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53" r:id="rId2"/>
    <p:sldId id="360" r:id="rId3"/>
    <p:sldId id="361" r:id="rId4"/>
    <p:sldId id="362" r:id="rId5"/>
    <p:sldId id="365" r:id="rId6"/>
    <p:sldId id="363" r:id="rId7"/>
    <p:sldId id="366" r:id="rId8"/>
    <p:sldId id="372" r:id="rId9"/>
    <p:sldId id="371" r:id="rId10"/>
    <p:sldId id="367" r:id="rId11"/>
    <p:sldId id="368" r:id="rId12"/>
    <p:sldId id="369" r:id="rId13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66FF"/>
    <a:srgbClr val="66CCFF"/>
    <a:srgbClr val="FFDDFF"/>
    <a:srgbClr val="FFCCFF"/>
    <a:srgbClr val="98D5FE"/>
    <a:srgbClr val="009900"/>
    <a:srgbClr val="9999FF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6919" autoAdjust="0"/>
  </p:normalViewPr>
  <p:slideViewPr>
    <p:cSldViewPr>
      <p:cViewPr>
        <p:scale>
          <a:sx n="60" d="100"/>
          <a:sy n="60" d="100"/>
        </p:scale>
        <p:origin x="-1812" y="-55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800" b="1" kern="1200" dirty="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pPr>
            <a:r>
              <a:rPr lang="ru-RU" sz="3200" b="1" kern="120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Количество камеральных налоговых проверок с истребованием </a:t>
            </a:r>
            <a:r>
              <a:rPr lang="ru-RU" sz="3200" b="1" kern="12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документов, ед.</a:t>
            </a:r>
            <a:endParaRPr lang="ru-RU" sz="3200" b="1" kern="1200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265576458582791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камеральных налоговых проверок с истребованием документов, ед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4.4085636575359943E-3"/>
                  <c:y val="0.1128701668872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53456611816793E-3"/>
                  <c:y val="0.1203716310305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2021</c:v>
                </c:pt>
                <c:pt idx="1">
                  <c:v>9 мес.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41681</c:v>
                </c:pt>
                <c:pt idx="1">
                  <c:v>51532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319232"/>
        <c:axId val="100320768"/>
        <c:axId val="0"/>
      </c:bar3DChart>
      <c:catAx>
        <c:axId val="10031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320768"/>
        <c:crosses val="autoZero"/>
        <c:auto val="1"/>
        <c:lblAlgn val="ctr"/>
        <c:lblOffset val="100"/>
        <c:noMultiLvlLbl val="0"/>
      </c:catAx>
      <c:valAx>
        <c:axId val="100320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03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самостоятельно представленных налогоплательщиками деклараций после требования налоговых органов, ед.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4.4085636575359943E-3"/>
                  <c:y val="0.1128701668872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53456611816793E-3"/>
                  <c:y val="0.1203716310305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2021</c:v>
                </c:pt>
                <c:pt idx="1">
                  <c:v>9 мес.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1266</c:v>
                </c:pt>
                <c:pt idx="1">
                  <c:v>1923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514816"/>
        <c:axId val="7697152"/>
        <c:axId val="0"/>
      </c:bar3DChart>
      <c:catAx>
        <c:axId val="100514816"/>
        <c:scaling>
          <c:orientation val="minMax"/>
        </c:scaling>
        <c:delete val="0"/>
        <c:axPos val="b"/>
        <c:majorTickMark val="out"/>
        <c:minorTickMark val="none"/>
        <c:tickLblPos val="nextTo"/>
        <c:crossAx val="7697152"/>
        <c:crosses val="autoZero"/>
        <c:auto val="1"/>
        <c:lblAlgn val="ctr"/>
        <c:lblOffset val="100"/>
        <c:noMultiLvlLbl val="0"/>
      </c:catAx>
      <c:valAx>
        <c:axId val="7697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051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552744139540048"/>
          <c:y val="4.9151070935691085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уточненных обязательств, тыс.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4085636575359943E-3"/>
                  <c:y val="0.1128701668872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53456611816793E-3"/>
                  <c:y val="0.1203716310305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2021</c:v>
                </c:pt>
                <c:pt idx="1">
                  <c:v>9 мес.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234288</c:v>
                </c:pt>
                <c:pt idx="1">
                  <c:v>457155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2112"/>
        <c:axId val="7723648"/>
        <c:axId val="0"/>
      </c:bar3DChart>
      <c:catAx>
        <c:axId val="772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7723648"/>
        <c:crosses val="autoZero"/>
        <c:auto val="1"/>
        <c:lblAlgn val="ctr"/>
        <c:lblOffset val="100"/>
        <c:noMultiLvlLbl val="0"/>
      </c:catAx>
      <c:valAx>
        <c:axId val="7723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72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4085636575359943E-3"/>
                  <c:y val="0.1128701668872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53456611816793E-3"/>
                  <c:y val="0.1203716310305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2021</c:v>
                </c:pt>
                <c:pt idx="1">
                  <c:v>9 мес.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59400</c:v>
                </c:pt>
                <c:pt idx="1">
                  <c:v>319110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9904"/>
        <c:axId val="7661440"/>
        <c:axId val="0"/>
      </c:bar3DChart>
      <c:catAx>
        <c:axId val="765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661440"/>
        <c:crosses val="autoZero"/>
        <c:auto val="1"/>
        <c:lblAlgn val="ctr"/>
        <c:lblOffset val="100"/>
        <c:noMultiLvlLbl val="0"/>
      </c:catAx>
      <c:valAx>
        <c:axId val="76614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65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решений о возобновлении операций на счетах налогоплательщиков, ед.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4085636575359943E-3"/>
                  <c:y val="0.1128701668872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53456611816793E-3"/>
                  <c:y val="0.1203716310305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2021</c:v>
                </c:pt>
                <c:pt idx="1">
                  <c:v>9 мес.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37277</c:v>
                </c:pt>
                <c:pt idx="1">
                  <c:v>11077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776448"/>
        <c:axId val="104777984"/>
        <c:axId val="0"/>
      </c:bar3DChart>
      <c:catAx>
        <c:axId val="10477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777984"/>
        <c:crosses val="autoZero"/>
        <c:auto val="1"/>
        <c:lblAlgn val="ctr"/>
        <c:lblOffset val="100"/>
        <c:noMultiLvlLbl val="0"/>
      </c:catAx>
      <c:valAx>
        <c:axId val="1047779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47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552744139540048"/>
          <c:y val="4.9151070935691085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решений о приостановлении операций на счетах налогоплательщиков, ед.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4.4085636575359943E-3"/>
                  <c:y val="0.1128701668872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53456611816793E-3"/>
                  <c:y val="0.12037163103056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2021</c:v>
                </c:pt>
                <c:pt idx="1">
                  <c:v>9 мес. 2022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47347</c:v>
                </c:pt>
                <c:pt idx="1">
                  <c:v>21901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94880"/>
        <c:axId val="84000768"/>
        <c:axId val="0"/>
      </c:bar3DChart>
      <c:catAx>
        <c:axId val="8399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84000768"/>
        <c:crosses val="autoZero"/>
        <c:auto val="1"/>
        <c:lblAlgn val="ctr"/>
        <c:lblOffset val="100"/>
        <c:noMultiLvlLbl val="0"/>
      </c:catAx>
      <c:valAx>
        <c:axId val="84000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399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9167866266096961E-2"/>
          <c:w val="0.94401357724077828"/>
          <c:h val="0.950832133733903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explosion val="0"/>
            <c:spPr>
              <a:solidFill>
                <a:srgbClr val="FFC000"/>
              </a:solidFill>
            </c:spPr>
          </c:dPt>
          <c:dPt>
            <c:idx val="1"/>
            <c:bubble3D val="0"/>
            <c:explosion val="11"/>
            <c:spPr>
              <a:solidFill>
                <a:srgbClr val="FF6600"/>
              </a:solidFill>
            </c:spPr>
          </c:dPt>
          <c:dPt>
            <c:idx val="2"/>
            <c:bubble3D val="0"/>
            <c:explosion val="4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оставлено без рассмотрения</c:v>
                </c:pt>
                <c:pt idx="1">
                  <c:v>оставлено без удовлетворения</c:v>
                </c:pt>
                <c:pt idx="2">
                  <c:v>удовлетворено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980214676591133"/>
          <c:y val="2.6337244517065064E-2"/>
          <c:w val="0.20019785323408867"/>
          <c:h val="0.5403248207569760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microsoft.com/office/2007/relationships/hdphoto" Target="../media/hdphoto1.wdp"/><Relationship Id="rId1" Type="http://schemas.openxmlformats.org/officeDocument/2006/relationships/image" Target="../media/image5.jpeg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alog.gov.ru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microsoft.com/office/2007/relationships/hdphoto" Target="../media/hdphoto1.wdp"/><Relationship Id="rId1" Type="http://schemas.openxmlformats.org/officeDocument/2006/relationships/image" Target="../media/image5.jpeg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alog.gov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4D213-D0BF-4F8D-A6CF-9F437809210C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F70C6-33B0-4AE8-ADC4-DB21FE09FBF6}">
      <dgm:prSet custT="1"/>
      <dgm:spPr/>
      <dgm:t>
        <a:bodyPr/>
        <a:lstStyle/>
        <a:p>
          <a:pPr rtl="0"/>
          <a:r>
            <a:rPr lang="ru-RU" sz="2200" b="1" dirty="0" smtClean="0"/>
            <a:t>В рамках проведения выездной налоговой проверки и камеральной налоговой проверки </a:t>
          </a:r>
        </a:p>
        <a:p>
          <a:pPr rtl="0"/>
          <a:r>
            <a:rPr lang="ru-RU" sz="2200" b="1" dirty="0" smtClean="0">
              <a:solidFill>
                <a:srgbClr val="3366FF"/>
              </a:solidFill>
            </a:rPr>
            <a:t>у самого налогоплательщика</a:t>
          </a:r>
        </a:p>
        <a:p>
          <a:pPr rtl="0"/>
          <a:r>
            <a:rPr lang="ru-RU" sz="2200" b="1" dirty="0" smtClean="0"/>
            <a:t> (ст. 93 НК РФ)</a:t>
          </a:r>
          <a:endParaRPr lang="ru-RU" sz="2200" dirty="0"/>
        </a:p>
      </dgm:t>
    </dgm:pt>
    <dgm:pt modelId="{74B662DA-39B5-4F50-A81E-C5E744987DCD}" type="parTrans" cxnId="{814927E8-4780-4297-BA03-4E976BD5E638}">
      <dgm:prSet/>
      <dgm:spPr/>
      <dgm:t>
        <a:bodyPr/>
        <a:lstStyle/>
        <a:p>
          <a:endParaRPr lang="ru-RU"/>
        </a:p>
      </dgm:t>
    </dgm:pt>
    <dgm:pt modelId="{981A5358-287D-4E8A-B26A-7C78E109418D}" type="sibTrans" cxnId="{814927E8-4780-4297-BA03-4E976BD5E638}">
      <dgm:prSet/>
      <dgm:spPr/>
      <dgm:t>
        <a:bodyPr/>
        <a:lstStyle/>
        <a:p>
          <a:endParaRPr lang="ru-RU"/>
        </a:p>
      </dgm:t>
    </dgm:pt>
    <dgm:pt modelId="{EC6E2ACC-9D77-4B36-9D07-25DC2D4E6CA3}">
      <dgm:prSet custT="1"/>
      <dgm:spPr/>
      <dgm:t>
        <a:bodyPr/>
        <a:lstStyle/>
        <a:p>
          <a:pPr rtl="0"/>
          <a:r>
            <a:rPr lang="ru-RU" sz="2200" b="1" dirty="0" smtClean="0"/>
            <a:t>В рамках проведения выездной налоговой проверки и камеральной налоговой проверки</a:t>
          </a:r>
        </a:p>
        <a:p>
          <a:pPr rtl="0"/>
          <a:r>
            <a:rPr lang="ru-RU" sz="2200" b="1" dirty="0" smtClean="0"/>
            <a:t> </a:t>
          </a:r>
          <a:r>
            <a:rPr lang="ru-RU" sz="2200" b="1" dirty="0" smtClean="0">
              <a:solidFill>
                <a:srgbClr val="3366FF"/>
              </a:solidFill>
            </a:rPr>
            <a:t>у контрагента проверяемого налогоплательщика</a:t>
          </a:r>
        </a:p>
        <a:p>
          <a:pPr rtl="0"/>
          <a:r>
            <a:rPr lang="ru-RU" sz="2200" b="1" dirty="0" smtClean="0"/>
            <a:t> (п. 1 ст. 93.1 НК РФ)</a:t>
          </a:r>
          <a:endParaRPr lang="ru-RU" sz="2200" dirty="0"/>
        </a:p>
      </dgm:t>
    </dgm:pt>
    <dgm:pt modelId="{681837E8-9186-43C4-9101-830FEA998C22}" type="parTrans" cxnId="{CB57F876-81F2-4F27-8D6E-0827B8B00BC2}">
      <dgm:prSet/>
      <dgm:spPr/>
      <dgm:t>
        <a:bodyPr/>
        <a:lstStyle/>
        <a:p>
          <a:endParaRPr lang="ru-RU"/>
        </a:p>
      </dgm:t>
    </dgm:pt>
    <dgm:pt modelId="{B5AF0356-82BE-4E42-A038-DC6E8D978E03}" type="sibTrans" cxnId="{CB57F876-81F2-4F27-8D6E-0827B8B00BC2}">
      <dgm:prSet/>
      <dgm:spPr/>
      <dgm:t>
        <a:bodyPr/>
        <a:lstStyle/>
        <a:p>
          <a:endParaRPr lang="ru-RU"/>
        </a:p>
      </dgm:t>
    </dgm:pt>
    <dgm:pt modelId="{0D09163A-26D3-4FC2-A909-4368AC928624}">
      <dgm:prSet custT="1"/>
      <dgm:spPr/>
      <dgm:t>
        <a:bodyPr/>
        <a:lstStyle/>
        <a:p>
          <a:pPr rtl="0"/>
          <a:r>
            <a:rPr lang="ru-RU" sz="2000" b="1" dirty="0" smtClean="0"/>
            <a:t>Вне рамок проведения налоговых проверок относительно конкретной сделки</a:t>
          </a:r>
        </a:p>
        <a:p>
          <a:pPr rtl="0"/>
          <a:r>
            <a:rPr lang="ru-RU" sz="2000" b="1" dirty="0" smtClean="0"/>
            <a:t> </a:t>
          </a:r>
          <a:r>
            <a:rPr lang="ru-RU" sz="2000" b="1" dirty="0" smtClean="0">
              <a:solidFill>
                <a:srgbClr val="3366FF"/>
              </a:solidFill>
            </a:rPr>
            <a:t>у участников этой сделки или у иных лиц, располагающих документами (информацией) об этой сделке</a:t>
          </a:r>
        </a:p>
        <a:p>
          <a:pPr rtl="0"/>
          <a:r>
            <a:rPr lang="ru-RU" sz="2000" b="1" dirty="0" smtClean="0"/>
            <a:t> (п. 2 ст. 93.1 НК РФ)</a:t>
          </a:r>
          <a:endParaRPr lang="ru-RU" sz="2000" dirty="0"/>
        </a:p>
      </dgm:t>
    </dgm:pt>
    <dgm:pt modelId="{FF21E8C7-4558-43F8-A216-AE1BD9018184}" type="parTrans" cxnId="{A5B8BAF4-933C-4FAB-8ED3-247D0A5025E6}">
      <dgm:prSet/>
      <dgm:spPr/>
      <dgm:t>
        <a:bodyPr/>
        <a:lstStyle/>
        <a:p>
          <a:endParaRPr lang="ru-RU"/>
        </a:p>
      </dgm:t>
    </dgm:pt>
    <dgm:pt modelId="{E22C1155-2AA5-4859-8F44-BA943B602CF3}" type="sibTrans" cxnId="{A5B8BAF4-933C-4FAB-8ED3-247D0A5025E6}">
      <dgm:prSet/>
      <dgm:spPr/>
      <dgm:t>
        <a:bodyPr/>
        <a:lstStyle/>
        <a:p>
          <a:endParaRPr lang="ru-RU"/>
        </a:p>
      </dgm:t>
    </dgm:pt>
    <dgm:pt modelId="{FEBFD2C8-2B7F-491A-8058-FFCE630E4AD4}" type="pres">
      <dgm:prSet presAssocID="{6FD4D213-D0BF-4F8D-A6CF-9F43780921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C5769-FF60-4909-A35E-6D2D94FCF958}" type="pres">
      <dgm:prSet presAssocID="{E1EF70C6-33B0-4AE8-ADC4-DB21FE09FB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983BD-5A80-4BCA-8D95-D6EE0FE35503}" type="pres">
      <dgm:prSet presAssocID="{981A5358-287D-4E8A-B26A-7C78E109418D}" presName="sibTrans" presStyleCnt="0"/>
      <dgm:spPr/>
    </dgm:pt>
    <dgm:pt modelId="{55FC11CE-E090-4616-BD19-CB22B761579C}" type="pres">
      <dgm:prSet presAssocID="{EC6E2ACC-9D77-4B36-9D07-25DC2D4E6C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7919-3518-4DBC-9B02-7A593FB0D7D4}" type="pres">
      <dgm:prSet presAssocID="{B5AF0356-82BE-4E42-A038-DC6E8D978E03}" presName="sibTrans" presStyleCnt="0"/>
      <dgm:spPr/>
    </dgm:pt>
    <dgm:pt modelId="{5A3AC8B2-6D1F-4834-A74E-91729330739E}" type="pres">
      <dgm:prSet presAssocID="{0D09163A-26D3-4FC2-A909-4368AC9286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E83AE-E31F-4052-A3DD-AC30763369C6}" type="presOf" srcId="{0D09163A-26D3-4FC2-A909-4368AC928624}" destId="{5A3AC8B2-6D1F-4834-A74E-91729330739E}" srcOrd="0" destOrd="0" presId="urn:microsoft.com/office/officeart/2005/8/layout/hList6"/>
    <dgm:cxn modelId="{B2AB9512-0B72-4483-9F83-98B2AD849354}" type="presOf" srcId="{E1EF70C6-33B0-4AE8-ADC4-DB21FE09FBF6}" destId="{5B8C5769-FF60-4909-A35E-6D2D94FCF958}" srcOrd="0" destOrd="0" presId="urn:microsoft.com/office/officeart/2005/8/layout/hList6"/>
    <dgm:cxn modelId="{814927E8-4780-4297-BA03-4E976BD5E638}" srcId="{6FD4D213-D0BF-4F8D-A6CF-9F437809210C}" destId="{E1EF70C6-33B0-4AE8-ADC4-DB21FE09FBF6}" srcOrd="0" destOrd="0" parTransId="{74B662DA-39B5-4F50-A81E-C5E744987DCD}" sibTransId="{981A5358-287D-4E8A-B26A-7C78E109418D}"/>
    <dgm:cxn modelId="{B668A876-BA7D-472A-BA99-97787215AA14}" type="presOf" srcId="{EC6E2ACC-9D77-4B36-9D07-25DC2D4E6CA3}" destId="{55FC11CE-E090-4616-BD19-CB22B761579C}" srcOrd="0" destOrd="0" presId="urn:microsoft.com/office/officeart/2005/8/layout/hList6"/>
    <dgm:cxn modelId="{CB57F876-81F2-4F27-8D6E-0827B8B00BC2}" srcId="{6FD4D213-D0BF-4F8D-A6CF-9F437809210C}" destId="{EC6E2ACC-9D77-4B36-9D07-25DC2D4E6CA3}" srcOrd="1" destOrd="0" parTransId="{681837E8-9186-43C4-9101-830FEA998C22}" sibTransId="{B5AF0356-82BE-4E42-A038-DC6E8D978E03}"/>
    <dgm:cxn modelId="{D3AF6D93-7FF2-4DAC-8BC1-E1A702162E4A}" type="presOf" srcId="{6FD4D213-D0BF-4F8D-A6CF-9F437809210C}" destId="{FEBFD2C8-2B7F-491A-8058-FFCE630E4AD4}" srcOrd="0" destOrd="0" presId="urn:microsoft.com/office/officeart/2005/8/layout/hList6"/>
    <dgm:cxn modelId="{A5B8BAF4-933C-4FAB-8ED3-247D0A5025E6}" srcId="{6FD4D213-D0BF-4F8D-A6CF-9F437809210C}" destId="{0D09163A-26D3-4FC2-A909-4368AC928624}" srcOrd="2" destOrd="0" parTransId="{FF21E8C7-4558-43F8-A216-AE1BD9018184}" sibTransId="{E22C1155-2AA5-4859-8F44-BA943B602CF3}"/>
    <dgm:cxn modelId="{A749B66E-57BA-4A4F-BA98-6077BFF7906E}" type="presParOf" srcId="{FEBFD2C8-2B7F-491A-8058-FFCE630E4AD4}" destId="{5B8C5769-FF60-4909-A35E-6D2D94FCF958}" srcOrd="0" destOrd="0" presId="urn:microsoft.com/office/officeart/2005/8/layout/hList6"/>
    <dgm:cxn modelId="{D04E91AD-5508-445E-85CE-1B8256983EDE}" type="presParOf" srcId="{FEBFD2C8-2B7F-491A-8058-FFCE630E4AD4}" destId="{940983BD-5A80-4BCA-8D95-D6EE0FE35503}" srcOrd="1" destOrd="0" presId="urn:microsoft.com/office/officeart/2005/8/layout/hList6"/>
    <dgm:cxn modelId="{80E1B46B-7C72-4B56-B42C-51CEB48BD0EF}" type="presParOf" srcId="{FEBFD2C8-2B7F-491A-8058-FFCE630E4AD4}" destId="{55FC11CE-E090-4616-BD19-CB22B761579C}" srcOrd="2" destOrd="0" presId="urn:microsoft.com/office/officeart/2005/8/layout/hList6"/>
    <dgm:cxn modelId="{CF8322C0-C68A-49D7-8B69-8A66DF84C2DA}" type="presParOf" srcId="{FEBFD2C8-2B7F-491A-8058-FFCE630E4AD4}" destId="{865A7919-3518-4DBC-9B02-7A593FB0D7D4}" srcOrd="3" destOrd="0" presId="urn:microsoft.com/office/officeart/2005/8/layout/hList6"/>
    <dgm:cxn modelId="{CEE67FB1-08C1-4D70-86A2-68AB9F7ED778}" type="presParOf" srcId="{FEBFD2C8-2B7F-491A-8058-FFCE630E4AD4}" destId="{5A3AC8B2-6D1F-4834-A74E-91729330739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3EE8B-8943-466A-8D8C-E7D419BE5F6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0B9DE-AB87-49B7-93D3-7F84435A6B04}">
      <dgm:prSet custT="1"/>
      <dgm:spPr/>
      <dgm:t>
        <a:bodyPr/>
        <a:lstStyle/>
        <a:p>
          <a:pPr rtl="0"/>
          <a:r>
            <a:rPr lang="ru-RU" sz="1600" b="1" dirty="0" smtClean="0"/>
            <a:t>- не представление налоговой декларации по итогам налогового периода, расчета по страховым взносам или расчета по форме 6-НДФЛ в течение 20 рабочих дней по истечении установленного срока для представления налоговой отчетности (п. 6 ст. 6.1, </a:t>
          </a:r>
          <a:r>
            <a:rPr lang="ru-RU" sz="1600" b="1" dirty="0" err="1" smtClean="0"/>
            <a:t>пп</a:t>
          </a:r>
          <a:r>
            <a:rPr lang="ru-RU" sz="1600" b="1" dirty="0" smtClean="0"/>
            <a:t>. 1 п. 3, п. 3.2 ст. 76 НК РФ);</a:t>
          </a:r>
          <a:endParaRPr lang="ru-RU" sz="1600" dirty="0"/>
        </a:p>
      </dgm:t>
    </dgm:pt>
    <dgm:pt modelId="{AB000644-99DC-4387-B602-D78E8415E62C}" type="parTrans" cxnId="{A846DE3E-8BF6-4797-B177-9226F6A993C5}">
      <dgm:prSet/>
      <dgm:spPr/>
      <dgm:t>
        <a:bodyPr/>
        <a:lstStyle/>
        <a:p>
          <a:endParaRPr lang="ru-RU" sz="2000"/>
        </a:p>
      </dgm:t>
    </dgm:pt>
    <dgm:pt modelId="{527B41DC-D39F-49FB-BD3F-A3659CF4005A}" type="sibTrans" cxnId="{A846DE3E-8BF6-4797-B177-9226F6A993C5}">
      <dgm:prSet/>
      <dgm:spPr/>
      <dgm:t>
        <a:bodyPr/>
        <a:lstStyle/>
        <a:p>
          <a:endParaRPr lang="ru-RU" sz="2000"/>
        </a:p>
      </dgm:t>
    </dgm:pt>
    <dgm:pt modelId="{1B19E2CB-1AAD-4C7D-95C4-8C5C48222084}">
      <dgm:prSet custT="1"/>
      <dgm:spPr/>
      <dgm:t>
        <a:bodyPr/>
        <a:lstStyle/>
        <a:p>
          <a:pPr rtl="0"/>
          <a:r>
            <a:rPr lang="ru-RU" sz="1600" b="1" dirty="0" smtClean="0"/>
            <a:t>- отсутствие организованного электронного документооборота с налоговым органом в течение 10 рабочих дней с даты возникновения обязанности представлять отчетность в электронном виде (п. 6 ст. 6.1, п. 5.1 ст. 23, </a:t>
          </a:r>
          <a:r>
            <a:rPr lang="ru-RU" sz="1600" b="1" dirty="0" err="1" smtClean="0"/>
            <a:t>пп</a:t>
          </a:r>
          <a:r>
            <a:rPr lang="ru-RU" sz="1600" b="1" dirty="0" smtClean="0"/>
            <a:t>. 1.1 п. 3 ст. 76 НК РФ);</a:t>
          </a:r>
          <a:endParaRPr lang="ru-RU" sz="1600" dirty="0"/>
        </a:p>
      </dgm:t>
    </dgm:pt>
    <dgm:pt modelId="{1DECA155-307D-4EC5-8A18-39E5613D4B6A}" type="parTrans" cxnId="{F74FBD07-393B-44F1-943B-9926532A30EC}">
      <dgm:prSet/>
      <dgm:spPr/>
      <dgm:t>
        <a:bodyPr/>
        <a:lstStyle/>
        <a:p>
          <a:endParaRPr lang="ru-RU" sz="2000"/>
        </a:p>
      </dgm:t>
    </dgm:pt>
    <dgm:pt modelId="{4E3C86AB-8F2A-4D37-ABA1-0823B2010FF2}" type="sibTrans" cxnId="{F74FBD07-393B-44F1-943B-9926532A30EC}">
      <dgm:prSet/>
      <dgm:spPr/>
      <dgm:t>
        <a:bodyPr/>
        <a:lstStyle/>
        <a:p>
          <a:endParaRPr lang="ru-RU" sz="2000"/>
        </a:p>
      </dgm:t>
    </dgm:pt>
    <dgm:pt modelId="{86AA8860-3FC7-4EDC-B285-69B5F700B96D}">
      <dgm:prSet custT="1"/>
      <dgm:spPr/>
      <dgm:t>
        <a:bodyPr/>
        <a:lstStyle/>
        <a:p>
          <a:pPr rtl="0"/>
          <a:r>
            <a:rPr lang="ru-RU" sz="1600" b="1" dirty="0" smtClean="0"/>
            <a:t>- не направление в налоговый орган электронной квитанции о приеме по телекоммуникационным каналам связи (далее – ТКС) документов, направленных налоговым органом: требования о представлении документов, пояснений или уведомления о вызове в инспекцию (п. 6 ст. 6.1, </a:t>
          </a:r>
          <a:r>
            <a:rPr lang="ru-RU" sz="1600" b="1" dirty="0" err="1" smtClean="0"/>
            <a:t>пп</a:t>
          </a:r>
          <a:r>
            <a:rPr lang="ru-RU" sz="1600" b="1" dirty="0" smtClean="0"/>
            <a:t>. 2 п. 3 ст.    76 НК РФ);</a:t>
          </a:r>
          <a:endParaRPr lang="ru-RU" sz="1600" dirty="0"/>
        </a:p>
      </dgm:t>
    </dgm:pt>
    <dgm:pt modelId="{B1C035AC-D182-4185-9560-861D80CA0E90}" type="parTrans" cxnId="{3C81F359-7B45-4015-A797-07A72105FD95}">
      <dgm:prSet/>
      <dgm:spPr/>
      <dgm:t>
        <a:bodyPr/>
        <a:lstStyle/>
        <a:p>
          <a:endParaRPr lang="ru-RU" sz="2000"/>
        </a:p>
      </dgm:t>
    </dgm:pt>
    <dgm:pt modelId="{D1E7ADAE-DAD3-4511-B5C2-EEF56E6793B7}" type="sibTrans" cxnId="{3C81F359-7B45-4015-A797-07A72105FD95}">
      <dgm:prSet/>
      <dgm:spPr/>
      <dgm:t>
        <a:bodyPr/>
        <a:lstStyle/>
        <a:p>
          <a:endParaRPr lang="ru-RU" sz="2000"/>
        </a:p>
      </dgm:t>
    </dgm:pt>
    <dgm:pt modelId="{1E81E0D1-4478-40AC-A21D-D484E90CBAC4}">
      <dgm:prSet custT="1"/>
      <dgm:spPr/>
      <dgm:t>
        <a:bodyPr/>
        <a:lstStyle/>
        <a:p>
          <a:pPr rtl="0"/>
          <a:r>
            <a:rPr lang="ru-RU" sz="1600" b="1" dirty="0" smtClean="0"/>
            <a:t>- не уплата налогов, взносов, пени, штрафов в срок по требованию налогового органа, при наличии решения о взыскании налога за счет денежных средств (п. 2 ст. 76 НК РФ).</a:t>
          </a:r>
          <a:endParaRPr lang="ru-RU" sz="1600" dirty="0"/>
        </a:p>
      </dgm:t>
    </dgm:pt>
    <dgm:pt modelId="{3256EBBE-E6E6-4EED-9969-F41FD14D73B7}" type="parTrans" cxnId="{6D0D86F2-AF7A-4966-85FC-496B1235879A}">
      <dgm:prSet/>
      <dgm:spPr/>
      <dgm:t>
        <a:bodyPr/>
        <a:lstStyle/>
        <a:p>
          <a:endParaRPr lang="ru-RU" sz="2000"/>
        </a:p>
      </dgm:t>
    </dgm:pt>
    <dgm:pt modelId="{0C78190D-0E03-4E89-9C58-31AE01170CEE}" type="sibTrans" cxnId="{6D0D86F2-AF7A-4966-85FC-496B1235879A}">
      <dgm:prSet/>
      <dgm:spPr/>
      <dgm:t>
        <a:bodyPr/>
        <a:lstStyle/>
        <a:p>
          <a:endParaRPr lang="ru-RU" sz="2000"/>
        </a:p>
      </dgm:t>
    </dgm:pt>
    <dgm:pt modelId="{E1F18F2C-230B-4899-8FCD-C2E0963DB1B3}" type="pres">
      <dgm:prSet presAssocID="{1BE3EE8B-8943-466A-8D8C-E7D419BE5F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FF20F6-A03D-4D63-A69C-EDA43CC05F52}" type="pres">
      <dgm:prSet presAssocID="{1BE3EE8B-8943-466A-8D8C-E7D419BE5F65}" presName="Name1" presStyleCnt="0"/>
      <dgm:spPr/>
    </dgm:pt>
    <dgm:pt modelId="{9C23A664-8EF9-454C-A2EA-52E130733DEB}" type="pres">
      <dgm:prSet presAssocID="{1BE3EE8B-8943-466A-8D8C-E7D419BE5F65}" presName="cycle" presStyleCnt="0"/>
      <dgm:spPr/>
    </dgm:pt>
    <dgm:pt modelId="{1B8647BB-87EB-4C05-A679-E3A98CB733B3}" type="pres">
      <dgm:prSet presAssocID="{1BE3EE8B-8943-466A-8D8C-E7D419BE5F65}" presName="srcNode" presStyleLbl="node1" presStyleIdx="0" presStyleCnt="4"/>
      <dgm:spPr/>
    </dgm:pt>
    <dgm:pt modelId="{E9B51CEF-DD8A-45C4-9795-AF5A59900820}" type="pres">
      <dgm:prSet presAssocID="{1BE3EE8B-8943-466A-8D8C-E7D419BE5F65}" presName="conn" presStyleLbl="parChTrans1D2" presStyleIdx="0" presStyleCnt="1"/>
      <dgm:spPr/>
      <dgm:t>
        <a:bodyPr/>
        <a:lstStyle/>
        <a:p>
          <a:endParaRPr lang="ru-RU"/>
        </a:p>
      </dgm:t>
    </dgm:pt>
    <dgm:pt modelId="{514D63BF-59BE-411C-A70D-7FEAB859B0F8}" type="pres">
      <dgm:prSet presAssocID="{1BE3EE8B-8943-466A-8D8C-E7D419BE5F65}" presName="extraNode" presStyleLbl="node1" presStyleIdx="0" presStyleCnt="4"/>
      <dgm:spPr/>
    </dgm:pt>
    <dgm:pt modelId="{4B66E4DA-1B2B-4CEA-8CB3-9C114FB157F4}" type="pres">
      <dgm:prSet presAssocID="{1BE3EE8B-8943-466A-8D8C-E7D419BE5F65}" presName="dstNode" presStyleLbl="node1" presStyleIdx="0" presStyleCnt="4"/>
      <dgm:spPr/>
    </dgm:pt>
    <dgm:pt modelId="{F5AABBC9-08D4-4E55-B10B-F53432BF5E08}" type="pres">
      <dgm:prSet presAssocID="{9BB0B9DE-AB87-49B7-93D3-7F84435A6B0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DA2E5-3266-417C-927A-683513787EB0}" type="pres">
      <dgm:prSet presAssocID="{9BB0B9DE-AB87-49B7-93D3-7F84435A6B04}" presName="accent_1" presStyleCnt="0"/>
      <dgm:spPr/>
    </dgm:pt>
    <dgm:pt modelId="{85BD00EA-3C0A-4B15-A66E-96978332DDDE}" type="pres">
      <dgm:prSet presAssocID="{9BB0B9DE-AB87-49B7-93D3-7F84435A6B04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EBCEBB-BF02-4D71-8BB4-139D55BDFA49}" type="pres">
      <dgm:prSet presAssocID="{1B19E2CB-1AAD-4C7D-95C4-8C5C4822208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714E5-36A1-4C8A-B824-121090A29DA5}" type="pres">
      <dgm:prSet presAssocID="{1B19E2CB-1AAD-4C7D-95C4-8C5C48222084}" presName="accent_2" presStyleCnt="0"/>
      <dgm:spPr/>
    </dgm:pt>
    <dgm:pt modelId="{B2F731E6-E28E-499E-AFF3-51992A8268DE}" type="pres">
      <dgm:prSet presAssocID="{1B19E2CB-1AAD-4C7D-95C4-8C5C48222084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C95473-5159-45FC-9F90-AFEA44BB5ED8}" type="pres">
      <dgm:prSet presAssocID="{86AA8860-3FC7-4EDC-B285-69B5F700B96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E834-00E9-47C3-B123-CA6512C420EE}" type="pres">
      <dgm:prSet presAssocID="{86AA8860-3FC7-4EDC-B285-69B5F700B96D}" presName="accent_3" presStyleCnt="0"/>
      <dgm:spPr/>
    </dgm:pt>
    <dgm:pt modelId="{3A2ECDEF-9645-4D97-9EBD-8A54BE13ED3F}" type="pres">
      <dgm:prSet presAssocID="{86AA8860-3FC7-4EDC-B285-69B5F700B96D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CE6AB0-E46C-4965-ADF8-6E923F453988}" type="pres">
      <dgm:prSet presAssocID="{1E81E0D1-4478-40AC-A21D-D484E90CBAC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A3699-C1C8-494A-A6CD-18BFCA315D9F}" type="pres">
      <dgm:prSet presAssocID="{1E81E0D1-4478-40AC-A21D-D484E90CBAC4}" presName="accent_4" presStyleCnt="0"/>
      <dgm:spPr/>
    </dgm:pt>
    <dgm:pt modelId="{2747C458-AC63-4683-B251-38E5A7B9ACA4}" type="pres">
      <dgm:prSet presAssocID="{1E81E0D1-4478-40AC-A21D-D484E90CBAC4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DAD1416-2533-42C1-9A03-4A70D92135E1}" type="presOf" srcId="{1BE3EE8B-8943-466A-8D8C-E7D419BE5F65}" destId="{E1F18F2C-230B-4899-8FCD-C2E0963DB1B3}" srcOrd="0" destOrd="0" presId="urn:microsoft.com/office/officeart/2008/layout/VerticalCurvedList"/>
    <dgm:cxn modelId="{80B097CE-F588-4136-BC78-0A04E663528F}" type="presOf" srcId="{86AA8860-3FC7-4EDC-B285-69B5F700B96D}" destId="{B0C95473-5159-45FC-9F90-AFEA44BB5ED8}" srcOrd="0" destOrd="0" presId="urn:microsoft.com/office/officeart/2008/layout/VerticalCurvedList"/>
    <dgm:cxn modelId="{6D0D86F2-AF7A-4966-85FC-496B1235879A}" srcId="{1BE3EE8B-8943-466A-8D8C-E7D419BE5F65}" destId="{1E81E0D1-4478-40AC-A21D-D484E90CBAC4}" srcOrd="3" destOrd="0" parTransId="{3256EBBE-E6E6-4EED-9969-F41FD14D73B7}" sibTransId="{0C78190D-0E03-4E89-9C58-31AE01170CEE}"/>
    <dgm:cxn modelId="{9741C395-E837-47BD-89E4-CF1C587BD907}" type="presOf" srcId="{1B19E2CB-1AAD-4C7D-95C4-8C5C48222084}" destId="{9DEBCEBB-BF02-4D71-8BB4-139D55BDFA49}" srcOrd="0" destOrd="0" presId="urn:microsoft.com/office/officeart/2008/layout/VerticalCurvedList"/>
    <dgm:cxn modelId="{A846DE3E-8BF6-4797-B177-9226F6A993C5}" srcId="{1BE3EE8B-8943-466A-8D8C-E7D419BE5F65}" destId="{9BB0B9DE-AB87-49B7-93D3-7F84435A6B04}" srcOrd="0" destOrd="0" parTransId="{AB000644-99DC-4387-B602-D78E8415E62C}" sibTransId="{527B41DC-D39F-49FB-BD3F-A3659CF4005A}"/>
    <dgm:cxn modelId="{3C81F359-7B45-4015-A797-07A72105FD95}" srcId="{1BE3EE8B-8943-466A-8D8C-E7D419BE5F65}" destId="{86AA8860-3FC7-4EDC-B285-69B5F700B96D}" srcOrd="2" destOrd="0" parTransId="{B1C035AC-D182-4185-9560-861D80CA0E90}" sibTransId="{D1E7ADAE-DAD3-4511-B5C2-EEF56E6793B7}"/>
    <dgm:cxn modelId="{36E89B62-6838-4FFC-9E73-A126360CCD49}" type="presOf" srcId="{527B41DC-D39F-49FB-BD3F-A3659CF4005A}" destId="{E9B51CEF-DD8A-45C4-9795-AF5A59900820}" srcOrd="0" destOrd="0" presId="urn:microsoft.com/office/officeart/2008/layout/VerticalCurvedList"/>
    <dgm:cxn modelId="{105BC915-1E21-4ECA-A2CD-8B7ED8CF589D}" type="presOf" srcId="{9BB0B9DE-AB87-49B7-93D3-7F84435A6B04}" destId="{F5AABBC9-08D4-4E55-B10B-F53432BF5E08}" srcOrd="0" destOrd="0" presId="urn:microsoft.com/office/officeart/2008/layout/VerticalCurvedList"/>
    <dgm:cxn modelId="{F74FBD07-393B-44F1-943B-9926532A30EC}" srcId="{1BE3EE8B-8943-466A-8D8C-E7D419BE5F65}" destId="{1B19E2CB-1AAD-4C7D-95C4-8C5C48222084}" srcOrd="1" destOrd="0" parTransId="{1DECA155-307D-4EC5-8A18-39E5613D4B6A}" sibTransId="{4E3C86AB-8F2A-4D37-ABA1-0823B2010FF2}"/>
    <dgm:cxn modelId="{8744F350-59FC-4ED9-A82B-520750CDFBAC}" type="presOf" srcId="{1E81E0D1-4478-40AC-A21D-D484E90CBAC4}" destId="{E2CE6AB0-E46C-4965-ADF8-6E923F453988}" srcOrd="0" destOrd="0" presId="urn:microsoft.com/office/officeart/2008/layout/VerticalCurvedList"/>
    <dgm:cxn modelId="{1CA21948-B0E5-4269-BA4B-6285E95CC378}" type="presParOf" srcId="{E1F18F2C-230B-4899-8FCD-C2E0963DB1B3}" destId="{80FF20F6-A03D-4D63-A69C-EDA43CC05F52}" srcOrd="0" destOrd="0" presId="urn:microsoft.com/office/officeart/2008/layout/VerticalCurvedList"/>
    <dgm:cxn modelId="{0EFAB8FC-E05A-40F8-83C6-91F39809558F}" type="presParOf" srcId="{80FF20F6-A03D-4D63-A69C-EDA43CC05F52}" destId="{9C23A664-8EF9-454C-A2EA-52E130733DEB}" srcOrd="0" destOrd="0" presId="urn:microsoft.com/office/officeart/2008/layout/VerticalCurvedList"/>
    <dgm:cxn modelId="{CECE26B5-53CD-4CED-A6F9-A54DF58B2B84}" type="presParOf" srcId="{9C23A664-8EF9-454C-A2EA-52E130733DEB}" destId="{1B8647BB-87EB-4C05-A679-E3A98CB733B3}" srcOrd="0" destOrd="0" presId="urn:microsoft.com/office/officeart/2008/layout/VerticalCurvedList"/>
    <dgm:cxn modelId="{60B1BFFB-3F17-4F41-BC4F-825C94314FAF}" type="presParOf" srcId="{9C23A664-8EF9-454C-A2EA-52E130733DEB}" destId="{E9B51CEF-DD8A-45C4-9795-AF5A59900820}" srcOrd="1" destOrd="0" presId="urn:microsoft.com/office/officeart/2008/layout/VerticalCurvedList"/>
    <dgm:cxn modelId="{E51F58BD-8E6A-445A-95D2-31B3D5E7E3B2}" type="presParOf" srcId="{9C23A664-8EF9-454C-A2EA-52E130733DEB}" destId="{514D63BF-59BE-411C-A70D-7FEAB859B0F8}" srcOrd="2" destOrd="0" presId="urn:microsoft.com/office/officeart/2008/layout/VerticalCurvedList"/>
    <dgm:cxn modelId="{0852328D-7AAC-43C1-B33C-7FDC061BB704}" type="presParOf" srcId="{9C23A664-8EF9-454C-A2EA-52E130733DEB}" destId="{4B66E4DA-1B2B-4CEA-8CB3-9C114FB157F4}" srcOrd="3" destOrd="0" presId="urn:microsoft.com/office/officeart/2008/layout/VerticalCurvedList"/>
    <dgm:cxn modelId="{9B46D925-3FDC-4056-8152-E96379BF4D6F}" type="presParOf" srcId="{80FF20F6-A03D-4D63-A69C-EDA43CC05F52}" destId="{F5AABBC9-08D4-4E55-B10B-F53432BF5E08}" srcOrd="1" destOrd="0" presId="urn:microsoft.com/office/officeart/2008/layout/VerticalCurvedList"/>
    <dgm:cxn modelId="{429C6A40-CAE7-482E-8C8D-B8414153A600}" type="presParOf" srcId="{80FF20F6-A03D-4D63-A69C-EDA43CC05F52}" destId="{27FDA2E5-3266-417C-927A-683513787EB0}" srcOrd="2" destOrd="0" presId="urn:microsoft.com/office/officeart/2008/layout/VerticalCurvedList"/>
    <dgm:cxn modelId="{2FEC167C-4B7F-4D9F-ACC6-719D82440857}" type="presParOf" srcId="{27FDA2E5-3266-417C-927A-683513787EB0}" destId="{85BD00EA-3C0A-4B15-A66E-96978332DDDE}" srcOrd="0" destOrd="0" presId="urn:microsoft.com/office/officeart/2008/layout/VerticalCurvedList"/>
    <dgm:cxn modelId="{06C9F2B6-697A-4A0B-849E-17588C198556}" type="presParOf" srcId="{80FF20F6-A03D-4D63-A69C-EDA43CC05F52}" destId="{9DEBCEBB-BF02-4D71-8BB4-139D55BDFA49}" srcOrd="3" destOrd="0" presId="urn:microsoft.com/office/officeart/2008/layout/VerticalCurvedList"/>
    <dgm:cxn modelId="{6FC3A372-1E7E-4361-86A4-2782032E521A}" type="presParOf" srcId="{80FF20F6-A03D-4D63-A69C-EDA43CC05F52}" destId="{6DD714E5-36A1-4C8A-B824-121090A29DA5}" srcOrd="4" destOrd="0" presId="urn:microsoft.com/office/officeart/2008/layout/VerticalCurvedList"/>
    <dgm:cxn modelId="{A02F8348-92A4-452D-B8EC-4E297ABD8667}" type="presParOf" srcId="{6DD714E5-36A1-4C8A-B824-121090A29DA5}" destId="{B2F731E6-E28E-499E-AFF3-51992A8268DE}" srcOrd="0" destOrd="0" presId="urn:microsoft.com/office/officeart/2008/layout/VerticalCurvedList"/>
    <dgm:cxn modelId="{73F2E532-0B76-4688-ADB6-64AC98CC79F7}" type="presParOf" srcId="{80FF20F6-A03D-4D63-A69C-EDA43CC05F52}" destId="{B0C95473-5159-45FC-9F90-AFEA44BB5ED8}" srcOrd="5" destOrd="0" presId="urn:microsoft.com/office/officeart/2008/layout/VerticalCurvedList"/>
    <dgm:cxn modelId="{B170FEAB-408C-48CB-AD47-5F478191F72E}" type="presParOf" srcId="{80FF20F6-A03D-4D63-A69C-EDA43CC05F52}" destId="{1173E834-00E9-47C3-B123-CA6512C420EE}" srcOrd="6" destOrd="0" presId="urn:microsoft.com/office/officeart/2008/layout/VerticalCurvedList"/>
    <dgm:cxn modelId="{16319309-8353-4AD6-99D8-09ADA3981CE8}" type="presParOf" srcId="{1173E834-00E9-47C3-B123-CA6512C420EE}" destId="{3A2ECDEF-9645-4D97-9EBD-8A54BE13ED3F}" srcOrd="0" destOrd="0" presId="urn:microsoft.com/office/officeart/2008/layout/VerticalCurvedList"/>
    <dgm:cxn modelId="{9C50BF06-1F6E-42A9-BDD8-023055F6AD39}" type="presParOf" srcId="{80FF20F6-A03D-4D63-A69C-EDA43CC05F52}" destId="{E2CE6AB0-E46C-4965-ADF8-6E923F453988}" srcOrd="7" destOrd="0" presId="urn:microsoft.com/office/officeart/2008/layout/VerticalCurvedList"/>
    <dgm:cxn modelId="{78A36E67-8485-4C93-8A8A-B012CFC87DA4}" type="presParOf" srcId="{80FF20F6-A03D-4D63-A69C-EDA43CC05F52}" destId="{290A3699-C1C8-494A-A6CD-18BFCA315D9F}" srcOrd="8" destOrd="0" presId="urn:microsoft.com/office/officeart/2008/layout/VerticalCurvedList"/>
    <dgm:cxn modelId="{4ED2689A-7A15-4447-8F01-B85AE6A54A7E}" type="presParOf" srcId="{290A3699-C1C8-494A-A6CD-18BFCA315D9F}" destId="{2747C458-AC63-4683-B251-38E5A7B9AC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9D923-3905-4D69-87C9-479D15EB4E0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58429-BEEC-493F-AC25-6F55B70A0079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/>
            <a:t>Снятие приостановок операций по счетам </a:t>
          </a:r>
          <a:endParaRPr lang="ru-RU" dirty="0"/>
        </a:p>
      </dgm:t>
    </dgm:pt>
    <dgm:pt modelId="{22DD1713-2521-4A99-B071-F18C0F148676}" type="parTrans" cxnId="{9056650B-6261-4686-B3E1-B529738ADF9A}">
      <dgm:prSet/>
      <dgm:spPr/>
      <dgm:t>
        <a:bodyPr/>
        <a:lstStyle/>
        <a:p>
          <a:endParaRPr lang="ru-RU"/>
        </a:p>
      </dgm:t>
    </dgm:pt>
    <dgm:pt modelId="{5BFEB0C6-7DB7-4066-B057-4B38BAF5A360}" type="sibTrans" cxnId="{9056650B-6261-4686-B3E1-B529738ADF9A}">
      <dgm:prSet/>
      <dgm:spPr/>
      <dgm:t>
        <a:bodyPr/>
        <a:lstStyle/>
        <a:p>
          <a:endParaRPr lang="ru-RU"/>
        </a:p>
      </dgm:t>
    </dgm:pt>
    <dgm:pt modelId="{4FB3AED5-BFCA-4213-A7E3-F1FE898CF1B3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/>
            <a:t>урегулирование задолженности </a:t>
          </a:r>
          <a:endParaRPr lang="ru-RU" dirty="0"/>
        </a:p>
      </dgm:t>
    </dgm:pt>
    <dgm:pt modelId="{8AA4766C-653D-47D8-A92B-F598BEBDF56E}" type="parTrans" cxnId="{D3B5E66C-40F3-435C-B04A-598F3E1467EA}">
      <dgm:prSet/>
      <dgm:spPr/>
      <dgm:t>
        <a:bodyPr/>
        <a:lstStyle/>
        <a:p>
          <a:endParaRPr lang="ru-RU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84DD669-72CF-4C86-BC9F-E97B4E8DF0C1}" type="sibTrans" cxnId="{D3B5E66C-40F3-435C-B04A-598F3E1467EA}">
      <dgm:prSet/>
      <dgm:spPr/>
      <dgm:t>
        <a:bodyPr/>
        <a:lstStyle/>
        <a:p>
          <a:endParaRPr lang="ru-RU"/>
        </a:p>
      </dgm:t>
    </dgm:pt>
    <dgm:pt modelId="{F4B14607-1D43-4D33-86DD-E47A4D0B8C20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/>
            <a:t>представление налогоплательщиком налоговой декларации</a:t>
          </a:r>
          <a:endParaRPr lang="ru-RU" dirty="0"/>
        </a:p>
      </dgm:t>
    </dgm:pt>
    <dgm:pt modelId="{62544D6A-9E93-435F-84BD-E94C9EF55DD5}" type="parTrans" cxnId="{1AEFB208-2E61-40C5-8346-C78110CA51F0}">
      <dgm:prSet/>
      <dgm:spPr/>
      <dgm:t>
        <a:bodyPr/>
        <a:lstStyle/>
        <a:p>
          <a:endParaRPr lang="ru-RU"/>
        </a:p>
      </dgm:t>
    </dgm:pt>
    <dgm:pt modelId="{F36D5AFC-AFA6-49FC-985F-E5746754F5EE}" type="sibTrans" cxnId="{1AEFB208-2E61-40C5-8346-C78110CA51F0}">
      <dgm:prSet/>
      <dgm:spPr/>
      <dgm:t>
        <a:bodyPr/>
        <a:lstStyle/>
        <a:p>
          <a:endParaRPr lang="ru-RU"/>
        </a:p>
      </dgm:t>
    </dgm:pt>
    <dgm:pt modelId="{A62235B8-4EBD-4E20-A92B-114E105BD646}" type="pres">
      <dgm:prSet presAssocID="{7799D923-3905-4D69-87C9-479D15EB4E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92578-A526-4B89-BF09-847A1743E85D}" type="pres">
      <dgm:prSet presAssocID="{2C758429-BEEC-493F-AC25-6F55B70A0079}" presName="centerShape" presStyleLbl="node0" presStyleIdx="0" presStyleCnt="1" custLinFactNeighborX="-1886" custLinFactNeighborY="733"/>
      <dgm:spPr/>
      <dgm:t>
        <a:bodyPr/>
        <a:lstStyle/>
        <a:p>
          <a:endParaRPr lang="ru-RU"/>
        </a:p>
      </dgm:t>
    </dgm:pt>
    <dgm:pt modelId="{D366F367-2E84-4E62-9602-3507757678A8}" type="pres">
      <dgm:prSet presAssocID="{8AA4766C-653D-47D8-A92B-F598BEBDF56E}" presName="parTrans" presStyleLbl="bgSibTrans2D1" presStyleIdx="0" presStyleCnt="2" custLinFactNeighborX="-16402" custLinFactNeighborY="98116"/>
      <dgm:spPr/>
      <dgm:t>
        <a:bodyPr/>
        <a:lstStyle/>
        <a:p>
          <a:endParaRPr lang="ru-RU"/>
        </a:p>
      </dgm:t>
    </dgm:pt>
    <dgm:pt modelId="{28C5F60B-29E7-43D9-AE46-DA14A252CAE0}" type="pres">
      <dgm:prSet presAssocID="{4FB3AED5-BFCA-4213-A7E3-F1FE898CF1B3}" presName="node" presStyleLbl="node1" presStyleIdx="0" presStyleCnt="2" custScaleX="143823" custRadScaleRad="101899" custRadScaleInc="-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55DCF-8A6A-4446-A9DB-DBC7FA99C7ED}" type="pres">
      <dgm:prSet presAssocID="{62544D6A-9E93-435F-84BD-E94C9EF55DD5}" presName="parTrans" presStyleLbl="bgSibTrans2D1" presStyleIdx="1" presStyleCnt="2" custLinFactY="8510" custLinFactNeighborX="8212" custLinFactNeighborY="100000"/>
      <dgm:spPr/>
      <dgm:t>
        <a:bodyPr/>
        <a:lstStyle/>
        <a:p>
          <a:endParaRPr lang="ru-RU"/>
        </a:p>
      </dgm:t>
    </dgm:pt>
    <dgm:pt modelId="{570EDB76-F192-4042-BBF6-E1B2CB753DA2}" type="pres">
      <dgm:prSet presAssocID="{F4B14607-1D43-4D33-86DD-E47A4D0B8C20}" presName="node" presStyleLbl="node1" presStyleIdx="1" presStyleCnt="2" custScaleX="140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EA9E3-6D1D-4746-8305-D21E65FB237B}" type="presOf" srcId="{8AA4766C-653D-47D8-A92B-F598BEBDF56E}" destId="{D366F367-2E84-4E62-9602-3507757678A8}" srcOrd="0" destOrd="0" presId="urn:microsoft.com/office/officeart/2005/8/layout/radial4"/>
    <dgm:cxn modelId="{FC782BA0-DC76-4783-A3E9-14BFF066EF6B}" type="presOf" srcId="{F4B14607-1D43-4D33-86DD-E47A4D0B8C20}" destId="{570EDB76-F192-4042-BBF6-E1B2CB753DA2}" srcOrd="0" destOrd="0" presId="urn:microsoft.com/office/officeart/2005/8/layout/radial4"/>
    <dgm:cxn modelId="{E582AA30-8B08-457E-AA8D-870B03F53F73}" type="presOf" srcId="{2C758429-BEEC-493F-AC25-6F55B70A0079}" destId="{12292578-A526-4B89-BF09-847A1743E85D}" srcOrd="0" destOrd="0" presId="urn:microsoft.com/office/officeart/2005/8/layout/radial4"/>
    <dgm:cxn modelId="{9056650B-6261-4686-B3E1-B529738ADF9A}" srcId="{7799D923-3905-4D69-87C9-479D15EB4E0B}" destId="{2C758429-BEEC-493F-AC25-6F55B70A0079}" srcOrd="0" destOrd="0" parTransId="{22DD1713-2521-4A99-B071-F18C0F148676}" sibTransId="{5BFEB0C6-7DB7-4066-B057-4B38BAF5A360}"/>
    <dgm:cxn modelId="{1417B812-AA7E-4A77-99C5-A0C07E8EC076}" type="presOf" srcId="{7799D923-3905-4D69-87C9-479D15EB4E0B}" destId="{A62235B8-4EBD-4E20-A92B-114E105BD646}" srcOrd="0" destOrd="0" presId="urn:microsoft.com/office/officeart/2005/8/layout/radial4"/>
    <dgm:cxn modelId="{7D68B9A1-6054-4002-8985-321B7BA6E82C}" type="presOf" srcId="{62544D6A-9E93-435F-84BD-E94C9EF55DD5}" destId="{81855DCF-8A6A-4446-A9DB-DBC7FA99C7ED}" srcOrd="0" destOrd="0" presId="urn:microsoft.com/office/officeart/2005/8/layout/radial4"/>
    <dgm:cxn modelId="{1AEFB208-2E61-40C5-8346-C78110CA51F0}" srcId="{2C758429-BEEC-493F-AC25-6F55B70A0079}" destId="{F4B14607-1D43-4D33-86DD-E47A4D0B8C20}" srcOrd="1" destOrd="0" parTransId="{62544D6A-9E93-435F-84BD-E94C9EF55DD5}" sibTransId="{F36D5AFC-AFA6-49FC-985F-E5746754F5EE}"/>
    <dgm:cxn modelId="{D3B5E66C-40F3-435C-B04A-598F3E1467EA}" srcId="{2C758429-BEEC-493F-AC25-6F55B70A0079}" destId="{4FB3AED5-BFCA-4213-A7E3-F1FE898CF1B3}" srcOrd="0" destOrd="0" parTransId="{8AA4766C-653D-47D8-A92B-F598BEBDF56E}" sibTransId="{084DD669-72CF-4C86-BC9F-E97B4E8DF0C1}"/>
    <dgm:cxn modelId="{F40B02BD-F531-4AD5-A0BE-7AE991F99CC0}" type="presOf" srcId="{4FB3AED5-BFCA-4213-A7E3-F1FE898CF1B3}" destId="{28C5F60B-29E7-43D9-AE46-DA14A252CAE0}" srcOrd="0" destOrd="0" presId="urn:microsoft.com/office/officeart/2005/8/layout/radial4"/>
    <dgm:cxn modelId="{C97CA869-B9CB-4438-AC8F-269F423802DD}" type="presParOf" srcId="{A62235B8-4EBD-4E20-A92B-114E105BD646}" destId="{12292578-A526-4B89-BF09-847A1743E85D}" srcOrd="0" destOrd="0" presId="urn:microsoft.com/office/officeart/2005/8/layout/radial4"/>
    <dgm:cxn modelId="{7711A673-E9BE-4CF6-806D-E6E2A774A28B}" type="presParOf" srcId="{A62235B8-4EBD-4E20-A92B-114E105BD646}" destId="{D366F367-2E84-4E62-9602-3507757678A8}" srcOrd="1" destOrd="0" presId="urn:microsoft.com/office/officeart/2005/8/layout/radial4"/>
    <dgm:cxn modelId="{0BC0E0CE-4C15-4965-93BD-29194C237474}" type="presParOf" srcId="{A62235B8-4EBD-4E20-A92B-114E105BD646}" destId="{28C5F60B-29E7-43D9-AE46-DA14A252CAE0}" srcOrd="2" destOrd="0" presId="urn:microsoft.com/office/officeart/2005/8/layout/radial4"/>
    <dgm:cxn modelId="{8418E51A-3109-4E5D-9A75-68F6A6B51F84}" type="presParOf" srcId="{A62235B8-4EBD-4E20-A92B-114E105BD646}" destId="{81855DCF-8A6A-4446-A9DB-DBC7FA99C7ED}" srcOrd="3" destOrd="0" presId="urn:microsoft.com/office/officeart/2005/8/layout/radial4"/>
    <dgm:cxn modelId="{120DB639-5161-49EA-9770-640FD5ED700F}" type="presParOf" srcId="{A62235B8-4EBD-4E20-A92B-114E105BD646}" destId="{570EDB76-F192-4042-BBF6-E1B2CB753DA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AE2F1-8081-4524-AEBF-5A4EABE3ED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FB207-936F-4E71-9440-1A40B6A5EB2B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Решение о возобновлении </a:t>
          </a:r>
          <a:r>
            <a:rPr lang="ru-RU" dirty="0" smtClean="0"/>
            <a:t>операций по расчетным счетам налогоплательщика выносится </a:t>
          </a:r>
          <a:r>
            <a:rPr lang="ru-RU" u="sng" dirty="0" smtClean="0">
              <a:solidFill>
                <a:srgbClr val="FF0000"/>
              </a:solidFill>
            </a:rPr>
            <a:t>в день уплаты возникшей задолженности и/или представления налоговой декларации</a:t>
          </a:r>
          <a:r>
            <a:rPr lang="ru-RU" dirty="0" smtClean="0">
              <a:solidFill>
                <a:srgbClr val="FF0000"/>
              </a:solidFill>
            </a:rPr>
            <a:t>.</a:t>
          </a:r>
          <a:endParaRPr lang="ru-RU" dirty="0">
            <a:solidFill>
              <a:srgbClr val="FF0000"/>
            </a:solidFill>
          </a:endParaRPr>
        </a:p>
      </dgm:t>
    </dgm:pt>
    <dgm:pt modelId="{CEFF5C98-31DE-4F62-A06A-69FF7FCAAEF4}" type="parTrans" cxnId="{013AB8DB-700F-4E57-BF77-4027A4B04696}">
      <dgm:prSet/>
      <dgm:spPr/>
      <dgm:t>
        <a:bodyPr/>
        <a:lstStyle/>
        <a:p>
          <a:endParaRPr lang="ru-RU"/>
        </a:p>
      </dgm:t>
    </dgm:pt>
    <dgm:pt modelId="{463EC8AF-0271-4006-8FA2-B8BA384DD092}" type="sibTrans" cxnId="{013AB8DB-700F-4E57-BF77-4027A4B04696}">
      <dgm:prSet/>
      <dgm:spPr/>
      <dgm:t>
        <a:bodyPr/>
        <a:lstStyle/>
        <a:p>
          <a:endParaRPr lang="ru-RU"/>
        </a:p>
      </dgm:t>
    </dgm:pt>
    <dgm:pt modelId="{8AC2598A-9818-4BE4-A4B2-9BB5C7F323C1}" type="pres">
      <dgm:prSet presAssocID="{3A5AE2F1-8081-4524-AEBF-5A4EABE3ED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E4E6E2-6646-4B87-91FB-BC9751395079}" type="pres">
      <dgm:prSet presAssocID="{05DFB207-936F-4E71-9440-1A40B6A5EB2B}" presName="thickLine" presStyleLbl="alignNode1" presStyleIdx="0" presStyleCnt="1"/>
      <dgm:spPr/>
    </dgm:pt>
    <dgm:pt modelId="{7513D05E-E89C-425C-B8D9-D1A40990038A}" type="pres">
      <dgm:prSet presAssocID="{05DFB207-936F-4E71-9440-1A40B6A5EB2B}" presName="horz1" presStyleCnt="0"/>
      <dgm:spPr/>
    </dgm:pt>
    <dgm:pt modelId="{957E6ACB-8CE1-4118-A700-C0DD79D0E8F7}" type="pres">
      <dgm:prSet presAssocID="{05DFB207-936F-4E71-9440-1A40B6A5EB2B}" presName="tx1" presStyleLbl="revTx" presStyleIdx="0" presStyleCnt="1"/>
      <dgm:spPr/>
      <dgm:t>
        <a:bodyPr/>
        <a:lstStyle/>
        <a:p>
          <a:endParaRPr lang="ru-RU"/>
        </a:p>
      </dgm:t>
    </dgm:pt>
    <dgm:pt modelId="{86EE8DDD-406B-443E-8A1E-E36FC9FA9A8E}" type="pres">
      <dgm:prSet presAssocID="{05DFB207-936F-4E71-9440-1A40B6A5EB2B}" presName="vert1" presStyleCnt="0"/>
      <dgm:spPr/>
    </dgm:pt>
  </dgm:ptLst>
  <dgm:cxnLst>
    <dgm:cxn modelId="{013AB8DB-700F-4E57-BF77-4027A4B04696}" srcId="{3A5AE2F1-8081-4524-AEBF-5A4EABE3EDC9}" destId="{05DFB207-936F-4E71-9440-1A40B6A5EB2B}" srcOrd="0" destOrd="0" parTransId="{CEFF5C98-31DE-4F62-A06A-69FF7FCAAEF4}" sibTransId="{463EC8AF-0271-4006-8FA2-B8BA384DD092}"/>
    <dgm:cxn modelId="{743C28CD-8190-40BF-8524-F105B57DD2DD}" type="presOf" srcId="{05DFB207-936F-4E71-9440-1A40B6A5EB2B}" destId="{957E6ACB-8CE1-4118-A700-C0DD79D0E8F7}" srcOrd="0" destOrd="0" presId="urn:microsoft.com/office/officeart/2008/layout/LinedList"/>
    <dgm:cxn modelId="{6D65A32C-DE83-4069-85A6-AF671D442D26}" type="presOf" srcId="{3A5AE2F1-8081-4524-AEBF-5A4EABE3EDC9}" destId="{8AC2598A-9818-4BE4-A4B2-9BB5C7F323C1}" srcOrd="0" destOrd="0" presId="urn:microsoft.com/office/officeart/2008/layout/LinedList"/>
    <dgm:cxn modelId="{57D43310-780F-4532-912B-D6EF7516B71B}" type="presParOf" srcId="{8AC2598A-9818-4BE4-A4B2-9BB5C7F323C1}" destId="{FBE4E6E2-6646-4B87-91FB-BC9751395079}" srcOrd="0" destOrd="0" presId="urn:microsoft.com/office/officeart/2008/layout/LinedList"/>
    <dgm:cxn modelId="{AAAC296A-28FA-4976-BECF-5A69C73B38CA}" type="presParOf" srcId="{8AC2598A-9818-4BE4-A4B2-9BB5C7F323C1}" destId="{7513D05E-E89C-425C-B8D9-D1A40990038A}" srcOrd="1" destOrd="0" presId="urn:microsoft.com/office/officeart/2008/layout/LinedList"/>
    <dgm:cxn modelId="{DDF6DB82-F6AA-4DEA-B386-3A5FE23EB95E}" type="presParOf" srcId="{7513D05E-E89C-425C-B8D9-D1A40990038A}" destId="{957E6ACB-8CE1-4118-A700-C0DD79D0E8F7}" srcOrd="0" destOrd="0" presId="urn:microsoft.com/office/officeart/2008/layout/LinedList"/>
    <dgm:cxn modelId="{DF24E81B-584A-483A-8A3A-E640D2F11906}" type="presParOf" srcId="{7513D05E-E89C-425C-B8D9-D1A40990038A}" destId="{86EE8DDD-406B-443E-8A1E-E36FC9FA9A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650EF-DD1A-47FC-B5DD-5034AA77CAF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89646-B16D-459C-AD38-DBB2AD3BA87F}">
      <dgm:prSet custT="1"/>
      <dgm:spPr/>
      <dgm:t>
        <a:bodyPr/>
        <a:lstStyle/>
        <a:p>
          <a:pPr algn="ctr" rtl="0"/>
          <a:r>
            <a:rPr lang="ru-RU" sz="2200" b="1" dirty="0" smtClean="0">
              <a:solidFill>
                <a:srgbClr val="00B050"/>
              </a:solidFill>
            </a:rPr>
            <a:t>Своевременно осуществлять представление налоговой отчетности в Инспекцию</a:t>
          </a:r>
          <a:endParaRPr lang="ru-RU" sz="2200" dirty="0">
            <a:solidFill>
              <a:srgbClr val="00B050"/>
            </a:solidFill>
          </a:endParaRPr>
        </a:p>
      </dgm:t>
    </dgm:pt>
    <dgm:pt modelId="{C2A375B0-3995-48BA-A994-1D87203BAC51}" type="parTrans" cxnId="{47F55DDF-71E0-4313-9AC1-B5EF74C5E0CE}">
      <dgm:prSet/>
      <dgm:spPr/>
      <dgm:t>
        <a:bodyPr/>
        <a:lstStyle/>
        <a:p>
          <a:endParaRPr lang="ru-RU"/>
        </a:p>
      </dgm:t>
    </dgm:pt>
    <dgm:pt modelId="{DEEFFD50-51FF-436C-A82E-397838051007}" type="sibTrans" cxnId="{47F55DDF-71E0-4313-9AC1-B5EF74C5E0CE}">
      <dgm:prSet/>
      <dgm:spPr/>
      <dgm:t>
        <a:bodyPr/>
        <a:lstStyle/>
        <a:p>
          <a:endParaRPr lang="ru-RU"/>
        </a:p>
      </dgm:t>
    </dgm:pt>
    <dgm:pt modelId="{AB9D5AAE-00A2-4E78-A039-3A866528D3E9}">
      <dgm:prSet custT="1"/>
      <dgm:spPr/>
      <dgm:t>
        <a:bodyPr/>
        <a:lstStyle/>
        <a:p>
          <a:pPr rtl="0"/>
          <a:r>
            <a:rPr lang="ru-RU" sz="2200" b="1" dirty="0" smtClean="0">
              <a:solidFill>
                <a:srgbClr val="00B050"/>
              </a:solidFill>
            </a:rPr>
            <a:t>Использовать телекоммуникационные средства связи (ТКС)</a:t>
          </a:r>
          <a:endParaRPr lang="ru-RU" sz="2200" dirty="0">
            <a:solidFill>
              <a:srgbClr val="00B050"/>
            </a:solidFill>
          </a:endParaRPr>
        </a:p>
      </dgm:t>
    </dgm:pt>
    <dgm:pt modelId="{408D0DAE-23DE-4C29-A3BB-9CF104C52B9B}" type="parTrans" cxnId="{4AD4583A-7116-4BD7-B42C-22DA27F03B0B}">
      <dgm:prSet/>
      <dgm:spPr/>
      <dgm:t>
        <a:bodyPr/>
        <a:lstStyle/>
        <a:p>
          <a:endParaRPr lang="ru-RU"/>
        </a:p>
      </dgm:t>
    </dgm:pt>
    <dgm:pt modelId="{F8D9ED81-46F4-409C-9460-F9CD176AACBF}" type="sibTrans" cxnId="{4AD4583A-7116-4BD7-B42C-22DA27F03B0B}">
      <dgm:prSet/>
      <dgm:spPr/>
      <dgm:t>
        <a:bodyPr/>
        <a:lstStyle/>
        <a:p>
          <a:endParaRPr lang="ru-RU"/>
        </a:p>
      </dgm:t>
    </dgm:pt>
    <dgm:pt modelId="{975DDB11-393A-43F4-B644-D8D80D3FA84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B050"/>
              </a:solidFill>
            </a:rPr>
            <a:t>Своевременно уплачивать налоги, взносы, пеню и штрафы;</a:t>
          </a:r>
          <a:endParaRPr lang="ru-RU" sz="2400" dirty="0">
            <a:solidFill>
              <a:srgbClr val="00B050"/>
            </a:solidFill>
          </a:endParaRPr>
        </a:p>
      </dgm:t>
    </dgm:pt>
    <dgm:pt modelId="{AFB7E94B-0547-4CAF-9097-90A04E782924}" type="parTrans" cxnId="{F467EA69-3A62-4144-A63C-265AB55D2AFC}">
      <dgm:prSet/>
      <dgm:spPr/>
      <dgm:t>
        <a:bodyPr/>
        <a:lstStyle/>
        <a:p>
          <a:endParaRPr lang="ru-RU"/>
        </a:p>
      </dgm:t>
    </dgm:pt>
    <dgm:pt modelId="{37AE20CF-5BFF-43F0-ABAB-D69A5175B1C4}" type="sibTrans" cxnId="{F467EA69-3A62-4144-A63C-265AB55D2AFC}">
      <dgm:prSet/>
      <dgm:spPr/>
      <dgm:t>
        <a:bodyPr/>
        <a:lstStyle/>
        <a:p>
          <a:endParaRPr lang="ru-RU"/>
        </a:p>
      </dgm:t>
    </dgm:pt>
    <dgm:pt modelId="{D461A73F-2027-46F4-967F-1E9A849FE0FB}">
      <dgm:prSet custT="1"/>
      <dgm:spPr/>
      <dgm:t>
        <a:bodyPr/>
        <a:lstStyle/>
        <a:p>
          <a:pPr rtl="0"/>
          <a:r>
            <a:rPr lang="ru-RU" sz="2400" b="1" dirty="0" smtClean="0"/>
            <a:t>Использовать сервисы ФНС России по отслеживанию информации о возможном приостановлении операций по расчетным счетам налогоплательщика Личный кабинет (раздел «Как меня видит налоговая» во вкладке «Риск блокировки счета»)</a:t>
          </a:r>
          <a:endParaRPr lang="ru-RU" sz="2400" dirty="0"/>
        </a:p>
      </dgm:t>
    </dgm:pt>
    <dgm:pt modelId="{2692A493-D5E2-45CC-AB73-4A4DEB2E5449}" type="parTrans" cxnId="{690DA5A8-5927-4053-9E19-12E669F62872}">
      <dgm:prSet/>
      <dgm:spPr/>
      <dgm:t>
        <a:bodyPr/>
        <a:lstStyle/>
        <a:p>
          <a:endParaRPr lang="ru-RU"/>
        </a:p>
      </dgm:t>
    </dgm:pt>
    <dgm:pt modelId="{EE0E5206-E594-41FC-A07F-12212DB57AE5}" type="sibTrans" cxnId="{690DA5A8-5927-4053-9E19-12E669F62872}">
      <dgm:prSet/>
      <dgm:spPr/>
      <dgm:t>
        <a:bodyPr/>
        <a:lstStyle/>
        <a:p>
          <a:endParaRPr lang="ru-RU"/>
        </a:p>
      </dgm:t>
    </dgm:pt>
    <dgm:pt modelId="{F303BFE2-E0E0-4230-86D1-63038EAEF97B}" type="pres">
      <dgm:prSet presAssocID="{7AA650EF-DD1A-47FC-B5DD-5034AA77CA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0E892-2FF9-428C-A060-A48790D19B3B}" type="pres">
      <dgm:prSet presAssocID="{4CF89646-B16D-459C-AD38-DBB2AD3BA87F}" presName="composite" presStyleCnt="0"/>
      <dgm:spPr/>
    </dgm:pt>
    <dgm:pt modelId="{1259B1D2-2D69-4F4D-B2B8-00881993BBD8}" type="pres">
      <dgm:prSet presAssocID="{4CF89646-B16D-459C-AD38-DBB2AD3BA87F}" presName="rect1" presStyleLbl="trAlignAcc1" presStyleIdx="0" presStyleCnt="4" custScaleX="133120" custScaleY="91898" custLinFactNeighborX="13397" custLinFactNeighborY="-29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19C45-5409-47B7-80A0-FCBB90B512D1}" type="pres">
      <dgm:prSet presAssocID="{4CF89646-B16D-459C-AD38-DBB2AD3BA87F}" presName="rect2" presStyleLbl="fgImgPlace1" presStyleIdx="0" presStyleCnt="4" custScaleX="182193" custScaleY="100000" custLinFactNeighborX="-18280" custLinFactNeighborY="-10268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48" r="-51852"/>
          </a:stretch>
        </a:blipFill>
      </dgm:spPr>
      <dgm:t>
        <a:bodyPr/>
        <a:lstStyle/>
        <a:p>
          <a:endParaRPr lang="ru-RU"/>
        </a:p>
      </dgm:t>
    </dgm:pt>
    <dgm:pt modelId="{1B2864A8-64EA-4F3B-94C7-9CD5ED89E350}" type="pres">
      <dgm:prSet presAssocID="{DEEFFD50-51FF-436C-A82E-397838051007}" presName="sibTrans" presStyleCnt="0"/>
      <dgm:spPr/>
    </dgm:pt>
    <dgm:pt modelId="{671D3472-E2ED-453B-B8E4-2C76F5EEB4BC}" type="pres">
      <dgm:prSet presAssocID="{AB9D5AAE-00A2-4E78-A039-3A866528D3E9}" presName="composite" presStyleCnt="0"/>
      <dgm:spPr/>
    </dgm:pt>
    <dgm:pt modelId="{D5ACF590-50D3-4822-AEA9-8E988D6AB31D}" type="pres">
      <dgm:prSet presAssocID="{AB9D5AAE-00A2-4E78-A039-3A866528D3E9}" presName="rect1" presStyleLbl="trAlignAcc1" presStyleIdx="1" presStyleCnt="4" custScaleX="110847" custLinFactY="87888" custLinFactNeighborX="-252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48289-9389-45B4-92DA-CBC76BA9AE06}" type="pres">
      <dgm:prSet presAssocID="{AB9D5AAE-00A2-4E78-A039-3A866528D3E9}" presName="rect2" presStyleLbl="fgImgPlace1" presStyleIdx="1" presStyleCnt="4" custScaleX="184051" custLinFactX="-97806" custLinFactY="92698" custLinFactNeighborX="-100000" custLinFactNeighborY="100000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49DFCED4-D51B-4D27-9956-64B10593F79B}" type="pres">
      <dgm:prSet presAssocID="{F8D9ED81-46F4-409C-9460-F9CD176AACBF}" presName="sibTrans" presStyleCnt="0"/>
      <dgm:spPr/>
    </dgm:pt>
    <dgm:pt modelId="{1DC112D0-3DED-4647-824B-4916DC330BA4}" type="pres">
      <dgm:prSet presAssocID="{975DDB11-393A-43F4-B644-D8D80D3FA84B}" presName="composite" presStyleCnt="0"/>
      <dgm:spPr/>
    </dgm:pt>
    <dgm:pt modelId="{0AC85F28-4E4C-449E-A75C-C454DE7C8D1F}" type="pres">
      <dgm:prSet presAssocID="{975DDB11-393A-43F4-B644-D8D80D3FA84B}" presName="rect1" presStyleLbl="trAlignAcc1" presStyleIdx="2" presStyleCnt="4" custScaleX="132741" custLinFactNeighborX="3404" custLinFactNeighborY="-46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BF3E7-05BD-4E74-B8ED-57746BC19252}" type="pres">
      <dgm:prSet presAssocID="{975DDB11-393A-43F4-B644-D8D80D3FA84B}" presName="rect2" presStyleLbl="fgImgPlace1" presStyleIdx="2" presStyleCnt="4" custScaleX="173428" custLinFactNeighborX="-85757" custLinFactNeighborY="-30761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AF31BE19-0858-4024-828E-42E0E094EC0E}" type="pres">
      <dgm:prSet presAssocID="{37AE20CF-5BFF-43F0-ABAB-D69A5175B1C4}" presName="sibTrans" presStyleCnt="0"/>
      <dgm:spPr/>
    </dgm:pt>
    <dgm:pt modelId="{4B6985CC-2C18-4B8C-B3E1-812020ECB20A}" type="pres">
      <dgm:prSet presAssocID="{D461A73F-2027-46F4-967F-1E9A849FE0FB}" presName="composite" presStyleCnt="0"/>
      <dgm:spPr/>
    </dgm:pt>
    <dgm:pt modelId="{5C07D765-1E2D-45D8-A060-AAA086265B11}" type="pres">
      <dgm:prSet presAssocID="{D461A73F-2027-46F4-967F-1E9A849FE0FB}" presName="rect1" presStyleLbl="trAlignAcc1" presStyleIdx="3" presStyleCnt="4" custScaleX="209713" custScaleY="206225" custLinFactNeighborX="23271" custLinFactNeighborY="2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8F32D-60C9-4A5E-BFC3-A112453F8AB3}" type="pres">
      <dgm:prSet presAssocID="{D461A73F-2027-46F4-967F-1E9A849FE0FB}" presName="rect2" presStyleLbl="fgImgPlace1" presStyleIdx="3" presStyleCnt="4" custScaleX="338168" custScaleY="243344" custLinFactX="-100000" custLinFactNeighborX="-181167" custLinFactNeighborY="10889"/>
      <dgm:spPr>
        <a:blipFill dpi="0" rotWithShape="1"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" t="-413" r="-73988" b="413"/>
          </a:stretch>
        </a:blipFill>
      </dgm:spPr>
      <dgm:t>
        <a:bodyPr/>
        <a:lstStyle/>
        <a:p>
          <a:endParaRPr lang="ru-RU"/>
        </a:p>
      </dgm:t>
    </dgm:pt>
  </dgm:ptLst>
  <dgm:cxnLst>
    <dgm:cxn modelId="{DDB48345-C63B-467C-96F0-8422C0756BFF}" type="presOf" srcId="{975DDB11-393A-43F4-B644-D8D80D3FA84B}" destId="{0AC85F28-4E4C-449E-A75C-C454DE7C8D1F}" srcOrd="0" destOrd="0" presId="urn:microsoft.com/office/officeart/2008/layout/PictureStrips"/>
    <dgm:cxn modelId="{4AD4583A-7116-4BD7-B42C-22DA27F03B0B}" srcId="{7AA650EF-DD1A-47FC-B5DD-5034AA77CAFA}" destId="{AB9D5AAE-00A2-4E78-A039-3A866528D3E9}" srcOrd="1" destOrd="0" parTransId="{408D0DAE-23DE-4C29-A3BB-9CF104C52B9B}" sibTransId="{F8D9ED81-46F4-409C-9460-F9CD176AACBF}"/>
    <dgm:cxn modelId="{2E478C51-0545-4A96-AFB4-51B89D2B6E12}" type="presOf" srcId="{4CF89646-B16D-459C-AD38-DBB2AD3BA87F}" destId="{1259B1D2-2D69-4F4D-B2B8-00881993BBD8}" srcOrd="0" destOrd="0" presId="urn:microsoft.com/office/officeart/2008/layout/PictureStrips"/>
    <dgm:cxn modelId="{965B8E40-C2BA-40A6-AD0D-F05A8F6EDA79}" type="presOf" srcId="{D461A73F-2027-46F4-967F-1E9A849FE0FB}" destId="{5C07D765-1E2D-45D8-A060-AAA086265B11}" srcOrd="0" destOrd="0" presId="urn:microsoft.com/office/officeart/2008/layout/PictureStrips"/>
    <dgm:cxn modelId="{47F55DDF-71E0-4313-9AC1-B5EF74C5E0CE}" srcId="{7AA650EF-DD1A-47FC-B5DD-5034AA77CAFA}" destId="{4CF89646-B16D-459C-AD38-DBB2AD3BA87F}" srcOrd="0" destOrd="0" parTransId="{C2A375B0-3995-48BA-A994-1D87203BAC51}" sibTransId="{DEEFFD50-51FF-436C-A82E-397838051007}"/>
    <dgm:cxn modelId="{68EA46E6-F208-44BE-BE3E-4DA53EDBCADC}" type="presOf" srcId="{AB9D5AAE-00A2-4E78-A039-3A866528D3E9}" destId="{D5ACF590-50D3-4822-AEA9-8E988D6AB31D}" srcOrd="0" destOrd="0" presId="urn:microsoft.com/office/officeart/2008/layout/PictureStrips"/>
    <dgm:cxn modelId="{BEC82657-8253-4C96-932B-386CA145B760}" type="presOf" srcId="{7AA650EF-DD1A-47FC-B5DD-5034AA77CAFA}" destId="{F303BFE2-E0E0-4230-86D1-63038EAEF97B}" srcOrd="0" destOrd="0" presId="urn:microsoft.com/office/officeart/2008/layout/PictureStrips"/>
    <dgm:cxn modelId="{F467EA69-3A62-4144-A63C-265AB55D2AFC}" srcId="{7AA650EF-DD1A-47FC-B5DD-5034AA77CAFA}" destId="{975DDB11-393A-43F4-B644-D8D80D3FA84B}" srcOrd="2" destOrd="0" parTransId="{AFB7E94B-0547-4CAF-9097-90A04E782924}" sibTransId="{37AE20CF-5BFF-43F0-ABAB-D69A5175B1C4}"/>
    <dgm:cxn modelId="{690DA5A8-5927-4053-9E19-12E669F62872}" srcId="{7AA650EF-DD1A-47FC-B5DD-5034AA77CAFA}" destId="{D461A73F-2027-46F4-967F-1E9A849FE0FB}" srcOrd="3" destOrd="0" parTransId="{2692A493-D5E2-45CC-AB73-4A4DEB2E5449}" sibTransId="{EE0E5206-E594-41FC-A07F-12212DB57AE5}"/>
    <dgm:cxn modelId="{AF4D786A-4E6E-4EAF-8494-0D93A0A157DF}" type="presParOf" srcId="{F303BFE2-E0E0-4230-86D1-63038EAEF97B}" destId="{4930E892-2FF9-428C-A060-A48790D19B3B}" srcOrd="0" destOrd="0" presId="urn:microsoft.com/office/officeart/2008/layout/PictureStrips"/>
    <dgm:cxn modelId="{1D8B8862-1177-4AB7-AC4F-AC96D8845C0A}" type="presParOf" srcId="{4930E892-2FF9-428C-A060-A48790D19B3B}" destId="{1259B1D2-2D69-4F4D-B2B8-00881993BBD8}" srcOrd="0" destOrd="0" presId="urn:microsoft.com/office/officeart/2008/layout/PictureStrips"/>
    <dgm:cxn modelId="{12CEB289-9C48-4500-9091-4196B1A27256}" type="presParOf" srcId="{4930E892-2FF9-428C-A060-A48790D19B3B}" destId="{E5219C45-5409-47B7-80A0-FCBB90B512D1}" srcOrd="1" destOrd="0" presId="urn:microsoft.com/office/officeart/2008/layout/PictureStrips"/>
    <dgm:cxn modelId="{20EB22FA-6EFD-4830-8D39-F78B2FDD28A6}" type="presParOf" srcId="{F303BFE2-E0E0-4230-86D1-63038EAEF97B}" destId="{1B2864A8-64EA-4F3B-94C7-9CD5ED89E350}" srcOrd="1" destOrd="0" presId="urn:microsoft.com/office/officeart/2008/layout/PictureStrips"/>
    <dgm:cxn modelId="{989DF704-9775-42AA-922F-96E9B43D3455}" type="presParOf" srcId="{F303BFE2-E0E0-4230-86D1-63038EAEF97B}" destId="{671D3472-E2ED-453B-B8E4-2C76F5EEB4BC}" srcOrd="2" destOrd="0" presId="urn:microsoft.com/office/officeart/2008/layout/PictureStrips"/>
    <dgm:cxn modelId="{A2602A6F-6B0E-4002-B31E-F1F8128BC504}" type="presParOf" srcId="{671D3472-E2ED-453B-B8E4-2C76F5EEB4BC}" destId="{D5ACF590-50D3-4822-AEA9-8E988D6AB31D}" srcOrd="0" destOrd="0" presId="urn:microsoft.com/office/officeart/2008/layout/PictureStrips"/>
    <dgm:cxn modelId="{863E2295-405F-46FF-A253-F64BB8DD1DCE}" type="presParOf" srcId="{671D3472-E2ED-453B-B8E4-2C76F5EEB4BC}" destId="{69F48289-9389-45B4-92DA-CBC76BA9AE06}" srcOrd="1" destOrd="0" presId="urn:microsoft.com/office/officeart/2008/layout/PictureStrips"/>
    <dgm:cxn modelId="{89156F3D-39FA-40BA-B354-97386FEA2039}" type="presParOf" srcId="{F303BFE2-E0E0-4230-86D1-63038EAEF97B}" destId="{49DFCED4-D51B-4D27-9956-64B10593F79B}" srcOrd="3" destOrd="0" presId="urn:microsoft.com/office/officeart/2008/layout/PictureStrips"/>
    <dgm:cxn modelId="{833AE47E-EDE1-478D-AA4B-5AD08154B401}" type="presParOf" srcId="{F303BFE2-E0E0-4230-86D1-63038EAEF97B}" destId="{1DC112D0-3DED-4647-824B-4916DC330BA4}" srcOrd="4" destOrd="0" presId="urn:microsoft.com/office/officeart/2008/layout/PictureStrips"/>
    <dgm:cxn modelId="{DD13AA13-8529-405F-AEBB-6A006A42974C}" type="presParOf" srcId="{1DC112D0-3DED-4647-824B-4916DC330BA4}" destId="{0AC85F28-4E4C-449E-A75C-C454DE7C8D1F}" srcOrd="0" destOrd="0" presId="urn:microsoft.com/office/officeart/2008/layout/PictureStrips"/>
    <dgm:cxn modelId="{874BB397-83DE-4B83-A189-3A91B12D9F9F}" type="presParOf" srcId="{1DC112D0-3DED-4647-824B-4916DC330BA4}" destId="{5B9BF3E7-05BD-4E74-B8ED-57746BC19252}" srcOrd="1" destOrd="0" presId="urn:microsoft.com/office/officeart/2008/layout/PictureStrips"/>
    <dgm:cxn modelId="{5C019C11-1D35-4DE6-83A9-7DA8E3775F99}" type="presParOf" srcId="{F303BFE2-E0E0-4230-86D1-63038EAEF97B}" destId="{AF31BE19-0858-4024-828E-42E0E094EC0E}" srcOrd="5" destOrd="0" presId="urn:microsoft.com/office/officeart/2008/layout/PictureStrips"/>
    <dgm:cxn modelId="{8A396295-FA29-4EDD-BC47-3D10BB964CC8}" type="presParOf" srcId="{F303BFE2-E0E0-4230-86D1-63038EAEF97B}" destId="{4B6985CC-2C18-4B8C-B3E1-812020ECB20A}" srcOrd="6" destOrd="0" presId="urn:microsoft.com/office/officeart/2008/layout/PictureStrips"/>
    <dgm:cxn modelId="{50A4D99C-13F4-479C-900D-6B64681D8588}" type="presParOf" srcId="{4B6985CC-2C18-4B8C-B3E1-812020ECB20A}" destId="{5C07D765-1E2D-45D8-A060-AAA086265B11}" srcOrd="0" destOrd="0" presId="urn:microsoft.com/office/officeart/2008/layout/PictureStrips"/>
    <dgm:cxn modelId="{9E9A5833-5D81-4360-9808-3EF4CEC08A06}" type="presParOf" srcId="{4B6985CC-2C18-4B8C-B3E1-812020ECB20A}" destId="{9F08F32D-60C9-4A5E-BFC3-A112453F8A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D7E4C-8052-42FA-972A-4A5733C70D9C}" type="doc">
      <dgm:prSet loTypeId="urn:microsoft.com/office/officeart/2005/8/layout/target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8C84A-4D30-4FB6-9CD2-91C9E3A106F1}">
      <dgm:prSet/>
      <dgm:spPr/>
      <dgm:t>
        <a:bodyPr/>
        <a:lstStyle/>
        <a:p>
          <a:pPr algn="ctr" rtl="0"/>
          <a:r>
            <a:rPr lang="ru-RU" b="1" dirty="0" smtClean="0"/>
            <a:t>Решение ситуации по не разблокировке операций по расчетным счетам при устранении налогоплательщиком нарушения, повлекшего блокировку счета</a:t>
          </a:r>
          <a:endParaRPr lang="ru-RU" dirty="0"/>
        </a:p>
      </dgm:t>
    </dgm:pt>
    <dgm:pt modelId="{7DCD5051-7D32-4703-97FC-3A8DF7FCD157}" type="parTrans" cxnId="{5F8DC097-6BD2-4503-99D0-8B25C9C28508}">
      <dgm:prSet/>
      <dgm:spPr/>
      <dgm:t>
        <a:bodyPr/>
        <a:lstStyle/>
        <a:p>
          <a:endParaRPr lang="ru-RU"/>
        </a:p>
      </dgm:t>
    </dgm:pt>
    <dgm:pt modelId="{D72E859D-94B4-49B8-9A28-674D2492FDDE}" type="sibTrans" cxnId="{5F8DC097-6BD2-4503-99D0-8B25C9C28508}">
      <dgm:prSet/>
      <dgm:spPr/>
      <dgm:t>
        <a:bodyPr/>
        <a:lstStyle/>
        <a:p>
          <a:endParaRPr lang="ru-RU"/>
        </a:p>
      </dgm:t>
    </dgm:pt>
    <dgm:pt modelId="{05D2A645-251B-4159-9B6C-C8506688C743}">
      <dgm:prSet/>
      <dgm:spPr/>
      <dgm:t>
        <a:bodyPr/>
        <a:lstStyle/>
        <a:p>
          <a:pPr rtl="0"/>
          <a:r>
            <a:rPr lang="ru-RU" b="1" dirty="0" smtClean="0"/>
            <a:t>обратиться по телефонам:</a:t>
          </a:r>
        </a:p>
        <a:p>
          <a:pPr rtl="0"/>
          <a:r>
            <a:rPr lang="ru-RU" b="1" dirty="0" smtClean="0"/>
            <a:t> </a:t>
          </a:r>
          <a:r>
            <a:rPr lang="ru-RU" b="1" dirty="0" smtClean="0">
              <a:solidFill>
                <a:srgbClr val="FF0000"/>
              </a:solidFill>
            </a:rPr>
            <a:t>(8 (4212) 45-00-30; 8 (4212) 97-48-50; </a:t>
          </a:r>
        </a:p>
        <a:p>
          <a:pPr rtl="0"/>
          <a:r>
            <a:rPr lang="ru-RU" b="1" dirty="0" smtClean="0">
              <a:solidFill>
                <a:srgbClr val="FF0000"/>
              </a:solidFill>
            </a:rPr>
            <a:t>8 (4212) 97-48-32) </a:t>
          </a:r>
        </a:p>
        <a:p>
          <a:pPr rtl="0"/>
          <a:r>
            <a:rPr lang="ru-RU" b="1" dirty="0" smtClean="0"/>
            <a:t>или в письменном виде в</a:t>
          </a:r>
        </a:p>
        <a:p>
          <a:pPr rtl="0"/>
          <a:r>
            <a:rPr lang="ru-RU" b="1" dirty="0" smtClean="0"/>
            <a:t> </a:t>
          </a:r>
          <a:r>
            <a:rPr lang="ru-RU" b="1" dirty="0" smtClean="0">
              <a:solidFill>
                <a:srgbClr val="FF0000"/>
              </a:solidFill>
            </a:rPr>
            <a:t>Отдел процессного взыскания задолженности Управления</a:t>
          </a:r>
        </a:p>
        <a:p>
          <a:pPr rtl="0"/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smtClean="0"/>
            <a:t>с просьбой об оперативной разблокировке операций по счетам</a:t>
          </a:r>
          <a:endParaRPr lang="ru-RU" dirty="0"/>
        </a:p>
      </dgm:t>
    </dgm:pt>
    <dgm:pt modelId="{A096C45B-F409-48DA-A04E-C285A0CB07B4}" type="parTrans" cxnId="{1DFE7368-5421-41CF-8917-FCE1352F41F9}">
      <dgm:prSet/>
      <dgm:spPr/>
      <dgm:t>
        <a:bodyPr/>
        <a:lstStyle/>
        <a:p>
          <a:endParaRPr lang="ru-RU"/>
        </a:p>
      </dgm:t>
    </dgm:pt>
    <dgm:pt modelId="{5CA059AD-B912-45AF-9DA4-4440D746276A}" type="sibTrans" cxnId="{1DFE7368-5421-41CF-8917-FCE1352F41F9}">
      <dgm:prSet/>
      <dgm:spPr/>
      <dgm:t>
        <a:bodyPr/>
        <a:lstStyle/>
        <a:p>
          <a:endParaRPr lang="ru-RU"/>
        </a:p>
      </dgm:t>
    </dgm:pt>
    <dgm:pt modelId="{E0BCF8F7-8030-4FC1-B080-7FD1494E787C}">
      <dgm:prSet custT="1"/>
      <dgm:spPr/>
      <dgm:t>
        <a:bodyPr/>
        <a:lstStyle/>
        <a:p>
          <a:pPr rtl="0"/>
          <a:r>
            <a:rPr lang="ru-RU" sz="2800" b="1" dirty="0" smtClean="0"/>
            <a:t>оставить обращение на </a:t>
          </a:r>
        </a:p>
        <a:p>
          <a:pPr rtl="0"/>
          <a:r>
            <a:rPr lang="ru-RU" sz="2800" b="1" dirty="0" smtClean="0">
              <a:solidFill>
                <a:srgbClr val="FF0000"/>
              </a:solidFill>
            </a:rPr>
            <a:t>сервисе «Оперативная помощь: разблокировка счета»,</a:t>
          </a:r>
        </a:p>
        <a:p>
          <a:pPr rtl="0"/>
          <a:r>
            <a:rPr lang="ru-RU" sz="2800" b="1" dirty="0" smtClean="0">
              <a:solidFill>
                <a:srgbClr val="FF0000"/>
              </a:solidFill>
            </a:rPr>
            <a:t> </a:t>
          </a:r>
          <a:r>
            <a:rPr lang="ru-RU" sz="2800" b="1" dirty="0" smtClean="0"/>
            <a:t>расположенном на официальном сайте ФНС России </a:t>
          </a:r>
          <a:r>
            <a:rPr lang="ru-RU" sz="2800" b="1" u="sng" dirty="0" smtClean="0">
              <a:hlinkClick xmlns:r="http://schemas.openxmlformats.org/officeDocument/2006/relationships" r:id="rId1"/>
            </a:rPr>
            <a:t>www.nalog.gov.ru</a:t>
          </a:r>
          <a:endParaRPr lang="ru-RU" sz="2800" dirty="0"/>
        </a:p>
      </dgm:t>
    </dgm:pt>
    <dgm:pt modelId="{500129AE-BC86-49B8-8352-32CA01D3E89C}" type="parTrans" cxnId="{97114BB8-4550-45BB-B5BC-28151B811FB6}">
      <dgm:prSet/>
      <dgm:spPr/>
      <dgm:t>
        <a:bodyPr/>
        <a:lstStyle/>
        <a:p>
          <a:endParaRPr lang="ru-RU"/>
        </a:p>
      </dgm:t>
    </dgm:pt>
    <dgm:pt modelId="{A4F2F74E-78C8-4D2E-9BE4-AED7E33B9DCD}" type="sibTrans" cxnId="{97114BB8-4550-45BB-B5BC-28151B811FB6}">
      <dgm:prSet/>
      <dgm:spPr/>
      <dgm:t>
        <a:bodyPr/>
        <a:lstStyle/>
        <a:p>
          <a:endParaRPr lang="ru-RU"/>
        </a:p>
      </dgm:t>
    </dgm:pt>
    <dgm:pt modelId="{6C1345E9-B4F7-4C7E-800F-F0CEF3E289E9}" type="pres">
      <dgm:prSet presAssocID="{BC4D7E4C-8052-42FA-972A-4A5733C70D9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BF9C82-986B-4BF9-A802-74D719237199}" type="pres">
      <dgm:prSet presAssocID="{BC4D7E4C-8052-42FA-972A-4A5733C70D9C}" presName="outerBox" presStyleCnt="0"/>
      <dgm:spPr/>
    </dgm:pt>
    <dgm:pt modelId="{B845E96C-8EE4-4691-AA58-DE95DC6C8187}" type="pres">
      <dgm:prSet presAssocID="{BC4D7E4C-8052-42FA-972A-4A5733C70D9C}" presName="outerBoxParent" presStyleLbl="node1" presStyleIdx="0" presStyleCnt="1"/>
      <dgm:spPr/>
      <dgm:t>
        <a:bodyPr/>
        <a:lstStyle/>
        <a:p>
          <a:endParaRPr lang="ru-RU"/>
        </a:p>
      </dgm:t>
    </dgm:pt>
    <dgm:pt modelId="{3D28FE52-18E2-4DE3-B59F-1CB1D99F048F}" type="pres">
      <dgm:prSet presAssocID="{BC4D7E4C-8052-42FA-972A-4A5733C70D9C}" presName="outerBoxChildren" presStyleCnt="0"/>
      <dgm:spPr/>
    </dgm:pt>
    <dgm:pt modelId="{EAA74B21-A8DA-4A70-BA35-3EAA8062ADF4}" type="pres">
      <dgm:prSet presAssocID="{05D2A645-251B-4159-9B6C-C8506688C743}" presName="o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FFC7-9C1F-410D-8F82-E363CE7B41B2}" type="pres">
      <dgm:prSet presAssocID="{5CA059AD-B912-45AF-9DA4-4440D746276A}" presName="outerSibTrans" presStyleCnt="0"/>
      <dgm:spPr/>
    </dgm:pt>
    <dgm:pt modelId="{28C4AB78-A151-4E78-A525-9EEEF6B225D2}" type="pres">
      <dgm:prSet presAssocID="{E0BCF8F7-8030-4FC1-B080-7FD1494E787C}" presName="o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EC0BA-2B9C-4E6A-9DEF-D3A9CFF3B64A}" type="presOf" srcId="{7B58C84A-4D30-4FB6-9CD2-91C9E3A106F1}" destId="{B845E96C-8EE4-4691-AA58-DE95DC6C8187}" srcOrd="0" destOrd="0" presId="urn:microsoft.com/office/officeart/2005/8/layout/target2"/>
    <dgm:cxn modelId="{5F8DC097-6BD2-4503-99D0-8B25C9C28508}" srcId="{BC4D7E4C-8052-42FA-972A-4A5733C70D9C}" destId="{7B58C84A-4D30-4FB6-9CD2-91C9E3A106F1}" srcOrd="0" destOrd="0" parTransId="{7DCD5051-7D32-4703-97FC-3A8DF7FCD157}" sibTransId="{D72E859D-94B4-49B8-9A28-674D2492FDDE}"/>
    <dgm:cxn modelId="{97114BB8-4550-45BB-B5BC-28151B811FB6}" srcId="{7B58C84A-4D30-4FB6-9CD2-91C9E3A106F1}" destId="{E0BCF8F7-8030-4FC1-B080-7FD1494E787C}" srcOrd="1" destOrd="0" parTransId="{500129AE-BC86-49B8-8352-32CA01D3E89C}" sibTransId="{A4F2F74E-78C8-4D2E-9BE4-AED7E33B9DCD}"/>
    <dgm:cxn modelId="{5E2E7CB2-BE2F-42A7-8062-6E2785B4828B}" type="presOf" srcId="{BC4D7E4C-8052-42FA-972A-4A5733C70D9C}" destId="{6C1345E9-B4F7-4C7E-800F-F0CEF3E289E9}" srcOrd="0" destOrd="0" presId="urn:microsoft.com/office/officeart/2005/8/layout/target2"/>
    <dgm:cxn modelId="{9E347484-9646-46A5-AC97-67746DDE93E5}" type="presOf" srcId="{E0BCF8F7-8030-4FC1-B080-7FD1494E787C}" destId="{28C4AB78-A151-4E78-A525-9EEEF6B225D2}" srcOrd="0" destOrd="0" presId="urn:microsoft.com/office/officeart/2005/8/layout/target2"/>
    <dgm:cxn modelId="{BB53E512-4837-440A-992B-F62263ABE7CE}" type="presOf" srcId="{05D2A645-251B-4159-9B6C-C8506688C743}" destId="{EAA74B21-A8DA-4A70-BA35-3EAA8062ADF4}" srcOrd="0" destOrd="0" presId="urn:microsoft.com/office/officeart/2005/8/layout/target2"/>
    <dgm:cxn modelId="{1DFE7368-5421-41CF-8917-FCE1352F41F9}" srcId="{7B58C84A-4D30-4FB6-9CD2-91C9E3A106F1}" destId="{05D2A645-251B-4159-9B6C-C8506688C743}" srcOrd="0" destOrd="0" parTransId="{A096C45B-F409-48DA-A04E-C285A0CB07B4}" sibTransId="{5CA059AD-B912-45AF-9DA4-4440D746276A}"/>
    <dgm:cxn modelId="{E5C9F226-62E8-4C9F-BAD1-1433F1A5D4EA}" type="presParOf" srcId="{6C1345E9-B4F7-4C7E-800F-F0CEF3E289E9}" destId="{A2BF9C82-986B-4BF9-A802-74D719237199}" srcOrd="0" destOrd="0" presId="urn:microsoft.com/office/officeart/2005/8/layout/target2"/>
    <dgm:cxn modelId="{3C39D4C4-919F-4FA7-8B94-778D4CCE613E}" type="presParOf" srcId="{A2BF9C82-986B-4BF9-A802-74D719237199}" destId="{B845E96C-8EE4-4691-AA58-DE95DC6C8187}" srcOrd="0" destOrd="0" presId="urn:microsoft.com/office/officeart/2005/8/layout/target2"/>
    <dgm:cxn modelId="{361E5A43-963D-4F2C-B4FA-EBDE05532673}" type="presParOf" srcId="{A2BF9C82-986B-4BF9-A802-74D719237199}" destId="{3D28FE52-18E2-4DE3-B59F-1CB1D99F048F}" srcOrd="1" destOrd="0" presId="urn:microsoft.com/office/officeart/2005/8/layout/target2"/>
    <dgm:cxn modelId="{8549AAD7-9848-4867-BA2F-F91433F936FD}" type="presParOf" srcId="{3D28FE52-18E2-4DE3-B59F-1CB1D99F048F}" destId="{EAA74B21-A8DA-4A70-BA35-3EAA8062ADF4}" srcOrd="0" destOrd="0" presId="urn:microsoft.com/office/officeart/2005/8/layout/target2"/>
    <dgm:cxn modelId="{1331AD01-C501-475E-8FFF-24C534C876D8}" type="presParOf" srcId="{3D28FE52-18E2-4DE3-B59F-1CB1D99F048F}" destId="{0333FFC7-9C1F-410D-8F82-E363CE7B41B2}" srcOrd="1" destOrd="0" presId="urn:microsoft.com/office/officeart/2005/8/layout/target2"/>
    <dgm:cxn modelId="{8AD7C747-CDF0-4506-A23B-B733E6006B24}" type="presParOf" srcId="{3D28FE52-18E2-4DE3-B59F-1CB1D99F048F}" destId="{28C4AB78-A151-4E78-A525-9EEEF6B225D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5769-FF60-4909-A35E-6D2D94FCF958}">
      <dsp:nvSpPr>
        <dsp:cNvPr id="0" name=""/>
        <dsp:cNvSpPr/>
      </dsp:nvSpPr>
      <dsp:spPr>
        <a:xfrm rot="16200000">
          <a:off x="-1118398" y="1119585"/>
          <a:ext cx="5324475" cy="30853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 рамках проведения выездной налоговой проверки и камеральной налоговой проверки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66FF"/>
              </a:solidFill>
            </a:rPr>
            <a:t>у самого налогоплательщика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(ст. 93 НК РФ)</a:t>
          </a:r>
          <a:endParaRPr lang="ru-RU" sz="2200" kern="1200" dirty="0"/>
        </a:p>
      </dsp:txBody>
      <dsp:txXfrm rot="5400000">
        <a:off x="1188" y="1064894"/>
        <a:ext cx="3085303" cy="3194685"/>
      </dsp:txXfrm>
    </dsp:sp>
    <dsp:sp modelId="{55FC11CE-E090-4616-BD19-CB22B761579C}">
      <dsp:nvSpPr>
        <dsp:cNvPr id="0" name=""/>
        <dsp:cNvSpPr/>
      </dsp:nvSpPr>
      <dsp:spPr>
        <a:xfrm rot="16200000">
          <a:off x="2198302" y="1119585"/>
          <a:ext cx="5324475" cy="30853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 рамках проведения выездной налоговой проверки и камеральной налоговой проверки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</a:t>
          </a:r>
          <a:r>
            <a:rPr lang="ru-RU" sz="2200" b="1" kern="1200" dirty="0" smtClean="0">
              <a:solidFill>
                <a:srgbClr val="3366FF"/>
              </a:solidFill>
            </a:rPr>
            <a:t>у контрагента проверяемого налогоплательщика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(п. 1 ст. 93.1 НК РФ)</a:t>
          </a:r>
          <a:endParaRPr lang="ru-RU" sz="2200" kern="1200" dirty="0"/>
        </a:p>
      </dsp:txBody>
      <dsp:txXfrm rot="5400000">
        <a:off x="3317888" y="1064894"/>
        <a:ext cx="3085303" cy="3194685"/>
      </dsp:txXfrm>
    </dsp:sp>
    <dsp:sp modelId="{5A3AC8B2-6D1F-4834-A74E-91729330739E}">
      <dsp:nvSpPr>
        <dsp:cNvPr id="0" name=""/>
        <dsp:cNvSpPr/>
      </dsp:nvSpPr>
      <dsp:spPr>
        <a:xfrm rot="16200000">
          <a:off x="5515003" y="1119585"/>
          <a:ext cx="5324475" cy="30853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 рамок проведения налоговых проверок относительно конкретной сделки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3366FF"/>
              </a:solidFill>
            </a:rPr>
            <a:t>у участников этой сделки или у иных лиц, располагающих документами (информацией) об этой сделке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(п. 2 ст. 93.1 НК РФ)</a:t>
          </a:r>
          <a:endParaRPr lang="ru-RU" sz="2000" kern="1200" dirty="0"/>
        </a:p>
      </dsp:txBody>
      <dsp:txXfrm rot="5400000">
        <a:off x="6634589" y="1064894"/>
        <a:ext cx="3085303" cy="319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1CEF-DD8A-45C4-9795-AF5A59900820}">
      <dsp:nvSpPr>
        <dsp:cNvPr id="0" name=""/>
        <dsp:cNvSpPr/>
      </dsp:nvSpPr>
      <dsp:spPr>
        <a:xfrm>
          <a:off x="-7002694" y="-1070542"/>
          <a:ext cx="8333772" cy="8333772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ABBC9-08D4-4E55-B10B-F53432BF5E08}">
      <dsp:nvSpPr>
        <dsp:cNvPr id="0" name=""/>
        <dsp:cNvSpPr/>
      </dsp:nvSpPr>
      <dsp:spPr>
        <a:xfrm>
          <a:off x="696425" y="476093"/>
          <a:ext cx="9511911" cy="952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19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не представление налоговой декларации по итогам налогового периода, расчета по страховым взносам или расчета по форме 6-НДФЛ в течение 20 рабочих дней по истечении установленного срока для представления налоговой отчетности (п. 6 ст. 6.1, </a:t>
          </a:r>
          <a:r>
            <a:rPr lang="ru-RU" sz="1600" b="1" kern="1200" dirty="0" err="1" smtClean="0"/>
            <a:t>пп</a:t>
          </a:r>
          <a:r>
            <a:rPr lang="ru-RU" sz="1600" b="1" kern="1200" dirty="0" smtClean="0"/>
            <a:t>. 1 п. 3, п. 3.2 ст. 76 НК РФ);</a:t>
          </a:r>
          <a:endParaRPr lang="ru-RU" sz="1600" kern="1200" dirty="0"/>
        </a:p>
      </dsp:txBody>
      <dsp:txXfrm>
        <a:off x="696425" y="476093"/>
        <a:ext cx="9511911" cy="952683"/>
      </dsp:txXfrm>
    </dsp:sp>
    <dsp:sp modelId="{85BD00EA-3C0A-4B15-A66E-96978332DDDE}">
      <dsp:nvSpPr>
        <dsp:cNvPr id="0" name=""/>
        <dsp:cNvSpPr/>
      </dsp:nvSpPr>
      <dsp:spPr>
        <a:xfrm>
          <a:off x="100998" y="357008"/>
          <a:ext cx="1190853" cy="1190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EBCEBB-BF02-4D71-8BB4-139D55BDFA49}">
      <dsp:nvSpPr>
        <dsp:cNvPr id="0" name=""/>
        <dsp:cNvSpPr/>
      </dsp:nvSpPr>
      <dsp:spPr>
        <a:xfrm>
          <a:off x="1242620" y="1905366"/>
          <a:ext cx="8965716" cy="952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19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отсутствие организованного электронного документооборота с налоговым органом в течение 10 рабочих дней с даты возникновения обязанности представлять отчетность в электронном виде (п. 6 ст. 6.1, п. 5.1 ст. 23, </a:t>
          </a:r>
          <a:r>
            <a:rPr lang="ru-RU" sz="1600" b="1" kern="1200" dirty="0" err="1" smtClean="0"/>
            <a:t>пп</a:t>
          </a:r>
          <a:r>
            <a:rPr lang="ru-RU" sz="1600" b="1" kern="1200" dirty="0" smtClean="0"/>
            <a:t>. 1.1 п. 3 ст. 76 НК РФ);</a:t>
          </a:r>
          <a:endParaRPr lang="ru-RU" sz="1600" kern="1200" dirty="0"/>
        </a:p>
      </dsp:txBody>
      <dsp:txXfrm>
        <a:off x="1242620" y="1905366"/>
        <a:ext cx="8965716" cy="952683"/>
      </dsp:txXfrm>
    </dsp:sp>
    <dsp:sp modelId="{B2F731E6-E28E-499E-AFF3-51992A8268DE}">
      <dsp:nvSpPr>
        <dsp:cNvPr id="0" name=""/>
        <dsp:cNvSpPr/>
      </dsp:nvSpPr>
      <dsp:spPr>
        <a:xfrm>
          <a:off x="647194" y="1786280"/>
          <a:ext cx="1190853" cy="1190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C95473-5159-45FC-9F90-AFEA44BB5ED8}">
      <dsp:nvSpPr>
        <dsp:cNvPr id="0" name=""/>
        <dsp:cNvSpPr/>
      </dsp:nvSpPr>
      <dsp:spPr>
        <a:xfrm>
          <a:off x="1242620" y="3334638"/>
          <a:ext cx="8965716" cy="952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19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не направление в налоговый орган электронной квитанции о приеме по телекоммуникационным каналам связи (далее – ТКС) документов, направленных налоговым органом: требования о представлении документов, пояснений или уведомления о вызове в инспекцию (п. 6 ст. 6.1, </a:t>
          </a:r>
          <a:r>
            <a:rPr lang="ru-RU" sz="1600" b="1" kern="1200" dirty="0" err="1" smtClean="0"/>
            <a:t>пп</a:t>
          </a:r>
          <a:r>
            <a:rPr lang="ru-RU" sz="1600" b="1" kern="1200" dirty="0" smtClean="0"/>
            <a:t>. 2 п. 3 ст.    76 НК РФ);</a:t>
          </a:r>
          <a:endParaRPr lang="ru-RU" sz="1600" kern="1200" dirty="0"/>
        </a:p>
      </dsp:txBody>
      <dsp:txXfrm>
        <a:off x="1242620" y="3334638"/>
        <a:ext cx="8965716" cy="952683"/>
      </dsp:txXfrm>
    </dsp:sp>
    <dsp:sp modelId="{3A2ECDEF-9645-4D97-9EBD-8A54BE13ED3F}">
      <dsp:nvSpPr>
        <dsp:cNvPr id="0" name=""/>
        <dsp:cNvSpPr/>
      </dsp:nvSpPr>
      <dsp:spPr>
        <a:xfrm>
          <a:off x="647194" y="3215553"/>
          <a:ext cx="1190853" cy="1190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CE6AB0-E46C-4965-ADF8-6E923F453988}">
      <dsp:nvSpPr>
        <dsp:cNvPr id="0" name=""/>
        <dsp:cNvSpPr/>
      </dsp:nvSpPr>
      <dsp:spPr>
        <a:xfrm>
          <a:off x="696425" y="4763911"/>
          <a:ext cx="9511911" cy="9526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6192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не уплата налогов, взносов, пени, штрафов в срок по требованию налогового органа, при наличии решения о взыскании налога за счет денежных средств (п. 2 ст. 76 НК РФ).</a:t>
          </a:r>
          <a:endParaRPr lang="ru-RU" sz="1600" kern="1200" dirty="0"/>
        </a:p>
      </dsp:txBody>
      <dsp:txXfrm>
        <a:off x="696425" y="4763911"/>
        <a:ext cx="9511911" cy="952683"/>
      </dsp:txXfrm>
    </dsp:sp>
    <dsp:sp modelId="{2747C458-AC63-4683-B251-38E5A7B9ACA4}">
      <dsp:nvSpPr>
        <dsp:cNvPr id="0" name=""/>
        <dsp:cNvSpPr/>
      </dsp:nvSpPr>
      <dsp:spPr>
        <a:xfrm>
          <a:off x="100998" y="4644825"/>
          <a:ext cx="1190853" cy="1190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92578-A526-4B89-BF09-847A1743E85D}">
      <dsp:nvSpPr>
        <dsp:cNvPr id="0" name=""/>
        <dsp:cNvSpPr/>
      </dsp:nvSpPr>
      <dsp:spPr>
        <a:xfrm>
          <a:off x="3456361" y="1820361"/>
          <a:ext cx="2644133" cy="2644133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Снятие приостановок операций по счетам </a:t>
          </a:r>
          <a:endParaRPr lang="ru-RU" sz="2300" kern="1200" dirty="0"/>
        </a:p>
      </dsp:txBody>
      <dsp:txXfrm>
        <a:off x="3843585" y="2207585"/>
        <a:ext cx="1869685" cy="1869685"/>
      </dsp:txXfrm>
    </dsp:sp>
    <dsp:sp modelId="{D366F367-2E84-4E62-9602-3507757678A8}">
      <dsp:nvSpPr>
        <dsp:cNvPr id="0" name=""/>
        <dsp:cNvSpPr/>
      </dsp:nvSpPr>
      <dsp:spPr>
        <a:xfrm rot="12942017">
          <a:off x="1236442" y="2013928"/>
          <a:ext cx="2209171" cy="753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C5F60B-29E7-43D9-AE46-DA14A252CAE0}">
      <dsp:nvSpPr>
        <dsp:cNvPr id="0" name=""/>
        <dsp:cNvSpPr/>
      </dsp:nvSpPr>
      <dsp:spPr>
        <a:xfrm>
          <a:off x="0" y="1990"/>
          <a:ext cx="3612728" cy="2009541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урегулирование задолженности </a:t>
          </a:r>
          <a:endParaRPr lang="ru-RU" sz="2600" kern="1200" dirty="0"/>
        </a:p>
      </dsp:txBody>
      <dsp:txXfrm>
        <a:off x="58857" y="60847"/>
        <a:ext cx="3495014" cy="1891827"/>
      </dsp:txXfrm>
    </dsp:sp>
    <dsp:sp modelId="{81855DCF-8A6A-4446-A9DB-DBC7FA99C7ED}">
      <dsp:nvSpPr>
        <dsp:cNvPr id="0" name=""/>
        <dsp:cNvSpPr/>
      </dsp:nvSpPr>
      <dsp:spPr>
        <a:xfrm rot="19570142">
          <a:off x="5985419" y="2109359"/>
          <a:ext cx="2374489" cy="753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EDB76-F192-4042-BBF6-E1B2CB753DA2}">
      <dsp:nvSpPr>
        <dsp:cNvPr id="0" name=""/>
        <dsp:cNvSpPr/>
      </dsp:nvSpPr>
      <dsp:spPr>
        <a:xfrm>
          <a:off x="6201754" y="2678"/>
          <a:ext cx="3524283" cy="2009541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представление налогоплательщиком налоговой декларации</a:t>
          </a:r>
          <a:endParaRPr lang="ru-RU" sz="2600" kern="1200" dirty="0"/>
        </a:p>
      </dsp:txBody>
      <dsp:txXfrm>
        <a:off x="6260611" y="61535"/>
        <a:ext cx="3406569" cy="1891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E6E2-6646-4B87-91FB-BC9751395079}">
      <dsp:nvSpPr>
        <dsp:cNvPr id="0" name=""/>
        <dsp:cNvSpPr/>
      </dsp:nvSpPr>
      <dsp:spPr>
        <a:xfrm>
          <a:off x="0" y="0"/>
          <a:ext cx="92993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E6ACB-8CE1-4118-A700-C0DD79D0E8F7}">
      <dsp:nvSpPr>
        <dsp:cNvPr id="0" name=""/>
        <dsp:cNvSpPr/>
      </dsp:nvSpPr>
      <dsp:spPr>
        <a:xfrm>
          <a:off x="0" y="0"/>
          <a:ext cx="9299301" cy="201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FF0000"/>
              </a:solidFill>
            </a:rPr>
            <a:t>Решение о возобновлении </a:t>
          </a:r>
          <a:r>
            <a:rPr lang="ru-RU" sz="3100" kern="1200" dirty="0" smtClean="0"/>
            <a:t>операций по расчетным счетам налогоплательщика выносится </a:t>
          </a:r>
          <a:r>
            <a:rPr lang="ru-RU" sz="3100" u="sng" kern="1200" dirty="0" smtClean="0">
              <a:solidFill>
                <a:srgbClr val="FF0000"/>
              </a:solidFill>
            </a:rPr>
            <a:t>в день уплаты возникшей задолженности и/или представления налоговой декларации</a:t>
          </a:r>
          <a:r>
            <a:rPr lang="ru-RU" sz="3100" kern="1200" dirty="0" smtClean="0">
              <a:solidFill>
                <a:srgbClr val="FF0000"/>
              </a:solidFill>
            </a:rPr>
            <a:t>.</a:t>
          </a:r>
          <a:endParaRPr lang="ru-RU" sz="3100" kern="1200" dirty="0">
            <a:solidFill>
              <a:srgbClr val="FF0000"/>
            </a:solidFill>
          </a:endParaRPr>
        </a:p>
      </dsp:txBody>
      <dsp:txXfrm>
        <a:off x="0" y="0"/>
        <a:ext cx="9299301" cy="2016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9B1D2-2D69-4F4D-B2B8-00881993BBD8}">
      <dsp:nvSpPr>
        <dsp:cNvPr id="0" name=""/>
        <dsp:cNvSpPr/>
      </dsp:nvSpPr>
      <dsp:spPr>
        <a:xfrm>
          <a:off x="765633" y="0"/>
          <a:ext cx="4795383" cy="10345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487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</a:rPr>
            <a:t>Своевременно осуществлять представление налоговой отчетности в Инспекцию</a:t>
          </a:r>
          <a:endParaRPr lang="ru-RU" sz="2200" kern="1200" dirty="0">
            <a:solidFill>
              <a:srgbClr val="00B050"/>
            </a:solidFill>
          </a:endParaRPr>
        </a:p>
      </dsp:txBody>
      <dsp:txXfrm>
        <a:off x="765633" y="0"/>
        <a:ext cx="4795383" cy="1034513"/>
      </dsp:txXfrm>
    </dsp:sp>
    <dsp:sp modelId="{E5219C45-5409-47B7-80A0-FCBB90B512D1}">
      <dsp:nvSpPr>
        <dsp:cNvPr id="0" name=""/>
        <dsp:cNvSpPr/>
      </dsp:nvSpPr>
      <dsp:spPr>
        <a:xfrm>
          <a:off x="261589" y="0"/>
          <a:ext cx="1435687" cy="1182005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48" r="-5185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CF590-50D3-4822-AEA9-8E988D6AB31D}">
      <dsp:nvSpPr>
        <dsp:cNvPr id="0" name=""/>
        <dsp:cNvSpPr/>
      </dsp:nvSpPr>
      <dsp:spPr>
        <a:xfrm>
          <a:off x="4680519" y="2376261"/>
          <a:ext cx="3993043" cy="1125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487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</a:rPr>
            <a:t>Использовать телекоммуникационные средства связи (ТКС)</a:t>
          </a:r>
          <a:endParaRPr lang="ru-RU" sz="2200" kern="1200" dirty="0">
            <a:solidFill>
              <a:srgbClr val="00B050"/>
            </a:solidFill>
          </a:endParaRPr>
        </a:p>
      </dsp:txBody>
      <dsp:txXfrm>
        <a:off x="4680519" y="2376261"/>
        <a:ext cx="3993043" cy="1125719"/>
      </dsp:txXfrm>
    </dsp:sp>
    <dsp:sp modelId="{69F48289-9389-45B4-92DA-CBC76BA9AE06}">
      <dsp:nvSpPr>
        <dsp:cNvPr id="0" name=""/>
        <dsp:cNvSpPr/>
      </dsp:nvSpPr>
      <dsp:spPr>
        <a:xfrm>
          <a:off x="3744413" y="2376267"/>
          <a:ext cx="1450328" cy="11820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85F28-4E4C-449E-A75C-C454DE7C8D1F}">
      <dsp:nvSpPr>
        <dsp:cNvPr id="0" name=""/>
        <dsp:cNvSpPr/>
      </dsp:nvSpPr>
      <dsp:spPr>
        <a:xfrm>
          <a:off x="2664304" y="1152131"/>
          <a:ext cx="4781730" cy="1125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487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Своевременно уплачивать налоги, взносы, пеню и штрафы;</a:t>
          </a:r>
          <a:endParaRPr lang="ru-RU" sz="2400" kern="1200" dirty="0">
            <a:solidFill>
              <a:srgbClr val="00B050"/>
            </a:solidFill>
          </a:endParaRPr>
        </a:p>
      </dsp:txBody>
      <dsp:txXfrm>
        <a:off x="2664304" y="1152131"/>
        <a:ext cx="4781730" cy="1125719"/>
      </dsp:txXfrm>
    </dsp:sp>
    <dsp:sp modelId="{5B9BF3E7-05BD-4E74-B8ED-57746BC19252}">
      <dsp:nvSpPr>
        <dsp:cNvPr id="0" name=""/>
        <dsp:cNvSpPr/>
      </dsp:nvSpPr>
      <dsp:spPr>
        <a:xfrm>
          <a:off x="2016225" y="1152125"/>
          <a:ext cx="1366618" cy="11820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7D765-1E2D-45D8-A060-AAA086265B11}">
      <dsp:nvSpPr>
        <dsp:cNvPr id="0" name=""/>
        <dsp:cNvSpPr/>
      </dsp:nvSpPr>
      <dsp:spPr>
        <a:xfrm>
          <a:off x="1993592" y="3586268"/>
          <a:ext cx="7554494" cy="23215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487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Использовать сервисы ФНС России по отслеживанию информации о возможном приостановлении операций по расчетным счетам налогоплательщика Личный кабинет (раздел «Как меня видит налоговая» во вкладке «Риск блокировки счета»)</a:t>
          </a:r>
          <a:endParaRPr lang="ru-RU" sz="2400" kern="1200" dirty="0"/>
        </a:p>
      </dsp:txBody>
      <dsp:txXfrm>
        <a:off x="1993592" y="3586268"/>
        <a:ext cx="7554494" cy="2321514"/>
      </dsp:txXfrm>
    </dsp:sp>
    <dsp:sp modelId="{9F08F32D-60C9-4A5E-BFC3-A112453F8AB3}">
      <dsp:nvSpPr>
        <dsp:cNvPr id="0" name=""/>
        <dsp:cNvSpPr/>
      </dsp:nvSpPr>
      <dsp:spPr>
        <a:xfrm>
          <a:off x="0" y="3031444"/>
          <a:ext cx="2664775" cy="2876338"/>
        </a:xfrm>
        <a:prstGeom prst="rect">
          <a:avLst/>
        </a:prstGeom>
        <a:blipFill dpi="0" rotWithShape="1"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" t="-413" r="-73988" b="41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5E96C-8EE4-4691-AA58-DE95DC6C8187}">
      <dsp:nvSpPr>
        <dsp:cNvPr id="0" name=""/>
        <dsp:cNvSpPr/>
      </dsp:nvSpPr>
      <dsp:spPr>
        <a:xfrm>
          <a:off x="0" y="0"/>
          <a:ext cx="9865096" cy="6984775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4312129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Решение ситуации по не разблокировке операций по расчетным счетам при устранении налогоплательщиком нарушения, повлекшего блокировку счета</a:t>
          </a:r>
          <a:endParaRPr lang="ru-RU" sz="3800" kern="1200" dirty="0"/>
        </a:p>
      </dsp:txBody>
      <dsp:txXfrm>
        <a:off x="173891" y="173891"/>
        <a:ext cx="9517314" cy="6636993"/>
      </dsp:txXfrm>
    </dsp:sp>
    <dsp:sp modelId="{EAA74B21-A8DA-4A70-BA35-3EAA8062ADF4}">
      <dsp:nvSpPr>
        <dsp:cNvPr id="0" name=""/>
        <dsp:cNvSpPr/>
      </dsp:nvSpPr>
      <dsp:spPr>
        <a:xfrm>
          <a:off x="246627" y="3143149"/>
          <a:ext cx="4644735" cy="31431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обратиться по телефонам: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FF0000"/>
              </a:solidFill>
            </a:rPr>
            <a:t>(8 (4212) 45-00-30; 8 (4212) 97-48-50;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8 (4212) 97-48-32)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или в письменном виде в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FF0000"/>
              </a:solidFill>
            </a:rPr>
            <a:t>Отдел процессного взыскания задолженности Управления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smtClean="0"/>
            <a:t>с просьбой об оперативной разблокировке операций по счетам</a:t>
          </a:r>
          <a:endParaRPr lang="ru-RU" sz="2000" kern="1200" dirty="0"/>
        </a:p>
      </dsp:txBody>
      <dsp:txXfrm>
        <a:off x="343290" y="3239812"/>
        <a:ext cx="4451409" cy="2949823"/>
      </dsp:txXfrm>
    </dsp:sp>
    <dsp:sp modelId="{28C4AB78-A151-4E78-A525-9EEEF6B225D2}">
      <dsp:nvSpPr>
        <dsp:cNvPr id="0" name=""/>
        <dsp:cNvSpPr/>
      </dsp:nvSpPr>
      <dsp:spPr>
        <a:xfrm>
          <a:off x="4964701" y="3143149"/>
          <a:ext cx="4644735" cy="31431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оставить обращение на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сервисе «Оперативная помощь: разблокировка счета»,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 </a:t>
          </a:r>
          <a:r>
            <a:rPr lang="ru-RU" sz="2800" b="1" kern="1200" dirty="0" smtClean="0"/>
            <a:t>расположенном на официальном сайте ФНС России </a:t>
          </a:r>
          <a:r>
            <a:rPr lang="ru-RU" sz="2800" b="1" u="sng" kern="1200" dirty="0" smtClean="0">
              <a:hlinkClick xmlns:r="http://schemas.openxmlformats.org/officeDocument/2006/relationships" r:id="rId1"/>
            </a:rPr>
            <a:t>www.nalog.gov.ru</a:t>
          </a:r>
          <a:endParaRPr lang="ru-RU" sz="2800" kern="1200" dirty="0"/>
        </a:p>
      </dsp:txBody>
      <dsp:txXfrm>
        <a:off x="5061364" y="3239812"/>
        <a:ext cx="4451409" cy="2949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C31418-73E9-4F53-9189-BB39672FC434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A6085E-D63C-4F2A-921E-C6BE66FA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6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86F4-2A04-4B49-AC04-54AAC1620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C878-BE60-42D4-84FA-C5D74404B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E02-2A2F-45CD-A735-9F128F485D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70A0-C426-4F60-BE0F-46286F619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063B-D3DB-4D3F-964E-A589E22A2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D646-95DC-4B39-A374-1E4C27AF59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EED7-D81B-407B-BE0D-B22E829DF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7177-3187-44F5-92AA-1D40472AE6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67A1-E03C-4D60-9816-1845914F0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CCF41EF-3FED-48BF-89C8-F251AFCB2B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5826-6EB0-421B-8736-576703670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6BE101-0215-4890-B093-499F1773B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32" r:id="rId6"/>
    <p:sldLayoutId id="2147483742" r:id="rId7"/>
    <p:sldLayoutId id="2147483743" r:id="rId8"/>
    <p:sldLayoutId id="2147483733" r:id="rId9"/>
    <p:sldLayoutId id="2147483734" r:id="rId10"/>
    <p:sldLayoutId id="2147483735" r:id="rId11"/>
    <p:sldLayoutId id="2147483736" r:id="rId12"/>
  </p:sldLayoutIdLst>
  <p:transition spd="med"/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147" y="3492599"/>
            <a:ext cx="10008865" cy="38162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ru-RU" altLang="ru-RU" sz="2800" dirty="0" smtClean="0">
              <a:latin typeface="+mn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Профилактика рисков причинения вреда (ущерба) бизнесу через сокращение количества истребованных документов и случаев поздней разблокировки счетов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/>
          </a:p>
          <a:p>
            <a:r>
              <a:rPr lang="ru-RU" sz="2800" b="1" dirty="0" smtClean="0"/>
              <a:t>Заместитель руководителя Управления</a:t>
            </a:r>
          </a:p>
          <a:p>
            <a:r>
              <a:rPr lang="ru-RU" sz="2800" b="1" dirty="0"/>
              <a:t>Марченко </a:t>
            </a:r>
            <a:r>
              <a:rPr lang="ru-RU" sz="2800" b="1" dirty="0" smtClean="0"/>
              <a:t>Елена Константиновна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54212" y="2772519"/>
            <a:ext cx="89297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n-lt"/>
                <a:cs typeface="Aharoni" pitchFamily="2" charset="-79"/>
              </a:rPr>
              <a:t>Управление </a:t>
            </a:r>
            <a:r>
              <a:rPr lang="ru-RU" sz="2800" dirty="0">
                <a:solidFill>
                  <a:schemeClr val="bg1"/>
                </a:solidFill>
                <a:latin typeface="+mn-lt"/>
                <a:cs typeface="Aharoni" pitchFamily="2" charset="-79"/>
              </a:rPr>
              <a:t>Федеральной налоговой службы по Хабаровскому краю 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733826" y="6732959"/>
            <a:ext cx="7272808" cy="71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altLang="ru-RU" sz="2200" dirty="0" smtClean="0">
                <a:solidFill>
                  <a:schemeClr val="bg1"/>
                </a:solidFill>
                <a:latin typeface="+mn-lt"/>
                <a:ea typeface="Verdana" pitchFamily="34" charset="0"/>
                <a:cs typeface="Arial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446045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457957"/>
              </p:ext>
            </p:extLst>
          </p:nvPr>
        </p:nvGraphicFramePr>
        <p:xfrm>
          <a:off x="522164" y="1188343"/>
          <a:ext cx="9865096" cy="590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164" y="108223"/>
            <a:ext cx="9865096" cy="1219199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РЕКОМЕНДАЦИИ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379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00384"/>
              </p:ext>
            </p:extLst>
          </p:nvPr>
        </p:nvGraphicFramePr>
        <p:xfrm>
          <a:off x="450156" y="324247"/>
          <a:ext cx="9865096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412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756295"/>
            <a:ext cx="9217024" cy="1219199"/>
          </a:xfrm>
        </p:spPr>
        <p:txBody>
          <a:bodyPr/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2" b="52556" l="49653" r="67361">
                        <a14:foregroundMark x1="52083" y1="29778" x2="55903" y2="47333"/>
                        <a14:foregroundMark x1="51250" y1="33556" x2="51319" y2="42667"/>
                        <a14:foregroundMark x1="50556" y1="38000" x2="52639" y2="29889"/>
                        <a14:foregroundMark x1="52153" y1="42222" x2="56458" y2="48000"/>
                        <a14:foregroundMark x1="51528" y1="43444" x2="54444" y2="47556"/>
                        <a14:foregroundMark x1="61944" y1="47556" x2="65208" y2="41556"/>
                        <a14:foregroundMark x1="66250" y1="38333" x2="64306" y2="30000"/>
                        <a14:foregroundMark x1="63681" y1="38556" x2="65903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63" t="21334" r="30945" b="46188"/>
          <a:stretch/>
        </p:blipFill>
        <p:spPr bwMode="auto">
          <a:xfrm>
            <a:off x="2538388" y="2340471"/>
            <a:ext cx="532859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67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984175"/>
              </p:ext>
            </p:extLst>
          </p:nvPr>
        </p:nvGraphicFramePr>
        <p:xfrm>
          <a:off x="522165" y="1771650"/>
          <a:ext cx="972108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172" y="396256"/>
            <a:ext cx="9649072" cy="576064"/>
          </a:xfrm>
        </p:spPr>
        <p:txBody>
          <a:bodyPr/>
          <a:lstStyle/>
          <a:p>
            <a:pPr algn="ctr"/>
            <a:r>
              <a:rPr lang="ru-RU" sz="3200" dirty="0"/>
              <a:t>Истребование документов налоговыми органами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528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03657"/>
              </p:ext>
            </p:extLst>
          </p:nvPr>
        </p:nvGraphicFramePr>
        <p:xfrm>
          <a:off x="522164" y="324248"/>
          <a:ext cx="9721080" cy="677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60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5160"/>
              </p:ext>
            </p:extLst>
          </p:nvPr>
        </p:nvGraphicFramePr>
        <p:xfrm>
          <a:off x="522164" y="1620392"/>
          <a:ext cx="5040559" cy="547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180" y="324247"/>
            <a:ext cx="9793088" cy="648072"/>
          </a:xfrm>
        </p:spPr>
        <p:txBody>
          <a:bodyPr/>
          <a:lstStyle/>
          <a:p>
            <a:pPr algn="ctr"/>
            <a:r>
              <a:rPr lang="ru-RU" sz="3200" dirty="0" smtClean="0"/>
              <a:t>Самостоятельное уточнение </a:t>
            </a:r>
            <a:r>
              <a:rPr lang="ru-RU" sz="3200" dirty="0" smtClean="0"/>
              <a:t>налогоплательщиками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793447"/>
              </p:ext>
            </p:extLst>
          </p:nvPr>
        </p:nvGraphicFramePr>
        <p:xfrm>
          <a:off x="5346700" y="1404367"/>
          <a:ext cx="5040560" cy="582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42601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24203"/>
              </p:ext>
            </p:extLst>
          </p:nvPr>
        </p:nvGraphicFramePr>
        <p:xfrm>
          <a:off x="450156" y="1692399"/>
          <a:ext cx="9865096" cy="540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396255"/>
            <a:ext cx="9793088" cy="936104"/>
          </a:xfrm>
        </p:spPr>
        <p:txBody>
          <a:bodyPr/>
          <a:lstStyle/>
          <a:p>
            <a:pPr algn="ctr"/>
            <a:r>
              <a:rPr lang="ru-RU" sz="3200" dirty="0"/>
              <a:t>Доначисление в рамках камеральных налоговых проверок с истребованием </a:t>
            </a:r>
            <a:r>
              <a:rPr lang="ru-RU" sz="3200" dirty="0" smtClean="0"/>
              <a:t>документов, тыс. руб.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6821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23268"/>
              </p:ext>
            </p:extLst>
          </p:nvPr>
        </p:nvGraphicFramePr>
        <p:xfrm>
          <a:off x="162124" y="1476375"/>
          <a:ext cx="102971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164" y="396256"/>
            <a:ext cx="9937104" cy="1080120"/>
          </a:xfrm>
        </p:spPr>
        <p:txBody>
          <a:bodyPr/>
          <a:lstStyle/>
          <a:p>
            <a:pPr algn="ctr"/>
            <a:r>
              <a:rPr lang="ru-RU" sz="3200" dirty="0" smtClean="0"/>
              <a:t>Причины приостановление </a:t>
            </a:r>
            <a:r>
              <a:rPr lang="ru-RU" sz="3200" dirty="0"/>
              <a:t>операций по счетам налогоплательщика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3298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74028"/>
              </p:ext>
            </p:extLst>
          </p:nvPr>
        </p:nvGraphicFramePr>
        <p:xfrm>
          <a:off x="450156" y="324247"/>
          <a:ext cx="9793087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6220" y="5292799"/>
            <a:ext cx="9073008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68880841"/>
              </p:ext>
            </p:extLst>
          </p:nvPr>
        </p:nvGraphicFramePr>
        <p:xfrm>
          <a:off x="594172" y="5148783"/>
          <a:ext cx="929930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09453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43595"/>
              </p:ext>
            </p:extLst>
          </p:nvPr>
        </p:nvGraphicFramePr>
        <p:xfrm>
          <a:off x="5562724" y="1620391"/>
          <a:ext cx="5040559" cy="569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396255"/>
            <a:ext cx="9937104" cy="1152128"/>
          </a:xfrm>
        </p:spPr>
        <p:txBody>
          <a:bodyPr/>
          <a:lstStyle/>
          <a:p>
            <a:pPr algn="ctr"/>
            <a:r>
              <a:rPr lang="ru-RU" sz="3200" dirty="0"/>
              <a:t>КОЛИЧЕСТВО РЕШЕНИЙ О ПРИОСТАНОВЛЕНИИ и ВОЗОБНОВЛЕНИИ ОПЕРАЦИЙ НА СЧЕТАХ В СООТВЕТСТВИИ СО СТ. 76 НК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006387"/>
              </p:ext>
            </p:extLst>
          </p:nvPr>
        </p:nvGraphicFramePr>
        <p:xfrm>
          <a:off x="522164" y="1476375"/>
          <a:ext cx="5184576" cy="59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6270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21857"/>
              </p:ext>
            </p:extLst>
          </p:nvPr>
        </p:nvGraphicFramePr>
        <p:xfrm>
          <a:off x="0" y="1620391"/>
          <a:ext cx="10459268" cy="594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180" y="468263"/>
            <a:ext cx="9721080" cy="1219199"/>
          </a:xfrm>
        </p:spPr>
        <p:txBody>
          <a:bodyPr/>
          <a:lstStyle/>
          <a:p>
            <a:pPr algn="ctr"/>
            <a:r>
              <a:rPr lang="ru-RU" sz="3200" dirty="0"/>
              <a:t>КОЛИЧЕСТВО ЖАЛОБ НА ДЕЙСТВИЯ НАЛОГОВЫХ ОРГАНОВ ПО ПРИОСТАНОВКЕ ОПЕРАЦИЙ ПО СЧЕТАМ НАЛОГОПЛАТЕЛЬЩИКОВ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4063B-D3DB-4D3F-964E-A589E22A2C9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533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0000003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15895</TotalTime>
  <Words>628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Ppt0000003</vt:lpstr>
      <vt:lpstr>Презентация PowerPoint</vt:lpstr>
      <vt:lpstr>Истребование документов налоговыми органами</vt:lpstr>
      <vt:lpstr>Презентация PowerPoint</vt:lpstr>
      <vt:lpstr>Самостоятельное уточнение налогоплательщиками</vt:lpstr>
      <vt:lpstr>Доначисление в рамках камеральных налоговых проверок с истребованием документов, тыс. руб.</vt:lpstr>
      <vt:lpstr>Причины приостановление операций по счетам налогоплательщика</vt:lpstr>
      <vt:lpstr>Презентация PowerPoint</vt:lpstr>
      <vt:lpstr>КОЛИЧЕСТВО РЕШЕНИЙ О ПРИОСТАНОВЛЕНИИ и ВОЗОБНОВЛЕНИИ ОПЕРАЦИЙ НА СЧЕТАХ В СООТВЕТСТВИИ СО СТ. 76 НК РФ</vt:lpstr>
      <vt:lpstr>КОЛИЧЕСТВО ЖАЛОБ НА ДЕЙСТВИЯ НАЛОГОВЫХ ОРГАНОВ ПО ПРИОСТАНОВКЕ ОПЕРАЦИЙ ПО СЧЕТАМ НАЛОГОПЛАТЕЛЬЩИКОВ </vt:lpstr>
      <vt:lpstr>РЕКОМЕНДАЦИИ</vt:lpstr>
      <vt:lpstr>Презентация PowerPoint</vt:lpstr>
      <vt:lpstr>Спасибо за внимание!</vt:lpstr>
    </vt:vector>
  </TitlesOfParts>
  <Company>UFNS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3500-02-705</dc:creator>
  <cp:lastModifiedBy>Вероника Евгеньевна Шабельцева</cp:lastModifiedBy>
  <cp:revision>490</cp:revision>
  <cp:lastPrinted>2015-08-21T13:37:34Z</cp:lastPrinted>
  <dcterms:created xsi:type="dcterms:W3CDTF">2013-03-20T12:46:48Z</dcterms:created>
  <dcterms:modified xsi:type="dcterms:W3CDTF">2022-11-22T00:27:57Z</dcterms:modified>
</cp:coreProperties>
</file>