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0055A1"/>
    <a:srgbClr val="0067B2"/>
    <a:srgbClr val="D9D9D9"/>
    <a:srgbClr val="EDEEEF"/>
    <a:srgbClr val="A6A6A6"/>
    <a:srgbClr val="F8FAF8"/>
    <a:srgbClr val="404040"/>
    <a:srgbClr val="D70006"/>
    <a:srgbClr val="006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8D8A8-BD15-4864-9F4E-C455DFF6AEAD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9DE5C5AE-4424-4C63-BFF5-A97CA60C735D}">
      <dgm:prSet phldrT="[Текст]"/>
      <dgm:spPr/>
      <dgm:t>
        <a:bodyPr/>
        <a:lstStyle/>
        <a:p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5600 ПОСТАНОВЛЕНИЙ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D06EDE-6BBF-4C67-B346-5B81D29C0784}" type="parTrans" cxnId="{1BBFC16B-B363-4AC2-97E0-0C77E2F74C85}">
      <dgm:prSet/>
      <dgm:spPr/>
      <dgm:t>
        <a:bodyPr/>
        <a:lstStyle/>
        <a:p>
          <a:endParaRPr lang="ru-RU"/>
        </a:p>
      </dgm:t>
    </dgm:pt>
    <dgm:pt modelId="{206C595B-1BEE-4129-B7E2-519E98FBECFD}" type="sibTrans" cxnId="{1BBFC16B-B363-4AC2-97E0-0C77E2F74C85}">
      <dgm:prSet/>
      <dgm:spPr/>
      <dgm:t>
        <a:bodyPr/>
        <a:lstStyle/>
        <a:p>
          <a:endParaRPr lang="ru-RU"/>
        </a:p>
      </dgm:t>
    </dgm:pt>
    <dgm:pt modelId="{0728AE78-EB25-497E-A050-94CCF16942C6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СУММУ </a:t>
          </a:r>
        </a:p>
        <a:p>
          <a:pPr>
            <a:lnSpc>
              <a:spcPct val="100000"/>
            </a:lnSpc>
          </a:pP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205 МЛН. РУБЛЕЙ</a:t>
          </a:r>
          <a:endParaRPr lang="ru-R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3C03AD-23CB-4E94-B7E4-4232A18D42F9}" type="parTrans" cxnId="{3EBD19FE-0382-49FD-9913-A8710ACB5560}">
      <dgm:prSet/>
      <dgm:spPr/>
      <dgm:t>
        <a:bodyPr/>
        <a:lstStyle/>
        <a:p>
          <a:endParaRPr lang="ru-RU"/>
        </a:p>
      </dgm:t>
    </dgm:pt>
    <dgm:pt modelId="{2794F851-3040-4714-A40B-E338DCB83BD2}" type="sibTrans" cxnId="{3EBD19FE-0382-49FD-9913-A8710ACB5560}">
      <dgm:prSet/>
      <dgm:spPr/>
      <dgm:t>
        <a:bodyPr/>
        <a:lstStyle/>
        <a:p>
          <a:endParaRPr lang="ru-RU"/>
        </a:p>
      </dgm:t>
    </dgm:pt>
    <dgm:pt modelId="{E60FC6F7-D692-41F7-ACB0-14D805ABDB64}" type="pres">
      <dgm:prSet presAssocID="{40B8D8A8-BD15-4864-9F4E-C455DFF6AEAD}" presName="Name0" presStyleCnt="0">
        <dgm:presLayoutVars>
          <dgm:dir/>
          <dgm:resizeHandles val="exact"/>
        </dgm:presLayoutVars>
      </dgm:prSet>
      <dgm:spPr/>
    </dgm:pt>
    <dgm:pt modelId="{2B27682F-D3AA-4865-B1A9-51857A19789B}" type="pres">
      <dgm:prSet presAssocID="{9DE5C5AE-4424-4C63-BFF5-A97CA60C735D}" presName="node" presStyleLbl="node1" presStyleIdx="0" presStyleCnt="2" custLinFactNeighborX="-14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0744E2-0791-44E8-B6E8-14E864131052}" type="pres">
      <dgm:prSet presAssocID="{206C595B-1BEE-4129-B7E2-519E98FBECF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B8D6D1C-459E-4907-AC97-D4E8576BE3B3}" type="pres">
      <dgm:prSet presAssocID="{206C595B-1BEE-4129-B7E2-519E98FBECF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C30EA22-52CC-4DB3-91F5-371E844101DC}" type="pres">
      <dgm:prSet presAssocID="{0728AE78-EB25-497E-A050-94CCF16942C6}" presName="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BBFC16B-B363-4AC2-97E0-0C77E2F74C85}" srcId="{40B8D8A8-BD15-4864-9F4E-C455DFF6AEAD}" destId="{9DE5C5AE-4424-4C63-BFF5-A97CA60C735D}" srcOrd="0" destOrd="0" parTransId="{79D06EDE-6BBF-4C67-B346-5B81D29C0784}" sibTransId="{206C595B-1BEE-4129-B7E2-519E98FBECFD}"/>
    <dgm:cxn modelId="{E3EFFEF6-E1C6-4C51-85C3-9EC8EA95AD33}" type="presOf" srcId="{0728AE78-EB25-497E-A050-94CCF16942C6}" destId="{0C30EA22-52CC-4DB3-91F5-371E844101DC}" srcOrd="0" destOrd="0" presId="urn:microsoft.com/office/officeart/2005/8/layout/process1"/>
    <dgm:cxn modelId="{EE23ED75-FB86-4374-9BA6-5F0FEE9C41A7}" type="presOf" srcId="{40B8D8A8-BD15-4864-9F4E-C455DFF6AEAD}" destId="{E60FC6F7-D692-41F7-ACB0-14D805ABDB64}" srcOrd="0" destOrd="0" presId="urn:microsoft.com/office/officeart/2005/8/layout/process1"/>
    <dgm:cxn modelId="{3EBD19FE-0382-49FD-9913-A8710ACB5560}" srcId="{40B8D8A8-BD15-4864-9F4E-C455DFF6AEAD}" destId="{0728AE78-EB25-497E-A050-94CCF16942C6}" srcOrd="1" destOrd="0" parTransId="{0E3C03AD-23CB-4E94-B7E4-4232A18D42F9}" sibTransId="{2794F851-3040-4714-A40B-E338DCB83BD2}"/>
    <dgm:cxn modelId="{C275ECB3-790A-4960-AFEE-317A8FB4FD44}" type="presOf" srcId="{9DE5C5AE-4424-4C63-BFF5-A97CA60C735D}" destId="{2B27682F-D3AA-4865-B1A9-51857A19789B}" srcOrd="0" destOrd="0" presId="urn:microsoft.com/office/officeart/2005/8/layout/process1"/>
    <dgm:cxn modelId="{27F5EB15-7D28-4784-AE96-2583400C49B1}" type="presOf" srcId="{206C595B-1BEE-4129-B7E2-519E98FBECFD}" destId="{BA0744E2-0791-44E8-B6E8-14E864131052}" srcOrd="0" destOrd="0" presId="urn:microsoft.com/office/officeart/2005/8/layout/process1"/>
    <dgm:cxn modelId="{A3275AA1-1292-42C9-9D56-B420CB9F5564}" type="presOf" srcId="{206C595B-1BEE-4129-B7E2-519E98FBECFD}" destId="{9B8D6D1C-459E-4907-AC97-D4E8576BE3B3}" srcOrd="1" destOrd="0" presId="urn:microsoft.com/office/officeart/2005/8/layout/process1"/>
    <dgm:cxn modelId="{AB0D2163-F9CE-4982-866E-75B6D9C40175}" type="presParOf" srcId="{E60FC6F7-D692-41F7-ACB0-14D805ABDB64}" destId="{2B27682F-D3AA-4865-B1A9-51857A19789B}" srcOrd="0" destOrd="0" presId="urn:microsoft.com/office/officeart/2005/8/layout/process1"/>
    <dgm:cxn modelId="{77C4DA58-21C1-45AB-8A0B-CDFABDD5DB90}" type="presParOf" srcId="{E60FC6F7-D692-41F7-ACB0-14D805ABDB64}" destId="{BA0744E2-0791-44E8-B6E8-14E864131052}" srcOrd="1" destOrd="0" presId="urn:microsoft.com/office/officeart/2005/8/layout/process1"/>
    <dgm:cxn modelId="{93222F4B-8F21-49BD-B477-CD3D9C33BC50}" type="presParOf" srcId="{BA0744E2-0791-44E8-B6E8-14E864131052}" destId="{9B8D6D1C-459E-4907-AC97-D4E8576BE3B3}" srcOrd="0" destOrd="0" presId="urn:microsoft.com/office/officeart/2005/8/layout/process1"/>
    <dgm:cxn modelId="{62747EAA-460D-479F-8DC4-82DACB247E77}" type="presParOf" srcId="{E60FC6F7-D692-41F7-ACB0-14D805ABDB64}" destId="{0C30EA22-52CC-4DB3-91F5-371E844101D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682F-D3AA-4865-B1A9-51857A19789B}">
      <dsp:nvSpPr>
        <dsp:cNvPr id="0" name=""/>
        <dsp:cNvSpPr/>
      </dsp:nvSpPr>
      <dsp:spPr>
        <a:xfrm>
          <a:off x="0" y="0"/>
          <a:ext cx="3271916" cy="13115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5600 ПОСТАНОВЛЕНИЙ</a:t>
          </a:r>
          <a:endParaRPr lang="ru-RU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271916" cy="1311502"/>
      </dsp:txXfrm>
    </dsp:sp>
    <dsp:sp modelId="{BA0744E2-0791-44E8-B6E8-14E864131052}">
      <dsp:nvSpPr>
        <dsp:cNvPr id="0" name=""/>
        <dsp:cNvSpPr/>
      </dsp:nvSpPr>
      <dsp:spPr>
        <a:xfrm>
          <a:off x="3599492" y="250033"/>
          <a:ext cx="694459" cy="8114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599492" y="412320"/>
        <a:ext cx="486121" cy="486861"/>
      </dsp:txXfrm>
    </dsp:sp>
    <dsp:sp modelId="{0C30EA22-52CC-4DB3-91F5-371E844101DC}">
      <dsp:nvSpPr>
        <dsp:cNvPr id="0" name=""/>
        <dsp:cNvSpPr/>
      </dsp:nvSpPr>
      <dsp:spPr>
        <a:xfrm>
          <a:off x="4582217" y="0"/>
          <a:ext cx="3271916" cy="1311502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СУММУ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205 МЛН. РУБЛЕЙ</a:t>
          </a:r>
          <a:endParaRPr lang="ru-RU" sz="22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217" y="0"/>
        <a:ext cx="3271916" cy="131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F8B98-5A7B-4641-8B0A-7F0C881D96D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37F6-FD6B-4047-95C8-0E42C12A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37F6-FD6B-4047-95C8-0E42C12AB9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0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37F6-FD6B-4047-95C8-0E42C12AB9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4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37F6-FD6B-4047-95C8-0E42C12AB9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7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37F6-FD6B-4047-95C8-0E42C12AB9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1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1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9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5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1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0"/>
            <a:ext cx="103632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35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0" y="1913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2"/>
            <a:ext cx="976091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02187" y="5127077"/>
            <a:ext cx="1231491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0"/>
            <a:ext cx="9782923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7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2"/>
            <a:ext cx="976091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2" y="501070"/>
            <a:ext cx="9783868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8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1012506"/>
            <a:ext cx="976091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7" y="3429720"/>
            <a:ext cx="976091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0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0" y="1913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7" y="1606872"/>
            <a:ext cx="4827685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6" y="1606872"/>
            <a:ext cx="4859863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51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5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6" y="1606872"/>
            <a:ext cx="4899671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6" y="2174876"/>
            <a:ext cx="4899671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2" y="1606872"/>
            <a:ext cx="4783767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2" y="2188098"/>
            <a:ext cx="4783767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1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10" y="1913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8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1" cy="65310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9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40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43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3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6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1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5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4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00A2-5FA4-4AF2-B46F-AEE788831A7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0701-5D99-4931-A3C4-7284F98F7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38" y="490021"/>
            <a:ext cx="9791831" cy="111028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38" y="1600200"/>
            <a:ext cx="9791831" cy="4835924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D97F-3360-4644-BF1A-85201060D6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6" y="6041425"/>
            <a:ext cx="826281" cy="63183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fld id="{EC14B2EF-02F7-4AC2-9DEE-EFA6F2448BE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8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239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641" indent="0" algn="l" defTabSz="9142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0" algn="l" defTabSz="9142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58" algn="just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0" algn="l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em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1979" y="3052934"/>
            <a:ext cx="8168050" cy="333037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ДОКЛАД  НАЧАЛЬНИКА ОТДЕЛА ВАЛЮТНОГО КОНТРОЛЯ УФНС РОССИИ ПО МОСКОВСКОЙ ОБЛАСТИ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О.С. ХАРИТОНОВОЙ </a:t>
            </a:r>
          </a:p>
          <a:p>
            <a:pPr>
              <a:spcBef>
                <a:spcPct val="0"/>
              </a:spcBef>
            </a:pP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«Риски юридических лиц при совершении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47999" y="2204864"/>
            <a:ext cx="6896010" cy="8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3" rIns="95767" bIns="47883" anchor="ctr"/>
          <a:lstStyle/>
          <a:p>
            <a:pPr algn="ctr"/>
            <a:r>
              <a:rPr lang="ru-RU" alt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УФНС РОССИИ ПО МОСКОВСКОЙ ОБЛАСТИ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86492" y="6178466"/>
            <a:ext cx="6219029" cy="65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3" rIns="95767" bIns="47883" anchor="ctr"/>
          <a:lstStyle/>
          <a:p>
            <a:pPr algn="ctr"/>
            <a:r>
              <a:rPr lang="ru-RU" alt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Москва </a:t>
            </a:r>
          </a:p>
          <a:p>
            <a:pPr algn="ctr"/>
            <a:r>
              <a:rPr lang="ru-RU" alt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1</a:t>
            </a:r>
            <a:r>
              <a:rPr lang="en-US" alt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5</a:t>
            </a:r>
            <a:r>
              <a:rPr lang="ru-RU" alt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.0</a:t>
            </a:r>
            <a:r>
              <a:rPr lang="en-US" alt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4</a:t>
            </a:r>
            <a:r>
              <a:rPr lang="ru-RU" alt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Arial" pitchFamily="34" charset="0"/>
              </a:rPr>
              <a:t>.2021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5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3474" y="1778725"/>
            <a:ext cx="11238684" cy="733425"/>
          </a:xfrm>
          <a:prstGeom prst="rect">
            <a:avLst/>
          </a:prstGeom>
          <a:solidFill>
            <a:srgbClr val="608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l" defTabSz="1199729" fontAlgn="base" hangingPunct="1">
              <a:lnSpc>
                <a:spcPts val="1283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39445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ru-RU" sz="2800" b="0" kern="1200" dirty="0">
              <a:solidFill>
                <a:prstClr val="white"/>
              </a:solidFill>
              <a:latin typeface="Gilroy Light" panose="00000400000000000000" pitchFamily="50" charset="-52"/>
              <a:sym typeface="Montserrat Regular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436" y="553039"/>
            <a:ext cx="10786061" cy="100584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Российская Федерация осуществляет обмен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 79 странами и 12 территориями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457" y="61367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923" y="1924050"/>
            <a:ext cx="10361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утвержден Приказом ФНС России от 03 ноября 2020 №ЕД-7-17/788@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41523"/>
              </p:ext>
            </p:extLst>
          </p:nvPr>
        </p:nvGraphicFramePr>
        <p:xfrm>
          <a:off x="647700" y="2881311"/>
          <a:ext cx="6877050" cy="36874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54273"/>
                <a:gridCol w="1675277"/>
                <a:gridCol w="1971528"/>
                <a:gridCol w="1675972"/>
              </a:tblGrid>
              <a:tr h="3687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Австралия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Андорра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Австрия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Антигуа и </a:t>
                      </a:r>
                      <a:r>
                        <a:rPr lang="ru-RU" sz="1100" b="0" dirty="0" err="1">
                          <a:solidFill>
                            <a:srgbClr val="002060"/>
                          </a:solidFill>
                          <a:effectLst/>
                        </a:rPr>
                        <a:t>Барбуда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Азербайджан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Аргентина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Аруба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Багамы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Барбадос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Бахрейн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Белиз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Бельгия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Болгария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Бразилия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Вануату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Венгрия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Гана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Германия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Гренада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Греция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Дания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Доминика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Израиль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Индонезия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Ирландия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Исландия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Испания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Италия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Катар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Кипр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Китай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Колумбия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Корея, Республика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Коста-Рика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Кувейт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Латвия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Ливан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Лихтенштейн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Люксембург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Маврикий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Маршалловы острова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Малайзия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Мальта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Мексика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Монако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Науру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Нигерия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Нидерланды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Новая Зеландия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Норвегия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Объединенные Арабские Эмираты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Пакистан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Панама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Польша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Португалия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Румыния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Самоа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Сан-Марино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Саудовская Аравия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Сейшелы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Сент-Винсент и Гренадины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Сент-Люсия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rgbClr val="002060"/>
                          </a:solidFill>
                          <a:effectLst/>
                        </a:rPr>
                        <a:t>Сент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-Китс и Невис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Сингапур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Словакия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Словения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Турция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Уругвай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Финляндия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Франция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Хорватия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Чехия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Чили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Швейцария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Швеция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Эстония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Южная Африка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Япония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5230"/>
              </p:ext>
            </p:extLst>
          </p:nvPr>
        </p:nvGraphicFramePr>
        <p:xfrm>
          <a:off x="8446616" y="3650317"/>
          <a:ext cx="1958975" cy="23774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58975"/>
              </a:tblGrid>
              <a:tr h="2368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Бермуды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Виргинские Острова,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Британские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Гибралтар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Гонконг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Гренландия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Кюрасао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Макао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</a:rPr>
                        <a:t>Монтсеррат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Острова Кайман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Острова Кука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Острова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</a:rPr>
                        <a:t>Теркс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 и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</a:rPr>
                        <a:t>Кайкос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</a:rPr>
                        <a:t>Фарерские острова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4598" y="2662237"/>
            <a:ext cx="3427527" cy="2286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6616" y="3393142"/>
            <a:ext cx="1958975" cy="2571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ТЕРРИТОРИИ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0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96847" y="3424305"/>
            <a:ext cx="5263521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11637" y="384381"/>
            <a:ext cx="4786638" cy="6206827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8655" y="1606873"/>
            <a:ext cx="5263521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847" y="501070"/>
            <a:ext cx="10404591" cy="110580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требования о репатриации рублей по экспортным договорам 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6231" y="1596140"/>
            <a:ext cx="4362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января 2020 года отменено требование о репатриации денежных средств по внешнеторговым экспортным договорам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9" idx="4"/>
            <a:endCxn id="24" idx="4"/>
          </p:cNvCxnSpPr>
          <p:nvPr/>
        </p:nvCxnSpPr>
        <p:spPr>
          <a:xfrm>
            <a:off x="938325" y="2033592"/>
            <a:ext cx="14365" cy="170934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99476" y="1761633"/>
            <a:ext cx="277697" cy="271959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5839674" y="1977687"/>
            <a:ext cx="1169165" cy="775788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6144730" y="1603919"/>
            <a:ext cx="984635" cy="857250"/>
          </a:xfrm>
          <a:prstGeom prst="triangle">
            <a:avLst/>
          </a:prstGeom>
          <a:solidFill>
            <a:srgbClr val="F8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58236" y="1596140"/>
            <a:ext cx="4010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8F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обязательств определена в валюте РФ и условиями которых предусмотрена оплата в валюте РФ </a:t>
            </a:r>
          </a:p>
          <a:p>
            <a:r>
              <a:rPr lang="ru-RU" sz="1200" dirty="0" smtClean="0"/>
              <a:t>за исключением товарных экспортных договоров по отдельным видам товаров, для которых предусмотрена поэтапная (до 2024 года) отмена требования о репатриации денежных средств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805052" y="3457072"/>
            <a:ext cx="295275" cy="285863"/>
          </a:xfrm>
          <a:prstGeom prst="ellipse">
            <a:avLst/>
          </a:prstGeom>
          <a:solidFill>
            <a:srgbClr val="EDEEEF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70356" y="3400034"/>
            <a:ext cx="5245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/>
              <a:t>Федеральный </a:t>
            </a:r>
            <a:r>
              <a:rPr lang="ru-RU" sz="1400" dirty="0" smtClean="0"/>
              <a:t>закон № 173-ФЗ </a:t>
            </a:r>
            <a:r>
              <a:rPr lang="ru-RU" sz="1400" dirty="0" smtClean="0"/>
              <a:t>дополнен обязанностью резидентов     обеспечить надлежащее исполнение или прекращение обязательств по внешнеторговым договорам</a:t>
            </a:r>
            <a:endParaRPr lang="ru-RU" sz="1400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6137293" y="3395730"/>
            <a:ext cx="984635" cy="857250"/>
          </a:xfrm>
          <a:prstGeom prst="triangle">
            <a:avLst/>
          </a:prstGeom>
          <a:solidFill>
            <a:srgbClr val="F8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58236" y="3513414"/>
            <a:ext cx="3919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8F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4.3 статьи 15.25 КоАП РФ </a:t>
            </a:r>
          </a:p>
          <a:p>
            <a:r>
              <a:rPr lang="ru-RU" sz="1500" b="1" dirty="0" smtClean="0">
                <a:solidFill>
                  <a:srgbClr val="F8F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влечет предупреждение или наложение административного штрафа</a:t>
            </a:r>
          </a:p>
          <a:p>
            <a:r>
              <a:rPr lang="ru-RU" sz="1500" b="1" dirty="0" smtClean="0">
                <a:solidFill>
                  <a:srgbClr val="F8F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размере от 5 до 30 % суммы денежных средств, причитающихся резиденту от нерезидента</a:t>
            </a:r>
          </a:p>
          <a:p>
            <a:r>
              <a:rPr lang="ru-RU" sz="1500" b="1" dirty="0" smtClean="0">
                <a:solidFill>
                  <a:srgbClr val="F8FA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должностных лиц - от 20тысяч до 30 тысяч рублей</a:t>
            </a:r>
            <a:endParaRPr lang="ru-RU" sz="1500" b="1" dirty="0">
              <a:solidFill>
                <a:srgbClr val="F8FA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8324" y="5452406"/>
            <a:ext cx="4360064" cy="5232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4.3 ст.15.25 КоАП РФ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Вступила в силу с 31.07.2020 года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6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48640" y="1726908"/>
            <a:ext cx="11224260" cy="1782169"/>
          </a:xfrm>
          <a:prstGeom prst="rect">
            <a:avLst/>
          </a:prstGeom>
          <a:solidFill>
            <a:srgbClr val="F8FAF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8731" y="1715864"/>
            <a:ext cx="5770797" cy="1790714"/>
          </a:xfrm>
          <a:prstGeom prst="rect">
            <a:avLst/>
          </a:prstGeom>
          <a:solidFill>
            <a:srgbClr val="EDEEEF"/>
          </a:solidFill>
          <a:ln>
            <a:solidFill>
              <a:srgbClr val="ED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84" y="486103"/>
            <a:ext cx="9782923" cy="11058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РИСКИ ЮРИДИЧЕСКИХ ЛИЦ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8402" y="1829809"/>
            <a:ext cx="4619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невозврат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денежных средств по импортным контрактам или их несвоевременный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50" y="2532699"/>
            <a:ext cx="532079" cy="574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8196" y="2532699"/>
            <a:ext cx="949234" cy="846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140" y="2686311"/>
            <a:ext cx="701430" cy="65745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842128" y="3006650"/>
            <a:ext cx="237048" cy="200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345" y="2818368"/>
            <a:ext cx="261257" cy="288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79176" y="2818368"/>
            <a:ext cx="120822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83570" y="3080508"/>
            <a:ext cx="1088571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6345" y="2818369"/>
            <a:ext cx="261257" cy="2621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latin typeface="+mj-lt"/>
                <a:ea typeface="+mj-ea"/>
                <a:cs typeface="+mj-cs"/>
              </a:rPr>
              <a:t>Р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595154" y="2962666"/>
            <a:ext cx="252549" cy="2446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01581" y="2958759"/>
            <a:ext cx="263539" cy="2485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46891" y="2976160"/>
            <a:ext cx="1951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289898" y="4076201"/>
            <a:ext cx="1782169" cy="1069608"/>
          </a:xfrm>
          <a:prstGeom prst="triangle">
            <a:avLst>
              <a:gd name="adj" fmla="val 50000"/>
            </a:avLst>
          </a:prstGeom>
          <a:solidFill>
            <a:srgbClr val="EDEEEF"/>
          </a:solidFill>
          <a:ln>
            <a:solidFill>
              <a:srgbClr val="ED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23" idx="3"/>
          </p:cNvCxnSpPr>
          <p:nvPr/>
        </p:nvCxnSpPr>
        <p:spPr>
          <a:xfrm>
            <a:off x="5614193" y="2606950"/>
            <a:ext cx="705335" cy="427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940779" y="2052543"/>
            <a:ext cx="4379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обязанность возвратить денежные средства по импортному контракту возникает, если иностранная компания не исполнила свои обязанности в сроки предусмотренные договором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34385" y="3809390"/>
            <a:ext cx="5351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РИСК СВЯЗАН С УПЛАТОЙ НЕРЕЗИДЕНТУ АВАНСОВЫХ ПЛАТЕЖЕЙ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3041430" y="1241592"/>
            <a:ext cx="484749" cy="4660775"/>
          </a:xfrm>
          <a:prstGeom prst="rightBrace">
            <a:avLst>
              <a:gd name="adj1" fmla="val 23666"/>
              <a:gd name="adj2" fmla="val 47331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57016" y="1854502"/>
            <a:ext cx="4657176" cy="140796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60897" y="4666103"/>
            <a:ext cx="3045346" cy="869256"/>
          </a:xfrm>
          <a:prstGeom prst="rect">
            <a:avLst/>
          </a:prstGeom>
          <a:solidFill>
            <a:srgbClr val="8EB4E3"/>
          </a:solidFill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дминистративная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ответственность, установленная частью  5 статьи 15.25 КоАП РФ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1312" y="4534827"/>
            <a:ext cx="1566925" cy="404699"/>
          </a:xfrm>
          <a:prstGeom prst="rect">
            <a:avLst/>
          </a:prstGeom>
          <a:solidFill>
            <a:srgbClr val="8EB4E3"/>
          </a:solidFill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предупреждение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3020" y="5326353"/>
            <a:ext cx="1565217" cy="418012"/>
          </a:xfrm>
          <a:prstGeom prst="rect">
            <a:avLst/>
          </a:prstGeom>
          <a:solidFill>
            <a:srgbClr val="8EB4E3"/>
          </a:solidFill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административный штраф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712603" y="4833262"/>
            <a:ext cx="469141" cy="37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712603" y="5213205"/>
            <a:ext cx="514057" cy="25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835448" y="4933340"/>
            <a:ext cx="350851" cy="559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300539" y="4417480"/>
            <a:ext cx="4254250" cy="461665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1/150 ключевой </a:t>
            </a:r>
            <a:r>
              <a:rPr lang="ru-RU" sz="1200" dirty="0"/>
              <a:t>ставки </a:t>
            </a:r>
            <a:r>
              <a:rPr lang="ru-RU" sz="1200" dirty="0" smtClean="0"/>
              <a:t>ЦБ РФ от </a:t>
            </a:r>
            <a:r>
              <a:rPr lang="ru-RU" sz="1200" dirty="0"/>
              <a:t>суммы денежных средств, возвращенных в </a:t>
            </a:r>
            <a:r>
              <a:rPr lang="ru-RU" sz="1200" dirty="0" smtClean="0"/>
              <a:t>РФ </a:t>
            </a:r>
            <a:r>
              <a:rPr lang="ru-RU" sz="1200" dirty="0"/>
              <a:t>с нарушением установленного срока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300539" y="5096388"/>
            <a:ext cx="4254249" cy="461665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от </a:t>
            </a:r>
            <a:r>
              <a:rPr lang="ru-RU" sz="1200" dirty="0"/>
              <a:t>3 до </a:t>
            </a:r>
            <a:r>
              <a:rPr lang="ru-RU" sz="1200" dirty="0" smtClean="0"/>
              <a:t>10% </a:t>
            </a:r>
            <a:r>
              <a:rPr lang="ru-RU" sz="1200" dirty="0"/>
              <a:t>суммы не возвращенных в установленный срок в </a:t>
            </a:r>
            <a:r>
              <a:rPr lang="ru-RU" sz="1200" dirty="0" smtClean="0"/>
              <a:t>РФ денежных </a:t>
            </a:r>
            <a:r>
              <a:rPr lang="ru-RU" sz="1200" dirty="0"/>
              <a:t>средств в валюте </a:t>
            </a:r>
            <a:r>
              <a:rPr lang="ru-RU" sz="1200" dirty="0" smtClean="0"/>
              <a:t>РФ </a:t>
            </a:r>
            <a:r>
              <a:rPr lang="ru-RU" sz="1200" dirty="0"/>
              <a:t>по  рублевым </a:t>
            </a:r>
            <a:r>
              <a:rPr lang="ru-RU" sz="1200" dirty="0" smtClean="0"/>
              <a:t>контрактам</a:t>
            </a:r>
            <a:endParaRPr lang="ru-RU" sz="12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17344">
            <a:off x="5887221" y="5354888"/>
            <a:ext cx="366692" cy="29438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6345588" y="5802358"/>
            <a:ext cx="4209200" cy="276999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от </a:t>
            </a:r>
            <a:r>
              <a:rPr lang="ru-RU" sz="1200" dirty="0"/>
              <a:t>5 до </a:t>
            </a:r>
            <a:r>
              <a:rPr lang="ru-RU" sz="1200" dirty="0" smtClean="0"/>
              <a:t>30 % суммы </a:t>
            </a:r>
            <a:r>
              <a:rPr lang="ru-RU" sz="1200" dirty="0"/>
              <a:t>- по контрактам в иностранной валюте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14342">
            <a:off x="5762422" y="5481116"/>
            <a:ext cx="643319" cy="473566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6319528" y="6221948"/>
            <a:ext cx="4209199" cy="261610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r>
              <a:rPr lang="ru-RU" sz="1100" dirty="0"/>
              <a:t>на должностных лиц - от </a:t>
            </a:r>
            <a:r>
              <a:rPr lang="ru-RU" sz="1100" dirty="0" smtClean="0"/>
              <a:t>20 тысяч </a:t>
            </a:r>
            <a:r>
              <a:rPr lang="ru-RU" sz="1100" dirty="0"/>
              <a:t>до </a:t>
            </a:r>
            <a:r>
              <a:rPr lang="ru-RU" sz="1100" dirty="0" smtClean="0"/>
              <a:t>30 тысяч рублей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784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1857" y="1798144"/>
            <a:ext cx="4232367" cy="2664823"/>
          </a:xfrm>
          <a:prstGeom prst="rect">
            <a:avLst/>
          </a:prstGeom>
          <a:solidFill>
            <a:srgbClr val="F8FA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699" y="493767"/>
            <a:ext cx="10911185" cy="110580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АДМИНИСТРАТИВНАЯ ОТВЕТСТВЕННОСТЬ                  ДОЛЖНОСТНЫХ ЛИЦ ЗА НЕРЕПАТРИАЦИЮ ДЕНЕЖНЫХ СРЕДСТВ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6590" y="5697492"/>
            <a:ext cx="10058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целей применения мер уголовной ответственности к виновным лицам по статье 193 УК РФ также признается сумма, превышающая сто миллионов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рублей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6338" y="2108336"/>
            <a:ext cx="32475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должностные лица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организаций за повторное совершение нарушений, связанных с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нерепатриацией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денежных средств по внешнеторговым контрактам, предусматривает дисквалификацию этого лица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срок от шести месяцев до трех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(ч. 5.1 ст.15.25 КоАП РФ)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186" y="1977576"/>
            <a:ext cx="3981707" cy="24016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878699" y="2592871"/>
            <a:ext cx="603022" cy="612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9319" y="4821211"/>
            <a:ext cx="9431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Административная ответственность по части 5.2 статьи 15.25 КоАП РФ наступает, если сумма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нерепатриированных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денежных средств превышает сто миллионов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27495" y="2604598"/>
            <a:ext cx="564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ЕСЛИ ЛИЦО, РАНЕЕ ПОДВЕРГНУТО АДМИНИСТРАТИВНОМУ НАКАЗАНИЮ 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 ЧАСТИ 5.2 СТАТЬИ 15.25 КОАП РФ,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ТО НАРУШЕНИЕ ТРЕБОВАНИЙ ВАЛЮТНОГО ЗАКОНОДАТЕЛЬСТВА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 ЧАСТИ 1  СТАТЬИ 193 УК РФ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БУДЕТ ПРИЗНАВАТЬСЯ УГОЛОВНО НАКАЗУЕМЫМ ДЕЯНИЕМ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endCxn id="9" idx="1"/>
          </p:cNvCxnSpPr>
          <p:nvPr/>
        </p:nvCxnSpPr>
        <p:spPr>
          <a:xfrm>
            <a:off x="1286590" y="4909944"/>
            <a:ext cx="0" cy="11107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878699" y="4676443"/>
            <a:ext cx="543760" cy="4867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2567" y="2630101"/>
            <a:ext cx="704928" cy="5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6180" y="672544"/>
            <a:ext cx="10886720" cy="860574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Соблюдение Инструкции </a:t>
            </a:r>
            <a:r>
              <a:rPr lang="ru-RU" sz="2700" dirty="0">
                <a:solidFill>
                  <a:srgbClr val="002060"/>
                </a:solidFill>
              </a:rPr>
              <a:t>Банка России № 181-И от 16 августа 2017 </a:t>
            </a:r>
            <a:r>
              <a:rPr lang="ru-RU" sz="2700" dirty="0" smtClean="0">
                <a:solidFill>
                  <a:srgbClr val="002060"/>
                </a:solidFill>
              </a:rPr>
              <a:t>года 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6338" y="1991178"/>
            <a:ext cx="713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порядок </a:t>
            </a:r>
            <a:r>
              <a:rPr lang="ru-RU" sz="1400" dirty="0"/>
              <a:t>представления резидентами и нерезидентами уполномоченным банкам подтверждающих документов и информации при осуществлении валютных операций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703" y="1841221"/>
            <a:ext cx="701635" cy="69735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54207" y="1641926"/>
            <a:ext cx="1814524" cy="12517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13" y="2023944"/>
            <a:ext cx="416531" cy="4743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96339" y="3481729"/>
            <a:ext cx="7132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соблюдение  сроков </a:t>
            </a:r>
            <a:r>
              <a:rPr lang="ru-RU" sz="1400" dirty="0"/>
              <a:t>и </a:t>
            </a:r>
            <a:r>
              <a:rPr lang="ru-RU" sz="1400" dirty="0" smtClean="0"/>
              <a:t>порядка </a:t>
            </a:r>
            <a:r>
              <a:rPr lang="ru-RU" sz="1400" dirty="0"/>
              <a:t>представления форм учета и отчетности по валютным операциям, подтверждающих документов и информации по валютным </a:t>
            </a:r>
            <a:r>
              <a:rPr lang="ru-RU" sz="1400" dirty="0" smtClean="0"/>
              <a:t>операциям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07" y="3160352"/>
            <a:ext cx="1814524" cy="1249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703" y="3503903"/>
            <a:ext cx="701635" cy="563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80" y="3535516"/>
            <a:ext cx="414564" cy="4694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7418" y="4948101"/>
            <a:ext cx="2850748" cy="523220"/>
          </a:xfrm>
          <a:prstGeom prst="rect">
            <a:avLst/>
          </a:prstGeom>
          <a:solidFill>
            <a:schemeClr val="bg1"/>
          </a:solidFill>
          <a:ln>
            <a:solidFill>
              <a:srgbClr val="8EB4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Ответственность предусмотрена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частью </a:t>
            </a:r>
            <a:r>
              <a:rPr lang="ru-RU" sz="1400" b="1" dirty="0"/>
              <a:t>6.3-1 статьи 15.25 КоАП </a:t>
            </a:r>
            <a:r>
              <a:rPr lang="ru-RU" sz="1400" b="1" dirty="0" smtClean="0"/>
              <a:t>РФ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5069" y="4840379"/>
            <a:ext cx="2024840" cy="738664"/>
          </a:xfrm>
          <a:prstGeom prst="rect">
            <a:avLst/>
          </a:prstGeom>
          <a:solidFill>
            <a:schemeClr val="bg1"/>
          </a:solidFill>
          <a:ln>
            <a:solidFill>
              <a:srgbClr val="8EB4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после 90 дневного срока, </a:t>
            </a:r>
            <a:r>
              <a:rPr lang="ru-RU" sz="1400" dirty="0" smtClean="0"/>
              <a:t>установленного</a:t>
            </a:r>
          </a:p>
          <a:p>
            <a:pPr algn="ctr"/>
            <a:r>
              <a:rPr lang="ru-RU" sz="1400" dirty="0" smtClean="0"/>
              <a:t>Инструкцией 181-И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78580" y="4948101"/>
            <a:ext cx="1740047" cy="523220"/>
          </a:xfrm>
          <a:prstGeom prst="rect">
            <a:avLst/>
          </a:prstGeom>
          <a:solidFill>
            <a:schemeClr val="bg1"/>
          </a:solidFill>
          <a:ln>
            <a:solidFill>
              <a:srgbClr val="8EB4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административный штраф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81850" y="4389254"/>
            <a:ext cx="2037806" cy="523220"/>
          </a:xfrm>
          <a:prstGeom prst="rect">
            <a:avLst/>
          </a:prstGeom>
          <a:solidFill>
            <a:schemeClr val="bg1"/>
          </a:solidFill>
          <a:ln>
            <a:solidFill>
              <a:srgbClr val="8EB4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на должностных лиц </a:t>
            </a:r>
            <a:r>
              <a:rPr lang="ru-RU" sz="1400" dirty="0" smtClean="0"/>
              <a:t>–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от </a:t>
            </a:r>
            <a:r>
              <a:rPr lang="ru-RU" sz="1400" dirty="0" smtClean="0"/>
              <a:t>4-х тыс. </a:t>
            </a:r>
            <a:r>
              <a:rPr lang="ru-RU" sz="1400" dirty="0"/>
              <a:t>до </a:t>
            </a:r>
            <a:r>
              <a:rPr lang="ru-RU" sz="1400" dirty="0" smtClean="0"/>
              <a:t>5тыс. </a:t>
            </a:r>
            <a:r>
              <a:rPr lang="ru-RU" sz="1400" dirty="0"/>
              <a:t>р</a:t>
            </a:r>
            <a:r>
              <a:rPr lang="ru-RU" sz="1400" dirty="0" smtClean="0"/>
              <a:t>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81850" y="5429748"/>
            <a:ext cx="2037805" cy="738664"/>
          </a:xfrm>
          <a:prstGeom prst="rect">
            <a:avLst/>
          </a:prstGeom>
          <a:solidFill>
            <a:schemeClr val="bg1"/>
          </a:solidFill>
          <a:ln>
            <a:solidFill>
              <a:srgbClr val="8EB4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на юридических лиц - от </a:t>
            </a:r>
            <a:r>
              <a:rPr lang="ru-RU" sz="1400" dirty="0" smtClean="0"/>
              <a:t>40 тыс.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до </a:t>
            </a:r>
            <a:r>
              <a:rPr lang="ru-RU" sz="1400" dirty="0" smtClean="0"/>
              <a:t>50 тыс. руб.</a:t>
            </a:r>
            <a:endParaRPr lang="ru-RU" sz="1400" dirty="0"/>
          </a:p>
        </p:txBody>
      </p:sp>
      <p:cxnSp>
        <p:nvCxnSpPr>
          <p:cNvPr id="22" name="Прямая соединительная линия 21"/>
          <p:cNvCxnSpPr>
            <a:stCxn id="15" idx="3"/>
            <a:endCxn id="16" idx="1"/>
          </p:cNvCxnSpPr>
          <p:nvPr/>
        </p:nvCxnSpPr>
        <p:spPr>
          <a:xfrm>
            <a:off x="3518166" y="5209711"/>
            <a:ext cx="2569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3"/>
            <a:endCxn id="17" idx="1"/>
          </p:cNvCxnSpPr>
          <p:nvPr/>
        </p:nvCxnSpPr>
        <p:spPr>
          <a:xfrm>
            <a:off x="5799909" y="5209711"/>
            <a:ext cx="278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" idx="3"/>
            <a:endCxn id="18" idx="1"/>
          </p:cNvCxnSpPr>
          <p:nvPr/>
        </p:nvCxnSpPr>
        <p:spPr>
          <a:xfrm flipV="1">
            <a:off x="7818627" y="4650864"/>
            <a:ext cx="463223" cy="558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" idx="3"/>
            <a:endCxn id="19" idx="1"/>
          </p:cNvCxnSpPr>
          <p:nvPr/>
        </p:nvCxnSpPr>
        <p:spPr>
          <a:xfrm>
            <a:off x="7818627" y="5209711"/>
            <a:ext cx="463223" cy="589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79860" y="1652847"/>
            <a:ext cx="5373188" cy="3910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Валютные операции между резидентами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14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9814" y="3932105"/>
            <a:ext cx="41914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перечень исключений </a:t>
            </a:r>
          </a:p>
          <a:p>
            <a:r>
              <a:rPr lang="ru-RU" sz="1400" b="1" dirty="0" smtClean="0"/>
              <a:t> </a:t>
            </a:r>
            <a:r>
              <a:rPr lang="ru-RU" sz="1400" u="sng" dirty="0" smtClean="0"/>
              <a:t>СТАТЬЯ 9 ФЕДЕРАЛЬНОГО ЗАКОНА О ВАЛЮТНОМ РЕГУЛИРОВАНИИ И ВАЛЮТНОМ КОНТРОЛЕ</a:t>
            </a:r>
            <a:endParaRPr lang="ru-RU" sz="1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7363" y="3351729"/>
            <a:ext cx="5001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ВАЛЮТНЫЕ ОПЕРАЦИИ МЕЖДУ РЕЗИДЕНТАМИ ЗАПРЕЩЕНЫ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341013" y="2083101"/>
            <a:ext cx="2142309" cy="1867139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5219985" y="1913111"/>
            <a:ext cx="1602377" cy="1082627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7913" y="4354202"/>
            <a:ext cx="4305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Юридические лица - резиденты не могут  осуществлять взаиморасчеты в иностранной валюте по заключенным между  ними </a:t>
            </a:r>
            <a:r>
              <a:rPr lang="ru-RU" sz="1400" dirty="0" smtClean="0"/>
              <a:t>договорам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1444" y="3632763"/>
            <a:ext cx="664983" cy="5010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79" y="3594252"/>
            <a:ext cx="689600" cy="578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313" y="3577518"/>
            <a:ext cx="644784" cy="61423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>
            <a:stCxn id="15" idx="3"/>
            <a:endCxn id="16" idx="1"/>
          </p:cNvCxnSpPr>
          <p:nvPr/>
        </p:nvCxnSpPr>
        <p:spPr>
          <a:xfrm>
            <a:off x="1746079" y="3883281"/>
            <a:ext cx="740234" cy="135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25987" y="3884634"/>
            <a:ext cx="533804" cy="26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562487" y="2152419"/>
            <a:ext cx="437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/>
              <a:t>СТАТЬЯ 421 ГРАЖДАНСКОГО КОДЕКСА РОССИЙСКОЙ ФЕДЕРАЦИИ ГРАЖДАНЕ И ЮРИДИЧЕСКИЕ ЛИЦА СВОБОДНЫ В ЗАКЛЮЧЕНИИ ДОГОВОРА</a:t>
            </a:r>
            <a:endParaRPr lang="ru-RU" sz="1400" u="sng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5473178" y="3252782"/>
            <a:ext cx="5373189" cy="18088"/>
          </a:xfrm>
          <a:prstGeom prst="line">
            <a:avLst/>
          </a:prstGeom>
          <a:ln w="19050">
            <a:solidFill>
              <a:srgbClr val="F8FAF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178" y="3960336"/>
            <a:ext cx="1085182" cy="160338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83444" y="221415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условия </a:t>
            </a:r>
            <a:r>
              <a:rPr lang="ru-RU" sz="1400" dirty="0"/>
              <a:t>договора определяются по усмотрению сторон, кроме случаев, когда содержание соответствующего условия предписано законом или нормативными правовыми актами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59814" y="4776938"/>
            <a:ext cx="372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Оплата товаров в иностранной валюте не входит в перечень разрешённых </a:t>
            </a:r>
            <a:r>
              <a:rPr lang="ru-RU" sz="1200" dirty="0" smtClean="0"/>
              <a:t>случаев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14113" y="5925422"/>
            <a:ext cx="7796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договор на  поставку товаров может быть заключён в иностранной валюте, однако расчёты по данному договору между резидентами должны осуществляться в валюте Российской </a:t>
            </a:r>
            <a:r>
              <a:rPr lang="ru-RU" sz="1400" b="1" dirty="0" smtClean="0"/>
              <a:t>Федерации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0221" y="4369165"/>
            <a:ext cx="831783" cy="6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543007" y="1783752"/>
            <a:ext cx="4601988" cy="4785025"/>
          </a:xfrm>
          <a:prstGeom prst="rect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0424" y="682114"/>
            <a:ext cx="10964525" cy="73984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Уведомления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об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открытии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/закрытии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зарубежных счетов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6034" y="2352139"/>
            <a:ext cx="3079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ЗАКОНА №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173-ФЗ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6072666" y="2212504"/>
            <a:ext cx="1446437" cy="542967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73906" y="3678819"/>
            <a:ext cx="4320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представление </a:t>
            </a:r>
            <a:r>
              <a:rPr lang="ru-RU" sz="1400" dirty="0"/>
              <a:t>резидентом </a:t>
            </a:r>
            <a:r>
              <a:rPr lang="ru-RU" sz="1400" dirty="0" smtClean="0"/>
              <a:t>уведомлений с нарушением срока, формы </a:t>
            </a:r>
            <a:r>
              <a:rPr lang="ru-RU" sz="1400" dirty="0"/>
              <a:t>уведомления </a:t>
            </a:r>
            <a:r>
              <a:rPr lang="ru-RU" sz="1400" dirty="0" smtClean="0"/>
              <a:t>или изменений реквизитов счета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49450" y="2334780"/>
            <a:ext cx="33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НЕСОБЛЮДЕНИЕ ТРЕБОВАНИЙ </a:t>
            </a:r>
            <a:endParaRPr lang="ru-RU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76473" y="3142596"/>
            <a:ext cx="10322421" cy="7029"/>
          </a:xfrm>
          <a:prstGeom prst="line">
            <a:avLst/>
          </a:prstGeom>
          <a:ln w="19050">
            <a:solidFill>
              <a:srgbClr val="8EB4E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235103" y="3779282"/>
            <a:ext cx="1843174" cy="49244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на </a:t>
            </a:r>
            <a:r>
              <a:rPr lang="ru-RU" sz="1300" dirty="0"/>
              <a:t>юридических </a:t>
            </a:r>
            <a:r>
              <a:rPr lang="ru-RU" sz="1300" dirty="0" smtClean="0"/>
              <a:t>лиц </a:t>
            </a:r>
            <a:r>
              <a:rPr lang="ru-RU" sz="1300" dirty="0"/>
              <a:t>от </a:t>
            </a:r>
            <a:r>
              <a:rPr lang="ru-RU" sz="1300" dirty="0" smtClean="0"/>
              <a:t>50 тыс. </a:t>
            </a:r>
            <a:r>
              <a:rPr lang="ru-RU" sz="1300" dirty="0"/>
              <a:t>до </a:t>
            </a:r>
            <a:r>
              <a:rPr lang="ru-RU" sz="1300" dirty="0" smtClean="0"/>
              <a:t>100 тыс. руб.</a:t>
            </a:r>
            <a:endParaRPr lang="ru-RU" sz="13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50" y="3754812"/>
            <a:ext cx="264710" cy="25951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48361" y="3149625"/>
            <a:ext cx="4314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ШТРАФ (ч.2 ст.15.25КоАП РФ)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6087331" y="3562456"/>
            <a:ext cx="1385924" cy="511785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20212" y="3779007"/>
            <a:ext cx="1834011" cy="49244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300" dirty="0"/>
              <a:t>на должностных лиц </a:t>
            </a:r>
            <a:r>
              <a:rPr lang="ru-RU" sz="1300" dirty="0" smtClean="0"/>
              <a:t> </a:t>
            </a:r>
          </a:p>
          <a:p>
            <a:r>
              <a:rPr lang="ru-RU" sz="1300" dirty="0" smtClean="0"/>
              <a:t>от </a:t>
            </a:r>
            <a:r>
              <a:rPr lang="ru-RU" sz="1300" dirty="0"/>
              <a:t>5</a:t>
            </a:r>
            <a:r>
              <a:rPr lang="ru-RU" sz="1300" dirty="0" smtClean="0"/>
              <a:t> тыс. </a:t>
            </a:r>
            <a:r>
              <a:rPr lang="ru-RU" sz="1300" dirty="0"/>
              <a:t>до </a:t>
            </a:r>
            <a:r>
              <a:rPr lang="ru-RU" sz="1300" dirty="0" smtClean="0"/>
              <a:t>10 тыс. </a:t>
            </a:r>
            <a:r>
              <a:rPr lang="ru-RU" sz="1300" dirty="0" err="1" smtClean="0"/>
              <a:t>руб</a:t>
            </a:r>
            <a:endParaRPr lang="ru-RU" sz="13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237218" y="3578187"/>
            <a:ext cx="1017731" cy="182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54949" y="3578819"/>
            <a:ext cx="893568" cy="182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63558" y="4500479"/>
            <a:ext cx="10322421" cy="7029"/>
          </a:xfrm>
          <a:prstGeom prst="line">
            <a:avLst/>
          </a:prstGeom>
          <a:ln w="19050">
            <a:solidFill>
              <a:srgbClr val="8EB4E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269200" y="5205683"/>
            <a:ext cx="4291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</a:t>
            </a:r>
            <a:r>
              <a:rPr lang="ru-RU" sz="1400" dirty="0" smtClean="0"/>
              <a:t>епредставление резидентом уведомления </a:t>
            </a:r>
            <a:r>
              <a:rPr lang="ru-RU" sz="1400" dirty="0"/>
              <a:t>об открытии (закрытии) счета или об изменении реквизитов счета 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99" y="5205683"/>
            <a:ext cx="264710" cy="25951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748361" y="4654275"/>
            <a:ext cx="4533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ШТРАФ  (ч.2.1 ст.15.25 КоАП РФ)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59283" y="5166562"/>
            <a:ext cx="1903986" cy="49244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300" dirty="0"/>
              <a:t>на должностных лиц </a:t>
            </a:r>
            <a:r>
              <a:rPr lang="ru-RU" sz="1300" dirty="0" smtClean="0"/>
              <a:t> </a:t>
            </a:r>
          </a:p>
          <a:p>
            <a:r>
              <a:rPr lang="ru-RU" sz="1300" dirty="0" smtClean="0"/>
              <a:t>от 40 тыс. </a:t>
            </a:r>
            <a:r>
              <a:rPr lang="ru-RU" sz="1300" dirty="0"/>
              <a:t>до 5</a:t>
            </a:r>
            <a:r>
              <a:rPr lang="ru-RU" sz="1300" dirty="0" smtClean="0"/>
              <a:t>0 тыс. </a:t>
            </a:r>
            <a:r>
              <a:rPr lang="ru-RU" sz="1300" dirty="0" err="1" smtClean="0"/>
              <a:t>руб</a:t>
            </a:r>
            <a:endParaRPr lang="ru-RU" sz="13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249355" y="5157779"/>
            <a:ext cx="1843174" cy="492443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на </a:t>
            </a:r>
            <a:r>
              <a:rPr lang="ru-RU" sz="1300" dirty="0"/>
              <a:t>юридических </a:t>
            </a:r>
            <a:r>
              <a:rPr lang="ru-RU" sz="1300" dirty="0" smtClean="0"/>
              <a:t>лиц </a:t>
            </a:r>
            <a:r>
              <a:rPr lang="ru-RU" sz="1300" dirty="0"/>
              <a:t>от </a:t>
            </a:r>
            <a:r>
              <a:rPr lang="ru-RU" sz="1300" dirty="0" smtClean="0"/>
              <a:t>800 тыс. </a:t>
            </a:r>
            <a:r>
              <a:rPr lang="ru-RU" sz="1300" dirty="0"/>
              <a:t>до </a:t>
            </a:r>
            <a:r>
              <a:rPr lang="ru-RU" sz="1300" dirty="0" smtClean="0"/>
              <a:t>1 млн. руб.</a:t>
            </a:r>
            <a:endParaRPr lang="ru-RU" sz="13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8164997" y="4962456"/>
            <a:ext cx="1017731" cy="182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182728" y="4962456"/>
            <a:ext cx="893568" cy="182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590970" y="6037082"/>
            <a:ext cx="4471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контроль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распространяется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, в том числе и на счета в зарубежных организациях финансового рынка, отличных от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банков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5872948" y="5134986"/>
            <a:ext cx="1762961" cy="493948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5071783" y="1999480"/>
            <a:ext cx="5807987" cy="3565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ОТЧЕТЫ О ДВИЖЕНИИ СРЕДСТВ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16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7424282" y="733860"/>
            <a:ext cx="1292898" cy="827315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5407" y="1606873"/>
            <a:ext cx="2203269" cy="106284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Форма, установленная Постановлением </a:t>
            </a:r>
            <a:r>
              <a:rPr lang="ru-RU" sz="1600" dirty="0"/>
              <a:t>Правительства </a:t>
            </a:r>
            <a:r>
              <a:rPr lang="ru-RU" sz="1600" dirty="0" smtClean="0"/>
              <a:t>РФ №</a:t>
            </a:r>
            <a:r>
              <a:rPr lang="ru-RU" sz="1600" dirty="0"/>
              <a:t>819</a:t>
            </a:r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5406" y="2803328"/>
            <a:ext cx="2203269" cy="584775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Подтверждающие документы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5407" y="3570149"/>
            <a:ext cx="2307771" cy="830997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экземпляра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оригиналы </a:t>
            </a:r>
            <a:r>
              <a:rPr lang="ru-RU" sz="1600" dirty="0">
                <a:solidFill>
                  <a:schemeClr val="bg1"/>
                </a:solidFill>
              </a:rPr>
              <a:t>или заверенные </a:t>
            </a:r>
            <a:r>
              <a:rPr lang="ru-RU" sz="1600" dirty="0" smtClean="0">
                <a:solidFill>
                  <a:schemeClr val="bg1"/>
                </a:solidFill>
              </a:rPr>
              <a:t>копии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5407" y="4670360"/>
            <a:ext cx="2316381" cy="830997"/>
          </a:xfrm>
          <a:prstGeom prst="rect">
            <a:avLst/>
          </a:prstGeom>
          <a:solidFill>
            <a:srgbClr val="8EB4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До 30-го числа месяца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следующего за отчетным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6952" y="5501357"/>
            <a:ext cx="829510" cy="901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6847" y="6320002"/>
            <a:ext cx="2009720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НАЛОГОВЫЙ ОРГАН</a:t>
            </a:r>
          </a:p>
        </p:txBody>
      </p:sp>
      <p:cxnSp>
        <p:nvCxnSpPr>
          <p:cNvPr id="45" name="Скругленная соединительная линия 44"/>
          <p:cNvCxnSpPr/>
          <p:nvPr/>
        </p:nvCxnSpPr>
        <p:spPr>
          <a:xfrm>
            <a:off x="3217285" y="3076736"/>
            <a:ext cx="104503" cy="889932"/>
          </a:xfrm>
          <a:prstGeom prst="curvedConnector3">
            <a:avLst>
              <a:gd name="adj1" fmla="val 76041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75" y="1913213"/>
            <a:ext cx="810838" cy="98154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788" y="4148650"/>
            <a:ext cx="810838" cy="9815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095">
            <a:off x="3238432" y="5563395"/>
            <a:ext cx="810838" cy="981541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6138145" y="2920909"/>
            <a:ext cx="3736854" cy="33855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ШТРАФ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02447" y="2266637"/>
            <a:ext cx="4288546" cy="33855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НЕСОБЛЮДЕНИЯ УСТАНОВЛЕННОГО ПОРЯДКА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266225" y="4387718"/>
            <a:ext cx="2213663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На должностных </a:t>
            </a:r>
            <a:r>
              <a:rPr lang="ru-RU" sz="1400" dirty="0"/>
              <a:t>лиц </a:t>
            </a:r>
            <a:endParaRPr lang="ru-RU" sz="1400" dirty="0" smtClean="0"/>
          </a:p>
          <a:p>
            <a:r>
              <a:rPr lang="ru-RU" sz="1400" dirty="0" smtClean="0"/>
              <a:t>от </a:t>
            </a:r>
            <a:r>
              <a:rPr lang="ru-RU" sz="1400" dirty="0"/>
              <a:t>4</a:t>
            </a:r>
            <a:r>
              <a:rPr lang="ru-RU" sz="1400" dirty="0" smtClean="0"/>
              <a:t> тыс. </a:t>
            </a:r>
            <a:r>
              <a:rPr lang="ru-RU" sz="1400" dirty="0"/>
              <a:t>до 5</a:t>
            </a:r>
            <a:r>
              <a:rPr lang="ru-RU" sz="1400" dirty="0" smtClean="0"/>
              <a:t> тыс. руб. 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234951" y="4335515"/>
            <a:ext cx="2517699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на юридических лиц </a:t>
            </a:r>
          </a:p>
          <a:p>
            <a:pPr algn="ctr"/>
            <a:r>
              <a:rPr lang="ru-RU" sz="1400" dirty="0" smtClean="0"/>
              <a:t>от 40 тыс. </a:t>
            </a:r>
            <a:r>
              <a:rPr lang="ru-RU" sz="1400" dirty="0"/>
              <a:t>до </a:t>
            </a:r>
            <a:r>
              <a:rPr lang="ru-RU" sz="1400" dirty="0" smtClean="0"/>
              <a:t>50 тыс</a:t>
            </a:r>
            <a:r>
              <a:rPr lang="ru-RU" sz="1400" dirty="0"/>
              <a:t>.</a:t>
            </a:r>
            <a:r>
              <a:rPr lang="ru-RU" sz="1400" dirty="0" smtClean="0"/>
              <a:t> руб. </a:t>
            </a:r>
            <a:endParaRPr lang="ru-RU" sz="1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532106" y="3323561"/>
            <a:ext cx="307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часть 6 статьи 15.25 КоАП РФ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6642526" y="3704410"/>
            <a:ext cx="1428206" cy="64262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74" idx="0"/>
          </p:cNvCxnSpPr>
          <p:nvPr/>
        </p:nvCxnSpPr>
        <p:spPr>
          <a:xfrm>
            <a:off x="8059993" y="3689763"/>
            <a:ext cx="1313064" cy="65726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Равнобедренный треугольник 84"/>
          <p:cNvSpPr/>
          <p:nvPr/>
        </p:nvSpPr>
        <p:spPr>
          <a:xfrm rot="16200000">
            <a:off x="3014916" y="3589601"/>
            <a:ext cx="3651565" cy="47132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495" y="2889680"/>
            <a:ext cx="410651" cy="3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64692" y="3705122"/>
            <a:ext cx="3823064" cy="1165689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8596" y="2663918"/>
            <a:ext cx="3823063" cy="67056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6551" y="614281"/>
            <a:ext cx="7463678" cy="1105803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2">
                    <a:lumMod val="50000"/>
                  </a:schemeClr>
                </a:solidFill>
              </a:rPr>
              <a:t>Соблюдение сроков предоставления отчетов </a:t>
            </a:r>
            <a:endParaRPr lang="ru-RU" sz="32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976" y="6136729"/>
            <a:ext cx="54292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17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6813" y="681003"/>
            <a:ext cx="3051103" cy="1292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94" y="873599"/>
            <a:ext cx="2091109" cy="774259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7700875" y="1048097"/>
            <a:ext cx="1287005" cy="595129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9416" y="2803472"/>
            <a:ext cx="3492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нарушения установленных сроков 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4826495" y="2802763"/>
            <a:ext cx="670560" cy="400594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21" y="2643572"/>
            <a:ext cx="794542" cy="6275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633662" y="2663919"/>
            <a:ext cx="3428683" cy="7539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06116" y="2232197"/>
            <a:ext cx="166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ОТВЕТСТВЕННОСТЬ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589" y="2643572"/>
            <a:ext cx="186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частями 6.1, 6.2, </a:t>
            </a:r>
            <a:r>
              <a:rPr lang="ru-RU" sz="1400" dirty="0" smtClean="0"/>
              <a:t>6.3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статьи 15.25 КоАП РФ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7487246" y="2798901"/>
            <a:ext cx="670560" cy="400594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046813" y="2679183"/>
            <a:ext cx="3081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количества дней просрочки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 дл.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лиц от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500 руб.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 5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тыс. руб.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на юр.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лиц - от 5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тыс.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50 тыс. руб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8596" y="3701260"/>
            <a:ext cx="3731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резиденты </a:t>
            </a:r>
            <a:r>
              <a:rPr lang="ru-RU" sz="1400" dirty="0"/>
              <a:t>обязаны представлять налоговым органам отчеты </a:t>
            </a:r>
            <a:r>
              <a:rPr lang="ru-RU" sz="1400" dirty="0" smtClean="0"/>
              <a:t>о </a:t>
            </a:r>
            <a:r>
              <a:rPr lang="ru-RU" sz="1400" dirty="0"/>
              <a:t>движении иных финансовых активов, как </a:t>
            </a:r>
            <a:r>
              <a:rPr lang="ru-RU" sz="1400" dirty="0" smtClean="0"/>
              <a:t>в               </a:t>
            </a:r>
            <a:r>
              <a:rPr lang="ru-RU" sz="1400" dirty="0"/>
              <a:t>зарубежных </a:t>
            </a:r>
            <a:r>
              <a:rPr lang="ru-RU" sz="1400" dirty="0" smtClean="0"/>
              <a:t>банках</a:t>
            </a:r>
            <a:r>
              <a:rPr lang="ru-RU" sz="1400" dirty="0"/>
              <a:t>, так и иных организациях </a:t>
            </a:r>
            <a:r>
              <a:rPr lang="ru-RU" sz="1400" dirty="0" smtClean="0"/>
              <a:t>  финансового рынка</a:t>
            </a:r>
            <a:endParaRPr lang="ru-RU" sz="1400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4617210" y="4083833"/>
            <a:ext cx="1169550" cy="388957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16535" y="3955145"/>
            <a:ext cx="1788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вступило в </a:t>
            </a:r>
            <a:r>
              <a:rPr lang="ru-RU" sz="1400" dirty="0" smtClean="0"/>
              <a:t>силу</a:t>
            </a:r>
          </a:p>
          <a:p>
            <a:pPr algn="ctr"/>
            <a:r>
              <a:rPr lang="ru-RU" sz="1400" dirty="0"/>
              <a:t> </a:t>
            </a:r>
            <a:r>
              <a:rPr lang="ru-RU" sz="1400" dirty="0" smtClean="0"/>
              <a:t>с 1 </a:t>
            </a:r>
            <a:r>
              <a:rPr lang="ru-RU" sz="1400" dirty="0"/>
              <a:t>января 2021 </a:t>
            </a:r>
            <a:r>
              <a:rPr lang="ru-RU" sz="1400" dirty="0" smtClean="0"/>
              <a:t>года</a:t>
            </a: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869019" y="3955145"/>
            <a:ext cx="579049" cy="57386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622229" y="3704166"/>
            <a:ext cx="3428683" cy="114829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7309004" y="4014955"/>
            <a:ext cx="1151194" cy="542161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707957" y="3765025"/>
            <a:ext cx="3280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Указанная норма действует для юридических лиц,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                          начиная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 предоставления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отчетов      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за 1 квартал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8133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097" y="1889760"/>
            <a:ext cx="12104913" cy="2569486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2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2603" y="501070"/>
            <a:ext cx="10794894" cy="110580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ЗАКОН О ВАЛЮТНОМ РЕГУЛИРОВАНИИ И ВАЛЮТНОМ КОНТРОЛЕ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675" y="2676525"/>
            <a:ext cx="4695825" cy="8953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605" y="1907954"/>
            <a:ext cx="8786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негативные последствия, которые могут наступить за нарушение валютного законодательства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605" y="1795338"/>
            <a:ext cx="8858610" cy="6052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777956853"/>
              </p:ext>
            </p:extLst>
          </p:nvPr>
        </p:nvGraphicFramePr>
        <p:xfrm>
          <a:off x="1895547" y="5045705"/>
          <a:ext cx="7855669" cy="131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4633" y="4265518"/>
            <a:ext cx="3200400" cy="1905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3577" y="4135201"/>
            <a:ext cx="4623167" cy="7247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За 2020 год налоговыми органами Московской области  вынесено 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6CDC5F4-BC2A-4F1F-892F-0916CC1180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2" y="4265519"/>
            <a:ext cx="464065" cy="4641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680369" y="2007574"/>
            <a:ext cx="583377" cy="15890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2604" y="2988797"/>
            <a:ext cx="1493545" cy="637086"/>
          </a:xfrm>
          <a:prstGeom prst="rect">
            <a:avLst/>
          </a:prstGeom>
          <a:ln w="12700">
            <a:solidFill>
              <a:srgbClr val="002060"/>
            </a:solidFill>
            <a:prstDash val="lgDash"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финансовые потери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716" y="2988797"/>
            <a:ext cx="2429691" cy="637086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негативное влияние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деловую репутацию 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8974" y="2983099"/>
            <a:ext cx="2055223" cy="637086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административная ответственность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2217" y="2963925"/>
            <a:ext cx="2055223" cy="661958"/>
          </a:xfrm>
          <a:prstGeom prst="rect">
            <a:avLst/>
          </a:prstGeom>
          <a:ln w="12700">
            <a:solidFill>
              <a:srgbClr val="002060"/>
            </a:solidFill>
            <a:prstDash val="dash"/>
          </a:ln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уголовная ответственность</a:t>
            </a:r>
          </a:p>
        </p:txBody>
      </p:sp>
      <p:cxnSp>
        <p:nvCxnSpPr>
          <p:cNvPr id="23" name="Прямая соединительная линия 22"/>
          <p:cNvCxnSpPr>
            <a:endCxn id="12" idx="0"/>
          </p:cNvCxnSpPr>
          <p:nvPr/>
        </p:nvCxnSpPr>
        <p:spPr>
          <a:xfrm flipH="1">
            <a:off x="1639377" y="2396326"/>
            <a:ext cx="3401411" cy="5924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3" idx="0"/>
          </p:cNvCxnSpPr>
          <p:nvPr/>
        </p:nvCxnSpPr>
        <p:spPr>
          <a:xfrm flipH="1">
            <a:off x="4002562" y="2396326"/>
            <a:ext cx="1058486" cy="5924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7" idx="0"/>
          </p:cNvCxnSpPr>
          <p:nvPr/>
        </p:nvCxnSpPr>
        <p:spPr>
          <a:xfrm>
            <a:off x="5478086" y="2396326"/>
            <a:ext cx="1168500" cy="5867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1" idx="0"/>
          </p:cNvCxnSpPr>
          <p:nvPr/>
        </p:nvCxnSpPr>
        <p:spPr>
          <a:xfrm>
            <a:off x="5531460" y="2416436"/>
            <a:ext cx="3438369" cy="54748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71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6847" y="502539"/>
            <a:ext cx="9782923" cy="11058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ОСНОВНЫЕ РИСКИ 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0BA066B-E6E7-4BDC-B2A3-B34FD8095FA4}"/>
              </a:ext>
            </a:extLst>
          </p:cNvPr>
          <p:cNvCxnSpPr>
            <a:cxnSpLocks/>
          </p:cNvCxnSpPr>
          <p:nvPr/>
        </p:nvCxnSpPr>
        <p:spPr>
          <a:xfrm>
            <a:off x="831619" y="2016448"/>
            <a:ext cx="12065" cy="3740296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Прямоугольник 6"/>
          <p:cNvSpPr/>
          <p:nvPr/>
        </p:nvSpPr>
        <p:spPr>
          <a:xfrm>
            <a:off x="1096847" y="2012709"/>
            <a:ext cx="726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несвоевременное уведомление об открытии (закрытии) зарубежных счетов     или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неуведомление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 открытии таких счетов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08539" y="2090849"/>
            <a:ext cx="470290" cy="428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6847" y="27109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нарушение порядка и сроков представления отчетов о движении средств по зарубежным счетам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31685" y="2810744"/>
            <a:ext cx="465162" cy="385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078829" y="35089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осуществление незаконных валютных операций, т.е. операций не входящих в перечень разрешенных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736" y="3537891"/>
            <a:ext cx="475111" cy="5421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96847" y="43070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невыполнение  требований о репатриации денежных средств по внешнеэкономическим контрактам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539" y="4399767"/>
            <a:ext cx="515437" cy="4380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829" y="5054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нарушение положений Инструкции Банка России о порядке представления уполномоченным банкам подтверждающих документов и информации при осуществлении валютных операций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89" y="5176129"/>
            <a:ext cx="548640" cy="531485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8538782" y="2014295"/>
            <a:ext cx="3148715" cy="2989343"/>
          </a:xfrm>
          <a:prstGeom prst="ellipse">
            <a:avLst/>
          </a:prstGeom>
          <a:solidFill>
            <a:srgbClr val="006AB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87911D14-E33F-4894-B6CE-87BC7D4D5781}"/>
              </a:ext>
            </a:extLst>
          </p:cNvPr>
          <p:cNvSpPr/>
          <p:nvPr/>
        </p:nvSpPr>
        <p:spPr>
          <a:xfrm rot="5400000">
            <a:off x="6266454" y="3127850"/>
            <a:ext cx="4365079" cy="1149594"/>
          </a:xfrm>
          <a:prstGeom prst="triangle">
            <a:avLst/>
          </a:prstGeom>
          <a:solidFill>
            <a:srgbClr val="ED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defTabSz="1200087" hangingPunct="1">
              <a:defRPr/>
            </a:pPr>
            <a:endParaRPr lang="ru-RU" sz="2400" b="0" kern="12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9878" y="1896116"/>
            <a:ext cx="2477579" cy="33040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взаиморасчетов между резидентом юридическим лицом и нерезидентом должны осуществляться через счета в уполномоченных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банках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721" y="3231614"/>
            <a:ext cx="897297" cy="7668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154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РАСПРОСТРАНЕННЫЕ НАРУШЕНИЯ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2666" y="2690686"/>
            <a:ext cx="4034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зачисление валютной выручки на зарубежные счета в случаях,  не предусмотренных валютным законодательством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844" y="2143689"/>
            <a:ext cx="293797" cy="2273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990" y="2048247"/>
            <a:ext cx="471545" cy="425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979" y="2039170"/>
            <a:ext cx="563719" cy="40183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2352928" y="2255939"/>
            <a:ext cx="1269696" cy="78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092" y="4987295"/>
            <a:ext cx="4943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выплата физическим лицам - нерезидентам заработной платы    через кассу организации в наличной форме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32" y="4201016"/>
            <a:ext cx="803394" cy="471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395" y="4173265"/>
            <a:ext cx="563719" cy="4018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017" y="4244849"/>
            <a:ext cx="453311" cy="4746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236" y="4113951"/>
            <a:ext cx="565014" cy="6061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999" y="4519697"/>
            <a:ext cx="1103472" cy="15851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433598" y="3768135"/>
            <a:ext cx="509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получение или возврат займа наличными денежными средствами через кассу организации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1637" y="2203224"/>
            <a:ext cx="532364" cy="5192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6254" y="2192841"/>
            <a:ext cx="577892" cy="5860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1536" y="2554108"/>
            <a:ext cx="1103472" cy="1585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8305570" y="2383595"/>
            <a:ext cx="1103472" cy="158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7135" y="1856915"/>
            <a:ext cx="591512" cy="5011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2087" y="2798637"/>
            <a:ext cx="433525" cy="2963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8609" y="3048571"/>
            <a:ext cx="495989" cy="388289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8515354" y="2909893"/>
            <a:ext cx="976169" cy="54548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479183" y="2931616"/>
            <a:ext cx="932511" cy="50326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403284" y="2722475"/>
            <a:ext cx="175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иностранный гражданин </a:t>
            </a:r>
          </a:p>
          <a:p>
            <a:pPr algn="ctr"/>
            <a:r>
              <a:rPr lang="ru-RU" sz="1000" dirty="0" smtClean="0"/>
              <a:t>(нерезидент)</a:t>
            </a:r>
            <a:endParaRPr lang="ru-RU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80052" y="1629513"/>
            <a:ext cx="1095138" cy="2988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договор</a:t>
            </a: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займа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53780" y="2623148"/>
            <a:ext cx="968077" cy="51839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+mj-lt"/>
                <a:ea typeface="+mj-ea"/>
                <a:cs typeface="+mj-cs"/>
              </a:rPr>
              <a:t>(резидент)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30507" y="3461068"/>
            <a:ext cx="2191361" cy="24448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получение или возврат займа наличными деньгами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355011" y="5909857"/>
            <a:ext cx="45247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взнос нерезидентом наличных  денежных  средств   в уставный капитал организации</a:t>
            </a:r>
            <a:endParaRPr lang="ru-RU" sz="11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5008" y="5168985"/>
            <a:ext cx="572515" cy="558356"/>
          </a:xfrm>
          <a:prstGeom prst="rect">
            <a:avLst/>
          </a:prstGeom>
        </p:spPr>
      </p:pic>
      <p:pic>
        <p:nvPicPr>
          <p:cNvPr id="46" name="Объект 4"/>
          <p:cNvPicPr>
            <a:picLocks noGrp="1" noChangeAspect="1"/>
          </p:cNvPicPr>
          <p:nvPr>
            <p:ph idx="1"/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7320" y="5314185"/>
            <a:ext cx="483335" cy="43007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7186" y="5273498"/>
            <a:ext cx="527465" cy="4538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819163" y="5514395"/>
            <a:ext cx="1289714" cy="2424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наличные</a:t>
            </a: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денежные средства 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Развернутая стрелка 54"/>
          <p:cNvSpPr/>
          <p:nvPr/>
        </p:nvSpPr>
        <p:spPr>
          <a:xfrm>
            <a:off x="7224050" y="5096365"/>
            <a:ext cx="2139682" cy="325464"/>
          </a:xfrm>
          <a:prstGeom prst="uturnArrow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8104" y="4936195"/>
            <a:ext cx="589256" cy="17020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ВЗНОС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06499" y="5635595"/>
            <a:ext cx="933984" cy="403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уставный капитал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81114" y="4079664"/>
            <a:ext cx="1537156" cy="51752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+mj-lt"/>
                <a:ea typeface="+mj-ea"/>
                <a:cs typeface="+mj-cs"/>
              </a:rPr>
              <a:t>выплата зарплаты </a:t>
            </a: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наличными денежными</a:t>
            </a:r>
            <a:endParaRPr kumimoji="0" lang="ru-RU" sz="1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средствами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57451" y="4612917"/>
            <a:ext cx="1062424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47746" y="4733402"/>
            <a:ext cx="1368152" cy="1440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сотрудники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+mj-lt"/>
                <a:ea typeface="+mj-ea"/>
                <a:cs typeface="+mj-cs"/>
              </a:rPr>
              <a:t>нерезиденты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87418" y="2463755"/>
            <a:ext cx="1374427" cy="12697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зарубежный счет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37019" y="2037024"/>
            <a:ext cx="1396917" cy="2737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зачисление выручки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2100" y="1783587"/>
            <a:ext cx="4303776" cy="167179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65436" y="3991428"/>
            <a:ext cx="5111800" cy="1644168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143326" y="4791210"/>
            <a:ext cx="4736443" cy="174959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433598" y="1645293"/>
            <a:ext cx="5096551" cy="265788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27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ОТВЕТСТВЕННОСТЬ ЗА СОВЕРШЕНИЕ НЕЗАКОННЫХ ВАЛЮТНЫХ ОПЕРАЦИЙ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90" y="1911216"/>
            <a:ext cx="10968407" cy="997218"/>
          </a:xfrm>
          <a:prstGeom prst="rect">
            <a:avLst/>
          </a:prstGeom>
          <a:solidFill>
            <a:srgbClr val="608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l" defTabSz="1199729" fontAlgn="base" hangingPunct="1">
              <a:lnSpc>
                <a:spcPts val="1283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39445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ru-RU" sz="2800" b="0" kern="1200" dirty="0">
              <a:solidFill>
                <a:prstClr val="white"/>
              </a:solidFill>
              <a:latin typeface="Gilroy Light" panose="00000400000000000000" pitchFamily="50" charset="-52"/>
              <a:sym typeface="Montserra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054" y="2095500"/>
            <a:ext cx="4629149" cy="62865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частью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статьи 15.25 КоАП РФ предусмотрена ответственность в виде административного штрафа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298" y="3028493"/>
            <a:ext cx="2341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ЮРИДИЧЕСКИЕ ЛИЦА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0636" y="3807954"/>
            <a:ext cx="2179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ш</a:t>
            </a:r>
            <a:r>
              <a:rPr lang="ru-RU" sz="1400" dirty="0" smtClean="0"/>
              <a:t>траф в размере               от 75 до 100 % суммы незаконной валютной операции</a:t>
            </a:r>
            <a:endParaRPr lang="ru-RU" sz="1400" dirty="0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0800000" flipH="1" flipV="1">
            <a:off x="887298" y="3212777"/>
            <a:ext cx="66676" cy="902954"/>
          </a:xfrm>
          <a:prstGeom prst="bentConnector3">
            <a:avLst>
              <a:gd name="adj1" fmla="val -34285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80963" y="3028493"/>
            <a:ext cx="219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ДОЛЖНОСТНЫЕ ЛИЦА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6484" y="3807954"/>
            <a:ext cx="1877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штраф от 20 тысяч                 до 30 тысяч рублей</a:t>
            </a:r>
            <a:endParaRPr lang="ru-RU" sz="1400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H="1" flipV="1">
            <a:off x="3478369" y="3212777"/>
            <a:ext cx="66676" cy="902954"/>
          </a:xfrm>
          <a:prstGeom prst="bentConnector3">
            <a:avLst>
              <a:gd name="adj1" fmla="val -34285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98" y="2233612"/>
            <a:ext cx="352426" cy="35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71375"/>
              </p:ext>
            </p:extLst>
          </p:nvPr>
        </p:nvGraphicFramePr>
        <p:xfrm>
          <a:off x="6568728" y="1908134"/>
          <a:ext cx="4644456" cy="2549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008942"/>
                <a:gridCol w="2635514"/>
              </a:tblGrid>
              <a:tr h="1009237"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2020 ГОДУ 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ЧАСТИ 1 СТАТЬИ 15.25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КоАП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РФ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3506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постановлений 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2700 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6683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общую сумму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170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миллионов рублей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20636" y="5613565"/>
            <a:ext cx="10026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Для субъектов малого и среднего предпринимательства за впервые совершенное административное правонарушение административное наказание в виде административного штрафа при совокупности необходимых обстоятельств </a:t>
            </a:r>
            <a:r>
              <a:rPr lang="ru-RU" sz="1400" dirty="0" smtClean="0">
                <a:solidFill>
                  <a:srgbClr val="002060"/>
                </a:solidFill>
              </a:rPr>
              <a:t>может </a:t>
            </a:r>
            <a:r>
              <a:rPr lang="ru-RU" sz="1400" dirty="0" smtClean="0">
                <a:solidFill>
                  <a:srgbClr val="002060"/>
                </a:solidFill>
              </a:rPr>
              <a:t>быть заменено на предупреждение в порядке, предусмотренном частью 1 статьи 4.1.1 КоАП РФ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0636" y="5586519"/>
            <a:ext cx="9959134" cy="87124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9222" y="528898"/>
            <a:ext cx="10638275" cy="90481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Риски </a:t>
            </a:r>
            <a:r>
              <a:rPr lang="ru-RU" sz="3200" dirty="0">
                <a:solidFill>
                  <a:srgbClr val="002060"/>
                </a:solidFill>
              </a:rPr>
              <a:t>осуществления незаконных валютных операций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242206" y="2089377"/>
            <a:ext cx="1938793" cy="1531512"/>
            <a:chOff x="5591785" y="664077"/>
            <a:chExt cx="2146579" cy="1726657"/>
          </a:xfrm>
        </p:grpSpPr>
        <p:sp>
          <p:nvSpPr>
            <p:cNvPr id="5" name="Овал 4"/>
            <p:cNvSpPr/>
            <p:nvPr/>
          </p:nvSpPr>
          <p:spPr>
            <a:xfrm>
              <a:off x="5591785" y="664077"/>
              <a:ext cx="2146579" cy="172665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906144" y="916940"/>
              <a:ext cx="1517861" cy="122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sp>
        <p:nvSpPr>
          <p:cNvPr id="7" name="Нашивка 6"/>
          <p:cNvSpPr/>
          <p:nvPr/>
        </p:nvSpPr>
        <p:spPr>
          <a:xfrm>
            <a:off x="5940683" y="2202486"/>
            <a:ext cx="861201" cy="153151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shade val="90000"/>
              <a:hueOff val="375112"/>
              <a:satOff val="-6927"/>
              <a:lumOff val="32127"/>
              <a:alphaOff val="0"/>
            </a:schemeClr>
          </a:lnRef>
          <a:fillRef idx="1">
            <a:schemeClr val="accent1">
              <a:shade val="90000"/>
              <a:hueOff val="375112"/>
              <a:satOff val="-6927"/>
              <a:lumOff val="32127"/>
              <a:alphaOff val="0"/>
            </a:schemeClr>
          </a:fillRef>
          <a:effectRef idx="0">
            <a:schemeClr val="accent1">
              <a:shade val="90000"/>
              <a:hueOff val="375112"/>
              <a:satOff val="-6927"/>
              <a:lumOff val="32127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Нашивка 7"/>
          <p:cNvSpPr/>
          <p:nvPr/>
        </p:nvSpPr>
        <p:spPr>
          <a:xfrm>
            <a:off x="5291813" y="2216173"/>
            <a:ext cx="729880" cy="1531511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4710712" y="1463163"/>
            <a:ext cx="2207931" cy="7330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ЗАЧИСЛЕНИЕ ВЫРУЧКИ                   ЗА ОКАЗАННЫЕ УСЛУГИ</a:t>
            </a:r>
            <a:r>
              <a:rPr kumimoji="0" lang="ru-RU" sz="105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НЕРЕЗИДЕНТУ</a:t>
            </a:r>
            <a:endParaRPr kumimoji="0" lang="ru-RU" sz="105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047200" y="3693968"/>
            <a:ext cx="1636575" cy="316333"/>
            <a:chOff x="6687076" y="2396464"/>
            <a:chExt cx="2406700" cy="316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687076" y="2396464"/>
              <a:ext cx="1556547" cy="2642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7537229" y="2448560"/>
              <a:ext cx="1556547" cy="264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ЗАРУБЕЖНЫЙ СЧЕТ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2695079" y="2429796"/>
            <a:ext cx="1448168" cy="1066051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612" y="3620889"/>
            <a:ext cx="342957" cy="429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740" y="1899038"/>
            <a:ext cx="369650" cy="4630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673" y="3124337"/>
            <a:ext cx="369650" cy="4630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965" y="1888677"/>
            <a:ext cx="318996" cy="3995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3649" y="1711140"/>
            <a:ext cx="479278" cy="4041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74" y="2505612"/>
            <a:ext cx="372610" cy="3142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596" y="3637442"/>
            <a:ext cx="449053" cy="37866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14350" y="4666002"/>
            <a:ext cx="10583701" cy="1517242"/>
          </a:xfrm>
          <a:prstGeom prst="rect">
            <a:avLst/>
          </a:prstGeom>
          <a:solidFill>
            <a:srgbClr val="608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l" defTabSz="1199729" fontAlgn="base" hangingPunct="1">
              <a:lnSpc>
                <a:spcPts val="1283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39445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ru-RU" sz="2800" b="0" kern="1200" dirty="0">
              <a:solidFill>
                <a:prstClr val="white"/>
              </a:solidFill>
              <a:latin typeface="Gilroy Light" panose="00000400000000000000" pitchFamily="50" charset="-52"/>
              <a:sym typeface="Montserrat Regular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48902" y="4868458"/>
            <a:ext cx="80431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ОТВЕТСТВЕННОСТЬ НАРУШЕНИЯ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ПРЕДУСМАТРИВАЕТ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НАЛОЖЕНИЕ АДМИНИСТРАТИВНОГО ШТРАФА В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РАЗМЕРЕ ОТ 75 ДО 100 % СУММЫ                                                              НЕЗАКОННОЙ ВАЛЮТНОЙ ОПЕРАЦИИ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3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65105" y="3612007"/>
            <a:ext cx="4821076" cy="25274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448157" y="-3166828"/>
            <a:ext cx="1587069" cy="111865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5105" y="493417"/>
            <a:ext cx="10939599" cy="11058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Условия для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непривлечения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резидента к административной ответственности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435" y="1690535"/>
            <a:ext cx="11046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65" y="4079446"/>
            <a:ext cx="1294259" cy="1024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9" y="4105349"/>
            <a:ext cx="945843" cy="834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23" y="4505647"/>
            <a:ext cx="2446608" cy="2369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33034" y="4977767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зарубежный счет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39371" y="4296959"/>
            <a:ext cx="2193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зачисление денежных средств</a:t>
            </a:r>
            <a:endParaRPr lang="ru-RU" sz="1200" dirty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2725181" y="4085778"/>
            <a:ext cx="622381" cy="2229697"/>
          </a:xfrm>
          <a:prstGeom prst="rightBrace">
            <a:avLst>
              <a:gd name="adj1" fmla="val 8333"/>
              <a:gd name="adj2" fmla="val 4829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67475" y="4673826"/>
            <a:ext cx="8574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 срок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11289" y="5466191"/>
            <a:ext cx="3728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течение 45 дней перечислением этих средств на свой счет в уполномоченном банке </a:t>
            </a:r>
            <a:endParaRPr lang="ru-RU" sz="1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225" y="4343054"/>
            <a:ext cx="821796" cy="7220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3476" y="3287311"/>
            <a:ext cx="669053" cy="626541"/>
          </a:xfrm>
          <a:prstGeom prst="rect">
            <a:avLst/>
          </a:prstGeom>
        </p:spPr>
      </p:pic>
      <p:cxnSp>
        <p:nvCxnSpPr>
          <p:cNvPr id="23" name="Скругленная соединительная линия 22"/>
          <p:cNvCxnSpPr/>
          <p:nvPr/>
        </p:nvCxnSpPr>
        <p:spPr>
          <a:xfrm rot="10800000" flipV="1">
            <a:off x="6534595" y="3683940"/>
            <a:ext cx="701133" cy="740900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06299" y="3905043"/>
            <a:ext cx="1104859" cy="3037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экспортный договор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1634" y="5386936"/>
            <a:ext cx="927139" cy="73471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929528" y="6028355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зарубежный счет </a:t>
            </a:r>
            <a:endParaRPr lang="ru-RU" sz="1200" dirty="0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7020770" y="5035658"/>
            <a:ext cx="429916" cy="1169096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76376" y="4998609"/>
            <a:ext cx="2342651" cy="5606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поступление валютной выручки в сроки предусмотренные договором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9824" y="3453613"/>
            <a:ext cx="1057759" cy="873500"/>
          </a:xfrm>
          <a:prstGeom prst="rect">
            <a:avLst/>
          </a:prstGeom>
        </p:spPr>
      </p:pic>
      <p:cxnSp>
        <p:nvCxnSpPr>
          <p:cNvPr id="47" name="Скругленная соединительная линия 46"/>
          <p:cNvCxnSpPr/>
          <p:nvPr/>
        </p:nvCxnSpPr>
        <p:spPr>
          <a:xfrm flipV="1">
            <a:off x="9170131" y="5254766"/>
            <a:ext cx="968573" cy="586442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9274480" y="4928323"/>
            <a:ext cx="172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течение 45 дней</a:t>
            </a:r>
            <a:endParaRPr lang="ru-RU" sz="14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10138704" y="4531844"/>
            <a:ext cx="0" cy="4627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970842" y="4121199"/>
            <a:ext cx="2032086" cy="2549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Счёт в уполномоченном банке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60792" y="1625539"/>
            <a:ext cx="110528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Административная ответственность, установленная частями 1 и 4 настоящей статьи за совершение административных правонарушений, связанных с осуществлением валютных операций по внешнеторговым </a:t>
            </a:r>
            <a:r>
              <a:rPr lang="ru-RU" sz="1400" dirty="0" smtClean="0"/>
              <a:t>договорам, </a:t>
            </a:r>
            <a:r>
              <a:rPr lang="ru-RU" sz="1400" dirty="0"/>
              <a:t>расчеты по которым произведены, минуя счета в уполномоченных банках, в случаях, не предусмотренных валютным законодательством </a:t>
            </a:r>
            <a:r>
              <a:rPr lang="ru-RU" sz="1400" dirty="0" smtClean="0"/>
              <a:t>РФ, </a:t>
            </a:r>
            <a:r>
              <a:rPr lang="ru-RU" sz="1400" dirty="0"/>
              <a:t>не применяется к резиденту, осуществившему в установленные сроки зачисление денежных средств на свой </a:t>
            </a:r>
            <a:r>
              <a:rPr lang="ru-RU" sz="1400" dirty="0" smtClean="0"/>
              <a:t>счет, открытый </a:t>
            </a:r>
            <a:r>
              <a:rPr lang="ru-RU" sz="1400" dirty="0"/>
              <a:t>в банке, расположенном за пределами территории </a:t>
            </a:r>
            <a:r>
              <a:rPr lang="ru-RU" sz="1400" dirty="0" smtClean="0"/>
              <a:t>РФ, </a:t>
            </a:r>
            <a:r>
              <a:rPr lang="ru-RU" sz="1400" dirty="0"/>
              <a:t>и списание с указанного счета таких денежных средств с последующим их зачислением в полном объеме на счет </a:t>
            </a:r>
            <a:r>
              <a:rPr lang="ru-RU" sz="1400" dirty="0" smtClean="0"/>
              <a:t>этого </a:t>
            </a:r>
            <a:r>
              <a:rPr lang="ru-RU" sz="1400" dirty="0"/>
              <a:t>резидента в уполномоченном банке не позднее сорока пяти дней со дня зачисления их на </a:t>
            </a:r>
            <a:r>
              <a:rPr lang="ru-RU" sz="1400" dirty="0" smtClean="0"/>
              <a:t>счет, открытый </a:t>
            </a:r>
            <a:r>
              <a:rPr lang="ru-RU" sz="1400" dirty="0"/>
              <a:t>в банке, расположенном за пределами территории Российской Федерации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657600" y="5658677"/>
            <a:ext cx="7048440" cy="900091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Часть 4 статьи 15.25 КоАП РФ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6873"/>
            <a:ext cx="11839575" cy="997218"/>
          </a:xfrm>
          <a:prstGeom prst="rect">
            <a:avLst/>
          </a:prstGeom>
          <a:solidFill>
            <a:srgbClr val="608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l" defTabSz="1199729" fontAlgn="base" hangingPunct="1">
              <a:lnSpc>
                <a:spcPts val="1283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rgbClr val="39445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ru-RU" sz="2800" b="0" kern="1200" dirty="0">
              <a:solidFill>
                <a:prstClr val="white"/>
              </a:solidFill>
              <a:latin typeface="Gilroy Light" panose="00000400000000000000" pitchFamily="50" charset="-52"/>
              <a:sym typeface="Montserra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6847" y="1870842"/>
            <a:ext cx="365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АДМИНИСТРАТИВНЫЙ ШТРАФ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" y="2629426"/>
            <a:ext cx="53435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случае несвоевременного зачисления денежных средств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размере одной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стопятидесятой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ключевой ставки Центрального банка Российской Федерации от суммы несвоевременно зачисленных денежных средств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857875" y="3175155"/>
            <a:ext cx="1276350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2256" y="2777241"/>
            <a:ext cx="3629025" cy="8168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КАЖДЫЙ ДЕНЬ ПРОСРОЧКИ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3238" y="4090217"/>
            <a:ext cx="216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 случае </a:t>
            </a:r>
            <a:r>
              <a:rPr lang="ru-RU" sz="1600" dirty="0" err="1" smtClean="0"/>
              <a:t>незачисления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22" y="4174476"/>
            <a:ext cx="1359526" cy="16460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698081" y="3818966"/>
            <a:ext cx="182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AB5"/>
                </a:solidFill>
              </a:rPr>
              <a:t>ОТ 3 ДО 10 % СУММЫ</a:t>
            </a:r>
          </a:p>
          <a:p>
            <a:r>
              <a:rPr lang="ru-RU" sz="1200" dirty="0" smtClean="0">
                <a:solidFill>
                  <a:srgbClr val="006AB5"/>
                </a:solidFill>
              </a:rPr>
              <a:t> ДЕНЕЖНЫХ СРЕДСТВ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ЭКСПОРТНЫМ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РУБЛЕВЫМ ДОГОВОРАМ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0502" y="3721971"/>
            <a:ext cx="226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AB5"/>
                </a:solidFill>
              </a:rPr>
              <a:t>В РАЗМЕРЕ ОТ 5 ДО 30%</a:t>
            </a:r>
            <a:endParaRPr lang="ru-RU" sz="1200" dirty="0">
              <a:solidFill>
                <a:srgbClr val="006AB5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714504" y="3720885"/>
            <a:ext cx="11970" cy="7386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664809" y="3901507"/>
            <a:ext cx="23295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ЕСЛИ ОПЛАТА В ИНОСТРАННОЙ ВАЛЮТЕ</a:t>
            </a:r>
          </a:p>
          <a:p>
            <a:r>
              <a:rPr lang="ru-RU" sz="1100" dirty="0" smtClean="0"/>
              <a:t>ПО ЭКСПОРТНЫМ ДОГОВОРАМ В ИНОСТРАННОЙ ВАЛЮТЕ 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85609" y="4663654"/>
            <a:ext cx="4943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AB5"/>
                </a:solidFill>
              </a:rPr>
              <a:t>НА ДОЛЖНОСТНЫХ ЛИЦ - ОТ 20 ТЫСЯЧ ДО 30 ТЫСЯЧ РУБЛЕЙ</a:t>
            </a:r>
            <a:endParaRPr lang="ru-RU" sz="1400" dirty="0">
              <a:solidFill>
                <a:srgbClr val="006AB5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885609" y="4614673"/>
            <a:ext cx="6994162" cy="1464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586" y="3722439"/>
            <a:ext cx="24386" cy="7559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2300" y="3772941"/>
            <a:ext cx="1791283" cy="65496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67B2"/>
                </a:solidFill>
                <a:latin typeface="+mj-lt"/>
                <a:ea typeface="+mj-ea"/>
                <a:cs typeface="+mj-cs"/>
              </a:rPr>
              <a:t>ОТ 5 ДО 30% СУММЫ ДЕНЕЖНЫХ СРЕДСТВ 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ПО ДОГОВАРАМ ЗАЙМА </a:t>
            </a:r>
            <a:endParaRPr kumimoji="0" lang="ru-RU" sz="11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9744" y="5670536"/>
            <a:ext cx="6986296" cy="9203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ТРЕБОВАНИЯ О РЕПАТРИАЦИИ  ДЕНЕЖНЫХ СРЕДСТВ ПО ДОГОВОРАМ ЗАЙМА</a:t>
            </a:r>
          </a:p>
          <a:p>
            <a:pPr algn="ctr" defTabSz="1043056">
              <a:spcBef>
                <a:spcPct val="0"/>
              </a:spcBef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РАСПРОСТРАНЯЕТСЯ НА ДОГОВОРЫ, ЗАКЛЮЧЕННЫЕ ПОСЛЕ 14.04.2018 ГОДА, И ДОГОВОРЫ, СУЩЕСТВЕННЫЕ УСЛОВИЯ КОТОРЫХ БЫЛИ ИЗМЕНЕНЫ ПОСЛЕ ЭТОЙ ДАТЫ </a:t>
            </a:r>
          </a:p>
        </p:txBody>
      </p:sp>
      <p:cxnSp>
        <p:nvCxnSpPr>
          <p:cNvPr id="19" name="Прямая соединительная линия 18"/>
          <p:cNvCxnSpPr>
            <a:endCxn id="21" idx="0"/>
          </p:cNvCxnSpPr>
          <p:nvPr/>
        </p:nvCxnSpPr>
        <p:spPr>
          <a:xfrm flipH="1">
            <a:off x="7181820" y="4629315"/>
            <a:ext cx="3007209" cy="102936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6622222" y="3110549"/>
            <a:ext cx="4406537" cy="3065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7172" y="489498"/>
            <a:ext cx="10249430" cy="110580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СТАТЬЯ 19  ФЕДЕРАЛЬНОГО ЗАКОНА № 173-ФЗ                            "О ВАЛЮТНОМ РЕГУЛИРОВАНИИ И ВАЛЮТНОМ КОНТРОЛЕ"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457" y="6174829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7172" y="1654535"/>
            <a:ext cx="5484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ПРЕДУСМАТРИВАЕТ </a:t>
            </a:r>
          </a:p>
          <a:p>
            <a:endParaRPr lang="ru-RU" sz="1600" b="1" dirty="0" smtClean="0"/>
          </a:p>
          <a:p>
            <a:r>
              <a:rPr lang="ru-RU" sz="1600" dirty="0">
                <a:solidFill>
                  <a:srgbClr val="002060"/>
                </a:solidFill>
              </a:rPr>
              <a:t>о</a:t>
            </a:r>
            <a:r>
              <a:rPr lang="ru-RU" sz="1600" dirty="0" smtClean="0">
                <a:solidFill>
                  <a:srgbClr val="002060"/>
                </a:solidFill>
              </a:rPr>
              <a:t>бязательную репатриацию денежных средств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случаи, когда резиденты вправе не зачислять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денежные средства на свои счета в уполномоченных банках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1077172" y="2439365"/>
            <a:ext cx="49039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V="1">
            <a:off x="757646" y="2130351"/>
            <a:ext cx="319527" cy="30901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7645" y="2685841"/>
            <a:ext cx="319527" cy="29187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5141" y="2097623"/>
            <a:ext cx="426720" cy="37446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585" y="2631482"/>
            <a:ext cx="433276" cy="40059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.2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749" y="488550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9606" y="3853946"/>
            <a:ext cx="1092347" cy="968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6163" y="3756099"/>
            <a:ext cx="976493" cy="10660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072" y="4020735"/>
            <a:ext cx="1168090" cy="8725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45989" y="3857266"/>
            <a:ext cx="2513128" cy="17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зачисление денежные средства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682989" y="4299049"/>
            <a:ext cx="1692267" cy="648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15209" y="4822139"/>
            <a:ext cx="309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Зарубежный счет резидента </a:t>
            </a:r>
          </a:p>
          <a:p>
            <a:pPr algn="ctr"/>
            <a:r>
              <a:rPr lang="ru-RU" sz="1200" dirty="0" smtClean="0"/>
              <a:t>(в станах, осуществляющих </a:t>
            </a:r>
            <a:r>
              <a:rPr lang="ru-RU" sz="1200" dirty="0" err="1" smtClean="0"/>
              <a:t>автообмен</a:t>
            </a:r>
            <a:r>
              <a:rPr lang="ru-RU" sz="1200" dirty="0" smtClean="0"/>
              <a:t>  финансовой информацией, </a:t>
            </a:r>
            <a:r>
              <a:rPr lang="ru-RU" sz="1200" dirty="0" smtClean="0"/>
              <a:t>ЕАЭС)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784956" y="3322133"/>
            <a:ext cx="4065824" cy="2642702"/>
          </a:xfrm>
          <a:prstGeom prst="rect">
            <a:avLst/>
          </a:prstGeom>
          <a:ln w="19050">
            <a:solidFill>
              <a:srgbClr val="0055A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кредитный договор заключен на срок более двух лет с организацией-резидентом иностранного государства, с которыми осуществляется автоматический обмен финансовой информацией, резидент имеет право зачислить денежные средства по такому договору на свой зарубежный счет, открытый в стране, с которой осуществляется автоматический обмен финансовой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1463" y="2203269"/>
            <a:ext cx="531223" cy="60089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1757</Words>
  <Application>Microsoft Office PowerPoint</Application>
  <PresentationFormat>Произвольный</PresentationFormat>
  <Paragraphs>323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Тема1</vt:lpstr>
      <vt:lpstr>Презентация PowerPoint</vt:lpstr>
      <vt:lpstr>ЗАКОН О ВАЛЮТНОМ РЕГУЛИРОВАНИИ И ВАЛЮТНОМ КОНТРОЛЕ</vt:lpstr>
      <vt:lpstr>ОСНОВНЫЕ РИСКИ </vt:lpstr>
      <vt:lpstr>РАСПРОСТРАНЕННЫЕ НАРУШЕНИЯ</vt:lpstr>
      <vt:lpstr>ОТВЕТСТВЕННОСТЬ ЗА СОВЕРШЕНИЕ НЕЗАКОННЫХ ВАЛЮТНЫХ ОПЕРАЦИЙ </vt:lpstr>
      <vt:lpstr>Риски осуществления незаконных валютных операций</vt:lpstr>
      <vt:lpstr>Условия для непривлечения резидента к административной ответственности</vt:lpstr>
      <vt:lpstr>Часть 4 статьи 15.25 КоАП РФ </vt:lpstr>
      <vt:lpstr>СТАТЬЯ 19  ФЕДЕРАЛЬНОГО ЗАКОНА № 173-ФЗ                            "О ВАЛЮТНОМ РЕГУЛИРОВАНИИ И ВАЛЮТНОМ КОНТРОЛЕ"</vt:lpstr>
      <vt:lpstr> Российская Федерация осуществляет обмен с 79 странами и 12 территориями </vt:lpstr>
      <vt:lpstr>Отмена требования о репатриации рублей по экспортным договорам </vt:lpstr>
      <vt:lpstr>РИСКИ ЮРИДИЧЕСКИХ ЛИЦ </vt:lpstr>
      <vt:lpstr>АДМИНИСТРАТИВНАЯ ОТВЕТСТВЕННОСТЬ                  ДОЛЖНОСТНЫХ ЛИЦ ЗА НЕРЕПАТРИАЦИЮ ДЕНЕЖНЫХ СРЕДСТВ </vt:lpstr>
      <vt:lpstr> Соблюдение Инструкции Банка России № 181-И от 16 августа 2017 года  </vt:lpstr>
      <vt:lpstr>Валютные операции между резидентами</vt:lpstr>
      <vt:lpstr>Уведомления об открытии /закрытии зарубежных счетов</vt:lpstr>
      <vt:lpstr>ОТЧЕТЫ О ДВИЖЕНИИ СРЕДСТВ </vt:lpstr>
      <vt:lpstr>Соблюдение сроков предоставления отчетов </vt:lpstr>
      <vt:lpstr>Спасибо за внимание !</vt:lpstr>
    </vt:vector>
  </TitlesOfParts>
  <Company>Russian Federal DPC Tax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Коряушкина Валерия Дмитриевна</dc:creator>
  <cp:lastModifiedBy>Харитонова Ольга Сергеевна</cp:lastModifiedBy>
  <cp:revision>142</cp:revision>
  <cp:lastPrinted>2021-04-12T11:24:50Z</cp:lastPrinted>
  <dcterms:created xsi:type="dcterms:W3CDTF">2021-04-06T08:30:28Z</dcterms:created>
  <dcterms:modified xsi:type="dcterms:W3CDTF">2021-04-12T14:18:05Z</dcterms:modified>
</cp:coreProperties>
</file>