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03" r:id="rId2"/>
    <p:sldId id="405" r:id="rId3"/>
    <p:sldId id="391" r:id="rId4"/>
    <p:sldId id="413" r:id="rId5"/>
    <p:sldId id="414" r:id="rId6"/>
    <p:sldId id="415" r:id="rId7"/>
    <p:sldId id="418" r:id="rId8"/>
    <p:sldId id="417" r:id="rId9"/>
    <p:sldId id="412" r:id="rId10"/>
    <p:sldId id="399" r:id="rId11"/>
    <p:sldId id="408" r:id="rId12"/>
    <p:sldId id="361" r:id="rId13"/>
  </p:sldIdLst>
  <p:sldSz cx="9144000" cy="5143500" type="screen16x9"/>
  <p:notesSz cx="6797675" cy="9874250"/>
  <p:defaultTextStyle>
    <a:defPPr>
      <a:defRPr lang="ru-RU"/>
    </a:defPPr>
    <a:lvl1pPr marL="0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087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174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259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346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432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519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6606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4693" algn="l" defTabSz="8161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orient="horz" pos="759">
          <p15:clr>
            <a:srgbClr val="A4A3A4"/>
          </p15:clr>
        </p15:guide>
        <p15:guide id="3" orient="horz" pos="237">
          <p15:clr>
            <a:srgbClr val="A4A3A4"/>
          </p15:clr>
        </p15:guide>
        <p15:guide id="4" orient="horz" pos="3041">
          <p15:clr>
            <a:srgbClr val="A4A3A4"/>
          </p15:clr>
        </p15:guide>
        <p15:guide id="5" pos="2880">
          <p15:clr>
            <a:srgbClr val="A4A3A4"/>
          </p15:clr>
        </p15:guide>
        <p15:guide id="6" pos="708">
          <p15:clr>
            <a:srgbClr val="A4A3A4"/>
          </p15:clr>
        </p15:guide>
        <p15:guide id="7" pos="1560">
          <p15:clr>
            <a:srgbClr val="A4A3A4"/>
          </p15:clr>
        </p15:guide>
        <p15:guide id="8" pos="5140">
          <p15:clr>
            <a:srgbClr val="A4A3A4"/>
          </p15:clr>
        </p15:guide>
        <p15:guide id="9" pos="5521">
          <p15:clr>
            <a:srgbClr val="A4A3A4"/>
          </p15:clr>
        </p15:guide>
        <p15:guide id="10" pos="51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79">
          <p15:clr>
            <a:srgbClr val="A4A3A4"/>
          </p15:clr>
        </p15:guide>
        <p15:guide id="2" pos="209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EDEEEF"/>
    <a:srgbClr val="0066CC"/>
    <a:srgbClr val="4F81BD"/>
    <a:srgbClr val="6E97C8"/>
    <a:srgbClr val="F5E3E6"/>
    <a:srgbClr val="8D8C90"/>
    <a:srgbClr val="E98517"/>
    <a:srgbClr val="F79646"/>
    <a:srgbClr val="005A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70" autoAdjust="0"/>
    <p:restoredTop sz="94654" autoAdjust="0"/>
  </p:normalViewPr>
  <p:slideViewPr>
    <p:cSldViewPr showGuides="1">
      <p:cViewPr varScale="1">
        <p:scale>
          <a:sx n="116" d="100"/>
          <a:sy n="116" d="100"/>
        </p:scale>
        <p:origin x="-900" y="-102"/>
      </p:cViewPr>
      <p:guideLst>
        <p:guide orient="horz" pos="1620"/>
        <p:guide orient="horz" pos="759"/>
        <p:guide orient="horz" pos="237"/>
        <p:guide orient="horz" pos="3041"/>
        <p:guide pos="2880"/>
        <p:guide pos="708"/>
        <p:guide pos="1560"/>
        <p:guide pos="5140"/>
        <p:guide pos="5521"/>
        <p:guide pos="5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"/>
    </p:cViewPr>
  </p:sorter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 сумме (тыс. руб.)</a:t>
            </a:r>
            <a:endParaRPr lang="ru-RU" dirty="0"/>
          </a:p>
        </c:rich>
      </c:tx>
      <c:layout>
        <c:manualLayout>
          <c:xMode val="edge"/>
          <c:yMode val="edge"/>
          <c:x val="0.35841432587012501"/>
          <c:y val="2.7859381635797594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0207049123967625"/>
          <c:y val="0.22815312072633701"/>
          <c:w val="0.5589865056091633"/>
          <c:h val="0.66671644053925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сумме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-4.4299354844076919E-2"/>
                  <c:y val="-0.31177412052100117"/>
                </c:manualLayout>
              </c:layout>
              <c:spPr/>
              <c:txPr>
                <a:bodyPr/>
                <a:lstStyle/>
                <a:p>
                  <a:pPr>
                    <a:defRPr sz="1200" baseline="0"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1780033443285766E-2"/>
                  <c:y val="9.639597245521458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3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В пользу НО</c:v>
                </c:pt>
                <c:pt idx="1">
                  <c:v>В пользу НП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5521578</c:v>
                </c:pt>
                <c:pt idx="1">
                  <c:v>2419003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97">
          <a:noFill/>
        </a:ln>
      </c:spPr>
    </c:plotArea>
    <c:legend>
      <c:legendPos val="l"/>
      <c:layout>
        <c:manualLayout>
          <c:xMode val="edge"/>
          <c:yMode val="edge"/>
          <c:x val="2.0676732418756935E-2"/>
          <c:y val="0.36405777949085039"/>
          <c:w val="0.30109749167951944"/>
          <c:h val="0.32700512086338862"/>
        </c:manualLayout>
      </c:layout>
      <c:overlay val="0"/>
      <c:txPr>
        <a:bodyPr/>
        <a:lstStyle/>
        <a:p>
          <a:pPr>
            <a:defRPr sz="13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 </a:t>
            </a:r>
            <a:r>
              <a:rPr lang="ru-RU" dirty="0"/>
              <a:t>количеству</a:t>
            </a:r>
          </a:p>
        </c:rich>
      </c:tx>
      <c:layout>
        <c:manualLayout>
          <c:xMode val="edge"/>
          <c:yMode val="edge"/>
          <c:x val="1.7926064326704929E-2"/>
          <c:y val="7.893463933732390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количеству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0.16837835948472543"/>
                  <c:y val="-0.21243106813576612"/>
                </c:manualLayout>
              </c:layout>
              <c:spPr/>
              <c:txPr>
                <a:bodyPr/>
                <a:lstStyle/>
                <a:p>
                  <a:pPr>
                    <a:defRPr sz="1600" baseline="0"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0717367956124156E-2"/>
                  <c:y val="-0.1061794887298243"/>
                </c:manualLayout>
              </c:layout>
              <c:spPr/>
              <c:txPr>
                <a:bodyPr/>
                <a:lstStyle/>
                <a:p>
                  <a:pPr>
                    <a:defRPr sz="1600" baseline="0"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3105285568117545"/>
                  <c:y val="-4.1197883479762651E-2"/>
                </c:manualLayout>
              </c:layout>
              <c:spPr/>
              <c:txPr>
                <a:bodyPr/>
                <a:lstStyle/>
                <a:p>
                  <a:pPr>
                    <a:defRPr sz="1600" baseline="0"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 пользу НО</c:v>
                </c:pt>
                <c:pt idx="1">
                  <c:v>В пользу НП</c:v>
                </c:pt>
                <c:pt idx="2">
                  <c:v>Частично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197</c:v>
                </c:pt>
                <c:pt idx="1">
                  <c:v>49</c:v>
                </c:pt>
                <c:pt idx="2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97">
          <a:noFill/>
        </a:ln>
      </c:spPr>
    </c:plotArea>
    <c:legend>
      <c:legendPos val="l"/>
      <c:layout>
        <c:manualLayout>
          <c:xMode val="edge"/>
          <c:yMode val="edge"/>
          <c:x val="0"/>
          <c:y val="0.39577491837910506"/>
          <c:w val="0.29227281372437142"/>
          <c:h val="0.36474809551245124"/>
        </c:manualLayout>
      </c:layout>
      <c:overlay val="0"/>
      <c:txPr>
        <a:bodyPr/>
        <a:lstStyle/>
        <a:p>
          <a:pPr>
            <a:defRPr sz="1300" kern="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 </a:t>
            </a:r>
            <a:r>
              <a:rPr lang="ru-RU" dirty="0"/>
              <a:t>количеству</a:t>
            </a:r>
          </a:p>
        </c:rich>
      </c:tx>
      <c:layout>
        <c:manualLayout>
          <c:xMode val="edge"/>
          <c:yMode val="edge"/>
          <c:x val="1.7926064326704929E-2"/>
          <c:y val="7.893463933732390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количеству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0.16837835948472543"/>
                  <c:y val="-0.21243106813576612"/>
                </c:manualLayout>
              </c:layout>
              <c:spPr/>
              <c:txPr>
                <a:bodyPr/>
                <a:lstStyle/>
                <a:p>
                  <a:pPr>
                    <a:defRPr sz="1600" baseline="0"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0717367956124156E-2"/>
                  <c:y val="-0.1061794887298243"/>
                </c:manualLayout>
              </c:layout>
              <c:spPr/>
              <c:txPr>
                <a:bodyPr/>
                <a:lstStyle/>
                <a:p>
                  <a:pPr>
                    <a:defRPr sz="1600" baseline="0"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3105285568117545"/>
                  <c:y val="-4.1197883479762651E-2"/>
                </c:manualLayout>
              </c:layout>
              <c:spPr/>
              <c:txPr>
                <a:bodyPr/>
                <a:lstStyle/>
                <a:p>
                  <a:pPr>
                    <a:defRPr sz="1600" baseline="0"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 пользу НО</c:v>
                </c:pt>
                <c:pt idx="1">
                  <c:v>В пользу НП</c:v>
                </c:pt>
                <c:pt idx="2">
                  <c:v>Частично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185</c:v>
                </c:pt>
                <c:pt idx="1">
                  <c:v>47</c:v>
                </c:pt>
                <c:pt idx="2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97">
          <a:noFill/>
        </a:ln>
      </c:spPr>
    </c:plotArea>
    <c:legend>
      <c:legendPos val="l"/>
      <c:layout>
        <c:manualLayout>
          <c:xMode val="edge"/>
          <c:yMode val="edge"/>
          <c:x val="0"/>
          <c:y val="0.39577491837910506"/>
          <c:w val="0.29227281372437142"/>
          <c:h val="0.36474809551245124"/>
        </c:manualLayout>
      </c:layout>
      <c:overlay val="0"/>
      <c:txPr>
        <a:bodyPr/>
        <a:lstStyle/>
        <a:p>
          <a:pPr>
            <a:defRPr sz="1300" kern="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 сумме (тыс. руб.)</a:t>
            </a:r>
            <a:endParaRPr lang="ru-RU" dirty="0"/>
          </a:p>
        </c:rich>
      </c:tx>
      <c:layout>
        <c:manualLayout>
          <c:xMode val="edge"/>
          <c:yMode val="edge"/>
          <c:x val="0.35841432587012501"/>
          <c:y val="2.7859381635797594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0207049123967625"/>
          <c:y val="0.22815312072633701"/>
          <c:w val="0.5589865056091633"/>
          <c:h val="0.66671644053925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сумме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-4.4299354844076919E-2"/>
                  <c:y val="-0.31177412052100117"/>
                </c:manualLayout>
              </c:layout>
              <c:spPr/>
              <c:txPr>
                <a:bodyPr/>
                <a:lstStyle/>
                <a:p>
                  <a:pPr>
                    <a:defRPr sz="1200" baseline="0"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1780033443285766E-2"/>
                  <c:y val="9.639597245521458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3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В пользу НО</c:v>
                </c:pt>
                <c:pt idx="1">
                  <c:v>В пользу НП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4967107</c:v>
                </c:pt>
                <c:pt idx="1">
                  <c:v>238902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97">
          <a:noFill/>
        </a:ln>
      </c:spPr>
    </c:plotArea>
    <c:legend>
      <c:legendPos val="l"/>
      <c:layout>
        <c:manualLayout>
          <c:xMode val="edge"/>
          <c:yMode val="edge"/>
          <c:x val="2.0676732418756935E-2"/>
          <c:y val="0.36405777949085039"/>
          <c:w val="0.30109749167951944"/>
          <c:h val="0.32700512086338862"/>
        </c:manualLayout>
      </c:layout>
      <c:overlay val="0"/>
      <c:txPr>
        <a:bodyPr/>
        <a:lstStyle/>
        <a:p>
          <a:pPr>
            <a:defRPr sz="13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5C9F4E-59E6-4B06-A2AD-313BB4A224DE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123CEC-A10E-4DF7-8887-0631392E465B}">
      <dgm:prSet phldrT="[Текст]"/>
      <dgm:spPr/>
      <dgm:t>
        <a:bodyPr/>
        <a:lstStyle/>
        <a:p>
          <a:r>
            <a:rPr lang="ru-RU" altLang="ru-RU" b="0" smtClean="0">
              <a:latin typeface="Bookman Old Style" pitchFamily="18" charset="0"/>
            </a:rPr>
            <a:t>Подконтрольность</a:t>
          </a:r>
          <a:endParaRPr lang="ru-RU" dirty="0"/>
        </a:p>
      </dgm:t>
    </dgm:pt>
    <dgm:pt modelId="{C5C4E718-FD8F-40E0-9E05-97B09C909572}" type="parTrans" cxnId="{D23D9E0A-5BA2-405D-9113-83C81271189C}">
      <dgm:prSet/>
      <dgm:spPr/>
      <dgm:t>
        <a:bodyPr/>
        <a:lstStyle/>
        <a:p>
          <a:endParaRPr lang="ru-RU"/>
        </a:p>
      </dgm:t>
    </dgm:pt>
    <dgm:pt modelId="{61EFD585-990B-40E4-BE70-3A4B30CCECB4}" type="sibTrans" cxnId="{D23D9E0A-5BA2-405D-9113-83C81271189C}">
      <dgm:prSet/>
      <dgm:spPr/>
      <dgm:t>
        <a:bodyPr/>
        <a:lstStyle/>
        <a:p>
          <a:endParaRPr lang="ru-RU"/>
        </a:p>
      </dgm:t>
    </dgm:pt>
    <dgm:pt modelId="{19169C88-8CA8-43DF-86BB-F897E0EFCD4A}">
      <dgm:prSet phldrT="[Текст]" custT="1"/>
      <dgm:spPr/>
      <dgm:t>
        <a:bodyPr/>
        <a:lstStyle/>
        <a:p>
          <a:r>
            <a:rPr lang="ru-RU" sz="1300" dirty="0" smtClean="0">
              <a:solidFill>
                <a:srgbClr val="002060"/>
              </a:solidFill>
              <a:latin typeface="Bookman Old Style" panose="02050604050505020204" pitchFamily="18" charset="0"/>
            </a:rPr>
            <a:t>- фактическое управление контрагентом</a:t>
          </a:r>
        </a:p>
        <a:p>
          <a:r>
            <a:rPr lang="ru-RU" sz="1300" dirty="0" smtClean="0">
              <a:solidFill>
                <a:srgbClr val="002060"/>
              </a:solidFill>
              <a:latin typeface="Bookman Old Style" panose="02050604050505020204" pitchFamily="18" charset="0"/>
            </a:rPr>
            <a:t>- единственный заказчик</a:t>
          </a:r>
        </a:p>
        <a:p>
          <a:r>
            <a:rPr lang="ru-RU" sz="1300" dirty="0" smtClean="0">
              <a:solidFill>
                <a:srgbClr val="002060"/>
              </a:solidFill>
              <a:latin typeface="Bookman Old Style" panose="02050604050505020204" pitchFamily="18" charset="0"/>
            </a:rPr>
            <a:t>- совпадение IP-адресов</a:t>
          </a:r>
        </a:p>
        <a:p>
          <a:r>
            <a:rPr lang="ru-RU" sz="1300" dirty="0" smtClean="0">
              <a:solidFill>
                <a:srgbClr val="002060"/>
              </a:solidFill>
              <a:latin typeface="Bookman Old Style" panose="02050604050505020204" pitchFamily="18" charset="0"/>
            </a:rPr>
            <a:t>- единый адрес</a:t>
          </a:r>
        </a:p>
        <a:p>
          <a:r>
            <a:rPr lang="ru-RU" sz="1300" dirty="0" smtClean="0">
              <a:solidFill>
                <a:srgbClr val="002060"/>
              </a:solidFill>
              <a:latin typeface="Bookman Old Style" panose="02050604050505020204" pitchFamily="18" charset="0"/>
            </a:rPr>
            <a:t>- миграция сотрудников</a:t>
          </a:r>
        </a:p>
        <a:p>
          <a:r>
            <a:rPr lang="ru-RU" sz="1300" dirty="0" smtClean="0">
              <a:solidFill>
                <a:srgbClr val="002060"/>
              </a:solidFill>
              <a:latin typeface="Bookman Old Style" panose="02050604050505020204" pitchFamily="18" charset="0"/>
            </a:rPr>
            <a:t>- приемка работ сотрудниками налогоплательщика</a:t>
          </a:r>
        </a:p>
        <a:p>
          <a:r>
            <a:rPr lang="ru-RU" sz="1300" dirty="0" smtClean="0">
              <a:solidFill>
                <a:srgbClr val="002060"/>
              </a:solidFill>
              <a:latin typeface="Bookman Old Style" panose="02050604050505020204" pitchFamily="18" charset="0"/>
            </a:rPr>
            <a:t>- единый центр управления</a:t>
          </a:r>
          <a:endParaRPr lang="ru-RU" sz="1200" dirty="0" smtClean="0">
            <a:solidFill>
              <a:srgbClr val="002060"/>
            </a:solidFill>
            <a:latin typeface="Bookman Old Style" panose="02050604050505020204" pitchFamily="18" charset="0"/>
          </a:endParaRPr>
        </a:p>
      </dgm:t>
    </dgm:pt>
    <dgm:pt modelId="{A9D16AFD-706A-4967-92D6-C105A3AB68BB}" type="parTrans" cxnId="{99963D02-A994-4FB7-919A-66D827AB5523}">
      <dgm:prSet/>
      <dgm:spPr/>
      <dgm:t>
        <a:bodyPr/>
        <a:lstStyle/>
        <a:p>
          <a:endParaRPr lang="ru-RU"/>
        </a:p>
      </dgm:t>
    </dgm:pt>
    <dgm:pt modelId="{1CC77B85-3F04-4562-90FD-39EC8E8445E7}" type="sibTrans" cxnId="{99963D02-A994-4FB7-919A-66D827AB5523}">
      <dgm:prSet/>
      <dgm:spPr/>
      <dgm:t>
        <a:bodyPr/>
        <a:lstStyle/>
        <a:p>
          <a:endParaRPr lang="ru-RU"/>
        </a:p>
      </dgm:t>
    </dgm:pt>
    <dgm:pt modelId="{505FF85F-3D46-4CFB-B2EE-24CFF77CB7BC}">
      <dgm:prSet phldrT="[Текст]"/>
      <dgm:spPr/>
      <dgm:t>
        <a:bodyPr/>
        <a:lstStyle/>
        <a:p>
          <a:r>
            <a:rPr lang="ru-RU" dirty="0" smtClean="0">
              <a:latin typeface="Bookman Old Style" panose="02050604050505020204" pitchFamily="18" charset="0"/>
            </a:rPr>
            <a:t>Фиктивность документооборота</a:t>
          </a:r>
          <a:endParaRPr lang="ru-RU" dirty="0">
            <a:latin typeface="Bookman Old Style" panose="02050604050505020204" pitchFamily="18" charset="0"/>
          </a:endParaRPr>
        </a:p>
      </dgm:t>
    </dgm:pt>
    <dgm:pt modelId="{573D712A-3FB6-47BC-92B4-4C8D91627624}" type="parTrans" cxnId="{4A9AB9D8-6459-4D48-9654-FDBA680BE27B}">
      <dgm:prSet/>
      <dgm:spPr/>
      <dgm:t>
        <a:bodyPr/>
        <a:lstStyle/>
        <a:p>
          <a:endParaRPr lang="ru-RU"/>
        </a:p>
      </dgm:t>
    </dgm:pt>
    <dgm:pt modelId="{1C230E5D-C03F-45D8-80BE-6D2D380937D0}" type="sibTrans" cxnId="{4A9AB9D8-6459-4D48-9654-FDBA680BE27B}">
      <dgm:prSet/>
      <dgm:spPr/>
      <dgm:t>
        <a:bodyPr/>
        <a:lstStyle/>
        <a:p>
          <a:endParaRPr lang="ru-RU"/>
        </a:p>
      </dgm:t>
    </dgm:pt>
    <dgm:pt modelId="{BA199867-F971-406A-94F2-AEA49B83CA73}">
      <dgm:prSet phldrT="[Текст]" custT="1"/>
      <dgm:spPr/>
      <dgm:t>
        <a:bodyPr/>
        <a:lstStyle/>
        <a:p>
          <a:r>
            <a:rPr lang="ru-RU" sz="1300" dirty="0" smtClean="0">
              <a:solidFill>
                <a:srgbClr val="002060"/>
              </a:solidFill>
              <a:latin typeface="Bookman Old Style" panose="02050604050505020204" pitchFamily="18" charset="0"/>
            </a:rPr>
            <a:t>- отсутствие допуска СРО</a:t>
          </a:r>
        </a:p>
        <a:p>
          <a:r>
            <a:rPr lang="ru-RU" sz="1300" dirty="0" smtClean="0">
              <a:solidFill>
                <a:srgbClr val="002060"/>
              </a:solidFill>
              <a:latin typeface="Bookman Old Style" panose="02050604050505020204" pitchFamily="18" charset="0"/>
            </a:rPr>
            <a:t>- документы датированы до регистрации контрагента</a:t>
          </a:r>
        </a:p>
        <a:p>
          <a:r>
            <a:rPr lang="ru-RU" sz="1300" dirty="0" smtClean="0">
              <a:solidFill>
                <a:srgbClr val="002060"/>
              </a:solidFill>
              <a:latin typeface="Bookman Old Style" panose="02050604050505020204" pitchFamily="18" charset="0"/>
            </a:rPr>
            <a:t>- задвоение работ и материалов</a:t>
          </a:r>
        </a:p>
        <a:p>
          <a:r>
            <a:rPr lang="ru-RU" sz="1300" dirty="0" smtClean="0">
              <a:solidFill>
                <a:srgbClr val="002060"/>
              </a:solidFill>
              <a:latin typeface="Bookman Old Style" panose="02050604050505020204" pitchFamily="18" charset="0"/>
            </a:rPr>
            <a:t>- высокая скорость выполнения трудоемких работ</a:t>
          </a:r>
        </a:p>
        <a:p>
          <a:r>
            <a:rPr lang="ru-RU" sz="1300" dirty="0" smtClean="0">
              <a:solidFill>
                <a:srgbClr val="002060"/>
              </a:solidFill>
              <a:latin typeface="Bookman Old Style" panose="02050604050505020204" pitchFamily="18" charset="0"/>
            </a:rPr>
            <a:t>- отсутствие материалов на дату выполнения работ</a:t>
          </a:r>
        </a:p>
        <a:p>
          <a:r>
            <a:rPr lang="ru-RU" sz="1300" dirty="0" smtClean="0">
              <a:solidFill>
                <a:srgbClr val="002060"/>
              </a:solidFill>
              <a:latin typeface="Bookman Old Style" panose="02050604050505020204" pitchFamily="18" charset="0"/>
            </a:rPr>
            <a:t>- отсутствие расчетных счетов на дату заключения договоров</a:t>
          </a:r>
        </a:p>
        <a:p>
          <a:r>
            <a:rPr lang="ru-RU" sz="1300" dirty="0" smtClean="0">
              <a:solidFill>
                <a:srgbClr val="002060"/>
              </a:solidFill>
              <a:latin typeface="Bookman Old Style" panose="02050604050505020204" pitchFamily="18" charset="0"/>
            </a:rPr>
            <a:t>- отсутствие оплаты в адрес контрагентов</a:t>
          </a:r>
        </a:p>
      </dgm:t>
    </dgm:pt>
    <dgm:pt modelId="{700ADC12-DA09-497E-B965-8CAED378E10D}" type="parTrans" cxnId="{650BC2FC-902E-4ADF-B3E2-51AA7BC84D0F}">
      <dgm:prSet/>
      <dgm:spPr/>
      <dgm:t>
        <a:bodyPr/>
        <a:lstStyle/>
        <a:p>
          <a:endParaRPr lang="ru-RU"/>
        </a:p>
      </dgm:t>
    </dgm:pt>
    <dgm:pt modelId="{0F160D33-34B4-4F3A-BFFC-3C36718D6D3F}" type="sibTrans" cxnId="{650BC2FC-902E-4ADF-B3E2-51AA7BC84D0F}">
      <dgm:prSet/>
      <dgm:spPr/>
      <dgm:t>
        <a:bodyPr/>
        <a:lstStyle/>
        <a:p>
          <a:endParaRPr lang="ru-RU"/>
        </a:p>
      </dgm:t>
    </dgm:pt>
    <dgm:pt modelId="{00F5ADEC-8E0B-454A-AB1C-F20B630D1D0F}" type="pres">
      <dgm:prSet presAssocID="{A35C9F4E-59E6-4B06-A2AD-313BB4A224D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D00E204-2C8C-4B28-BB36-3C98B80FCC16}" type="pres">
      <dgm:prSet presAssocID="{73123CEC-A10E-4DF7-8887-0631392E465B}" presName="root" presStyleCnt="0"/>
      <dgm:spPr/>
      <dgm:t>
        <a:bodyPr/>
        <a:lstStyle/>
        <a:p>
          <a:endParaRPr lang="ru-RU"/>
        </a:p>
      </dgm:t>
    </dgm:pt>
    <dgm:pt modelId="{D130E514-0AC1-4E0E-AB8C-B53520AA4278}" type="pres">
      <dgm:prSet presAssocID="{73123CEC-A10E-4DF7-8887-0631392E465B}" presName="rootComposite" presStyleCnt="0"/>
      <dgm:spPr/>
      <dgm:t>
        <a:bodyPr/>
        <a:lstStyle/>
        <a:p>
          <a:endParaRPr lang="ru-RU"/>
        </a:p>
      </dgm:t>
    </dgm:pt>
    <dgm:pt modelId="{EBE6A91A-E107-4996-9A4D-72E763CD0E7A}" type="pres">
      <dgm:prSet presAssocID="{73123CEC-A10E-4DF7-8887-0631392E465B}" presName="rootText" presStyleLbl="node1" presStyleIdx="0" presStyleCnt="2" custAng="0" custScaleX="134629" custScaleY="29623" custLinFactNeighborX="5637" custLinFactNeighborY="3577"/>
      <dgm:spPr/>
      <dgm:t>
        <a:bodyPr/>
        <a:lstStyle/>
        <a:p>
          <a:endParaRPr lang="ru-RU"/>
        </a:p>
      </dgm:t>
    </dgm:pt>
    <dgm:pt modelId="{FF247223-AF84-476F-BAB5-26CDB28F23CB}" type="pres">
      <dgm:prSet presAssocID="{73123CEC-A10E-4DF7-8887-0631392E465B}" presName="rootConnector" presStyleLbl="node1" presStyleIdx="0" presStyleCnt="2"/>
      <dgm:spPr/>
      <dgm:t>
        <a:bodyPr/>
        <a:lstStyle/>
        <a:p>
          <a:endParaRPr lang="ru-RU"/>
        </a:p>
      </dgm:t>
    </dgm:pt>
    <dgm:pt modelId="{D196B260-2ADA-401D-A059-7FCA6A26BA36}" type="pres">
      <dgm:prSet presAssocID="{73123CEC-A10E-4DF7-8887-0631392E465B}" presName="childShape" presStyleCnt="0"/>
      <dgm:spPr/>
      <dgm:t>
        <a:bodyPr/>
        <a:lstStyle/>
        <a:p>
          <a:endParaRPr lang="ru-RU"/>
        </a:p>
      </dgm:t>
    </dgm:pt>
    <dgm:pt modelId="{B4215526-C0D6-4AC5-A2E5-47F4D5D8993E}" type="pres">
      <dgm:prSet presAssocID="{A9D16AFD-706A-4967-92D6-C105A3AB68BB}" presName="Name13" presStyleLbl="parChTrans1D2" presStyleIdx="0" presStyleCnt="2"/>
      <dgm:spPr/>
      <dgm:t>
        <a:bodyPr/>
        <a:lstStyle/>
        <a:p>
          <a:endParaRPr lang="ru-RU"/>
        </a:p>
      </dgm:t>
    </dgm:pt>
    <dgm:pt modelId="{FA2E4B5E-B37F-4DDA-9F83-F61318B153E4}" type="pres">
      <dgm:prSet presAssocID="{19169C88-8CA8-43DF-86BB-F897E0EFCD4A}" presName="childText" presStyleLbl="bgAcc1" presStyleIdx="0" presStyleCnt="2" custScaleX="149628" custScaleY="215014" custLinFactNeighborX="606" custLinFactNeighborY="-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6B4471-E080-4186-A274-F7627C7329C0}" type="pres">
      <dgm:prSet presAssocID="{505FF85F-3D46-4CFB-B2EE-24CFF77CB7BC}" presName="root" presStyleCnt="0"/>
      <dgm:spPr/>
      <dgm:t>
        <a:bodyPr/>
        <a:lstStyle/>
        <a:p>
          <a:endParaRPr lang="ru-RU"/>
        </a:p>
      </dgm:t>
    </dgm:pt>
    <dgm:pt modelId="{2331A21F-D474-4CE2-B1F0-967CAFB4BE66}" type="pres">
      <dgm:prSet presAssocID="{505FF85F-3D46-4CFB-B2EE-24CFF77CB7BC}" presName="rootComposite" presStyleCnt="0"/>
      <dgm:spPr/>
      <dgm:t>
        <a:bodyPr/>
        <a:lstStyle/>
        <a:p>
          <a:endParaRPr lang="ru-RU"/>
        </a:p>
      </dgm:t>
    </dgm:pt>
    <dgm:pt modelId="{9457B9DD-B093-4AFF-96CD-1F4BD66FB00C}" type="pres">
      <dgm:prSet presAssocID="{505FF85F-3D46-4CFB-B2EE-24CFF77CB7BC}" presName="rootText" presStyleLbl="node1" presStyleIdx="1" presStyleCnt="2" custAng="0" custScaleX="141373" custScaleY="29623" custLinFactNeighborX="-267" custLinFactNeighborY="3783"/>
      <dgm:spPr/>
      <dgm:t>
        <a:bodyPr/>
        <a:lstStyle/>
        <a:p>
          <a:endParaRPr lang="ru-RU"/>
        </a:p>
      </dgm:t>
    </dgm:pt>
    <dgm:pt modelId="{EC9DFF23-161F-4802-A5E3-1E71D553DDA6}" type="pres">
      <dgm:prSet presAssocID="{505FF85F-3D46-4CFB-B2EE-24CFF77CB7BC}" presName="rootConnector" presStyleLbl="node1" presStyleIdx="1" presStyleCnt="2"/>
      <dgm:spPr/>
      <dgm:t>
        <a:bodyPr/>
        <a:lstStyle/>
        <a:p>
          <a:endParaRPr lang="ru-RU"/>
        </a:p>
      </dgm:t>
    </dgm:pt>
    <dgm:pt modelId="{64ED0558-B103-48E2-9DBB-444F4581DF57}" type="pres">
      <dgm:prSet presAssocID="{505FF85F-3D46-4CFB-B2EE-24CFF77CB7BC}" presName="childShape" presStyleCnt="0"/>
      <dgm:spPr/>
      <dgm:t>
        <a:bodyPr/>
        <a:lstStyle/>
        <a:p>
          <a:endParaRPr lang="ru-RU"/>
        </a:p>
      </dgm:t>
    </dgm:pt>
    <dgm:pt modelId="{677C74A1-994D-4138-B20E-A7A0AC258F49}" type="pres">
      <dgm:prSet presAssocID="{700ADC12-DA09-497E-B965-8CAED378E10D}" presName="Name13" presStyleLbl="parChTrans1D2" presStyleIdx="1" presStyleCnt="2"/>
      <dgm:spPr/>
      <dgm:t>
        <a:bodyPr/>
        <a:lstStyle/>
        <a:p>
          <a:endParaRPr lang="ru-RU"/>
        </a:p>
      </dgm:t>
    </dgm:pt>
    <dgm:pt modelId="{C0807A94-E4EC-481C-BC08-8E244015C369}" type="pres">
      <dgm:prSet presAssocID="{BA199867-F971-406A-94F2-AEA49B83CA73}" presName="childText" presStyleLbl="bgAcc1" presStyleIdx="1" presStyleCnt="2" custScaleX="177000" custScaleY="237471" custLinFactNeighborX="-10015" custLinFactNeighborY="-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0BC2FC-902E-4ADF-B3E2-51AA7BC84D0F}" srcId="{505FF85F-3D46-4CFB-B2EE-24CFF77CB7BC}" destId="{BA199867-F971-406A-94F2-AEA49B83CA73}" srcOrd="0" destOrd="0" parTransId="{700ADC12-DA09-497E-B965-8CAED378E10D}" sibTransId="{0F160D33-34B4-4F3A-BFFC-3C36718D6D3F}"/>
    <dgm:cxn modelId="{77930A5F-792C-48B4-AC69-A6C92832817D}" type="presOf" srcId="{505FF85F-3D46-4CFB-B2EE-24CFF77CB7BC}" destId="{9457B9DD-B093-4AFF-96CD-1F4BD66FB00C}" srcOrd="0" destOrd="0" presId="urn:microsoft.com/office/officeart/2005/8/layout/hierarchy3"/>
    <dgm:cxn modelId="{CB3E731C-79F2-4141-BF5F-6EE5F1EA99FE}" type="presOf" srcId="{73123CEC-A10E-4DF7-8887-0631392E465B}" destId="{EBE6A91A-E107-4996-9A4D-72E763CD0E7A}" srcOrd="0" destOrd="0" presId="urn:microsoft.com/office/officeart/2005/8/layout/hierarchy3"/>
    <dgm:cxn modelId="{D23D9E0A-5BA2-405D-9113-83C81271189C}" srcId="{A35C9F4E-59E6-4B06-A2AD-313BB4A224DE}" destId="{73123CEC-A10E-4DF7-8887-0631392E465B}" srcOrd="0" destOrd="0" parTransId="{C5C4E718-FD8F-40E0-9E05-97B09C909572}" sibTransId="{61EFD585-990B-40E4-BE70-3A4B30CCECB4}"/>
    <dgm:cxn modelId="{CE71FEB2-ACA1-428F-BEE3-012828869C85}" type="presOf" srcId="{BA199867-F971-406A-94F2-AEA49B83CA73}" destId="{C0807A94-E4EC-481C-BC08-8E244015C369}" srcOrd="0" destOrd="0" presId="urn:microsoft.com/office/officeart/2005/8/layout/hierarchy3"/>
    <dgm:cxn modelId="{513CCE72-7E2D-4DFB-9FB7-5052792B4F7E}" type="presOf" srcId="{700ADC12-DA09-497E-B965-8CAED378E10D}" destId="{677C74A1-994D-4138-B20E-A7A0AC258F49}" srcOrd="0" destOrd="0" presId="urn:microsoft.com/office/officeart/2005/8/layout/hierarchy3"/>
    <dgm:cxn modelId="{2453E2DC-F9C2-4E13-8152-B0DED0C3E267}" type="presOf" srcId="{73123CEC-A10E-4DF7-8887-0631392E465B}" destId="{FF247223-AF84-476F-BAB5-26CDB28F23CB}" srcOrd="1" destOrd="0" presId="urn:microsoft.com/office/officeart/2005/8/layout/hierarchy3"/>
    <dgm:cxn modelId="{3D9B5496-7926-4358-B64D-68F5C74A837C}" type="presOf" srcId="{505FF85F-3D46-4CFB-B2EE-24CFF77CB7BC}" destId="{EC9DFF23-161F-4802-A5E3-1E71D553DDA6}" srcOrd="1" destOrd="0" presId="urn:microsoft.com/office/officeart/2005/8/layout/hierarchy3"/>
    <dgm:cxn modelId="{99963D02-A994-4FB7-919A-66D827AB5523}" srcId="{73123CEC-A10E-4DF7-8887-0631392E465B}" destId="{19169C88-8CA8-43DF-86BB-F897E0EFCD4A}" srcOrd="0" destOrd="0" parTransId="{A9D16AFD-706A-4967-92D6-C105A3AB68BB}" sibTransId="{1CC77B85-3F04-4562-90FD-39EC8E8445E7}"/>
    <dgm:cxn modelId="{0759EECE-F875-4B4E-A3DE-37B4306C2EE0}" type="presOf" srcId="{A9D16AFD-706A-4967-92D6-C105A3AB68BB}" destId="{B4215526-C0D6-4AC5-A2E5-47F4D5D8993E}" srcOrd="0" destOrd="0" presId="urn:microsoft.com/office/officeart/2005/8/layout/hierarchy3"/>
    <dgm:cxn modelId="{75555D55-D872-4D0F-91E5-CB5328942057}" type="presOf" srcId="{19169C88-8CA8-43DF-86BB-F897E0EFCD4A}" destId="{FA2E4B5E-B37F-4DDA-9F83-F61318B153E4}" srcOrd="0" destOrd="0" presId="urn:microsoft.com/office/officeart/2005/8/layout/hierarchy3"/>
    <dgm:cxn modelId="{12A48E6D-F622-4E57-825F-31BADF664C11}" type="presOf" srcId="{A35C9F4E-59E6-4B06-A2AD-313BB4A224DE}" destId="{00F5ADEC-8E0B-454A-AB1C-F20B630D1D0F}" srcOrd="0" destOrd="0" presId="urn:microsoft.com/office/officeart/2005/8/layout/hierarchy3"/>
    <dgm:cxn modelId="{4A9AB9D8-6459-4D48-9654-FDBA680BE27B}" srcId="{A35C9F4E-59E6-4B06-A2AD-313BB4A224DE}" destId="{505FF85F-3D46-4CFB-B2EE-24CFF77CB7BC}" srcOrd="1" destOrd="0" parTransId="{573D712A-3FB6-47BC-92B4-4C8D91627624}" sibTransId="{1C230E5D-C03F-45D8-80BE-6D2D380937D0}"/>
    <dgm:cxn modelId="{545D72E1-4DD2-404E-8900-A22A0135113C}" type="presParOf" srcId="{00F5ADEC-8E0B-454A-AB1C-F20B630D1D0F}" destId="{CD00E204-2C8C-4B28-BB36-3C98B80FCC16}" srcOrd="0" destOrd="0" presId="urn:microsoft.com/office/officeart/2005/8/layout/hierarchy3"/>
    <dgm:cxn modelId="{C429A6F3-8DA6-4BDE-AC10-8B28C93A0D3B}" type="presParOf" srcId="{CD00E204-2C8C-4B28-BB36-3C98B80FCC16}" destId="{D130E514-0AC1-4E0E-AB8C-B53520AA4278}" srcOrd="0" destOrd="0" presId="urn:microsoft.com/office/officeart/2005/8/layout/hierarchy3"/>
    <dgm:cxn modelId="{42962F75-674E-4F3F-9C93-029CF00AAD93}" type="presParOf" srcId="{D130E514-0AC1-4E0E-AB8C-B53520AA4278}" destId="{EBE6A91A-E107-4996-9A4D-72E763CD0E7A}" srcOrd="0" destOrd="0" presId="urn:microsoft.com/office/officeart/2005/8/layout/hierarchy3"/>
    <dgm:cxn modelId="{7FDA6DF1-9507-4B0D-B29B-AB8E2DADECC9}" type="presParOf" srcId="{D130E514-0AC1-4E0E-AB8C-B53520AA4278}" destId="{FF247223-AF84-476F-BAB5-26CDB28F23CB}" srcOrd="1" destOrd="0" presId="urn:microsoft.com/office/officeart/2005/8/layout/hierarchy3"/>
    <dgm:cxn modelId="{860EE8D9-2B94-44AC-AE40-00BA687F188A}" type="presParOf" srcId="{CD00E204-2C8C-4B28-BB36-3C98B80FCC16}" destId="{D196B260-2ADA-401D-A059-7FCA6A26BA36}" srcOrd="1" destOrd="0" presId="urn:microsoft.com/office/officeart/2005/8/layout/hierarchy3"/>
    <dgm:cxn modelId="{94D723A8-C447-4236-826D-9BCBD8A9A51E}" type="presParOf" srcId="{D196B260-2ADA-401D-A059-7FCA6A26BA36}" destId="{B4215526-C0D6-4AC5-A2E5-47F4D5D8993E}" srcOrd="0" destOrd="0" presId="urn:microsoft.com/office/officeart/2005/8/layout/hierarchy3"/>
    <dgm:cxn modelId="{01DDF115-767A-44F4-B334-2C4C64AE2810}" type="presParOf" srcId="{D196B260-2ADA-401D-A059-7FCA6A26BA36}" destId="{FA2E4B5E-B37F-4DDA-9F83-F61318B153E4}" srcOrd="1" destOrd="0" presId="urn:microsoft.com/office/officeart/2005/8/layout/hierarchy3"/>
    <dgm:cxn modelId="{16F5B4ED-C494-4F21-AE63-9BD02F3465A3}" type="presParOf" srcId="{00F5ADEC-8E0B-454A-AB1C-F20B630D1D0F}" destId="{E06B4471-E080-4186-A274-F7627C7329C0}" srcOrd="1" destOrd="0" presId="urn:microsoft.com/office/officeart/2005/8/layout/hierarchy3"/>
    <dgm:cxn modelId="{6E7BC737-A540-44D4-B667-767BA2A9554E}" type="presParOf" srcId="{E06B4471-E080-4186-A274-F7627C7329C0}" destId="{2331A21F-D474-4CE2-B1F0-967CAFB4BE66}" srcOrd="0" destOrd="0" presId="urn:microsoft.com/office/officeart/2005/8/layout/hierarchy3"/>
    <dgm:cxn modelId="{8A1B684F-9B72-4050-AF2F-C0E504C4AA89}" type="presParOf" srcId="{2331A21F-D474-4CE2-B1F0-967CAFB4BE66}" destId="{9457B9DD-B093-4AFF-96CD-1F4BD66FB00C}" srcOrd="0" destOrd="0" presId="urn:microsoft.com/office/officeart/2005/8/layout/hierarchy3"/>
    <dgm:cxn modelId="{93CB7C94-0CAF-4670-AB0C-0476A854426B}" type="presParOf" srcId="{2331A21F-D474-4CE2-B1F0-967CAFB4BE66}" destId="{EC9DFF23-161F-4802-A5E3-1E71D553DDA6}" srcOrd="1" destOrd="0" presId="urn:microsoft.com/office/officeart/2005/8/layout/hierarchy3"/>
    <dgm:cxn modelId="{61A7B290-B7E5-4415-BD74-ACA5DEE01EB0}" type="presParOf" srcId="{E06B4471-E080-4186-A274-F7627C7329C0}" destId="{64ED0558-B103-48E2-9DBB-444F4581DF57}" srcOrd="1" destOrd="0" presId="urn:microsoft.com/office/officeart/2005/8/layout/hierarchy3"/>
    <dgm:cxn modelId="{A6087AEC-14AB-49B6-AC66-FF981BFFFE53}" type="presParOf" srcId="{64ED0558-B103-48E2-9DBB-444F4581DF57}" destId="{677C74A1-994D-4138-B20E-A7A0AC258F49}" srcOrd="0" destOrd="0" presId="urn:microsoft.com/office/officeart/2005/8/layout/hierarchy3"/>
    <dgm:cxn modelId="{4085EF80-E890-476D-B619-5CF1F7ECA7D3}" type="presParOf" srcId="{64ED0558-B103-48E2-9DBB-444F4581DF57}" destId="{C0807A94-E4EC-481C-BC08-8E244015C36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E6A91A-E107-4996-9A4D-72E763CD0E7A}">
      <dsp:nvSpPr>
        <dsp:cNvPr id="0" name=""/>
        <dsp:cNvSpPr/>
      </dsp:nvSpPr>
      <dsp:spPr>
        <a:xfrm>
          <a:off x="130001" y="54145"/>
          <a:ext cx="3027737" cy="333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500" b="0" kern="1200" smtClean="0">
              <a:latin typeface="Bookman Old Style" pitchFamily="18" charset="0"/>
            </a:rPr>
            <a:t>Подконтрольность</a:t>
          </a:r>
          <a:endParaRPr lang="ru-RU" sz="1500" kern="1200" dirty="0"/>
        </a:p>
      </dsp:txBody>
      <dsp:txXfrm>
        <a:off x="139757" y="63901"/>
        <a:ext cx="3008225" cy="313591"/>
      </dsp:txXfrm>
    </dsp:sp>
    <dsp:sp modelId="{B4215526-C0D6-4AC5-A2E5-47F4D5D8993E}">
      <dsp:nvSpPr>
        <dsp:cNvPr id="0" name=""/>
        <dsp:cNvSpPr/>
      </dsp:nvSpPr>
      <dsp:spPr>
        <a:xfrm>
          <a:off x="432774" y="387248"/>
          <a:ext cx="186903" cy="1445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5197"/>
              </a:lnTo>
              <a:lnTo>
                <a:pt x="186903" y="14451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2E4B5E-B37F-4DDA-9F83-F61318B153E4}">
      <dsp:nvSpPr>
        <dsp:cNvPr id="0" name=""/>
        <dsp:cNvSpPr/>
      </dsp:nvSpPr>
      <dsp:spPr>
        <a:xfrm>
          <a:off x="619678" y="623556"/>
          <a:ext cx="2692046" cy="2417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  <a:latin typeface="Bookman Old Style" panose="02050604050505020204" pitchFamily="18" charset="0"/>
            </a:rPr>
            <a:t>- фактическое управление контрагентом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  <a:latin typeface="Bookman Old Style" panose="02050604050505020204" pitchFamily="18" charset="0"/>
            </a:rPr>
            <a:t>- единственный заказчик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  <a:latin typeface="Bookman Old Style" panose="02050604050505020204" pitchFamily="18" charset="0"/>
            </a:rPr>
            <a:t>- совпадение IP-адресов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  <a:latin typeface="Bookman Old Style" panose="02050604050505020204" pitchFamily="18" charset="0"/>
            </a:rPr>
            <a:t>- единый адрес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  <a:latin typeface="Bookman Old Style" panose="02050604050505020204" pitchFamily="18" charset="0"/>
            </a:rPr>
            <a:t>- миграция сотрудников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  <a:latin typeface="Bookman Old Style" panose="02050604050505020204" pitchFamily="18" charset="0"/>
            </a:rPr>
            <a:t>- приемка работ сотрудниками налогоплательщика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  <a:latin typeface="Bookman Old Style" panose="02050604050505020204" pitchFamily="18" charset="0"/>
            </a:rPr>
            <a:t>- единый центр управления</a:t>
          </a:r>
          <a:endParaRPr lang="ru-RU" sz="1200" kern="1200" dirty="0" smtClean="0">
            <a:solidFill>
              <a:srgbClr val="002060"/>
            </a:solidFill>
            <a:latin typeface="Bookman Old Style" panose="02050604050505020204" pitchFamily="18" charset="0"/>
          </a:endParaRPr>
        </a:p>
      </dsp:txBody>
      <dsp:txXfrm>
        <a:off x="690492" y="694370"/>
        <a:ext cx="2550418" cy="2276149"/>
      </dsp:txXfrm>
    </dsp:sp>
    <dsp:sp modelId="{9457B9DD-B093-4AFF-96CD-1F4BD66FB00C}">
      <dsp:nvSpPr>
        <dsp:cNvPr id="0" name=""/>
        <dsp:cNvSpPr/>
      </dsp:nvSpPr>
      <dsp:spPr>
        <a:xfrm>
          <a:off x="3587198" y="56461"/>
          <a:ext cx="3179406" cy="333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Bookman Old Style" panose="02050604050505020204" pitchFamily="18" charset="0"/>
            </a:rPr>
            <a:t>Фиктивность документооборота</a:t>
          </a:r>
          <a:endParaRPr lang="ru-RU" sz="1500" kern="1200" dirty="0">
            <a:latin typeface="Bookman Old Style" panose="02050604050505020204" pitchFamily="18" charset="0"/>
          </a:endParaRPr>
        </a:p>
      </dsp:txBody>
      <dsp:txXfrm>
        <a:off x="3596954" y="66217"/>
        <a:ext cx="3159894" cy="313591"/>
      </dsp:txXfrm>
    </dsp:sp>
    <dsp:sp modelId="{677C74A1-994D-4138-B20E-A7A0AC258F49}">
      <dsp:nvSpPr>
        <dsp:cNvPr id="0" name=""/>
        <dsp:cNvSpPr/>
      </dsp:nvSpPr>
      <dsp:spPr>
        <a:xfrm>
          <a:off x="3905138" y="389564"/>
          <a:ext cx="143759" cy="15691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9142"/>
              </a:lnTo>
              <a:lnTo>
                <a:pt x="143759" y="15691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807A94-E4EC-481C-BC08-8E244015C369}">
      <dsp:nvSpPr>
        <dsp:cNvPr id="0" name=""/>
        <dsp:cNvSpPr/>
      </dsp:nvSpPr>
      <dsp:spPr>
        <a:xfrm>
          <a:off x="4048898" y="623556"/>
          <a:ext cx="3184511" cy="26703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  <a:latin typeface="Bookman Old Style" panose="02050604050505020204" pitchFamily="18" charset="0"/>
            </a:rPr>
            <a:t>- отсутствие допуска СРО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  <a:latin typeface="Bookman Old Style" panose="02050604050505020204" pitchFamily="18" charset="0"/>
            </a:rPr>
            <a:t>- документы датированы до регистрации контрагента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  <a:latin typeface="Bookman Old Style" panose="02050604050505020204" pitchFamily="18" charset="0"/>
            </a:rPr>
            <a:t>- задвоение работ и материалов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  <a:latin typeface="Bookman Old Style" panose="02050604050505020204" pitchFamily="18" charset="0"/>
            </a:rPr>
            <a:t>- высокая скорость выполнения трудоемких работ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  <a:latin typeface="Bookman Old Style" panose="02050604050505020204" pitchFamily="18" charset="0"/>
            </a:rPr>
            <a:t>- отсутствие материалов на дату выполнения работ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  <a:latin typeface="Bookman Old Style" panose="02050604050505020204" pitchFamily="18" charset="0"/>
            </a:rPr>
            <a:t>- отсутствие расчетных счетов на дату заключения договоров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  <a:latin typeface="Bookman Old Style" panose="02050604050505020204" pitchFamily="18" charset="0"/>
            </a:rPr>
            <a:t>- отсутствие оплаты в адрес контрагентов</a:t>
          </a:r>
        </a:p>
      </dsp:txBody>
      <dsp:txXfrm>
        <a:off x="4127108" y="701766"/>
        <a:ext cx="3028091" cy="2513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605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3712"/>
          </a:xfrm>
          <a:prstGeom prst="rect">
            <a:avLst/>
          </a:prstGeom>
        </p:spPr>
        <p:txBody>
          <a:bodyPr vert="horz" lIns="91410" tIns="45704" rIns="91410" bIns="4570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712"/>
          </a:xfrm>
          <a:prstGeom prst="rect">
            <a:avLst/>
          </a:prstGeom>
        </p:spPr>
        <p:txBody>
          <a:bodyPr vert="horz" lIns="91410" tIns="45704" rIns="91410" bIns="45704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41363"/>
            <a:ext cx="65817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0" tIns="45704" rIns="91410" bIns="4570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1"/>
            <a:ext cx="5438140" cy="4443412"/>
          </a:xfrm>
          <a:prstGeom prst="rect">
            <a:avLst/>
          </a:prstGeom>
        </p:spPr>
        <p:txBody>
          <a:bodyPr vert="horz" lIns="91410" tIns="45704" rIns="91410" bIns="4570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8825"/>
            <a:ext cx="2945659" cy="493712"/>
          </a:xfrm>
          <a:prstGeom prst="rect">
            <a:avLst/>
          </a:prstGeom>
        </p:spPr>
        <p:txBody>
          <a:bodyPr vert="horz" lIns="91410" tIns="45704" rIns="91410" bIns="4570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10" tIns="45704" rIns="91410" bIns="45704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958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087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174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259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346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432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519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6606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4693" algn="l" defTabSz="81617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071"/>
            <a:ext cx="9142642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68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6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4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087" indent="0">
              <a:buNone/>
              <a:defRPr sz="2500"/>
            </a:lvl2pPr>
            <a:lvl3pPr marL="816174" indent="0">
              <a:buNone/>
              <a:defRPr sz="2100"/>
            </a:lvl3pPr>
            <a:lvl4pPr marL="1224259" indent="0">
              <a:buNone/>
              <a:defRPr sz="1800"/>
            </a:lvl4pPr>
            <a:lvl5pPr marL="1632346" indent="0">
              <a:buNone/>
              <a:defRPr sz="1800"/>
            </a:lvl5pPr>
            <a:lvl6pPr marL="2040432" indent="0">
              <a:buNone/>
              <a:defRPr sz="1800"/>
            </a:lvl6pPr>
            <a:lvl7pPr marL="2448519" indent="0">
              <a:buNone/>
              <a:defRPr sz="1800"/>
            </a:lvl7pPr>
            <a:lvl8pPr marL="2856606" indent="0">
              <a:buNone/>
              <a:defRPr sz="1800"/>
            </a:lvl8pPr>
            <a:lvl9pPr marL="3264693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087" indent="0">
              <a:buNone/>
              <a:defRPr sz="1100"/>
            </a:lvl2pPr>
            <a:lvl3pPr marL="816174" indent="0">
              <a:buNone/>
              <a:defRPr sz="900"/>
            </a:lvl3pPr>
            <a:lvl4pPr marL="1224259" indent="0">
              <a:buNone/>
              <a:defRPr sz="800"/>
            </a:lvl4pPr>
            <a:lvl5pPr marL="1632346" indent="0">
              <a:buNone/>
              <a:defRPr sz="800"/>
            </a:lvl5pPr>
            <a:lvl6pPr marL="2040432" indent="0">
              <a:buNone/>
              <a:defRPr sz="800"/>
            </a:lvl6pPr>
            <a:lvl7pPr marL="2448519" indent="0">
              <a:buNone/>
              <a:defRPr sz="800"/>
            </a:lvl7pPr>
            <a:lvl8pPr marL="2856606" indent="0">
              <a:buNone/>
              <a:defRPr sz="800"/>
            </a:lvl8pPr>
            <a:lvl9pPr marL="326469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3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3"/>
            <a:ext cx="7320689" cy="3621940"/>
          </a:xfrm>
        </p:spPr>
        <p:txBody>
          <a:bodyPr/>
          <a:lstStyle>
            <a:lvl1pPr marL="284463" indent="0">
              <a:buFontTx/>
              <a:buNone/>
              <a:defRPr b="1">
                <a:latin typeface="+mj-lt"/>
              </a:defRPr>
            </a:lvl1pPr>
            <a:lvl2pPr marL="281978" indent="2485">
              <a:defRPr>
                <a:latin typeface="+mj-lt"/>
              </a:defRPr>
            </a:lvl2pPr>
            <a:lvl3pPr marL="491907" indent="-203719">
              <a:tabLst/>
              <a:defRPr>
                <a:latin typeface="+mj-lt"/>
              </a:defRPr>
            </a:lvl3pPr>
            <a:lvl4pPr marL="0" indent="281978">
              <a:lnSpc>
                <a:spcPts val="1409"/>
              </a:lnSpc>
              <a:spcBef>
                <a:spcPts val="313"/>
              </a:spcBef>
              <a:defRPr>
                <a:latin typeface="+mj-lt"/>
              </a:defRPr>
            </a:lvl4pPr>
            <a:lvl5pPr>
              <a:lnSpc>
                <a:spcPts val="1409"/>
              </a:lnSpc>
              <a:spcBef>
                <a:spcPts val="31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50" tIns="35775" rIns="71550" bIns="35775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375802"/>
            <a:ext cx="7337192" cy="829352"/>
          </a:xfrm>
        </p:spPr>
        <p:txBody>
          <a:bodyPr/>
          <a:lstStyle>
            <a:lvl1pPr marL="0" marR="0" indent="0" defTabSz="81617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17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35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3"/>
            <a:ext cx="7320689" cy="3621940"/>
          </a:xfrm>
        </p:spPr>
        <p:txBody>
          <a:bodyPr/>
          <a:lstStyle>
            <a:lvl1pPr marL="284463" indent="0">
              <a:buFontTx/>
              <a:buNone/>
              <a:defRPr b="1">
                <a:latin typeface="+mj-lt"/>
              </a:defRPr>
            </a:lvl1pPr>
            <a:lvl2pPr marL="284463" indent="0">
              <a:defRPr>
                <a:latin typeface="+mj-lt"/>
              </a:defRPr>
            </a:lvl2pPr>
            <a:lvl3pPr marL="491907" indent="-203719">
              <a:defRPr>
                <a:latin typeface="+mj-lt"/>
              </a:defRPr>
            </a:lvl3pPr>
            <a:lvl4pPr marL="0" indent="281978">
              <a:defRPr>
                <a:latin typeface="+mj-lt"/>
              </a:defRPr>
            </a:lvl4pPr>
            <a:lvl5pPr marL="112294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375802"/>
            <a:ext cx="7337901" cy="829352"/>
          </a:xfrm>
        </p:spPr>
        <p:txBody>
          <a:bodyPr/>
          <a:lstStyle>
            <a:lvl1pPr marL="0" marR="0" indent="0" defTabSz="81617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17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6" y="759380"/>
            <a:ext cx="7320689" cy="1518472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6" y="2572291"/>
            <a:ext cx="7320689" cy="2254803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0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1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25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34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43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51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660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469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34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205153"/>
            <a:ext cx="3620764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0" y="1205153"/>
            <a:ext cx="3644897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0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5" y="1205154"/>
            <a:ext cx="3674753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087" indent="0">
              <a:buNone/>
              <a:defRPr sz="1800" b="1"/>
            </a:lvl2pPr>
            <a:lvl3pPr marL="816174" indent="0">
              <a:buNone/>
              <a:defRPr sz="1600" b="1"/>
            </a:lvl3pPr>
            <a:lvl4pPr marL="1224259" indent="0">
              <a:buNone/>
              <a:defRPr sz="1400" b="1"/>
            </a:lvl4pPr>
            <a:lvl5pPr marL="1632346" indent="0">
              <a:buNone/>
              <a:defRPr sz="1400" b="1"/>
            </a:lvl5pPr>
            <a:lvl6pPr marL="2040432" indent="0">
              <a:buNone/>
              <a:defRPr sz="1400" b="1"/>
            </a:lvl6pPr>
            <a:lvl7pPr marL="2448519" indent="0">
              <a:buNone/>
              <a:defRPr sz="1400" b="1"/>
            </a:lvl7pPr>
            <a:lvl8pPr marL="2856606" indent="0">
              <a:buNone/>
              <a:defRPr sz="1400" b="1"/>
            </a:lvl8pPr>
            <a:lvl9pPr marL="326469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5" y="1631157"/>
            <a:ext cx="3674753" cy="31959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2" y="1205154"/>
            <a:ext cx="3587825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087" indent="0">
              <a:buNone/>
              <a:defRPr sz="1800" b="1"/>
            </a:lvl2pPr>
            <a:lvl3pPr marL="816174" indent="0">
              <a:buNone/>
              <a:defRPr sz="1600" b="1"/>
            </a:lvl3pPr>
            <a:lvl4pPr marL="1224259" indent="0">
              <a:buNone/>
              <a:defRPr sz="1400" b="1"/>
            </a:lvl4pPr>
            <a:lvl5pPr marL="1632346" indent="0">
              <a:buNone/>
              <a:defRPr sz="1400" b="1"/>
            </a:lvl5pPr>
            <a:lvl6pPr marL="2040432" indent="0">
              <a:buNone/>
              <a:defRPr sz="1400" b="1"/>
            </a:lvl6pPr>
            <a:lvl7pPr marL="2448519" indent="0">
              <a:buNone/>
              <a:defRPr sz="1400" b="1"/>
            </a:lvl7pPr>
            <a:lvl8pPr marL="2856606" indent="0">
              <a:buNone/>
              <a:defRPr sz="1400" b="1"/>
            </a:lvl8pPr>
            <a:lvl9pPr marL="326469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2" y="1641073"/>
            <a:ext cx="3587825" cy="318602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34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4404443"/>
            <a:ext cx="567428" cy="489830"/>
          </a:xfrm>
          <a:prstGeom prst="rect">
            <a:avLst/>
          </a:prstGeom>
        </p:spPr>
        <p:txBody>
          <a:bodyPr vert="horz" lIns="81617" tIns="40809" rIns="81617" bIns="40809" rtlCol="0" anchor="ctr">
            <a:normAutofit/>
          </a:bodyPr>
          <a:lstStyle>
            <a:lvl1pPr algn="ctr">
              <a:defRPr sz="21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9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087" indent="0">
              <a:buNone/>
              <a:defRPr sz="1100"/>
            </a:lvl2pPr>
            <a:lvl3pPr marL="816174" indent="0">
              <a:buNone/>
              <a:defRPr sz="900"/>
            </a:lvl3pPr>
            <a:lvl4pPr marL="1224259" indent="0">
              <a:buNone/>
              <a:defRPr sz="800"/>
            </a:lvl4pPr>
            <a:lvl5pPr marL="1632346" indent="0">
              <a:buNone/>
              <a:defRPr sz="800"/>
            </a:lvl5pPr>
            <a:lvl6pPr marL="2040432" indent="0">
              <a:buNone/>
              <a:defRPr sz="800"/>
            </a:lvl6pPr>
            <a:lvl7pPr marL="2448519" indent="0">
              <a:buNone/>
              <a:defRPr sz="800"/>
            </a:lvl7pPr>
            <a:lvl8pPr marL="2856606" indent="0">
              <a:buNone/>
              <a:defRPr sz="800"/>
            </a:lvl8pPr>
            <a:lvl9pPr marL="326469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4" y="367517"/>
            <a:ext cx="7343873" cy="832711"/>
          </a:xfrm>
          <a:prstGeom prst="rect">
            <a:avLst/>
          </a:prstGeom>
        </p:spPr>
        <p:txBody>
          <a:bodyPr vert="horz" lIns="81617" tIns="40809" rIns="81617" bIns="40809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4" y="1200151"/>
            <a:ext cx="7343873" cy="3626943"/>
          </a:xfrm>
          <a:prstGeom prst="rect">
            <a:avLst/>
          </a:prstGeom>
        </p:spPr>
        <p:txBody>
          <a:bodyPr vert="horz" lIns="81617" tIns="40809" rIns="81617" bIns="40809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3"/>
            <a:ext cx="2133600" cy="273844"/>
          </a:xfrm>
          <a:prstGeom prst="rect">
            <a:avLst/>
          </a:prstGeom>
        </p:spPr>
        <p:txBody>
          <a:bodyPr vert="horz" lIns="81617" tIns="40809" rIns="81617" bIns="40809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vert="horz" lIns="81617" tIns="40809" rIns="81617" bIns="40809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2" y="4531069"/>
            <a:ext cx="619711" cy="473875"/>
          </a:xfrm>
          <a:prstGeom prst="rect">
            <a:avLst/>
          </a:prstGeom>
        </p:spPr>
        <p:txBody>
          <a:bodyPr vert="horz" lIns="81617" tIns="40809" rIns="81617" bIns="40809" rtlCol="0" anchor="ctr">
            <a:normAutofit/>
          </a:bodyPr>
          <a:lstStyle>
            <a:lvl1pPr algn="ctr">
              <a:lnSpc>
                <a:spcPts val="1877"/>
              </a:lnSpc>
              <a:defRPr sz="21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816174" rtl="0" eaLnBrk="1" latinLnBrk="0" hangingPunct="1">
        <a:lnSpc>
          <a:spcPts val="4070"/>
        </a:lnSpc>
        <a:spcBef>
          <a:spcPct val="0"/>
        </a:spcBef>
        <a:buNone/>
        <a:defRPr sz="33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463" indent="0" algn="l" defTabSz="816174" rtl="0" eaLnBrk="1" latinLnBrk="0" hangingPunct="1">
        <a:spcBef>
          <a:spcPct val="20000"/>
        </a:spcBef>
        <a:buFont typeface="+mj-lt"/>
        <a:buNone/>
        <a:defRPr sz="28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463" indent="0" algn="l" defTabSz="816174" rtl="0" eaLnBrk="1" latinLnBrk="0" hangingPunct="1">
        <a:spcBef>
          <a:spcPct val="20000"/>
        </a:spcBef>
        <a:buFont typeface="Arial" pitchFamily="34" charset="0"/>
        <a:buNone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744" indent="-203719" algn="l" defTabSz="816174" rtl="0" eaLnBrk="1" latinLnBrk="0" hangingPunct="1">
        <a:spcBef>
          <a:spcPct val="20000"/>
        </a:spcBef>
        <a:buFont typeface="Arial" pitchFamily="34" charset="0"/>
        <a:buChar char="•"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1978" algn="just" defTabSz="816174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tabLst/>
        <a:defRPr sz="13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940" indent="0" algn="l" defTabSz="816174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defRPr sz="11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476" indent="-204043" algn="l" defTabSz="81617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562" indent="-204043" algn="l" defTabSz="81617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0649" indent="-204043" algn="l" defTabSz="81617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8734" indent="-204043" algn="l" defTabSz="81617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087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174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259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346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432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519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6606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4693" algn="l" defTabSz="81617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2282" y="2139702"/>
            <a:ext cx="8234946" cy="2880320"/>
          </a:xfrm>
          <a:prstGeom prst="rect">
            <a:avLst/>
          </a:prstGeom>
        </p:spPr>
        <p:txBody>
          <a:bodyPr lIns="71525" tIns="35762" rIns="71525" bIns="35762" anchor="ctr"/>
          <a:lstStyle>
            <a:defPPr>
              <a:defRPr lang="ru-RU"/>
            </a:defPPr>
            <a:lvl1pPr defTabSz="914239">
              <a:lnSpc>
                <a:spcPct val="100000"/>
              </a:lnSpc>
              <a:spcBef>
                <a:spcPct val="0"/>
              </a:spcBef>
              <a:buNone/>
              <a:defRPr sz="2800" b="1" i="0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 defTabSz="931008"/>
            <a:r>
              <a:rPr lang="ru-RU" altLang="ru-RU" sz="16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Доклад</a:t>
            </a:r>
            <a:br>
              <a:rPr lang="ru-RU" altLang="ru-RU" sz="16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ru-RU" altLang="ru-RU" sz="16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 Начальника правового отдела </a:t>
            </a:r>
            <a:br>
              <a:rPr lang="ru-RU" altLang="ru-RU" sz="16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ru-RU" altLang="ru-RU" sz="16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Г. А. </a:t>
            </a:r>
            <a:r>
              <a:rPr lang="ru-RU" altLang="ru-RU" sz="1600" dirty="0" err="1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Апостолиди</a:t>
            </a:r>
            <a:r>
              <a:rPr lang="ru-RU" altLang="ru-RU" sz="1800" dirty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/>
            </a:r>
            <a:br>
              <a:rPr lang="ru-RU" altLang="ru-RU" sz="1800" dirty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</a:br>
            <a:endParaRPr lang="ru-RU" altLang="ru-RU" sz="1800" dirty="0" smtClean="0">
              <a:solidFill>
                <a:schemeClr val="bg1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/>
            <a:r>
              <a:rPr lang="ru-RU" altLang="ru-RU" sz="1800" dirty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/>
            </a:r>
            <a:br>
              <a:rPr lang="ru-RU" altLang="ru-RU" sz="1800" dirty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ru-RU" altLang="ru-RU" sz="16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«</a:t>
            </a:r>
            <a:r>
              <a:rPr lang="ru-RU" sz="1600" dirty="0">
                <a:solidFill>
                  <a:schemeClr val="bg1"/>
                </a:solidFill>
                <a:latin typeface="Bookman Old Style" panose="02050604050505020204" pitchFamily="18" charset="0"/>
              </a:rPr>
              <a:t>Обзор судебной практики рассмотрения налоговых споров</a:t>
            </a:r>
          </a:p>
          <a:p>
            <a:pPr algn="ctr"/>
            <a:r>
              <a:rPr lang="ru-RU" sz="1600" dirty="0">
                <a:solidFill>
                  <a:schemeClr val="bg1"/>
                </a:solidFill>
                <a:latin typeface="Bookman Old Style" panose="02050604050505020204" pitchFamily="18" charset="0"/>
              </a:rPr>
              <a:t>за 9 месяцев 2022 </a:t>
            </a:r>
            <a:r>
              <a:rPr lang="ru-RU" sz="16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года</a:t>
            </a:r>
            <a:r>
              <a:rPr lang="ru-RU" altLang="ru-RU" sz="16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»</a:t>
            </a:r>
          </a:p>
          <a:p>
            <a:pPr algn="ctr" defTabSz="931008"/>
            <a:endParaRPr lang="ru-RU" sz="1800" dirty="0" smtClean="0">
              <a:solidFill>
                <a:schemeClr val="bg1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defTabSz="931008"/>
            <a:endParaRPr lang="ru-RU" sz="1800" dirty="0">
              <a:solidFill>
                <a:schemeClr val="bg1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defTabSz="931008"/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Москва</a:t>
            </a:r>
          </a:p>
          <a:p>
            <a:pPr algn="ctr" defTabSz="931008"/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202</a:t>
            </a:r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2</a:t>
            </a:r>
            <a:endParaRPr lang="ru-RU" sz="1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2600" y="2139702"/>
            <a:ext cx="8234946" cy="555105"/>
          </a:xfrm>
          <a:prstGeom prst="rect">
            <a:avLst/>
          </a:prstGeom>
        </p:spPr>
        <p:txBody>
          <a:bodyPr lIns="71525" tIns="35762" rIns="71525" bIns="35762" anchor="ctr"/>
          <a:lstStyle>
            <a:defPPr>
              <a:defRPr lang="ru-RU"/>
            </a:defPPr>
            <a:lvl1pPr defTabSz="914239">
              <a:lnSpc>
                <a:spcPct val="100000"/>
              </a:lnSpc>
              <a:spcBef>
                <a:spcPct val="0"/>
              </a:spcBef>
              <a:buNone/>
              <a:defRPr sz="2800" b="1" i="0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 defTabSz="931008"/>
            <a:endParaRPr lang="ru-RU" sz="17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31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267494"/>
            <a:ext cx="7568506" cy="1080120"/>
          </a:xfrm>
        </p:spPr>
        <p:txBody>
          <a:bodyPr>
            <a:noAutofit/>
          </a:bodyPr>
          <a:lstStyle/>
          <a:p>
            <a:pPr algn="ctr"/>
            <a:r>
              <a:rPr lang="ru-RU" altLang="ru-RU" sz="2000" b="0" dirty="0" smtClean="0">
                <a:solidFill>
                  <a:srgbClr val="002060"/>
                </a:solidFill>
                <a:latin typeface="Bookman Old Style" pitchFamily="18" charset="0"/>
              </a:rPr>
              <a:t>Судебное обжалование </a:t>
            </a:r>
            <a:r>
              <a:rPr lang="ru-RU" altLang="ru-RU" sz="2000" b="0" dirty="0" smtClean="0">
                <a:solidFill>
                  <a:srgbClr val="002060"/>
                </a:solidFill>
                <a:latin typeface="Bookman Old Style" pitchFamily="18" charset="0"/>
              </a:rPr>
              <a:t>решений, вынесенных </a:t>
            </a:r>
            <a:r>
              <a:rPr lang="ru-RU" altLang="ru-RU" sz="2000" b="0" dirty="0" smtClean="0">
                <a:solidFill>
                  <a:srgbClr val="002060"/>
                </a:solidFill>
                <a:latin typeface="Bookman Old Style" pitchFamily="18" charset="0"/>
              </a:rPr>
              <a:t>по итогам </a:t>
            </a:r>
            <a:r>
              <a:rPr lang="ru-RU" altLang="ru-RU" sz="2000" b="0" dirty="0" smtClean="0">
                <a:solidFill>
                  <a:srgbClr val="002060"/>
                </a:solidFill>
                <a:latin typeface="Bookman Old Style" pitchFamily="18" charset="0"/>
              </a:rPr>
              <a:t> проверок, </a:t>
            </a:r>
            <a:r>
              <a:rPr lang="ru-RU" altLang="ru-RU" sz="2000" b="0" dirty="0" smtClean="0">
                <a:solidFill>
                  <a:srgbClr val="002060"/>
                </a:solidFill>
                <a:latin typeface="Bookman Old Style" pitchFamily="18" charset="0"/>
              </a:rPr>
              <a:t>в отношении </a:t>
            </a:r>
            <a:r>
              <a:rPr lang="ru-RU" altLang="ru-RU" sz="2000" b="0" dirty="0" smtClean="0">
                <a:solidFill>
                  <a:srgbClr val="002060"/>
                </a:solidFill>
                <a:latin typeface="Bookman Old Style" pitchFamily="18" charset="0"/>
              </a:rPr>
              <a:t>строительных организаций</a:t>
            </a:r>
            <a:endParaRPr lang="ru-RU" sz="2000" b="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491764" y="3595150"/>
            <a:ext cx="1208803" cy="51634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56176" y="1506502"/>
            <a:ext cx="2599954" cy="140712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568" y="3853321"/>
            <a:ext cx="2448272" cy="10801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04493" y="3507854"/>
            <a:ext cx="2455938" cy="106686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6256" y="1995686"/>
            <a:ext cx="1574903" cy="79208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32240" y="1995686"/>
            <a:ext cx="1591842" cy="82691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60232" y="1923678"/>
            <a:ext cx="1584176" cy="98994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1510927529"/>
              </p:ext>
            </p:extLst>
          </p:nvPr>
        </p:nvGraphicFramePr>
        <p:xfrm>
          <a:off x="827584" y="1419622"/>
          <a:ext cx="7416824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430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267494"/>
            <a:ext cx="7568506" cy="1239008"/>
          </a:xfrm>
        </p:spPr>
        <p:txBody>
          <a:bodyPr>
            <a:noAutofit/>
          </a:bodyPr>
          <a:lstStyle/>
          <a:p>
            <a:pPr algn="ctr"/>
            <a:r>
              <a:rPr lang="ru-RU" sz="20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Дело А41-72117/2021</a:t>
            </a:r>
            <a:br>
              <a:rPr lang="ru-RU" sz="2000" b="0" dirty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20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По заявлению</a:t>
            </a:r>
            <a:br>
              <a:rPr lang="ru-RU" sz="2000" b="0" dirty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20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ООО «Строй-Сервис»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491764" y="3595150"/>
            <a:ext cx="1208803" cy="51634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56176" y="1506502"/>
            <a:ext cx="2599954" cy="140712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568" y="3853321"/>
            <a:ext cx="2448272" cy="10801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04493" y="3507854"/>
            <a:ext cx="2455938" cy="106686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6256" y="1995686"/>
            <a:ext cx="1574903" cy="79208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32240" y="1995686"/>
            <a:ext cx="1591842" cy="82691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60232" y="1923678"/>
            <a:ext cx="1584176" cy="98994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2"/>
          <p:cNvSpPr txBox="1">
            <a:spLocks/>
          </p:cNvSpPr>
          <p:nvPr/>
        </p:nvSpPr>
        <p:spPr bwMode="auto">
          <a:xfrm>
            <a:off x="755576" y="1419622"/>
            <a:ext cx="7776864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ctr">
              <a:lnSpc>
                <a:spcPts val="2000"/>
              </a:lnSpc>
            </a:pPr>
            <a:r>
              <a:rPr lang="ru-RU" sz="16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Представление </a:t>
            </a:r>
            <a:r>
              <a:rPr lang="ru-RU" sz="16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на проверку документов </a:t>
            </a:r>
            <a:r>
              <a:rPr lang="ru-RU" sz="16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с заведомо недостоверными сведениями может являться основанием для проведения выемки, т.к. имеется угроза уничтожения, замены или сокрытия </a:t>
            </a:r>
            <a:r>
              <a:rPr lang="ru-RU" sz="16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подлинных документов</a:t>
            </a:r>
            <a:endParaRPr lang="ru-RU" sz="1600" b="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>
              <a:lnSpc>
                <a:spcPts val="2000"/>
              </a:lnSpc>
            </a:pPr>
            <a:r>
              <a:rPr lang="ru-RU" sz="16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 </a:t>
            </a:r>
          </a:p>
          <a:p>
            <a:pPr algn="ctr">
              <a:lnSpc>
                <a:spcPts val="2000"/>
              </a:lnSpc>
            </a:pPr>
            <a:r>
              <a:rPr lang="ru-RU" sz="16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Выемка может проводиться по любому адресу, в отношении которого может возникнуть предположение о нахождении там документов, имеющих отношение к </a:t>
            </a:r>
            <a:r>
              <a:rPr lang="ru-RU" sz="16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проверке</a:t>
            </a:r>
            <a:endParaRPr lang="ru-RU" sz="1600" b="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>
              <a:lnSpc>
                <a:spcPts val="2000"/>
              </a:lnSpc>
            </a:pPr>
            <a:r>
              <a:rPr lang="ru-RU" sz="16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 </a:t>
            </a:r>
          </a:p>
          <a:p>
            <a:pPr algn="ctr">
              <a:lnSpc>
                <a:spcPts val="2000"/>
              </a:lnSpc>
            </a:pPr>
            <a:r>
              <a:rPr lang="ru-RU" sz="16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В постановлении не должны быть указаны конкретные документы, подлежащие выемке, в силу того, что налоговый орган не знает и не может знать </a:t>
            </a:r>
            <a:r>
              <a:rPr lang="ru-RU" sz="16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точный </a:t>
            </a:r>
            <a:r>
              <a:rPr lang="ru-RU" sz="16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состав </a:t>
            </a:r>
            <a:r>
              <a:rPr lang="ru-RU" sz="16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документов</a:t>
            </a:r>
            <a:endParaRPr lang="ru-RU" sz="1600" b="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37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55576" y="2173880"/>
            <a:ext cx="8234946" cy="1622006"/>
          </a:xfrm>
          <a:prstGeom prst="rect">
            <a:avLst/>
          </a:prstGeom>
        </p:spPr>
        <p:txBody>
          <a:bodyPr lIns="71525" tIns="35762" rIns="71525" bIns="35762" anchor="ctr"/>
          <a:lstStyle>
            <a:defPPr>
              <a:defRPr lang="ru-RU"/>
            </a:defPPr>
            <a:lvl1pPr defTabSz="914239">
              <a:lnSpc>
                <a:spcPct val="100000"/>
              </a:lnSpc>
              <a:spcBef>
                <a:spcPct val="0"/>
              </a:spcBef>
              <a:buNone/>
              <a:defRPr sz="2800" b="1" i="0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 defTabSz="931008"/>
            <a:r>
              <a:rPr lang="ru-RU" sz="3200" dirty="0" smtClean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Благодарю 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dirty="0" smtClean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81231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4708149"/>
              </p:ext>
            </p:extLst>
          </p:nvPr>
        </p:nvGraphicFramePr>
        <p:xfrm>
          <a:off x="4373562" y="411510"/>
          <a:ext cx="3942853" cy="2279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24851" y="4587974"/>
            <a:ext cx="619125" cy="41741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100" dirty="0" smtClean="0">
                <a:solidFill>
                  <a:schemeClr val="bg1"/>
                </a:solidFill>
              </a:rPr>
              <a:t>2</a:t>
            </a:r>
            <a:endParaRPr lang="ru-RU" sz="21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9951" y="272654"/>
            <a:ext cx="4808314" cy="382190"/>
          </a:xfrm>
          <a:prstGeom prst="rect">
            <a:avLst/>
          </a:prstGeom>
        </p:spPr>
        <p:txBody>
          <a:bodyPr wrap="none" lIns="104306" tIns="52153" rIns="104306" bIns="52153" anchor="ctr">
            <a:normAutofit fontScale="92500" lnSpcReduction="20000"/>
          </a:bodyPr>
          <a:lstStyle/>
          <a:p>
            <a:pPr algn="ctr" defTabSz="1043056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+mj-ea"/>
                <a:cs typeface="+mj-cs"/>
              </a:rPr>
              <a:t>202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  <a:ea typeface="+mj-ea"/>
                <a:cs typeface="+mj-cs"/>
              </a:rPr>
              <a:t>2</a:t>
            </a:r>
            <a:r>
              <a:rPr lang="ru-RU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+mj-ea"/>
                <a:cs typeface="+mj-cs"/>
              </a:rPr>
              <a:t> год</a:t>
            </a:r>
            <a:endParaRPr lang="ru-RU" sz="2400" b="1" dirty="0">
              <a:solidFill>
                <a:srgbClr val="FF0000"/>
              </a:solidFill>
              <a:latin typeface="Bookman Old Style" panose="02050604050505020204" pitchFamily="18" charset="0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52689" y="2290763"/>
            <a:ext cx="4135535" cy="561975"/>
          </a:xfrm>
          <a:prstGeom prst="rect">
            <a:avLst/>
          </a:prstGeom>
        </p:spPr>
        <p:txBody>
          <a:bodyPr wrap="none" lIns="104306" tIns="52153" rIns="104306" bIns="52153" anchor="ctr">
            <a:normAutofit/>
          </a:bodyPr>
          <a:lstStyle/>
          <a:p>
            <a:pPr algn="ctr" defTabSz="1043056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+mj-ea"/>
                <a:cs typeface="+mj-cs"/>
              </a:rPr>
              <a:t>202</a:t>
            </a:r>
            <a:r>
              <a:rPr lang="en-US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+mj-ea"/>
                <a:cs typeface="+mj-cs"/>
              </a:rPr>
              <a:t>1</a:t>
            </a:r>
            <a:r>
              <a:rPr lang="ru-RU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+mj-ea"/>
                <a:cs typeface="+mj-cs"/>
              </a:rPr>
              <a:t> год</a:t>
            </a:r>
            <a:endParaRPr lang="ru-RU" sz="2400" b="1" dirty="0">
              <a:solidFill>
                <a:srgbClr val="FF0000"/>
              </a:solidFill>
              <a:latin typeface="Bookman Old Style" panose="02050604050505020204" pitchFamily="18" charset="0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2841759"/>
              </p:ext>
            </p:extLst>
          </p:nvPr>
        </p:nvGraphicFramePr>
        <p:xfrm>
          <a:off x="623888" y="272654"/>
          <a:ext cx="3933825" cy="2580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3583159"/>
              </p:ext>
            </p:extLst>
          </p:nvPr>
        </p:nvGraphicFramePr>
        <p:xfrm>
          <a:off x="683568" y="2427734"/>
          <a:ext cx="3933825" cy="2580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2446108"/>
              </p:ext>
            </p:extLst>
          </p:nvPr>
        </p:nvGraphicFramePr>
        <p:xfrm>
          <a:off x="4427984" y="2571750"/>
          <a:ext cx="3942853" cy="2279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3120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267494"/>
            <a:ext cx="7640514" cy="4125887"/>
          </a:xfrm>
        </p:spPr>
        <p:txBody>
          <a:bodyPr>
            <a:normAutofit/>
          </a:bodyPr>
          <a:lstStyle/>
          <a:p>
            <a:pPr algn="ctr"/>
            <a:r>
              <a:rPr lang="ru-RU" sz="2600" b="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В настоящее время в судебном производстве находится </a:t>
            </a:r>
            <a:r>
              <a:rPr lang="ru-RU" sz="26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72</a:t>
            </a:r>
            <a:r>
              <a:rPr lang="en-US" sz="26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26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судебных спора, связанных с применением</a:t>
            </a:r>
            <a:br>
              <a:rPr lang="ru-RU" sz="26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26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статьи 54.1 Налогового кодекса,</a:t>
            </a:r>
            <a:br>
              <a:rPr lang="ru-RU" sz="26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26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на </a:t>
            </a:r>
            <a:r>
              <a:rPr lang="ru-RU" sz="2600" b="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сумму </a:t>
            </a:r>
            <a:r>
              <a:rPr lang="ru-RU" sz="26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29 </a:t>
            </a:r>
            <a:r>
              <a:rPr lang="ru-RU" sz="2600" b="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млрд. </a:t>
            </a:r>
            <a:r>
              <a:rPr lang="ru-RU" sz="26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081 </a:t>
            </a:r>
            <a:r>
              <a:rPr lang="ru-RU" sz="2600" b="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млн. руб.</a:t>
            </a:r>
            <a:endParaRPr lang="ru-RU" sz="2600" b="0" i="1" dirty="0">
              <a:solidFill>
                <a:srgbClr val="002060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491764" y="3595150"/>
            <a:ext cx="1208803" cy="51634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56176" y="1506502"/>
            <a:ext cx="2599954" cy="140712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568" y="3853321"/>
            <a:ext cx="2448272" cy="10801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04493" y="3507854"/>
            <a:ext cx="2455938" cy="106686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6256" y="1995686"/>
            <a:ext cx="1574903" cy="79208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32240" y="1995686"/>
            <a:ext cx="1591842" cy="82691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60232" y="1923678"/>
            <a:ext cx="1584176" cy="98994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1737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267494"/>
            <a:ext cx="7568506" cy="1239008"/>
          </a:xfrm>
        </p:spPr>
        <p:txBody>
          <a:bodyPr>
            <a:noAutofit/>
          </a:bodyPr>
          <a:lstStyle/>
          <a:p>
            <a:pPr algn="ctr"/>
            <a:r>
              <a:rPr lang="ru-RU" sz="20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Судебная практика в судебных актах</a:t>
            </a:r>
            <a:br>
              <a:rPr lang="ru-RU" sz="20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20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Верховного суда Российской Федерации</a:t>
            </a:r>
            <a:endParaRPr lang="ru-RU" sz="2000" b="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491764" y="3595150"/>
            <a:ext cx="1208803" cy="51634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56176" y="1506502"/>
            <a:ext cx="2599954" cy="140712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568" y="3853321"/>
            <a:ext cx="2448272" cy="10801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04493" y="3507854"/>
            <a:ext cx="2455938" cy="106686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6256" y="1995686"/>
            <a:ext cx="1574903" cy="79208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32240" y="1995686"/>
            <a:ext cx="1591842" cy="82691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60232" y="1923678"/>
            <a:ext cx="1584176" cy="98994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2"/>
          <p:cNvSpPr txBox="1">
            <a:spLocks/>
          </p:cNvSpPr>
          <p:nvPr/>
        </p:nvSpPr>
        <p:spPr bwMode="auto">
          <a:xfrm>
            <a:off x="683568" y="1506502"/>
            <a:ext cx="7704856" cy="3297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ctr">
              <a:lnSpc>
                <a:spcPts val="2000"/>
              </a:lnSpc>
            </a:pPr>
            <a:r>
              <a:rPr lang="ru-RU" sz="1600" b="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Определении Судебной коллегии по экономическим </a:t>
            </a:r>
            <a:r>
              <a:rPr lang="ru-RU" sz="16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спорам</a:t>
            </a:r>
          </a:p>
          <a:p>
            <a:pPr algn="ctr">
              <a:lnSpc>
                <a:spcPts val="2000"/>
              </a:lnSpc>
            </a:pPr>
            <a:r>
              <a:rPr lang="ru-RU" sz="16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Верховного </a:t>
            </a:r>
            <a:r>
              <a:rPr lang="ru-RU" sz="1600" b="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Суда Российской </a:t>
            </a:r>
            <a:r>
              <a:rPr lang="ru-RU" sz="16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Федерации</a:t>
            </a:r>
          </a:p>
          <a:p>
            <a:pPr algn="ctr">
              <a:lnSpc>
                <a:spcPts val="2000"/>
              </a:lnSpc>
            </a:pPr>
            <a:r>
              <a:rPr lang="ru-RU" sz="16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от</a:t>
            </a:r>
            <a:r>
              <a:rPr lang="ru-RU" sz="1600" b="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 19.05.2021 </a:t>
            </a:r>
            <a:r>
              <a:rPr lang="ru-RU" sz="16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по </a:t>
            </a:r>
            <a:r>
              <a:rPr lang="ru-RU" sz="1600" b="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делу № </a:t>
            </a:r>
            <a:r>
              <a:rPr lang="ru-RU" sz="16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А76–46624/2019</a:t>
            </a:r>
          </a:p>
          <a:p>
            <a:pPr algn="ctr">
              <a:lnSpc>
                <a:spcPts val="2000"/>
              </a:lnSpc>
            </a:pPr>
            <a:endParaRPr lang="ru-RU" sz="1600" b="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ru-RU" sz="16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Налогоплательщик</a:t>
            </a:r>
            <a:r>
              <a:rPr lang="ru-RU" sz="16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, использующий формальный документооборот с участием компаний, изначально не ведущих реальной экономической деятельности («технических» компаний), вправе учесть фактически понесенные расходы при исчислении налога на прибыль в случае предоставления им (наличия у налогового органа) сведений и документов, позволяющих вывести фактически совершенные хозяйственные операции из не облагаемого налогами оборота, при этом расчетный способ определения суммы налога в указанных случаях не применяется</a:t>
            </a:r>
            <a:r>
              <a:rPr lang="ru-RU" sz="16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680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267494"/>
            <a:ext cx="7568506" cy="1239008"/>
          </a:xfrm>
        </p:spPr>
        <p:txBody>
          <a:bodyPr>
            <a:noAutofit/>
          </a:bodyPr>
          <a:lstStyle/>
          <a:p>
            <a:pPr algn="ctr"/>
            <a:r>
              <a:rPr lang="ru-RU" sz="20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Судебная практика в судебных актах</a:t>
            </a:r>
            <a:br>
              <a:rPr lang="ru-RU" sz="20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20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Верховного суда Российской Федерации</a:t>
            </a:r>
            <a:endParaRPr lang="ru-RU" sz="2000" b="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/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91764" y="3595150"/>
            <a:ext cx="1208803" cy="51634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56176" y="1506502"/>
            <a:ext cx="2599954" cy="140712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568" y="3853321"/>
            <a:ext cx="2448272" cy="10801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04493" y="3507854"/>
            <a:ext cx="2455938" cy="106686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6256" y="1995686"/>
            <a:ext cx="1574903" cy="79208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32240" y="1995686"/>
            <a:ext cx="1591842" cy="82691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60232" y="1923678"/>
            <a:ext cx="1584176" cy="98994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2"/>
          <p:cNvSpPr txBox="1">
            <a:spLocks/>
          </p:cNvSpPr>
          <p:nvPr/>
        </p:nvSpPr>
        <p:spPr bwMode="auto">
          <a:xfrm>
            <a:off x="683568" y="1275606"/>
            <a:ext cx="7704856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ctr">
              <a:lnSpc>
                <a:spcPts val="2000"/>
              </a:lnSpc>
            </a:pPr>
            <a:r>
              <a:rPr lang="ru-RU" sz="1600" b="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Определении Судебной коллегии по экономическим </a:t>
            </a:r>
            <a:r>
              <a:rPr lang="ru-RU" sz="16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спорам</a:t>
            </a:r>
          </a:p>
          <a:p>
            <a:pPr algn="ctr">
              <a:lnSpc>
                <a:spcPts val="2000"/>
              </a:lnSpc>
            </a:pPr>
            <a:r>
              <a:rPr lang="ru-RU" sz="16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Верховного </a:t>
            </a:r>
            <a:r>
              <a:rPr lang="ru-RU" sz="1600" b="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Суда Российской </a:t>
            </a:r>
            <a:r>
              <a:rPr lang="ru-RU" sz="16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Федерации</a:t>
            </a:r>
          </a:p>
          <a:p>
            <a:pPr algn="ctr">
              <a:lnSpc>
                <a:spcPts val="2000"/>
              </a:lnSpc>
            </a:pPr>
            <a:r>
              <a:rPr lang="ru-RU" sz="16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от</a:t>
            </a:r>
            <a:r>
              <a:rPr lang="ru-RU" sz="1600" b="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 15.12.2021 </a:t>
            </a:r>
            <a:r>
              <a:rPr lang="ru-RU" sz="16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по </a:t>
            </a:r>
            <a:r>
              <a:rPr lang="ru-RU" sz="1600" b="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делу № А40–131167/2020 </a:t>
            </a:r>
            <a:endParaRPr lang="ru-RU" sz="1600" b="0" i="1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>
              <a:lnSpc>
                <a:spcPts val="2000"/>
              </a:lnSpc>
            </a:pPr>
            <a:endParaRPr lang="ru-RU" sz="1600" b="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ru-RU" sz="16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Если </a:t>
            </a:r>
            <a:r>
              <a:rPr lang="ru-RU" sz="16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в цепочку поставки товаров включены «технические» компании, и в распоряжении налогового органа имеются сведения и доказательства, </a:t>
            </a:r>
            <a:r>
              <a:rPr lang="ru-RU" sz="16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позволяющие </a:t>
            </a:r>
            <a:r>
              <a:rPr lang="ru-RU" sz="16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установить лицо, которое действовало в рамках легального хозяйственного </a:t>
            </a:r>
            <a:r>
              <a:rPr lang="ru-RU" sz="16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оборота, </a:t>
            </a:r>
            <a:r>
              <a:rPr lang="ru-RU" sz="16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то необоснованной налоговой выгодой покупателя может быть признана та часть расходов, учтенных при исчислении налога на прибыль организаций и примененных им налоговых вычетов по НДС, которая приходится на наценку, добавленную «техническими» компаниями.</a:t>
            </a:r>
          </a:p>
        </p:txBody>
      </p:sp>
    </p:spTree>
    <p:extLst>
      <p:ext uri="{BB962C8B-B14F-4D97-AF65-F5344CB8AC3E}">
        <p14:creationId xmlns:p14="http://schemas.microsoft.com/office/powerpoint/2010/main" val="314840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267494"/>
            <a:ext cx="7568506" cy="1239008"/>
          </a:xfrm>
        </p:spPr>
        <p:txBody>
          <a:bodyPr>
            <a:noAutofit/>
          </a:bodyPr>
          <a:lstStyle/>
          <a:p>
            <a:pPr algn="ctr"/>
            <a:r>
              <a:rPr lang="ru-RU" sz="20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Судебная практика в судебных актах</a:t>
            </a:r>
            <a:br>
              <a:rPr lang="ru-RU" sz="20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20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Верховного суда Российской Федерации</a:t>
            </a:r>
            <a:endParaRPr lang="ru-RU" sz="2000" b="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491764" y="3595150"/>
            <a:ext cx="1208803" cy="51634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56176" y="1506502"/>
            <a:ext cx="2599954" cy="140712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568" y="3853321"/>
            <a:ext cx="2448272" cy="10801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04493" y="3507854"/>
            <a:ext cx="2455938" cy="106686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6256" y="1995686"/>
            <a:ext cx="1574903" cy="79208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32240" y="1995686"/>
            <a:ext cx="1591842" cy="82691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60232" y="1923678"/>
            <a:ext cx="1584176" cy="98994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2"/>
          <p:cNvSpPr txBox="1">
            <a:spLocks/>
          </p:cNvSpPr>
          <p:nvPr/>
        </p:nvSpPr>
        <p:spPr bwMode="auto">
          <a:xfrm>
            <a:off x="683568" y="1275606"/>
            <a:ext cx="7704856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ctr">
              <a:lnSpc>
                <a:spcPts val="2000"/>
              </a:lnSpc>
            </a:pPr>
            <a:r>
              <a:rPr lang="ru-RU" sz="1800" b="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Определении Судебной коллегии по экономическим </a:t>
            </a:r>
            <a:r>
              <a:rPr lang="ru-RU" sz="18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спорам</a:t>
            </a:r>
          </a:p>
          <a:p>
            <a:pPr algn="ctr">
              <a:lnSpc>
                <a:spcPts val="2000"/>
              </a:lnSpc>
            </a:pPr>
            <a:r>
              <a:rPr lang="ru-RU" sz="18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Верховного </a:t>
            </a:r>
            <a:r>
              <a:rPr lang="ru-RU" sz="1800" b="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Суда Российской </a:t>
            </a:r>
            <a:r>
              <a:rPr lang="ru-RU" sz="18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Федерации</a:t>
            </a:r>
          </a:p>
          <a:p>
            <a:pPr algn="ctr">
              <a:lnSpc>
                <a:spcPts val="2000"/>
              </a:lnSpc>
            </a:pPr>
            <a:r>
              <a:rPr lang="ru-RU" sz="1800" b="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от 14.07.2022 по </a:t>
            </a:r>
            <a:r>
              <a:rPr lang="ru-RU" sz="18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делу № </a:t>
            </a:r>
            <a:r>
              <a:rPr lang="ru-RU" sz="18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А27–26158/2020</a:t>
            </a:r>
            <a:r>
              <a:rPr lang="ru-RU" sz="18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</a:p>
          <a:p>
            <a:pPr algn="ctr">
              <a:lnSpc>
                <a:spcPts val="2000"/>
              </a:lnSpc>
            </a:pPr>
            <a:endParaRPr lang="ru-RU" sz="1800" b="0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>
              <a:lnSpc>
                <a:spcPts val="2000"/>
              </a:lnSpc>
            </a:pPr>
            <a:endParaRPr lang="ru-RU" sz="1800" b="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>
              <a:lnSpc>
                <a:spcPts val="2500"/>
              </a:lnSpc>
            </a:pPr>
            <a:r>
              <a:rPr lang="ru-RU" sz="22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Доначисление налогов должно быть произведено так, как если бы договоры были напрямую заключены между налогоплательщиком и реальными </a:t>
            </a:r>
            <a:r>
              <a:rPr lang="ru-RU" sz="22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исполнителями.</a:t>
            </a:r>
          </a:p>
        </p:txBody>
      </p:sp>
    </p:spTree>
    <p:extLst>
      <p:ext uri="{BB962C8B-B14F-4D97-AF65-F5344CB8AC3E}">
        <p14:creationId xmlns:p14="http://schemas.microsoft.com/office/powerpoint/2010/main" val="52632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267494"/>
            <a:ext cx="7568506" cy="1239008"/>
          </a:xfrm>
        </p:spPr>
        <p:txBody>
          <a:bodyPr>
            <a:noAutofit/>
          </a:bodyPr>
          <a:lstStyle/>
          <a:p>
            <a:pPr algn="ctr"/>
            <a:r>
              <a:rPr lang="ru-RU" sz="20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Судебная практика в судебных актах</a:t>
            </a:r>
            <a:br>
              <a:rPr lang="ru-RU" sz="20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20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Верховного суда Российской Федерации</a:t>
            </a:r>
            <a:endParaRPr lang="ru-RU" sz="2000" b="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491764" y="3595150"/>
            <a:ext cx="1208803" cy="51634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56176" y="1506502"/>
            <a:ext cx="2599954" cy="140712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568" y="3853321"/>
            <a:ext cx="2448272" cy="10801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04493" y="3507854"/>
            <a:ext cx="2455938" cy="106686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6256" y="1995686"/>
            <a:ext cx="1574903" cy="79208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32240" y="1995686"/>
            <a:ext cx="1591842" cy="82691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60232" y="1923678"/>
            <a:ext cx="1584176" cy="98994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2"/>
          <p:cNvSpPr txBox="1">
            <a:spLocks/>
          </p:cNvSpPr>
          <p:nvPr/>
        </p:nvSpPr>
        <p:spPr bwMode="auto">
          <a:xfrm>
            <a:off x="683568" y="1275606"/>
            <a:ext cx="7704856" cy="31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indent="450000" algn="ctr">
              <a:lnSpc>
                <a:spcPct val="100000"/>
              </a:lnSpc>
            </a:pPr>
            <a:r>
              <a:rPr lang="ru-RU" sz="22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Письмо </a:t>
            </a:r>
            <a:r>
              <a:rPr lang="ru-RU" sz="22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ФНС </a:t>
            </a:r>
            <a:r>
              <a:rPr lang="ru-RU" sz="22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России</a:t>
            </a:r>
          </a:p>
          <a:p>
            <a:pPr indent="450000" algn="ctr">
              <a:lnSpc>
                <a:spcPct val="100000"/>
              </a:lnSpc>
            </a:pPr>
            <a:r>
              <a:rPr lang="ru-RU" sz="22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от </a:t>
            </a:r>
            <a:r>
              <a:rPr lang="ru-RU" sz="22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10.10.2022 № БВ-4-7/13450</a:t>
            </a:r>
            <a:r>
              <a:rPr lang="ru-RU" sz="22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@</a:t>
            </a:r>
          </a:p>
          <a:p>
            <a:pPr indent="450000" algn="ctr">
              <a:lnSpc>
                <a:spcPct val="100000"/>
              </a:lnSpc>
            </a:pPr>
            <a:endParaRPr lang="ru-RU" sz="2200" b="0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indent="450000" algn="ctr">
              <a:lnSpc>
                <a:spcPct val="100000"/>
              </a:lnSpc>
            </a:pPr>
            <a:r>
              <a:rPr lang="ru-RU" sz="2200" b="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«</a:t>
            </a:r>
            <a:r>
              <a:rPr lang="ru-RU" sz="2200" b="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О направлении обзора судебной практики по вопросам установления действительных налоговых обязательств налогоплательщика по итогам налоговой проверки»</a:t>
            </a:r>
            <a:endParaRPr lang="ru-RU" sz="2200" b="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99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267494"/>
            <a:ext cx="7568506" cy="1152128"/>
          </a:xfrm>
        </p:spPr>
        <p:txBody>
          <a:bodyPr>
            <a:noAutofit/>
          </a:bodyPr>
          <a:lstStyle/>
          <a:p>
            <a:pPr algn="ctr"/>
            <a: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  <a:t>Дело </a:t>
            </a:r>
            <a:r>
              <a:rPr lang="ru-RU" sz="20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А41-88016/2019</a:t>
            </a:r>
            <a:br>
              <a:rPr lang="ru-RU" sz="20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20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по заявлению</a:t>
            </a:r>
            <a:br>
              <a:rPr lang="ru-RU" sz="20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20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ООО </a:t>
            </a:r>
            <a:r>
              <a:rPr lang="ru-RU" sz="20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«</a:t>
            </a:r>
            <a:r>
              <a:rPr lang="ru-RU" sz="2000" b="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Коннэкт</a:t>
            </a:r>
            <a:r>
              <a:rPr lang="ru-RU" sz="20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»</a:t>
            </a:r>
            <a:endParaRPr lang="ru-RU" sz="2000" b="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491764" y="3595150"/>
            <a:ext cx="1208803" cy="51634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56176" y="1506502"/>
            <a:ext cx="2599954" cy="140712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568" y="3853321"/>
            <a:ext cx="2448272" cy="10801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04493" y="3507854"/>
            <a:ext cx="2455938" cy="106686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6256" y="1995686"/>
            <a:ext cx="1574903" cy="79208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32240" y="1995686"/>
            <a:ext cx="1591842" cy="82691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60232" y="1923678"/>
            <a:ext cx="1584176" cy="98994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2"/>
          <p:cNvSpPr txBox="1">
            <a:spLocks/>
          </p:cNvSpPr>
          <p:nvPr/>
        </p:nvSpPr>
        <p:spPr bwMode="auto">
          <a:xfrm>
            <a:off x="829252" y="1402558"/>
            <a:ext cx="7560840" cy="3473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ru-RU" sz="15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Суды </a:t>
            </a:r>
            <a:r>
              <a:rPr lang="ru-RU" sz="15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не учли показания свидетелей, которые указывали, что во время проверки руководством был озвучен план мероприятий по оформлению фиктивного документооборота со спорными контрагентами и дано указание о даче ложных показаний</a:t>
            </a:r>
            <a:r>
              <a:rPr lang="ru-RU" sz="15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</a:t>
            </a:r>
          </a:p>
          <a:p>
            <a:pPr algn="just">
              <a:lnSpc>
                <a:spcPct val="100000"/>
              </a:lnSpc>
            </a:pPr>
            <a:endParaRPr lang="ru-RU" sz="1500" b="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15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Суды проигнорировали факт отсутствия платежей в адрес спорного контрагента и отсутствие движения денежных средств по расчетному счету</a:t>
            </a:r>
            <a:r>
              <a:rPr lang="ru-RU" sz="15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</a:t>
            </a:r>
          </a:p>
          <a:p>
            <a:pPr algn="just">
              <a:lnSpc>
                <a:spcPct val="100000"/>
              </a:lnSpc>
            </a:pPr>
            <a:endParaRPr lang="ru-RU" sz="1500" b="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15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Судами необоснованно принято в качестве доказательства заключение эксперта, которое не имело заранее установленной силы</a:t>
            </a:r>
            <a:r>
              <a:rPr lang="ru-RU" sz="15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</a:t>
            </a:r>
          </a:p>
          <a:p>
            <a:pPr algn="just">
              <a:lnSpc>
                <a:spcPct val="100000"/>
              </a:lnSpc>
            </a:pPr>
            <a:endParaRPr lang="ru-RU" sz="1500" b="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15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Не исследован вопрос наличия штата сотрудников, необходимого для обеспечения бесперебойной работы оборудования и устранения возможных неисправностей</a:t>
            </a:r>
            <a:r>
              <a:rPr lang="ru-RU" sz="15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</a:t>
            </a:r>
            <a:endParaRPr lang="ru-RU" sz="1500" b="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75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267494"/>
            <a:ext cx="7568506" cy="1152128"/>
          </a:xfrm>
        </p:spPr>
        <p:txBody>
          <a:bodyPr>
            <a:noAutofit/>
          </a:bodyPr>
          <a:lstStyle/>
          <a:p>
            <a:pPr algn="ctr"/>
            <a: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  <a:t>Дело </a:t>
            </a:r>
            <a:r>
              <a:rPr lang="ru-RU" sz="20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А41-</a:t>
            </a:r>
            <a:r>
              <a:rPr lang="en-US" sz="20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70000/</a:t>
            </a:r>
            <a:r>
              <a:rPr lang="ru-RU" sz="20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202</a:t>
            </a:r>
            <a:r>
              <a:rPr lang="en-US" sz="20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1</a:t>
            </a:r>
            <a: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altLang="ru-RU" sz="2000" b="0" dirty="0">
                <a:solidFill>
                  <a:srgbClr val="002060"/>
                </a:solidFill>
                <a:latin typeface="Bookman Old Style" pitchFamily="18" charset="0"/>
              </a:rPr>
              <a:t>по </a:t>
            </a:r>
            <a:r>
              <a:rPr lang="ru-RU" altLang="ru-RU" sz="2000" b="0" dirty="0" smtClean="0">
                <a:solidFill>
                  <a:srgbClr val="002060"/>
                </a:solidFill>
                <a:latin typeface="Bookman Old Style" pitchFamily="18" charset="0"/>
              </a:rPr>
              <a:t>заявлению</a:t>
            </a:r>
            <a:br>
              <a:rPr lang="ru-RU" altLang="ru-RU" sz="2000" b="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0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ООО </a:t>
            </a:r>
            <a:r>
              <a:rPr lang="ru-RU" sz="20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«</a:t>
            </a:r>
            <a:r>
              <a:rPr lang="ru-RU" sz="2000" b="0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Галика</a:t>
            </a:r>
            <a:r>
              <a:rPr lang="ru-RU" sz="20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-МЕТ»</a:t>
            </a:r>
            <a:endParaRPr lang="ru-RU" sz="2000" b="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491764" y="3595150"/>
            <a:ext cx="1208803" cy="51634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56176" y="1506502"/>
            <a:ext cx="2599954" cy="140712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568" y="3853321"/>
            <a:ext cx="2448272" cy="10801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04493" y="3507854"/>
            <a:ext cx="2455938" cy="106686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6256" y="1995686"/>
            <a:ext cx="1574903" cy="79208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32240" y="1995686"/>
            <a:ext cx="1591842" cy="82691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60232" y="1923678"/>
            <a:ext cx="1584176" cy="98994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2"/>
          <p:cNvSpPr txBox="1">
            <a:spLocks/>
          </p:cNvSpPr>
          <p:nvPr/>
        </p:nvSpPr>
        <p:spPr bwMode="auto">
          <a:xfrm>
            <a:off x="827584" y="1419622"/>
            <a:ext cx="7560840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912813" rtl="0" eaLnBrk="0" fontAlgn="base" hangingPunct="0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indent="450000" algn="just">
              <a:lnSpc>
                <a:spcPct val="100000"/>
              </a:lnSpc>
            </a:pPr>
            <a:r>
              <a:rPr lang="ru-RU" sz="17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С</a:t>
            </a:r>
            <a:r>
              <a:rPr lang="ru-RU" sz="17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порные </a:t>
            </a:r>
            <a:r>
              <a:rPr lang="ru-RU" sz="17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комплектующие изначально входили в состав оборудования, ввезенного на территорию Российской Федерации в режиме </a:t>
            </a:r>
            <a:r>
              <a:rPr lang="ru-RU" sz="17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импорта.</a:t>
            </a:r>
          </a:p>
          <a:p>
            <a:pPr indent="450000" algn="just">
              <a:lnSpc>
                <a:spcPct val="100000"/>
              </a:lnSpc>
            </a:pPr>
            <a:r>
              <a:rPr lang="ru-RU" sz="17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По ГТД на территорию России ввозилось именно оборудование, но не комплектующие.</a:t>
            </a:r>
          </a:p>
          <a:p>
            <a:pPr indent="450000" algn="just">
              <a:lnSpc>
                <a:spcPct val="100000"/>
              </a:lnSpc>
            </a:pPr>
            <a:r>
              <a:rPr lang="ru-RU" sz="17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Миграция сотрудников между спорными контрагентами.</a:t>
            </a:r>
          </a:p>
          <a:p>
            <a:pPr indent="450000" algn="just">
              <a:lnSpc>
                <a:spcPct val="100000"/>
              </a:lnSpc>
            </a:pPr>
            <a:r>
              <a:rPr lang="ru-RU" sz="17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Вес </a:t>
            </a:r>
            <a:r>
              <a:rPr lang="ru-RU" sz="17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оборудования при ввозе на территорию РФ и при отгрузке оборудования конечному покупателю не изменился.</a:t>
            </a:r>
          </a:p>
          <a:p>
            <a:pPr indent="450000" algn="just">
              <a:lnSpc>
                <a:spcPct val="100000"/>
              </a:lnSpc>
            </a:pPr>
            <a:r>
              <a:rPr lang="ru-RU" sz="17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Формирование просроченной кредиторской задолженности, которая контрагентами </a:t>
            </a:r>
            <a:r>
              <a:rPr lang="ru-RU" sz="1700" b="0" dirty="0">
                <a:solidFill>
                  <a:srgbClr val="002060"/>
                </a:solidFill>
                <a:latin typeface="Bookman Old Style" panose="02050604050505020204" pitchFamily="18" charset="0"/>
              </a:rPr>
              <a:t>не взыскивалась, пени по долгам не </a:t>
            </a:r>
            <a:r>
              <a:rPr lang="ru-RU" sz="1700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начислялись.</a:t>
            </a:r>
          </a:p>
        </p:txBody>
      </p:sp>
    </p:spTree>
    <p:extLst>
      <p:ext uri="{BB962C8B-B14F-4D97-AF65-F5344CB8AC3E}">
        <p14:creationId xmlns:p14="http://schemas.microsoft.com/office/powerpoint/2010/main" val="47079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А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А4</Template>
  <TotalTime>9525</TotalTime>
  <Words>429</Words>
  <Application>Microsoft Office PowerPoint</Application>
  <PresentationFormat>Экран (16:9)</PresentationFormat>
  <Paragraphs>96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Презентация А4</vt:lpstr>
      <vt:lpstr>Презентация PowerPoint</vt:lpstr>
      <vt:lpstr>Презентация PowerPoint</vt:lpstr>
      <vt:lpstr>В настоящее время в судебном производстве находится 72 судебных спора, связанных с применением статьи 54.1 Налогового кодекса, на сумму 29 млрд. 081 млн. руб.</vt:lpstr>
      <vt:lpstr>Судебная практика в судебных актах Верховного суда Российской Федерации</vt:lpstr>
      <vt:lpstr>Судебная практика в судебных актах Верховного суда Российской Федерации</vt:lpstr>
      <vt:lpstr>Судебная практика в судебных актах Верховного суда Российской Федерации</vt:lpstr>
      <vt:lpstr>Судебная практика в судебных актах Верховного суда Российской Федерации</vt:lpstr>
      <vt:lpstr>Дело А41-88016/2019 по заявлению ООО «Коннэкт»</vt:lpstr>
      <vt:lpstr>Дело А41-70000/2021 по заявлению ООО «Галика-МЕТ»</vt:lpstr>
      <vt:lpstr>Судебное обжалование решений, вынесенных по итогам  проверок, в отношении строительных организаций</vt:lpstr>
      <vt:lpstr>Дело А41-72117/2021 По заявлению ООО «Строй-Сервис»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Дмитриев Николай Александрович</dc:creator>
  <cp:lastModifiedBy>Тимофеев Станислав Вячеславович</cp:lastModifiedBy>
  <cp:revision>774</cp:revision>
  <cp:lastPrinted>2020-11-23T14:19:39Z</cp:lastPrinted>
  <dcterms:created xsi:type="dcterms:W3CDTF">2014-07-23T14:59:37Z</dcterms:created>
  <dcterms:modified xsi:type="dcterms:W3CDTF">2022-10-17T11:56:48Z</dcterms:modified>
</cp:coreProperties>
</file>