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25" r:id="rId3"/>
    <p:sldId id="326" r:id="rId4"/>
    <p:sldId id="327" r:id="rId5"/>
    <p:sldId id="322" r:id="rId6"/>
    <p:sldId id="312" r:id="rId7"/>
    <p:sldId id="333" r:id="rId8"/>
    <p:sldId id="335" r:id="rId9"/>
    <p:sldId id="330" r:id="rId10"/>
    <p:sldId id="332" r:id="rId11"/>
    <p:sldId id="307" r:id="rId12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BA"/>
    <a:srgbClr val="0000FF"/>
    <a:srgbClr val="0072CE"/>
    <a:srgbClr val="3366FF"/>
    <a:srgbClr val="0066B3"/>
    <a:srgbClr val="2D0000"/>
    <a:srgbClr val="D5D7D8"/>
    <a:srgbClr val="2DBDB6"/>
    <a:srgbClr val="D71920"/>
    <a:srgbClr val="8A8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 showGuides="1">
      <p:cViewPr>
        <p:scale>
          <a:sx n="100" d="100"/>
          <a:sy n="100" d="100"/>
        </p:scale>
        <p:origin x="-1104" y="-35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94A43-86D6-4FA1-87DB-FAFC59ECE6A5}" type="doc">
      <dgm:prSet loTypeId="urn:microsoft.com/office/officeart/2005/8/layout/chevron1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02D4904C-9952-43C6-8E38-9A7ACF6FC8AD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3366FF"/>
              </a:solidFill>
            </a:rPr>
            <a:t>УФНС России по Московской области</a:t>
          </a:r>
          <a:endParaRPr lang="ru-RU" dirty="0">
            <a:solidFill>
              <a:srgbClr val="3366FF"/>
            </a:solidFill>
          </a:endParaRPr>
        </a:p>
      </dgm:t>
    </dgm:pt>
    <dgm:pt modelId="{1EEF18AD-D33B-4ABC-9773-682133A1096E}" type="parTrans" cxnId="{1EEAA3B2-7FEA-43D6-A75F-4AB14E05C6F2}">
      <dgm:prSet/>
      <dgm:spPr/>
      <dgm:t>
        <a:bodyPr/>
        <a:lstStyle/>
        <a:p>
          <a:endParaRPr lang="ru-RU"/>
        </a:p>
      </dgm:t>
    </dgm:pt>
    <dgm:pt modelId="{EC781C93-D2AF-4D30-8261-729D147C3B97}" type="sibTrans" cxnId="{1EEAA3B2-7FEA-43D6-A75F-4AB14E05C6F2}">
      <dgm:prSet/>
      <dgm:spPr/>
      <dgm:t>
        <a:bodyPr/>
        <a:lstStyle/>
        <a:p>
          <a:endParaRPr lang="ru-RU"/>
        </a:p>
      </dgm:t>
    </dgm:pt>
    <dgm:pt modelId="{5E1FDCDF-6619-42BA-9E4F-3B439C00D567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3366FF"/>
              </a:solidFill>
            </a:rPr>
            <a:t>Министерство потребительского рынка и услуг Московской области</a:t>
          </a:r>
          <a:endParaRPr lang="ru-RU" dirty="0">
            <a:solidFill>
              <a:srgbClr val="3366FF"/>
            </a:solidFill>
          </a:endParaRPr>
        </a:p>
      </dgm:t>
    </dgm:pt>
    <dgm:pt modelId="{1AEBAB1A-E40C-42B9-BA0B-A7691AF5AF59}" type="parTrans" cxnId="{EC6A4A8D-7F05-4E7B-8F25-9D813CD35C36}">
      <dgm:prSet/>
      <dgm:spPr/>
      <dgm:t>
        <a:bodyPr/>
        <a:lstStyle/>
        <a:p>
          <a:endParaRPr lang="ru-RU"/>
        </a:p>
      </dgm:t>
    </dgm:pt>
    <dgm:pt modelId="{9E94031C-23E8-4138-8189-5DF77BF6C9C4}" type="sibTrans" cxnId="{EC6A4A8D-7F05-4E7B-8F25-9D813CD35C36}">
      <dgm:prSet/>
      <dgm:spPr/>
      <dgm:t>
        <a:bodyPr/>
        <a:lstStyle/>
        <a:p>
          <a:endParaRPr lang="ru-RU"/>
        </a:p>
      </dgm:t>
    </dgm:pt>
    <dgm:pt modelId="{009E47DD-5609-4314-A4A9-B9FD5959B357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3366FF"/>
              </a:solidFill>
            </a:rPr>
            <a:t>аппарат Уполномоченного по защите прав предпринимателей в Московской области</a:t>
          </a:r>
          <a:endParaRPr lang="ru-RU" dirty="0">
            <a:solidFill>
              <a:srgbClr val="3366FF"/>
            </a:solidFill>
          </a:endParaRPr>
        </a:p>
      </dgm:t>
    </dgm:pt>
    <dgm:pt modelId="{000C7D64-0788-438D-8D5F-DD598A27F73C}" type="parTrans" cxnId="{3E08545D-C746-403B-A0F7-31C0633CA402}">
      <dgm:prSet/>
      <dgm:spPr/>
      <dgm:t>
        <a:bodyPr/>
        <a:lstStyle/>
        <a:p>
          <a:endParaRPr lang="ru-RU"/>
        </a:p>
      </dgm:t>
    </dgm:pt>
    <dgm:pt modelId="{97549D03-9E5E-46EF-883C-11F73F2510B9}" type="sibTrans" cxnId="{3E08545D-C746-403B-A0F7-31C0633CA402}">
      <dgm:prSet/>
      <dgm:spPr/>
      <dgm:t>
        <a:bodyPr/>
        <a:lstStyle/>
        <a:p>
          <a:endParaRPr lang="ru-RU"/>
        </a:p>
      </dgm:t>
    </dgm:pt>
    <dgm:pt modelId="{1D574BFD-5475-482B-80B8-2B70720982AE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3366FF"/>
              </a:solidFill>
            </a:rPr>
            <a:t>Министерство транспорта и дорожной инфраструктуры  Московской области</a:t>
          </a:r>
        </a:p>
      </dgm:t>
    </dgm:pt>
    <dgm:pt modelId="{D86D09D6-262B-4422-A9EA-1C94D1AEFD4E}" type="parTrans" cxnId="{9EC67443-00CA-4AAC-A0F5-2410534A1414}">
      <dgm:prSet/>
      <dgm:spPr/>
      <dgm:t>
        <a:bodyPr/>
        <a:lstStyle/>
        <a:p>
          <a:endParaRPr lang="ru-RU"/>
        </a:p>
      </dgm:t>
    </dgm:pt>
    <dgm:pt modelId="{E1522399-792D-48ED-9766-B2B4863EE096}" type="sibTrans" cxnId="{9EC67443-00CA-4AAC-A0F5-2410534A1414}">
      <dgm:prSet/>
      <dgm:spPr/>
      <dgm:t>
        <a:bodyPr/>
        <a:lstStyle/>
        <a:p>
          <a:endParaRPr lang="ru-RU"/>
        </a:p>
      </dgm:t>
    </dgm:pt>
    <dgm:pt modelId="{9CE361C1-F52D-48C0-BFD7-634D08CE221C}" type="pres">
      <dgm:prSet presAssocID="{B7994A43-86D6-4FA1-87DB-FAFC59ECE6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EBB7-A925-4709-B26F-D6DC175C7814}" type="pres">
      <dgm:prSet presAssocID="{02D4904C-9952-43C6-8E38-9A7ACF6FC8A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ACD0A-4299-4CC1-B561-BA6F7B8010E7}" type="pres">
      <dgm:prSet presAssocID="{EC781C93-D2AF-4D30-8261-729D147C3B97}" presName="parTxOnlySpace" presStyleCnt="0"/>
      <dgm:spPr/>
      <dgm:t>
        <a:bodyPr/>
        <a:lstStyle/>
        <a:p>
          <a:endParaRPr lang="ru-RU"/>
        </a:p>
      </dgm:t>
    </dgm:pt>
    <dgm:pt modelId="{FFD23CEA-4D8A-4342-A449-30FDEEB8D15A}" type="pres">
      <dgm:prSet presAssocID="{5E1FDCDF-6619-42BA-9E4F-3B439C00D56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4839-343E-4DEA-AFA3-E65653773808}" type="pres">
      <dgm:prSet presAssocID="{9E94031C-23E8-4138-8189-5DF77BF6C9C4}" presName="parTxOnlySpace" presStyleCnt="0"/>
      <dgm:spPr/>
      <dgm:t>
        <a:bodyPr/>
        <a:lstStyle/>
        <a:p>
          <a:endParaRPr lang="ru-RU"/>
        </a:p>
      </dgm:t>
    </dgm:pt>
    <dgm:pt modelId="{2B1C0426-571F-478F-ACBD-F16A96429D35}" type="pres">
      <dgm:prSet presAssocID="{009E47DD-5609-4314-A4A9-B9FD5959B35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8F913-5851-4835-91B7-BE5D85154F1A}" type="pres">
      <dgm:prSet presAssocID="{97549D03-9E5E-46EF-883C-11F73F2510B9}" presName="parTxOnlySpace" presStyleCnt="0"/>
      <dgm:spPr/>
    </dgm:pt>
    <dgm:pt modelId="{B86451C2-063F-4137-A751-ED8C6B808111}" type="pres">
      <dgm:prSet presAssocID="{1D574BFD-5475-482B-80B8-2B70720982A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A774D-E2A0-4982-B601-6B188D74B496}" type="presOf" srcId="{009E47DD-5609-4314-A4A9-B9FD5959B357}" destId="{2B1C0426-571F-478F-ACBD-F16A96429D35}" srcOrd="0" destOrd="0" presId="urn:microsoft.com/office/officeart/2005/8/layout/chevron1"/>
    <dgm:cxn modelId="{E5239899-6B92-4222-997E-4D7D5F430752}" type="presOf" srcId="{5E1FDCDF-6619-42BA-9E4F-3B439C00D567}" destId="{FFD23CEA-4D8A-4342-A449-30FDEEB8D15A}" srcOrd="0" destOrd="0" presId="urn:microsoft.com/office/officeart/2005/8/layout/chevron1"/>
    <dgm:cxn modelId="{273883FA-CE6B-4B75-934C-832CDC81BF7C}" type="presOf" srcId="{B7994A43-86D6-4FA1-87DB-FAFC59ECE6A5}" destId="{9CE361C1-F52D-48C0-BFD7-634D08CE221C}" srcOrd="0" destOrd="0" presId="urn:microsoft.com/office/officeart/2005/8/layout/chevron1"/>
    <dgm:cxn modelId="{EC6A4A8D-7F05-4E7B-8F25-9D813CD35C36}" srcId="{B7994A43-86D6-4FA1-87DB-FAFC59ECE6A5}" destId="{5E1FDCDF-6619-42BA-9E4F-3B439C00D567}" srcOrd="1" destOrd="0" parTransId="{1AEBAB1A-E40C-42B9-BA0B-A7691AF5AF59}" sibTransId="{9E94031C-23E8-4138-8189-5DF77BF6C9C4}"/>
    <dgm:cxn modelId="{3E08545D-C746-403B-A0F7-31C0633CA402}" srcId="{B7994A43-86D6-4FA1-87DB-FAFC59ECE6A5}" destId="{009E47DD-5609-4314-A4A9-B9FD5959B357}" srcOrd="2" destOrd="0" parTransId="{000C7D64-0788-438D-8D5F-DD598A27F73C}" sibTransId="{97549D03-9E5E-46EF-883C-11F73F2510B9}"/>
    <dgm:cxn modelId="{1EEAA3B2-7FEA-43D6-A75F-4AB14E05C6F2}" srcId="{B7994A43-86D6-4FA1-87DB-FAFC59ECE6A5}" destId="{02D4904C-9952-43C6-8E38-9A7ACF6FC8AD}" srcOrd="0" destOrd="0" parTransId="{1EEF18AD-D33B-4ABC-9773-682133A1096E}" sibTransId="{EC781C93-D2AF-4D30-8261-729D147C3B97}"/>
    <dgm:cxn modelId="{7BFB07F6-BB0C-4FA7-977F-9C7EEFB74E48}" type="presOf" srcId="{1D574BFD-5475-482B-80B8-2B70720982AE}" destId="{B86451C2-063F-4137-A751-ED8C6B808111}" srcOrd="0" destOrd="0" presId="urn:microsoft.com/office/officeart/2005/8/layout/chevron1"/>
    <dgm:cxn modelId="{9EEA53A1-32CB-4630-9C0E-7F3C10AC4B3F}" type="presOf" srcId="{02D4904C-9952-43C6-8E38-9A7ACF6FC8AD}" destId="{A436EBB7-A925-4709-B26F-D6DC175C7814}" srcOrd="0" destOrd="0" presId="urn:microsoft.com/office/officeart/2005/8/layout/chevron1"/>
    <dgm:cxn modelId="{9EC67443-00CA-4AAC-A0F5-2410534A1414}" srcId="{B7994A43-86D6-4FA1-87DB-FAFC59ECE6A5}" destId="{1D574BFD-5475-482B-80B8-2B70720982AE}" srcOrd="3" destOrd="0" parTransId="{D86D09D6-262B-4422-A9EA-1C94D1AEFD4E}" sibTransId="{E1522399-792D-48ED-9766-B2B4863EE096}"/>
    <dgm:cxn modelId="{9BEA5E4B-DB16-4C78-9C10-6AED570569BA}" type="presParOf" srcId="{9CE361C1-F52D-48C0-BFD7-634D08CE221C}" destId="{A436EBB7-A925-4709-B26F-D6DC175C7814}" srcOrd="0" destOrd="0" presId="urn:microsoft.com/office/officeart/2005/8/layout/chevron1"/>
    <dgm:cxn modelId="{A842BBB8-4967-42BD-82F7-B29D8972F096}" type="presParOf" srcId="{9CE361C1-F52D-48C0-BFD7-634D08CE221C}" destId="{63DACD0A-4299-4CC1-B561-BA6F7B8010E7}" srcOrd="1" destOrd="0" presId="urn:microsoft.com/office/officeart/2005/8/layout/chevron1"/>
    <dgm:cxn modelId="{D127DABB-96F5-41F6-8D9E-C56512F53FF1}" type="presParOf" srcId="{9CE361C1-F52D-48C0-BFD7-634D08CE221C}" destId="{FFD23CEA-4D8A-4342-A449-30FDEEB8D15A}" srcOrd="2" destOrd="0" presId="urn:microsoft.com/office/officeart/2005/8/layout/chevron1"/>
    <dgm:cxn modelId="{FF58B24B-B5CB-43FF-BE79-E16A1F09AED7}" type="presParOf" srcId="{9CE361C1-F52D-48C0-BFD7-634D08CE221C}" destId="{2D0A4839-343E-4DEA-AFA3-E65653773808}" srcOrd="3" destOrd="0" presId="urn:microsoft.com/office/officeart/2005/8/layout/chevron1"/>
    <dgm:cxn modelId="{5B584E7B-FBCF-4BBD-97A0-B332B6C8E980}" type="presParOf" srcId="{9CE361C1-F52D-48C0-BFD7-634D08CE221C}" destId="{2B1C0426-571F-478F-ACBD-F16A96429D35}" srcOrd="4" destOrd="0" presId="urn:microsoft.com/office/officeart/2005/8/layout/chevron1"/>
    <dgm:cxn modelId="{27231161-AD55-4E51-AB83-9099FFBAE352}" type="presParOf" srcId="{9CE361C1-F52D-48C0-BFD7-634D08CE221C}" destId="{7AC8F913-5851-4835-91B7-BE5D85154F1A}" srcOrd="5" destOrd="0" presId="urn:microsoft.com/office/officeart/2005/8/layout/chevron1"/>
    <dgm:cxn modelId="{4E7E0FB3-6953-41D5-A0D5-5EB3A177B34B}" type="presParOf" srcId="{9CE361C1-F52D-48C0-BFD7-634D08CE221C}" destId="{B86451C2-063F-4137-A751-ED8C6B80811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994A43-86D6-4FA1-87DB-FAFC59ECE6A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E8D01F-D535-4B55-80B9-F889C2B9AB47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Итоги третьего этапа</a:t>
          </a:r>
          <a:endParaRPr lang="ru-RU" sz="14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CDD5F-9316-482A-816C-3AE333C486FC}" type="parTrans" cxnId="{3D139159-D067-492B-B8FB-F14BC251112D}">
      <dgm:prSet/>
      <dgm:spPr/>
      <dgm:t>
        <a:bodyPr/>
        <a:lstStyle/>
        <a:p>
          <a:endParaRPr lang="ru-RU"/>
        </a:p>
      </dgm:t>
    </dgm:pt>
    <dgm:pt modelId="{99DC726C-EDCA-4F4C-AA90-46CFAAA78FF2}" type="sibTrans" cxnId="{3D139159-D067-492B-B8FB-F14BC251112D}">
      <dgm:prSet/>
      <dgm:spPr/>
      <dgm:t>
        <a:bodyPr/>
        <a:lstStyle/>
        <a:p>
          <a:endParaRPr lang="ru-RU"/>
        </a:p>
      </dgm:t>
    </dgm:pt>
    <dgm:pt modelId="{DFB0689B-6F41-4EAA-8512-0EB98A10E7CA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36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налогоплательщиков</a:t>
          </a:r>
        </a:p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42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единиц ККТ</a:t>
          </a:r>
          <a:endParaRPr lang="ru-RU" sz="14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BBAE8-7A96-404B-A77F-4CB28A9211F6}" type="parTrans" cxnId="{E741F8B2-38DB-433C-A13A-31A0A5AA33BF}">
      <dgm:prSet/>
      <dgm:spPr/>
      <dgm:t>
        <a:bodyPr/>
        <a:lstStyle/>
        <a:p>
          <a:endParaRPr lang="ru-RU"/>
        </a:p>
      </dgm:t>
    </dgm:pt>
    <dgm:pt modelId="{CF23E047-3272-43FE-A2E8-A419A655EC65}" type="sibTrans" cxnId="{E741F8B2-38DB-433C-A13A-31A0A5AA33BF}">
      <dgm:prSet/>
      <dgm:spPr/>
      <dgm:t>
        <a:bodyPr/>
        <a:lstStyle/>
        <a:p>
          <a:endParaRPr lang="ru-RU"/>
        </a:p>
      </dgm:t>
    </dgm:pt>
    <dgm:pt modelId="{0F5B185D-275C-464C-B170-85E373428CEE}" type="pres">
      <dgm:prSet presAssocID="{B7994A43-86D6-4FA1-87DB-FAFC59ECE6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A2F816-6916-4360-8ACE-63DA5301BA76}" type="pres">
      <dgm:prSet presAssocID="{6CE8D01F-D535-4B55-80B9-F889C2B9AB47}" presName="node" presStyleLbl="node1" presStyleIdx="0" presStyleCnt="2" custScaleX="225200" custScaleY="93623" custLinFactNeighborX="3458" custLinFactNeighborY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921D2-5D4A-45B9-9F50-57562D322664}" type="pres">
      <dgm:prSet presAssocID="{99DC726C-EDCA-4F4C-AA90-46CFAAA78FF2}" presName="sibTrans" presStyleLbl="sibTrans2D1" presStyleIdx="0" presStyleCnt="1" custScaleX="79555" custLinFactNeighborX="13795" custLinFactNeighborY="6441"/>
      <dgm:spPr/>
      <dgm:t>
        <a:bodyPr/>
        <a:lstStyle/>
        <a:p>
          <a:endParaRPr lang="ru-RU"/>
        </a:p>
      </dgm:t>
    </dgm:pt>
    <dgm:pt modelId="{A32B25B2-8667-4B98-8F33-046516645278}" type="pres">
      <dgm:prSet presAssocID="{99DC726C-EDCA-4F4C-AA90-46CFAAA78FF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37D05FF-5F0C-4E04-B209-882A5E442711}" type="pres">
      <dgm:prSet presAssocID="{DFB0689B-6F41-4EAA-8512-0EB98A10E7CA}" presName="node" presStyleLbl="node1" presStyleIdx="1" presStyleCnt="2" custScaleX="214382" custScaleY="93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F3A27-2E9D-49E0-9A5F-F310DEBDB437}" type="presOf" srcId="{B7994A43-86D6-4FA1-87DB-FAFC59ECE6A5}" destId="{0F5B185D-275C-464C-B170-85E373428CEE}" srcOrd="0" destOrd="0" presId="urn:microsoft.com/office/officeart/2005/8/layout/process5"/>
    <dgm:cxn modelId="{30E7460F-8931-4601-8A2F-2F5249480EA0}" type="presOf" srcId="{99DC726C-EDCA-4F4C-AA90-46CFAAA78FF2}" destId="{A32B25B2-8667-4B98-8F33-046516645278}" srcOrd="1" destOrd="0" presId="urn:microsoft.com/office/officeart/2005/8/layout/process5"/>
    <dgm:cxn modelId="{37884DB8-FBA7-4BF7-AE80-F643C913C796}" type="presOf" srcId="{DFB0689B-6F41-4EAA-8512-0EB98A10E7CA}" destId="{337D05FF-5F0C-4E04-B209-882A5E442711}" srcOrd="0" destOrd="0" presId="urn:microsoft.com/office/officeart/2005/8/layout/process5"/>
    <dgm:cxn modelId="{4367595F-08A8-44A6-97FA-9BDA42337EC8}" type="presOf" srcId="{99DC726C-EDCA-4F4C-AA90-46CFAAA78FF2}" destId="{C86921D2-5D4A-45B9-9F50-57562D322664}" srcOrd="0" destOrd="0" presId="urn:microsoft.com/office/officeart/2005/8/layout/process5"/>
    <dgm:cxn modelId="{440ECEEF-24A4-4811-9C3A-3855BCB600DA}" type="presOf" srcId="{6CE8D01F-D535-4B55-80B9-F889C2B9AB47}" destId="{49A2F816-6916-4360-8ACE-63DA5301BA76}" srcOrd="0" destOrd="0" presId="urn:microsoft.com/office/officeart/2005/8/layout/process5"/>
    <dgm:cxn modelId="{3D139159-D067-492B-B8FB-F14BC251112D}" srcId="{B7994A43-86D6-4FA1-87DB-FAFC59ECE6A5}" destId="{6CE8D01F-D535-4B55-80B9-F889C2B9AB47}" srcOrd="0" destOrd="0" parTransId="{A4DCDD5F-9316-482A-816C-3AE333C486FC}" sibTransId="{99DC726C-EDCA-4F4C-AA90-46CFAAA78FF2}"/>
    <dgm:cxn modelId="{E741F8B2-38DB-433C-A13A-31A0A5AA33BF}" srcId="{B7994A43-86D6-4FA1-87DB-FAFC59ECE6A5}" destId="{DFB0689B-6F41-4EAA-8512-0EB98A10E7CA}" srcOrd="1" destOrd="0" parTransId="{276BBAE8-7A96-404B-A77F-4CB28A9211F6}" sibTransId="{CF23E047-3272-43FE-A2E8-A419A655EC65}"/>
    <dgm:cxn modelId="{278B85D7-5F16-4182-9BEA-5D4ADBD25D98}" type="presParOf" srcId="{0F5B185D-275C-464C-B170-85E373428CEE}" destId="{49A2F816-6916-4360-8ACE-63DA5301BA76}" srcOrd="0" destOrd="0" presId="urn:microsoft.com/office/officeart/2005/8/layout/process5"/>
    <dgm:cxn modelId="{EDC775E1-C3FD-4082-B58E-A621F4489BC1}" type="presParOf" srcId="{0F5B185D-275C-464C-B170-85E373428CEE}" destId="{C86921D2-5D4A-45B9-9F50-57562D322664}" srcOrd="1" destOrd="0" presId="urn:microsoft.com/office/officeart/2005/8/layout/process5"/>
    <dgm:cxn modelId="{62D3336C-94C4-4FB1-BAC4-451D8E01AB49}" type="presParOf" srcId="{C86921D2-5D4A-45B9-9F50-57562D322664}" destId="{A32B25B2-8667-4B98-8F33-046516645278}" srcOrd="0" destOrd="0" presId="urn:microsoft.com/office/officeart/2005/8/layout/process5"/>
    <dgm:cxn modelId="{D4B13CE0-35A5-4281-9A47-2EFBAA90DA50}" type="presParOf" srcId="{0F5B185D-275C-464C-B170-85E373428CEE}" destId="{337D05FF-5F0C-4E04-B209-882A5E442711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94A43-86D6-4FA1-87DB-FAFC59ECE6A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E8D01F-D535-4B55-80B9-F889C2B9AB47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Итоги  первого и второго этапов</a:t>
          </a:r>
          <a:endParaRPr lang="ru-RU" sz="14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CDD5F-9316-482A-816C-3AE333C486FC}" type="parTrans" cxnId="{3D139159-D067-492B-B8FB-F14BC251112D}">
      <dgm:prSet/>
      <dgm:spPr/>
      <dgm:t>
        <a:bodyPr/>
        <a:lstStyle/>
        <a:p>
          <a:endParaRPr lang="ru-RU"/>
        </a:p>
      </dgm:t>
    </dgm:pt>
    <dgm:pt modelId="{99DC726C-EDCA-4F4C-AA90-46CFAAA78FF2}" type="sibTrans" cxnId="{3D139159-D067-492B-B8FB-F14BC251112D}">
      <dgm:prSet/>
      <dgm:spPr/>
      <dgm:t>
        <a:bodyPr/>
        <a:lstStyle/>
        <a:p>
          <a:endParaRPr lang="ru-RU"/>
        </a:p>
      </dgm:t>
    </dgm:pt>
    <dgm:pt modelId="{DFB0689B-6F41-4EAA-8512-0EB98A10E7CA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</a:t>
          </a:r>
          <a:r>
            <a:rPr lang="en-US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52 тыс. налогоплательщиков</a:t>
          </a:r>
        </a:p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147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единиц ККТ</a:t>
          </a:r>
          <a:endParaRPr lang="ru-RU" sz="14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BBAE8-7A96-404B-A77F-4CB28A9211F6}" type="parTrans" cxnId="{E741F8B2-38DB-433C-A13A-31A0A5AA33BF}">
      <dgm:prSet/>
      <dgm:spPr/>
      <dgm:t>
        <a:bodyPr/>
        <a:lstStyle/>
        <a:p>
          <a:endParaRPr lang="ru-RU"/>
        </a:p>
      </dgm:t>
    </dgm:pt>
    <dgm:pt modelId="{CF23E047-3272-43FE-A2E8-A419A655EC65}" type="sibTrans" cxnId="{E741F8B2-38DB-433C-A13A-31A0A5AA33BF}">
      <dgm:prSet/>
      <dgm:spPr/>
      <dgm:t>
        <a:bodyPr/>
        <a:lstStyle/>
        <a:p>
          <a:endParaRPr lang="ru-RU"/>
        </a:p>
      </dgm:t>
    </dgm:pt>
    <dgm:pt modelId="{0F5B185D-275C-464C-B170-85E373428CEE}" type="pres">
      <dgm:prSet presAssocID="{B7994A43-86D6-4FA1-87DB-FAFC59ECE6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A2F816-6916-4360-8ACE-63DA5301BA76}" type="pres">
      <dgm:prSet presAssocID="{6CE8D01F-D535-4B55-80B9-F889C2B9AB47}" presName="node" presStyleLbl="node1" presStyleIdx="0" presStyleCnt="2" custScaleX="240055" custLinFactNeighborX="4836" custLinFactNeighborY="-6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921D2-5D4A-45B9-9F50-57562D322664}" type="pres">
      <dgm:prSet presAssocID="{99DC726C-EDCA-4F4C-AA90-46CFAAA78FF2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32B25B2-8667-4B98-8F33-046516645278}" type="pres">
      <dgm:prSet presAssocID="{99DC726C-EDCA-4F4C-AA90-46CFAAA78FF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37D05FF-5F0C-4E04-B209-882A5E442711}" type="pres">
      <dgm:prSet presAssocID="{DFB0689B-6F41-4EAA-8512-0EB98A10E7CA}" presName="node" presStyleLbl="node1" presStyleIdx="1" presStyleCnt="2" custScaleX="229685" custLinFactNeighborX="1936" custLinFactNeighborY="-6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345DC3-9958-4743-93EF-3732A3D98818}" type="presOf" srcId="{99DC726C-EDCA-4F4C-AA90-46CFAAA78FF2}" destId="{C86921D2-5D4A-45B9-9F50-57562D322664}" srcOrd="0" destOrd="0" presId="urn:microsoft.com/office/officeart/2005/8/layout/process5"/>
    <dgm:cxn modelId="{199EA0CB-5ED0-4036-A5DF-216EF0C1B4D5}" type="presOf" srcId="{DFB0689B-6F41-4EAA-8512-0EB98A10E7CA}" destId="{337D05FF-5F0C-4E04-B209-882A5E442711}" srcOrd="0" destOrd="0" presId="urn:microsoft.com/office/officeart/2005/8/layout/process5"/>
    <dgm:cxn modelId="{F1F36BC6-A8B3-4A08-8657-8DA32D298265}" type="presOf" srcId="{99DC726C-EDCA-4F4C-AA90-46CFAAA78FF2}" destId="{A32B25B2-8667-4B98-8F33-046516645278}" srcOrd="1" destOrd="0" presId="urn:microsoft.com/office/officeart/2005/8/layout/process5"/>
    <dgm:cxn modelId="{3D139159-D067-492B-B8FB-F14BC251112D}" srcId="{B7994A43-86D6-4FA1-87DB-FAFC59ECE6A5}" destId="{6CE8D01F-D535-4B55-80B9-F889C2B9AB47}" srcOrd="0" destOrd="0" parTransId="{A4DCDD5F-9316-482A-816C-3AE333C486FC}" sibTransId="{99DC726C-EDCA-4F4C-AA90-46CFAAA78FF2}"/>
    <dgm:cxn modelId="{E741F8B2-38DB-433C-A13A-31A0A5AA33BF}" srcId="{B7994A43-86D6-4FA1-87DB-FAFC59ECE6A5}" destId="{DFB0689B-6F41-4EAA-8512-0EB98A10E7CA}" srcOrd="1" destOrd="0" parTransId="{276BBAE8-7A96-404B-A77F-4CB28A9211F6}" sibTransId="{CF23E047-3272-43FE-A2E8-A419A655EC65}"/>
    <dgm:cxn modelId="{0D0F9159-921C-4AE5-8A3F-B350060C7954}" type="presOf" srcId="{B7994A43-86D6-4FA1-87DB-FAFC59ECE6A5}" destId="{0F5B185D-275C-464C-B170-85E373428CEE}" srcOrd="0" destOrd="0" presId="urn:microsoft.com/office/officeart/2005/8/layout/process5"/>
    <dgm:cxn modelId="{1FD2C77C-8E8C-4465-A5E9-E2D4F470154A}" type="presOf" srcId="{6CE8D01F-D535-4B55-80B9-F889C2B9AB47}" destId="{49A2F816-6916-4360-8ACE-63DA5301BA76}" srcOrd="0" destOrd="0" presId="urn:microsoft.com/office/officeart/2005/8/layout/process5"/>
    <dgm:cxn modelId="{9AB97D5E-6CCA-4995-8A8D-B32F9725EB82}" type="presParOf" srcId="{0F5B185D-275C-464C-B170-85E373428CEE}" destId="{49A2F816-6916-4360-8ACE-63DA5301BA76}" srcOrd="0" destOrd="0" presId="urn:microsoft.com/office/officeart/2005/8/layout/process5"/>
    <dgm:cxn modelId="{B4C74CB3-0BB5-48CF-AC70-7515F7F5B589}" type="presParOf" srcId="{0F5B185D-275C-464C-B170-85E373428CEE}" destId="{C86921D2-5D4A-45B9-9F50-57562D322664}" srcOrd="1" destOrd="0" presId="urn:microsoft.com/office/officeart/2005/8/layout/process5"/>
    <dgm:cxn modelId="{9F53E848-56BD-409D-933B-ADAF77B6F013}" type="presParOf" srcId="{C86921D2-5D4A-45B9-9F50-57562D322664}" destId="{A32B25B2-8667-4B98-8F33-046516645278}" srcOrd="0" destOrd="0" presId="urn:microsoft.com/office/officeart/2005/8/layout/process5"/>
    <dgm:cxn modelId="{2DEF166E-1633-400C-8574-6E50954C5E99}" type="presParOf" srcId="{0F5B185D-275C-464C-B170-85E373428CEE}" destId="{337D05FF-5F0C-4E04-B209-882A5E442711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994A43-86D6-4FA1-87DB-FAFC59ECE6A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5B185D-275C-464C-B170-85E373428CEE}" type="pres">
      <dgm:prSet presAssocID="{B7994A43-86D6-4FA1-87DB-FAFC59ECE6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C7275-9AD7-465D-8D25-AEAE51E31752}" type="presOf" srcId="{B7994A43-86D6-4FA1-87DB-FAFC59ECE6A5}" destId="{0F5B185D-275C-464C-B170-85E373428CEE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839DC7-3F52-48FE-BC1E-ED484BDA3B9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512581-14AE-48CD-A6CE-63B1F6DBFA1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F4FEB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dirty="0" smtClean="0">
              <a:solidFill>
                <a:srgbClr val="0072CE"/>
              </a:solidFill>
            </a:rPr>
            <a:t>Расчеты между ЮЛ и ИП наличными деньгами или с предъявлением ЭСП</a:t>
          </a:r>
          <a:endParaRPr lang="ru-RU" sz="1200" b="1" dirty="0">
            <a:solidFill>
              <a:srgbClr val="0072CE"/>
            </a:solidFill>
          </a:endParaRPr>
        </a:p>
      </dgm:t>
    </dgm:pt>
    <dgm:pt modelId="{B216C53E-1056-419E-8638-B0A6E583D8E6}" type="parTrans" cxnId="{42CBE002-057A-4960-9421-30EADBBA3CD9}">
      <dgm:prSet/>
      <dgm:spPr/>
      <dgm:t>
        <a:bodyPr/>
        <a:lstStyle/>
        <a:p>
          <a:endParaRPr lang="ru-RU"/>
        </a:p>
      </dgm:t>
    </dgm:pt>
    <dgm:pt modelId="{C03899A8-77EE-47E7-8B64-3C8EE3CDC705}" type="sibTrans" cxnId="{42CBE002-057A-4960-9421-30EADBBA3CD9}">
      <dgm:prSet/>
      <dgm:spPr/>
      <dgm:t>
        <a:bodyPr/>
        <a:lstStyle/>
        <a:p>
          <a:endParaRPr lang="ru-RU"/>
        </a:p>
      </dgm:t>
    </dgm:pt>
    <dgm:pt modelId="{E5CE5D72-B66A-4068-9C34-71C8263A3C81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dirty="0" smtClean="0"/>
            <a:t>1) наименование покупателя (клиента) (наименование организации, фамилия, имя, отчество (при наличии) индивидуального предпринимателя);</a:t>
          </a:r>
        </a:p>
        <a:p>
          <a:pPr algn="l"/>
          <a:r>
            <a:rPr lang="ru-RU" dirty="0" smtClean="0"/>
            <a:t>2) ИНН покупателя (клиента);</a:t>
          </a:r>
        </a:p>
        <a:p>
          <a:pPr algn="l"/>
          <a:r>
            <a:rPr lang="ru-RU" dirty="0" smtClean="0"/>
            <a:t>3) сведения о стране происхождения товара (если продается товар);</a:t>
          </a:r>
        </a:p>
        <a:p>
          <a:pPr algn="l"/>
          <a:r>
            <a:rPr lang="ru-RU" dirty="0" smtClean="0"/>
            <a:t>4) сумма акциза (если применимо);</a:t>
          </a:r>
        </a:p>
        <a:p>
          <a:pPr algn="l"/>
          <a:r>
            <a:rPr lang="ru-RU" dirty="0" smtClean="0"/>
            <a:t>5) регистрационный номер таможенной декларации (при осуществлении расчетов за товар) (если применимо).</a:t>
          </a:r>
          <a:endParaRPr lang="ru-RU" dirty="0"/>
        </a:p>
      </dgm:t>
    </dgm:pt>
    <dgm:pt modelId="{17178C46-44D3-4F5B-B0CA-510F10321102}" type="parTrans" cxnId="{27C21C11-8229-4D41-93EF-E9EB534ADBF4}">
      <dgm:prSet/>
      <dgm:spPr/>
      <dgm:t>
        <a:bodyPr/>
        <a:lstStyle/>
        <a:p>
          <a:endParaRPr lang="ru-RU"/>
        </a:p>
      </dgm:t>
    </dgm:pt>
    <dgm:pt modelId="{1AC96514-5005-4B03-B065-62F90826B97F}" type="sibTrans" cxnId="{27C21C11-8229-4D41-93EF-E9EB534ADBF4}">
      <dgm:prSet/>
      <dgm:spPr/>
      <dgm:t>
        <a:bodyPr/>
        <a:lstStyle/>
        <a:p>
          <a:endParaRPr lang="ru-RU"/>
        </a:p>
      </dgm:t>
    </dgm:pt>
    <dgm:pt modelId="{6BDDAA63-65CF-44C6-A9F4-AD69853E9E6F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4FEB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dirty="0" smtClean="0">
              <a:solidFill>
                <a:srgbClr val="0072CE"/>
              </a:solidFill>
            </a:rPr>
            <a:t>Выплата выигрыша в лотерее или азартной игре при получении страховой премии или при страховой выплате</a:t>
          </a:r>
          <a:endParaRPr lang="ru-RU" sz="1200" b="1" dirty="0">
            <a:solidFill>
              <a:srgbClr val="0072CE"/>
            </a:solidFill>
          </a:endParaRPr>
        </a:p>
      </dgm:t>
    </dgm:pt>
    <dgm:pt modelId="{738CCAB6-AE28-465F-849E-7F6B40A71E3A}" type="parTrans" cxnId="{EA2BF99E-0197-4C6B-ADD3-81579EB98B4D}">
      <dgm:prSet/>
      <dgm:spPr/>
      <dgm:t>
        <a:bodyPr/>
        <a:lstStyle/>
        <a:p>
          <a:endParaRPr lang="ru-RU"/>
        </a:p>
      </dgm:t>
    </dgm:pt>
    <dgm:pt modelId="{72F39DCF-0134-4CCA-96C6-7E3F91D0E0EE}" type="sibTrans" cxnId="{EA2BF99E-0197-4C6B-ADD3-81579EB98B4D}">
      <dgm:prSet/>
      <dgm:spPr/>
      <dgm:t>
        <a:bodyPr/>
        <a:lstStyle/>
        <a:p>
          <a:endParaRPr lang="ru-RU"/>
        </a:p>
      </dgm:t>
    </dgm:pt>
    <dgm:pt modelId="{275D1265-3E7C-433A-83AE-AC272C272E95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 </a:t>
          </a:r>
          <a:r>
            <a:rPr lang="ru-RU" sz="1100" dirty="0" smtClean="0"/>
            <a:t>1) наименование              клиента или страхователя (наименование организации, фамилия, имя, отчество (при наличии) индивидуального предпринимателя или физического лица);</a:t>
          </a: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dirty="0" smtClean="0"/>
            <a:t>2) ИНН клиента или страхователя (при отсутствии у физического лица идентификационного номера налогоплательщика - серия и номер паспорта такого физического лица).</a:t>
          </a:r>
          <a:endParaRPr lang="ru-RU" sz="1100" dirty="0"/>
        </a:p>
      </dgm:t>
    </dgm:pt>
    <dgm:pt modelId="{C64E3236-B657-4435-AB86-0874F4E9D5A8}" type="parTrans" cxnId="{435365AF-4339-49BF-92FD-7778FA576FE7}">
      <dgm:prSet/>
      <dgm:spPr/>
      <dgm:t>
        <a:bodyPr/>
        <a:lstStyle/>
        <a:p>
          <a:endParaRPr lang="ru-RU"/>
        </a:p>
      </dgm:t>
    </dgm:pt>
    <dgm:pt modelId="{FCACA493-005D-42F8-8F2C-A3E1C66E973C}" type="sibTrans" cxnId="{435365AF-4339-49BF-92FD-7778FA576FE7}">
      <dgm:prSet/>
      <dgm:spPr/>
      <dgm:t>
        <a:bodyPr/>
        <a:lstStyle/>
        <a:p>
          <a:endParaRPr lang="ru-RU"/>
        </a:p>
      </dgm:t>
    </dgm:pt>
    <dgm:pt modelId="{BFAE8E33-656E-40E2-9224-83D10E41B7AB}" type="pres">
      <dgm:prSet presAssocID="{A1839DC7-3F52-48FE-BC1E-ED484BDA3B9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795FF82-4252-4F05-86CC-B847CF868299}" type="pres">
      <dgm:prSet presAssocID="{67512581-14AE-48CD-A6CE-63B1F6DBFA17}" presName="posSpace" presStyleCnt="0"/>
      <dgm:spPr/>
    </dgm:pt>
    <dgm:pt modelId="{6BAF3C87-2CD5-4DB0-8CBB-28674739C8B1}" type="pres">
      <dgm:prSet presAssocID="{67512581-14AE-48CD-A6CE-63B1F6DBFA17}" presName="vertFlow" presStyleCnt="0"/>
      <dgm:spPr/>
    </dgm:pt>
    <dgm:pt modelId="{8CCCDE98-EA18-4B05-B365-C5D239334720}" type="pres">
      <dgm:prSet presAssocID="{67512581-14AE-48CD-A6CE-63B1F6DBFA17}" presName="topSpace" presStyleCnt="0"/>
      <dgm:spPr/>
    </dgm:pt>
    <dgm:pt modelId="{360854EA-1866-4E2A-B59D-9918E3E6F58E}" type="pres">
      <dgm:prSet presAssocID="{67512581-14AE-48CD-A6CE-63B1F6DBFA17}" presName="firstComp" presStyleCnt="0"/>
      <dgm:spPr/>
    </dgm:pt>
    <dgm:pt modelId="{24244115-57F0-4C02-A548-3222E836FDBB}" type="pres">
      <dgm:prSet presAssocID="{67512581-14AE-48CD-A6CE-63B1F6DBFA17}" presName="firstChild" presStyleLbl="bgAccFollowNode1" presStyleIdx="0" presStyleCnt="2" custScaleY="208178" custLinFactNeighborX="5780" custLinFactNeighborY="4671"/>
      <dgm:spPr/>
      <dgm:t>
        <a:bodyPr/>
        <a:lstStyle/>
        <a:p>
          <a:endParaRPr lang="ru-RU"/>
        </a:p>
      </dgm:t>
    </dgm:pt>
    <dgm:pt modelId="{AB9C51D2-2D97-4C62-87C9-329A4340822E}" type="pres">
      <dgm:prSet presAssocID="{67512581-14AE-48CD-A6CE-63B1F6DBFA1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6B220-6AF4-4CCC-AE31-0E49F40F2862}" type="pres">
      <dgm:prSet presAssocID="{67512581-14AE-48CD-A6CE-63B1F6DBFA17}" presName="negSpace" presStyleCnt="0"/>
      <dgm:spPr/>
    </dgm:pt>
    <dgm:pt modelId="{C2B37D5C-630A-4D55-B660-7A04A2533744}" type="pres">
      <dgm:prSet presAssocID="{67512581-14AE-48CD-A6CE-63B1F6DBFA17}" presName="circle" presStyleLbl="node1" presStyleIdx="0" presStyleCnt="2" custScaleX="111862" custScaleY="113741" custLinFactNeighborX="-387" custLinFactNeighborY="7095"/>
      <dgm:spPr/>
      <dgm:t>
        <a:bodyPr/>
        <a:lstStyle/>
        <a:p>
          <a:endParaRPr lang="ru-RU"/>
        </a:p>
      </dgm:t>
    </dgm:pt>
    <dgm:pt modelId="{9D56889E-AEEF-426A-906D-F1D79BF1DC88}" type="pres">
      <dgm:prSet presAssocID="{C03899A8-77EE-47E7-8B64-3C8EE3CDC705}" presName="transSpace" presStyleCnt="0"/>
      <dgm:spPr/>
    </dgm:pt>
    <dgm:pt modelId="{8C89AEBE-6D10-4BE5-8583-274CC74E36AF}" type="pres">
      <dgm:prSet presAssocID="{6BDDAA63-65CF-44C6-A9F4-AD69853E9E6F}" presName="posSpace" presStyleCnt="0"/>
      <dgm:spPr/>
    </dgm:pt>
    <dgm:pt modelId="{053DB1BB-6B76-4656-9CC5-2941CC2D2DB4}" type="pres">
      <dgm:prSet presAssocID="{6BDDAA63-65CF-44C6-A9F4-AD69853E9E6F}" presName="vertFlow" presStyleCnt="0"/>
      <dgm:spPr/>
    </dgm:pt>
    <dgm:pt modelId="{B95AD8E1-5DF5-4B8F-9297-DC15B35A912D}" type="pres">
      <dgm:prSet presAssocID="{6BDDAA63-65CF-44C6-A9F4-AD69853E9E6F}" presName="topSpace" presStyleCnt="0"/>
      <dgm:spPr/>
    </dgm:pt>
    <dgm:pt modelId="{9DC96A11-105E-41DE-95A5-0F58DC4EFD7A}" type="pres">
      <dgm:prSet presAssocID="{6BDDAA63-65CF-44C6-A9F4-AD69853E9E6F}" presName="firstComp" presStyleCnt="0"/>
      <dgm:spPr/>
    </dgm:pt>
    <dgm:pt modelId="{FD43DE63-4C81-4E86-85D8-F38C65A2833C}" type="pres">
      <dgm:prSet presAssocID="{6BDDAA63-65CF-44C6-A9F4-AD69853E9E6F}" presName="firstChild" presStyleLbl="bgAccFollowNode1" presStyleIdx="1" presStyleCnt="2" custScaleY="213998"/>
      <dgm:spPr/>
      <dgm:t>
        <a:bodyPr/>
        <a:lstStyle/>
        <a:p>
          <a:endParaRPr lang="ru-RU"/>
        </a:p>
      </dgm:t>
    </dgm:pt>
    <dgm:pt modelId="{1EC01A22-7092-44BC-95B7-9AA4A0D8E3C3}" type="pres">
      <dgm:prSet presAssocID="{6BDDAA63-65CF-44C6-A9F4-AD69853E9E6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BA6E0-BB60-41B1-9CF0-1D4F28D79932}" type="pres">
      <dgm:prSet presAssocID="{6BDDAA63-65CF-44C6-A9F4-AD69853E9E6F}" presName="negSpace" presStyleCnt="0"/>
      <dgm:spPr/>
    </dgm:pt>
    <dgm:pt modelId="{5DB627BF-131F-47A6-8207-DE49CF8F1992}" type="pres">
      <dgm:prSet presAssocID="{6BDDAA63-65CF-44C6-A9F4-AD69853E9E6F}" presName="circle" presStyleLbl="node1" presStyleIdx="1" presStyleCnt="2" custScaleX="119501" custScaleY="116350" custLinFactNeighborX="-7904" custLinFactNeighborY="7095"/>
      <dgm:spPr/>
      <dgm:t>
        <a:bodyPr/>
        <a:lstStyle/>
        <a:p>
          <a:endParaRPr lang="ru-RU"/>
        </a:p>
      </dgm:t>
    </dgm:pt>
  </dgm:ptLst>
  <dgm:cxnLst>
    <dgm:cxn modelId="{EECEA6A7-C678-447D-8893-910B17F181A4}" type="presOf" srcId="{E5CE5D72-B66A-4068-9C34-71C8263A3C81}" destId="{24244115-57F0-4C02-A548-3222E836FDBB}" srcOrd="0" destOrd="0" presId="urn:microsoft.com/office/officeart/2005/8/layout/hList9"/>
    <dgm:cxn modelId="{E5208B8F-829F-4C11-A122-80F3EFDD23FB}" type="presOf" srcId="{275D1265-3E7C-433A-83AE-AC272C272E95}" destId="{1EC01A22-7092-44BC-95B7-9AA4A0D8E3C3}" srcOrd="1" destOrd="0" presId="urn:microsoft.com/office/officeart/2005/8/layout/hList9"/>
    <dgm:cxn modelId="{42CBE002-057A-4960-9421-30EADBBA3CD9}" srcId="{A1839DC7-3F52-48FE-BC1E-ED484BDA3B9F}" destId="{67512581-14AE-48CD-A6CE-63B1F6DBFA17}" srcOrd="0" destOrd="0" parTransId="{B216C53E-1056-419E-8638-B0A6E583D8E6}" sibTransId="{C03899A8-77EE-47E7-8B64-3C8EE3CDC705}"/>
    <dgm:cxn modelId="{38145E5D-AA9E-487F-B6F8-1AA9B9EF2321}" type="presOf" srcId="{275D1265-3E7C-433A-83AE-AC272C272E95}" destId="{FD43DE63-4C81-4E86-85D8-F38C65A2833C}" srcOrd="0" destOrd="0" presId="urn:microsoft.com/office/officeart/2005/8/layout/hList9"/>
    <dgm:cxn modelId="{74D6720B-4142-4231-8F3E-A8A323B0329E}" type="presOf" srcId="{E5CE5D72-B66A-4068-9C34-71C8263A3C81}" destId="{AB9C51D2-2D97-4C62-87C9-329A4340822E}" srcOrd="1" destOrd="0" presId="urn:microsoft.com/office/officeart/2005/8/layout/hList9"/>
    <dgm:cxn modelId="{F6CC743F-EBC3-4AE8-8832-B1F6264FB5FB}" type="presOf" srcId="{A1839DC7-3F52-48FE-BC1E-ED484BDA3B9F}" destId="{BFAE8E33-656E-40E2-9224-83D10E41B7AB}" srcOrd="0" destOrd="0" presId="urn:microsoft.com/office/officeart/2005/8/layout/hList9"/>
    <dgm:cxn modelId="{259F6A93-F27D-41E7-8E46-5112B9415873}" type="presOf" srcId="{6BDDAA63-65CF-44C6-A9F4-AD69853E9E6F}" destId="{5DB627BF-131F-47A6-8207-DE49CF8F1992}" srcOrd="0" destOrd="0" presId="urn:microsoft.com/office/officeart/2005/8/layout/hList9"/>
    <dgm:cxn modelId="{EA2BF99E-0197-4C6B-ADD3-81579EB98B4D}" srcId="{A1839DC7-3F52-48FE-BC1E-ED484BDA3B9F}" destId="{6BDDAA63-65CF-44C6-A9F4-AD69853E9E6F}" srcOrd="1" destOrd="0" parTransId="{738CCAB6-AE28-465F-849E-7F6B40A71E3A}" sibTransId="{72F39DCF-0134-4CCA-96C6-7E3F91D0E0EE}"/>
    <dgm:cxn modelId="{435365AF-4339-49BF-92FD-7778FA576FE7}" srcId="{6BDDAA63-65CF-44C6-A9F4-AD69853E9E6F}" destId="{275D1265-3E7C-433A-83AE-AC272C272E95}" srcOrd="0" destOrd="0" parTransId="{C64E3236-B657-4435-AB86-0874F4E9D5A8}" sibTransId="{FCACA493-005D-42F8-8F2C-A3E1C66E973C}"/>
    <dgm:cxn modelId="{4B55B45C-54A8-4381-A8AB-F228898D28F8}" type="presOf" srcId="{67512581-14AE-48CD-A6CE-63B1F6DBFA17}" destId="{C2B37D5C-630A-4D55-B660-7A04A2533744}" srcOrd="0" destOrd="0" presId="urn:microsoft.com/office/officeart/2005/8/layout/hList9"/>
    <dgm:cxn modelId="{27C21C11-8229-4D41-93EF-E9EB534ADBF4}" srcId="{67512581-14AE-48CD-A6CE-63B1F6DBFA17}" destId="{E5CE5D72-B66A-4068-9C34-71C8263A3C81}" srcOrd="0" destOrd="0" parTransId="{17178C46-44D3-4F5B-B0CA-510F10321102}" sibTransId="{1AC96514-5005-4B03-B065-62F90826B97F}"/>
    <dgm:cxn modelId="{03DC8DA1-FF5B-4AA7-8A16-A64AC0188A83}" type="presParOf" srcId="{BFAE8E33-656E-40E2-9224-83D10E41B7AB}" destId="{1795FF82-4252-4F05-86CC-B847CF868299}" srcOrd="0" destOrd="0" presId="urn:microsoft.com/office/officeart/2005/8/layout/hList9"/>
    <dgm:cxn modelId="{3399B512-1B7F-4D51-A7B8-EB3663BA75A4}" type="presParOf" srcId="{BFAE8E33-656E-40E2-9224-83D10E41B7AB}" destId="{6BAF3C87-2CD5-4DB0-8CBB-28674739C8B1}" srcOrd="1" destOrd="0" presId="urn:microsoft.com/office/officeart/2005/8/layout/hList9"/>
    <dgm:cxn modelId="{31B68120-874F-42D0-BC07-DC94B0789FB5}" type="presParOf" srcId="{6BAF3C87-2CD5-4DB0-8CBB-28674739C8B1}" destId="{8CCCDE98-EA18-4B05-B365-C5D239334720}" srcOrd="0" destOrd="0" presId="urn:microsoft.com/office/officeart/2005/8/layout/hList9"/>
    <dgm:cxn modelId="{9AEA88B0-EDF8-4B14-9078-DD7ECF3E4E37}" type="presParOf" srcId="{6BAF3C87-2CD5-4DB0-8CBB-28674739C8B1}" destId="{360854EA-1866-4E2A-B59D-9918E3E6F58E}" srcOrd="1" destOrd="0" presId="urn:microsoft.com/office/officeart/2005/8/layout/hList9"/>
    <dgm:cxn modelId="{8C14E605-071B-41A6-99F8-23795382C048}" type="presParOf" srcId="{360854EA-1866-4E2A-B59D-9918E3E6F58E}" destId="{24244115-57F0-4C02-A548-3222E836FDBB}" srcOrd="0" destOrd="0" presId="urn:microsoft.com/office/officeart/2005/8/layout/hList9"/>
    <dgm:cxn modelId="{8B13C7DD-75E3-44B2-870C-4D6731C02CC6}" type="presParOf" srcId="{360854EA-1866-4E2A-B59D-9918E3E6F58E}" destId="{AB9C51D2-2D97-4C62-87C9-329A4340822E}" srcOrd="1" destOrd="0" presId="urn:microsoft.com/office/officeart/2005/8/layout/hList9"/>
    <dgm:cxn modelId="{90F7B8E5-AA22-4B02-B253-B42EE6286600}" type="presParOf" srcId="{BFAE8E33-656E-40E2-9224-83D10E41B7AB}" destId="{CA66B220-6AF4-4CCC-AE31-0E49F40F2862}" srcOrd="2" destOrd="0" presId="urn:microsoft.com/office/officeart/2005/8/layout/hList9"/>
    <dgm:cxn modelId="{BCD2F96B-C6E9-45F9-8CE4-170EBD7216A7}" type="presParOf" srcId="{BFAE8E33-656E-40E2-9224-83D10E41B7AB}" destId="{C2B37D5C-630A-4D55-B660-7A04A2533744}" srcOrd="3" destOrd="0" presId="urn:microsoft.com/office/officeart/2005/8/layout/hList9"/>
    <dgm:cxn modelId="{5F202DD9-FBDB-48EE-B194-3BB84E592FE0}" type="presParOf" srcId="{BFAE8E33-656E-40E2-9224-83D10E41B7AB}" destId="{9D56889E-AEEF-426A-906D-F1D79BF1DC88}" srcOrd="4" destOrd="0" presId="urn:microsoft.com/office/officeart/2005/8/layout/hList9"/>
    <dgm:cxn modelId="{CBE1CE0F-A646-4E4C-9B3C-19ABC62F6764}" type="presParOf" srcId="{BFAE8E33-656E-40E2-9224-83D10E41B7AB}" destId="{8C89AEBE-6D10-4BE5-8583-274CC74E36AF}" srcOrd="5" destOrd="0" presId="urn:microsoft.com/office/officeart/2005/8/layout/hList9"/>
    <dgm:cxn modelId="{2960CE5F-0880-4E0F-864E-4F4EEB14BC76}" type="presParOf" srcId="{BFAE8E33-656E-40E2-9224-83D10E41B7AB}" destId="{053DB1BB-6B76-4656-9CC5-2941CC2D2DB4}" srcOrd="6" destOrd="0" presId="urn:microsoft.com/office/officeart/2005/8/layout/hList9"/>
    <dgm:cxn modelId="{4FE31DF7-4433-453D-BEA6-3E0AC9D6C965}" type="presParOf" srcId="{053DB1BB-6B76-4656-9CC5-2941CC2D2DB4}" destId="{B95AD8E1-5DF5-4B8F-9297-DC15B35A912D}" srcOrd="0" destOrd="0" presId="urn:microsoft.com/office/officeart/2005/8/layout/hList9"/>
    <dgm:cxn modelId="{AE47874C-C625-45A8-BB9C-DD684660D13E}" type="presParOf" srcId="{053DB1BB-6B76-4656-9CC5-2941CC2D2DB4}" destId="{9DC96A11-105E-41DE-95A5-0F58DC4EFD7A}" srcOrd="1" destOrd="0" presId="urn:microsoft.com/office/officeart/2005/8/layout/hList9"/>
    <dgm:cxn modelId="{EE1AFEEA-AAF9-4316-B479-F33384E5DF1F}" type="presParOf" srcId="{9DC96A11-105E-41DE-95A5-0F58DC4EFD7A}" destId="{FD43DE63-4C81-4E86-85D8-F38C65A2833C}" srcOrd="0" destOrd="0" presId="urn:microsoft.com/office/officeart/2005/8/layout/hList9"/>
    <dgm:cxn modelId="{0B1CDAC0-0FD2-4DA4-8336-B675A94AF324}" type="presParOf" srcId="{9DC96A11-105E-41DE-95A5-0F58DC4EFD7A}" destId="{1EC01A22-7092-44BC-95B7-9AA4A0D8E3C3}" srcOrd="1" destOrd="0" presId="urn:microsoft.com/office/officeart/2005/8/layout/hList9"/>
    <dgm:cxn modelId="{C7273759-C24F-41F7-B5AC-0756BF3E00FE}" type="presParOf" srcId="{BFAE8E33-656E-40E2-9224-83D10E41B7AB}" destId="{33DBA6E0-BB60-41B1-9CF0-1D4F28D79932}" srcOrd="7" destOrd="0" presId="urn:microsoft.com/office/officeart/2005/8/layout/hList9"/>
    <dgm:cxn modelId="{CC73E271-98BA-46E1-99FD-0E86117206EF}" type="presParOf" srcId="{BFAE8E33-656E-40E2-9224-83D10E41B7AB}" destId="{5DB627BF-131F-47A6-8207-DE49CF8F199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EBB7-A925-4709-B26F-D6DC175C7814}">
      <dsp:nvSpPr>
        <dsp:cNvPr id="0" name=""/>
        <dsp:cNvSpPr/>
      </dsp:nvSpPr>
      <dsp:spPr>
        <a:xfrm>
          <a:off x="3607" y="820171"/>
          <a:ext cx="2099905" cy="839962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3366FF"/>
              </a:solidFill>
            </a:rPr>
            <a:t>УФНС России по Московской области</a:t>
          </a:r>
          <a:endParaRPr lang="ru-RU" sz="1000" kern="1200" dirty="0">
            <a:solidFill>
              <a:srgbClr val="3366FF"/>
            </a:solidFill>
          </a:endParaRPr>
        </a:p>
      </dsp:txBody>
      <dsp:txXfrm>
        <a:off x="423588" y="820171"/>
        <a:ext cx="1259943" cy="839962"/>
      </dsp:txXfrm>
    </dsp:sp>
    <dsp:sp modelId="{FFD23CEA-4D8A-4342-A449-30FDEEB8D15A}">
      <dsp:nvSpPr>
        <dsp:cNvPr id="0" name=""/>
        <dsp:cNvSpPr/>
      </dsp:nvSpPr>
      <dsp:spPr>
        <a:xfrm>
          <a:off x="1893522" y="820171"/>
          <a:ext cx="2099905" cy="839962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3366FF"/>
              </a:solidFill>
            </a:rPr>
            <a:t>Министерство потребительского рынка и услуг Московской области</a:t>
          </a:r>
          <a:endParaRPr lang="ru-RU" sz="1000" kern="1200" dirty="0">
            <a:solidFill>
              <a:srgbClr val="3366FF"/>
            </a:solidFill>
          </a:endParaRPr>
        </a:p>
      </dsp:txBody>
      <dsp:txXfrm>
        <a:off x="2313503" y="820171"/>
        <a:ext cx="1259943" cy="839962"/>
      </dsp:txXfrm>
    </dsp:sp>
    <dsp:sp modelId="{2B1C0426-571F-478F-ACBD-F16A96429D35}">
      <dsp:nvSpPr>
        <dsp:cNvPr id="0" name=""/>
        <dsp:cNvSpPr/>
      </dsp:nvSpPr>
      <dsp:spPr>
        <a:xfrm>
          <a:off x="3783436" y="820171"/>
          <a:ext cx="2099905" cy="839962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3366FF"/>
              </a:solidFill>
            </a:rPr>
            <a:t>аппарат Уполномоченного по защите прав предпринимателей в Московской области</a:t>
          </a:r>
          <a:endParaRPr lang="ru-RU" sz="1000" kern="1200" dirty="0">
            <a:solidFill>
              <a:srgbClr val="3366FF"/>
            </a:solidFill>
          </a:endParaRPr>
        </a:p>
      </dsp:txBody>
      <dsp:txXfrm>
        <a:off x="4203417" y="820171"/>
        <a:ext cx="1259943" cy="839962"/>
      </dsp:txXfrm>
    </dsp:sp>
    <dsp:sp modelId="{B86451C2-063F-4137-A751-ED8C6B808111}">
      <dsp:nvSpPr>
        <dsp:cNvPr id="0" name=""/>
        <dsp:cNvSpPr/>
      </dsp:nvSpPr>
      <dsp:spPr>
        <a:xfrm>
          <a:off x="5673351" y="820171"/>
          <a:ext cx="2099905" cy="839962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3366FF"/>
              </a:solidFill>
            </a:rPr>
            <a:t>Министерство транспорта и дорожной инфраструктуры  Московской области</a:t>
          </a:r>
        </a:p>
      </dsp:txBody>
      <dsp:txXfrm>
        <a:off x="6093332" y="820171"/>
        <a:ext cx="1259943" cy="839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2F816-6916-4360-8ACE-63DA5301BA76}">
      <dsp:nvSpPr>
        <dsp:cNvPr id="0" name=""/>
        <dsp:cNvSpPr/>
      </dsp:nvSpPr>
      <dsp:spPr>
        <a:xfrm>
          <a:off x="57987" y="72005"/>
          <a:ext cx="3752926" cy="93612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Итоги третьего этапа</a:t>
          </a:r>
          <a:endParaRPr lang="ru-RU" sz="1400" kern="12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05" y="99423"/>
        <a:ext cx="3698090" cy="881292"/>
      </dsp:txXfrm>
    </dsp:sp>
    <dsp:sp modelId="{C86921D2-5D4A-45B9-9F50-57562D322664}">
      <dsp:nvSpPr>
        <dsp:cNvPr id="0" name=""/>
        <dsp:cNvSpPr/>
      </dsp:nvSpPr>
      <dsp:spPr>
        <a:xfrm rot="21599992">
          <a:off x="4022404" y="360040"/>
          <a:ext cx="256765" cy="413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022404" y="442698"/>
        <a:ext cx="179736" cy="247972"/>
      </dsp:txXfrm>
    </dsp:sp>
    <dsp:sp modelId="{337D05FF-5F0C-4E04-B209-882A5E442711}">
      <dsp:nvSpPr>
        <dsp:cNvPr id="0" name=""/>
        <dsp:cNvSpPr/>
      </dsp:nvSpPr>
      <dsp:spPr>
        <a:xfrm>
          <a:off x="4419881" y="72005"/>
          <a:ext cx="3572645" cy="93610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36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налогоплательщиков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42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единиц ККТ</a:t>
          </a:r>
          <a:endParaRPr lang="ru-RU" sz="1400" kern="12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7299" y="99423"/>
        <a:ext cx="3517809" cy="881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2F816-6916-4360-8ACE-63DA5301BA76}">
      <dsp:nvSpPr>
        <dsp:cNvPr id="0" name=""/>
        <dsp:cNvSpPr/>
      </dsp:nvSpPr>
      <dsp:spPr>
        <a:xfrm>
          <a:off x="78498" y="0"/>
          <a:ext cx="3761578" cy="94017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Итоги  первого и второго этапов</a:t>
          </a:r>
          <a:endParaRPr lang="ru-RU" sz="1400" kern="12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035" y="27537"/>
        <a:ext cx="3706504" cy="885105"/>
      </dsp:txXfrm>
    </dsp:sp>
    <dsp:sp modelId="{C86921D2-5D4A-45B9-9F50-57562D322664}">
      <dsp:nvSpPr>
        <dsp:cNvPr id="0" name=""/>
        <dsp:cNvSpPr/>
      </dsp:nvSpPr>
      <dsp:spPr>
        <a:xfrm>
          <a:off x="3961896" y="275785"/>
          <a:ext cx="293475" cy="3886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961896" y="353506"/>
        <a:ext cx="205433" cy="233165"/>
      </dsp:txXfrm>
    </dsp:sp>
    <dsp:sp modelId="{337D05FF-5F0C-4E04-B209-882A5E442711}">
      <dsp:nvSpPr>
        <dsp:cNvPr id="0" name=""/>
        <dsp:cNvSpPr/>
      </dsp:nvSpPr>
      <dsp:spPr>
        <a:xfrm>
          <a:off x="4393804" y="0"/>
          <a:ext cx="3599083" cy="94017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</a:t>
          </a:r>
          <a:r>
            <a:rPr lang="en-US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52 тыс. налогоплательщиков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более 147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 единиц ККТ</a:t>
          </a:r>
          <a:endParaRPr lang="ru-RU" sz="1400" kern="12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1341" y="27537"/>
        <a:ext cx="3544009" cy="8851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44115-57F0-4C02-A548-3222E836FDBB}">
      <dsp:nvSpPr>
        <dsp:cNvPr id="0" name=""/>
        <dsp:cNvSpPr/>
      </dsp:nvSpPr>
      <dsp:spPr>
        <a:xfrm>
          <a:off x="1479578" y="686739"/>
          <a:ext cx="2299423" cy="3192858"/>
        </a:xfrm>
        <a:prstGeom prst="rect">
          <a:avLst/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1) наименование покупателя (клиента) (наименование организации, фамилия, имя, отчество (при наличии) индивидуального предпринимателя);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2) ИНН покупателя (клиента);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3) сведения о стране происхождения товара (если продается товар);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4) сумма акциза (если применимо);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5) регистрационный номер таможенной декларации (при осуществлении расчетов за товар) (если применимо).</a:t>
          </a:r>
          <a:endParaRPr lang="ru-RU" sz="1100" kern="1200" dirty="0"/>
        </a:p>
      </dsp:txBody>
      <dsp:txXfrm>
        <a:off x="1847485" y="686739"/>
        <a:ext cx="1931515" cy="3192858"/>
      </dsp:txXfrm>
    </dsp:sp>
    <dsp:sp modelId="{C2B37D5C-630A-4D55-B660-7A04A2533744}">
      <dsp:nvSpPr>
        <dsp:cNvPr id="0" name=""/>
        <dsp:cNvSpPr/>
      </dsp:nvSpPr>
      <dsp:spPr>
        <a:xfrm>
          <a:off x="111413" y="110682"/>
          <a:ext cx="1714787" cy="1743591"/>
        </a:xfrm>
        <a:prstGeom prst="ellipse">
          <a:avLst/>
        </a:prstGeom>
        <a:solidFill>
          <a:srgbClr val="F4FEBA"/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72CE"/>
              </a:solidFill>
            </a:rPr>
            <a:t>Расчеты между ЮЛ и ИП наличными деньгами или с предъявлением ЭСП</a:t>
          </a:r>
          <a:endParaRPr lang="ru-RU" sz="1200" b="1" kern="1200" dirty="0">
            <a:solidFill>
              <a:srgbClr val="0072CE"/>
            </a:solidFill>
          </a:endParaRPr>
        </a:p>
      </dsp:txBody>
      <dsp:txXfrm>
        <a:off x="362538" y="366025"/>
        <a:ext cx="1212537" cy="1232905"/>
      </dsp:txXfrm>
    </dsp:sp>
    <dsp:sp modelId="{FD43DE63-4C81-4E86-85D8-F38C65A2833C}">
      <dsp:nvSpPr>
        <dsp:cNvPr id="0" name=""/>
        <dsp:cNvSpPr/>
      </dsp:nvSpPr>
      <dsp:spPr>
        <a:xfrm>
          <a:off x="5360882" y="615099"/>
          <a:ext cx="2299423" cy="3282120"/>
        </a:xfrm>
        <a:prstGeom prst="rect">
          <a:avLst/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</a:t>
          </a:r>
          <a:r>
            <a:rPr lang="ru-RU" sz="1100" kern="1200" dirty="0" smtClean="0"/>
            <a:t>1) наименование              клиента или страхователя (наименование организации, фамилия, имя, отчество (при наличии) индивидуального предпринимателя или физического лица);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2) ИНН клиента или страхователя (при отсутствии у физического лица идентификационного номера налогоплательщика - серия и номер паспорта такого физического лица).</a:t>
          </a:r>
          <a:endParaRPr lang="ru-RU" sz="1100" kern="1200" dirty="0"/>
        </a:p>
      </dsp:txBody>
      <dsp:txXfrm>
        <a:off x="5728789" y="615099"/>
        <a:ext cx="1931515" cy="3282120"/>
      </dsp:txXfrm>
    </dsp:sp>
    <dsp:sp modelId="{5DB627BF-131F-47A6-8207-DE49CF8F1992}">
      <dsp:nvSpPr>
        <dsp:cNvPr id="0" name=""/>
        <dsp:cNvSpPr/>
      </dsp:nvSpPr>
      <dsp:spPr>
        <a:xfrm>
          <a:off x="3855845" y="110682"/>
          <a:ext cx="1831889" cy="1783586"/>
        </a:xfrm>
        <a:prstGeom prst="ellipse">
          <a:avLst/>
        </a:prstGeom>
        <a:solidFill>
          <a:srgbClr val="F4FEBA"/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72CE"/>
              </a:solidFill>
            </a:rPr>
            <a:t>Выплата выигрыша в лотерее или азартной игре при получении страховой премии или при страховой выплате</a:t>
          </a:r>
          <a:endParaRPr lang="ru-RU" sz="1200" b="1" kern="1200" dirty="0">
            <a:solidFill>
              <a:srgbClr val="0072CE"/>
            </a:solidFill>
          </a:endParaRPr>
        </a:p>
      </dsp:txBody>
      <dsp:txXfrm>
        <a:off x="4124119" y="371882"/>
        <a:ext cx="1295341" cy="1261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4" tIns="46092" rIns="92184" bIns="460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184" tIns="46092" rIns="92184" bIns="460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1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5780" y="2931790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66B3"/>
                </a:solidFill>
              </a:rPr>
              <a:t> </a:t>
            </a:r>
            <a:br>
              <a:rPr lang="ru-RU" dirty="0" smtClean="0">
                <a:solidFill>
                  <a:srgbClr val="0066B3"/>
                </a:solidFill>
              </a:rPr>
            </a:br>
            <a:r>
              <a:rPr lang="ru-RU" sz="2100" dirty="0" smtClean="0"/>
              <a:t>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600" dirty="0" smtClean="0">
                <a:solidFill>
                  <a:srgbClr val="0066B3"/>
                </a:solidFill>
              </a:rPr>
              <a:t/>
            </a:r>
            <a:br>
              <a:rPr lang="ru-RU" sz="1600" dirty="0" smtClean="0">
                <a:solidFill>
                  <a:srgbClr val="0066B3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71950"/>
            <a:ext cx="6400800" cy="64807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05.09.2019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1923678"/>
            <a:ext cx="525658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b="1" noProof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УПРАВЛЕНИЕ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ФЕДЕРАЛЬНОЙ НАЛОГОВОЙ СЛУЖБ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Ы ПО МОСКОВСКОЙ ОБЛАСТИ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36383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«Итоги перехода на новый порядок применения контрольно-кассовой техники»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22325" y="339725"/>
            <a:ext cx="7337425" cy="215900"/>
          </a:xfrm>
        </p:spPr>
        <p:txBody>
          <a:bodyPr/>
          <a:lstStyle/>
          <a:p>
            <a:pPr algn="ctr">
              <a:lnSpc>
                <a:spcPts val="2738"/>
              </a:lnSpc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Разграничение состава административного правонарушения</a:t>
            </a:r>
          </a:p>
        </p:txBody>
      </p:sp>
      <p:sp>
        <p:nvSpPr>
          <p:cNvPr id="21507" name="Номер слайда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402638" y="4398963"/>
            <a:ext cx="504825" cy="51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975" fontAlgn="base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altLang="ru-RU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81714"/>
              </p:ext>
            </p:extLst>
          </p:nvPr>
        </p:nvGraphicFramePr>
        <p:xfrm>
          <a:off x="323528" y="608013"/>
          <a:ext cx="8064822" cy="436270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455959"/>
                <a:gridCol w="1484635"/>
                <a:gridCol w="1482446"/>
                <a:gridCol w="1641782"/>
              </a:tblGrid>
              <a:tr h="41788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14.5 </a:t>
                      </a:r>
                      <a:r>
                        <a:rPr lang="ru-RU" sz="1400" b="1" i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Индивидуальный предприниматель</a:t>
                      </a:r>
                    </a:p>
                  </a:txBody>
                  <a:tcPr marL="78197" marR="78197" marT="31097" marB="31097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Юридическое лицо</a:t>
                      </a:r>
                    </a:p>
                  </a:txBody>
                  <a:tcPr marL="78197" marR="78197" marT="31097" marB="31097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Должностное лицо</a:t>
                      </a:r>
                    </a:p>
                  </a:txBody>
                  <a:tcPr marL="78197" marR="78197" marT="31097" marB="31097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985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2</a:t>
                      </a:r>
                    </a:p>
                    <a:p>
                      <a:pPr algn="l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Неприменение ККТ в установленных законодательством РФ о применении ККТ случаях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 от ¼ до ½ размера суммы расчета, без ККТ, но не менее 10 тыс. руб.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¾ 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 размера суммы расчета, без ККТ, но не менее 30 тыс. руб.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 от ¼ до ½ размера суммы расчета, без ККТ, но не менее 10 тыс. руб.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64594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3 </a:t>
                      </a:r>
                    </a:p>
                    <a:p>
                      <a:pPr algn="l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Повторное совершение административного правонарушения,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предусмотренного частью 2 и сумма расчетов более 1 млн.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деятельности на срок до 90 суток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деятельности на срок до 90 суток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деятельности на срок до 90 суток</a:t>
                      </a: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6670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4</a:t>
                      </a:r>
                    </a:p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ККТ, которая не соответствует установленным требованиям, либо применение ККТ с нарушением установленных законодательством РФ о применении ККТ порядка регистрации ККТ, порядка,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сроков и условий ее перерегистрации, порядка и условий ее применения 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1,5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3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10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1,5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3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7189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5</a:t>
                      </a:r>
                    </a:p>
                    <a:p>
                      <a:pPr algn="l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Непредставление информации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документов по запросам налоговых органов  или 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таких 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документов с нарушением сроков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1,5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3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10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от 1,5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 до 3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9705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6</a:t>
                      </a:r>
                    </a:p>
                    <a:p>
                      <a:pPr algn="l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Ненаправление покупателю (клиенту) кассового чека или БСО в электронной форме либо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непередача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указанных документов на бумажном носителе покупателю (клиенту) по его требованию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2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штраф 10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штраф 2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тыс.руб.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7" marR="78197" marT="31097" marB="31097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822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1923678"/>
            <a:ext cx="7548638" cy="9461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500" dirty="0" smtClean="0"/>
              <a:t>Актуальную информацию о порядке применения контрольно-кассовой техники можно найти на сайте:</a:t>
            </a:r>
            <a:br>
              <a:rPr lang="ru-RU" sz="2500" dirty="0" smtClean="0"/>
            </a:br>
            <a:r>
              <a:rPr lang="en-US" sz="2500" dirty="0" smtClean="0"/>
              <a:t>www.nalog.ru</a:t>
            </a:r>
            <a:endParaRPr lang="ru-RU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19822"/>
            <a:ext cx="1071036" cy="1216198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49997"/>
            <a:ext cx="835469" cy="719086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53670"/>
              </p:ext>
            </p:extLst>
          </p:nvPr>
        </p:nvGraphicFramePr>
        <p:xfrm>
          <a:off x="331912" y="411510"/>
          <a:ext cx="8128520" cy="11594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128520"/>
              </a:tblGrid>
              <a:tr h="1080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3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Реформа применения  </a:t>
                      </a:r>
                      <a:br>
                        <a:rPr lang="ru-RU" sz="3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3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контрольно-кассовой техники</a:t>
                      </a: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49372775"/>
              </p:ext>
            </p:extLst>
          </p:nvPr>
        </p:nvGraphicFramePr>
        <p:xfrm>
          <a:off x="533078" y="1347614"/>
          <a:ext cx="7776864" cy="248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3432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39730754"/>
              </p:ext>
            </p:extLst>
          </p:nvPr>
        </p:nvGraphicFramePr>
        <p:xfrm>
          <a:off x="409548" y="2499742"/>
          <a:ext cx="79928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21510773"/>
              </p:ext>
            </p:extLst>
          </p:nvPr>
        </p:nvGraphicFramePr>
        <p:xfrm>
          <a:off x="409548" y="1347614"/>
          <a:ext cx="799288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3927323"/>
              </p:ext>
            </p:extLst>
          </p:nvPr>
        </p:nvGraphicFramePr>
        <p:xfrm>
          <a:off x="323528" y="411510"/>
          <a:ext cx="8064896" cy="79208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064896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100" dirty="0" smtClean="0">
                        <a:solidFill>
                          <a:srgbClr val="0066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 </a:t>
                      </a:r>
                      <a:endParaRPr lang="ru-RU" sz="3200" u="none" strike="noStrike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581735" y="3795886"/>
            <a:ext cx="3700433" cy="886320"/>
            <a:chOff x="4317843" y="-479165"/>
            <a:chExt cx="3700433" cy="88632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317843" y="-479165"/>
              <a:ext cx="3700433" cy="886320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369761" y="-427247"/>
              <a:ext cx="3648515" cy="8344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Всего свыше</a:t>
              </a:r>
              <a:endParaRPr lang="ru-RU" sz="1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95 </a:t>
              </a:r>
              <a:r>
                <a:rPr lang="ru-R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налогоплательщиков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 </a:t>
              </a:r>
              <a:r>
                <a:rPr lang="ru-R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единиц ККТ</a:t>
              </a:r>
              <a:endParaRPr lang="ru-RU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978167"/>
            <a:ext cx="1368152" cy="82809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Оператор фискальных данных</a:t>
            </a:r>
            <a:endParaRPr lang="ru-RU" sz="1200" dirty="0"/>
          </a:p>
        </p:txBody>
      </p:sp>
      <p:sp>
        <p:nvSpPr>
          <p:cNvPr id="5" name="Овал 4"/>
          <p:cNvSpPr/>
          <p:nvPr/>
        </p:nvSpPr>
        <p:spPr>
          <a:xfrm>
            <a:off x="1115616" y="600125"/>
            <a:ext cx="792088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47964" y="2319722"/>
            <a:ext cx="1404156" cy="8280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dirty="0" smtClean="0"/>
              <a:t>Производителей </a:t>
            </a:r>
            <a:r>
              <a:rPr lang="ru-RU" sz="1200" dirty="0"/>
              <a:t>ФН</a:t>
            </a:r>
          </a:p>
          <a:p>
            <a:pPr algn="ctr"/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63688" y="3762529"/>
            <a:ext cx="1368152" cy="82809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Моделей ККТ в реестре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3551" y="3182466"/>
            <a:ext cx="1498847" cy="1189484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150" dirty="0"/>
              <a:t> ККТ </a:t>
            </a:r>
            <a:r>
              <a:rPr lang="ru-RU" sz="1150" dirty="0" smtClean="0"/>
              <a:t>зарегистрировано </a:t>
            </a:r>
            <a:r>
              <a:rPr lang="ru-RU" sz="1150" dirty="0"/>
              <a:t>на </a:t>
            </a:r>
            <a:r>
              <a:rPr lang="ru-RU" sz="1150" dirty="0"/>
              <a:t>территории Московской области</a:t>
            </a: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63688" y="2343268"/>
            <a:ext cx="1368152" cy="82809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Экспертных </a:t>
            </a:r>
            <a:r>
              <a:rPr lang="ru-RU" sz="1200" dirty="0" smtClean="0"/>
              <a:t>организации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73104" y="1321650"/>
            <a:ext cx="1499295" cy="1178092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150" dirty="0" smtClean="0"/>
              <a:t>Пользователя </a:t>
            </a:r>
            <a:r>
              <a:rPr lang="ru-RU" sz="1150" dirty="0"/>
              <a:t>ККТ на территории Московской области</a:t>
            </a: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47964" y="3774386"/>
            <a:ext cx="1404156" cy="8280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Моделей ФН </a:t>
            </a:r>
            <a:r>
              <a:rPr lang="ru-RU" sz="1100" dirty="0"/>
              <a:t>в реестре</a:t>
            </a:r>
          </a:p>
          <a:p>
            <a:pPr algn="ctr"/>
            <a:endParaRPr lang="ru-RU" sz="1100" dirty="0" smtClean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39580" y="933568"/>
            <a:ext cx="1412540" cy="82809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  Производителей ККТ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6012160" y="843557"/>
            <a:ext cx="1008112" cy="9627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95164</a:t>
            </a:r>
            <a:endParaRPr lang="ru-RU" sz="1400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07904" y="537524"/>
            <a:ext cx="792088" cy="7920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57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12160" y="2665905"/>
            <a:ext cx="1008112" cy="98596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202966</a:t>
            </a:r>
            <a:endParaRPr lang="ru-RU" sz="1300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53644" y="1873817"/>
            <a:ext cx="792088" cy="7920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707904" y="3332180"/>
            <a:ext cx="792088" cy="7920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18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22326" y="3396344"/>
            <a:ext cx="792088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175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15616" y="1975799"/>
            <a:ext cx="792088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132961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1720" y="2499742"/>
            <a:ext cx="792088" cy="33232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3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418843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2523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18533"/>
            <a:ext cx="7337192" cy="829353"/>
          </a:xfrm>
        </p:spPr>
        <p:txBody>
          <a:bodyPr>
            <a:noAutofit/>
          </a:bodyPr>
          <a:lstStyle/>
          <a:p>
            <a:pPr algn="ctr"/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4404462"/>
              </p:ext>
            </p:extLst>
          </p:nvPr>
        </p:nvGraphicFramePr>
        <p:xfrm>
          <a:off x="323528" y="1347614"/>
          <a:ext cx="8064896" cy="352839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064896"/>
              </a:tblGrid>
              <a:tr h="35283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 июля 2021 года освобождены от применения ККТ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i="0" u="sng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без наемных работников при реализации товаров собственного производства, выполнении работ, оказании услуг.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Данная отсрочка не применяется при перепродаже товаров.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реализации права на отсрочку применения ККТ налоговый вычет по                                                           приобретению ККТ не предусмотрен.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случае заключения трудового договора с работником необходимо   зарегистрировать ККТ в течение 30 календарных дней.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i="0" u="none" strike="noStrike" kern="1200" baseline="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191" marR="78191" marT="31101" marB="31101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6936111"/>
              </p:ext>
            </p:extLst>
          </p:nvPr>
        </p:nvGraphicFramePr>
        <p:xfrm>
          <a:off x="323528" y="483518"/>
          <a:ext cx="8064896" cy="79372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064896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06.06.2019 № 129-ФЗ «О внесении изменений в Федеральный закон «О применении контрольно-кассовой техники при осуществлении расчетов в Российской Федерации»</a:t>
                      </a: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41543529"/>
              </p:ext>
            </p:extLst>
          </p:nvPr>
        </p:nvGraphicFramePr>
        <p:xfrm>
          <a:off x="323528" y="3867894"/>
          <a:ext cx="799288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23629"/>
              </p:ext>
            </p:extLst>
          </p:nvPr>
        </p:nvGraphicFramePr>
        <p:xfrm>
          <a:off x="323528" y="1203598"/>
          <a:ext cx="7992888" cy="3600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85496"/>
                <a:gridCol w="3164201"/>
                <a:gridCol w="2743191"/>
              </a:tblGrid>
              <a:tr h="66545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виды деятельности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(пункты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1, 1.1, 2)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применяющие ПСН</a:t>
                      </a:r>
                      <a:endParaRPr lang="ru-RU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 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2.1)</a:t>
                      </a:r>
                      <a:endParaRPr lang="ru-RU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Плательщики </a:t>
                      </a: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«налога на профессиональный доход»</a:t>
                      </a:r>
                    </a:p>
                    <a:p>
                      <a:pPr algn="ctr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(пункт 2.2 (</a:t>
                      </a:r>
                      <a:r>
                        <a:rPr lang="ru-RU" sz="11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самозанятые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))</a:t>
                      </a:r>
                      <a:endParaRPr lang="ru-RU" sz="1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</a:tr>
              <a:tr h="2934943">
                <a:tc>
                  <a:txBody>
                    <a:bodyPr/>
                    <a:lstStyle/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ККТ не применяется кредитными организациями.</a:t>
                      </a:r>
                    </a:p>
                    <a:p>
                      <a:pPr marL="171450" marR="0" lvl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ККТ не применяется организациями и ИП в автоматических устройствах  не питаемых от электрической энергии.</a:t>
                      </a:r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и ИП с учетом специфики своей деятельности или особенностей своего местонахождения при осуществлении видов деятельности и при оказании услуг, указанных в данной статье.</a:t>
                      </a:r>
                      <a:endParaRPr lang="ru-RU" sz="1400" b="1" dirty="0">
                        <a:solidFill>
                          <a:srgbClr val="0066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ИП, применяющие ПСН, за исключением индивидуальных предпринимателей, осуществляющих виды предпринимательской деятельности, установленные подпунктами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3, 6, 9-11, 18, 28, 32, 33, 37, 38 ,40, 45-48, 53, 56, 63 пункта 2 статьи 346.43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Налогового кодекса РФ, могут осуществлять расчеты без применения контрольно-кассовой техники при условии выдачи (направления) покупателю (клиенту) документа, подтверждающего факт осуществления расчета , содержащего наименование документа, его порядковый номер, реквизиты, установленные абзацами 4-12 пункта 1 статьи 4.7 Федерального закона № 54-ФЗ.</a:t>
                      </a:r>
                    </a:p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ККТ не применяется индивидуальными предпринимателями, применяющими специальный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налоговый режим «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профессиональный доход» в отношении доходов, облагаемых налогом на профессиональный доход.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6103761"/>
              </p:ext>
            </p:extLst>
          </p:nvPr>
        </p:nvGraphicFramePr>
        <p:xfrm>
          <a:off x="323528" y="339502"/>
          <a:ext cx="7992888" cy="79372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99288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освобождены от применения ККТ</a:t>
                      </a:r>
                      <a:b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24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Федерального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№ 54-фз</a:t>
                      </a:r>
                      <a:endParaRPr lang="ru-RU" sz="2400" u="none" strike="noStrike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43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39502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статьей 2 Федерального закона </a:t>
            </a:r>
            <a:r>
              <a:rPr lang="ru-RU" sz="2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129-ФЗ </a:t>
            </a:r>
            <a:r>
              <a:rPr lang="ru-RU" sz="2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</a:t>
            </a:r>
            <a:r>
              <a:rPr lang="ru-RU" sz="2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обязательного применения </a:t>
            </a:r>
            <a:r>
              <a:rPr lang="ru-RU" sz="2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</a:t>
            </a:r>
            <a:endParaRPr lang="ru-RU" sz="2000" b="1" dirty="0">
              <a:solidFill>
                <a:srgbClr val="0072C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203598"/>
            <a:ext cx="201622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ТСН, ТСЖ, ЖСК и иные специализированные потребительские </a:t>
            </a:r>
            <a:r>
              <a:rPr lang="ru-RU" sz="1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кооперативы</a:t>
            </a:r>
            <a:endParaRPr lang="ru-RU" sz="1000" b="1" dirty="0">
              <a:solidFill>
                <a:srgbClr val="0072C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83768" y="1203598"/>
            <a:ext cx="201622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при оказании услуг населению в сфере образования</a:t>
            </a:r>
            <a:endParaRPr lang="ru-RU" sz="1000" b="1" dirty="0">
              <a:solidFill>
                <a:srgbClr val="0072C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08004" y="1231801"/>
            <a:ext cx="201622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физкультурно-спортивные организации при оказании услуг населению в сфере физической культуры и   </a:t>
            </a:r>
            <a:r>
              <a:rPr lang="ru-RU" sz="1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endParaRPr lang="ru-RU" sz="1000" b="1" dirty="0">
              <a:solidFill>
                <a:srgbClr val="0072C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2240" y="1203598"/>
            <a:ext cx="2160240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 и дворцы культуры, дома народного творчества, клубы, центры культурного развития, </a:t>
            </a:r>
            <a:r>
              <a:rPr lang="ru-RU" sz="1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иные культурно-досуговые </a:t>
            </a:r>
            <a:r>
              <a:rPr lang="ru-RU" sz="10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культурно-спортивные центры при оказании услуг населению в области </a:t>
            </a:r>
            <a:r>
              <a:rPr lang="ru-RU" sz="10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endParaRPr lang="ru-RU" sz="1000" b="1" dirty="0">
              <a:solidFill>
                <a:srgbClr val="0072CE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1012" y="3003798"/>
            <a:ext cx="7965404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не распространяются на расчеты наличными деньгами, а также расчеты с предъявлением электронного средства платежа при условии непосредственного взаимодействия покупателя (клиента) с пользователем.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1012" y="3723878"/>
            <a:ext cx="7965404" cy="115212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19672" y="423287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3548" y="3836826"/>
            <a:ext cx="7632848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1880" y="4335946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012" y="3723878"/>
            <a:ext cx="796540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Контрольно-кассовая техника может не применяться индивидуальными предпринимателями при реализации входных билетов и абонементов на посещение театров, являющихся государственными или муниципальными учреждениями, осуществляемой с рук и (или) лотка </a:t>
            </a:r>
            <a:endParaRPr lang="ru-RU" sz="1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случаев реализации указанных входных билетов и абонементов с использованием сети «Интернет» и сетей связи</a:t>
            </a:r>
            <a:r>
              <a:rPr lang="ru-RU" sz="1200" b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37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483519"/>
            <a:ext cx="3816424" cy="432047"/>
          </a:xfrm>
        </p:spPr>
        <p:txBody>
          <a:bodyPr/>
          <a:lstStyle/>
          <a:p>
            <a:pPr algn="ctr"/>
            <a:r>
              <a:rPr lang="en-US" sz="2500" dirty="0" smtClean="0"/>
              <a:t>QR </a:t>
            </a:r>
            <a:r>
              <a:rPr lang="ru-RU" sz="2500" dirty="0" smtClean="0"/>
              <a:t>код на кассовом чеке</a:t>
            </a:r>
            <a:endParaRPr lang="ru-RU" sz="25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059582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Дата и время осуществления расчета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707654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Порядковый номер фискального документа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355726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Признак расчета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03798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Сумма расчета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651870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Заводской номер фискального накопителя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4299942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Фискальный признак документа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>
            <a:off x="3851920" y="843558"/>
            <a:ext cx="2160240" cy="12024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Информационный</a:t>
            </a:r>
            <a:r>
              <a:rPr lang="ru-RU" dirty="0" smtClean="0"/>
              <a:t> </a:t>
            </a:r>
            <a:r>
              <a:rPr lang="ru-RU" sz="1200" dirty="0" smtClean="0"/>
              <a:t>сервис ФНС</a:t>
            </a:r>
            <a:endParaRPr lang="ru-RU" sz="1200" dirty="0"/>
          </a:p>
        </p:txBody>
      </p:sp>
      <p:sp>
        <p:nvSpPr>
          <p:cNvPr id="15" name="Облако 14"/>
          <p:cNvSpPr/>
          <p:nvPr/>
        </p:nvSpPr>
        <p:spPr>
          <a:xfrm>
            <a:off x="3779912" y="3147814"/>
            <a:ext cx="2376264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Официальное программное средство ФНС России для мобильного телефона или иного компьютерного устройства</a:t>
            </a:r>
            <a:endParaRPr lang="ru-RU" sz="1100" dirty="0"/>
          </a:p>
        </p:txBody>
      </p:sp>
      <p:sp>
        <p:nvSpPr>
          <p:cNvPr id="18" name="Плюс 17"/>
          <p:cNvSpPr/>
          <p:nvPr/>
        </p:nvSpPr>
        <p:spPr>
          <a:xfrm>
            <a:off x="3347864" y="2139702"/>
            <a:ext cx="914400" cy="914400"/>
          </a:xfrm>
          <a:prstGeom prst="mathPlus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4716016" y="2211710"/>
            <a:ext cx="484632" cy="864096"/>
          </a:xfrm>
          <a:prstGeom prst="up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 19"/>
          <p:cNvSpPr/>
          <p:nvPr/>
        </p:nvSpPr>
        <p:spPr>
          <a:xfrm>
            <a:off x="5724128" y="2211710"/>
            <a:ext cx="914400" cy="792088"/>
          </a:xfrm>
          <a:prstGeom prst="mathEqual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88224" y="1059582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Кассовый чек на бумажном носителе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4" y="3291830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Кассовый чек в электронной форме</a:t>
            </a:r>
            <a:endParaRPr lang="ru-RU" dirty="0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7092280" y="2211710"/>
            <a:ext cx="484632" cy="864096"/>
          </a:xfrm>
          <a:prstGeom prst="up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8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16416" y="4443958"/>
            <a:ext cx="619678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38702147"/>
              </p:ext>
            </p:extLst>
          </p:nvPr>
        </p:nvGraphicFramePr>
        <p:xfrm>
          <a:off x="500141" y="948906"/>
          <a:ext cx="7780618" cy="3899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5137051"/>
              </p:ext>
            </p:extLst>
          </p:nvPr>
        </p:nvGraphicFramePr>
        <p:xfrm>
          <a:off x="323528" y="483518"/>
          <a:ext cx="8064896" cy="64807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06489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01.07.2019 ДОПОЛНИТЕЛЬНЫЕ РЕКВИЗИТЫ КАССОВОГО ЧЕКА</a:t>
                      </a:r>
                      <a:br>
                        <a:rPr lang="ru-RU" sz="160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4.7 Федерального закона от 22.05.2003 № 54-ФЗ</a:t>
                      </a: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76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17234</TotalTime>
  <Words>1103</Words>
  <Application>Microsoft Office PowerPoint</Application>
  <PresentationFormat>Экран (16:9)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Present_FNS2012_16-9</vt:lpstr>
      <vt:lpstr>     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Презентация PowerPoint</vt:lpstr>
      <vt:lpstr>QR код на кассовом чеке</vt:lpstr>
      <vt:lpstr>Презентация PowerPoint</vt:lpstr>
      <vt:lpstr>Разграничение состава административного правонарушения</vt:lpstr>
      <vt:lpstr>Актуальную информацию о порядке применения контрольно-кассовой техники можно найти на сайте: www.nalog.ru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контрольной работы по вопросу соблюдения законодательства о применении контрольно-кассовой техники и использования специальных банковских счетов за 8 месяцев 2014 года»</dc:title>
  <dc:creator>5000-91-411</dc:creator>
  <cp:lastModifiedBy>Штурова Маргарита Викторовна</cp:lastModifiedBy>
  <cp:revision>1471</cp:revision>
  <cp:lastPrinted>2019-09-03T14:05:39Z</cp:lastPrinted>
  <dcterms:created xsi:type="dcterms:W3CDTF">2014-09-24T05:36:47Z</dcterms:created>
  <dcterms:modified xsi:type="dcterms:W3CDTF">2019-09-03T15:32:37Z</dcterms:modified>
</cp:coreProperties>
</file>