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82" r:id="rId2"/>
    <p:sldId id="325" r:id="rId3"/>
    <p:sldId id="326" r:id="rId4"/>
    <p:sldId id="327" r:id="rId5"/>
    <p:sldId id="328" r:id="rId6"/>
    <p:sldId id="292" r:id="rId7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FFCC99"/>
    <a:srgbClr val="2B4A76"/>
    <a:srgbClr val="333399"/>
    <a:srgbClr val="3333CC"/>
    <a:srgbClr val="DAFED0"/>
    <a:srgbClr val="00CC66"/>
    <a:srgbClr val="66FFCC"/>
    <a:srgbClr val="2DA2B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1216" cy="497047"/>
          </a:xfrm>
          <a:prstGeom prst="rect">
            <a:avLst/>
          </a:prstGeom>
        </p:spPr>
        <p:txBody>
          <a:bodyPr vert="horz" lIns="91841" tIns="45921" rIns="91841" bIns="459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983" y="1"/>
            <a:ext cx="2951216" cy="497047"/>
          </a:xfrm>
          <a:prstGeom prst="rect">
            <a:avLst/>
          </a:prstGeom>
        </p:spPr>
        <p:txBody>
          <a:bodyPr vert="horz" lIns="91841" tIns="45921" rIns="91841" bIns="45921" rtlCol="0"/>
          <a:lstStyle>
            <a:lvl1pPr algn="r">
              <a:defRPr sz="1200"/>
            </a:lvl1pPr>
          </a:lstStyle>
          <a:p>
            <a:fld id="{381760A2-F6F1-44F3-A5F6-DB15F110303A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41" tIns="45921" rIns="91841" bIns="459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2739"/>
            <a:ext cx="5447667" cy="4473416"/>
          </a:xfrm>
          <a:prstGeom prst="rect">
            <a:avLst/>
          </a:prstGeom>
        </p:spPr>
        <p:txBody>
          <a:bodyPr vert="horz" lIns="91841" tIns="45921" rIns="91841" bIns="459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2281"/>
            <a:ext cx="2951216" cy="497047"/>
          </a:xfrm>
          <a:prstGeom prst="rect">
            <a:avLst/>
          </a:prstGeom>
        </p:spPr>
        <p:txBody>
          <a:bodyPr vert="horz" lIns="91841" tIns="45921" rIns="91841" bIns="459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983" y="9442281"/>
            <a:ext cx="2951216" cy="497047"/>
          </a:xfrm>
          <a:prstGeom prst="rect">
            <a:avLst/>
          </a:prstGeom>
        </p:spPr>
        <p:txBody>
          <a:bodyPr vert="horz" lIns="91841" tIns="45921" rIns="91841" bIns="45921" rtlCol="0" anchor="b"/>
          <a:lstStyle>
            <a:lvl1pPr algn="r">
              <a:defRPr sz="1200"/>
            </a:lvl1pPr>
          </a:lstStyle>
          <a:p>
            <a:fld id="{7ABAD1A5-C31B-427B-ADFE-E02E51D534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65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7" y="1428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3363691"/>
            <a:ext cx="7772400" cy="1470025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65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  <p:transition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3" y="303213"/>
            <a:ext cx="2405063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9" y="303213"/>
            <a:ext cx="7065963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378" y="0"/>
            <a:ext cx="76676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484313"/>
            <a:ext cx="8229600" cy="5040312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  <a:endParaRPr lang="ru-RU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7" y="1913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8" y="1606871"/>
            <a:ext cx="732068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5127078"/>
            <a:ext cx="923619" cy="376853"/>
          </a:xfrm>
          <a:prstGeom prst="rect">
            <a:avLst/>
          </a:prstGeom>
          <a:noFill/>
        </p:spPr>
        <p:txBody>
          <a:bodyPr wrap="square" lIns="80147" tIns="40074" rIns="80147" bIns="40074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5" y="501071"/>
            <a:ext cx="7337192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marL="0" marR="0" lvl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" y="474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8" y="1606871"/>
            <a:ext cx="732068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8641" indent="0">
              <a:defRPr>
                <a:latin typeface="+mj-lt"/>
              </a:defRPr>
            </a:lvl2pPr>
            <a:lvl3pPr marL="551012" indent="-228197">
              <a:defRPr>
                <a:latin typeface="+mj-lt"/>
              </a:defRPr>
            </a:lvl3pPr>
            <a:lvl4pPr marL="0" indent="315858">
              <a:defRPr>
                <a:latin typeface="+mj-lt"/>
              </a:defRPr>
            </a:lvl4pPr>
            <a:lvl5pPr marL="1257865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501071"/>
            <a:ext cx="7337901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marL="0" marR="0" lvl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" y="2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8" y="1012506"/>
            <a:ext cx="7320689" cy="20246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8" y="3429721"/>
            <a:ext cx="7320689" cy="300640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7" y="1913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606873"/>
            <a:ext cx="3620764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2" y="1606873"/>
            <a:ext cx="3644897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864167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5" y="1606873"/>
            <a:ext cx="3674753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5" y="2174876"/>
            <a:ext cx="3674753" cy="42612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4" y="1606873"/>
            <a:ext cx="3587825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4" y="2188098"/>
            <a:ext cx="3587825" cy="4248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7" y="1913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501068"/>
            <a:ext cx="7864167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50" y="5872591"/>
            <a:ext cx="567428" cy="653106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>
            <a:lvl1pPr algn="ctr">
              <a:defRPr sz="2400" i="0">
                <a:solidFill>
                  <a:schemeClr val="bg1"/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A8C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6" y="490023"/>
            <a:ext cx="7343873" cy="1110281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6" y="1600201"/>
            <a:ext cx="7343873" cy="4835924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6356353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6356353"/>
            <a:ext cx="2895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3" y="6041427"/>
            <a:ext cx="619711" cy="631834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>
            <a:lvl1pPr algn="ctr">
              <a:lnSpc>
                <a:spcPts val="2104"/>
              </a:lnSpc>
              <a:defRPr sz="24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wheel spokes="2"/>
  </p:transition>
  <p:hf hdr="0" ftr="0" dt="0"/>
  <p:txStyles>
    <p:titleStyle>
      <a:lvl1pPr algn="l" defTabSz="914239" rtl="0" eaLnBrk="1" latinLnBrk="0" hangingPunct="1">
        <a:lnSpc>
          <a:spcPts val="4558"/>
        </a:lnSpc>
        <a:spcBef>
          <a:spcPct val="0"/>
        </a:spcBef>
        <a:buNone/>
        <a:defRPr sz="37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18641" indent="0" algn="l" defTabSz="914239" rtl="0" eaLnBrk="1" latinLnBrk="0" hangingPunct="1">
        <a:spcBef>
          <a:spcPct val="20000"/>
        </a:spcBef>
        <a:buFont typeface="+mj-lt"/>
        <a:buNone/>
        <a:defRPr sz="32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18641" indent="0" algn="l" defTabSz="914239" rtl="0" eaLnBrk="1" latinLnBrk="0" hangingPunct="1">
        <a:spcBef>
          <a:spcPct val="20000"/>
        </a:spcBef>
        <a:buFont typeface="Arial" pitchFamily="34" charset="0"/>
        <a:buNone/>
        <a:defRPr sz="2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624759" indent="-228197" algn="l" defTabSz="914239" rtl="0" eaLnBrk="1" latinLnBrk="0" hangingPunct="1">
        <a:spcBef>
          <a:spcPct val="20000"/>
        </a:spcBef>
        <a:buFont typeface="Arial" pitchFamily="34" charset="0"/>
        <a:buChar char="•"/>
        <a:defRPr sz="2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15858" algn="just" defTabSz="914239" rtl="0" eaLnBrk="1" latinLnBrk="0" hangingPunct="1">
        <a:lnSpc>
          <a:spcPts val="1578"/>
        </a:lnSpc>
        <a:spcBef>
          <a:spcPts val="351"/>
        </a:spcBef>
        <a:buFont typeface="Arial" pitchFamily="34" charset="0"/>
        <a:buNone/>
        <a:tabLst/>
        <a:defRPr sz="14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257865" indent="0" algn="l" defTabSz="914239" rtl="0" eaLnBrk="1" latinLnBrk="0" hangingPunct="1">
        <a:lnSpc>
          <a:spcPts val="1578"/>
        </a:lnSpc>
        <a:spcBef>
          <a:spcPts val="351"/>
        </a:spcBef>
        <a:buFont typeface="Arial" pitchFamily="34" charset="0"/>
        <a:buNone/>
        <a:defRPr sz="12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log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143" y="3199620"/>
            <a:ext cx="8766628" cy="1256267"/>
          </a:xfrm>
        </p:spPr>
        <p:txBody>
          <a:bodyPr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ru-RU" sz="1600" b="0" dirty="0" smtClean="0">
                <a:latin typeface="PF Din Text Cond Pro" pitchFamily="2" charset="0"/>
                <a:ea typeface="+mn-ea"/>
                <a:cs typeface="+mn-cs"/>
              </a:rPr>
              <a:t>ДОКЛАД</a:t>
            </a:r>
            <a:br>
              <a:rPr lang="ru-RU" sz="1600" b="0" dirty="0" smtClean="0">
                <a:latin typeface="PF Din Text Cond Pro" pitchFamily="2" charset="0"/>
                <a:ea typeface="+mn-ea"/>
                <a:cs typeface="+mn-cs"/>
              </a:rPr>
            </a:br>
            <a:r>
              <a:rPr lang="ru-RU" sz="1600" b="0" dirty="0" smtClean="0">
                <a:latin typeface="PF Din Text Cond Pro" pitchFamily="2" charset="0"/>
                <a:ea typeface="+mn-ea"/>
                <a:cs typeface="+mn-cs"/>
              </a:rPr>
              <a:t>НАЧАЛЬНИКА ОТДЕЛА ДОСУДЕБНОГО УРЕГУЛИРОВАНИЯ НАЛОГОВЫХ СПОРОВ</a:t>
            </a:r>
            <a:r>
              <a:rPr lang="ru-RU" sz="1600" b="0" dirty="0" smtClean="0">
                <a:latin typeface="PF Din Text Cond Pro" pitchFamily="2" charset="0"/>
                <a:ea typeface="+mn-ea"/>
                <a:cs typeface="+mn-cs"/>
              </a:rPr>
              <a:t/>
            </a:r>
            <a:br>
              <a:rPr lang="ru-RU" sz="1600" b="0" dirty="0" smtClean="0">
                <a:latin typeface="PF Din Text Cond Pro" pitchFamily="2" charset="0"/>
                <a:ea typeface="+mn-ea"/>
                <a:cs typeface="+mn-cs"/>
              </a:rPr>
            </a:br>
            <a:r>
              <a:rPr lang="ru-RU" sz="1600" b="0" dirty="0" smtClean="0">
                <a:latin typeface="PF Din Text Cond Pro" pitchFamily="2" charset="0"/>
                <a:ea typeface="+mn-ea"/>
                <a:cs typeface="+mn-cs"/>
              </a:rPr>
              <a:t>УФНС РОССИИ ПО МОСКОВСКОЙ ОБЛАСТИ</a:t>
            </a:r>
            <a:br>
              <a:rPr lang="ru-RU" sz="1600" b="0" dirty="0" smtClean="0">
                <a:latin typeface="PF Din Text Cond Pro" pitchFamily="2" charset="0"/>
                <a:ea typeface="+mn-ea"/>
                <a:cs typeface="+mn-cs"/>
              </a:rPr>
            </a:br>
            <a:r>
              <a:rPr lang="ru-RU" sz="1600" b="0" dirty="0" smtClean="0">
                <a:latin typeface="PF Din Text Cond Pro" pitchFamily="2" charset="0"/>
                <a:ea typeface="+mn-ea"/>
                <a:cs typeface="+mn-cs"/>
              </a:rPr>
              <a:t>Н.В. МАСЛОВОЙ</a:t>
            </a:r>
            <a:endParaRPr lang="ru-RU" sz="1600" b="0" dirty="0">
              <a:latin typeface="PF Din Text Cond Pro" pitchFamily="2" charset="0"/>
              <a:ea typeface="+mn-ea"/>
              <a:cs typeface="+mn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601030"/>
            <a:ext cx="8424936" cy="2017404"/>
          </a:xfrm>
        </p:spPr>
        <p:txBody>
          <a:bodyPr>
            <a:normAutofit fontScale="62500" lnSpcReduction="20000"/>
          </a:bodyPr>
          <a:lstStyle/>
          <a:p>
            <a:pPr defTabSz="914400">
              <a:lnSpc>
                <a:spcPct val="120000"/>
              </a:lnSpc>
              <a:spcBef>
                <a:spcPct val="0"/>
              </a:spcBef>
            </a:pPr>
            <a:r>
              <a:rPr lang="ru-RU" sz="2600" dirty="0">
                <a:latin typeface="PF Din Text Cond Pro" pitchFamily="2" charset="0"/>
              </a:rPr>
              <a:t>«</a:t>
            </a:r>
            <a:r>
              <a:rPr lang="ru-RU" sz="2600" dirty="0">
                <a:latin typeface="PF Din Text Cond Pro" pitchFamily="2" charset="0"/>
              </a:rPr>
              <a:t>Досудебный порядок урегулирования налоговых споров как способ снижения конфликтности между налогоплательщиками и налоговыми органами. Результаты работы территориальных налоговых органов по досудебному урегулированию налоговых споров в 2020 году</a:t>
            </a:r>
            <a:r>
              <a:rPr lang="ru-RU" sz="2600" dirty="0">
                <a:latin typeface="PF Din Text Cond Pro" pitchFamily="2" charset="0"/>
              </a:rPr>
              <a:t>»</a:t>
            </a:r>
            <a:endParaRPr lang="ru-RU" sz="2600" dirty="0">
              <a:latin typeface="PF Din Text Cond Pro" pitchFamily="2" charset="0"/>
            </a:endParaRPr>
          </a:p>
          <a:p>
            <a:endParaRPr lang="ru-RU" sz="3800" dirty="0" smtClean="0">
              <a:latin typeface="PF Din Text Cond Pro" pitchFamily="2" charset="0"/>
            </a:endParaRPr>
          </a:p>
          <a:p>
            <a:endParaRPr lang="ru-RU" sz="2000" dirty="0" smtClean="0">
              <a:latin typeface="PF Din Text Cond Pro" pitchFamily="2" charset="0"/>
            </a:endParaRPr>
          </a:p>
          <a:p>
            <a:r>
              <a:rPr lang="ru-RU" sz="1700" dirty="0">
                <a:latin typeface="PF Din Text Cond Pro" pitchFamily="2" charset="0"/>
              </a:rPr>
              <a:t>МОСКВА</a:t>
            </a:r>
          </a:p>
          <a:p>
            <a:r>
              <a:rPr lang="ru-RU" sz="1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25.02.2021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0092" y="2553289"/>
            <a:ext cx="59963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PF Din Text Cond Pro" pitchFamily="2" charset="0"/>
              </a:rPr>
              <a:t>УПРАВЛЕНИЕ ФЕДЕРАЛЬНОЙ</a:t>
            </a:r>
            <a:br>
              <a:rPr lang="ru-RU" dirty="0">
                <a:solidFill>
                  <a:schemeClr val="bg1"/>
                </a:solidFill>
                <a:latin typeface="PF Din Text Cond Pro" pitchFamily="2" charset="0"/>
              </a:rPr>
            </a:br>
            <a:r>
              <a:rPr lang="ru-RU" dirty="0">
                <a:solidFill>
                  <a:schemeClr val="bg1"/>
                </a:solidFill>
                <a:latin typeface="PF Din Text Cond Pro" pitchFamily="2" charset="0"/>
              </a:rPr>
              <a:t>НАЛОГОВОЙ СЛУЖБЫ ПО МОСКОВСКОЙ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2939523550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556792"/>
            <a:ext cx="7992888" cy="4879332"/>
          </a:xfrm>
        </p:spPr>
        <p:txBody>
          <a:bodyPr>
            <a:normAutofit/>
          </a:bodyPr>
          <a:lstStyle/>
          <a:p>
            <a:pPr algn="just"/>
            <a:r>
              <a:rPr lang="ru-RU" sz="2200" b="0" dirty="0">
                <a:solidFill>
                  <a:srgbClr val="002060"/>
                </a:solidFill>
                <a:ea typeface="+mj-ea"/>
                <a:cs typeface="Times New Roman" panose="02020603050405020304" pitchFamily="18" charset="0"/>
              </a:rPr>
              <a:t>Взаимодействие </a:t>
            </a:r>
            <a:r>
              <a:rPr lang="ru-RU" sz="2200" b="0" dirty="0">
                <a:solidFill>
                  <a:srgbClr val="002060"/>
                </a:solidFill>
                <a:ea typeface="+mj-ea"/>
                <a:cs typeface="Times New Roman" panose="02020603050405020304" pitchFamily="18" charset="0"/>
              </a:rPr>
              <a:t>с налогоплательщиками в части досудебного урегулирования налоговых споров, </a:t>
            </a:r>
            <a:r>
              <a:rPr lang="ru-RU" sz="2200" b="0" dirty="0" smtClean="0">
                <a:solidFill>
                  <a:srgbClr val="002060"/>
                </a:solidFill>
                <a:ea typeface="+mj-ea"/>
                <a:cs typeface="Times New Roman" panose="02020603050405020304" pitchFamily="18" charset="0"/>
              </a:rPr>
              <a:t>реализовано  </a:t>
            </a:r>
            <a:r>
              <a:rPr lang="ru-RU" sz="2200" b="0" dirty="0">
                <a:solidFill>
                  <a:srgbClr val="002060"/>
                </a:solidFill>
                <a:ea typeface="+mj-ea"/>
                <a:cs typeface="Times New Roman" panose="02020603050405020304" pitchFamily="18" charset="0"/>
              </a:rPr>
              <a:t>посредством сервисов </a:t>
            </a:r>
            <a:r>
              <a:rPr lang="ru-RU" sz="2200" b="0" dirty="0">
                <a:solidFill>
                  <a:srgbClr val="002060"/>
                </a:solidFill>
                <a:ea typeface="+mj-ea"/>
                <a:cs typeface="Times New Roman" panose="02020603050405020304" pitchFamily="18" charset="0"/>
              </a:rPr>
              <a:t>официального сайта  ФНС России </a:t>
            </a:r>
            <a:r>
              <a:rPr lang="ru-RU" sz="2200" b="0" dirty="0" smtClean="0">
                <a:solidFill>
                  <a:srgbClr val="002060"/>
                </a:solidFill>
                <a:ea typeface="+mj-ea"/>
                <a:cs typeface="Times New Roman" panose="02020603050405020304" pitchFamily="18" charset="0"/>
                <a:hlinkClick r:id="rId2"/>
              </a:rPr>
              <a:t>www.nalog.ru</a:t>
            </a:r>
            <a:r>
              <a:rPr lang="ru-RU" sz="2200" b="0" dirty="0" smtClean="0">
                <a:solidFill>
                  <a:srgbClr val="002060"/>
                </a:solidFill>
                <a:ea typeface="+mj-ea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sz="2200" dirty="0" smtClean="0">
              <a:solidFill>
                <a:srgbClr val="002060"/>
              </a:solidFill>
              <a:ea typeface="+mj-ea"/>
              <a:cs typeface="Times New Roman" panose="02020603050405020304" pitchFamily="18" charset="0"/>
            </a:endParaRPr>
          </a:p>
          <a:p>
            <a:pPr algn="just"/>
            <a:r>
              <a:rPr lang="ru-RU" sz="2200" dirty="0" smtClean="0">
                <a:solidFill>
                  <a:srgbClr val="002060"/>
                </a:solidFill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200" b="0" dirty="0" smtClean="0">
                <a:solidFill>
                  <a:srgbClr val="002060"/>
                </a:solidFill>
                <a:ea typeface="+mj-ea"/>
                <a:cs typeface="Times New Roman" panose="02020603050405020304" pitchFamily="18" charset="0"/>
              </a:rPr>
              <a:t>-   «</a:t>
            </a:r>
            <a:r>
              <a:rPr lang="ru-RU" sz="2200" b="0" dirty="0">
                <a:solidFill>
                  <a:srgbClr val="002060"/>
                </a:solidFill>
                <a:ea typeface="+mj-ea"/>
                <a:cs typeface="Times New Roman" panose="02020603050405020304" pitchFamily="18" charset="0"/>
              </a:rPr>
              <a:t>Узнать о жалобе», </a:t>
            </a:r>
            <a:endParaRPr lang="ru-RU" sz="2200" b="0" dirty="0" smtClean="0">
              <a:solidFill>
                <a:srgbClr val="002060"/>
              </a:solidFill>
              <a:ea typeface="+mj-ea"/>
              <a:cs typeface="Times New Roman" panose="02020603050405020304" pitchFamily="18" charset="0"/>
            </a:endParaRPr>
          </a:p>
          <a:p>
            <a:pPr algn="just"/>
            <a:r>
              <a:rPr lang="ru-RU" sz="2200" b="0" dirty="0" smtClean="0">
                <a:solidFill>
                  <a:srgbClr val="002060"/>
                </a:solidFill>
                <a:ea typeface="+mj-ea"/>
                <a:cs typeface="Times New Roman" panose="02020603050405020304" pitchFamily="18" charset="0"/>
              </a:rPr>
              <a:t> -   «</a:t>
            </a:r>
            <a:r>
              <a:rPr lang="ru-RU" sz="2200" b="0" dirty="0">
                <a:solidFill>
                  <a:srgbClr val="002060"/>
                </a:solidFill>
                <a:ea typeface="+mj-ea"/>
                <a:cs typeface="Times New Roman" panose="02020603050405020304" pitchFamily="18" charset="0"/>
              </a:rPr>
              <a:t>Решения по жалобам», </a:t>
            </a:r>
            <a:endParaRPr lang="ru-RU" sz="2200" b="0" dirty="0">
              <a:solidFill>
                <a:srgbClr val="002060"/>
              </a:solidFill>
              <a:ea typeface="+mj-ea"/>
              <a:cs typeface="Times New Roman" panose="02020603050405020304" pitchFamily="18" charset="0"/>
            </a:endParaRPr>
          </a:p>
          <a:p>
            <a:pPr algn="just"/>
            <a:endParaRPr lang="ru-RU" sz="2200" dirty="0" smtClean="0">
              <a:solidFill>
                <a:srgbClr val="002060"/>
              </a:solidFill>
              <a:ea typeface="+mj-ea"/>
              <a:cs typeface="Times New Roman" panose="02020603050405020304" pitchFamily="18" charset="0"/>
            </a:endParaRPr>
          </a:p>
          <a:p>
            <a:pPr algn="just"/>
            <a:r>
              <a:rPr lang="ru-RU" sz="2200" b="0" dirty="0" smtClean="0">
                <a:solidFill>
                  <a:srgbClr val="002060"/>
                </a:solidFill>
                <a:ea typeface="+mj-ea"/>
                <a:cs typeface="Times New Roman" panose="02020603050405020304" pitchFamily="18" charset="0"/>
              </a:rPr>
              <a:t>Приказом </a:t>
            </a:r>
            <a:r>
              <a:rPr lang="ru-RU" sz="2200" b="0" dirty="0">
                <a:solidFill>
                  <a:srgbClr val="002060"/>
                </a:solidFill>
                <a:ea typeface="+mj-ea"/>
                <a:cs typeface="Times New Roman" panose="02020603050405020304" pitchFamily="18" charset="0"/>
              </a:rPr>
              <a:t>ФНС России от 20.12.2019 № ММВ-7-9/645</a:t>
            </a:r>
            <a:r>
              <a:rPr lang="ru-RU" sz="2200" b="0" dirty="0" smtClean="0">
                <a:solidFill>
                  <a:srgbClr val="002060"/>
                </a:solidFill>
                <a:ea typeface="+mj-ea"/>
                <a:cs typeface="Times New Roman" panose="02020603050405020304" pitchFamily="18" charset="0"/>
              </a:rPr>
              <a:t>@ </a:t>
            </a:r>
            <a:r>
              <a:rPr lang="ru-RU" sz="2200" b="0" dirty="0">
                <a:solidFill>
                  <a:srgbClr val="002060"/>
                </a:solidFill>
                <a:ea typeface="+mj-ea"/>
                <a:cs typeface="Times New Roman" panose="02020603050405020304" pitchFamily="18" charset="0"/>
              </a:rPr>
              <a:t>утверждены порядок представления компаниями и индивидуальными предпринимателями жалоб в электронной форме по ТКС, формы, форматы, порядок их заполнения, а также форма направления решений и извещений налоговых органов по ним в электронном виде. </a:t>
            </a:r>
          </a:p>
          <a:p>
            <a:pPr algn="just"/>
            <a:endParaRPr lang="ru-RU" sz="2200" dirty="0">
              <a:solidFill>
                <a:srgbClr val="002060"/>
              </a:solidFill>
              <a:ea typeface="+mj-ea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836712"/>
            <a:ext cx="8064896" cy="864096"/>
          </a:xfrm>
        </p:spPr>
        <p:txBody>
          <a:bodyPr>
            <a:normAutofit fontScale="90000"/>
          </a:bodyPr>
          <a:lstStyle/>
          <a:p>
            <a:pPr lvl="0" algn="just"/>
            <a:r>
              <a:rPr lang="ru-RU" sz="2400" b="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Задача досудебного урегулирования налоговых споров – обеспечить развитие обратной связи с налогоплательщиками.</a:t>
            </a:r>
            <a:br>
              <a:rPr lang="ru-RU" sz="2400" b="0" dirty="0" smtClean="0">
                <a:solidFill>
                  <a:srgbClr val="002060"/>
                </a:solidFill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325380"/>
      </p:ext>
    </p:extLst>
  </p:cSld>
  <p:clrMapOvr>
    <a:masterClrMapping/>
  </p:clrMapOvr>
  <p:transition>
    <p:wheel spokes="2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" t="5790" r="-5" b="32734"/>
          <a:stretch/>
        </p:blipFill>
        <p:spPr>
          <a:xfrm>
            <a:off x="395536" y="2276872"/>
            <a:ext cx="8064896" cy="4320480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167844" y="4725144"/>
            <a:ext cx="1800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611560" y="548680"/>
            <a:ext cx="784887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150" dirty="0">
                <a:solidFill>
                  <a:srgbClr val="002060"/>
                </a:solidFill>
                <a:latin typeface="+mj-lt"/>
                <a:ea typeface="+mj-ea"/>
                <a:cs typeface="Times New Roman" panose="02020603050405020304" pitchFamily="18" charset="0"/>
              </a:rPr>
              <a:t>Интернет-сервис </a:t>
            </a:r>
            <a:r>
              <a:rPr lang="ru-RU" sz="2150" b="1" dirty="0">
                <a:solidFill>
                  <a:srgbClr val="002060"/>
                </a:solidFill>
                <a:latin typeface="+mj-lt"/>
                <a:ea typeface="+mj-ea"/>
                <a:cs typeface="Times New Roman" panose="02020603050405020304" pitchFamily="18" charset="0"/>
              </a:rPr>
              <a:t>"Узнать о жалобе"</a:t>
            </a:r>
            <a:r>
              <a:rPr lang="ru-RU" sz="2150" dirty="0">
                <a:solidFill>
                  <a:srgbClr val="002060"/>
                </a:solidFill>
                <a:latin typeface="+mj-lt"/>
                <a:ea typeface="+mj-ea"/>
                <a:cs typeface="Times New Roman" panose="02020603050405020304" pitchFamily="18" charset="0"/>
              </a:rPr>
              <a:t> позволяет налогоплательщикам получить информацию о ходе и результатах рассмотрения поступивших в ФНС России и Управления ФНС России по субъектам Российской Федерации обращений (жалоб, заявлений, предложений).</a:t>
            </a:r>
          </a:p>
        </p:txBody>
      </p:sp>
    </p:spTree>
    <p:extLst>
      <p:ext uri="{BB962C8B-B14F-4D97-AF65-F5344CB8AC3E}">
        <p14:creationId xmlns:p14="http://schemas.microsoft.com/office/powerpoint/2010/main" val="3383154817"/>
      </p:ext>
    </p:extLst>
  </p:cSld>
  <p:clrMapOvr>
    <a:masterClrMapping/>
  </p:clrMapOvr>
  <p:transition>
    <p:wheel spokes="2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73" b="33267"/>
          <a:stretch/>
        </p:blipFill>
        <p:spPr>
          <a:xfrm>
            <a:off x="395536" y="2348880"/>
            <a:ext cx="7992888" cy="4032448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404664"/>
            <a:ext cx="7848872" cy="1746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150" dirty="0">
                <a:solidFill>
                  <a:srgbClr val="002060"/>
                </a:solidFill>
                <a:latin typeface="+mj-lt"/>
                <a:ea typeface="+mj-ea"/>
                <a:cs typeface="Times New Roman" panose="02020603050405020304" pitchFamily="18" charset="0"/>
              </a:rPr>
              <a:t>Интернет - сервис </a:t>
            </a:r>
            <a:r>
              <a:rPr lang="ru-RU" sz="2150" b="1" dirty="0">
                <a:solidFill>
                  <a:srgbClr val="002060"/>
                </a:solidFill>
                <a:latin typeface="+mj-lt"/>
                <a:ea typeface="+mj-ea"/>
                <a:cs typeface="Times New Roman" panose="02020603050405020304" pitchFamily="18" charset="0"/>
              </a:rPr>
              <a:t>"Решения по жалобам</a:t>
            </a:r>
            <a:r>
              <a:rPr lang="ru-RU" sz="2150" b="1" dirty="0">
                <a:solidFill>
                  <a:srgbClr val="002060"/>
                </a:solidFill>
                <a:latin typeface="+mj-lt"/>
                <a:ea typeface="+mj-ea"/>
                <a:cs typeface="Times New Roman" panose="02020603050405020304" pitchFamily="18" charset="0"/>
              </a:rPr>
              <a:t>"</a:t>
            </a:r>
            <a:r>
              <a:rPr lang="ru-RU" sz="2150" dirty="0">
                <a:solidFill>
                  <a:srgbClr val="002060"/>
                </a:solidFill>
                <a:latin typeface="+mj-lt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150" dirty="0">
                <a:solidFill>
                  <a:srgbClr val="002060"/>
                </a:solidFill>
                <a:latin typeface="+mj-lt"/>
                <a:ea typeface="+mj-ea"/>
                <a:cs typeface="Times New Roman" panose="02020603050405020304" pitchFamily="18" charset="0"/>
              </a:rPr>
              <a:t>предоставляет налогоплательщикам возможность просмотра в свободном доступе решений, вынесенных вышестоящими налоговыми органами по результатам рассмотрения жалоб (апелляционных жалоб).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83568" y="5445224"/>
            <a:ext cx="165618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9655973"/>
      </p:ext>
    </p:extLst>
  </p:cSld>
  <p:clrMapOvr>
    <a:masterClrMapping/>
  </p:clrMapOvr>
  <p:transition>
    <p:wheel spokes="2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548681"/>
            <a:ext cx="7920880" cy="5887444"/>
          </a:xfrm>
        </p:spPr>
        <p:txBody>
          <a:bodyPr>
            <a:normAutofit/>
          </a:bodyPr>
          <a:lstStyle/>
          <a:p>
            <a:pPr algn="just"/>
            <a:r>
              <a:rPr lang="ru-RU" sz="2200" dirty="0">
                <a:solidFill>
                  <a:srgbClr val="002060"/>
                </a:solidFill>
                <a:ea typeface="+mj-ea"/>
                <a:cs typeface="Times New Roman" panose="02020603050405020304" pitchFamily="18" charset="0"/>
              </a:rPr>
              <a:t>П</a:t>
            </a:r>
            <a:r>
              <a:rPr lang="ru-RU" sz="2200" dirty="0">
                <a:solidFill>
                  <a:srgbClr val="002060"/>
                </a:solidFill>
                <a:ea typeface="+mj-ea"/>
                <a:cs typeface="Times New Roman" panose="02020603050405020304" pitchFamily="18" charset="0"/>
              </a:rPr>
              <a:t>риказ </a:t>
            </a:r>
            <a:r>
              <a:rPr lang="ru-RU" sz="2200" dirty="0">
                <a:solidFill>
                  <a:srgbClr val="002060"/>
                </a:solidFill>
                <a:ea typeface="+mj-ea"/>
                <a:cs typeface="Times New Roman" panose="02020603050405020304" pitchFamily="18" charset="0"/>
              </a:rPr>
              <a:t>ФНС России от 20.12.2019 № ММВ-7-9/645</a:t>
            </a:r>
            <a:r>
              <a:rPr lang="ru-RU" sz="2200" dirty="0" smtClean="0">
                <a:solidFill>
                  <a:srgbClr val="002060"/>
                </a:solidFill>
                <a:ea typeface="+mj-ea"/>
                <a:cs typeface="Times New Roman" panose="02020603050405020304" pitchFamily="18" charset="0"/>
              </a:rPr>
              <a:t>@ </a:t>
            </a:r>
            <a:r>
              <a:rPr lang="ru-RU" sz="2200" b="0" dirty="0" smtClean="0">
                <a:solidFill>
                  <a:srgbClr val="002060"/>
                </a:solidFill>
                <a:ea typeface="+mj-ea"/>
                <a:cs typeface="Times New Roman" panose="02020603050405020304" pitchFamily="18" charset="0"/>
              </a:rPr>
              <a:t>«Об утверждении формы жалобы (апелляционной жалобы) и порядка ее заполнения, а также форматов и порядка представления жалобы (апелляционной жалобы) и направления решений (извещения) по ним в электронной форме.</a:t>
            </a:r>
          </a:p>
          <a:p>
            <a:pPr algn="just"/>
            <a:endParaRPr lang="ru-RU" sz="2200" dirty="0" smtClean="0">
              <a:solidFill>
                <a:srgbClr val="002060"/>
              </a:solidFill>
              <a:ea typeface="+mj-ea"/>
              <a:cs typeface="Times New Roman" panose="02020603050405020304" pitchFamily="18" charset="0"/>
            </a:endParaRPr>
          </a:p>
          <a:p>
            <a:pPr algn="just"/>
            <a:r>
              <a:rPr lang="ru-RU" sz="2200" dirty="0" smtClean="0">
                <a:solidFill>
                  <a:srgbClr val="002060"/>
                </a:solidFill>
                <a:ea typeface="+mj-ea"/>
                <a:cs typeface="Times New Roman" panose="02020603050405020304" pitchFamily="18" charset="0"/>
              </a:rPr>
              <a:t>Реализована возможность </a:t>
            </a:r>
            <a:r>
              <a:rPr lang="ru-RU" sz="2200" dirty="0">
                <a:solidFill>
                  <a:srgbClr val="002060"/>
                </a:solidFill>
                <a:ea typeface="+mj-ea"/>
                <a:cs typeface="Times New Roman" panose="02020603050405020304" pitchFamily="18" charset="0"/>
              </a:rPr>
              <a:t>формирования в электронной форме и направления по ТКС решения по результатам рассмотрения жалобы.</a:t>
            </a:r>
          </a:p>
          <a:p>
            <a:pPr algn="just"/>
            <a:endParaRPr lang="ru-RU" sz="2200" b="0" dirty="0" smtClean="0">
              <a:solidFill>
                <a:srgbClr val="002060"/>
              </a:solidFill>
              <a:ea typeface="+mj-ea"/>
              <a:cs typeface="Times New Roman" panose="02020603050405020304" pitchFamily="18" charset="0"/>
            </a:endParaRPr>
          </a:p>
          <a:p>
            <a:pPr algn="just"/>
            <a:r>
              <a:rPr lang="ru-RU" sz="2200" b="0" dirty="0" smtClean="0">
                <a:solidFill>
                  <a:srgbClr val="002060"/>
                </a:solidFill>
                <a:ea typeface="+mj-ea"/>
                <a:cs typeface="Times New Roman" panose="02020603050405020304" pitchFamily="18" charset="0"/>
              </a:rPr>
              <a:t>В </a:t>
            </a:r>
            <a:r>
              <a:rPr lang="ru-RU" sz="2200" b="0" dirty="0">
                <a:solidFill>
                  <a:srgbClr val="002060"/>
                </a:solidFill>
                <a:ea typeface="+mj-ea"/>
                <a:cs typeface="Times New Roman" panose="02020603050405020304" pitchFamily="18" charset="0"/>
              </a:rPr>
              <a:t>2020 году количество </a:t>
            </a:r>
            <a:r>
              <a:rPr lang="ru-RU" sz="2200" b="0" dirty="0" smtClean="0">
                <a:solidFill>
                  <a:srgbClr val="002060"/>
                </a:solidFill>
                <a:ea typeface="+mj-ea"/>
                <a:cs typeface="Times New Roman" panose="02020603050405020304" pitchFamily="18" charset="0"/>
              </a:rPr>
              <a:t>жалоб, </a:t>
            </a:r>
            <a:r>
              <a:rPr lang="ru-RU" sz="2200" b="0" dirty="0">
                <a:solidFill>
                  <a:srgbClr val="002060"/>
                </a:solidFill>
                <a:ea typeface="+mj-ea"/>
                <a:cs typeface="Times New Roman" panose="02020603050405020304" pitchFamily="18" charset="0"/>
              </a:rPr>
              <a:t>направленных </a:t>
            </a:r>
            <a:r>
              <a:rPr lang="ru-RU" sz="2200" b="0" dirty="0" smtClean="0">
                <a:solidFill>
                  <a:srgbClr val="002060"/>
                </a:solidFill>
                <a:ea typeface="+mj-ea"/>
                <a:cs typeface="Times New Roman" panose="02020603050405020304" pitchFamily="18" charset="0"/>
              </a:rPr>
              <a:t>налогоплательщиками </a:t>
            </a:r>
            <a:r>
              <a:rPr lang="ru-RU" sz="2200" b="0" dirty="0">
                <a:solidFill>
                  <a:srgbClr val="002060"/>
                </a:solidFill>
                <a:ea typeface="+mj-ea"/>
                <a:cs typeface="Times New Roman" panose="02020603050405020304" pitchFamily="18" charset="0"/>
              </a:rPr>
              <a:t>в порядке, предусмотренном приказом ФНС России от 20.12.2019 № ММВ-7-9/645@, </a:t>
            </a:r>
            <a:r>
              <a:rPr lang="ru-RU" sz="2200" dirty="0">
                <a:solidFill>
                  <a:srgbClr val="002060"/>
                </a:solidFill>
                <a:ea typeface="+mj-ea"/>
                <a:cs typeface="Times New Roman" panose="02020603050405020304" pitchFamily="18" charset="0"/>
              </a:rPr>
              <a:t>составило </a:t>
            </a:r>
            <a:r>
              <a:rPr lang="ru-RU" sz="2200" dirty="0">
                <a:solidFill>
                  <a:srgbClr val="002060"/>
                </a:solidFill>
                <a:ea typeface="+mj-ea"/>
                <a:cs typeface="Times New Roman" panose="02020603050405020304" pitchFamily="18" charset="0"/>
              </a:rPr>
              <a:t>9,5 </a:t>
            </a:r>
            <a:r>
              <a:rPr lang="ru-RU" sz="2200" dirty="0">
                <a:solidFill>
                  <a:srgbClr val="002060"/>
                </a:solidFill>
                <a:ea typeface="+mj-ea"/>
                <a:cs typeface="Times New Roman" panose="02020603050405020304" pitchFamily="18" charset="0"/>
              </a:rPr>
              <a:t>% </a:t>
            </a:r>
            <a:r>
              <a:rPr lang="ru-RU" sz="2200" b="0" dirty="0">
                <a:solidFill>
                  <a:srgbClr val="002060"/>
                </a:solidFill>
                <a:ea typeface="+mj-ea"/>
                <a:cs typeface="Times New Roman" panose="02020603050405020304" pitchFamily="18" charset="0"/>
              </a:rPr>
              <a:t>от всех поступивших жалоб, в том числе в электронном виде. </a:t>
            </a:r>
          </a:p>
          <a:p>
            <a:pPr algn="just"/>
            <a:endParaRPr lang="ru-RU" sz="2200" b="0" dirty="0">
              <a:solidFill>
                <a:srgbClr val="002060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527260"/>
      </p:ext>
    </p:extLst>
  </p:cSld>
  <p:clrMapOvr>
    <a:masterClrMapping/>
  </p:clrMapOvr>
  <p:transition>
    <p:wheel spokes="2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699792" y="2945904"/>
            <a:ext cx="3722712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3600" b="1" dirty="0">
                <a:solidFill>
                  <a:srgbClr val="002060"/>
                </a:solidFill>
                <a:latin typeface="Bahnschrift Light Condensed" panose="020B0502040204020203" pitchFamily="34" charset="0"/>
                <a:ea typeface="+mj-ea"/>
                <a:cs typeface="Times New Roman" panose="02020603050405020304" pitchFamily="18" charset="0"/>
              </a:rPr>
              <a:t>Благодарю за внимание!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576929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слайды Кондратьев апрель 2016</Template>
  <TotalTime>6470</TotalTime>
  <Words>295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Тема1</vt:lpstr>
      <vt:lpstr>ДОКЛАД НАЧАЛЬНИКА ОТДЕЛА ДОСУДЕБНОГО УРЕГУЛИРОВАНИЯ НАЛОГОВЫХ СПОРОВ УФНС РОССИИ ПО МОСКОВСКОЙ ОБЛАСТИ Н.В. МАСЛОВОЙ</vt:lpstr>
      <vt:lpstr>Задача досудебного урегулирования налоговых споров – обеспечить развитие обратной связи с налогоплательщиками.  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Гладкова Анна Валерьевна</dc:creator>
  <cp:lastModifiedBy>Гладкова Анна Валерьевна</cp:lastModifiedBy>
  <cp:revision>519</cp:revision>
  <cp:lastPrinted>2021-02-24T10:19:58Z</cp:lastPrinted>
  <dcterms:created xsi:type="dcterms:W3CDTF">2016-04-11T14:02:53Z</dcterms:created>
  <dcterms:modified xsi:type="dcterms:W3CDTF">2021-02-24T10:21:29Z</dcterms:modified>
</cp:coreProperties>
</file>