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2" r:id="rId2"/>
    <p:sldId id="308" r:id="rId3"/>
    <p:sldId id="309" r:id="rId4"/>
    <p:sldId id="305" r:id="rId5"/>
    <p:sldId id="306" r:id="rId6"/>
    <p:sldId id="294" r:id="rId7"/>
    <p:sldId id="303" r:id="rId8"/>
    <p:sldId id="311" r:id="rId9"/>
    <p:sldId id="295" r:id="rId10"/>
    <p:sldId id="293" r:id="rId11"/>
  </p:sldIdLst>
  <p:sldSz cx="9144000" cy="6858000" type="screen4x3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1AF"/>
    <a:srgbClr val="0000FF"/>
    <a:srgbClr val="009999"/>
    <a:srgbClr val="33CCCC"/>
    <a:srgbClr val="DDDDDD"/>
    <a:srgbClr val="EAEAEA"/>
    <a:srgbClr val="F8F8F8"/>
    <a:srgbClr val="66CCFF"/>
    <a:srgbClr val="3366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058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11F73-3523-4B46-99A1-C18E259D6D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11939A-CACE-4F21-93F3-D4ED8363FF5E}">
      <dgm:prSet phldrT="[Текст]" custT="1"/>
      <dgm:spPr/>
      <dgm:t>
        <a:bodyPr/>
        <a:lstStyle/>
        <a:p>
          <a:r>
            <a:rPr lang="ru-RU" sz="2000" b="0" i="0" kern="8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Более простая и менее формализованная процедура обращения</a:t>
          </a:r>
        </a:p>
      </dgm:t>
    </dgm:pt>
    <dgm:pt modelId="{FB8B271A-91C5-4B0F-801B-2B04D31FECE7}" type="parTrans" cxnId="{6BB62880-2FA7-4B2E-8D1A-B44D8BA6F0F6}">
      <dgm:prSet/>
      <dgm:spPr/>
      <dgm:t>
        <a:bodyPr/>
        <a:lstStyle/>
        <a:p>
          <a:endParaRPr lang="ru-RU"/>
        </a:p>
      </dgm:t>
    </dgm:pt>
    <dgm:pt modelId="{6AF219D1-1DC5-478B-8FBB-0CBF55E250C2}" type="sibTrans" cxnId="{6BB62880-2FA7-4B2E-8D1A-B44D8BA6F0F6}">
      <dgm:prSet/>
      <dgm:spPr/>
      <dgm:t>
        <a:bodyPr/>
        <a:lstStyle/>
        <a:p>
          <a:endParaRPr lang="ru-RU"/>
        </a:p>
      </dgm:t>
    </dgm:pt>
    <dgm:pt modelId="{066EDEB2-3F2E-4510-9F90-3796D0137A9F}">
      <dgm:prSet phldrT="[Текст]" custT="1"/>
      <dgm:spPr/>
      <dgm:t>
        <a:bodyPr/>
        <a:lstStyle/>
        <a:p>
          <a:r>
            <a:rPr lang="ru-RU" sz="2000" b="0" i="0" kern="8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Меньшие сроки рассмотрения жалобы</a:t>
          </a:r>
        </a:p>
      </dgm:t>
    </dgm:pt>
    <dgm:pt modelId="{D65AEA9C-C802-4249-BB08-F7C5CEAE5065}" type="parTrans" cxnId="{6478D0ED-1ACA-44D6-933F-CF3C518D0F00}">
      <dgm:prSet/>
      <dgm:spPr/>
      <dgm:t>
        <a:bodyPr/>
        <a:lstStyle/>
        <a:p>
          <a:endParaRPr lang="ru-RU"/>
        </a:p>
      </dgm:t>
    </dgm:pt>
    <dgm:pt modelId="{63657D6C-BBE7-4E21-9E83-E47C5EBE3B4D}" type="sibTrans" cxnId="{6478D0ED-1ACA-44D6-933F-CF3C518D0F00}">
      <dgm:prSet/>
      <dgm:spPr/>
      <dgm:t>
        <a:bodyPr/>
        <a:lstStyle/>
        <a:p>
          <a:endParaRPr lang="ru-RU"/>
        </a:p>
      </dgm:t>
    </dgm:pt>
    <dgm:pt modelId="{D57BB69A-DA11-4C30-BFB5-6B24B360602E}">
      <dgm:prSet phldrT="[Текст]" custT="1"/>
      <dgm:spPr/>
      <dgm:t>
        <a:bodyPr/>
        <a:lstStyle/>
        <a:p>
          <a:r>
            <a:rPr lang="ru-RU" sz="2000" b="0" i="0" kern="8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Отсутствие расходов, связанных с оплатой государственной пошлины и других судебных издержек</a:t>
          </a:r>
        </a:p>
      </dgm:t>
    </dgm:pt>
    <dgm:pt modelId="{FF423CF6-A1FC-4069-9F78-7723768F0D8E}" type="parTrans" cxnId="{858E0B84-3CD4-417E-A263-DD529A6DB181}">
      <dgm:prSet/>
      <dgm:spPr/>
      <dgm:t>
        <a:bodyPr/>
        <a:lstStyle/>
        <a:p>
          <a:endParaRPr lang="ru-RU"/>
        </a:p>
      </dgm:t>
    </dgm:pt>
    <dgm:pt modelId="{C04761C8-256F-468E-AB3F-F0BBBAA7FD3F}" type="sibTrans" cxnId="{858E0B84-3CD4-417E-A263-DD529A6DB181}">
      <dgm:prSet/>
      <dgm:spPr/>
      <dgm:t>
        <a:bodyPr/>
        <a:lstStyle/>
        <a:p>
          <a:endParaRPr lang="ru-RU"/>
        </a:p>
      </dgm:t>
    </dgm:pt>
    <dgm:pt modelId="{E366900C-F24D-45A5-9A4B-DDF68D02EF98}" type="pres">
      <dgm:prSet presAssocID="{20511F73-3523-4B46-99A1-C18E259D6D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F6D68-DC74-4AF4-96A3-30F940B41908}" type="pres">
      <dgm:prSet presAssocID="{BD11939A-CACE-4F21-93F3-D4ED8363FF5E}" presName="parentLin" presStyleCnt="0"/>
      <dgm:spPr/>
    </dgm:pt>
    <dgm:pt modelId="{779086AD-D1BD-4071-BFC4-36E2153B504D}" type="pres">
      <dgm:prSet presAssocID="{BD11939A-CACE-4F21-93F3-D4ED8363FF5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A38B72-DBB7-4E0D-9D62-0B436416C213}" type="pres">
      <dgm:prSet presAssocID="{BD11939A-CACE-4F21-93F3-D4ED8363FF5E}" presName="parentText" presStyleLbl="node1" presStyleIdx="0" presStyleCnt="3" custScaleX="130631" custScaleY="280651" custLinFactY="-200000" custLinFactNeighborX="-39494" custLinFactNeighborY="-257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674AF-FE81-4C42-8921-062C93FDF48A}" type="pres">
      <dgm:prSet presAssocID="{BD11939A-CACE-4F21-93F3-D4ED8363FF5E}" presName="negativeSpace" presStyleCnt="0"/>
      <dgm:spPr/>
    </dgm:pt>
    <dgm:pt modelId="{963EB770-2535-4C9C-9A4B-2C5DE6578CE8}" type="pres">
      <dgm:prSet presAssocID="{BD11939A-CACE-4F21-93F3-D4ED8363FF5E}" presName="childText" presStyleLbl="conFgAcc1" presStyleIdx="0" presStyleCnt="3" custLinFactY="-140104" custLinFactNeighborX="1055" custLinFactNeighborY="-200000">
        <dgm:presLayoutVars>
          <dgm:bulletEnabled val="1"/>
        </dgm:presLayoutVars>
      </dgm:prSet>
      <dgm:spPr/>
    </dgm:pt>
    <dgm:pt modelId="{4E30643B-4590-4A14-BA66-372E22AF0EEB}" type="pres">
      <dgm:prSet presAssocID="{6AF219D1-1DC5-478B-8FBB-0CBF55E250C2}" presName="spaceBetweenRectangles" presStyleCnt="0"/>
      <dgm:spPr/>
    </dgm:pt>
    <dgm:pt modelId="{09CA7CDF-01FD-4A2F-B246-E5BD84C6DBF3}" type="pres">
      <dgm:prSet presAssocID="{066EDEB2-3F2E-4510-9F90-3796D0137A9F}" presName="parentLin" presStyleCnt="0"/>
      <dgm:spPr/>
    </dgm:pt>
    <dgm:pt modelId="{96E199CC-3FA7-47D0-A1A5-922833B205F4}" type="pres">
      <dgm:prSet presAssocID="{066EDEB2-3F2E-4510-9F90-3796D0137A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D04C69-E118-4067-BA97-E7DB4E202AC8}" type="pres">
      <dgm:prSet presAssocID="{066EDEB2-3F2E-4510-9F90-3796D0137A9F}" presName="parentText" presStyleLbl="node1" presStyleIdx="1" presStyleCnt="3" custScaleX="130957" custScaleY="267879" custLinFactNeighborX="-39494" custLinFactNeighborY="-61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16E2C-3832-4F5B-8108-7D809EFA4EB0}" type="pres">
      <dgm:prSet presAssocID="{066EDEB2-3F2E-4510-9F90-3796D0137A9F}" presName="negativeSpace" presStyleCnt="0"/>
      <dgm:spPr/>
    </dgm:pt>
    <dgm:pt modelId="{C9135E0A-FE1E-4115-81FA-A81168EA49E1}" type="pres">
      <dgm:prSet presAssocID="{066EDEB2-3F2E-4510-9F90-3796D0137A9F}" presName="childText" presStyleLbl="conFgAcc1" presStyleIdx="1" presStyleCnt="3" custLinFactY="-177439" custLinFactNeighborX="72" custLinFactNeighborY="-200000">
        <dgm:presLayoutVars>
          <dgm:bulletEnabled val="1"/>
        </dgm:presLayoutVars>
      </dgm:prSet>
      <dgm:spPr/>
    </dgm:pt>
    <dgm:pt modelId="{A65C82E8-AF53-4A3F-A843-70E0748AC639}" type="pres">
      <dgm:prSet presAssocID="{63657D6C-BBE7-4E21-9E83-E47C5EBE3B4D}" presName="spaceBetweenRectangles" presStyleCnt="0"/>
      <dgm:spPr/>
    </dgm:pt>
    <dgm:pt modelId="{2A3E621B-04CA-4587-AE77-485D06CC37AE}" type="pres">
      <dgm:prSet presAssocID="{D57BB69A-DA11-4C30-BFB5-6B24B360602E}" presName="parentLin" presStyleCnt="0"/>
      <dgm:spPr/>
    </dgm:pt>
    <dgm:pt modelId="{D79D1B38-E628-45B6-8E86-6351302F61A7}" type="pres">
      <dgm:prSet presAssocID="{D57BB69A-DA11-4C30-BFB5-6B24B360602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9EAAACA-D9BF-47CE-90EC-03920A243785}" type="pres">
      <dgm:prSet presAssocID="{D57BB69A-DA11-4C30-BFB5-6B24B360602E}" presName="parentText" presStyleLbl="node1" presStyleIdx="2" presStyleCnt="3" custScaleX="130957" custScaleY="287785" custLinFactNeighborX="-39494" custLinFactNeighborY="-89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F1DEB-1B33-4A0E-9BA0-6DE556A30966}" type="pres">
      <dgm:prSet presAssocID="{D57BB69A-DA11-4C30-BFB5-6B24B360602E}" presName="negativeSpace" presStyleCnt="0"/>
      <dgm:spPr/>
    </dgm:pt>
    <dgm:pt modelId="{61F4D4A9-30E7-41C7-A566-A3B1B47B489C}" type="pres">
      <dgm:prSet presAssocID="{D57BB69A-DA11-4C30-BFB5-6B24B360602E}" presName="childText" presStyleLbl="conFgAcc1" presStyleIdx="2" presStyleCnt="3" custLinFactY="-154253" custLinFactNeighborX="7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E7A1C3-4C47-49D5-861A-1C41C407F8BE}" type="presOf" srcId="{20511F73-3523-4B46-99A1-C18E259D6D33}" destId="{E366900C-F24D-45A5-9A4B-DDF68D02EF98}" srcOrd="0" destOrd="0" presId="urn:microsoft.com/office/officeart/2005/8/layout/list1"/>
    <dgm:cxn modelId="{858E0B84-3CD4-417E-A263-DD529A6DB181}" srcId="{20511F73-3523-4B46-99A1-C18E259D6D33}" destId="{D57BB69A-DA11-4C30-BFB5-6B24B360602E}" srcOrd="2" destOrd="0" parTransId="{FF423CF6-A1FC-4069-9F78-7723768F0D8E}" sibTransId="{C04761C8-256F-468E-AB3F-F0BBBAA7FD3F}"/>
    <dgm:cxn modelId="{6BB62880-2FA7-4B2E-8D1A-B44D8BA6F0F6}" srcId="{20511F73-3523-4B46-99A1-C18E259D6D33}" destId="{BD11939A-CACE-4F21-93F3-D4ED8363FF5E}" srcOrd="0" destOrd="0" parTransId="{FB8B271A-91C5-4B0F-801B-2B04D31FECE7}" sibTransId="{6AF219D1-1DC5-478B-8FBB-0CBF55E250C2}"/>
    <dgm:cxn modelId="{B111663A-C84A-4F69-955F-A90ED96C8D33}" type="presOf" srcId="{BD11939A-CACE-4F21-93F3-D4ED8363FF5E}" destId="{779086AD-D1BD-4071-BFC4-36E2153B504D}" srcOrd="0" destOrd="0" presId="urn:microsoft.com/office/officeart/2005/8/layout/list1"/>
    <dgm:cxn modelId="{2BC0B802-3DEC-484B-84FB-5914A27C8C75}" type="presOf" srcId="{066EDEB2-3F2E-4510-9F90-3796D0137A9F}" destId="{ABD04C69-E118-4067-BA97-E7DB4E202AC8}" srcOrd="1" destOrd="0" presId="urn:microsoft.com/office/officeart/2005/8/layout/list1"/>
    <dgm:cxn modelId="{6478D0ED-1ACA-44D6-933F-CF3C518D0F00}" srcId="{20511F73-3523-4B46-99A1-C18E259D6D33}" destId="{066EDEB2-3F2E-4510-9F90-3796D0137A9F}" srcOrd="1" destOrd="0" parTransId="{D65AEA9C-C802-4249-BB08-F7C5CEAE5065}" sibTransId="{63657D6C-BBE7-4E21-9E83-E47C5EBE3B4D}"/>
    <dgm:cxn modelId="{8E9B13C3-BBBE-462A-A148-E4B29888DA23}" type="presOf" srcId="{066EDEB2-3F2E-4510-9F90-3796D0137A9F}" destId="{96E199CC-3FA7-47D0-A1A5-922833B205F4}" srcOrd="0" destOrd="0" presId="urn:microsoft.com/office/officeart/2005/8/layout/list1"/>
    <dgm:cxn modelId="{B4573572-14E2-4F6D-A7AC-B5EBBA5A7BA5}" type="presOf" srcId="{BD11939A-CACE-4F21-93F3-D4ED8363FF5E}" destId="{37A38B72-DBB7-4E0D-9D62-0B436416C213}" srcOrd="1" destOrd="0" presId="urn:microsoft.com/office/officeart/2005/8/layout/list1"/>
    <dgm:cxn modelId="{3419AEB9-A5D1-48D5-96C9-9AED47C85B3C}" type="presOf" srcId="{D57BB69A-DA11-4C30-BFB5-6B24B360602E}" destId="{D79D1B38-E628-45B6-8E86-6351302F61A7}" srcOrd="0" destOrd="0" presId="urn:microsoft.com/office/officeart/2005/8/layout/list1"/>
    <dgm:cxn modelId="{C3A32EE0-0DE4-45EC-ACDB-0B8802452CED}" type="presOf" srcId="{D57BB69A-DA11-4C30-BFB5-6B24B360602E}" destId="{59EAAACA-D9BF-47CE-90EC-03920A243785}" srcOrd="1" destOrd="0" presId="urn:microsoft.com/office/officeart/2005/8/layout/list1"/>
    <dgm:cxn modelId="{895CEF70-4705-40BB-BCB9-DD5415F06E14}" type="presParOf" srcId="{E366900C-F24D-45A5-9A4B-DDF68D02EF98}" destId="{CF7F6D68-DC74-4AF4-96A3-30F940B41908}" srcOrd="0" destOrd="0" presId="urn:microsoft.com/office/officeart/2005/8/layout/list1"/>
    <dgm:cxn modelId="{67CDB3D4-46EE-4058-B045-02B69B22DF91}" type="presParOf" srcId="{CF7F6D68-DC74-4AF4-96A3-30F940B41908}" destId="{779086AD-D1BD-4071-BFC4-36E2153B504D}" srcOrd="0" destOrd="0" presId="urn:microsoft.com/office/officeart/2005/8/layout/list1"/>
    <dgm:cxn modelId="{9389D12E-5A66-4CF9-9E42-636AE63F7F15}" type="presParOf" srcId="{CF7F6D68-DC74-4AF4-96A3-30F940B41908}" destId="{37A38B72-DBB7-4E0D-9D62-0B436416C213}" srcOrd="1" destOrd="0" presId="urn:microsoft.com/office/officeart/2005/8/layout/list1"/>
    <dgm:cxn modelId="{72A12679-FE8A-4D10-8CB0-C5F751E0846E}" type="presParOf" srcId="{E366900C-F24D-45A5-9A4B-DDF68D02EF98}" destId="{B41674AF-FE81-4C42-8921-062C93FDF48A}" srcOrd="1" destOrd="0" presId="urn:microsoft.com/office/officeart/2005/8/layout/list1"/>
    <dgm:cxn modelId="{BFE21FBE-DFAF-4AF0-A202-8C9D2BCD9481}" type="presParOf" srcId="{E366900C-F24D-45A5-9A4B-DDF68D02EF98}" destId="{963EB770-2535-4C9C-9A4B-2C5DE6578CE8}" srcOrd="2" destOrd="0" presId="urn:microsoft.com/office/officeart/2005/8/layout/list1"/>
    <dgm:cxn modelId="{88283F35-1C1F-4B43-BF81-DA879F3B93F8}" type="presParOf" srcId="{E366900C-F24D-45A5-9A4B-DDF68D02EF98}" destId="{4E30643B-4590-4A14-BA66-372E22AF0EEB}" srcOrd="3" destOrd="0" presId="urn:microsoft.com/office/officeart/2005/8/layout/list1"/>
    <dgm:cxn modelId="{6704D862-8150-4B3B-B321-F6C054FFBF3F}" type="presParOf" srcId="{E366900C-F24D-45A5-9A4B-DDF68D02EF98}" destId="{09CA7CDF-01FD-4A2F-B246-E5BD84C6DBF3}" srcOrd="4" destOrd="0" presId="urn:microsoft.com/office/officeart/2005/8/layout/list1"/>
    <dgm:cxn modelId="{C897CB10-0961-423F-88A2-9295AC5AF119}" type="presParOf" srcId="{09CA7CDF-01FD-4A2F-B246-E5BD84C6DBF3}" destId="{96E199CC-3FA7-47D0-A1A5-922833B205F4}" srcOrd="0" destOrd="0" presId="urn:microsoft.com/office/officeart/2005/8/layout/list1"/>
    <dgm:cxn modelId="{D45A9DF7-6B89-48E9-95D3-F7BFB5A37429}" type="presParOf" srcId="{09CA7CDF-01FD-4A2F-B246-E5BD84C6DBF3}" destId="{ABD04C69-E118-4067-BA97-E7DB4E202AC8}" srcOrd="1" destOrd="0" presId="urn:microsoft.com/office/officeart/2005/8/layout/list1"/>
    <dgm:cxn modelId="{0EE93BE1-9D37-4BC5-8037-D20C99436CCD}" type="presParOf" srcId="{E366900C-F24D-45A5-9A4B-DDF68D02EF98}" destId="{B8416E2C-3832-4F5B-8108-7D809EFA4EB0}" srcOrd="5" destOrd="0" presId="urn:microsoft.com/office/officeart/2005/8/layout/list1"/>
    <dgm:cxn modelId="{73E97675-4520-4043-B456-AEAC4B55E64E}" type="presParOf" srcId="{E366900C-F24D-45A5-9A4B-DDF68D02EF98}" destId="{C9135E0A-FE1E-4115-81FA-A81168EA49E1}" srcOrd="6" destOrd="0" presId="urn:microsoft.com/office/officeart/2005/8/layout/list1"/>
    <dgm:cxn modelId="{6E339EFF-4EC3-48D2-96C8-B33819673C3E}" type="presParOf" srcId="{E366900C-F24D-45A5-9A4B-DDF68D02EF98}" destId="{A65C82E8-AF53-4A3F-A843-70E0748AC639}" srcOrd="7" destOrd="0" presId="urn:microsoft.com/office/officeart/2005/8/layout/list1"/>
    <dgm:cxn modelId="{AE67A18C-84ED-491A-B69E-E249D250D4C3}" type="presParOf" srcId="{E366900C-F24D-45A5-9A4B-DDF68D02EF98}" destId="{2A3E621B-04CA-4587-AE77-485D06CC37AE}" srcOrd="8" destOrd="0" presId="urn:microsoft.com/office/officeart/2005/8/layout/list1"/>
    <dgm:cxn modelId="{50E95949-D9E3-40D1-B4BE-774E1B22E9BB}" type="presParOf" srcId="{2A3E621B-04CA-4587-AE77-485D06CC37AE}" destId="{D79D1B38-E628-45B6-8E86-6351302F61A7}" srcOrd="0" destOrd="0" presId="urn:microsoft.com/office/officeart/2005/8/layout/list1"/>
    <dgm:cxn modelId="{8E282A7D-845A-4FB0-BB40-0B9ACCB43B87}" type="presParOf" srcId="{2A3E621B-04CA-4587-AE77-485D06CC37AE}" destId="{59EAAACA-D9BF-47CE-90EC-03920A243785}" srcOrd="1" destOrd="0" presId="urn:microsoft.com/office/officeart/2005/8/layout/list1"/>
    <dgm:cxn modelId="{B29BD284-C004-4C74-B078-D8A2A0C89ABE}" type="presParOf" srcId="{E366900C-F24D-45A5-9A4B-DDF68D02EF98}" destId="{EB2F1DEB-1B33-4A0E-9BA0-6DE556A30966}" srcOrd="9" destOrd="0" presId="urn:microsoft.com/office/officeart/2005/8/layout/list1"/>
    <dgm:cxn modelId="{5E76F1DF-0084-4BBD-8380-72B38D069A24}" type="presParOf" srcId="{E366900C-F24D-45A5-9A4B-DDF68D02EF98}" destId="{61F4D4A9-30E7-41C7-A566-A3B1B47B48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4C42A2-061D-436E-8626-ACE653BC633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20A7E-4B88-41CE-8A67-FAAEC372313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АНАЛИЗ КОНТРОЛЬНОЙ СРЕДЫ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68A3C-FD6B-4513-A858-C09146F5D0F1}" type="parTrans" cxnId="{5092F192-6F1F-40A1-BFFE-D15BD91A20E7}">
      <dgm:prSet/>
      <dgm:spPr/>
      <dgm:t>
        <a:bodyPr/>
        <a:lstStyle/>
        <a:p>
          <a:endParaRPr lang="ru-RU"/>
        </a:p>
      </dgm:t>
    </dgm:pt>
    <dgm:pt modelId="{CB85CBA3-7A29-4B6A-86C4-84E01339152A}" type="sibTrans" cxnId="{5092F192-6F1F-40A1-BFFE-D15BD91A20E7}">
      <dgm:prSet/>
      <dgm:spPr/>
      <dgm:t>
        <a:bodyPr/>
        <a:lstStyle/>
        <a:p>
          <a:endParaRPr lang="ru-RU"/>
        </a:p>
      </dgm:t>
    </dgm:pt>
    <dgm:pt modelId="{A34D77A9-9F5B-4C55-AD21-54A8244ABFE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" sz="15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(КОНТРОЛЬ) </a:t>
          </a:r>
          <a:r>
            <a:rPr lang="ru-RU" sz="15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C7EFA-A56C-4C34-B18A-8E1F56A34C5C}" type="parTrans" cxnId="{B86A7304-42AE-4F63-83F4-718FE0A2F7C9}">
      <dgm:prSet/>
      <dgm:spPr/>
      <dgm:t>
        <a:bodyPr/>
        <a:lstStyle/>
        <a:p>
          <a:endParaRPr lang="ru-RU"/>
        </a:p>
      </dgm:t>
    </dgm:pt>
    <dgm:pt modelId="{255109D8-976F-4EAF-92D5-E889E5795C17}" type="sibTrans" cxnId="{B86A7304-42AE-4F63-83F4-718FE0A2F7C9}">
      <dgm:prSet/>
      <dgm:spPr/>
      <dgm:t>
        <a:bodyPr/>
        <a:lstStyle/>
        <a:p>
          <a:endParaRPr lang="ru-RU"/>
        </a:p>
      </dgm:t>
    </dgm:pt>
    <dgm:pt modelId="{50623237-C20E-4A3C-9431-2ED41A6D44E8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О ВЫЯВЛЕННЫХ ПРОБЛЕМАХ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43647-FA58-403A-BF8D-B238F4A0F5EA}" type="parTrans" cxnId="{C61B6A98-F820-4D4C-804A-1AB48E49438C}">
      <dgm:prSet/>
      <dgm:spPr/>
      <dgm:t>
        <a:bodyPr/>
        <a:lstStyle/>
        <a:p>
          <a:endParaRPr lang="ru-RU"/>
        </a:p>
      </dgm:t>
    </dgm:pt>
    <dgm:pt modelId="{BCA3090B-D593-47E4-B742-9F81E47020EC}" type="sibTrans" cxnId="{C61B6A98-F820-4D4C-804A-1AB48E49438C}">
      <dgm:prSet/>
      <dgm:spPr/>
      <dgm:t>
        <a:bodyPr/>
        <a:lstStyle/>
        <a:p>
          <a:endParaRPr lang="ru-RU"/>
        </a:p>
      </dgm:t>
    </dgm:pt>
    <dgm:pt modelId="{6888FB77-295D-48B3-9538-B034EE32016D}">
      <dgm:prSet custT="1"/>
      <dgm:spPr>
        <a:solidFill>
          <a:schemeClr val="accent2"/>
        </a:solidFill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ПРОБЛЕМ В КОНТРОЛЬНОЙ СРЕДЕ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74BBB-EA94-47F1-92D8-423833217D20}" type="parTrans" cxnId="{AB464D7E-8EE9-449F-BA7D-B0C438BD66F5}">
      <dgm:prSet/>
      <dgm:spPr/>
      <dgm:t>
        <a:bodyPr/>
        <a:lstStyle/>
        <a:p>
          <a:endParaRPr lang="ru-RU"/>
        </a:p>
      </dgm:t>
    </dgm:pt>
    <dgm:pt modelId="{755C1352-49DE-4D12-9AE3-2D1FC33A9918}" type="sibTrans" cxnId="{AB464D7E-8EE9-449F-BA7D-B0C438BD66F5}">
      <dgm:prSet/>
      <dgm:spPr/>
      <dgm:t>
        <a:bodyPr/>
        <a:lstStyle/>
        <a:p>
          <a:endParaRPr lang="ru-RU"/>
        </a:p>
      </dgm:t>
    </dgm:pt>
    <dgm:pt modelId="{15A51A76-F599-44E2-B141-9E76D1DE6AC3}">
      <dgm:prSet custT="1"/>
      <dgm:spPr/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И КЛАССИФИКАЦИЯ ПРОБЛЕМАТИКИ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751CF-468F-4838-9500-43F2D0377B5E}" type="parTrans" cxnId="{A0DFDA12-8D8D-4439-967D-04DCAFE8BEDB}">
      <dgm:prSet/>
      <dgm:spPr/>
      <dgm:t>
        <a:bodyPr/>
        <a:lstStyle/>
        <a:p>
          <a:endParaRPr lang="ru-RU"/>
        </a:p>
      </dgm:t>
    </dgm:pt>
    <dgm:pt modelId="{7C0437E2-2D64-48CA-AAFC-5350DECBFB56}" type="sibTrans" cxnId="{A0DFDA12-8D8D-4439-967D-04DCAFE8BEDB}">
      <dgm:prSet/>
      <dgm:spPr/>
      <dgm:t>
        <a:bodyPr/>
        <a:lstStyle/>
        <a:p>
          <a:endParaRPr lang="ru-RU"/>
        </a:p>
      </dgm:t>
    </dgm:pt>
    <dgm:pt modelId="{7C45A973-17FE-460A-A9B3-5575CCE2AD96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" sz="15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</a:t>
          </a:r>
          <a:r>
            <a:rPr lang="ru-RU" sz="15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ПРОБЛЕМАМИ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EF5AF-E6D8-4FE7-8ECD-ED75F892A321}" type="parTrans" cxnId="{684AF1CA-26DE-4E1F-966A-8C19C194D880}">
      <dgm:prSet/>
      <dgm:spPr/>
      <dgm:t>
        <a:bodyPr/>
        <a:lstStyle/>
        <a:p>
          <a:endParaRPr lang="ru-RU"/>
        </a:p>
      </dgm:t>
    </dgm:pt>
    <dgm:pt modelId="{4A29B49C-B353-4008-AC42-D3E97893068E}" type="sibTrans" cxnId="{684AF1CA-26DE-4E1F-966A-8C19C194D880}">
      <dgm:prSet/>
      <dgm:spPr/>
      <dgm:t>
        <a:bodyPr/>
        <a:lstStyle/>
        <a:p>
          <a:endParaRPr lang="ru-RU"/>
        </a:p>
      </dgm:t>
    </dgm:pt>
    <dgm:pt modelId="{635556F0-3619-46C5-8923-667D895EE064}" type="pres">
      <dgm:prSet presAssocID="{784C42A2-061D-436E-8626-ACE653BC63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DDE02-E52B-4577-8024-28830847410F}" type="pres">
      <dgm:prSet presAssocID="{04820A7E-4B88-41CE-8A67-FAAEC372313D}" presName="node" presStyleLbl="node1" presStyleIdx="0" presStyleCnt="6" custScaleX="229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8983E-2717-40EE-B5BC-ADA14F1FA35C}" type="pres">
      <dgm:prSet presAssocID="{CB85CBA3-7A29-4B6A-86C4-84E01339152A}" presName="sibTrans" presStyleLbl="sibTrans2D1" presStyleIdx="0" presStyleCnt="6"/>
      <dgm:spPr/>
      <dgm:t>
        <a:bodyPr/>
        <a:lstStyle/>
        <a:p>
          <a:endParaRPr lang="ru-RU"/>
        </a:p>
      </dgm:t>
    </dgm:pt>
    <dgm:pt modelId="{6B78076C-110A-4563-AFF9-DDD7575D3E5F}" type="pres">
      <dgm:prSet presAssocID="{CB85CBA3-7A29-4B6A-86C4-84E01339152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97DCD69-6B2D-4BC9-9317-6D1E4650E1FD}" type="pres">
      <dgm:prSet presAssocID="{6888FB77-295D-48B3-9538-B034EE32016D}" presName="node" presStyleLbl="node1" presStyleIdx="1" presStyleCnt="6" custScaleX="220512" custRadScaleRad="132713" custRadScaleInc="24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F0454-2ECF-445C-BCFA-BAE520E57362}" type="pres">
      <dgm:prSet presAssocID="{755C1352-49DE-4D12-9AE3-2D1FC33A991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47B6B91-14B5-45DA-A457-658246CCD577}" type="pres">
      <dgm:prSet presAssocID="{755C1352-49DE-4D12-9AE3-2D1FC33A991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B1A5581-FF1E-4495-AFB1-33C700EE4203}" type="pres">
      <dgm:prSet presAssocID="{15A51A76-F599-44E2-B141-9E76D1DE6AC3}" presName="node" presStyleLbl="node1" presStyleIdx="2" presStyleCnt="6" custScaleX="232952" custRadScaleRad="132560" custRadScaleInc="-46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F35C6-23F8-4D0B-A751-BBD7C1BD92FE}" type="pres">
      <dgm:prSet presAssocID="{7C0437E2-2D64-48CA-AAFC-5350DECBFB5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D420DA1-5D20-4B50-BCC9-B13CE4B0CFC7}" type="pres">
      <dgm:prSet presAssocID="{7C0437E2-2D64-48CA-AAFC-5350DECBFB5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8E0C88F-13E4-4663-9615-81B5D5179446}" type="pres">
      <dgm:prSet presAssocID="{7C45A973-17FE-460A-A9B3-5575CCE2AD96}" presName="node" presStyleLbl="node1" presStyleIdx="3" presStyleCnt="6" custScaleX="229565" custRadScaleRad="95910" custRadScaleInc="-1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01FAA-316E-4B28-ABA8-D10E593CFAB5}" type="pres">
      <dgm:prSet presAssocID="{4A29B49C-B353-4008-AC42-D3E97893068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B97539F-D344-4A38-8B09-086996F4F19B}" type="pres">
      <dgm:prSet presAssocID="{4A29B49C-B353-4008-AC42-D3E97893068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41CEE8E-D880-48E7-BCBE-C8917999DAFF}" type="pres">
      <dgm:prSet presAssocID="{A34D77A9-9F5B-4C55-AD21-54A8244ABFE7}" presName="node" presStyleLbl="node1" presStyleIdx="4" presStyleCnt="6" custScaleX="216166" custRadScaleRad="127950" custRadScaleInc="3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B1E29-F7E0-49C0-A659-C9420C1A9F91}" type="pres">
      <dgm:prSet presAssocID="{255109D8-976F-4EAF-92D5-E889E5795C1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72D499D-20F8-43D5-8D3F-59267C88A07C}" type="pres">
      <dgm:prSet presAssocID="{255109D8-976F-4EAF-92D5-E889E5795C1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B0E5839-A182-4668-8D96-87CD599F656C}" type="pres">
      <dgm:prSet presAssocID="{50623237-C20E-4A3C-9431-2ED41A6D44E8}" presName="node" presStyleLbl="node1" presStyleIdx="5" presStyleCnt="6" custScaleX="229806" custRadScaleRad="140913" custRadScaleInc="-34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10C32-597F-4EB9-8641-531ED2B03EC9}" type="pres">
      <dgm:prSet presAssocID="{BCA3090B-D593-47E4-B742-9F81E47020EC}" presName="sibTrans" presStyleLbl="sibTrans2D1" presStyleIdx="5" presStyleCnt="6"/>
      <dgm:spPr/>
      <dgm:t>
        <a:bodyPr/>
        <a:lstStyle/>
        <a:p>
          <a:endParaRPr lang="ru-RU"/>
        </a:p>
      </dgm:t>
    </dgm:pt>
    <dgm:pt modelId="{FAA62E24-D726-48D7-9AF0-167459E3A51B}" type="pres">
      <dgm:prSet presAssocID="{BCA3090B-D593-47E4-B742-9F81E47020EC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84AF1CA-26DE-4E1F-966A-8C19C194D880}" srcId="{784C42A2-061D-436E-8626-ACE653BC633E}" destId="{7C45A973-17FE-460A-A9B3-5575CCE2AD96}" srcOrd="3" destOrd="0" parTransId="{F9CEF5AF-E6D8-4FE7-8ECD-ED75F892A321}" sibTransId="{4A29B49C-B353-4008-AC42-D3E97893068E}"/>
    <dgm:cxn modelId="{AB464D7E-8EE9-449F-BA7D-B0C438BD66F5}" srcId="{784C42A2-061D-436E-8626-ACE653BC633E}" destId="{6888FB77-295D-48B3-9538-B034EE32016D}" srcOrd="1" destOrd="0" parTransId="{11574BBB-EA94-47F1-92D8-423833217D20}" sibTransId="{755C1352-49DE-4D12-9AE3-2D1FC33A9918}"/>
    <dgm:cxn modelId="{C038686A-3E0C-4B38-A80B-85D8DF389E4E}" type="presOf" srcId="{7C45A973-17FE-460A-A9B3-5575CCE2AD96}" destId="{28E0C88F-13E4-4663-9615-81B5D5179446}" srcOrd="0" destOrd="0" presId="urn:microsoft.com/office/officeart/2005/8/layout/cycle2"/>
    <dgm:cxn modelId="{D4B4AF00-8D2A-44ED-B84D-FAA717BEF5B6}" type="presOf" srcId="{755C1352-49DE-4D12-9AE3-2D1FC33A9918}" destId="{FC9F0454-2ECF-445C-BCFA-BAE520E57362}" srcOrd="0" destOrd="0" presId="urn:microsoft.com/office/officeart/2005/8/layout/cycle2"/>
    <dgm:cxn modelId="{E3131E57-DEBB-4628-8FB0-051F58F41F2B}" type="presOf" srcId="{755C1352-49DE-4D12-9AE3-2D1FC33A9918}" destId="{347B6B91-14B5-45DA-A457-658246CCD577}" srcOrd="1" destOrd="0" presId="urn:microsoft.com/office/officeart/2005/8/layout/cycle2"/>
    <dgm:cxn modelId="{DB11F29A-82D6-4A41-B5F2-23C8335431F4}" type="presOf" srcId="{A34D77A9-9F5B-4C55-AD21-54A8244ABFE7}" destId="{A41CEE8E-D880-48E7-BCBE-C8917999DAFF}" srcOrd="0" destOrd="0" presId="urn:microsoft.com/office/officeart/2005/8/layout/cycle2"/>
    <dgm:cxn modelId="{6546D362-7E2F-4242-9ADF-00904CB86A58}" type="presOf" srcId="{50623237-C20E-4A3C-9431-2ED41A6D44E8}" destId="{CB0E5839-A182-4668-8D96-87CD599F656C}" srcOrd="0" destOrd="0" presId="urn:microsoft.com/office/officeart/2005/8/layout/cycle2"/>
    <dgm:cxn modelId="{D7D96DAF-6770-4356-BE26-6A8FC5FA1540}" type="presOf" srcId="{255109D8-976F-4EAF-92D5-E889E5795C17}" destId="{4E2B1E29-F7E0-49C0-A659-C9420C1A9F91}" srcOrd="0" destOrd="0" presId="urn:microsoft.com/office/officeart/2005/8/layout/cycle2"/>
    <dgm:cxn modelId="{521F513A-19A0-4AE9-9F98-EF6633CC760A}" type="presOf" srcId="{04820A7E-4B88-41CE-8A67-FAAEC372313D}" destId="{AA5DDE02-E52B-4577-8024-28830847410F}" srcOrd="0" destOrd="0" presId="urn:microsoft.com/office/officeart/2005/8/layout/cycle2"/>
    <dgm:cxn modelId="{A4209549-8BC7-4A3E-930D-8D74D2B612E7}" type="presOf" srcId="{4A29B49C-B353-4008-AC42-D3E97893068E}" destId="{B0701FAA-316E-4B28-ABA8-D10E593CFAB5}" srcOrd="0" destOrd="0" presId="urn:microsoft.com/office/officeart/2005/8/layout/cycle2"/>
    <dgm:cxn modelId="{A0DFDA12-8D8D-4439-967D-04DCAFE8BEDB}" srcId="{784C42A2-061D-436E-8626-ACE653BC633E}" destId="{15A51A76-F599-44E2-B141-9E76D1DE6AC3}" srcOrd="2" destOrd="0" parTransId="{E6A751CF-468F-4838-9500-43F2D0377B5E}" sibTransId="{7C0437E2-2D64-48CA-AAFC-5350DECBFB56}"/>
    <dgm:cxn modelId="{E46B9F31-9594-4F25-958C-EE898CE299A5}" type="presOf" srcId="{BCA3090B-D593-47E4-B742-9F81E47020EC}" destId="{8FB10C32-597F-4EB9-8641-531ED2B03EC9}" srcOrd="0" destOrd="0" presId="urn:microsoft.com/office/officeart/2005/8/layout/cycle2"/>
    <dgm:cxn modelId="{C61B6A98-F820-4D4C-804A-1AB48E49438C}" srcId="{784C42A2-061D-436E-8626-ACE653BC633E}" destId="{50623237-C20E-4A3C-9431-2ED41A6D44E8}" srcOrd="5" destOrd="0" parTransId="{50643647-FA58-403A-BF8D-B238F4A0F5EA}" sibTransId="{BCA3090B-D593-47E4-B742-9F81E47020EC}"/>
    <dgm:cxn modelId="{8911507F-4957-457F-9324-5DB79B57ACE4}" type="presOf" srcId="{CB85CBA3-7A29-4B6A-86C4-84E01339152A}" destId="{6B78076C-110A-4563-AFF9-DDD7575D3E5F}" srcOrd="1" destOrd="0" presId="urn:microsoft.com/office/officeart/2005/8/layout/cycle2"/>
    <dgm:cxn modelId="{B86A7304-42AE-4F63-83F4-718FE0A2F7C9}" srcId="{784C42A2-061D-436E-8626-ACE653BC633E}" destId="{A34D77A9-9F5B-4C55-AD21-54A8244ABFE7}" srcOrd="4" destOrd="0" parTransId="{E80C7EFA-A56C-4C34-B18A-8E1F56A34C5C}" sibTransId="{255109D8-976F-4EAF-92D5-E889E5795C17}"/>
    <dgm:cxn modelId="{2CB395FC-83CD-4B5C-868F-B2B56CCBEB56}" type="presOf" srcId="{7C0437E2-2D64-48CA-AAFC-5350DECBFB56}" destId="{FD420DA1-5D20-4B50-BCC9-B13CE4B0CFC7}" srcOrd="1" destOrd="0" presId="urn:microsoft.com/office/officeart/2005/8/layout/cycle2"/>
    <dgm:cxn modelId="{C7B62662-BC42-4F2B-8964-FE8F9F72E99D}" type="presOf" srcId="{CB85CBA3-7A29-4B6A-86C4-84E01339152A}" destId="{9568983E-2717-40EE-B5BC-ADA14F1FA35C}" srcOrd="0" destOrd="0" presId="urn:microsoft.com/office/officeart/2005/8/layout/cycle2"/>
    <dgm:cxn modelId="{7B880328-B5B2-4930-8517-15198683553B}" type="presOf" srcId="{7C0437E2-2D64-48CA-AAFC-5350DECBFB56}" destId="{E92F35C6-23F8-4D0B-A751-BBD7C1BD92FE}" srcOrd="0" destOrd="0" presId="urn:microsoft.com/office/officeart/2005/8/layout/cycle2"/>
    <dgm:cxn modelId="{AF77425D-78A3-4240-8836-9B4AFBC42708}" type="presOf" srcId="{784C42A2-061D-436E-8626-ACE653BC633E}" destId="{635556F0-3619-46C5-8923-667D895EE064}" srcOrd="0" destOrd="0" presId="urn:microsoft.com/office/officeart/2005/8/layout/cycle2"/>
    <dgm:cxn modelId="{714AFC6C-81EB-4D56-A405-A899B12B79D0}" type="presOf" srcId="{6888FB77-295D-48B3-9538-B034EE32016D}" destId="{697DCD69-6B2D-4BC9-9317-6D1E4650E1FD}" srcOrd="0" destOrd="0" presId="urn:microsoft.com/office/officeart/2005/8/layout/cycle2"/>
    <dgm:cxn modelId="{74F0FC9F-DA6B-4BD2-A97E-71E18F84B4E9}" type="presOf" srcId="{4A29B49C-B353-4008-AC42-D3E97893068E}" destId="{EB97539F-D344-4A38-8B09-086996F4F19B}" srcOrd="1" destOrd="0" presId="urn:microsoft.com/office/officeart/2005/8/layout/cycle2"/>
    <dgm:cxn modelId="{D678B3CB-757E-444E-B96A-2E3B21CE005C}" type="presOf" srcId="{BCA3090B-D593-47E4-B742-9F81E47020EC}" destId="{FAA62E24-D726-48D7-9AF0-167459E3A51B}" srcOrd="1" destOrd="0" presId="urn:microsoft.com/office/officeart/2005/8/layout/cycle2"/>
    <dgm:cxn modelId="{5092F192-6F1F-40A1-BFFE-D15BD91A20E7}" srcId="{784C42A2-061D-436E-8626-ACE653BC633E}" destId="{04820A7E-4B88-41CE-8A67-FAAEC372313D}" srcOrd="0" destOrd="0" parTransId="{73468A3C-FD6B-4513-A858-C09146F5D0F1}" sibTransId="{CB85CBA3-7A29-4B6A-86C4-84E01339152A}"/>
    <dgm:cxn modelId="{CE691846-9215-4CB3-B40B-75CFF3405D63}" type="presOf" srcId="{255109D8-976F-4EAF-92D5-E889E5795C17}" destId="{872D499D-20F8-43D5-8D3F-59267C88A07C}" srcOrd="1" destOrd="0" presId="urn:microsoft.com/office/officeart/2005/8/layout/cycle2"/>
    <dgm:cxn modelId="{67C3F465-773D-4D50-AE90-319EF05621C7}" type="presOf" srcId="{15A51A76-F599-44E2-B141-9E76D1DE6AC3}" destId="{DB1A5581-FF1E-4495-AFB1-33C700EE4203}" srcOrd="0" destOrd="0" presId="urn:microsoft.com/office/officeart/2005/8/layout/cycle2"/>
    <dgm:cxn modelId="{93B8B87E-ACDA-444E-8FC4-140DB60FEADE}" type="presParOf" srcId="{635556F0-3619-46C5-8923-667D895EE064}" destId="{AA5DDE02-E52B-4577-8024-28830847410F}" srcOrd="0" destOrd="0" presId="urn:microsoft.com/office/officeart/2005/8/layout/cycle2"/>
    <dgm:cxn modelId="{2902CA08-BCD8-4A8E-B782-A2018E59AEFC}" type="presParOf" srcId="{635556F0-3619-46C5-8923-667D895EE064}" destId="{9568983E-2717-40EE-B5BC-ADA14F1FA35C}" srcOrd="1" destOrd="0" presId="urn:microsoft.com/office/officeart/2005/8/layout/cycle2"/>
    <dgm:cxn modelId="{C918534B-C18B-4151-9842-04C082C50ED9}" type="presParOf" srcId="{9568983E-2717-40EE-B5BC-ADA14F1FA35C}" destId="{6B78076C-110A-4563-AFF9-DDD7575D3E5F}" srcOrd="0" destOrd="0" presId="urn:microsoft.com/office/officeart/2005/8/layout/cycle2"/>
    <dgm:cxn modelId="{B1BFBAC1-81D4-44F2-8C1A-D4DD9055CFA9}" type="presParOf" srcId="{635556F0-3619-46C5-8923-667D895EE064}" destId="{697DCD69-6B2D-4BC9-9317-6D1E4650E1FD}" srcOrd="2" destOrd="0" presId="urn:microsoft.com/office/officeart/2005/8/layout/cycle2"/>
    <dgm:cxn modelId="{831B1941-B8EF-4025-8829-8CDB2B04C164}" type="presParOf" srcId="{635556F0-3619-46C5-8923-667D895EE064}" destId="{FC9F0454-2ECF-445C-BCFA-BAE520E57362}" srcOrd="3" destOrd="0" presId="urn:microsoft.com/office/officeart/2005/8/layout/cycle2"/>
    <dgm:cxn modelId="{11F73FAC-8FDB-455B-A0F0-56063D912383}" type="presParOf" srcId="{FC9F0454-2ECF-445C-BCFA-BAE520E57362}" destId="{347B6B91-14B5-45DA-A457-658246CCD577}" srcOrd="0" destOrd="0" presId="urn:microsoft.com/office/officeart/2005/8/layout/cycle2"/>
    <dgm:cxn modelId="{2BEDDF35-32C5-4EEA-8802-BABD7E63EA2E}" type="presParOf" srcId="{635556F0-3619-46C5-8923-667D895EE064}" destId="{DB1A5581-FF1E-4495-AFB1-33C700EE4203}" srcOrd="4" destOrd="0" presId="urn:microsoft.com/office/officeart/2005/8/layout/cycle2"/>
    <dgm:cxn modelId="{94CA56E1-D49E-4489-B7E7-2650489AB531}" type="presParOf" srcId="{635556F0-3619-46C5-8923-667D895EE064}" destId="{E92F35C6-23F8-4D0B-A751-BBD7C1BD92FE}" srcOrd="5" destOrd="0" presId="urn:microsoft.com/office/officeart/2005/8/layout/cycle2"/>
    <dgm:cxn modelId="{D04CF6A6-E111-490E-8B80-8C0AF96778FC}" type="presParOf" srcId="{E92F35C6-23F8-4D0B-A751-BBD7C1BD92FE}" destId="{FD420DA1-5D20-4B50-BCC9-B13CE4B0CFC7}" srcOrd="0" destOrd="0" presId="urn:microsoft.com/office/officeart/2005/8/layout/cycle2"/>
    <dgm:cxn modelId="{39576E4F-54AC-447A-88A4-BEE7972A4432}" type="presParOf" srcId="{635556F0-3619-46C5-8923-667D895EE064}" destId="{28E0C88F-13E4-4663-9615-81B5D5179446}" srcOrd="6" destOrd="0" presId="urn:microsoft.com/office/officeart/2005/8/layout/cycle2"/>
    <dgm:cxn modelId="{B72D1565-F972-49BE-AC93-E94EB23DA9F2}" type="presParOf" srcId="{635556F0-3619-46C5-8923-667D895EE064}" destId="{B0701FAA-316E-4B28-ABA8-D10E593CFAB5}" srcOrd="7" destOrd="0" presId="urn:microsoft.com/office/officeart/2005/8/layout/cycle2"/>
    <dgm:cxn modelId="{DB97F24B-C927-4E14-882E-357ACC0DEAD9}" type="presParOf" srcId="{B0701FAA-316E-4B28-ABA8-D10E593CFAB5}" destId="{EB97539F-D344-4A38-8B09-086996F4F19B}" srcOrd="0" destOrd="0" presId="urn:microsoft.com/office/officeart/2005/8/layout/cycle2"/>
    <dgm:cxn modelId="{1C84A086-D0EF-4AF9-865E-0A085BAD7F57}" type="presParOf" srcId="{635556F0-3619-46C5-8923-667D895EE064}" destId="{A41CEE8E-D880-48E7-BCBE-C8917999DAFF}" srcOrd="8" destOrd="0" presId="urn:microsoft.com/office/officeart/2005/8/layout/cycle2"/>
    <dgm:cxn modelId="{118455FC-DE21-404E-827E-80791791C1A6}" type="presParOf" srcId="{635556F0-3619-46C5-8923-667D895EE064}" destId="{4E2B1E29-F7E0-49C0-A659-C9420C1A9F91}" srcOrd="9" destOrd="0" presId="urn:microsoft.com/office/officeart/2005/8/layout/cycle2"/>
    <dgm:cxn modelId="{4D7D2ACA-FE22-4E28-8A9F-8404D5F231FE}" type="presParOf" srcId="{4E2B1E29-F7E0-49C0-A659-C9420C1A9F91}" destId="{872D499D-20F8-43D5-8D3F-59267C88A07C}" srcOrd="0" destOrd="0" presId="urn:microsoft.com/office/officeart/2005/8/layout/cycle2"/>
    <dgm:cxn modelId="{468A5925-FB03-4830-9C2F-50B206319362}" type="presParOf" srcId="{635556F0-3619-46C5-8923-667D895EE064}" destId="{CB0E5839-A182-4668-8D96-87CD599F656C}" srcOrd="10" destOrd="0" presId="urn:microsoft.com/office/officeart/2005/8/layout/cycle2"/>
    <dgm:cxn modelId="{6D142C56-21EA-4E3B-91EC-B4C06A08E732}" type="presParOf" srcId="{635556F0-3619-46C5-8923-667D895EE064}" destId="{8FB10C32-597F-4EB9-8641-531ED2B03EC9}" srcOrd="11" destOrd="0" presId="urn:microsoft.com/office/officeart/2005/8/layout/cycle2"/>
    <dgm:cxn modelId="{6EB44D0A-61F2-499A-884E-23F02E0EAA18}" type="presParOf" srcId="{8FB10C32-597F-4EB9-8641-531ED2B03EC9}" destId="{FAA62E24-D726-48D7-9AF0-167459E3A5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C01B3-F516-47B4-B8C6-0C78ED00D6D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E41D0-EB1C-48A7-9695-414E8A07010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Иные обстоятельства, которые судом или налоговым органом, рассматривающим дело, могут быть признаны смягчающими ответственность</a:t>
          </a:r>
        </a:p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47331-CD56-4980-B0C2-F742B6F09405}" type="parTrans" cxnId="{116E6F71-591E-4324-890B-383FB7A92DE8}">
      <dgm:prSet/>
      <dgm:spPr/>
      <dgm:t>
        <a:bodyPr/>
        <a:lstStyle/>
        <a:p>
          <a:endParaRPr lang="ru-RU"/>
        </a:p>
      </dgm:t>
    </dgm:pt>
    <dgm:pt modelId="{BD303FD7-7E3A-41C1-B758-AD0AF01080F2}" type="sibTrans" cxnId="{116E6F71-591E-4324-890B-383FB7A92DE8}">
      <dgm:prSet/>
      <dgm:spPr/>
      <dgm:t>
        <a:bodyPr/>
        <a:lstStyle/>
        <a:p>
          <a:endParaRPr lang="ru-RU"/>
        </a:p>
      </dgm:t>
    </dgm:pt>
    <dgm:pt modelId="{0E2C8FF6-829A-4D7E-A473-FF832D78A6B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Совершение правонарушения под влиянием угрозы или принуждения либо в силу материальной, служебной или иной зависимости</a:t>
          </a:r>
        </a:p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7DF17-45FC-48E9-8E69-B91A1AED00D5}" type="parTrans" cxnId="{CC5C9973-287F-40C6-BA3D-31B42ED8A4EE}">
      <dgm:prSet/>
      <dgm:spPr/>
      <dgm:t>
        <a:bodyPr/>
        <a:lstStyle/>
        <a:p>
          <a:endParaRPr lang="ru-RU"/>
        </a:p>
      </dgm:t>
    </dgm:pt>
    <dgm:pt modelId="{D35CF62C-2CC1-4830-BB1D-01C39637ABA4}" type="sibTrans" cxnId="{CC5C9973-287F-40C6-BA3D-31B42ED8A4EE}">
      <dgm:prSet/>
      <dgm:spPr/>
      <dgm:t>
        <a:bodyPr/>
        <a:lstStyle/>
        <a:p>
          <a:endParaRPr lang="ru-RU"/>
        </a:p>
      </dgm:t>
    </dgm:pt>
    <dgm:pt modelId="{DB075282-8323-46FD-B955-BF5211BA5A3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Совершение правонарушения вследствие стечения тяжелых личных или семейных обстоятельств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ED426-D925-47C2-9EE5-378D80D6CF6F}" type="parTrans" cxnId="{00B82A98-5B7D-457D-B731-4FAC4523DF54}">
      <dgm:prSet/>
      <dgm:spPr/>
      <dgm:t>
        <a:bodyPr/>
        <a:lstStyle/>
        <a:p>
          <a:endParaRPr lang="ru-RU"/>
        </a:p>
      </dgm:t>
    </dgm:pt>
    <dgm:pt modelId="{61CF2DC0-5F57-4C38-9DEE-0B5716D8EBDD}" type="sibTrans" cxnId="{00B82A98-5B7D-457D-B731-4FAC4523DF54}">
      <dgm:prSet/>
      <dgm:spPr/>
      <dgm:t>
        <a:bodyPr/>
        <a:lstStyle/>
        <a:p>
          <a:endParaRPr lang="ru-RU"/>
        </a:p>
      </dgm:t>
    </dgm:pt>
    <dgm:pt modelId="{97528CBA-F340-4787-9A98-7610C2D29C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Тяжелое материальное положение физического лица, привлекаемого к ответственности за совершение налогового правонарушения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01A92-EA82-4260-AA0A-7408A2C3B27F}" type="parTrans" cxnId="{2E59F1F1-DF1A-46A3-8949-2B6ACE14E886}">
      <dgm:prSet/>
      <dgm:spPr/>
      <dgm:t>
        <a:bodyPr/>
        <a:lstStyle/>
        <a:p>
          <a:endParaRPr lang="ru-RU"/>
        </a:p>
      </dgm:t>
    </dgm:pt>
    <dgm:pt modelId="{27FC562D-580D-49FB-959B-398D84E30B87}" type="sibTrans" cxnId="{2E59F1F1-DF1A-46A3-8949-2B6ACE14E886}">
      <dgm:prSet/>
      <dgm:spPr/>
      <dgm:t>
        <a:bodyPr/>
        <a:lstStyle/>
        <a:p>
          <a:endParaRPr lang="ru-RU"/>
        </a:p>
      </dgm:t>
    </dgm:pt>
    <dgm:pt modelId="{B871798C-6B41-433C-A96F-90B2F7D8B8BC}" type="pres">
      <dgm:prSet presAssocID="{B9EC01B3-F516-47B4-B8C6-0C78ED00D6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F87D6-5828-4DB4-874E-14FB943AE9B7}" type="pres">
      <dgm:prSet presAssocID="{DB075282-8323-46FD-B955-BF5211BA5A30}" presName="node" presStyleLbl="node1" presStyleIdx="0" presStyleCnt="4" custScaleX="29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1EDBC-5A1E-4B28-A3D8-0477D44AE004}" type="pres">
      <dgm:prSet presAssocID="{DB075282-8323-46FD-B955-BF5211BA5A30}" presName="spNode" presStyleCnt="0"/>
      <dgm:spPr/>
    </dgm:pt>
    <dgm:pt modelId="{4B663108-E1E7-4920-88AD-88C956533455}" type="pres">
      <dgm:prSet presAssocID="{61CF2DC0-5F57-4C38-9DEE-0B5716D8EBD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B54A185-329D-43F8-BFD6-3258F612CACA}" type="pres">
      <dgm:prSet presAssocID="{97528CBA-F340-4787-9A98-7610C2D29C12}" presName="node" presStyleLbl="node1" presStyleIdx="1" presStyleCnt="4" custScaleX="224663" custScaleY="147871" custRadScaleRad="129026" custRadScaleInc="1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E64B6-C236-419E-99AE-8C190ADE5BF9}" type="pres">
      <dgm:prSet presAssocID="{97528CBA-F340-4787-9A98-7610C2D29C12}" presName="spNode" presStyleCnt="0"/>
      <dgm:spPr/>
    </dgm:pt>
    <dgm:pt modelId="{2958F3BE-4063-4859-A73A-5CB847669EA7}" type="pres">
      <dgm:prSet presAssocID="{27FC562D-580D-49FB-959B-398D84E30B8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03020A1B-484E-42F7-80FC-04F645960EB9}" type="pres">
      <dgm:prSet presAssocID="{83DE41D0-EB1C-48A7-9695-414E8A07010A}" presName="node" presStyleLbl="node1" presStyleIdx="2" presStyleCnt="4" custScaleX="301386" custScaleY="154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30924-F0B4-403D-B0DB-805E59BE5792}" type="pres">
      <dgm:prSet presAssocID="{83DE41D0-EB1C-48A7-9695-414E8A07010A}" presName="spNode" presStyleCnt="0"/>
      <dgm:spPr/>
    </dgm:pt>
    <dgm:pt modelId="{06A111C7-EC35-41AC-B683-7F34D9540D0B}" type="pres">
      <dgm:prSet presAssocID="{BD303FD7-7E3A-41C1-B758-AD0AF01080F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E4FF567D-1314-401A-A2F6-04D199373B02}" type="pres">
      <dgm:prSet presAssocID="{0E2C8FF6-829A-4D7E-A473-FF832D78A6B7}" presName="node" presStyleLbl="node1" presStyleIdx="3" presStyleCnt="4" custScaleX="233838" custScaleY="147870" custRadScaleRad="132304" custRadScaleInc="-1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135A5-2FFD-4652-AD9D-5C36031FE41D}" type="pres">
      <dgm:prSet presAssocID="{0E2C8FF6-829A-4D7E-A473-FF832D78A6B7}" presName="spNode" presStyleCnt="0"/>
      <dgm:spPr/>
    </dgm:pt>
    <dgm:pt modelId="{488D3B0F-589D-4C10-8F0B-47E4EE8F312E}" type="pres">
      <dgm:prSet presAssocID="{D35CF62C-2CC1-4830-BB1D-01C39637ABA4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1D1F0D08-9958-4DBB-83DE-44C46A054521}" type="presOf" srcId="{B9EC01B3-F516-47B4-B8C6-0C78ED00D6D5}" destId="{B871798C-6B41-433C-A96F-90B2F7D8B8BC}" srcOrd="0" destOrd="0" presId="urn:microsoft.com/office/officeart/2005/8/layout/cycle6"/>
    <dgm:cxn modelId="{13883411-A53F-4649-ABF5-726057DC4859}" type="presOf" srcId="{DB075282-8323-46FD-B955-BF5211BA5A30}" destId="{6FDF87D6-5828-4DB4-874E-14FB943AE9B7}" srcOrd="0" destOrd="0" presId="urn:microsoft.com/office/officeart/2005/8/layout/cycle6"/>
    <dgm:cxn modelId="{2E59F1F1-DF1A-46A3-8949-2B6ACE14E886}" srcId="{B9EC01B3-F516-47B4-B8C6-0C78ED00D6D5}" destId="{97528CBA-F340-4787-9A98-7610C2D29C12}" srcOrd="1" destOrd="0" parTransId="{75601A92-EA82-4260-AA0A-7408A2C3B27F}" sibTransId="{27FC562D-580D-49FB-959B-398D84E30B87}"/>
    <dgm:cxn modelId="{1B20BAFA-EBA8-4D08-A3C0-955D007170B5}" type="presOf" srcId="{D35CF62C-2CC1-4830-BB1D-01C39637ABA4}" destId="{488D3B0F-589D-4C10-8F0B-47E4EE8F312E}" srcOrd="0" destOrd="0" presId="urn:microsoft.com/office/officeart/2005/8/layout/cycle6"/>
    <dgm:cxn modelId="{CC5C9973-287F-40C6-BA3D-31B42ED8A4EE}" srcId="{B9EC01B3-F516-47B4-B8C6-0C78ED00D6D5}" destId="{0E2C8FF6-829A-4D7E-A473-FF832D78A6B7}" srcOrd="3" destOrd="0" parTransId="{C967DF17-45FC-48E9-8E69-B91A1AED00D5}" sibTransId="{D35CF62C-2CC1-4830-BB1D-01C39637ABA4}"/>
    <dgm:cxn modelId="{B09C668A-BA64-4049-B266-B01B4E8DE7CB}" type="presOf" srcId="{97528CBA-F340-4787-9A98-7610C2D29C12}" destId="{2B54A185-329D-43F8-BFD6-3258F612CACA}" srcOrd="0" destOrd="0" presId="urn:microsoft.com/office/officeart/2005/8/layout/cycle6"/>
    <dgm:cxn modelId="{FA8BB8E7-4AF5-4121-9B2C-B021E0965B38}" type="presOf" srcId="{27FC562D-580D-49FB-959B-398D84E30B87}" destId="{2958F3BE-4063-4859-A73A-5CB847669EA7}" srcOrd="0" destOrd="0" presId="urn:microsoft.com/office/officeart/2005/8/layout/cycle6"/>
    <dgm:cxn modelId="{6B8C2F6F-29EE-4222-BDDA-E34D17C605E5}" type="presOf" srcId="{61CF2DC0-5F57-4C38-9DEE-0B5716D8EBDD}" destId="{4B663108-E1E7-4920-88AD-88C956533455}" srcOrd="0" destOrd="0" presId="urn:microsoft.com/office/officeart/2005/8/layout/cycle6"/>
    <dgm:cxn modelId="{116E6F71-591E-4324-890B-383FB7A92DE8}" srcId="{B9EC01B3-F516-47B4-B8C6-0C78ED00D6D5}" destId="{83DE41D0-EB1C-48A7-9695-414E8A07010A}" srcOrd="2" destOrd="0" parTransId="{04E47331-CD56-4980-B0C2-F742B6F09405}" sibTransId="{BD303FD7-7E3A-41C1-B758-AD0AF01080F2}"/>
    <dgm:cxn modelId="{DC211FD4-EE46-48E8-B4B8-5DAA747D10C9}" type="presOf" srcId="{83DE41D0-EB1C-48A7-9695-414E8A07010A}" destId="{03020A1B-484E-42F7-80FC-04F645960EB9}" srcOrd="0" destOrd="0" presId="urn:microsoft.com/office/officeart/2005/8/layout/cycle6"/>
    <dgm:cxn modelId="{00B82A98-5B7D-457D-B731-4FAC4523DF54}" srcId="{B9EC01B3-F516-47B4-B8C6-0C78ED00D6D5}" destId="{DB075282-8323-46FD-B955-BF5211BA5A30}" srcOrd="0" destOrd="0" parTransId="{495ED426-D925-47C2-9EE5-378D80D6CF6F}" sibTransId="{61CF2DC0-5F57-4C38-9DEE-0B5716D8EBDD}"/>
    <dgm:cxn modelId="{F75DA06E-49EA-4FEA-A0FF-2749D02AC15C}" type="presOf" srcId="{0E2C8FF6-829A-4D7E-A473-FF832D78A6B7}" destId="{E4FF567D-1314-401A-A2F6-04D199373B02}" srcOrd="0" destOrd="0" presId="urn:microsoft.com/office/officeart/2005/8/layout/cycle6"/>
    <dgm:cxn modelId="{42A0F648-FA47-4C4A-BAB7-2395FFC8B100}" type="presOf" srcId="{BD303FD7-7E3A-41C1-B758-AD0AF01080F2}" destId="{06A111C7-EC35-41AC-B683-7F34D9540D0B}" srcOrd="0" destOrd="0" presId="urn:microsoft.com/office/officeart/2005/8/layout/cycle6"/>
    <dgm:cxn modelId="{CC99ECB0-E40C-4EB8-8941-FE5CDD1E44CC}" type="presParOf" srcId="{B871798C-6B41-433C-A96F-90B2F7D8B8BC}" destId="{6FDF87D6-5828-4DB4-874E-14FB943AE9B7}" srcOrd="0" destOrd="0" presId="urn:microsoft.com/office/officeart/2005/8/layout/cycle6"/>
    <dgm:cxn modelId="{759249BE-3AB7-4F08-95D0-15C46E4EE804}" type="presParOf" srcId="{B871798C-6B41-433C-A96F-90B2F7D8B8BC}" destId="{7061EDBC-5A1E-4B28-A3D8-0477D44AE004}" srcOrd="1" destOrd="0" presId="urn:microsoft.com/office/officeart/2005/8/layout/cycle6"/>
    <dgm:cxn modelId="{780DE7E5-5F66-41A3-9F76-05FB9E43BA42}" type="presParOf" srcId="{B871798C-6B41-433C-A96F-90B2F7D8B8BC}" destId="{4B663108-E1E7-4920-88AD-88C956533455}" srcOrd="2" destOrd="0" presId="urn:microsoft.com/office/officeart/2005/8/layout/cycle6"/>
    <dgm:cxn modelId="{82C7EDC7-FD73-4507-9F4D-6C0793903575}" type="presParOf" srcId="{B871798C-6B41-433C-A96F-90B2F7D8B8BC}" destId="{2B54A185-329D-43F8-BFD6-3258F612CACA}" srcOrd="3" destOrd="0" presId="urn:microsoft.com/office/officeart/2005/8/layout/cycle6"/>
    <dgm:cxn modelId="{6B1C8D10-5360-44AE-A61A-FCE2E084DA59}" type="presParOf" srcId="{B871798C-6B41-433C-A96F-90B2F7D8B8BC}" destId="{84AE64B6-C236-419E-99AE-8C190ADE5BF9}" srcOrd="4" destOrd="0" presId="urn:microsoft.com/office/officeart/2005/8/layout/cycle6"/>
    <dgm:cxn modelId="{154FE550-6230-4D64-81A6-118DC7FA894F}" type="presParOf" srcId="{B871798C-6B41-433C-A96F-90B2F7D8B8BC}" destId="{2958F3BE-4063-4859-A73A-5CB847669EA7}" srcOrd="5" destOrd="0" presId="urn:microsoft.com/office/officeart/2005/8/layout/cycle6"/>
    <dgm:cxn modelId="{B5F53B6C-8B5E-4863-81CE-C827CA29C45D}" type="presParOf" srcId="{B871798C-6B41-433C-A96F-90B2F7D8B8BC}" destId="{03020A1B-484E-42F7-80FC-04F645960EB9}" srcOrd="6" destOrd="0" presId="urn:microsoft.com/office/officeart/2005/8/layout/cycle6"/>
    <dgm:cxn modelId="{B405C5A6-3E08-4D9D-A6C9-957B74DD5DC3}" type="presParOf" srcId="{B871798C-6B41-433C-A96F-90B2F7D8B8BC}" destId="{E2330924-F0B4-403D-B0DB-805E59BE5792}" srcOrd="7" destOrd="0" presId="urn:microsoft.com/office/officeart/2005/8/layout/cycle6"/>
    <dgm:cxn modelId="{5AD4D870-648F-4122-AE84-E6C04D69CB1C}" type="presParOf" srcId="{B871798C-6B41-433C-A96F-90B2F7D8B8BC}" destId="{06A111C7-EC35-41AC-B683-7F34D9540D0B}" srcOrd="8" destOrd="0" presId="urn:microsoft.com/office/officeart/2005/8/layout/cycle6"/>
    <dgm:cxn modelId="{A5A5292C-0695-47E6-9AF4-41AA326B1A36}" type="presParOf" srcId="{B871798C-6B41-433C-A96F-90B2F7D8B8BC}" destId="{E4FF567D-1314-401A-A2F6-04D199373B02}" srcOrd="9" destOrd="0" presId="urn:microsoft.com/office/officeart/2005/8/layout/cycle6"/>
    <dgm:cxn modelId="{56BB57E7-B9B6-490C-B76B-AF91BB7CC1C5}" type="presParOf" srcId="{B871798C-6B41-433C-A96F-90B2F7D8B8BC}" destId="{C4F135A5-2FFD-4652-AD9D-5C36031FE41D}" srcOrd="10" destOrd="0" presId="urn:microsoft.com/office/officeart/2005/8/layout/cycle6"/>
    <dgm:cxn modelId="{F72B73F7-13EB-4875-8ACF-B5F4F940F4AA}" type="presParOf" srcId="{B871798C-6B41-433C-A96F-90B2F7D8B8BC}" destId="{488D3B0F-589D-4C10-8F0B-47E4EE8F312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EB770-2535-4C9C-9A4B-2C5DE6578CE8}">
      <dsp:nvSpPr>
        <dsp:cNvPr id="0" name=""/>
        <dsp:cNvSpPr/>
      </dsp:nvSpPr>
      <dsp:spPr>
        <a:xfrm>
          <a:off x="0" y="454297"/>
          <a:ext cx="73215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38B72-DBB7-4E0D-9D62-0B436416C213}">
      <dsp:nvSpPr>
        <dsp:cNvPr id="0" name=""/>
        <dsp:cNvSpPr/>
      </dsp:nvSpPr>
      <dsp:spPr>
        <a:xfrm>
          <a:off x="221282" y="0"/>
          <a:ext cx="6688411" cy="1325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6" tIns="0" rIns="1937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8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Более простая и менее формализованная процедура обращения</a:t>
          </a:r>
        </a:p>
      </dsp:txBody>
      <dsp:txXfrm>
        <a:off x="285991" y="64709"/>
        <a:ext cx="6558993" cy="1196152"/>
      </dsp:txXfrm>
    </dsp:sp>
    <dsp:sp modelId="{C9135E0A-FE1E-4115-81FA-A81168EA49E1}">
      <dsp:nvSpPr>
        <dsp:cNvPr id="0" name=""/>
        <dsp:cNvSpPr/>
      </dsp:nvSpPr>
      <dsp:spPr>
        <a:xfrm>
          <a:off x="0" y="1822448"/>
          <a:ext cx="73215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04C69-E118-4067-BA97-E7DB4E202AC8}">
      <dsp:nvSpPr>
        <dsp:cNvPr id="0" name=""/>
        <dsp:cNvSpPr/>
      </dsp:nvSpPr>
      <dsp:spPr>
        <a:xfrm>
          <a:off x="221282" y="1390402"/>
          <a:ext cx="6705103" cy="1265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6" tIns="0" rIns="1937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8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Меньшие сроки рассмотрения жалобы</a:t>
          </a:r>
        </a:p>
      </dsp:txBody>
      <dsp:txXfrm>
        <a:off x="283046" y="1452166"/>
        <a:ext cx="6581575" cy="1141718"/>
      </dsp:txXfrm>
    </dsp:sp>
    <dsp:sp modelId="{61F4D4A9-30E7-41C7-A566-A3B1B47B489C}">
      <dsp:nvSpPr>
        <dsp:cNvPr id="0" name=""/>
        <dsp:cNvSpPr/>
      </dsp:nvSpPr>
      <dsp:spPr>
        <a:xfrm>
          <a:off x="0" y="3229120"/>
          <a:ext cx="73215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AAACA-D9BF-47CE-90EC-03920A243785}">
      <dsp:nvSpPr>
        <dsp:cNvPr id="0" name=""/>
        <dsp:cNvSpPr/>
      </dsp:nvSpPr>
      <dsp:spPr>
        <a:xfrm>
          <a:off x="221282" y="2777197"/>
          <a:ext cx="6705103" cy="1359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6" tIns="0" rIns="1937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8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Отсутствие расходов, связанных с оплатой государственной пошлины и других судебных издержек</a:t>
          </a:r>
        </a:p>
      </dsp:txBody>
      <dsp:txXfrm>
        <a:off x="287636" y="2843551"/>
        <a:ext cx="6572395" cy="1226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DDE02-E52B-4577-8024-28830847410F}">
      <dsp:nvSpPr>
        <dsp:cNvPr id="0" name=""/>
        <dsp:cNvSpPr/>
      </dsp:nvSpPr>
      <dsp:spPr>
        <a:xfrm>
          <a:off x="2266251" y="609"/>
          <a:ext cx="2770096" cy="120476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АНАЛИЗ КОНТРОЛЬНОЙ СРЕДЫ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1922" y="177043"/>
        <a:ext cx="1958754" cy="851898"/>
      </dsp:txXfrm>
    </dsp:sp>
    <dsp:sp modelId="{9568983E-2717-40EE-B5BC-ADA14F1FA35C}">
      <dsp:nvSpPr>
        <dsp:cNvPr id="0" name=""/>
        <dsp:cNvSpPr/>
      </dsp:nvSpPr>
      <dsp:spPr>
        <a:xfrm rot="1305705">
          <a:off x="4711888" y="846007"/>
          <a:ext cx="114909" cy="40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713116" y="920939"/>
        <a:ext cx="80436" cy="243964"/>
      </dsp:txXfrm>
    </dsp:sp>
    <dsp:sp modelId="{697DCD69-6B2D-4BC9-9317-6D1E4650E1FD}">
      <dsp:nvSpPr>
        <dsp:cNvPr id="0" name=""/>
        <dsp:cNvSpPr/>
      </dsp:nvSpPr>
      <dsp:spPr>
        <a:xfrm>
          <a:off x="4541772" y="886347"/>
          <a:ext cx="2656655" cy="120476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ПРОБЛЕМ В КОНТРОЛЬНОЙ СРЕДЕ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0830" y="1062781"/>
        <a:ext cx="1878539" cy="851898"/>
      </dsp:txXfrm>
    </dsp:sp>
    <dsp:sp modelId="{FC9F0454-2ECF-445C-BCFA-BAE520E57362}">
      <dsp:nvSpPr>
        <dsp:cNvPr id="0" name=""/>
        <dsp:cNvSpPr/>
      </dsp:nvSpPr>
      <dsp:spPr>
        <a:xfrm rot="5295466">
          <a:off x="5793399" y="2071820"/>
          <a:ext cx="201239" cy="40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822667" y="2122970"/>
        <a:ext cx="140867" cy="243964"/>
      </dsp:txXfrm>
    </dsp:sp>
    <dsp:sp modelId="{DB1A5581-FF1E-4495-AFB1-33C700EE4203}">
      <dsp:nvSpPr>
        <dsp:cNvPr id="0" name=""/>
        <dsp:cNvSpPr/>
      </dsp:nvSpPr>
      <dsp:spPr>
        <a:xfrm>
          <a:off x="4515021" y="2470526"/>
          <a:ext cx="2806528" cy="1204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И КЛАССИФИКАЦИЯ ПРОБЛЕМАТИКИ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6028" y="2646960"/>
        <a:ext cx="1984514" cy="851898"/>
      </dsp:txXfrm>
    </dsp:sp>
    <dsp:sp modelId="{E92F35C6-23F8-4D0B-A751-BBD7C1BD92FE}">
      <dsp:nvSpPr>
        <dsp:cNvPr id="0" name=""/>
        <dsp:cNvSpPr/>
      </dsp:nvSpPr>
      <dsp:spPr>
        <a:xfrm rot="9207958">
          <a:off x="4745672" y="3406310"/>
          <a:ext cx="195500" cy="40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4801233" y="3474532"/>
        <a:ext cx="136850" cy="243964"/>
      </dsp:txXfrm>
    </dsp:sp>
    <dsp:sp modelId="{28E0C88F-13E4-4663-9615-81B5D5179446}">
      <dsp:nvSpPr>
        <dsp:cNvPr id="0" name=""/>
        <dsp:cNvSpPr/>
      </dsp:nvSpPr>
      <dsp:spPr>
        <a:xfrm>
          <a:off x="2381522" y="3546021"/>
          <a:ext cx="2765722" cy="1204766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500" b="1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</a:t>
          </a:r>
          <a:r>
            <a:rPr lang="ru-RU" sz="1500" b="1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ПРОБЛЕМАМИ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6553" y="3722455"/>
        <a:ext cx="1955660" cy="851898"/>
      </dsp:txXfrm>
    </dsp:sp>
    <dsp:sp modelId="{B0701FAA-316E-4B28-ABA8-D10E593CFAB5}">
      <dsp:nvSpPr>
        <dsp:cNvPr id="0" name=""/>
        <dsp:cNvSpPr/>
      </dsp:nvSpPr>
      <dsp:spPr>
        <a:xfrm rot="12207234">
          <a:off x="2487915" y="3439342"/>
          <a:ext cx="221480" cy="40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551614" y="3533887"/>
        <a:ext cx="155036" cy="243964"/>
      </dsp:txXfrm>
    </dsp:sp>
    <dsp:sp modelId="{A41CEE8E-D880-48E7-BCBE-C8917999DAFF}">
      <dsp:nvSpPr>
        <dsp:cNvPr id="0" name=""/>
        <dsp:cNvSpPr/>
      </dsp:nvSpPr>
      <dsp:spPr>
        <a:xfrm>
          <a:off x="149276" y="2542530"/>
          <a:ext cx="2604296" cy="1204766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500" b="1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(КОНТРОЛЬ) </a:t>
          </a:r>
          <a:r>
            <a:rPr lang="ru-RU" sz="1500" b="1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666" y="2718964"/>
        <a:ext cx="1841516" cy="851898"/>
      </dsp:txXfrm>
    </dsp:sp>
    <dsp:sp modelId="{4E2B1E29-F7E0-49C0-A659-C9420C1A9F91}">
      <dsp:nvSpPr>
        <dsp:cNvPr id="0" name=""/>
        <dsp:cNvSpPr/>
      </dsp:nvSpPr>
      <dsp:spPr>
        <a:xfrm rot="16054452">
          <a:off x="1317419" y="2155223"/>
          <a:ext cx="201380" cy="40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1348905" y="2266725"/>
        <a:ext cx="140966" cy="243964"/>
      </dsp:txXfrm>
    </dsp:sp>
    <dsp:sp modelId="{CB0E5839-A182-4668-8D96-87CD599F656C}">
      <dsp:nvSpPr>
        <dsp:cNvPr id="0" name=""/>
        <dsp:cNvSpPr/>
      </dsp:nvSpPr>
      <dsp:spPr>
        <a:xfrm>
          <a:off x="0" y="958357"/>
          <a:ext cx="2768626" cy="1204766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О ВЫЯВЛЕННЫХ ПРОБЛЕМАХ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456" y="1134791"/>
        <a:ext cx="1957714" cy="851898"/>
      </dsp:txXfrm>
    </dsp:sp>
    <dsp:sp modelId="{8FB10C32-597F-4EB9-8641-531ED2B03EC9}">
      <dsp:nvSpPr>
        <dsp:cNvPr id="0" name=""/>
        <dsp:cNvSpPr/>
      </dsp:nvSpPr>
      <dsp:spPr>
        <a:xfrm rot="20225825">
          <a:off x="2432833" y="880395"/>
          <a:ext cx="161266" cy="406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434740" y="971131"/>
        <a:ext cx="112886" cy="243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F87D6-5828-4DB4-874E-14FB943AE9B7}">
      <dsp:nvSpPr>
        <dsp:cNvPr id="0" name=""/>
        <dsp:cNvSpPr/>
      </dsp:nvSpPr>
      <dsp:spPr>
        <a:xfrm>
          <a:off x="1633752" y="-122156"/>
          <a:ext cx="4068999" cy="902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Совершение правонарушения вследствие стечения тяжелых личных или семейных обстоятельств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7810" y="-78098"/>
        <a:ext cx="3980883" cy="814415"/>
      </dsp:txXfrm>
    </dsp:sp>
    <dsp:sp modelId="{4B663108-E1E7-4920-88AD-88C956533455}">
      <dsp:nvSpPr>
        <dsp:cNvPr id="0" name=""/>
        <dsp:cNvSpPr/>
      </dsp:nvSpPr>
      <dsp:spPr>
        <a:xfrm>
          <a:off x="2101709" y="631172"/>
          <a:ext cx="2982377" cy="2982377"/>
        </a:xfrm>
        <a:custGeom>
          <a:avLst/>
          <a:gdLst/>
          <a:ahLst/>
          <a:cxnLst/>
          <a:rect l="0" t="0" r="0" b="0"/>
          <a:pathLst>
            <a:path>
              <a:moveTo>
                <a:pt x="2147060" y="151981"/>
              </a:moveTo>
              <a:arcTo wR="1491188" hR="1491188" stAng="17765587" swAng="14449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4A185-329D-43F8-BFD6-3258F612CACA}">
      <dsp:nvSpPr>
        <dsp:cNvPr id="0" name=""/>
        <dsp:cNvSpPr/>
      </dsp:nvSpPr>
      <dsp:spPr>
        <a:xfrm>
          <a:off x="4032444" y="1172228"/>
          <a:ext cx="3119467" cy="1334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Тяжелое материальное положение физического лица, привлекаемого к ответственности за совершение налогового правонарушения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7593" y="1237377"/>
        <a:ext cx="2989169" cy="1204284"/>
      </dsp:txXfrm>
    </dsp:sp>
    <dsp:sp modelId="{2958F3BE-4063-4859-A73A-5CB847669EA7}">
      <dsp:nvSpPr>
        <dsp:cNvPr id="0" name=""/>
        <dsp:cNvSpPr/>
      </dsp:nvSpPr>
      <dsp:spPr>
        <a:xfrm>
          <a:off x="2255247" y="-113899"/>
          <a:ext cx="2982377" cy="2982377"/>
        </a:xfrm>
        <a:custGeom>
          <a:avLst/>
          <a:gdLst/>
          <a:ahLst/>
          <a:cxnLst/>
          <a:rect l="0" t="0" r="0" b="0"/>
          <a:pathLst>
            <a:path>
              <a:moveTo>
                <a:pt x="2463435" y="2621843"/>
              </a:moveTo>
              <a:arcTo wR="1491188" hR="1491188" stAng="2958471" swAng="3927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20A1B-484E-42F7-80FC-04F645960EB9}">
      <dsp:nvSpPr>
        <dsp:cNvPr id="0" name=""/>
        <dsp:cNvSpPr/>
      </dsp:nvSpPr>
      <dsp:spPr>
        <a:xfrm>
          <a:off x="1575865" y="2612386"/>
          <a:ext cx="4184773" cy="1398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Иные обстоятельства, которые судом или налоговым органом, рассматривающим дело, могут быть признаны смягчающими ответственность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4120" y="2680641"/>
        <a:ext cx="4048263" cy="1261691"/>
      </dsp:txXfrm>
    </dsp:sp>
    <dsp:sp modelId="{06A111C7-EC35-41AC-B683-7F34D9540D0B}">
      <dsp:nvSpPr>
        <dsp:cNvPr id="0" name=""/>
        <dsp:cNvSpPr/>
      </dsp:nvSpPr>
      <dsp:spPr>
        <a:xfrm>
          <a:off x="2059527" y="-124666"/>
          <a:ext cx="2982377" cy="2982377"/>
        </a:xfrm>
        <a:custGeom>
          <a:avLst/>
          <a:gdLst/>
          <a:ahLst/>
          <a:cxnLst/>
          <a:rect l="0" t="0" r="0" b="0"/>
          <a:pathLst>
            <a:path>
              <a:moveTo>
                <a:pt x="670283" y="2736081"/>
              </a:moveTo>
              <a:arcTo wR="1491188" hR="1491188" stAng="7404095" swAng="3991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F567D-1314-401A-A2F6-04D199373B02}">
      <dsp:nvSpPr>
        <dsp:cNvPr id="0" name=""/>
        <dsp:cNvSpPr/>
      </dsp:nvSpPr>
      <dsp:spPr>
        <a:xfrm>
          <a:off x="72012" y="1172225"/>
          <a:ext cx="3246863" cy="1334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Совершение правонарушения под влиянием угрозы или принуждения либо в силу материальной, служебной или иной зависимости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160" y="1237373"/>
        <a:ext cx="3116567" cy="1204277"/>
      </dsp:txXfrm>
    </dsp:sp>
    <dsp:sp modelId="{488D3B0F-589D-4C10-8F0B-47E4EE8F312E}">
      <dsp:nvSpPr>
        <dsp:cNvPr id="0" name=""/>
        <dsp:cNvSpPr/>
      </dsp:nvSpPr>
      <dsp:spPr>
        <a:xfrm>
          <a:off x="2216809" y="641146"/>
          <a:ext cx="2982377" cy="2982377"/>
        </a:xfrm>
        <a:custGeom>
          <a:avLst/>
          <a:gdLst/>
          <a:ahLst/>
          <a:cxnLst/>
          <a:rect l="0" t="0" r="0" b="0"/>
          <a:pathLst>
            <a:path>
              <a:moveTo>
                <a:pt x="354370" y="526156"/>
              </a:moveTo>
              <a:arcTo wR="1491188" hR="1491188" stAng="13219654" swAng="14681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342" cy="488792"/>
          </a:xfrm>
          <a:prstGeom prst="rect">
            <a:avLst/>
          </a:prstGeom>
        </p:spPr>
        <p:txBody>
          <a:bodyPr vert="horz" lIns="89842" tIns="44920" rIns="89842" bIns="449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382" y="0"/>
            <a:ext cx="2880342" cy="488792"/>
          </a:xfrm>
          <a:prstGeom prst="rect">
            <a:avLst/>
          </a:prstGeom>
        </p:spPr>
        <p:txBody>
          <a:bodyPr vert="horz" lIns="89842" tIns="44920" rIns="89842" bIns="44920" rtlCol="0"/>
          <a:lstStyle>
            <a:lvl1pPr algn="r">
              <a:defRPr sz="1200"/>
            </a:lvl1pPr>
          </a:lstStyle>
          <a:p>
            <a:fld id="{381760A2-F6F1-44F3-A5F6-DB15F110303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2" tIns="44920" rIns="89842" bIns="449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218" y="4644303"/>
            <a:ext cx="5316841" cy="4399121"/>
          </a:xfrm>
          <a:prstGeom prst="rect">
            <a:avLst/>
          </a:prstGeom>
        </p:spPr>
        <p:txBody>
          <a:bodyPr vert="horz" lIns="89842" tIns="44920" rIns="89842" bIns="449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5463"/>
            <a:ext cx="2880342" cy="488792"/>
          </a:xfrm>
          <a:prstGeom prst="rect">
            <a:avLst/>
          </a:prstGeom>
        </p:spPr>
        <p:txBody>
          <a:bodyPr vert="horz" lIns="89842" tIns="44920" rIns="89842" bIns="449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382" y="9285463"/>
            <a:ext cx="2880342" cy="488792"/>
          </a:xfrm>
          <a:prstGeom prst="rect">
            <a:avLst/>
          </a:prstGeom>
        </p:spPr>
        <p:txBody>
          <a:bodyPr vert="horz" lIns="89842" tIns="44920" rIns="89842" bIns="44920" rtlCol="0" anchor="b"/>
          <a:lstStyle>
            <a:lvl1pPr algn="r">
              <a:defRPr sz="1200"/>
            </a:lvl1pPr>
          </a:lstStyle>
          <a:p>
            <a:fld id="{7ABAD1A5-C31B-427B-ADFE-E02E51D53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D1A5-C31B-427B-ADFE-E02E51D534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4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225B0-239C-494A-92EB-2F86A9E8B2C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8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428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3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8" y="0"/>
            <a:ext cx="76676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5127078"/>
            <a:ext cx="923619" cy="376853"/>
          </a:xfrm>
          <a:prstGeom prst="rect">
            <a:avLst/>
          </a:prstGeom>
          <a:noFill/>
        </p:spPr>
        <p:txBody>
          <a:bodyPr wrap="square" lIns="80147" tIns="40074" rIns="80147" bIns="40074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47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501071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3429721"/>
            <a:ext cx="732068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3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2" y="1606873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7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606873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4" y="1606873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4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68"/>
            <a:ext cx="7864167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0" y="5872591"/>
            <a:ext cx="567428" cy="653106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8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6" y="490023"/>
            <a:ext cx="7343873" cy="1110281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6" y="1600201"/>
            <a:ext cx="7343873" cy="4835924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6041427"/>
            <a:ext cx="619711" cy="63183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heel spokes="2"/>
  </p:transition>
  <p:hf hdr="0" ftr="0" dt="0"/>
  <p:txStyles>
    <p:titleStyle>
      <a:lvl1pPr algn="l" defTabSz="914239" rtl="0" eaLnBrk="1" latinLnBrk="0" hangingPunct="1">
        <a:lnSpc>
          <a:spcPts val="4558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8641" indent="0" algn="l" defTabSz="914239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indent="0" algn="l" defTabSz="914239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5858" algn="just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indent="0" algn="l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43" y="3199620"/>
            <a:ext cx="8766628" cy="1256267"/>
          </a:xfrm>
        </p:spPr>
        <p:txBody>
          <a:bodyPr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ДОКЛАД</a:t>
            </a:r>
            <a:br>
              <a:rPr lang="ru-RU" sz="1600" b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ДОСУДЕБНОГО УРЕГУЛИРОВАНИЯ НАЛОГОВЫХ СПОРОВ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УФНС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МОСКОВСКОЙ ОБЛАСТИ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 МАСЛОВОЙ</a:t>
            </a:r>
            <a:endParaRPr lang="ru-RU" sz="14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857" y="4601030"/>
            <a:ext cx="8665028" cy="201740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 </a:t>
            </a:r>
            <a:r>
              <a:rPr lang="ru-RU" sz="1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механизмах досудебного урегулирования налоговых споров. Применение обстоятельств, смягчающих ответственность за совершение налогового </a:t>
            </a:r>
            <a:r>
              <a:rPr lang="ru-RU" sz="1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правонарушения</a:t>
            </a:r>
            <a:r>
              <a:rPr lang="ru-RU" sz="140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919" y="2553289"/>
            <a:ext cx="5898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ФЕДЕРАЛЬНОЙ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СЛУЖБЫ ПО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3952355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2637" y="278651"/>
            <a:ext cx="7320689" cy="585064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576" y="278650"/>
            <a:ext cx="7695854" cy="5580620"/>
          </a:xfrm>
        </p:spPr>
        <p:txBody>
          <a:bodyPr>
            <a:noAutofit/>
          </a:bodyPr>
          <a:lstStyle/>
          <a:p>
            <a:pPr algn="ctr"/>
            <a:r>
              <a:rPr lang="ru-RU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  <a:endParaRPr lang="ru-RU" sz="3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94715" y="6110312"/>
            <a:ext cx="658785" cy="435946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2726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4001"/>
              </p:ext>
            </p:extLst>
          </p:nvPr>
        </p:nvGraphicFramePr>
        <p:xfrm>
          <a:off x="822325" y="1606550"/>
          <a:ext cx="732155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0" kern="800" dirty="0" smtClean="0">
                <a:solidFill>
                  <a:srgbClr val="0072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досудебного урегулирования налоговых споров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0755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22769"/>
              </p:ext>
            </p:extLst>
          </p:nvPr>
        </p:nvGraphicFramePr>
        <p:xfrm>
          <a:off x="822325" y="1606550"/>
          <a:ext cx="732155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обратной связи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784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0" kern="800" dirty="0">
                <a:solidFill>
                  <a:srgbClr val="0072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развития досудебного урегулирования налоговых споров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2102" y="2051686"/>
            <a:ext cx="7320689" cy="216025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129598" y="1580959"/>
            <a:ext cx="6688411" cy="909443"/>
            <a:chOff x="215491" y="12492"/>
            <a:chExt cx="6688411" cy="121931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5491" y="12492"/>
              <a:ext cx="6688411" cy="12193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5491" y="63858"/>
              <a:ext cx="6558993" cy="1069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716" tIns="0" rIns="193716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800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Н</a:t>
              </a:r>
              <a:r>
                <a:rPr lang="ru-RU" sz="2000" kern="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адлежащее </a:t>
              </a:r>
              <a:r>
                <a:rPr lang="ru-RU" sz="2000" kern="800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обеспечение прав и интересов участников налоговых правоотношений</a:t>
              </a:r>
              <a:endParaRPr lang="ru-RU" sz="2000" b="0" i="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2" y="3050652"/>
            <a:ext cx="7346317" cy="2438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2" y="4015166"/>
            <a:ext cx="7346317" cy="2438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2" y="4968429"/>
            <a:ext cx="7346317" cy="2438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8" y="5882462"/>
            <a:ext cx="7346317" cy="243861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129598" y="5658352"/>
            <a:ext cx="6688411" cy="101490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1117198" y="2544772"/>
            <a:ext cx="6688411" cy="87419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1117198" y="3485090"/>
            <a:ext cx="6688410" cy="118472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6"/>
          <p:cNvSpPr/>
          <p:nvPr/>
        </p:nvSpPr>
        <p:spPr>
          <a:xfrm>
            <a:off x="1161053" y="4713442"/>
            <a:ext cx="6688411" cy="91922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TextBox 30"/>
          <p:cNvSpPr txBox="1"/>
          <p:nvPr/>
        </p:nvSpPr>
        <p:spPr>
          <a:xfrm>
            <a:off x="1161053" y="2643534"/>
            <a:ext cx="6575804" cy="6185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ru-RU" sz="2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облюдение</a:t>
            </a:r>
            <a:r>
              <a:rPr lang="ru-RU" sz="20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 национального и международного права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01708" y="3816723"/>
            <a:ext cx="6558993" cy="4907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Преемственность - </a:t>
            </a:r>
            <a:r>
              <a:rPr lang="ru-RU" sz="2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концепция </a:t>
            </a: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основывается на накопленном опыте реализации политики досудебного урегулирования налоговых споров в системе налоговых органов </a:t>
            </a:r>
            <a:r>
              <a:rPr lang="ru-RU" sz="2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РФ</a:t>
            </a:r>
            <a:endParaRPr lang="ru-RU" sz="2000" kern="8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5763" y="4753541"/>
            <a:ext cx="6794451" cy="8130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kern="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Клиентоориентированность</a:t>
            </a: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упрощение способов взаимодействия налогоплательщиков (иных лиц) с налоговыми органами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8703" y="5958166"/>
            <a:ext cx="6120680" cy="3991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ru-RU" sz="2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нформационная открытость - доступность </a:t>
            </a: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информации о порядке подачи и рассмотрения жалоб, стадиях их рассмотрения</a:t>
            </a:r>
          </a:p>
        </p:txBody>
      </p:sp>
    </p:spTree>
    <p:extLst>
      <p:ext uri="{BB962C8B-B14F-4D97-AF65-F5344CB8AC3E}">
        <p14:creationId xmlns:p14="http://schemas.microsoft.com/office/powerpoint/2010/main" val="394604221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досудебного урегулирования налоговых споров </a:t>
            </a:r>
            <a:endParaRPr lang="ru-RU" sz="3000" b="0" kern="800" dirty="0">
              <a:solidFill>
                <a:srgbClr val="0072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2102" y="2051686"/>
            <a:ext cx="7320689" cy="216025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117198" y="1727416"/>
            <a:ext cx="6688411" cy="909443"/>
            <a:chOff x="215491" y="12492"/>
            <a:chExt cx="6688411" cy="121931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5491" y="12492"/>
              <a:ext cx="6688411" cy="12193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5491" y="63858"/>
              <a:ext cx="6558993" cy="1069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716" tIns="0" rIns="193716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Повышение </a:t>
              </a:r>
              <a:r>
                <a:rPr lang="ru-RU" sz="2000" kern="800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качества контроля за законностью и обоснованностью решений, вынесенных </a:t>
              </a:r>
              <a:r>
                <a:rPr lang="ru-RU" sz="2000" kern="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территориальными налоговыми </a:t>
              </a:r>
              <a:r>
                <a:rPr lang="ru-RU" sz="2000" kern="800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органами</a:t>
              </a:r>
              <a:endParaRPr lang="ru-RU" sz="2000" b="0" i="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2" y="3050652"/>
            <a:ext cx="7346317" cy="2438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2" y="4015166"/>
            <a:ext cx="7346317" cy="2438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2" y="4968429"/>
            <a:ext cx="7346317" cy="2438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8" y="5882462"/>
            <a:ext cx="7346317" cy="243861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117198" y="5621317"/>
            <a:ext cx="6688411" cy="76614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1117199" y="2708947"/>
            <a:ext cx="6688411" cy="87419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1117199" y="3695091"/>
            <a:ext cx="6688411" cy="87419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6"/>
          <p:cNvSpPr/>
          <p:nvPr/>
        </p:nvSpPr>
        <p:spPr>
          <a:xfrm>
            <a:off x="1117198" y="4658168"/>
            <a:ext cx="6688411" cy="87419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TextBox 30"/>
          <p:cNvSpPr txBox="1"/>
          <p:nvPr/>
        </p:nvSpPr>
        <p:spPr>
          <a:xfrm>
            <a:off x="1173502" y="2845330"/>
            <a:ext cx="6575804" cy="6185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defTabSz="1043056">
              <a:spcBef>
                <a:spcPct val="0"/>
              </a:spcBef>
            </a:pPr>
            <a:r>
              <a:rPr lang="ru-RU" sz="5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</a:t>
            </a:r>
            <a:r>
              <a:rPr lang="ru-RU" sz="5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условий и стимулов для разрешения налоговых споров во внесудебном порядке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5694" y="3812205"/>
            <a:ext cx="6990720" cy="6117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дифференцированных </a:t>
            </a: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механизмов разрешения налоговых споров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61151" y="4798349"/>
            <a:ext cx="6795225" cy="5992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Стимулирование </a:t>
            </a: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развития примирительных процедур в сфере разрешения налоговых споров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91256" y="5788262"/>
            <a:ext cx="6120680" cy="3991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взаимодействия </a:t>
            </a: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между налогоплательщиками </a:t>
            </a:r>
            <a:r>
              <a:rPr lang="ru-RU" sz="2000" kern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2000" kern="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налоговыми органами</a:t>
            </a:r>
          </a:p>
        </p:txBody>
      </p:sp>
    </p:spTree>
    <p:extLst>
      <p:ext uri="{BB962C8B-B14F-4D97-AF65-F5344CB8AC3E}">
        <p14:creationId xmlns:p14="http://schemas.microsoft.com/office/powerpoint/2010/main" val="402378808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Заголовок 8"/>
          <p:cNvSpPr>
            <a:spLocks/>
          </p:cNvSpPr>
          <p:nvPr/>
        </p:nvSpPr>
        <p:spPr bwMode="auto">
          <a:xfrm>
            <a:off x="1547664" y="548680"/>
            <a:ext cx="6596055" cy="57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 anchor="ctr"/>
          <a:lstStyle>
            <a:lvl1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жалобы</a:t>
            </a:r>
            <a:endParaRPr lang="ru-RU" altLang="ru-RU" sz="30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8"/>
          <p:cNvSpPr>
            <a:spLocks/>
          </p:cNvSpPr>
          <p:nvPr/>
        </p:nvSpPr>
        <p:spPr bwMode="auto">
          <a:xfrm>
            <a:off x="840691" y="3690377"/>
            <a:ext cx="6745972" cy="57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 anchor="ctr"/>
          <a:lstStyle>
            <a:lvl1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altLang="ru-RU" sz="30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30456"/>
            <a:ext cx="3712609" cy="2409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1261" y="236923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Заявитель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8" y="3953298"/>
            <a:ext cx="3568246" cy="23788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91" y="1721952"/>
            <a:ext cx="3207718" cy="2138478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4053354" y="1989342"/>
            <a:ext cx="104026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17234" y="3602663"/>
            <a:ext cx="2445571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73150">
              <a:spcBef>
                <a:spcPct val="0"/>
              </a:spcBef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Налоговый орган, 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чьи акты, действия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(бездействие) обжалуются</a:t>
            </a:r>
            <a:endParaRPr lang="ru-RU" alt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3150">
              <a:spcBef>
                <a:spcPct val="0"/>
              </a:spcBef>
            </a:pPr>
            <a:endParaRPr lang="ru-RU" alt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325" y="5758861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altLang="ru-RU" sz="2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Вышестоящий налоговый орган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779913" y="4059863"/>
            <a:ext cx="2304255" cy="1048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20689" cy="1584176"/>
          </a:xfrm>
        </p:spPr>
        <p:txBody>
          <a:bodyPr>
            <a:noAutofit/>
          </a:bodyPr>
          <a:lstStyle/>
          <a:p>
            <a:pPr algn="ctr" defTabSz="1071563"/>
            <a:r>
              <a:rPr lang="ru-RU" altLang="ru-RU" sz="3000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Смягчающие  обстоятельства, установленные  статьей 112 НК РФ</a:t>
            </a:r>
            <a:br>
              <a:rPr lang="ru-RU" altLang="ru-RU" sz="3000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3000" cap="none" dirty="0" smtClean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3711098"/>
              </p:ext>
            </p:extLst>
          </p:nvPr>
        </p:nvGraphicFramePr>
        <p:xfrm>
          <a:off x="827584" y="2492896"/>
          <a:ext cx="727280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12506"/>
            <a:ext cx="8280920" cy="2024630"/>
          </a:xfrm>
        </p:spPr>
        <p:txBody>
          <a:bodyPr>
            <a:noAutofit/>
          </a:bodyPr>
          <a:lstStyle/>
          <a:p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суд </a:t>
            </a: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Федерации:</a:t>
            </a:r>
            <a:b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от 12.05.1998 № 14-п;</a:t>
            </a:r>
            <a:b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15.07.1999 № 11-п;</a:t>
            </a:r>
            <a:b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30.07.2001 № 13-п;</a:t>
            </a:r>
            <a:b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от 14.12.2000 № 244-о</a:t>
            </a:r>
            <a:r>
              <a:rPr lang="ru-RU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9445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467542" y="2885489"/>
            <a:ext cx="2844715" cy="664980"/>
          </a:xfrm>
          <a:prstGeom prst="flowChartAlternateProcess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71592" tIns="37228" rIns="71592" bIns="37228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направленность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налогоплательщика</a:t>
            </a:r>
            <a:endParaRPr lang="ru-RU" altLang="ru-RU" sz="12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3971478" y="2803696"/>
            <a:ext cx="4371249" cy="696115"/>
          </a:xfrm>
          <a:prstGeom prst="flowChartAlternateProcess">
            <a:avLst/>
          </a:prstGeom>
          <a:solidFill>
            <a:srgbClr val="D4E2F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Сельхозпроизводитель, крупнейший налогоплательщик, градообразующее предприятие, некоммерческий  характер деятельности и т.д.</a:t>
            </a:r>
            <a:endParaRPr lang="ru-RU" altLang="ru-RU" sz="1200" cap="small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Заголовок 8"/>
          <p:cNvSpPr>
            <a:spLocks/>
          </p:cNvSpPr>
          <p:nvPr/>
        </p:nvSpPr>
        <p:spPr bwMode="auto">
          <a:xfrm>
            <a:off x="590049" y="228433"/>
            <a:ext cx="8086873" cy="57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 anchor="ctr"/>
          <a:lstStyle>
            <a:lvl1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71563"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1071563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0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Смягчающие обстоятельства</a:t>
            </a:r>
            <a:endParaRPr lang="ru-RU" altLang="ru-RU" sz="3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3402497" y="1515889"/>
            <a:ext cx="541237" cy="6165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67542" y="3601661"/>
            <a:ext cx="2844715" cy="664979"/>
          </a:xfrm>
          <a:prstGeom prst="flowChartAlternateProcess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71592" tIns="37228" rIns="71592" bIns="37228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финансовое положение</a:t>
            </a:r>
            <a:endParaRPr lang="ru-RU" altLang="ru-RU" sz="12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467543" y="723538"/>
            <a:ext cx="2844715" cy="575785"/>
          </a:xfrm>
          <a:prstGeom prst="flowChartAlternateProcess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71592" tIns="37228" rIns="71592" bIns="37228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Незначительность просрочки</a:t>
            </a:r>
            <a:endParaRPr lang="ru-RU" altLang="ru-RU" sz="12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8998" y="1910626"/>
            <a:ext cx="640784" cy="82875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3970063" y="3527740"/>
            <a:ext cx="4371249" cy="900426"/>
          </a:xfrm>
          <a:prstGeom prst="flowChartAlternateProcess">
            <a:avLst/>
          </a:prstGeom>
          <a:solidFill>
            <a:srgbClr val="D4E2F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cap="small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иквидация предприятия, реорганизация налогоплательщика, процедуры банкротства, неведение хозяйственной деятельности, сезонный характер работ</a:t>
            </a:r>
            <a:r>
              <a:rPr lang="ru-RU" altLang="ru-RU" sz="1200" cap="small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altLang="ru-RU" sz="1200" cap="small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2259" y="3527740"/>
            <a:ext cx="640784" cy="82875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411952" y="2225344"/>
            <a:ext cx="541237" cy="6165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0825" y="5155443"/>
            <a:ext cx="640784" cy="82875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3993075" y="736067"/>
            <a:ext cx="4349652" cy="696115"/>
          </a:xfrm>
          <a:prstGeom prst="flowChartAlternateProcess">
            <a:avLst/>
          </a:prstGeom>
          <a:solidFill>
            <a:srgbClr val="D4E2F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налога через несколько дней после установленного срока, подача с небольшим пропуском срока уведомления, декларации, расчета</a:t>
            </a:r>
            <a:endParaRPr lang="ru-RU" altLang="ru-RU" sz="1200" cap="small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3085" y="3294211"/>
            <a:ext cx="1951109" cy="131162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470277" y="1598715"/>
            <a:ext cx="2844716" cy="491804"/>
          </a:xfrm>
          <a:prstGeom prst="flowChartAlternateProcess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вины и устранение ошибок</a:t>
            </a:r>
            <a:endParaRPr lang="ru-RU" altLang="ru-RU" sz="12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470278" y="6000026"/>
            <a:ext cx="2844715" cy="491804"/>
          </a:xfrm>
          <a:prstGeom prst="flowChartAlternateProcess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Несоразмерность деяния тяжести наказания</a:t>
            </a:r>
            <a:endParaRPr lang="ru-RU" altLang="ru-RU" sz="12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470278" y="2233018"/>
            <a:ext cx="2845197" cy="575785"/>
          </a:xfrm>
          <a:prstGeom prst="flowChartAlternateProcess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71592" tIns="37228" rIns="71592" bIns="37228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деятельность</a:t>
            </a:r>
            <a:endParaRPr lang="ru-RU" altLang="ru-RU" sz="12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939544" y="1496559"/>
            <a:ext cx="4401768" cy="696115"/>
          </a:xfrm>
          <a:prstGeom prst="flowChartAlternateProcess">
            <a:avLst/>
          </a:prstGeom>
          <a:solidFill>
            <a:srgbClr val="D4E2F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вины, уплата налога, отсутствие задолженности на момент принятия решения, устранение ущерба, самостоятельное выявление и устранение ошибок</a:t>
            </a:r>
            <a:endParaRPr lang="ru-RU" altLang="ru-RU" sz="1200" cap="small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953189" y="5569822"/>
            <a:ext cx="4389538" cy="1104738"/>
          </a:xfrm>
          <a:prstGeom prst="flowChartAlternateProcess">
            <a:avLst/>
          </a:prstGeom>
          <a:solidFill>
            <a:srgbClr val="D4E2F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Незначительный характер правонарушения, отсутствие неблагоприятных экономических последствий, отсутствие ущерба бюджету, добросовестность налогоплательщика, наличие постоянной переплаты, отсутствие прямого умысла и т.д.</a:t>
            </a:r>
            <a:endParaRPr lang="ru-RU" altLang="ru-RU" sz="1200" cap="small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399324" y="2876542"/>
            <a:ext cx="541237" cy="6165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428826" y="3606090"/>
            <a:ext cx="541237" cy="6165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398307" y="5937636"/>
            <a:ext cx="541237" cy="6165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3965526" y="2263044"/>
            <a:ext cx="4377201" cy="491804"/>
          </a:xfrm>
          <a:prstGeom prst="flowChartAlternateProcess">
            <a:avLst/>
          </a:prstGeom>
          <a:solidFill>
            <a:srgbClr val="D4E2F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налогоплательщиком благотворительной деятельности</a:t>
            </a:r>
            <a:endParaRPr lang="ru-RU" altLang="ru-RU" sz="1200" cap="small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3399324" y="752645"/>
            <a:ext cx="541237" cy="6165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464350" y="4390633"/>
            <a:ext cx="2844715" cy="664979"/>
          </a:xfrm>
          <a:prstGeom prst="flowChartAlternateProcess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71592" tIns="37228" rIns="71592" bIns="37228" anchor="ctr"/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</a:t>
            </a:r>
            <a:r>
              <a:rPr lang="ru-RU" altLang="ru-RU" sz="12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положение </a:t>
            </a: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</a:t>
            </a:r>
            <a:r>
              <a:rPr lang="ru-RU" altLang="ru-RU" sz="12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</a:t>
            </a:r>
            <a:endParaRPr lang="ru-RU" altLang="ru-RU" sz="1200" b="1" dirty="0" smtClean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</a:t>
            </a:r>
            <a:r>
              <a:rPr lang="ru-RU" altLang="ru-RU" sz="12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3965527" y="4468849"/>
            <a:ext cx="4377200" cy="696115"/>
          </a:xfrm>
          <a:prstGeom prst="flowChartAlternateProcess">
            <a:avLst/>
          </a:prstGeom>
          <a:solidFill>
            <a:srgbClr val="D4E2F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</a:t>
            </a:r>
            <a:r>
              <a:rPr lang="ru-RU" altLang="ru-RU" sz="1200" cap="small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отсутствие дохода/инвалидность, тяжелое заболевание, болезнь во время совершения правонарушения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3399324" y="4400237"/>
            <a:ext cx="541237" cy="6165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3399324" y="5088297"/>
            <a:ext cx="541237" cy="6165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3952761" y="5223876"/>
            <a:ext cx="4389966" cy="287493"/>
          </a:xfrm>
          <a:prstGeom prst="flowChartAlternateProcess">
            <a:avLst/>
          </a:prstGeom>
          <a:solidFill>
            <a:srgbClr val="D4E2F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Личные, </a:t>
            </a:r>
            <a:r>
              <a:rPr lang="ru-RU" altLang="ru-RU" sz="1200" cap="small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altLang="ru-RU" sz="1200" cap="small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 и </a:t>
            </a:r>
            <a:r>
              <a:rPr lang="ru-RU" altLang="ru-RU" sz="1200" cap="small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464349" y="5179605"/>
            <a:ext cx="2844715" cy="491804"/>
          </a:xfrm>
          <a:prstGeom prst="flowChartAlternateProcess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square" lIns="71592" tIns="37228" rIns="71592" bIns="37228" anchor="ctr">
            <a:spAutoFit/>
          </a:bodyPr>
          <a:lstStyle>
            <a:lvl1pPr defTabSz="10731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 defTabSz="10731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8013" indent="-268288" defTabSz="10731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4588" indent="-268288" defTabSz="107315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17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289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61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388" indent="-268288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</a:t>
            </a:r>
            <a:r>
              <a:rPr lang="ru-RU" altLang="ru-RU" sz="12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 в силу стечения обстоятельств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3547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"/>
    </mc:Choice>
    <mc:Fallback xmlns="">
      <p:transition spd="slow" advTm="87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Кондратьев апрель 2016</Template>
  <TotalTime>4977</TotalTime>
  <Words>459</Words>
  <Application>Microsoft Office PowerPoint</Application>
  <PresentationFormat>Экран (4:3)</PresentationFormat>
  <Paragraphs>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ДОКЛАД НАЧАЛЬНИКА ОТДЕЛА ДОСУДЕБНОГО УРЕГУЛИРОВАНИЯ НАЛОГОВЫХ СПОРОВ   УФНС РОССИИ ПО МОСКОВСКОЙ ОБЛАСТИ  Н.В. МАСЛОВОЙ</vt:lpstr>
      <vt:lpstr>Преимущества досудебного урегулирования налоговых споров </vt:lpstr>
      <vt:lpstr>Система обратной связи</vt:lpstr>
      <vt:lpstr>Принципы развития досудебного урегулирования налоговых споров </vt:lpstr>
      <vt:lpstr>Задачи досудебного урегулирования налоговых споров </vt:lpstr>
      <vt:lpstr>Презентация PowerPoint</vt:lpstr>
      <vt:lpstr>Смягчающие  обстоятельства, установленные  статьей 112 НК РФ </vt:lpstr>
      <vt:lpstr>Конституционный суд Российской Федерации:  - постановление от 12.05.1998 № 14-п; - постановление от 15.07.1999 № 11-п; - постановление от 30.07.2001 № 13-п; - определение от 14.12.2000 № 244-о.</vt:lpstr>
      <vt:lpstr>Презентация PowerPoint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Гладкова Анна Валерьевна</dc:creator>
  <cp:lastModifiedBy>Морозов Максим Владимирович</cp:lastModifiedBy>
  <cp:revision>378</cp:revision>
  <cp:lastPrinted>2017-04-18T12:08:09Z</cp:lastPrinted>
  <dcterms:created xsi:type="dcterms:W3CDTF">2016-04-11T14:02:53Z</dcterms:created>
  <dcterms:modified xsi:type="dcterms:W3CDTF">2022-02-08T09:47:47Z</dcterms:modified>
</cp:coreProperties>
</file>