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336" r:id="rId2"/>
    <p:sldId id="356" r:id="rId3"/>
    <p:sldId id="379" r:id="rId4"/>
    <p:sldId id="387" r:id="rId5"/>
    <p:sldId id="388" r:id="rId6"/>
    <p:sldId id="355" r:id="rId7"/>
  </p:sldIdLst>
  <p:sldSz cx="9144000" cy="6858000" type="screen4x3"/>
  <p:notesSz cx="6808788" cy="99409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2CE"/>
    <a:srgbClr val="150AA6"/>
    <a:srgbClr val="000ECE"/>
    <a:srgbClr val="4FC6E0"/>
    <a:srgbClr val="2DBDB6"/>
    <a:srgbClr val="5117F5"/>
    <a:srgbClr val="66FF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94" autoAdjust="0"/>
    <p:restoredTop sz="85435" autoAdjust="0"/>
  </p:normalViewPr>
  <p:slideViewPr>
    <p:cSldViewPr>
      <p:cViewPr>
        <p:scale>
          <a:sx n="100" d="100"/>
          <a:sy n="100" d="100"/>
        </p:scale>
        <p:origin x="-9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98" y="-102"/>
      </p:cViewPr>
      <p:guideLst>
        <p:guide orient="horz" pos="3132"/>
        <p:guide pos="2145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981" y="0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11B3CA6-78B3-4F4C-9553-F6F2C5F4CC36}" type="datetimeFigureOut">
              <a:rPr lang="ru-RU"/>
              <a:pPr>
                <a:defRPr/>
              </a:pPr>
              <a:t>24.02.2021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1662"/>
            <a:ext cx="5447666" cy="4473654"/>
          </a:xfrm>
          <a:prstGeom prst="rect">
            <a:avLst/>
          </a:prstGeom>
        </p:spPr>
        <p:txBody>
          <a:bodyPr vert="horz" lIns="91577" tIns="45789" rIns="91577" bIns="457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1733"/>
            <a:ext cx="2951217" cy="49760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981" y="9441733"/>
            <a:ext cx="2951217" cy="49760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5710F19-6EC3-43C1-8D8E-2749C93D6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543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63690"/>
            <a:ext cx="77724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515003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87381-5B49-427E-8108-1E969918B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569795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BC702-8BE6-4BAA-893C-72A1E82BCF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243067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1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3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C63BA-75A8-4B64-BAD2-6D4850A729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441724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7" y="0"/>
            <a:ext cx="76676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484313"/>
            <a:ext cx="8229600" cy="5040312"/>
          </a:xfrm>
        </p:spPr>
        <p:txBody>
          <a:bodyPr rtlCol="0">
            <a:normAutofit/>
          </a:bodyPr>
          <a:lstStyle/>
          <a:p>
            <a:pPr lvl="0"/>
            <a:r>
              <a:rPr lang="ru-RU" noProof="0" smtClean="0"/>
              <a:t>Вставка рисунка SmartArt</a:t>
            </a:r>
            <a:endParaRPr lang="ru-RU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86B6B-A0A8-49C5-B6A3-5597A5DAE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46674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926138" y="5127625"/>
            <a:ext cx="92392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501070"/>
            <a:ext cx="7337192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0B54F-31B0-4859-B08A-40B29FC01C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297188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8641" indent="0">
              <a:defRPr>
                <a:latin typeface="+mj-lt"/>
              </a:defRPr>
            </a:lvl2pPr>
            <a:lvl3pPr marL="551012" indent="-228197">
              <a:defRPr>
                <a:latin typeface="+mj-lt"/>
              </a:defRPr>
            </a:lvl3pPr>
            <a:lvl4pPr marL="0" indent="315858">
              <a:defRPr>
                <a:latin typeface="+mj-lt"/>
              </a:defRPr>
            </a:lvl4pPr>
            <a:lvl5pPr marL="125786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7" y="501070"/>
            <a:ext cx="7337901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72E86-1B29-4DF1-89C4-72BFCED463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408340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1012506"/>
            <a:ext cx="7320689" cy="2024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3429721"/>
            <a:ext cx="7320689" cy="300640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12E12-3021-4350-8554-B045356953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537914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2"/>
            <a:ext cx="3620764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0" y="1606872"/>
            <a:ext cx="3644897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03E9-AC0C-4E2E-B730-3ECE52D7E6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34290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501068"/>
            <a:ext cx="7864167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5" y="1606872"/>
            <a:ext cx="3674753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5" y="2174876"/>
            <a:ext cx="3674753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2" y="1606872"/>
            <a:ext cx="3587825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2" y="2188098"/>
            <a:ext cx="3587825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BDEB7-09DE-4B6F-AA0F-E1AC6BAF5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680538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7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921CF-ACCE-4CE7-B3FA-D8514363B4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491094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0" y="5872163"/>
            <a:ext cx="566738" cy="654050"/>
          </a:xfrm>
        </p:spPr>
        <p:txBody>
          <a:bodyPr/>
          <a:lstStyle>
            <a:lvl1pPr algn="ctr">
              <a:defRPr sz="24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7FABB82E-1CB9-4E6A-9AE0-5BB54F286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68459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C9F89-8797-47A0-9EE0-16FF621618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634583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490538"/>
            <a:ext cx="7343775" cy="11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600200"/>
            <a:ext cx="7343775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0" y="6042025"/>
            <a:ext cx="619125" cy="631825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lvl1pPr algn="ctr" fontAlgn="auto">
              <a:lnSpc>
                <a:spcPts val="2104"/>
              </a:lnSpc>
              <a:spcBef>
                <a:spcPts val="0"/>
              </a:spcBef>
              <a:spcAft>
                <a:spcPts val="0"/>
              </a:spcAft>
              <a:defRPr sz="24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0A5B66-7061-41D4-8BC6-D58552B5F2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6" r:id="rId1"/>
    <p:sldLayoutId id="2147484457" r:id="rId2"/>
    <p:sldLayoutId id="2147484458" r:id="rId3"/>
    <p:sldLayoutId id="2147484459" r:id="rId4"/>
    <p:sldLayoutId id="2147484460" r:id="rId5"/>
    <p:sldLayoutId id="2147484451" r:id="rId6"/>
    <p:sldLayoutId id="2147484461" r:id="rId7"/>
    <p:sldLayoutId id="2147484462" r:id="rId8"/>
    <p:sldLayoutId id="2147484452" r:id="rId9"/>
    <p:sldLayoutId id="2147484453" r:id="rId10"/>
    <p:sldLayoutId id="2147484454" r:id="rId11"/>
    <p:sldLayoutId id="2147484455" r:id="rId12"/>
    <p:sldLayoutId id="2147484463" r:id="rId13"/>
  </p:sldLayoutIdLst>
  <p:transition>
    <p:zoom/>
  </p:transition>
  <p:hf hdr="0" ftr="0" dt="0"/>
  <p:txStyles>
    <p:titleStyle>
      <a:lvl1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2pPr>
      <a:lvl3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3pPr>
      <a:lvl4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4pPr>
      <a:lvl5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5pPr>
      <a:lvl6pPr marL="4572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6pPr>
      <a:lvl7pPr marL="9144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7pPr>
      <a:lvl8pPr marL="13716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8pPr>
      <a:lvl9pPr marL="18288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9pPr>
    </p:titleStyle>
    <p:bodyStyle>
      <a:lvl1pPr marL="317500" algn="l" defTabSz="912813" rtl="0" eaLnBrk="0" fontAlgn="base" hangingPunct="0">
        <a:spcBef>
          <a:spcPct val="20000"/>
        </a:spcBef>
        <a:spcAft>
          <a:spcPct val="0"/>
        </a:spcAft>
        <a:buFont typeface="+mj-lt"/>
        <a:defRPr sz="3200" kern="1200">
          <a:solidFill>
            <a:srgbClr val="005AA9"/>
          </a:solidFill>
          <a:latin typeface="+mj-lt"/>
          <a:ea typeface="+mn-ea"/>
          <a:cs typeface="+mn-cs"/>
        </a:defRPr>
      </a:lvl1pPr>
      <a:lvl2pPr marL="317500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100" kern="1200">
          <a:solidFill>
            <a:srgbClr val="504F53"/>
          </a:solidFill>
          <a:latin typeface="+mj-lt"/>
          <a:ea typeface="+mn-ea"/>
          <a:cs typeface="+mn-cs"/>
        </a:defRPr>
      </a:lvl2pPr>
      <a:lvl3pPr marL="623888" indent="-227013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14325" algn="just" defTabSz="912813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400" kern="1200">
          <a:solidFill>
            <a:srgbClr val="504F53"/>
          </a:solidFill>
          <a:latin typeface="+mj-lt"/>
          <a:ea typeface="+mn-ea"/>
          <a:cs typeface="+mn-cs"/>
        </a:defRPr>
      </a:lvl4pPr>
      <a:lvl5pPr marL="1257300" algn="l" defTabSz="912813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 kern="1200">
          <a:solidFill>
            <a:srgbClr val="8D8C90"/>
          </a:solidFill>
          <a:latin typeface="+mj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/>
          </p:nvPr>
        </p:nvSpPr>
        <p:spPr>
          <a:xfrm>
            <a:off x="431539" y="2484438"/>
            <a:ext cx="8595955" cy="3195637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lang="ru-RU" sz="1800" dirty="0" smtClean="0">
                <a:latin typeface="+mn-lt"/>
              </a:rPr>
              <a:t>УФНС России по Московской области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1800" dirty="0">
                <a:latin typeface="+mn-lt"/>
              </a:rPr>
              <a:t>Выступление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1800" dirty="0">
                <a:latin typeface="+mn-lt"/>
              </a:rPr>
              <a:t>начальника отдела регистрации и учета налогоплательщиков   </a:t>
            </a:r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1800" dirty="0" smtClean="0">
                <a:latin typeface="+mn-lt"/>
              </a:rPr>
              <a:t>УФНС </a:t>
            </a:r>
            <a:r>
              <a:rPr lang="ru-RU" sz="1800" dirty="0">
                <a:latin typeface="+mn-lt"/>
              </a:rPr>
              <a:t>России по Московской области </a:t>
            </a:r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1800" dirty="0" smtClean="0">
                <a:latin typeface="+mn-lt"/>
              </a:rPr>
              <a:t>Н. Б. Осипенко</a:t>
            </a: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1800" dirty="0" smtClean="0">
                <a:latin typeface="+mn-lt"/>
              </a:rPr>
              <a:t>«</a:t>
            </a:r>
            <a:r>
              <a:rPr lang="ru-RU" sz="2000" dirty="0">
                <a:latin typeface="+mn-lt"/>
              </a:rPr>
              <a:t>Правоприменительная практика налоговых  органов по обеспечению достоверности сведений, внесенных в  </a:t>
            </a:r>
            <a:r>
              <a:rPr lang="ru-RU" sz="2000" dirty="0" smtClean="0">
                <a:latin typeface="+mn-lt"/>
              </a:rPr>
              <a:t>ЕГРЮЛ. </a:t>
            </a:r>
            <a:r>
              <a:rPr lang="ru-RU" sz="2000" dirty="0">
                <a:latin typeface="+mn-lt"/>
              </a:rPr>
              <a:t>Порядок исключения юридических лиц и индивидуальных предпринимателей </a:t>
            </a:r>
            <a:r>
              <a:rPr lang="ru-RU" sz="2000" dirty="0" smtClean="0">
                <a:latin typeface="+mn-lt"/>
              </a:rPr>
              <a:t>из ЕГРЮЛ </a:t>
            </a:r>
            <a:r>
              <a:rPr lang="ru-RU" sz="2000" dirty="0">
                <a:latin typeface="+mn-lt"/>
              </a:rPr>
              <a:t>и </a:t>
            </a:r>
            <a:r>
              <a:rPr lang="ru-RU" sz="2000" dirty="0" smtClean="0">
                <a:latin typeface="+mn-lt"/>
              </a:rPr>
              <a:t>ЕГРИП»</a:t>
            </a: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endParaRPr lang="ru-RU" sz="1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402013" y="5768975"/>
            <a:ext cx="2474912" cy="674688"/>
          </a:xfrm>
          <a:prstGeom prst="rect">
            <a:avLst/>
          </a:prstGeom>
        </p:spPr>
        <p:txBody>
          <a:bodyPr lIns="104306" tIns="52153" rIns="104306" bIns="52153" anchor="ctr">
            <a:normAutofit/>
          </a:bodyPr>
          <a:lstStyle/>
          <a:p>
            <a:pPr algn="ctr" defTabSz="1043056" fontAlgn="auto"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Москва </a:t>
            </a:r>
          </a:p>
          <a:p>
            <a:pPr algn="ctr" defTabSz="1043056"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25.02.2021</a:t>
            </a:r>
            <a:endParaRPr lang="ru-RU" sz="1400" b="1" dirty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2"/>
          <p:cNvSpPr>
            <a:spLocks noGrp="1"/>
          </p:cNvSpPr>
          <p:nvPr>
            <p:ph type="title"/>
          </p:nvPr>
        </p:nvSpPr>
        <p:spPr>
          <a:xfrm>
            <a:off x="740464" y="301346"/>
            <a:ext cx="8100900" cy="764890"/>
          </a:xfrm>
        </p:spPr>
        <p:txBody>
          <a:bodyPr/>
          <a:lstStyle/>
          <a:p>
            <a:pPr algn="ctr" defTabSz="1043056">
              <a:defRPr/>
            </a:pPr>
            <a:r>
              <a:rPr lang="ru-RU" sz="2000" dirty="0" smtClean="0"/>
              <a:t>Документы, регулирующие деятельность ФНС России по проверке достоверности сведений ЕГРЮЛ</a:t>
            </a:r>
            <a:endParaRPr lang="ru-RU" sz="2000" dirty="0">
              <a:solidFill>
                <a:srgbClr val="000ECE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22573E-C730-4BD1-8F18-237FCDBA936B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9049" y="1938130"/>
            <a:ext cx="7380820" cy="950810"/>
          </a:xfrm>
          <a:prstGeom prst="roundRect">
            <a:avLst/>
          </a:prstGeom>
          <a:noFill/>
          <a:ln w="38100">
            <a:solidFill>
              <a:srgbClr val="150A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46575" y="2289772"/>
            <a:ext cx="7065270" cy="24752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5AA9"/>
                </a:solidFill>
                <a:ea typeface="+mj-ea"/>
              </a:rPr>
              <a:t>Федеральный закон от 08.08.2001 №129-ФЗ «О государственной регистрации юридических лиц и индивидуальных предпринимателей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ea typeface="+mj-ea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9049" y="2957985"/>
            <a:ext cx="7359100" cy="855095"/>
          </a:xfrm>
          <a:prstGeom prst="roundRect">
            <a:avLst/>
          </a:prstGeom>
          <a:noFill/>
          <a:ln w="38100">
            <a:solidFill>
              <a:srgbClr val="150A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70670" y="3091460"/>
            <a:ext cx="7265785" cy="58506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defTabSz="1043056" fontAlgn="auto">
              <a:spcAft>
                <a:spcPts val="0"/>
              </a:spcAft>
            </a:pPr>
            <a:r>
              <a:rPr lang="ru-RU" b="1" dirty="0" smtClean="0">
                <a:solidFill>
                  <a:srgbClr val="005AA9"/>
                </a:solidFill>
              </a:rPr>
              <a:t>Федеральный закон от 27.07.2006 №149-ФЗ «Об информации, информационных технологиях и о защите информации»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49719" y="1066236"/>
            <a:ext cx="7359100" cy="765085"/>
          </a:xfrm>
          <a:prstGeom prst="roundRect">
            <a:avLst/>
          </a:prstGeom>
          <a:noFill/>
          <a:ln w="38100">
            <a:solidFill>
              <a:srgbClr val="150A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870669" y="1441898"/>
            <a:ext cx="7065785" cy="27003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5AA9"/>
                </a:solidFill>
                <a:ea typeface="+mj-ea"/>
              </a:rPr>
              <a:t>ГРАЖДАНСКИЙ КОДЕКС РОССИЙСКОЙ ФЕДЕРАЦИИ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5AA9"/>
                </a:solidFill>
                <a:ea typeface="+mj-ea"/>
              </a:rPr>
              <a:t>(статьи 51, 54)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 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46575" y="4014065"/>
            <a:ext cx="7359100" cy="720078"/>
          </a:xfrm>
          <a:prstGeom prst="roundRect">
            <a:avLst/>
          </a:prstGeom>
          <a:noFill/>
          <a:ln w="38100">
            <a:solidFill>
              <a:srgbClr val="150A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801569" y="4239089"/>
            <a:ext cx="7155795" cy="27003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just" defTabSz="1043056" fontAlgn="auto">
              <a:spcAft>
                <a:spcPts val="0"/>
              </a:spcAft>
            </a:pPr>
            <a:r>
              <a:rPr lang="ru-RU" b="1" dirty="0" smtClean="0">
                <a:solidFill>
                  <a:srgbClr val="005AA9"/>
                </a:solidFill>
                <a:ea typeface="+mj-ea"/>
              </a:rPr>
              <a:t>Постановление Правительства РФ от 30.09.2004 №506 «Об утверждении положения о Федеральной налоговой службе» 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ea typeface="+mj-ea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70670" y="4914165"/>
            <a:ext cx="7359100" cy="765085"/>
          </a:xfrm>
          <a:prstGeom prst="roundRect">
            <a:avLst/>
          </a:prstGeom>
          <a:noFill/>
          <a:ln w="38100">
            <a:solidFill>
              <a:srgbClr val="150A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1016605" y="5409220"/>
            <a:ext cx="6210690" cy="27003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 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42535" y="4988930"/>
            <a:ext cx="711079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5AA9"/>
                </a:solidFill>
                <a:ea typeface="+mj-ea"/>
              </a:rPr>
              <a:t>Приказ ФНС России от 11 февраля 2016 г. № ММВ-7-14/72@</a:t>
            </a:r>
          </a:p>
          <a:p>
            <a:pPr algn="just"/>
            <a:r>
              <a:rPr lang="ru-RU" sz="1600" b="1" dirty="0" smtClean="0">
                <a:solidFill>
                  <a:srgbClr val="005AA9"/>
                </a:solidFill>
                <a:ea typeface="+mj-ea"/>
              </a:rPr>
              <a:t>(Зарегистрировано в Минюсте России 20.05.2016 №42195)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2"/>
          <p:cNvSpPr>
            <a:spLocks noGrp="1"/>
          </p:cNvSpPr>
          <p:nvPr>
            <p:ph type="title"/>
          </p:nvPr>
        </p:nvSpPr>
        <p:spPr>
          <a:xfrm>
            <a:off x="701570" y="143635"/>
            <a:ext cx="8100900" cy="764890"/>
          </a:xfrm>
        </p:spPr>
        <p:txBody>
          <a:bodyPr/>
          <a:lstStyle/>
          <a:p>
            <a:pPr algn="ctr" defTabSz="1043056">
              <a:defRPr/>
            </a:pPr>
            <a:r>
              <a:rPr lang="ru-RU" sz="2000" dirty="0" smtClean="0"/>
              <a:t>Проверка достоверности проводится посредством:</a:t>
            </a:r>
            <a:endParaRPr lang="ru-RU" sz="2000" dirty="0">
              <a:solidFill>
                <a:srgbClr val="000ECE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22573E-C730-4BD1-8F18-237FCDBA936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91580" y="1133745"/>
            <a:ext cx="7380820" cy="855095"/>
          </a:xfrm>
          <a:prstGeom prst="roundRect">
            <a:avLst/>
          </a:prstGeom>
          <a:noFill/>
          <a:ln w="38100">
            <a:solidFill>
              <a:srgbClr val="150A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36585" y="1403775"/>
            <a:ext cx="7065270" cy="24752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just" defTabSz="1043056" fontAlgn="auto">
              <a:spcAft>
                <a:spcPts val="0"/>
              </a:spcAft>
            </a:pPr>
            <a:r>
              <a:rPr lang="ru-RU" b="1" dirty="0" smtClean="0">
                <a:solidFill>
                  <a:srgbClr val="005AA9"/>
                </a:solidFill>
              </a:rPr>
              <a:t>Изучения документов и сведений, имеющихся у налогового органа, в том числе полученных от заинтересованных лиц и заявителей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91580" y="2213865"/>
            <a:ext cx="7359100" cy="855095"/>
          </a:xfrm>
          <a:prstGeom prst="roundRect">
            <a:avLst/>
          </a:prstGeom>
          <a:noFill/>
          <a:ln w="38100">
            <a:solidFill>
              <a:srgbClr val="150A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91580" y="2303875"/>
            <a:ext cx="7265785" cy="58506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just" defTabSz="1043056" fontAlgn="auto">
              <a:spcAft>
                <a:spcPts val="0"/>
              </a:spcAft>
            </a:pPr>
            <a:r>
              <a:rPr lang="ru-RU" b="1" dirty="0" smtClean="0">
                <a:solidFill>
                  <a:srgbClr val="005AA9"/>
                </a:solidFill>
              </a:rPr>
              <a:t>Получения объяснений от лиц, которым могут быть известны какие-либо обстоятельства, имеющие значение для проведения проверки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91580" y="3203975"/>
            <a:ext cx="7359100" cy="630070"/>
          </a:xfrm>
          <a:prstGeom prst="roundRect">
            <a:avLst/>
          </a:prstGeom>
          <a:noFill/>
          <a:ln w="38100">
            <a:solidFill>
              <a:srgbClr val="150A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836585" y="3519010"/>
            <a:ext cx="7200800" cy="27003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just" defTabSz="1043056" fontAlgn="auto">
              <a:spcAft>
                <a:spcPts val="0"/>
              </a:spcAft>
            </a:pPr>
            <a:r>
              <a:rPr lang="ru-RU" b="1" dirty="0" smtClean="0">
                <a:solidFill>
                  <a:srgbClr val="005AA9"/>
                </a:solidFill>
              </a:rPr>
              <a:t>Получения справок и сведений по вопросам, возникающим при проведении проверки</a:t>
            </a:r>
          </a:p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 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91580" y="4104075"/>
            <a:ext cx="7359100" cy="630070"/>
          </a:xfrm>
          <a:prstGeom prst="roundRect">
            <a:avLst/>
          </a:prstGeom>
          <a:noFill/>
          <a:ln w="38100">
            <a:solidFill>
              <a:srgbClr val="150A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791580" y="4239090"/>
            <a:ext cx="7155795" cy="27003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just" defTabSz="1043056" fontAlgn="auto">
              <a:spcAft>
                <a:spcPts val="0"/>
              </a:spcAft>
            </a:pPr>
            <a:r>
              <a:rPr lang="ru-RU" b="1" dirty="0" smtClean="0">
                <a:solidFill>
                  <a:srgbClr val="005AA9"/>
                </a:solidFill>
              </a:rPr>
              <a:t>Проведения осмотра объектов недвижимости 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91580" y="5094185"/>
            <a:ext cx="7359100" cy="585067"/>
          </a:xfrm>
          <a:prstGeom prst="roundRect">
            <a:avLst/>
          </a:prstGeom>
          <a:noFill/>
          <a:ln w="38100">
            <a:solidFill>
              <a:srgbClr val="150A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1016605" y="5409220"/>
            <a:ext cx="6210690" cy="27003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 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26595" y="5229200"/>
            <a:ext cx="71107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5AA9"/>
                </a:solidFill>
              </a:rPr>
              <a:t>Привлечения специалиста или эксперта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199880"/>
              </p:ext>
            </p:extLst>
          </p:nvPr>
        </p:nvGraphicFramePr>
        <p:xfrm>
          <a:off x="791580" y="1313764"/>
          <a:ext cx="7785865" cy="3420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5445"/>
                <a:gridCol w="1415802"/>
                <a:gridCol w="1039030"/>
                <a:gridCol w="1325588"/>
              </a:tblGrid>
              <a:tr h="54531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150AA6"/>
                          </a:solidFill>
                        </a:rPr>
                        <a:t>2018 год</a:t>
                      </a:r>
                      <a:endParaRPr lang="ru-RU" dirty="0">
                        <a:solidFill>
                          <a:srgbClr val="150A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150AA6"/>
                          </a:solidFill>
                        </a:rPr>
                        <a:t>2019 год</a:t>
                      </a:r>
                      <a:endParaRPr lang="ru-RU" dirty="0">
                        <a:solidFill>
                          <a:srgbClr val="150AA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150AA6"/>
                          </a:solidFill>
                        </a:rPr>
                        <a:t>2020 год</a:t>
                      </a:r>
                      <a:endParaRPr lang="ru-RU" dirty="0">
                        <a:solidFill>
                          <a:srgbClr val="150AA6"/>
                        </a:solidFill>
                      </a:endParaRPr>
                    </a:p>
                  </a:txBody>
                  <a:tcPr/>
                </a:tc>
              </a:tr>
              <a:tr h="66816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2CE"/>
                          </a:solidFill>
                        </a:rPr>
                        <a:t>Исключено из ЕГРЮЛ недействующих</a:t>
                      </a:r>
                      <a:r>
                        <a:rPr lang="ru-RU" b="1" baseline="0" dirty="0" smtClean="0">
                          <a:solidFill>
                            <a:srgbClr val="0072CE"/>
                          </a:solidFill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0072CE"/>
                          </a:solidFill>
                        </a:rPr>
                        <a:t>ЮЛ</a:t>
                      </a:r>
                      <a:endParaRPr lang="ru-RU" b="1" dirty="0">
                        <a:solidFill>
                          <a:srgbClr val="0072C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72CE"/>
                          </a:solidFill>
                          <a:latin typeface="+mn-lt"/>
                          <a:ea typeface="+mn-ea"/>
                          <a:cs typeface="+mn-cs"/>
                        </a:rPr>
                        <a:t>31 тыс.</a:t>
                      </a:r>
                      <a:endParaRPr lang="ru-RU" sz="1800" b="1" kern="1200" dirty="0">
                        <a:solidFill>
                          <a:srgbClr val="0072C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72CE"/>
                          </a:solidFill>
                          <a:latin typeface="+mn-lt"/>
                          <a:ea typeface="+mn-ea"/>
                          <a:cs typeface="+mn-cs"/>
                        </a:rPr>
                        <a:t>23 тыс.</a:t>
                      </a:r>
                      <a:endParaRPr lang="ru-RU" sz="1800" b="1" kern="1200" dirty="0">
                        <a:solidFill>
                          <a:srgbClr val="0072C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72CE"/>
                          </a:solidFill>
                          <a:latin typeface="+mn-lt"/>
                          <a:ea typeface="+mn-ea"/>
                          <a:cs typeface="+mn-cs"/>
                        </a:rPr>
                        <a:t>24 тыс.</a:t>
                      </a:r>
                      <a:endParaRPr lang="ru-RU" sz="1800" b="1" kern="1200" dirty="0">
                        <a:solidFill>
                          <a:srgbClr val="0072C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9229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2CE"/>
                          </a:solidFill>
                        </a:rPr>
                        <a:t>Дисквалифицировано лиц</a:t>
                      </a:r>
                      <a:endParaRPr lang="ru-RU" b="1" dirty="0">
                        <a:solidFill>
                          <a:srgbClr val="0072C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72CE"/>
                          </a:solidFill>
                          <a:latin typeface="+mn-lt"/>
                          <a:ea typeface="+mn-ea"/>
                          <a:cs typeface="+mn-cs"/>
                        </a:rPr>
                        <a:t>616</a:t>
                      </a:r>
                      <a:endParaRPr lang="ru-RU" sz="1800" b="1" kern="1200" dirty="0">
                        <a:solidFill>
                          <a:srgbClr val="0072C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72CE"/>
                          </a:solidFill>
                          <a:latin typeface="+mn-lt"/>
                          <a:ea typeface="+mn-ea"/>
                          <a:cs typeface="+mn-cs"/>
                        </a:rPr>
                        <a:t>798</a:t>
                      </a:r>
                      <a:endParaRPr lang="ru-RU" sz="1800" b="1" kern="1200" dirty="0">
                        <a:solidFill>
                          <a:srgbClr val="0072C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72CE"/>
                          </a:solidFill>
                          <a:latin typeface="+mn-lt"/>
                          <a:ea typeface="+mn-ea"/>
                          <a:cs typeface="+mn-cs"/>
                        </a:rPr>
                        <a:t>750</a:t>
                      </a:r>
                      <a:endParaRPr lang="ru-RU" sz="1800" b="1" kern="1200" dirty="0">
                        <a:solidFill>
                          <a:srgbClr val="0072C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231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2CE"/>
                          </a:solidFill>
                        </a:rPr>
                        <a:t>Возбуждено уголовных дел по ст.170.1,</a:t>
                      </a:r>
                      <a:r>
                        <a:rPr lang="ru-RU" b="1" baseline="0" dirty="0" smtClean="0">
                          <a:solidFill>
                            <a:srgbClr val="0072CE"/>
                          </a:solidFill>
                        </a:rPr>
                        <a:t> 173.1 и 173.2 УК РФ</a:t>
                      </a:r>
                      <a:endParaRPr lang="ru-RU" b="1" dirty="0">
                        <a:solidFill>
                          <a:srgbClr val="0072C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baseline="0" dirty="0" smtClean="0">
                          <a:solidFill>
                            <a:srgbClr val="0072CE"/>
                          </a:solidFill>
                          <a:latin typeface="+mn-lt"/>
                          <a:ea typeface="+mn-ea"/>
                          <a:cs typeface="+mn-cs"/>
                        </a:rPr>
                        <a:t>114</a:t>
                      </a:r>
                      <a:endParaRPr lang="ru-RU" sz="1800" b="1" kern="1200" baseline="0" dirty="0">
                        <a:solidFill>
                          <a:srgbClr val="0072C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baseline="0" dirty="0" smtClean="0">
                          <a:solidFill>
                            <a:srgbClr val="0072CE"/>
                          </a:solidFill>
                          <a:latin typeface="+mn-lt"/>
                          <a:ea typeface="+mn-ea"/>
                          <a:cs typeface="+mn-cs"/>
                        </a:rPr>
                        <a:t>181</a:t>
                      </a:r>
                      <a:endParaRPr lang="ru-RU" sz="1800" b="1" kern="1200" baseline="0" dirty="0">
                        <a:solidFill>
                          <a:srgbClr val="0072C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baseline="0" dirty="0" smtClean="0">
                          <a:solidFill>
                            <a:srgbClr val="0072CE"/>
                          </a:solidFill>
                          <a:latin typeface="+mn-lt"/>
                          <a:ea typeface="+mn-ea"/>
                          <a:cs typeface="+mn-cs"/>
                        </a:rPr>
                        <a:t>183</a:t>
                      </a:r>
                      <a:endParaRPr lang="ru-RU" sz="1800" b="1" kern="1200" baseline="0" dirty="0">
                        <a:solidFill>
                          <a:srgbClr val="0072C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9229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2CE"/>
                          </a:solidFill>
                        </a:rPr>
                        <a:t>Вынесено приговоров судом</a:t>
                      </a:r>
                      <a:endParaRPr lang="ru-RU" b="1" dirty="0">
                        <a:solidFill>
                          <a:srgbClr val="0072C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72CE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ru-RU" sz="1800" b="1" kern="1200" dirty="0">
                        <a:solidFill>
                          <a:srgbClr val="0072C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72CE"/>
                          </a:solidFill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  <a:endParaRPr lang="ru-RU" sz="1800" b="1" kern="1200" dirty="0">
                        <a:solidFill>
                          <a:srgbClr val="0072C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72CE"/>
                          </a:solidFill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  <a:endParaRPr lang="ru-RU" sz="1800" b="1" kern="1200" dirty="0">
                        <a:solidFill>
                          <a:srgbClr val="0072C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0B54F-31B0-4859-B08A-40B29FC01C9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36585" y="5004175"/>
            <a:ext cx="7290810" cy="58506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2020 году исключено из ЕГРИП 22 тыс.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недействующих ИП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1620" y="683695"/>
            <a:ext cx="7155795" cy="36004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Результаты работ по привлечению к ответственности 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119576"/>
              </p:ext>
            </p:extLst>
          </p:nvPr>
        </p:nvGraphicFramePr>
        <p:xfrm>
          <a:off x="791580" y="1313764"/>
          <a:ext cx="7785865" cy="3198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5865"/>
              </a:tblGrid>
              <a:tr h="66816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72CE"/>
                          </a:solidFill>
                        </a:rPr>
                        <a:t> Имеет задолженность по уплате налогов или страховых взносов</a:t>
                      </a:r>
                      <a:endParaRPr lang="ru-RU" sz="2000" b="1" kern="1200" dirty="0">
                        <a:solidFill>
                          <a:srgbClr val="0072C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8164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rgbClr val="0072CE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15 месяцев не представляет налоговую отчетность, или с даты окончания действия патента истекло 15 месяцев</a:t>
                      </a:r>
                      <a:endParaRPr lang="ru-RU" sz="2000" b="1" kern="1200" dirty="0">
                        <a:solidFill>
                          <a:srgbClr val="0072C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68164">
                <a:tc>
                  <a:txBody>
                    <a:bodyPr/>
                    <a:lstStyle/>
                    <a:p>
                      <a:endParaRPr lang="ru-RU" sz="1800" b="0" kern="1200" dirty="0" smtClean="0">
                        <a:solidFill>
                          <a:srgbClr val="0072C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kern="1200" dirty="0" smtClean="0">
                          <a:solidFill>
                            <a:srgbClr val="0072CE"/>
                          </a:solidFill>
                          <a:latin typeface="+mn-lt"/>
                          <a:ea typeface="+mn-ea"/>
                          <a:cs typeface="+mn-cs"/>
                        </a:rPr>
                        <a:t>Срок подачи заявлений заинтересованных лиц-1 месяц с момента публикации решения в «Вестнике государственной регистрации»</a:t>
                      </a:r>
                      <a:endParaRPr lang="ru-RU" sz="1800" b="0" kern="1200" dirty="0">
                        <a:solidFill>
                          <a:srgbClr val="0072C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68164">
                <a:tc>
                  <a:txBody>
                    <a:bodyPr/>
                    <a:lstStyle/>
                    <a:p>
                      <a:endParaRPr lang="ru-RU" sz="1800" b="0" kern="1200" dirty="0" smtClean="0">
                        <a:solidFill>
                          <a:srgbClr val="0072C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kern="1200" dirty="0" smtClean="0">
                          <a:solidFill>
                            <a:srgbClr val="0072CE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3-х лет с момента исключения из ЕГРИП</a:t>
                      </a:r>
                      <a:r>
                        <a:rPr lang="ru-RU" sz="1800" b="0" kern="1200" baseline="0" dirty="0" smtClean="0">
                          <a:solidFill>
                            <a:srgbClr val="0072CE"/>
                          </a:solidFill>
                          <a:latin typeface="+mn-lt"/>
                          <a:ea typeface="+mn-ea"/>
                          <a:cs typeface="+mn-cs"/>
                        </a:rPr>
                        <a:t> не может быть зарегистрирован в качестве ИП</a:t>
                      </a:r>
                      <a:endParaRPr lang="ru-RU" sz="1800" b="0" kern="1200" dirty="0">
                        <a:solidFill>
                          <a:srgbClr val="0072C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0B54F-31B0-4859-B08A-40B29FC01C9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06615" y="683695"/>
            <a:ext cx="7560840" cy="45005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55000" lnSpcReduction="20000"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Признаки</a:t>
            </a:r>
            <a:r>
              <a:rPr kumimoji="0" lang="ru-RU" sz="48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недействующего ИП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80230551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/>
            </a:pPr>
            <a:fld id="{AF500689-045D-40B6-8DBF-56FCB1C6BCFB}" type="slidenum">
              <a:rPr lang="ru-RU" smtClean="0"/>
              <a:pPr fontAlgn="base">
                <a:lnSpc>
                  <a:spcPts val="21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  <p:sp>
        <p:nvSpPr>
          <p:cNvPr id="6" name="TextBox 5"/>
          <p:cNvSpPr txBox="1"/>
          <p:nvPr/>
        </p:nvSpPr>
        <p:spPr>
          <a:xfrm>
            <a:off x="431800" y="2438400"/>
            <a:ext cx="8415338" cy="1935163"/>
          </a:xfrm>
          <a:prstGeom prst="rect">
            <a:avLst/>
          </a:prstGeom>
          <a:effectLst>
            <a:outerShdw sx="1000" sy="1000" algn="ctr" rotWithShape="0">
              <a:schemeClr val="bg1"/>
            </a:outerShdw>
          </a:effectLst>
        </p:spPr>
        <p:txBody>
          <a:bodyPr lIns="104306" tIns="52153" rIns="104306" bIns="52153" anchor="ctr">
            <a:normAutofit/>
          </a:bodyPr>
          <a:lstStyle/>
          <a:p>
            <a:pPr algn="ctr" defTabSz="1043056" fontAlgn="auto">
              <a:spcAft>
                <a:spcPts val="0"/>
              </a:spcAft>
              <a:defRPr/>
            </a:pPr>
            <a:r>
              <a:rPr lang="ru-RU" sz="6600" b="1" dirty="0">
                <a:solidFill>
                  <a:srgbClr val="000ECE"/>
                </a:solidFill>
                <a:latin typeface="Monotype Corsiva" pitchFamily="66" charset="0"/>
                <a:ea typeface="+mj-ea"/>
                <a:cs typeface="+mj-cs"/>
              </a:rPr>
              <a:t>Спасибо за внимание!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16376</TotalTime>
  <Words>294</Words>
  <Application>Microsoft Office PowerPoint</Application>
  <PresentationFormat>Экран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Тема1</vt:lpstr>
      <vt:lpstr>УФНС России по Московской области  Выступление начальника отдела регистрации и учета налогоплательщиков    УФНС России по Московской области  Н. Б. Осипенко  «Правоприменительная практика налоговых  органов по обеспечению достоверности сведений, внесенных в  ЕГРЮЛ. Порядок исключения юридических лиц и индивидуальных предпринимателей из ЕГРЮЛ и ЕГРИП»  </vt:lpstr>
      <vt:lpstr>Документы, регулирующие деятельность ФНС России по проверке достоверности сведений ЕГРЮЛ</vt:lpstr>
      <vt:lpstr>Проверка достоверности проводится посредством: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Соотношение составленных и оспоренных актов</dc:title>
  <dc:creator>1</dc:creator>
  <cp:lastModifiedBy>Лактюшкин Алексей Сергеевич</cp:lastModifiedBy>
  <cp:revision>1025</cp:revision>
  <cp:lastPrinted>2021-02-24T11:09:03Z</cp:lastPrinted>
  <dcterms:modified xsi:type="dcterms:W3CDTF">2021-02-24T13:03:32Z</dcterms:modified>
</cp:coreProperties>
</file>