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3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61" r:id="rId10"/>
  </p:sldIdLst>
  <p:sldSz cx="9144000" cy="5143500" type="screen16x9"/>
  <p:notesSz cx="6645275" cy="9775825"/>
  <p:defaultTextStyle>
    <a:defPPr>
      <a:defRPr lang="ru-RU"/>
    </a:defPPr>
    <a:lvl1pPr marL="0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87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174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259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346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432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519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606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693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759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orient="horz" pos="3041">
          <p15:clr>
            <a:srgbClr val="A4A3A4"/>
          </p15:clr>
        </p15:guide>
        <p15:guide id="5" pos="2880">
          <p15:clr>
            <a:srgbClr val="A4A3A4"/>
          </p15:clr>
        </p15:guide>
        <p15:guide id="6" pos="708">
          <p15:clr>
            <a:srgbClr val="A4A3A4"/>
          </p15:clr>
        </p15:guide>
        <p15:guide id="7" pos="1560">
          <p15:clr>
            <a:srgbClr val="A4A3A4"/>
          </p15:clr>
        </p15:guide>
        <p15:guide id="8" pos="5140">
          <p15:clr>
            <a:srgbClr val="A4A3A4"/>
          </p15:clr>
        </p15:guide>
        <p15:guide id="9" pos="5521">
          <p15:clr>
            <a:srgbClr val="A4A3A4"/>
          </p15:clr>
        </p15:guide>
        <p15:guide id="10" pos="51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F"/>
    <a:srgbClr val="0066CC"/>
    <a:srgbClr val="4F81BD"/>
    <a:srgbClr val="6E97C8"/>
    <a:srgbClr val="F5E3E6"/>
    <a:srgbClr val="8D8C90"/>
    <a:srgbClr val="E98517"/>
    <a:srgbClr val="F79646"/>
    <a:srgbClr val="005AA9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0" autoAdjust="0"/>
    <p:restoredTop sz="94654" autoAdjust="0"/>
  </p:normalViewPr>
  <p:slideViewPr>
    <p:cSldViewPr showGuides="1">
      <p:cViewPr>
        <p:scale>
          <a:sx n="150" d="100"/>
          <a:sy n="150" d="100"/>
        </p:scale>
        <p:origin x="-768" y="-72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0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1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88791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41" tIns="45020" rIns="90041" bIns="450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643518"/>
            <a:ext cx="5316220" cy="4399121"/>
          </a:xfrm>
          <a:prstGeom prst="rect">
            <a:avLst/>
          </a:prstGeom>
        </p:spPr>
        <p:txBody>
          <a:bodyPr vert="horz" lIns="90041" tIns="45020" rIns="90041" bIns="450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79619" cy="488791"/>
          </a:xfrm>
          <a:prstGeom prst="rect">
            <a:avLst/>
          </a:prstGeom>
        </p:spPr>
        <p:txBody>
          <a:bodyPr vert="horz" lIns="90041" tIns="45020" rIns="90041" bIns="450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9" y="9285338"/>
            <a:ext cx="2879619" cy="488791"/>
          </a:xfrm>
          <a:prstGeom prst="rect">
            <a:avLst/>
          </a:prstGeom>
        </p:spPr>
        <p:txBody>
          <a:bodyPr vert="horz" lIns="90041" tIns="45020" rIns="90041" bIns="450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5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87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174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259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346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432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519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606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693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8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1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617" tIns="40809" rIns="81617" bIns="40809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4" y="367517"/>
            <a:ext cx="7343873" cy="832711"/>
          </a:xfrm>
          <a:prstGeom prst="rect">
            <a:avLst/>
          </a:prstGeom>
        </p:spPr>
        <p:txBody>
          <a:bodyPr vert="horz" lIns="81617" tIns="40809" rIns="81617" bIns="408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4" y="1200151"/>
            <a:ext cx="7343873" cy="3626943"/>
          </a:xfrm>
          <a:prstGeom prst="rect">
            <a:avLst/>
          </a:prstGeom>
        </p:spPr>
        <p:txBody>
          <a:bodyPr vert="horz" lIns="81617" tIns="40809" rIns="81617" bIns="4080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4531069"/>
            <a:ext cx="619711" cy="473875"/>
          </a:xfrm>
          <a:prstGeom prst="rect">
            <a:avLst/>
          </a:prstGeom>
        </p:spPr>
        <p:txBody>
          <a:bodyPr vert="horz" lIns="81617" tIns="40809" rIns="81617" bIns="40809" rtlCol="0" anchor="ctr">
            <a:normAutofit/>
          </a:bodyPr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816174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0.jpeg"/><Relationship Id="rId5" Type="http://schemas.openxmlformats.org/officeDocument/2006/relationships/tags" Target="../tags/tag5.xml"/><Relationship Id="rId10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82" y="3075806"/>
            <a:ext cx="8234946" cy="1008112"/>
          </a:xfrm>
          <a:prstGeom prst="rect">
            <a:avLst/>
          </a:prstGeom>
        </p:spPr>
        <p:txBody>
          <a:bodyPr lIns="71525" tIns="35762" rIns="71525" bIns="35762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defTabSz="931008"/>
            <a:r>
              <a:rPr lang="ru-RU" sz="17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bg1"/>
                </a:solidFill>
              </a:rPr>
              <a:t>Практика применения согласительных процедур в сфере </a:t>
            </a:r>
            <a:r>
              <a:rPr lang="ru-RU" sz="1800" dirty="0" smtClean="0">
                <a:solidFill>
                  <a:schemeClr val="bg1"/>
                </a:solidFill>
              </a:rPr>
              <a:t>банкротства.</a:t>
            </a:r>
          </a:p>
          <a:p>
            <a:pPr algn="ctr" defTabSz="931008"/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pPr algn="ctr" defTabSz="931008"/>
            <a:r>
              <a:rPr lang="ru-RU" sz="1800" dirty="0">
                <a:solidFill>
                  <a:schemeClr val="bg1"/>
                </a:solidFill>
              </a:rPr>
              <a:t>Ответственность руководителя и иных контролирующих лиц по долгам юридического </a:t>
            </a:r>
            <a:r>
              <a:rPr lang="ru-RU" sz="1800" dirty="0" smtClean="0">
                <a:solidFill>
                  <a:schemeClr val="bg1"/>
                </a:solidFill>
              </a:rPr>
              <a:t>лица</a:t>
            </a:r>
            <a:r>
              <a:rPr lang="ru-RU" sz="1700" dirty="0" smtClean="0">
                <a:solidFill>
                  <a:schemeClr val="bg1"/>
                </a:solidFill>
              </a:rPr>
              <a:t>»</a:t>
            </a:r>
            <a:endParaRPr lang="ru-RU" sz="17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600" y="2139702"/>
            <a:ext cx="8234946" cy="555105"/>
          </a:xfrm>
          <a:prstGeom prst="rect">
            <a:avLst/>
          </a:prstGeom>
        </p:spPr>
        <p:txBody>
          <a:bodyPr lIns="71525" tIns="35762" rIns="71525" bIns="35762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defTabSz="931008"/>
            <a:r>
              <a:rPr lang="ru-RU" sz="1700" dirty="0">
                <a:solidFill>
                  <a:schemeClr val="bg1"/>
                </a:solidFill>
                <a:cs typeface="Times New Roman" panose="02020603050405020304" pitchFamily="18" charset="0"/>
              </a:rPr>
              <a:t>Доклад </a:t>
            </a:r>
            <a:r>
              <a:rPr lang="ru-RU" sz="17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НАЧАЛЬНИКА </a:t>
            </a:r>
            <a:r>
              <a:rPr lang="ru-RU" sz="1700" dirty="0">
                <a:solidFill>
                  <a:schemeClr val="bg1"/>
                </a:solidFill>
                <a:cs typeface="Times New Roman" panose="02020603050405020304" pitchFamily="18" charset="0"/>
              </a:rPr>
              <a:t>ОТДЕЛА ОБЕСПЕЧЕНИЯ ПРОЦЕДУР БАНКРОТСТВА   </a:t>
            </a:r>
            <a:endParaRPr lang="ru-RU" sz="17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defTabSz="931008"/>
            <a:r>
              <a:rPr lang="ru-RU" sz="17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Д.м</a:t>
            </a:r>
            <a:r>
              <a:rPr lang="ru-RU" sz="17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Власова</a:t>
            </a:r>
            <a:endParaRPr lang="ru-RU" sz="17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8851" y="4415994"/>
            <a:ext cx="781910" cy="622015"/>
          </a:xfrm>
          <a:prstGeom prst="rect">
            <a:avLst/>
          </a:prstGeom>
        </p:spPr>
        <p:txBody>
          <a:bodyPr vert="horz" wrap="none" lIns="81617" tIns="40809" rIns="81617" bIns="40809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118" y="4415994"/>
            <a:ext cx="781910" cy="622015"/>
          </a:xfrm>
          <a:prstGeom prst="rect">
            <a:avLst/>
          </a:prstGeom>
        </p:spPr>
        <p:txBody>
          <a:bodyPr vert="horz" wrap="none" lIns="81617" tIns="40809" rIns="81617" bIns="40809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МОСКВА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2020</a:t>
            </a:r>
            <a:endParaRPr lang="ru-RU" b="1" dirty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23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6890" y="123478"/>
            <a:ext cx="7337192" cy="829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Мировое соглашение – способ урегулирования спора мирным путем на устраивающих стороны условиях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46" y="1506502"/>
            <a:ext cx="3518659" cy="2761132"/>
          </a:xfrm>
        </p:spPr>
      </p:pic>
      <p:sp>
        <p:nvSpPr>
          <p:cNvPr id="18" name="TextBox 17"/>
          <p:cNvSpPr txBox="1"/>
          <p:nvPr/>
        </p:nvSpPr>
        <p:spPr>
          <a:xfrm>
            <a:off x="3491764" y="3595150"/>
            <a:ext cx="1208803" cy="5163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1506502"/>
            <a:ext cx="2599954" cy="14071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3853321"/>
            <a:ext cx="2448272" cy="10801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4493" y="3507854"/>
            <a:ext cx="2455938" cy="106686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966">
            <a:off x="513448" y="908538"/>
            <a:ext cx="2834415" cy="25494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6256" y="1995686"/>
            <a:ext cx="1574903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740" y="1525988"/>
            <a:ext cx="2023919" cy="13681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450" b="1" dirty="0">
                <a:solidFill>
                  <a:srgbClr val="005AA9"/>
                </a:solidFill>
              </a:rPr>
              <a:t>Заключается на любой стадии дела о банкротстве, в любой </a:t>
            </a:r>
            <a:r>
              <a:rPr lang="ru-RU" sz="1450" b="1" dirty="0" smtClean="0">
                <a:solidFill>
                  <a:srgbClr val="005AA9"/>
                </a:solidFill>
              </a:rPr>
              <a:t>процедуре</a:t>
            </a:r>
            <a:endParaRPr lang="ru-RU" sz="1450" b="1" dirty="0">
              <a:solidFill>
                <a:srgbClr val="005AA9"/>
              </a:solidFill>
            </a:endParaRPr>
          </a:p>
        </p:txBody>
      </p:sp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5017">
            <a:off x="6133563" y="637363"/>
            <a:ext cx="2622947" cy="28860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32240" y="1995686"/>
            <a:ext cx="1591842" cy="82691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0232" y="1923678"/>
            <a:ext cx="1584176" cy="98994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5176" y="1563638"/>
            <a:ext cx="2028476" cy="10214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Восстанавливает платежеспособность компании-банкрота</a:t>
            </a:r>
          </a:p>
        </p:txBody>
      </p:sp>
      <p:pic>
        <p:nvPicPr>
          <p:cNvPr id="3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0273">
            <a:off x="1158172" y="2834317"/>
            <a:ext cx="2184950" cy="2213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93288" y="3694627"/>
            <a:ext cx="1618403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Погашает требования кредиторов</a:t>
            </a:r>
          </a:p>
        </p:txBody>
      </p:sp>
      <p:pic>
        <p:nvPicPr>
          <p:cNvPr id="3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642">
            <a:off x="5947041" y="2786185"/>
            <a:ext cx="2284101" cy="23136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72200" y="3772829"/>
            <a:ext cx="1661213" cy="67732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Восстанавливает экономику страны</a:t>
            </a:r>
          </a:p>
        </p:txBody>
      </p:sp>
    </p:spTree>
    <p:extLst>
      <p:ext uri="{BB962C8B-B14F-4D97-AF65-F5344CB8AC3E}">
        <p14:creationId xmlns:p14="http://schemas.microsoft.com/office/powerpoint/2010/main" val="517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6000" y="195486"/>
            <a:ext cx="7337192" cy="829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Требования к мировому соглашению с уполномоченным органом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43" name="组合 7"/>
          <p:cNvGrpSpPr/>
          <p:nvPr/>
        </p:nvGrpSpPr>
        <p:grpSpPr>
          <a:xfrm>
            <a:off x="866000" y="1276601"/>
            <a:ext cx="4176464" cy="3642964"/>
            <a:chOff x="2256504" y="1355618"/>
            <a:chExt cx="5167324" cy="4770177"/>
          </a:xfrm>
        </p:grpSpPr>
        <p:grpSp>
          <p:nvGrpSpPr>
            <p:cNvPr id="244" name="组合 8"/>
            <p:cNvGrpSpPr/>
            <p:nvPr/>
          </p:nvGrpSpPr>
          <p:grpSpPr>
            <a:xfrm>
              <a:off x="4020386" y="5660148"/>
              <a:ext cx="3403442" cy="109703"/>
              <a:chOff x="4020597" y="1674310"/>
              <a:chExt cx="3403442" cy="109703"/>
            </a:xfrm>
          </p:grpSpPr>
          <p:cxnSp>
            <p:nvCxnSpPr>
              <p:cNvPr id="281" name="直接连接符 55"/>
              <p:cNvCxnSpPr/>
              <p:nvPr/>
            </p:nvCxnSpPr>
            <p:spPr>
              <a:xfrm>
                <a:off x="4020597" y="1675424"/>
                <a:ext cx="3386044" cy="43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82" name="椭圆 5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5" name="组合 9"/>
            <p:cNvGrpSpPr/>
            <p:nvPr/>
          </p:nvGrpSpPr>
          <p:grpSpPr>
            <a:xfrm>
              <a:off x="5185514" y="4663198"/>
              <a:ext cx="2238314" cy="109703"/>
              <a:chOff x="5185725" y="1674310"/>
              <a:chExt cx="2238314" cy="109703"/>
            </a:xfrm>
          </p:grpSpPr>
          <p:cxnSp>
            <p:nvCxnSpPr>
              <p:cNvPr id="279" name="直接连接符 53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80" name="椭圆 5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6" name="组合 10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277" name="直接连接符 51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78" name="椭圆 5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7" name="组合 11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275" name="直接连接符 49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76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8" name="组合 12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273" name="直接连接符 47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74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9" name="任意多边形 13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50" name="组合 14"/>
            <p:cNvGrpSpPr/>
            <p:nvPr/>
          </p:nvGrpSpPr>
          <p:grpSpPr>
            <a:xfrm>
              <a:off x="4310718" y="2346371"/>
              <a:ext cx="819955" cy="726710"/>
              <a:chOff x="3295850" y="2263222"/>
              <a:chExt cx="2643765" cy="2343151"/>
            </a:xfrm>
          </p:grpSpPr>
          <p:sp>
            <p:nvSpPr>
              <p:cNvPr id="27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1" name="组合 15"/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269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0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2" name="组合 16"/>
            <p:cNvGrpSpPr/>
            <p:nvPr/>
          </p:nvGrpSpPr>
          <p:grpSpPr>
            <a:xfrm>
              <a:off x="4329267" y="4349464"/>
              <a:ext cx="819955" cy="726710"/>
              <a:chOff x="3295850" y="2263222"/>
              <a:chExt cx="2643765" cy="2343151"/>
            </a:xfrm>
          </p:grpSpPr>
          <p:sp>
            <p:nvSpPr>
              <p:cNvPr id="26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3" name="组合 17"/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265" name="Freeform 5"/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4" name="组合 18"/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26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55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6" name="文本框 88"/>
            <p:cNvSpPr txBox="1"/>
            <p:nvPr/>
          </p:nvSpPr>
          <p:spPr>
            <a:xfrm>
              <a:off x="3127543" y="1467551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7" name="文本框 89"/>
            <p:cNvSpPr txBox="1"/>
            <p:nvPr/>
          </p:nvSpPr>
          <p:spPr>
            <a:xfrm>
              <a:off x="3099701" y="5440679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8" name="文本框 90"/>
            <p:cNvSpPr txBox="1"/>
            <p:nvPr/>
          </p:nvSpPr>
          <p:spPr>
            <a:xfrm>
              <a:off x="4296906" y="4454837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9" name="文本框 91"/>
            <p:cNvSpPr txBox="1"/>
            <p:nvPr/>
          </p:nvSpPr>
          <p:spPr>
            <a:xfrm>
              <a:off x="4296906" y="2450735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0" name="文本框 92"/>
            <p:cNvSpPr txBox="1"/>
            <p:nvPr/>
          </p:nvSpPr>
          <p:spPr>
            <a:xfrm>
              <a:off x="4752203" y="3439987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2" name="文本框 116"/>
            <p:cNvSpPr txBox="1"/>
            <p:nvPr/>
          </p:nvSpPr>
          <p:spPr>
            <a:xfrm>
              <a:off x="2453099" y="3670960"/>
              <a:ext cx="1795688" cy="443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1600" u="sng" kern="0" dirty="0">
                <a:solidFill>
                  <a:srgbClr val="18478F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83" name="Freeform 5"/>
          <p:cNvSpPr/>
          <p:nvPr/>
        </p:nvSpPr>
        <p:spPr bwMode="auto">
          <a:xfrm rot="10800000">
            <a:off x="5265194" y="1205151"/>
            <a:ext cx="819955" cy="67915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4" name="Freeform 5"/>
          <p:cNvSpPr/>
          <p:nvPr/>
        </p:nvSpPr>
        <p:spPr bwMode="auto">
          <a:xfrm rot="10800000">
            <a:off x="5276821" y="1976924"/>
            <a:ext cx="819955" cy="65392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5" name="Freeform 5"/>
          <p:cNvSpPr/>
          <p:nvPr/>
        </p:nvSpPr>
        <p:spPr bwMode="auto">
          <a:xfrm rot="10800000">
            <a:off x="5296553" y="2726683"/>
            <a:ext cx="819955" cy="6475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6" name="Freeform 5"/>
          <p:cNvSpPr/>
          <p:nvPr/>
        </p:nvSpPr>
        <p:spPr bwMode="auto">
          <a:xfrm rot="10800000">
            <a:off x="5278607" y="3501149"/>
            <a:ext cx="819955" cy="6583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7" name="Freeform 5"/>
          <p:cNvSpPr/>
          <p:nvPr/>
        </p:nvSpPr>
        <p:spPr bwMode="auto">
          <a:xfrm rot="10800000">
            <a:off x="5292948" y="4231777"/>
            <a:ext cx="819955" cy="62347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89" name="Group 8"/>
          <p:cNvGrpSpPr>
            <a:grpSpLocks noChangeAspect="1"/>
          </p:cNvGrpSpPr>
          <p:nvPr/>
        </p:nvGrpSpPr>
        <p:grpSpPr bwMode="auto">
          <a:xfrm>
            <a:off x="2727237" y="3666505"/>
            <a:ext cx="281044" cy="307946"/>
            <a:chOff x="3437" y="2282"/>
            <a:chExt cx="679" cy="744"/>
          </a:xfrm>
          <a:solidFill>
            <a:srgbClr val="005A9E"/>
          </a:solidFill>
        </p:grpSpPr>
        <p:sp>
          <p:nvSpPr>
            <p:cNvPr id="29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2" name="Group 13"/>
          <p:cNvGrpSpPr>
            <a:grpSpLocks noChangeAspect="1"/>
          </p:cNvGrpSpPr>
          <p:nvPr/>
        </p:nvGrpSpPr>
        <p:grpSpPr bwMode="auto">
          <a:xfrm>
            <a:off x="2693166" y="2126116"/>
            <a:ext cx="362945" cy="367231"/>
            <a:chOff x="2426" y="2781"/>
            <a:chExt cx="593" cy="600"/>
          </a:xfrm>
          <a:solidFill>
            <a:schemeClr val="bg1">
              <a:lumMod val="65000"/>
            </a:schemeClr>
          </a:solidFill>
        </p:grpSpPr>
        <p:sp>
          <p:nvSpPr>
            <p:cNvPr id="29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5" name="Group 18"/>
          <p:cNvGrpSpPr>
            <a:grpSpLocks noChangeAspect="1"/>
          </p:cNvGrpSpPr>
          <p:nvPr/>
        </p:nvGrpSpPr>
        <p:grpSpPr bwMode="auto">
          <a:xfrm>
            <a:off x="3065403" y="2896885"/>
            <a:ext cx="316014" cy="294467"/>
            <a:chOff x="3802" y="2858"/>
            <a:chExt cx="616" cy="574"/>
          </a:xfrm>
          <a:solidFill>
            <a:srgbClr val="005A9E"/>
          </a:solidFill>
        </p:grpSpPr>
        <p:sp>
          <p:nvSpPr>
            <p:cNvPr id="29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1" name="Group 26"/>
          <p:cNvGrpSpPr>
            <a:grpSpLocks noChangeAspect="1"/>
          </p:cNvGrpSpPr>
          <p:nvPr/>
        </p:nvGrpSpPr>
        <p:grpSpPr bwMode="auto">
          <a:xfrm>
            <a:off x="1720133" y="1437803"/>
            <a:ext cx="388217" cy="192462"/>
            <a:chOff x="5676" y="2597"/>
            <a:chExt cx="1061" cy="526"/>
          </a:xfrm>
          <a:solidFill>
            <a:srgbClr val="18478F"/>
          </a:solidFill>
        </p:grpSpPr>
        <p:sp>
          <p:nvSpPr>
            <p:cNvPr id="30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17" name="Freeform 108"/>
          <p:cNvSpPr>
            <a:spLocks noEditPoints="1"/>
          </p:cNvSpPr>
          <p:nvPr/>
        </p:nvSpPr>
        <p:spPr bwMode="auto">
          <a:xfrm>
            <a:off x="1720133" y="4409896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rgbClr val="005A9E"/>
          </a:solidFill>
          <a:ln>
            <a:noFill/>
          </a:ln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6176772" y="1216141"/>
            <a:ext cx="2707570" cy="62181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Включена вся сумма задолженности + пени + штрафы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6176772" y="1837960"/>
            <a:ext cx="2707570" cy="8887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пропорционально в течение 1 года (в исключительных случаях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течение 3-х лет по федеральным налогам)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6181074" y="2787578"/>
            <a:ext cx="2376264" cy="56956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Предусмотрено погашение процентов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6182936" y="4216532"/>
            <a:ext cx="2277496" cy="70203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Должник обязан погасить текущую задолженность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6211537" y="3540155"/>
            <a:ext cx="1931643" cy="6193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Обеспечение исполнения условий мирового соглашения</a:t>
            </a:r>
          </a:p>
        </p:txBody>
      </p:sp>
      <p:pic>
        <p:nvPicPr>
          <p:cNvPr id="327" name="Рисунок 3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18" y="2374993"/>
            <a:ext cx="892246" cy="1423182"/>
          </a:xfrm>
          <a:prstGeom prst="rect">
            <a:avLst/>
          </a:prstGeom>
        </p:spPr>
      </p:pic>
      <p:pic>
        <p:nvPicPr>
          <p:cNvPr id="328" name="Рисунок 3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24" y="4264508"/>
            <a:ext cx="550614" cy="550614"/>
          </a:xfrm>
          <a:prstGeom prst="rect">
            <a:avLst/>
          </a:prstGeom>
        </p:spPr>
      </p:pic>
      <p:pic>
        <p:nvPicPr>
          <p:cNvPr id="329" name="Рисунок 3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29" y="1291712"/>
            <a:ext cx="536084" cy="500127"/>
          </a:xfrm>
          <a:prstGeom prst="rect">
            <a:avLst/>
          </a:prstGeom>
        </p:spPr>
      </p:pic>
      <p:pic>
        <p:nvPicPr>
          <p:cNvPr id="332" name="Рисунок 3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13" y="2054428"/>
            <a:ext cx="429489" cy="533793"/>
          </a:xfrm>
          <a:prstGeom prst="rect">
            <a:avLst/>
          </a:prstGeom>
        </p:spPr>
      </p:pic>
      <p:pic>
        <p:nvPicPr>
          <p:cNvPr id="335" name="Рисунок 3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73" y="3504760"/>
            <a:ext cx="533371" cy="597950"/>
          </a:xfrm>
          <a:prstGeom prst="rect">
            <a:avLst/>
          </a:prstGeom>
        </p:spPr>
      </p:pic>
      <p:pic>
        <p:nvPicPr>
          <p:cNvPr id="336" name="Рисунок 3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87" y="2787578"/>
            <a:ext cx="481526" cy="5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317" grpId="0" animBg="1"/>
      <p:bldP spid="324" grpId="0"/>
      <p:bldP spid="3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8180" y="195486"/>
            <a:ext cx="7337192" cy="8293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Обеспечение исполнения условий мирового соглашения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3392836" y="1153613"/>
            <a:ext cx="2171274" cy="2066209"/>
            <a:chOff x="4071" y="1584"/>
            <a:chExt cx="1092" cy="1097"/>
          </a:xfrm>
        </p:grpSpPr>
        <p:sp>
          <p:nvSpPr>
            <p:cNvPr id="6" name="Oval 109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111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112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113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114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2" name="Oval 1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Oval 1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" name="Oval 1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5" name="Oval 1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7020856" y="1281354"/>
            <a:ext cx="1439862" cy="1439863"/>
            <a:chOff x="2789" y="1625"/>
            <a:chExt cx="907" cy="907"/>
          </a:xfrm>
        </p:grpSpPr>
        <p:sp>
          <p:nvSpPr>
            <p:cNvPr id="18" name="Oval 3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32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34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4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41"/>
          <p:cNvGrpSpPr>
            <a:grpSpLocks/>
          </p:cNvGrpSpPr>
          <p:nvPr/>
        </p:nvGrpSpPr>
        <p:grpSpPr bwMode="auto">
          <a:xfrm>
            <a:off x="6049515" y="3171594"/>
            <a:ext cx="1543769" cy="1524000"/>
            <a:chOff x="864" y="1680"/>
            <a:chExt cx="910" cy="960"/>
          </a:xfrm>
        </p:grpSpPr>
        <p:sp>
          <p:nvSpPr>
            <p:cNvPr id="30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42" name="Group 95"/>
          <p:cNvGrpSpPr>
            <a:grpSpLocks/>
          </p:cNvGrpSpPr>
          <p:nvPr/>
        </p:nvGrpSpPr>
        <p:grpSpPr bwMode="auto">
          <a:xfrm>
            <a:off x="743460" y="1385828"/>
            <a:ext cx="1439862" cy="1439863"/>
            <a:chOff x="2832" y="1728"/>
            <a:chExt cx="907" cy="907"/>
          </a:xfrm>
        </p:grpSpPr>
        <p:sp>
          <p:nvSpPr>
            <p:cNvPr id="44" name="Oval 96"/>
            <p:cNvSpPr>
              <a:spLocks noChangeArrowheads="1"/>
            </p:cNvSpPr>
            <p:nvPr/>
          </p:nvSpPr>
          <p:spPr bwMode="gray">
            <a:xfrm>
              <a:off x="2832" y="1728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gamma/>
                    <a:tint val="0"/>
                    <a:invGamma/>
                  </a:srgbClr>
                </a:gs>
                <a:gs pos="50000">
                  <a:srgbClr val="3965E1"/>
                </a:gs>
                <a:gs pos="100000">
                  <a:srgbClr val="3965E1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97"/>
            <p:cNvSpPr>
              <a:spLocks noChangeArrowheads="1"/>
            </p:cNvSpPr>
            <p:nvPr/>
          </p:nvSpPr>
          <p:spPr bwMode="gray">
            <a:xfrm>
              <a:off x="2832" y="1728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3965E1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98"/>
            <p:cNvSpPr>
              <a:spLocks noChangeArrowheads="1"/>
            </p:cNvSpPr>
            <p:nvPr/>
          </p:nvSpPr>
          <p:spPr bwMode="gray">
            <a:xfrm>
              <a:off x="2889" y="1788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gamma/>
                    <a:shade val="54118"/>
                    <a:invGamma/>
                  </a:srgbClr>
                </a:gs>
                <a:gs pos="50000">
                  <a:srgbClr val="3965E1"/>
                </a:gs>
                <a:gs pos="100000">
                  <a:srgbClr val="3965E1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99"/>
            <p:cNvSpPr>
              <a:spLocks noChangeArrowheads="1"/>
            </p:cNvSpPr>
            <p:nvPr/>
          </p:nvSpPr>
          <p:spPr bwMode="gray">
            <a:xfrm>
              <a:off x="2889" y="179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gamma/>
                    <a:shade val="66667"/>
                    <a:invGamma/>
                  </a:srgbClr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100"/>
            <p:cNvSpPr>
              <a:spLocks noChangeArrowheads="1"/>
            </p:cNvSpPr>
            <p:nvPr/>
          </p:nvSpPr>
          <p:spPr bwMode="gray">
            <a:xfrm>
              <a:off x="2928" y="1833"/>
              <a:ext cx="709" cy="709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3965E1">
                    <a:gamma/>
                    <a:shade val="588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9" name="Group 101"/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50" name="Oval 10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" name="Oval 10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2" name="Oval 10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3" name="Oval 10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AutoShape 119"/>
          <p:cNvSpPr>
            <a:spLocks noChangeArrowheads="1"/>
          </p:cNvSpPr>
          <p:nvPr/>
        </p:nvSpPr>
        <p:spPr bwMode="gray">
          <a:xfrm rot="10800000">
            <a:off x="5564109" y="1713681"/>
            <a:ext cx="1456746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120"/>
          <p:cNvSpPr>
            <a:spLocks noChangeArrowheads="1"/>
          </p:cNvSpPr>
          <p:nvPr/>
        </p:nvSpPr>
        <p:spPr bwMode="gray">
          <a:xfrm>
            <a:off x="4839390" y="3750665"/>
            <a:ext cx="1210126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21"/>
          <p:cNvSpPr>
            <a:spLocks noChangeArrowheads="1"/>
          </p:cNvSpPr>
          <p:nvPr/>
        </p:nvSpPr>
        <p:spPr bwMode="gray">
          <a:xfrm>
            <a:off x="2183322" y="1721983"/>
            <a:ext cx="1236551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22"/>
          <p:cNvSpPr>
            <a:spLocks noChangeArrowheads="1"/>
          </p:cNvSpPr>
          <p:nvPr/>
        </p:nvSpPr>
        <p:spPr bwMode="gray">
          <a:xfrm rot="12823264">
            <a:off x="5206216" y="2948359"/>
            <a:ext cx="1096986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00" y="1569903"/>
            <a:ext cx="648072" cy="102997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13641" y="2848238"/>
            <a:ext cx="1884324" cy="73958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Банковская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независимая)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гарантия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30425" y="2765119"/>
            <a:ext cx="753732" cy="30999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Залог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49515" y="4691158"/>
            <a:ext cx="1872792" cy="29801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Поручительство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62" y="1518635"/>
            <a:ext cx="830773" cy="93136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94" y="3587820"/>
            <a:ext cx="793645" cy="68015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0" y="1419597"/>
            <a:ext cx="1418561" cy="141856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87824" y="4695594"/>
            <a:ext cx="2297918" cy="3023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Имущество поручителя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03598" y="2513397"/>
            <a:ext cx="1201775" cy="40671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Мировое соглашение</a:t>
            </a:r>
          </a:p>
        </p:txBody>
      </p:sp>
      <p:grpSp>
        <p:nvGrpSpPr>
          <p:cNvPr id="65" name="Group 75"/>
          <p:cNvGrpSpPr>
            <a:grpSpLocks/>
          </p:cNvGrpSpPr>
          <p:nvPr/>
        </p:nvGrpSpPr>
        <p:grpSpPr bwMode="auto">
          <a:xfrm>
            <a:off x="3393176" y="3324582"/>
            <a:ext cx="1446213" cy="1418560"/>
            <a:chOff x="884" y="2523"/>
            <a:chExt cx="862" cy="862"/>
          </a:xfrm>
        </p:grpSpPr>
        <p:sp>
          <p:nvSpPr>
            <p:cNvPr id="66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4" name="Oval 84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4" t="44621" r="34925" b="33723"/>
          <a:stretch/>
        </p:blipFill>
        <p:spPr bwMode="auto">
          <a:xfrm>
            <a:off x="3713108" y="3716463"/>
            <a:ext cx="767253" cy="63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:\Users\5000-92-837\Downloads\_20160217_159255487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91" y="3519796"/>
            <a:ext cx="1512655" cy="15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2" grpId="0"/>
      <p:bldP spid="63" grpId="0"/>
      <p:bldP spid="64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6" y="2502635"/>
            <a:ext cx="2435063" cy="2435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710" y="195486"/>
            <a:ext cx="7337192" cy="82935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Ответственность руководителя и иных контролирующих лиц по долгам юридического </a:t>
            </a:r>
            <a:r>
              <a:rPr lang="ru-RU" sz="2400" dirty="0" smtClean="0"/>
              <a:t>лица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1616" y="1094903"/>
            <a:ext cx="4616226" cy="133810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just" defTabSz="1043056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Субсидиарная ответственность - </a:t>
            </a:r>
            <a:r>
              <a:rPr lang="ru-RU" dirty="0"/>
              <a:t>обязанность третьего лица исполнить долговые обязательства за должника в случае неисполнения таким должником своих договорных и внедоговорных обязанностей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任意多边形 37"/>
          <p:cNvSpPr/>
          <p:nvPr/>
        </p:nvSpPr>
        <p:spPr>
          <a:xfrm rot="2700000">
            <a:off x="5961695" y="2410860"/>
            <a:ext cx="322226" cy="32222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任意多边形 40"/>
          <p:cNvSpPr/>
          <p:nvPr/>
        </p:nvSpPr>
        <p:spPr>
          <a:xfrm rot="18900000" flipH="1">
            <a:off x="6671485" y="1577219"/>
            <a:ext cx="322226" cy="32222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任意多边形 45"/>
          <p:cNvSpPr/>
          <p:nvPr/>
        </p:nvSpPr>
        <p:spPr>
          <a:xfrm rot="2700000">
            <a:off x="6088500" y="4015292"/>
            <a:ext cx="322226" cy="32222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任意多边形 48"/>
          <p:cNvSpPr/>
          <p:nvPr/>
        </p:nvSpPr>
        <p:spPr>
          <a:xfrm rot="18900000" flipH="1">
            <a:off x="6726791" y="3196024"/>
            <a:ext cx="322226" cy="32222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23"/>
          <p:cNvSpPr/>
          <p:nvPr/>
        </p:nvSpPr>
        <p:spPr>
          <a:xfrm>
            <a:off x="6122808" y="2210286"/>
            <a:ext cx="765096" cy="7269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41"/>
          <p:cNvSpPr/>
          <p:nvPr/>
        </p:nvSpPr>
        <p:spPr>
          <a:xfrm flipH="1">
            <a:off x="6079061" y="1385051"/>
            <a:ext cx="753538" cy="7443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椭圆 46"/>
          <p:cNvSpPr/>
          <p:nvPr/>
        </p:nvSpPr>
        <p:spPr>
          <a:xfrm>
            <a:off x="6249613" y="3837662"/>
            <a:ext cx="710271" cy="7087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椭圆 49"/>
          <p:cNvSpPr/>
          <p:nvPr/>
        </p:nvSpPr>
        <p:spPr>
          <a:xfrm flipH="1">
            <a:off x="6122807" y="3018951"/>
            <a:ext cx="777421" cy="7012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TextBox 46"/>
          <p:cNvSpPr txBox="1"/>
          <p:nvPr/>
        </p:nvSpPr>
        <p:spPr>
          <a:xfrm>
            <a:off x="5607691" y="1026567"/>
            <a:ext cx="1729537" cy="3584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Регулируется: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77077" y="1438782"/>
            <a:ext cx="1656184" cy="52739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Гражданский кодекс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РФ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33563" y="2362379"/>
            <a:ext cx="1629029" cy="4227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 банкротстве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44459" y="3182595"/>
            <a:ext cx="1247003" cy="34908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 ООО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4515" y="3837662"/>
            <a:ext cx="1552642" cy="8070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 ОАО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9972" y="4675938"/>
            <a:ext cx="697258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Иск может быть подан в течение </a:t>
            </a:r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3 - </a:t>
            </a:r>
            <a:r>
              <a:rPr lang="ru-RU" sz="1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 лет с </a:t>
            </a:r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момента признания банкротом!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3" name="Picture 5" descr="D:\Users\5000-92-837\Downloads\_____20160320_1700087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3" y="2231494"/>
            <a:ext cx="624835" cy="6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Users\5000-92-837\Downloads\_____20160320_1700087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17" y="3845102"/>
            <a:ext cx="624835" cy="6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5000-92-837\Downloads\__20140207_17088349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32" y="1532222"/>
            <a:ext cx="563196" cy="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:\Users\5000-92-837\Downloads\__20140207_17088349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82" y="3157384"/>
            <a:ext cx="563196" cy="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3" grpId="0" animBg="1"/>
      <p:bldP spid="18" grpId="0" animBg="1"/>
      <p:bldP spid="23" grpId="0" animBg="1"/>
      <p:bldP spid="28" grpId="0" animBg="1"/>
      <p:bldP spid="47" grpId="0"/>
      <p:bldP spid="48" grpId="0"/>
      <p:bldP spid="49" grpId="0"/>
      <p:bldP spid="50" grpId="0"/>
      <p:bldP spid="5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4" y="1187142"/>
            <a:ext cx="1508103" cy="15083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6168" y="179625"/>
            <a:ext cx="7337192" cy="829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Кто рискует быть привлеченным к субсидиарной ответственности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AutoShape 121"/>
          <p:cNvSpPr>
            <a:spLocks noChangeArrowheads="1"/>
          </p:cNvSpPr>
          <p:nvPr/>
        </p:nvSpPr>
        <p:spPr bwMode="gray">
          <a:xfrm rot="20018503">
            <a:off x="1514835" y="1156315"/>
            <a:ext cx="2179465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011" y="2684987"/>
            <a:ext cx="1440160" cy="1070009"/>
          </a:xfrm>
          <a:prstGeom prst="rect">
            <a:avLst/>
          </a:prstGeom>
          <a:ln w="25400" cap="rnd" cmpd="dbl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5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Учредители,  </a:t>
            </a:r>
            <a:r>
              <a:rPr lang="ru-RU" sz="115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участники или акционеры</a:t>
            </a:r>
            <a:r>
              <a:rPr lang="ru-RU" sz="115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, члены органа должника (члены совета директоров)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88" y="2553618"/>
            <a:ext cx="1071597" cy="1185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1" y="2621718"/>
            <a:ext cx="1479015" cy="1133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4254" y="3900861"/>
            <a:ext cx="1742812" cy="819828"/>
          </a:xfrm>
          <a:prstGeom prst="rect">
            <a:avLst/>
          </a:prstGeom>
          <a:solidFill>
            <a:srgbClr val="EDEEEF"/>
          </a:solidFill>
          <a:ln w="25400" cap="rnd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Руководители,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включая прекративших трудовые отношения с должником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AutoShape 121"/>
          <p:cNvSpPr>
            <a:spLocks noChangeArrowheads="1"/>
          </p:cNvSpPr>
          <p:nvPr/>
        </p:nvSpPr>
        <p:spPr bwMode="gray">
          <a:xfrm rot="18448908">
            <a:off x="2427727" y="1557841"/>
            <a:ext cx="2040505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75144" y="3933901"/>
            <a:ext cx="1661296" cy="786788"/>
          </a:xfrm>
          <a:prstGeom prst="rect">
            <a:avLst/>
          </a:prstGeom>
          <a:ln w="25400" cap="rnd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Любые третьи лица, которые фактически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управляют должником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43" y="929709"/>
            <a:ext cx="1152128" cy="9873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2632"/>
            <a:ext cx="972978" cy="10436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8113" y="3900861"/>
            <a:ext cx="1300992" cy="786900"/>
          </a:xfrm>
          <a:prstGeom prst="rect">
            <a:avLst/>
          </a:prstGeom>
          <a:ln w="22225" cap="rnd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Председатель  и члены ликвидационной комиссии</a:t>
            </a:r>
          </a:p>
        </p:txBody>
      </p:sp>
      <p:sp>
        <p:nvSpPr>
          <p:cNvPr id="18" name="AutoShape 121"/>
          <p:cNvSpPr>
            <a:spLocks noChangeArrowheads="1"/>
          </p:cNvSpPr>
          <p:nvPr/>
        </p:nvSpPr>
        <p:spPr bwMode="gray">
          <a:xfrm rot="16200000">
            <a:off x="3612897" y="1541867"/>
            <a:ext cx="1566301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81" y="2639106"/>
            <a:ext cx="726823" cy="10473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92280" y="3900861"/>
            <a:ext cx="1152128" cy="687113"/>
          </a:xfrm>
          <a:prstGeom prst="rect">
            <a:avLst/>
          </a:prstGeom>
          <a:ln w="2222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Главный бухгалтер или финансовый директор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2669" y="1994059"/>
            <a:ext cx="1656184" cy="461345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Собственники имущества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казенного предприятия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AutoShape 121"/>
          <p:cNvSpPr>
            <a:spLocks noChangeArrowheads="1"/>
          </p:cNvSpPr>
          <p:nvPr/>
        </p:nvSpPr>
        <p:spPr bwMode="gray">
          <a:xfrm rot="14553203">
            <a:off x="4547906" y="1515706"/>
            <a:ext cx="1944481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1"/>
          <p:cNvSpPr>
            <a:spLocks noChangeArrowheads="1"/>
          </p:cNvSpPr>
          <p:nvPr/>
        </p:nvSpPr>
        <p:spPr bwMode="gray">
          <a:xfrm rot="13690081">
            <a:off x="5118720" y="1696163"/>
            <a:ext cx="2487502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21"/>
          <p:cNvSpPr>
            <a:spLocks noChangeArrowheads="1"/>
          </p:cNvSpPr>
          <p:nvPr/>
        </p:nvSpPr>
        <p:spPr bwMode="gray">
          <a:xfrm rot="11968416">
            <a:off x="5735180" y="1030151"/>
            <a:ext cx="1825870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2408" y="195486"/>
            <a:ext cx="7337192" cy="792088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Основания для привлечения к субсидиарной ответственности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5" name="MH_Other_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131676" y="2319763"/>
            <a:ext cx="2752183" cy="2752184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lIns="91440" tIns="45720" rIns="91440" bIns="45720"/>
          <a:lstStyle/>
          <a:p>
            <a:pPr defTabSz="121917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MH_Other_12"/>
          <p:cNvSpPr/>
          <p:nvPr>
            <p:custDataLst>
              <p:tags r:id="rId2"/>
            </p:custDataLst>
          </p:nvPr>
        </p:nvSpPr>
        <p:spPr bwMode="auto">
          <a:xfrm>
            <a:off x="3641726" y="2874891"/>
            <a:ext cx="1700244" cy="1726508"/>
          </a:xfrm>
          <a:prstGeom prst="ellipse">
            <a:avLst/>
          </a:prstGeom>
          <a:solidFill>
            <a:schemeClr val="bg1"/>
          </a:solidFill>
          <a:ln w="190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152400" dist="50800" dir="8100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9" name="组合 13"/>
          <p:cNvGrpSpPr/>
          <p:nvPr/>
        </p:nvGrpSpPr>
        <p:grpSpPr>
          <a:xfrm>
            <a:off x="2208429" y="3838999"/>
            <a:ext cx="1004940" cy="1021529"/>
            <a:chOff x="2810728" y="3427868"/>
            <a:chExt cx="753705" cy="766147"/>
          </a:xfrm>
        </p:grpSpPr>
        <p:pic>
          <p:nvPicPr>
            <p:cNvPr id="40" name="MH_Other_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0728" y="3427868"/>
              <a:ext cx="753705" cy="766147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Freeform 458"/>
            <p:cNvSpPr/>
            <p:nvPr/>
          </p:nvSpPr>
          <p:spPr bwMode="auto">
            <a:xfrm>
              <a:off x="3077001" y="3685847"/>
              <a:ext cx="219089" cy="250192"/>
            </a:xfrm>
            <a:custGeom>
              <a:avLst/>
              <a:gdLst>
                <a:gd name="T0" fmla="*/ 64 w 64"/>
                <a:gd name="T1" fmla="*/ 30 h 73"/>
                <a:gd name="T2" fmla="*/ 34 w 64"/>
                <a:gd name="T3" fmla="*/ 3 h 73"/>
                <a:gd name="T4" fmla="*/ 34 w 64"/>
                <a:gd name="T5" fmla="*/ 2 h 73"/>
                <a:gd name="T6" fmla="*/ 32 w 64"/>
                <a:gd name="T7" fmla="*/ 0 h 73"/>
                <a:gd name="T8" fmla="*/ 30 w 64"/>
                <a:gd name="T9" fmla="*/ 2 h 73"/>
                <a:gd name="T10" fmla="*/ 30 w 64"/>
                <a:gd name="T11" fmla="*/ 3 h 73"/>
                <a:gd name="T12" fmla="*/ 0 w 64"/>
                <a:gd name="T13" fmla="*/ 30 h 73"/>
                <a:gd name="T14" fmla="*/ 30 w 64"/>
                <a:gd name="T15" fmla="*/ 30 h 73"/>
                <a:gd name="T16" fmla="*/ 30 w 64"/>
                <a:gd name="T17" fmla="*/ 59 h 73"/>
                <a:gd name="T18" fmla="*/ 30 w 64"/>
                <a:gd name="T19" fmla="*/ 59 h 73"/>
                <a:gd name="T20" fmla="*/ 27 w 64"/>
                <a:gd name="T21" fmla="*/ 66 h 73"/>
                <a:gd name="T22" fmla="*/ 20 w 64"/>
                <a:gd name="T23" fmla="*/ 68 h 73"/>
                <a:gd name="T24" fmla="*/ 13 w 64"/>
                <a:gd name="T25" fmla="*/ 66 h 73"/>
                <a:gd name="T26" fmla="*/ 10 w 64"/>
                <a:gd name="T27" fmla="*/ 59 h 73"/>
                <a:gd name="T28" fmla="*/ 8 w 64"/>
                <a:gd name="T29" fmla="*/ 56 h 73"/>
                <a:gd name="T30" fmla="*/ 6 w 64"/>
                <a:gd name="T31" fmla="*/ 59 h 73"/>
                <a:gd name="T32" fmla="*/ 20 w 64"/>
                <a:gd name="T33" fmla="*/ 73 h 73"/>
                <a:gd name="T34" fmla="*/ 34 w 64"/>
                <a:gd name="T35" fmla="*/ 60 h 73"/>
                <a:gd name="T36" fmla="*/ 34 w 64"/>
                <a:gd name="T37" fmla="*/ 59 h 73"/>
                <a:gd name="T38" fmla="*/ 34 w 64"/>
                <a:gd name="T39" fmla="*/ 30 h 73"/>
                <a:gd name="T40" fmla="*/ 64 w 64"/>
                <a:gd name="T4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73">
                  <a:moveTo>
                    <a:pt x="64" y="30"/>
                  </a:moveTo>
                  <a:cubicBezTo>
                    <a:pt x="64" y="16"/>
                    <a:pt x="51" y="4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31" y="0"/>
                    <a:pt x="30" y="1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13" y="4"/>
                    <a:pt x="0" y="16"/>
                    <a:pt x="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61"/>
                    <a:pt x="28" y="64"/>
                    <a:pt x="27" y="66"/>
                  </a:cubicBezTo>
                  <a:cubicBezTo>
                    <a:pt x="25" y="67"/>
                    <a:pt x="23" y="68"/>
                    <a:pt x="20" y="68"/>
                  </a:cubicBezTo>
                  <a:cubicBezTo>
                    <a:pt x="17" y="68"/>
                    <a:pt x="15" y="67"/>
                    <a:pt x="13" y="66"/>
                  </a:cubicBezTo>
                  <a:cubicBezTo>
                    <a:pt x="11" y="64"/>
                    <a:pt x="10" y="61"/>
                    <a:pt x="10" y="59"/>
                  </a:cubicBezTo>
                  <a:cubicBezTo>
                    <a:pt x="10" y="58"/>
                    <a:pt x="9" y="56"/>
                    <a:pt x="8" y="56"/>
                  </a:cubicBezTo>
                  <a:cubicBezTo>
                    <a:pt x="7" y="56"/>
                    <a:pt x="6" y="58"/>
                    <a:pt x="6" y="59"/>
                  </a:cubicBezTo>
                  <a:cubicBezTo>
                    <a:pt x="6" y="67"/>
                    <a:pt x="12" y="73"/>
                    <a:pt x="20" y="73"/>
                  </a:cubicBezTo>
                  <a:cubicBezTo>
                    <a:pt x="28" y="73"/>
                    <a:pt x="34" y="67"/>
                    <a:pt x="34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30"/>
                    <a:pt x="34" y="30"/>
                    <a:pt x="34" y="30"/>
                  </a:cubicBezTo>
                  <a:lnTo>
                    <a:pt x="64" y="3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12"/>
          <p:cNvGrpSpPr/>
          <p:nvPr/>
        </p:nvGrpSpPr>
        <p:grpSpPr>
          <a:xfrm>
            <a:off x="2221059" y="2501422"/>
            <a:ext cx="1006323" cy="1022911"/>
            <a:chOff x="3106197" y="2292644"/>
            <a:chExt cx="754742" cy="767183"/>
          </a:xfrm>
        </p:grpSpPr>
        <p:pic>
          <p:nvPicPr>
            <p:cNvPr id="43" name="MH_Other_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6197" y="2292644"/>
              <a:ext cx="754742" cy="767183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4" name="组合 27"/>
            <p:cNvGrpSpPr/>
            <p:nvPr/>
          </p:nvGrpSpPr>
          <p:grpSpPr>
            <a:xfrm>
              <a:off x="3358471" y="2555872"/>
              <a:ext cx="250194" cy="240726"/>
              <a:chOff x="7156593" y="1239730"/>
              <a:chExt cx="293688" cy="282574"/>
            </a:xfrm>
            <a:solidFill>
              <a:srgbClr val="005A9E"/>
            </a:solidFill>
          </p:grpSpPr>
          <p:sp>
            <p:nvSpPr>
              <p:cNvPr id="45" name="Freeform 573"/>
              <p:cNvSpPr/>
              <p:nvPr/>
            </p:nvSpPr>
            <p:spPr bwMode="auto">
              <a:xfrm>
                <a:off x="7204218" y="1304817"/>
                <a:ext cx="196850" cy="217487"/>
              </a:xfrm>
              <a:custGeom>
                <a:avLst/>
                <a:gdLst>
                  <a:gd name="T0" fmla="*/ 0 w 49"/>
                  <a:gd name="T1" fmla="*/ 22 h 54"/>
                  <a:gd name="T2" fmla="*/ 0 w 49"/>
                  <a:gd name="T3" fmla="*/ 52 h 54"/>
                  <a:gd name="T4" fmla="*/ 1 w 49"/>
                  <a:gd name="T5" fmla="*/ 54 h 54"/>
                  <a:gd name="T6" fmla="*/ 3 w 49"/>
                  <a:gd name="T7" fmla="*/ 54 h 54"/>
                  <a:gd name="T8" fmla="*/ 16 w 49"/>
                  <a:gd name="T9" fmla="*/ 54 h 54"/>
                  <a:gd name="T10" fmla="*/ 17 w 49"/>
                  <a:gd name="T11" fmla="*/ 54 h 54"/>
                  <a:gd name="T12" fmla="*/ 18 w 49"/>
                  <a:gd name="T13" fmla="*/ 53 h 54"/>
                  <a:gd name="T14" fmla="*/ 18 w 49"/>
                  <a:gd name="T15" fmla="*/ 39 h 54"/>
                  <a:gd name="T16" fmla="*/ 31 w 49"/>
                  <a:gd name="T17" fmla="*/ 39 h 54"/>
                  <a:gd name="T18" fmla="*/ 31 w 49"/>
                  <a:gd name="T19" fmla="*/ 53 h 54"/>
                  <a:gd name="T20" fmla="*/ 32 w 49"/>
                  <a:gd name="T21" fmla="*/ 54 h 54"/>
                  <a:gd name="T22" fmla="*/ 33 w 49"/>
                  <a:gd name="T23" fmla="*/ 54 h 54"/>
                  <a:gd name="T24" fmla="*/ 46 w 49"/>
                  <a:gd name="T25" fmla="*/ 54 h 54"/>
                  <a:gd name="T26" fmla="*/ 48 w 49"/>
                  <a:gd name="T27" fmla="*/ 54 h 54"/>
                  <a:gd name="T28" fmla="*/ 49 w 49"/>
                  <a:gd name="T29" fmla="*/ 52 h 54"/>
                  <a:gd name="T30" fmla="*/ 49 w 49"/>
                  <a:gd name="T31" fmla="*/ 22 h 54"/>
                  <a:gd name="T32" fmla="*/ 25 w 49"/>
                  <a:gd name="T33" fmla="*/ 0 h 54"/>
                  <a:gd name="T34" fmla="*/ 0 w 49"/>
                  <a:gd name="T35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54">
                    <a:moveTo>
                      <a:pt x="0" y="2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0" y="54"/>
                      <a:pt x="1" y="54"/>
                    </a:cubicBezTo>
                    <a:cubicBezTo>
                      <a:pt x="2" y="54"/>
                      <a:pt x="2" y="54"/>
                      <a:pt x="3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8" y="54"/>
                      <a:pt x="18" y="53"/>
                      <a:pt x="18" y="5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54"/>
                      <a:pt x="32" y="54"/>
                    </a:cubicBezTo>
                    <a:cubicBezTo>
                      <a:pt x="32" y="54"/>
                      <a:pt x="32" y="54"/>
                      <a:pt x="33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7" y="54"/>
                      <a:pt x="48" y="54"/>
                      <a:pt x="48" y="54"/>
                    </a:cubicBezTo>
                    <a:cubicBezTo>
                      <a:pt x="49" y="54"/>
                      <a:pt x="49" y="53"/>
                      <a:pt x="49" y="5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 574"/>
              <p:cNvSpPr/>
              <p:nvPr/>
            </p:nvSpPr>
            <p:spPr bwMode="auto">
              <a:xfrm>
                <a:off x="7156593" y="1239730"/>
                <a:ext cx="293688" cy="157162"/>
              </a:xfrm>
              <a:custGeom>
                <a:avLst/>
                <a:gdLst>
                  <a:gd name="T0" fmla="*/ 71 w 73"/>
                  <a:gd name="T1" fmla="*/ 30 h 39"/>
                  <a:gd name="T2" fmla="*/ 60 w 73"/>
                  <a:gd name="T3" fmla="*/ 20 h 39"/>
                  <a:gd name="T4" fmla="*/ 60 w 73"/>
                  <a:gd name="T5" fmla="*/ 3 h 39"/>
                  <a:gd name="T6" fmla="*/ 58 w 73"/>
                  <a:gd name="T7" fmla="*/ 1 h 39"/>
                  <a:gd name="T8" fmla="*/ 53 w 73"/>
                  <a:gd name="T9" fmla="*/ 1 h 39"/>
                  <a:gd name="T10" fmla="*/ 52 w 73"/>
                  <a:gd name="T11" fmla="*/ 3 h 39"/>
                  <a:gd name="T12" fmla="*/ 52 w 73"/>
                  <a:gd name="T13" fmla="*/ 12 h 39"/>
                  <a:gd name="T14" fmla="*/ 40 w 73"/>
                  <a:gd name="T15" fmla="*/ 2 h 39"/>
                  <a:gd name="T16" fmla="*/ 33 w 73"/>
                  <a:gd name="T17" fmla="*/ 2 h 39"/>
                  <a:gd name="T18" fmla="*/ 2 w 73"/>
                  <a:gd name="T19" fmla="*/ 30 h 39"/>
                  <a:gd name="T20" fmla="*/ 2 w 73"/>
                  <a:gd name="T21" fmla="*/ 37 h 39"/>
                  <a:gd name="T22" fmla="*/ 2 w 73"/>
                  <a:gd name="T23" fmla="*/ 37 h 39"/>
                  <a:gd name="T24" fmla="*/ 5 w 73"/>
                  <a:gd name="T25" fmla="*/ 38 h 39"/>
                  <a:gd name="T26" fmla="*/ 8 w 73"/>
                  <a:gd name="T27" fmla="*/ 37 h 39"/>
                  <a:gd name="T28" fmla="*/ 37 w 73"/>
                  <a:gd name="T29" fmla="*/ 11 h 39"/>
                  <a:gd name="T30" fmla="*/ 65 w 73"/>
                  <a:gd name="T31" fmla="*/ 37 h 39"/>
                  <a:gd name="T32" fmla="*/ 71 w 73"/>
                  <a:gd name="T33" fmla="*/ 37 h 39"/>
                  <a:gd name="T34" fmla="*/ 71 w 73"/>
                  <a:gd name="T3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39">
                    <a:moveTo>
                      <a:pt x="71" y="3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59" y="1"/>
                      <a:pt x="58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2" y="2"/>
                      <a:pt x="52" y="3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0"/>
                      <a:pt x="35" y="0"/>
                      <a:pt x="33" y="2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32"/>
                      <a:pt x="0" y="35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8"/>
                      <a:pt x="4" y="38"/>
                      <a:pt x="5" y="38"/>
                    </a:cubicBezTo>
                    <a:cubicBezTo>
                      <a:pt x="6" y="38"/>
                      <a:pt x="7" y="38"/>
                      <a:pt x="8" y="3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7" y="39"/>
                      <a:pt x="70" y="39"/>
                      <a:pt x="71" y="37"/>
                    </a:cubicBezTo>
                    <a:cubicBezTo>
                      <a:pt x="73" y="35"/>
                      <a:pt x="73" y="32"/>
                      <a:pt x="71" y="30"/>
                    </a:cubicBez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11"/>
          <p:cNvGrpSpPr/>
          <p:nvPr/>
        </p:nvGrpSpPr>
        <p:grpSpPr>
          <a:xfrm>
            <a:off x="3213709" y="1391848"/>
            <a:ext cx="1004940" cy="1021529"/>
            <a:chOff x="4177143" y="1717257"/>
            <a:chExt cx="753705" cy="766147"/>
          </a:xfrm>
        </p:grpSpPr>
        <p:pic>
          <p:nvPicPr>
            <p:cNvPr id="48" name="MH_Other_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7143" y="1717257"/>
              <a:ext cx="753705" cy="766147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9" name="组合 32"/>
            <p:cNvGrpSpPr/>
            <p:nvPr/>
          </p:nvGrpSpPr>
          <p:grpSpPr>
            <a:xfrm>
              <a:off x="4444745" y="1995478"/>
              <a:ext cx="229907" cy="174458"/>
              <a:chOff x="10269681" y="2490680"/>
              <a:chExt cx="269875" cy="204787"/>
            </a:xfrm>
            <a:solidFill>
              <a:schemeClr val="bg1">
                <a:lumMod val="65000"/>
              </a:schemeClr>
            </a:solidFill>
          </p:grpSpPr>
          <p:sp>
            <p:nvSpPr>
              <p:cNvPr id="50" name="Freeform 382"/>
              <p:cNvSpPr/>
              <p:nvPr/>
            </p:nvSpPr>
            <p:spPr bwMode="auto">
              <a:xfrm>
                <a:off x="10269681" y="2687530"/>
                <a:ext cx="269875" cy="7937"/>
              </a:xfrm>
              <a:custGeom>
                <a:avLst/>
                <a:gdLst>
                  <a:gd name="T0" fmla="*/ 1 w 67"/>
                  <a:gd name="T1" fmla="*/ 2 h 2"/>
                  <a:gd name="T2" fmla="*/ 0 w 67"/>
                  <a:gd name="T3" fmla="*/ 1 h 2"/>
                  <a:gd name="T4" fmla="*/ 1 w 67"/>
                  <a:gd name="T5" fmla="*/ 0 h 2"/>
                  <a:gd name="T6" fmla="*/ 65 w 67"/>
                  <a:gd name="T7" fmla="*/ 0 h 2"/>
                  <a:gd name="T8" fmla="*/ 67 w 67"/>
                  <a:gd name="T9" fmla="*/ 1 h 2"/>
                  <a:gd name="T10" fmla="*/ 65 w 67"/>
                  <a:gd name="T11" fmla="*/ 2 h 2"/>
                  <a:gd name="T12" fmla="*/ 1 w 6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7" y="1"/>
                      <a:pt x="67" y="1"/>
                    </a:cubicBezTo>
                    <a:cubicBezTo>
                      <a:pt x="67" y="2"/>
                      <a:pt x="66" y="2"/>
                      <a:pt x="65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Rectangle 383"/>
              <p:cNvSpPr>
                <a:spLocks noChangeArrowheads="1"/>
              </p:cNvSpPr>
              <p:nvPr/>
            </p:nvSpPr>
            <p:spPr bwMode="auto">
              <a:xfrm>
                <a:off x="10301431" y="2538305"/>
                <a:ext cx="41275" cy="130175"/>
              </a:xfrm>
              <a:prstGeom prst="rect">
                <a:avLst/>
              </a:pr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Rectangle 384"/>
              <p:cNvSpPr>
                <a:spLocks noChangeArrowheads="1"/>
              </p:cNvSpPr>
              <p:nvPr/>
            </p:nvSpPr>
            <p:spPr bwMode="auto">
              <a:xfrm>
                <a:off x="10361756" y="2490680"/>
                <a:ext cx="36513" cy="177800"/>
              </a:xfrm>
              <a:prstGeom prst="rect">
                <a:avLst/>
              </a:pr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Rectangle 385"/>
              <p:cNvSpPr>
                <a:spLocks noChangeArrowheads="1"/>
              </p:cNvSpPr>
              <p:nvPr/>
            </p:nvSpPr>
            <p:spPr bwMode="auto">
              <a:xfrm>
                <a:off x="10414143" y="2547830"/>
                <a:ext cx="41275" cy="120650"/>
              </a:xfrm>
              <a:prstGeom prst="rect">
                <a:avLst/>
              </a:pr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Rectangle 386"/>
              <p:cNvSpPr>
                <a:spLocks noChangeArrowheads="1"/>
              </p:cNvSpPr>
              <p:nvPr/>
            </p:nvSpPr>
            <p:spPr bwMode="auto">
              <a:xfrm>
                <a:off x="10474468" y="2587517"/>
                <a:ext cx="36513" cy="80962"/>
              </a:xfrm>
              <a:prstGeom prst="rect">
                <a:avLst/>
              </a:pr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10"/>
          <p:cNvGrpSpPr/>
          <p:nvPr/>
        </p:nvGrpSpPr>
        <p:grpSpPr>
          <a:xfrm>
            <a:off x="4877536" y="1379380"/>
            <a:ext cx="1006323" cy="1022911"/>
            <a:chOff x="5311330" y="2292644"/>
            <a:chExt cx="754742" cy="767183"/>
          </a:xfrm>
        </p:grpSpPr>
        <p:pic>
          <p:nvPicPr>
            <p:cNvPr id="56" name="MH_Other_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1330" y="2292644"/>
              <a:ext cx="754742" cy="767183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Freeform 177"/>
            <p:cNvSpPr>
              <a:spLocks noEditPoints="1"/>
            </p:cNvSpPr>
            <p:nvPr/>
          </p:nvSpPr>
          <p:spPr bwMode="auto">
            <a:xfrm>
              <a:off x="5572465" y="2552015"/>
              <a:ext cx="232471" cy="192516"/>
            </a:xfrm>
            <a:custGeom>
              <a:avLst/>
              <a:gdLst>
                <a:gd name="T0" fmla="*/ 39 w 81"/>
                <a:gd name="T1" fmla="*/ 35 h 67"/>
                <a:gd name="T2" fmla="*/ 37 w 81"/>
                <a:gd name="T3" fmla="*/ 28 h 67"/>
                <a:gd name="T4" fmla="*/ 41 w 81"/>
                <a:gd name="T5" fmla="*/ 43 h 67"/>
                <a:gd name="T6" fmla="*/ 44 w 81"/>
                <a:gd name="T7" fmla="*/ 51 h 67"/>
                <a:gd name="T8" fmla="*/ 44 w 81"/>
                <a:gd name="T9" fmla="*/ 46 h 67"/>
                <a:gd name="T10" fmla="*/ 64 w 81"/>
                <a:gd name="T11" fmla="*/ 13 h 67"/>
                <a:gd name="T12" fmla="*/ 62 w 81"/>
                <a:gd name="T13" fmla="*/ 17 h 67"/>
                <a:gd name="T14" fmla="*/ 56 w 81"/>
                <a:gd name="T15" fmla="*/ 17 h 67"/>
                <a:gd name="T16" fmla="*/ 55 w 81"/>
                <a:gd name="T17" fmla="*/ 13 h 67"/>
                <a:gd name="T18" fmla="*/ 25 w 81"/>
                <a:gd name="T19" fmla="*/ 17 h 67"/>
                <a:gd name="T20" fmla="*/ 19 w 81"/>
                <a:gd name="T21" fmla="*/ 17 h 67"/>
                <a:gd name="T22" fmla="*/ 19 w 81"/>
                <a:gd name="T23" fmla="*/ 13 h 67"/>
                <a:gd name="T24" fmla="*/ 0 w 81"/>
                <a:gd name="T25" fmla="*/ 30 h 67"/>
                <a:gd name="T26" fmla="*/ 17 w 81"/>
                <a:gd name="T27" fmla="*/ 67 h 67"/>
                <a:gd name="T28" fmla="*/ 81 w 81"/>
                <a:gd name="T29" fmla="*/ 50 h 67"/>
                <a:gd name="T30" fmla="*/ 64 w 81"/>
                <a:gd name="T31" fmla="*/ 13 h 67"/>
                <a:gd name="T32" fmla="*/ 41 w 81"/>
                <a:gd name="T33" fmla="*/ 54 h 67"/>
                <a:gd name="T34" fmla="*/ 39 w 81"/>
                <a:gd name="T35" fmla="*/ 57 h 67"/>
                <a:gd name="T36" fmla="*/ 32 w 81"/>
                <a:gd name="T37" fmla="*/ 51 h 67"/>
                <a:gd name="T38" fmla="*/ 33 w 81"/>
                <a:gd name="T39" fmla="*/ 45 h 67"/>
                <a:gd name="T40" fmla="*/ 39 w 81"/>
                <a:gd name="T41" fmla="*/ 42 h 67"/>
                <a:gd name="T42" fmla="*/ 32 w 81"/>
                <a:gd name="T43" fmla="*/ 33 h 67"/>
                <a:gd name="T44" fmla="*/ 39 w 81"/>
                <a:gd name="T45" fmla="*/ 25 h 67"/>
                <a:gd name="T46" fmla="*/ 41 w 81"/>
                <a:gd name="T47" fmla="*/ 23 h 67"/>
                <a:gd name="T48" fmla="*/ 48 w 81"/>
                <a:gd name="T49" fmla="*/ 28 h 67"/>
                <a:gd name="T50" fmla="*/ 46 w 81"/>
                <a:gd name="T51" fmla="*/ 34 h 67"/>
                <a:gd name="T52" fmla="*/ 41 w 81"/>
                <a:gd name="T53" fmla="*/ 27 h 67"/>
                <a:gd name="T54" fmla="*/ 48 w 81"/>
                <a:gd name="T55" fmla="*/ 42 h 67"/>
                <a:gd name="T56" fmla="*/ 47 w 81"/>
                <a:gd name="T57" fmla="*/ 52 h 67"/>
                <a:gd name="T58" fmla="*/ 34 w 81"/>
                <a:gd name="T59" fmla="*/ 3 h 67"/>
                <a:gd name="T60" fmla="*/ 56 w 81"/>
                <a:gd name="T61" fmla="*/ 13 h 67"/>
                <a:gd name="T62" fmla="*/ 61 w 81"/>
                <a:gd name="T63" fmla="*/ 16 h 67"/>
                <a:gd name="T64" fmla="*/ 50 w 81"/>
                <a:gd name="T65" fmla="*/ 0 h 67"/>
                <a:gd name="T66" fmla="*/ 20 w 81"/>
                <a:gd name="T67" fmla="*/ 13 h 67"/>
                <a:gd name="T68" fmla="*/ 24 w 81"/>
                <a:gd name="T6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67">
                  <a:moveTo>
                    <a:pt x="35" y="30"/>
                  </a:moveTo>
                  <a:cubicBezTo>
                    <a:pt x="35" y="32"/>
                    <a:pt x="37" y="33"/>
                    <a:pt x="39" y="3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7" y="27"/>
                    <a:pt x="37" y="28"/>
                  </a:cubicBezTo>
                  <a:cubicBezTo>
                    <a:pt x="36" y="29"/>
                    <a:pt x="35" y="29"/>
                    <a:pt x="35" y="30"/>
                  </a:cubicBezTo>
                  <a:close/>
                  <a:moveTo>
                    <a:pt x="41" y="43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3" y="52"/>
                    <a:pt x="44" y="51"/>
                  </a:cubicBezTo>
                  <a:cubicBezTo>
                    <a:pt x="45" y="50"/>
                    <a:pt x="45" y="49"/>
                    <a:pt x="45" y="48"/>
                  </a:cubicBezTo>
                  <a:cubicBezTo>
                    <a:pt x="45" y="47"/>
                    <a:pt x="45" y="47"/>
                    <a:pt x="44" y="46"/>
                  </a:cubicBezTo>
                  <a:cubicBezTo>
                    <a:pt x="44" y="45"/>
                    <a:pt x="43" y="44"/>
                    <a:pt x="41" y="43"/>
                  </a:cubicBezTo>
                  <a:close/>
                  <a:moveTo>
                    <a:pt x="64" y="13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4"/>
                    <a:pt x="62" y="15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5"/>
                    <a:pt x="56" y="14"/>
                    <a:pt x="5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4"/>
                    <a:pt x="19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0" y="2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8" y="67"/>
                    <a:pt x="17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3" y="67"/>
                    <a:pt x="81" y="59"/>
                    <a:pt x="81" y="5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0"/>
                    <a:pt x="73" y="13"/>
                    <a:pt x="64" y="13"/>
                  </a:cubicBezTo>
                  <a:close/>
                  <a:moveTo>
                    <a:pt x="47" y="52"/>
                  </a:moveTo>
                  <a:cubicBezTo>
                    <a:pt x="45" y="53"/>
                    <a:pt x="43" y="54"/>
                    <a:pt x="41" y="54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4"/>
                    <a:pt x="34" y="53"/>
                    <a:pt x="32" y="51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50"/>
                    <a:pt x="36" y="52"/>
                    <a:pt x="39" y="5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6" y="40"/>
                    <a:pt x="34" y="38"/>
                    <a:pt x="33" y="37"/>
                  </a:cubicBezTo>
                  <a:cubicBezTo>
                    <a:pt x="32" y="36"/>
                    <a:pt x="32" y="34"/>
                    <a:pt x="32" y="33"/>
                  </a:cubicBezTo>
                  <a:cubicBezTo>
                    <a:pt x="32" y="31"/>
                    <a:pt x="33" y="29"/>
                    <a:pt x="34" y="28"/>
                  </a:cubicBezTo>
                  <a:cubicBezTo>
                    <a:pt x="36" y="26"/>
                    <a:pt x="37" y="26"/>
                    <a:pt x="39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4" y="26"/>
                    <a:pt x="46" y="26"/>
                    <a:pt x="48" y="28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1"/>
                    <a:pt x="46" y="30"/>
                    <a:pt x="45" y="29"/>
                  </a:cubicBezTo>
                  <a:cubicBezTo>
                    <a:pt x="44" y="27"/>
                    <a:pt x="42" y="27"/>
                    <a:pt x="41" y="2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8"/>
                    <a:pt x="47" y="40"/>
                    <a:pt x="48" y="42"/>
                  </a:cubicBezTo>
                  <a:cubicBezTo>
                    <a:pt x="49" y="43"/>
                    <a:pt x="49" y="45"/>
                    <a:pt x="49" y="47"/>
                  </a:cubicBezTo>
                  <a:cubicBezTo>
                    <a:pt x="49" y="49"/>
                    <a:pt x="49" y="50"/>
                    <a:pt x="47" y="52"/>
                  </a:cubicBezTo>
                  <a:close/>
                  <a:moveTo>
                    <a:pt x="25" y="13"/>
                  </a:moveTo>
                  <a:cubicBezTo>
                    <a:pt x="26" y="7"/>
                    <a:pt x="29" y="3"/>
                    <a:pt x="34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3"/>
                    <a:pt x="55" y="7"/>
                    <a:pt x="56" y="13"/>
                  </a:cubicBezTo>
                  <a:cubicBezTo>
                    <a:pt x="57" y="14"/>
                    <a:pt x="57" y="15"/>
                    <a:pt x="57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4"/>
                    <a:pt x="61" y="13"/>
                  </a:cubicBezTo>
                  <a:cubicBezTo>
                    <a:pt x="59" y="5"/>
                    <a:pt x="55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2" y="5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5" y="13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8" name="组合 8"/>
          <p:cNvGrpSpPr/>
          <p:nvPr/>
        </p:nvGrpSpPr>
        <p:grpSpPr>
          <a:xfrm>
            <a:off x="5808353" y="2513814"/>
            <a:ext cx="1004941" cy="1021529"/>
            <a:chOff x="5583992" y="3427868"/>
            <a:chExt cx="753706" cy="766147"/>
          </a:xfrm>
        </p:grpSpPr>
        <p:pic>
          <p:nvPicPr>
            <p:cNvPr id="59" name="MH_Other_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3992" y="3427868"/>
              <a:ext cx="753706" cy="766147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0" name="组合 43"/>
            <p:cNvGrpSpPr/>
            <p:nvPr/>
          </p:nvGrpSpPr>
          <p:grpSpPr>
            <a:xfrm>
              <a:off x="5850655" y="3687630"/>
              <a:ext cx="234893" cy="234893"/>
              <a:chOff x="2996839" y="1292034"/>
              <a:chExt cx="275727" cy="275728"/>
            </a:xfrm>
            <a:solidFill>
              <a:schemeClr val="bg1">
                <a:lumMod val="65000"/>
              </a:schemeClr>
            </a:solidFill>
          </p:grpSpPr>
          <p:sp>
            <p:nvSpPr>
              <p:cNvPr id="61" name="Freeform 302"/>
              <p:cNvSpPr>
                <a:spLocks noEditPoints="1"/>
              </p:cNvSpPr>
              <p:nvPr/>
            </p:nvSpPr>
            <p:spPr bwMode="auto">
              <a:xfrm>
                <a:off x="3077851" y="1373047"/>
                <a:ext cx="194715" cy="194715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303"/>
              <p:cNvSpPr>
                <a:spLocks noEditPoints="1"/>
              </p:cNvSpPr>
              <p:nvPr/>
            </p:nvSpPr>
            <p:spPr bwMode="auto">
              <a:xfrm>
                <a:off x="2996839" y="1292034"/>
                <a:ext cx="123651" cy="125072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304"/>
              <p:cNvSpPr>
                <a:spLocks noEditPoints="1"/>
              </p:cNvSpPr>
              <p:nvPr/>
            </p:nvSpPr>
            <p:spPr bwMode="auto">
              <a:xfrm>
                <a:off x="2996839" y="1417106"/>
                <a:ext cx="96646" cy="93804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4" name="MH_Other_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53" y="3861185"/>
            <a:ext cx="1004941" cy="1021529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539552" y="4024976"/>
            <a:ext cx="1529110" cy="649573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Сделки в пользу КДЛ, принесшие ущерб должнику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39552" y="2413377"/>
            <a:ext cx="1584176" cy="1056306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>
              <a:spcBef>
                <a:spcPct val="0"/>
              </a:spcBef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Невозможность погашения долга из-за</a:t>
            </a: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искажения </a:t>
            </a:r>
            <a:r>
              <a:rPr lang="ru-RU" sz="4800" b="1" dirty="0" err="1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бухотчетности</a:t>
            </a: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и/или её непредставления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1560" y="1200671"/>
            <a:ext cx="2279456" cy="952583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кредиторов возникли из-за совершения уголовного, административного, налогового правонарушения, превышают 50% РТК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919145" y="2283718"/>
            <a:ext cx="1871195" cy="1240615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Невозможно полное погашение требований кредиторов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связи с отсутствием или недостоверностью сведений в ЕГРЮЛ и/или ЕФРСДЮЛ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61022" y="2643758"/>
            <a:ext cx="1787442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18805" y="1043699"/>
            <a:ext cx="2275805" cy="1081800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4800" b="1" dirty="0">
                <a:solidFill>
                  <a:srgbClr val="005AA9"/>
                </a:solidFill>
              </a:rPr>
              <a:t>Невозможно полное погашение требований кредиторов в связи с отсутствием или </a:t>
            </a:r>
            <a:r>
              <a:rPr lang="ru-RU" sz="4800" b="1" dirty="0" smtClean="0">
                <a:solidFill>
                  <a:srgbClr val="005AA9"/>
                </a:solidFill>
              </a:rPr>
              <a:t>недостоверностью корпоративных документов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19145" y="4113414"/>
            <a:ext cx="1296144" cy="576064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Иные основания</a:t>
            </a:r>
          </a:p>
        </p:txBody>
      </p:sp>
      <p:pic>
        <p:nvPicPr>
          <p:cNvPr id="1030" name="Picture 6" descr="D:\Users\5000-92-837\Desktop\РАНХИГС\кдл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72" y="3126527"/>
            <a:ext cx="1213372" cy="12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Прямоугольник 105"/>
          <p:cNvSpPr/>
          <p:nvPr/>
        </p:nvSpPr>
        <p:spPr>
          <a:xfrm>
            <a:off x="3987791" y="2874891"/>
            <a:ext cx="100811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Действия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139952" y="4313727"/>
            <a:ext cx="72008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КДЛ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18829" y="3628056"/>
            <a:ext cx="504056" cy="3600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Иск 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привлечении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 СО</a:t>
            </a:r>
          </a:p>
        </p:txBody>
      </p:sp>
      <p:pic>
        <p:nvPicPr>
          <p:cNvPr id="1031" name="Picture 7" descr="D:\Users\5000-92-837\Desktop\РАНХИГС\kisspng-computer-icons-business-5b33b23fef42c4.7726494815301146239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01" y="4182971"/>
            <a:ext cx="506109" cy="3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7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 animBg="1"/>
      <p:bldP spid="105" grpId="0" animBg="1"/>
      <p:bldP spid="106" grpId="0"/>
      <p:bldP spid="113" grpId="0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37192" cy="792088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Обеспечительные меры. Что ждать, пока долг не погашен?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11560" y="1059582"/>
            <a:ext cx="1296144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Блокировка счетов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банках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3244" y="3544461"/>
            <a:ext cx="1800837" cy="91258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Запрет на регистрирующие действия с имуществом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76256" y="1059582"/>
            <a:ext cx="1594366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Запрет выезда заграницу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02039" y="3569846"/>
            <a:ext cx="1560327" cy="73976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Запрет на пользование машиной (ТС)</a:t>
            </a:r>
          </a:p>
        </p:txBody>
      </p:sp>
      <p:grpSp>
        <p:nvGrpSpPr>
          <p:cNvPr id="66" name="Group 49"/>
          <p:cNvGrpSpPr/>
          <p:nvPr/>
        </p:nvGrpSpPr>
        <p:grpSpPr>
          <a:xfrm>
            <a:off x="3141148" y="1252510"/>
            <a:ext cx="1237801" cy="1521620"/>
            <a:chOff x="3606801" y="1795463"/>
            <a:chExt cx="928688" cy="1141413"/>
          </a:xfrm>
        </p:grpSpPr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50"/>
          <p:cNvGrpSpPr/>
          <p:nvPr/>
        </p:nvGrpSpPr>
        <p:grpSpPr>
          <a:xfrm>
            <a:off x="4459353" y="1248275"/>
            <a:ext cx="1235684" cy="1525853"/>
            <a:chOff x="4595813" y="1792288"/>
            <a:chExt cx="927100" cy="1144588"/>
          </a:xfrm>
        </p:grpSpPr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51"/>
          <p:cNvGrpSpPr/>
          <p:nvPr/>
        </p:nvGrpSpPr>
        <p:grpSpPr>
          <a:xfrm>
            <a:off x="3270219" y="2858780"/>
            <a:ext cx="1108731" cy="1365013"/>
            <a:chOff x="3703638" y="3000375"/>
            <a:chExt cx="831850" cy="1023938"/>
          </a:xfrm>
        </p:grpSpPr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52"/>
          <p:cNvGrpSpPr/>
          <p:nvPr/>
        </p:nvGrpSpPr>
        <p:grpSpPr>
          <a:xfrm>
            <a:off x="4459351" y="2858780"/>
            <a:ext cx="1085457" cy="1371362"/>
            <a:chOff x="4595813" y="3000375"/>
            <a:chExt cx="814388" cy="1028700"/>
          </a:xfrm>
        </p:grpSpPr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1"/>
          <p:cNvGrpSpPr/>
          <p:nvPr/>
        </p:nvGrpSpPr>
        <p:grpSpPr>
          <a:xfrm flipV="1">
            <a:off x="2224082" y="3775484"/>
            <a:ext cx="1491356" cy="292412"/>
            <a:chOff x="2712812" y="1457456"/>
            <a:chExt cx="1118923" cy="223062"/>
          </a:xfrm>
        </p:grpSpPr>
        <p:cxnSp>
          <p:nvCxnSpPr>
            <p:cNvPr id="85" name="Straight Connector 2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9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1"/>
          <p:cNvGrpSpPr/>
          <p:nvPr/>
        </p:nvGrpSpPr>
        <p:grpSpPr>
          <a:xfrm flipH="1" flipV="1">
            <a:off x="5163742" y="3777603"/>
            <a:ext cx="1414574" cy="290294"/>
            <a:chOff x="2770419" y="1459071"/>
            <a:chExt cx="1061316" cy="221447"/>
          </a:xfrm>
        </p:grpSpPr>
        <p:cxnSp>
          <p:nvCxnSpPr>
            <p:cNvPr id="88" name="Straight Connector 3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32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1"/>
          <p:cNvGrpSpPr/>
          <p:nvPr/>
        </p:nvGrpSpPr>
        <p:grpSpPr>
          <a:xfrm>
            <a:off x="2091662" y="1348847"/>
            <a:ext cx="1491356" cy="292412"/>
            <a:chOff x="2712812" y="1457456"/>
            <a:chExt cx="1118923" cy="223062"/>
          </a:xfrm>
        </p:grpSpPr>
        <p:cxnSp>
          <p:nvCxnSpPr>
            <p:cNvPr id="91" name="Straight Connector 3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5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81"/>
          <p:cNvGrpSpPr/>
          <p:nvPr/>
        </p:nvGrpSpPr>
        <p:grpSpPr>
          <a:xfrm flipH="1">
            <a:off x="5269507" y="1349905"/>
            <a:ext cx="1414574" cy="290294"/>
            <a:chOff x="2770419" y="1459071"/>
            <a:chExt cx="1061316" cy="221447"/>
          </a:xfrm>
        </p:grpSpPr>
        <p:cxnSp>
          <p:nvCxnSpPr>
            <p:cNvPr id="94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8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 descr="D:\Users\5000-92-837\Desktop\РАНХИГС\053fb07cde2300b6785cc9eccbb1f3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91" y="1753203"/>
            <a:ext cx="1566531" cy="17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5000-92-837\Desktop\РАНХИГС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5915"/>
            <a:ext cx="2234799" cy="161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" name="TextBox 4095"/>
          <p:cNvSpPr txBox="1"/>
          <p:nvPr/>
        </p:nvSpPr>
        <p:spPr>
          <a:xfrm rot="20531328">
            <a:off x="8023207" y="2090705"/>
            <a:ext cx="574635" cy="30517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банкротстве</a:t>
            </a:r>
          </a:p>
        </p:txBody>
      </p:sp>
      <p:sp>
        <p:nvSpPr>
          <p:cNvPr id="4102" name="Прямоугольник 4101"/>
          <p:cNvSpPr/>
          <p:nvPr/>
        </p:nvSpPr>
        <p:spPr>
          <a:xfrm>
            <a:off x="423244" y="4453842"/>
            <a:ext cx="7965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Признание 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КДЛ банкротом как физлица (ИП) не освобождает от погашения субсидиарной ответственности!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66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4096" grpId="0"/>
      <p:bldP spid="4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2173880"/>
            <a:ext cx="8234946" cy="434114"/>
          </a:xfrm>
          <a:prstGeom prst="rect">
            <a:avLst/>
          </a:prstGeom>
        </p:spPr>
        <p:txBody>
          <a:bodyPr lIns="71525" tIns="35762" rIns="71525" bIns="35762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defTabSz="931008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Спасибо за 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внимание!</a:t>
            </a:r>
          </a:p>
          <a:p>
            <a:pPr algn="ctr" defTabSz="931008"/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Пожалуйста, задавайте ваши вопросы!</a:t>
            </a:r>
            <a:endParaRPr lang="ru-RU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5000-92-837\Downloads\__20160320_12449775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7814"/>
            <a:ext cx="3621205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Презентация 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А4</Template>
  <TotalTime>8610</TotalTime>
  <Words>383</Words>
  <Application>Microsoft Office PowerPoint</Application>
  <PresentationFormat>Экран (16:9)</PresentationFormat>
  <Paragraphs>71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А4</vt:lpstr>
      <vt:lpstr>Презентация PowerPoint</vt:lpstr>
      <vt:lpstr>Мировое соглашение – способ урегулирования спора мирным путем на устраивающих стороны условиях</vt:lpstr>
      <vt:lpstr>Требования к мировому соглашению с уполномоченным органом</vt:lpstr>
      <vt:lpstr>Обеспечение исполнения условий мирового соглашения</vt:lpstr>
      <vt:lpstr>Ответственность руководителя и иных контролирующих лиц по долгам юридического лица</vt:lpstr>
      <vt:lpstr>Кто рискует быть привлеченным к субсидиарной ответственности</vt:lpstr>
      <vt:lpstr>Основания для привлечения к субсидиарной ответственности</vt:lpstr>
      <vt:lpstr>Обеспечительные меры. Что ждать, пока долг не погашен?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Дмитриев Николай Александрович</dc:creator>
  <cp:lastModifiedBy>Вышинская Анастасия Владимировна</cp:lastModifiedBy>
  <cp:revision>698</cp:revision>
  <cp:lastPrinted>2018-03-22T08:31:54Z</cp:lastPrinted>
  <dcterms:created xsi:type="dcterms:W3CDTF">2014-07-23T14:59:37Z</dcterms:created>
  <dcterms:modified xsi:type="dcterms:W3CDTF">2020-11-19T12:19:17Z</dcterms:modified>
</cp:coreProperties>
</file>