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337" r:id="rId2"/>
    <p:sldId id="441" r:id="rId3"/>
    <p:sldId id="449" r:id="rId4"/>
    <p:sldId id="450" r:id="rId5"/>
    <p:sldId id="453" r:id="rId6"/>
    <p:sldId id="455" r:id="rId7"/>
    <p:sldId id="456" r:id="rId8"/>
    <p:sldId id="448" r:id="rId9"/>
  </p:sldIdLst>
  <p:sldSz cx="9144000" cy="5143500" type="screen16x9"/>
  <p:notesSz cx="6808788" cy="9940925"/>
  <p:defaultTextStyle>
    <a:defPPr>
      <a:defRPr lang="ru-RU"/>
    </a:defPPr>
    <a:lvl1pPr algn="l" defTabSz="8159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07988" indent="49213" algn="l" defTabSz="8159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815975" indent="98425" algn="l" defTabSz="8159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223963" indent="147638" algn="l" defTabSz="8159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631950" indent="196850" algn="l" defTabSz="8159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orient="horz" pos="2968">
          <p15:clr>
            <a:srgbClr val="A4A3A4"/>
          </p15:clr>
        </p15:guide>
        <p15:guide id="3" orient="horz" pos="352">
          <p15:clr>
            <a:srgbClr val="A4A3A4"/>
          </p15:clr>
        </p15:guide>
        <p15:guide id="4" orient="horz" pos="948">
          <p15:clr>
            <a:srgbClr val="A4A3A4"/>
          </p15:clr>
        </p15:guide>
        <p15:guide id="5" pos="2880">
          <p15:clr>
            <a:srgbClr val="A4A3A4"/>
          </p15:clr>
        </p15:guide>
        <p15:guide id="6" pos="385">
          <p15:clr>
            <a:srgbClr val="A4A3A4"/>
          </p15:clr>
        </p15:guide>
        <p15:guide id="7" pos="1565">
          <p15:clr>
            <a:srgbClr val="A4A3A4"/>
          </p15:clr>
        </p15:guide>
        <p15:guide id="8" pos="5193">
          <p15:clr>
            <a:srgbClr val="A4A3A4"/>
          </p15:clr>
        </p15:guide>
        <p15:guide id="9" pos="40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  <a:srgbClr val="EC700A"/>
    <a:srgbClr val="4A923E"/>
    <a:srgbClr val="FF3B3B"/>
    <a:srgbClr val="17375E"/>
    <a:srgbClr val="3E6E86"/>
    <a:srgbClr val="F6862A"/>
    <a:srgbClr val="CCDAEC"/>
    <a:srgbClr val="FFCC00"/>
    <a:srgbClr val="EAB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0935" autoAdjust="0"/>
  </p:normalViewPr>
  <p:slideViewPr>
    <p:cSldViewPr>
      <p:cViewPr>
        <p:scale>
          <a:sx n="100" d="100"/>
          <a:sy n="100" d="100"/>
        </p:scale>
        <p:origin x="-1020" y="-378"/>
      </p:cViewPr>
      <p:guideLst>
        <p:guide orient="horz" pos="1620"/>
        <p:guide orient="horz" pos="2968"/>
        <p:guide orient="horz" pos="352"/>
        <p:guide orient="horz" pos="948"/>
        <p:guide pos="2880"/>
        <p:guide pos="385"/>
        <p:guide pos="1565"/>
        <p:guide pos="5193"/>
        <p:guide pos="40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50475" cy="497047"/>
          </a:xfrm>
          <a:prstGeom prst="rect">
            <a:avLst/>
          </a:prstGeom>
        </p:spPr>
        <p:txBody>
          <a:bodyPr vert="horz" lIns="92254" tIns="46127" rIns="92254" bIns="46127" rtlCol="0"/>
          <a:lstStyle>
            <a:lvl1pPr algn="l" defTabSz="82356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9" y="2"/>
            <a:ext cx="2950475" cy="497047"/>
          </a:xfrm>
          <a:prstGeom prst="rect">
            <a:avLst/>
          </a:prstGeom>
        </p:spPr>
        <p:txBody>
          <a:bodyPr vert="horz" lIns="92254" tIns="46127" rIns="92254" bIns="46127" rtlCol="0"/>
          <a:lstStyle>
            <a:lvl1pPr algn="r" defTabSz="82356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846304F-BD11-4AC8-A835-FB1B37BDAE7F}" type="datetimeFigureOut">
              <a:rPr lang="ru-RU"/>
              <a:pPr>
                <a:defRPr/>
              </a:pPr>
              <a:t>16.05.2022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30988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54" tIns="46127" rIns="92254" bIns="46127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21943"/>
            <a:ext cx="5447030" cy="4473416"/>
          </a:xfrm>
          <a:prstGeom prst="rect">
            <a:avLst/>
          </a:prstGeom>
        </p:spPr>
        <p:txBody>
          <a:bodyPr vert="horz" lIns="92254" tIns="46127" rIns="92254" bIns="46127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6"/>
            <a:ext cx="2950475" cy="497047"/>
          </a:xfrm>
          <a:prstGeom prst="rect">
            <a:avLst/>
          </a:prstGeom>
        </p:spPr>
        <p:txBody>
          <a:bodyPr vert="horz" lIns="92254" tIns="46127" rIns="92254" bIns="46127" rtlCol="0" anchor="b"/>
          <a:lstStyle>
            <a:lvl1pPr algn="l" defTabSz="82356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9" y="9442156"/>
            <a:ext cx="2950475" cy="497047"/>
          </a:xfrm>
          <a:prstGeom prst="rect">
            <a:avLst/>
          </a:prstGeom>
        </p:spPr>
        <p:txBody>
          <a:bodyPr vert="horz" lIns="92254" tIns="46127" rIns="92254" bIns="46127" rtlCol="0" anchor="b"/>
          <a:lstStyle>
            <a:lvl1pPr algn="r" defTabSz="82356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44AD269-883B-4FA7-91A2-7D9D6CC143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831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1597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7988" algn="l" defTabSz="81597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5975" algn="l" defTabSz="81597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3963" algn="l" defTabSz="81597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1950" algn="l" defTabSz="81597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0739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8887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7035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5183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402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402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402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402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402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402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402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794987"/>
            <a:ext cx="7772400" cy="1102519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92159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8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995" y="778396"/>
            <a:ext cx="7562805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5FB66-3122-45DC-8184-08E490D3796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5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Autofit/>
          </a:bodyPr>
          <a:lstStyle>
            <a:lvl1pPr marL="0" indent="0">
              <a:buNone/>
              <a:defRPr sz="2900"/>
            </a:lvl1pPr>
            <a:lvl2pPr marL="408148" indent="0">
              <a:buNone/>
              <a:defRPr sz="2500"/>
            </a:lvl2pPr>
            <a:lvl3pPr marL="816296" indent="0">
              <a:buNone/>
              <a:defRPr sz="2100"/>
            </a:lvl3pPr>
            <a:lvl4pPr marL="1224443" indent="0">
              <a:buNone/>
              <a:defRPr sz="1800"/>
            </a:lvl4pPr>
            <a:lvl5pPr marL="1632591" indent="0">
              <a:buNone/>
              <a:defRPr sz="1800"/>
            </a:lvl5pPr>
            <a:lvl6pPr marL="2040739" indent="0">
              <a:buNone/>
              <a:defRPr sz="1800"/>
            </a:lvl6pPr>
            <a:lvl7pPr marL="2448887" indent="0">
              <a:buNone/>
              <a:defRPr sz="1800"/>
            </a:lvl7pPr>
            <a:lvl8pPr marL="2857035" indent="0">
              <a:buNone/>
              <a:defRPr sz="1800"/>
            </a:lvl8pPr>
            <a:lvl9pPr marL="3265183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72507-3886-4B95-8263-3FBD78F7C4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81677-36E9-4592-A787-5F8FF39D2A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227409"/>
            <a:ext cx="2405063" cy="4838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09"/>
            <a:ext cx="7065962" cy="4838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366BA-7E50-43A0-844A-7795BCAE94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2478466" y="935856"/>
            <a:ext cx="6102883" cy="3580110"/>
          </a:xfrm>
        </p:spPr>
        <p:txBody>
          <a:bodyPr anchor="t">
            <a:normAutofit/>
          </a:bodyPr>
          <a:lstStyle>
            <a:lvl1pPr algn="l">
              <a:lnSpc>
                <a:spcPts val="5400"/>
              </a:lnSpc>
              <a:defRPr sz="4700" b="1">
                <a:solidFill>
                  <a:srgbClr val="8D8C90"/>
                </a:solidFill>
                <a:latin typeface="+mj-lt"/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/>
          <p:nvPr userDrawn="1"/>
        </p:nvSpPr>
        <p:spPr>
          <a:xfrm>
            <a:off x="5926138" y="3844925"/>
            <a:ext cx="923925" cy="282575"/>
          </a:xfrm>
          <a:prstGeom prst="rect">
            <a:avLst/>
          </a:prstGeom>
          <a:noFill/>
        </p:spPr>
        <p:txBody>
          <a:bodyPr lIns="71561" tIns="35780" rIns="71561" bIns="35780"/>
          <a:lstStyle/>
          <a:p>
            <a:pPr defTabSz="81629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1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1189" y="558800"/>
            <a:ext cx="7548638" cy="946151"/>
          </a:xfrm>
        </p:spPr>
        <p:txBody>
          <a:bodyPr/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en-US" noProof="0" dirty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76171-B9FE-441C-88E4-E502501FD6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/>
          <p:nvPr userDrawn="1"/>
        </p:nvSpPr>
        <p:spPr>
          <a:xfrm>
            <a:off x="5926138" y="3844925"/>
            <a:ext cx="923925" cy="282575"/>
          </a:xfrm>
          <a:prstGeom prst="rect">
            <a:avLst/>
          </a:prstGeom>
          <a:noFill/>
        </p:spPr>
        <p:txBody>
          <a:bodyPr lIns="71561" tIns="35780" rIns="71561" bIns="35780"/>
          <a:lstStyle/>
          <a:p>
            <a:pPr defTabSz="81629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1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en-US" noProof="0" dirty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2C33F-616E-4C88-AB3A-B9A172301F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0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en-US" noProof="0" dirty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2BD27-FD7A-4CE4-8986-4BAE5734E1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0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en-US" noProof="0" dirty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2FE29-AB46-41AB-A55A-64A2C372EE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7046" y="1478186"/>
            <a:ext cx="5736842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7046" y="353046"/>
            <a:ext cx="5736842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44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5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73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88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03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1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9" y="558799"/>
            <a:ext cx="8075612" cy="946151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188" y="1504950"/>
            <a:ext cx="3647576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504950"/>
            <a:ext cx="3671888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11099-93D3-4133-9B7C-32A7942DC7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_16.9-03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611188" y="558800"/>
            <a:ext cx="7632700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630" tIns="40815" rIns="81630" bIns="408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611188" y="1492250"/>
            <a:ext cx="76327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l" defTabSz="816296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 defTabSz="816296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02638" y="4398963"/>
            <a:ext cx="504825" cy="512762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 defTabSz="816296" fontAlgn="auto">
              <a:lnSpc>
                <a:spcPts val="1878"/>
              </a:lnSpc>
              <a:spcBef>
                <a:spcPts val="0"/>
              </a:spcBef>
              <a:spcAft>
                <a:spcPts val="0"/>
              </a:spcAft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8318E7DC-B19A-44CE-A5B1-D3E8BB8AF5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688" r:id="rId13"/>
    <p:sldLayoutId id="2147483689" r:id="rId14"/>
    <p:sldLayoutId id="2147483690" r:id="rId15"/>
  </p:sldLayoutIdLst>
  <p:hf hdr="0" ftr="0" dt="0"/>
  <p:txStyles>
    <p:titleStyle>
      <a:lvl1pPr algn="l" defTabSz="815975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815975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2pPr>
      <a:lvl3pPr algn="l" defTabSz="815975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3pPr>
      <a:lvl4pPr algn="l" defTabSz="815975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4pPr>
      <a:lvl5pPr algn="l" defTabSz="815975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5pPr>
      <a:lvl6pPr marL="4572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6pPr>
      <a:lvl7pPr marL="9144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7pPr>
      <a:lvl8pPr marL="13716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8pPr>
      <a:lvl9pPr marL="18288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9pPr>
    </p:titleStyle>
    <p:bodyStyle>
      <a:lvl1pPr marL="284163" indent="-284163" algn="l" defTabSz="815975" rtl="0" eaLnBrk="0" fontAlgn="base" hangingPunct="0">
        <a:spcBef>
          <a:spcPct val="20000"/>
        </a:spcBef>
        <a:spcAft>
          <a:spcPct val="0"/>
        </a:spcAft>
        <a:buFont typeface="+mj-lt"/>
        <a:defRPr sz="2400" kern="1200">
          <a:solidFill>
            <a:srgbClr val="005AA9"/>
          </a:solidFill>
          <a:latin typeface="+mj-lt"/>
          <a:ea typeface="+mn-ea"/>
          <a:cs typeface="+mn-cs"/>
        </a:defRPr>
      </a:lvl1pPr>
      <a:lvl2pPr marL="284163" indent="173038" algn="l" defTabSz="815975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rgbClr val="504F53"/>
          </a:solidFill>
          <a:latin typeface="+mj-lt"/>
          <a:ea typeface="+mn-ea"/>
          <a:cs typeface="+mn-cs"/>
        </a:defRPr>
      </a:lvl2pPr>
      <a:lvl3pPr marL="557213" indent="-203200" algn="l" defTabSz="8159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04F53"/>
          </a:solidFill>
          <a:latin typeface="+mj-lt"/>
          <a:ea typeface="+mn-ea"/>
          <a:cs typeface="+mn-cs"/>
        </a:defRPr>
      </a:lvl3pPr>
      <a:lvl4pPr marL="1600200" indent="-1319213" algn="just" defTabSz="815975" rtl="0" eaLnBrk="0" fontAlgn="base" hangingPunct="0">
        <a:lnSpc>
          <a:spcPts val="1900"/>
        </a:lnSpc>
        <a:spcBef>
          <a:spcPts val="400"/>
        </a:spcBef>
        <a:spcAft>
          <a:spcPct val="0"/>
        </a:spcAft>
        <a:buFont typeface="Arial" pitchFamily="34" charset="0"/>
        <a:defRPr sz="1600" kern="1200">
          <a:solidFill>
            <a:srgbClr val="504F53"/>
          </a:solidFill>
          <a:latin typeface="+mj-lt"/>
          <a:ea typeface="+mn-ea"/>
          <a:cs typeface="+mn-cs"/>
        </a:defRPr>
      </a:lvl4pPr>
      <a:lvl5pPr marL="1122363" indent="706438" algn="l" defTabSz="815975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pitchFamily="34" charset="0"/>
        <a:defRPr sz="1400" kern="1200">
          <a:solidFill>
            <a:srgbClr val="8D8C90"/>
          </a:solidFill>
          <a:latin typeface="+mj-lt"/>
          <a:ea typeface="+mn-ea"/>
          <a:cs typeface="+mn-cs"/>
        </a:defRPr>
      </a:lvl5pPr>
      <a:lvl6pPr marL="2244813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961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109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256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48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96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4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91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739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887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035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8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>
            <a:spLocks noGrp="1"/>
          </p:cNvSpPr>
          <p:nvPr>
            <p:ph type="ctrTitle"/>
          </p:nvPr>
        </p:nvSpPr>
        <p:spPr>
          <a:xfrm>
            <a:off x="0" y="2931790"/>
            <a:ext cx="9144000" cy="85399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1800" dirty="0">
                <a:latin typeface="Times New Roman"/>
                <a:ea typeface="Calibri"/>
              </a:rPr>
              <a:t>Меры поддержки бизнеса в сфере налоговых правоотношений</a:t>
            </a:r>
            <a:endParaRPr lang="ru-RU" sz="1800" dirty="0" smtClean="0">
              <a:latin typeface="Arial Narrow" panose="020B0606020202030204" pitchFamily="34" charset="0"/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0" y="3795886"/>
            <a:ext cx="9144000" cy="1080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 anchor="ctr"/>
          <a:lstStyle/>
          <a:p>
            <a:pPr algn="ctr" defTabSz="912813">
              <a:defRPr/>
            </a:pPr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rPr>
              <a:t>Заместитель руководителя </a:t>
            </a:r>
            <a:endParaRPr lang="ru-RU" b="1" dirty="0" smtClean="0">
              <a:solidFill>
                <a:schemeClr val="bg1"/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algn="ctr" defTabSz="912813">
              <a:defRPr/>
            </a:pPr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rPr>
              <a:t>Жанна Анатольевна Полякова</a:t>
            </a:r>
            <a:endParaRPr lang="ru-RU" b="1" dirty="0" smtClean="0">
              <a:solidFill>
                <a:schemeClr val="bg1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 bwMode="auto">
          <a:xfrm>
            <a:off x="11220" y="1923678"/>
            <a:ext cx="88200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 anchor="ctr">
            <a:normAutofit/>
          </a:bodyPr>
          <a:lstStyle/>
          <a:p>
            <a:pPr algn="ctr" defTabSz="912813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УФНС России</a:t>
            </a:r>
            <a:r>
              <a:rPr lang="ru-RU" sz="1400" b="1" dirty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по </a:t>
            </a:r>
            <a:r>
              <a:rPr lang="ru-RU" sz="1400" b="1" dirty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Архангельской области </a:t>
            </a:r>
            <a:endParaRPr lang="ru-RU" sz="1400" b="1" dirty="0" smtClean="0">
              <a:solidFill>
                <a:schemeClr val="bg1"/>
              </a:solidFill>
              <a:latin typeface="Arial Narrow" pitchFamily="34" charset="0"/>
              <a:ea typeface="+mj-ea"/>
              <a:cs typeface="+mj-cs"/>
            </a:endParaRPr>
          </a:p>
          <a:p>
            <a:pPr algn="ctr" defTabSz="912813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и Ненецкому </a:t>
            </a:r>
            <a:r>
              <a:rPr lang="ru-RU" sz="1400" b="1" dirty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автономному округу</a:t>
            </a:r>
          </a:p>
        </p:txBody>
      </p:sp>
    </p:spTree>
    <p:extLst>
      <p:ext uri="{BB962C8B-B14F-4D97-AF65-F5344CB8AC3E}">
        <p14:creationId xmlns:p14="http://schemas.microsoft.com/office/powerpoint/2010/main" val="163070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576171-B9FE-441C-88E4-E502501FD63E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395536" y="483518"/>
            <a:ext cx="8568952" cy="360040"/>
          </a:xfrm>
          <a:prstGeom prst="rect">
            <a:avLst/>
          </a:prstGeom>
        </p:spPr>
        <p:txBody>
          <a:bodyPr vert="horz" lIns="81630" tIns="40815" rIns="81630" bIns="40815" rtlCol="0" anchor="ctr">
            <a:noAutofit/>
          </a:bodyPr>
          <a:lstStyle>
            <a:lvl1pPr marL="0" marR="0" indent="0" algn="l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42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2813" fontAlgn="base">
              <a:spcBef>
                <a:spcPts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Перенос сроков уплаты налогов и страховых взносов</a:t>
            </a:r>
            <a:endParaRPr lang="ru-RU" sz="2400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5602" y="3313419"/>
            <a:ext cx="868350" cy="393738"/>
          </a:xfrm>
          <a:prstGeom prst="rect">
            <a:avLst/>
          </a:prstGeom>
        </p:spPr>
        <p:txBody>
          <a:bodyPr vert="horz" wrap="none" lIns="100932" tIns="50460" rIns="100932" bIns="50460" rtlCol="0" anchor="ctr">
            <a:normAutofit fontScale="92500" lnSpcReduction="20000"/>
          </a:bodyPr>
          <a:lstStyle/>
          <a:p>
            <a:pPr algn="ctr" defTabSz="1009095">
              <a:spcBef>
                <a:spcPct val="0"/>
              </a:spcBef>
            </a:pPr>
            <a:endParaRPr lang="ru-RU" sz="25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7944" y="1056716"/>
            <a:ext cx="4824536" cy="3819289"/>
          </a:xfrm>
          <a:prstGeom prst="parallelogram">
            <a:avLst>
              <a:gd name="adj" fmla="val 3345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83568" y="1563638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32040" y="1497537"/>
            <a:ext cx="35283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n-lt"/>
              </a:rPr>
              <a:t>. </a:t>
            </a:r>
            <a:endParaRPr lang="ru-RU" dirty="0">
              <a:latin typeface="+mn-lt"/>
            </a:endParaRPr>
          </a:p>
        </p:txBody>
      </p:sp>
      <p:sp>
        <p:nvSpPr>
          <p:cNvPr id="22" name="Параллелограмм 21"/>
          <p:cNvSpPr/>
          <p:nvPr/>
        </p:nvSpPr>
        <p:spPr>
          <a:xfrm>
            <a:off x="251520" y="1056716"/>
            <a:ext cx="5040560" cy="3819289"/>
          </a:xfrm>
          <a:custGeom>
            <a:avLst/>
            <a:gdLst>
              <a:gd name="connsiteX0" fmla="*/ 0 w 3816424"/>
              <a:gd name="connsiteY0" fmla="*/ 3809764 h 3809764"/>
              <a:gd name="connsiteX1" fmla="*/ 952441 w 3816424"/>
              <a:gd name="connsiteY1" fmla="*/ 0 h 3809764"/>
              <a:gd name="connsiteX2" fmla="*/ 3816424 w 3816424"/>
              <a:gd name="connsiteY2" fmla="*/ 0 h 3809764"/>
              <a:gd name="connsiteX3" fmla="*/ 2863983 w 3816424"/>
              <a:gd name="connsiteY3" fmla="*/ 3809764 h 3809764"/>
              <a:gd name="connsiteX4" fmla="*/ 0 w 3816424"/>
              <a:gd name="connsiteY4" fmla="*/ 3809764 h 3809764"/>
              <a:gd name="connsiteX0" fmla="*/ 0 w 3816424"/>
              <a:gd name="connsiteY0" fmla="*/ 3819289 h 3819289"/>
              <a:gd name="connsiteX1" fmla="*/ 28516 w 3816424"/>
              <a:gd name="connsiteY1" fmla="*/ 0 h 3819289"/>
              <a:gd name="connsiteX2" fmla="*/ 3816424 w 3816424"/>
              <a:gd name="connsiteY2" fmla="*/ 9525 h 3819289"/>
              <a:gd name="connsiteX3" fmla="*/ 2863983 w 3816424"/>
              <a:gd name="connsiteY3" fmla="*/ 3819289 h 3819289"/>
              <a:gd name="connsiteX4" fmla="*/ 0 w 3816424"/>
              <a:gd name="connsiteY4" fmla="*/ 3819289 h 3819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424" h="3819289">
                <a:moveTo>
                  <a:pt x="0" y="3819289"/>
                </a:moveTo>
                <a:lnTo>
                  <a:pt x="28516" y="0"/>
                </a:lnTo>
                <a:lnTo>
                  <a:pt x="3816424" y="9525"/>
                </a:lnTo>
                <a:lnTo>
                  <a:pt x="2863983" y="3819289"/>
                </a:lnTo>
                <a:lnTo>
                  <a:pt x="0" y="381928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dirty="0" smtClean="0">
              <a:solidFill>
                <a:schemeClr val="tx2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51520" y="1131590"/>
            <a:ext cx="4968552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300" dirty="0" smtClean="0">
              <a:solidFill>
                <a:schemeClr val="bg1"/>
              </a:solidFill>
            </a:endParaRPr>
          </a:p>
          <a:p>
            <a:r>
              <a:rPr lang="ru-RU" sz="1300" dirty="0" smtClean="0">
                <a:solidFill>
                  <a:schemeClr val="bg1"/>
                </a:solidFill>
              </a:rPr>
              <a:t>Сроки уплаты налога по УСН за 2021 год продлены</a:t>
            </a:r>
          </a:p>
          <a:p>
            <a:r>
              <a:rPr lang="ru-RU" sz="1300" dirty="0">
                <a:solidFill>
                  <a:schemeClr val="bg1"/>
                </a:solidFill>
              </a:rPr>
              <a:t>н</a:t>
            </a:r>
            <a:r>
              <a:rPr lang="ru-RU" sz="1300" dirty="0" smtClean="0">
                <a:solidFill>
                  <a:schemeClr val="bg1"/>
                </a:solidFill>
              </a:rPr>
              <a:t>а </a:t>
            </a:r>
            <a:r>
              <a:rPr lang="ru-RU" sz="1300" dirty="0" smtClean="0">
                <a:solidFill>
                  <a:schemeClr val="bg1"/>
                </a:solidFill>
              </a:rPr>
              <a:t>6 месяцев, </a:t>
            </a:r>
            <a:r>
              <a:rPr lang="ru-RU" sz="1300" dirty="0" smtClean="0">
                <a:solidFill>
                  <a:schemeClr val="bg1"/>
                </a:solidFill>
              </a:rPr>
              <a:t>а страховых взносов за 2-3 </a:t>
            </a:r>
            <a:r>
              <a:rPr lang="ru-RU" sz="1300" dirty="0" smtClean="0">
                <a:solidFill>
                  <a:schemeClr val="bg1"/>
                </a:solidFill>
              </a:rPr>
              <a:t>кварталы </a:t>
            </a:r>
          </a:p>
          <a:p>
            <a:r>
              <a:rPr lang="ru-RU" sz="1300" dirty="0" smtClean="0">
                <a:solidFill>
                  <a:schemeClr val="bg1"/>
                </a:solidFill>
              </a:rPr>
              <a:t>2022 </a:t>
            </a:r>
            <a:r>
              <a:rPr lang="ru-RU" sz="1300" dirty="0" smtClean="0">
                <a:solidFill>
                  <a:schemeClr val="bg1"/>
                </a:solidFill>
              </a:rPr>
              <a:t>г</a:t>
            </a:r>
            <a:r>
              <a:rPr lang="ru-RU" sz="1300" dirty="0" smtClean="0">
                <a:solidFill>
                  <a:schemeClr val="bg1"/>
                </a:solidFill>
              </a:rPr>
              <a:t>ода</a:t>
            </a:r>
            <a:r>
              <a:rPr lang="ru-RU" sz="1300" dirty="0" smtClean="0">
                <a:solidFill>
                  <a:schemeClr val="bg1"/>
                </a:solidFill>
              </a:rPr>
              <a:t> </a:t>
            </a:r>
            <a:r>
              <a:rPr lang="ru-RU" sz="1300" dirty="0" smtClean="0">
                <a:solidFill>
                  <a:schemeClr val="bg1"/>
                </a:solidFill>
              </a:rPr>
              <a:t>- </a:t>
            </a:r>
            <a:r>
              <a:rPr lang="ru-RU" sz="1300" dirty="0" smtClean="0">
                <a:solidFill>
                  <a:schemeClr val="bg1"/>
                </a:solidFill>
              </a:rPr>
              <a:t>на </a:t>
            </a:r>
            <a:r>
              <a:rPr lang="ru-RU" sz="1300" dirty="0" smtClean="0">
                <a:solidFill>
                  <a:schemeClr val="bg1"/>
                </a:solidFill>
              </a:rPr>
              <a:t>12 месяцев</a:t>
            </a:r>
            <a:r>
              <a:rPr lang="ru-RU" sz="1300" dirty="0" smtClean="0">
                <a:solidFill>
                  <a:schemeClr val="bg1"/>
                </a:solidFill>
              </a:rPr>
              <a:t>. </a:t>
            </a:r>
            <a:endParaRPr lang="ru-RU" sz="1300" dirty="0" smtClean="0">
              <a:solidFill>
                <a:schemeClr val="bg1"/>
              </a:solidFill>
            </a:endParaRPr>
          </a:p>
          <a:p>
            <a:endParaRPr lang="ru-RU" sz="1300" dirty="0">
              <a:solidFill>
                <a:schemeClr val="bg1"/>
              </a:solidFill>
            </a:endParaRPr>
          </a:p>
          <a:p>
            <a:r>
              <a:rPr lang="ru-RU" sz="1300" dirty="0" smtClean="0">
                <a:solidFill>
                  <a:schemeClr val="bg1"/>
                </a:solidFill>
              </a:rPr>
              <a:t>Воспользоваться мерой поддержки могут </a:t>
            </a:r>
          </a:p>
          <a:p>
            <a:r>
              <a:rPr lang="ru-RU" sz="1300" dirty="0" smtClean="0">
                <a:solidFill>
                  <a:schemeClr val="bg1"/>
                </a:solidFill>
              </a:rPr>
              <a:t>налогоплательщики, осуществляющие определенные </a:t>
            </a:r>
          </a:p>
          <a:p>
            <a:r>
              <a:rPr lang="ru-RU" sz="1300" dirty="0">
                <a:solidFill>
                  <a:schemeClr val="bg1"/>
                </a:solidFill>
              </a:rPr>
              <a:t>в</a:t>
            </a:r>
            <a:r>
              <a:rPr lang="ru-RU" sz="1300" dirty="0" smtClean="0">
                <a:solidFill>
                  <a:schemeClr val="bg1"/>
                </a:solidFill>
              </a:rPr>
              <a:t>иды деятельности (в зависимости </a:t>
            </a:r>
          </a:p>
          <a:p>
            <a:r>
              <a:rPr lang="ru-RU" sz="1300" dirty="0" smtClean="0">
                <a:solidFill>
                  <a:schemeClr val="bg1"/>
                </a:solidFill>
              </a:rPr>
              <a:t>от основного ОКВЭД). </a:t>
            </a:r>
            <a:endParaRPr lang="ru-RU" sz="1300" dirty="0">
              <a:solidFill>
                <a:schemeClr val="bg1"/>
              </a:solidFill>
            </a:endParaRPr>
          </a:p>
          <a:p>
            <a:endParaRPr lang="ru-RU" sz="1300" dirty="0" smtClean="0">
              <a:solidFill>
                <a:schemeClr val="bg1"/>
              </a:solidFill>
            </a:endParaRPr>
          </a:p>
          <a:p>
            <a:r>
              <a:rPr lang="ru-RU" sz="1300" dirty="0" smtClean="0">
                <a:solidFill>
                  <a:schemeClr val="bg1"/>
                </a:solidFill>
              </a:rPr>
              <a:t>Уточнить, может ли налогоплательщик </a:t>
            </a:r>
            <a:r>
              <a:rPr lang="ru-RU" sz="1300" dirty="0" smtClean="0">
                <a:solidFill>
                  <a:schemeClr val="bg1"/>
                </a:solidFill>
              </a:rPr>
              <a:t>рассчитывать</a:t>
            </a:r>
          </a:p>
          <a:p>
            <a:r>
              <a:rPr lang="ru-RU" sz="1300" dirty="0">
                <a:solidFill>
                  <a:schemeClr val="bg1"/>
                </a:solidFill>
              </a:rPr>
              <a:t>н</a:t>
            </a:r>
            <a:r>
              <a:rPr lang="ru-RU" sz="1300" dirty="0" smtClean="0">
                <a:solidFill>
                  <a:schemeClr val="bg1"/>
                </a:solidFill>
              </a:rPr>
              <a:t>а продление сроков уплаты, </a:t>
            </a:r>
            <a:r>
              <a:rPr lang="ru-RU" sz="1300" dirty="0" smtClean="0">
                <a:solidFill>
                  <a:schemeClr val="bg1"/>
                </a:solidFill>
              </a:rPr>
              <a:t>позволяет сервис </a:t>
            </a:r>
            <a:endParaRPr lang="ru-RU" sz="1300" dirty="0" smtClean="0">
              <a:solidFill>
                <a:schemeClr val="bg1"/>
              </a:solidFill>
            </a:endParaRPr>
          </a:p>
          <a:p>
            <a:r>
              <a:rPr lang="ru-RU" sz="1300" dirty="0" smtClean="0">
                <a:solidFill>
                  <a:schemeClr val="bg1"/>
                </a:solidFill>
              </a:rPr>
              <a:t>«</a:t>
            </a:r>
            <a:r>
              <a:rPr lang="ru-RU" sz="1300" dirty="0" smtClean="0">
                <a:solidFill>
                  <a:schemeClr val="bg1"/>
                </a:solidFill>
              </a:rPr>
              <a:t>Проверка </a:t>
            </a:r>
            <a:r>
              <a:rPr lang="ru-RU" sz="1300" dirty="0" smtClean="0">
                <a:solidFill>
                  <a:schemeClr val="bg1"/>
                </a:solidFill>
              </a:rPr>
              <a:t>права </a:t>
            </a:r>
            <a:r>
              <a:rPr lang="ru-RU" sz="1300" dirty="0" smtClean="0">
                <a:solidFill>
                  <a:schemeClr val="bg1"/>
                </a:solidFill>
              </a:rPr>
              <a:t>на перенос сроков платежей </a:t>
            </a:r>
          </a:p>
          <a:p>
            <a:r>
              <a:rPr lang="ru-RU" sz="1300" dirty="0" smtClean="0">
                <a:solidFill>
                  <a:schemeClr val="bg1"/>
                </a:solidFill>
              </a:rPr>
              <a:t>по УСН и страховым взносам» на сайте </a:t>
            </a:r>
          </a:p>
          <a:p>
            <a:r>
              <a:rPr lang="ru-RU" sz="1300" dirty="0" smtClean="0">
                <a:solidFill>
                  <a:schemeClr val="bg1"/>
                </a:solidFill>
              </a:rPr>
              <a:t>ФНС </a:t>
            </a:r>
            <a:r>
              <a:rPr lang="ru-RU" sz="1300" dirty="0" smtClean="0">
                <a:solidFill>
                  <a:schemeClr val="bg1"/>
                </a:solidFill>
              </a:rPr>
              <a:t>России </a:t>
            </a:r>
            <a:r>
              <a:rPr lang="en-US" sz="1300" dirty="0" smtClean="0">
                <a:solidFill>
                  <a:schemeClr val="bg1"/>
                </a:solidFill>
              </a:rPr>
              <a:t>www</a:t>
            </a:r>
            <a:r>
              <a:rPr lang="ru-RU" sz="1300" dirty="0" smtClean="0">
                <a:solidFill>
                  <a:schemeClr val="bg1"/>
                </a:solidFill>
              </a:rPr>
              <a:t>.</a:t>
            </a:r>
            <a:r>
              <a:rPr lang="en-US" sz="1300" dirty="0" smtClean="0">
                <a:solidFill>
                  <a:schemeClr val="bg1"/>
                </a:solidFill>
              </a:rPr>
              <a:t>nalog.gov.ru.</a:t>
            </a:r>
            <a:r>
              <a:rPr lang="ru-RU" sz="1300" dirty="0" smtClean="0">
                <a:solidFill>
                  <a:schemeClr val="bg1"/>
                </a:solidFill>
              </a:rPr>
              <a:t> </a:t>
            </a:r>
            <a:endParaRPr lang="ru-RU" sz="1300" dirty="0">
              <a:solidFill>
                <a:schemeClr val="bg1"/>
              </a:solidFill>
            </a:endParaRPr>
          </a:p>
          <a:p>
            <a:pPr marL="180975"/>
            <a:endParaRPr lang="ru-RU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10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576171-B9FE-441C-88E4-E502501FD63E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395536" y="483518"/>
            <a:ext cx="8568952" cy="360040"/>
          </a:xfrm>
          <a:prstGeom prst="rect">
            <a:avLst/>
          </a:prstGeom>
        </p:spPr>
        <p:txBody>
          <a:bodyPr vert="horz" lIns="81630" tIns="40815" rIns="81630" bIns="40815" rtlCol="0" anchor="ctr">
            <a:noAutofit/>
          </a:bodyPr>
          <a:lstStyle>
            <a:lvl1pPr marL="0" marR="0" indent="0" algn="l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42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2813" fontAlgn="base">
              <a:spcBef>
                <a:spcPts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Урегулирование задолженности </a:t>
            </a:r>
            <a:endParaRPr lang="ru-RU" sz="2400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5602" y="3313419"/>
            <a:ext cx="868350" cy="393738"/>
          </a:xfrm>
          <a:prstGeom prst="rect">
            <a:avLst/>
          </a:prstGeom>
        </p:spPr>
        <p:txBody>
          <a:bodyPr vert="horz" wrap="none" lIns="100932" tIns="50460" rIns="100932" bIns="50460" rtlCol="0" anchor="ctr">
            <a:normAutofit fontScale="92500" lnSpcReduction="20000"/>
          </a:bodyPr>
          <a:lstStyle/>
          <a:p>
            <a:pPr algn="ctr" defTabSz="1009095">
              <a:spcBef>
                <a:spcPct val="0"/>
              </a:spcBef>
            </a:pPr>
            <a:endParaRPr lang="ru-RU" sz="25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7944" y="1056716"/>
            <a:ext cx="4824536" cy="3819289"/>
          </a:xfrm>
          <a:prstGeom prst="parallelogram">
            <a:avLst>
              <a:gd name="adj" fmla="val 3345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83568" y="1563638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32040" y="1497537"/>
            <a:ext cx="35283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n-lt"/>
              </a:rPr>
              <a:t>. </a:t>
            </a:r>
            <a:endParaRPr lang="ru-RU" dirty="0">
              <a:latin typeface="+mn-lt"/>
            </a:endParaRPr>
          </a:p>
        </p:txBody>
      </p:sp>
      <p:sp>
        <p:nvSpPr>
          <p:cNvPr id="22" name="Параллелограмм 21"/>
          <p:cNvSpPr/>
          <p:nvPr/>
        </p:nvSpPr>
        <p:spPr>
          <a:xfrm>
            <a:off x="251520" y="1056716"/>
            <a:ext cx="5040560" cy="3819289"/>
          </a:xfrm>
          <a:custGeom>
            <a:avLst/>
            <a:gdLst>
              <a:gd name="connsiteX0" fmla="*/ 0 w 3816424"/>
              <a:gd name="connsiteY0" fmla="*/ 3809764 h 3809764"/>
              <a:gd name="connsiteX1" fmla="*/ 952441 w 3816424"/>
              <a:gd name="connsiteY1" fmla="*/ 0 h 3809764"/>
              <a:gd name="connsiteX2" fmla="*/ 3816424 w 3816424"/>
              <a:gd name="connsiteY2" fmla="*/ 0 h 3809764"/>
              <a:gd name="connsiteX3" fmla="*/ 2863983 w 3816424"/>
              <a:gd name="connsiteY3" fmla="*/ 3809764 h 3809764"/>
              <a:gd name="connsiteX4" fmla="*/ 0 w 3816424"/>
              <a:gd name="connsiteY4" fmla="*/ 3809764 h 3809764"/>
              <a:gd name="connsiteX0" fmla="*/ 0 w 3816424"/>
              <a:gd name="connsiteY0" fmla="*/ 3819289 h 3819289"/>
              <a:gd name="connsiteX1" fmla="*/ 28516 w 3816424"/>
              <a:gd name="connsiteY1" fmla="*/ 0 h 3819289"/>
              <a:gd name="connsiteX2" fmla="*/ 3816424 w 3816424"/>
              <a:gd name="connsiteY2" fmla="*/ 9525 h 3819289"/>
              <a:gd name="connsiteX3" fmla="*/ 2863983 w 3816424"/>
              <a:gd name="connsiteY3" fmla="*/ 3819289 h 3819289"/>
              <a:gd name="connsiteX4" fmla="*/ 0 w 3816424"/>
              <a:gd name="connsiteY4" fmla="*/ 3819289 h 3819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424" h="3819289">
                <a:moveTo>
                  <a:pt x="0" y="3819289"/>
                </a:moveTo>
                <a:lnTo>
                  <a:pt x="28516" y="0"/>
                </a:lnTo>
                <a:lnTo>
                  <a:pt x="3816424" y="9525"/>
                </a:lnTo>
                <a:lnTo>
                  <a:pt x="2863983" y="3819289"/>
                </a:lnTo>
                <a:lnTo>
                  <a:pt x="0" y="381928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dirty="0" smtClean="0">
              <a:solidFill>
                <a:schemeClr val="tx2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51520" y="1131590"/>
            <a:ext cx="4968552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buAutoNum type="arabicPeriod"/>
            </a:pPr>
            <a:r>
              <a:rPr lang="ru-RU" sz="1300" dirty="0" smtClean="0">
                <a:solidFill>
                  <a:schemeClr val="bg1"/>
                </a:solidFill>
              </a:rPr>
              <a:t>Изменился расчет пеней.</a:t>
            </a:r>
          </a:p>
          <a:p>
            <a:r>
              <a:rPr lang="ru-RU" sz="1300" dirty="0" smtClean="0">
                <a:solidFill>
                  <a:schemeClr val="bg1"/>
                </a:solidFill>
              </a:rPr>
              <a:t>С 09.03.2022 по 31.12.2023 ставка пени с 31 дня просрочки действует в размере 1/300 (вместо 1/150) ставки рефинансирования. 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pPr marL="180975" indent="-180975"/>
            <a:r>
              <a:rPr lang="ru-RU" sz="1300" dirty="0" smtClean="0">
                <a:solidFill>
                  <a:schemeClr val="bg1"/>
                </a:solidFill>
              </a:rPr>
              <a:t>2. Введен мораторий на банкротство.</a:t>
            </a:r>
          </a:p>
          <a:p>
            <a:pPr marL="180975" indent="-180975"/>
            <a:r>
              <a:rPr lang="ru-RU" sz="1300" dirty="0" smtClean="0">
                <a:solidFill>
                  <a:schemeClr val="bg1"/>
                </a:solidFill>
              </a:rPr>
              <a:t>Кредиторам запрещено обращаться в суд с заявлением </a:t>
            </a:r>
          </a:p>
          <a:p>
            <a:pPr marL="180975" indent="-180975"/>
            <a:r>
              <a:rPr lang="ru-RU" sz="1300" dirty="0" smtClean="0">
                <a:solidFill>
                  <a:schemeClr val="bg1"/>
                </a:solidFill>
              </a:rPr>
              <a:t>о банкротстве должника (граждан, ИП и ЮЛ), </a:t>
            </a:r>
          </a:p>
          <a:p>
            <a:pPr marL="180975" indent="-180975"/>
            <a:r>
              <a:rPr lang="ru-RU" sz="1300" dirty="0" smtClean="0">
                <a:solidFill>
                  <a:schemeClr val="bg1"/>
                </a:solidFill>
              </a:rPr>
              <a:t>в том числе налоговыми органами.</a:t>
            </a:r>
          </a:p>
          <a:p>
            <a:pPr marL="180975" indent="-180975"/>
            <a:endParaRPr lang="ru-RU" sz="1300" dirty="0">
              <a:solidFill>
                <a:schemeClr val="bg1"/>
              </a:solidFill>
            </a:endParaRPr>
          </a:p>
          <a:p>
            <a:pPr marL="180975" indent="-180975"/>
            <a:r>
              <a:rPr lang="ru-RU" sz="1300" dirty="0" smtClean="0">
                <a:solidFill>
                  <a:schemeClr val="bg1"/>
                </a:solidFill>
              </a:rPr>
              <a:t>3. Приостановлено принятие налоговыми органами</a:t>
            </a:r>
          </a:p>
          <a:p>
            <a:pPr marL="180975" indent="-180975"/>
            <a:r>
              <a:rPr lang="ru-RU" sz="1300" dirty="0">
                <a:solidFill>
                  <a:schemeClr val="bg1"/>
                </a:solidFill>
              </a:rPr>
              <a:t>р</a:t>
            </a:r>
            <a:r>
              <a:rPr lang="ru-RU" sz="1300" dirty="0" smtClean="0">
                <a:solidFill>
                  <a:schemeClr val="bg1"/>
                </a:solidFill>
              </a:rPr>
              <a:t>ешений о приостановлении операций по счетам </a:t>
            </a:r>
          </a:p>
          <a:p>
            <a:pPr marL="180975" indent="-180975"/>
            <a:r>
              <a:rPr lang="ru-RU" sz="1300" dirty="0" smtClean="0">
                <a:solidFill>
                  <a:schemeClr val="bg1"/>
                </a:solidFill>
              </a:rPr>
              <a:t>в банке при взыскании денежных средств </a:t>
            </a:r>
          </a:p>
          <a:p>
            <a:pPr marL="180975" indent="-180975"/>
            <a:r>
              <a:rPr lang="ru-RU" sz="1300" dirty="0" smtClean="0">
                <a:solidFill>
                  <a:schemeClr val="bg1"/>
                </a:solidFill>
              </a:rPr>
              <a:t>(блокировка счетов).</a:t>
            </a:r>
            <a:endParaRPr lang="ru-RU" sz="1300" dirty="0">
              <a:solidFill>
                <a:schemeClr val="bg1"/>
              </a:solidFill>
            </a:endParaRPr>
          </a:p>
          <a:p>
            <a:pPr marL="180975"/>
            <a:endParaRPr lang="ru-RU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68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576171-B9FE-441C-88E4-E502501FD63E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395536" y="483518"/>
            <a:ext cx="8568952" cy="360040"/>
          </a:xfrm>
          <a:prstGeom prst="rect">
            <a:avLst/>
          </a:prstGeom>
        </p:spPr>
        <p:txBody>
          <a:bodyPr vert="horz" lIns="81630" tIns="40815" rIns="81630" bIns="40815" rtlCol="0" anchor="ctr">
            <a:noAutofit/>
          </a:bodyPr>
          <a:lstStyle>
            <a:lvl1pPr marL="0" marR="0" indent="0" algn="l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42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2813" fontAlgn="base">
              <a:spcBef>
                <a:spcPts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Отраслевая поддержка</a:t>
            </a:r>
            <a:endParaRPr lang="ru-RU" sz="2400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5602" y="3313419"/>
            <a:ext cx="868350" cy="393738"/>
          </a:xfrm>
          <a:prstGeom prst="rect">
            <a:avLst/>
          </a:prstGeom>
        </p:spPr>
        <p:txBody>
          <a:bodyPr vert="horz" wrap="none" lIns="100932" tIns="50460" rIns="100932" bIns="50460" rtlCol="0" anchor="ctr">
            <a:normAutofit fontScale="92500" lnSpcReduction="20000"/>
          </a:bodyPr>
          <a:lstStyle/>
          <a:p>
            <a:pPr algn="ctr" defTabSz="1009095">
              <a:spcBef>
                <a:spcPct val="0"/>
              </a:spcBef>
            </a:pPr>
            <a:endParaRPr lang="ru-RU" sz="25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7944" y="1056716"/>
            <a:ext cx="4751750" cy="3819289"/>
          </a:xfrm>
          <a:prstGeom prst="parallelogram">
            <a:avLst>
              <a:gd name="adj" fmla="val 3345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83568" y="1563638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32040" y="1497537"/>
            <a:ext cx="35283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n-lt"/>
              </a:rPr>
              <a:t>. </a:t>
            </a:r>
            <a:endParaRPr lang="ru-RU" dirty="0">
              <a:latin typeface="+mn-lt"/>
            </a:endParaRPr>
          </a:p>
        </p:txBody>
      </p:sp>
      <p:sp>
        <p:nvSpPr>
          <p:cNvPr id="22" name="Параллелограмм 21"/>
          <p:cNvSpPr/>
          <p:nvPr/>
        </p:nvSpPr>
        <p:spPr>
          <a:xfrm>
            <a:off x="251520" y="1056716"/>
            <a:ext cx="5040560" cy="3819289"/>
          </a:xfrm>
          <a:custGeom>
            <a:avLst/>
            <a:gdLst>
              <a:gd name="connsiteX0" fmla="*/ 0 w 3816424"/>
              <a:gd name="connsiteY0" fmla="*/ 3809764 h 3809764"/>
              <a:gd name="connsiteX1" fmla="*/ 952441 w 3816424"/>
              <a:gd name="connsiteY1" fmla="*/ 0 h 3809764"/>
              <a:gd name="connsiteX2" fmla="*/ 3816424 w 3816424"/>
              <a:gd name="connsiteY2" fmla="*/ 0 h 3809764"/>
              <a:gd name="connsiteX3" fmla="*/ 2863983 w 3816424"/>
              <a:gd name="connsiteY3" fmla="*/ 3809764 h 3809764"/>
              <a:gd name="connsiteX4" fmla="*/ 0 w 3816424"/>
              <a:gd name="connsiteY4" fmla="*/ 3809764 h 3809764"/>
              <a:gd name="connsiteX0" fmla="*/ 0 w 3816424"/>
              <a:gd name="connsiteY0" fmla="*/ 3819289 h 3819289"/>
              <a:gd name="connsiteX1" fmla="*/ 28516 w 3816424"/>
              <a:gd name="connsiteY1" fmla="*/ 0 h 3819289"/>
              <a:gd name="connsiteX2" fmla="*/ 3816424 w 3816424"/>
              <a:gd name="connsiteY2" fmla="*/ 9525 h 3819289"/>
              <a:gd name="connsiteX3" fmla="*/ 2863983 w 3816424"/>
              <a:gd name="connsiteY3" fmla="*/ 3819289 h 3819289"/>
              <a:gd name="connsiteX4" fmla="*/ 0 w 3816424"/>
              <a:gd name="connsiteY4" fmla="*/ 3819289 h 3819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424" h="3819289">
                <a:moveTo>
                  <a:pt x="0" y="3819289"/>
                </a:moveTo>
                <a:lnTo>
                  <a:pt x="28516" y="0"/>
                </a:lnTo>
                <a:lnTo>
                  <a:pt x="3816424" y="9525"/>
                </a:lnTo>
                <a:lnTo>
                  <a:pt x="2863983" y="3819289"/>
                </a:lnTo>
                <a:lnTo>
                  <a:pt x="0" y="381928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dirty="0" smtClean="0">
              <a:solidFill>
                <a:schemeClr val="tx2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51520" y="1131590"/>
            <a:ext cx="4968552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buAutoNum type="arabicPeriod"/>
            </a:pPr>
            <a:r>
              <a:rPr lang="ru-RU" sz="1300" dirty="0" smtClean="0">
                <a:solidFill>
                  <a:schemeClr val="bg1"/>
                </a:solidFill>
              </a:rPr>
              <a:t>Для гостиниц и иных форм размещения на 5 лет </a:t>
            </a:r>
          </a:p>
          <a:p>
            <a:r>
              <a:rPr lang="ru-RU" sz="1300" dirty="0" smtClean="0">
                <a:solidFill>
                  <a:schemeClr val="bg1"/>
                </a:solidFill>
              </a:rPr>
              <a:t>установлена ставка 0 % по НДС на услуги по предоставлению мест временного проживания </a:t>
            </a:r>
            <a:endParaRPr lang="ru-RU" sz="1300" dirty="0" smtClean="0">
              <a:solidFill>
                <a:schemeClr val="bg1"/>
              </a:solidFill>
            </a:endParaRPr>
          </a:p>
          <a:p>
            <a:r>
              <a:rPr lang="ru-RU" sz="1300" dirty="0" smtClean="0">
                <a:solidFill>
                  <a:schemeClr val="bg1"/>
                </a:solidFill>
              </a:rPr>
              <a:t>(</a:t>
            </a:r>
            <a:r>
              <a:rPr lang="ru-RU" sz="1300" dirty="0" err="1" smtClean="0">
                <a:solidFill>
                  <a:schemeClr val="bg1"/>
                </a:solidFill>
              </a:rPr>
              <a:t>гостинично</a:t>
            </a:r>
            <a:r>
              <a:rPr lang="ru-RU" sz="1300" dirty="0" smtClean="0">
                <a:solidFill>
                  <a:schemeClr val="bg1"/>
                </a:solidFill>
              </a:rPr>
              <a:t>-туристический </a:t>
            </a:r>
            <a:r>
              <a:rPr lang="ru-RU" sz="1300" dirty="0" smtClean="0">
                <a:solidFill>
                  <a:schemeClr val="bg1"/>
                </a:solidFill>
              </a:rPr>
              <a:t>бизнес)</a:t>
            </a:r>
            <a:r>
              <a:rPr lang="ru-RU" sz="1300" dirty="0">
                <a:solidFill>
                  <a:schemeClr val="bg1"/>
                </a:solidFill>
              </a:rPr>
              <a:t>.</a:t>
            </a:r>
            <a:endParaRPr lang="ru-RU" sz="1300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pPr marL="180975" indent="-180975"/>
            <a:r>
              <a:rPr lang="ru-RU" sz="1300" dirty="0" smtClean="0">
                <a:solidFill>
                  <a:schemeClr val="bg1"/>
                </a:solidFill>
              </a:rPr>
              <a:t>2. Приостановлены выездные (в том числе повторные)</a:t>
            </a:r>
          </a:p>
          <a:p>
            <a:pPr marL="180975" indent="-180975"/>
            <a:r>
              <a:rPr lang="ru-RU" sz="1300" dirty="0" smtClean="0">
                <a:solidFill>
                  <a:schemeClr val="bg1"/>
                </a:solidFill>
              </a:rPr>
              <a:t>налоговые проверки </a:t>
            </a:r>
            <a:r>
              <a:rPr lang="en-US" sz="1300" dirty="0" smtClean="0">
                <a:solidFill>
                  <a:schemeClr val="bg1"/>
                </a:solidFill>
              </a:rPr>
              <a:t>IT-</a:t>
            </a:r>
            <a:r>
              <a:rPr lang="ru-RU" sz="1300" dirty="0" smtClean="0">
                <a:solidFill>
                  <a:schemeClr val="bg1"/>
                </a:solidFill>
              </a:rPr>
              <a:t>компаний до 3 марта 2025 года.</a:t>
            </a:r>
          </a:p>
          <a:p>
            <a:pPr marL="180975" indent="-180975"/>
            <a:endParaRPr lang="ru-RU" sz="1300" dirty="0">
              <a:solidFill>
                <a:schemeClr val="bg1"/>
              </a:solidFill>
            </a:endParaRPr>
          </a:p>
          <a:p>
            <a:pPr marL="180975" indent="-180975"/>
            <a:r>
              <a:rPr lang="ru-RU" sz="1300" dirty="0" smtClean="0">
                <a:solidFill>
                  <a:schemeClr val="bg1"/>
                </a:solidFill>
              </a:rPr>
              <a:t>3. </a:t>
            </a:r>
            <a:r>
              <a:rPr lang="en-US" sz="1300" dirty="0">
                <a:solidFill>
                  <a:schemeClr val="bg1"/>
                </a:solidFill>
              </a:rPr>
              <a:t>IT-</a:t>
            </a:r>
            <a:r>
              <a:rPr lang="ru-RU" sz="1300" dirty="0" smtClean="0">
                <a:solidFill>
                  <a:schemeClr val="bg1"/>
                </a:solidFill>
              </a:rPr>
              <a:t>компании, которые ранее платили налог на </a:t>
            </a:r>
          </a:p>
          <a:p>
            <a:pPr marL="180975" indent="-180975"/>
            <a:r>
              <a:rPr lang="ru-RU" sz="1300" dirty="0">
                <a:solidFill>
                  <a:schemeClr val="bg1"/>
                </a:solidFill>
              </a:rPr>
              <a:t>п</a:t>
            </a:r>
            <a:r>
              <a:rPr lang="ru-RU" sz="1300" dirty="0" smtClean="0">
                <a:solidFill>
                  <a:schemeClr val="bg1"/>
                </a:solidFill>
              </a:rPr>
              <a:t>рибыль по ставке 3 %, полностью освобождены</a:t>
            </a:r>
          </a:p>
          <a:p>
            <a:pPr marL="180975" indent="-180975"/>
            <a:r>
              <a:rPr lang="ru-RU" sz="1300" dirty="0">
                <a:solidFill>
                  <a:schemeClr val="bg1"/>
                </a:solidFill>
              </a:rPr>
              <a:t>о</a:t>
            </a:r>
            <a:r>
              <a:rPr lang="ru-RU" sz="1300" dirty="0" smtClean="0">
                <a:solidFill>
                  <a:schemeClr val="bg1"/>
                </a:solidFill>
              </a:rPr>
              <a:t>т его уплаты в 2022-2024 годах.</a:t>
            </a:r>
          </a:p>
          <a:p>
            <a:pPr marL="180975" indent="-180975"/>
            <a:endParaRPr lang="ru-RU" sz="1300" dirty="0">
              <a:solidFill>
                <a:schemeClr val="bg1"/>
              </a:solidFill>
            </a:endParaRPr>
          </a:p>
          <a:p>
            <a:pPr marL="180975" indent="-180975"/>
            <a:endParaRPr lang="ru-RU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11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576171-B9FE-441C-88E4-E502501FD63E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395536" y="483518"/>
            <a:ext cx="8568952" cy="360040"/>
          </a:xfrm>
          <a:prstGeom prst="rect">
            <a:avLst/>
          </a:prstGeom>
        </p:spPr>
        <p:txBody>
          <a:bodyPr vert="horz" lIns="81630" tIns="40815" rIns="81630" bIns="40815" rtlCol="0" anchor="ctr">
            <a:noAutofit/>
          </a:bodyPr>
          <a:lstStyle>
            <a:lvl1pPr marL="0" marR="0" indent="0" algn="l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42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2813" fontAlgn="base">
              <a:spcBef>
                <a:spcPts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Меры поддержки граждан</a:t>
            </a:r>
            <a:endParaRPr lang="ru-RU" sz="2400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5602" y="3313419"/>
            <a:ext cx="868350" cy="393738"/>
          </a:xfrm>
          <a:prstGeom prst="rect">
            <a:avLst/>
          </a:prstGeom>
        </p:spPr>
        <p:txBody>
          <a:bodyPr vert="horz" wrap="none" lIns="100932" tIns="50460" rIns="100932" bIns="50460" rtlCol="0" anchor="ctr">
            <a:normAutofit fontScale="92500" lnSpcReduction="20000"/>
          </a:bodyPr>
          <a:lstStyle/>
          <a:p>
            <a:pPr algn="ctr" defTabSz="1009095">
              <a:spcBef>
                <a:spcPct val="0"/>
              </a:spcBef>
            </a:pPr>
            <a:endParaRPr lang="ru-RU" sz="25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7943" y="1064254"/>
            <a:ext cx="4824535" cy="3811751"/>
          </a:xfrm>
          <a:prstGeom prst="parallelogram">
            <a:avLst>
              <a:gd name="adj" fmla="val 3345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83568" y="1563638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32040" y="1497537"/>
            <a:ext cx="35283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n-lt"/>
              </a:rPr>
              <a:t>. </a:t>
            </a:r>
            <a:endParaRPr lang="ru-RU" dirty="0">
              <a:latin typeface="+mn-lt"/>
            </a:endParaRPr>
          </a:p>
        </p:txBody>
      </p:sp>
      <p:sp>
        <p:nvSpPr>
          <p:cNvPr id="22" name="Параллелограмм 21"/>
          <p:cNvSpPr/>
          <p:nvPr/>
        </p:nvSpPr>
        <p:spPr>
          <a:xfrm>
            <a:off x="251520" y="1056716"/>
            <a:ext cx="5040560" cy="3819289"/>
          </a:xfrm>
          <a:custGeom>
            <a:avLst/>
            <a:gdLst>
              <a:gd name="connsiteX0" fmla="*/ 0 w 3816424"/>
              <a:gd name="connsiteY0" fmla="*/ 3809764 h 3809764"/>
              <a:gd name="connsiteX1" fmla="*/ 952441 w 3816424"/>
              <a:gd name="connsiteY1" fmla="*/ 0 h 3809764"/>
              <a:gd name="connsiteX2" fmla="*/ 3816424 w 3816424"/>
              <a:gd name="connsiteY2" fmla="*/ 0 h 3809764"/>
              <a:gd name="connsiteX3" fmla="*/ 2863983 w 3816424"/>
              <a:gd name="connsiteY3" fmla="*/ 3809764 h 3809764"/>
              <a:gd name="connsiteX4" fmla="*/ 0 w 3816424"/>
              <a:gd name="connsiteY4" fmla="*/ 3809764 h 3809764"/>
              <a:gd name="connsiteX0" fmla="*/ 0 w 3816424"/>
              <a:gd name="connsiteY0" fmla="*/ 3819289 h 3819289"/>
              <a:gd name="connsiteX1" fmla="*/ 28516 w 3816424"/>
              <a:gd name="connsiteY1" fmla="*/ 0 h 3819289"/>
              <a:gd name="connsiteX2" fmla="*/ 3816424 w 3816424"/>
              <a:gd name="connsiteY2" fmla="*/ 9525 h 3819289"/>
              <a:gd name="connsiteX3" fmla="*/ 2863983 w 3816424"/>
              <a:gd name="connsiteY3" fmla="*/ 3819289 h 3819289"/>
              <a:gd name="connsiteX4" fmla="*/ 0 w 3816424"/>
              <a:gd name="connsiteY4" fmla="*/ 3819289 h 3819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424" h="3819289">
                <a:moveTo>
                  <a:pt x="0" y="3819289"/>
                </a:moveTo>
                <a:lnTo>
                  <a:pt x="28516" y="0"/>
                </a:lnTo>
                <a:lnTo>
                  <a:pt x="3816424" y="9525"/>
                </a:lnTo>
                <a:lnTo>
                  <a:pt x="2863983" y="3819289"/>
                </a:lnTo>
                <a:lnTo>
                  <a:pt x="0" y="381928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dirty="0" smtClean="0">
              <a:solidFill>
                <a:schemeClr val="tx2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51520" y="1059582"/>
            <a:ext cx="4968552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chemeClr val="bg1"/>
                </a:solidFill>
              </a:rPr>
              <a:t>1. Не облагается НДФЛ:</a:t>
            </a:r>
          </a:p>
          <a:p>
            <a:pPr indent="180975">
              <a:buFontTx/>
              <a:buChar char="-"/>
            </a:pPr>
            <a:r>
              <a:rPr lang="ru-RU" sz="1300" dirty="0" smtClean="0">
                <a:solidFill>
                  <a:schemeClr val="bg1"/>
                </a:solidFill>
              </a:rPr>
              <a:t>помощь и подарки, полученные отдельными</a:t>
            </a:r>
          </a:p>
          <a:p>
            <a:r>
              <a:rPr lang="ru-RU" sz="1300" dirty="0">
                <a:solidFill>
                  <a:schemeClr val="bg1"/>
                </a:solidFill>
              </a:rPr>
              <a:t> </a:t>
            </a:r>
            <a:r>
              <a:rPr lang="ru-RU" sz="1300" dirty="0" smtClean="0">
                <a:solidFill>
                  <a:schemeClr val="bg1"/>
                </a:solidFill>
              </a:rPr>
              <a:t>   категориями граждан (ветераны, инвалиды,</a:t>
            </a:r>
          </a:p>
          <a:p>
            <a:r>
              <a:rPr lang="ru-RU" sz="1300" dirty="0" smtClean="0">
                <a:solidFill>
                  <a:schemeClr val="bg1"/>
                </a:solidFill>
              </a:rPr>
              <a:t>    труженики тыла, бывшие узники, </a:t>
            </a:r>
          </a:p>
          <a:p>
            <a:r>
              <a:rPr lang="ru-RU" sz="1300" dirty="0">
                <a:solidFill>
                  <a:schemeClr val="bg1"/>
                </a:solidFill>
              </a:rPr>
              <a:t> </a:t>
            </a:r>
            <a:r>
              <a:rPr lang="ru-RU" sz="1300" dirty="0" smtClean="0">
                <a:solidFill>
                  <a:schemeClr val="bg1"/>
                </a:solidFill>
              </a:rPr>
              <a:t>   военнопленные ВОВ и др.); </a:t>
            </a:r>
          </a:p>
          <a:p>
            <a:pPr marL="180975" indent="-180975">
              <a:buFontTx/>
              <a:buChar char="-"/>
            </a:pPr>
            <a:r>
              <a:rPr lang="ru-RU" sz="1300" dirty="0">
                <a:solidFill>
                  <a:schemeClr val="bg1"/>
                </a:solidFill>
              </a:rPr>
              <a:t>материальная выгода, полученная в 2021-2023 года;</a:t>
            </a:r>
          </a:p>
          <a:p>
            <a:pPr marL="180975" indent="-180975">
              <a:buFontTx/>
              <a:buChar char="-"/>
            </a:pPr>
            <a:r>
              <a:rPr lang="ru-RU" sz="1300" dirty="0">
                <a:solidFill>
                  <a:schemeClr val="bg1"/>
                </a:solidFill>
              </a:rPr>
              <a:t>проценты по вкладам, доход по которым получен</a:t>
            </a:r>
          </a:p>
          <a:p>
            <a:r>
              <a:rPr lang="ru-RU" sz="1300" dirty="0">
                <a:solidFill>
                  <a:schemeClr val="bg1"/>
                </a:solidFill>
              </a:rPr>
              <a:t>    в 2021 и 2022 годах и банки находятся в </a:t>
            </a:r>
            <a:r>
              <a:rPr lang="ru-RU" sz="1300" dirty="0" smtClean="0">
                <a:solidFill>
                  <a:schemeClr val="bg1"/>
                </a:solidFill>
              </a:rPr>
              <a:t>РФ.</a:t>
            </a:r>
            <a:endParaRPr lang="ru-RU" sz="1300" dirty="0">
              <a:solidFill>
                <a:schemeClr val="bg1"/>
              </a:solidFill>
            </a:endParaRPr>
          </a:p>
          <a:p>
            <a:endParaRPr lang="ru-RU" sz="1000" dirty="0" smtClean="0">
              <a:solidFill>
                <a:schemeClr val="bg1"/>
              </a:solidFill>
            </a:endParaRPr>
          </a:p>
          <a:p>
            <a:r>
              <a:rPr lang="ru-RU" sz="1300" dirty="0" smtClean="0">
                <a:solidFill>
                  <a:schemeClr val="bg1"/>
                </a:solidFill>
              </a:rPr>
              <a:t>2. В </a:t>
            </a:r>
            <a:r>
              <a:rPr lang="ru-RU" sz="1300" dirty="0">
                <a:solidFill>
                  <a:schemeClr val="bg1"/>
                </a:solidFill>
              </a:rPr>
              <a:t>отношении доходов в виде процентов, полученных</a:t>
            </a:r>
          </a:p>
          <a:p>
            <a:r>
              <a:rPr lang="ru-RU" sz="1300" dirty="0">
                <a:solidFill>
                  <a:schemeClr val="bg1"/>
                </a:solidFill>
              </a:rPr>
              <a:t>начиная с 01.01.2023 по вкладам (остаткам на счетах) </a:t>
            </a:r>
          </a:p>
          <a:p>
            <a:r>
              <a:rPr lang="ru-RU" sz="1300" dirty="0">
                <a:solidFill>
                  <a:schemeClr val="bg1"/>
                </a:solidFill>
              </a:rPr>
              <a:t>в банках, изменен порядок  расчета налоговой базы, </a:t>
            </a:r>
          </a:p>
          <a:p>
            <a:r>
              <a:rPr lang="ru-RU" sz="1300" dirty="0">
                <a:solidFill>
                  <a:schemeClr val="bg1"/>
                </a:solidFill>
              </a:rPr>
              <a:t>вместо ключевой ставки ЦБ РФ на 1 число года </a:t>
            </a:r>
            <a:endParaRPr lang="ru-RU" sz="1300" dirty="0" smtClean="0">
              <a:solidFill>
                <a:schemeClr val="bg1"/>
              </a:solidFill>
            </a:endParaRPr>
          </a:p>
          <a:p>
            <a:r>
              <a:rPr lang="ru-RU" sz="1300" dirty="0">
                <a:solidFill>
                  <a:schemeClr val="bg1"/>
                </a:solidFill>
              </a:rPr>
              <a:t>б</a:t>
            </a:r>
            <a:r>
              <a:rPr lang="ru-RU" sz="1300" dirty="0" smtClean="0">
                <a:solidFill>
                  <a:schemeClr val="bg1"/>
                </a:solidFill>
              </a:rPr>
              <a:t>удет учитываться </a:t>
            </a:r>
            <a:r>
              <a:rPr lang="ru-RU" sz="1300" dirty="0">
                <a:solidFill>
                  <a:schemeClr val="bg1"/>
                </a:solidFill>
              </a:rPr>
              <a:t>максимальная ключевая ставка </a:t>
            </a:r>
            <a:endParaRPr lang="ru-RU" sz="1300" dirty="0" smtClean="0">
              <a:solidFill>
                <a:schemeClr val="bg1"/>
              </a:solidFill>
            </a:endParaRPr>
          </a:p>
          <a:p>
            <a:r>
              <a:rPr lang="ru-RU" sz="1300" dirty="0" smtClean="0">
                <a:solidFill>
                  <a:schemeClr val="bg1"/>
                </a:solidFill>
              </a:rPr>
              <a:t>из </a:t>
            </a:r>
            <a:r>
              <a:rPr lang="ru-RU" sz="1300" dirty="0">
                <a:solidFill>
                  <a:schemeClr val="bg1"/>
                </a:solidFill>
              </a:rPr>
              <a:t>действовавших на </a:t>
            </a:r>
            <a:r>
              <a:rPr lang="ru-RU" sz="1300" dirty="0" smtClean="0">
                <a:solidFill>
                  <a:schemeClr val="bg1"/>
                </a:solidFill>
              </a:rPr>
              <a:t>каждое 1 </a:t>
            </a:r>
            <a:r>
              <a:rPr lang="ru-RU" sz="1300" dirty="0">
                <a:solidFill>
                  <a:schemeClr val="bg1"/>
                </a:solidFill>
              </a:rPr>
              <a:t>число месяца </a:t>
            </a:r>
            <a:endParaRPr lang="ru-RU" sz="1300" dirty="0" smtClean="0">
              <a:solidFill>
                <a:schemeClr val="bg1"/>
              </a:solidFill>
            </a:endParaRPr>
          </a:p>
          <a:p>
            <a:r>
              <a:rPr lang="ru-RU" sz="1300" dirty="0" smtClean="0">
                <a:solidFill>
                  <a:schemeClr val="bg1"/>
                </a:solidFill>
              </a:rPr>
              <a:t>в </a:t>
            </a:r>
            <a:r>
              <a:rPr lang="ru-RU" sz="1300" dirty="0">
                <a:solidFill>
                  <a:schemeClr val="bg1"/>
                </a:solidFill>
              </a:rPr>
              <a:t>налоговом </a:t>
            </a:r>
            <a:r>
              <a:rPr lang="ru-RU" sz="1300" dirty="0" smtClean="0">
                <a:solidFill>
                  <a:schemeClr val="bg1"/>
                </a:solidFill>
              </a:rPr>
              <a:t>периоде</a:t>
            </a:r>
            <a:r>
              <a:rPr lang="ru-RU" sz="1300" dirty="0" smtClean="0">
                <a:solidFill>
                  <a:schemeClr val="bg1"/>
                </a:solidFill>
              </a:rPr>
              <a:t>.</a:t>
            </a:r>
          </a:p>
          <a:p>
            <a:endParaRPr lang="ru-RU" sz="1000" dirty="0">
              <a:solidFill>
                <a:schemeClr val="bg1"/>
              </a:solidFill>
            </a:endParaRPr>
          </a:p>
          <a:p>
            <a:r>
              <a:rPr lang="ru-RU" sz="1300" dirty="0">
                <a:solidFill>
                  <a:schemeClr val="bg1"/>
                </a:solidFill>
              </a:rPr>
              <a:t>3. Сокращаются сроки проверок деклараций </a:t>
            </a:r>
          </a:p>
          <a:p>
            <a:r>
              <a:rPr lang="ru-RU" sz="1300" dirty="0">
                <a:solidFill>
                  <a:schemeClr val="bg1"/>
                </a:solidFill>
              </a:rPr>
              <a:t>для получения налоговых </a:t>
            </a:r>
            <a:r>
              <a:rPr lang="ru-RU" sz="1300" dirty="0" smtClean="0">
                <a:solidFill>
                  <a:schemeClr val="bg1"/>
                </a:solidFill>
              </a:rPr>
              <a:t>вычетов. </a:t>
            </a:r>
            <a:endParaRPr lang="ru-RU" sz="1300" dirty="0">
              <a:solidFill>
                <a:schemeClr val="bg1"/>
              </a:solidFill>
            </a:endParaRPr>
          </a:p>
          <a:p>
            <a:endParaRPr lang="ru-RU" sz="1300" dirty="0">
              <a:solidFill>
                <a:schemeClr val="bg1"/>
              </a:solidFill>
            </a:endParaRPr>
          </a:p>
          <a:p>
            <a:endParaRPr lang="ru-RU" sz="1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14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576171-B9FE-441C-88E4-E502501FD63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395536" y="483518"/>
            <a:ext cx="8568952" cy="360040"/>
          </a:xfrm>
          <a:prstGeom prst="rect">
            <a:avLst/>
          </a:prstGeom>
        </p:spPr>
        <p:txBody>
          <a:bodyPr vert="horz" lIns="81630" tIns="40815" rIns="81630" bIns="40815" rtlCol="0" anchor="ctr">
            <a:noAutofit/>
          </a:bodyPr>
          <a:lstStyle>
            <a:lvl1pPr marL="0" marR="0" indent="0" algn="l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42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2813" fontAlgn="base">
              <a:spcBef>
                <a:spcPts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Иные меры поддержки </a:t>
            </a:r>
            <a:endParaRPr lang="ru-RU" sz="2400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5602" y="3313419"/>
            <a:ext cx="868350" cy="393738"/>
          </a:xfrm>
          <a:prstGeom prst="rect">
            <a:avLst/>
          </a:prstGeom>
        </p:spPr>
        <p:txBody>
          <a:bodyPr vert="horz" wrap="none" lIns="100932" tIns="50460" rIns="100932" bIns="50460" rtlCol="0" anchor="ctr">
            <a:normAutofit fontScale="92500" lnSpcReduction="20000"/>
          </a:bodyPr>
          <a:lstStyle/>
          <a:p>
            <a:pPr algn="ctr" defTabSz="1009095">
              <a:spcBef>
                <a:spcPct val="0"/>
              </a:spcBef>
            </a:pPr>
            <a:endParaRPr lang="ru-RU" sz="25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97400" y="1056716"/>
            <a:ext cx="4765623" cy="3819289"/>
          </a:xfrm>
          <a:prstGeom prst="parallelogram">
            <a:avLst>
              <a:gd name="adj" fmla="val 3345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83568" y="1563638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32040" y="1497537"/>
            <a:ext cx="35283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n-lt"/>
              </a:rPr>
              <a:t>. </a:t>
            </a:r>
            <a:endParaRPr lang="ru-RU" dirty="0">
              <a:latin typeface="+mn-lt"/>
            </a:endParaRPr>
          </a:p>
        </p:txBody>
      </p:sp>
      <p:sp>
        <p:nvSpPr>
          <p:cNvPr id="22" name="Параллелограмм 21"/>
          <p:cNvSpPr/>
          <p:nvPr/>
        </p:nvSpPr>
        <p:spPr>
          <a:xfrm>
            <a:off x="251520" y="1056716"/>
            <a:ext cx="5040560" cy="3819289"/>
          </a:xfrm>
          <a:custGeom>
            <a:avLst/>
            <a:gdLst>
              <a:gd name="connsiteX0" fmla="*/ 0 w 3816424"/>
              <a:gd name="connsiteY0" fmla="*/ 3809764 h 3809764"/>
              <a:gd name="connsiteX1" fmla="*/ 952441 w 3816424"/>
              <a:gd name="connsiteY1" fmla="*/ 0 h 3809764"/>
              <a:gd name="connsiteX2" fmla="*/ 3816424 w 3816424"/>
              <a:gd name="connsiteY2" fmla="*/ 0 h 3809764"/>
              <a:gd name="connsiteX3" fmla="*/ 2863983 w 3816424"/>
              <a:gd name="connsiteY3" fmla="*/ 3809764 h 3809764"/>
              <a:gd name="connsiteX4" fmla="*/ 0 w 3816424"/>
              <a:gd name="connsiteY4" fmla="*/ 3809764 h 3809764"/>
              <a:gd name="connsiteX0" fmla="*/ 0 w 3816424"/>
              <a:gd name="connsiteY0" fmla="*/ 3819289 h 3819289"/>
              <a:gd name="connsiteX1" fmla="*/ 28516 w 3816424"/>
              <a:gd name="connsiteY1" fmla="*/ 0 h 3819289"/>
              <a:gd name="connsiteX2" fmla="*/ 3816424 w 3816424"/>
              <a:gd name="connsiteY2" fmla="*/ 9525 h 3819289"/>
              <a:gd name="connsiteX3" fmla="*/ 2863983 w 3816424"/>
              <a:gd name="connsiteY3" fmla="*/ 3819289 h 3819289"/>
              <a:gd name="connsiteX4" fmla="*/ 0 w 3816424"/>
              <a:gd name="connsiteY4" fmla="*/ 3819289 h 3819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424" h="3819289">
                <a:moveTo>
                  <a:pt x="0" y="3819289"/>
                </a:moveTo>
                <a:lnTo>
                  <a:pt x="28516" y="0"/>
                </a:lnTo>
                <a:lnTo>
                  <a:pt x="3816424" y="9525"/>
                </a:lnTo>
                <a:lnTo>
                  <a:pt x="2863983" y="3819289"/>
                </a:lnTo>
                <a:lnTo>
                  <a:pt x="0" y="381928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dirty="0" smtClean="0">
              <a:solidFill>
                <a:schemeClr val="tx2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51520" y="1131590"/>
            <a:ext cx="4968552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chemeClr val="bg1"/>
                </a:solidFill>
              </a:rPr>
              <a:t>1. Возмещение НДС в заявительном порядке (то есть авансом) возможно без представления банковской гарантии</a:t>
            </a:r>
          </a:p>
          <a:p>
            <a:r>
              <a:rPr lang="ru-RU" sz="1300" dirty="0" smtClean="0">
                <a:solidFill>
                  <a:schemeClr val="bg1"/>
                </a:solidFill>
              </a:rPr>
              <a:t>или поручительства (при соблюдении условий). 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sz="1300" dirty="0" smtClean="0">
                <a:solidFill>
                  <a:schemeClr val="bg1"/>
                </a:solidFill>
              </a:rPr>
              <a:t>2. </a:t>
            </a:r>
            <a:r>
              <a:rPr lang="ru-RU" sz="1300" dirty="0">
                <a:solidFill>
                  <a:schemeClr val="bg1"/>
                </a:solidFill>
              </a:rPr>
              <a:t>Начиная с налогового периода 2022 года повышающие коэффициенты по транспортному налогу будут </a:t>
            </a:r>
            <a:endParaRPr lang="ru-RU" sz="1300" dirty="0" smtClean="0">
              <a:solidFill>
                <a:schemeClr val="bg1"/>
              </a:solidFill>
            </a:endParaRPr>
          </a:p>
          <a:p>
            <a:r>
              <a:rPr lang="ru-RU" sz="1300" dirty="0" smtClean="0">
                <a:solidFill>
                  <a:schemeClr val="bg1"/>
                </a:solidFill>
              </a:rPr>
              <a:t>применяться </a:t>
            </a:r>
            <a:r>
              <a:rPr lang="ru-RU" sz="1300" dirty="0">
                <a:solidFill>
                  <a:schemeClr val="bg1"/>
                </a:solidFill>
              </a:rPr>
              <a:t>только в отношении дорогостоящих автомобилей средней стоимостью от 10 млн </a:t>
            </a:r>
            <a:r>
              <a:rPr lang="ru-RU" sz="1300" dirty="0" smtClean="0">
                <a:solidFill>
                  <a:schemeClr val="bg1"/>
                </a:solidFill>
              </a:rPr>
              <a:t>рублей.</a:t>
            </a:r>
            <a:endParaRPr lang="ru-RU" sz="1300" dirty="0">
              <a:solidFill>
                <a:schemeClr val="bg1"/>
              </a:solidFill>
            </a:endParaRPr>
          </a:p>
          <a:p>
            <a:pPr marL="180975" indent="-180975"/>
            <a:endParaRPr lang="ru-RU" sz="1300" dirty="0">
              <a:solidFill>
                <a:schemeClr val="bg1"/>
              </a:solidFill>
            </a:endParaRPr>
          </a:p>
          <a:p>
            <a:pPr marL="180975" indent="-180975"/>
            <a:r>
              <a:rPr lang="ru-RU" sz="1300" dirty="0" smtClean="0">
                <a:solidFill>
                  <a:schemeClr val="bg1"/>
                </a:solidFill>
              </a:rPr>
              <a:t>3. Для </a:t>
            </a:r>
            <a:r>
              <a:rPr lang="ru-RU" sz="1300" dirty="0" smtClean="0">
                <a:solidFill>
                  <a:schemeClr val="bg1"/>
                </a:solidFill>
              </a:rPr>
              <a:t>земельных участков </a:t>
            </a:r>
            <a:r>
              <a:rPr lang="ru-RU" sz="1300" dirty="0" smtClean="0">
                <a:solidFill>
                  <a:schemeClr val="bg1"/>
                </a:solidFill>
              </a:rPr>
              <a:t>и объектов недвижимости,</a:t>
            </a:r>
          </a:p>
          <a:p>
            <a:pPr marL="180975" indent="-180975"/>
            <a:r>
              <a:rPr lang="ru-RU" sz="1300" dirty="0" smtClean="0">
                <a:solidFill>
                  <a:schemeClr val="bg1"/>
                </a:solidFill>
              </a:rPr>
              <a:t>у которых в 2022 году увеличится кадастровая</a:t>
            </a:r>
          </a:p>
          <a:p>
            <a:pPr marL="180975" indent="-180975"/>
            <a:r>
              <a:rPr lang="ru-RU" sz="1300" dirty="0" smtClean="0">
                <a:solidFill>
                  <a:schemeClr val="bg1"/>
                </a:solidFill>
              </a:rPr>
              <a:t>стоимость вследствие экономической ситуации,</a:t>
            </a:r>
          </a:p>
          <a:p>
            <a:pPr marL="180975" indent="-180975"/>
            <a:r>
              <a:rPr lang="ru-RU" sz="1300" dirty="0" smtClean="0">
                <a:solidFill>
                  <a:schemeClr val="bg1"/>
                </a:solidFill>
              </a:rPr>
              <a:t>при расчете налога за 2023 год будет учитываться</a:t>
            </a:r>
          </a:p>
          <a:p>
            <a:pPr marL="180975" indent="-180975"/>
            <a:r>
              <a:rPr lang="ru-RU" sz="1300" dirty="0" smtClean="0">
                <a:solidFill>
                  <a:schemeClr val="bg1"/>
                </a:solidFill>
              </a:rPr>
              <a:t>кадастровая стоимость на 01.01.2022 года.</a:t>
            </a:r>
          </a:p>
          <a:p>
            <a:pPr marL="180975" indent="-180975"/>
            <a:endParaRPr lang="ru-RU" sz="1300" dirty="0">
              <a:solidFill>
                <a:schemeClr val="bg1"/>
              </a:solidFill>
            </a:endParaRPr>
          </a:p>
          <a:p>
            <a:pPr marL="180975"/>
            <a:endParaRPr lang="ru-RU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18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576171-B9FE-441C-88E4-E502501FD63E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395536" y="483518"/>
            <a:ext cx="8568952" cy="360040"/>
          </a:xfrm>
          <a:prstGeom prst="rect">
            <a:avLst/>
          </a:prstGeom>
        </p:spPr>
        <p:txBody>
          <a:bodyPr vert="horz" lIns="81630" tIns="40815" rIns="81630" bIns="40815" rtlCol="0" anchor="ctr">
            <a:noAutofit/>
          </a:bodyPr>
          <a:lstStyle>
            <a:lvl1pPr marL="0" marR="0" indent="0" algn="l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42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2813" fontAlgn="base">
              <a:spcBef>
                <a:spcPts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Меры поддержки на сайте ФНС России</a:t>
            </a:r>
            <a:endParaRPr lang="ru-RU" sz="2400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5602" y="3313419"/>
            <a:ext cx="868350" cy="393738"/>
          </a:xfrm>
          <a:prstGeom prst="rect">
            <a:avLst/>
          </a:prstGeom>
        </p:spPr>
        <p:txBody>
          <a:bodyPr vert="horz" wrap="none" lIns="100932" tIns="50460" rIns="100932" bIns="50460" rtlCol="0" anchor="ctr">
            <a:normAutofit fontScale="92500" lnSpcReduction="20000"/>
          </a:bodyPr>
          <a:lstStyle/>
          <a:p>
            <a:pPr algn="ctr" defTabSz="1009095">
              <a:spcBef>
                <a:spcPct val="0"/>
              </a:spcBef>
            </a:pPr>
            <a:endParaRPr lang="ru-RU" sz="25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6857" y="1056717"/>
            <a:ext cx="4765623" cy="3819288"/>
          </a:xfrm>
          <a:prstGeom prst="parallelogram">
            <a:avLst>
              <a:gd name="adj" fmla="val 3345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83568" y="1563638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32040" y="1497537"/>
            <a:ext cx="35283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n-lt"/>
              </a:rPr>
              <a:t>. </a:t>
            </a:r>
            <a:endParaRPr lang="ru-RU" dirty="0">
              <a:latin typeface="+mn-lt"/>
            </a:endParaRPr>
          </a:p>
        </p:txBody>
      </p:sp>
      <p:sp>
        <p:nvSpPr>
          <p:cNvPr id="22" name="Параллелограмм 21"/>
          <p:cNvSpPr/>
          <p:nvPr/>
        </p:nvSpPr>
        <p:spPr>
          <a:xfrm>
            <a:off x="251520" y="1056716"/>
            <a:ext cx="5040560" cy="3819289"/>
          </a:xfrm>
          <a:custGeom>
            <a:avLst/>
            <a:gdLst>
              <a:gd name="connsiteX0" fmla="*/ 0 w 3816424"/>
              <a:gd name="connsiteY0" fmla="*/ 3809764 h 3809764"/>
              <a:gd name="connsiteX1" fmla="*/ 952441 w 3816424"/>
              <a:gd name="connsiteY1" fmla="*/ 0 h 3809764"/>
              <a:gd name="connsiteX2" fmla="*/ 3816424 w 3816424"/>
              <a:gd name="connsiteY2" fmla="*/ 0 h 3809764"/>
              <a:gd name="connsiteX3" fmla="*/ 2863983 w 3816424"/>
              <a:gd name="connsiteY3" fmla="*/ 3809764 h 3809764"/>
              <a:gd name="connsiteX4" fmla="*/ 0 w 3816424"/>
              <a:gd name="connsiteY4" fmla="*/ 3809764 h 3809764"/>
              <a:gd name="connsiteX0" fmla="*/ 0 w 3816424"/>
              <a:gd name="connsiteY0" fmla="*/ 3819289 h 3819289"/>
              <a:gd name="connsiteX1" fmla="*/ 28516 w 3816424"/>
              <a:gd name="connsiteY1" fmla="*/ 0 h 3819289"/>
              <a:gd name="connsiteX2" fmla="*/ 3816424 w 3816424"/>
              <a:gd name="connsiteY2" fmla="*/ 9525 h 3819289"/>
              <a:gd name="connsiteX3" fmla="*/ 2863983 w 3816424"/>
              <a:gd name="connsiteY3" fmla="*/ 3819289 h 3819289"/>
              <a:gd name="connsiteX4" fmla="*/ 0 w 3816424"/>
              <a:gd name="connsiteY4" fmla="*/ 3819289 h 3819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424" h="3819289">
                <a:moveTo>
                  <a:pt x="0" y="3819289"/>
                </a:moveTo>
                <a:lnTo>
                  <a:pt x="28516" y="0"/>
                </a:lnTo>
                <a:lnTo>
                  <a:pt x="3816424" y="9525"/>
                </a:lnTo>
                <a:lnTo>
                  <a:pt x="2863983" y="3819289"/>
                </a:lnTo>
                <a:lnTo>
                  <a:pt x="0" y="381928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dirty="0" smtClean="0">
              <a:solidFill>
                <a:schemeClr val="tx2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51520" y="1131590"/>
            <a:ext cx="4968552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chemeClr val="bg1"/>
                </a:solidFill>
              </a:rPr>
              <a:t>На официальном сайте ФНС России создан </a:t>
            </a:r>
          </a:p>
          <a:p>
            <a:r>
              <a:rPr lang="ru-RU" sz="1300" dirty="0">
                <a:solidFill>
                  <a:schemeClr val="bg1"/>
                </a:solidFill>
              </a:rPr>
              <a:t>т</a:t>
            </a:r>
            <a:r>
              <a:rPr lang="ru-RU" sz="1300" dirty="0" smtClean="0">
                <a:solidFill>
                  <a:schemeClr val="bg1"/>
                </a:solidFill>
              </a:rPr>
              <a:t>ематический раздел «Меры поддержки – 2022»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1300" dirty="0" smtClean="0">
                <a:solidFill>
                  <a:schemeClr val="bg1"/>
                </a:solidFill>
              </a:rPr>
              <a:t>Здесь размещается наиболее полная информация </a:t>
            </a:r>
          </a:p>
          <a:p>
            <a:r>
              <a:rPr lang="ru-RU" sz="1300" dirty="0" smtClean="0">
                <a:solidFill>
                  <a:schemeClr val="bg1"/>
                </a:solidFill>
              </a:rPr>
              <a:t>о принимаемых мерах налоговой поддержки. </a:t>
            </a:r>
          </a:p>
          <a:p>
            <a:endParaRPr lang="ru-RU" sz="1300" dirty="0" smtClean="0">
              <a:solidFill>
                <a:schemeClr val="bg1"/>
              </a:solidFill>
            </a:endParaRPr>
          </a:p>
          <a:p>
            <a:r>
              <a:rPr lang="ru-RU" sz="1300" dirty="0" smtClean="0">
                <a:solidFill>
                  <a:schemeClr val="bg1"/>
                </a:solidFill>
              </a:rPr>
              <a:t>Раздел постоянно обновляется и дополняется. </a:t>
            </a:r>
          </a:p>
        </p:txBody>
      </p:sp>
      <p:sp>
        <p:nvSpPr>
          <p:cNvPr id="2" name="Овал 1"/>
          <p:cNvSpPr/>
          <p:nvPr/>
        </p:nvSpPr>
        <p:spPr>
          <a:xfrm>
            <a:off x="5251065" y="2439525"/>
            <a:ext cx="2129247" cy="488322"/>
          </a:xfrm>
          <a:prstGeom prst="ellipse">
            <a:avLst/>
          </a:prstGeom>
          <a:noFill/>
          <a:ln w="15875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908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576171-B9FE-441C-88E4-E502501FD63E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228184" y="3075806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9"/>
          <p:cNvSpPr txBox="1">
            <a:spLocks/>
          </p:cNvSpPr>
          <p:nvPr/>
        </p:nvSpPr>
        <p:spPr bwMode="auto">
          <a:xfrm>
            <a:off x="2195737" y="808435"/>
            <a:ext cx="6696743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8" tIns="29" rIns="58" bIns="29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48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Спасибо </a:t>
            </a:r>
            <a:endParaRPr lang="ru-RU" sz="4800" b="1" dirty="0" smtClean="0">
              <a:solidFill>
                <a:schemeClr val="accent1"/>
              </a:solidFill>
              <a:latin typeface="Arial Narrow" panose="020B0606020202030204" pitchFamily="34" charset="0"/>
            </a:endParaRPr>
          </a:p>
          <a:p>
            <a:r>
              <a:rPr lang="ru-RU" sz="48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за </a:t>
            </a:r>
            <a:r>
              <a:rPr lang="ru-RU" sz="48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внимание!</a:t>
            </a:r>
          </a:p>
        </p:txBody>
      </p:sp>
      <p:pic>
        <p:nvPicPr>
          <p:cNvPr id="1027" name="Picture 3" descr="D:\2017\Фотошоп\Серые зарплаты\Для текст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26" y="843558"/>
            <a:ext cx="1357085" cy="14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84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_FNS2012_16-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accent1"/>
          </a:solidFill>
        </a:ln>
      </a:spPr>
      <a:bodyPr wrap="square">
        <a:spAutoFit/>
      </a:bodyPr>
      <a:lstStyle>
        <a:defPPr>
          <a:defRPr dirty="0" smtClean="0">
            <a:solidFill>
              <a:schemeClr val="tx2"/>
            </a:solidFill>
          </a:defRPr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txDef>
      <a:spPr/>
      <a:bodyPr vert="horz" wrap="none" lIns="104306" tIns="52153" rIns="104306" bIns="52153" rtlCol="0" anchor="ctr">
        <a:noAutofit/>
      </a:bodyPr>
      <a:lstStyle>
        <a:defPPr marL="0" marR="0" indent="0" algn="ctr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Present_FNS2012_16-9</Template>
  <TotalTime>24904</TotalTime>
  <Words>535</Words>
  <Application>Microsoft Office PowerPoint</Application>
  <PresentationFormat>Экран (16:9)</PresentationFormat>
  <Paragraphs>107</Paragraphs>
  <Slides>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Present_FNS2012_16-9</vt:lpstr>
      <vt:lpstr>Меры поддержки бизнеса в сфере налоговых правоотношений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FNS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Мухин Олег Валерьевич</dc:creator>
  <cp:lastModifiedBy>пресс-служба налогового управления</cp:lastModifiedBy>
  <cp:revision>2534</cp:revision>
  <cp:lastPrinted>2020-05-07T11:14:09Z</cp:lastPrinted>
  <dcterms:created xsi:type="dcterms:W3CDTF">2013-05-08T13:59:01Z</dcterms:created>
  <dcterms:modified xsi:type="dcterms:W3CDTF">2022-05-16T14:19:01Z</dcterms:modified>
</cp:coreProperties>
</file>