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37" r:id="rId2"/>
    <p:sldId id="441" r:id="rId3"/>
    <p:sldId id="461" r:id="rId4"/>
    <p:sldId id="462" r:id="rId5"/>
    <p:sldId id="463" r:id="rId6"/>
    <p:sldId id="448" r:id="rId7"/>
  </p:sldIdLst>
  <p:sldSz cx="9144000" cy="5143500" type="screen16x9"/>
  <p:notesSz cx="6808788" cy="99409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2AD"/>
    <a:srgbClr val="3E6E86"/>
    <a:srgbClr val="ECECEC"/>
    <a:srgbClr val="EC700A"/>
    <a:srgbClr val="4A923E"/>
    <a:srgbClr val="FF3B3B"/>
    <a:srgbClr val="17375E"/>
    <a:srgbClr val="F6862A"/>
    <a:srgbClr val="CCDAE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0935" autoAdjust="0"/>
  </p:normalViewPr>
  <p:slideViewPr>
    <p:cSldViewPr>
      <p:cViewPr>
        <p:scale>
          <a:sx n="100" d="100"/>
          <a:sy n="100" d="100"/>
        </p:scale>
        <p:origin x="-1104" y="-462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46304F-BD11-4AC8-A835-FB1B37BDAE7F}" type="datetimeFigureOut">
              <a:rPr lang="ru-RU"/>
              <a:pPr>
                <a:defRPr/>
              </a:pPr>
              <a:t>20.07.2021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309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3"/>
            <a:ext cx="5447030" cy="4473416"/>
          </a:xfrm>
          <a:prstGeom prst="rect">
            <a:avLst/>
          </a:prstGeom>
        </p:spPr>
        <p:txBody>
          <a:bodyPr vert="horz" lIns="92254" tIns="46127" rIns="92254" bIns="4612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6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6"/>
            <a:ext cx="2950475" cy="497047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 defTabSz="82356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4AD269-883B-4FA7-91A2-7D9D6CC14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8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0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FB66-3122-45DC-8184-08E490D379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2507-3886-4B95-8263-3FBD78F7C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81677-36E9-4592-A787-5F8FF39D2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366BA-7E50-43A0-844A-7795BCAE94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6171-B9FE-441C-88E4-E502501FD6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C33F-616E-4C88-AB3A-B9A172301F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BD27-FD7A-4CE4-8986-4BAE5734E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2FE29-AB46-41AB-A55A-64A2C372EE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1099-93D3-4133-9B7C-32A7942DC7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318E7DC-B19A-44CE-A5B1-D3E8BB8AF5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688" r:id="rId13"/>
    <p:sldLayoutId id="2147483689" r:id="rId14"/>
    <p:sldLayoutId id="2147483690" r:id="rId15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ctrTitle"/>
          </p:nvPr>
        </p:nvSpPr>
        <p:spPr>
          <a:xfrm>
            <a:off x="11220" y="2869881"/>
            <a:ext cx="9132780" cy="853997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Риск-ориентированный подход при отборе объектов для налогового контроля.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Актуальные </a:t>
            </a:r>
            <a:r>
              <a:rPr lang="ru-RU" sz="1600" dirty="0"/>
              <a:t>изменения законодательства в сфере </a:t>
            </a:r>
            <a:r>
              <a:rPr lang="ru-RU" sz="1600" dirty="0" smtClean="0"/>
              <a:t>налогообложения с </a:t>
            </a:r>
            <a:r>
              <a:rPr lang="ru-RU" sz="1600" dirty="0"/>
              <a:t>01 июля 2021 </a:t>
            </a:r>
            <a:r>
              <a:rPr lang="ru-RU" sz="1600" dirty="0" smtClean="0"/>
              <a:t>года </a:t>
            </a:r>
            <a:endParaRPr lang="ru-RU" sz="1600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32230" y="3723878"/>
            <a:ext cx="893225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pPr algn="ctr" defTabSz="912813">
              <a:defRPr/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Временно исполняющий обязанности заместителя руководителя </a:t>
            </a:r>
          </a:p>
          <a:p>
            <a:pPr algn="ctr" defTabSz="912813">
              <a:defRPr/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УФНС </a:t>
            </a: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России по Архангельской области и Ненецкому автономному округу</a:t>
            </a:r>
          </a:p>
          <a:p>
            <a:pPr algn="ctr" defTabSz="912813">
              <a:defRPr/>
            </a:pPr>
            <a:r>
              <a:rPr lang="ru-RU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ШАХОВ МАКСИМ ВИКТОРОВИЧ</a:t>
            </a: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-25896" y="1923678"/>
            <a:ext cx="8820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ctr">
            <a:normAutofit/>
          </a:bodyPr>
          <a:lstStyle/>
          <a:p>
            <a:pPr algn="ctr" defTabSz="912813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УФНС России</a:t>
            </a: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Архангельской области </a:t>
            </a:r>
            <a:endParaRPr lang="ru-RU" sz="1400" b="1" dirty="0" smtClean="0"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algn="ctr" defTabSz="912813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и Ненецкому </a:t>
            </a: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автономному округу</a:t>
            </a:r>
          </a:p>
        </p:txBody>
      </p:sp>
    </p:spTree>
    <p:extLst>
      <p:ext uri="{BB962C8B-B14F-4D97-AF65-F5344CB8AC3E}">
        <p14:creationId xmlns:p14="http://schemas.microsoft.com/office/powerpoint/2010/main" val="16307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95536" y="339502"/>
            <a:ext cx="8496944" cy="3600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РИСК-ОРИЕНТИРОВАННЫЙ ПОДХОД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26" name="Picture 2" descr="G:\2021\Июль\РИс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23678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539552" y="2093615"/>
            <a:ext cx="2880320" cy="7661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Налоговая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нагрузка ниже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среднего уровня по виду экономической деятельности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39552" y="3147814"/>
            <a:ext cx="2592288" cy="5448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Высокий удельный вес вычетов по НДС (более 89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%)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39552" y="3965823"/>
            <a:ext cx="2592288" cy="7661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Установлены «схемные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операции с сомнительными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контрагентами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80112" y="3147814"/>
            <a:ext cx="2592288" cy="5448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Убытки на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протяжении нескольких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периодов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9552" y="902797"/>
            <a:ext cx="7632848" cy="79170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50" dirty="0" smtClean="0">
                <a:solidFill>
                  <a:schemeClr val="bg1"/>
                </a:solidFill>
              </a:rPr>
              <a:t>Концепцией </a:t>
            </a:r>
            <a:r>
              <a:rPr lang="ru-RU" sz="1350" dirty="0">
                <a:solidFill>
                  <a:schemeClr val="bg1"/>
                </a:solidFill>
              </a:rPr>
              <a:t>системы планирования выездных налоговых </a:t>
            </a:r>
            <a:r>
              <a:rPr lang="ru-RU" sz="1350" dirty="0" smtClean="0">
                <a:solidFill>
                  <a:schemeClr val="bg1"/>
                </a:solidFill>
              </a:rPr>
              <a:t>проверок, утв. приказом </a:t>
            </a:r>
            <a:r>
              <a:rPr lang="ru-RU" sz="1350" dirty="0">
                <a:solidFill>
                  <a:schemeClr val="bg1"/>
                </a:solidFill>
              </a:rPr>
              <a:t>ФНС России от 30.05.2007 </a:t>
            </a:r>
            <a:r>
              <a:rPr lang="ru-RU" sz="1350" dirty="0" smtClean="0">
                <a:solidFill>
                  <a:schemeClr val="bg1"/>
                </a:solidFill>
              </a:rPr>
              <a:t> № </a:t>
            </a:r>
            <a:r>
              <a:rPr lang="ru-RU" sz="1350" dirty="0">
                <a:solidFill>
                  <a:schemeClr val="bg1"/>
                </a:solidFill>
              </a:rPr>
              <a:t>ММ-3-06/333</a:t>
            </a:r>
            <a:r>
              <a:rPr lang="ru-RU" sz="1350" dirty="0" smtClean="0">
                <a:solidFill>
                  <a:schemeClr val="bg1"/>
                </a:solidFill>
              </a:rPr>
              <a:t>@, предусмотрено </a:t>
            </a:r>
            <a:r>
              <a:rPr lang="ru-RU" sz="1350" dirty="0">
                <a:solidFill>
                  <a:schemeClr val="bg1"/>
                </a:solidFill>
              </a:rPr>
              <a:t>12 </a:t>
            </a:r>
            <a:r>
              <a:rPr lang="ru-RU" sz="1350" dirty="0" smtClean="0">
                <a:solidFill>
                  <a:schemeClr val="bg1"/>
                </a:solidFill>
              </a:rPr>
              <a:t>общедоступных критериев </a:t>
            </a:r>
            <a:r>
              <a:rPr lang="ru-RU" sz="1350" dirty="0">
                <a:solidFill>
                  <a:schemeClr val="bg1"/>
                </a:solidFill>
              </a:rPr>
              <a:t>риска, используемых налоговыми органами </a:t>
            </a:r>
            <a:r>
              <a:rPr lang="ru-RU" sz="1350" dirty="0" smtClean="0">
                <a:solidFill>
                  <a:schemeClr val="bg1"/>
                </a:solidFill>
              </a:rPr>
              <a:t>при отборе </a:t>
            </a:r>
            <a:r>
              <a:rPr lang="ru-RU" sz="1350" dirty="0">
                <a:solidFill>
                  <a:schemeClr val="bg1"/>
                </a:solidFill>
              </a:rPr>
              <a:t>объектов для проведения </a:t>
            </a:r>
            <a:r>
              <a:rPr lang="ru-RU" sz="1350" dirty="0" smtClean="0">
                <a:solidFill>
                  <a:schemeClr val="bg1"/>
                </a:solidFill>
              </a:rPr>
              <a:t>контрольных </a:t>
            </a:r>
            <a:r>
              <a:rPr lang="ru-RU" sz="1350" dirty="0" smtClean="0">
                <a:solidFill>
                  <a:schemeClr val="bg1"/>
                </a:solidFill>
              </a:rPr>
              <a:t>мероприятий, среди них: </a:t>
            </a:r>
            <a:endParaRPr lang="ru-RU" sz="1350" dirty="0">
              <a:solidFill>
                <a:schemeClr val="bg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292080" y="2093615"/>
            <a:ext cx="2880320" cy="7661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О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пережающий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Times New Roman" panose="02020603050405020304" pitchFamily="18" charset="0"/>
              </a:rPr>
              <a:t>темп роста расходов над темпом роста доходов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508104" y="3939902"/>
            <a:ext cx="2592288" cy="76616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Среднемесячная зарплата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работников ниже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уровня по виду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эк. деят-ти 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95536" y="339502"/>
            <a:ext cx="8568952" cy="3600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КОНТРОЛЬНАЯ РАБОТА</a:t>
            </a:r>
            <a:endParaRPr lang="ru-RU" sz="24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786515"/>
            <a:ext cx="803477" cy="1585435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03" tIns="37761" rIns="75503" bIns="37761" rtlCol="0" anchor="ctr"/>
          <a:lstStyle/>
          <a:p>
            <a:pPr algn="ctr" defTabSz="859541"/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9982" y="2492916"/>
            <a:ext cx="779590" cy="1879034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03" tIns="37761" rIns="75503" bIns="37761" rtlCol="0" anchor="ctr"/>
          <a:lstStyle/>
          <a:p>
            <a:pPr algn="ctr" defTabSz="859541"/>
            <a:endParaRPr lang="ru-RU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602" y="3248378"/>
            <a:ext cx="868350" cy="393738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 fontScale="92500" lnSpcReduction="20000"/>
          </a:bodyPr>
          <a:lstStyle/>
          <a:p>
            <a:pPr algn="ctr" defTabSz="1009095">
              <a:spcBef>
                <a:spcPct val="0"/>
              </a:spcBef>
            </a:pP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34" y="3219822"/>
            <a:ext cx="864096" cy="115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581576" y="1131590"/>
            <a:ext cx="4206448" cy="59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08" tIns="43063" rIns="86108" bIns="43063" anchor="ctr"/>
          <a:lstStyle>
            <a:defPPr>
              <a:defRPr lang="ru-RU"/>
            </a:defPPr>
            <a:lvl1pPr algn="ctr">
              <a:defRPr sz="1600"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9pPr>
          </a:lstStyle>
          <a:p>
            <a:pPr defTabSz="861355"/>
            <a:r>
              <a:rPr lang="ru-RU" sz="1900" b="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imes New Roman" panose="02020603050405020304" pitchFamily="18" charset="0"/>
              </a:rPr>
              <a:t>Количество выездных </a:t>
            </a:r>
          </a:p>
          <a:p>
            <a:pPr defTabSz="861355"/>
            <a:r>
              <a:rPr lang="ru-RU" sz="1900" b="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Times New Roman" panose="02020603050405020304" pitchFamily="18" charset="0"/>
              </a:rPr>
              <a:t>налоговых проверок</a:t>
            </a:r>
            <a:endParaRPr lang="ru-RU" sz="1900" b="0" dirty="0">
              <a:solidFill>
                <a:prstClr val="black">
                  <a:lumMod val="65000"/>
                  <a:lumOff val="35000"/>
                </a:prstClr>
              </a:solidFill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61" y="4371950"/>
            <a:ext cx="7346950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30020" y="4155926"/>
            <a:ext cx="805676" cy="781951"/>
          </a:xfrm>
          <a:prstGeom prst="rect">
            <a:avLst/>
          </a:prstGeom>
        </p:spPr>
        <p:txBody>
          <a:bodyPr vert="horz" wrap="none" lIns="101235" tIns="50612" rIns="101235" bIns="50612" rtlCol="0" anchor="ctr">
            <a:normAutofit/>
          </a:bodyPr>
          <a:lstStyle>
            <a:defPPr>
              <a:defRPr lang="ru-RU"/>
            </a:defPPr>
            <a:lvl1pPr algn="ctr" defTabSz="1294254">
              <a:spcBef>
                <a:spcPct val="0"/>
              </a:spcBef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600" dirty="0" smtClean="0"/>
              <a:t>2014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218334" y="4227934"/>
            <a:ext cx="864096" cy="781951"/>
          </a:xfrm>
          <a:prstGeom prst="rect">
            <a:avLst/>
          </a:prstGeom>
        </p:spPr>
        <p:txBody>
          <a:bodyPr vert="horz" wrap="none" lIns="101235" tIns="50612" rIns="101235" bIns="50612" rtlCol="0" anchor="ctr">
            <a:normAutofit/>
          </a:bodyPr>
          <a:lstStyle>
            <a:defPPr>
              <a:defRPr lang="ru-RU"/>
            </a:defPPr>
            <a:lvl1pPr algn="ctr" defTabSz="1294254">
              <a:spcBef>
                <a:spcPct val="0"/>
              </a:spcBef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600" dirty="0" smtClean="0"/>
              <a:t>2021</a:t>
            </a:r>
          </a:p>
          <a:p>
            <a:r>
              <a:rPr lang="ru-RU" sz="1600" dirty="0" smtClean="0"/>
              <a:t>(план)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23728" y="4155926"/>
            <a:ext cx="805676" cy="781951"/>
          </a:xfrm>
          <a:prstGeom prst="rect">
            <a:avLst/>
          </a:prstGeom>
        </p:spPr>
        <p:txBody>
          <a:bodyPr vert="horz" wrap="none" lIns="101235" tIns="50612" rIns="101235" bIns="50612" rtlCol="0" anchor="ctr">
            <a:normAutofit/>
          </a:bodyPr>
          <a:lstStyle>
            <a:defPPr>
              <a:defRPr lang="ru-RU"/>
            </a:defPPr>
            <a:lvl1pPr algn="ctr" defTabSz="1294254">
              <a:spcBef>
                <a:spcPct val="0"/>
              </a:spcBef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sz="1600" dirty="0" smtClean="0"/>
              <a:t>2019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42968" y="3075806"/>
            <a:ext cx="1064736" cy="482786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/>
          </a:bodyPr>
          <a:lstStyle/>
          <a:p>
            <a:pPr algn="ctr" defTabSz="1009095">
              <a:spcBef>
                <a:spcPct val="0"/>
              </a:spcBef>
            </a:pPr>
            <a:r>
              <a:rPr lang="ru-RU" sz="25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318</a:t>
            </a: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3313100"/>
            <a:ext cx="1064736" cy="482786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/>
          </a:bodyPr>
          <a:lstStyle/>
          <a:p>
            <a:pPr algn="ctr" defTabSz="1009095">
              <a:spcBef>
                <a:spcPct val="0"/>
              </a:spcBef>
            </a:pPr>
            <a:r>
              <a:rPr lang="ru-RU" sz="25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76</a:t>
            </a:r>
            <a:endParaRPr lang="ru-RU" sz="25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35796" y="3147814"/>
            <a:ext cx="1908212" cy="1224136"/>
          </a:xfrm>
          <a:prstGeom prst="rect">
            <a:avLst/>
          </a:prstGeom>
        </p:spPr>
        <p:txBody>
          <a:bodyPr vert="horz" wrap="none" lIns="100932" tIns="50460" rIns="100932" bIns="50460" rtlCol="0" anchor="ctr">
            <a:normAutofit/>
          </a:bodyPr>
          <a:lstStyle/>
          <a:p>
            <a:pPr algn="ctr" defTabSz="1009095">
              <a:spcBef>
                <a:spcPct val="0"/>
              </a:spcBef>
            </a:pPr>
            <a:r>
              <a:rPr lang="ru-RU" sz="11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менее</a:t>
            </a:r>
            <a:r>
              <a:rPr 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1009095">
              <a:spcBef>
                <a:spcPct val="0"/>
              </a:spcBef>
            </a:pPr>
            <a:r>
              <a:rPr lang="ru-RU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60 </a:t>
            </a:r>
            <a:endParaRPr 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4932041" y="1945164"/>
            <a:ext cx="23024" cy="2426786"/>
          </a:xfrm>
          <a:prstGeom prst="line">
            <a:avLst/>
          </a:prstGeom>
          <a:ln w="158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Прямоугольник 2057"/>
          <p:cNvSpPr/>
          <p:nvPr/>
        </p:nvSpPr>
        <p:spPr>
          <a:xfrm>
            <a:off x="3131840" y="1945164"/>
            <a:ext cx="1800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9541"/>
            <a:r>
              <a:rPr lang="ru-RU" b="1" dirty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нижение в 5 раз</a:t>
            </a:r>
            <a:endParaRPr lang="ru-RU" b="1" dirty="0">
              <a:solidFill>
                <a:srgbClr val="F79646">
                  <a:lumMod val="75000"/>
                </a:srgb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F:\2021\Июнь\НАО\Стрелка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1955">
            <a:off x="1869746" y="1696390"/>
            <a:ext cx="1962074" cy="140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076058" y="1419622"/>
            <a:ext cx="3888430" cy="1584176"/>
          </a:xfrm>
          <a:prstGeom prst="rect">
            <a:avLst/>
          </a:prstGeom>
        </p:spPr>
        <p:txBody>
          <a:bodyPr vert="horz" wrap="none" lIns="86096" tIns="43049" rIns="86096" bIns="43049" rtlCol="0" anchor="ctr">
            <a:noAutofit/>
          </a:bodyPr>
          <a:lstStyle/>
          <a:p>
            <a:pPr defTabSz="861355"/>
            <a:endParaRPr lang="ru-RU" sz="1900" dirty="0">
              <a:solidFill>
                <a:prstClr val="black">
                  <a:lumMod val="65000"/>
                  <a:lumOff val="3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20072" y="2067694"/>
            <a:ext cx="34563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61355"/>
            <a:r>
              <a:rPr lang="ru-RU" sz="2400" b="1" dirty="0" smtClean="0">
                <a:solidFill>
                  <a:srgbClr val="F79646">
                    <a:lumMod val="75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187 млн рублей </a:t>
            </a:r>
          </a:p>
          <a:p>
            <a:pPr defTabSz="861355"/>
            <a:r>
              <a:rPr lang="ru-RU" sz="1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  <a:cs typeface="Times New Roman" panose="02020603050405020304" pitchFamily="18" charset="0"/>
              </a:rPr>
              <a:t>сумма самостоятельно уточненных налогоплательщиками  налоговых обязательств</a:t>
            </a:r>
          </a:p>
          <a:p>
            <a:pPr defTabSz="861355"/>
            <a:r>
              <a:rPr lang="ru-RU" sz="1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  <a:cs typeface="Times New Roman" panose="02020603050405020304" pitchFamily="18" charset="0"/>
              </a:rPr>
              <a:t>1 </a:t>
            </a:r>
            <a:r>
              <a:rPr lang="ru-RU" sz="1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 pitchFamily="34" charset="0"/>
                <a:cs typeface="Times New Roman" panose="02020603050405020304" pitchFamily="18" charset="0"/>
              </a:rPr>
              <a:t>полугодии 2021 года</a:t>
            </a:r>
            <a:endParaRPr lang="ru-RU" sz="1900" dirty="0">
              <a:solidFill>
                <a:prstClr val="black">
                  <a:lumMod val="65000"/>
                  <a:lumOff val="35000"/>
                </a:prstClr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148065" y="874792"/>
            <a:ext cx="3456383" cy="54483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dirty="0">
                <a:solidFill>
                  <a:schemeClr val="bg1"/>
                </a:solidFill>
              </a:rPr>
              <a:t>Сократить количество проверок позволил </a:t>
            </a:r>
            <a:endParaRPr lang="ru-RU" sz="1300" dirty="0" smtClean="0">
              <a:solidFill>
                <a:schemeClr val="bg1"/>
              </a:solidFill>
            </a:endParaRPr>
          </a:p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риск-ориентированный подход</a:t>
            </a:r>
            <a:endParaRPr lang="ru-RU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95536" y="339502"/>
            <a:ext cx="8568952" cy="3600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>
                    <a:lumMod val="50000"/>
                  </a:prstClr>
                </a:solidFill>
                <a:latin typeface="Arial Narrow" pitchFamily="34" charset="0"/>
              </a:rPr>
              <a:t>ОТРАСЛЕВЫЕ ПРОЕКТЫ ФНС РОССИИ</a:t>
            </a:r>
            <a:endParaRPr lang="ru-RU" sz="2400" dirty="0">
              <a:solidFill>
                <a:prstClr val="white">
                  <a:lumMod val="50000"/>
                </a:prstClr>
              </a:solidFill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011910"/>
            <a:ext cx="7128792" cy="81724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prstClr val="white"/>
                </a:solidFill>
              </a:rPr>
              <a:t>Цель проектов – повышение </a:t>
            </a:r>
            <a:r>
              <a:rPr lang="ru-RU" sz="1400" dirty="0">
                <a:solidFill>
                  <a:prstClr val="white"/>
                </a:solidFill>
              </a:rPr>
              <a:t>роста доходов бюджета за счёт сокращения теневого оборота розничных рынков и предприятий общественного питания, создание равных, конкурентных условий ведения </a:t>
            </a:r>
            <a:r>
              <a:rPr lang="ru-RU" sz="1400" dirty="0" smtClean="0">
                <a:solidFill>
                  <a:prstClr val="white"/>
                </a:solidFill>
              </a:rPr>
              <a:t>бизнеса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77155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Федеральная </a:t>
            </a:r>
            <a:r>
              <a:rPr lang="ru-RU" dirty="0">
                <a:solidFill>
                  <a:prstClr val="black"/>
                </a:solidFill>
              </a:rPr>
              <a:t>налоговая служба </a:t>
            </a:r>
            <a:r>
              <a:rPr lang="ru-RU" dirty="0" smtClean="0">
                <a:solidFill>
                  <a:prstClr val="black"/>
                </a:solidFill>
              </a:rPr>
              <a:t>продолжает </a:t>
            </a:r>
            <a:r>
              <a:rPr lang="ru-RU" dirty="0">
                <a:solidFill>
                  <a:prstClr val="black"/>
                </a:solidFill>
              </a:rPr>
              <a:t>реализацию </a:t>
            </a:r>
            <a:r>
              <a:rPr lang="ru-RU" dirty="0" smtClean="0">
                <a:solidFill>
                  <a:prstClr val="black"/>
                </a:solidFill>
              </a:rPr>
              <a:t>двух </a:t>
            </a:r>
            <a:r>
              <a:rPr lang="ru-RU" dirty="0">
                <a:solidFill>
                  <a:prstClr val="black"/>
                </a:solidFill>
              </a:rPr>
              <a:t>отраслевых проектов – по исключению недобросовестного </a:t>
            </a:r>
            <a:r>
              <a:rPr lang="ru-RU" dirty="0" smtClean="0">
                <a:solidFill>
                  <a:prstClr val="black"/>
                </a:solidFill>
              </a:rPr>
              <a:t>поведения:</a:t>
            </a:r>
          </a:p>
          <a:p>
            <a:endParaRPr lang="ru-RU" sz="800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           </a:t>
            </a:r>
            <a:r>
              <a:rPr lang="ru-RU" b="1" dirty="0" smtClean="0">
                <a:solidFill>
                  <a:prstClr val="black"/>
                </a:solidFill>
              </a:rPr>
              <a:t>в </a:t>
            </a:r>
            <a:r>
              <a:rPr lang="ru-RU" b="1" dirty="0">
                <a:solidFill>
                  <a:prstClr val="black"/>
                </a:solidFill>
              </a:rPr>
              <a:t>сфере </a:t>
            </a:r>
            <a:r>
              <a:rPr lang="ru-RU" b="1" dirty="0" smtClean="0">
                <a:solidFill>
                  <a:prstClr val="black"/>
                </a:solidFill>
              </a:rPr>
              <a:t>общепита                                на розничных рынках 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5122" name="Picture 2" descr="F:\2021\Слайды\992x49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2" r="10243"/>
          <a:stretch/>
        </p:blipFill>
        <p:spPr bwMode="auto">
          <a:xfrm>
            <a:off x="874955" y="1851670"/>
            <a:ext cx="319298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F:\2021\Слайды\scale_12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9" y="1851670"/>
            <a:ext cx="291632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8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95536" y="339502"/>
            <a:ext cx="8568952" cy="360040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white">
                    <a:lumMod val="50000"/>
                  </a:prstClr>
                </a:solidFill>
                <a:latin typeface="Arial Narrow" pitchFamily="34" charset="0"/>
              </a:rPr>
              <a:t>НОВАЦИИ ЗАКОНОДАТЕЛЬСТВА С 01.07.2021 ГОДА </a:t>
            </a:r>
            <a:endParaRPr lang="ru-RU" sz="2400" dirty="0">
              <a:solidFill>
                <a:prstClr val="white">
                  <a:lumMod val="50000"/>
                </a:prstClr>
              </a:solidFill>
              <a:latin typeface="Arial Narrow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892792" y="1491630"/>
            <a:ext cx="23024" cy="3168352"/>
          </a:xfrm>
          <a:prstGeom prst="line">
            <a:avLst/>
          </a:prstGeom>
          <a:ln w="158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652120" y="1506647"/>
            <a:ext cx="23024" cy="3168352"/>
          </a:xfrm>
          <a:prstGeom prst="line">
            <a:avLst/>
          </a:prstGeom>
          <a:ln w="158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179512" y="972557"/>
            <a:ext cx="2664296" cy="591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08" tIns="43063" rIns="86108" bIns="43063" anchor="ctr"/>
          <a:lstStyle>
            <a:defPPr>
              <a:defRPr lang="ru-RU"/>
            </a:defPPr>
            <a:lvl1pPr algn="ctr">
              <a:defRPr sz="1600"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9pPr>
          </a:lstStyle>
          <a:p>
            <a:pPr defTabSz="861355"/>
            <a:r>
              <a:rPr lang="ru-RU" sz="1800" b="0" dirty="0" smtClean="0">
                <a:solidFill>
                  <a:srgbClr val="4172AD"/>
                </a:solidFill>
                <a:cs typeface="Times New Roman" panose="02020603050405020304" pitchFamily="18" charset="0"/>
              </a:rPr>
              <a:t>Завершилась реформа в сфере применения ККТ</a:t>
            </a:r>
            <a:endParaRPr lang="ru-RU" sz="1800" b="0" dirty="0">
              <a:solidFill>
                <a:srgbClr val="4172AD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810166"/>
            <a:ext cx="2865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1355"/>
            <a:r>
              <a:rPr lang="ru-RU" sz="1800" dirty="0">
                <a:solidFill>
                  <a:schemeClr val="accent1"/>
                </a:solidFill>
                <a:latin typeface="Arial Narrow" pitchFamily="34" charset="0"/>
                <a:cs typeface="Times New Roman" panose="02020603050405020304" pitchFamily="18" charset="0"/>
              </a:rPr>
              <a:t>Введена </a:t>
            </a:r>
            <a:r>
              <a:rPr lang="ru-RU" sz="1800" dirty="0" smtClean="0">
                <a:solidFill>
                  <a:schemeClr val="accent1"/>
                </a:solidFill>
                <a:latin typeface="Arial Narrow" pitchFamily="34" charset="0"/>
                <a:cs typeface="Times New Roman" panose="02020603050405020304" pitchFamily="18" charset="0"/>
              </a:rPr>
              <a:t>национальная система </a:t>
            </a:r>
            <a:r>
              <a:rPr lang="ru-RU" sz="1800" dirty="0">
                <a:solidFill>
                  <a:schemeClr val="accent1"/>
                </a:solidFill>
                <a:latin typeface="Arial Narrow" pitchFamily="34" charset="0"/>
                <a:cs typeface="Times New Roman" panose="02020603050405020304" pitchFamily="18" charset="0"/>
              </a:rPr>
              <a:t>прослеживаемости импортных товаров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24128" y="810166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1355"/>
            <a:r>
              <a:rPr lang="ru-RU" sz="1800" dirty="0" smtClean="0">
                <a:solidFill>
                  <a:schemeClr val="accent1"/>
                </a:solidFill>
                <a:latin typeface="Arial Narrow" pitchFamily="34" charset="0"/>
                <a:cs typeface="Times New Roman" panose="02020603050405020304" pitchFamily="18" charset="0"/>
              </a:rPr>
              <a:t>ФНС начала выдавать </a:t>
            </a:r>
          </a:p>
          <a:p>
            <a:pPr algn="ctr" defTabSz="861355"/>
            <a:r>
              <a:rPr lang="ru-RU" sz="1800" dirty="0" smtClean="0">
                <a:solidFill>
                  <a:schemeClr val="accent1"/>
                </a:solidFill>
                <a:latin typeface="Arial Narrow" pitchFamily="34" charset="0"/>
                <a:cs typeface="Times New Roman" panose="02020603050405020304" pitchFamily="18" charset="0"/>
              </a:rPr>
              <a:t>бесплатную квалифицированную электронную подпись (КЭП) </a:t>
            </a:r>
            <a:endParaRPr lang="ru-RU" sz="1800" dirty="0">
              <a:solidFill>
                <a:schemeClr val="accent1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G:\2021\Июль\Cl\202012160911498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24" y="196955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G:\2021\Июль\Cl\Kasa-fiskalna-w-biurze-rachunkowym-1024x1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4" y="1278305"/>
            <a:ext cx="2373560" cy="23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G:\2021\Июль\Cl\cb1d81c2c8bd3b3815b6f51e98d7fbb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924" y="1838935"/>
            <a:ext cx="1282745" cy="128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7574" y="3219822"/>
            <a:ext cx="245623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С1 июля 2021 года применять онлайн-кассы </a:t>
            </a:r>
            <a:r>
              <a:rPr lang="ru-RU" sz="1100" dirty="0"/>
              <a:t>обязаны </a:t>
            </a:r>
            <a:r>
              <a:rPr lang="ru-RU" sz="1100" dirty="0" smtClean="0"/>
              <a:t>предприниматели</a:t>
            </a:r>
            <a:r>
              <a:rPr lang="ru-RU" sz="1100" dirty="0"/>
              <a:t>, которые реализуют товары собственного производства, выполняют работы и оказывают услуги, при этом не имеют наемных работников по трудовым договорам. Ранее им была предоставлена </a:t>
            </a:r>
            <a:r>
              <a:rPr lang="ru-RU" sz="1100" dirty="0" smtClean="0"/>
              <a:t>отсрочка.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2352" y="3219822"/>
            <a:ext cx="252776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Система </a:t>
            </a:r>
            <a:r>
              <a:rPr lang="ru-RU" sz="1100" dirty="0" err="1"/>
              <a:t>прослеживаемости</a:t>
            </a:r>
            <a:r>
              <a:rPr lang="ru-RU" sz="1100" dirty="0"/>
              <a:t> касается только импортных </a:t>
            </a:r>
            <a:r>
              <a:rPr lang="ru-RU" sz="1100" dirty="0" smtClean="0"/>
              <a:t>товаров. Совершая операции с такими товарами </a:t>
            </a:r>
            <a:r>
              <a:rPr lang="ru-RU" sz="1100" dirty="0" smtClean="0"/>
              <a:t>важно</a:t>
            </a:r>
            <a:r>
              <a:rPr lang="ru-RU" sz="1100" dirty="0" smtClean="0"/>
              <a:t> </a:t>
            </a:r>
            <a:r>
              <a:rPr lang="ru-RU" sz="1100" dirty="0" smtClean="0"/>
              <a:t>соблюдать требования к </a:t>
            </a:r>
            <a:r>
              <a:rPr lang="ru-RU" sz="1100" dirty="0" smtClean="0"/>
              <a:t>оформлению обновленных </a:t>
            </a:r>
            <a:r>
              <a:rPr lang="ru-RU" sz="1100" dirty="0" smtClean="0"/>
              <a:t>счетов-фактов, а также представлять отчеты и уведомления об остатках, их ввозе и перемещении.</a:t>
            </a:r>
            <a:endParaRPr lang="ru-RU" sz="11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3239244"/>
            <a:ext cx="259228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Получить услугу по выдаче КЭП могут руководители юридических лиц, предприниматели и нотариусы. Для этого необходимо обратиться в налоговую инспекцию с заявлением, паспортом, </a:t>
            </a:r>
            <a:r>
              <a:rPr lang="ru-RU" sz="1100" dirty="0"/>
              <a:t>СНИЛС и носителем </a:t>
            </a:r>
            <a:r>
              <a:rPr lang="ru-RU" sz="1100" dirty="0" smtClean="0"/>
              <a:t>ключевой информации, сертифицированным ФСТЭК или ФСБ России.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6522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76171-B9FE-441C-88E4-E502501FD63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075806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9"/>
          <p:cNvSpPr txBox="1">
            <a:spLocks/>
          </p:cNvSpPr>
          <p:nvPr/>
        </p:nvSpPr>
        <p:spPr bwMode="auto">
          <a:xfrm>
            <a:off x="2195737" y="808435"/>
            <a:ext cx="669674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8" tIns="29" rIns="58" bIns="29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4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Спасибо </a:t>
            </a:r>
            <a:endParaRPr lang="ru-RU" sz="4800" b="1" dirty="0" smtClean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r>
              <a:rPr lang="ru-RU" sz="48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за </a:t>
            </a:r>
            <a:r>
              <a:rPr lang="ru-RU" sz="48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внимание!</a:t>
            </a:r>
          </a:p>
        </p:txBody>
      </p:sp>
      <p:pic>
        <p:nvPicPr>
          <p:cNvPr id="1027" name="Picture 3" descr="D:\2017\Фотошоп\Серые зарплаты\Для текст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26" y="843558"/>
            <a:ext cx="1357085" cy="14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8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1"/>
          </a:solidFill>
        </a:ln>
      </a:spPr>
      <a:bodyPr wrap="square">
        <a:spAutoFit/>
      </a:bodyPr>
      <a:lstStyle>
        <a:defPPr>
          <a:defRPr dirty="0" smtClean="0">
            <a:solidFill>
              <a:schemeClr val="tx2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txDef>
      <a:spPr/>
      <a:bodyPr vert="horz" wrap="none" lIns="104306" tIns="52153" rIns="104306" bIns="52153" rtlCol="0" anchor="ctr">
        <a:noAutofit/>
      </a:bodyPr>
      <a:lstStyle>
        <a:defPPr marL="0" marR="0" indent="0" algn="ctr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23113</TotalTime>
  <Words>366</Words>
  <Application>Microsoft Office PowerPoint</Application>
  <PresentationFormat>Экран (16:9)</PresentationFormat>
  <Paragraphs>56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Present_FNS2012_16-9</vt:lpstr>
      <vt:lpstr>Риск-ориентированный подход при отборе объектов для налогового контроля.  Актуальные изменения законодательства в сфере налогообложения с 01 июля 2021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Мухин Олег Валерьевич</dc:creator>
  <cp:lastModifiedBy>пресс-служба налогового управления</cp:lastModifiedBy>
  <cp:revision>2480</cp:revision>
  <cp:lastPrinted>2020-05-07T11:14:09Z</cp:lastPrinted>
  <dcterms:created xsi:type="dcterms:W3CDTF">2013-05-08T13:59:01Z</dcterms:created>
  <dcterms:modified xsi:type="dcterms:W3CDTF">2021-07-20T15:22:31Z</dcterms:modified>
</cp:coreProperties>
</file>