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6" r:id="rId3"/>
    <p:sldId id="297" r:id="rId4"/>
    <p:sldId id="298" r:id="rId5"/>
    <p:sldId id="299" r:id="rId6"/>
    <p:sldId id="301" r:id="rId7"/>
    <p:sldId id="302" r:id="rId8"/>
    <p:sldId id="303" r:id="rId9"/>
    <p:sldId id="304" r:id="rId10"/>
    <p:sldId id="305" r:id="rId11"/>
    <p:sldId id="306" r:id="rId12"/>
    <p:sldId id="308" r:id="rId13"/>
    <p:sldId id="309" r:id="rId14"/>
    <p:sldId id="310" r:id="rId15"/>
    <p:sldId id="311" r:id="rId16"/>
    <p:sldId id="315" r:id="rId17"/>
    <p:sldId id="316" r:id="rId18"/>
    <p:sldId id="317" r:id="rId19"/>
    <p:sldId id="312" r:id="rId20"/>
    <p:sldId id="313" r:id="rId21"/>
    <p:sldId id="280" r:id="rId22"/>
    <p:sldId id="318" r:id="rId23"/>
    <p:sldId id="261" r:id="rId24"/>
  </p:sldIdLst>
  <p:sldSz cx="10693400" cy="7561263"/>
  <p:notesSz cx="6858000" cy="9144000"/>
  <p:defaultTextStyle>
    <a:defPPr>
      <a:defRPr lang="ru-RU"/>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C90"/>
    <a:srgbClr val="504F53"/>
    <a:srgbClr val="005A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8" autoAdjust="0"/>
    <p:restoredTop sz="94660"/>
  </p:normalViewPr>
  <p:slideViewPr>
    <p:cSldViewPr showGuides="1">
      <p:cViewPr>
        <p:scale>
          <a:sx n="100" d="100"/>
          <a:sy n="100" d="100"/>
        </p:scale>
        <p:origin x="-1770" y="-240"/>
      </p:cViewPr>
      <p:guideLst>
        <p:guide orient="horz" pos="2382"/>
        <p:guide orient="horz" pos="1116"/>
        <p:guide orient="horz" pos="348"/>
        <p:guide orient="horz" pos="4470"/>
        <p:guide pos="3368"/>
        <p:guide pos="828"/>
        <p:guide pos="1824"/>
        <p:guide pos="6011"/>
        <p:guide pos="6456"/>
        <p:guide pos="6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2CB9A-35A0-44DF-9563-3B4294FF58F5}" type="datetimeFigureOut">
              <a:rPr lang="ru-RU" smtClean="0"/>
              <a:pPr/>
              <a:t>06.12.2023</a:t>
            </a:fld>
            <a:endParaRPr lang="ru-RU"/>
          </a:p>
        </p:txBody>
      </p:sp>
      <p:sp>
        <p:nvSpPr>
          <p:cNvPr id="4" name="Образ слайда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AF5B9-CC1E-4A3E-B04F-728BB30B0B5D}" type="slidenum">
              <a:rPr lang="ru-RU" smtClean="0"/>
              <a:pPr/>
              <a:t>‹#›</a:t>
            </a:fld>
            <a:endParaRPr lang="ru-RU"/>
          </a:p>
        </p:txBody>
      </p:sp>
    </p:spTree>
    <p:extLst>
      <p:ext uri="{BB962C8B-B14F-4D97-AF65-F5344CB8AC3E}">
        <p14:creationId xmlns:p14="http://schemas.microsoft.com/office/powerpoint/2010/main" val="3119028961"/>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588" y="1574"/>
            <a:ext cx="10691812" cy="7558635"/>
          </a:xfrm>
          <a:prstGeom prst="rect">
            <a:avLst/>
          </a:prstGeom>
          <a:noFill/>
        </p:spPr>
      </p:pic>
      <p:sp>
        <p:nvSpPr>
          <p:cNvPr id="2" name="Заголовок 1"/>
          <p:cNvSpPr>
            <a:spLocks noGrp="1"/>
          </p:cNvSpPr>
          <p:nvPr>
            <p:ph type="ctrTitle" hasCustomPrompt="1"/>
          </p:nvPr>
        </p:nvSpPr>
        <p:spPr>
          <a:xfrm>
            <a:off x="802005" y="3708623"/>
            <a:ext cx="9089390" cy="1620771"/>
          </a:xfrm>
        </p:spPr>
        <p:txBody>
          <a:bodyPr>
            <a:normAutofit/>
          </a:bodyPr>
          <a:lstStyle>
            <a:lvl1pPr>
              <a:defRPr sz="57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604010" y="5364807"/>
            <a:ext cx="7485380" cy="1932323"/>
          </a:xfrm>
        </p:spPr>
        <p:txBody>
          <a:bodyPr>
            <a:normAutofit/>
          </a:bodyPr>
          <a:lstStyle>
            <a:lvl1pPr marL="0" indent="0" algn="ctr">
              <a:buNone/>
              <a:defRPr sz="3200" b="0">
                <a:solidFill>
                  <a:schemeClr val="bg1"/>
                </a:solidFill>
                <a:latin typeface="+mj-lt"/>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ru-RU" dirty="0" smtClean="0"/>
              <a:t>22.12.2012</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067112" y="334306"/>
            <a:ext cx="2812588" cy="7113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5639" y="334306"/>
            <a:ext cx="8263250" cy="7113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3" name="Содержимое 2"/>
          <p:cNvSpPr>
            <a:spLocks noGrp="1"/>
          </p:cNvSpPr>
          <p:nvPr>
            <p:ph idx="1"/>
          </p:nvPr>
        </p:nvSpPr>
        <p:spPr>
          <a:xfrm>
            <a:off x="962025" y="1771650"/>
            <a:ext cx="8561139" cy="5324475"/>
          </a:xfrm>
        </p:spPr>
        <p:txBody>
          <a:bodyPr/>
          <a:lstStyle>
            <a:lvl1pPr marL="363538" indent="0">
              <a:buFontTx/>
              <a:buNone/>
              <a:defRPr b="1">
                <a:latin typeface="+mj-lt"/>
              </a:defRPr>
            </a:lvl1pPr>
            <a:lvl2pPr marL="360363" indent="3175">
              <a:defRPr>
                <a:latin typeface="+mj-lt"/>
              </a:defRPr>
            </a:lvl2pPr>
            <a:lvl3pPr marL="628650" indent="-260350">
              <a:tabLst/>
              <a:defRPr>
                <a:latin typeface="+mj-lt"/>
              </a:defRPr>
            </a:lvl3pPr>
            <a:lvl4pPr marL="0" indent="360363">
              <a:lnSpc>
                <a:spcPts val="1800"/>
              </a:lnSpc>
              <a:spcBef>
                <a:spcPts val="400"/>
              </a:spcBef>
              <a:defRPr>
                <a:latin typeface="+mj-lt"/>
              </a:defRPr>
            </a:lvl4pPr>
            <a:lvl5pPr>
              <a:lnSpc>
                <a:spcPts val="1800"/>
              </a:lnSpc>
              <a:spcBef>
                <a:spcPts val="400"/>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6930876" y="5652839"/>
            <a:ext cx="1080120" cy="415498"/>
          </a:xfrm>
          <a:prstGeom prst="rect">
            <a:avLst/>
          </a:prstGeom>
          <a:noFill/>
        </p:spPr>
        <p:txBody>
          <a:bodyPr wrap="square" rtlCol="0">
            <a:noAutofit/>
          </a:bodyPr>
          <a:lstStyle/>
          <a:p>
            <a:endParaRPr lang="ru-RU" dirty="0"/>
          </a:p>
        </p:txBody>
      </p:sp>
      <p:sp>
        <p:nvSpPr>
          <p:cNvPr id="13" name="Заголовок 12"/>
          <p:cNvSpPr>
            <a:spLocks noGrp="1"/>
          </p:cNvSpPr>
          <p:nvPr>
            <p:ph type="title" hasCustomPrompt="1"/>
          </p:nvPr>
        </p:nvSpPr>
        <p:spPr>
          <a:xfrm>
            <a:off x="962026" y="552451"/>
            <a:ext cx="8580438" cy="1219199"/>
          </a:xfrm>
        </p:spPr>
        <p:txBody>
          <a:bodyPr/>
          <a:lstStyle>
            <a:lvl1pPr marL="0" marR="0" indent="0" defTabSz="1043056" rtl="0" eaLnBrk="1" fontAlgn="auto" latinLnBrk="0" hangingPunct="1">
              <a:lnSpc>
                <a:spcPct val="100000"/>
              </a:lnSpc>
              <a:spcBef>
                <a:spcPct val="0"/>
              </a:spcBef>
              <a:spcAft>
                <a:spcPts val="0"/>
              </a:spcAft>
              <a:tabLst/>
              <a:defRPr sz="5400"/>
            </a:lvl1pPr>
          </a:lstStyle>
          <a:p>
            <a:pPr marL="0" marR="0" lvl="0" indent="0" defTabSz="1043056"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0" y="520"/>
            <a:ext cx="10691813" cy="7558635"/>
          </a:xfrm>
          <a:prstGeom prst="rect">
            <a:avLst/>
          </a:prstGeom>
          <a:noFill/>
        </p:spPr>
      </p:pic>
      <p:sp>
        <p:nvSpPr>
          <p:cNvPr id="3" name="Содержимое 2"/>
          <p:cNvSpPr>
            <a:spLocks noGrp="1"/>
          </p:cNvSpPr>
          <p:nvPr>
            <p:ph idx="1"/>
          </p:nvPr>
        </p:nvSpPr>
        <p:spPr>
          <a:xfrm>
            <a:off x="962025" y="1771650"/>
            <a:ext cx="8561139" cy="5324475"/>
          </a:xfrm>
        </p:spPr>
        <p:txBody>
          <a:bodyPr/>
          <a:lstStyle>
            <a:lvl1pPr marL="363538" indent="0">
              <a:buFontTx/>
              <a:buNone/>
              <a:defRPr b="1">
                <a:latin typeface="+mj-lt"/>
              </a:defRPr>
            </a:lvl1pPr>
            <a:lvl2pPr marL="363538" indent="0">
              <a:defRPr>
                <a:latin typeface="+mj-lt"/>
              </a:defRPr>
            </a:lvl2pPr>
            <a:lvl3pPr marL="628650" indent="-260350">
              <a:defRPr>
                <a:latin typeface="+mj-lt"/>
              </a:defRPr>
            </a:lvl3pPr>
            <a:lvl4pPr marL="0" indent="360363">
              <a:defRPr>
                <a:latin typeface="+mj-lt"/>
              </a:defRPr>
            </a:lvl4pPr>
            <a:lvl5pPr marL="1435100"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961196" y="552451"/>
            <a:ext cx="8581267" cy="1219199"/>
          </a:xfrm>
        </p:spPr>
        <p:txBody>
          <a:bodyPr/>
          <a:lstStyle>
            <a:lvl1pPr marL="0" marR="0" indent="0" defTabSz="1043056" rtl="0" eaLnBrk="1" fontAlgn="auto" latinLnBrk="0" hangingPunct="1">
              <a:lnSpc>
                <a:spcPct val="100000"/>
              </a:lnSpc>
              <a:spcBef>
                <a:spcPct val="0"/>
              </a:spcBef>
              <a:spcAft>
                <a:spcPts val="0"/>
              </a:spcAft>
              <a:tabLst/>
              <a:defRPr sz="5400"/>
            </a:lvl1pPr>
          </a:lstStyle>
          <a:p>
            <a:pPr marL="0" marR="0" lvl="0" indent="0" defTabSz="1043056"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0" y="0"/>
            <a:ext cx="10691813" cy="7558635"/>
          </a:xfrm>
          <a:prstGeom prst="rect">
            <a:avLst/>
          </a:prstGeom>
          <a:noFill/>
        </p:spPr>
      </p:pic>
      <p:sp>
        <p:nvSpPr>
          <p:cNvPr id="2" name="Заголовок 1"/>
          <p:cNvSpPr>
            <a:spLocks noGrp="1"/>
          </p:cNvSpPr>
          <p:nvPr>
            <p:ph type="title"/>
          </p:nvPr>
        </p:nvSpPr>
        <p:spPr>
          <a:xfrm>
            <a:off x="962025" y="1116335"/>
            <a:ext cx="8561139" cy="2232248"/>
          </a:xfrm>
        </p:spPr>
        <p:txBody>
          <a:bodyPr anchor="t"/>
          <a:lstStyle>
            <a:lvl1pPr algn="l">
              <a:defRPr sz="4600" b="1" cap="all"/>
            </a:lvl1pPr>
          </a:lstStyle>
          <a:p>
            <a:r>
              <a:rPr lang="ru-RU" smtClean="0"/>
              <a:t>Образец заголовка</a:t>
            </a:r>
            <a:endParaRPr lang="ru-RU" dirty="0"/>
          </a:p>
        </p:txBody>
      </p:sp>
      <p:sp>
        <p:nvSpPr>
          <p:cNvPr id="3" name="Текст 2"/>
          <p:cNvSpPr>
            <a:spLocks noGrp="1"/>
          </p:cNvSpPr>
          <p:nvPr>
            <p:ph type="body" idx="1"/>
          </p:nvPr>
        </p:nvSpPr>
        <p:spPr>
          <a:xfrm>
            <a:off x="962025" y="3781425"/>
            <a:ext cx="8561139" cy="3314700"/>
          </a:xfrm>
        </p:spPr>
        <p:txBody>
          <a:bodyPr anchor="t"/>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2" name="Заголовок 1"/>
          <p:cNvSpPr>
            <a:spLocks noGrp="1"/>
          </p:cNvSpPr>
          <p:nvPr>
            <p:ph type="title"/>
          </p:nvPr>
        </p:nvSpPr>
        <p:spPr>
          <a:xfrm>
            <a:off x="962026" y="552451"/>
            <a:ext cx="8580438" cy="1219200"/>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962026" y="1771650"/>
            <a:ext cx="4234282"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5279958" y="1771650"/>
            <a:ext cx="4262505"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4" y="552450"/>
            <a:ext cx="9196705" cy="1219200"/>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962025" y="1771650"/>
            <a:ext cx="4297420" cy="626250"/>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962025" y="2397901"/>
            <a:ext cx="4297420" cy="4698224"/>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346701" y="1771650"/>
            <a:ext cx="4195762" cy="626250"/>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5346701" y="2412479"/>
            <a:ext cx="4195762" cy="4683646"/>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2" name="Заголовок 1"/>
          <p:cNvSpPr>
            <a:spLocks noGrp="1"/>
          </p:cNvSpPr>
          <p:nvPr>
            <p:ph type="title"/>
          </p:nvPr>
        </p:nvSpPr>
        <p:spPr>
          <a:xfrm>
            <a:off x="962025" y="552451"/>
            <a:ext cx="9196705" cy="1219200"/>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5" name="Номер слайда 5"/>
          <p:cNvSpPr>
            <a:spLocks noGrp="1"/>
          </p:cNvSpPr>
          <p:nvPr>
            <p:ph type="sldNum" sz="quarter" idx="4"/>
          </p:nvPr>
        </p:nvSpPr>
        <p:spPr>
          <a:xfrm>
            <a:off x="9578975" y="6474804"/>
            <a:ext cx="663575" cy="720080"/>
          </a:xfrm>
          <a:prstGeom prst="rect">
            <a:avLst/>
          </a:prstGeom>
        </p:spPr>
        <p:txBody>
          <a:bodyPr vert="horz" lIns="104306" tIns="52153" rIns="104306" bIns="52153" rtlCol="0" anchor="ctr">
            <a:normAutofit/>
          </a:bodyPr>
          <a:lstStyle>
            <a:lvl1pPr algn="ctr">
              <a:defRPr sz="2700" i="0">
                <a:solidFill>
                  <a:schemeClr val="bg1"/>
                </a:solidFill>
                <a:latin typeface="+mj-lt"/>
              </a:defRPr>
            </a:lvl1pPr>
          </a:lstStyle>
          <a:p>
            <a:fld id="{E20E89E6-FE54-4E13-859C-1FA908D70D3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1" y="301050"/>
            <a:ext cx="3518055"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88251" cy="1224136"/>
          </a:xfrm>
          <a:prstGeom prst="rect">
            <a:avLst/>
          </a:prstGeom>
        </p:spPr>
        <p:txBody>
          <a:bodyPr vert="horz" lIns="104306" tIns="52153" rIns="104306" bIns="52153"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954212" y="1764295"/>
            <a:ext cx="8588251" cy="5331830"/>
          </a:xfrm>
          <a:prstGeom prst="rect">
            <a:avLst/>
          </a:prstGeom>
        </p:spPr>
        <p:txBody>
          <a:bodyPr vert="horz" lIns="104306" tIns="52153" rIns="104306" bIns="52153"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734550" y="6660951"/>
            <a:ext cx="724718" cy="696626"/>
          </a:xfrm>
          <a:prstGeom prst="rect">
            <a:avLst/>
          </a:prstGeom>
        </p:spPr>
        <p:txBody>
          <a:bodyPr vert="horz" lIns="104306" tIns="52153" rIns="104306" bIns="52153" rtlCol="0" anchor="ctr">
            <a:normAutofit/>
          </a:bodyPr>
          <a:lstStyle>
            <a:lvl1pPr algn="ctr">
              <a:lnSpc>
                <a:spcPts val="2400"/>
              </a:lnSpc>
              <a:defRPr sz="2700">
                <a:solidFill>
                  <a:schemeClr val="bg1"/>
                </a:solidFill>
              </a:defRPr>
            </a:lvl1pPr>
          </a:lstStyle>
          <a:p>
            <a:fld id="{E20E89E6-FE54-4E13-859C-1FA908D70D3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1043056" rtl="0" eaLnBrk="1" latinLnBrk="0" hangingPunct="1">
        <a:lnSpc>
          <a:spcPts val="5200"/>
        </a:lnSpc>
        <a:spcBef>
          <a:spcPct val="0"/>
        </a:spcBef>
        <a:buNone/>
        <a:defRPr sz="4200" b="1" i="0" kern="1200">
          <a:solidFill>
            <a:srgbClr val="005AA9"/>
          </a:solidFill>
          <a:latin typeface="+mj-lt"/>
          <a:ea typeface="+mj-ea"/>
          <a:cs typeface="+mj-cs"/>
        </a:defRPr>
      </a:lvl1pPr>
    </p:titleStyle>
    <p:bodyStyle>
      <a:lvl1pPr marL="363538" indent="0" algn="l" defTabSz="1043056" rtl="0" eaLnBrk="1" latinLnBrk="0" hangingPunct="1">
        <a:spcBef>
          <a:spcPct val="20000"/>
        </a:spcBef>
        <a:buFont typeface="+mj-lt"/>
        <a:buNone/>
        <a:defRPr sz="3600" b="0" i="0" kern="1200">
          <a:solidFill>
            <a:srgbClr val="005AA9"/>
          </a:solidFill>
          <a:latin typeface="+mj-lt"/>
          <a:ea typeface="+mn-ea"/>
          <a:cs typeface="+mn-cs"/>
        </a:defRPr>
      </a:lvl1pPr>
      <a:lvl2pPr marL="363538" indent="0" algn="l" defTabSz="1043056"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712788" indent="-260350" algn="l" defTabSz="1043056" rtl="0" eaLnBrk="1" latinLnBrk="0" hangingPunct="1">
        <a:spcBef>
          <a:spcPct val="20000"/>
        </a:spcBef>
        <a:buFont typeface="Arial" pitchFamily="34" charset="0"/>
        <a:buChar char="•"/>
        <a:defRPr sz="2400" b="0" i="0" kern="1200">
          <a:solidFill>
            <a:srgbClr val="504F53"/>
          </a:solidFill>
          <a:latin typeface="+mj-lt"/>
          <a:ea typeface="+mn-ea"/>
          <a:cs typeface="+mn-cs"/>
        </a:defRPr>
      </a:lvl3pPr>
      <a:lvl4pPr marL="0" indent="360363" algn="just" defTabSz="1043056"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100" indent="0" algn="l" defTabSz="1043056"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ogin.consultant.ru/link/?req=doc&amp;base=LAW&amp;n=437019&amp;dst=236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ogin.consultant.ru/link/?req=doc&amp;base=LAW&amp;n=453492&amp;dst=267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2124" y="3420591"/>
            <a:ext cx="10297144" cy="2376264"/>
          </a:xfrm>
        </p:spPr>
        <p:txBody>
          <a:bodyPr>
            <a:normAutofit fontScale="90000"/>
          </a:bodyPr>
          <a:lstStyle/>
          <a:p>
            <a:pPr algn="ctr">
              <a:lnSpc>
                <a:spcPct val="100000"/>
              </a:lnSpc>
            </a:pPr>
            <a:r>
              <a:rPr lang="ru-RU" sz="2700" dirty="0" smtClean="0"/>
              <a:t/>
            </a:r>
            <a:br>
              <a:rPr lang="ru-RU" sz="2700" dirty="0" smtClean="0"/>
            </a:br>
            <a:r>
              <a:rPr lang="ru-RU" sz="2700" dirty="0" smtClean="0"/>
              <a:t>Межрайонная ИФНС России по крупнейшим налогоплательщикам №</a:t>
            </a:r>
            <a:r>
              <a:rPr lang="en-US" sz="2700" smtClean="0"/>
              <a:t> </a:t>
            </a:r>
            <a:r>
              <a:rPr lang="ru-RU" sz="2700" smtClean="0"/>
              <a:t>10</a:t>
            </a:r>
            <a:r>
              <a:rPr lang="ru-RU" dirty="0" smtClean="0"/>
              <a:t/>
            </a:r>
            <a:br>
              <a:rPr lang="ru-RU" dirty="0" smtClean="0"/>
            </a:br>
            <a:r>
              <a:rPr lang="ru-RU" sz="4200" dirty="0" smtClean="0"/>
              <a:t>«</a:t>
            </a:r>
            <a:r>
              <a:rPr lang="ru-RU" sz="4000" dirty="0"/>
              <a:t>Актуальные вопросы и изменения </a:t>
            </a:r>
            <a:r>
              <a:rPr lang="ru-RU" sz="4000" dirty="0" smtClean="0"/>
              <a:t/>
            </a:r>
            <a:br>
              <a:rPr lang="ru-RU" sz="4000" dirty="0" smtClean="0"/>
            </a:br>
            <a:r>
              <a:rPr lang="ru-RU" sz="4000" dirty="0" smtClean="0"/>
              <a:t>в </a:t>
            </a:r>
            <a:r>
              <a:rPr lang="ru-RU" sz="4000" dirty="0"/>
              <a:t>налоговом законодательстве по НДС </a:t>
            </a:r>
            <a:r>
              <a:rPr lang="ru-RU" sz="4000" dirty="0" smtClean="0"/>
              <a:t/>
            </a:r>
            <a:br>
              <a:rPr lang="ru-RU" sz="4000" dirty="0" smtClean="0"/>
            </a:br>
            <a:r>
              <a:rPr lang="ru-RU" sz="4000" dirty="0" smtClean="0"/>
              <a:t>в </a:t>
            </a:r>
            <a:r>
              <a:rPr lang="ru-RU" sz="4000" dirty="0"/>
              <a:t>2023-2024 годах</a:t>
            </a:r>
            <a:r>
              <a:rPr lang="ru-RU" sz="4200" dirty="0" smtClean="0"/>
              <a:t>»</a:t>
            </a:r>
            <a:endParaRPr lang="ru-RU" sz="4200" dirty="0"/>
          </a:p>
        </p:txBody>
      </p:sp>
      <p:sp>
        <p:nvSpPr>
          <p:cNvPr id="3" name="Подзаголовок 2"/>
          <p:cNvSpPr>
            <a:spLocks noGrp="1"/>
          </p:cNvSpPr>
          <p:nvPr>
            <p:ph type="subTitle" idx="1"/>
          </p:nvPr>
        </p:nvSpPr>
        <p:spPr>
          <a:xfrm>
            <a:off x="666180" y="5940871"/>
            <a:ext cx="9145016" cy="1464059"/>
          </a:xfrm>
        </p:spPr>
        <p:txBody>
          <a:bodyPr>
            <a:normAutofit fontScale="92500" lnSpcReduction="10000"/>
          </a:bodyPr>
          <a:lstStyle/>
          <a:p>
            <a:r>
              <a:rPr lang="ru-RU" sz="2700" dirty="0" smtClean="0"/>
              <a:t>Заместитель начальника </a:t>
            </a:r>
            <a:r>
              <a:rPr lang="ru-RU" sz="2700" dirty="0"/>
              <a:t>отдела камеральных проверок </a:t>
            </a:r>
            <a:r>
              <a:rPr lang="ru-RU" sz="2700" dirty="0" smtClean="0"/>
              <a:t>№</a:t>
            </a:r>
            <a:r>
              <a:rPr lang="en-US" sz="2700" dirty="0" smtClean="0"/>
              <a:t> </a:t>
            </a:r>
            <a:r>
              <a:rPr lang="ru-RU" sz="2700" dirty="0" smtClean="0"/>
              <a:t>1</a:t>
            </a:r>
            <a:r>
              <a:rPr lang="ru-RU" dirty="0" smtClean="0"/>
              <a:t> </a:t>
            </a:r>
            <a:r>
              <a:rPr lang="ru-RU" sz="3000" dirty="0" err="1" smtClean="0"/>
              <a:t>Перепечаева</a:t>
            </a:r>
            <a:r>
              <a:rPr lang="ru-RU" sz="3000" dirty="0" smtClean="0"/>
              <a:t> Светлана Анатольевна</a:t>
            </a:r>
          </a:p>
          <a:p>
            <a:r>
              <a:rPr lang="ru-RU" sz="3000" dirty="0" smtClean="0"/>
              <a:t>06.12.2023</a:t>
            </a:r>
            <a:endParaRPr lang="ru-RU" sz="3000" dirty="0"/>
          </a:p>
        </p:txBody>
      </p:sp>
      <p:sp>
        <p:nvSpPr>
          <p:cNvPr id="5" name="TextBox 4"/>
          <p:cNvSpPr txBox="1"/>
          <p:nvPr/>
        </p:nvSpPr>
        <p:spPr>
          <a:xfrm>
            <a:off x="3330476" y="2556495"/>
            <a:ext cx="4464496" cy="1008112"/>
          </a:xfrm>
          <a:prstGeom prst="rect">
            <a:avLst/>
          </a:prstGeom>
        </p:spPr>
        <p:txBody>
          <a:bodyPr vert="horz" wrap="square" lIns="104306" tIns="52153" rIns="104306" bIns="52153" rtlCol="0" anchor="ctr">
            <a:noAutofit/>
          </a:bodyPr>
          <a:lstStyle/>
          <a:p>
            <a:pPr marL="0" marR="0" indent="0" algn="ctr" defTabSz="1043056" rtl="0" eaLnBrk="1" fontAlgn="auto" latinLnBrk="0" hangingPunct="1">
              <a:lnSpc>
                <a:spcPct val="100000"/>
              </a:lnSpc>
              <a:spcBef>
                <a:spcPct val="0"/>
              </a:spcBef>
              <a:spcAft>
                <a:spcPts val="0"/>
              </a:spcAft>
              <a:buClrTx/>
              <a:buSzTx/>
              <a:buFontTx/>
              <a:buNone/>
              <a:tabLst/>
            </a:pPr>
            <a:r>
              <a:rPr kumimoji="0" lang="ru-RU" sz="2000" b="1" i="0" u="none" strike="noStrike" kern="1200" cap="none" spc="0" normalizeH="0" baseline="0" noProof="0" dirty="0" smtClean="0">
                <a:ln>
                  <a:noFill/>
                </a:ln>
                <a:solidFill>
                  <a:schemeClr val="bg1"/>
                </a:solidFill>
                <a:effectLst/>
                <a:uLnTx/>
                <a:uFillTx/>
                <a:latin typeface="+mj-lt"/>
                <a:ea typeface="+mj-ea"/>
                <a:cs typeface="+mj-cs"/>
              </a:rPr>
              <a:t>ФЕДЕРАЛЬНАЯ НАЛОГОВАЯ СЛУЖБА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a:bodyPr>
          <a:lstStyle/>
          <a:p>
            <a:pPr lvl="3" algn="ctr">
              <a:lnSpc>
                <a:spcPct val="150000"/>
              </a:lnSpc>
              <a:spcBef>
                <a:spcPts val="300"/>
              </a:spcBef>
            </a:pPr>
            <a:r>
              <a:rPr lang="ru-RU" sz="2700" b="1" dirty="0" smtClean="0"/>
              <a:t>Пункт 24 статьи 176.1 НК РФ (с 01.04.2024) изменен</a:t>
            </a:r>
            <a:endParaRPr lang="ru-RU" sz="2700" b="1" dirty="0"/>
          </a:p>
          <a:p>
            <a:pPr algn="just"/>
            <a:endParaRPr lang="ru-RU" sz="2800" b="0" dirty="0" smtClean="0">
              <a:solidFill>
                <a:schemeClr val="tx1"/>
              </a:solidFill>
            </a:endParaRPr>
          </a:p>
          <a:p>
            <a:pPr algn="just"/>
            <a:r>
              <a:rPr lang="ru-RU" sz="2800" b="0" dirty="0" smtClean="0">
                <a:solidFill>
                  <a:schemeClr val="tx1"/>
                </a:solidFill>
              </a:rPr>
              <a:t>В абзаце третьем слова «</a:t>
            </a:r>
            <a:r>
              <a:rPr lang="ru-RU" sz="2800" dirty="0" smtClean="0">
                <a:solidFill>
                  <a:schemeClr val="tx1"/>
                </a:solidFill>
              </a:rPr>
              <a:t>не позднее дня</a:t>
            </a:r>
            <a:r>
              <a:rPr lang="ru-RU" sz="2800" b="0" dirty="0" smtClean="0">
                <a:solidFill>
                  <a:schemeClr val="tx1"/>
                </a:solidFill>
              </a:rPr>
              <a:t>, следующего за днем подачи уточненной налоговой декларации» заменить словами «не позднее </a:t>
            </a:r>
            <a:r>
              <a:rPr lang="ru-RU" sz="2800" dirty="0" smtClean="0">
                <a:solidFill>
                  <a:schemeClr val="tx1"/>
                </a:solidFill>
              </a:rPr>
              <a:t>десяти</a:t>
            </a:r>
            <a:r>
              <a:rPr lang="ru-RU" sz="2800" b="0" dirty="0" smtClean="0">
                <a:solidFill>
                  <a:schemeClr val="tx1"/>
                </a:solidFill>
              </a:rPr>
              <a:t> </a:t>
            </a:r>
            <a:r>
              <a:rPr lang="ru-RU" sz="2800" dirty="0" smtClean="0">
                <a:solidFill>
                  <a:schemeClr val="tx1"/>
                </a:solidFill>
              </a:rPr>
              <a:t>дней</a:t>
            </a:r>
            <a:r>
              <a:rPr lang="ru-RU" sz="2800" b="0" dirty="0" smtClean="0">
                <a:solidFill>
                  <a:schemeClr val="tx1"/>
                </a:solidFill>
              </a:rPr>
              <a:t> со для представления уточненной налоговой декларации, если иное не установлено настоящим пунктом»</a:t>
            </a:r>
            <a:endParaRPr lang="ru-RU" sz="2800" b="0" dirty="0">
              <a:solidFill>
                <a:schemeClr val="tx1"/>
              </a:solidFill>
              <a:hlinkClick r:id="rId2"/>
            </a:endParaRPr>
          </a:p>
          <a:p>
            <a:pPr algn="just"/>
            <a:r>
              <a:rPr lang="ru-RU" sz="3300" b="0" dirty="0" smtClean="0">
                <a:solidFill>
                  <a:schemeClr val="tx1"/>
                </a:solidFill>
              </a:rPr>
              <a:t>. </a:t>
            </a:r>
            <a:endParaRPr lang="ru-RU" sz="3300"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10</a:t>
            </a:fld>
            <a:endParaRPr lang="ru-RU" dirty="0"/>
          </a:p>
        </p:txBody>
      </p:sp>
    </p:spTree>
    <p:extLst>
      <p:ext uri="{BB962C8B-B14F-4D97-AF65-F5344CB8AC3E}">
        <p14:creationId xmlns:p14="http://schemas.microsoft.com/office/powerpoint/2010/main" val="301496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85000" lnSpcReduction="10000"/>
          </a:bodyPr>
          <a:lstStyle/>
          <a:p>
            <a:pPr lvl="3" algn="ctr">
              <a:lnSpc>
                <a:spcPct val="150000"/>
              </a:lnSpc>
              <a:spcBef>
                <a:spcPts val="300"/>
              </a:spcBef>
            </a:pPr>
            <a:r>
              <a:rPr lang="ru-RU" sz="2700" b="1" dirty="0" smtClean="0"/>
              <a:t>Пункт 24 статьи 176.1 НК РФ (с 01.04.2024) дополнен</a:t>
            </a:r>
            <a:endParaRPr lang="ru-RU" sz="2700" b="1" dirty="0"/>
          </a:p>
          <a:p>
            <a:pPr algn="just"/>
            <a:r>
              <a:rPr lang="ru-RU" sz="2800" b="0" dirty="0" smtClean="0">
                <a:solidFill>
                  <a:schemeClr val="tx1"/>
                </a:solidFill>
              </a:rPr>
              <a:t>Решение </a:t>
            </a:r>
            <a:r>
              <a:rPr lang="ru-RU" sz="2800" b="0" dirty="0">
                <a:solidFill>
                  <a:schemeClr val="tx1"/>
                </a:solidFill>
              </a:rPr>
              <a:t>о возмещении суммы налога, заявленной к возмещению в заявительном порядке, </a:t>
            </a:r>
            <a:r>
              <a:rPr lang="ru-RU" sz="2800" dirty="0">
                <a:solidFill>
                  <a:schemeClr val="tx1"/>
                </a:solidFill>
              </a:rPr>
              <a:t>не подлежит отмене </a:t>
            </a:r>
            <a:r>
              <a:rPr lang="ru-RU" sz="2800" b="0" dirty="0">
                <a:solidFill>
                  <a:schemeClr val="tx1"/>
                </a:solidFill>
              </a:rPr>
              <a:t>в случае, если на дату представления уточненной налоговой декларации, представленной до завершения камеральной налоговой проверки налоговой декларации, по которой вынесено указанное решение (до окончания срока проведения налогового мониторинга, но не позднее дня составления мотивированного мнения, если уточненная налоговая декларация представлена налогоплательщиком, указанным в подпункте 6 пункта 2 настоящей статьи), сумма налога, возмещенная налогоплательщику в заявительном порядке, равна сумме налога, заявленной к возмещению в заявительном порядке по уточненной налоговой декларации, или меньше указанной суммы.</a:t>
            </a: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11</a:t>
            </a:fld>
            <a:endParaRPr lang="ru-RU" dirty="0"/>
          </a:p>
        </p:txBody>
      </p:sp>
    </p:spTree>
    <p:extLst>
      <p:ext uri="{BB962C8B-B14F-4D97-AF65-F5344CB8AC3E}">
        <p14:creationId xmlns:p14="http://schemas.microsoft.com/office/powerpoint/2010/main" val="1522188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62500" lnSpcReduction="20000"/>
          </a:bodyPr>
          <a:lstStyle/>
          <a:p>
            <a:pPr lvl="3" algn="ctr">
              <a:lnSpc>
                <a:spcPct val="150000"/>
              </a:lnSpc>
              <a:spcBef>
                <a:spcPts val="300"/>
              </a:spcBef>
            </a:pPr>
            <a:r>
              <a:rPr lang="ru-RU" sz="2700" b="1" dirty="0" smtClean="0"/>
              <a:t>Пункт 24 статьи 176.1 НК РФ (с 01.04.2024) дополнен</a:t>
            </a:r>
            <a:endParaRPr lang="ru-RU" sz="2700" b="1" dirty="0"/>
          </a:p>
          <a:p>
            <a:pPr algn="just"/>
            <a:r>
              <a:rPr lang="ru-RU" sz="2800" b="0" dirty="0" smtClean="0">
                <a:solidFill>
                  <a:schemeClr val="tx1"/>
                </a:solidFill>
              </a:rPr>
              <a:t>Решение </a:t>
            </a:r>
            <a:r>
              <a:rPr lang="ru-RU" sz="2800" b="0" dirty="0">
                <a:solidFill>
                  <a:schemeClr val="tx1"/>
                </a:solidFill>
              </a:rPr>
              <a:t>о возмещении суммы налога, заявленной к возмещению в заявительном порядке, </a:t>
            </a:r>
            <a:r>
              <a:rPr lang="ru-RU" sz="2800" dirty="0">
                <a:solidFill>
                  <a:schemeClr val="tx1"/>
                </a:solidFill>
              </a:rPr>
              <a:t>в случае превышения суммы налога</a:t>
            </a:r>
            <a:r>
              <a:rPr lang="ru-RU" sz="2800" b="0" dirty="0">
                <a:solidFill>
                  <a:schemeClr val="tx1"/>
                </a:solidFill>
              </a:rPr>
              <a:t>, возмещенной в заявительном порядке, над суммой налога, заявленной к возмещению в заявительном порядке по уточненной налоговой декларации, представленной до завершения камеральной налоговой проверки налоговой декларации, по которой вынесено указанное решение (до окончания срока проведения налогового мониторинга, но не позднее дня составления мотивированного мнения, если уточненная налоговая декларация представлена налогоплательщиком, указанным в подпункте 6 пункта 2 настоящей статьи</a:t>
            </a:r>
            <a:r>
              <a:rPr lang="ru-RU" sz="2800" b="0" dirty="0" smtClean="0">
                <a:solidFill>
                  <a:schemeClr val="tx1"/>
                </a:solidFill>
              </a:rPr>
              <a:t>),       </a:t>
            </a:r>
            <a:r>
              <a:rPr lang="ru-RU" sz="2800" dirty="0">
                <a:solidFill>
                  <a:schemeClr val="tx1"/>
                </a:solidFill>
              </a:rPr>
              <a:t>не подлежит отмене</a:t>
            </a:r>
            <a:r>
              <a:rPr lang="ru-RU" sz="2800" b="0" dirty="0">
                <a:solidFill>
                  <a:schemeClr val="tx1"/>
                </a:solidFill>
              </a:rPr>
              <a:t> в части суммы налога, заявленной к возмещению в заявительном порядке по уточненной налоговой декларации. </a:t>
            </a:r>
            <a:endParaRPr lang="ru-RU" sz="2800" b="0" dirty="0" smtClean="0">
              <a:solidFill>
                <a:schemeClr val="tx1"/>
              </a:solidFill>
            </a:endParaRPr>
          </a:p>
          <a:p>
            <a:pPr algn="just"/>
            <a:r>
              <a:rPr lang="ru-RU" sz="2800" b="0" dirty="0" smtClean="0">
                <a:solidFill>
                  <a:schemeClr val="tx1"/>
                </a:solidFill>
              </a:rPr>
              <a:t>При </a:t>
            </a:r>
            <a:r>
              <a:rPr lang="ru-RU" sz="2800" b="0" dirty="0">
                <a:solidFill>
                  <a:schemeClr val="tx1"/>
                </a:solidFill>
              </a:rPr>
              <a:t>этом в указанном случае налоговый орган в срок не позднее </a:t>
            </a:r>
            <a:r>
              <a:rPr lang="ru-RU" sz="2800" dirty="0">
                <a:solidFill>
                  <a:schemeClr val="tx1"/>
                </a:solidFill>
              </a:rPr>
              <a:t>десяти</a:t>
            </a:r>
            <a:r>
              <a:rPr lang="ru-RU" sz="2800" b="0" dirty="0">
                <a:solidFill>
                  <a:schemeClr val="tx1"/>
                </a:solidFill>
              </a:rPr>
              <a:t> дней со дня представления уточненной налоговой декларации принимает </a:t>
            </a:r>
            <a:r>
              <a:rPr lang="ru-RU" sz="2800" dirty="0">
                <a:solidFill>
                  <a:schemeClr val="tx1"/>
                </a:solidFill>
              </a:rPr>
              <a:t>решение об отмене решения о возмещении суммы налога, заявленной к возмещению в заявительном порядке, в части превышения суммы налога</a:t>
            </a:r>
            <a:r>
              <a:rPr lang="ru-RU" sz="2800" b="0" dirty="0">
                <a:solidFill>
                  <a:schemeClr val="tx1"/>
                </a:solidFill>
              </a:rPr>
              <a:t>, возмещенной в заявительном порядке, </a:t>
            </a:r>
            <a:r>
              <a:rPr lang="ru-RU" sz="2800" dirty="0">
                <a:solidFill>
                  <a:schemeClr val="tx1"/>
                </a:solidFill>
              </a:rPr>
              <a:t>над суммой налога</a:t>
            </a:r>
            <a:r>
              <a:rPr lang="ru-RU" sz="2800" b="0" dirty="0">
                <a:solidFill>
                  <a:schemeClr val="tx1"/>
                </a:solidFill>
              </a:rPr>
              <a:t>, заявленной к возмещению в заявительном порядке по </a:t>
            </a:r>
            <a:r>
              <a:rPr lang="ru-RU" sz="2800" dirty="0">
                <a:solidFill>
                  <a:schemeClr val="tx1"/>
                </a:solidFill>
              </a:rPr>
              <a:t>уточненной</a:t>
            </a:r>
            <a:r>
              <a:rPr lang="ru-RU" sz="2800" b="0" dirty="0">
                <a:solidFill>
                  <a:schemeClr val="tx1"/>
                </a:solidFill>
              </a:rPr>
              <a:t> налоговой декларации. Суммы налога, излишне полученные налогоплательщиком в заявительном порядке, должны быть возвращены им с учетом процентов, предусмотренных пунктом 17 настоящей </a:t>
            </a:r>
            <a:r>
              <a:rPr lang="ru-RU" sz="2800" b="0" dirty="0" smtClean="0">
                <a:solidFill>
                  <a:schemeClr val="tx1"/>
                </a:solidFill>
              </a:rPr>
              <a:t>статьи</a:t>
            </a:r>
            <a:r>
              <a:rPr lang="ru-RU" sz="3300" b="0" dirty="0" smtClean="0">
                <a:solidFill>
                  <a:schemeClr val="tx1"/>
                </a:solidFill>
              </a:rPr>
              <a:t>. </a:t>
            </a: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12</a:t>
            </a:fld>
            <a:endParaRPr lang="ru-RU" dirty="0"/>
          </a:p>
        </p:txBody>
      </p:sp>
    </p:spTree>
    <p:extLst>
      <p:ext uri="{BB962C8B-B14F-4D97-AF65-F5344CB8AC3E}">
        <p14:creationId xmlns:p14="http://schemas.microsoft.com/office/powerpoint/2010/main" val="53022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a:bodyPr>
          <a:lstStyle/>
          <a:p>
            <a:pPr lvl="3" algn="ctr">
              <a:lnSpc>
                <a:spcPct val="150000"/>
              </a:lnSpc>
              <a:spcBef>
                <a:spcPts val="300"/>
              </a:spcBef>
            </a:pPr>
            <a:r>
              <a:rPr lang="ru-RU" sz="2700" b="1" dirty="0" smtClean="0"/>
              <a:t>Статья 165 НК РФ (с 01.01.2024)</a:t>
            </a:r>
            <a:endParaRPr lang="ru-RU" sz="2700" b="1" dirty="0"/>
          </a:p>
          <a:p>
            <a:pPr algn="just"/>
            <a:r>
              <a:rPr lang="en-US" sz="2800" b="0" dirty="0" smtClean="0">
                <a:solidFill>
                  <a:schemeClr val="tx1"/>
                </a:solidFill>
              </a:rPr>
              <a:t>1) </a:t>
            </a:r>
            <a:r>
              <a:rPr lang="ru-RU" sz="2800" b="0" dirty="0" smtClean="0">
                <a:solidFill>
                  <a:schemeClr val="tx1"/>
                </a:solidFill>
              </a:rPr>
              <a:t>Реестр деклараций на товары представляется в электронном виде</a:t>
            </a:r>
          </a:p>
          <a:p>
            <a:pPr algn="just"/>
            <a:r>
              <a:rPr lang="ru-RU" sz="2800" b="0" dirty="0" smtClean="0">
                <a:solidFill>
                  <a:schemeClr val="tx1"/>
                </a:solidFill>
              </a:rPr>
              <a:t>2) Представление контракта не требуется, так как в реестре присутствует информация контракте</a:t>
            </a:r>
          </a:p>
          <a:p>
            <a:pPr marL="820738" indent="-457200" algn="just">
              <a:buFontTx/>
              <a:buChar char="-"/>
            </a:pPr>
            <a:r>
              <a:rPr lang="ru-RU" sz="2800" dirty="0" smtClean="0">
                <a:solidFill>
                  <a:schemeClr val="tx1"/>
                </a:solidFill>
              </a:rPr>
              <a:t>это в отношение экспорта товаров пп.1 п. 1</a:t>
            </a:r>
          </a:p>
          <a:p>
            <a:pPr algn="ctr"/>
            <a:r>
              <a:rPr lang="ru-RU" sz="2800" b="0" dirty="0">
                <a:solidFill>
                  <a:schemeClr val="tx1"/>
                </a:solidFill>
              </a:rPr>
              <a:t>Конкретный перечень документов, </a:t>
            </a:r>
            <a:endParaRPr lang="ru-RU" sz="2800" b="0" dirty="0" smtClean="0">
              <a:solidFill>
                <a:schemeClr val="tx1"/>
              </a:solidFill>
            </a:endParaRPr>
          </a:p>
          <a:p>
            <a:pPr algn="ctr"/>
            <a:r>
              <a:rPr lang="ru-RU" sz="2800" b="0" dirty="0" smtClean="0">
                <a:solidFill>
                  <a:schemeClr val="tx1"/>
                </a:solidFill>
              </a:rPr>
              <a:t>представляемых </a:t>
            </a:r>
            <a:r>
              <a:rPr lang="ru-RU" sz="2800" b="0" dirty="0">
                <a:solidFill>
                  <a:schemeClr val="tx1"/>
                </a:solidFill>
              </a:rPr>
              <a:t>в налоговую инспекцию, зависит от условий экспортного контракта, вида экспортируемых товаров, условий перевозки, вида транспорта и других условий.</a:t>
            </a:r>
          </a:p>
          <a:p>
            <a:pPr algn="just"/>
            <a:endParaRPr lang="ru-RU" sz="280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19.12.2022 № 549-ФЗ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13</a:t>
            </a:fld>
            <a:endParaRPr lang="ru-RU" dirty="0"/>
          </a:p>
        </p:txBody>
      </p:sp>
    </p:spTree>
    <p:extLst>
      <p:ext uri="{BB962C8B-B14F-4D97-AF65-F5344CB8AC3E}">
        <p14:creationId xmlns:p14="http://schemas.microsoft.com/office/powerpoint/2010/main" val="348083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a:bodyPr>
          <a:lstStyle/>
          <a:p>
            <a:pPr lvl="3" algn="ctr">
              <a:lnSpc>
                <a:spcPct val="150000"/>
              </a:lnSpc>
              <a:spcBef>
                <a:spcPts val="300"/>
              </a:spcBef>
            </a:pPr>
            <a:r>
              <a:rPr lang="ru-RU" sz="2700" b="1" dirty="0" smtClean="0"/>
              <a:t>Статья 165 НК РФ (с 01.01.2024)</a:t>
            </a:r>
            <a:endParaRPr lang="ru-RU" sz="2700" b="1" dirty="0"/>
          </a:p>
          <a:p>
            <a:r>
              <a:rPr lang="ru-RU" sz="2700" b="0" dirty="0">
                <a:solidFill>
                  <a:schemeClr val="tx1"/>
                </a:solidFill>
              </a:rPr>
              <a:t>При реализации товаров, предусмотренных </a:t>
            </a:r>
            <a:r>
              <a:rPr lang="ru-RU" sz="2700" b="0" dirty="0" smtClean="0">
                <a:solidFill>
                  <a:schemeClr val="tx1"/>
                </a:solidFill>
              </a:rPr>
              <a:t>подпунктом 1.1 пункта 1, представляются документы, предусмотренные Договором о Евразийском экономическом союзе от 29 мая 2014 года</a:t>
            </a:r>
          </a:p>
          <a:p>
            <a:endParaRPr lang="ru-RU" sz="2700" b="0" dirty="0" smtClean="0">
              <a:solidFill>
                <a:schemeClr val="tx1"/>
              </a:solidFill>
            </a:endParaRPr>
          </a:p>
          <a:p>
            <a:r>
              <a:rPr lang="ru-RU" sz="2700" b="0" dirty="0">
                <a:solidFill>
                  <a:schemeClr val="tx1"/>
                </a:solidFill>
              </a:rPr>
              <a:t>Вместо документов, подтверждающих перемещение товаров, можно представить перечень заявлений о ввозе</a:t>
            </a:r>
          </a:p>
          <a:p>
            <a:endParaRPr lang="ru-RU" sz="270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19.12.2022 № 549-ФЗ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14</a:t>
            </a:fld>
            <a:endParaRPr lang="ru-RU" dirty="0"/>
          </a:p>
        </p:txBody>
      </p:sp>
    </p:spTree>
    <p:extLst>
      <p:ext uri="{BB962C8B-B14F-4D97-AF65-F5344CB8AC3E}">
        <p14:creationId xmlns:p14="http://schemas.microsoft.com/office/powerpoint/2010/main" val="2197730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a:bodyPr>
          <a:lstStyle/>
          <a:p>
            <a:pPr lvl="3" algn="ctr">
              <a:lnSpc>
                <a:spcPct val="150000"/>
              </a:lnSpc>
              <a:spcBef>
                <a:spcPts val="300"/>
              </a:spcBef>
            </a:pPr>
            <a:r>
              <a:rPr lang="ru-RU" sz="2700" b="1" dirty="0" smtClean="0"/>
              <a:t>Пункт 9 Статья 165 НК РФ (с 01.01.2024)</a:t>
            </a:r>
            <a:endParaRPr lang="ru-RU" sz="2700" b="1" dirty="0"/>
          </a:p>
          <a:p>
            <a:endParaRPr lang="ru-RU" sz="2800" b="0" dirty="0"/>
          </a:p>
          <a:p>
            <a:r>
              <a:rPr lang="ru-RU" sz="2800" b="0" dirty="0" smtClean="0">
                <a:solidFill>
                  <a:schemeClr val="tx1"/>
                </a:solidFill>
              </a:rPr>
              <a:t>Документы </a:t>
            </a:r>
            <a:r>
              <a:rPr lang="ru-RU" sz="2800" b="0" dirty="0">
                <a:solidFill>
                  <a:schemeClr val="tx1"/>
                </a:solidFill>
              </a:rPr>
              <a:t>(их копии) либо реестры, указанные </a:t>
            </a:r>
            <a:r>
              <a:rPr lang="ru-RU" sz="2800" b="0" dirty="0" smtClean="0">
                <a:solidFill>
                  <a:schemeClr val="tx1"/>
                </a:solidFill>
              </a:rPr>
              <a:t>в пункте 1, представляются в срок не позднее 180 календарных дней, считая с даты помещения товаров под таможенные процедуры экспорта, реэкспорта, свободной таможенной зоны.</a:t>
            </a:r>
            <a:endParaRPr lang="ru-RU" sz="280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19.12.2022 № 549-ФЗ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15</a:t>
            </a:fld>
            <a:endParaRPr lang="ru-RU" dirty="0"/>
          </a:p>
        </p:txBody>
      </p:sp>
    </p:spTree>
    <p:extLst>
      <p:ext uri="{BB962C8B-B14F-4D97-AF65-F5344CB8AC3E}">
        <p14:creationId xmlns:p14="http://schemas.microsoft.com/office/powerpoint/2010/main" val="219773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E20E89E6-FE54-4E13-859C-1FA908D70D39}" type="slidenum">
              <a:rPr lang="ru-RU" smtClean="0"/>
              <a:pPr/>
              <a:t>16</a:t>
            </a:fld>
            <a:endParaRPr lang="ru-RU" dirty="0"/>
          </a:p>
        </p:txBody>
      </p:sp>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96" y="972319"/>
            <a:ext cx="9073008"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1633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E20E89E6-FE54-4E13-859C-1FA908D70D39}" type="slidenum">
              <a:rPr lang="ru-RU" smtClean="0"/>
              <a:pPr/>
              <a:t>17</a:t>
            </a:fld>
            <a:endParaRPr lang="ru-RU" dirty="0"/>
          </a:p>
        </p:txBody>
      </p:sp>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204" y="1332359"/>
            <a:ext cx="8928992"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563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E20E89E6-FE54-4E13-859C-1FA908D70D39}" type="slidenum">
              <a:rPr lang="ru-RU" smtClean="0"/>
              <a:pPr/>
              <a:t>18</a:t>
            </a:fld>
            <a:endParaRPr lang="ru-RU" dirty="0"/>
          </a:p>
        </p:txBody>
      </p:sp>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244" y="900311"/>
            <a:ext cx="8352928" cy="561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582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92500"/>
          </a:bodyPr>
          <a:lstStyle/>
          <a:p>
            <a:pPr lvl="3" algn="ctr">
              <a:lnSpc>
                <a:spcPct val="150000"/>
              </a:lnSpc>
              <a:spcBef>
                <a:spcPts val="300"/>
              </a:spcBef>
            </a:pPr>
            <a:r>
              <a:rPr lang="ru-RU" sz="2700" b="1" dirty="0" smtClean="0"/>
              <a:t>Статья 165 НК РФ (с 01.01.2024)</a:t>
            </a:r>
            <a:endParaRPr lang="ru-RU" sz="2700" b="1" dirty="0"/>
          </a:p>
          <a:p>
            <a:pPr algn="just"/>
            <a:r>
              <a:rPr lang="ru-RU" sz="2800" b="0" dirty="0" smtClean="0">
                <a:solidFill>
                  <a:schemeClr val="tx1"/>
                </a:solidFill>
              </a:rPr>
              <a:t>Если </a:t>
            </a:r>
            <a:r>
              <a:rPr lang="ru-RU" sz="2800" b="0" dirty="0">
                <a:solidFill>
                  <a:schemeClr val="tx1"/>
                </a:solidFill>
              </a:rPr>
              <a:t>по истечении 180 календарных </a:t>
            </a:r>
            <a:r>
              <a:rPr lang="ru-RU" sz="2800" b="0" dirty="0" smtClean="0">
                <a:solidFill>
                  <a:schemeClr val="tx1"/>
                </a:solidFill>
              </a:rPr>
              <a:t>дней, налогоплательщик не представит указанные документы либо реестры, операции подлежат налогообложению по ставкам 10 и 20 процентов соответственно.</a:t>
            </a:r>
          </a:p>
          <a:p>
            <a:pPr algn="just"/>
            <a:r>
              <a:rPr lang="ru-RU" sz="2800" b="0" dirty="0" smtClean="0">
                <a:solidFill>
                  <a:schemeClr val="tx1"/>
                </a:solidFill>
              </a:rPr>
              <a:t>Моментом </a:t>
            </a:r>
            <a:r>
              <a:rPr lang="ru-RU" sz="2800" b="0" dirty="0">
                <a:solidFill>
                  <a:schemeClr val="tx1"/>
                </a:solidFill>
              </a:rPr>
              <a:t>определения налоговой базы является последнее число квартала, в котором истечет указанный </a:t>
            </a:r>
            <a:r>
              <a:rPr lang="ru-RU" sz="2800" b="0" dirty="0" smtClean="0">
                <a:solidFill>
                  <a:schemeClr val="tx1"/>
                </a:solidFill>
              </a:rPr>
              <a:t>срок (пункт 9 статьи 167 НК РФ).</a:t>
            </a:r>
          </a:p>
          <a:p>
            <a:pPr algn="just"/>
            <a:r>
              <a:rPr lang="ru-RU" sz="2800" b="0" dirty="0" smtClean="0">
                <a:solidFill>
                  <a:schemeClr val="tx1"/>
                </a:solidFill>
              </a:rPr>
              <a:t>Если в последствии налогоплательщик представляет      в налоговые органы документы либо реестры,                 то правомерность применения налоговой ставки                        </a:t>
            </a:r>
            <a:r>
              <a:rPr lang="en-US" sz="2800" b="0" dirty="0" smtClean="0">
                <a:solidFill>
                  <a:schemeClr val="tx1"/>
                </a:solidFill>
              </a:rPr>
              <a:t>0 </a:t>
            </a:r>
            <a:r>
              <a:rPr lang="ru-RU" sz="2800" b="0" dirty="0" smtClean="0">
                <a:solidFill>
                  <a:schemeClr val="tx1"/>
                </a:solidFill>
              </a:rPr>
              <a:t>процентов будет подтверждена.</a:t>
            </a:r>
          </a:p>
          <a:p>
            <a:pPr algn="just"/>
            <a:endParaRPr lang="ru-RU" sz="280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19.12.2022 № 549-ФЗ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19</a:t>
            </a:fld>
            <a:endParaRPr lang="ru-RU" dirty="0"/>
          </a:p>
        </p:txBody>
      </p:sp>
    </p:spTree>
    <p:extLst>
      <p:ext uri="{BB962C8B-B14F-4D97-AF65-F5344CB8AC3E}">
        <p14:creationId xmlns:p14="http://schemas.microsoft.com/office/powerpoint/2010/main" val="141755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62500" lnSpcReduction="20000"/>
          </a:bodyPr>
          <a:lstStyle/>
          <a:p>
            <a:pPr lvl="3" algn="ctr">
              <a:lnSpc>
                <a:spcPct val="150000"/>
              </a:lnSpc>
              <a:spcBef>
                <a:spcPts val="300"/>
              </a:spcBef>
            </a:pPr>
            <a:r>
              <a:rPr lang="ru-RU" sz="3200" b="1" dirty="0" smtClean="0"/>
              <a:t>Статья 74.1  НК РФ ( с 01.04.2024)</a:t>
            </a:r>
            <a:endParaRPr lang="ru-RU" sz="3200" b="1" dirty="0"/>
          </a:p>
          <a:p>
            <a:pPr algn="just"/>
            <a:r>
              <a:rPr lang="ru-RU" b="0" dirty="0">
                <a:solidFill>
                  <a:schemeClr val="tx1"/>
                </a:solidFill>
              </a:rPr>
              <a:t>Банковская гарантия, представляемая в налоговый орган гарантом, подписывается усиленной квалифицированной электронной подписью лица, обладающего таким правом, и направляется в налоговый орган в электронной форме по телекоммуникационным каналам связи. Формат и порядок направления банковской гарантии в налоговый орган в электронной форме утверждаются федеральным органом исполнительной власти, уполномоченным по контролю и надзору в области налогов и сборов, по согласованию с Центральным банком Российской Федерации.</a:t>
            </a:r>
          </a:p>
          <a:p>
            <a:pPr algn="just"/>
            <a:endParaRPr lang="ru-RU" b="0" dirty="0" smtClean="0">
              <a:solidFill>
                <a:schemeClr val="tx1"/>
              </a:solidFill>
            </a:endParaRPr>
          </a:p>
          <a:p>
            <a:pPr algn="just"/>
            <a:r>
              <a:rPr lang="ru-RU" b="0" dirty="0" smtClean="0">
                <a:solidFill>
                  <a:schemeClr val="tx1"/>
                </a:solidFill>
              </a:rPr>
              <a:t>В </a:t>
            </a:r>
            <a:r>
              <a:rPr lang="ru-RU" b="0" dirty="0">
                <a:solidFill>
                  <a:schemeClr val="tx1"/>
                </a:solidFill>
              </a:rPr>
              <a:t>случаях, предусмотренных </a:t>
            </a:r>
            <a:r>
              <a:rPr lang="ru-RU" b="0" dirty="0" smtClean="0">
                <a:solidFill>
                  <a:schemeClr val="tx1"/>
                </a:solidFill>
              </a:rPr>
              <a:t>НК РФ, </a:t>
            </a:r>
            <a:r>
              <a:rPr lang="ru-RU" b="0" dirty="0">
                <a:solidFill>
                  <a:schemeClr val="tx1"/>
                </a:solidFill>
              </a:rPr>
              <a:t>налоговый орган уведомляет выдавшего банковскую гарантию гаранта в электронной форме по телекоммуникационным каналам связи о его освобождении от обязательств по этой банковской гарантии.</a:t>
            </a: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2</a:t>
            </a:fld>
            <a:endParaRPr lang="ru-RU" dirty="0"/>
          </a:p>
        </p:txBody>
      </p:sp>
    </p:spTree>
    <p:extLst>
      <p:ext uri="{BB962C8B-B14F-4D97-AF65-F5344CB8AC3E}">
        <p14:creationId xmlns:p14="http://schemas.microsoft.com/office/powerpoint/2010/main" val="1851605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lnSpcReduction="10000"/>
          </a:bodyPr>
          <a:lstStyle/>
          <a:p>
            <a:pPr lvl="3" algn="ctr">
              <a:lnSpc>
                <a:spcPct val="150000"/>
              </a:lnSpc>
              <a:spcBef>
                <a:spcPts val="300"/>
              </a:spcBef>
            </a:pPr>
            <a:r>
              <a:rPr lang="ru-RU" sz="2700" b="1" dirty="0" smtClean="0"/>
              <a:t>Подпункт 38 пункта 3 статьи 149 НК РФ (с 01.01.2024)</a:t>
            </a:r>
            <a:endParaRPr lang="ru-RU" sz="2700" b="1" dirty="0"/>
          </a:p>
          <a:p>
            <a:pPr algn="just" fontAlgn="base"/>
            <a:r>
              <a:rPr lang="ru-RU" sz="2800" b="0" dirty="0">
                <a:solidFill>
                  <a:schemeClr val="tx1"/>
                </a:solidFill>
              </a:rPr>
              <a:t>Организации и ИП, оказывающие услуги общепита</a:t>
            </a:r>
            <a:r>
              <a:rPr lang="ru-RU" sz="2800" b="0" dirty="0" smtClean="0">
                <a:solidFill>
                  <a:schemeClr val="tx1"/>
                </a:solidFill>
              </a:rPr>
              <a:t>, вправе не платить НДС, </a:t>
            </a:r>
            <a:r>
              <a:rPr lang="ru-RU" sz="2800" b="0" dirty="0">
                <a:solidFill>
                  <a:schemeClr val="tx1"/>
                </a:solidFill>
              </a:rPr>
              <a:t>если за предыдущий календарный год </a:t>
            </a:r>
            <a:r>
              <a:rPr lang="ru-RU" sz="2800" b="0" dirty="0" smtClean="0">
                <a:solidFill>
                  <a:schemeClr val="tx1"/>
                </a:solidFill>
              </a:rPr>
              <a:t>выполнены такие условия:</a:t>
            </a:r>
            <a:endParaRPr lang="ru-RU" sz="2800" b="0" dirty="0">
              <a:solidFill>
                <a:schemeClr val="tx1"/>
              </a:solidFill>
            </a:endParaRPr>
          </a:p>
          <a:p>
            <a:pPr lvl="0" algn="just" fontAlgn="base"/>
            <a:r>
              <a:rPr lang="ru-RU" sz="2800" b="0" dirty="0">
                <a:solidFill>
                  <a:schemeClr val="tx1"/>
                </a:solidFill>
              </a:rPr>
              <a:t>сумма доходов не превысила 2 млрд руб.;</a:t>
            </a:r>
          </a:p>
          <a:p>
            <a:pPr lvl="0" algn="just" fontAlgn="base"/>
            <a:r>
              <a:rPr lang="ru-RU" sz="2800" b="0" dirty="0">
                <a:solidFill>
                  <a:schemeClr val="tx1"/>
                </a:solidFill>
              </a:rPr>
              <a:t>удельный вес доходов от реализации услуг общепита в общей сумме доходов составил </a:t>
            </a:r>
            <a:r>
              <a:rPr lang="ru-RU" sz="2800" b="0" dirty="0" smtClean="0">
                <a:solidFill>
                  <a:schemeClr val="tx1"/>
                </a:solidFill>
              </a:rPr>
              <a:t>             не </a:t>
            </a:r>
            <a:r>
              <a:rPr lang="ru-RU" sz="2800" b="0" dirty="0">
                <a:solidFill>
                  <a:schemeClr val="tx1"/>
                </a:solidFill>
              </a:rPr>
              <a:t>менее </a:t>
            </a:r>
            <a:r>
              <a:rPr lang="ru-RU" sz="2800" b="0" dirty="0" smtClean="0">
                <a:solidFill>
                  <a:schemeClr val="tx1"/>
                </a:solidFill>
              </a:rPr>
              <a:t>70%;</a:t>
            </a:r>
            <a:endParaRPr lang="ru-RU" sz="2800" b="0" dirty="0">
              <a:solidFill>
                <a:schemeClr val="tx1"/>
              </a:solidFill>
            </a:endParaRPr>
          </a:p>
          <a:p>
            <a:pPr algn="just"/>
            <a:r>
              <a:rPr lang="ru-RU" sz="2800" b="0" dirty="0">
                <a:solidFill>
                  <a:schemeClr val="tx1"/>
                </a:solidFill>
              </a:rPr>
              <a:t>среднемесячный размер выплат физлицам по РСВ не ниже среднемесячной зарплаты в регионе. При этом зарплату берут по виду деятельности, который относится </a:t>
            </a:r>
            <a:r>
              <a:rPr lang="ru-RU" sz="2800" b="0" dirty="0" smtClean="0">
                <a:solidFill>
                  <a:schemeClr val="tx1"/>
                </a:solidFill>
              </a:rPr>
              <a:t>к классу 56</a:t>
            </a:r>
            <a:r>
              <a:rPr lang="ru-RU" sz="2800" b="0" dirty="0">
                <a:solidFill>
                  <a:schemeClr val="tx1"/>
                </a:solidFill>
              </a:rPr>
              <a:t> раздела I ОКВЭД 2.</a:t>
            </a: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02.07.2021 № 305-ФЗ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20</a:t>
            </a:fld>
            <a:endParaRPr lang="ru-RU" dirty="0"/>
          </a:p>
        </p:txBody>
      </p:sp>
    </p:spTree>
    <p:extLst>
      <p:ext uri="{BB962C8B-B14F-4D97-AF65-F5344CB8AC3E}">
        <p14:creationId xmlns:p14="http://schemas.microsoft.com/office/powerpoint/2010/main" val="3982796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92500" lnSpcReduction="10000"/>
          </a:bodyPr>
          <a:lstStyle/>
          <a:p>
            <a:pPr algn="just"/>
            <a:r>
              <a:rPr lang="ru-RU" sz="2400" b="0" dirty="0" smtClean="0">
                <a:solidFill>
                  <a:schemeClr val="tx1"/>
                </a:solidFill>
              </a:rPr>
              <a:t>Пунктом 2 статьи 146  и статьей 149 НК РФ установлены перечни операций, не признаваемых объектом налогообложения налогом на добавленную стоимость,  а также не подлежащих налогообложению НДС.</a:t>
            </a:r>
          </a:p>
          <a:p>
            <a:pPr algn="just"/>
            <a:r>
              <a:rPr lang="ru-RU" sz="2400" b="0" dirty="0" smtClean="0">
                <a:solidFill>
                  <a:schemeClr val="tx1"/>
                </a:solidFill>
              </a:rPr>
              <a:t>В </a:t>
            </a:r>
            <a:r>
              <a:rPr lang="ru-RU" sz="2400" b="0" dirty="0">
                <a:solidFill>
                  <a:schemeClr val="tx1"/>
                </a:solidFill>
              </a:rPr>
              <a:t>данные перечни операции по предоставлению прав ограниченного пользования чужим земельным участком (сервитута) не включены. В связи с этим указанные операции подлежат налогообложению налогом на добавленную стоимость. При этом особенностей исчисления и уплаты налога на добавленную стоимость при предоставлении налогоплательщиками, в том числе органами государственной власти, органами местного самоуправления, государственными или муниципальными предприятиями, государственными или муниципальными учреждениями, прав ограниченного пользования чужим земельным участком (сервитута) нормами </a:t>
            </a:r>
            <a:r>
              <a:rPr lang="ru-RU" sz="2400" b="0" dirty="0" smtClean="0">
                <a:solidFill>
                  <a:schemeClr val="tx1"/>
                </a:solidFill>
              </a:rPr>
              <a:t>главы 21 НК РФ не установлено.</a:t>
            </a:r>
            <a:endParaRPr lang="ru-RU" sz="5000" b="0" dirty="0">
              <a:solidFill>
                <a:schemeClr val="tx1"/>
              </a:solidFill>
            </a:endParaRPr>
          </a:p>
        </p:txBody>
      </p:sp>
      <p:sp>
        <p:nvSpPr>
          <p:cNvPr id="10" name="Заголовок 9"/>
          <p:cNvSpPr>
            <a:spLocks noGrp="1"/>
          </p:cNvSpPr>
          <p:nvPr>
            <p:ph type="title"/>
          </p:nvPr>
        </p:nvSpPr>
        <p:spPr/>
        <p:txBody>
          <a:bodyPr>
            <a:noAutofit/>
          </a:bodyPr>
          <a:lstStyle/>
          <a:p>
            <a:r>
              <a:rPr lang="ru-RU" sz="2800" dirty="0" smtClean="0"/>
              <a:t>Письмо ФНС России от 20.01.2023 N </a:t>
            </a:r>
            <a:r>
              <a:rPr lang="ru-RU" sz="2800" dirty="0"/>
              <a:t>03-07-11/3898 </a:t>
            </a:r>
          </a:p>
        </p:txBody>
      </p:sp>
      <p:sp>
        <p:nvSpPr>
          <p:cNvPr id="6" name="Номер слайда 5"/>
          <p:cNvSpPr>
            <a:spLocks noGrp="1"/>
          </p:cNvSpPr>
          <p:nvPr>
            <p:ph type="sldNum" sz="quarter" idx="11"/>
          </p:nvPr>
        </p:nvSpPr>
        <p:spPr/>
        <p:txBody>
          <a:bodyPr/>
          <a:lstStyle/>
          <a:p>
            <a:fld id="{E20E89E6-FE54-4E13-859C-1FA908D70D39}" type="slidenum">
              <a:rPr lang="ru-RU" smtClean="0"/>
              <a:pPr/>
              <a:t>21</a:t>
            </a:fld>
            <a:endParaRPr lang="ru-RU" dirty="0"/>
          </a:p>
        </p:txBody>
      </p:sp>
    </p:spTree>
    <p:extLst>
      <p:ext uri="{BB962C8B-B14F-4D97-AF65-F5344CB8AC3E}">
        <p14:creationId xmlns:p14="http://schemas.microsoft.com/office/powerpoint/2010/main" val="1276261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5" y="612279"/>
            <a:ext cx="8561139" cy="1008112"/>
          </a:xfrm>
        </p:spPr>
        <p:txBody>
          <a:bodyPr>
            <a:normAutofit/>
          </a:bodyPr>
          <a:lstStyle/>
          <a:p>
            <a:r>
              <a:rPr lang="ru-RU" sz="2800" dirty="0" smtClean="0"/>
              <a:t>ПИСЬМО от 14 ноября 2023 г</a:t>
            </a:r>
            <a:r>
              <a:rPr lang="ru-RU" sz="2800" dirty="0"/>
              <a:t>. N ШЮ-4-13/14369@ </a:t>
            </a:r>
          </a:p>
        </p:txBody>
      </p:sp>
      <p:sp>
        <p:nvSpPr>
          <p:cNvPr id="3" name="Текст 2"/>
          <p:cNvSpPr>
            <a:spLocks noGrp="1"/>
          </p:cNvSpPr>
          <p:nvPr>
            <p:ph type="body" idx="1"/>
          </p:nvPr>
        </p:nvSpPr>
        <p:spPr>
          <a:xfrm>
            <a:off x="962025" y="1548383"/>
            <a:ext cx="8561139" cy="5547742"/>
          </a:xfrm>
        </p:spPr>
        <p:txBody>
          <a:bodyPr>
            <a:normAutofit fontScale="92500" lnSpcReduction="20000"/>
          </a:bodyPr>
          <a:lstStyle/>
          <a:p>
            <a:pPr algn="just"/>
            <a:r>
              <a:rPr lang="ru-RU" dirty="0" smtClean="0">
                <a:solidFill>
                  <a:schemeClr val="tx1"/>
                </a:solidFill>
              </a:rPr>
              <a:t>Пунктом 24 статьи 1 Федерального </a:t>
            </a:r>
            <a:r>
              <a:rPr lang="ru-RU" dirty="0">
                <a:solidFill>
                  <a:schemeClr val="tx1"/>
                </a:solidFill>
              </a:rPr>
              <a:t>закона N 389-ФЗ </a:t>
            </a:r>
            <a:r>
              <a:rPr lang="ru-RU" dirty="0" smtClean="0">
                <a:solidFill>
                  <a:schemeClr val="tx1"/>
                </a:solidFill>
              </a:rPr>
              <a:t>от 31.07.2023 дополнены </a:t>
            </a:r>
            <a:r>
              <a:rPr lang="ru-RU" dirty="0">
                <a:solidFill>
                  <a:schemeClr val="tx1"/>
                </a:solidFill>
              </a:rPr>
              <a:t>основания для приостановления операций налогового агента по его счетам в банке и переводов его электронных денежных средств </a:t>
            </a:r>
            <a:r>
              <a:rPr lang="ru-RU" dirty="0" smtClean="0">
                <a:solidFill>
                  <a:schemeClr val="tx1"/>
                </a:solidFill>
              </a:rPr>
              <a:t>в пункт 3.2 статьи 76 </a:t>
            </a:r>
            <a:r>
              <a:rPr lang="ru-RU" dirty="0">
                <a:solidFill>
                  <a:schemeClr val="tx1"/>
                </a:solidFill>
              </a:rPr>
              <a:t>НК РФ. </a:t>
            </a:r>
            <a:endParaRPr lang="ru-RU" dirty="0" smtClean="0">
              <a:solidFill>
                <a:schemeClr val="tx1"/>
              </a:solidFill>
            </a:endParaRPr>
          </a:p>
          <a:p>
            <a:pPr algn="just"/>
            <a:r>
              <a:rPr lang="ru-RU" dirty="0" smtClean="0">
                <a:solidFill>
                  <a:schemeClr val="tx1"/>
                </a:solidFill>
              </a:rPr>
              <a:t>С </a:t>
            </a:r>
            <a:r>
              <a:rPr lang="ru-RU" dirty="0">
                <a:solidFill>
                  <a:schemeClr val="tx1"/>
                </a:solidFill>
              </a:rPr>
              <a:t>01.01.2024 непредставление налогового расчета о суммах выплаченных иностранным организациям доходов и удержанных </a:t>
            </a:r>
            <a:r>
              <a:rPr lang="ru-RU" dirty="0" smtClean="0">
                <a:solidFill>
                  <a:schemeClr val="tx1"/>
                </a:solidFill>
              </a:rPr>
              <a:t>налогов (КНД 115056) </a:t>
            </a:r>
            <a:r>
              <a:rPr lang="ru-RU" dirty="0">
                <a:solidFill>
                  <a:schemeClr val="tx1"/>
                </a:solidFill>
              </a:rPr>
              <a:t>также является основанием для приостановления операций по банковским счетам.</a:t>
            </a:r>
          </a:p>
          <a:p>
            <a:pPr algn="just"/>
            <a:r>
              <a:rPr lang="ru-RU" dirty="0">
                <a:solidFill>
                  <a:schemeClr val="tx1"/>
                </a:solidFill>
              </a:rPr>
              <a:t>Кроме того</a:t>
            </a:r>
            <a:r>
              <a:rPr lang="ru-RU" dirty="0" smtClean="0">
                <a:solidFill>
                  <a:schemeClr val="tx1"/>
                </a:solidFill>
              </a:rPr>
              <a:t>, пунктом 43 статьи 1 N </a:t>
            </a:r>
            <a:r>
              <a:rPr lang="ru-RU" dirty="0">
                <a:solidFill>
                  <a:schemeClr val="tx1"/>
                </a:solidFill>
              </a:rPr>
              <a:t>389-ФЗ вносятся изменения </a:t>
            </a:r>
            <a:r>
              <a:rPr lang="ru-RU" dirty="0" smtClean="0">
                <a:solidFill>
                  <a:schemeClr val="tx1"/>
                </a:solidFill>
              </a:rPr>
              <a:t>в статью 119 НК РФ, </a:t>
            </a:r>
            <a:r>
              <a:rPr lang="ru-RU" dirty="0">
                <a:solidFill>
                  <a:schemeClr val="tx1"/>
                </a:solidFill>
              </a:rPr>
              <a:t>согласно которым с </a:t>
            </a:r>
            <a:r>
              <a:rPr lang="ru-RU" b="1" dirty="0">
                <a:solidFill>
                  <a:schemeClr val="tx1"/>
                </a:solidFill>
              </a:rPr>
              <a:t>01.01.2024</a:t>
            </a:r>
            <a:r>
              <a:rPr lang="ru-RU" dirty="0">
                <a:solidFill>
                  <a:schemeClr val="tx1"/>
                </a:solidFill>
              </a:rPr>
              <a:t> непредставление данного расчета в установленный законодательством срок приведет к ответственности в виде штрафа в размере 5 процентов от суммы налога, подлежащей уплате (доплате, перечислению) на основании налогового расчета, за каждый полный или неполный месяц со дня, установленного для его представления, но не более 30 процентов указанной суммы и не менее 1000 рублей.</a:t>
            </a:r>
          </a:p>
          <a:p>
            <a:pPr algn="just"/>
            <a:r>
              <a:rPr lang="ru-RU" dirty="0">
                <a:solidFill>
                  <a:schemeClr val="tx1"/>
                </a:solidFill>
              </a:rPr>
              <a:t>Данные изменения учтены в </a:t>
            </a:r>
            <a:r>
              <a:rPr lang="ru-RU" dirty="0" smtClean="0">
                <a:solidFill>
                  <a:schemeClr val="tx1"/>
                </a:solidFill>
              </a:rPr>
              <a:t>новой форме  расчета</a:t>
            </a:r>
            <a:r>
              <a:rPr lang="ru-RU" dirty="0">
                <a:solidFill>
                  <a:schemeClr val="tx1"/>
                </a:solidFill>
              </a:rPr>
              <a:t>, утвержденной приказом ФНС России от 26.09.2023 N ЕД-7-3/675@. </a:t>
            </a:r>
            <a:r>
              <a:rPr lang="ru-RU" dirty="0" smtClean="0">
                <a:solidFill>
                  <a:schemeClr val="tx1"/>
                </a:solidFill>
              </a:rPr>
              <a:t>Новая форма и </a:t>
            </a:r>
            <a:r>
              <a:rPr lang="ru-RU" dirty="0">
                <a:solidFill>
                  <a:schemeClr val="tx1"/>
                </a:solidFill>
              </a:rPr>
              <a:t>соответствующий </a:t>
            </a:r>
            <a:r>
              <a:rPr lang="ru-RU" dirty="0" smtClean="0">
                <a:solidFill>
                  <a:schemeClr val="tx1"/>
                </a:solidFill>
              </a:rPr>
              <a:t>ей формат </a:t>
            </a:r>
            <a:r>
              <a:rPr lang="ru-RU" b="1" dirty="0" smtClean="0">
                <a:solidFill>
                  <a:schemeClr val="tx1"/>
                </a:solidFill>
              </a:rPr>
              <a:t>вступят </a:t>
            </a:r>
            <a:r>
              <a:rPr lang="ru-RU" b="1" dirty="0">
                <a:solidFill>
                  <a:schemeClr val="tx1"/>
                </a:solidFill>
              </a:rPr>
              <a:t>в силу с 01.01.2024 и должны применяться с представления налогового расчета за 2023 год</a:t>
            </a:r>
            <a:r>
              <a:rPr lang="ru-RU" dirty="0">
                <a:solidFill>
                  <a:schemeClr val="tx1"/>
                </a:solidFill>
              </a:rPr>
              <a:t>.</a:t>
            </a:r>
          </a:p>
          <a:p>
            <a:endParaRPr lang="ru-RU" dirty="0"/>
          </a:p>
        </p:txBody>
      </p:sp>
      <p:sp>
        <p:nvSpPr>
          <p:cNvPr id="4" name="Номер слайда 3"/>
          <p:cNvSpPr>
            <a:spLocks noGrp="1"/>
          </p:cNvSpPr>
          <p:nvPr>
            <p:ph type="sldNum" sz="quarter" idx="11"/>
          </p:nvPr>
        </p:nvSpPr>
        <p:spPr/>
        <p:txBody>
          <a:bodyPr/>
          <a:lstStyle/>
          <a:p>
            <a:fld id="{E20E89E6-FE54-4E13-859C-1FA908D70D39}" type="slidenum">
              <a:rPr lang="ru-RU" smtClean="0"/>
              <a:pPr/>
              <a:t>22</a:t>
            </a:fld>
            <a:endParaRPr lang="ru-RU" dirty="0"/>
          </a:p>
        </p:txBody>
      </p:sp>
    </p:spTree>
    <p:extLst>
      <p:ext uri="{BB962C8B-B14F-4D97-AF65-F5344CB8AC3E}">
        <p14:creationId xmlns:p14="http://schemas.microsoft.com/office/powerpoint/2010/main" val="54230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Текст 8"/>
          <p:cNvSpPr>
            <a:spLocks noGrp="1"/>
          </p:cNvSpPr>
          <p:nvPr>
            <p:ph type="body" idx="1"/>
          </p:nvPr>
        </p:nvSpPr>
        <p:spPr>
          <a:xfrm>
            <a:off x="962025" y="756295"/>
            <a:ext cx="8561139" cy="6339830"/>
          </a:xfrm>
        </p:spPr>
        <p:txBody>
          <a:bodyPr anchor="ctr">
            <a:normAutofit/>
          </a:bodyPr>
          <a:lstStyle/>
          <a:p>
            <a:pPr algn="ctr"/>
            <a:r>
              <a:rPr lang="ru-RU" sz="4800" b="1" dirty="0" smtClean="0">
                <a:solidFill>
                  <a:schemeClr val="tx2">
                    <a:lumMod val="60000"/>
                    <a:lumOff val="40000"/>
                  </a:schemeClr>
                </a:solidFill>
              </a:rPr>
              <a:t>Благодарю за внимание!</a:t>
            </a:r>
            <a:endParaRPr lang="ru-RU" sz="4800" b="1" dirty="0">
              <a:solidFill>
                <a:schemeClr val="tx2">
                  <a:lumMod val="60000"/>
                  <a:lumOff val="40000"/>
                </a:schemeClr>
              </a:solidFill>
            </a:endParaRPr>
          </a:p>
        </p:txBody>
      </p:sp>
      <p:sp>
        <p:nvSpPr>
          <p:cNvPr id="6" name="Номер слайда 5"/>
          <p:cNvSpPr>
            <a:spLocks noGrp="1"/>
          </p:cNvSpPr>
          <p:nvPr>
            <p:ph type="sldNum" sz="quarter" idx="11"/>
          </p:nvPr>
        </p:nvSpPr>
        <p:spPr/>
        <p:txBody>
          <a:bodyPr/>
          <a:lstStyle/>
          <a:p>
            <a:fld id="{E20E89E6-FE54-4E13-859C-1FA908D70D39}" type="slidenum">
              <a:rPr lang="ru-RU" smtClean="0"/>
              <a:pPr/>
              <a:t>23</a:t>
            </a:fld>
            <a:endParaRPr lang="ru-RU" dirty="0"/>
          </a:p>
        </p:txBody>
      </p:sp>
    </p:spTree>
    <p:extLst>
      <p:ext uri="{BB962C8B-B14F-4D97-AF65-F5344CB8AC3E}">
        <p14:creationId xmlns:p14="http://schemas.microsoft.com/office/powerpoint/2010/main" val="212060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92500"/>
          </a:bodyPr>
          <a:lstStyle/>
          <a:p>
            <a:pPr lvl="3" algn="ctr">
              <a:lnSpc>
                <a:spcPct val="150000"/>
              </a:lnSpc>
              <a:spcBef>
                <a:spcPts val="300"/>
              </a:spcBef>
            </a:pPr>
            <a:r>
              <a:rPr lang="ru-RU" sz="2900" b="1" dirty="0" smtClean="0"/>
              <a:t>Подпункт 9.1 пункта 3 статьи 149 НК РФ (с 01.10.2023)</a:t>
            </a:r>
            <a:endParaRPr lang="ru-RU" sz="2900" b="1" dirty="0"/>
          </a:p>
          <a:p>
            <a:pPr algn="just"/>
            <a:r>
              <a:rPr lang="ru-RU" b="0" dirty="0">
                <a:solidFill>
                  <a:schemeClr val="tx1"/>
                </a:solidFill>
              </a:rPr>
              <a:t>реализация необработанных природных алмазов из Государственного фонда драгоценных металлов и драгоценных камней Российской Федерации, из фондов драгоценных металлов и драгоценных камней субъектов Российской Федерации обрабатывающим предприятиям всех форм собственности</a:t>
            </a: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3</a:t>
            </a:fld>
            <a:endParaRPr lang="ru-RU" dirty="0"/>
          </a:p>
        </p:txBody>
      </p:sp>
    </p:spTree>
    <p:extLst>
      <p:ext uri="{BB962C8B-B14F-4D97-AF65-F5344CB8AC3E}">
        <p14:creationId xmlns:p14="http://schemas.microsoft.com/office/powerpoint/2010/main" val="129096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77500" lnSpcReduction="20000"/>
          </a:bodyPr>
          <a:lstStyle/>
          <a:p>
            <a:pPr lvl="3" algn="ctr">
              <a:lnSpc>
                <a:spcPct val="150000"/>
              </a:lnSpc>
              <a:spcBef>
                <a:spcPts val="300"/>
              </a:spcBef>
            </a:pPr>
            <a:r>
              <a:rPr lang="ru-RU" sz="3200" b="1" dirty="0" smtClean="0"/>
              <a:t>Пункт 1 статьи 1</a:t>
            </a:r>
            <a:r>
              <a:rPr lang="en-US" sz="3200" b="1" dirty="0" smtClean="0"/>
              <a:t>64</a:t>
            </a:r>
            <a:r>
              <a:rPr lang="ru-RU" sz="3200" b="1" dirty="0" smtClean="0"/>
              <a:t> НК РФ (с 01.10.2023)</a:t>
            </a:r>
            <a:endParaRPr lang="ru-RU" sz="3200" b="1" dirty="0"/>
          </a:p>
          <a:p>
            <a:pPr algn="just"/>
            <a:r>
              <a:rPr lang="en-US" b="0" dirty="0" smtClean="0">
                <a:solidFill>
                  <a:schemeClr val="tx1"/>
                </a:solidFill>
              </a:rPr>
              <a:t>6</a:t>
            </a:r>
            <a:r>
              <a:rPr lang="ru-RU" b="0" dirty="0" smtClean="0">
                <a:solidFill>
                  <a:schemeClr val="tx1"/>
                </a:solidFill>
              </a:rPr>
              <a:t>.2 </a:t>
            </a:r>
            <a:r>
              <a:rPr lang="ru-RU" b="0" dirty="0">
                <a:solidFill>
                  <a:schemeClr val="tx1"/>
                </a:solidFill>
              </a:rPr>
              <a:t>драгоценных металлов в слитках физическим лицам налогоплательщиками, осуществляющими их добычу. Положения настоящего подпункта применяются в отношении драгоценных металлов, аффинаж которых осуществлен на территории Российской Федерации и которые реализуются физическим лицам в счет выкупа цифровых прав, включающих одновременно цифровые финансовые активы и утилитарные цифровые права, в случае, если решением о выпуске указанных цифровых прав определены срок их выкупа и место отгрузки товаров, указанных в настоящем подпункте, на территории Российской Федерации</a:t>
            </a:r>
          </a:p>
          <a:p>
            <a:pPr algn="just"/>
            <a:endParaRPr lang="ru-RU"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4</a:t>
            </a:fld>
            <a:endParaRPr lang="ru-RU" dirty="0"/>
          </a:p>
        </p:txBody>
      </p:sp>
    </p:spTree>
    <p:extLst>
      <p:ext uri="{BB962C8B-B14F-4D97-AF65-F5344CB8AC3E}">
        <p14:creationId xmlns:p14="http://schemas.microsoft.com/office/powerpoint/2010/main" val="379051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62500" lnSpcReduction="20000"/>
          </a:bodyPr>
          <a:lstStyle/>
          <a:p>
            <a:pPr lvl="3" algn="ctr">
              <a:lnSpc>
                <a:spcPct val="150000"/>
              </a:lnSpc>
              <a:spcBef>
                <a:spcPts val="300"/>
              </a:spcBef>
            </a:pPr>
            <a:r>
              <a:rPr lang="ru-RU" sz="3200" b="1" dirty="0" smtClean="0"/>
              <a:t>Статья 1</a:t>
            </a:r>
            <a:r>
              <a:rPr lang="en-US" sz="3200" b="1" dirty="0" smtClean="0"/>
              <a:t>6</a:t>
            </a:r>
            <a:r>
              <a:rPr lang="ru-RU" sz="3200" b="1" dirty="0" smtClean="0"/>
              <a:t>5 НК РФ (с 01.10.2023)</a:t>
            </a:r>
            <a:endParaRPr lang="ru-RU" sz="3200" b="1" dirty="0"/>
          </a:p>
          <a:p>
            <a:pPr algn="just"/>
            <a:r>
              <a:rPr lang="ru-RU" b="0" dirty="0">
                <a:solidFill>
                  <a:schemeClr val="tx1"/>
                </a:solidFill>
              </a:rPr>
              <a:t>8.2. При реализации товаров, предусмотренных подпунктом 6.2 пункта 1 статьи 164 </a:t>
            </a:r>
            <a:r>
              <a:rPr lang="ru-RU" b="0" dirty="0" smtClean="0">
                <a:solidFill>
                  <a:schemeClr val="tx1"/>
                </a:solidFill>
              </a:rPr>
              <a:t>НК РФ, </a:t>
            </a:r>
            <a:r>
              <a:rPr lang="ru-RU" b="0" dirty="0">
                <a:solidFill>
                  <a:schemeClr val="tx1"/>
                </a:solidFill>
              </a:rPr>
              <a:t>для подтверждения обоснованности применения налоговой ставки 0 процентов (или особенностей налогообложения) в налоговые органы представляются следующие документы:</a:t>
            </a:r>
          </a:p>
          <a:p>
            <a:pPr algn="just"/>
            <a:r>
              <a:rPr lang="ru-RU" b="0" dirty="0">
                <a:solidFill>
                  <a:schemeClr val="tx1"/>
                </a:solidFill>
              </a:rPr>
              <a:t>1) документы (их копии), подтверждающие передачу драгоценных металлов физическим лицам;</a:t>
            </a:r>
          </a:p>
          <a:p>
            <a:pPr algn="just"/>
            <a:r>
              <a:rPr lang="ru-RU" b="0" dirty="0">
                <a:solidFill>
                  <a:schemeClr val="tx1"/>
                </a:solidFill>
              </a:rPr>
              <a:t>2) решение (его копия) о выпуске цифровых прав, включающих одновременно цифровые финансовые активы и утилитарные цифровые права, удостоверяющих право требовать передачи драгоценных металлов в слитках;</a:t>
            </a:r>
          </a:p>
          <a:p>
            <a:pPr algn="just"/>
            <a:r>
              <a:rPr lang="ru-RU" b="0" dirty="0">
                <a:solidFill>
                  <a:schemeClr val="tx1"/>
                </a:solidFill>
              </a:rPr>
              <a:t>3) отчет (его копия) оператора информационной системы, содержащий сведения о погашении записей о цифровых правах, указанных в подпункте 2 настоящего пункта, в информационной системе такого оператора в результате их выкупа путем передачи драгоценных металлов в слитках.</a:t>
            </a:r>
          </a:p>
          <a:p>
            <a:pPr algn="just"/>
            <a:endParaRPr lang="ru-RU"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5</a:t>
            </a:fld>
            <a:endParaRPr lang="ru-RU" dirty="0"/>
          </a:p>
        </p:txBody>
      </p:sp>
    </p:spTree>
    <p:extLst>
      <p:ext uri="{BB962C8B-B14F-4D97-AF65-F5344CB8AC3E}">
        <p14:creationId xmlns:p14="http://schemas.microsoft.com/office/powerpoint/2010/main" val="259151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55000" lnSpcReduction="20000"/>
          </a:bodyPr>
          <a:lstStyle/>
          <a:p>
            <a:pPr lvl="3" algn="ctr">
              <a:lnSpc>
                <a:spcPct val="150000"/>
              </a:lnSpc>
              <a:spcBef>
                <a:spcPts val="300"/>
              </a:spcBef>
            </a:pPr>
            <a:r>
              <a:rPr lang="ru-RU" sz="3200" b="1" dirty="0" smtClean="0"/>
              <a:t>Статья 176.1 НК РФ (с 01.04.2024</a:t>
            </a:r>
            <a:r>
              <a:rPr lang="ru-RU" sz="3200" b="1" smtClean="0"/>
              <a:t>) изменена</a:t>
            </a:r>
            <a:endParaRPr lang="ru-RU" sz="3200" b="1" dirty="0"/>
          </a:p>
          <a:p>
            <a:pPr algn="just"/>
            <a:r>
              <a:rPr lang="ru-RU" b="0" dirty="0" smtClean="0">
                <a:solidFill>
                  <a:schemeClr val="tx1"/>
                </a:solidFill>
              </a:rPr>
              <a:t>Подпункт 2 пункта 2 - </a:t>
            </a:r>
            <a:r>
              <a:rPr lang="ru-RU" b="0" dirty="0">
                <a:solidFill>
                  <a:schemeClr val="tx1"/>
                </a:solidFill>
              </a:rPr>
              <a:t>налогоплательщики, представившие в налоговый орган налоговую декларацию, в которой заявлено право на возмещение налога, в случае, если исполнение обязательства по возврату суммы налога, заявленной к возмещению, в бюджет в полном объеме обеспечивается действующей банковской гарантией (банковскими гарантиями), представленной (представленными) гарантом (гарантами) в порядке, </a:t>
            </a:r>
            <a:r>
              <a:rPr lang="ru-RU" b="0" dirty="0" smtClean="0">
                <a:solidFill>
                  <a:schemeClr val="tx1"/>
                </a:solidFill>
              </a:rPr>
              <a:t>предусмотренном статьей 74.1 НК РФ.</a:t>
            </a:r>
            <a:endParaRPr lang="ru-RU" b="0" dirty="0">
              <a:solidFill>
                <a:schemeClr val="tx1"/>
              </a:solidFill>
              <a:hlinkClick r:id="rId2"/>
            </a:endParaRPr>
          </a:p>
          <a:p>
            <a:pPr algn="just"/>
            <a:r>
              <a:rPr lang="ru-RU" b="0" dirty="0">
                <a:solidFill>
                  <a:schemeClr val="tx1"/>
                </a:solidFill>
              </a:rPr>
              <a:t>Банковская гарантия подлежит направлению в налоговый орган гарантом не позднее дня, следующего за днем выдачи банковской гарантии.</a:t>
            </a:r>
          </a:p>
          <a:p>
            <a:pPr algn="just"/>
            <a:r>
              <a:rPr lang="ru-RU" b="0" dirty="0">
                <a:solidFill>
                  <a:schemeClr val="tx1"/>
                </a:solidFill>
              </a:rPr>
              <a:t>Банковская гарантия (банковские гарантии) должна (должны) предусматривать обязательство гаранта (гарантов) на основании требования налогового органа уплатить в бюджет за налогоплательщика сумму налога, излишне полученную им в результате возмещения налога в заявительном порядке, если решение о возмещении суммы налога, заявленной к возмещению в заявительном порядке, будет отменено полностью или частично в случаях, предусмотренных </a:t>
            </a:r>
            <a:r>
              <a:rPr lang="ru-RU" b="0" dirty="0" smtClean="0">
                <a:solidFill>
                  <a:schemeClr val="tx1"/>
                </a:solidFill>
              </a:rPr>
              <a:t>статьей 176.1 НК РФ</a:t>
            </a:r>
            <a:endParaRPr lang="ru-RU" b="0" dirty="0">
              <a:solidFill>
                <a:schemeClr val="tx1"/>
              </a:solidFill>
            </a:endParaRPr>
          </a:p>
          <a:p>
            <a:pPr algn="just"/>
            <a:endParaRPr lang="ru-RU"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6</a:t>
            </a:fld>
            <a:endParaRPr lang="ru-RU" dirty="0"/>
          </a:p>
        </p:txBody>
      </p:sp>
    </p:spTree>
    <p:extLst>
      <p:ext uri="{BB962C8B-B14F-4D97-AF65-F5344CB8AC3E}">
        <p14:creationId xmlns:p14="http://schemas.microsoft.com/office/powerpoint/2010/main" val="215008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a:bodyPr>
          <a:lstStyle/>
          <a:p>
            <a:pPr lvl="3" algn="ctr">
              <a:lnSpc>
                <a:spcPct val="150000"/>
              </a:lnSpc>
              <a:spcBef>
                <a:spcPts val="300"/>
              </a:spcBef>
            </a:pPr>
            <a:r>
              <a:rPr lang="ru-RU" sz="3200" b="1" dirty="0" smtClean="0"/>
              <a:t>Статья 176.1 НК РФ (с 01.04.2024)</a:t>
            </a:r>
            <a:endParaRPr lang="ru-RU" sz="3200" b="1" dirty="0"/>
          </a:p>
          <a:p>
            <a:r>
              <a:rPr lang="ru-RU" b="0" dirty="0" smtClean="0">
                <a:solidFill>
                  <a:schemeClr val="tx1"/>
                </a:solidFill>
              </a:rPr>
              <a:t>В</a:t>
            </a:r>
            <a:r>
              <a:rPr lang="en-US" b="0" dirty="0" smtClean="0">
                <a:solidFill>
                  <a:schemeClr val="tx1"/>
                </a:solidFill>
              </a:rPr>
              <a:t> </a:t>
            </a:r>
            <a:r>
              <a:rPr lang="ru-RU" b="0" dirty="0" smtClean="0">
                <a:solidFill>
                  <a:schemeClr val="tx1"/>
                </a:solidFill>
              </a:rPr>
              <a:t>абзаце четвертом подпункта 8 </a:t>
            </a:r>
          </a:p>
          <a:p>
            <a:r>
              <a:rPr lang="ru-RU" b="0" dirty="0" smtClean="0">
                <a:solidFill>
                  <a:schemeClr val="tx1"/>
                </a:solidFill>
              </a:rPr>
              <a:t>слова «2022 и 2023» заменить </a:t>
            </a:r>
          </a:p>
          <a:p>
            <a:r>
              <a:rPr lang="ru-RU" b="0" dirty="0" smtClean="0">
                <a:solidFill>
                  <a:schemeClr val="tx1"/>
                </a:solidFill>
              </a:rPr>
              <a:t>цифрами «2022-2025»</a:t>
            </a:r>
            <a:endParaRPr lang="ru-RU"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7</a:t>
            </a:fld>
            <a:endParaRPr lang="ru-RU" dirty="0"/>
          </a:p>
        </p:txBody>
      </p:sp>
    </p:spTree>
    <p:extLst>
      <p:ext uri="{BB962C8B-B14F-4D97-AF65-F5344CB8AC3E}">
        <p14:creationId xmlns:p14="http://schemas.microsoft.com/office/powerpoint/2010/main" val="363437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62500" lnSpcReduction="20000"/>
          </a:bodyPr>
          <a:lstStyle/>
          <a:p>
            <a:pPr lvl="3" algn="ctr">
              <a:lnSpc>
                <a:spcPct val="150000"/>
              </a:lnSpc>
              <a:spcBef>
                <a:spcPts val="300"/>
              </a:spcBef>
            </a:pPr>
            <a:r>
              <a:rPr lang="ru-RU" sz="3200" b="1" dirty="0" smtClean="0"/>
              <a:t>Пункт 8 статьи 176.1 НК РФ (с 01.04.2024)</a:t>
            </a:r>
            <a:endParaRPr lang="ru-RU" sz="3200" b="1" dirty="0"/>
          </a:p>
          <a:p>
            <a:pPr algn="just"/>
            <a:r>
              <a:rPr lang="ru-RU" b="0" dirty="0">
                <a:solidFill>
                  <a:schemeClr val="tx1"/>
                </a:solidFill>
              </a:rPr>
              <a:t>В течение пяти дней со дня подачи налогоплательщиком заявления о замене банковской гарантии (банковских гарантий) (договора поручительства (договоров поручительства) налоговый орган проверяет соблюдение требований, предусмотренных пунктами 2, 4, 4.1, 6.1 и 7 </a:t>
            </a:r>
            <a:r>
              <a:rPr lang="ru-RU" b="0" dirty="0" smtClean="0">
                <a:solidFill>
                  <a:schemeClr val="tx1"/>
                </a:solidFill>
              </a:rPr>
              <a:t>настоящей статьи</a:t>
            </a:r>
            <a:r>
              <a:rPr lang="ru-RU" b="0" dirty="0">
                <a:solidFill>
                  <a:schemeClr val="tx1"/>
                </a:solidFill>
              </a:rPr>
              <a:t>, и принимает одно из следующих решений:</a:t>
            </a:r>
          </a:p>
          <a:p>
            <a:pPr algn="just"/>
            <a:r>
              <a:rPr lang="ru-RU" b="0" dirty="0">
                <a:solidFill>
                  <a:schemeClr val="tx1"/>
                </a:solidFill>
              </a:rPr>
              <a:t>о замене банковской гарантии (банковских гарантий) (договора поручительства (договоров поручительства) в отношении ранее представленной налоговой декларации, по которой вынесено решение о возмещении суммы налога, заявленной к возмещению в заявительном порядке;</a:t>
            </a:r>
          </a:p>
          <a:p>
            <a:pPr algn="just"/>
            <a:r>
              <a:rPr lang="ru-RU" b="0" dirty="0">
                <a:solidFill>
                  <a:schemeClr val="tx1"/>
                </a:solidFill>
              </a:rPr>
              <a:t>об отказе в замене банковской гарантии (банковских гарантий) (договора поручительства (договоров поручительства) в отношении ранее представленной налоговой декларации, по которой вынесено решение о возмещении суммы налога, заявленной к возмещению в заявительном порядке.</a:t>
            </a:r>
          </a:p>
          <a:p>
            <a:pPr algn="just"/>
            <a:endParaRPr lang="ru-RU"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8</a:t>
            </a:fld>
            <a:endParaRPr lang="ru-RU" dirty="0"/>
          </a:p>
        </p:txBody>
      </p:sp>
    </p:spTree>
    <p:extLst>
      <p:ext uri="{BB962C8B-B14F-4D97-AF65-F5344CB8AC3E}">
        <p14:creationId xmlns:p14="http://schemas.microsoft.com/office/powerpoint/2010/main" val="89065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962025" y="1620391"/>
            <a:ext cx="8561139" cy="5475734"/>
          </a:xfrm>
        </p:spPr>
        <p:txBody>
          <a:bodyPr>
            <a:normAutofit fontScale="85000" lnSpcReduction="10000"/>
          </a:bodyPr>
          <a:lstStyle/>
          <a:p>
            <a:pPr lvl="3" algn="ctr">
              <a:lnSpc>
                <a:spcPct val="150000"/>
              </a:lnSpc>
              <a:spcBef>
                <a:spcPts val="300"/>
              </a:spcBef>
            </a:pPr>
            <a:r>
              <a:rPr lang="ru-RU" sz="3200" b="1" dirty="0" smtClean="0"/>
              <a:t>Пункт 12 статьи 176.1 НК РФ (с 01.04.2024) дополнен</a:t>
            </a:r>
            <a:endParaRPr lang="ru-RU" sz="3200" b="1" dirty="0"/>
          </a:p>
          <a:p>
            <a:pPr algn="just"/>
            <a:r>
              <a:rPr lang="ru-RU" sz="3300" b="0" dirty="0">
                <a:solidFill>
                  <a:schemeClr val="tx1"/>
                </a:solidFill>
              </a:rPr>
              <a:t>Не позднее дня, следующего за днем направления налогоплательщику сообщения об отсутствии выявленных нарушений законодательства о налогах и сборах, налоговый орган в соответствии со </a:t>
            </a:r>
            <a:r>
              <a:rPr lang="ru-RU" sz="3300" b="0" dirty="0" smtClean="0">
                <a:solidFill>
                  <a:schemeClr val="tx1"/>
                </a:solidFill>
              </a:rPr>
              <a:t>статьями 74 и 74.1 НК РФ уведомляет гаранта (гарантов), выдавшего (выдавших) банковскую гарантию (банковские гарантии), об освобождении гаранта (гарантов) от обязательств по этой банковской гарантии (этим банковским гарантиям), а поручителя об освобождении от обязательств по договору поручительства. </a:t>
            </a:r>
            <a:endParaRPr lang="ru-RU" sz="3300" b="0" dirty="0">
              <a:solidFill>
                <a:schemeClr val="tx1"/>
              </a:solidFill>
            </a:endParaRPr>
          </a:p>
          <a:p>
            <a:pPr lvl="3">
              <a:lnSpc>
                <a:spcPct val="150000"/>
              </a:lnSpc>
              <a:spcBef>
                <a:spcPts val="300"/>
              </a:spcBef>
            </a:pPr>
            <a:endParaRPr lang="ru-RU" sz="1900" dirty="0"/>
          </a:p>
        </p:txBody>
      </p:sp>
      <p:sp>
        <p:nvSpPr>
          <p:cNvPr id="10" name="Заголовок 9"/>
          <p:cNvSpPr>
            <a:spLocks noGrp="1"/>
          </p:cNvSpPr>
          <p:nvPr>
            <p:ph type="title"/>
          </p:nvPr>
        </p:nvSpPr>
        <p:spPr>
          <a:xfrm>
            <a:off x="962026" y="684286"/>
            <a:ext cx="8580438" cy="936105"/>
          </a:xfrm>
        </p:spPr>
        <p:txBody>
          <a:bodyPr>
            <a:noAutofit/>
          </a:bodyPr>
          <a:lstStyle/>
          <a:p>
            <a:r>
              <a:rPr lang="ru-RU" sz="3200" dirty="0" smtClean="0"/>
              <a:t>Федеральный закон от 31.07.2023 № 389-ФЗ</a:t>
            </a:r>
            <a:endParaRPr lang="ru-RU" sz="32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9</a:t>
            </a:fld>
            <a:endParaRPr lang="ru-RU" dirty="0"/>
          </a:p>
        </p:txBody>
      </p:sp>
    </p:spTree>
    <p:extLst>
      <p:ext uri="{BB962C8B-B14F-4D97-AF65-F5344CB8AC3E}">
        <p14:creationId xmlns:p14="http://schemas.microsoft.com/office/powerpoint/2010/main" val="2710629868"/>
      </p:ext>
    </p:extLst>
  </p:cSld>
  <p:clrMapOvr>
    <a:masterClrMapping/>
  </p:clrMapOvr>
</p:sld>
</file>

<file path=ppt/theme/theme1.xml><?xml version="1.0" encoding="utf-8"?>
<a:theme xmlns:a="http://schemas.openxmlformats.org/drawingml/2006/main" name="фирменный стиль - презентац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фирменный стиль - презентация</Template>
  <TotalTime>1662</TotalTime>
  <Words>1921</Words>
  <Application>Microsoft Office PowerPoint</Application>
  <PresentationFormat>Произвольный</PresentationFormat>
  <Paragraphs>109</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фирменный стиль - презентация</vt:lpstr>
      <vt:lpstr> Межрайонная ИФНС России по крупнейшим налогоплательщикам № 10 «Актуальные вопросы и изменения  в налоговом законодательстве по НДС  в 2023-2024 годах»</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31.07.2023 № 389-ФЗ</vt:lpstr>
      <vt:lpstr>Федеральный закон от 19.12.2022 № 549-ФЗ</vt:lpstr>
      <vt:lpstr>Федеральный закон от 19.12.2022 № 549-ФЗ</vt:lpstr>
      <vt:lpstr>Федеральный закон от 19.12.2022 № 549-ФЗ</vt:lpstr>
      <vt:lpstr>Презентация PowerPoint</vt:lpstr>
      <vt:lpstr>Презентация PowerPoint</vt:lpstr>
      <vt:lpstr>Презентация PowerPoint</vt:lpstr>
      <vt:lpstr>Федеральный закон от 19.12.2022 № 549-ФЗ</vt:lpstr>
      <vt:lpstr>Федеральный закон от 02.07.2021 № 305-ФЗ</vt:lpstr>
      <vt:lpstr>Письмо ФНС России от 20.01.2023 N 03-07-11/3898 </vt:lpstr>
      <vt:lpstr>ПИСЬМО от 14 ноября 2023 г. N ШЮ-4-13/14369@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Межрайонная ИФНС России по крупнейшим налогоплательщикам №10 «Актуальные проблемы, возникающие в ходе камеральных проверок»</dc:title>
  <dc:creator>Шадрин Владимир Евгеньевич</dc:creator>
  <cp:lastModifiedBy>Перепечаева Светлана Анатольевна</cp:lastModifiedBy>
  <cp:revision>80</cp:revision>
  <dcterms:created xsi:type="dcterms:W3CDTF">2022-09-23T07:09:44Z</dcterms:created>
  <dcterms:modified xsi:type="dcterms:W3CDTF">2023-12-06T06:30:14Z</dcterms:modified>
</cp:coreProperties>
</file>