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332" r:id="rId2"/>
  </p:sldIdLst>
  <p:sldSz cx="10693400" cy="7561263"/>
  <p:notesSz cx="6670675" cy="9875838"/>
  <p:defaultTextStyle>
    <a:defPPr>
      <a:defRPr lang="ru-RU"/>
    </a:defPPr>
    <a:lvl1pPr marL="0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0425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0850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1275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1701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2123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2551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2974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63396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7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A9"/>
    <a:srgbClr val="3DA980"/>
    <a:srgbClr val="0000FF"/>
    <a:srgbClr val="FF5050"/>
    <a:srgbClr val="C31B43"/>
    <a:srgbClr val="9A1652"/>
    <a:srgbClr val="4F81BD"/>
    <a:srgbClr val="FF6969"/>
    <a:srgbClr val="18757A"/>
    <a:srgbClr val="871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71" autoAdjust="0"/>
    <p:restoredTop sz="94628" autoAdjust="0"/>
  </p:normalViewPr>
  <p:slideViewPr>
    <p:cSldViewPr showGuides="1">
      <p:cViewPr>
        <p:scale>
          <a:sx n="60" d="100"/>
          <a:sy n="60" d="100"/>
        </p:scale>
        <p:origin x="-960" y="-389"/>
      </p:cViewPr>
      <p:guideLst>
        <p:guide orient="horz" pos="2381"/>
        <p:guide orient="horz" pos="1116"/>
        <p:guide orient="horz" pos="348"/>
        <p:guide orient="horz" pos="4468"/>
        <p:guide pos="3368"/>
        <p:guide pos="828"/>
        <p:guide pos="1824"/>
        <p:guide pos="6011"/>
        <p:guide pos="6457"/>
        <p:guide pos="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2"/>
            <a:ext cx="2890626" cy="493792"/>
          </a:xfrm>
          <a:prstGeom prst="rect">
            <a:avLst/>
          </a:prstGeom>
        </p:spPr>
        <p:txBody>
          <a:bodyPr vert="horz" lIns="89793" tIns="44898" rIns="89793" bIns="448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8511" y="12"/>
            <a:ext cx="2890626" cy="493792"/>
          </a:xfrm>
          <a:prstGeom prst="rect">
            <a:avLst/>
          </a:prstGeom>
        </p:spPr>
        <p:txBody>
          <a:bodyPr vert="horz" lIns="89793" tIns="44898" rIns="89793" bIns="44898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741363"/>
            <a:ext cx="5238750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93" tIns="44898" rIns="89793" bIns="448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7068" y="4691040"/>
            <a:ext cx="5336540" cy="4444127"/>
          </a:xfrm>
          <a:prstGeom prst="rect">
            <a:avLst/>
          </a:prstGeom>
        </p:spPr>
        <p:txBody>
          <a:bodyPr vert="horz" lIns="89793" tIns="44898" rIns="89793" bIns="448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380346"/>
            <a:ext cx="2890626" cy="493792"/>
          </a:xfrm>
          <a:prstGeom prst="rect">
            <a:avLst/>
          </a:prstGeom>
        </p:spPr>
        <p:txBody>
          <a:bodyPr vert="horz" lIns="89793" tIns="44898" rIns="89793" bIns="448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8511" y="9380346"/>
            <a:ext cx="2890626" cy="493792"/>
          </a:xfrm>
          <a:prstGeom prst="rect">
            <a:avLst/>
          </a:prstGeom>
        </p:spPr>
        <p:txBody>
          <a:bodyPr vert="horz" lIns="89793" tIns="44898" rIns="89793" bIns="44898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415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425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0850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1275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1701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2123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2551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2974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63396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28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36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0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0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1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1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2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2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2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3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0425" indent="0">
              <a:buNone/>
              <a:defRPr sz="3200"/>
            </a:lvl2pPr>
            <a:lvl3pPr marL="1040850" indent="0">
              <a:buNone/>
              <a:defRPr sz="2700"/>
            </a:lvl3pPr>
            <a:lvl4pPr marL="1561275" indent="0">
              <a:buNone/>
              <a:defRPr sz="2300"/>
            </a:lvl4pPr>
            <a:lvl5pPr marL="2081701" indent="0">
              <a:buNone/>
              <a:defRPr sz="2300"/>
            </a:lvl5pPr>
            <a:lvl6pPr marL="2602123" indent="0">
              <a:buNone/>
              <a:defRPr sz="2300"/>
            </a:lvl6pPr>
            <a:lvl7pPr marL="3122551" indent="0">
              <a:buNone/>
              <a:defRPr sz="2300"/>
            </a:lvl7pPr>
            <a:lvl8pPr marL="3642974" indent="0">
              <a:buNone/>
              <a:defRPr sz="2300"/>
            </a:lvl8pPr>
            <a:lvl9pPr marL="4163396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0425" indent="0">
              <a:buNone/>
              <a:defRPr sz="1400"/>
            </a:lvl2pPr>
            <a:lvl3pPr marL="1040850" indent="0">
              <a:buNone/>
              <a:defRPr sz="1100"/>
            </a:lvl3pPr>
            <a:lvl4pPr marL="1561275" indent="0">
              <a:buNone/>
              <a:defRPr sz="1000"/>
            </a:lvl4pPr>
            <a:lvl5pPr marL="2081701" indent="0">
              <a:buNone/>
              <a:defRPr sz="1000"/>
            </a:lvl5pPr>
            <a:lvl6pPr marL="2602123" indent="0">
              <a:buNone/>
              <a:defRPr sz="1000"/>
            </a:lvl6pPr>
            <a:lvl7pPr marL="3122551" indent="0">
              <a:buNone/>
              <a:defRPr sz="1000"/>
            </a:lvl7pPr>
            <a:lvl8pPr marL="3642974" indent="0">
              <a:buNone/>
              <a:defRPr sz="1000"/>
            </a:lvl8pPr>
            <a:lvl9pPr marL="416339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0" y="211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39" y="1771663"/>
            <a:ext cx="8561139" cy="5324475"/>
          </a:xfrm>
        </p:spPr>
        <p:txBody>
          <a:bodyPr/>
          <a:lstStyle>
            <a:lvl1pPr marL="362765" indent="0">
              <a:buFontTx/>
              <a:buNone/>
              <a:defRPr b="1">
                <a:latin typeface="+mj-lt"/>
              </a:defRPr>
            </a:lvl1pPr>
            <a:lvl2pPr marL="359599" indent="3175">
              <a:defRPr>
                <a:latin typeface="+mj-lt"/>
              </a:defRPr>
            </a:lvl2pPr>
            <a:lvl3pPr marL="627321" indent="-259799">
              <a:tabLst/>
              <a:defRPr>
                <a:latin typeface="+mj-lt"/>
              </a:defRPr>
            </a:lvl3pPr>
            <a:lvl4pPr marL="0" indent="359599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45"/>
            <a:ext cx="1080120" cy="415498"/>
          </a:xfrm>
          <a:prstGeom prst="rect">
            <a:avLst/>
          </a:prstGeom>
          <a:noFill/>
        </p:spPr>
        <p:txBody>
          <a:bodyPr wrap="square" lIns="91248" tIns="45625" rIns="91248" bIns="45625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65"/>
            <a:ext cx="8580438" cy="1219199"/>
          </a:xfrm>
        </p:spPr>
        <p:txBody>
          <a:bodyPr/>
          <a:lstStyle>
            <a:lvl1pPr marL="0" marR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39" y="1771663"/>
            <a:ext cx="8561139" cy="5324475"/>
          </a:xfrm>
        </p:spPr>
        <p:txBody>
          <a:bodyPr/>
          <a:lstStyle>
            <a:lvl1pPr marL="362765" indent="0">
              <a:buFontTx/>
              <a:buNone/>
              <a:defRPr b="1">
                <a:latin typeface="+mj-lt"/>
              </a:defRPr>
            </a:lvl1pPr>
            <a:lvl2pPr marL="362765" indent="0">
              <a:defRPr>
                <a:latin typeface="+mj-lt"/>
              </a:defRPr>
            </a:lvl2pPr>
            <a:lvl3pPr marL="627321" indent="-259799">
              <a:defRPr>
                <a:latin typeface="+mj-lt"/>
              </a:defRPr>
            </a:lvl3pPr>
            <a:lvl4pPr marL="0" indent="359599">
              <a:defRPr>
                <a:latin typeface="+mj-lt"/>
              </a:defRPr>
            </a:lvl4pPr>
            <a:lvl5pPr marL="1432066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7" y="552465"/>
            <a:ext cx="8581268" cy="1219199"/>
          </a:xfrm>
        </p:spPr>
        <p:txBody>
          <a:bodyPr/>
          <a:lstStyle>
            <a:lvl1pPr marL="0" marR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" y="2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39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39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042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08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12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170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21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25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29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33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0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72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38" y="1771650"/>
            <a:ext cx="4297419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425" indent="0">
              <a:buNone/>
              <a:defRPr sz="2300" b="1"/>
            </a:lvl2pPr>
            <a:lvl3pPr marL="1040850" indent="0">
              <a:buNone/>
              <a:defRPr sz="2100" b="1"/>
            </a:lvl3pPr>
            <a:lvl4pPr marL="1561275" indent="0">
              <a:buNone/>
              <a:defRPr sz="1800" b="1"/>
            </a:lvl4pPr>
            <a:lvl5pPr marL="2081701" indent="0">
              <a:buNone/>
              <a:defRPr sz="1800" b="1"/>
            </a:lvl5pPr>
            <a:lvl6pPr marL="2602123" indent="0">
              <a:buNone/>
              <a:defRPr sz="1800" b="1"/>
            </a:lvl6pPr>
            <a:lvl7pPr marL="3122551" indent="0">
              <a:buNone/>
              <a:defRPr sz="1800" b="1"/>
            </a:lvl7pPr>
            <a:lvl8pPr marL="3642974" indent="0">
              <a:buNone/>
              <a:defRPr sz="1800" b="1"/>
            </a:lvl8pPr>
            <a:lvl9pPr marL="4163396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38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4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425" indent="0">
              <a:buNone/>
              <a:defRPr sz="2300" b="1"/>
            </a:lvl2pPr>
            <a:lvl3pPr marL="1040850" indent="0">
              <a:buNone/>
              <a:defRPr sz="2100" b="1"/>
            </a:lvl3pPr>
            <a:lvl4pPr marL="1561275" indent="0">
              <a:buNone/>
              <a:defRPr sz="1800" b="1"/>
            </a:lvl4pPr>
            <a:lvl5pPr marL="2081701" indent="0">
              <a:buNone/>
              <a:defRPr sz="1800" b="1"/>
            </a:lvl5pPr>
            <a:lvl6pPr marL="2602123" indent="0">
              <a:buNone/>
              <a:defRPr sz="1800" b="1"/>
            </a:lvl6pPr>
            <a:lvl7pPr marL="3122551" indent="0">
              <a:buNone/>
              <a:defRPr sz="1800" b="1"/>
            </a:lvl7pPr>
            <a:lvl8pPr marL="3642974" indent="0">
              <a:buNone/>
              <a:defRPr sz="1800" b="1"/>
            </a:lvl8pPr>
            <a:lvl9pPr marL="4163396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4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0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6" cy="720080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85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85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0425" indent="0">
              <a:buNone/>
              <a:defRPr sz="1400"/>
            </a:lvl2pPr>
            <a:lvl3pPr marL="1040850" indent="0">
              <a:buNone/>
              <a:defRPr sz="1100"/>
            </a:lvl3pPr>
            <a:lvl4pPr marL="1561275" indent="0">
              <a:buNone/>
              <a:defRPr sz="1000"/>
            </a:lvl4pPr>
            <a:lvl5pPr marL="2081701" indent="0">
              <a:buNone/>
              <a:defRPr sz="1000"/>
            </a:lvl5pPr>
            <a:lvl6pPr marL="2602123" indent="0">
              <a:buNone/>
              <a:defRPr sz="1000"/>
            </a:lvl6pPr>
            <a:lvl7pPr marL="3122551" indent="0">
              <a:buNone/>
              <a:defRPr sz="1000"/>
            </a:lvl7pPr>
            <a:lvl8pPr marL="3642974" indent="0">
              <a:buNone/>
              <a:defRPr sz="1000"/>
            </a:lvl8pPr>
            <a:lvl9pPr marL="416339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25" y="540277"/>
            <a:ext cx="8588251" cy="1224136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25" y="1764295"/>
            <a:ext cx="8588251" cy="5331830"/>
          </a:xfrm>
          <a:prstGeom prst="rect">
            <a:avLst/>
          </a:prstGeom>
        </p:spPr>
        <p:txBody>
          <a:bodyPr vert="horz" lIns="104087" tIns="52043" rIns="104087" bIns="5204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85"/>
            <a:ext cx="2495127" cy="402567"/>
          </a:xfrm>
          <a:prstGeom prst="rect">
            <a:avLst/>
          </a:prstGeom>
        </p:spPr>
        <p:txBody>
          <a:bodyPr vert="horz" lIns="104087" tIns="52043" rIns="104087" bIns="5204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185"/>
            <a:ext cx="3386243" cy="402567"/>
          </a:xfrm>
          <a:prstGeom prst="rect">
            <a:avLst/>
          </a:prstGeom>
        </p:spPr>
        <p:txBody>
          <a:bodyPr vert="horz" lIns="104087" tIns="52043" rIns="104087" bIns="5204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4" y="6660951"/>
            <a:ext cx="724718" cy="696626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0850" rtl="0" eaLnBrk="1" latinLnBrk="0" hangingPunct="1">
        <a:lnSpc>
          <a:spcPts val="5194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2765" indent="0" algn="l" defTabSz="1040850" rtl="0" eaLnBrk="1" latinLnBrk="0" hangingPunct="1">
        <a:spcBef>
          <a:spcPct val="20000"/>
        </a:spcBef>
        <a:buFont typeface="+mj-lt"/>
        <a:buNone/>
        <a:defRPr sz="37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2765" indent="0" algn="l" defTabSz="1040850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1282" indent="-259799" algn="l" defTabSz="1040850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59599" algn="just" defTabSz="1040850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2066" indent="0" algn="l" defTabSz="1040850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2336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2761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3188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3612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0425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0850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1275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1701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2123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2551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2974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3396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microsoft.com/office/2007/relationships/hdphoto" Target="../media/hdphoto1.wdp"/><Relationship Id="rId3" Type="http://schemas.openxmlformats.org/officeDocument/2006/relationships/image" Target="../media/image4.gif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gif"/><Relationship Id="rId10" Type="http://schemas.openxmlformats.org/officeDocument/2006/relationships/image" Target="../media/image11.png"/><Relationship Id="rId4" Type="http://schemas.openxmlformats.org/officeDocument/2006/relationships/image" Target="../media/image5.gif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ольцо 12"/>
          <p:cNvSpPr/>
          <p:nvPr/>
        </p:nvSpPr>
        <p:spPr>
          <a:xfrm>
            <a:off x="1098228" y="1453754"/>
            <a:ext cx="7776864" cy="5567237"/>
          </a:xfrm>
          <a:prstGeom prst="donut">
            <a:avLst>
              <a:gd name="adj" fmla="val 8168"/>
            </a:avLst>
          </a:prstGeom>
          <a:solidFill>
            <a:schemeClr val="accent1">
              <a:lumMod val="60000"/>
              <a:lumOff val="40000"/>
              <a:alpha val="37000"/>
            </a:schemeClr>
          </a:solidFill>
          <a:ln w="19050">
            <a:noFill/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48" tIns="45625" rIns="91248" bIns="45625" spcCol="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4671" y="138668"/>
            <a:ext cx="8424936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ОСНОВНЫЕ ПОКАЗАТЕЛИ ДЕЯТЕЛЬНОСТИ ФНС РОССИИ 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ЗА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I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ПОЛУГОДИЕ 2018 ГОДА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918294" y="1123381"/>
            <a:ext cx="3240360" cy="728917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>
            <a:defPPr>
              <a:defRPr lang="ru-RU"/>
            </a:defPPr>
            <a:lvl1pPr marR="0" indent="0" algn="ctr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0" b="1" i="0" u="none" strike="noStrike" cap="none" spc="0" normalizeH="0" baseline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300" dirty="0"/>
              <a:t>КОЛИЧЕСТВО ВЫЕЗДНЫХ </a:t>
            </a:r>
            <a:endParaRPr lang="ru-RU" sz="1300" dirty="0" smtClean="0"/>
          </a:p>
          <a:p>
            <a:r>
              <a:rPr lang="ru-RU" sz="1300" dirty="0" smtClean="0"/>
              <a:t>НАЛОГОВЫХ </a:t>
            </a:r>
            <a:r>
              <a:rPr lang="ru-RU" sz="1300" dirty="0"/>
              <a:t>ПРОВЕРОК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738152" y="822607"/>
            <a:ext cx="3056820" cy="728917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>
            <a:defPPr>
              <a:defRPr lang="ru-RU"/>
            </a:defPPr>
            <a:lvl1pPr marR="0" indent="0" algn="ctr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0" b="1" i="0" u="none" strike="noStrike" cap="none" spc="0" normalizeH="0" baseline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300" dirty="0"/>
              <a:t>ДОНАЧИСЛЕНО НА ОДНУ </a:t>
            </a:r>
            <a:endParaRPr lang="ru-RU" sz="1300" dirty="0" smtClean="0"/>
          </a:p>
          <a:p>
            <a:r>
              <a:rPr lang="ru-RU" sz="1300" dirty="0" smtClean="0"/>
              <a:t>ВЫЕЗДНУЮ ПРОВЕРКУ</a:t>
            </a:r>
            <a:endParaRPr lang="ru-RU" sz="1300" dirty="0"/>
          </a:p>
        </p:txBody>
      </p:sp>
      <p:pic>
        <p:nvPicPr>
          <p:cNvPr id="1027" name="Picture 3" descr="\\10.200.101.36\папка отдела ммп\Коллегии\картинки\Аниме\пр копия.gif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9241" y="1404367"/>
            <a:ext cx="870001" cy="87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TextBox 64"/>
          <p:cNvSpPr txBox="1"/>
          <p:nvPr/>
        </p:nvSpPr>
        <p:spPr>
          <a:xfrm>
            <a:off x="6367872" y="1862222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16,3 </a:t>
            </a:r>
            <a:r>
              <a:rPr lang="ru-RU" sz="1050" dirty="0" smtClean="0"/>
              <a:t>МЛН. РУБ.</a:t>
            </a:r>
            <a:endParaRPr lang="ru-RU" sz="1050" dirty="0"/>
          </a:p>
        </p:txBody>
      </p:sp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8727">
            <a:off x="7458119" y="1927866"/>
            <a:ext cx="1712626" cy="948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" name="TextBox 66"/>
          <p:cNvSpPr txBox="1"/>
          <p:nvPr/>
        </p:nvSpPr>
        <p:spPr>
          <a:xfrm>
            <a:off x="8347996" y="1718390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13,8 </a:t>
            </a: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ТЫС. ЕД.</a:t>
            </a:r>
            <a:endParaRPr lang="ru-RU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911" y="3570437"/>
            <a:ext cx="1157580" cy="12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4" name="TextBox 73"/>
          <p:cNvSpPr txBox="1"/>
          <p:nvPr/>
        </p:nvSpPr>
        <p:spPr>
          <a:xfrm>
            <a:off x="6315948" y="1540890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13,6 </a:t>
            </a: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МЛН. РУБ.</a:t>
            </a:r>
            <a:endParaRPr lang="ru-RU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35302" y="3048755"/>
            <a:ext cx="4153193" cy="93610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КОЛИЧЕСТВО РЕШЕНИЙ СУДОВ</a:t>
            </a: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ПО СПОРАМ ,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ПРОШЕДШИМ</a:t>
            </a:r>
            <a:r>
              <a:rPr kumimoji="0" lang="ru-RU" sz="13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</a:t>
            </a: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Д</a:t>
            </a:r>
            <a:r>
              <a:rPr kumimoji="0" lang="ru-RU" sz="13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ОСУДЕБНОЕ УРЕГУЛИРОВАНИЕ</a:t>
            </a:r>
            <a:endParaRPr kumimoji="0" lang="ru-RU" sz="13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EA"/>
              </a:clrFrom>
              <a:clrTo>
                <a:srgbClr val="FFFFEA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520" y="3918153"/>
            <a:ext cx="846749" cy="76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8119390" y="4082014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4,8 </a:t>
            </a:r>
            <a:r>
              <a:rPr lang="ru-RU" sz="1050" dirty="0" smtClean="0"/>
              <a:t>ТЫС</a:t>
            </a:r>
            <a:r>
              <a:rPr lang="ru-RU" sz="1050" dirty="0"/>
              <a:t>. ДЕЛ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972635" y="3740897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5,1 </a:t>
            </a:r>
            <a:r>
              <a:rPr lang="ru-RU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ТЫС. ДЕЛ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765859" y="5825831"/>
            <a:ext cx="3741081" cy="457200"/>
          </a:xfrm>
          <a:prstGeom prst="rect">
            <a:avLst/>
          </a:prstGeom>
          <a:noFill/>
        </p:spPr>
        <p:txBody>
          <a:bodyPr vert="horz" wrap="none" lIns="104087" tIns="52043" rIns="104087" bIns="52043" rtlCol="0" anchor="ctr">
            <a:noAutofit/>
          </a:bodyPr>
          <a:lstStyle>
            <a:defPPr>
              <a:defRPr lang="ru-RU"/>
            </a:defPPr>
            <a:lvl1pPr defTabSz="1040850">
              <a:spcBef>
                <a:spcPct val="0"/>
              </a:spcBef>
              <a:defRPr sz="1600" b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ОТНОШЕНИЕ ЗАДОЛЖЕННОСТИ К </a:t>
            </a:r>
          </a:p>
          <a:p>
            <a:pPr algn="ctr"/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ПОСТУПЛЕНИЯМ</a:t>
            </a:r>
            <a:endParaRPr lang="ru-RU" sz="13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20391">
            <a:off x="4718426" y="6452646"/>
            <a:ext cx="869967" cy="810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5765529" y="6807833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8,0%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818301" y="4531181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smtClean="0"/>
              <a:t>84,1%</a:t>
            </a:r>
            <a:endParaRPr lang="ru-RU" sz="1800" dirty="0"/>
          </a:p>
        </p:txBody>
      </p:sp>
      <p:sp>
        <p:nvSpPr>
          <p:cNvPr id="45" name="TextBox 44"/>
          <p:cNvSpPr txBox="1"/>
          <p:nvPr/>
        </p:nvSpPr>
        <p:spPr>
          <a:xfrm>
            <a:off x="105763" y="3559876"/>
            <a:ext cx="3439209" cy="848041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ДОЛЯ НАЛОГОПЛАТЕЛЬЩИКОВ,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УДОВЛЕТВОРИТЕЛЬНО ОЦЕНИВАЮЩИХ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КАЧЕСТВО РАБОТЫ НАЛОГОВЫХ ОРГАНОВ </a:t>
            </a:r>
          </a:p>
        </p:txBody>
      </p:sp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224" y="4308525"/>
            <a:ext cx="640297" cy="849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1684386" y="4233690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83,9%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862211" y="2886017"/>
            <a:ext cx="525474" cy="42607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800" b="1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83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%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-4075" y="1619703"/>
            <a:ext cx="3539423" cy="1049829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ДОЛЯ НАЛОГОПЛАТЕЛЬЩИКОВ,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УДОВЛЕТВОРИТЕЛЬНО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ОЦЕНИВАЮЩИХ РАБОТУ ФНС РОССИИ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ПО ПРОТИВОДЕЙСТВИЮ КОРРУПЦИИ</a:t>
            </a:r>
            <a:endParaRPr kumimoji="0" lang="ru-RU" sz="13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pic>
        <p:nvPicPr>
          <p:cNvPr id="51" name="Picture 3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559" y="2851594"/>
            <a:ext cx="441701" cy="441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Прямоугольник 51"/>
          <p:cNvSpPr/>
          <p:nvPr/>
        </p:nvSpPr>
        <p:spPr>
          <a:xfrm>
            <a:off x="882204" y="2628503"/>
            <a:ext cx="61471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endParaRPr lang="ru-RU" sz="48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775348" y="2556495"/>
            <a:ext cx="525474" cy="42607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86%</a:t>
            </a:r>
          </a:p>
        </p:txBody>
      </p:sp>
      <p:sp>
        <p:nvSpPr>
          <p:cNvPr id="55" name="Кольцо 54"/>
          <p:cNvSpPr/>
          <p:nvPr/>
        </p:nvSpPr>
        <p:spPr>
          <a:xfrm>
            <a:off x="3965117" y="3071597"/>
            <a:ext cx="2215828" cy="2138560"/>
          </a:xfrm>
          <a:prstGeom prst="donut">
            <a:avLst>
              <a:gd name="adj" fmla="val 16344"/>
            </a:avLst>
          </a:prstGeom>
          <a:solidFill>
            <a:schemeClr val="accent1">
              <a:lumMod val="60000"/>
              <a:lumOff val="40000"/>
            </a:schemeClr>
          </a:solidFill>
          <a:ln w="19050">
            <a:noFill/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48" tIns="45625" rIns="91248" bIns="45625" spcCol="0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Овал 55"/>
          <p:cNvSpPr/>
          <p:nvPr/>
        </p:nvSpPr>
        <p:spPr>
          <a:xfrm>
            <a:off x="4966612" y="3060551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1" name="Овал 60"/>
          <p:cNvSpPr/>
          <p:nvPr/>
        </p:nvSpPr>
        <p:spPr>
          <a:xfrm>
            <a:off x="5526720" y="3295752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3" name="Овал 62"/>
          <p:cNvSpPr/>
          <p:nvPr/>
        </p:nvSpPr>
        <p:spPr>
          <a:xfrm>
            <a:off x="5642597" y="4489408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64" name="Овал 63"/>
          <p:cNvSpPr/>
          <p:nvPr/>
        </p:nvSpPr>
        <p:spPr>
          <a:xfrm>
            <a:off x="5822617" y="3903017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80" name="Овал 79"/>
          <p:cNvSpPr/>
          <p:nvPr/>
        </p:nvSpPr>
        <p:spPr>
          <a:xfrm>
            <a:off x="4017104" y="4236524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81" name="Овал 80"/>
          <p:cNvSpPr/>
          <p:nvPr/>
        </p:nvSpPr>
        <p:spPr>
          <a:xfrm>
            <a:off x="4072671" y="3547208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2014611" y="3164649"/>
            <a:ext cx="525474" cy="426074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91%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539672" y="2271188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21,5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МЛН. РУБ.</a:t>
            </a: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598636" y="2015290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10,7 </a:t>
            </a:r>
            <a:r>
              <a:rPr lang="ru-RU" sz="1200" dirty="0"/>
              <a:t>ТЫС. </a:t>
            </a:r>
            <a:r>
              <a:rPr lang="ru-RU" sz="1200" dirty="0" smtClean="0"/>
              <a:t>ЕД.</a:t>
            </a:r>
            <a:endParaRPr lang="ru-RU" sz="1800" dirty="0"/>
          </a:p>
        </p:txBody>
      </p:sp>
      <p:sp>
        <p:nvSpPr>
          <p:cNvPr id="47" name="TextBox 46"/>
          <p:cNvSpPr txBox="1"/>
          <p:nvPr/>
        </p:nvSpPr>
        <p:spPr>
          <a:xfrm>
            <a:off x="8207242" y="4473496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4,4 </a:t>
            </a:r>
            <a:r>
              <a:rPr lang="ru-RU" sz="1200" dirty="0">
                <a:solidFill>
                  <a:schemeClr val="accent6">
                    <a:lumMod val="75000"/>
                  </a:schemeClr>
                </a:solidFill>
              </a:rPr>
              <a:t>ТЫС. ДЕЛ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606593" y="6510123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11,4%</a:t>
            </a:r>
            <a:endParaRPr lang="ru-RU" sz="1800" dirty="0"/>
          </a:p>
        </p:txBody>
      </p:sp>
      <p:sp>
        <p:nvSpPr>
          <p:cNvPr id="37" name="TextBox 36"/>
          <p:cNvSpPr txBox="1"/>
          <p:nvPr/>
        </p:nvSpPr>
        <p:spPr>
          <a:xfrm>
            <a:off x="5428027" y="6254276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9,4%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358147" y="5220791"/>
            <a:ext cx="3741081" cy="457200"/>
          </a:xfrm>
          <a:prstGeom prst="rect">
            <a:avLst/>
          </a:prstGeom>
        </p:spPr>
        <p:txBody>
          <a:bodyPr vert="horz" wrap="none" lIns="104087" tIns="52043" rIns="104087" bIns="52043" rtlCol="0" anchor="ctr">
            <a:noAutofit/>
          </a:bodyPr>
          <a:lstStyle>
            <a:defPPr>
              <a:defRPr lang="ru-RU"/>
            </a:defPPr>
            <a:lvl1pPr defTabSz="1040850">
              <a:spcBef>
                <a:spcPct val="0"/>
              </a:spcBef>
              <a:defRPr sz="1600" b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ЭФФЕКТИВНОСТЬ ПРОЦЕДУРЫ </a:t>
            </a:r>
          </a:p>
          <a:p>
            <a:pPr algn="ctr"/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БАНКРОТСТВА</a:t>
            </a:r>
            <a:endParaRPr lang="ru-RU" sz="1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803084" y="6262938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93,5%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589515" y="6000456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86,5%</a:t>
            </a:r>
            <a:endParaRPr lang="ru-RU" sz="1800" dirty="0"/>
          </a:p>
        </p:txBody>
      </p:sp>
      <p:sp>
        <p:nvSpPr>
          <p:cNvPr id="72" name="Овал 71"/>
          <p:cNvSpPr/>
          <p:nvPr/>
        </p:nvSpPr>
        <p:spPr>
          <a:xfrm>
            <a:off x="5077368" y="4846785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73" name="TextBox 72"/>
          <p:cNvSpPr txBox="1"/>
          <p:nvPr/>
        </p:nvSpPr>
        <p:spPr>
          <a:xfrm>
            <a:off x="827371" y="5073382"/>
            <a:ext cx="3439209" cy="848041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rmAutofit/>
          </a:bodyPr>
          <a:lstStyle/>
          <a:p>
            <a:pPr algn="ctr" defTabSz="1043056">
              <a:spcBef>
                <a:spcPct val="0"/>
              </a:spcBef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КОЛИЧЕСТВО ПАКЕТОВ ЭЛЕКТРОННЫХ ДОКУМЕНТОВ, </a:t>
            </a:r>
          </a:p>
          <a:p>
            <a:pPr algn="ctr" defTabSz="1043056">
              <a:spcBef>
                <a:spcPct val="0"/>
              </a:spcBef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НАПРАВЛЕННЫХ НА ГОСУДАРСТВЕННУЮ </a:t>
            </a:r>
          </a:p>
          <a:p>
            <a:pPr algn="ctr" defTabSz="1043056">
              <a:spcBef>
                <a:spcPct val="0"/>
              </a:spcBef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РЕГИСТРАЦИЮ ЧЕРЕЗ ИНТЕРНЕТ</a:t>
            </a:r>
            <a:endParaRPr kumimoji="0" lang="ru-RU" sz="13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grpSp>
        <p:nvGrpSpPr>
          <p:cNvPr id="76" name="Группа 3"/>
          <p:cNvGrpSpPr>
            <a:grpSpLocks/>
          </p:cNvGrpSpPr>
          <p:nvPr/>
        </p:nvGrpSpPr>
        <p:grpSpPr bwMode="auto">
          <a:xfrm>
            <a:off x="2038085" y="5937478"/>
            <a:ext cx="535011" cy="563541"/>
            <a:chOff x="937692" y="2537617"/>
            <a:chExt cx="525831" cy="621260"/>
          </a:xfrm>
        </p:grpSpPr>
        <p:pic>
          <p:nvPicPr>
            <p:cNvPr id="77" name="Рисунок 58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8466" y="2537617"/>
              <a:ext cx="405057" cy="487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8" name="Рисунок 60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1316" y="2593479"/>
              <a:ext cx="405057" cy="487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" name="Рисунок 67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7692" y="2670967"/>
              <a:ext cx="405057" cy="487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2" name="TextBox 81"/>
          <p:cNvSpPr txBox="1"/>
          <p:nvPr/>
        </p:nvSpPr>
        <p:spPr>
          <a:xfrm>
            <a:off x="2672303" y="5979306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303,0 </a:t>
            </a:r>
            <a:r>
              <a:rPr lang="ru-RU" sz="1050" dirty="0" smtClean="0"/>
              <a:t>ТЫС. ЕД.</a:t>
            </a:r>
            <a:endParaRPr lang="ru-RU" sz="1050" dirty="0"/>
          </a:p>
        </p:txBody>
      </p:sp>
      <p:sp>
        <p:nvSpPr>
          <p:cNvPr id="83" name="TextBox 82"/>
          <p:cNvSpPr txBox="1"/>
          <p:nvPr/>
        </p:nvSpPr>
        <p:spPr>
          <a:xfrm>
            <a:off x="2538388" y="5724847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162,0 </a:t>
            </a: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ТЫС. ЕД.</a:t>
            </a:r>
            <a:endParaRPr lang="ru-RU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826420" y="6302013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396,0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ТЫС. ЕД.</a:t>
            </a: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5" name="Овал 84"/>
          <p:cNvSpPr/>
          <p:nvPr/>
        </p:nvSpPr>
        <p:spPr>
          <a:xfrm>
            <a:off x="4390912" y="4734165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6</a:t>
            </a:r>
          </a:p>
        </p:txBody>
      </p:sp>
      <p:pic>
        <p:nvPicPr>
          <p:cNvPr id="59" name="Picture 3" descr="C:\Users\0000-05-767\Desktop\politics-600x450.jp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091" y="5738339"/>
            <a:ext cx="899667" cy="67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TextBox 59"/>
          <p:cNvSpPr txBox="1"/>
          <p:nvPr/>
        </p:nvSpPr>
        <p:spPr>
          <a:xfrm>
            <a:off x="8998380" y="2381707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7,6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ТЫС.ЕД.</a:t>
            </a: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456478" y="5718259"/>
            <a:ext cx="576064" cy="3747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70,7%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102820" y="4849448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*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05763" y="6000456"/>
            <a:ext cx="1112301" cy="62416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I </a:t>
            </a:r>
            <a:r>
              <a:rPr lang="ru-RU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полугодие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2016 года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I</a:t>
            </a:r>
            <a:r>
              <a:rPr lang="ru-RU" sz="1600" b="1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 </a:t>
            </a:r>
            <a:r>
              <a:rPr lang="ru-RU" sz="1100" b="1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полугодие </a:t>
            </a:r>
            <a:r>
              <a:rPr lang="ru-RU" sz="1600" b="1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2017 года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I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 </a:t>
            </a:r>
            <a:r>
              <a:rPr lang="ru-RU" sz="11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полугодие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 2018 года</a:t>
            </a:r>
            <a:endParaRPr lang="ru-RU" sz="18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89" name="TextBox 88"/>
          <p:cNvSpPr txBox="1"/>
          <p:nvPr/>
        </p:nvSpPr>
        <p:spPr>
          <a:xfrm>
            <a:off x="142092" y="6932297"/>
            <a:ext cx="2825936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* Данные за год. </a:t>
            </a: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Фактическое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значение показателя за 2018 год</a:t>
            </a:r>
          </a:p>
          <a:p>
            <a:pPr>
              <a:lnSpc>
                <a:spcPts val="1200"/>
              </a:lnSpc>
            </a:pPr>
            <a:r>
              <a:rPr lang="ru-RU" sz="1200" dirty="0">
                <a:solidFill>
                  <a:schemeClr val="accent6">
                    <a:lumMod val="75000"/>
                  </a:schemeClr>
                </a:solidFill>
              </a:rPr>
              <a:t>б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удет получено по итогам соц. исследования </a:t>
            </a: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не ранее апреля 2019 года</a:t>
            </a:r>
            <a:endParaRPr lang="ru-RU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252854" y="1053068"/>
            <a:ext cx="2691801" cy="728917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algn="ctr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0" b="1" i="0" u="none" strike="noStrike" cap="none" spc="0" normalizeH="0" baseline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300" dirty="0" smtClean="0"/>
              <a:t>РЕЗУЛЬТАТИВНОСТЬ ПРОВЕРОК </a:t>
            </a:r>
          </a:p>
          <a:p>
            <a:r>
              <a:rPr lang="ru-RU" sz="1300" dirty="0" smtClean="0"/>
              <a:t>СОБЛЮДЕНИЯ</a:t>
            </a:r>
          </a:p>
          <a:p>
            <a:r>
              <a:rPr lang="ru-RU" sz="1300" dirty="0" smtClean="0"/>
              <a:t>ВАЛЮТНОГО </a:t>
            </a:r>
          </a:p>
          <a:p>
            <a:r>
              <a:rPr lang="ru-RU" sz="1300" dirty="0" smtClean="0"/>
              <a:t>ЗАКОНОДАТЕЛЬСТВА</a:t>
            </a:r>
          </a:p>
          <a:p>
            <a:endParaRPr lang="ru-RU" sz="1300" dirty="0"/>
          </a:p>
        </p:txBody>
      </p:sp>
      <p:sp>
        <p:nvSpPr>
          <p:cNvPr id="90" name="TextBox 89"/>
          <p:cNvSpPr txBox="1"/>
          <p:nvPr/>
        </p:nvSpPr>
        <p:spPr>
          <a:xfrm>
            <a:off x="3496607" y="1890863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92%</a:t>
            </a:r>
            <a:endParaRPr lang="ru-RU" sz="1800" dirty="0"/>
          </a:p>
        </p:txBody>
      </p:sp>
      <p:sp>
        <p:nvSpPr>
          <p:cNvPr id="91" name="Овал 90"/>
          <p:cNvSpPr/>
          <p:nvPr/>
        </p:nvSpPr>
        <p:spPr>
          <a:xfrm>
            <a:off x="4438179" y="3145547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0" b="99213" l="0" r="100000">
                        <a14:foregroundMark x1="42529" y1="77953" x2="42529" y2="77953"/>
                        <a14:foregroundMark x1="38506" y1="79528" x2="38506" y2="79528"/>
                        <a14:foregroundMark x1="41954" y1="85039" x2="41954" y2="85039"/>
                        <a14:foregroundMark x1="42529" y1="88976" x2="42529" y2="88976"/>
                        <a14:foregroundMark x1="47701" y1="86614" x2="47701" y2="86614"/>
                        <a14:foregroundMark x1="87931" y1="55906" x2="87931" y2="55906"/>
                        <a14:foregroundMark x1="12069" y1="64567" x2="12069" y2="64567"/>
                        <a14:foregroundMark x1="24138" y1="61417" x2="24138" y2="61417"/>
                        <a14:foregroundMark x1="9195" y1="47244" x2="9195" y2="47244"/>
                        <a14:foregroundMark x1="11494" y1="47244" x2="11494" y2="47244"/>
                        <a14:foregroundMark x1="14368" y1="45669" x2="14368" y2="45669"/>
                        <a14:foregroundMark x1="92529" y1="79528" x2="92529" y2="79528"/>
                        <a14:foregroundMark x1="79310" y1="43307" x2="79310" y2="43307"/>
                        <a14:foregroundMark x1="75862" y1="40157" x2="75862" y2="40157"/>
                      </a14:backgroundRemoval>
                    </a14:imgEffect>
                    <a14:imgEffect>
                      <a14:saturation sat="66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882" y="1347682"/>
            <a:ext cx="969598" cy="711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" name="TextBox 94"/>
          <p:cNvSpPr txBox="1"/>
          <p:nvPr/>
        </p:nvSpPr>
        <p:spPr>
          <a:xfrm>
            <a:off x="3648936" y="2230490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100%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282235" y="1649185"/>
            <a:ext cx="525474" cy="42607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46%</a:t>
            </a:r>
          </a:p>
        </p:txBody>
      </p:sp>
    </p:spTree>
    <p:extLst>
      <p:ext uri="{BB962C8B-B14F-4D97-AF65-F5344CB8AC3E}">
        <p14:creationId xmlns:p14="http://schemas.microsoft.com/office/powerpoint/2010/main" val="24312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45074</TotalTime>
  <Words>203</Words>
  <Application>Microsoft Office PowerPoint</Application>
  <PresentationFormat>Произвольный</PresentationFormat>
  <Paragraphs>73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Present_FNS2012_A4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Подлесных Мария Михайловна</dc:creator>
  <cp:lastModifiedBy>Алексеева Екатерина Сергеевна</cp:lastModifiedBy>
  <cp:revision>527</cp:revision>
  <cp:lastPrinted>2018-09-28T07:42:37Z</cp:lastPrinted>
  <dcterms:created xsi:type="dcterms:W3CDTF">2013-03-01T11:19:43Z</dcterms:created>
  <dcterms:modified xsi:type="dcterms:W3CDTF">2018-09-28T08:29:46Z</dcterms:modified>
</cp:coreProperties>
</file>