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1.7</c:v>
                </c:pt>
                <c:pt idx="1">
                  <c:v>3.4</c:v>
                </c:pt>
                <c:pt idx="2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04084848"/>
        <c:axId val="104075600"/>
      </c:barChart>
      <c:catAx>
        <c:axId val="104084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075600"/>
        <c:crosses val="autoZero"/>
        <c:auto val="1"/>
        <c:lblAlgn val="ctr"/>
        <c:lblOffset val="100"/>
        <c:noMultiLvlLbl val="0"/>
      </c:catAx>
      <c:valAx>
        <c:axId val="104075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08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 formatCode="General">
                  <c:v>17.7</c:v>
                </c:pt>
                <c:pt idx="1">
                  <c:v>9</c:v>
                </c:pt>
                <c:pt idx="2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8416328"/>
        <c:axId val="138424912"/>
      </c:barChart>
      <c:catAx>
        <c:axId val="138416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424912"/>
        <c:crosses val="autoZero"/>
        <c:auto val="1"/>
        <c:lblAlgn val="ctr"/>
        <c:lblOffset val="100"/>
        <c:noMultiLvlLbl val="0"/>
      </c:catAx>
      <c:valAx>
        <c:axId val="138424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8416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1129.9000000000001</c:v>
                </c:pt>
                <c:pt idx="1">
                  <c:v>1580.3</c:v>
                </c:pt>
                <c:pt idx="2">
                  <c:v>1508.5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8452968"/>
        <c:axId val="138549640"/>
      </c:barChart>
      <c:catAx>
        <c:axId val="138452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549640"/>
        <c:crosses val="autoZero"/>
        <c:auto val="1"/>
        <c:lblAlgn val="ctr"/>
        <c:lblOffset val="100"/>
        <c:noMultiLvlLbl val="0"/>
      </c:catAx>
      <c:valAx>
        <c:axId val="13854964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38452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0.99280000000000002</c:v>
                </c:pt>
                <c:pt idx="1">
                  <c:v>0.99460000000000004</c:v>
                </c:pt>
                <c:pt idx="2">
                  <c:v>0.99870000000000003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8914160"/>
        <c:axId val="138916600"/>
      </c:barChart>
      <c:catAx>
        <c:axId val="138914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16600"/>
        <c:crosses val="autoZero"/>
        <c:auto val="1"/>
        <c:lblAlgn val="ctr"/>
        <c:lblOffset val="100"/>
        <c:noMultiLvlLbl val="0"/>
      </c:catAx>
      <c:valAx>
        <c:axId val="13891660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891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0.94</c:v>
                </c:pt>
                <c:pt idx="2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8932568"/>
        <c:axId val="138929040"/>
      </c:barChart>
      <c:catAx>
        <c:axId val="138932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29040"/>
        <c:crosses val="autoZero"/>
        <c:auto val="1"/>
        <c:lblAlgn val="ctr"/>
        <c:lblOffset val="100"/>
        <c:noMultiLvlLbl val="0"/>
      </c:catAx>
      <c:valAx>
        <c:axId val="1389290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8932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8930608"/>
        <c:axId val="138929432"/>
      </c:barChart>
      <c:catAx>
        <c:axId val="138930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29432"/>
        <c:crosses val="autoZero"/>
        <c:auto val="1"/>
        <c:lblAlgn val="ctr"/>
        <c:lblOffset val="100"/>
        <c:noMultiLvlLbl val="0"/>
      </c:catAx>
      <c:valAx>
        <c:axId val="1389294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893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27</c:v>
                </c:pt>
                <c:pt idx="1">
                  <c:v>42</c:v>
                </c:pt>
                <c:pt idx="2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38929824"/>
        <c:axId val="138931000"/>
      </c:barChart>
      <c:catAx>
        <c:axId val="13892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931000"/>
        <c:crosses val="autoZero"/>
        <c:auto val="1"/>
        <c:lblAlgn val="ctr"/>
        <c:lblOffset val="100"/>
        <c:noMultiLvlLbl val="0"/>
      </c:catAx>
      <c:valAx>
        <c:axId val="13893100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3892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I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 ПОЛУГОДИЕ 2022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полугодие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полугодие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</a:t>
            </a:r>
            <a:r>
              <a:rPr lang="ru-RU" sz="140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полугодие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2021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2022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46935" y="3318086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xmlns="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xmlns="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xmlns="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26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5,5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:a16="http://schemas.microsoft.com/office/drawing/2014/main" xmlns="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09313349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07504" y="3288761"/>
            <a:ext cx="3037175" cy="1677734"/>
            <a:chOff x="6134212" y="1530529"/>
            <a:chExt cx="2992033" cy="1677734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xmlns="" id="{083888CB-9994-443A-99E9-3C529E4D9CB0}"/>
                </a:ext>
              </a:extLst>
            </p:cNvPr>
            <p:cNvSpPr/>
            <p:nvPr/>
          </p:nvSpPr>
          <p:spPr>
            <a:xfrm>
              <a:off x="6134212" y="1530529"/>
              <a:ext cx="2937148" cy="8402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900" b="1" cap="all" dirty="0">
                  <a:latin typeface="Arial Narrow" panose="020B0606020202030204" pitchFamily="34" charset="0"/>
                </a:rPr>
                <a:t>соотношение количества судебных дел по спорам, прошедшим досудебное урегулирование, удовлетворенных в пользу налогоплательщиков, и количества жалоб по налоговым спорам, оставленным без </a:t>
              </a:r>
              <a:r>
                <a:rPr lang="ru-RU" sz="900" b="1" cap="all" dirty="0" smtClean="0">
                  <a:latin typeface="Arial Narrow" panose="020B0606020202030204" pitchFamily="34" charset="0"/>
                </a:rPr>
                <a:t>удовлетворения</a:t>
              </a:r>
              <a:endParaRPr lang="ru-RU" sz="900" b="1" cap="all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xmlns="" id="{2E52324C-7A48-4993-AFFA-D314101BA7DB}"/>
                </a:ext>
              </a:extLst>
            </p:cNvPr>
            <p:cNvSpPr/>
            <p:nvPr/>
          </p:nvSpPr>
          <p:spPr>
            <a:xfrm>
              <a:off x="6191534" y="2367466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8,9%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:a16="http://schemas.microsoft.com/office/drawing/2014/main" xmlns="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12342171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07504" y="1592036"/>
            <a:ext cx="2951409" cy="1624251"/>
            <a:chOff x="107504" y="3244909"/>
            <a:chExt cx="2983127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xmlns="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xmlns="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xmlns="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1 508,5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ТЫС.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:a16="http://schemas.microsoft.com/office/drawing/2014/main" xmlns="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57189501"/>
                </p:ext>
              </p:extLst>
            </p:nvPr>
          </p:nvGraphicFramePr>
          <p:xfrm>
            <a:off x="1788342" y="3856976"/>
            <a:ext cx="1302289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46935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99,9%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:a16="http://schemas.microsoft.com/office/drawing/2014/main" xmlns="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93759318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46935" y="5091490"/>
            <a:ext cx="2935280" cy="1680151"/>
            <a:chOff x="6136720" y="3233517"/>
            <a:chExt cx="2935280" cy="1638527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xmlns="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xmlns="" id="{A4D4DDFB-2C11-4A9D-B772-035026C40A81}"/>
                </a:ext>
              </a:extLst>
            </p:cNvPr>
            <p:cNvSpPr/>
            <p:nvPr/>
          </p:nvSpPr>
          <p:spPr>
            <a:xfrm>
              <a:off x="6444417" y="32335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:a16="http://schemas.microsoft.com/office/drawing/2014/main" xmlns="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90%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:a16="http://schemas.microsoft.com/office/drawing/2014/main" xmlns="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14554556"/>
                </p:ext>
              </p:extLst>
            </p:nvPr>
          </p:nvGraphicFramePr>
          <p:xfrm>
            <a:off x="7947239" y="3871588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107504" y="5104808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xmlns="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xmlns="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xmlns="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:a16="http://schemas.microsoft.com/office/drawing/2014/main" xmlns="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66811135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6138538" y="3318086"/>
            <a:ext cx="2972987" cy="1575725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xmlns="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12248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66,0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МЛН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59850860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20%*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:a16="http://schemas.microsoft.com/office/drawing/2014/main" xmlns="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138538" y="5103173"/>
            <a:ext cx="2987998" cy="1558065"/>
            <a:chOff x="3151685" y="4921486"/>
            <a:chExt cx="2987998" cy="1558065"/>
          </a:xfrm>
        </p:grpSpPr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5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1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5018730"/>
              <a:ext cx="2556054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ЭФФЕКТИВНОСТИ ОРГАНИЗАЦИОННОЙ СРЕДЫ ВНУТРИ И ВОВНЕ ФНС РОССИИ</a:t>
              </a:r>
            </a:p>
          </p:txBody>
        </p:sp>
        <p:sp>
          <p:nvSpPr>
            <p:cNvPr id="72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75%*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8" name="Rectangle 29">
            <a:extLst>
              <a:ext uri="{FF2B5EF4-FFF2-40B4-BE49-F238E27FC236}">
                <a16:creationId xmlns:a16="http://schemas.microsoft.com/office/drawing/2014/main" xmlns="" id="{F1B6124B-DF65-4C29-B8CF-45E163A341A1}"/>
              </a:ext>
            </a:extLst>
          </p:cNvPr>
          <p:cNvSpPr/>
          <p:nvPr/>
        </p:nvSpPr>
        <p:spPr>
          <a:xfrm>
            <a:off x="7548714" y="6262197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</a:t>
            </a: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158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34</cp:revision>
  <dcterms:created xsi:type="dcterms:W3CDTF">2020-05-18T08:53:00Z</dcterms:created>
  <dcterms:modified xsi:type="dcterms:W3CDTF">2022-09-05T10:40:42Z</dcterms:modified>
</cp:coreProperties>
</file>