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5.xml" ContentType="application/vnd.openxmlformats-officedocument.presentationml.notesSlide+xml"/>
  <Override PartName="/ppt/charts/chart2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680" r:id="rId1"/>
  </p:sldMasterIdLst>
  <p:notesMasterIdLst>
    <p:notesMasterId r:id="rId48"/>
  </p:notesMasterIdLst>
  <p:handoutMasterIdLst>
    <p:handoutMasterId r:id="rId49"/>
  </p:handoutMasterIdLst>
  <p:sldIdLst>
    <p:sldId id="1937" r:id="rId2"/>
    <p:sldId id="2185" r:id="rId3"/>
    <p:sldId id="2186" r:id="rId4"/>
    <p:sldId id="2187" r:id="rId5"/>
    <p:sldId id="2188" r:id="rId6"/>
    <p:sldId id="2189" r:id="rId7"/>
    <p:sldId id="2190" r:id="rId8"/>
    <p:sldId id="2191" r:id="rId9"/>
    <p:sldId id="2192" r:id="rId10"/>
    <p:sldId id="2193" r:id="rId11"/>
    <p:sldId id="2194" r:id="rId12"/>
    <p:sldId id="2195" r:id="rId13"/>
    <p:sldId id="2196" r:id="rId14"/>
    <p:sldId id="2197" r:id="rId15"/>
    <p:sldId id="2198" r:id="rId16"/>
    <p:sldId id="2199" r:id="rId17"/>
    <p:sldId id="2200" r:id="rId18"/>
    <p:sldId id="2201" r:id="rId19"/>
    <p:sldId id="2202" r:id="rId20"/>
    <p:sldId id="2203" r:id="rId21"/>
    <p:sldId id="2204" r:id="rId22"/>
    <p:sldId id="2205" r:id="rId23"/>
    <p:sldId id="2206" r:id="rId24"/>
    <p:sldId id="2207" r:id="rId25"/>
    <p:sldId id="2208" r:id="rId26"/>
    <p:sldId id="2209" r:id="rId27"/>
    <p:sldId id="2210" r:id="rId28"/>
    <p:sldId id="2211" r:id="rId29"/>
    <p:sldId id="2212" r:id="rId30"/>
    <p:sldId id="2213" r:id="rId31"/>
    <p:sldId id="2214" r:id="rId32"/>
    <p:sldId id="2215" r:id="rId33"/>
    <p:sldId id="2216" r:id="rId34"/>
    <p:sldId id="2217" r:id="rId35"/>
    <p:sldId id="2218" r:id="rId36"/>
    <p:sldId id="2219" r:id="rId37"/>
    <p:sldId id="2220" r:id="rId38"/>
    <p:sldId id="2221" r:id="rId39"/>
    <p:sldId id="2222" r:id="rId40"/>
    <p:sldId id="2223" r:id="rId41"/>
    <p:sldId id="2224" r:id="rId42"/>
    <p:sldId id="2225" r:id="rId43"/>
    <p:sldId id="2226" r:id="rId44"/>
    <p:sldId id="2227" r:id="rId45"/>
    <p:sldId id="2230" r:id="rId46"/>
    <p:sldId id="2231" r:id="rId47"/>
  </p:sldIdLst>
  <p:sldSz cx="12192000" cy="6858000"/>
  <p:notesSz cx="6692900" cy="9867900"/>
  <p:embeddedFontLst>
    <p:embeddedFont>
      <p:font typeface="Roboto Condensed" panose="020B0604020202020204" charset="0"/>
      <p:regular r:id="rId50"/>
      <p:bold r:id="rId51"/>
      <p:italic r:id="rId52"/>
      <p:boldItalic r:id="rId53"/>
    </p:embeddedFont>
    <p:embeddedFont>
      <p:font typeface="FontAwesome" panose="020B0604020202020204" charset="0"/>
      <p:regular r:id="rId54"/>
    </p:embeddedFont>
    <p:embeddedFont>
      <p:font typeface="Calibri" panose="020F0502020204030204" pitchFamily="34" charset="0"/>
      <p:regular r:id="rId55"/>
      <p:bold r:id="rId56"/>
      <p:italic r:id="rId57"/>
      <p:boldItalic r:id="rId58"/>
    </p:embeddedFont>
    <p:embeddedFont>
      <p:font typeface="Golos Text" panose="020B0604020202020204" charset="0"/>
      <p:regular r:id="rId59"/>
      <p:bold r:id="rId60"/>
    </p:embeddedFont>
    <p:embeddedFont>
      <p:font typeface="Open Sans Light" panose="020B0604020202020204" charset="0"/>
      <p:regular r:id="rId61"/>
      <p:bold r:id="rId62"/>
      <p:italic r:id="rId63"/>
      <p:boldItalic r:id="rId64"/>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4" pos="5949" userDrawn="1">
          <p15:clr>
            <a:srgbClr val="A4A3A4"/>
          </p15:clr>
        </p15:guide>
        <p15:guide id="5" orient="horz" pos="216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BAECF3-82CB-62D7-3352-59A5865E732E}" name="Hamlet Markarian" initials="HM" userId="4926d2b407f31d7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77A9FF"/>
    <a:srgbClr val="5D97FF"/>
    <a:srgbClr val="3FCDFF"/>
    <a:srgbClr val="35CDCB"/>
    <a:srgbClr val="FFFFFF"/>
    <a:srgbClr val="F5F7FA"/>
    <a:srgbClr val="F79BFF"/>
    <a:srgbClr val="7F21CD"/>
    <a:srgbClr val="00A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2" autoAdjust="0"/>
    <p:restoredTop sz="87204" autoAdjust="0"/>
  </p:normalViewPr>
  <p:slideViewPr>
    <p:cSldViewPr snapToObjects="1">
      <p:cViewPr varScale="1">
        <p:scale>
          <a:sx n="84" d="100"/>
          <a:sy n="84" d="100"/>
        </p:scale>
        <p:origin x="605" y="29"/>
      </p:cViewPr>
      <p:guideLst>
        <p:guide pos="5949"/>
        <p:guide orient="horz" pos="2160"/>
      </p:guideLst>
    </p:cSldViewPr>
  </p:slideViewPr>
  <p:notesTextViewPr>
    <p:cViewPr>
      <p:scale>
        <a:sx n="3" d="2"/>
        <a:sy n="3" d="2"/>
      </p:scale>
      <p:origin x="0" y="0"/>
    </p:cViewPr>
  </p:notesTextViewPr>
  <p:sorterViewPr>
    <p:cViewPr>
      <p:scale>
        <a:sx n="50" d="100"/>
        <a:sy n="50" d="100"/>
      </p:scale>
      <p:origin x="0" y="0"/>
    </p:cViewPr>
  </p:sorterViewPr>
  <p:notesViewPr>
    <p:cSldViewPr snapToObjects="1">
      <p:cViewPr varScale="1">
        <p:scale>
          <a:sx n="87" d="100"/>
          <a:sy n="87" d="100"/>
        </p:scale>
        <p:origin x="3840" y="90"/>
      </p:cViewPr>
      <p:guideLst>
        <p:guide orient="horz" pos="3108"/>
        <p:guide pos="210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5"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2.xml.rels><?xml version="1.0" encoding="UTF-8" standalone="yes"?>
<Relationships xmlns="http://schemas.openxmlformats.org/package/2006/relationships"><Relationship Id="rId3" Type="http://schemas.openxmlformats.org/officeDocument/2006/relationships/package" Target="../embeddings/_____Microsoft_Excel2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3" Type="http://schemas.openxmlformats.org/officeDocument/2006/relationships/package" Target="../embeddings/_____Microsoft_Excel2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7.xml.rels><?xml version="1.0" encoding="UTF-8" standalone="yes"?>
<Relationships xmlns="http://schemas.openxmlformats.org/package/2006/relationships"><Relationship Id="rId3" Type="http://schemas.openxmlformats.org/officeDocument/2006/relationships/package" Target="../embeddings/_____Microsoft_Excel2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28.xml.rels><?xml version="1.0" encoding="UTF-8" standalone="yes"?>
<Relationships xmlns="http://schemas.openxmlformats.org/package/2006/relationships"><Relationship Id="rId3" Type="http://schemas.openxmlformats.org/officeDocument/2006/relationships/package" Target="../embeddings/_____Microsoft_Excel2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9684069028484062E-2"/>
          <c:w val="1"/>
          <c:h val="0.7395909452163435"/>
        </c:manualLayout>
      </c:layout>
      <c:lineChart>
        <c:grouping val="stacked"/>
        <c:varyColors val="0"/>
        <c:ser>
          <c:idx val="0"/>
          <c:order val="0"/>
          <c:tx>
            <c:strRef>
              <c:f>Лист1!$B$1</c:f>
              <c:strCache>
                <c:ptCount val="1"/>
                <c:pt idx="0">
                  <c:v>Столбец1</c:v>
                </c:pt>
              </c:strCache>
            </c:strRef>
          </c:tx>
          <c:spPr>
            <a:ln w="38100">
              <a:solidFill>
                <a:srgbClr val="00B0F0"/>
              </a:solidFill>
              <a:round/>
            </a:ln>
          </c:spPr>
          <c:marker>
            <c:symbol val="circle"/>
            <c:size val="6"/>
            <c:spPr>
              <a:solidFill>
                <a:schemeClr val="bg1">
                  <a:lumMod val="95000"/>
                </a:schemeClr>
              </a:solidFill>
              <a:ln w="38100">
                <a:solidFill>
                  <a:srgbClr val="00B0F0">
                    <a:alpha val="96000"/>
                  </a:srgbClr>
                </a:solidFill>
              </a:ln>
            </c:spPr>
          </c:marker>
          <c:dLbls>
            <c:numFmt formatCode="#,##0" sourceLinked="0"/>
            <c:spPr>
              <a:noFill/>
              <a:ln>
                <a:noFill/>
              </a:ln>
              <a:effectLst/>
            </c:spPr>
            <c:txPr>
              <a:bodyPr/>
              <a:lstStyle/>
              <a:p>
                <a:pPr>
                  <a:defRPr sz="1400" b="1">
                    <a:solidFill>
                      <a:schemeClr val="tx1">
                        <a:lumMod val="75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ЯНВ</c:v>
                </c:pt>
                <c:pt idx="1">
                  <c:v>ФЕВ</c:v>
                </c:pt>
                <c:pt idx="2">
                  <c:v>МАР</c:v>
                </c:pt>
                <c:pt idx="3">
                  <c:v>АПР</c:v>
                </c:pt>
                <c:pt idx="4">
                  <c:v>МАЙ</c:v>
                </c:pt>
                <c:pt idx="5">
                  <c:v>ИЮН</c:v>
                </c:pt>
                <c:pt idx="6">
                  <c:v>ИЮЛ</c:v>
                </c:pt>
                <c:pt idx="7">
                  <c:v>АВГ</c:v>
                </c:pt>
                <c:pt idx="8">
                  <c:v>СЕН</c:v>
                </c:pt>
                <c:pt idx="9">
                  <c:v>ОКТ</c:v>
                </c:pt>
              </c:strCache>
            </c:strRef>
          </c:cat>
          <c:val>
            <c:numRef>
              <c:f>Лист1!$B$2:$B$11</c:f>
              <c:numCache>
                <c:formatCode>General</c:formatCode>
                <c:ptCount val="10"/>
                <c:pt idx="0">
                  <c:v>2123.6</c:v>
                </c:pt>
                <c:pt idx="1">
                  <c:v>4157</c:v>
                </c:pt>
                <c:pt idx="2" formatCode="0.0">
                  <c:v>8268.2999999999993</c:v>
                </c:pt>
                <c:pt idx="3">
                  <c:v>11975</c:v>
                </c:pt>
                <c:pt idx="4">
                  <c:v>14535.4</c:v>
                </c:pt>
                <c:pt idx="5">
                  <c:v>16916.3</c:v>
                </c:pt>
                <c:pt idx="6">
                  <c:v>19507.3</c:v>
                </c:pt>
                <c:pt idx="7">
                  <c:v>21742.799999999999</c:v>
                </c:pt>
                <c:pt idx="8">
                  <c:v>24152.400000000001</c:v>
                </c:pt>
                <c:pt idx="9">
                  <c:v>27413.1</c:v>
                </c:pt>
              </c:numCache>
            </c:numRef>
          </c:val>
          <c:smooth val="1"/>
          <c:extLst xmlns:c16r2="http://schemas.microsoft.com/office/drawing/2015/06/chart">
            <c:ext xmlns:c16="http://schemas.microsoft.com/office/drawing/2014/chart" uri="{C3380CC4-5D6E-409C-BE32-E72D297353CC}">
              <c16:uniqueId val="{00000000-0003-4949-B2A1-CA9A3ED73674}"/>
            </c:ext>
          </c:extLst>
        </c:ser>
        <c:dLbls>
          <c:showLegendKey val="0"/>
          <c:showVal val="0"/>
          <c:showCatName val="0"/>
          <c:showSerName val="0"/>
          <c:showPercent val="0"/>
          <c:showBubbleSize val="0"/>
        </c:dLbls>
        <c:marker val="1"/>
        <c:smooth val="0"/>
        <c:axId val="203119968"/>
        <c:axId val="203117224"/>
      </c:lineChart>
      <c:catAx>
        <c:axId val="203119968"/>
        <c:scaling>
          <c:orientation val="minMax"/>
        </c:scaling>
        <c:delete val="0"/>
        <c:axPos val="b"/>
        <c:numFmt formatCode="General" sourceLinked="0"/>
        <c:majorTickMark val="out"/>
        <c:minorTickMark val="none"/>
        <c:tickLblPos val="nextTo"/>
        <c:spPr>
          <a:noFill/>
          <a:ln>
            <a:noFill/>
          </a:ln>
        </c:spPr>
        <c:txPr>
          <a:bodyPr/>
          <a:lstStyle/>
          <a:p>
            <a:pPr>
              <a:defRPr sz="800">
                <a:solidFill>
                  <a:schemeClr val="tx1">
                    <a:lumMod val="75000"/>
                  </a:schemeClr>
                </a:solidFill>
              </a:defRPr>
            </a:pPr>
            <a:endParaRPr lang="ru-RU"/>
          </a:p>
        </c:txPr>
        <c:crossAx val="203117224"/>
        <c:crosses val="autoZero"/>
        <c:auto val="1"/>
        <c:lblAlgn val="ctr"/>
        <c:lblOffset val="100"/>
        <c:noMultiLvlLbl val="0"/>
      </c:catAx>
      <c:valAx>
        <c:axId val="203117224"/>
        <c:scaling>
          <c:orientation val="minMax"/>
        </c:scaling>
        <c:delete val="1"/>
        <c:axPos val="l"/>
        <c:majorGridlines>
          <c:spPr>
            <a:ln>
              <a:noFill/>
            </a:ln>
          </c:spPr>
        </c:majorGridlines>
        <c:numFmt formatCode="General" sourceLinked="1"/>
        <c:majorTickMark val="out"/>
        <c:minorTickMark val="none"/>
        <c:tickLblPos val="nextTo"/>
        <c:crossAx val="203119968"/>
        <c:crosses val="autoZero"/>
        <c:crossBetween val="between"/>
      </c:valAx>
      <c:spPr>
        <a:noFill/>
        <a:ln w="25400">
          <a:noFill/>
        </a:ln>
      </c:spPr>
    </c:plotArea>
    <c:plotVisOnly val="1"/>
    <c:dispBlanksAs val="gap"/>
    <c:showDLblsOverMax val="0"/>
  </c:chart>
  <c:txPr>
    <a:bodyPr/>
    <a:lstStyle/>
    <a:p>
      <a:pPr>
        <a:defRPr sz="1800">
          <a:latin typeface="Golos Text" panose="020B0503020202020204" pitchFamily="34" charset="0"/>
          <a:ea typeface="Golos Text" panose="020B0503020202020204" pitchFamily="34" charset="0"/>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6484-49F9-A317-2825683E86DB}"/>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6484-49F9-A317-2825683E86DB}"/>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6484-49F9-A317-2825683E86DB}"/>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6484-49F9-A317-2825683E86DB}"/>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6484-49F9-A317-2825683E86DB}"/>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6484-49F9-A317-2825683E86DB}"/>
              </c:ext>
            </c:extLst>
          </c:dPt>
          <c:cat>
            <c:strRef>
              <c:f>Лист1!$A$2:$A$3</c:f>
              <c:strCache>
                <c:ptCount val="2"/>
                <c:pt idx="0">
                  <c:v>Кв. 1</c:v>
                </c:pt>
                <c:pt idx="1">
                  <c:v>Кв. 2</c:v>
                </c:pt>
              </c:strCache>
            </c:strRef>
          </c:cat>
          <c:val>
            <c:numRef>
              <c:f>Лист1!$B$2:$B$3</c:f>
              <c:numCache>
                <c:formatCode>#,##0.00</c:formatCode>
                <c:ptCount val="2"/>
                <c:pt idx="0">
                  <c:v>965</c:v>
                </c:pt>
                <c:pt idx="1">
                  <c:v>77</c:v>
                </c:pt>
              </c:numCache>
            </c:numRef>
          </c:val>
          <c:extLst xmlns:c16r2="http://schemas.microsoft.com/office/drawing/2015/06/chart">
            <c:ext xmlns:c16="http://schemas.microsoft.com/office/drawing/2014/chart" uri="{C3380CC4-5D6E-409C-BE32-E72D297353CC}">
              <c16:uniqueId val="{0000000C-6484-49F9-A317-2825683E86D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tx>
                <c:rich>
                  <a:bodyPr/>
                  <a:lstStyle/>
                  <a:p>
                    <a:fld id="{6249E8BD-F2B8-4371-ABAA-20EE72D1D44E}" type="VALUE">
                      <a:rPr lang="ru-RU" b="1" smtClean="0"/>
                      <a:pPr/>
                      <a:t>[ЗНАЧЕНИЕ]</a:t>
                    </a:fld>
                    <a:r>
                      <a:rPr lang="ru-RU" baseline="0" dirty="0"/>
                      <a:t> </a:t>
                    </a:r>
                    <a:fld id="{A873698D-2CE5-4BC6-B2B1-D628F1662349}" type="CELLRANGE">
                      <a:rPr lang="ru-RU" sz="160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F809-4C5D-BCF0-3BFCA834BF82}"/>
                </c:ext>
                <c:ext xmlns:c15="http://schemas.microsoft.com/office/drawing/2012/chart" uri="{CE6537A1-D6FC-4f65-9D91-7224C49458BB}">
                  <c15:dlblFieldTable/>
                  <c15:showDataLabelsRange val="1"/>
                </c:ext>
              </c:extLst>
            </c:dLbl>
            <c:dLbl>
              <c:idx val="1"/>
              <c:tx>
                <c:rich>
                  <a:bodyPr/>
                  <a:lstStyle/>
                  <a:p>
                    <a:fld id="{6249E8BD-F2B8-4371-ABAA-20EE72D1D44E}" type="VALUE">
                      <a:rPr lang="ru-RU" b="1" smtClean="0"/>
                      <a:pPr/>
                      <a:t>[ЗНАЧЕНИЕ]</a:t>
                    </a:fld>
                    <a:r>
                      <a:rPr lang="ru-RU" baseline="0" dirty="0"/>
                      <a:t> </a:t>
                    </a:r>
                    <a:fld id="{A873698D-2CE5-4BC6-B2B1-D628F1662349}" type="CELLRANGE">
                      <a:rPr lang="ru-RU" sz="160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F809-4C5D-BCF0-3BFCA834BF82}"/>
                </c:ext>
                <c:ext xmlns:c15="http://schemas.microsoft.com/office/drawing/2012/chart" uri="{CE6537A1-D6FC-4f65-9D91-7224C49458BB}">
                  <c15:dlblFieldTable/>
                  <c15:showDataLabelsRange val="1"/>
                </c:ext>
              </c:extLst>
            </c:dLbl>
            <c:dLbl>
              <c:idx val="2"/>
              <c:tx>
                <c:rich>
                  <a:bodyPr/>
                  <a:lstStyle/>
                  <a:p>
                    <a:fld id="{6249E8BD-F2B8-4371-ABAA-20EE72D1D44E}" type="VALUE">
                      <a:rPr lang="ru-RU" b="1" smtClean="0"/>
                      <a:pPr/>
                      <a:t>[ЗНАЧЕНИЕ]</a:t>
                    </a:fld>
                    <a:r>
                      <a:rPr lang="ru-RU" baseline="0" dirty="0"/>
                      <a:t> </a:t>
                    </a:r>
                    <a:fld id="{A873698D-2CE5-4BC6-B2B1-D628F1662349}" type="CELLRANGE">
                      <a:rPr lang="ru-RU" sz="160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F809-4C5D-BCF0-3BFCA834BF82}"/>
                </c:ext>
                <c:ext xmlns:c15="http://schemas.microsoft.com/office/drawing/2012/chart" uri="{CE6537A1-D6FC-4f65-9D91-7224C49458BB}">
                  <c15:dlblFieldTable/>
                  <c15:showDataLabelsRange val="1"/>
                </c:ext>
              </c:extLst>
            </c:dLbl>
            <c:dLbl>
              <c:idx val="3"/>
              <c:tx>
                <c:rich>
                  <a:bodyPr/>
                  <a:lstStyle/>
                  <a:p>
                    <a:fld id="{6249E8BD-F2B8-4371-ABAA-20EE72D1D44E}" type="VALUE">
                      <a:rPr lang="ru-RU" b="1" smtClean="0"/>
                      <a:pPr/>
                      <a:t>[ЗНАЧЕНИЕ]</a:t>
                    </a:fld>
                    <a:r>
                      <a:rPr lang="ru-RU" baseline="0" dirty="0"/>
                      <a:t> </a:t>
                    </a:r>
                    <a:fld id="{A873698D-2CE5-4BC6-B2B1-D628F1662349}" type="CELLRANGE">
                      <a:rPr lang="ru-RU" sz="160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F809-4C5D-BCF0-3BFCA834BF82}"/>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КБ РФ</c:v>
                </c:pt>
                <c:pt idx="1">
                  <c:v>НЕФТЬ В ФБ</c:v>
                </c:pt>
                <c:pt idx="2">
                  <c:v>ГАЗ ГОРЮЧИЙ ПРИРОДНЫЙ В ФБ</c:v>
                </c:pt>
                <c:pt idx="3">
                  <c:v>ГАЗОВЫЙ КОНДЕНСАТ В ФБ</c:v>
                </c:pt>
              </c:strCache>
            </c:strRef>
          </c:cat>
          <c:val>
            <c:numRef>
              <c:f>Sheet1!$B$2:$B$5</c:f>
              <c:numCache>
                <c:formatCode>#,##0</c:formatCode>
                <c:ptCount val="4"/>
                <c:pt idx="0">
                  <c:v>8933</c:v>
                </c:pt>
                <c:pt idx="1">
                  <c:v>7389</c:v>
                </c:pt>
                <c:pt idx="2">
                  <c:v>943</c:v>
                </c:pt>
                <c:pt idx="3">
                  <c:v>321</c:v>
                </c:pt>
              </c:numCache>
            </c:numRef>
          </c:val>
          <c:extLst xmlns:c16r2="http://schemas.microsoft.com/office/drawing/2015/06/chart">
            <c:ext xmlns:c16="http://schemas.microsoft.com/office/drawing/2014/chart" uri="{C3380CC4-5D6E-409C-BE32-E72D297353CC}">
              <c16:uniqueId val="{00000005-F809-4C5D-BCF0-3BFCA834BF82}"/>
            </c:ext>
            <c:ext xmlns:c15="http://schemas.microsoft.com/office/drawing/2012/chart" uri="{02D57815-91ED-43cb-92C2-25804820EDAC}">
              <c15:datalabelsRange>
                <c15:f>Sheet1!$D$2:$D$5</c15:f>
                <c15:dlblRangeCache>
                  <c:ptCount val="4"/>
                  <c:pt idx="0">
                    <c:v>в  1,6 раза</c:v>
                  </c:pt>
                  <c:pt idx="1">
                    <c:v>в 1,5 раза</c:v>
                  </c:pt>
                  <c:pt idx="2">
                    <c:v>в 2,0 раза</c:v>
                  </c:pt>
                  <c:pt idx="3">
                    <c:v>в 1,7 раза</c:v>
                  </c:pt>
                </c15:dlblRangeCache>
              </c15:datalabelsRange>
            </c:ext>
          </c:extLst>
        </c:ser>
        <c:dLbls>
          <c:showLegendKey val="0"/>
          <c:showVal val="0"/>
          <c:showCatName val="0"/>
          <c:showSerName val="0"/>
          <c:showPercent val="0"/>
          <c:showBubbleSize val="0"/>
        </c:dLbls>
        <c:gapWidth val="500"/>
        <c:axId val="204485472"/>
        <c:axId val="204487432"/>
      </c:barChart>
      <c:catAx>
        <c:axId val="20448547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204487432"/>
        <c:crosses val="autoZero"/>
        <c:auto val="1"/>
        <c:lblAlgn val="ctr"/>
        <c:lblOffset val="400"/>
        <c:noMultiLvlLbl val="0"/>
      </c:catAx>
      <c:valAx>
        <c:axId val="204487432"/>
        <c:scaling>
          <c:orientation val="minMax"/>
        </c:scaling>
        <c:delete val="1"/>
        <c:axPos val="t"/>
        <c:numFmt formatCode="#,##0" sourceLinked="1"/>
        <c:majorTickMark val="out"/>
        <c:minorTickMark val="none"/>
        <c:tickLblPos val="nextTo"/>
        <c:crossAx val="2044854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E9D9-4C0D-9762-52B16FBA3695}"/>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E9D9-4C0D-9762-52B16FBA3695}"/>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E9D9-4C0D-9762-52B16FBA3695}"/>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E9D9-4C0D-9762-52B16FBA3695}"/>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E9D9-4C0D-9762-52B16FBA3695}"/>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E9D9-4C0D-9762-52B16FBA3695}"/>
              </c:ext>
            </c:extLst>
          </c:dPt>
          <c:cat>
            <c:strRef>
              <c:f>Лист1!$A$2:$A$3</c:f>
              <c:strCache>
                <c:ptCount val="2"/>
                <c:pt idx="0">
                  <c:v>Кв. 1</c:v>
                </c:pt>
                <c:pt idx="1">
                  <c:v>Кв. 2</c:v>
                </c:pt>
              </c:strCache>
            </c:strRef>
          </c:cat>
          <c:val>
            <c:numRef>
              <c:f>Лист1!$B$2:$B$3</c:f>
              <c:numCache>
                <c:formatCode>#,##0.00</c:formatCode>
                <c:ptCount val="2"/>
                <c:pt idx="0">
                  <c:v>7957</c:v>
                </c:pt>
                <c:pt idx="1">
                  <c:v>0</c:v>
                </c:pt>
              </c:numCache>
            </c:numRef>
          </c:val>
          <c:extLst xmlns:c16r2="http://schemas.microsoft.com/office/drawing/2015/06/chart">
            <c:ext xmlns:c16="http://schemas.microsoft.com/office/drawing/2014/chart" uri="{C3380CC4-5D6E-409C-BE32-E72D297353CC}">
              <c16:uniqueId val="{0000000C-E9D9-4C0D-9762-52B16FBA3695}"/>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chemeClr val="bg1"/>
              </a:solidFill>
              <a:ln w="76200" cap="rnd">
                <a:solidFill>
                  <a:srgbClr val="00B0F0"/>
                </a:solidFill>
                <a:prstDash val="lgDash"/>
              </a:ln>
              <a:effectLst/>
            </c:spPr>
            <c:extLst xmlns:c16r2="http://schemas.microsoft.com/office/drawing/2015/06/chart">
              <c:ext xmlns:c16="http://schemas.microsoft.com/office/drawing/2014/chart" uri="{C3380CC4-5D6E-409C-BE32-E72D297353CC}">
                <c16:uniqueId val="{00000001-67A2-40A9-92FF-0B218CBCA77B}"/>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67A2-40A9-92FF-0B218CBCA77B}"/>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67A2-40A9-92FF-0B218CBCA77B}"/>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67A2-40A9-92FF-0B218CBCA77B}"/>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67A2-40A9-92FF-0B218CBCA77B}"/>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67A2-40A9-92FF-0B218CBCA77B}"/>
              </c:ext>
            </c:extLst>
          </c:dPt>
          <c:cat>
            <c:strRef>
              <c:f>Лист1!$A$2:$A$3</c:f>
              <c:strCache>
                <c:ptCount val="2"/>
                <c:pt idx="0">
                  <c:v>Кв. 1</c:v>
                </c:pt>
                <c:pt idx="1">
                  <c:v>Кв. 2</c:v>
                </c:pt>
              </c:strCache>
            </c:strRef>
          </c:cat>
          <c:val>
            <c:numRef>
              <c:f>Лист1!$B$2:$B$3</c:f>
              <c:numCache>
                <c:formatCode>#,##0.00</c:formatCode>
                <c:ptCount val="2"/>
                <c:pt idx="0">
                  <c:v>868</c:v>
                </c:pt>
                <c:pt idx="1">
                  <c:v>7089</c:v>
                </c:pt>
              </c:numCache>
            </c:numRef>
          </c:val>
          <c:extLst xmlns:c16r2="http://schemas.microsoft.com/office/drawing/2015/06/chart">
            <c:ext xmlns:c16="http://schemas.microsoft.com/office/drawing/2014/chart" uri="{C3380CC4-5D6E-409C-BE32-E72D297353CC}">
              <c16:uniqueId val="{0000000C-67A2-40A9-92FF-0B218CBCA77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Pt>
            <c:idx val="0"/>
            <c:invertIfNegative val="0"/>
            <c:bubble3D val="0"/>
            <c:spPr>
              <a:solidFill>
                <a:srgbClr val="0070C0"/>
              </a:solidFill>
              <a:ln w="76200" cap="rnd">
                <a:solidFill>
                  <a:srgbClr val="0070C0"/>
                </a:solidFill>
              </a:ln>
              <a:effectLst/>
            </c:spPr>
            <c:extLst xmlns:c16r2="http://schemas.microsoft.com/office/drawing/2015/06/chart">
              <c:ext xmlns:c16="http://schemas.microsoft.com/office/drawing/2014/chart" uri="{C3380CC4-5D6E-409C-BE32-E72D297353CC}">
                <c16:uniqueId val="{00000000-9778-4F22-BFE7-7E9E51D16549}"/>
              </c:ext>
            </c:extLst>
          </c:dPt>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9778-4F22-BFE7-7E9E51D16549}"/>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9778-4F22-BFE7-7E9E51D16549}"/>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9778-4F22-BFE7-7E9E51D16549}"/>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9778-4F22-BFE7-7E9E51D16549}"/>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9778-4F22-BFE7-7E9E51D16549}"/>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1"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ВСЕГО,
в том числе:</c:v>
                </c:pt>
                <c:pt idx="1">
                  <c:v>НАЛОГ НА ИМУЩЕСТВО ОРГАНИЗАЦИЙ</c:v>
                </c:pt>
                <c:pt idx="2">
                  <c:v>ЗЕМЕЛЬНЫЙ НАЛОГ</c:v>
                </c:pt>
                <c:pt idx="3">
                  <c:v>ТРАНСПОРТНЫЙ НАЛОГ</c:v>
                </c:pt>
                <c:pt idx="4">
                  <c:v>НАЛОГ НА ИМУЩЕСТВО ФИЗИЧЕСКИХ ЛИЦ</c:v>
                </c:pt>
              </c:strCache>
            </c:strRef>
          </c:cat>
          <c:val>
            <c:numRef>
              <c:f>Sheet1!$B$2:$B$6</c:f>
              <c:numCache>
                <c:formatCode>#,##0</c:formatCode>
                <c:ptCount val="5"/>
                <c:pt idx="0">
                  <c:v>1280</c:v>
                </c:pt>
                <c:pt idx="1">
                  <c:v>969</c:v>
                </c:pt>
                <c:pt idx="2">
                  <c:v>158</c:v>
                </c:pt>
                <c:pt idx="3">
                  <c:v>113</c:v>
                </c:pt>
                <c:pt idx="4">
                  <c:v>38</c:v>
                </c:pt>
              </c:numCache>
            </c:numRef>
          </c:val>
          <c:extLst xmlns:c16r2="http://schemas.microsoft.com/office/drawing/2015/06/chart">
            <c:ext xmlns:c16="http://schemas.microsoft.com/office/drawing/2014/chart" uri="{C3380CC4-5D6E-409C-BE32-E72D297353CC}">
              <c16:uniqueId val="{00000004-9778-4F22-BFE7-7E9E51D16549}"/>
            </c:ext>
            <c:ext xmlns:c15="http://schemas.microsoft.com/office/drawing/2012/chart" uri="{02D57815-91ED-43cb-92C2-25804820EDAC}">
              <c15:datalabelsRange>
                <c15:f>Sheet1!$D$2:$D$6</c15:f>
                <c15:dlblRangeCache>
                  <c:ptCount val="5"/>
                  <c:pt idx="0">
                    <c:v>+13,4%</c:v>
                  </c:pt>
                  <c:pt idx="1">
                    <c:v>+15,8%</c:v>
                  </c:pt>
                  <c:pt idx="2">
                    <c:v>+3,1%</c:v>
                  </c:pt>
                  <c:pt idx="3">
                    <c:v>+7,3%</c:v>
                  </c:pt>
                  <c:pt idx="4">
                    <c:v>+20,3%</c:v>
                  </c:pt>
                </c15:dlblRangeCache>
              </c15:datalabelsRange>
            </c:ext>
          </c:extLst>
        </c:ser>
        <c:dLbls>
          <c:showLegendKey val="0"/>
          <c:showVal val="0"/>
          <c:showCatName val="0"/>
          <c:showSerName val="0"/>
          <c:showPercent val="0"/>
          <c:showBubbleSize val="0"/>
        </c:dLbls>
        <c:gapWidth val="500"/>
        <c:axId val="204488608"/>
        <c:axId val="204481160"/>
      </c:barChart>
      <c:catAx>
        <c:axId val="2044886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204481160"/>
        <c:crosses val="autoZero"/>
        <c:auto val="1"/>
        <c:lblAlgn val="ctr"/>
        <c:lblOffset val="400"/>
        <c:noMultiLvlLbl val="0"/>
      </c:catAx>
      <c:valAx>
        <c:axId val="204481160"/>
        <c:scaling>
          <c:orientation val="minMax"/>
        </c:scaling>
        <c:delete val="1"/>
        <c:axPos val="t"/>
        <c:numFmt formatCode="#,##0" sourceLinked="1"/>
        <c:majorTickMark val="out"/>
        <c:minorTickMark val="none"/>
        <c:tickLblPos val="nextTo"/>
        <c:crossAx val="2044886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tx>
                <c:rich>
                  <a:bodyPr/>
                  <a:lstStyle/>
                  <a:p>
                    <a:fld id="{6249E8BD-F2B8-4371-ABAA-20EE72D1D44E}" type="VALUE">
                      <a:rPr lang="ru-RU" b="1" smtClean="0"/>
                      <a:pPr/>
                      <a:t>[ЗНАЧЕНИЕ]</a:t>
                    </a:fld>
                    <a:r>
                      <a:rPr lang="ru-RU" baseline="0" dirty="0"/>
                      <a:t> </a:t>
                    </a:r>
                    <a:fld id="{A873698D-2CE5-4BC6-B2B1-D628F1662349}" type="CELLRANGE">
                      <a:rPr lang="ru-RU" sz="160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1A9B-439B-BF33-3C2D519B1B8A}"/>
                </c:ext>
                <c:ext xmlns:c15="http://schemas.microsoft.com/office/drawing/2012/chart" uri="{CE6537A1-D6FC-4f65-9D91-7224C49458BB}">
                  <c15:dlblFieldTable/>
                  <c15:showDataLabelsRange val="1"/>
                </c:ext>
              </c:extLst>
            </c:dLbl>
            <c:dLbl>
              <c:idx val="1"/>
              <c:tx>
                <c:rich>
                  <a:bodyPr/>
                  <a:lstStyle/>
                  <a:p>
                    <a:fld id="{6249E8BD-F2B8-4371-ABAA-20EE72D1D44E}" type="VALUE">
                      <a:rPr lang="ru-RU" b="1" smtClean="0"/>
                      <a:pPr/>
                      <a:t>[ЗНАЧЕНИЕ]</a:t>
                    </a:fld>
                    <a:r>
                      <a:rPr lang="ru-RU" baseline="0" dirty="0"/>
                      <a:t> </a:t>
                    </a:r>
                    <a:fld id="{A873698D-2CE5-4BC6-B2B1-D628F1662349}" type="CELLRANGE">
                      <a:rPr lang="ru-RU" sz="160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1A9B-439B-BF33-3C2D519B1B8A}"/>
                </c:ext>
                <c:ext xmlns:c15="http://schemas.microsoft.com/office/drawing/2012/chart" uri="{CE6537A1-D6FC-4f65-9D91-7224C49458BB}">
                  <c15:dlblFieldTable/>
                  <c15:showDataLabelsRange val="1"/>
                </c:ext>
              </c:extLst>
            </c:dLbl>
            <c:dLbl>
              <c:idx val="2"/>
              <c:tx>
                <c:rich>
                  <a:bodyPr/>
                  <a:lstStyle/>
                  <a:p>
                    <a:fld id="{6249E8BD-F2B8-4371-ABAA-20EE72D1D44E}" type="VALUE">
                      <a:rPr lang="ru-RU" b="1" smtClean="0"/>
                      <a:pPr/>
                      <a:t>[ЗНАЧЕНИЕ]</a:t>
                    </a:fld>
                    <a:r>
                      <a:rPr lang="ru-RU" baseline="0" dirty="0"/>
                      <a:t> </a:t>
                    </a:r>
                    <a:fld id="{A873698D-2CE5-4BC6-B2B1-D628F1662349}" type="CELLRANGE">
                      <a:rPr lang="ru-RU" sz="160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1A9B-439B-BF33-3C2D519B1B8A}"/>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1A9B-439B-BF33-3C2D519B1B8A}"/>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1A9B-439B-BF33-3C2D519B1B8A}"/>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УТИЛИЗАЦИОННЫЙ СБОР, ВСЕГО</c:v>
                </c:pt>
                <c:pt idx="1">
                  <c:v>УТИЛИЗАЦИОННЫЙ СБОР ЗА КОЛЕСНЫЕ ТРАНСПОРТНЫЕ СРЕДСТВА И ПРИЦЕПЫ К НИМ</c:v>
                </c:pt>
                <c:pt idx="2">
                  <c:v>УТИЛИЗАЦИОННЫЙ СБОР ЗА САМОХОДНЫЕ МАШИНЫ И ПРИЦЕПЫ К НИМ</c:v>
                </c:pt>
              </c:strCache>
            </c:strRef>
          </c:cat>
          <c:val>
            <c:numRef>
              <c:f>Sheet1!$B$2:$B$4</c:f>
              <c:numCache>
                <c:formatCode>#,##0.0</c:formatCode>
                <c:ptCount val="3"/>
                <c:pt idx="0">
                  <c:v>77.7</c:v>
                </c:pt>
                <c:pt idx="1">
                  <c:v>64.7</c:v>
                </c:pt>
                <c:pt idx="2">
                  <c:v>13</c:v>
                </c:pt>
              </c:numCache>
            </c:numRef>
          </c:val>
          <c:extLst xmlns:c16r2="http://schemas.microsoft.com/office/drawing/2015/06/chart">
            <c:ext xmlns:c16="http://schemas.microsoft.com/office/drawing/2014/chart" uri="{C3380CC4-5D6E-409C-BE32-E72D297353CC}">
              <c16:uniqueId val="{00000005-1A9B-439B-BF33-3C2D519B1B8A}"/>
            </c:ext>
            <c:ext xmlns:c15="http://schemas.microsoft.com/office/drawing/2012/chart" uri="{02D57815-91ED-43cb-92C2-25804820EDAC}">
              <c15:datalabelsRange>
                <c15:f>Sheet1!$D$2:$D$4</c15:f>
                <c15:dlblRangeCache>
                  <c:ptCount val="3"/>
                  <c:pt idx="0">
                    <c:v>&lt; на 71,3%</c:v>
                  </c:pt>
                  <c:pt idx="1">
                    <c:v>&lt; на 74,4% </c:v>
                  </c:pt>
                  <c:pt idx="2">
                    <c:v> &lt; на 29,3%</c:v>
                  </c:pt>
                </c15:dlblRangeCache>
              </c15:datalabelsRange>
            </c:ext>
          </c:extLst>
        </c:ser>
        <c:dLbls>
          <c:showLegendKey val="0"/>
          <c:showVal val="0"/>
          <c:showCatName val="0"/>
          <c:showSerName val="0"/>
          <c:showPercent val="0"/>
          <c:showBubbleSize val="0"/>
        </c:dLbls>
        <c:gapWidth val="500"/>
        <c:axId val="206009488"/>
        <c:axId val="206007920"/>
      </c:barChart>
      <c:catAx>
        <c:axId val="20600948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206007920"/>
        <c:crosses val="autoZero"/>
        <c:auto val="1"/>
        <c:lblAlgn val="ctr"/>
        <c:lblOffset val="400"/>
        <c:noMultiLvlLbl val="0"/>
      </c:catAx>
      <c:valAx>
        <c:axId val="206007920"/>
        <c:scaling>
          <c:orientation val="minMax"/>
        </c:scaling>
        <c:delete val="1"/>
        <c:axPos val="t"/>
        <c:numFmt formatCode="#,##0.0" sourceLinked="1"/>
        <c:majorTickMark val="out"/>
        <c:minorTickMark val="none"/>
        <c:tickLblPos val="nextTo"/>
        <c:crossAx val="2060094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4FF0-4803-86DE-24B90BDB97EF}"/>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4FF0-4803-86DE-24B90BDB97EF}"/>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4FF0-4803-86DE-24B90BDB97EF}"/>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4FF0-4803-86DE-24B90BDB97EF}"/>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4FF0-4803-86DE-24B90BDB97EF}"/>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4FF0-4803-86DE-24B90BDB97EF}"/>
              </c:ext>
            </c:extLst>
          </c:dPt>
          <c:cat>
            <c:strRef>
              <c:f>Лист1!$A$2:$A$3</c:f>
              <c:strCache>
                <c:ptCount val="2"/>
                <c:pt idx="0">
                  <c:v>Кв. 1</c:v>
                </c:pt>
                <c:pt idx="1">
                  <c:v>Кв. 2</c:v>
                </c:pt>
              </c:strCache>
            </c:strRef>
          </c:cat>
          <c:val>
            <c:numRef>
              <c:f>Лист1!$B$2:$B$3</c:f>
              <c:numCache>
                <c:formatCode>#,##0.00</c:formatCode>
                <c:ptCount val="2"/>
                <c:pt idx="0">
                  <c:v>77.7</c:v>
                </c:pt>
                <c:pt idx="1">
                  <c:v>312.90000000000003</c:v>
                </c:pt>
              </c:numCache>
            </c:numRef>
          </c:val>
          <c:extLst xmlns:c16r2="http://schemas.microsoft.com/office/drawing/2015/06/chart">
            <c:ext xmlns:c16="http://schemas.microsoft.com/office/drawing/2014/chart" uri="{C3380CC4-5D6E-409C-BE32-E72D297353CC}">
              <c16:uniqueId val="{0000000C-4FF0-4803-86DE-24B90BDB97E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Pt>
            <c:idx val="0"/>
            <c:invertIfNegative val="0"/>
            <c:bubble3D val="0"/>
            <c:spPr>
              <a:solidFill>
                <a:srgbClr val="0070C0"/>
              </a:solidFill>
              <a:ln w="76200" cap="rnd">
                <a:solidFill>
                  <a:srgbClr val="0070C0"/>
                </a:solidFill>
              </a:ln>
              <a:effectLst/>
            </c:spPr>
            <c:extLst xmlns:c16r2="http://schemas.microsoft.com/office/drawing/2015/06/chart">
              <c:ext xmlns:c16="http://schemas.microsoft.com/office/drawing/2014/chart" uri="{C3380CC4-5D6E-409C-BE32-E72D297353CC}">
                <c16:uniqueId val="{00000001-D661-424F-9528-CB423D97CEC6}"/>
              </c:ext>
            </c:extLst>
          </c:dPt>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D661-424F-9528-CB423D97CEC6}"/>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D661-424F-9528-CB423D97CEC6}"/>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D661-424F-9528-CB423D97CEC6}"/>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D661-424F-9528-CB423D97CEC6}"/>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D661-424F-9528-CB423D97CEC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1"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ВСЕГО</c:v>
                </c:pt>
                <c:pt idx="1">
                  <c:v>УСН</c:v>
                </c:pt>
                <c:pt idx="2">
                  <c:v>ПАТЕНТ</c:v>
                </c:pt>
                <c:pt idx="3">
                  <c:v>ЕСХН</c:v>
                </c:pt>
              </c:strCache>
            </c:strRef>
          </c:cat>
          <c:val>
            <c:numRef>
              <c:f>Sheet1!$B$2:$B$5</c:f>
              <c:numCache>
                <c:formatCode>#,##0</c:formatCode>
                <c:ptCount val="4"/>
                <c:pt idx="0">
                  <c:v>871</c:v>
                </c:pt>
                <c:pt idx="1">
                  <c:v>822</c:v>
                </c:pt>
                <c:pt idx="2">
                  <c:v>29</c:v>
                </c:pt>
                <c:pt idx="3">
                  <c:v>19</c:v>
                </c:pt>
              </c:numCache>
            </c:numRef>
          </c:val>
          <c:extLst xmlns:c16r2="http://schemas.microsoft.com/office/drawing/2015/06/chart">
            <c:ext xmlns:c16="http://schemas.microsoft.com/office/drawing/2014/chart" uri="{C3380CC4-5D6E-409C-BE32-E72D297353CC}">
              <c16:uniqueId val="{00000006-D661-424F-9528-CB423D97CEC6}"/>
            </c:ext>
            <c:ext xmlns:c15="http://schemas.microsoft.com/office/drawing/2012/chart" uri="{02D57815-91ED-43cb-92C2-25804820EDAC}">
              <c15:datalabelsRange>
                <c15:f>Sheet1!$D$2:$D$5</c15:f>
                <c15:dlblRangeCache>
                  <c:ptCount val="4"/>
                  <c:pt idx="0">
                    <c:v>+22,3%</c:v>
                  </c:pt>
                  <c:pt idx="1">
                    <c:v>+23,3%</c:v>
                  </c:pt>
                  <c:pt idx="2">
                    <c:v>+17,1%</c:v>
                  </c:pt>
                  <c:pt idx="3">
                    <c:v>-2,1%</c:v>
                  </c:pt>
                </c15:dlblRangeCache>
              </c15:datalabelsRange>
            </c:ext>
          </c:extLst>
        </c:ser>
        <c:dLbls>
          <c:showLegendKey val="0"/>
          <c:showVal val="0"/>
          <c:showCatName val="0"/>
          <c:showSerName val="0"/>
          <c:showPercent val="0"/>
          <c:showBubbleSize val="0"/>
        </c:dLbls>
        <c:gapWidth val="500"/>
        <c:axId val="206006744"/>
        <c:axId val="206007136"/>
      </c:barChart>
      <c:catAx>
        <c:axId val="206006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206007136"/>
        <c:crosses val="autoZero"/>
        <c:auto val="1"/>
        <c:lblAlgn val="ctr"/>
        <c:lblOffset val="400"/>
        <c:noMultiLvlLbl val="0"/>
      </c:catAx>
      <c:valAx>
        <c:axId val="206007136"/>
        <c:scaling>
          <c:orientation val="minMax"/>
        </c:scaling>
        <c:delete val="1"/>
        <c:axPos val="t"/>
        <c:numFmt formatCode="#,##0" sourceLinked="1"/>
        <c:majorTickMark val="out"/>
        <c:minorTickMark val="none"/>
        <c:tickLblPos val="nextTo"/>
        <c:crossAx val="206006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D661-424F-9528-CB423D97CEC6}"/>
              </c:ext>
            </c:extLst>
          </c:dPt>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D661-424F-9528-CB423D97CEC6}"/>
                </c:ext>
                <c:ext xmlns:c15="http://schemas.microsoft.com/office/drawing/2012/chart" uri="{CE6537A1-D6FC-4f65-9D91-7224C49458BB}">
                  <c15:dlblFieldTable/>
                  <c15:showDataLabelsRange val="1"/>
                </c:ext>
              </c:extLst>
            </c:dLbl>
            <c:dLbl>
              <c:idx val="1"/>
              <c:tx>
                <c:rich>
                  <a:bodyPr/>
                  <a:lstStyle/>
                  <a:p>
                    <a:fld id="{6249E8BD-F2B8-4371-ABAA-20EE72D1D44E}" type="VALUE">
                      <a:rPr lang="ru-RU" b="1" smtClean="0"/>
                      <a:pPr/>
                      <a:t>[ЗНАЧЕНИЕ]</a:t>
                    </a:fld>
                    <a:r>
                      <a:rPr lang="ru-RU" baseline="0" dirty="0"/>
                      <a:t> </a:t>
                    </a:r>
                    <a:fld id="{A873698D-2CE5-4BC6-B2B1-D628F1662349}" type="CELLRANGE">
                      <a:rPr lang="ru-RU" sz="1600" b="0" baseline="30000" smtClean="0"/>
                      <a:pPr/>
                      <a:t>[ДИАПАЗОН ЯЧЕЕК]</a:t>
                    </a:fld>
                    <a:endParaRPr lang="ru-RU"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D661-424F-9528-CB423D97CEC6}"/>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D661-424F-9528-CB423D97CEC6}"/>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D661-424F-9528-CB423D97CEC6}"/>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D661-424F-9528-CB423D97CEC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1"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УСН</c:v>
                </c:pt>
                <c:pt idx="1">
                  <c:v>Патент</c:v>
                </c:pt>
                <c:pt idx="2">
                  <c:v>ЕСХН</c:v>
                </c:pt>
              </c:strCache>
            </c:strRef>
          </c:cat>
          <c:val>
            <c:numRef>
              <c:f>Sheet1!$B$2:$B$4</c:f>
              <c:numCache>
                <c:formatCode>#,##0</c:formatCode>
                <c:ptCount val="3"/>
                <c:pt idx="0">
                  <c:v>4082.0189999999998</c:v>
                </c:pt>
                <c:pt idx="1">
                  <c:v>1265</c:v>
                </c:pt>
                <c:pt idx="2">
                  <c:v>88.24</c:v>
                </c:pt>
              </c:numCache>
            </c:numRef>
          </c:val>
          <c:extLst xmlns:c16r2="http://schemas.microsoft.com/office/drawing/2015/06/chart">
            <c:ext xmlns:c16="http://schemas.microsoft.com/office/drawing/2014/chart" uri="{C3380CC4-5D6E-409C-BE32-E72D297353CC}">
              <c16:uniqueId val="{00000006-D661-424F-9528-CB423D97CEC6}"/>
            </c:ext>
            <c:ext xmlns:c15="http://schemas.microsoft.com/office/drawing/2012/chart" uri="{02D57815-91ED-43cb-92C2-25804820EDAC}">
              <c15:datalabelsRange>
                <c15:f>Sheet1!$D$2:$D$4</c15:f>
                <c15:dlblRangeCache>
                  <c:ptCount val="3"/>
                  <c:pt idx="0">
                    <c:v>+15,4%</c:v>
                  </c:pt>
                  <c:pt idx="1">
                    <c:v>↑ в 3,5 раза</c:v>
                  </c:pt>
                  <c:pt idx="2">
                    <c:v>-3,2%</c:v>
                  </c:pt>
                </c15:dlblRangeCache>
              </c15:datalabelsRange>
            </c:ext>
          </c:extLst>
        </c:ser>
        <c:dLbls>
          <c:showLegendKey val="0"/>
          <c:showVal val="0"/>
          <c:showCatName val="0"/>
          <c:showSerName val="0"/>
          <c:showPercent val="0"/>
          <c:showBubbleSize val="0"/>
        </c:dLbls>
        <c:gapWidth val="500"/>
        <c:axId val="206004392"/>
        <c:axId val="206010272"/>
      </c:barChart>
      <c:catAx>
        <c:axId val="2060043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206010272"/>
        <c:crosses val="autoZero"/>
        <c:auto val="1"/>
        <c:lblAlgn val="ctr"/>
        <c:lblOffset val="400"/>
        <c:noMultiLvlLbl val="0"/>
      </c:catAx>
      <c:valAx>
        <c:axId val="206010272"/>
        <c:scaling>
          <c:orientation val="minMax"/>
        </c:scaling>
        <c:delete val="1"/>
        <c:axPos val="t"/>
        <c:numFmt formatCode="#,##0" sourceLinked="1"/>
        <c:majorTickMark val="out"/>
        <c:minorTickMark val="none"/>
        <c:tickLblPos val="nextTo"/>
        <c:crossAx val="206004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36664789303661"/>
          <c:y val="2.5231959966388356E-2"/>
          <c:w val="0.62648867354935134"/>
          <c:h val="0.95251616815111828"/>
        </c:manualLayout>
      </c:layout>
      <c:barChart>
        <c:barDir val="bar"/>
        <c:grouping val="clustered"/>
        <c:varyColors val="0"/>
        <c:ser>
          <c:idx val="0"/>
          <c:order val="0"/>
          <c:tx>
            <c:strRef>
              <c:f>Лист1!$B$1</c:f>
              <c:strCache>
                <c:ptCount val="1"/>
                <c:pt idx="0">
                  <c:v>Ряд 1</c:v>
                </c:pt>
              </c:strCache>
            </c:strRef>
          </c:tx>
          <c:spPr>
            <a:solidFill>
              <a:srgbClr val="00B0F0"/>
            </a:solidFill>
            <a:ln w="63500" cap="rnd">
              <a:solidFill>
                <a:srgbClr val="00B0F0"/>
              </a:solidFill>
            </a:ln>
            <a:effectLst/>
          </c:spPr>
          <c:invertIfNegative val="0"/>
          <c:dLbls>
            <c:spPr>
              <a:noFill/>
              <a:ln>
                <a:noFill/>
              </a:ln>
              <a:effectLst/>
            </c:spPr>
            <c:txPr>
              <a:bodyPr wrap="square" lIns="38100" tIns="19050" rIns="38100" bIns="19050" anchor="ctr">
                <a:spAutoFit/>
              </a:bodyPr>
              <a:lstStyle/>
              <a:p>
                <a:pPr>
                  <a:defRPr sz="1000" b="0">
                    <a:solidFill>
                      <a:schemeClr val="tx1">
                        <a:lumMod val="75000"/>
                      </a:schemeClr>
                    </a:solidFill>
                    <a:latin typeface="Golos Text" panose="020B0503020202020204" pitchFamily="34" charset="0"/>
                    <a:ea typeface="Golos Text" panose="020B0503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Лист1!$A$2:$A$13</c:f>
              <c:strCache>
                <c:ptCount val="12"/>
                <c:pt idx="0">
                  <c:v>Алтайский край</c:v>
                </c:pt>
                <c:pt idx="1">
                  <c:v>Омская область</c:v>
                </c:pt>
                <c:pt idx="2">
                  <c:v>Тюменская область</c:v>
                </c:pt>
                <c:pt idx="3">
                  <c:v>Ленинградская область</c:v>
                </c:pt>
                <c:pt idx="4">
                  <c:v>Иркутская область</c:v>
                </c:pt>
                <c:pt idx="5">
                  <c:v>Воронежская область</c:v>
                </c:pt>
                <c:pt idx="6">
                  <c:v>Республика Крым</c:v>
                </c:pt>
                <c:pt idx="7">
                  <c:v>Ставропольский край</c:v>
                </c:pt>
                <c:pt idx="8">
                  <c:v>Волгоградская область</c:v>
                </c:pt>
                <c:pt idx="9">
                  <c:v>Чеченская Республика</c:v>
                </c:pt>
                <c:pt idx="10">
                  <c:v>Пермский край</c:v>
                </c:pt>
                <c:pt idx="11">
                  <c:v>Красноярский край</c:v>
                </c:pt>
              </c:strCache>
            </c:strRef>
          </c:cat>
          <c:val>
            <c:numRef>
              <c:f>Лист1!$B$2:$B$13</c:f>
              <c:numCache>
                <c:formatCode>#,##0</c:formatCode>
                <c:ptCount val="12"/>
                <c:pt idx="0">
                  <c:v>62.164000000000001</c:v>
                </c:pt>
                <c:pt idx="1">
                  <c:v>64.506</c:v>
                </c:pt>
                <c:pt idx="2">
                  <c:v>67.052999999999997</c:v>
                </c:pt>
                <c:pt idx="3">
                  <c:v>67.129000000000005</c:v>
                </c:pt>
                <c:pt idx="4">
                  <c:v>73.147999999999996</c:v>
                </c:pt>
                <c:pt idx="5">
                  <c:v>74.986000000000004</c:v>
                </c:pt>
                <c:pt idx="6">
                  <c:v>75.021000000000001</c:v>
                </c:pt>
                <c:pt idx="7">
                  <c:v>78.448999999999998</c:v>
                </c:pt>
                <c:pt idx="8">
                  <c:v>80.429000000000002</c:v>
                </c:pt>
                <c:pt idx="9">
                  <c:v>81.561000000000007</c:v>
                </c:pt>
                <c:pt idx="10">
                  <c:v>93.384</c:v>
                </c:pt>
                <c:pt idx="11">
                  <c:v>103.38500000000001</c:v>
                </c:pt>
              </c:numCache>
            </c:numRef>
          </c:val>
          <c:extLst xmlns:c16r2="http://schemas.microsoft.com/office/drawing/2015/06/chart">
            <c:ext xmlns:c16="http://schemas.microsoft.com/office/drawing/2014/chart" uri="{C3380CC4-5D6E-409C-BE32-E72D297353CC}">
              <c16:uniqueId val="{00000000-C742-4706-A974-E1285CAE9114}"/>
            </c:ext>
          </c:extLst>
        </c:ser>
        <c:dLbls>
          <c:showLegendKey val="0"/>
          <c:showVal val="0"/>
          <c:showCatName val="0"/>
          <c:showSerName val="0"/>
          <c:showPercent val="0"/>
          <c:showBubbleSize val="0"/>
        </c:dLbls>
        <c:gapWidth val="500"/>
        <c:axId val="206004784"/>
        <c:axId val="206005176"/>
      </c:barChart>
      <c:catAx>
        <c:axId val="20600478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t" anchorCtr="1"/>
          <a:lstStyle/>
          <a:p>
            <a:pPr>
              <a:defRPr sz="1000" b="0" i="0" u="none" strike="noStrike" kern="1200" baseline="0">
                <a:solidFill>
                  <a:sysClr val="windowText" lastClr="000000"/>
                </a:solidFill>
                <a:latin typeface="Golos Text" panose="020B0503020202020204" pitchFamily="34" charset="0"/>
                <a:ea typeface="Golos Text" panose="020B0503020202020204" pitchFamily="34" charset="0"/>
                <a:cs typeface="+mn-cs"/>
              </a:defRPr>
            </a:pPr>
            <a:endParaRPr lang="ru-RU"/>
          </a:p>
        </c:txPr>
        <c:crossAx val="206005176"/>
        <c:crosses val="autoZero"/>
        <c:auto val="1"/>
        <c:lblAlgn val="ctr"/>
        <c:lblOffset val="100"/>
        <c:noMultiLvlLbl val="0"/>
      </c:catAx>
      <c:valAx>
        <c:axId val="206005176"/>
        <c:scaling>
          <c:orientation val="minMax"/>
          <c:max val="300"/>
        </c:scaling>
        <c:delete val="1"/>
        <c:axPos val="b"/>
        <c:numFmt formatCode="#,##0" sourceLinked="1"/>
        <c:majorTickMark val="out"/>
        <c:minorTickMark val="none"/>
        <c:tickLblPos val="nextTo"/>
        <c:crossAx val="2060047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35440292958901"/>
          <c:y val="0.10927867909999835"/>
          <c:w val="0.76987937949914398"/>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6-6C05-46A5-B649-08463C627B8C}"/>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7-6C05-46A5-B649-08463C627B8C}"/>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8-6C05-46A5-B649-08463C627B8C}"/>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9-6C05-46A5-B649-08463C627B8C}"/>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A-6C05-46A5-B649-08463C627B8C}"/>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НДПИ</c:v>
                </c:pt>
                <c:pt idx="1">
                  <c:v>НАЛОГ НА ПРИБЫЛЬ</c:v>
                </c:pt>
                <c:pt idx="2">
                  <c:v>НДС</c:v>
                </c:pt>
                <c:pt idx="3">
                  <c:v>НДФЛ</c:v>
                </c:pt>
                <c:pt idx="4">
                  <c:v>ИМУЩЕСТВЕННЫЕ НАЛОГИ</c:v>
                </c:pt>
              </c:strCache>
            </c:strRef>
          </c:cat>
          <c:val>
            <c:numRef>
              <c:f>Sheet1!$B$2:$B$6</c:f>
              <c:numCache>
                <c:formatCode>#,##0</c:formatCode>
                <c:ptCount val="5"/>
                <c:pt idx="0">
                  <c:v>8933</c:v>
                </c:pt>
                <c:pt idx="1">
                  <c:v>5592</c:v>
                </c:pt>
                <c:pt idx="2">
                  <c:v>5171</c:v>
                </c:pt>
                <c:pt idx="3">
                  <c:v>4370</c:v>
                </c:pt>
                <c:pt idx="4">
                  <c:v>1280</c:v>
                </c:pt>
              </c:numCache>
            </c:numRef>
          </c:val>
          <c:extLst xmlns:c16r2="http://schemas.microsoft.com/office/drawing/2015/06/chart">
            <c:ext xmlns:c16="http://schemas.microsoft.com/office/drawing/2014/chart" uri="{C3380CC4-5D6E-409C-BE32-E72D297353CC}">
              <c16:uniqueId val="{00000000-6C05-46A5-B649-08463C627B8C}"/>
            </c:ext>
            <c:ext xmlns:c15="http://schemas.microsoft.com/office/drawing/2012/chart" uri="{02D57815-91ED-43cb-92C2-25804820EDAC}">
              <c15:datalabelsRange>
                <c15:f>Sheet1!$D$2:$D$6</c15:f>
                <c15:dlblRangeCache>
                  <c:ptCount val="5"/>
                  <c:pt idx="0">
                    <c:v>+55,0%</c:v>
                  </c:pt>
                  <c:pt idx="1">
                    <c:v>+11,9%</c:v>
                  </c:pt>
                  <c:pt idx="2">
                    <c:v>+14,5%</c:v>
                  </c:pt>
                  <c:pt idx="3">
                    <c:v>+16,3%</c:v>
                  </c:pt>
                  <c:pt idx="4">
                    <c:v>+13,4%</c:v>
                  </c:pt>
                </c15:dlblRangeCache>
              </c15:datalabelsRange>
            </c:ext>
          </c:extLst>
        </c:ser>
        <c:dLbls>
          <c:showLegendKey val="0"/>
          <c:showVal val="0"/>
          <c:showCatName val="0"/>
          <c:showSerName val="0"/>
          <c:showPercent val="0"/>
          <c:showBubbleSize val="0"/>
        </c:dLbls>
        <c:gapWidth val="500"/>
        <c:axId val="204483904"/>
        <c:axId val="204732056"/>
      </c:barChart>
      <c:catAx>
        <c:axId val="2044839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204732056"/>
        <c:crosses val="autoZero"/>
        <c:auto val="1"/>
        <c:lblAlgn val="ctr"/>
        <c:lblOffset val="400"/>
        <c:noMultiLvlLbl val="0"/>
      </c:catAx>
      <c:valAx>
        <c:axId val="204732056"/>
        <c:scaling>
          <c:orientation val="minMax"/>
        </c:scaling>
        <c:delete val="1"/>
        <c:axPos val="t"/>
        <c:numFmt formatCode="#,##0" sourceLinked="1"/>
        <c:majorTickMark val="out"/>
        <c:minorTickMark val="none"/>
        <c:tickLblPos val="nextTo"/>
        <c:crossAx val="204483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59832592340578"/>
          <c:y val="2.5231973407631291E-2"/>
          <c:w val="0.43290525863342316"/>
          <c:h val="0.94953605318473744"/>
        </c:manualLayout>
      </c:layout>
      <c:barChart>
        <c:barDir val="bar"/>
        <c:grouping val="clustered"/>
        <c:varyColors val="0"/>
        <c:ser>
          <c:idx val="0"/>
          <c:order val="0"/>
          <c:tx>
            <c:strRef>
              <c:f>Лист1!$B$1</c:f>
              <c:strCache>
                <c:ptCount val="1"/>
                <c:pt idx="0">
                  <c:v>Ряд 1</c:v>
                </c:pt>
              </c:strCache>
            </c:strRef>
          </c:tx>
          <c:spPr>
            <a:solidFill>
              <a:srgbClr val="00B0F0"/>
            </a:solidFill>
            <a:ln w="63500" cap="rnd">
              <a:solidFill>
                <a:srgbClr val="00B0F0"/>
              </a:solidFill>
            </a:ln>
            <a:effectLst/>
          </c:spPr>
          <c:invertIfNegative val="0"/>
          <c:dLbls>
            <c:spPr>
              <a:noFill/>
              <a:ln>
                <a:noFill/>
              </a:ln>
              <a:effectLst/>
            </c:spPr>
            <c:txPr>
              <a:bodyPr wrap="square" lIns="38100" tIns="19050" rIns="38100" bIns="19050" anchor="ctr">
                <a:spAutoFit/>
              </a:bodyPr>
              <a:lstStyle/>
              <a:p>
                <a:pPr>
                  <a:defRPr sz="1000" b="0">
                    <a:solidFill>
                      <a:schemeClr val="tx1">
                        <a:lumMod val="75000"/>
                      </a:schemeClr>
                    </a:solidFill>
                    <a:latin typeface="Golos Text" panose="020B0503020202020204" pitchFamily="34" charset="0"/>
                    <a:ea typeface="Golos Text" panose="020B0503020202020204" pitchFamily="34"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Лист1!$A$12:$A$24</c:f>
              <c:strCache>
                <c:ptCount val="13"/>
                <c:pt idx="0">
                  <c:v>Нижегородская область</c:v>
                </c:pt>
                <c:pt idx="1">
                  <c:v>Республика Башкортостан</c:v>
                </c:pt>
                <c:pt idx="2">
                  <c:v>Челябинская область</c:v>
                </c:pt>
                <c:pt idx="3">
                  <c:v>Новосибирская область</c:v>
                </c:pt>
                <c:pt idx="4">
                  <c:v>Самарская область</c:v>
                </c:pt>
                <c:pt idx="5">
                  <c:v>Свердловская область</c:v>
                </c:pt>
                <c:pt idx="6">
                  <c:v>Ростовская область</c:v>
                </c:pt>
                <c:pt idx="7">
                  <c:v>Республика Дагестан</c:v>
                </c:pt>
                <c:pt idx="8">
                  <c:v>Республика Татарстан</c:v>
                </c:pt>
                <c:pt idx="9">
                  <c:v>Краснодарский край</c:v>
                </c:pt>
                <c:pt idx="10">
                  <c:v>Санкт-Петербург</c:v>
                </c:pt>
                <c:pt idx="11">
                  <c:v>Московская область</c:v>
                </c:pt>
                <c:pt idx="12">
                  <c:v>Москва</c:v>
                </c:pt>
              </c:strCache>
            </c:strRef>
          </c:cat>
          <c:val>
            <c:numRef>
              <c:f>Лист1!$B$12:$B$24</c:f>
              <c:numCache>
                <c:formatCode>#,##0</c:formatCode>
                <c:ptCount val="13"/>
                <c:pt idx="0">
                  <c:v>107.577</c:v>
                </c:pt>
                <c:pt idx="1">
                  <c:v>114.93899999999999</c:v>
                </c:pt>
                <c:pt idx="2">
                  <c:v>118.13200000000001</c:v>
                </c:pt>
                <c:pt idx="3">
                  <c:v>125.724</c:v>
                </c:pt>
                <c:pt idx="4">
                  <c:v>142.49600000000001</c:v>
                </c:pt>
                <c:pt idx="5">
                  <c:v>167.3</c:v>
                </c:pt>
                <c:pt idx="6">
                  <c:v>167.886</c:v>
                </c:pt>
                <c:pt idx="7">
                  <c:v>178.273</c:v>
                </c:pt>
                <c:pt idx="8">
                  <c:v>220.17500000000001</c:v>
                </c:pt>
                <c:pt idx="9">
                  <c:v>267.428</c:v>
                </c:pt>
                <c:pt idx="10">
                  <c:v>402.495</c:v>
                </c:pt>
                <c:pt idx="11">
                  <c:v>448.59800000000001</c:v>
                </c:pt>
                <c:pt idx="12">
                  <c:v>1168.961</c:v>
                </c:pt>
              </c:numCache>
            </c:numRef>
          </c:val>
          <c:extLst xmlns:c16r2="http://schemas.microsoft.com/office/drawing/2015/06/chart">
            <c:ext xmlns:c16="http://schemas.microsoft.com/office/drawing/2014/chart" uri="{C3380CC4-5D6E-409C-BE32-E72D297353CC}">
              <c16:uniqueId val="{00000000-425B-4E02-9CC3-69A7D1F7F078}"/>
            </c:ext>
          </c:extLst>
        </c:ser>
        <c:dLbls>
          <c:showLegendKey val="0"/>
          <c:showVal val="0"/>
          <c:showCatName val="0"/>
          <c:showSerName val="0"/>
          <c:showPercent val="0"/>
          <c:showBubbleSize val="0"/>
        </c:dLbls>
        <c:gapWidth val="500"/>
        <c:axId val="203116048"/>
        <c:axId val="203116832"/>
      </c:barChart>
      <c:catAx>
        <c:axId val="20311604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t" anchorCtr="1"/>
          <a:lstStyle/>
          <a:p>
            <a:pPr>
              <a:defRPr sz="1000" b="0" i="0" u="none" strike="noStrike" kern="1200" baseline="0">
                <a:solidFill>
                  <a:sysClr val="windowText" lastClr="000000"/>
                </a:solidFill>
                <a:latin typeface="Golos Text" panose="020B0503020202020204" pitchFamily="34" charset="0"/>
                <a:ea typeface="Golos Text" panose="020B0503020202020204" pitchFamily="34" charset="0"/>
                <a:cs typeface="+mn-cs"/>
              </a:defRPr>
            </a:pPr>
            <a:endParaRPr lang="ru-RU"/>
          </a:p>
        </c:txPr>
        <c:crossAx val="203116832"/>
        <c:crosses val="autoZero"/>
        <c:auto val="1"/>
        <c:lblAlgn val="ctr"/>
        <c:lblOffset val="100"/>
        <c:noMultiLvlLbl val="0"/>
      </c:catAx>
      <c:valAx>
        <c:axId val="203116832"/>
        <c:scaling>
          <c:orientation val="minMax"/>
        </c:scaling>
        <c:delete val="1"/>
        <c:axPos val="b"/>
        <c:numFmt formatCode="#,##0" sourceLinked="1"/>
        <c:majorTickMark val="out"/>
        <c:minorTickMark val="none"/>
        <c:tickLblPos val="nextTo"/>
        <c:crossAx val="2031160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3366-4543-8B2C-51FB75691A62}"/>
              </c:ext>
            </c:extLst>
          </c:dPt>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3366-4543-8B2C-51FB75691A62}"/>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3366-4543-8B2C-51FB75691A62}"/>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3366-4543-8B2C-51FB75691A62}"/>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3366-4543-8B2C-51FB75691A62}"/>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3366-4543-8B2C-51FB75691A62}"/>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1"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Страховые взносы на ОСС</c:v>
                </c:pt>
                <c:pt idx="1">
                  <c:v>ПФР</c:v>
                </c:pt>
                <c:pt idx="2">
                  <c:v>ФОМС</c:v>
                </c:pt>
                <c:pt idx="3">
                  <c:v>ФСС</c:v>
                </c:pt>
              </c:strCache>
            </c:strRef>
          </c:cat>
          <c:val>
            <c:numRef>
              <c:f>Sheet1!$B$2:$B$5</c:f>
              <c:numCache>
                <c:formatCode>#,##0</c:formatCode>
                <c:ptCount val="4"/>
                <c:pt idx="0">
                  <c:v>6522</c:v>
                </c:pt>
                <c:pt idx="1">
                  <c:v>4801</c:v>
                </c:pt>
                <c:pt idx="2">
                  <c:v>1234</c:v>
                </c:pt>
                <c:pt idx="3">
                  <c:v>487</c:v>
                </c:pt>
              </c:numCache>
            </c:numRef>
          </c:val>
          <c:extLst xmlns:c16r2="http://schemas.microsoft.com/office/drawing/2015/06/chart">
            <c:ext xmlns:c16="http://schemas.microsoft.com/office/drawing/2014/chart" uri="{C3380CC4-5D6E-409C-BE32-E72D297353CC}">
              <c16:uniqueId val="{00000006-3366-4543-8B2C-51FB75691A62}"/>
            </c:ext>
            <c:ext xmlns:c15="http://schemas.microsoft.com/office/drawing/2012/chart" uri="{02D57815-91ED-43cb-92C2-25804820EDAC}">
              <c15:datalabelsRange>
                <c15:f>Sheet1!$D$2:$D$5</c15:f>
                <c15:dlblRangeCache>
                  <c:ptCount val="4"/>
                  <c:pt idx="0">
                    <c:v>+1,7%</c:v>
                  </c:pt>
                  <c:pt idx="1">
                    <c:v>+1,4%</c:v>
                  </c:pt>
                  <c:pt idx="2">
                    <c:v>+2,2%</c:v>
                  </c:pt>
                  <c:pt idx="3">
                    <c:v>+3,4%</c:v>
                  </c:pt>
                </c15:dlblRangeCache>
              </c15:datalabelsRange>
            </c:ext>
          </c:extLst>
        </c:ser>
        <c:dLbls>
          <c:showLegendKey val="0"/>
          <c:showVal val="0"/>
          <c:showCatName val="0"/>
          <c:showSerName val="0"/>
          <c:showPercent val="0"/>
          <c:showBubbleSize val="0"/>
        </c:dLbls>
        <c:gapWidth val="500"/>
        <c:axId val="203118400"/>
        <c:axId val="203121928"/>
      </c:barChart>
      <c:catAx>
        <c:axId val="2031184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203121928"/>
        <c:crosses val="autoZero"/>
        <c:auto val="1"/>
        <c:lblAlgn val="ctr"/>
        <c:lblOffset val="400"/>
        <c:noMultiLvlLbl val="0"/>
      </c:catAx>
      <c:valAx>
        <c:axId val="203121928"/>
        <c:scaling>
          <c:orientation val="minMax"/>
        </c:scaling>
        <c:delete val="1"/>
        <c:axPos val="t"/>
        <c:numFmt formatCode="#,##0" sourceLinked="1"/>
        <c:majorTickMark val="out"/>
        <c:minorTickMark val="none"/>
        <c:tickLblPos val="nextTo"/>
        <c:crossAx val="203118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474D-4E01-93CB-FB205DDAE52B}"/>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474D-4E01-93CB-FB205DDAE52B}"/>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474D-4E01-93CB-FB205DDAE52B}"/>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474D-4E01-93CB-FB205DDAE52B}"/>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474D-4E01-93CB-FB205DDAE52B}"/>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474D-4E01-93CB-FB205DDAE52B}"/>
              </c:ext>
            </c:extLst>
          </c:dPt>
          <c:cat>
            <c:strRef>
              <c:f>Лист1!$A$2:$A$3</c:f>
              <c:strCache>
                <c:ptCount val="2"/>
                <c:pt idx="0">
                  <c:v>Кв. 1</c:v>
                </c:pt>
                <c:pt idx="1">
                  <c:v>Кв. 2</c:v>
                </c:pt>
              </c:strCache>
            </c:strRef>
          </c:cat>
          <c:val>
            <c:numRef>
              <c:f>Лист1!$B$2:$B$3</c:f>
              <c:numCache>
                <c:formatCode>#,##0.00</c:formatCode>
                <c:ptCount val="2"/>
                <c:pt idx="0">
                  <c:v>19</c:v>
                </c:pt>
                <c:pt idx="1">
                  <c:v>81</c:v>
                </c:pt>
              </c:numCache>
            </c:numRef>
          </c:val>
          <c:extLst xmlns:c16r2="http://schemas.microsoft.com/office/drawing/2015/06/chart">
            <c:ext xmlns:c16="http://schemas.microsoft.com/office/drawing/2014/chart" uri="{C3380CC4-5D6E-409C-BE32-E72D297353CC}">
              <c16:uniqueId val="{0000000C-474D-4E01-93CB-FB205DDAE52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474D-4E01-93CB-FB205DDAE52B}"/>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474D-4E01-93CB-FB205DDAE52B}"/>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474D-4E01-93CB-FB205DDAE52B}"/>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474D-4E01-93CB-FB205DDAE52B}"/>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474D-4E01-93CB-FB205DDAE52B}"/>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474D-4E01-93CB-FB205DDAE52B}"/>
              </c:ext>
            </c:extLst>
          </c:dPt>
          <c:cat>
            <c:strRef>
              <c:f>Лист1!$A$2:$A$3</c:f>
              <c:strCache>
                <c:ptCount val="2"/>
                <c:pt idx="0">
                  <c:v>Кв. 1</c:v>
                </c:pt>
                <c:pt idx="1">
                  <c:v>Кв. 2</c:v>
                </c:pt>
              </c:strCache>
            </c:strRef>
          </c:cat>
          <c:val>
            <c:numRef>
              <c:f>Лист1!$B$2:$B$3</c:f>
              <c:numCache>
                <c:formatCode>#,##0.00</c:formatCode>
                <c:ptCount val="2"/>
                <c:pt idx="0">
                  <c:v>98</c:v>
                </c:pt>
                <c:pt idx="1">
                  <c:v>2</c:v>
                </c:pt>
              </c:numCache>
            </c:numRef>
          </c:val>
          <c:extLst xmlns:c16r2="http://schemas.microsoft.com/office/drawing/2015/06/chart">
            <c:ext xmlns:c16="http://schemas.microsoft.com/office/drawing/2014/chart" uri="{C3380CC4-5D6E-409C-BE32-E72D297353CC}">
              <c16:uniqueId val="{0000000C-474D-4E01-93CB-FB205DDAE52B}"/>
            </c:ext>
          </c:extLst>
        </c:ser>
        <c:dLbls>
          <c:showLegendKey val="0"/>
          <c:showVal val="0"/>
          <c:showCatName val="0"/>
          <c:showSerName val="0"/>
          <c:showPercent val="0"/>
          <c:showBubbleSize val="0"/>
          <c:showLeaderLines val="1"/>
        </c:dLbls>
        <c:firstSliceAng val="239"/>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222111336288305"/>
          <c:w val="1"/>
          <c:h val="0.68705392887380334"/>
        </c:manualLayout>
      </c:layout>
      <c:lineChart>
        <c:grouping val="stacked"/>
        <c:varyColors val="0"/>
        <c:ser>
          <c:idx val="0"/>
          <c:order val="0"/>
          <c:tx>
            <c:strRef>
              <c:f>Лист1!$B$1</c:f>
              <c:strCache>
                <c:ptCount val="1"/>
                <c:pt idx="0">
                  <c:v>Ряд 1</c:v>
                </c:pt>
              </c:strCache>
            </c:strRef>
          </c:tx>
          <c:spPr>
            <a:ln w="38100">
              <a:solidFill>
                <a:srgbClr val="00B0F0"/>
              </a:solidFill>
              <a:round/>
            </a:ln>
          </c:spPr>
          <c:marker>
            <c:symbol val="circle"/>
            <c:size val="6"/>
            <c:spPr>
              <a:solidFill>
                <a:schemeClr val="bg1">
                  <a:lumMod val="95000"/>
                </a:schemeClr>
              </a:solidFill>
              <a:ln w="38100">
                <a:solidFill>
                  <a:srgbClr val="00B0F0">
                    <a:alpha val="96000"/>
                  </a:srgbClr>
                </a:solidFill>
              </a:ln>
            </c:spPr>
          </c:marker>
          <c:dLbls>
            <c:numFmt formatCode="#,##0.0" sourceLinked="0"/>
            <c:spPr>
              <a:noFill/>
              <a:ln>
                <a:noFill/>
              </a:ln>
              <a:effectLst/>
            </c:spPr>
            <c:txPr>
              <a:bodyPr/>
              <a:lstStyle/>
              <a:p>
                <a:pPr>
                  <a:defRPr sz="1400" b="1">
                    <a:solidFill>
                      <a:schemeClr val="tx1">
                        <a:lumMod val="75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Лист1!$A$2:$A$8</c:f>
              <c:strCache>
                <c:ptCount val="7"/>
                <c:pt idx="0">
                  <c:v>01.10.2016</c:v>
                </c:pt>
                <c:pt idx="1">
                  <c:v>01.10.2017</c:v>
                </c:pt>
                <c:pt idx="2">
                  <c:v>01.10.2018</c:v>
                </c:pt>
                <c:pt idx="3">
                  <c:v>01.10.2019</c:v>
                </c:pt>
                <c:pt idx="4">
                  <c:v>01.10.2020</c:v>
                </c:pt>
                <c:pt idx="5">
                  <c:v>01.10.2021</c:v>
                </c:pt>
                <c:pt idx="6">
                  <c:v>01.10.2022</c:v>
                </c:pt>
              </c:strCache>
            </c:strRef>
          </c:cat>
          <c:val>
            <c:numRef>
              <c:f>Лист1!$B$2:$B$8</c:f>
              <c:numCache>
                <c:formatCode>General</c:formatCode>
                <c:ptCount val="7"/>
                <c:pt idx="0">
                  <c:v>9.5</c:v>
                </c:pt>
                <c:pt idx="1">
                  <c:v>10.7</c:v>
                </c:pt>
                <c:pt idx="2" formatCode="0.0">
                  <c:v>7.3</c:v>
                </c:pt>
                <c:pt idx="3">
                  <c:v>6.4</c:v>
                </c:pt>
                <c:pt idx="4">
                  <c:v>6.8</c:v>
                </c:pt>
                <c:pt idx="5">
                  <c:v>5.7</c:v>
                </c:pt>
                <c:pt idx="6">
                  <c:v>5.8</c:v>
                </c:pt>
              </c:numCache>
            </c:numRef>
          </c:val>
          <c:smooth val="1"/>
          <c:extLst xmlns:c16r2="http://schemas.microsoft.com/office/drawing/2015/06/chart">
            <c:ext xmlns:c16="http://schemas.microsoft.com/office/drawing/2014/chart" uri="{C3380CC4-5D6E-409C-BE32-E72D297353CC}">
              <c16:uniqueId val="{00000000-AFCE-43B1-B04E-07FB4A3F5B35}"/>
            </c:ext>
          </c:extLst>
        </c:ser>
        <c:dLbls>
          <c:showLegendKey val="0"/>
          <c:showVal val="0"/>
          <c:showCatName val="0"/>
          <c:showSerName val="0"/>
          <c:showPercent val="0"/>
          <c:showBubbleSize val="0"/>
        </c:dLbls>
        <c:marker val="1"/>
        <c:smooth val="0"/>
        <c:axId val="203121536"/>
        <c:axId val="203122320"/>
      </c:lineChart>
      <c:catAx>
        <c:axId val="203121536"/>
        <c:scaling>
          <c:orientation val="minMax"/>
        </c:scaling>
        <c:delete val="0"/>
        <c:axPos val="b"/>
        <c:numFmt formatCode="General" sourceLinked="0"/>
        <c:majorTickMark val="out"/>
        <c:minorTickMark val="none"/>
        <c:tickLblPos val="nextTo"/>
        <c:spPr>
          <a:noFill/>
          <a:ln>
            <a:noFill/>
          </a:ln>
        </c:spPr>
        <c:txPr>
          <a:bodyPr/>
          <a:lstStyle/>
          <a:p>
            <a:pPr>
              <a:defRPr sz="800">
                <a:solidFill>
                  <a:schemeClr val="tx1">
                    <a:lumMod val="75000"/>
                  </a:schemeClr>
                </a:solidFill>
              </a:defRPr>
            </a:pPr>
            <a:endParaRPr lang="ru-RU"/>
          </a:p>
        </c:txPr>
        <c:crossAx val="203122320"/>
        <c:crosses val="autoZero"/>
        <c:auto val="0"/>
        <c:lblAlgn val="ctr"/>
        <c:lblOffset val="100"/>
        <c:noMultiLvlLbl val="0"/>
      </c:catAx>
      <c:valAx>
        <c:axId val="203122320"/>
        <c:scaling>
          <c:orientation val="minMax"/>
          <c:min val="5"/>
        </c:scaling>
        <c:delete val="1"/>
        <c:axPos val="l"/>
        <c:majorGridlines>
          <c:spPr>
            <a:ln>
              <a:noFill/>
            </a:ln>
          </c:spPr>
        </c:majorGridlines>
        <c:numFmt formatCode="General" sourceLinked="1"/>
        <c:majorTickMark val="out"/>
        <c:minorTickMark val="none"/>
        <c:tickLblPos val="nextTo"/>
        <c:crossAx val="203121536"/>
        <c:crosses val="autoZero"/>
        <c:crossBetween val="between"/>
      </c:valAx>
      <c:spPr>
        <a:noFill/>
        <a:ln w="25400">
          <a:noFill/>
        </a:ln>
      </c:spPr>
    </c:plotArea>
    <c:plotVisOnly val="1"/>
    <c:dispBlanksAs val="gap"/>
    <c:showDLblsOverMax val="0"/>
  </c:chart>
  <c:txPr>
    <a:bodyPr/>
    <a:lstStyle/>
    <a:p>
      <a:pPr>
        <a:defRPr sz="1800">
          <a:latin typeface="Golos Text" panose="020B0503020202020204" pitchFamily="34" charset="0"/>
          <a:ea typeface="Golos Text" panose="020B0503020202020204" pitchFamily="34" charset="0"/>
        </a:defRPr>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90018706589738"/>
          <c:y val="0.10927867909999835"/>
          <c:w val="0.83413984381303008"/>
          <c:h val="0.78144264180000322"/>
        </c:manualLayout>
      </c:layout>
      <c:barChart>
        <c:barDir val="bar"/>
        <c:grouping val="stack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layout>
                <c:manualLayout>
                  <c:x val="-0.46188046754534351"/>
                  <c:y val="1.9910520951441472E-2"/>
                </c:manualLayout>
              </c:layout>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30D5-4158-A637-428E03A5F3F1}"/>
                </c:ext>
                <c:ext xmlns:c15="http://schemas.microsoft.com/office/drawing/2012/chart" uri="{CE6537A1-D6FC-4f65-9D91-7224C49458BB}">
                  <c15:layout/>
                  <c15:dlblFieldTable/>
                  <c15:showDataLabelsRange val="1"/>
                </c:ext>
              </c:extLst>
            </c:dLbl>
            <c:dLbl>
              <c:idx val="1"/>
              <c:layout>
                <c:manualLayout>
                  <c:x val="-0.38796133657338261"/>
                  <c:y val="2.7136942049174023E-2"/>
                </c:manualLayout>
              </c:layout>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30D5-4158-A637-428E03A5F3F1}"/>
                </c:ext>
                <c:ext xmlns:c15="http://schemas.microsoft.com/office/drawing/2012/chart" uri="{CE6537A1-D6FC-4f65-9D91-7224C49458BB}">
                  <c15:layout/>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inBase"/>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30D5-4158-A637-428E03A5F3F1}"/>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inBase"/>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30D5-4158-A637-428E03A5F3F1}"/>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inBase"/>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30D5-4158-A637-428E03A5F3F1}"/>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strRef>
              <c:f>Sheet1!$A$2:$A$3</c:f>
              <c:strCache>
                <c:ptCount val="2"/>
                <c:pt idx="0">
                  <c:v>Принято</c:v>
                </c:pt>
                <c:pt idx="1">
                  <c:v>Загружено</c:v>
                </c:pt>
              </c:strCache>
            </c:strRef>
          </c:cat>
          <c:val>
            <c:numRef>
              <c:f>Sheet1!$B$2:$B$3</c:f>
              <c:numCache>
                <c:formatCode>#,##0</c:formatCode>
                <c:ptCount val="2"/>
                <c:pt idx="0">
                  <c:v>32</c:v>
                </c:pt>
                <c:pt idx="1">
                  <c:v>27</c:v>
                </c:pt>
              </c:numCache>
            </c:numRef>
          </c:val>
          <c:extLst xmlns:c16r2="http://schemas.microsoft.com/office/drawing/2015/06/chart">
            <c:ext xmlns:c16="http://schemas.microsoft.com/office/drawing/2014/chart" uri="{C3380CC4-5D6E-409C-BE32-E72D297353CC}">
              <c16:uniqueId val="{00000005-30D5-4158-A637-428E03A5F3F1}"/>
            </c:ext>
            <c:ext xmlns:c15="http://schemas.microsoft.com/office/drawing/2012/chart" uri="{02D57815-91ED-43cb-92C2-25804820EDAC}">
              <c15:datalabelsRange>
                <c15:f>Sheet1!$D$2:$D$3</c15:f>
                <c15:dlblRangeCache>
                  <c:ptCount val="2"/>
                  <c:pt idx="1">
                    <c:v>+7</c:v>
                  </c:pt>
                </c15:dlblRangeCache>
              </c15:datalabelsRange>
            </c:ext>
          </c:extLst>
        </c:ser>
        <c:ser>
          <c:idx val="1"/>
          <c:order val="1"/>
          <c:tx>
            <c:strRef>
              <c:f>Sheet1!$C$1</c:f>
              <c:strCache>
                <c:ptCount val="1"/>
                <c:pt idx="0">
                  <c:v>6 - 12 ОКТ</c:v>
                </c:pt>
              </c:strCache>
            </c:strRef>
          </c:tx>
          <c:spPr>
            <a:solidFill>
              <a:schemeClr val="tx1">
                <a:lumMod val="75000"/>
              </a:schemeClr>
            </a:solidFill>
          </c:spPr>
          <c:invertIfNegative val="0"/>
          <c:cat>
            <c:strRef>
              <c:f>Sheet1!$A$2:$A$3</c:f>
              <c:strCache>
                <c:ptCount val="2"/>
                <c:pt idx="0">
                  <c:v>Принято</c:v>
                </c:pt>
                <c:pt idx="1">
                  <c:v>Загружено</c:v>
                </c:pt>
              </c:strCache>
            </c:strRef>
          </c:cat>
          <c:val>
            <c:numRef>
              <c:f>Sheet1!$C$2:$C$3</c:f>
              <c:numCache>
                <c:formatCode>General</c:formatCode>
                <c:ptCount val="2"/>
                <c:pt idx="0">
                  <c:v>1</c:v>
                </c:pt>
                <c:pt idx="1">
                  <c:v>6</c:v>
                </c:pt>
              </c:numCache>
            </c:numRef>
          </c:val>
          <c:extLst xmlns:c16r2="http://schemas.microsoft.com/office/drawing/2015/06/chart">
            <c:ext xmlns:c16="http://schemas.microsoft.com/office/drawing/2014/chart" uri="{C3380CC4-5D6E-409C-BE32-E72D297353CC}">
              <c16:uniqueId val="{00000006-30D5-4158-A637-428E03A5F3F1}"/>
            </c:ext>
          </c:extLst>
        </c:ser>
        <c:dLbls>
          <c:showLegendKey val="0"/>
          <c:showVal val="0"/>
          <c:showCatName val="0"/>
          <c:showSerName val="0"/>
          <c:showPercent val="0"/>
          <c:showBubbleSize val="0"/>
        </c:dLbls>
        <c:gapWidth val="500"/>
        <c:overlap val="100"/>
        <c:axId val="204481552"/>
        <c:axId val="204482336"/>
      </c:barChart>
      <c:catAx>
        <c:axId val="204481552"/>
        <c:scaling>
          <c:orientation val="maxMin"/>
        </c:scaling>
        <c:delete val="1"/>
        <c:axPos val="l"/>
        <c:numFmt formatCode="General" sourceLinked="1"/>
        <c:majorTickMark val="none"/>
        <c:minorTickMark val="none"/>
        <c:tickLblPos val="nextTo"/>
        <c:crossAx val="204482336"/>
        <c:crosses val="autoZero"/>
        <c:auto val="1"/>
        <c:lblAlgn val="ctr"/>
        <c:lblOffset val="400"/>
        <c:noMultiLvlLbl val="0"/>
      </c:catAx>
      <c:valAx>
        <c:axId val="204482336"/>
        <c:scaling>
          <c:orientation val="minMax"/>
        </c:scaling>
        <c:delete val="1"/>
        <c:axPos val="t"/>
        <c:numFmt formatCode="#,##0" sourceLinked="1"/>
        <c:majorTickMark val="out"/>
        <c:minorTickMark val="none"/>
        <c:tickLblPos val="nextTo"/>
        <c:crossAx val="204481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21244739727193"/>
          <c:y val="0.10927867909999835"/>
          <c:w val="0.82038898322287279"/>
          <c:h val="0.78144264180000322"/>
        </c:manualLayout>
      </c:layout>
      <c:barChart>
        <c:barDir val="bar"/>
        <c:grouping val="stack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layout>
                <c:manualLayout>
                  <c:x val="-0.42439914845755433"/>
                  <c:y val="4.0701674172955143E-2"/>
                </c:manualLayout>
              </c:layout>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30D5-4158-A637-428E03A5F3F1}"/>
                </c:ext>
                <c:ext xmlns:c15="http://schemas.microsoft.com/office/drawing/2012/chart" uri="{CE6537A1-D6FC-4f65-9D91-7224C49458BB}">
                  <c15:layout>
                    <c:manualLayout>
                      <c:w val="8.8094655918934006E-2"/>
                      <c:h val="0.3041253963234854"/>
                    </c:manualLayout>
                  </c15:layout>
                  <c15:dlblFieldTable/>
                  <c15:showDataLabelsRange val="1"/>
                </c:ext>
              </c:extLst>
            </c:dLbl>
            <c:dLbl>
              <c:idx val="1"/>
              <c:layout>
                <c:manualLayout>
                  <c:x val="-0.40351389954187294"/>
                  <c:y val="2.7138010306547136E-2"/>
                </c:manualLayout>
              </c:layout>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ctr"/>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30D5-4158-A637-428E03A5F3F1}"/>
                </c:ext>
                <c:ext xmlns:c15="http://schemas.microsoft.com/office/drawing/2012/chart" uri="{CE6537A1-D6FC-4f65-9D91-7224C49458BB}">
                  <c15:layout/>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inBase"/>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30D5-4158-A637-428E03A5F3F1}"/>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inBase"/>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30D5-4158-A637-428E03A5F3F1}"/>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dLblPos val="inBase"/>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30D5-4158-A637-428E03A5F3F1}"/>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dLblPos val="inBase"/>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numRef>
              <c:f>Sheet1!$A$2:$A$3</c:f>
              <c:numCache>
                <c:formatCode>General</c:formatCode>
                <c:ptCount val="2"/>
                <c:pt idx="0">
                  <c:v>2021</c:v>
                </c:pt>
                <c:pt idx="1">
                  <c:v>2022</c:v>
                </c:pt>
              </c:numCache>
            </c:numRef>
          </c:cat>
          <c:val>
            <c:numRef>
              <c:f>Sheet1!$B$2:$B$3</c:f>
              <c:numCache>
                <c:formatCode>#,##0</c:formatCode>
                <c:ptCount val="2"/>
                <c:pt idx="0">
                  <c:v>4</c:v>
                </c:pt>
                <c:pt idx="1">
                  <c:v>11</c:v>
                </c:pt>
              </c:numCache>
            </c:numRef>
          </c:val>
          <c:extLst xmlns:c16r2="http://schemas.microsoft.com/office/drawing/2015/06/chart">
            <c:ext xmlns:c16="http://schemas.microsoft.com/office/drawing/2014/chart" uri="{C3380CC4-5D6E-409C-BE32-E72D297353CC}">
              <c16:uniqueId val="{00000005-30D5-4158-A637-428E03A5F3F1}"/>
            </c:ext>
            <c:ext xmlns:c15="http://schemas.microsoft.com/office/drawing/2012/chart" uri="{02D57815-91ED-43cb-92C2-25804820EDAC}">
              <c15:datalabelsRange>
                <c15:f>Sheet1!$D$2:$D$3</c15:f>
                <c15:dlblRangeCache>
                  <c:ptCount val="2"/>
                  <c:pt idx="1">
                    <c:v>+2</c:v>
                  </c:pt>
                </c15:dlblRangeCache>
              </c15:datalabelsRange>
            </c:ext>
          </c:extLst>
        </c:ser>
        <c:ser>
          <c:idx val="1"/>
          <c:order val="1"/>
          <c:tx>
            <c:strRef>
              <c:f>Sheet1!$C$1</c:f>
              <c:strCache>
                <c:ptCount val="1"/>
                <c:pt idx="0">
                  <c:v>6 - 12 ОКТ</c:v>
                </c:pt>
              </c:strCache>
            </c:strRef>
          </c:tx>
          <c:spPr>
            <a:solidFill>
              <a:schemeClr val="tx1">
                <a:lumMod val="75000"/>
              </a:schemeClr>
            </a:solidFill>
          </c:spPr>
          <c:invertIfNegative val="0"/>
          <c:cat>
            <c:numRef>
              <c:f>Sheet1!$A$2:$A$3</c:f>
              <c:numCache>
                <c:formatCode>General</c:formatCode>
                <c:ptCount val="2"/>
                <c:pt idx="0">
                  <c:v>2021</c:v>
                </c:pt>
                <c:pt idx="1">
                  <c:v>2022</c:v>
                </c:pt>
              </c:numCache>
            </c:numRef>
          </c:cat>
          <c:val>
            <c:numRef>
              <c:f>Sheet1!$C$2:$C$3</c:f>
              <c:numCache>
                <c:formatCode>General</c:formatCode>
                <c:ptCount val="2"/>
                <c:pt idx="0">
                  <c:v>0</c:v>
                </c:pt>
                <c:pt idx="1">
                  <c:v>2</c:v>
                </c:pt>
              </c:numCache>
            </c:numRef>
          </c:val>
          <c:extLst xmlns:c16r2="http://schemas.microsoft.com/office/drawing/2015/06/chart">
            <c:ext xmlns:c16="http://schemas.microsoft.com/office/drawing/2014/chart" uri="{C3380CC4-5D6E-409C-BE32-E72D297353CC}">
              <c16:uniqueId val="{00000006-30D5-4158-A637-428E03A5F3F1}"/>
            </c:ext>
          </c:extLst>
        </c:ser>
        <c:dLbls>
          <c:showLegendKey val="0"/>
          <c:showVal val="0"/>
          <c:showCatName val="0"/>
          <c:showSerName val="0"/>
          <c:showPercent val="0"/>
          <c:showBubbleSize val="0"/>
        </c:dLbls>
        <c:gapWidth val="500"/>
        <c:overlap val="100"/>
        <c:axId val="204483120"/>
        <c:axId val="204484296"/>
      </c:barChart>
      <c:catAx>
        <c:axId val="204483120"/>
        <c:scaling>
          <c:orientation val="maxMin"/>
        </c:scaling>
        <c:delete val="1"/>
        <c:axPos val="l"/>
        <c:numFmt formatCode="General" sourceLinked="1"/>
        <c:majorTickMark val="none"/>
        <c:minorTickMark val="none"/>
        <c:tickLblPos val="nextTo"/>
        <c:crossAx val="204484296"/>
        <c:crosses val="autoZero"/>
        <c:auto val="1"/>
        <c:lblAlgn val="ctr"/>
        <c:lblOffset val="400"/>
        <c:noMultiLvlLbl val="0"/>
      </c:catAx>
      <c:valAx>
        <c:axId val="204484296"/>
        <c:scaling>
          <c:orientation val="minMax"/>
          <c:max val="33"/>
          <c:min val="0"/>
        </c:scaling>
        <c:delete val="0"/>
        <c:axPos val="t"/>
        <c:numFmt formatCode="#,##0" sourceLinked="1"/>
        <c:majorTickMark val="out"/>
        <c:minorTickMark val="none"/>
        <c:tickLblPos val="nextTo"/>
        <c:spPr>
          <a:ln>
            <a:noFill/>
          </a:ln>
        </c:spPr>
        <c:txPr>
          <a:bodyPr/>
          <a:lstStyle/>
          <a:p>
            <a:pPr>
              <a:defRPr>
                <a:latin typeface="Golos Text" panose="020B0503020202020204" pitchFamily="34" charset="0"/>
                <a:ea typeface="Golos Text" panose="020B0503020202020204" pitchFamily="34" charset="0"/>
              </a:defRPr>
            </a:pPr>
            <a:endParaRPr lang="ru-RU"/>
          </a:p>
        </c:txPr>
        <c:crossAx val="204483120"/>
        <c:crosses val="autoZero"/>
        <c:crossBetween val="between"/>
        <c:majorUnit val="3"/>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3975-4524-A58A-5F710CECF948}"/>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3975-4524-A58A-5F710CECF948}"/>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3975-4524-A58A-5F710CECF948}"/>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3975-4524-A58A-5F710CECF948}"/>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3975-4524-A58A-5F710CECF948}"/>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3975-4524-A58A-5F710CECF948}"/>
              </c:ext>
            </c:extLst>
          </c:dPt>
          <c:cat>
            <c:strRef>
              <c:f>Лист1!$A$2:$A$3</c:f>
              <c:strCache>
                <c:ptCount val="2"/>
                <c:pt idx="0">
                  <c:v>Кв. 1</c:v>
                </c:pt>
                <c:pt idx="1">
                  <c:v>Кв. 2</c:v>
                </c:pt>
              </c:strCache>
            </c:strRef>
          </c:cat>
          <c:val>
            <c:numRef>
              <c:f>Лист1!$B$2:$B$3</c:f>
              <c:numCache>
                <c:formatCode>#,##0.00</c:formatCode>
                <c:ptCount val="2"/>
                <c:pt idx="0">
                  <c:v>98</c:v>
                </c:pt>
                <c:pt idx="1">
                  <c:v>2</c:v>
                </c:pt>
              </c:numCache>
            </c:numRef>
          </c:val>
          <c:extLst xmlns:c16r2="http://schemas.microsoft.com/office/drawing/2015/06/chart">
            <c:ext xmlns:c16="http://schemas.microsoft.com/office/drawing/2014/chart" uri="{C3380CC4-5D6E-409C-BE32-E72D297353CC}">
              <c16:uniqueId val="{0000000C-3975-4524-A58A-5F710CECF94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3975-4524-A58A-5F710CECF948}"/>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3975-4524-A58A-5F710CECF948}"/>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3975-4524-A58A-5F710CECF948}"/>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3975-4524-A58A-5F710CECF948}"/>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3975-4524-A58A-5F710CECF948}"/>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3975-4524-A58A-5F710CECF948}"/>
              </c:ext>
            </c:extLst>
          </c:dPt>
          <c:cat>
            <c:strRef>
              <c:f>Лист1!$A$2:$A$3</c:f>
              <c:strCache>
                <c:ptCount val="2"/>
                <c:pt idx="0">
                  <c:v>Кв. 1</c:v>
                </c:pt>
                <c:pt idx="1">
                  <c:v>Кв. 2</c:v>
                </c:pt>
              </c:strCache>
            </c:strRef>
          </c:cat>
          <c:val>
            <c:numRef>
              <c:f>Лист1!$B$2:$B$3</c:f>
              <c:numCache>
                <c:formatCode>#,##0.00</c:formatCode>
                <c:ptCount val="2"/>
                <c:pt idx="0">
                  <c:v>45.8</c:v>
                </c:pt>
                <c:pt idx="1">
                  <c:v>54.2</c:v>
                </c:pt>
              </c:numCache>
            </c:numRef>
          </c:val>
          <c:extLst xmlns:c16r2="http://schemas.microsoft.com/office/drawing/2015/06/chart">
            <c:ext xmlns:c16="http://schemas.microsoft.com/office/drawing/2014/chart" uri="{C3380CC4-5D6E-409C-BE32-E72D297353CC}">
              <c16:uniqueId val="{0000000C-3975-4524-A58A-5F710CECF94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9684069028484062E-2"/>
          <c:w val="1"/>
          <c:h val="0.70481370614532646"/>
        </c:manualLayout>
      </c:layout>
      <c:lineChart>
        <c:grouping val="stacked"/>
        <c:varyColors val="0"/>
        <c:ser>
          <c:idx val="0"/>
          <c:order val="0"/>
          <c:tx>
            <c:strRef>
              <c:f>Лист1!$C$1</c:f>
              <c:strCache>
                <c:ptCount val="1"/>
                <c:pt idx="0">
                  <c:v>Столбец1</c:v>
                </c:pt>
              </c:strCache>
            </c:strRef>
          </c:tx>
          <c:spPr>
            <a:ln w="38100">
              <a:solidFill>
                <a:srgbClr val="00B0F0"/>
              </a:solidFill>
              <a:round/>
            </a:ln>
          </c:spPr>
          <c:marker>
            <c:symbol val="circle"/>
            <c:size val="6"/>
            <c:spPr>
              <a:noFill/>
              <a:ln w="38100">
                <a:solidFill>
                  <a:srgbClr val="00B0F0">
                    <a:alpha val="96000"/>
                  </a:srgbClr>
                </a:solidFill>
              </a:ln>
            </c:spPr>
          </c:marker>
          <c:dPt>
            <c:idx val="9"/>
            <c:bubble3D val="0"/>
          </c:dPt>
          <c:dLbls>
            <c:numFmt formatCode="#,##0" sourceLinked="0"/>
            <c:spPr>
              <a:noFill/>
              <a:ln>
                <a:noFill/>
              </a:ln>
              <a:effectLst/>
            </c:spPr>
            <c:txPr>
              <a:bodyPr/>
              <a:lstStyle/>
              <a:p>
                <a:pPr>
                  <a:defRPr sz="1400" b="1">
                    <a:solidFill>
                      <a:schemeClr val="tx1">
                        <a:lumMod val="75000"/>
                      </a:schemeClr>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ЯНВ</c:v>
                </c:pt>
                <c:pt idx="1">
                  <c:v>ФЕВ</c:v>
                </c:pt>
                <c:pt idx="2">
                  <c:v>МАР</c:v>
                </c:pt>
                <c:pt idx="3">
                  <c:v>АПР</c:v>
                </c:pt>
                <c:pt idx="4">
                  <c:v>МАЙ</c:v>
                </c:pt>
                <c:pt idx="5">
                  <c:v>ИЮН</c:v>
                </c:pt>
                <c:pt idx="6">
                  <c:v>ИЮЛ</c:v>
                </c:pt>
                <c:pt idx="7">
                  <c:v>АВГ</c:v>
                </c:pt>
                <c:pt idx="8">
                  <c:v>СЕН</c:v>
                </c:pt>
                <c:pt idx="9">
                  <c:v>ОКТ</c:v>
                </c:pt>
              </c:strCache>
            </c:strRef>
          </c:cat>
          <c:val>
            <c:numRef>
              <c:f>Лист1!$C$2:$C$11</c:f>
              <c:numCache>
                <c:formatCode>#,##0.00</c:formatCode>
                <c:ptCount val="10"/>
                <c:pt idx="0" formatCode="General">
                  <c:v>666.4</c:v>
                </c:pt>
                <c:pt idx="1">
                  <c:v>1453.8</c:v>
                </c:pt>
                <c:pt idx="2">
                  <c:v>3411.1</c:v>
                </c:pt>
                <c:pt idx="3">
                  <c:v>5012</c:v>
                </c:pt>
                <c:pt idx="4">
                  <c:v>6187.4</c:v>
                </c:pt>
                <c:pt idx="5">
                  <c:v>7088.8</c:v>
                </c:pt>
                <c:pt idx="6">
                  <c:v>8466.4</c:v>
                </c:pt>
                <c:pt idx="7">
                  <c:v>9499.2000000000007</c:v>
                </c:pt>
                <c:pt idx="8">
                  <c:v>10382.299999999999</c:v>
                </c:pt>
                <c:pt idx="9" formatCode="General">
                  <c:v>11717</c:v>
                </c:pt>
              </c:numCache>
            </c:numRef>
          </c:val>
          <c:smooth val="1"/>
          <c:extLst xmlns:c16r2="http://schemas.microsoft.com/office/drawing/2015/06/chart">
            <c:ext xmlns:c16="http://schemas.microsoft.com/office/drawing/2014/chart" uri="{C3380CC4-5D6E-409C-BE32-E72D297353CC}">
              <c16:uniqueId val="{00000000-2EBE-4498-8544-62FDA47D8CBC}"/>
            </c:ext>
          </c:extLst>
        </c:ser>
        <c:ser>
          <c:idx val="1"/>
          <c:order val="1"/>
          <c:tx>
            <c:strRef>
              <c:f>Лист1!$B$1</c:f>
              <c:strCache>
                <c:ptCount val="1"/>
                <c:pt idx="0">
                  <c:v>Столбец2</c:v>
                </c:pt>
              </c:strCache>
            </c:strRef>
          </c:tx>
          <c:spPr>
            <a:ln w="38100">
              <a:solidFill>
                <a:srgbClr val="0070C0"/>
              </a:solidFill>
            </a:ln>
          </c:spPr>
          <c:marker>
            <c:symbol val="circle"/>
            <c:size val="6"/>
            <c:spPr>
              <a:solidFill>
                <a:schemeClr val="bg1">
                  <a:lumMod val="95000"/>
                </a:schemeClr>
              </a:solidFill>
              <a:ln w="38100">
                <a:solidFill>
                  <a:srgbClr val="0070C0"/>
                </a:solidFill>
              </a:ln>
            </c:spPr>
          </c:marker>
          <c:dLbls>
            <c:numFmt formatCode="#,##0" sourceLinked="0"/>
            <c:spPr>
              <a:noFill/>
              <a:ln>
                <a:noFill/>
              </a:ln>
              <a:effectLst/>
            </c:spPr>
            <c:txPr>
              <a:bodyPr wrap="square" lIns="38100" tIns="19050" rIns="38100" bIns="19050" anchor="ctr">
                <a:spAutoFit/>
              </a:bodyPr>
              <a:lstStyle/>
              <a:p>
                <a:pPr>
                  <a:defRPr sz="1400" b="1">
                    <a:solidFill>
                      <a:schemeClr val="tx1">
                        <a:lumMod val="75000"/>
                      </a:schemeClr>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Лист1!$A$2:$A$11</c:f>
              <c:strCache>
                <c:ptCount val="10"/>
                <c:pt idx="0">
                  <c:v>ЯНВ</c:v>
                </c:pt>
                <c:pt idx="1">
                  <c:v>ФЕВ</c:v>
                </c:pt>
                <c:pt idx="2">
                  <c:v>МАР</c:v>
                </c:pt>
                <c:pt idx="3">
                  <c:v>АПР</c:v>
                </c:pt>
                <c:pt idx="4">
                  <c:v>МАЙ</c:v>
                </c:pt>
                <c:pt idx="5">
                  <c:v>ИЮН</c:v>
                </c:pt>
                <c:pt idx="6">
                  <c:v>ИЮЛ</c:v>
                </c:pt>
                <c:pt idx="7">
                  <c:v>АВГ</c:v>
                </c:pt>
                <c:pt idx="8">
                  <c:v>СЕН</c:v>
                </c:pt>
                <c:pt idx="9">
                  <c:v>ОКТ</c:v>
                </c:pt>
              </c:strCache>
            </c:strRef>
          </c:cat>
          <c:val>
            <c:numRef>
              <c:f>Лист1!$B$2:$B$11</c:f>
              <c:numCache>
                <c:formatCode>#,##0.00</c:formatCode>
                <c:ptCount val="10"/>
                <c:pt idx="0">
                  <c:v>1457.2</c:v>
                </c:pt>
                <c:pt idx="1">
                  <c:v>2703.2</c:v>
                </c:pt>
                <c:pt idx="2" formatCode="0.0">
                  <c:v>4857.1000000000004</c:v>
                </c:pt>
                <c:pt idx="3">
                  <c:v>6963</c:v>
                </c:pt>
                <c:pt idx="4">
                  <c:v>8348</c:v>
                </c:pt>
                <c:pt idx="5">
                  <c:v>9827.5</c:v>
                </c:pt>
                <c:pt idx="6">
                  <c:v>11040.9</c:v>
                </c:pt>
                <c:pt idx="7">
                  <c:v>12243.6</c:v>
                </c:pt>
                <c:pt idx="8">
                  <c:v>13770</c:v>
                </c:pt>
                <c:pt idx="9" formatCode="General">
                  <c:v>15696</c:v>
                </c:pt>
              </c:numCache>
            </c:numRef>
          </c:val>
          <c:smooth val="0"/>
          <c:extLst xmlns:c16r2="http://schemas.microsoft.com/office/drawing/2015/06/chart">
            <c:ext xmlns:c16="http://schemas.microsoft.com/office/drawing/2014/chart" uri="{C3380CC4-5D6E-409C-BE32-E72D297353CC}">
              <c16:uniqueId val="{00000001-2EBE-4498-8544-62FDA47D8CBC}"/>
            </c:ext>
          </c:extLst>
        </c:ser>
        <c:dLbls>
          <c:showLegendKey val="0"/>
          <c:showVal val="0"/>
          <c:showCatName val="0"/>
          <c:showSerName val="0"/>
          <c:showPercent val="0"/>
          <c:showBubbleSize val="0"/>
        </c:dLbls>
        <c:marker val="1"/>
        <c:smooth val="0"/>
        <c:axId val="145975904"/>
        <c:axId val="145973552"/>
      </c:lineChart>
      <c:catAx>
        <c:axId val="145975904"/>
        <c:scaling>
          <c:orientation val="minMax"/>
        </c:scaling>
        <c:delete val="0"/>
        <c:axPos val="b"/>
        <c:numFmt formatCode="General" sourceLinked="0"/>
        <c:majorTickMark val="out"/>
        <c:minorTickMark val="none"/>
        <c:tickLblPos val="nextTo"/>
        <c:spPr>
          <a:noFill/>
          <a:ln>
            <a:noFill/>
          </a:ln>
        </c:spPr>
        <c:txPr>
          <a:bodyPr/>
          <a:lstStyle/>
          <a:p>
            <a:pPr>
              <a:defRPr sz="800">
                <a:solidFill>
                  <a:schemeClr val="tx1">
                    <a:lumMod val="75000"/>
                  </a:schemeClr>
                </a:solidFill>
              </a:defRPr>
            </a:pPr>
            <a:endParaRPr lang="ru-RU"/>
          </a:p>
        </c:txPr>
        <c:crossAx val="145973552"/>
        <c:crosses val="autoZero"/>
        <c:auto val="1"/>
        <c:lblAlgn val="ctr"/>
        <c:lblOffset val="700"/>
        <c:noMultiLvlLbl val="0"/>
      </c:catAx>
      <c:valAx>
        <c:axId val="145973552"/>
        <c:scaling>
          <c:orientation val="minMax"/>
        </c:scaling>
        <c:delete val="1"/>
        <c:axPos val="l"/>
        <c:majorGridlines>
          <c:spPr>
            <a:ln>
              <a:noFill/>
            </a:ln>
          </c:spPr>
        </c:majorGridlines>
        <c:numFmt formatCode="General" sourceLinked="1"/>
        <c:majorTickMark val="out"/>
        <c:minorTickMark val="none"/>
        <c:tickLblPos val="nextTo"/>
        <c:crossAx val="145975904"/>
        <c:crosses val="autoZero"/>
        <c:crossBetween val="between"/>
      </c:valAx>
      <c:spPr>
        <a:noFill/>
        <a:ln w="25400">
          <a:noFill/>
        </a:ln>
      </c:spPr>
    </c:plotArea>
    <c:plotVisOnly val="1"/>
    <c:dispBlanksAs val="gap"/>
    <c:showDLblsOverMax val="0"/>
  </c:chart>
  <c:txPr>
    <a:bodyPr/>
    <a:lstStyle/>
    <a:p>
      <a:pPr>
        <a:defRPr sz="1800">
          <a:latin typeface="Golos Text" panose="020B0503020202020204" pitchFamily="34" charset="0"/>
          <a:ea typeface="Golos Text" panose="020B0503020202020204"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C9DD-481C-B957-A149BB754074}"/>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C9DD-481C-B957-A149BB754074}"/>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C9DD-481C-B957-A149BB754074}"/>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C9DD-481C-B957-A149BB754074}"/>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C9DD-481C-B957-A149BB75407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КБ РФ</c:v>
                </c:pt>
                <c:pt idx="1">
                  <c:v>ФБ</c:v>
                </c:pt>
                <c:pt idx="2">
                  <c:v>КБС РФ</c:v>
                </c:pt>
              </c:strCache>
            </c:strRef>
          </c:cat>
          <c:val>
            <c:numRef>
              <c:f>Sheet1!$B$2:$B$4</c:f>
              <c:numCache>
                <c:formatCode>#,##0</c:formatCode>
                <c:ptCount val="3"/>
                <c:pt idx="0">
                  <c:v>5592</c:v>
                </c:pt>
                <c:pt idx="1">
                  <c:v>1376</c:v>
                </c:pt>
                <c:pt idx="2">
                  <c:v>4217</c:v>
                </c:pt>
              </c:numCache>
            </c:numRef>
          </c:val>
          <c:extLst xmlns:c16r2="http://schemas.microsoft.com/office/drawing/2015/06/chart">
            <c:ext xmlns:c16="http://schemas.microsoft.com/office/drawing/2014/chart" uri="{C3380CC4-5D6E-409C-BE32-E72D297353CC}">
              <c16:uniqueId val="{00000005-C9DD-481C-B957-A149BB754074}"/>
            </c:ext>
            <c:ext xmlns:c15="http://schemas.microsoft.com/office/drawing/2012/chart" uri="{02D57815-91ED-43cb-92C2-25804820EDAC}">
              <c15:datalabelsRange>
                <c15:f>Sheet1!$D$2:$D$4</c15:f>
                <c15:dlblRangeCache>
                  <c:ptCount val="3"/>
                  <c:pt idx="0">
                    <c:v>+11,9%</c:v>
                  </c:pt>
                  <c:pt idx="1">
                    <c:v>+10,6%</c:v>
                  </c:pt>
                  <c:pt idx="2">
                    <c:v>+12,4%</c:v>
                  </c:pt>
                </c15:dlblRangeCache>
              </c15:datalabelsRange>
            </c:ext>
          </c:extLst>
        </c:ser>
        <c:dLbls>
          <c:showLegendKey val="0"/>
          <c:showVal val="0"/>
          <c:showCatName val="0"/>
          <c:showSerName val="0"/>
          <c:showPercent val="0"/>
          <c:showBubbleSize val="0"/>
        </c:dLbls>
        <c:gapWidth val="500"/>
        <c:axId val="145972768"/>
        <c:axId val="145970024"/>
      </c:barChart>
      <c:catAx>
        <c:axId val="1459727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145970024"/>
        <c:crosses val="autoZero"/>
        <c:auto val="1"/>
        <c:lblAlgn val="ctr"/>
        <c:lblOffset val="400"/>
        <c:noMultiLvlLbl val="0"/>
      </c:catAx>
      <c:valAx>
        <c:axId val="145970024"/>
        <c:scaling>
          <c:orientation val="minMax"/>
        </c:scaling>
        <c:delete val="1"/>
        <c:axPos val="t"/>
        <c:numFmt formatCode="#,##0" sourceLinked="1"/>
        <c:majorTickMark val="out"/>
        <c:minorTickMark val="none"/>
        <c:tickLblPos val="nextTo"/>
        <c:crossAx val="1459727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54F3-4066-BFE4-7CD3C4FFE083}"/>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54F3-4066-BFE4-7CD3C4FFE083}"/>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54F3-4066-BFE4-7CD3C4FFE083}"/>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54F3-4066-BFE4-7CD3C4FFE083}"/>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54F3-4066-BFE4-7CD3C4FFE083}"/>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54F3-4066-BFE4-7CD3C4FFE083}"/>
              </c:ext>
            </c:extLst>
          </c:dPt>
          <c:cat>
            <c:strRef>
              <c:f>Лист1!$A$2:$A$3</c:f>
              <c:strCache>
                <c:ptCount val="2"/>
                <c:pt idx="0">
                  <c:v>Кв. 1</c:v>
                </c:pt>
                <c:pt idx="1">
                  <c:v>Кв. 2</c:v>
                </c:pt>
              </c:strCache>
            </c:strRef>
          </c:cat>
          <c:val>
            <c:numRef>
              <c:f>Лист1!$B$2:$B$3</c:f>
              <c:numCache>
                <c:formatCode>#,##0.00</c:formatCode>
                <c:ptCount val="2"/>
                <c:pt idx="0">
                  <c:v>1376</c:v>
                </c:pt>
                <c:pt idx="1">
                  <c:v>71</c:v>
                </c:pt>
              </c:numCache>
            </c:numRef>
          </c:val>
          <c:extLst xmlns:c16r2="http://schemas.microsoft.com/office/drawing/2015/06/chart">
            <c:ext xmlns:c16="http://schemas.microsoft.com/office/drawing/2014/chart" uri="{C3380CC4-5D6E-409C-BE32-E72D297353CC}">
              <c16:uniqueId val="{0000000C-54F3-4066-BFE4-7CD3C4FFE083}"/>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377586246921"/>
          <c:y val="0.13830877781940448"/>
          <c:w val="0.67949965787533395"/>
          <c:h val="0.72305397233542135"/>
        </c:manualLayout>
      </c:layout>
      <c:doughnutChart>
        <c:varyColors val="1"/>
        <c:ser>
          <c:idx val="0"/>
          <c:order val="0"/>
          <c:tx>
            <c:strRef>
              <c:f>Лист1!$B$1</c:f>
              <c:strCache>
                <c:ptCount val="1"/>
                <c:pt idx="0">
                  <c:v>Продажи</c:v>
                </c:pt>
              </c:strCache>
            </c:strRef>
          </c:tx>
          <c:spPr>
            <a:solidFill>
              <a:srgbClr val="00B0F0"/>
            </a:solidFill>
            <a:ln w="19050">
              <a:solidFill>
                <a:schemeClr val="bg1"/>
              </a:solidFill>
            </a:ln>
            <a:effectLst/>
          </c:spPr>
          <c:dPt>
            <c:idx val="0"/>
            <c:bubble3D val="0"/>
            <c:spPr>
              <a:solidFill>
                <a:srgbClr val="00B0F0"/>
              </a:solidFill>
              <a:ln w="76200" cap="rnd">
                <a:solidFill>
                  <a:srgbClr val="00B0F0"/>
                </a:solidFill>
              </a:ln>
              <a:effectLst/>
            </c:spPr>
            <c:extLst xmlns:c16r2="http://schemas.microsoft.com/office/drawing/2015/06/chart">
              <c:ext xmlns:c16="http://schemas.microsoft.com/office/drawing/2014/chart" uri="{C3380CC4-5D6E-409C-BE32-E72D297353CC}">
                <c16:uniqueId val="{00000001-8BBA-4C70-B099-B800CC25B68D}"/>
              </c:ext>
            </c:extLst>
          </c:dPt>
          <c:dPt>
            <c:idx val="1"/>
            <c:bubble3D val="0"/>
            <c:spPr>
              <a:noFill/>
              <a:ln w="19050">
                <a:noFill/>
              </a:ln>
              <a:effectLst/>
            </c:spPr>
            <c:extLst xmlns:c16r2="http://schemas.microsoft.com/office/drawing/2015/06/chart">
              <c:ext xmlns:c16="http://schemas.microsoft.com/office/drawing/2014/chart" uri="{C3380CC4-5D6E-409C-BE32-E72D297353CC}">
                <c16:uniqueId val="{00000003-8BBA-4C70-B099-B800CC25B68D}"/>
              </c:ext>
            </c:extLst>
          </c:dPt>
          <c:dPt>
            <c:idx val="2"/>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5-8BBA-4C70-B099-B800CC25B68D}"/>
              </c:ext>
            </c:extLst>
          </c:dPt>
          <c:dPt>
            <c:idx val="3"/>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7-8BBA-4C70-B099-B800CC25B68D}"/>
              </c:ext>
            </c:extLst>
          </c:dPt>
          <c:dPt>
            <c:idx val="4"/>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9-8BBA-4C70-B099-B800CC25B68D}"/>
              </c:ext>
            </c:extLst>
          </c:dPt>
          <c:dPt>
            <c:idx val="5"/>
            <c:bubble3D val="0"/>
            <c:spPr>
              <a:solidFill>
                <a:schemeClr val="tx1">
                  <a:lumMod val="40000"/>
                  <a:lumOff val="60000"/>
                </a:schemeClr>
              </a:solidFill>
              <a:ln w="19050">
                <a:solidFill>
                  <a:schemeClr val="bg1">
                    <a:lumMod val="95000"/>
                  </a:schemeClr>
                </a:solidFill>
              </a:ln>
              <a:effectLst/>
            </c:spPr>
            <c:extLst xmlns:c16r2="http://schemas.microsoft.com/office/drawing/2015/06/chart">
              <c:ext xmlns:c16="http://schemas.microsoft.com/office/drawing/2014/chart" uri="{C3380CC4-5D6E-409C-BE32-E72D297353CC}">
                <c16:uniqueId val="{0000000B-8BBA-4C70-B099-B800CC25B68D}"/>
              </c:ext>
            </c:extLst>
          </c:dPt>
          <c:cat>
            <c:strRef>
              <c:f>Лист1!$A$2:$A$3</c:f>
              <c:strCache>
                <c:ptCount val="2"/>
                <c:pt idx="0">
                  <c:v>Кв. 1</c:v>
                </c:pt>
                <c:pt idx="1">
                  <c:v>Кв. 2</c:v>
                </c:pt>
              </c:strCache>
            </c:strRef>
          </c:cat>
          <c:val>
            <c:numRef>
              <c:f>Лист1!$B$2:$B$3</c:f>
              <c:numCache>
                <c:formatCode>#,##0.00</c:formatCode>
                <c:ptCount val="2"/>
                <c:pt idx="0">
                  <c:v>5171</c:v>
                </c:pt>
                <c:pt idx="1">
                  <c:v>100</c:v>
                </c:pt>
              </c:numCache>
            </c:numRef>
          </c:val>
          <c:extLst xmlns:c16r2="http://schemas.microsoft.com/office/drawing/2015/06/chart">
            <c:ext xmlns:c16="http://schemas.microsoft.com/office/drawing/2014/chart" uri="{C3380CC4-5D6E-409C-BE32-E72D297353CC}">
              <c16:uniqueId val="{0000000C-8BBA-4C70-B099-B800CC25B68D}"/>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730-40F7-9AB7-52288E314FEB}"/>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730-40F7-9AB7-52288E314FEB}"/>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730-40F7-9AB7-52288E314FEB}"/>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0730-40F7-9AB7-52288E314FEB}"/>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0730-40F7-9AB7-52288E314FE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ПОСТУПЛЕНИЕ НДС</c:v>
                </c:pt>
                <c:pt idx="1">
                  <c:v>ВОЗМЕЩЕНИЕ НДС</c:v>
                </c:pt>
              </c:strCache>
            </c:strRef>
          </c:cat>
          <c:val>
            <c:numRef>
              <c:f>Sheet1!$B$2:$B$3</c:f>
              <c:numCache>
                <c:formatCode>#,##0</c:formatCode>
                <c:ptCount val="2"/>
                <c:pt idx="0">
                  <c:v>5171</c:v>
                </c:pt>
                <c:pt idx="1">
                  <c:v>4458</c:v>
                </c:pt>
              </c:numCache>
            </c:numRef>
          </c:val>
          <c:extLst xmlns:c16r2="http://schemas.microsoft.com/office/drawing/2015/06/chart">
            <c:ext xmlns:c16="http://schemas.microsoft.com/office/drawing/2014/chart" uri="{C3380CC4-5D6E-409C-BE32-E72D297353CC}">
              <c16:uniqueId val="{00000005-0730-40F7-9AB7-52288E314FEB}"/>
            </c:ext>
            <c:ext xmlns:c15="http://schemas.microsoft.com/office/drawing/2012/chart" uri="{02D57815-91ED-43cb-92C2-25804820EDAC}">
              <c15:datalabelsRange>
                <c15:f>Sheet1!$D$2:$D$3</c15:f>
                <c15:dlblRangeCache>
                  <c:ptCount val="2"/>
                  <c:pt idx="0">
                    <c:v>+15%</c:v>
                  </c:pt>
                  <c:pt idx="1">
                    <c:v>+45%</c:v>
                  </c:pt>
                </c15:dlblRangeCache>
              </c15:datalabelsRange>
            </c:ext>
          </c:extLst>
        </c:ser>
        <c:dLbls>
          <c:showLegendKey val="0"/>
          <c:showVal val="0"/>
          <c:showCatName val="0"/>
          <c:showSerName val="0"/>
          <c:showPercent val="0"/>
          <c:showBubbleSize val="0"/>
        </c:dLbls>
        <c:gapWidth val="500"/>
        <c:axId val="145970416"/>
        <c:axId val="145975512"/>
      </c:barChart>
      <c:catAx>
        <c:axId val="14597041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145975512"/>
        <c:crosses val="autoZero"/>
        <c:auto val="1"/>
        <c:lblAlgn val="ctr"/>
        <c:lblOffset val="400"/>
        <c:noMultiLvlLbl val="0"/>
      </c:catAx>
      <c:valAx>
        <c:axId val="145975512"/>
        <c:scaling>
          <c:orientation val="minMax"/>
        </c:scaling>
        <c:delete val="1"/>
        <c:axPos val="t"/>
        <c:numFmt formatCode="#,##0" sourceLinked="1"/>
        <c:majorTickMark val="out"/>
        <c:minorTickMark val="none"/>
        <c:tickLblPos val="nextTo"/>
        <c:crossAx val="1459704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7155229910286"/>
          <c:y val="0.10927867909999835"/>
          <c:w val="0.77523958650725644"/>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5734-49FE-8A5F-920DFF494194}"/>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5734-49FE-8A5F-920DFF494194}"/>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5734-49FE-8A5F-920DFF494194}"/>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5734-49FE-8A5F-920DFF494194}"/>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5734-49FE-8A5F-920DFF49419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НДФЛ</c:v>
                </c:pt>
                <c:pt idx="1">
                  <c:v>НДФЛ С ДОХОДОВ, 
ИСТОЧНИКОМ КОТОРЫХ 
ЯВЛЯЕТСЯ НАЛОГОВЫЙ АГЕНТ </c:v>
                </c:pt>
              </c:strCache>
            </c:strRef>
          </c:cat>
          <c:val>
            <c:numRef>
              <c:f>Sheet1!$B$2:$B$3</c:f>
              <c:numCache>
                <c:formatCode>#,##0</c:formatCode>
                <c:ptCount val="2"/>
                <c:pt idx="0">
                  <c:v>4370</c:v>
                </c:pt>
                <c:pt idx="1">
                  <c:v>4194</c:v>
                </c:pt>
              </c:numCache>
            </c:numRef>
          </c:val>
          <c:extLst xmlns:c16r2="http://schemas.microsoft.com/office/drawing/2015/06/chart">
            <c:ext xmlns:c16="http://schemas.microsoft.com/office/drawing/2014/chart" uri="{C3380CC4-5D6E-409C-BE32-E72D297353CC}">
              <c16:uniqueId val="{00000005-5734-49FE-8A5F-920DFF494194}"/>
            </c:ext>
            <c:ext xmlns:c15="http://schemas.microsoft.com/office/drawing/2012/chart" uri="{02D57815-91ED-43cb-92C2-25804820EDAC}">
              <c15:datalabelsRange>
                <c15:f>Sheet1!$D$2:$D$3</c15:f>
                <c15:dlblRangeCache>
                  <c:ptCount val="2"/>
                  <c:pt idx="0">
                    <c:v>+16,3%</c:v>
                  </c:pt>
                  <c:pt idx="1">
                    <c:v>+19%</c:v>
                  </c:pt>
                </c15:dlblRangeCache>
              </c15:datalabelsRange>
            </c:ext>
          </c:extLst>
        </c:ser>
        <c:dLbls>
          <c:showLegendKey val="0"/>
          <c:showVal val="0"/>
          <c:showCatName val="0"/>
          <c:showSerName val="0"/>
          <c:showPercent val="0"/>
          <c:showBubbleSize val="0"/>
        </c:dLbls>
        <c:gapWidth val="500"/>
        <c:axId val="145971984"/>
        <c:axId val="145970808"/>
      </c:barChart>
      <c:catAx>
        <c:axId val="14597198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0"/>
          <a:lstStyle/>
          <a:p>
            <a:pPr algn="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145970808"/>
        <c:crosses val="autoZero"/>
        <c:auto val="1"/>
        <c:lblAlgn val="ctr"/>
        <c:lblOffset val="400"/>
        <c:noMultiLvlLbl val="0"/>
      </c:catAx>
      <c:valAx>
        <c:axId val="145970808"/>
        <c:scaling>
          <c:orientation val="minMax"/>
        </c:scaling>
        <c:delete val="1"/>
        <c:axPos val="t"/>
        <c:numFmt formatCode="#,##0" sourceLinked="1"/>
        <c:majorTickMark val="out"/>
        <c:minorTickMark val="none"/>
        <c:tickLblPos val="nextTo"/>
        <c:crossAx val="145971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0890114341953"/>
          <c:y val="0.10927867909999835"/>
          <c:w val="0.64521890010724581"/>
          <c:h val="0.78144264180000322"/>
        </c:manualLayout>
      </c:layout>
      <c:barChart>
        <c:barDir val="bar"/>
        <c:grouping val="clustered"/>
        <c:varyColors val="0"/>
        <c:ser>
          <c:idx val="0"/>
          <c:order val="0"/>
          <c:tx>
            <c:strRef>
              <c:f>Sheet1!$B$1</c:f>
              <c:strCache>
                <c:ptCount val="1"/>
                <c:pt idx="0">
                  <c:v>05 - 12 ОКТ</c:v>
                </c:pt>
              </c:strCache>
            </c:strRef>
          </c:tx>
          <c:spPr>
            <a:solidFill>
              <a:srgbClr val="00B0F0"/>
            </a:solidFill>
            <a:ln w="76200" cap="rnd">
              <a:solidFill>
                <a:srgbClr val="00B0F0"/>
              </a:solidFill>
            </a:ln>
            <a:effectLst/>
          </c:spPr>
          <c:invertIfNegative val="0"/>
          <c:dLbls>
            <c:dLbl>
              <c:idx val="0"/>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1FD-4CE3-8F62-336864384F65}"/>
                </c:ext>
                <c:ext xmlns:c15="http://schemas.microsoft.com/office/drawing/2012/chart" uri="{CE6537A1-D6FC-4f65-9D91-7224C49458BB}">
                  <c15:dlblFieldTable/>
                  <c15:showDataLabelsRange val="1"/>
                </c:ext>
              </c:extLst>
            </c:dLbl>
            <c:dLbl>
              <c:idx val="1"/>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1FD-4CE3-8F62-336864384F65}"/>
                </c:ext>
                <c:ext xmlns:c15="http://schemas.microsoft.com/office/drawing/2012/chart" uri="{CE6537A1-D6FC-4f65-9D91-7224C49458BB}">
                  <c15:dlblFieldTable/>
                  <c15:showDataLabelsRange val="1"/>
                </c:ext>
              </c:extLst>
            </c:dLbl>
            <c:dLbl>
              <c:idx val="2"/>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1FD-4CE3-8F62-336864384F65}"/>
                </c:ext>
                <c:ext xmlns:c15="http://schemas.microsoft.com/office/drawing/2012/chart" uri="{CE6537A1-D6FC-4f65-9D91-7224C49458BB}">
                  <c15:dlblFieldTable/>
                  <c15:showDataLabelsRange val="1"/>
                </c:ext>
              </c:extLst>
            </c:dLbl>
            <c:dLbl>
              <c:idx val="3"/>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01FD-4CE3-8F62-336864384F65}"/>
                </c:ext>
                <c:ext xmlns:c15="http://schemas.microsoft.com/office/drawing/2012/chart" uri="{CE6537A1-D6FC-4f65-9D91-7224C49458BB}">
                  <c15:dlblFieldTable/>
                  <c15:showDataLabelsRange val="1"/>
                </c:ext>
              </c:extLst>
            </c:dLbl>
            <c:dLbl>
              <c:idx val="4"/>
              <c:tx>
                <c:rich>
                  <a:bodyPr/>
                  <a:lstStyle/>
                  <a:p>
                    <a:fld id="{6249E8BD-F2B8-4371-ABAA-20EE72D1D44E}" type="VALUE">
                      <a:rPr lang="en-US" b="1" smtClean="0"/>
                      <a:pPr/>
                      <a:t>[ЗНАЧЕНИЕ]</a:t>
                    </a:fld>
                    <a:r>
                      <a:rPr lang="en-US" baseline="0" dirty="0"/>
                      <a:t> </a:t>
                    </a:r>
                    <a:fld id="{A873698D-2CE5-4BC6-B2B1-D628F1662349}" type="CELLRANGE">
                      <a:rPr lang="en-US" sz="1600" baseline="30000" smtClean="0"/>
                      <a:pPr/>
                      <a:t>[ДИАПАЗОН ЯЧЕЕК]</a:t>
                    </a:fld>
                    <a:endParaRPr lang="en-US" baseline="0" dirty="0"/>
                  </a:p>
                </c:rich>
              </c:tx>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01FD-4CE3-8F62-336864384F65}"/>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108000" tIns="19050" rIns="38100" bIns="19050" anchor="ctr" anchorCtr="1">
                <a:spAutoFit/>
              </a:bodyPr>
              <a:lstStyle/>
              <a:p>
                <a:pPr>
                  <a:defRPr sz="1400" b="0" i="0" u="none" strike="noStrike" kern="1200" baseline="0">
                    <a:solidFill>
                      <a:schemeClr val="tx1">
                        <a:lumMod val="75000"/>
                      </a:schemeClr>
                    </a:solidFill>
                    <a:latin typeface="Golos Text" panose="020B0503020202020204" pitchFamily="34" charset="0"/>
                    <a:ea typeface="Golos Text" panose="020B0503020202020204" pitchFamily="34" charset="0"/>
                    <a:cs typeface="+mn-cs"/>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КБ РФ</c:v>
                </c:pt>
                <c:pt idx="1">
                  <c:v>ФБ</c:v>
                </c:pt>
                <c:pt idx="2">
                  <c:v>КБС РФ</c:v>
                </c:pt>
              </c:strCache>
            </c:strRef>
          </c:cat>
          <c:val>
            <c:numRef>
              <c:f>Sheet1!$B$2:$B$4</c:f>
              <c:numCache>
                <c:formatCode>#,##0</c:formatCode>
                <c:ptCount val="3"/>
                <c:pt idx="0">
                  <c:v>-982</c:v>
                </c:pt>
                <c:pt idx="1">
                  <c:v>-1913</c:v>
                </c:pt>
                <c:pt idx="2">
                  <c:v>931</c:v>
                </c:pt>
              </c:numCache>
            </c:numRef>
          </c:val>
          <c:extLst xmlns:c16r2="http://schemas.microsoft.com/office/drawing/2015/06/chart">
            <c:ext xmlns:c16="http://schemas.microsoft.com/office/drawing/2014/chart" uri="{C3380CC4-5D6E-409C-BE32-E72D297353CC}">
              <c16:uniqueId val="{00000005-01FD-4CE3-8F62-336864384F65}"/>
            </c:ext>
            <c:ext xmlns:c15="http://schemas.microsoft.com/office/drawing/2012/chart" uri="{02D57815-91ED-43cb-92C2-25804820EDAC}">
              <c15:datalabelsRange>
                <c15:f>Sheet1!$D$2:$D$4</c15:f>
                <c15:dlblRangeCache>
                  <c:ptCount val="3"/>
                  <c:pt idx="2">
                    <c:v>+19,8%</c:v>
                  </c:pt>
                </c15:dlblRangeCache>
              </c15:datalabelsRange>
            </c:ext>
          </c:extLst>
        </c:ser>
        <c:dLbls>
          <c:showLegendKey val="0"/>
          <c:showVal val="0"/>
          <c:showCatName val="0"/>
          <c:showSerName val="0"/>
          <c:showPercent val="0"/>
          <c:showBubbleSize val="0"/>
        </c:dLbls>
        <c:gapWidth val="500"/>
        <c:axId val="145969240"/>
        <c:axId val="145969632"/>
      </c:barChart>
      <c:catAx>
        <c:axId val="145969240"/>
        <c:scaling>
          <c:orientation val="maxMin"/>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Golos Text" panose="020B0503020202020204" pitchFamily="34" charset="0"/>
                <a:ea typeface="Golos Text" panose="020B0503020202020204" pitchFamily="34" charset="0"/>
                <a:cs typeface="+mn-cs"/>
              </a:defRPr>
            </a:pPr>
            <a:endParaRPr lang="ru-RU"/>
          </a:p>
        </c:txPr>
        <c:crossAx val="145969632"/>
        <c:crosses val="autoZero"/>
        <c:auto val="1"/>
        <c:lblAlgn val="ctr"/>
        <c:lblOffset val="400"/>
        <c:noMultiLvlLbl val="0"/>
      </c:catAx>
      <c:valAx>
        <c:axId val="145969632"/>
        <c:scaling>
          <c:orientation val="minMax"/>
        </c:scaling>
        <c:delete val="1"/>
        <c:axPos val="t"/>
        <c:numFmt formatCode="#,##0" sourceLinked="1"/>
        <c:majorTickMark val="out"/>
        <c:minorTickMark val="none"/>
        <c:tickLblPos val="nextTo"/>
        <c:crossAx val="145969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50000"/>
            </a:schemeClr>
          </a:solidFill>
          <a:latin typeface="Roboto Condensed" panose="02000000000000000000" pitchFamily="2" charset="0"/>
          <a:ea typeface="Roboto Condensed" panose="02000000000000000000" pitchFamily="2" charset="0"/>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1C6484E4-A333-D3CE-0AE5-D27DACA2A88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C04BB551-5FAB-E383-DBF5-107F17D7E3B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C04BB551-5FAB-E383-DBF5-107F17D7E3B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C04BB551-5FAB-E383-DBF5-107F17D7E3B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5.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C04BB551-5FAB-E383-DBF5-107F17D7E3B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6.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C04BB551-5FAB-E383-DBF5-107F17D7E3B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7.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C04BB551-5FAB-E383-DBF5-107F17D7E3B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drawings/drawing8.xml><?xml version="1.0" encoding="utf-8"?>
<c:userShapes xmlns:c="http://schemas.openxmlformats.org/drawingml/2006/chart">
  <cdr:relSizeAnchor xmlns:cdr="http://schemas.openxmlformats.org/drawingml/2006/chartDrawing">
    <cdr:from>
      <cdr:x>0.17503</cdr:x>
      <cdr:y>0.1542</cdr:y>
    </cdr:from>
    <cdr:to>
      <cdr:x>0.82497</cdr:x>
      <cdr:y>0.8458</cdr:y>
    </cdr:to>
    <cdr:sp macro="" textlink="">
      <cdr:nvSpPr>
        <cdr:cNvPr id="2" name="Oval 1">
          <a:extLst xmlns:a="http://schemas.openxmlformats.org/drawingml/2006/main">
            <a:ext uri="{FF2B5EF4-FFF2-40B4-BE49-F238E27FC236}">
              <a16:creationId xmlns:a16="http://schemas.microsoft.com/office/drawing/2014/main" xmlns="" id="{C04BB551-5FAB-E383-DBF5-107F17D7E3B3}"/>
            </a:ext>
          </a:extLst>
        </cdr:cNvPr>
        <cdr:cNvSpPr/>
      </cdr:nvSpPr>
      <cdr:spPr>
        <a:xfrm xmlns:a="http://schemas.openxmlformats.org/drawingml/2006/main">
          <a:off x="484335" y="400992"/>
          <a:ext cx="1798509" cy="1798509"/>
        </a:xfrm>
        <a:prstGeom xmlns:a="http://schemas.openxmlformats.org/drawingml/2006/main" prst="ellipse">
          <a:avLst/>
        </a:prstGeom>
        <a:noFill xmlns:a="http://schemas.openxmlformats.org/drawingml/2006/main"/>
        <a:ln xmlns:a="http://schemas.openxmlformats.org/drawingml/2006/main">
          <a:solidFill>
            <a:srgbClr val="00B0F0"/>
          </a:solidFill>
          <a:prstDash val="lgDash"/>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F493751-17AE-4B04-BEDA-33B10617D37B}"/>
              </a:ext>
            </a:extLst>
          </p:cNvPr>
          <p:cNvSpPr>
            <a:spLocks noGrp="1"/>
          </p:cNvSpPr>
          <p:nvPr>
            <p:ph type="hdr" sz="quarter"/>
          </p:nvPr>
        </p:nvSpPr>
        <p:spPr>
          <a:xfrm>
            <a:off x="3" y="0"/>
            <a:ext cx="2900256" cy="495109"/>
          </a:xfrm>
          <a:prstGeom prst="rect">
            <a:avLst/>
          </a:prstGeom>
        </p:spPr>
        <p:txBody>
          <a:bodyPr vert="horz" lIns="90493" tIns="45247" rIns="90493" bIns="45247" rtlCol="0"/>
          <a:lstStyle>
            <a:lvl1pPr algn="l">
              <a:defRPr sz="1100"/>
            </a:lvl1pPr>
          </a:lstStyle>
          <a:p>
            <a:endParaRPr lang="ru-RU"/>
          </a:p>
        </p:txBody>
      </p:sp>
      <p:sp>
        <p:nvSpPr>
          <p:cNvPr id="3" name="Date Placeholder 2">
            <a:extLst>
              <a:ext uri="{FF2B5EF4-FFF2-40B4-BE49-F238E27FC236}">
                <a16:creationId xmlns:a16="http://schemas.microsoft.com/office/drawing/2014/main" xmlns="" id="{51CF625E-33B0-4757-9E05-4FB095443282}"/>
              </a:ext>
            </a:extLst>
          </p:cNvPr>
          <p:cNvSpPr>
            <a:spLocks noGrp="1"/>
          </p:cNvSpPr>
          <p:nvPr>
            <p:ph type="dt" sz="quarter" idx="1"/>
          </p:nvPr>
        </p:nvSpPr>
        <p:spPr>
          <a:xfrm>
            <a:off x="3791097" y="0"/>
            <a:ext cx="2900256" cy="495109"/>
          </a:xfrm>
          <a:prstGeom prst="rect">
            <a:avLst/>
          </a:prstGeom>
        </p:spPr>
        <p:txBody>
          <a:bodyPr vert="horz" lIns="90493" tIns="45247" rIns="90493" bIns="45247" rtlCol="0"/>
          <a:lstStyle>
            <a:lvl1pPr algn="r">
              <a:defRPr sz="1100"/>
            </a:lvl1pPr>
          </a:lstStyle>
          <a:p>
            <a:fld id="{38F8E485-5B6B-40C0-BA1C-CA1B118F9D6C}" type="datetimeFigureOut">
              <a:rPr lang="ru-RU" smtClean="0"/>
              <a:t>28.11.2022</a:t>
            </a:fld>
            <a:endParaRPr lang="ru-RU"/>
          </a:p>
        </p:txBody>
      </p:sp>
      <p:sp>
        <p:nvSpPr>
          <p:cNvPr id="4" name="Footer Placeholder 3">
            <a:extLst>
              <a:ext uri="{FF2B5EF4-FFF2-40B4-BE49-F238E27FC236}">
                <a16:creationId xmlns:a16="http://schemas.microsoft.com/office/drawing/2014/main" xmlns="" id="{C63880F9-BC18-410F-9596-FD72C9E18AF0}"/>
              </a:ext>
            </a:extLst>
          </p:cNvPr>
          <p:cNvSpPr>
            <a:spLocks noGrp="1"/>
          </p:cNvSpPr>
          <p:nvPr>
            <p:ph type="ftr" sz="quarter" idx="2"/>
          </p:nvPr>
        </p:nvSpPr>
        <p:spPr>
          <a:xfrm>
            <a:off x="3" y="9372795"/>
            <a:ext cx="2900256" cy="495108"/>
          </a:xfrm>
          <a:prstGeom prst="rect">
            <a:avLst/>
          </a:prstGeom>
        </p:spPr>
        <p:txBody>
          <a:bodyPr vert="horz" lIns="90493" tIns="45247" rIns="90493" bIns="45247" rtlCol="0" anchor="b"/>
          <a:lstStyle>
            <a:lvl1pPr algn="l">
              <a:defRPr sz="1100"/>
            </a:lvl1pPr>
          </a:lstStyle>
          <a:p>
            <a:endParaRPr lang="ru-RU"/>
          </a:p>
        </p:txBody>
      </p:sp>
      <p:sp>
        <p:nvSpPr>
          <p:cNvPr id="5" name="Slide Number Placeholder 4">
            <a:extLst>
              <a:ext uri="{FF2B5EF4-FFF2-40B4-BE49-F238E27FC236}">
                <a16:creationId xmlns:a16="http://schemas.microsoft.com/office/drawing/2014/main" xmlns="" id="{87D0DCDF-A49E-4F94-9E19-5FC32221D56B}"/>
              </a:ext>
            </a:extLst>
          </p:cNvPr>
          <p:cNvSpPr>
            <a:spLocks noGrp="1"/>
          </p:cNvSpPr>
          <p:nvPr>
            <p:ph type="sldNum" sz="quarter" idx="3"/>
          </p:nvPr>
        </p:nvSpPr>
        <p:spPr>
          <a:xfrm>
            <a:off x="3791097" y="9372795"/>
            <a:ext cx="2900256" cy="495108"/>
          </a:xfrm>
          <a:prstGeom prst="rect">
            <a:avLst/>
          </a:prstGeom>
        </p:spPr>
        <p:txBody>
          <a:bodyPr vert="horz" lIns="90493" tIns="45247" rIns="90493" bIns="45247" rtlCol="0" anchor="b"/>
          <a:lstStyle>
            <a:lvl1pPr algn="r">
              <a:defRPr sz="1100"/>
            </a:lvl1pPr>
          </a:lstStyle>
          <a:p>
            <a:fld id="{B9969B41-3572-4155-A736-03067409F92E}" type="slidenum">
              <a:rPr lang="ru-RU" smtClean="0"/>
              <a:t>‹#›</a:t>
            </a:fld>
            <a:endParaRPr lang="ru-RU"/>
          </a:p>
        </p:txBody>
      </p:sp>
    </p:spTree>
    <p:extLst>
      <p:ext uri="{BB962C8B-B14F-4D97-AF65-F5344CB8AC3E}">
        <p14:creationId xmlns:p14="http://schemas.microsoft.com/office/powerpoint/2010/main" val="19832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00256" cy="493395"/>
          </a:xfrm>
          <a:prstGeom prst="rect">
            <a:avLst/>
          </a:prstGeom>
        </p:spPr>
        <p:txBody>
          <a:bodyPr vert="horz" lIns="90493" tIns="45247" rIns="90493" bIns="45247" rtlCol="0"/>
          <a:lstStyle>
            <a:lvl1pPr algn="l">
              <a:defRPr sz="1100"/>
            </a:lvl1pPr>
          </a:lstStyle>
          <a:p>
            <a:endParaRPr lang="en-US"/>
          </a:p>
        </p:txBody>
      </p:sp>
      <p:sp>
        <p:nvSpPr>
          <p:cNvPr id="3" name="Date Placeholder 2"/>
          <p:cNvSpPr>
            <a:spLocks noGrp="1"/>
          </p:cNvSpPr>
          <p:nvPr>
            <p:ph type="dt" idx="1"/>
          </p:nvPr>
        </p:nvSpPr>
        <p:spPr>
          <a:xfrm>
            <a:off x="3791097" y="3"/>
            <a:ext cx="2900256" cy="493395"/>
          </a:xfrm>
          <a:prstGeom prst="rect">
            <a:avLst/>
          </a:prstGeom>
        </p:spPr>
        <p:txBody>
          <a:bodyPr vert="horz" lIns="90493" tIns="45247" rIns="90493" bIns="45247" rtlCol="0"/>
          <a:lstStyle>
            <a:lvl1pPr algn="r">
              <a:defRPr sz="1100"/>
            </a:lvl1pPr>
          </a:lstStyle>
          <a:p>
            <a:fld id="{03A1D146-B4E0-1741-B9EE-9789392EFCC4}" type="datetimeFigureOut">
              <a:rPr lang="en-US" smtClean="0"/>
              <a:t>11/28/2022</a:t>
            </a:fld>
            <a:endParaRPr lang="en-US"/>
          </a:p>
        </p:txBody>
      </p:sp>
      <p:sp>
        <p:nvSpPr>
          <p:cNvPr id="4" name="Slide Image Placeholder 3"/>
          <p:cNvSpPr>
            <a:spLocks noGrp="1" noRot="1" noChangeAspect="1"/>
          </p:cNvSpPr>
          <p:nvPr>
            <p:ph type="sldImg" idx="2"/>
          </p:nvPr>
        </p:nvSpPr>
        <p:spPr>
          <a:xfrm>
            <a:off x="58738" y="741363"/>
            <a:ext cx="6575425" cy="3698875"/>
          </a:xfrm>
          <a:prstGeom prst="rect">
            <a:avLst/>
          </a:prstGeom>
          <a:noFill/>
          <a:ln w="12700">
            <a:solidFill>
              <a:prstClr val="black"/>
            </a:solidFill>
          </a:ln>
        </p:spPr>
        <p:txBody>
          <a:bodyPr vert="horz" lIns="90493" tIns="45247" rIns="90493" bIns="45247" rtlCol="0" anchor="ctr"/>
          <a:lstStyle/>
          <a:p>
            <a:endParaRPr lang="en-US"/>
          </a:p>
        </p:txBody>
      </p:sp>
      <p:sp>
        <p:nvSpPr>
          <p:cNvPr id="5" name="Notes Placeholder 4"/>
          <p:cNvSpPr>
            <a:spLocks noGrp="1"/>
          </p:cNvSpPr>
          <p:nvPr>
            <p:ph type="body" sz="quarter" idx="3"/>
          </p:nvPr>
        </p:nvSpPr>
        <p:spPr>
          <a:xfrm>
            <a:off x="669290" y="4687253"/>
            <a:ext cx="5354320" cy="4440555"/>
          </a:xfrm>
          <a:prstGeom prst="rect">
            <a:avLst/>
          </a:prstGeom>
        </p:spPr>
        <p:txBody>
          <a:bodyPr vert="horz" lIns="90493" tIns="45247" rIns="90493" bIns="452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372794"/>
            <a:ext cx="2900256" cy="493395"/>
          </a:xfrm>
          <a:prstGeom prst="rect">
            <a:avLst/>
          </a:prstGeom>
        </p:spPr>
        <p:txBody>
          <a:bodyPr vert="horz" lIns="90493" tIns="45247" rIns="90493" bIns="45247" rtlCol="0" anchor="b"/>
          <a:lstStyle>
            <a:lvl1pPr algn="l">
              <a:defRPr sz="1100"/>
            </a:lvl1pPr>
          </a:lstStyle>
          <a:p>
            <a:endParaRPr lang="en-US"/>
          </a:p>
        </p:txBody>
      </p:sp>
      <p:sp>
        <p:nvSpPr>
          <p:cNvPr id="7" name="Slide Number Placeholder 6"/>
          <p:cNvSpPr>
            <a:spLocks noGrp="1"/>
          </p:cNvSpPr>
          <p:nvPr>
            <p:ph type="sldNum" sz="quarter" idx="5"/>
          </p:nvPr>
        </p:nvSpPr>
        <p:spPr>
          <a:xfrm>
            <a:off x="3791097" y="9372794"/>
            <a:ext cx="2900256" cy="493395"/>
          </a:xfrm>
          <a:prstGeom prst="rect">
            <a:avLst/>
          </a:prstGeom>
        </p:spPr>
        <p:txBody>
          <a:bodyPr vert="horz" lIns="90493" tIns="45247" rIns="90493" bIns="45247" rtlCol="0" anchor="b"/>
          <a:lstStyle>
            <a:lvl1pPr algn="r">
              <a:defRPr sz="11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consultantplus://offline/ref=C0B6CC722505CD7E6BFC4FEAB4BA9D0EC89D798E3E0B0A08DEB7DDF055028D111B37B62B6AE3B6F22107C5AD4D721E7BB7A81A6D84BE68D4k3QBM"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consultantplus://offline/ref=C0B6CC722505CD7E6BFC4FEAB4BA9D0EC89D798E3E0B0A08DEB7DDF055028D111B37B62B6AE3B6F32007C5AD4D721E7BB7A81A6D84BE68D4k3QB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0</a:t>
            </a:fld>
            <a:endParaRPr lang="en-US"/>
          </a:p>
        </p:txBody>
      </p:sp>
    </p:spTree>
    <p:extLst>
      <p:ext uri="{BB962C8B-B14F-4D97-AF65-F5344CB8AC3E}">
        <p14:creationId xmlns:p14="http://schemas.microsoft.com/office/powerpoint/2010/main" val="197053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a:r>
              <a:rPr lang="ru-RU" sz="1100" dirty="0">
                <a:latin typeface="Golos Text" panose="020B0604020202020204" charset="0"/>
                <a:ea typeface="Golos Text" panose="020B0604020202020204" charset="0"/>
                <a:cs typeface="Roboto Condensed" panose="020B0604020202020204" charset="0"/>
              </a:rPr>
              <a:t>В январе-октябре 2022 года сумма поступлений НДПИ в консолидированный бюджет Российской Федерации составила 8 933,5 млрд рублей, что на 3 170,1 млрд рублей, или в 1,6 раза больше аналогичных показателей 2021 года.</a:t>
            </a:r>
          </a:p>
          <a:p>
            <a:pPr indent="436672" algn="just"/>
            <a:r>
              <a:rPr lang="ru-RU" sz="1100" dirty="0">
                <a:solidFill>
                  <a:srgbClr val="C00000"/>
                </a:solidFill>
                <a:latin typeface="Golos Text" panose="020B0604020202020204" charset="0"/>
                <a:ea typeface="Golos Text" panose="020B0604020202020204" charset="0"/>
                <a:cs typeface="Roboto Condensed" panose="020B0604020202020204" charset="0"/>
              </a:rPr>
              <a:t>Увеличение поступлений по НДПИ обусловлено в основном ростом поступлений по НДПИ на добычу нефти на </a:t>
            </a:r>
            <a:r>
              <a:rPr lang="ru-RU" sz="1100" dirty="0">
                <a:latin typeface="Golos Text" panose="020B0604020202020204" charset="0"/>
                <a:ea typeface="Golos Text" panose="020B0604020202020204" charset="0"/>
                <a:cs typeface="Roboto Condensed" panose="020B0604020202020204" charset="0"/>
              </a:rPr>
              <a:t>2 461,9</a:t>
            </a:r>
            <a:r>
              <a:rPr lang="ru-RU" sz="1100" dirty="0">
                <a:solidFill>
                  <a:srgbClr val="C00000"/>
                </a:solidFill>
                <a:latin typeface="Golos Text" panose="020B0604020202020204" charset="0"/>
                <a:ea typeface="Golos Text" panose="020B0604020202020204" charset="0"/>
                <a:cs typeface="Roboto Condensed" panose="020B0604020202020204" charset="0"/>
              </a:rPr>
              <a:t> млрд рублей, что связано с:</a:t>
            </a:r>
          </a:p>
          <a:p>
            <a:pPr indent="436672" algn="just">
              <a:buFont typeface="Wingdings" panose="05000000000000000000" pitchFamily="2" charset="2"/>
              <a:buChar char="ü"/>
            </a:pPr>
            <a:r>
              <a:rPr lang="ru-RU" sz="1100" dirty="0">
                <a:latin typeface="Golos Text" panose="020B0604020202020204" charset="0"/>
                <a:ea typeface="Golos Text" panose="020B0604020202020204" charset="0"/>
                <a:cs typeface="Roboto Condensed" panose="020B0604020202020204" charset="0"/>
              </a:rPr>
              <a:t>увеличением цены на нефть марки «Urals» в декабре 2021 года – сентябре 2022 года на 26,5% (с 64,4 до 81,4 $/барр.) при одновременном снижении курса доллара в декабре 2021 года – сентябре 2022 года на 4,2% (с 74,0 до 70,9 руб./$)  [по экспертной оценке дополнительно поступило – </a:t>
            </a:r>
            <a:r>
              <a:rPr lang="ru-RU" sz="1100" dirty="0">
                <a:solidFill>
                  <a:srgbClr val="FF0000"/>
                </a:solidFill>
                <a:latin typeface="Golos Text" panose="020B0604020202020204" charset="0"/>
                <a:ea typeface="Golos Text" panose="020B0604020202020204" charset="0"/>
                <a:cs typeface="Roboto Condensed" panose="020B0604020202020204" charset="0"/>
              </a:rPr>
              <a:t>1 439,5 млрд рублей];</a:t>
            </a:r>
          </a:p>
          <a:p>
            <a:pPr indent="436672" algn="just">
              <a:buFont typeface="Wingdings" panose="05000000000000000000" pitchFamily="2" charset="2"/>
              <a:buChar char="ü"/>
            </a:pPr>
            <a:r>
              <a:rPr lang="ru-RU" sz="1100" dirty="0">
                <a:latin typeface="Golos Text" panose="020B0604020202020204" charset="0"/>
                <a:ea typeface="Golos Text" panose="020B0604020202020204" charset="0"/>
                <a:cs typeface="Roboto Condensed" panose="020B0604020202020204" charset="0"/>
              </a:rPr>
              <a:t>изменением законодательства:</a:t>
            </a:r>
          </a:p>
          <a:p>
            <a:pPr indent="436672" algn="just">
              <a:buFont typeface="Arial" panose="020B0604020202020204" pitchFamily="34" charset="0"/>
              <a:buChar char="•"/>
            </a:pPr>
            <a:r>
              <a:rPr lang="ru-RU" sz="1100" dirty="0">
                <a:latin typeface="Golos Text" panose="020B0604020202020204" charset="0"/>
                <a:ea typeface="Golos Text" panose="020B0604020202020204" charset="0"/>
                <a:cs typeface="Roboto Condensed" panose="020B0604020202020204" charset="0"/>
              </a:rPr>
              <a:t>в соответствии с Федеральным законом от 03 августа 2018 года № 301-ФЗ «О внесении изменений в отдельные законодательные акты Российской Федерации» в части порядка расчета коэффициентов К</a:t>
            </a:r>
            <a:r>
              <a:rPr lang="ru-RU" sz="1100" baseline="-25000" dirty="0">
                <a:latin typeface="Golos Text" panose="020B0604020202020204" charset="0"/>
                <a:ea typeface="Golos Text" panose="020B0604020202020204" charset="0"/>
                <a:cs typeface="Roboto Condensed" panose="020B0604020202020204" charset="0"/>
              </a:rPr>
              <a:t>ман</a:t>
            </a:r>
            <a:r>
              <a:rPr lang="ru-RU" sz="1100" dirty="0">
                <a:latin typeface="Golos Text" panose="020B0604020202020204" charset="0"/>
                <a:ea typeface="Golos Text" panose="020B0604020202020204" charset="0"/>
                <a:cs typeface="Roboto Condensed" panose="020B0604020202020204" charset="0"/>
              </a:rPr>
              <a:t> (в составе показателей увеличивается К</a:t>
            </a:r>
            <a:r>
              <a:rPr lang="ru-RU" sz="1100" baseline="-25000" dirty="0">
                <a:latin typeface="Golos Text" panose="020B0604020202020204" charset="0"/>
                <a:ea typeface="Golos Text" panose="020B0604020202020204" charset="0"/>
                <a:cs typeface="Roboto Condensed" panose="020B0604020202020204" charset="0"/>
              </a:rPr>
              <a:t>корр</a:t>
            </a:r>
            <a:r>
              <a:rPr lang="ru-RU" sz="1100" dirty="0">
                <a:latin typeface="Golos Text" panose="020B0604020202020204" charset="0"/>
                <a:ea typeface="Golos Text" panose="020B0604020202020204" charset="0"/>
                <a:cs typeface="Roboto Condensed" panose="020B0604020202020204" charset="0"/>
              </a:rPr>
              <a:t> с 0,500 в 2021 году до 0,667 в 2022 году) и К</a:t>
            </a:r>
            <a:r>
              <a:rPr lang="ru-RU" sz="1100" baseline="-25000" dirty="0">
                <a:latin typeface="Golos Text" panose="020B0604020202020204" charset="0"/>
                <a:ea typeface="Golos Text" panose="020B0604020202020204" charset="0"/>
                <a:cs typeface="Roboto Condensed" panose="020B0604020202020204" charset="0"/>
              </a:rPr>
              <a:t>абдт</a:t>
            </a:r>
            <a:r>
              <a:rPr lang="ru-RU" sz="1100" dirty="0">
                <a:latin typeface="Golos Text" panose="020B0604020202020204" charset="0"/>
                <a:ea typeface="Golos Text" panose="020B0604020202020204" charset="0"/>
                <a:cs typeface="Roboto Condensed" panose="020B0604020202020204" charset="0"/>
              </a:rPr>
              <a:t>, увеличивающих ставку НДПИ в виде нефти [экспертно дополнительно поступило – 860,7 млрд рублей];</a:t>
            </a:r>
          </a:p>
          <a:p>
            <a:pPr indent="436672" algn="just">
              <a:buFont typeface="Arial" panose="020B0604020202020204" pitchFamily="34" charset="0"/>
              <a:buChar char="•"/>
            </a:pPr>
            <a:r>
              <a:rPr lang="ru-RU" sz="1100" dirty="0">
                <a:latin typeface="Golos Text" panose="020B0604020202020204" charset="0"/>
                <a:ea typeface="Golos Text" panose="020B0604020202020204" charset="0"/>
                <a:cs typeface="Roboto Condensed" panose="020B0604020202020204" charset="0"/>
              </a:rPr>
              <a:t>в соответствии с Федеральным законом от 15 октября 2020 года № 342-ФЗ «О внесении изменений в главы 25.4 и 26 части второй Налогового кодекса Российской Федерации» в части отмены понижающих коэффициентов (К</a:t>
            </a:r>
            <a:r>
              <a:rPr lang="ru-RU" sz="1100" baseline="-25000" dirty="0">
                <a:latin typeface="Golos Text" panose="020B0604020202020204" charset="0"/>
                <a:ea typeface="Golos Text" panose="020B0604020202020204" charset="0"/>
                <a:cs typeface="Roboto Condensed" panose="020B0604020202020204" charset="0"/>
              </a:rPr>
              <a:t>в</a:t>
            </a:r>
            <a:r>
              <a:rPr lang="ru-RU" sz="1100" dirty="0">
                <a:latin typeface="Golos Text" panose="020B0604020202020204" charset="0"/>
                <a:ea typeface="Golos Text" panose="020B0604020202020204" charset="0"/>
                <a:cs typeface="Roboto Condensed" panose="020B0604020202020204" charset="0"/>
              </a:rPr>
              <a:t> и С</a:t>
            </a:r>
            <a:r>
              <a:rPr lang="ru-RU" sz="1100" baseline="-25000" dirty="0">
                <a:latin typeface="Golos Text" panose="020B0604020202020204" charset="0"/>
                <a:ea typeface="Golos Text" panose="020B0604020202020204" charset="0"/>
                <a:cs typeface="Roboto Condensed" panose="020B0604020202020204" charset="0"/>
              </a:rPr>
              <a:t>вн</a:t>
            </a:r>
            <a:r>
              <a:rPr lang="ru-RU" sz="1100" dirty="0">
                <a:latin typeface="Golos Text" panose="020B0604020202020204" charset="0"/>
                <a:ea typeface="Golos Text" panose="020B0604020202020204" charset="0"/>
                <a:cs typeface="Roboto Condensed" panose="020B0604020202020204" charset="0"/>
              </a:rPr>
              <a:t>), применяемых к ставке налога, и одновременно расширение перечня участков недр, в отношении которых возможно применения режима НДД [экспертно недопоступление составило – 63,7 млрд рублей];</a:t>
            </a:r>
          </a:p>
          <a:p>
            <a:pPr indent="436672" algn="just">
              <a:buFont typeface="Wingdings" panose="05000000000000000000" pitchFamily="2" charset="2"/>
              <a:buChar char="ü"/>
            </a:pPr>
            <a:r>
              <a:rPr lang="ru-RU" sz="1100" dirty="0">
                <a:latin typeface="Golos Text" panose="020B0604020202020204" charset="0"/>
                <a:ea typeface="Golos Text" panose="020B0604020202020204" charset="0"/>
                <a:cs typeface="Roboto Condensed" panose="020B0604020202020204" charset="0"/>
              </a:rPr>
              <a:t>увеличением объёмов добычи нефти на 2,9% (по данным Росстат за декабрь 2021 года – сентябрь 2022 года) [экспертно дополнительно поступило – 225,4 млрд рублей].</a:t>
            </a:r>
          </a:p>
          <a:p>
            <a:pPr indent="436672" algn="just" defTabSz="587979">
              <a:defRPr/>
            </a:pPr>
            <a:r>
              <a:rPr lang="ru-RU" sz="1100" dirty="0">
                <a:solidFill>
                  <a:srgbClr val="C00000"/>
                </a:solidFill>
                <a:latin typeface="Golos Text" panose="020B0604020202020204" charset="0"/>
                <a:ea typeface="Golos Text" panose="020B0604020202020204" charset="0"/>
                <a:cs typeface="Roboto Condensed" panose="020B0604020202020204" charset="0"/>
              </a:rPr>
              <a:t>       Вместе с тем, наблюдается рост поступлений по НДПИ на добычу газа горючего природного на </a:t>
            </a:r>
            <a:r>
              <a:rPr lang="ru-RU" sz="1100" dirty="0">
                <a:latin typeface="Golos Text" panose="020B0604020202020204" charset="0"/>
                <a:ea typeface="Golos Text" panose="020B0604020202020204" charset="0"/>
                <a:cs typeface="Roboto Condensed" panose="020B0604020202020204" charset="0"/>
              </a:rPr>
              <a:t>479,1</a:t>
            </a:r>
            <a:r>
              <a:rPr lang="ru-RU" sz="1100" dirty="0">
                <a:solidFill>
                  <a:srgbClr val="C00000"/>
                </a:solidFill>
                <a:latin typeface="Golos Text" panose="020B0604020202020204" charset="0"/>
                <a:ea typeface="Golos Text" panose="020B0604020202020204" charset="0"/>
                <a:cs typeface="Roboto Condensed" panose="020B0604020202020204" charset="0"/>
              </a:rPr>
              <a:t> млрд рублей, что связано с:</a:t>
            </a:r>
          </a:p>
          <a:p>
            <a:pPr indent="436672" algn="just">
              <a:buFont typeface="Wingdings" panose="05000000000000000000" pitchFamily="2" charset="2"/>
              <a:buChar char="ü"/>
            </a:pPr>
            <a:r>
              <a:rPr lang="ru-RU" sz="1100" dirty="0">
                <a:latin typeface="Golos Text" panose="020B0604020202020204" charset="0"/>
                <a:ea typeface="Golos Text" panose="020B0604020202020204" charset="0"/>
                <a:cs typeface="Roboto Condensed" panose="020B0604020202020204" charset="0"/>
              </a:rPr>
              <a:t>изменением законодательства в части ежемесячного (с 01 сентября по 30 ноября 2022 года) увеличения организациями - собственниками ЕСГ исчисленного к уплате налога на величину 416,0 млрд рублей, в соответствии с Федеральным законом от 14 июля 2022 года № 323-ФЗ «О внесении изменений в часть вторую Налогового кодекса Российской Федерации» [дополнительно поступило – 416,0 млрд рублей];</a:t>
            </a:r>
          </a:p>
          <a:p>
            <a:pPr indent="436672" algn="just">
              <a:buFont typeface="Wingdings" panose="05000000000000000000" pitchFamily="2" charset="2"/>
              <a:buChar char="ü"/>
            </a:pPr>
            <a:r>
              <a:rPr lang="ru-RU" sz="1100" dirty="0">
                <a:latin typeface="Golos Text" panose="020B0604020202020204" charset="0"/>
                <a:ea typeface="Golos Text" panose="020B0604020202020204" charset="0"/>
                <a:cs typeface="Roboto Condensed" panose="020B0604020202020204" charset="0"/>
              </a:rPr>
              <a:t>увеличением цены реализации газа за пределы территорий государств – участников СНГ (Ц</a:t>
            </a:r>
            <a:r>
              <a:rPr lang="ru-RU" sz="1100" baseline="-25000" dirty="0">
                <a:latin typeface="Golos Text" panose="020B0604020202020204" charset="0"/>
                <a:ea typeface="Golos Text" panose="020B0604020202020204" charset="0"/>
                <a:cs typeface="Roboto Condensed" panose="020B0604020202020204" charset="0"/>
              </a:rPr>
              <a:t>дз</a:t>
            </a:r>
            <a:r>
              <a:rPr lang="ru-RU" sz="1100" dirty="0">
                <a:latin typeface="Golos Text" panose="020B0604020202020204" charset="0"/>
                <a:ea typeface="Golos Text" panose="020B0604020202020204" charset="0"/>
                <a:cs typeface="Roboto Condensed" panose="020B0604020202020204" charset="0"/>
              </a:rPr>
              <a:t>) в декабре 2021 года – сентябре 2022 года в 1,7 раза (с 13 130 до 22 282 за 1 тыс.куб.м. добытого газа) [по экспертной оценке дополнительно поступило – </a:t>
            </a:r>
            <a:r>
              <a:rPr lang="ru-RU" sz="1100" dirty="0">
                <a:solidFill>
                  <a:srgbClr val="FF0000"/>
                </a:solidFill>
                <a:latin typeface="Golos Text" panose="020B0604020202020204" charset="0"/>
                <a:ea typeface="Golos Text" panose="020B0604020202020204" charset="0"/>
                <a:cs typeface="Roboto Condensed" panose="020B0604020202020204" charset="0"/>
              </a:rPr>
              <a:t>146,0 млрд рублей];</a:t>
            </a:r>
            <a:endParaRPr lang="ru-RU" sz="1100" dirty="0">
              <a:latin typeface="Golos Text" panose="020B0604020202020204" charset="0"/>
              <a:ea typeface="Golos Text" panose="020B0604020202020204" charset="0"/>
              <a:cs typeface="Roboto Condensed" panose="020B0604020202020204" charset="0"/>
            </a:endParaRPr>
          </a:p>
          <a:p>
            <a:pPr indent="436672" algn="just">
              <a:buFont typeface="Wingdings" panose="05000000000000000000" pitchFamily="2" charset="2"/>
              <a:buChar char="ü"/>
            </a:pPr>
            <a:r>
              <a:rPr lang="ru-RU" sz="1100" dirty="0">
                <a:latin typeface="Golos Text" panose="020B0604020202020204" charset="0"/>
                <a:ea typeface="Golos Text" panose="020B0604020202020204" charset="0"/>
                <a:cs typeface="Roboto Condensed" panose="020B0604020202020204" charset="0"/>
              </a:rPr>
              <a:t>уменьшением объемов добычи газа горючего природного на 10,5% (по данным Росстат за декабрь 2021 года – сентябрь 2022 года) [экспертно недопоступление составило – 82,9 млрд рублей].</a:t>
            </a:r>
            <a:endParaRPr lang="ru-RU" sz="1100" dirty="0">
              <a:latin typeface="Golos Text" panose="020B0604020202020204" charset="0"/>
              <a:ea typeface="Golos Text"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348533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defTabSz="593718">
              <a:defRPr/>
            </a:pPr>
            <a:r>
              <a:rPr lang="ru-RU" sz="1100" dirty="0">
                <a:solidFill>
                  <a:prstClr val="black"/>
                </a:solidFill>
                <a:latin typeface="Golos Text" panose="020B0604020202020204" charset="0"/>
                <a:ea typeface="Golos Text" panose="020B0604020202020204" charset="0"/>
                <a:cs typeface="Roboto Condensed" panose="020B0604020202020204" charset="0"/>
              </a:rPr>
              <a:t>Поступления имущественных налогов в консолидированный бюджет Российской Федерации за 10 месяцев 2022 года составили 1 280 млрд руб. (13,4 % по сравнению с аналогичным периодом прошлого года).</a:t>
            </a:r>
          </a:p>
          <a:p>
            <a:pPr indent="436672" algn="just" defTabSz="593718">
              <a:defRPr/>
            </a:pPr>
            <a:r>
              <a:rPr lang="ru-RU" sz="1100" dirty="0">
                <a:solidFill>
                  <a:prstClr val="black"/>
                </a:solidFill>
                <a:latin typeface="Golos Text" panose="020B0604020202020204" charset="0"/>
                <a:ea typeface="Golos Text" panose="020B0604020202020204" charset="0"/>
                <a:cs typeface="Roboto Condensed" panose="020B0604020202020204" charset="0"/>
              </a:rPr>
              <a:t>Налоговыми органами обеспечено поступление:</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налога на имущество организаций в размере 969 млрд руб., что на 15,8 % превышает аналогичный показатель 2021 года;</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земельного налога в размере 158 млрд руб., что на 3,1 % больше аналогичного показателя 2021 года;</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транспортного налога в размере 113 млрд руб., что на 7,3 % превышает аналогичный показатель 2021 года;</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налога на имущество физических лиц в размере 38 млрд руб., что на 20,3 % больше аналогичного показателя 2021 года.</a:t>
            </a:r>
          </a:p>
          <a:p>
            <a:pPr indent="436672" algn="just" defTabSz="593718">
              <a:defRPr/>
            </a:pPr>
            <a:r>
              <a:rPr lang="ru-RU" sz="1100" dirty="0">
                <a:solidFill>
                  <a:prstClr val="black"/>
                </a:solidFill>
                <a:latin typeface="Golos Text" panose="020B0604020202020204" charset="0"/>
                <a:ea typeface="Golos Text" panose="020B0604020202020204" charset="0"/>
                <a:cs typeface="Roboto Condensed" panose="020B0604020202020204" charset="0"/>
              </a:rPr>
              <a:t>	Основными факторами роста поступлений налогов послужили:</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увеличение налоговой базы за счет проведения новых туров государственной кадастровой оценки недвижимости и дополнительного вовлечения объектов налогообложения в налоговый оборот;</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оптимизация налоговых льгот;</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расширение перечня объектов, указанных в подпунктах 1 и 2 пункта 1 статьи 378.2 НК РФ, в отношении которых налоговая база определяется как кадастровая стоимость; </a:t>
            </a:r>
          </a:p>
          <a:p>
            <a:pPr indent="436672" algn="just" defTabSz="593718">
              <a:buFont typeface="Arial" panose="020B0604020202020204" pitchFamily="34" charset="0"/>
              <a:buChar char="•"/>
              <a:defRPr/>
            </a:pPr>
            <a:r>
              <a:rPr lang="ru-RU" sz="1100" dirty="0">
                <a:solidFill>
                  <a:prstClr val="black"/>
                </a:solidFill>
                <a:latin typeface="Golos Text" panose="020B0604020202020204" charset="0"/>
                <a:ea typeface="Golos Text" panose="020B0604020202020204" charset="0"/>
                <a:cs typeface="Roboto Condensed" panose="020B0604020202020204" charset="0"/>
              </a:rPr>
              <a:t>изменение размера налоговых ставок.</a:t>
            </a:r>
          </a:p>
        </p:txBody>
      </p:sp>
      <p:sp>
        <p:nvSpPr>
          <p:cNvPr id="4" name="Номер слайда 3"/>
          <p:cNvSpPr>
            <a:spLocks noGrp="1"/>
          </p:cNvSpPr>
          <p:nvPr>
            <p:ph type="sldNum" sz="quarter" idx="10"/>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235085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a:r>
              <a:rPr lang="ru-RU" sz="1100" dirty="0">
                <a:latin typeface="Golos Text" panose="020B0604020202020204" charset="0"/>
                <a:ea typeface="Golos Text" panose="020B0604020202020204" charset="0"/>
                <a:cs typeface="Roboto Condensed" panose="020B0604020202020204" charset="0"/>
              </a:rPr>
              <a:t>Снижение поступлений утилизационного сбора за 10 месяцев 2022 года на 193,4 млрд рублей обусловлено:</a:t>
            </a:r>
          </a:p>
          <a:p>
            <a:pPr indent="436672" algn="just" defTabSz="587979">
              <a:defRPr/>
            </a:pPr>
            <a:r>
              <a:rPr lang="ru-RU" sz="1100" dirty="0">
                <a:latin typeface="Golos Text" panose="020B0604020202020204" charset="0"/>
                <a:ea typeface="Golos Text" panose="020B0604020202020204" charset="0"/>
                <a:cs typeface="Roboto Condensed" panose="020B0604020202020204" charset="0"/>
              </a:rPr>
              <a:t>- переносом сроков уплаты утилизационного сбора за </a:t>
            </a:r>
            <a:r>
              <a:rPr lang="en-US" sz="1100" dirty="0">
                <a:latin typeface="Golos Text" panose="020B0604020202020204" charset="0"/>
                <a:ea typeface="Golos Text" panose="020B0604020202020204" charset="0"/>
                <a:cs typeface="Roboto Condensed" panose="020B0604020202020204" charset="0"/>
              </a:rPr>
              <a:t>IV</a:t>
            </a:r>
            <a:r>
              <a:rPr lang="ru-RU" sz="1100" dirty="0">
                <a:latin typeface="Golos Text" panose="020B0604020202020204" charset="0"/>
                <a:ea typeface="Golos Text" panose="020B0604020202020204" charset="0"/>
                <a:cs typeface="Roboto Condensed" panose="020B0604020202020204" charset="0"/>
              </a:rPr>
              <a:t> квартал 2021 года и I, II, III кварталы 2022 года на декабрь 2022 года, в соответствии с положениями постановлений Правительства Российской Федерации от 31.03.2022 года № 521 – в отношении всех крупнейших производителей самоходных машин, от 13 мая 2022 г. № 871 - по 28 крупнейшим производителям колесных транспортных средств, заключивших с Министерством промышленности и торговли Российской Федерации специальный инвестиционный контракт в сфере производства автотранспортных средств.</a:t>
            </a:r>
          </a:p>
          <a:p>
            <a:pPr indent="436672"/>
            <a:endParaRPr lang="ru-RU" sz="1100" dirty="0">
              <a:latin typeface="Golos Text" panose="020B0604020202020204" charset="0"/>
              <a:ea typeface="Golos Text"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11</a:t>
            </a:fld>
            <a:endParaRPr lang="en-US"/>
          </a:p>
        </p:txBody>
      </p:sp>
    </p:spTree>
    <p:extLst>
      <p:ext uri="{BB962C8B-B14F-4D97-AF65-F5344CB8AC3E}">
        <p14:creationId xmlns:p14="http://schemas.microsoft.com/office/powerpoint/2010/main" val="269344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12</a:t>
            </a:fld>
            <a:endParaRPr lang="en-US"/>
          </a:p>
        </p:txBody>
      </p:sp>
    </p:spTree>
    <p:extLst>
      <p:ext uri="{BB962C8B-B14F-4D97-AF65-F5344CB8AC3E}">
        <p14:creationId xmlns:p14="http://schemas.microsoft.com/office/powerpoint/2010/main" val="201559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a:r>
              <a:rPr lang="ru-RU" sz="1100" dirty="0">
                <a:latin typeface="Golos Text" panose="020B0604020202020204" charset="0"/>
                <a:ea typeface="Golos Text" panose="020B0604020202020204" charset="0"/>
              </a:rPr>
              <a:t>С 1 января 2019 года в соответствии с Федеральным законом от 27.11.2018 № 422-ФЗ начался эксперимент по введению специального налогового режима «Налог на профессиональный доход», который стартовал в 4 регионах: в Москве, в Московской и Калужской областях, а также в Республике Татарстан.</a:t>
            </a:r>
          </a:p>
          <a:p>
            <a:pPr indent="436672" algn="just"/>
            <a:r>
              <a:rPr lang="ru-RU" sz="1100" dirty="0">
                <a:latin typeface="Golos Text" panose="020B0604020202020204" charset="0"/>
                <a:ea typeface="Golos Text" panose="020B0604020202020204" charset="0"/>
              </a:rPr>
              <a:t>С 1 января 2020 года к эксперименту по установлению специального налогового режима «Налог на профессиональный доход» присоединились 19 субъектов Российской Федерации. Изменения предусмотрены Федеральным законом от 15.12.2019 № 428-ФЗ.</a:t>
            </a:r>
          </a:p>
          <a:p>
            <a:pPr indent="436672" algn="just"/>
            <a:r>
              <a:rPr lang="ru-RU" sz="1100" dirty="0">
                <a:latin typeface="Golos Text" panose="020B0604020202020204" charset="0"/>
                <a:ea typeface="Golos Text" panose="020B0604020202020204" charset="0"/>
              </a:rPr>
              <a:t>С 1 июля 2020 года субъектам Российской Федерации, не включенным в эксперимент по установлению специального налогового режима НПД, предоставлено право его введения на территории субъекта Российской Федерации посредством издания соответствующего закона (изменения предусмотрены Федеральным законом от 01.04.2020 № 101-ФЗ).</a:t>
            </a:r>
          </a:p>
          <a:p>
            <a:pPr indent="436672" algn="just"/>
            <a:r>
              <a:rPr lang="ru-RU" sz="1100" dirty="0">
                <a:latin typeface="Golos Text" panose="020B0604020202020204" charset="0"/>
                <a:ea typeface="Golos Text" panose="020B0604020202020204" charset="0"/>
              </a:rPr>
              <a:t>Исходя из этого, с 1 июля 2020 года к эксперименту по установлению специального налогового режима НПД присоединились еще 49 субъектов Российской Федерации: Амурская, Архангельская, Астраханская, Белгородская, Брянская, Владимирская, Ивановская, Иркутская, Калининградская, Кемеровская, Кировская, Костромская, Курганская, Курская, Липецкая, Мурманская, Новгородская, Оренбургская, Орловская, Пензенская, Псковская, Рязанская, Саратовская, Смоленская, Тверская, Томская, Тульская и Ярославская области, Алтайский, Камчатский, Краснодарский, Ставропольский, Приморский Хабаровский края, Республики Алтай, Бурятия, Дагестан, Коми, Крым, Мордовия, Саха (Якутия), Хакасия, Карелия, Удмуртская, Кабардино-Балкарская и Чувашская Республики, город Севастополь, Чукотский автономный округ и Еврейская автономная область. С 03.07.2020 - 1 субъект Российской Федерации: Республика Адыгея, с 09.07.2020 - 2 субъекта Российской Федерации: Республика Тыва, Ульяновская область, с 24.07.2020 - 1 субъект Российской Федерации: Республика Северная Осетия-Алания, с 01.08.2020 - 3 субъекта Российской Федерации: Вологодская область, Республика Калмыкия, Магаданская область. С 01.09.2020 присоединились еще 3 субъекта Российской Федерации: Карачаево-Черкесская Республика, Чеченская Республика, Забайкальский край. С 05.09.2020 присоединился 1 субъект РФ - Тамбовская область. </a:t>
            </a:r>
          </a:p>
          <a:p>
            <a:pPr indent="436672" algn="just"/>
            <a:r>
              <a:rPr lang="ru-RU" sz="1100" dirty="0">
                <a:latin typeface="Golos Text" panose="020B0604020202020204" charset="0"/>
                <a:ea typeface="Golos Text" panose="020B0604020202020204" charset="0"/>
              </a:rPr>
              <a:t>С 06.09.2020 присоединился 1 субъект Российской Федерации: Республика Марий Эл. С 19.10.2020 присоединился еще 1 субъект Российской Федерации - Республика Ингушетия.</a:t>
            </a:r>
          </a:p>
          <a:p>
            <a:pPr indent="436672" algn="just"/>
            <a:r>
              <a:rPr lang="ru-RU" sz="1100" dirty="0">
                <a:latin typeface="Golos Text" panose="020B0604020202020204" charset="0"/>
                <a:ea typeface="Golos Text" panose="020B0604020202020204" charset="0"/>
              </a:rPr>
              <a:t>Таким образом, во всех регионах введен специальный налоговый режим в форме налога на профессиональный доход.</a:t>
            </a:r>
          </a:p>
          <a:p>
            <a:pPr indent="436672" algn="just"/>
            <a:r>
              <a:rPr lang="ru-RU" sz="1100" dirty="0">
                <a:latin typeface="Golos Text" panose="020B0604020202020204" charset="0"/>
                <a:ea typeface="Golos Text" panose="020B0604020202020204" charset="0"/>
              </a:rPr>
              <a:t>С 01.01.2022 года на федеральной территории «Сириус» также проводится эксперимент по установлению специального налогового режима «Налог на профессиональный доход».</a:t>
            </a:r>
          </a:p>
          <a:p>
            <a:pPr indent="436672" algn="just"/>
            <a:r>
              <a:rPr lang="ru-RU" sz="1100" dirty="0">
                <a:latin typeface="Golos Text" panose="020B0604020202020204" charset="0"/>
                <a:ea typeface="Golos Text" panose="020B0604020202020204" charset="0"/>
              </a:rPr>
              <a:t>По состоянию на 01.11.2022 в качестве плательщиков налога на профессиональный доход зарегистрировались порядка 6045 тыс. человек. Суммарный доход, полученный самозанятыми гражданами, составил 1,6 трлн рублей за все время проведения эксперимента.</a:t>
            </a:r>
          </a:p>
          <a:p>
            <a:endParaRPr lang="ru-RU" dirty="0" smtClean="0">
              <a:latin typeface="Roboto Condensed" panose="020B0604020202020204" charset="0"/>
              <a:ea typeface="Roboto Condensed" panose="020B0604020202020204" charset="0"/>
            </a:endParaRP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13</a:t>
            </a:fld>
            <a:endParaRPr lang="en-US"/>
          </a:p>
        </p:txBody>
      </p:sp>
    </p:spTree>
    <p:extLst>
      <p:ext uri="{BB962C8B-B14F-4D97-AF65-F5344CB8AC3E}">
        <p14:creationId xmlns:p14="http://schemas.microsoft.com/office/powerpoint/2010/main" val="320376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Поступления страховых взносов на обязательное социальное страхование (ОСС), администрируемых ФНС России, за 10 месяцев 2022 года составили 6 521,5 млрд рублей, что на 1,7%, или на 106,3 млрд рублей больше аналогичного периода 2021 года.</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Замедление поступлений обусловлено переносом сроков уплаты страховых взносов за апрель-сентябрь 2022 года на год в связи с принятием Постановления Правительства Российской Федерации от 29.04.2022 № 776 «Об изменении сроков уплаты страховых взносов в 2022 году».</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14</a:t>
            </a:fld>
            <a:endParaRPr lang="en-US"/>
          </a:p>
        </p:txBody>
      </p:sp>
    </p:spTree>
    <p:extLst>
      <p:ext uri="{BB962C8B-B14F-4D97-AF65-F5344CB8AC3E}">
        <p14:creationId xmlns:p14="http://schemas.microsoft.com/office/powerpoint/2010/main" val="316468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15</a:t>
            </a:fld>
            <a:endParaRPr lang="en-US"/>
          </a:p>
        </p:txBody>
      </p:sp>
    </p:spTree>
    <p:extLst>
      <p:ext uri="{BB962C8B-B14F-4D97-AF65-F5344CB8AC3E}">
        <p14:creationId xmlns:p14="http://schemas.microsoft.com/office/powerpoint/2010/main" val="878697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С 2015 года ФНС России внедрена в эксплуатацию новая система (АСК НДС-2), позволившая изменить саму архитектуру налогового контроля, заменить ручную работу на автоматизированные бизнес-процессы и свести к минимуму влияние субъективного человеческого фактора при проведении проверок.</a:t>
            </a:r>
          </a:p>
          <a:p>
            <a:pPr indent="440995" algn="just"/>
            <a:r>
              <a:rPr lang="ru-RU" sz="1100" dirty="0">
                <a:latin typeface="Golos Text" panose="020B0604020202020204" charset="0"/>
                <a:ea typeface="Golos Text" panose="020B0604020202020204" charset="0"/>
                <a:cs typeface="Roboto Condensed" panose="020B0604020202020204" charset="0"/>
              </a:rPr>
              <a:t>Сейчас ФНС России имеет возможность с использованием результатов обработки больших данных АСК НДС-2 определить размер </a:t>
            </a:r>
            <a:r>
              <a:rPr lang="ru-RU" sz="1100" dirty="0" err="1">
                <a:latin typeface="Golos Text" panose="020B0604020202020204" charset="0"/>
                <a:ea typeface="Golos Text" panose="020B0604020202020204" charset="0"/>
                <a:cs typeface="Roboto Condensed" panose="020B0604020202020204" charset="0"/>
              </a:rPr>
              <a:t>неисчисленной</a:t>
            </a:r>
            <a:r>
              <a:rPr lang="ru-RU" sz="1100" dirty="0">
                <a:latin typeface="Golos Text" panose="020B0604020202020204" charset="0"/>
                <a:ea typeface="Golos Text" panose="020B0604020202020204" charset="0"/>
                <a:cs typeface="Roboto Condensed" panose="020B0604020202020204" charset="0"/>
              </a:rPr>
              <a:t> суммы НДС.</a:t>
            </a:r>
          </a:p>
          <a:p>
            <a:pPr indent="440995" algn="just"/>
            <a:r>
              <a:rPr lang="ru-RU" sz="1100" dirty="0">
                <a:latin typeface="Golos Text" panose="020B0604020202020204" charset="0"/>
                <a:ea typeface="Golos Text" panose="020B0604020202020204" charset="0"/>
                <a:cs typeface="Roboto Condensed" panose="020B0604020202020204" charset="0"/>
              </a:rPr>
              <a:t>Если в первом квартале 2016 года среднероссийский показатель расчета налогового разрыва по НДС составлял 8% от всего НДС-оборота, то к настоящему времени на фоне роста НДС-оборота удалось добиться его снижения до 0,</a:t>
            </a:r>
            <a:r>
              <a:rPr lang="en-US" sz="1100" dirty="0">
                <a:latin typeface="Golos Text" panose="020B0604020202020204" charset="0"/>
                <a:ea typeface="Golos Text" panose="020B0604020202020204" charset="0"/>
                <a:cs typeface="Roboto Condensed" panose="020B0604020202020204" charset="0"/>
              </a:rPr>
              <a:t>83</a:t>
            </a:r>
            <a:r>
              <a:rPr lang="ru-RU" sz="1100" dirty="0">
                <a:latin typeface="Golos Text" panose="020B0604020202020204" charset="0"/>
                <a:ea typeface="Golos Text" panose="020B0604020202020204" charset="0"/>
                <a:cs typeface="Roboto Condensed" panose="020B0604020202020204" charset="0"/>
              </a:rPr>
              <a:t>%.</a:t>
            </a:r>
          </a:p>
          <a:p>
            <a:pPr indent="440995" algn="just"/>
            <a:r>
              <a:rPr lang="ru-RU" sz="1100" dirty="0">
                <a:latin typeface="Golos Text" panose="020B0604020202020204" charset="0"/>
                <a:ea typeface="Golos Text" panose="020B0604020202020204" charset="0"/>
                <a:cs typeface="Roboto Condensed" panose="020B0604020202020204" charset="0"/>
              </a:rPr>
              <a:t>Конечной целью стратегии Службы является неотвратимость наказания для тех, кто не соблюдает налоговое законодательство и создание стабильной налоговой среды для добросовестных, «прозрачных» налогоплательщиков с предоставлением им комфортных условий налогового администрирования и исполнения налоговых обязательств. </a:t>
            </a:r>
          </a:p>
          <a:p>
            <a:pPr indent="440995" algn="just"/>
            <a:r>
              <a:rPr lang="ru-RU" sz="1100" dirty="0">
                <a:latin typeface="Golos Text" panose="020B0604020202020204" charset="0"/>
                <a:ea typeface="Golos Text" panose="020B0604020202020204" charset="0"/>
                <a:cs typeface="Roboto Condensed" panose="020B0604020202020204" charset="0"/>
              </a:rPr>
              <a:t>Таким образом, ФНС России создает условия, когда налогоплательщику выгоднее платить, быть добросовестным, выстраивая деятельность для приобретения репутации, позволяющей иметь связи с такими же добросовестными контрагентами, взаимодействовать с государством.</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16</a:t>
            </a:fld>
            <a:endParaRPr lang="en-US"/>
          </a:p>
        </p:txBody>
      </p:sp>
    </p:spTree>
    <p:extLst>
      <p:ext uri="{BB962C8B-B14F-4D97-AF65-F5344CB8AC3E}">
        <p14:creationId xmlns:p14="http://schemas.microsoft.com/office/powerpoint/2010/main" val="283436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rPr>
              <a:t> 1. В рамках проведения налогового контроля полноты исчисления и уплаты налогов в связи с совершением сделок между взаимозависимыми лицами за период 2014 – 2022 годов назначено 68 проверок. По состоянию на 01.10.2022:</a:t>
            </a:r>
          </a:p>
          <a:p>
            <a:pPr indent="440995" algn="just"/>
            <a:r>
              <a:rPr lang="ru-RU" sz="1100" dirty="0">
                <a:latin typeface="Golos Text" panose="020B0604020202020204" charset="0"/>
                <a:ea typeface="Golos Text" panose="020B0604020202020204" charset="0"/>
              </a:rPr>
              <a:t>    - вынесено 39 решений с общей суммой доначислений налога на прибыль организаций (включая пени) 10,5 млрд рублей. Также уменьшены убытки на сумму 2,8 млрд рублей, что привело к увеличению суммы налога на прибыль к уплате в бюджет на 0,56 млрд рублей в налоговых периодах использования убытков в уменьшение налоговой базы.</a:t>
            </a:r>
          </a:p>
          <a:p>
            <a:pPr indent="440995" algn="just"/>
            <a:r>
              <a:rPr lang="ru-RU" sz="1100" dirty="0">
                <a:latin typeface="Golos Text" panose="020B0604020202020204" charset="0"/>
                <a:ea typeface="Golos Text" panose="020B0604020202020204" charset="0"/>
              </a:rPr>
              <a:t>    В стадии проведения и оформления результатов находится 29 проверок.</a:t>
            </a:r>
          </a:p>
          <a:p>
            <a:pPr indent="440995" algn="just"/>
            <a:r>
              <a:rPr lang="ru-RU" sz="1100" dirty="0">
                <a:latin typeface="Golos Text" panose="020B0604020202020204" charset="0"/>
                <a:ea typeface="Golos Text" panose="020B0604020202020204" charset="0"/>
              </a:rPr>
              <a:t> 2. В рамках реализации полномочий, предусмотренных главой 14.6 НК РФ, по состоянию на 01.10.2022: </a:t>
            </a:r>
          </a:p>
          <a:p>
            <a:pPr indent="440995" algn="just"/>
            <a:r>
              <a:rPr lang="ru-RU" sz="1100" dirty="0">
                <a:latin typeface="Golos Text" panose="020B0604020202020204" charset="0"/>
                <a:ea typeface="Golos Text" panose="020B0604020202020204" charset="0"/>
              </a:rPr>
              <a:t>- рассматривается 36 заявлений о заключении соглашений о ценообразовании для целей налогообложения, из них поступивших в 3 квартале 2022 года - 11;</a:t>
            </a:r>
          </a:p>
          <a:p>
            <a:pPr indent="440995" algn="just"/>
            <a:r>
              <a:rPr lang="ru-RU" sz="1100" dirty="0">
                <a:latin typeface="Golos Text" panose="020B0604020202020204" charset="0"/>
                <a:ea typeface="Golos Text" panose="020B0604020202020204" charset="0"/>
              </a:rPr>
              <a:t>- заключено 7 соглашения о ценообразовании для целей налогообложения;</a:t>
            </a:r>
          </a:p>
          <a:p>
            <a:pPr indent="440995" algn="just"/>
            <a:r>
              <a:rPr lang="ru-RU" sz="1100" dirty="0">
                <a:latin typeface="Golos Text" panose="020B0604020202020204" charset="0"/>
                <a:ea typeface="Golos Text" panose="020B0604020202020204" charset="0"/>
              </a:rPr>
              <a:t>- вынесено 31 решение по результатам рассмотрения заявлений о заключении соглашений о ценообразовании для целей налогообложения.</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17</a:t>
            </a:fld>
            <a:endParaRPr lang="en-US"/>
          </a:p>
        </p:txBody>
      </p:sp>
    </p:spTree>
    <p:extLst>
      <p:ext uri="{BB962C8B-B14F-4D97-AF65-F5344CB8AC3E}">
        <p14:creationId xmlns:p14="http://schemas.microsoft.com/office/powerpoint/2010/main" val="2945461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В связи с введением новых инструментов налогового контроля в виде возможности истребования подтверждающих документов, увеличением налоговой ответственности за неисполнение своих налоговых обязанностей, а также внедрением возможности представления физическим лицом в электронной форме через Личный кабинет ФЛ уведомления о контролируемых иностранных компаниях (далее – КИК), позволившая формировать по упрощенной форме уведомление с </a:t>
            </a:r>
            <a:r>
              <a:rPr lang="ru-RU" sz="1100" dirty="0" err="1">
                <a:latin typeface="Golos Text" panose="020B0604020202020204" charset="0"/>
                <a:ea typeface="Golos Text" panose="020B0604020202020204" charset="0"/>
                <a:cs typeface="Roboto Condensed" panose="020B0604020202020204" charset="0"/>
              </a:rPr>
              <a:t>предзаполненными</a:t>
            </a:r>
            <a:r>
              <a:rPr lang="ru-RU" sz="1100" dirty="0">
                <a:latin typeface="Golos Text" panose="020B0604020202020204" charset="0"/>
                <a:ea typeface="Golos Text" panose="020B0604020202020204" charset="0"/>
                <a:cs typeface="Roboto Condensed" panose="020B0604020202020204" charset="0"/>
              </a:rPr>
              <a:t> отдельными показателями, необходимыми подсказками и контрольными соотношениями, наблюдается тенденция к увеличению декларируемых КИК контролирующими лицами (далее – КЛ). </a:t>
            </a:r>
          </a:p>
          <a:p>
            <a:pPr indent="440995" algn="just"/>
            <a:r>
              <a:rPr lang="ru-RU" sz="1100" dirty="0">
                <a:latin typeface="Golos Text" panose="020B0604020202020204" charset="0"/>
                <a:ea typeface="Golos Text" panose="020B0604020202020204" charset="0"/>
                <a:cs typeface="Roboto Condensed" panose="020B0604020202020204" charset="0"/>
              </a:rPr>
              <a:t>Так, по состоянию на 01.10.2022: </a:t>
            </a:r>
          </a:p>
          <a:p>
            <a:pPr indent="440995" algn="just"/>
            <a:r>
              <a:rPr lang="ru-RU" sz="1100" dirty="0">
                <a:latin typeface="Golos Text" panose="020B0604020202020204" charset="0"/>
                <a:ea typeface="Golos Text" panose="020B0604020202020204" charset="0"/>
                <a:cs typeface="Roboto Condensed" panose="020B0604020202020204" charset="0"/>
              </a:rPr>
              <a:t>- увеличилось количество налогоплательщиков, задекларировавших свои КИК, на 16% в сравнении с 9 месяцами 2021 года, составив 16 254 КЛ. При этом доля физических лиц составляет 81%;</a:t>
            </a:r>
          </a:p>
          <a:p>
            <a:pPr indent="440995" algn="just"/>
            <a:r>
              <a:rPr lang="ru-RU" sz="1100" dirty="0">
                <a:latin typeface="Golos Text" panose="020B0604020202020204" charset="0"/>
                <a:ea typeface="Golos Text" panose="020B0604020202020204" charset="0"/>
                <a:cs typeface="Roboto Condensed" panose="020B0604020202020204" charset="0"/>
              </a:rPr>
              <a:t>- увеличилось число декларируемых КИК на 8% в сравнении с 9 месяцами 2021 года, составив 36 853 КИК. Структура КИК выглядит следующим образом: доля иностранных организаций составляет 98%, доля иностранных структур составляет 2%;</a:t>
            </a:r>
          </a:p>
          <a:p>
            <a:pPr indent="440995" algn="just"/>
            <a:r>
              <a:rPr lang="ru-RU" sz="1100" dirty="0">
                <a:latin typeface="Golos Text" panose="020B0604020202020204" charset="0"/>
                <a:ea typeface="Golos Text" panose="020B0604020202020204" charset="0"/>
                <a:cs typeface="Roboto Condensed" panose="020B0604020202020204" charset="0"/>
              </a:rPr>
              <a:t>- более 1 400 налогоплательщиков впервые исполнили свою обязанность по декларированию КИК за прошлые отчетные периоды (2016 - 2020), нарушив установленные сроки.</a:t>
            </a:r>
          </a:p>
          <a:p>
            <a:pPr indent="440995" algn="just"/>
            <a:r>
              <a:rPr lang="ru-RU" sz="1100" dirty="0">
                <a:latin typeface="Golos Text" panose="020B0604020202020204" charset="0"/>
                <a:ea typeface="Golos Text" panose="020B0604020202020204" charset="0"/>
                <a:cs typeface="Roboto Condensed" panose="020B0604020202020204" charset="0"/>
              </a:rPr>
              <a:t>Кроме того, по состоянию на 01.10.2022 на режим уплаты НДФЛ с фиксированной суммы прибыли КИК за период с 2020 по 2022 года перешли более 465 физических лиц (данные могут обновляться по мере отражения территориальными налоговыми органами информации о представленных физическими лицами уведомлениях о переходе на новый режим).</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18</a:t>
            </a:fld>
            <a:endParaRPr lang="en-US"/>
          </a:p>
        </p:txBody>
      </p:sp>
    </p:spTree>
    <p:extLst>
      <p:ext uri="{BB962C8B-B14F-4D97-AF65-F5344CB8AC3E}">
        <p14:creationId xmlns:p14="http://schemas.microsoft.com/office/powerpoint/2010/main" val="345041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1</a:t>
            </a:fld>
            <a:endParaRPr lang="en-US"/>
          </a:p>
        </p:txBody>
      </p:sp>
    </p:spTree>
    <p:extLst>
      <p:ext uri="{BB962C8B-B14F-4D97-AF65-F5344CB8AC3E}">
        <p14:creationId xmlns:p14="http://schemas.microsoft.com/office/powerpoint/2010/main" val="2501953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За 9 месяцев 2022 года ТНО проведено 3 927 проверок соблюдения валютного законодательства, что на 77% меньше, чем за 9 месяцев 2021 года, а количество выявленных по результатам таких проверок нарушений уменьшилось на 71% по сравнению с аналогичным периодом прошлого года.</a:t>
            </a:r>
          </a:p>
          <a:p>
            <a:pPr indent="440995" algn="just"/>
            <a:r>
              <a:rPr lang="ru-RU" sz="1100" dirty="0">
                <a:latin typeface="Golos Text" panose="020B0604020202020204" charset="0"/>
                <a:ea typeface="Golos Text" panose="020B0604020202020204" charset="0"/>
                <a:cs typeface="Roboto Condensed" panose="020B0604020202020204" charset="0"/>
              </a:rPr>
              <a:t> Количество возбужденных дел за нарушения, связанные с осуществлением незаконных валютных операций, по сравнению с 9 месяцами 2021 года уменьшилось на 60% и составило 84% от общего количества возбужденных дел за нарушения валютного законодательства (за 9 месяцев 2021 года - 70%). Кроме того, доля предъявленных штрафов за такие нарушения за 9 месяцев 2022 года составила 91% в общей сумме предъявленных штрафов за нарушения валютного законодательства (за 9 месяцев 2021 года – 75%), а доля взысканных штрафов за такие нарушения за 9 месяцев 2022 года составила 69% в общей сумме взысканных штрафов за нарушения валютного законодательства (за 9 месяцев 2021 года – 80%). </a:t>
            </a:r>
          </a:p>
          <a:p>
            <a:pPr indent="440995" algn="just"/>
            <a:r>
              <a:rPr lang="ru-RU" sz="1100" dirty="0">
                <a:latin typeface="Golos Text" panose="020B0604020202020204" charset="0"/>
                <a:ea typeface="Golos Text" panose="020B0604020202020204" charset="0"/>
                <a:cs typeface="Roboto Condensed" panose="020B0604020202020204" charset="0"/>
              </a:rPr>
              <a:t> Снижение числа проведенных проверок и количества дел, возбужденных за нарушения валютного законодательства, за 9 месяцев 2022 года по сравнению с аналогичным периодом прошлого года обусловлено введенным с 5 марта 2022 года мораторием на проведение проверок.</a:t>
            </a:r>
          </a:p>
          <a:p>
            <a:pPr indent="440995" algn="just"/>
            <a:r>
              <a:rPr lang="ru-RU" sz="1100" dirty="0">
                <a:latin typeface="Golos Text" panose="020B0604020202020204" charset="0"/>
                <a:ea typeface="Golos Text" panose="020B0604020202020204" charset="0"/>
                <a:cs typeface="Roboto Condensed" panose="020B0604020202020204" charset="0"/>
              </a:rPr>
              <a:t> В целом по результатам рассмотрения административных дел за нарушения валютного законодательства за 9 месяцев 2022 года предъявлено штрафных санкций по вступившим в законную силу постановлениям о назначении административного наказания на сумму 425,38 млн рублей. </a:t>
            </a:r>
          </a:p>
          <a:p>
            <a:pPr indent="440995" algn="just"/>
            <a:r>
              <a:rPr lang="ru-RU" sz="1100" dirty="0">
                <a:latin typeface="Golos Text" panose="020B0604020202020204" charset="0"/>
                <a:ea typeface="Golos Text" panose="020B0604020202020204" charset="0"/>
                <a:cs typeface="Roboto Condensed" panose="020B0604020202020204" charset="0"/>
              </a:rPr>
              <a:t>Взыскано штрафов на сумму 1,15 млрд рублей (с учетом сумм штрафных санкций по постановлениям, вынесенным ТНО до 2022 года), что на 682,54 млн рублей меньше, чем за 9 месяцев 2021 года (за 9 месяцев 2021 года – 1,84 млрд рублей).</a:t>
            </a:r>
          </a:p>
          <a:p>
            <a:pPr indent="440995" algn="just"/>
            <a:r>
              <a:rPr lang="ru-RU" sz="1100" dirty="0">
                <a:latin typeface="Golos Text" panose="020B0604020202020204" charset="0"/>
                <a:ea typeface="Golos Text" panose="020B0604020202020204" charset="0"/>
                <a:cs typeface="Roboto Condensed" panose="020B0604020202020204" charset="0"/>
              </a:rPr>
              <a:t>Сумма предъявленных штрафных санкций за нарушения валютного законодательства с учетом не вступивших в законную силу постановлений о назначении административного наказания за 9 месяцев 2022 года составила 635,77 млн рублей.</a:t>
            </a:r>
          </a:p>
          <a:p>
            <a:pPr indent="440995" algn="just"/>
            <a:r>
              <a:rPr lang="ru-RU" sz="1100" dirty="0">
                <a:latin typeface="Golos Text" panose="020B0604020202020204" charset="0"/>
                <a:ea typeface="Golos Text" panose="020B0604020202020204" charset="0"/>
                <a:cs typeface="Roboto Condensed" panose="020B0604020202020204" charset="0"/>
              </a:rPr>
              <a:t>Показатель результативности проведенных проверок за 9 месяцев 2022 года составил 99% (за 9 месяцев 2021 года – 99%), а эффективности взыскания - 100% (за 9 месяцев 2022 года – 100%).</a:t>
            </a:r>
          </a:p>
          <a:p>
            <a:pPr indent="440995" algn="just"/>
            <a:r>
              <a:rPr lang="ru-RU" sz="1100" dirty="0">
                <a:latin typeface="Golos Text" panose="020B0604020202020204" charset="0"/>
                <a:ea typeface="Golos Text" panose="020B0604020202020204" charset="0"/>
                <a:cs typeface="Roboto Condensed" panose="020B0604020202020204" charset="0"/>
              </a:rPr>
              <a:t>За 9 месяцев 2022 года налоговыми органами вынесено 3 439 представлений об устранении причин и условий, способствовавших совершению административного правонарушения, а также 386 предписаний об устранении нарушений валютного законодательства.</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19</a:t>
            </a:fld>
            <a:endParaRPr lang="en-US"/>
          </a:p>
        </p:txBody>
      </p:sp>
    </p:spTree>
    <p:extLst>
      <p:ext uri="{BB962C8B-B14F-4D97-AF65-F5344CB8AC3E}">
        <p14:creationId xmlns:p14="http://schemas.microsoft.com/office/powerpoint/2010/main" val="3765633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20</a:t>
            </a:fld>
            <a:endParaRPr lang="en-US"/>
          </a:p>
        </p:txBody>
      </p:sp>
    </p:spTree>
    <p:extLst>
      <p:ext uri="{BB962C8B-B14F-4D97-AF65-F5344CB8AC3E}">
        <p14:creationId xmlns:p14="http://schemas.microsoft.com/office/powerpoint/2010/main" val="2645891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defTabSz="582215">
              <a:defRPr/>
            </a:pPr>
            <a:r>
              <a:rPr lang="ru-RU" sz="1100" dirty="0">
                <a:latin typeface="Golos Text" panose="020B0604020202020204" charset="0"/>
                <a:ea typeface="Golos Text" panose="020B0604020202020204" charset="0"/>
                <a:cs typeface="Times New Roman" panose="02020603050405020304" pitchFamily="18" charset="0"/>
              </a:rPr>
              <a:t>Показатель DTI - международный показатель, который отражает зрелость и эффективность системы по управлению долгом (debt-to-income ratio – отношение долга к поступлениям). По состоянию на 01.10.2022 составил 5,8%.</a:t>
            </a:r>
          </a:p>
          <a:p>
            <a:endParaRPr lang="ru-RU" b="1" dirty="0"/>
          </a:p>
        </p:txBody>
      </p:sp>
      <p:sp>
        <p:nvSpPr>
          <p:cNvPr id="4" name="Номер слайда 3"/>
          <p:cNvSpPr>
            <a:spLocks noGrp="1"/>
          </p:cNvSpPr>
          <p:nvPr>
            <p:ph type="sldNum" sz="quarter" idx="10"/>
          </p:nvPr>
        </p:nvSpPr>
        <p:spPr/>
        <p:txBody>
          <a:bodyPr/>
          <a:lstStyle/>
          <a:p>
            <a:fld id="{97863621-2E60-B848-8968-B0341E26A312}" type="slidenum">
              <a:rPr lang="en-US" smtClean="0"/>
              <a:t>21</a:t>
            </a:fld>
            <a:endParaRPr lang="en-US"/>
          </a:p>
        </p:txBody>
      </p:sp>
    </p:spTree>
    <p:extLst>
      <p:ext uri="{BB962C8B-B14F-4D97-AF65-F5344CB8AC3E}">
        <p14:creationId xmlns:p14="http://schemas.microsoft.com/office/powerpoint/2010/main" val="75421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В бюджетную систему Российской Федерации за 9 месяцев 2022 года должниками, находящимися в процедурах банкротства, а также после принятия уполномоченным органом решения о подаче заявления в арбитражный суд о признании должника банкротом, перечислено 116,6 млрд рублей. </a:t>
            </a:r>
          </a:p>
          <a:p>
            <a:pPr indent="440995" algn="just" defTabSz="598788">
              <a:defRPr/>
            </a:pPr>
            <a:r>
              <a:rPr lang="ru-RU" sz="1100" dirty="0">
                <a:latin typeface="Golos Text" panose="020B0604020202020204" charset="0"/>
                <a:ea typeface="Golos Text" panose="020B0604020202020204" charset="0"/>
                <a:cs typeface="Roboto Condensed" panose="020B0604020202020204" charset="0"/>
              </a:rPr>
              <a:t>За 9 месяцев заключено мировых соглашений на 10,5 млрд рублей.</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22</a:t>
            </a:fld>
            <a:endParaRPr lang="en-US"/>
          </a:p>
        </p:txBody>
      </p:sp>
    </p:spTree>
    <p:extLst>
      <p:ext uri="{BB962C8B-B14F-4D97-AF65-F5344CB8AC3E}">
        <p14:creationId xmlns:p14="http://schemas.microsoft.com/office/powerpoint/2010/main" val="2592941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23</a:t>
            </a:fld>
            <a:endParaRPr lang="en-US"/>
          </a:p>
        </p:txBody>
      </p:sp>
    </p:spTree>
    <p:extLst>
      <p:ext uri="{BB962C8B-B14F-4D97-AF65-F5344CB8AC3E}">
        <p14:creationId xmlns:p14="http://schemas.microsoft.com/office/powerpoint/2010/main" val="293536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Стратегической картой ФНС России на 2021-2023 годы установлены следующие показатели, характеризующие эффективность работы по досудебному урегулированию споров:</a:t>
            </a:r>
          </a:p>
          <a:p>
            <a:pPr indent="440995" algn="just">
              <a:buFontTx/>
              <a:buChar char="-"/>
            </a:pPr>
            <a:r>
              <a:rPr lang="ru-RU" sz="1100" dirty="0">
                <a:latin typeface="Golos Text" panose="020B0604020202020204" charset="0"/>
                <a:ea typeface="Golos Text" panose="020B0604020202020204" charset="0"/>
                <a:cs typeface="Roboto Condensed" panose="020B0604020202020204" charset="0"/>
              </a:rPr>
              <a:t>соотношение количества судебных дел по спорам, прошедшим досудебное урегулирование, удовлетворенных в пользу налогоплательщиков, и количества жалоб по налоговым спорам, оставленным без удовлетворения, %. За 9 месяцев 2022 года указанный показатель в целом по России составил 8,0 % (при плановом не более 17%), что на 0,2 процентных пунктов больше аналогичного показателя за 9 месяцев 2021 года (7,8%);</a:t>
            </a:r>
          </a:p>
          <a:p>
            <a:pPr indent="440995" algn="just">
              <a:buFontTx/>
              <a:buChar char="-"/>
            </a:pPr>
            <a:r>
              <a:rPr lang="ru-RU" sz="1100" dirty="0">
                <a:latin typeface="Golos Text" panose="020B0604020202020204" charset="0"/>
                <a:ea typeface="Golos Text" panose="020B0604020202020204" charset="0"/>
                <a:cs typeface="Roboto Condensed" panose="020B0604020202020204" charset="0"/>
              </a:rPr>
              <a:t>соотношение количества судебных актов, вынесенных в пользу заявителей/истцов на решения об отказе в государственной регистрации, прошедших досудебное урегулирование, к количеству решений по жалобам на решения об отказе в государственной регистрации, вынесенных в пользу налоговых органов, %. За 9 месяцев 2022 года указанный показатель в целом по России составил 2,7% (при плановом не более 5%), что на 0,37 процентных пункта больше аналогичного показателя за 9 месяцев 2021 года (2,33%).</a:t>
            </a:r>
          </a:p>
          <a:p>
            <a:endParaRPr lang="ru-RU" sz="1100" dirty="0">
              <a:latin typeface="Golos Text" panose="020B0604020202020204" charset="0"/>
              <a:ea typeface="Golos Text"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24</a:t>
            </a:fld>
            <a:endParaRPr lang="en-US"/>
          </a:p>
        </p:txBody>
      </p:sp>
    </p:spTree>
    <p:extLst>
      <p:ext uri="{BB962C8B-B14F-4D97-AF65-F5344CB8AC3E}">
        <p14:creationId xmlns:p14="http://schemas.microsoft.com/office/powerpoint/2010/main" val="3633967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defTabSz="881990">
              <a:defRPr/>
            </a:pPr>
            <a:r>
              <a:rPr lang="ru-RU" sz="1100" dirty="0">
                <a:latin typeface="Golos Text" panose="020B0604020202020204" charset="0"/>
                <a:ea typeface="Golos Text" panose="020B0604020202020204" charset="0"/>
                <a:cs typeface="Roboto Condensed" panose="020B0604020202020204" charset="0"/>
              </a:rPr>
              <a:t>Рост показателей судебной работы за 9 месяцев 2022 года связан с эффективным участием Правового управления ФНС России, совместно с правовыми подразделениями Управлений ФНС России по субъектам Российской Федерации, Межрегиональных Инспекций ФНС России по крупнейшим налогоплательщикам в рассмотрении материалов налоговых проверок,  жалоб налогоплательщиков на стадии досудебного урегулирования судебных споров, а также качественным представлением интересов бюджета в судах, осуществляемом в особом порядке, с целью выработки единообразного правового подхода по применению новых правовых концепций, введённых в налоговое законодательство Федеральным законом от 18.07.2017  № 163-ФЗ.</a:t>
            </a:r>
          </a:p>
          <a:p>
            <a:pPr indent="440995" algn="just"/>
            <a:r>
              <a:rPr lang="ru-RU" sz="1100" dirty="0">
                <a:latin typeface="Golos Text" panose="020B0604020202020204" charset="0"/>
                <a:ea typeface="Golos Text" panose="020B0604020202020204" charset="0"/>
                <a:cs typeface="Roboto Condensed" panose="020B0604020202020204" charset="0"/>
              </a:rPr>
              <a:t>За 9 месяцев 2022 года количество рассмотренных судами споров с бизнесом увеличилось на 6% по сравнению с аналогичным периодом прошлого года, однако по сравнению с аналогичным периодом 2019 года снизилось на 25%.</a:t>
            </a:r>
          </a:p>
          <a:p>
            <a:pPr indent="440995" algn="just"/>
            <a:r>
              <a:rPr lang="ru-RU" sz="1100" dirty="0">
                <a:latin typeface="Golos Text" panose="020B0604020202020204" charset="0"/>
                <a:ea typeface="Golos Text" panose="020B0604020202020204" charset="0"/>
                <a:cs typeface="Roboto Condensed" panose="020B0604020202020204" charset="0"/>
              </a:rPr>
              <a:t>Удельный вес удовлетворенных судами в пользу бюджета сумм требований за  9 месяцев  2022 года составляет 76,8%. </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25</a:t>
            </a:fld>
            <a:endParaRPr lang="en-US"/>
          </a:p>
        </p:txBody>
      </p:sp>
    </p:spTree>
    <p:extLst>
      <p:ext uri="{BB962C8B-B14F-4D97-AF65-F5344CB8AC3E}">
        <p14:creationId xmlns:p14="http://schemas.microsoft.com/office/powerpoint/2010/main" val="3727712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За 9 месяцев 2022 года в соответствии с Порядком осуществления Федеральной налоговой службой внутреннего аудита, утвержденным приказом ФНС России от 24.01.2020 № ЕД-7-16/44@  (с изм. от  11.01.2021 №ЕД-7-16/1</a:t>
            </a:r>
            <a:r>
              <a:rPr lang="en-US" sz="1100" dirty="0">
                <a:latin typeface="Golos Text" panose="020B0604020202020204" charset="0"/>
                <a:ea typeface="Golos Text" panose="020B0604020202020204" charset="0"/>
                <a:cs typeface="Roboto Condensed" panose="020B0604020202020204" charset="0"/>
              </a:rPr>
              <a:t>@</a:t>
            </a:r>
            <a:r>
              <a:rPr lang="ru-RU" sz="1100" dirty="0">
                <a:latin typeface="Golos Text" panose="020B0604020202020204" charset="0"/>
                <a:ea typeface="Golos Text" panose="020B0604020202020204" charset="0"/>
                <a:cs typeface="Roboto Condensed" panose="020B0604020202020204" charset="0"/>
              </a:rPr>
              <a:t>), с использованием ПП «Внутренний аудит налоговых органов» АИС «Налог-3» Федеральной налоговой службой проведено 302 аудиторских мероприятия, направленных на предотвращение и минимизацию рисков, негативно влияющих на результаты выполнения технологических процессов ФНС России.</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За 9 месяцев 2022 года проведено  27 проверок ведомственного контроля, в том числе: 23 проверки в сфере закупок для обеспечения федеральных нужд (в отношении УФНС и учреждений), 1 проверка закупочной деятельности (бюджетные учреждения), а также 3 проверки в рамках контроля учредителя (бюджетные учреждения). </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Мероприятиями внутреннего аудита обеспечены дополнительные поступления в бюджетную систему в размере 12,5 млрд рублей. </a:t>
            </a:r>
          </a:p>
          <a:p>
            <a:endParaRPr lang="ru-RU" b="1" dirty="0" smtClean="0"/>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26</a:t>
            </a:fld>
            <a:endParaRPr lang="en-US"/>
          </a:p>
        </p:txBody>
      </p:sp>
    </p:spTree>
    <p:extLst>
      <p:ext uri="{BB962C8B-B14F-4D97-AF65-F5344CB8AC3E}">
        <p14:creationId xmlns:p14="http://schemas.microsoft.com/office/powerpoint/2010/main" val="39062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solidFill>
                  <a:srgbClr val="FF0000"/>
                </a:solidFill>
                <a:latin typeface="Golos Text" panose="020B0604020202020204" charset="0"/>
                <a:ea typeface="Golos Text" panose="020B0604020202020204" charset="0"/>
                <a:cs typeface="Roboto Condensed" panose="020B0604020202020204" charset="0"/>
              </a:rPr>
              <a:t>Продолжается формирование рынка профессиональных участников реформы контрольно-кассовой техники. Так, по состоянию на 01.10.2022:</a:t>
            </a:r>
          </a:p>
          <a:p>
            <a:pPr indent="440995" algn="just"/>
            <a:r>
              <a:rPr lang="ru-RU" sz="1100" dirty="0">
                <a:solidFill>
                  <a:srgbClr val="FF0000"/>
                </a:solidFill>
                <a:latin typeface="Golos Text" panose="020B0604020202020204" charset="0"/>
                <a:ea typeface="Golos Text" panose="020B0604020202020204" charset="0"/>
                <a:cs typeface="Roboto Condensed" panose="020B0604020202020204" charset="0"/>
              </a:rPr>
              <a:t>- в реестр экспертных организаций включены сведения о 6 экспертных организациях; </a:t>
            </a:r>
          </a:p>
          <a:p>
            <a:pPr indent="440995" algn="just"/>
            <a:r>
              <a:rPr lang="ru-RU" sz="1100" dirty="0">
                <a:solidFill>
                  <a:srgbClr val="FF0000"/>
                </a:solidFill>
                <a:latin typeface="Golos Text" panose="020B0604020202020204" charset="0"/>
                <a:ea typeface="Golos Text" panose="020B0604020202020204" charset="0"/>
                <a:cs typeface="Roboto Condensed" panose="020B0604020202020204" charset="0"/>
              </a:rPr>
              <a:t>- выданы разрешения на обработку фискальных данных 16 организациям; </a:t>
            </a:r>
          </a:p>
          <a:p>
            <a:pPr indent="440995" algn="just"/>
            <a:r>
              <a:rPr lang="ru-RU" sz="1100" dirty="0">
                <a:solidFill>
                  <a:srgbClr val="FF0000"/>
                </a:solidFill>
                <a:latin typeface="Golos Text" panose="020B0604020202020204" charset="0"/>
                <a:ea typeface="Golos Text" panose="020B0604020202020204" charset="0"/>
                <a:cs typeface="Roboto Condensed" panose="020B0604020202020204" charset="0"/>
              </a:rPr>
              <a:t>- в реестре контрольно-кассовой техники содержатся сведения о 205 моделях контрольно-кассовой техники; </a:t>
            </a:r>
          </a:p>
          <a:p>
            <a:pPr indent="440995" algn="just"/>
            <a:r>
              <a:rPr lang="ru-RU" sz="1100" dirty="0">
                <a:solidFill>
                  <a:srgbClr val="FF0000"/>
                </a:solidFill>
                <a:latin typeface="Golos Text" panose="020B0604020202020204" charset="0"/>
                <a:ea typeface="Golos Text" panose="020B0604020202020204" charset="0"/>
                <a:cs typeface="Roboto Condensed" panose="020B0604020202020204" charset="0"/>
              </a:rPr>
              <a:t>- в реестр фискальных накопителей включены сведения о 8 моделях фискальных накопителей.</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27</a:t>
            </a:fld>
            <a:endParaRPr lang="en-US"/>
          </a:p>
        </p:txBody>
      </p:sp>
    </p:spTree>
    <p:extLst>
      <p:ext uri="{BB962C8B-B14F-4D97-AF65-F5344CB8AC3E}">
        <p14:creationId xmlns:p14="http://schemas.microsoft.com/office/powerpoint/2010/main" val="1687272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rPr>
              <a:t>По состоянию на 1 октября 2022 года в Едином государственном реестре юридических лиц (ЕГРЮЛ) содержатся сведения о 3 189,8 тыс. юридических лиц (кроме прекративших свою деятельность), что на 3,4% меньше чем на 1 октября 2021 года.</a:t>
            </a:r>
          </a:p>
          <a:p>
            <a:pPr indent="440995" algn="just"/>
            <a:r>
              <a:rPr lang="ru-RU" sz="1100" dirty="0">
                <a:latin typeface="Golos Text" panose="020B0604020202020204" charset="0"/>
                <a:ea typeface="Golos Text" panose="020B0604020202020204" charset="0"/>
              </a:rPr>
              <a:t>За 9 месяцев 2022 года прекратили деятельность 245 тыс. юридических лиц, что на 22,3% меньше чем за 9 месяцев 2021 года.</a:t>
            </a:r>
          </a:p>
          <a:p>
            <a:pPr indent="440995" algn="just"/>
            <a:r>
              <a:rPr lang="ru-RU" sz="1100" dirty="0">
                <a:latin typeface="Golos Text" panose="020B0604020202020204" charset="0"/>
                <a:ea typeface="Golos Text" panose="020B0604020202020204" charset="0"/>
              </a:rPr>
              <a:t>По состоянию на 1 октября 2022 года в Едином государственном реестре индивидуальных предпринимателей (ЕГРИП) содержатся сведения о 3 858,4 тыс. индивидуальных предпринимателей и крестьянских (фермерских) хозяйств, кроме прекративших свою деятельность, что на 6,3% больше чем на 1 октября 2021 года.</a:t>
            </a:r>
          </a:p>
          <a:p>
            <a:pPr indent="440995" algn="just"/>
            <a:r>
              <a:rPr lang="ru-RU" sz="1100" dirty="0">
                <a:latin typeface="Golos Text" panose="020B0604020202020204" charset="0"/>
                <a:ea typeface="Golos Text" panose="020B0604020202020204" charset="0"/>
              </a:rPr>
              <a:t>За 9 месяцев 2022 года прекратили деятельность 460,6 тыс. индивидуальных предпринимателей, что на 31,7% меньше чем за 9 месяцев 2021 года. При этом, доля индивидуальных предпринимателей, прекративших деятельность в добровольном порядке, за 9 месяцев 2022 года, на 3,6% больше, чем за 9 месяцев 2021 года. Существенное влияние на сокращение количества прекращенных индивидуальных предпринимателей оказало снижение темпов исключения индивидуальных предпринимателей по решению регистрирующего органа.</a:t>
            </a:r>
          </a:p>
          <a:p>
            <a:pPr indent="440995" algn="just"/>
            <a:r>
              <a:rPr lang="ru-RU" sz="1100" dirty="0">
                <a:latin typeface="Golos Text" panose="020B0604020202020204" charset="0"/>
                <a:ea typeface="Golos Text" panose="020B0604020202020204" charset="0"/>
              </a:rPr>
              <a:t>Для государственной регистрации юридических лиц и индивидуальных предпринимателей за 9 месяцев 2022 года направлено более 2294,4 тыс. пакетов электронных документов или на 4,2 процентных пункта больше по сравнению с аналогичным периодом прошлого года.</a:t>
            </a:r>
          </a:p>
          <a:p>
            <a:pPr indent="440995" algn="just"/>
            <a:r>
              <a:rPr lang="ru-RU" sz="1100" dirty="0">
                <a:latin typeface="Golos Text" panose="020B0604020202020204" charset="0"/>
                <a:ea typeface="Golos Text" panose="020B0604020202020204" charset="0"/>
              </a:rPr>
              <a:t>В Едином реестре субъектов малого и среднего предпринимательства по состоянию на 10 октября 2022 года содержатся сведения о почти 5,9 млн субъектов малого и среднего предпринимательства, из них более 5,6 млн микропредприятий с доходами до 120 млн рублей, 213,3 тыс. малых предприятий и около 18,0 тыс. средних предприятий.</a:t>
            </a:r>
          </a:p>
          <a:p>
            <a:pPr indent="440995" algn="just"/>
            <a:r>
              <a:rPr lang="ru-RU" sz="1100" dirty="0">
                <a:latin typeface="Golos Text" panose="020B0604020202020204" charset="0"/>
                <a:ea typeface="Golos Text" panose="020B0604020202020204" charset="0"/>
              </a:rPr>
              <a:t>За 9 месяцев 2022 года пользователями выполнено около 57,9 млн поисковых запросов, в том числе сформировано около 3,3 млн выписок из Единого реестра субъектов малого и среднего предпринимательства.</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28</a:t>
            </a:fld>
            <a:endParaRPr lang="en-US"/>
          </a:p>
        </p:txBody>
      </p:sp>
    </p:spTree>
    <p:extLst>
      <p:ext uri="{BB962C8B-B14F-4D97-AF65-F5344CB8AC3E}">
        <p14:creationId xmlns:p14="http://schemas.microsoft.com/office/powerpoint/2010/main" val="6545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a:r>
              <a:rPr lang="ru-RU" sz="1100" dirty="0">
                <a:latin typeface="Golos Text" panose="020B0604020202020204" charset="0"/>
                <a:ea typeface="Golos Text" panose="020B0604020202020204" charset="0"/>
              </a:rPr>
              <a:t>В январе-сентябре 2022 года экономика показывает замедление, спровоцированное снижением экономической активности в связи с чередой беспрецедентных санкций. По оценке Росстата, за 1 полугодие 2022 года ВВП снизился на 0,4% (за аналогичный период 2021 года ВВП вырос на 5,0</a:t>
            </a:r>
            <a:r>
              <a:rPr lang="ru-RU" sz="1100" dirty="0" smtClean="0">
                <a:latin typeface="Golos Text" panose="020B0604020202020204" charset="0"/>
                <a:ea typeface="Golos Text" panose="020B0604020202020204" charset="0"/>
              </a:rPr>
              <a:t>%).</a:t>
            </a:r>
            <a:endParaRPr lang="ru-RU" sz="1100" dirty="0">
              <a:latin typeface="Golos Text" panose="020B0604020202020204" charset="0"/>
              <a:ea typeface="Golos Text" panose="020B0604020202020204" charset="0"/>
            </a:endParaRPr>
          </a:p>
          <a:p>
            <a:pPr indent="436672" algn="just"/>
            <a:r>
              <a:rPr lang="ru-RU" sz="1100" dirty="0">
                <a:latin typeface="Golos Text" panose="020B0604020202020204" charset="0"/>
                <a:ea typeface="Golos Text" panose="020B0604020202020204" charset="0"/>
              </a:rPr>
              <a:t>При этом, индекс промышленного производства в январе-сентябре 2022 пока показывает рост на 0,4% в сравнении с номинальным значением аналогичного периода прошлого года (в январе-сентябре 2021 года рост на 5,8%). При этом, оборот розничной торговли демонстрирует снижение потребительских инициатив и переход к экономной модели потребления на фоне экономической нестабильности, и снижение составило 5,5%, тем самым обозначив резкое снижение к уровню аналогичного периода прошлого года (-14,5 п.п.). </a:t>
            </a:r>
          </a:p>
          <a:p>
            <a:pPr indent="436672" algn="just"/>
            <a:r>
              <a:rPr lang="ru-RU" sz="1100" dirty="0">
                <a:latin typeface="Golos Text" panose="020B0604020202020204" charset="0"/>
                <a:ea typeface="Golos Text" panose="020B0604020202020204" charset="0"/>
              </a:rPr>
              <a:t>Между тем, показатель прибыли прибыльных организаций продолжил положительную динамику и демонстрирует за январь-август 2022 года рост в 1,3 раза.  При этом, стоит отметить уровень инфляции в 114,3% (прирост на 8,2 п.п. от аналогичного периода прошлого года), что нивелирует темп роста прибыли организаций.</a:t>
            </a:r>
          </a:p>
          <a:p>
            <a:pPr indent="436672" algn="just"/>
            <a:r>
              <a:rPr lang="ru-RU" sz="1100" dirty="0">
                <a:latin typeface="Golos Text" panose="020B0604020202020204" charset="0"/>
                <a:ea typeface="Golos Text" panose="020B0604020202020204" charset="0"/>
              </a:rPr>
              <a:t>Среднемесячная заработная плата за январь-август 2022 года демонстрирует рост на 12,7% (+3,5 п.п. к темпу роста аналогичного периода 2021 года), при этом заработная плата в реальном выражении снижается на 1,5% или -4,5 п.п. от показателя аналогичного периода прошлого года (+9,0%). </a:t>
            </a:r>
          </a:p>
          <a:p>
            <a:pPr indent="436672" algn="just"/>
            <a:r>
              <a:rPr lang="ru-RU" sz="1100" dirty="0">
                <a:latin typeface="Golos Text" panose="020B0604020202020204" charset="0"/>
                <a:ea typeface="Golos Text" panose="020B0604020202020204" charset="0"/>
              </a:rPr>
              <a:t>Динамика поступлений в целом за указанный период также коррелирует с общей динамикой экономики Российской Федерации.</a:t>
            </a:r>
          </a:p>
          <a:p>
            <a:pPr indent="436672" algn="just"/>
            <a:endParaRPr lang="ru-RU" sz="1100" dirty="0">
              <a:latin typeface="Golos Text" panose="020B0604020202020204" charset="0"/>
              <a:ea typeface="Golos Text"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2</a:t>
            </a:fld>
            <a:endParaRPr lang="en-US"/>
          </a:p>
        </p:txBody>
      </p:sp>
    </p:spTree>
    <p:extLst>
      <p:ext uri="{BB962C8B-B14F-4D97-AF65-F5344CB8AC3E}">
        <p14:creationId xmlns:p14="http://schemas.microsoft.com/office/powerpoint/2010/main" val="1887592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3836" algn="just">
              <a:buFont typeface="+mj-lt"/>
              <a:buAutoNum type="arabicPeriod"/>
            </a:pPr>
            <a:r>
              <a:rPr lang="ru-RU" sz="1100" dirty="0">
                <a:latin typeface="Golos Text" panose="020B0604020202020204" charset="0"/>
                <a:ea typeface="Golos Text" panose="020B0604020202020204" charset="0"/>
                <a:cs typeface="Roboto Condensed" panose="020B0604020202020204" charset="0"/>
              </a:rPr>
              <a:t>Количество органов ЗАГС по состоянию на 01.10.2022 составляет - 4 075 органов (из них МФЦ – 511). Продолжается работа по подключению оставшихся МФЦ, расположенных в субъектах РФ, которые наделены полномочиями на государственную регистрацию актов гражданского состояния. По состоянию на 01.10.2022 подключено 511 МФЦ в 17 регионах.</a:t>
            </a:r>
          </a:p>
          <a:p>
            <a:pPr indent="343836" algn="just">
              <a:buFont typeface="+mj-lt"/>
              <a:buAutoNum type="arabicPeriod"/>
            </a:pPr>
            <a:r>
              <a:rPr lang="ru-RU" sz="1100" dirty="0">
                <a:latin typeface="Golos Text" panose="020B0604020202020204" charset="0"/>
                <a:ea typeface="Golos Text" panose="020B0604020202020204" charset="0"/>
                <a:cs typeface="Roboto Condensed" panose="020B0604020202020204" charset="0"/>
              </a:rPr>
              <a:t>В ФГИС «ЕГР ЗАГС» за 9 месяцев 2022 года зарегистрировано более 4 млн записей актов гражданского состояния, всего с начала эксплуатации – 21,5 млн</a:t>
            </a:r>
            <a:r>
              <a:rPr lang="en-US" sz="1100" dirty="0">
                <a:latin typeface="Golos Text" panose="020B0604020202020204" charset="0"/>
                <a:ea typeface="Golos Text" panose="020B0604020202020204" charset="0"/>
                <a:cs typeface="Roboto Condensed" panose="020B0604020202020204" charset="0"/>
              </a:rPr>
              <a:t> </a:t>
            </a:r>
            <a:r>
              <a:rPr lang="ru-RU" sz="1100" dirty="0">
                <a:latin typeface="Golos Text" panose="020B0604020202020204" charset="0"/>
                <a:ea typeface="Golos Text" panose="020B0604020202020204" charset="0"/>
                <a:cs typeface="Roboto Condensed" panose="020B0604020202020204" charset="0"/>
              </a:rPr>
              <a:t>записей.</a:t>
            </a:r>
          </a:p>
          <a:p>
            <a:pPr indent="343836" algn="just">
              <a:buFont typeface="+mj-lt"/>
              <a:buAutoNum type="arabicPeriod"/>
            </a:pPr>
            <a:r>
              <a:rPr lang="ru-RU" sz="1100" dirty="0">
                <a:latin typeface="Golos Text" panose="020B0604020202020204" charset="0"/>
                <a:ea typeface="Golos Text" panose="020B0604020202020204" charset="0"/>
                <a:cs typeface="Roboto Condensed" panose="020B0604020202020204" charset="0"/>
              </a:rPr>
              <a:t>Количество обработанных запросов к системе посредством СМЭВ за 9 месяцев 2022 года составляет 339,9 млн запросов</a:t>
            </a:r>
            <a:r>
              <a:rPr lang="en-US" sz="1100" dirty="0">
                <a:latin typeface="Golos Text" panose="020B0604020202020204" charset="0"/>
                <a:ea typeface="Golos Text" panose="020B0604020202020204" charset="0"/>
                <a:cs typeface="Roboto Condensed" panose="020B0604020202020204" charset="0"/>
              </a:rPr>
              <a:t>.</a:t>
            </a:r>
            <a:endParaRPr lang="ru-RU" sz="1100" dirty="0">
              <a:latin typeface="Golos Text" panose="020B0604020202020204" charset="0"/>
              <a:ea typeface="Golos Text" panose="020B0604020202020204" charset="0"/>
              <a:cs typeface="Roboto Condensed" panose="020B0604020202020204" charset="0"/>
            </a:endParaRP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29</a:t>
            </a:fld>
            <a:endParaRPr lang="en-US"/>
          </a:p>
        </p:txBody>
      </p:sp>
    </p:spTree>
    <p:extLst>
      <p:ext uri="{BB962C8B-B14F-4D97-AF65-F5344CB8AC3E}">
        <p14:creationId xmlns:p14="http://schemas.microsoft.com/office/powerpoint/2010/main" val="3058263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1</a:t>
            </a:r>
            <a:r>
              <a:rPr lang="ru-RU" sz="1100" dirty="0">
                <a:solidFill>
                  <a:srgbClr val="FF0000"/>
                </a:solidFill>
                <a:latin typeface="Golos Text" panose="020B0604020202020204" charset="0"/>
                <a:ea typeface="Golos Text" panose="020B0604020202020204" charset="0"/>
                <a:cs typeface="Roboto Condensed" panose="020B0604020202020204" charset="0"/>
              </a:rPr>
              <a:t>. </a:t>
            </a:r>
            <a:r>
              <a:rPr lang="ru-RU" sz="1100" dirty="0">
                <a:latin typeface="Golos Text" panose="020B0604020202020204" charset="0"/>
                <a:ea typeface="Golos Text" panose="020B0604020202020204" charset="0"/>
                <a:cs typeface="Roboto Condensed" panose="020B0604020202020204" charset="0"/>
              </a:rPr>
              <a:t>В рамках первоначального наполнения ЕРН получены выгрузки по 32 видам сведений от 11 поставщиков. На промышленный контур ФГИС «ЕРН» (г. Городец) по состоянию на 01.10.2022 в рамках первоначального включения полностью загружены данные по 27 видам сведений от 11 поставщиков (ФНС России, ФОМС, ФСС, ПФР, Минцифры, Минобрнауки, МВД России, Рособрназдор, Росморречфлот, Роструд, ЗАГС). </a:t>
            </a:r>
          </a:p>
          <a:p>
            <a:pPr indent="440995" algn="just"/>
            <a:r>
              <a:rPr lang="ru-RU" sz="1100" dirty="0">
                <a:latin typeface="Golos Text" panose="020B0604020202020204" charset="0"/>
                <a:ea typeface="Golos Text" panose="020B0604020202020204" charset="0"/>
                <a:cs typeface="Roboto Condensed" panose="020B0604020202020204" charset="0"/>
              </a:rPr>
              <a:t>Представление сведений Минобороны России о постановке на воинский учет для первоначального наполнения ЕРН не требуется (частью 2 статьи 10 ФЗ № 168-ФЗ предусмотрено с 01.01.2025).</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2. В рамках перехода на целевой формат взаимодействия при направлении поставщиками сведений в ЕРН реализован прием по СМЭВ 10 видов сведений от 4 поставщиков (ФНС России, Минцифры, ЗАГС, ПФР). Прирост за 3-й квартал составил 2 вида сведений.</a:t>
            </a:r>
          </a:p>
          <a:p>
            <a:pPr indent="440995" algn="just"/>
            <a:r>
              <a:rPr lang="ru-RU" sz="1100" dirty="0">
                <a:latin typeface="Golos Text" panose="020B0604020202020204" charset="0"/>
                <a:ea typeface="Golos Text" panose="020B0604020202020204" charset="0"/>
                <a:cs typeface="Roboto Condensed" panose="020B0604020202020204" charset="0"/>
              </a:rPr>
              <a:t>3. По итогам загрузки сведений (из ЕГР ЗАГС и МВД России) в соответствии с Правилами формирования записей, утвержденными постановлением Правительства Российской Федерации от 31.12.2020 № 2426, в ЕРН создано 144,4 млн эталонных профилей физических лиц. Были загружены данные о смерти. </a:t>
            </a:r>
          </a:p>
          <a:p>
            <a:pPr indent="440995" algn="just"/>
            <a:r>
              <a:rPr lang="ru-RU" sz="1100" dirty="0">
                <a:latin typeface="Golos Text" panose="020B0604020202020204" charset="0"/>
                <a:ea typeface="Golos Text" panose="020B0604020202020204" charset="0"/>
                <a:cs typeface="Roboto Condensed" panose="020B0604020202020204" charset="0"/>
              </a:rPr>
              <a:t>Количество образованных «черновиков» записей, содержащих сведения о физических лицах, составляет 241 млн «черновиков» записей.</a:t>
            </a:r>
          </a:p>
          <a:p>
            <a:pPr indent="440995" algn="just"/>
            <a:r>
              <a:rPr lang="ru-RU" sz="1100" dirty="0">
                <a:solidFill>
                  <a:srgbClr val="FF0000"/>
                </a:solidFill>
                <a:latin typeface="Golos Text" panose="020B0604020202020204" charset="0"/>
                <a:ea typeface="Golos Text" panose="020B0604020202020204" charset="0"/>
                <a:cs typeface="Roboto Condensed" panose="020B0604020202020204" charset="0"/>
              </a:rPr>
              <a:t>4. В рамках исполнения плана-графика разработки проектов актов Президента Российской Федерации и Правительства Российской Федерации, необходимых для реализации Федерального закона от 08.06.2020 № 168-ФЗ «О едином федеральном информационном регистре, содержащем сведения о населении Российской Федерации», утвержденного Заместителем Председателя Правительства Российской Федерации – руководителем Аппарата Правительства Российской Федерации Д.Ю. Григоренко от 17.08.2020 № 7378п-П10:</a:t>
            </a:r>
          </a:p>
          <a:p>
            <a:pPr indent="440995" algn="just">
              <a:buFont typeface="Arial" panose="020B0604020202020204" pitchFamily="34" charset="0"/>
              <a:buChar char="•"/>
            </a:pPr>
            <a:r>
              <a:rPr lang="ru-RU" sz="1100" dirty="0">
                <a:solidFill>
                  <a:srgbClr val="FF0000"/>
                </a:solidFill>
                <a:latin typeface="Golos Text" panose="020B0604020202020204" charset="0"/>
                <a:ea typeface="Golos Text" panose="020B0604020202020204" charset="0"/>
                <a:cs typeface="Roboto Condensed" panose="020B0604020202020204" charset="0"/>
              </a:rPr>
              <a:t>исполнены 17 из 19 пунктов плана-графика (приняты 13 постановлений Правительства Российской Федерации);</a:t>
            </a:r>
          </a:p>
          <a:p>
            <a:pPr indent="440995" algn="just">
              <a:buFont typeface="Arial" panose="020B0604020202020204" pitchFamily="34" charset="0"/>
              <a:buChar char="•"/>
            </a:pPr>
            <a:r>
              <a:rPr lang="ru-RU" sz="1100" dirty="0">
                <a:solidFill>
                  <a:srgbClr val="FF0000"/>
                </a:solidFill>
                <a:latin typeface="Golos Text" panose="020B0604020202020204" charset="0"/>
                <a:ea typeface="Golos Text" panose="020B0604020202020204" charset="0"/>
                <a:cs typeface="Roboto Condensed" panose="020B0604020202020204" charset="0"/>
              </a:rPr>
              <a:t>2 пункта плана-графика исключены по поручению Заместителя Председателя Правительства Российской Федерации – Руководителя Аппарата Правительства Российской Федерации Д.Ю. Григоренко от 09.10.2021 № ДГ-П10-14202 (пункты 4 и 7, порядок работы с защищаемыми лицами и порядок легендирования).</a:t>
            </a:r>
          </a:p>
          <a:p>
            <a:pPr indent="440995" algn="just"/>
            <a:endParaRPr lang="ru-RU" b="0" dirty="0" smtClean="0">
              <a:latin typeface="Roboto Condensed" panose="020B0604020202020204" charset="0"/>
              <a:ea typeface="Roboto Condensed" panose="020B0604020202020204" charset="0"/>
              <a:cs typeface="Roboto Condensed" panose="020B0604020202020204" charset="0"/>
            </a:endParaRP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30</a:t>
            </a:fld>
            <a:endParaRPr lang="en-US"/>
          </a:p>
        </p:txBody>
      </p:sp>
    </p:spTree>
    <p:extLst>
      <p:ext uri="{BB962C8B-B14F-4D97-AF65-F5344CB8AC3E}">
        <p14:creationId xmlns:p14="http://schemas.microsoft.com/office/powerpoint/2010/main" val="1678455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По состоянию на 01.10.2022 в отношении 189 мероприятий по информатизации получены положительные заключения Министерства цифрового развития, связи и массовых коммуникаций и Министерства финансов Российской Федерации.</a:t>
            </a:r>
          </a:p>
          <a:p>
            <a:pPr indent="440995" algn="just"/>
            <a:r>
              <a:rPr lang="ru-RU" sz="1100" dirty="0">
                <a:latin typeface="Golos Text" panose="020B0604020202020204" charset="0"/>
                <a:ea typeface="Golos Text" panose="020B0604020202020204" charset="0"/>
                <a:cs typeface="Roboto Condensed" panose="020B0604020202020204" charset="0"/>
              </a:rPr>
              <a:t>Сумма принятых ФНС России, территориальными органами ФНС России и подведомственными ФНС России организациями бюджетных обязательств на закупку товаров, работ, услуг в сфере информационно-коммуникационных технологий составляет 36,2 млрд рублей (99,3% от совокупного объема доведенных бюджетных ассигнований).</a:t>
            </a:r>
          </a:p>
          <a:p>
            <a:pPr indent="440995" algn="just"/>
            <a:r>
              <a:rPr lang="ru-RU" sz="1100" dirty="0">
                <a:latin typeface="Golos Text" panose="020B0604020202020204" charset="0"/>
                <a:ea typeface="Golos Text" panose="020B0604020202020204" charset="0"/>
                <a:cs typeface="Roboto Condensed" panose="020B0604020202020204" charset="0"/>
              </a:rPr>
              <a:t>Сумма кассового исполнения по расходам на закупки в сфере информационно-коммуникационных технологий составляет 16,7 млрд рублей (45,8% от совокупного объема доведенных бюджетных ассигнований).</a:t>
            </a:r>
          </a:p>
          <a:p>
            <a:pPr indent="440995" algn="just"/>
            <a:r>
              <a:rPr lang="ru-RU" sz="1100" dirty="0">
                <a:latin typeface="Golos Text" panose="020B0604020202020204" charset="0"/>
                <a:ea typeface="Golos Text" panose="020B0604020202020204" charset="0"/>
                <a:cs typeface="Roboto Condensed" panose="020B0604020202020204" charset="0"/>
              </a:rPr>
              <a:t>Заключено 8 ГК на развитие АИС «Налог-3», ФГИС «ЕГР </a:t>
            </a:r>
            <a:r>
              <a:rPr lang="ru-RU" sz="1100" dirty="0" smtClean="0">
                <a:latin typeface="Golos Text" panose="020B0604020202020204" charset="0"/>
                <a:ea typeface="Golos Text" panose="020B0604020202020204" charset="0"/>
                <a:cs typeface="Roboto Condensed" panose="020B0604020202020204" charset="0"/>
              </a:rPr>
              <a:t>ЗАГС», </a:t>
            </a:r>
            <a:r>
              <a:rPr lang="ru-RU" sz="1100" dirty="0">
                <a:latin typeface="Golos Text" panose="020B0604020202020204" charset="0"/>
                <a:ea typeface="Golos Text" panose="020B0604020202020204" charset="0"/>
                <a:cs typeface="Roboto Condensed" panose="020B0604020202020204" charset="0"/>
              </a:rPr>
              <a:t>ФГИС «ЕРН» на общую сумму 5,91 млрд руб.</a:t>
            </a:r>
          </a:p>
          <a:p>
            <a:pPr indent="440995" algn="just"/>
            <a:r>
              <a:rPr lang="ru-RU" sz="1100" dirty="0">
                <a:latin typeface="Golos Text" panose="020B0604020202020204" charset="0"/>
                <a:ea typeface="Golos Text" panose="020B0604020202020204" charset="0"/>
                <a:cs typeface="Roboto Condensed" panose="020B0604020202020204" charset="0"/>
              </a:rPr>
              <a:t>Заключено 6 ГК на сопровождение ФГИС </a:t>
            </a:r>
            <a:r>
              <a:rPr lang="ru-RU" sz="1100" dirty="0" smtClean="0">
                <a:latin typeface="Golos Text" panose="020B0604020202020204" charset="0"/>
                <a:ea typeface="Golos Text" panose="020B0604020202020204" charset="0"/>
                <a:cs typeface="Roboto Condensed" panose="020B0604020202020204" charset="0"/>
              </a:rPr>
              <a:t>«ЕРН», </a:t>
            </a:r>
            <a:r>
              <a:rPr lang="ru-RU" sz="1100" dirty="0">
                <a:latin typeface="Golos Text" panose="020B0604020202020204" charset="0"/>
                <a:ea typeface="Golos Text" panose="020B0604020202020204" charset="0"/>
                <a:cs typeface="Roboto Condensed" panose="020B0604020202020204" charset="0"/>
              </a:rPr>
              <a:t>АИС «Налог-3», ФГИС «ЕГР ЗАГС» на общую сумму 3,46 млрд руб. Количество приемо-сдаточных испытаний (ПСИ) 116 (9 месяцев </a:t>
            </a:r>
            <a:r>
              <a:rPr lang="ru-RU" sz="1100" dirty="0" smtClean="0">
                <a:latin typeface="Golos Text" panose="020B0604020202020204" charset="0"/>
                <a:ea typeface="Golos Text" panose="020B0604020202020204" charset="0"/>
                <a:cs typeface="Roboto Condensed" panose="020B0604020202020204" charset="0"/>
              </a:rPr>
              <a:t>2022 года).</a:t>
            </a:r>
            <a:endParaRPr lang="ru-RU" sz="1100" dirty="0">
              <a:latin typeface="Golos Text" panose="020B0604020202020204" charset="0"/>
              <a:ea typeface="Golos Text" panose="020B0604020202020204" charset="0"/>
              <a:cs typeface="Roboto Condensed" panose="020B0604020202020204" charset="0"/>
            </a:endParaRPr>
          </a:p>
          <a:p>
            <a:pPr indent="440995" algn="just"/>
            <a:r>
              <a:rPr lang="ru-RU" sz="1100" dirty="0">
                <a:latin typeface="Golos Text" panose="020B0604020202020204" charset="0"/>
                <a:ea typeface="Golos Text" panose="020B0604020202020204" charset="0"/>
                <a:cs typeface="Roboto Condensed" panose="020B0604020202020204" charset="0"/>
              </a:rPr>
              <a:t>5 ТЗ на закупку централизованной инфраструктуры.</a:t>
            </a:r>
          </a:p>
          <a:p>
            <a:pPr indent="440995" algn="just"/>
            <a:r>
              <a:rPr lang="ru-RU" sz="1100" dirty="0">
                <a:latin typeface="Golos Text" panose="020B0604020202020204" charset="0"/>
                <a:ea typeface="Golos Text" panose="020B0604020202020204" charset="0"/>
                <a:cs typeface="Roboto Condensed" panose="020B0604020202020204" charset="0"/>
              </a:rPr>
              <a:t>682 рассмотренных заявки на закупку в области информационно-вычислительной инфраструктуры.</a:t>
            </a:r>
          </a:p>
          <a:p>
            <a:pPr indent="440995" algn="just"/>
            <a:r>
              <a:rPr lang="ru-RU" sz="1100" dirty="0">
                <a:latin typeface="Golos Text" panose="020B0604020202020204" charset="0"/>
                <a:ea typeface="Golos Text" panose="020B0604020202020204" charset="0"/>
                <a:cs typeface="Roboto Condensed" panose="020B0604020202020204" charset="0"/>
              </a:rPr>
              <a:t>2 ГК на поставку ПАП защищенной печати и тиражирования документов (от 20.06.22 №5-6-02/94, от 29.08.22 №5-6-02/152) на сумму 616 млн руб.</a:t>
            </a:r>
          </a:p>
          <a:p>
            <a:pPr indent="440995" algn="just"/>
            <a:r>
              <a:rPr lang="ru-RU" sz="1100" dirty="0">
                <a:latin typeface="Golos Text" panose="020B0604020202020204" charset="0"/>
                <a:ea typeface="Golos Text" panose="020B0604020202020204" charset="0"/>
                <a:cs typeface="Roboto Condensed" panose="020B0604020202020204" charset="0"/>
              </a:rPr>
              <a:t>Выпущено 188 приказов ФНС России: о вводе ПО в эксплуатацию - 180 (в том числе ОЭ - 79, ПЭ – 99, ОПЭ -2); о выводе ПО из эксплуатации – 8.</a:t>
            </a:r>
          </a:p>
          <a:p>
            <a:pPr indent="440995" algn="just"/>
            <a:r>
              <a:rPr lang="ru-RU" sz="1100" dirty="0">
                <a:latin typeface="Golos Text" panose="020B0604020202020204" charset="0"/>
                <a:ea typeface="Golos Text" panose="020B0604020202020204" charset="0"/>
                <a:cs typeface="Roboto Condensed" panose="020B0604020202020204" charset="0"/>
              </a:rPr>
              <a:t>За  9 месяцев 2022 года в продуктивной среде СМЭВ3 ФНС России зарегистрировано  43 вида сведений. </a:t>
            </a:r>
            <a:br>
              <a:rPr lang="ru-RU" sz="1100" dirty="0">
                <a:latin typeface="Golos Text" panose="020B0604020202020204" charset="0"/>
                <a:ea typeface="Golos Text" panose="020B0604020202020204" charset="0"/>
                <a:cs typeface="Roboto Condensed" panose="020B0604020202020204" charset="0"/>
              </a:rPr>
            </a:br>
            <a:r>
              <a:rPr lang="ru-RU" sz="1100" dirty="0">
                <a:latin typeface="Golos Text" panose="020B0604020202020204" charset="0"/>
                <a:ea typeface="Golos Text" panose="020B0604020202020204" charset="0"/>
                <a:cs typeface="Roboto Condensed" panose="020B0604020202020204" charset="0"/>
              </a:rPr>
              <a:t>            Всего в продуктивной среде СМЭВ3 ФНС России зарегистрировано 198 видов сведений.</a:t>
            </a:r>
          </a:p>
          <a:p>
            <a:pPr indent="440995" algn="just"/>
            <a:r>
              <a:rPr lang="ru-RU" sz="1100" dirty="0">
                <a:latin typeface="Golos Text" panose="020B0604020202020204" charset="0"/>
                <a:ea typeface="Golos Text" panose="020B0604020202020204" charset="0"/>
                <a:cs typeface="Roboto Condensed" panose="020B0604020202020204" charset="0"/>
              </a:rPr>
              <a:t>В СМЭВ 3:</a:t>
            </a:r>
          </a:p>
          <a:p>
            <a:pPr indent="440995" algn="just"/>
            <a:r>
              <a:rPr lang="ru-RU" sz="1100" dirty="0">
                <a:latin typeface="Golos Text" panose="020B0604020202020204" charset="0"/>
                <a:ea typeface="Golos Text" panose="020B0604020202020204" charset="0"/>
                <a:cs typeface="Roboto Condensed" panose="020B0604020202020204" charset="0"/>
              </a:rPr>
              <a:t>- принято 2 964 930 363  запроса.</a:t>
            </a:r>
          </a:p>
          <a:p>
            <a:pPr indent="440995" algn="just"/>
            <a:r>
              <a:rPr lang="ru-RU" sz="1100" dirty="0">
                <a:latin typeface="Golos Text" panose="020B0604020202020204" charset="0"/>
                <a:ea typeface="Golos Text" panose="020B0604020202020204" charset="0"/>
                <a:cs typeface="Roboto Condensed" panose="020B0604020202020204" charset="0"/>
              </a:rPr>
              <a:t>- предоставлено 2 449 043 694 ответа.</a:t>
            </a:r>
          </a:p>
          <a:p>
            <a:pPr indent="440995" algn="just"/>
            <a:r>
              <a:rPr lang="ru-RU" sz="1100" dirty="0">
                <a:latin typeface="Golos Text" panose="020B0604020202020204" charset="0"/>
                <a:ea typeface="Golos Text" panose="020B0604020202020204" charset="0"/>
                <a:cs typeface="Roboto Condensed" panose="020B0604020202020204" charset="0"/>
              </a:rPr>
              <a:t>В СМЭВ 2:</a:t>
            </a:r>
          </a:p>
          <a:p>
            <a:pPr indent="440995" algn="just"/>
            <a:r>
              <a:rPr lang="ru-RU" sz="1100" dirty="0">
                <a:latin typeface="Golos Text" panose="020B0604020202020204" charset="0"/>
                <a:ea typeface="Golos Text" panose="020B0604020202020204" charset="0"/>
                <a:cs typeface="Roboto Condensed" panose="020B0604020202020204" charset="0"/>
              </a:rPr>
              <a:t>- принято 2 074 541 354 запроса.</a:t>
            </a:r>
          </a:p>
          <a:p>
            <a:pPr indent="440995" algn="just"/>
            <a:r>
              <a:rPr lang="ru-RU" sz="1100" dirty="0">
                <a:latin typeface="Golos Text" panose="020B0604020202020204" charset="0"/>
                <a:ea typeface="Golos Text" panose="020B0604020202020204" charset="0"/>
                <a:cs typeface="Roboto Condensed" panose="020B0604020202020204" charset="0"/>
              </a:rPr>
              <a:t>- предоставлено 1 784 477 533 ответа.</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31</a:t>
            </a:fld>
            <a:endParaRPr lang="en-US"/>
          </a:p>
        </p:txBody>
      </p:sp>
    </p:spTree>
    <p:extLst>
      <p:ext uri="{BB962C8B-B14F-4D97-AF65-F5344CB8AC3E}">
        <p14:creationId xmlns:p14="http://schemas.microsoft.com/office/powerpoint/2010/main" val="3310683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defTabSz="587979">
              <a:defRPr/>
            </a:pPr>
            <a:r>
              <a:rPr lang="ru-RU" sz="1100" dirty="0">
                <a:solidFill>
                  <a:prstClr val="black"/>
                </a:solidFill>
                <a:latin typeface="Golos Text" panose="020B0604020202020204" charset="0"/>
                <a:ea typeface="Golos Text" panose="020B0604020202020204" charset="0"/>
                <a:cs typeface="Roboto Condensed" panose="020B0604020202020204" charset="0"/>
              </a:rPr>
              <a:t>Федеральный закон от 06.04.2011 №</a:t>
            </a:r>
            <a:r>
              <a:rPr lang="en-US" sz="1100" dirty="0">
                <a:solidFill>
                  <a:prstClr val="black"/>
                </a:solidFill>
                <a:latin typeface="Golos Text" panose="020B0604020202020204" charset="0"/>
                <a:ea typeface="Golos Text" panose="020B0604020202020204" charset="0"/>
                <a:cs typeface="Roboto Condensed" panose="020B0604020202020204" charset="0"/>
              </a:rPr>
              <a:t> </a:t>
            </a:r>
            <a:r>
              <a:rPr lang="ru-RU" sz="1100" dirty="0">
                <a:solidFill>
                  <a:prstClr val="black"/>
                </a:solidFill>
                <a:latin typeface="Golos Text" panose="020B0604020202020204" charset="0"/>
                <a:ea typeface="Golos Text" panose="020B0604020202020204" charset="0"/>
                <a:cs typeface="Roboto Condensed" panose="020B0604020202020204" charset="0"/>
              </a:rPr>
              <a:t>63-ФЗ </a:t>
            </a:r>
            <a:r>
              <a:rPr lang="ru-RU" sz="1100" dirty="0">
                <a:solidFill>
                  <a:schemeClr val="tx1">
                    <a:lumMod val="75000"/>
                  </a:schemeClr>
                </a:solidFill>
                <a:latin typeface="Golos Text" panose="020B0604020202020204" charset="0"/>
                <a:ea typeface="Golos Text" panose="020B0604020202020204" charset="0"/>
                <a:cs typeface="Roboto Condensed" panose="020B0604020202020204" charset="0"/>
              </a:rPr>
              <a:t>«</a:t>
            </a:r>
            <a:r>
              <a:rPr lang="ru-RU" sz="1100" dirty="0">
                <a:latin typeface="Golos Text" panose="020B0604020202020204" charset="0"/>
                <a:ea typeface="Golos Text" panose="020B0604020202020204" charset="0"/>
                <a:cs typeface="Roboto Condensed" panose="020B0604020202020204" charset="0"/>
              </a:rPr>
              <a:t>Об электронной подписи</a:t>
            </a:r>
            <a:r>
              <a:rPr lang="ru-RU" sz="1100" dirty="0">
                <a:solidFill>
                  <a:schemeClr val="tx1">
                    <a:lumMod val="75000"/>
                  </a:schemeClr>
                </a:solidFill>
                <a:latin typeface="Golos Text" panose="020B0604020202020204" charset="0"/>
                <a:ea typeface="Golos Text" panose="020B0604020202020204" charset="0"/>
                <a:cs typeface="Roboto Condensed" panose="020B0604020202020204" charset="0"/>
              </a:rPr>
              <a:t>».</a:t>
            </a:r>
            <a:r>
              <a:rPr lang="ru-RU" sz="1100" dirty="0">
                <a:latin typeface="Golos Text" panose="020B0604020202020204" charset="0"/>
                <a:ea typeface="Golos Text" panose="020B0604020202020204" charset="0"/>
                <a:cs typeface="Roboto Condensed" panose="020B0604020202020204" charset="0"/>
              </a:rPr>
              <a:t> В соответствии с положениями части 1 статьи 17.2 и статьей 17.3 указанного Федерального закона, вступившими в силу с 01.01.2022, функции по выпуску квалифицированной электронной подписи (далее – КЭП) для юридических лиц, индивидуальных предпринимателей и нотариусов возложены на Удостоверяющий центр ФНС России.</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В рамках реализации указанных положений за </a:t>
            </a:r>
            <a:r>
              <a:rPr lang="en-US" sz="1100" dirty="0">
                <a:latin typeface="Golos Text" panose="020B0604020202020204" charset="0"/>
                <a:ea typeface="Golos Text" panose="020B0604020202020204" charset="0"/>
                <a:cs typeface="Roboto Condensed" panose="020B0604020202020204" charset="0"/>
              </a:rPr>
              <a:t>9</a:t>
            </a:r>
            <a:r>
              <a:rPr lang="ru-RU" sz="1100" dirty="0">
                <a:latin typeface="Golos Text" panose="020B0604020202020204" charset="0"/>
                <a:ea typeface="Golos Text" panose="020B0604020202020204" charset="0"/>
                <a:cs typeface="Roboto Condensed" panose="020B0604020202020204" charset="0"/>
              </a:rPr>
              <a:t> месяцев 2022 года реализовано:</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 дальнейшее развитие Единой цифровой платформы УЦ ФНС России, обеспечивающей взаимодействие компонентов УЦ ФНС России с информационными системами и сервисами ФНС России (АИС «Налог-3», «ЛК ФЛ/ЮЛ/ИП») и другими государственными информационными системами. В соответствии с программой импортозамещения данное решение базируется на операционной системе Astra Linux (Смоленск) и с применением СУБД PostgreSQL.</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 работа по расширению инфраструктуры УЦ ФНС России в территориальных налоговых органах в части дооснащения точек выдачи (дополнительные 580 защищенных автоматизированных рабочих мест);</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 реализован функционал дистанционного перевыпуска квалифицированного сертификата (без личной явки в НО) посредством сервисов «Личный кабинет налогоплательщика - юридического лица» / «Личный кабинет налогоплательщика - индивидуального предпринимателя»;</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 более 500 работников территориальных налоговых органов прошли обучение по программе Оператор УЦ. Общее количество работников ТНО, прошедших обучение по указанной программе, превысило 3,5 тысячи.</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 ведется эксперимент по безвозмездному предоставлению пользователям УЦ ФНС России средств электронной подписи. По состоянию на 30.09.2022 приняли участие свыше 40 тысяч ЮЛ и ИП, что позволило им сэкономить более 200 млн рублей.</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По результатам работы Комиссии по вопросам определения доверенных лиц УЦ ФНС России, утвержденной приказом ФНС России от 31.12.2020  № ВД-7-24/987@, количество доверенных лиц УЦ ФНС России достигло 7 (семи). Дополнительно были определены в качестве доверенных лиц:</a:t>
            </a:r>
          </a:p>
          <a:p>
            <a:pPr indent="440995" algn="just" defTabSz="587979">
              <a:buFontTx/>
              <a:buAutoNum type="arabicParenR"/>
              <a:defRPr/>
            </a:pPr>
            <a:r>
              <a:rPr lang="ru-RU" sz="1100" spc="-1" dirty="0">
                <a:solidFill>
                  <a:srgbClr val="231A6F"/>
                </a:solidFill>
                <a:latin typeface="Golos Text" panose="020B0604020202020204" charset="0"/>
                <a:ea typeface="Golos Text" panose="020B0604020202020204" charset="0"/>
                <a:cs typeface="Roboto Condensed" panose="020B0604020202020204" charset="0"/>
              </a:rPr>
              <a:t>АО «ЕЭТП»</a:t>
            </a:r>
            <a:r>
              <a:rPr lang="ru-RU" sz="1100" dirty="0">
                <a:latin typeface="Golos Text" panose="020B0604020202020204" charset="0"/>
                <a:ea typeface="Golos Text" panose="020B0604020202020204" charset="0"/>
                <a:cs typeface="Roboto Condensed" panose="020B0604020202020204" charset="0"/>
              </a:rPr>
              <a:t>;</a:t>
            </a:r>
            <a:endParaRPr lang="ru-RU" sz="1100" spc="-1" dirty="0">
              <a:solidFill>
                <a:srgbClr val="231A6F"/>
              </a:solidFill>
              <a:latin typeface="Golos Text" panose="020B0604020202020204" charset="0"/>
              <a:ea typeface="Golos Text" panose="020B0604020202020204" charset="0"/>
              <a:cs typeface="Roboto Condensed" panose="020B0604020202020204" charset="0"/>
            </a:endParaRPr>
          </a:p>
          <a:p>
            <a:pPr indent="440995" algn="just" defTabSz="587979">
              <a:buFontTx/>
              <a:buAutoNum type="arabicParenR"/>
              <a:defRPr/>
            </a:pPr>
            <a:r>
              <a:rPr lang="ru-RU" sz="1100" spc="-1" dirty="0">
                <a:solidFill>
                  <a:srgbClr val="231A6F"/>
                </a:solidFill>
                <a:latin typeface="Golos Text" panose="020B0604020202020204" charset="0"/>
                <a:ea typeface="Golos Text" panose="020B0604020202020204" charset="0"/>
                <a:cs typeface="Roboto Condensed" panose="020B0604020202020204" charset="0"/>
              </a:rPr>
              <a:t>АО «Электронная Москва»;</a:t>
            </a:r>
          </a:p>
          <a:p>
            <a:pPr indent="440995" algn="just" defTabSz="587979">
              <a:buFontTx/>
              <a:buAutoNum type="arabicParenR"/>
              <a:defRPr/>
            </a:pPr>
            <a:r>
              <a:rPr lang="ru-RU" sz="1100" spc="-1" dirty="0">
                <a:solidFill>
                  <a:srgbClr val="231A6F"/>
                </a:solidFill>
                <a:latin typeface="Golos Text" panose="020B0604020202020204" charset="0"/>
                <a:ea typeface="Golos Text" panose="020B0604020202020204" charset="0"/>
                <a:cs typeface="Roboto Condensed" panose="020B0604020202020204" charset="0"/>
              </a:rPr>
              <a:t>АО «Тинькофф Банк»</a:t>
            </a:r>
            <a:r>
              <a:rPr lang="ru-RU" sz="1100" dirty="0">
                <a:latin typeface="Golos Text" panose="020B0604020202020204" charset="0"/>
                <a:ea typeface="Golos Text" panose="020B0604020202020204" charset="0"/>
                <a:cs typeface="Roboto Condensed" panose="020B0604020202020204" charset="0"/>
              </a:rPr>
              <a:t>;</a:t>
            </a:r>
            <a:endParaRPr lang="ru-RU" sz="1100" spc="-1" dirty="0">
              <a:solidFill>
                <a:srgbClr val="231A6F"/>
              </a:solidFill>
              <a:latin typeface="Golos Text" panose="020B0604020202020204" charset="0"/>
              <a:ea typeface="Golos Text" panose="020B0604020202020204" charset="0"/>
              <a:cs typeface="Roboto Condensed" panose="020B0604020202020204" charset="0"/>
            </a:endParaRPr>
          </a:p>
          <a:p>
            <a:pPr indent="440995" algn="just" defTabSz="587979">
              <a:buFontTx/>
              <a:buAutoNum type="arabicParenR"/>
              <a:defRPr/>
            </a:pPr>
            <a:r>
              <a:rPr lang="ru-RU" sz="1100" spc="-1" dirty="0">
                <a:solidFill>
                  <a:srgbClr val="231A6F"/>
                </a:solidFill>
                <a:latin typeface="Golos Text" panose="020B0604020202020204" charset="0"/>
                <a:ea typeface="Golos Text" panose="020B0604020202020204" charset="0"/>
                <a:cs typeface="Roboto Condensed" panose="020B0604020202020204" charset="0"/>
              </a:rPr>
              <a:t>ПАО «Промсвязьбанк».</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По состоянию на 30.09.2022 УЦ ФНС России выпущено свыше 2 млн 918 тыс. квалифицированных сертификатов ЮЛ, ИП и нотариусов.</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32</a:t>
            </a:fld>
            <a:endParaRPr lang="en-US"/>
          </a:p>
        </p:txBody>
      </p:sp>
    </p:spTree>
    <p:extLst>
      <p:ext uri="{BB962C8B-B14F-4D97-AF65-F5344CB8AC3E}">
        <p14:creationId xmlns:p14="http://schemas.microsoft.com/office/powerpoint/2010/main" val="1072558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33</a:t>
            </a:fld>
            <a:endParaRPr lang="en-US"/>
          </a:p>
        </p:txBody>
      </p:sp>
    </p:spTree>
    <p:extLst>
      <p:ext uri="{BB962C8B-B14F-4D97-AF65-F5344CB8AC3E}">
        <p14:creationId xmlns:p14="http://schemas.microsoft.com/office/powerpoint/2010/main" val="3934197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Указом Президента Российской Федерации от 07.05.2012 № 601 установлено значение целевого показателя «Уровень удовлетворённости граждан Российской Федерации качеством предоставления государственных услуг - не менее 90%».</a:t>
            </a:r>
          </a:p>
          <a:p>
            <a:pPr indent="440995" algn="just"/>
            <a:r>
              <a:rPr lang="ru-RU" sz="1100" dirty="0">
                <a:latin typeface="Golos Text" panose="020B0604020202020204" charset="0"/>
                <a:ea typeface="Golos Text" panose="020B0604020202020204" charset="0"/>
                <a:cs typeface="Roboto Condensed" panose="020B0604020202020204" charset="0"/>
              </a:rPr>
              <a:t>В соответствии с постановлением Правительства Российской Федерации от 12.12.2012 № 1284 в ФНС России внедрена система мониторинга качества предоставления государственных услуг территориальными налоговыми органами, полученные результаты учитываются при решении кадровых вопросов. </a:t>
            </a:r>
          </a:p>
          <a:p>
            <a:pPr indent="440995" algn="just"/>
            <a:r>
              <a:rPr lang="ru-RU" sz="1100" dirty="0">
                <a:latin typeface="Golos Text" panose="020B0604020202020204" charset="0"/>
                <a:ea typeface="Golos Text" panose="020B0604020202020204" charset="0"/>
                <a:cs typeface="Roboto Condensed" panose="020B0604020202020204" charset="0"/>
              </a:rPr>
              <a:t>По результатам 9 месяцев 2022 года ФНС России получено более 5,5 млн оценок граждан, а среднее значение показателя уровня удовлетворённости граждан качеством предоставления государственных услуг ФНС России составило 99,83%.</a:t>
            </a:r>
            <a:endParaRPr lang="ru-RU" sz="1100" spc="-1" dirty="0">
              <a:latin typeface="Golos Text" panose="020B0604020202020204" charset="0"/>
              <a:ea typeface="Golos Text" panose="020B0604020202020204" charset="0"/>
              <a:cs typeface="Roboto Condensed" panose="020B0604020202020204" charset="0"/>
            </a:endParaRP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34</a:t>
            </a:fld>
            <a:endParaRPr lang="en-US"/>
          </a:p>
        </p:txBody>
      </p:sp>
    </p:spTree>
    <p:extLst>
      <p:ext uri="{BB962C8B-B14F-4D97-AF65-F5344CB8AC3E}">
        <p14:creationId xmlns:p14="http://schemas.microsoft.com/office/powerpoint/2010/main" val="2001283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35</a:t>
            </a:fld>
            <a:endParaRPr lang="en-US"/>
          </a:p>
        </p:txBody>
      </p:sp>
    </p:spTree>
    <p:extLst>
      <p:ext uri="{BB962C8B-B14F-4D97-AF65-F5344CB8AC3E}">
        <p14:creationId xmlns:p14="http://schemas.microsoft.com/office/powerpoint/2010/main" val="773883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b="1" dirty="0">
                <a:latin typeface="Golos Text" panose="020B0604020202020204" charset="0"/>
                <a:ea typeface="Golos Text" panose="020B0604020202020204" charset="0"/>
                <a:cs typeface="Roboto Condensed" panose="020B0604020202020204" charset="0"/>
              </a:rPr>
              <a:t>Цифровая платформа распределенного реестра ФНС России</a:t>
            </a:r>
            <a:endParaRPr lang="ru-RU" sz="1100" dirty="0">
              <a:latin typeface="Golos Text" panose="020B0604020202020204" charset="0"/>
              <a:ea typeface="Golos Text" panose="020B0604020202020204" charset="0"/>
              <a:cs typeface="Roboto Condensed" panose="020B0604020202020204" charset="0"/>
            </a:endParaRPr>
          </a:p>
          <a:p>
            <a:pPr indent="440995" algn="just"/>
            <a:r>
              <a:rPr lang="ru-RU" sz="1100" dirty="0">
                <a:latin typeface="Golos Text" panose="020B0604020202020204" charset="0"/>
                <a:ea typeface="Golos Text" panose="020B0604020202020204" charset="0"/>
                <a:cs typeface="Roboto Condensed" panose="020B0604020202020204" charset="0"/>
              </a:rPr>
              <a:t>На сегодняшний день к Цифровой платформе распределенного реестра ФНС России подключено 69 внешних потребителей, большая часть которых это кредитные организации. </a:t>
            </a:r>
          </a:p>
          <a:p>
            <a:pPr indent="440995" algn="just"/>
            <a:r>
              <a:rPr lang="ru-RU" sz="1100" dirty="0">
                <a:latin typeface="Golos Text" panose="020B0604020202020204" charset="0"/>
                <a:ea typeface="Golos Text" panose="020B0604020202020204" charset="0"/>
                <a:cs typeface="Roboto Condensed" panose="020B0604020202020204" charset="0"/>
              </a:rPr>
              <a:t>Также участниками платформы являются федеральные органы исполнительной власти (ФНС России, Минэкономразвития России, Минсельхоз России, Минпромторг России, Минцифры России, Минтранс России, Минстрой России, Минэнерго России, Минфин России), Банк России и государственная корпорация развития «ВЭБ.РФ».</a:t>
            </a:r>
          </a:p>
          <a:p>
            <a:pPr indent="440995" algn="just"/>
            <a:r>
              <a:rPr lang="ru-RU" sz="1100" dirty="0">
                <a:latin typeface="Golos Text" panose="020B0604020202020204" charset="0"/>
                <a:ea typeface="Golos Text" panose="020B0604020202020204" charset="0"/>
                <a:cs typeface="Roboto Condensed" panose="020B0604020202020204" charset="0"/>
              </a:rPr>
              <a:t>В 2020 году в условиях экстренных мер, принятых для ограничения распространения новой коронавирусной инфекции, с целью поддержки особо пострадавших отраслей российской экономики, Правительством РФ были инициированы программы льготного кредитования, основной целью которых стали поддержка работодателей - субъектов малого и среднего бизнеса и сохранение их штатной численности.</a:t>
            </a:r>
          </a:p>
          <a:p>
            <a:pPr indent="440995" algn="just"/>
            <a:r>
              <a:rPr lang="ru-RU" sz="1100" dirty="0">
                <a:latin typeface="Golos Text" panose="020B0604020202020204" charset="0"/>
                <a:ea typeface="Golos Text" panose="020B0604020202020204" charset="0"/>
                <a:cs typeface="Roboto Condensed" panose="020B0604020202020204" charset="0"/>
              </a:rPr>
              <a:t>Для реализации программы ФНС России был предложен концепт информационных сервисов с использованием технологии распределенного реестра (блокчейн), позволивший минимизировать количество контактов пострадавшего бизнеса с кредитными учреждениями – заявка на получение льготного кредита формировалась дистанционно, информация необходимая для оценки заемщика и проверка его соответствия правилам кредитования осуществлялась автоматически на основании достоверных сведений, поступивших в ФНС России от самого заемщика и иных государственных органов, в рамках заключенных соглашений об информационном обмене.</a:t>
            </a:r>
          </a:p>
          <a:p>
            <a:pPr indent="440995" algn="just"/>
            <a:r>
              <a:rPr lang="ru-RU" sz="1100" dirty="0">
                <a:latin typeface="Golos Text" panose="020B0604020202020204" charset="0"/>
                <a:ea typeface="Golos Text" panose="020B0604020202020204" charset="0"/>
                <a:cs typeface="Roboto Condensed" panose="020B0604020202020204" charset="0"/>
              </a:rPr>
              <a:t>На базе цифровой платформы реализовано функционирование сервисов, обеспечивающих автоматизацию процесса приема и обработки заявлений на получение льготных кредитов по «ковидным» постановлениям Правительства РФ №№ 422 - «ФОТ 1.0», 696 - «ФОТ 2.0».</a:t>
            </a:r>
          </a:p>
          <a:p>
            <a:pPr indent="440995" algn="just"/>
            <a:r>
              <a:rPr lang="ru-RU" sz="1100" dirty="0">
                <a:latin typeface="Golos Text" panose="020B0604020202020204" charset="0"/>
                <a:ea typeface="Golos Text" panose="020B0604020202020204" charset="0"/>
                <a:cs typeface="Roboto Condensed" panose="020B0604020202020204" charset="0"/>
              </a:rPr>
              <a:t>На основе заявок, зарегистрированных на платформе, только по программе «ФОТ 2.0» (поддержка работодателей в пострадавших отраслях) было заключено 224,2 тыс. договоров на сумму 448,22 млрд рублей. Всего 96,8 % заемщиков получили списание по кредиту. На дату получения кредита общая численность работников-заемщиков, получивших списание задолженности по кредитным договорам, составляла 5,33 млн человек. При этом, на дату окончания Программы общая численность работников-заемщиков, получивших списание задолженности по кредитным договорам, увеличилась до 5,74 млн человек.</a:t>
            </a:r>
          </a:p>
          <a:p>
            <a:pPr indent="440995" algn="just"/>
            <a:r>
              <a:rPr lang="ru-RU" sz="1100" dirty="0">
                <a:latin typeface="Golos Text" panose="020B0604020202020204" charset="0"/>
                <a:ea typeface="Golos Text" panose="020B0604020202020204" charset="0"/>
                <a:cs typeface="Roboto Condensed" panose="020B0604020202020204" charset="0"/>
              </a:rPr>
              <a:t>Таким образом, государственная задача обеспечить сохранение рабочих мест и поддержать пострадавший от пандемии бизнес не просто выполнена, а превзошла прогнозы и ожидания. </a:t>
            </a:r>
          </a:p>
          <a:p>
            <a:pPr indent="440995" algn="just"/>
            <a:r>
              <a:rPr lang="ru-RU" sz="1100" dirty="0">
                <a:latin typeface="Golos Text" panose="020B0604020202020204" charset="0"/>
                <a:ea typeface="Golos Text" panose="020B0604020202020204" charset="0"/>
                <a:cs typeface="Roboto Condensed" panose="020B0604020202020204" charset="0"/>
              </a:rPr>
              <a:t>В течение 2021 года Правительством Российской Федерации запущена новая программа поддержки бизнеса льготными кредитами «ФОТ 3.0», которая также реализована на Цифровой платформе распределенного реестра ФНС России.</a:t>
            </a:r>
          </a:p>
          <a:p>
            <a:pPr indent="440995" algn="just"/>
            <a:r>
              <a:rPr lang="ru-RU" sz="1100" dirty="0">
                <a:latin typeface="Golos Text" panose="020B0604020202020204" charset="0"/>
                <a:ea typeface="Golos Text" panose="020B0604020202020204" charset="0"/>
                <a:cs typeface="Roboto Condensed" panose="020B0604020202020204" charset="0"/>
              </a:rPr>
              <a:t>В течение первого и второго этапа «ФОТ 3.0» создано 78 943 заявок на получение кредита, из них 45 938 (58,2%) одобрены на общую сумму 114,67 млрд руб.</a:t>
            </a:r>
          </a:p>
          <a:p>
            <a:pPr indent="440995" algn="just"/>
            <a:r>
              <a:rPr lang="ru-RU" sz="1100" dirty="0">
                <a:latin typeface="Golos Text" panose="020B0604020202020204" charset="0"/>
                <a:ea typeface="Golos Text" panose="020B0604020202020204" charset="0"/>
                <a:cs typeface="Roboto Condensed" panose="020B0604020202020204" charset="0"/>
              </a:rPr>
              <a:t>В 2022 году ФНС России совместно с Министерством экономического развития разработан и запущен сервис «Программы поддержки бизнеса» в рамках постановления Правительства РФ от 8 июля 2022 г. N 1221 «О внесении изменений в некоторые акты Правительства Российской Федерации и о признании утратившими силу отдельных положений акта Правительства Российской Федерации». Сервис консолидирует 10 программ поддержки бизнеса и разработан на базе Цифровой платформы распределенного реестра ФНС России, аналогично приложениям программ «ФОТ 2.0» и «ФОТ 3.0». </a:t>
            </a:r>
          </a:p>
          <a:p>
            <a:pPr indent="440995" algn="just"/>
            <a:r>
              <a:rPr lang="ru-RU" sz="1100" dirty="0">
                <a:latin typeface="Golos Text" panose="020B0604020202020204" charset="0"/>
                <a:ea typeface="Golos Text" panose="020B0604020202020204" charset="0"/>
                <a:cs typeface="Roboto Condensed" panose="020B0604020202020204" charset="0"/>
              </a:rPr>
              <a:t>Сервис дает банкам возможность за минимальное время проверять ИНН организаций по базе ФНС и собирать данные в сводный реестр, выполнять проверки на соответствие или несоответствие заявителя критериям выбранной меры поддержки. Также кредитные организации имеют возможность внесения данных и внесение изменений в действующие заявки, загрузки данных из приложения с применением API, при этом система обеспечивает отслеживание истории изменения сведений. Такая интеграция существенно сокращает обработку данных заемщика и ускоряет принятие решения кредитной организации по заявке.</a:t>
            </a:r>
          </a:p>
          <a:p>
            <a:pPr indent="440995" algn="just"/>
            <a:r>
              <a:rPr lang="ru-RU" sz="1100" dirty="0">
                <a:latin typeface="Golos Text" panose="020B0604020202020204" charset="0"/>
                <a:ea typeface="Golos Text" panose="020B0604020202020204" charset="0"/>
                <a:cs typeface="Roboto Condensed" panose="020B0604020202020204" charset="0"/>
              </a:rPr>
              <a:t>К сервису подключены 36 кредитных организаций, уполномоченных на участие в программах льготного кредитования. По состоянию на 30.09.2022 в систему загружено 17 395 заявлений на льготное кредитование по 10 922 организациям на общую сумму 2 562 млрд руб. запрошенных средств, из которых 17 386 заявлений одобрены кредитными организациями на общую сумму 2 500 млрд руб., в том числе выдано по кредитным договорам 1 771 млрд руб.</a:t>
            </a:r>
            <a:endParaRPr lang="ru-RU" sz="1100" dirty="0">
              <a:latin typeface="Golos Text" panose="020B0604020202020204" charset="0"/>
              <a:ea typeface="Golos Text"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36</a:t>
            </a:fld>
            <a:endParaRPr lang="en-US"/>
          </a:p>
        </p:txBody>
      </p:sp>
    </p:spTree>
    <p:extLst>
      <p:ext uri="{BB962C8B-B14F-4D97-AF65-F5344CB8AC3E}">
        <p14:creationId xmlns:p14="http://schemas.microsoft.com/office/powerpoint/2010/main" val="193046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a:r>
              <a:rPr lang="ru-RU" sz="1100" dirty="0">
                <a:latin typeface="Golos Text" panose="020B0604020202020204" charset="0"/>
                <a:ea typeface="Golos Text" panose="020B0604020202020204" charset="0"/>
                <a:cs typeface="Roboto Condensed" panose="020B0604020202020204" charset="0"/>
              </a:rPr>
              <a:t>В ФНС России функционирует вертикальная модель администрирования крупнейших налогоплательщиков (юридических лиц) - по отраслевым признакам укрупнены 8 межрегиональных инспекций ФНС России по крупнейшим налогоплательщикам, им подчинены 13 межрайонных инспекций ФНС России по крупнейшим налогоплательщикам.</a:t>
            </a:r>
          </a:p>
          <a:p>
            <a:pPr indent="440995" algn="just"/>
            <a:r>
              <a:rPr lang="ru-RU" sz="1100" dirty="0">
                <a:latin typeface="Golos Text" panose="020B0604020202020204" charset="0"/>
                <a:ea typeface="Golos Text" panose="020B0604020202020204" charset="0"/>
                <a:cs typeface="Roboto Condensed" panose="020B0604020202020204" charset="0"/>
              </a:rPr>
              <a:t>По состоянию на 01.10.2022 в межрегиональных (межрайонных) инспекциях ФНС России по крупнейшим налогоплательщикам администрируется 3 165 крупнейших налогоплательщика.</a:t>
            </a:r>
          </a:p>
          <a:p>
            <a:pPr indent="440995" algn="just"/>
            <a:r>
              <a:rPr lang="ru-RU" sz="1100" dirty="0">
                <a:latin typeface="Golos Text" panose="020B0604020202020204" charset="0"/>
                <a:ea typeface="Golos Text" panose="020B0604020202020204" charset="0"/>
                <a:cs typeface="Roboto Condensed" panose="020B0604020202020204" charset="0"/>
              </a:rPr>
              <a:t>По аналитическим данным в федеральный бюджет от налогоплательщиков, состоящих на налоговом учете в Инспекциях за 9 месяцев 2022 года поступило 9,1 трлн руб., что на 1,6 трлн руб. больше, чем за аналогичный период прошлого года – 7,5 трлн руб. Вместе с тем поступления в федеральный бюджет от крупнейших налогоплательщиков составляют 66% от суммы поступлений по всем налогоплательщикам по России (поступления по всем налогоплательщикам по России за 9 месяцев 2022 года составляют 13,8 трлн руб.).</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За 9 месяцев 2022 года по результатам контрольно-аналитической работы обеспечены поступления в бюджет – 99 694 млн руб., что на 86% больше, чем за аналогичный период прошлого года – 53 568 млн руб., при этом за 9 месяцев 2022 года на 7% увеличилась сумма поступлений в бюджет от добровольного уточнения крупнейшими налогоплательщиками налоговых обязательств и составила 27 325 млн руб. (за аналогичный период прошлого года данный показатель был равен 25 621 млн руб.).</a:t>
            </a:r>
          </a:p>
          <a:p>
            <a:pPr indent="440995" algn="just" defTabSz="587979">
              <a:defRPr/>
            </a:pPr>
            <a:r>
              <a:rPr lang="ru-RU" sz="1100" dirty="0">
                <a:latin typeface="Golos Text" panose="020B0604020202020204" charset="0"/>
                <a:ea typeface="Golos Text" panose="020B0604020202020204" charset="0"/>
                <a:cs typeface="Roboto Condensed" panose="020B0604020202020204" charset="0"/>
              </a:rPr>
              <a:t>Одновременно на 29 единиц или на 42% увеличилось совокупное количество выездных налоговых проверок, проведенных Инспекциями (за 9 месяцев 2022 года в совокупности с результатами подведомственных межрайонных инспекций завершено 98 проверок, за аналогичный период прошлого года - 69 проверки), при этом эффективность на 1 выездную налоговую проверку в среднем составляет 656 млн руб., что на 31% больше чем за 9 месяцев 2021 года (500 млн руб.). Также на 17 процентных пунктов сократилась доля низкоэффективных выездных налоговых проверок и составила 19% (за аналогичный период прошлого года – 36%).</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37</a:t>
            </a:fld>
            <a:endParaRPr lang="en-US"/>
          </a:p>
        </p:txBody>
      </p:sp>
    </p:spTree>
    <p:extLst>
      <p:ext uri="{BB962C8B-B14F-4D97-AF65-F5344CB8AC3E}">
        <p14:creationId xmlns:p14="http://schemas.microsoft.com/office/powerpoint/2010/main" val="1172157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38</a:t>
            </a:fld>
            <a:endParaRPr lang="en-US"/>
          </a:p>
        </p:txBody>
      </p:sp>
    </p:spTree>
    <p:extLst>
      <p:ext uri="{BB962C8B-B14F-4D97-AF65-F5344CB8AC3E}">
        <p14:creationId xmlns:p14="http://schemas.microsoft.com/office/powerpoint/2010/main" val="14562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3</a:t>
            </a:fld>
            <a:endParaRPr lang="en-US"/>
          </a:p>
        </p:txBody>
      </p:sp>
    </p:spTree>
    <p:extLst>
      <p:ext uri="{BB962C8B-B14F-4D97-AF65-F5344CB8AC3E}">
        <p14:creationId xmlns:p14="http://schemas.microsoft.com/office/powerpoint/2010/main" val="2991761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39</a:t>
            </a:fld>
            <a:endParaRPr lang="en-US"/>
          </a:p>
        </p:txBody>
      </p:sp>
    </p:spTree>
    <p:extLst>
      <p:ext uri="{BB962C8B-B14F-4D97-AF65-F5344CB8AC3E}">
        <p14:creationId xmlns:p14="http://schemas.microsoft.com/office/powerpoint/2010/main" val="15697673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40</a:t>
            </a:fld>
            <a:endParaRPr lang="en-US"/>
          </a:p>
        </p:txBody>
      </p:sp>
    </p:spTree>
    <p:extLst>
      <p:ext uri="{BB962C8B-B14F-4D97-AF65-F5344CB8AC3E}">
        <p14:creationId xmlns:p14="http://schemas.microsoft.com/office/powerpoint/2010/main" val="2814123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41</a:t>
            </a:fld>
            <a:endParaRPr lang="en-US"/>
          </a:p>
        </p:txBody>
      </p:sp>
    </p:spTree>
    <p:extLst>
      <p:ext uri="{BB962C8B-B14F-4D97-AF65-F5344CB8AC3E}">
        <p14:creationId xmlns:p14="http://schemas.microsoft.com/office/powerpoint/2010/main" val="2524417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42</a:t>
            </a:fld>
            <a:endParaRPr lang="en-US"/>
          </a:p>
        </p:txBody>
      </p:sp>
    </p:spTree>
    <p:extLst>
      <p:ext uri="{BB962C8B-B14F-4D97-AF65-F5344CB8AC3E}">
        <p14:creationId xmlns:p14="http://schemas.microsoft.com/office/powerpoint/2010/main" val="1299794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43</a:t>
            </a:fld>
            <a:endParaRPr lang="en-US"/>
          </a:p>
        </p:txBody>
      </p:sp>
    </p:spTree>
    <p:extLst>
      <p:ext uri="{BB962C8B-B14F-4D97-AF65-F5344CB8AC3E}">
        <p14:creationId xmlns:p14="http://schemas.microsoft.com/office/powerpoint/2010/main" val="1501856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7863621-2E60-B848-8968-B0341E26A312}" type="slidenum">
              <a:rPr lang="en-US" smtClean="0"/>
              <a:t>44</a:t>
            </a:fld>
            <a:endParaRPr lang="en-US"/>
          </a:p>
        </p:txBody>
      </p:sp>
    </p:spTree>
    <p:extLst>
      <p:ext uri="{BB962C8B-B14F-4D97-AF65-F5344CB8AC3E}">
        <p14:creationId xmlns:p14="http://schemas.microsoft.com/office/powerpoint/2010/main" val="2155960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defTabSz="593800">
              <a:defRPr/>
            </a:pPr>
            <a:r>
              <a:rPr lang="ru-RU" sz="1100" b="1" dirty="0">
                <a:solidFill>
                  <a:schemeClr val="tx1">
                    <a:lumMod val="75000"/>
                  </a:schemeClr>
                </a:solidFill>
                <a:latin typeface="Golos Text" panose="020B0604020202020204" charset="0"/>
                <a:ea typeface="Golos Text" panose="020B0604020202020204" charset="0"/>
                <a:cs typeface="Roboto Condensed" panose="020B0604020202020204" charset="0"/>
              </a:rPr>
              <a:t>Федеральный закон от 14.07.2022 № 267-ФЗ «О внесении изменений в часть вторую Налогового кодекса Российской Федерации»</a:t>
            </a:r>
          </a:p>
          <a:p>
            <a:pPr indent="440995" algn="just" defTabSz="593800">
              <a:defRPr/>
            </a:pPr>
            <a:r>
              <a:rPr lang="ru-RU" sz="1100" dirty="0">
                <a:latin typeface="Golos Text" panose="020B0604020202020204" charset="0"/>
                <a:ea typeface="Golos Text" panose="020B0604020202020204" charset="0"/>
                <a:cs typeface="Roboto Condensed" panose="020B0604020202020204" charset="0"/>
              </a:rPr>
              <a:t>Законом внесены изменения в подпункт 2 пункта 1 статьи 181 Налогового кодекса Российской Федерации: спиртосодержащие полиграфические краски не относятся к подакцизным товарам. </a:t>
            </a:r>
          </a:p>
          <a:p>
            <a:pPr indent="440995" algn="just" defTabSz="593800">
              <a:defRPr/>
            </a:pPr>
            <a:endParaRPr lang="ru-RU" sz="1100" b="1" dirty="0">
              <a:solidFill>
                <a:schemeClr val="tx1">
                  <a:lumMod val="75000"/>
                </a:schemeClr>
              </a:solidFill>
              <a:latin typeface="Golos Text" panose="020B0604020202020204" charset="0"/>
              <a:ea typeface="Golos Text" panose="020B0604020202020204" charset="0"/>
              <a:cs typeface="Roboto Condensed" panose="020B0604020202020204" charset="0"/>
            </a:endParaRPr>
          </a:p>
          <a:p>
            <a:pPr indent="440995" algn="just" defTabSz="593800">
              <a:defRPr/>
            </a:pPr>
            <a:r>
              <a:rPr lang="ru-RU" sz="1100" b="1" dirty="0">
                <a:solidFill>
                  <a:schemeClr val="tx1">
                    <a:lumMod val="75000"/>
                  </a:schemeClr>
                </a:solidFill>
                <a:latin typeface="Golos Text" panose="020B0604020202020204" charset="0"/>
                <a:ea typeface="Golos Text" panose="020B0604020202020204" charset="0"/>
                <a:cs typeface="Roboto Condensed" panose="020B0604020202020204" charset="0"/>
              </a:rPr>
              <a:t>Федеральный закон от 14.07.2022 № 321-ФЗ «О внесении изменений в часть вторую Налогового кодекса Российской Федерации»</a:t>
            </a:r>
          </a:p>
          <a:p>
            <a:pPr indent="440995" algn="just"/>
            <a:r>
              <a:rPr lang="ru-RU" sz="1100" dirty="0">
                <a:latin typeface="Golos Text" panose="020B0604020202020204" charset="0"/>
                <a:ea typeface="Golos Text" panose="020B0604020202020204" charset="0"/>
                <a:cs typeface="Roboto Condensed" panose="020B0604020202020204" charset="0"/>
              </a:rPr>
              <a:t>Изменяется порядок применения налоговых льгот российскими IT-компаниями:</a:t>
            </a:r>
          </a:p>
          <a:p>
            <a:pPr indent="440995" algn="just"/>
            <a:r>
              <a:rPr lang="ru-RU" sz="1100" dirty="0">
                <a:latin typeface="Golos Text" panose="020B0604020202020204" charset="0"/>
                <a:ea typeface="Golos Text" panose="020B0604020202020204" charset="0"/>
                <a:cs typeface="Roboto Condensed" panose="020B0604020202020204" charset="0"/>
              </a:rPr>
              <a:t> В частности, скорректированы условия применения нулевой ставки по налогу на прибыль в 2022 - 2024 годах и пониженных тарифов страховых взносов.</a:t>
            </a:r>
          </a:p>
          <a:p>
            <a:pPr indent="440995" algn="just"/>
            <a:r>
              <a:rPr lang="ru-RU" sz="1100" dirty="0">
                <a:latin typeface="Golos Text" panose="020B0604020202020204" charset="0"/>
                <a:ea typeface="Golos Text" panose="020B0604020202020204" charset="0"/>
                <a:cs typeface="Roboto Condensed" panose="020B0604020202020204" charset="0"/>
              </a:rPr>
              <a:t> Исключено требование к минимальной среднесписочной численности работников организации, доля доходов от IT-деятельности в сумме всех доходов организации снижена с 90% до 70%, при этом расширены перечни доходов, учитываемых при определении такой доли.</a:t>
            </a:r>
          </a:p>
          <a:p>
            <a:pPr indent="440995" algn="just"/>
            <a:r>
              <a:rPr lang="ru-RU" sz="1100" dirty="0">
                <a:latin typeface="Golos Text" panose="020B0604020202020204" charset="0"/>
                <a:ea typeface="Golos Text" panose="020B0604020202020204" charset="0"/>
                <a:cs typeface="Roboto Condensed" panose="020B0604020202020204" charset="0"/>
              </a:rPr>
              <a:t>  Установлено, что вне зависимости от выполнения соответствующих условий указанные льготы не применяются:</a:t>
            </a:r>
          </a:p>
          <a:p>
            <a:pPr indent="440995" algn="just"/>
            <a:r>
              <a:rPr lang="ru-RU" sz="1100" dirty="0">
                <a:latin typeface="Golos Text" panose="020B0604020202020204" charset="0"/>
                <a:ea typeface="Golos Text" panose="020B0604020202020204" charset="0"/>
                <a:cs typeface="Roboto Condensed" panose="020B0604020202020204" charset="0"/>
              </a:rPr>
              <a:t>   - организациями, созданными в результате реорганизации (кроме преобразования) или реорганизованными в форме присоединения к ним другого юридического лица либо выделения из его состава одного или нескольких юридических лиц после 1 июля 2022 года;</a:t>
            </a:r>
          </a:p>
          <a:p>
            <a:pPr indent="440995" algn="just"/>
            <a:r>
              <a:rPr lang="ru-RU" sz="1100" dirty="0">
                <a:latin typeface="Golos Text" panose="020B0604020202020204" charset="0"/>
                <a:ea typeface="Golos Text" panose="020B0604020202020204" charset="0"/>
                <a:cs typeface="Roboto Condensed" panose="020B0604020202020204" charset="0"/>
              </a:rPr>
              <a:t>  - организациями (в том числе кредитными организациями), в которых доля прямого или косвенного участия РФ составляет не менее 50%.</a:t>
            </a:r>
          </a:p>
          <a:p>
            <a:pPr indent="440995" algn="just"/>
            <a:r>
              <a:rPr lang="ru-RU" sz="1100" dirty="0">
                <a:latin typeface="Golos Text" panose="020B0604020202020204" charset="0"/>
                <a:ea typeface="Golos Text" panose="020B0604020202020204" charset="0"/>
                <a:cs typeface="Roboto Condensed" panose="020B0604020202020204" charset="0"/>
              </a:rPr>
              <a:t>Некоторые положения распространяются на правоотношения, возникшие с 1 января 2022 года.</a:t>
            </a:r>
            <a:endParaRPr lang="ru-RU" sz="1100" dirty="0">
              <a:latin typeface="Golos Text" panose="020B0604020202020204" charset="0"/>
              <a:ea typeface="Golos Text" panose="020B0604020202020204" charset="0"/>
              <a:cs typeface="Roboto Condensed" panose="020B0604020202020204" charset="0"/>
              <a:hlinkClick r:id="rId3"/>
            </a:endParaRPr>
          </a:p>
          <a:p>
            <a:pPr indent="440995" algn="just"/>
            <a:r>
              <a:rPr lang="ru-RU" sz="1100" dirty="0">
                <a:latin typeface="Golos Text" panose="020B0604020202020204" charset="0"/>
                <a:ea typeface="Golos Text" panose="020B0604020202020204" charset="0"/>
                <a:cs typeface="Roboto Condensed" panose="020B0604020202020204" charset="0"/>
              </a:rPr>
              <a:t>Установлены особенности определения доходов в целях применения указанных льгот в 2022 году. </a:t>
            </a:r>
            <a:endParaRPr lang="ru-RU" sz="1100" dirty="0">
              <a:latin typeface="Golos Text" panose="020B0604020202020204" charset="0"/>
              <a:ea typeface="Golos Text" panose="020B0604020202020204" charset="0"/>
              <a:cs typeface="Roboto Condensed" panose="020B0604020202020204" charset="0"/>
              <a:hlinkClick r:id="rId4"/>
            </a:endParaRPr>
          </a:p>
          <a:p>
            <a:pPr indent="440995" algn="just"/>
            <a:r>
              <a:rPr lang="ru-RU" sz="1100" dirty="0">
                <a:latin typeface="Golos Text" panose="020B0604020202020204" charset="0"/>
                <a:ea typeface="Golos Text" panose="020B0604020202020204" charset="0"/>
                <a:cs typeface="Roboto Condensed" panose="020B0604020202020204" charset="0"/>
              </a:rPr>
              <a:t>Порядок государственной аккредитации организаций, осуществляющих деятельность в области информационных технологий, действующий на 14 июля 2022 года, применяется до 1 августа 2022 года.</a:t>
            </a:r>
          </a:p>
          <a:p>
            <a:pPr indent="440995" algn="just"/>
            <a:endParaRPr lang="ru-RU" sz="1100" b="1" dirty="0">
              <a:solidFill>
                <a:srgbClr val="21176A"/>
              </a:solidFill>
              <a:latin typeface="Golos Text" panose="020B0604020202020204" charset="0"/>
              <a:ea typeface="Golos Text" panose="020B0604020202020204" charset="0"/>
              <a:cs typeface="Roboto Condensed" panose="020B0604020202020204" charset="0"/>
            </a:endParaRPr>
          </a:p>
          <a:p>
            <a:pPr indent="440995" algn="just"/>
            <a:r>
              <a:rPr lang="ru-RU" sz="1100" b="1" dirty="0">
                <a:solidFill>
                  <a:srgbClr val="21176A"/>
                </a:solidFill>
                <a:latin typeface="Golos Text" panose="020B0604020202020204" charset="0"/>
                <a:ea typeface="Golos Text" panose="020B0604020202020204" charset="0"/>
                <a:cs typeface="Roboto Condensed" panose="020B0604020202020204" charset="0"/>
              </a:rPr>
              <a:t>Федеральный закон от 14.07.2022 № 323-ФЗ «О внесении изменений в часть вторую Налогового кодекса Российской Федерации»</a:t>
            </a:r>
          </a:p>
          <a:p>
            <a:pPr indent="440995" algn="just"/>
            <a:r>
              <a:rPr lang="ru-RU" sz="1100" dirty="0">
                <a:latin typeface="Golos Text" panose="020B0604020202020204" charset="0"/>
                <a:ea typeface="Golos Text" panose="020B0604020202020204" charset="0"/>
                <a:cs typeface="Roboto Condensed" panose="020B0604020202020204" charset="0"/>
              </a:rPr>
              <a:t>Установлены дополнительные основания для освобождения от налога на прибыль организаций и НДС, установлены ставки акцизов, уточнен порядок налогообложения НДД и НДПИ.</a:t>
            </a:r>
          </a:p>
          <a:p>
            <a:pPr indent="440995" algn="just"/>
            <a:r>
              <a:rPr lang="ru-RU" sz="1100" dirty="0">
                <a:latin typeface="Golos Text" panose="020B0604020202020204" charset="0"/>
                <a:ea typeface="Golos Text" panose="020B0604020202020204" charset="0"/>
                <a:cs typeface="Roboto Condensed" panose="020B0604020202020204" charset="0"/>
              </a:rPr>
              <a:t>Не учитываются в доходах российской организации суммы обязательств по займам (кредитам), выданным иностранными организациями или иностранными гражданами до 1 марта 2022 года:</a:t>
            </a:r>
          </a:p>
          <a:p>
            <a:pPr indent="440995" algn="just"/>
            <a:r>
              <a:rPr lang="ru-RU" sz="1100" dirty="0">
                <a:latin typeface="Golos Text" panose="020B0604020202020204" charset="0"/>
                <a:ea typeface="Golos Text" panose="020B0604020202020204" charset="0"/>
                <a:cs typeface="Roboto Condensed" panose="020B0604020202020204" charset="0"/>
              </a:rPr>
              <a:t>1) если этими иностранными организациями или иностранными гражданами приняты решения о прощении долга,</a:t>
            </a:r>
          </a:p>
          <a:p>
            <a:pPr indent="440995" algn="just"/>
            <a:r>
              <a:rPr lang="ru-RU" sz="1100" dirty="0">
                <a:latin typeface="Golos Text" panose="020B0604020202020204" charset="0"/>
                <a:ea typeface="Golos Text" panose="020B0604020202020204" charset="0"/>
                <a:cs typeface="Roboto Condensed" panose="020B0604020202020204" charset="0"/>
              </a:rPr>
              <a:t>2) если права требования по таким займам (кредитам) были приобретены иностранными или российскими лицами (организациями или гражданами) до 31 декабря 2022 года и прощены.</a:t>
            </a:r>
          </a:p>
          <a:p>
            <a:pPr indent="440995" algn="just"/>
            <a:r>
              <a:rPr lang="ru-RU" sz="1100" dirty="0">
                <a:latin typeface="Golos Text" panose="020B0604020202020204" charset="0"/>
                <a:ea typeface="Golos Text" panose="020B0604020202020204" charset="0"/>
                <a:cs typeface="Roboto Condensed" panose="020B0604020202020204" charset="0"/>
              </a:rPr>
              <a:t>Суммы прощенных процентов по таким займам (кредитам) (как выданным, так и приобретенным) не учитываются в доходах, если ранее эти проценты не были учтены в расходах (пп.21.5 п.1 ст.251 НК РФ).</a:t>
            </a:r>
          </a:p>
          <a:p>
            <a:pPr indent="440995" algn="just"/>
            <a:r>
              <a:rPr lang="ru-RU" sz="1100" dirty="0">
                <a:latin typeface="Golos Text" panose="020B0604020202020204" charset="0"/>
                <a:ea typeface="Golos Text" panose="020B0604020202020204" charset="0"/>
                <a:cs typeface="Roboto Condensed" panose="020B0604020202020204" charset="0"/>
              </a:rPr>
              <a:t>Не учитываются в доходах суммы прекращенных обязательств, связанных с выплатой иностранному участнику ООО действительной стоимости доли при выходе в 2022 году из состава участников или в результате его исключения в 2022 году из состава участников в судебном порядке (пп.21.5 п.1 ст.251 НК РФ).</a:t>
            </a:r>
          </a:p>
          <a:p>
            <a:pPr indent="440995" algn="just"/>
            <a:r>
              <a:rPr lang="ru-RU" sz="1100" dirty="0">
                <a:latin typeface="Golos Text" panose="020B0604020202020204" charset="0"/>
                <a:ea typeface="Golos Text" panose="020B0604020202020204" charset="0"/>
                <a:cs typeface="Roboto Condensed" panose="020B0604020202020204" charset="0"/>
              </a:rPr>
              <a:t>Не учитывается в доходах стоимость имущества (за исключением денежных средств), предназначенного для использования в целях предупреждения и предотвращения распространения, а также диагностики и лечения новой коронавирусной инфекции, безвозмездно полученного организацией из государственной казны Российской Федерации (пп.11.4 п.1 ст.251).</a:t>
            </a:r>
          </a:p>
          <a:p>
            <a:pPr indent="440995" algn="just"/>
            <a:r>
              <a:rPr lang="ru-RU" sz="1100" dirty="0">
                <a:latin typeface="Golos Text" panose="020B0604020202020204" charset="0"/>
                <a:ea typeface="Golos Text" panose="020B0604020202020204" charset="0"/>
                <a:cs typeface="Roboto Condensed" panose="020B0604020202020204" charset="0"/>
              </a:rPr>
              <a:t>Внесены изменения в порядок исчисления и уплаты НДС с электронных услуг.</a:t>
            </a:r>
          </a:p>
          <a:p>
            <a:pPr indent="440995" algn="just"/>
            <a:r>
              <a:rPr lang="ru-RU" sz="1100" dirty="0">
                <a:latin typeface="Golos Text" panose="020B0604020202020204" charset="0"/>
                <a:ea typeface="Golos Text" panose="020B0604020202020204" charset="0"/>
                <a:cs typeface="Roboto Condensed" panose="020B0604020202020204" charset="0"/>
              </a:rPr>
              <a:t>Федеральный закон не содержит специальных правил по вступлению в силу изменений. Соответственно, изменения вступают в силу с 01.10.2022. </a:t>
            </a:r>
          </a:p>
          <a:p>
            <a:pPr indent="440995" algn="just"/>
            <a:r>
              <a:rPr lang="ru-RU" sz="1100" dirty="0">
                <a:latin typeface="Golos Text" panose="020B0604020202020204" charset="0"/>
                <a:ea typeface="Golos Text" panose="020B0604020202020204" charset="0"/>
                <a:cs typeface="Roboto Condensed" panose="020B0604020202020204" charset="0"/>
              </a:rPr>
              <a:t>Иностранные организации, оказывающие электронные услуги российским покупателям, исчисляют и уплачивают НДС самостоятельно только в отношении электронных услуг, оказанных в адрес физических лиц.</a:t>
            </a:r>
          </a:p>
          <a:p>
            <a:pPr indent="440995" algn="just"/>
            <a:r>
              <a:rPr lang="ru-RU" sz="1100" dirty="0">
                <a:latin typeface="Golos Text" panose="020B0604020202020204" charset="0"/>
                <a:ea typeface="Golos Text" panose="020B0604020202020204" charset="0"/>
                <a:cs typeface="Roboto Condensed" panose="020B0604020202020204" charset="0"/>
              </a:rPr>
              <a:t>НДС с электронных услуг, оказанных иностранными организациями в адрес российских организаций и индивидуальных предпринимателей, исчисляется и уплачивается такими российскими покупателями в качестве налогового агента в общем порядке.</a:t>
            </a:r>
          </a:p>
          <a:p>
            <a:pPr indent="440995" algn="just"/>
            <a:r>
              <a:rPr lang="ru-RU" sz="1100" dirty="0">
                <a:latin typeface="Golos Text" panose="020B0604020202020204" charset="0"/>
                <a:ea typeface="Golos Text" panose="020B0604020202020204" charset="0"/>
                <a:cs typeface="Roboto Condensed" panose="020B0604020202020204" charset="0"/>
              </a:rPr>
              <a:t>Следовательно, с 1 октября 2022 года применяется порядок исчисления и уплаты НДС с электронных услуг, действовавший до 1 января 2019 года. </a:t>
            </a:r>
          </a:p>
          <a:p>
            <a:pPr indent="440995" algn="just"/>
            <a:r>
              <a:rPr lang="ru-RU" sz="1100" dirty="0">
                <a:latin typeface="Golos Text" panose="020B0604020202020204" charset="0"/>
                <a:ea typeface="Golos Text" panose="020B0604020202020204" charset="0"/>
                <a:cs typeface="Roboto Condensed" panose="020B0604020202020204" charset="0"/>
              </a:rPr>
              <a:t>Федеральным законом внесены изменения в часть вторую НК РФ, в часть первую НК РФ поправки не вносилось. Соответственно, на текущий момент за всеми иностранными организациями, оказывающими электронные услуги российским покупателям, сохраняется обязанность по постановке на учет независимо от того, кому именно оказываются услуги - физическим лицам или организациям (индивидуальным предпринимателям).</a:t>
            </a:r>
          </a:p>
          <a:p>
            <a:pPr indent="440995" algn="just"/>
            <a:r>
              <a:rPr lang="ru-RU" sz="1100" dirty="0">
                <a:latin typeface="Golos Text" panose="020B0604020202020204" charset="0"/>
                <a:ea typeface="Golos Text" panose="020B0604020202020204" charset="0"/>
                <a:cs typeface="Roboto Condensed" panose="020B0604020202020204" charset="0"/>
              </a:rPr>
              <a:t>Дополнен перечень операций, не признаваемых объектом налогообложения НДС.</a:t>
            </a:r>
          </a:p>
          <a:p>
            <a:pPr indent="440995" algn="just"/>
            <a:r>
              <a:rPr lang="ru-RU" sz="1100" dirty="0">
                <a:latin typeface="Golos Text" panose="020B0604020202020204" charset="0"/>
                <a:ea typeface="Golos Text" panose="020B0604020202020204" charset="0"/>
                <a:cs typeface="Roboto Condensed" panose="020B0604020202020204" charset="0"/>
              </a:rPr>
              <a:t>В частности, оказание населению услуг по подключению (технологическому присоединению), в том числе присоединению к газораспределительным сетям газоиспользующего оборудования, расположенного в домовладениях, принадлежащих физическим лицам на праве собственности или ином предусмотренном законом праве, намеревающимся использовать газ для удовлетворения личных, семейных, домашних и иных нужд, не связанных с осуществлением предпринимательской (профессиональной) деятельности (подпункт 22 пункта 2 статьи 146).</a:t>
            </a:r>
          </a:p>
          <a:p>
            <a:pPr indent="440995" algn="just"/>
            <a:r>
              <a:rPr lang="ru-RU" sz="1100" dirty="0">
                <a:latin typeface="Golos Text" panose="020B0604020202020204" charset="0"/>
                <a:ea typeface="Golos Text" panose="020B0604020202020204" charset="0"/>
                <a:cs typeface="Roboto Condensed" panose="020B0604020202020204" charset="0"/>
              </a:rPr>
              <a:t>Утверждены ставки акцизов на 2023, 2024 и 2025 года.</a:t>
            </a:r>
          </a:p>
          <a:p>
            <a:pPr indent="440995" algn="just"/>
            <a:r>
              <a:rPr lang="ru-RU" sz="1100" dirty="0">
                <a:latin typeface="Golos Text" panose="020B0604020202020204" charset="0"/>
                <a:ea typeface="Golos Text" panose="020B0604020202020204" charset="0"/>
                <a:cs typeface="Roboto Condensed" panose="020B0604020202020204" charset="0"/>
              </a:rPr>
              <a:t>Уточнен порядок налогообложения НДД и НДПИ.</a:t>
            </a:r>
          </a:p>
          <a:p>
            <a:pPr indent="440995" algn="just"/>
            <a:r>
              <a:rPr lang="ru-RU" sz="1100" dirty="0">
                <a:latin typeface="Golos Text" panose="020B0604020202020204" charset="0"/>
                <a:ea typeface="Golos Text" panose="020B0604020202020204" charset="0"/>
                <a:cs typeface="Roboto Condensed" panose="020B0604020202020204" charset="0"/>
              </a:rPr>
              <a:t>В частности, увеличены налоговые вычеты по некоторым полезным ископаемым.</a:t>
            </a:r>
          </a:p>
          <a:p>
            <a:pPr indent="440995" algn="just"/>
            <a:r>
              <a:rPr lang="ru-RU" sz="1100" dirty="0">
                <a:latin typeface="Golos Text" panose="020B0604020202020204" charset="0"/>
                <a:ea typeface="Golos Text" panose="020B0604020202020204" charset="0"/>
                <a:cs typeface="Roboto Condensed" panose="020B0604020202020204" charset="0"/>
              </a:rPr>
              <a:t>Введен новый вид добытого полезного ископаемого «щебень», получаемый из камня строительного.</a:t>
            </a:r>
          </a:p>
          <a:p>
            <a:pPr indent="440995" algn="just" defTabSz="593800">
              <a:defRPr/>
            </a:pPr>
            <a:endParaRPr lang="ru-RU" sz="1100" b="1" dirty="0">
              <a:solidFill>
                <a:srgbClr val="21176A"/>
              </a:solidFill>
              <a:latin typeface="Golos Text" panose="020B0604020202020204" charset="0"/>
              <a:ea typeface="Golos Text" panose="020B0604020202020204" charset="0"/>
              <a:cs typeface="Roboto Condensed" panose="020B0604020202020204" charset="0"/>
            </a:endParaRPr>
          </a:p>
          <a:p>
            <a:pPr indent="440995" algn="just" defTabSz="593800">
              <a:defRPr/>
            </a:pPr>
            <a:r>
              <a:rPr lang="ru-RU" sz="1100" b="1" dirty="0">
                <a:solidFill>
                  <a:srgbClr val="21176A"/>
                </a:solidFill>
                <a:latin typeface="Golos Text" panose="020B0604020202020204" charset="0"/>
                <a:ea typeface="Golos Text" panose="020B0604020202020204" charset="0"/>
                <a:cs typeface="Roboto Condensed" panose="020B0604020202020204" charset="0"/>
              </a:rPr>
              <a:t>Федеральный закон от 14.07.2022 № 324-ФЗ «О внесении изменений в часть вторую Налогового кодекса Российской Федерации» </a:t>
            </a:r>
            <a:r>
              <a:rPr lang="ru-RU" sz="1100" dirty="0">
                <a:latin typeface="Golos Text" panose="020B0604020202020204" charset="0"/>
                <a:ea typeface="Golos Text" panose="020B0604020202020204" charset="0"/>
                <a:cs typeface="Roboto Condensed" panose="020B0604020202020204" charset="0"/>
              </a:rPr>
              <a:t>(о налогообложении цифровых прав)</a:t>
            </a:r>
          </a:p>
          <a:p>
            <a:pPr indent="440995" algn="just"/>
            <a:r>
              <a:rPr lang="ru-RU" sz="1100" dirty="0">
                <a:latin typeface="Golos Text" panose="020B0604020202020204" charset="0"/>
                <a:ea typeface="Golos Text" panose="020B0604020202020204" charset="0"/>
                <a:cs typeface="Roboto Condensed" panose="020B0604020202020204" charset="0"/>
              </a:rPr>
              <a:t>Об определении особенностей обложения налогом на добавленную стоимость операций по реализации цифровых активов, обложения налогом на прибыль организаций, а также налогом на доходы физических лиц прибыли (доходов) налогоплательщиков от реализации цифровых активов.</a:t>
            </a:r>
          </a:p>
          <a:p>
            <a:pPr indent="440995" algn="just" defTabSz="593800">
              <a:defRPr/>
            </a:pPr>
            <a:endParaRPr lang="ru-RU" sz="1100" b="1" dirty="0">
              <a:solidFill>
                <a:srgbClr val="21176A"/>
              </a:solidFill>
              <a:latin typeface="Golos Text" panose="020B0604020202020204" charset="0"/>
              <a:ea typeface="Golos Text" panose="020B0604020202020204" charset="0"/>
              <a:cs typeface="Roboto Condensed" panose="020B0604020202020204" charset="0"/>
            </a:endParaRPr>
          </a:p>
          <a:p>
            <a:pPr indent="440995" algn="just" defTabSz="593800">
              <a:defRPr/>
            </a:pPr>
            <a:r>
              <a:rPr lang="ru-RU" sz="1100" b="1" dirty="0">
                <a:solidFill>
                  <a:srgbClr val="21176A"/>
                </a:solidFill>
                <a:latin typeface="Golos Text" panose="020B0604020202020204" charset="0"/>
                <a:ea typeface="Golos Text" panose="020B0604020202020204" charset="0"/>
                <a:cs typeface="Roboto Condensed" panose="020B0604020202020204" charset="0"/>
              </a:rPr>
              <a:t>Федеральный закон от 14.07.2022 № 328-ФЗ «О внесении изменений в статью 284 ч</a:t>
            </a:r>
            <a:r>
              <a:rPr lang="ru-RU" sz="1100" b="1" dirty="0">
                <a:solidFill>
                  <a:schemeClr val="tx1">
                    <a:lumMod val="75000"/>
                  </a:schemeClr>
                </a:solidFill>
                <a:latin typeface="Golos Text" panose="020B0604020202020204" charset="0"/>
                <a:ea typeface="Golos Text" panose="020B0604020202020204" charset="0"/>
                <a:cs typeface="Roboto Condensed" panose="020B0604020202020204" charset="0"/>
              </a:rPr>
              <a:t>асти второй  Налогового кодекса Российской Федерации и статью 3 Федерального закона «О внесении изменений в части первую и вторую Налогового кодекса Российской Федерации» </a:t>
            </a:r>
            <a:r>
              <a:rPr lang="ru-RU" sz="1100" dirty="0">
                <a:latin typeface="Golos Text" panose="020B0604020202020204" charset="0"/>
                <a:ea typeface="Golos Text" panose="020B0604020202020204" charset="0"/>
                <a:cs typeface="Roboto Condensed" panose="020B0604020202020204" charset="0"/>
              </a:rPr>
              <a:t>(в части уточнения особенностей налогообложения участников СПИК)</a:t>
            </a:r>
          </a:p>
          <a:p>
            <a:pPr indent="440995" algn="just"/>
            <a:r>
              <a:rPr lang="ru-RU" sz="1100" dirty="0">
                <a:latin typeface="Golos Text" panose="020B0604020202020204" charset="0"/>
                <a:ea typeface="Golos Text" panose="020B0604020202020204" charset="0"/>
                <a:cs typeface="Roboto Condensed" panose="020B0604020202020204" charset="0"/>
              </a:rPr>
              <a:t>Установлена возможность получения налоговой льготы по налогу на прибыль организаций на весь срок действия специальных инвестиционных контрактов (СПИК). Предоставлены права субъектам Российской Федерации устанавливать пониженные налоговые ставки по налогу на прибыль организаций, подлежащие зачислению в бюджеты субъектов Российской Федерации, для налогоплательщиков, заключивших СПИК в соответствии со статьей 16 Федерального закона от 31 декабря 2014 г. № 488-ФЗ «О промышленной политике в Российской Федерации», до вступления в силу Федерального закона от 2 августа 2019 г. № 290-ФЗ «О внесении изменений в Федеральный закон «О промышленной политике в Российской Федерации» в части регулирования специальных инвестиционных контрактов»</a:t>
            </a:r>
            <a:r>
              <a:rPr lang="en-US" sz="1100" dirty="0">
                <a:latin typeface="Golos Text" panose="020B0604020202020204" charset="0"/>
                <a:ea typeface="Golos Text" panose="020B0604020202020204" charset="0"/>
                <a:cs typeface="Roboto Condensed" panose="020B0604020202020204" charset="0"/>
              </a:rPr>
              <a:t>.</a:t>
            </a:r>
            <a:endParaRPr lang="ru-RU" sz="1100" dirty="0">
              <a:latin typeface="Golos Text" panose="020B0604020202020204" charset="0"/>
              <a:ea typeface="Golos Text" panose="020B0604020202020204" charset="0"/>
              <a:cs typeface="Roboto Condensed"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45</a:t>
            </a:fld>
            <a:endParaRPr lang="en-US"/>
          </a:p>
        </p:txBody>
      </p:sp>
    </p:spTree>
    <p:extLst>
      <p:ext uri="{BB962C8B-B14F-4D97-AF65-F5344CB8AC3E}">
        <p14:creationId xmlns:p14="http://schemas.microsoft.com/office/powerpoint/2010/main" val="418239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116960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r>
              <a:rPr lang="ru-RU" sz="1100" dirty="0">
                <a:latin typeface="Golos Text" panose="020B0604020202020204" charset="0"/>
                <a:ea typeface="Golos Text" panose="020B0604020202020204" charset="0"/>
                <a:cs typeface="Roboto Condensed" panose="020B0604020202020204" charset="0"/>
              </a:rPr>
              <a:t>Поступления по налогу на прибыль организаций за 10 месяцев 2022 года составили 5 592  млрд рублей, что на 596 млрд рублей или на 11,9% больше поступлений аналогичного периода 2021 года.</a:t>
            </a:r>
          </a:p>
          <a:p>
            <a:pPr indent="440995"/>
            <a:r>
              <a:rPr lang="ru-RU" sz="1100" dirty="0">
                <a:latin typeface="Golos Text" panose="020B0604020202020204" charset="0"/>
                <a:ea typeface="Golos Text" panose="020B0604020202020204" charset="0"/>
                <a:cs typeface="Roboto Condensed" panose="020B0604020202020204" charset="0"/>
              </a:rPr>
              <a:t>По налогу на прибыль организаций, зачисляемого по соответствующим ставкам поступления составили 4 935 млрд рублей, что на 524 млрд рублей или на 11,9% больше поступлений аналогичного периода 2021 года, что в основном обусловлено ростом поступлений от организаций нефтегазового сектора экономики (рост средних цен реализации природного газа на экспорт и рост цен на нефть марки </a:t>
            </a:r>
            <a:r>
              <a:rPr lang="en-US" sz="1100" dirty="0">
                <a:latin typeface="Golos Text" panose="020B0604020202020204" charset="0"/>
                <a:ea typeface="Golos Text" panose="020B0604020202020204" charset="0"/>
                <a:cs typeface="Roboto Condensed" panose="020B0604020202020204" charset="0"/>
              </a:rPr>
              <a:t>Urals</a:t>
            </a:r>
            <a:r>
              <a:rPr lang="ru-RU" sz="1100" dirty="0">
                <a:latin typeface="Golos Text" panose="020B0604020202020204" charset="0"/>
                <a:ea typeface="Golos Text" panose="020B0604020202020204" charset="0"/>
                <a:cs typeface="Roboto Condensed" panose="020B0604020202020204" charset="0"/>
              </a:rPr>
              <a:t>), а также ростом поступлений от организаций угольного и химического секторов экономики (рост цен на продукты нефтехимии и уголь).</a:t>
            </a:r>
          </a:p>
          <a:p>
            <a:pPr indent="440995"/>
            <a:r>
              <a:rPr lang="ru-RU" sz="1100" dirty="0">
                <a:latin typeface="Golos Text" panose="020B0604020202020204" charset="0"/>
                <a:ea typeface="Golos Text" panose="020B0604020202020204" charset="0"/>
                <a:cs typeface="Roboto Condensed" panose="020B0604020202020204" charset="0"/>
              </a:rPr>
              <a:t>По налогу на прибыль организаций с доходов, полученных в виде дивидендов поступления составили 272 млрд рублей, что на 65 млрд рублей или на 19,3% меньше поступлений аналогичного периода 2021 года, что, в основном, обусловлено введением ограничительных мер на выплату дивидендов и процентов в адрес иностранных акционеров. </a:t>
            </a:r>
          </a:p>
          <a:p>
            <a:endParaRPr lang="ru-RU" sz="1100" dirty="0">
              <a:latin typeface="Golos Text" panose="020B0604020202020204" charset="0"/>
              <a:ea typeface="Golos Text"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238831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40995" algn="just" defTabSz="587038">
              <a:defRPr/>
            </a:pPr>
            <a:r>
              <a:rPr lang="ru-RU" sz="1100" dirty="0">
                <a:latin typeface="Golos Text" panose="020B0604020202020204" charset="0"/>
                <a:ea typeface="Golos Text" panose="020B0604020202020204" charset="0"/>
                <a:cs typeface="Times New Roman" panose="02020603050405020304" pitchFamily="18" charset="0"/>
              </a:rPr>
              <a:t>Поступления НДС в январе – октябре 2022 года составили 5 170,9 млрд рублей, что больше поступлений января-октября 2021 года на 654,2 млрд рублей (или +14,5%). Рост поступлений обусловлен, в основном, влиянием экономики :</a:t>
            </a:r>
          </a:p>
          <a:p>
            <a:pPr indent="440995" algn="just" defTabSz="587038">
              <a:buFontTx/>
              <a:buChar char="-"/>
              <a:defRPr/>
            </a:pPr>
            <a:r>
              <a:rPr lang="ru-RU" sz="1100" dirty="0">
                <a:latin typeface="Golos Text" panose="020B0604020202020204" charset="0"/>
                <a:ea typeface="Golos Text" panose="020B0604020202020204" charset="0"/>
                <a:cs typeface="Times New Roman" panose="02020603050405020304" pitchFamily="18" charset="0"/>
              </a:rPr>
              <a:t>ускорение инфляции за январь-сентябрь 2022 года до  114,3%.  </a:t>
            </a:r>
          </a:p>
          <a:p>
            <a:pPr indent="440995" algn="just" defTabSz="587038">
              <a:defRPr/>
            </a:pPr>
            <a:r>
              <a:rPr lang="ru-RU" sz="1100" dirty="0">
                <a:latin typeface="Golos Text" panose="020B0604020202020204" charset="0"/>
                <a:ea typeface="Golos Text" panose="020B0604020202020204" charset="0"/>
                <a:cs typeface="Times New Roman" panose="02020603050405020304" pitchFamily="18" charset="0"/>
              </a:rPr>
              <a:t>Дополнительно на динамику поступлений повлияли следующие факторы:</a:t>
            </a:r>
          </a:p>
          <a:p>
            <a:pPr indent="440995" algn="just" defTabSz="587038">
              <a:buFontTx/>
              <a:buChar char="-"/>
              <a:defRPr/>
            </a:pPr>
            <a:r>
              <a:rPr lang="ru-RU" sz="1100" dirty="0">
                <a:latin typeface="Golos Text" panose="020B0604020202020204" charset="0"/>
                <a:ea typeface="Golos Text" panose="020B0604020202020204" charset="0"/>
              </a:rPr>
              <a:t>увеличение объемов поставок черной металлургии на внутренний рынок</a:t>
            </a:r>
            <a:r>
              <a:rPr lang="ru-RU" sz="1100" dirty="0">
                <a:latin typeface="Golos Text" panose="020B0604020202020204" charset="0"/>
                <a:ea typeface="Golos Text" panose="020B0604020202020204" charset="0"/>
                <a:cs typeface="Times New Roman" panose="02020603050405020304" pitchFamily="18" charset="0"/>
              </a:rPr>
              <a:t>;</a:t>
            </a:r>
          </a:p>
          <a:p>
            <a:pPr indent="440995" algn="just" defTabSz="587038">
              <a:buFontTx/>
              <a:buChar char="-"/>
              <a:defRPr/>
            </a:pPr>
            <a:r>
              <a:rPr lang="ru-RU" sz="1100" dirty="0">
                <a:latin typeface="Golos Text" panose="020B0604020202020204" charset="0"/>
                <a:ea typeface="Golos Text" panose="020B0604020202020204" charset="0"/>
              </a:rPr>
              <a:t>реализация остатков товаров иностранных торговых компаний;</a:t>
            </a:r>
          </a:p>
          <a:p>
            <a:pPr indent="440995" algn="just" defTabSz="587038">
              <a:buFontTx/>
              <a:buChar char="-"/>
              <a:defRPr/>
            </a:pPr>
            <a:r>
              <a:rPr lang="ru-RU" sz="1100" dirty="0">
                <a:latin typeface="Golos Text" panose="020B0604020202020204" charset="0"/>
                <a:ea typeface="Golos Text" panose="020B0604020202020204" charset="0"/>
              </a:rPr>
              <a:t>рост авансов в военно-промышленном комплексе в рамках выполнения гособоронзаказа.</a:t>
            </a:r>
            <a:endParaRPr lang="ru-RU" sz="1100" dirty="0">
              <a:latin typeface="Golos Text" panose="020B0604020202020204" charset="0"/>
              <a:ea typeface="Golos Text" panose="020B060402020202020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6</a:t>
            </a:fld>
            <a:endParaRPr lang="en-US"/>
          </a:p>
        </p:txBody>
      </p:sp>
    </p:spTree>
    <p:extLst>
      <p:ext uri="{BB962C8B-B14F-4D97-AF65-F5344CB8AC3E}">
        <p14:creationId xmlns:p14="http://schemas.microsoft.com/office/powerpoint/2010/main" val="238861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defTabSz="582215">
              <a:defRPr/>
            </a:pPr>
            <a:r>
              <a:rPr lang="ru-RU" dirty="0" smtClean="0">
                <a:latin typeface="Roboto Condensed" panose="020B0604020202020204" charset="0"/>
                <a:ea typeface="Roboto Condensed" panose="020B0604020202020204" charset="0"/>
              </a:rPr>
              <a:t>Поступления налога на доходы физических лиц в консолидированный бюджет Российской Федерации в январе</a:t>
            </a:r>
            <a:r>
              <a:rPr lang="ru-RU" baseline="0" dirty="0" smtClean="0">
                <a:latin typeface="Roboto Condensed" panose="020B0604020202020204" charset="0"/>
                <a:ea typeface="Roboto Condensed" panose="020B0604020202020204" charset="0"/>
              </a:rPr>
              <a:t> – октябре </a:t>
            </a:r>
            <a:r>
              <a:rPr lang="ru-RU" dirty="0" smtClean="0">
                <a:latin typeface="Roboto Condensed" panose="020B0604020202020204" charset="0"/>
                <a:ea typeface="Roboto Condensed" panose="020B0604020202020204" charset="0"/>
              </a:rPr>
              <a:t>2022 года составили 4 370 млрд рублей, что на 612 млрд рублей, или на 16,3% больше аналогичного</a:t>
            </a:r>
            <a:r>
              <a:rPr lang="ru-RU" baseline="0" dirty="0" smtClean="0">
                <a:latin typeface="Roboto Condensed" panose="020B0604020202020204" charset="0"/>
                <a:ea typeface="Roboto Condensed" panose="020B0604020202020204" charset="0"/>
              </a:rPr>
              <a:t> периода прошлого года. </a:t>
            </a:r>
            <a:r>
              <a:rPr lang="ru-RU" dirty="0" smtClean="0">
                <a:latin typeface="Roboto Condensed" panose="020B0604020202020204" charset="0"/>
                <a:ea typeface="Roboto Condensed" panose="020B0604020202020204" charset="0"/>
              </a:rPr>
              <a:t>Темп </a:t>
            </a:r>
            <a:r>
              <a:rPr lang="ru-RU" b="0" dirty="0" smtClean="0">
                <a:latin typeface="Roboto Condensed" panose="020B0604020202020204" charset="0"/>
                <a:ea typeface="Roboto Condensed" panose="020B0604020202020204" charset="0"/>
              </a:rPr>
              <a:t>роста поступлений НДФЛ на 3,6 п.п. </a:t>
            </a:r>
            <a:r>
              <a:rPr lang="ru-RU" b="0" dirty="0" smtClean="0">
                <a:solidFill>
                  <a:srgbClr val="1C1C1C"/>
                </a:solidFill>
                <a:latin typeface="Roboto Condensed" panose="020B0604020202020204" charset="0"/>
                <a:ea typeface="Roboto Condensed" panose="020B0604020202020204" charset="0"/>
              </a:rPr>
              <a:t>выше</a:t>
            </a:r>
            <a:r>
              <a:rPr lang="ru-RU" b="0" dirty="0" smtClean="0">
                <a:latin typeface="Roboto Condensed" panose="020B0604020202020204" charset="0"/>
                <a:ea typeface="Roboto Condensed" panose="020B0604020202020204" charset="0"/>
              </a:rPr>
              <a:t> темпа роста среднемесячной начисленной заработной платы работников, который за</a:t>
            </a:r>
            <a:r>
              <a:rPr lang="ru-RU" b="0" baseline="0" dirty="0" smtClean="0">
                <a:latin typeface="Roboto Condensed" panose="020B0604020202020204" charset="0"/>
                <a:ea typeface="Roboto Condensed" panose="020B0604020202020204" charset="0"/>
              </a:rPr>
              <a:t> январь-август </a:t>
            </a:r>
            <a:r>
              <a:rPr lang="ru-RU" b="0" dirty="0" smtClean="0">
                <a:latin typeface="Roboto Condensed" panose="020B0604020202020204" charset="0"/>
                <a:ea typeface="Roboto Condensed" panose="020B0604020202020204" charset="0"/>
              </a:rPr>
              <a:t>составил 112,7%.</a:t>
            </a:r>
          </a:p>
          <a:p>
            <a:endParaRPr lang="ru-RU" dirty="0"/>
          </a:p>
        </p:txBody>
      </p:sp>
      <p:sp>
        <p:nvSpPr>
          <p:cNvPr id="4" name="Номер слайда 3"/>
          <p:cNvSpPr>
            <a:spLocks noGrp="1"/>
          </p:cNvSpPr>
          <p:nvPr>
            <p:ph type="sldNum" sz="quarter" idx="10"/>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334903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36672" algn="just"/>
            <a:r>
              <a:rPr lang="ru-RU" sz="1100" dirty="0">
                <a:solidFill>
                  <a:srgbClr val="FF0000"/>
                </a:solidFill>
                <a:latin typeface="Golos Text" panose="020B0604020202020204" charset="0"/>
                <a:ea typeface="Golos Text" panose="020B0604020202020204" charset="0"/>
              </a:rPr>
              <a:t>Акцизов поступило «минус» 981,7 млрд рублей – снижение на 1 677,9 млрд рублей. На динамику поступлений акцизов оказал влияние ряд факторов:</a:t>
            </a:r>
          </a:p>
          <a:p>
            <a:pPr indent="436672" algn="just" defTabSz="587979">
              <a:defRPr/>
            </a:pPr>
            <a:r>
              <a:rPr lang="ru-RU" sz="1100" dirty="0">
                <a:solidFill>
                  <a:srgbClr val="FF0000"/>
                </a:solidFill>
                <a:latin typeface="Golos Text" panose="020B0604020202020204" charset="0"/>
                <a:ea typeface="Golos Text" panose="020B0604020202020204" charset="0"/>
              </a:rPr>
              <a:t>- изменение макроэкономических показателей: поступления снизились на 1 637,7 млрд рублей: по акцизу на нефтяное сырье, направленное на переработку - на 1 757,5 млрд рублей (изменение цены реализации автомобильного бензина и дизельного топлива на роттердамском рынке); по акцизу на авиационный керосин –  на 63,0 млрд рублей (изменение цены реализации на внешних рынках); по акцизам на природный газ поступления увеличились на 182,8 млрд рублей (изменение цены реализации и курса доллара США); </a:t>
            </a:r>
          </a:p>
          <a:p>
            <a:pPr indent="436672" algn="just" defTabSz="587979">
              <a:defRPr/>
            </a:pPr>
            <a:r>
              <a:rPr lang="ru-RU" sz="1100" dirty="0">
                <a:solidFill>
                  <a:srgbClr val="FF0000"/>
                </a:solidFill>
                <a:latin typeface="Golos Text" panose="020B0604020202020204" charset="0"/>
                <a:ea typeface="Golos Text" panose="020B0604020202020204" charset="0"/>
              </a:rPr>
              <a:t>- изменение законодательства: 1) изменение ставок: поступления уменьшились на 73,2 млрд рублей: по акцизу на нефтяное сырье на 189 млрд рублей, при увеличении поступлений по акцизам на табачную продукцию – 37,9 млрд рублей, по акцизам на нефтепродукты – 29,6 млрд рублей; 2) в результате введения с 01.01.2022 года «возвратных» акцизов на этан и СУГ поступления уменьшились на 21,9 млрд рублей, в то же время, за счет акциза на сталь жидкую – увеличились на 53,7 млрд рублей;</a:t>
            </a:r>
          </a:p>
          <a:p>
            <a:pPr indent="436672" algn="just" defTabSz="587979">
              <a:defRPr/>
            </a:pPr>
            <a:r>
              <a:rPr lang="ru-RU" sz="1100" dirty="0">
                <a:solidFill>
                  <a:srgbClr val="FF0000"/>
                </a:solidFill>
                <a:latin typeface="Golos Text" panose="020B0604020202020204" charset="0"/>
                <a:ea typeface="Golos Text" panose="020B0604020202020204" charset="0"/>
              </a:rPr>
              <a:t>- изменение объемов реализации: поступления увеличились на 29,3 млрд рублей за счет акцизов на нефтепродукты - на 113,5 млрд рублей, акцизов на алкогольную продукцию – на 19,5 млрд рублей, при снижении объемов реализации табачной продукции – на 59,2 млрд рублей, автомобилей – на 18,2 млрд рублей, авиакеросина – на 16,4 млрд рублей, акцизов на природный газ – на 13,2 млрд рублей.</a:t>
            </a:r>
          </a:p>
          <a:p>
            <a:pPr indent="436672"/>
            <a:endParaRPr lang="ru-RU" sz="1100" dirty="0">
              <a:latin typeface="Golos Text" panose="020B0604020202020204" charset="0"/>
              <a:ea typeface="Golos Text" panose="020B0604020202020204" charset="0"/>
            </a:endParaRPr>
          </a:p>
        </p:txBody>
      </p:sp>
      <p:sp>
        <p:nvSpPr>
          <p:cNvPr id="4" name="Номер слайда 3"/>
          <p:cNvSpPr>
            <a:spLocks noGrp="1"/>
          </p:cNvSpPr>
          <p:nvPr>
            <p:ph type="sldNum" sz="quarter" idx="10"/>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2891750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Utterly Blank">
    <p:bg>
      <p:bgPr>
        <a:solidFill>
          <a:schemeClr val="bg1">
            <a:alpha val="54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7185012-2A93-C2A3-EFF1-E49C8775ADBD}"/>
              </a:ext>
            </a:extLst>
          </p:cNvPr>
          <p:cNvPicPr>
            <a:picLocks noChangeAspect="1"/>
          </p:cNvPicPr>
          <p:nvPr userDrawn="1"/>
        </p:nvPicPr>
        <p:blipFill rotWithShape="1">
          <a:blip r:embed="rId2"/>
          <a:srcRect t="7812" b="7812"/>
          <a:stretch/>
        </p:blipFill>
        <p:spPr>
          <a:xfrm>
            <a:off x="-2" y="0"/>
            <a:ext cx="12192002" cy="6858000"/>
          </a:xfrm>
          <a:prstGeom prst="rect">
            <a:avLst/>
          </a:prstGeom>
        </p:spPr>
      </p:pic>
      <p:sp>
        <p:nvSpPr>
          <p:cNvPr id="7" name="Rectangle 6">
            <a:extLst>
              <a:ext uri="{FF2B5EF4-FFF2-40B4-BE49-F238E27FC236}">
                <a16:creationId xmlns:a16="http://schemas.microsoft.com/office/drawing/2014/main" xmlns="" id="{8E6B4D4C-6549-0F1A-7974-7C8826C4637E}"/>
              </a:ext>
            </a:extLst>
          </p:cNvPr>
          <p:cNvSpPr/>
          <p:nvPr userDrawn="1"/>
        </p:nvSpPr>
        <p:spPr>
          <a:xfrm>
            <a:off x="335359" y="0"/>
            <a:ext cx="11856642" cy="6858000"/>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23" name="Straight Connector 22">
            <a:extLst>
              <a:ext uri="{FF2B5EF4-FFF2-40B4-BE49-F238E27FC236}">
                <a16:creationId xmlns:a16="http://schemas.microsoft.com/office/drawing/2014/main" xmlns="" id="{E25787F8-21B7-477A-C25C-DFA9567067CD}"/>
              </a:ext>
            </a:extLst>
          </p:cNvPr>
          <p:cNvCxnSpPr>
            <a:cxnSpLocks/>
          </p:cNvCxnSpPr>
          <p:nvPr userDrawn="1"/>
        </p:nvCxnSpPr>
        <p:spPr>
          <a:xfrm>
            <a:off x="335359" y="0"/>
            <a:ext cx="0" cy="6858000"/>
          </a:xfrm>
          <a:prstGeom prst="line">
            <a:avLst/>
          </a:prstGeom>
          <a:ln w="6350">
            <a:solidFill>
              <a:schemeClr val="bg1">
                <a:lumMod val="85000"/>
                <a:alpha val="80000"/>
              </a:schemeClr>
            </a:solidFill>
          </a:ln>
        </p:spPr>
        <p:style>
          <a:lnRef idx="1">
            <a:schemeClr val="accent1"/>
          </a:lnRef>
          <a:fillRef idx="0">
            <a:schemeClr val="accent1"/>
          </a:fillRef>
          <a:effectRef idx="0">
            <a:schemeClr val="accent1"/>
          </a:effectRef>
          <a:fontRef idx="minor">
            <a:schemeClr val="tx1"/>
          </a:fontRef>
        </p:style>
      </p:cxnSp>
      <p:sp>
        <p:nvSpPr>
          <p:cNvPr id="5" name="Номер слайда 5">
            <a:extLst>
              <a:ext uri="{FF2B5EF4-FFF2-40B4-BE49-F238E27FC236}">
                <a16:creationId xmlns:a16="http://schemas.microsoft.com/office/drawing/2014/main" xmlns="" id="{EC01754D-FADD-64A3-2312-DAE8485DCE6D}"/>
              </a:ext>
            </a:extLst>
          </p:cNvPr>
          <p:cNvSpPr txBox="1">
            <a:spLocks/>
          </p:cNvSpPr>
          <p:nvPr userDrawn="1"/>
        </p:nvSpPr>
        <p:spPr>
          <a:xfrm>
            <a:off x="11413758" y="322050"/>
            <a:ext cx="442883" cy="439151"/>
          </a:xfrm>
          <a:prstGeom prst="rect">
            <a:avLst/>
          </a:prstGeom>
          <a:solidFill>
            <a:schemeClr val="bg1">
              <a:alpha val="64000"/>
            </a:schemeClr>
          </a:solidFill>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2245CF44-F5A7-4881-A3C6-C17067F190D2}" type="slidenum">
              <a:rPr lang="en-US" sz="1100" b="1" smtClean="0">
                <a:latin typeface="Golos Text" panose="020B0503020202020204" pitchFamily="34" charset="0"/>
                <a:ea typeface="Golos Text" panose="020B0503020202020204" pitchFamily="34" charset="0"/>
              </a:rPr>
              <a:t>‹#›</a:t>
            </a:fld>
            <a:endParaRPr lang="en-US" sz="1100" b="1" dirty="0">
              <a:latin typeface="Golos Text" panose="020B0503020202020204" pitchFamily="34" charset="0"/>
              <a:ea typeface="Golos Text" panose="020B0503020202020204" pitchFamily="34" charset="0"/>
            </a:endParaRPr>
          </a:p>
        </p:txBody>
      </p:sp>
      <p:sp>
        <p:nvSpPr>
          <p:cNvPr id="3" name="Subtitle 2">
            <a:extLst>
              <a:ext uri="{FF2B5EF4-FFF2-40B4-BE49-F238E27FC236}">
                <a16:creationId xmlns:a16="http://schemas.microsoft.com/office/drawing/2014/main" xmlns="" id="{D02CB9FC-F4B4-0374-205E-15B572DAE926}"/>
              </a:ext>
            </a:extLst>
          </p:cNvPr>
          <p:cNvSpPr txBox="1">
            <a:spLocks/>
          </p:cNvSpPr>
          <p:nvPr userDrawn="1"/>
        </p:nvSpPr>
        <p:spPr>
          <a:xfrm>
            <a:off x="581585" y="310791"/>
            <a:ext cx="1373951" cy="461665"/>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b="0" dirty="0">
                <a:solidFill>
                  <a:schemeClr val="tx1">
                    <a:lumMod val="50000"/>
                  </a:schemeClr>
                </a:solidFill>
                <a:latin typeface="Golos Text" panose="020B0503020202020204" pitchFamily="34" charset="0"/>
                <a:ea typeface="Golos Text" panose="020B0503020202020204" pitchFamily="34" charset="0"/>
              </a:rPr>
              <a:t>ИТОГИ ДЕЯТЕЛЬНОСТИ </a:t>
            </a:r>
            <a:br>
              <a:rPr lang="ru-RU" sz="1000" b="0" dirty="0">
                <a:solidFill>
                  <a:schemeClr val="tx1">
                    <a:lumMod val="50000"/>
                  </a:schemeClr>
                </a:solidFill>
                <a:latin typeface="Golos Text" panose="020B0503020202020204" pitchFamily="34" charset="0"/>
                <a:ea typeface="Golos Text" panose="020B0503020202020204" pitchFamily="34" charset="0"/>
              </a:rPr>
            </a:br>
            <a:r>
              <a:rPr lang="ru-RU" sz="1000" b="0" dirty="0">
                <a:solidFill>
                  <a:schemeClr val="tx1">
                    <a:lumMod val="50000"/>
                  </a:schemeClr>
                </a:solidFill>
                <a:latin typeface="Golos Text" panose="020B0503020202020204" pitchFamily="34" charset="0"/>
                <a:ea typeface="Golos Text" panose="020B0503020202020204" pitchFamily="34" charset="0"/>
              </a:rPr>
              <a:t>ФНС РОССИИ</a:t>
            </a:r>
          </a:p>
        </p:txBody>
      </p:sp>
      <p:cxnSp>
        <p:nvCxnSpPr>
          <p:cNvPr id="4" name="Straight Connector 3">
            <a:extLst>
              <a:ext uri="{FF2B5EF4-FFF2-40B4-BE49-F238E27FC236}">
                <a16:creationId xmlns:a16="http://schemas.microsoft.com/office/drawing/2014/main" xmlns="" id="{E749A2B5-7F5E-EF14-EA59-00103A8E290E}"/>
              </a:ext>
            </a:extLst>
          </p:cNvPr>
          <p:cNvCxnSpPr>
            <a:cxnSpLocks/>
          </p:cNvCxnSpPr>
          <p:nvPr userDrawn="1"/>
        </p:nvCxnSpPr>
        <p:spPr>
          <a:xfrm>
            <a:off x="2099556" y="282628"/>
            <a:ext cx="0" cy="517994"/>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20EA4252-DB48-176C-AF42-2F87126BF7D3}"/>
              </a:ext>
            </a:extLst>
          </p:cNvPr>
          <p:cNvCxnSpPr>
            <a:cxnSpLocks/>
          </p:cNvCxnSpPr>
          <p:nvPr userDrawn="1"/>
        </p:nvCxnSpPr>
        <p:spPr>
          <a:xfrm>
            <a:off x="817045" y="1116646"/>
            <a:ext cx="615167" cy="0"/>
          </a:xfrm>
          <a:prstGeom prst="straightConnector1">
            <a:avLst/>
          </a:prstGeom>
          <a:ln w="6350">
            <a:solidFill>
              <a:schemeClr val="tx1">
                <a:lumMod val="75000"/>
              </a:schemeClr>
            </a:solidFill>
            <a:prstDash val="dash"/>
            <a:headEnd type="oval" w="sm" len="sm"/>
            <a:tailEnd type="triangle" w="sm"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0236730C-7013-9DCF-6A3B-EAECFED1156F}"/>
              </a:ext>
            </a:extLst>
          </p:cNvPr>
          <p:cNvSpPr txBox="1"/>
          <p:nvPr userDrawn="1"/>
        </p:nvSpPr>
        <p:spPr>
          <a:xfrm>
            <a:off x="509612" y="1024313"/>
            <a:ext cx="307433" cy="184666"/>
          </a:xfrm>
          <a:prstGeom prst="rect">
            <a:avLst/>
          </a:prstGeom>
          <a:noFill/>
        </p:spPr>
        <p:txBody>
          <a:bodyPr wrap="square" lIns="0" tIns="0" rIns="0" bIns="0" rtlCol="0" anchor="t" anchorCtr="0">
            <a:spAutoFit/>
          </a:bodyPr>
          <a:lstStyle/>
          <a:p>
            <a:pPr algn="ctr"/>
            <a:r>
              <a:rPr lang="ru-RU" sz="600" dirty="0">
                <a:solidFill>
                  <a:schemeClr val="tx1">
                    <a:lumMod val="75000"/>
                  </a:schemeClr>
                </a:solidFill>
                <a:latin typeface="Golos Text" panose="020B0503020202020204" pitchFamily="34" charset="0"/>
                <a:ea typeface="Golos Text" panose="020B0503020202020204" pitchFamily="34" charset="0"/>
              </a:rPr>
              <a:t>ЯНВ 2022</a:t>
            </a:r>
          </a:p>
        </p:txBody>
      </p:sp>
      <p:sp>
        <p:nvSpPr>
          <p:cNvPr id="11" name="TextBox 10">
            <a:extLst>
              <a:ext uri="{FF2B5EF4-FFF2-40B4-BE49-F238E27FC236}">
                <a16:creationId xmlns:a16="http://schemas.microsoft.com/office/drawing/2014/main" xmlns="" id="{9F161D35-1419-0F6A-6293-65BC74CD0A2B}"/>
              </a:ext>
            </a:extLst>
          </p:cNvPr>
          <p:cNvSpPr txBox="1"/>
          <p:nvPr userDrawn="1"/>
        </p:nvSpPr>
        <p:spPr>
          <a:xfrm>
            <a:off x="1432212" y="1024313"/>
            <a:ext cx="307433" cy="184666"/>
          </a:xfrm>
          <a:prstGeom prst="rect">
            <a:avLst/>
          </a:prstGeom>
          <a:noFill/>
        </p:spPr>
        <p:txBody>
          <a:bodyPr wrap="square" lIns="0" tIns="0" rIns="0" bIns="0" rtlCol="0" anchor="t" anchorCtr="0">
            <a:spAutoFit/>
          </a:bodyPr>
          <a:lstStyle/>
          <a:p>
            <a:pPr algn="ctr"/>
            <a:r>
              <a:rPr lang="ru-RU" sz="600" dirty="0">
                <a:solidFill>
                  <a:schemeClr val="tx1">
                    <a:lumMod val="75000"/>
                  </a:schemeClr>
                </a:solidFill>
                <a:latin typeface="Golos Text" panose="020B0503020202020204" pitchFamily="34" charset="0"/>
                <a:ea typeface="Golos Text" panose="020B0503020202020204" pitchFamily="34" charset="0"/>
              </a:rPr>
              <a:t>ОКТ 2022</a:t>
            </a:r>
          </a:p>
        </p:txBody>
      </p:sp>
      <p:sp>
        <p:nvSpPr>
          <p:cNvPr id="12" name="Oval 11">
            <a:extLst>
              <a:ext uri="{FF2B5EF4-FFF2-40B4-BE49-F238E27FC236}">
                <a16:creationId xmlns:a16="http://schemas.microsoft.com/office/drawing/2014/main" xmlns="" id="{7095852B-B73D-9AC0-477B-4F2FF206C685}"/>
              </a:ext>
            </a:extLst>
          </p:cNvPr>
          <p:cNvSpPr/>
          <p:nvPr userDrawn="1"/>
        </p:nvSpPr>
        <p:spPr>
          <a:xfrm>
            <a:off x="988711" y="980728"/>
            <a:ext cx="271835" cy="271835"/>
          </a:xfrm>
          <a:prstGeom prst="ellipse">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13" name="Graphic 152" descr="Monthly calendar with solid fill">
            <a:extLst>
              <a:ext uri="{FF2B5EF4-FFF2-40B4-BE49-F238E27FC236}">
                <a16:creationId xmlns:a16="http://schemas.microsoft.com/office/drawing/2014/main" xmlns="" id="{79793FF6-7FE7-F960-A1DD-B0C3160464ED}"/>
              </a:ext>
            </a:extLst>
          </p:cNvPr>
          <p:cNvGrpSpPr/>
          <p:nvPr userDrawn="1"/>
        </p:nvGrpSpPr>
        <p:grpSpPr>
          <a:xfrm>
            <a:off x="1062933" y="1054950"/>
            <a:ext cx="123390" cy="123390"/>
            <a:chOff x="1064473" y="1001688"/>
            <a:chExt cx="123390" cy="123390"/>
          </a:xfrm>
          <a:solidFill>
            <a:schemeClr val="bg1"/>
          </a:solidFill>
        </p:grpSpPr>
        <p:sp>
          <p:nvSpPr>
            <p:cNvPr id="14" name="Freeform: Shape 13">
              <a:extLst>
                <a:ext uri="{FF2B5EF4-FFF2-40B4-BE49-F238E27FC236}">
                  <a16:creationId xmlns:a16="http://schemas.microsoft.com/office/drawing/2014/main" xmlns="" id="{782A2EF9-5479-E8C7-B61A-1044A2EAAD56}"/>
                </a:ext>
              </a:extLst>
            </p:cNvPr>
            <p:cNvSpPr/>
            <p:nvPr/>
          </p:nvSpPr>
          <p:spPr>
            <a:xfrm>
              <a:off x="1064473" y="1023462"/>
              <a:ext cx="123390" cy="101616"/>
            </a:xfrm>
            <a:custGeom>
              <a:avLst/>
              <a:gdLst>
                <a:gd name="connsiteX0" fmla="*/ 112504 w 123390"/>
                <a:gd name="connsiteY0" fmla="*/ 10887 h 101616"/>
                <a:gd name="connsiteX1" fmla="*/ 112504 w 123390"/>
                <a:gd name="connsiteY1" fmla="*/ 25404 h 101616"/>
                <a:gd name="connsiteX2" fmla="*/ 97987 w 123390"/>
                <a:gd name="connsiteY2" fmla="*/ 25404 h 101616"/>
                <a:gd name="connsiteX3" fmla="*/ 97987 w 123390"/>
                <a:gd name="connsiteY3" fmla="*/ 10887 h 101616"/>
                <a:gd name="connsiteX4" fmla="*/ 112504 w 123390"/>
                <a:gd name="connsiteY4" fmla="*/ 10887 h 101616"/>
                <a:gd name="connsiteX5" fmla="*/ 10887 w 123390"/>
                <a:gd name="connsiteY5" fmla="*/ 76212 h 101616"/>
                <a:gd name="connsiteX6" fmla="*/ 25404 w 123390"/>
                <a:gd name="connsiteY6" fmla="*/ 76212 h 101616"/>
                <a:gd name="connsiteX7" fmla="*/ 25404 w 123390"/>
                <a:gd name="connsiteY7" fmla="*/ 90729 h 101616"/>
                <a:gd name="connsiteX8" fmla="*/ 10887 w 123390"/>
                <a:gd name="connsiteY8" fmla="*/ 90729 h 101616"/>
                <a:gd name="connsiteX9" fmla="*/ 10887 w 123390"/>
                <a:gd name="connsiteY9" fmla="*/ 76212 h 101616"/>
                <a:gd name="connsiteX10" fmla="*/ 47179 w 123390"/>
                <a:gd name="connsiteY10" fmla="*/ 10887 h 101616"/>
                <a:gd name="connsiteX11" fmla="*/ 47179 w 123390"/>
                <a:gd name="connsiteY11" fmla="*/ 25404 h 101616"/>
                <a:gd name="connsiteX12" fmla="*/ 32662 w 123390"/>
                <a:gd name="connsiteY12" fmla="*/ 25404 h 101616"/>
                <a:gd name="connsiteX13" fmla="*/ 32662 w 123390"/>
                <a:gd name="connsiteY13" fmla="*/ 10887 h 101616"/>
                <a:gd name="connsiteX14" fmla="*/ 47179 w 123390"/>
                <a:gd name="connsiteY14" fmla="*/ 10887 h 101616"/>
                <a:gd name="connsiteX15" fmla="*/ 68954 w 123390"/>
                <a:gd name="connsiteY15" fmla="*/ 10887 h 101616"/>
                <a:gd name="connsiteX16" fmla="*/ 68954 w 123390"/>
                <a:gd name="connsiteY16" fmla="*/ 25404 h 101616"/>
                <a:gd name="connsiteX17" fmla="*/ 54437 w 123390"/>
                <a:gd name="connsiteY17" fmla="*/ 25404 h 101616"/>
                <a:gd name="connsiteX18" fmla="*/ 54437 w 123390"/>
                <a:gd name="connsiteY18" fmla="*/ 10887 h 101616"/>
                <a:gd name="connsiteX19" fmla="*/ 68954 w 123390"/>
                <a:gd name="connsiteY19" fmla="*/ 10887 h 101616"/>
                <a:gd name="connsiteX20" fmla="*/ 90729 w 123390"/>
                <a:gd name="connsiteY20" fmla="*/ 47179 h 101616"/>
                <a:gd name="connsiteX21" fmla="*/ 76212 w 123390"/>
                <a:gd name="connsiteY21" fmla="*/ 47179 h 101616"/>
                <a:gd name="connsiteX22" fmla="*/ 76212 w 123390"/>
                <a:gd name="connsiteY22" fmla="*/ 32662 h 101616"/>
                <a:gd name="connsiteX23" fmla="*/ 90729 w 123390"/>
                <a:gd name="connsiteY23" fmla="*/ 32662 h 101616"/>
                <a:gd name="connsiteX24" fmla="*/ 90729 w 123390"/>
                <a:gd name="connsiteY24" fmla="*/ 47179 h 101616"/>
                <a:gd name="connsiteX25" fmla="*/ 97987 w 123390"/>
                <a:gd name="connsiteY25" fmla="*/ 47179 h 101616"/>
                <a:gd name="connsiteX26" fmla="*/ 97987 w 123390"/>
                <a:gd name="connsiteY26" fmla="*/ 32662 h 101616"/>
                <a:gd name="connsiteX27" fmla="*/ 112504 w 123390"/>
                <a:gd name="connsiteY27" fmla="*/ 32662 h 101616"/>
                <a:gd name="connsiteX28" fmla="*/ 112504 w 123390"/>
                <a:gd name="connsiteY28" fmla="*/ 47179 h 101616"/>
                <a:gd name="connsiteX29" fmla="*/ 97987 w 123390"/>
                <a:gd name="connsiteY29" fmla="*/ 47179 h 101616"/>
                <a:gd name="connsiteX30" fmla="*/ 97987 w 123390"/>
                <a:gd name="connsiteY30" fmla="*/ 68954 h 101616"/>
                <a:gd name="connsiteX31" fmla="*/ 97987 w 123390"/>
                <a:gd name="connsiteY31" fmla="*/ 54437 h 101616"/>
                <a:gd name="connsiteX32" fmla="*/ 112504 w 123390"/>
                <a:gd name="connsiteY32" fmla="*/ 54437 h 101616"/>
                <a:gd name="connsiteX33" fmla="*/ 112504 w 123390"/>
                <a:gd name="connsiteY33" fmla="*/ 68954 h 101616"/>
                <a:gd name="connsiteX34" fmla="*/ 97987 w 123390"/>
                <a:gd name="connsiteY34" fmla="*/ 68954 h 101616"/>
                <a:gd name="connsiteX35" fmla="*/ 54437 w 123390"/>
                <a:gd name="connsiteY35" fmla="*/ 76212 h 101616"/>
                <a:gd name="connsiteX36" fmla="*/ 68954 w 123390"/>
                <a:gd name="connsiteY36" fmla="*/ 76212 h 101616"/>
                <a:gd name="connsiteX37" fmla="*/ 68954 w 123390"/>
                <a:gd name="connsiteY37" fmla="*/ 90729 h 101616"/>
                <a:gd name="connsiteX38" fmla="*/ 54437 w 123390"/>
                <a:gd name="connsiteY38" fmla="*/ 90729 h 101616"/>
                <a:gd name="connsiteX39" fmla="*/ 54437 w 123390"/>
                <a:gd name="connsiteY39" fmla="*/ 76212 h 101616"/>
                <a:gd name="connsiteX40" fmla="*/ 47179 w 123390"/>
                <a:gd name="connsiteY40" fmla="*/ 76212 h 101616"/>
                <a:gd name="connsiteX41" fmla="*/ 47179 w 123390"/>
                <a:gd name="connsiteY41" fmla="*/ 90729 h 101616"/>
                <a:gd name="connsiteX42" fmla="*/ 32662 w 123390"/>
                <a:gd name="connsiteY42" fmla="*/ 90729 h 101616"/>
                <a:gd name="connsiteX43" fmla="*/ 32662 w 123390"/>
                <a:gd name="connsiteY43" fmla="*/ 76212 h 101616"/>
                <a:gd name="connsiteX44" fmla="*/ 47179 w 123390"/>
                <a:gd name="connsiteY44" fmla="*/ 76212 h 101616"/>
                <a:gd name="connsiteX45" fmla="*/ 32662 w 123390"/>
                <a:gd name="connsiteY45" fmla="*/ 54437 h 101616"/>
                <a:gd name="connsiteX46" fmla="*/ 47179 w 123390"/>
                <a:gd name="connsiteY46" fmla="*/ 54437 h 101616"/>
                <a:gd name="connsiteX47" fmla="*/ 47179 w 123390"/>
                <a:gd name="connsiteY47" fmla="*/ 68954 h 101616"/>
                <a:gd name="connsiteX48" fmla="*/ 32662 w 123390"/>
                <a:gd name="connsiteY48" fmla="*/ 68954 h 101616"/>
                <a:gd name="connsiteX49" fmla="*/ 32662 w 123390"/>
                <a:gd name="connsiteY49" fmla="*/ 54437 h 101616"/>
                <a:gd name="connsiteX50" fmla="*/ 25404 w 123390"/>
                <a:gd name="connsiteY50" fmla="*/ 54437 h 101616"/>
                <a:gd name="connsiteX51" fmla="*/ 25404 w 123390"/>
                <a:gd name="connsiteY51" fmla="*/ 68954 h 101616"/>
                <a:gd name="connsiteX52" fmla="*/ 10887 w 123390"/>
                <a:gd name="connsiteY52" fmla="*/ 68954 h 101616"/>
                <a:gd name="connsiteX53" fmla="*/ 10887 w 123390"/>
                <a:gd name="connsiteY53" fmla="*/ 54437 h 101616"/>
                <a:gd name="connsiteX54" fmla="*/ 25404 w 123390"/>
                <a:gd name="connsiteY54" fmla="*/ 54437 h 101616"/>
                <a:gd name="connsiteX55" fmla="*/ 25404 w 123390"/>
                <a:gd name="connsiteY55" fmla="*/ 32662 h 101616"/>
                <a:gd name="connsiteX56" fmla="*/ 25404 w 123390"/>
                <a:gd name="connsiteY56" fmla="*/ 47179 h 101616"/>
                <a:gd name="connsiteX57" fmla="*/ 10887 w 123390"/>
                <a:gd name="connsiteY57" fmla="*/ 47179 h 101616"/>
                <a:gd name="connsiteX58" fmla="*/ 10887 w 123390"/>
                <a:gd name="connsiteY58" fmla="*/ 32662 h 101616"/>
                <a:gd name="connsiteX59" fmla="*/ 25404 w 123390"/>
                <a:gd name="connsiteY59" fmla="*/ 32662 h 101616"/>
                <a:gd name="connsiteX60" fmla="*/ 47179 w 123390"/>
                <a:gd name="connsiteY60" fmla="*/ 47179 h 101616"/>
                <a:gd name="connsiteX61" fmla="*/ 32662 w 123390"/>
                <a:gd name="connsiteY61" fmla="*/ 47179 h 101616"/>
                <a:gd name="connsiteX62" fmla="*/ 32662 w 123390"/>
                <a:gd name="connsiteY62" fmla="*/ 32662 h 101616"/>
                <a:gd name="connsiteX63" fmla="*/ 47179 w 123390"/>
                <a:gd name="connsiteY63" fmla="*/ 32662 h 101616"/>
                <a:gd name="connsiteX64" fmla="*/ 47179 w 123390"/>
                <a:gd name="connsiteY64" fmla="*/ 47179 h 101616"/>
                <a:gd name="connsiteX65" fmla="*/ 54437 w 123390"/>
                <a:gd name="connsiteY65" fmla="*/ 47179 h 101616"/>
                <a:gd name="connsiteX66" fmla="*/ 54437 w 123390"/>
                <a:gd name="connsiteY66" fmla="*/ 32662 h 101616"/>
                <a:gd name="connsiteX67" fmla="*/ 68954 w 123390"/>
                <a:gd name="connsiteY67" fmla="*/ 32662 h 101616"/>
                <a:gd name="connsiteX68" fmla="*/ 68954 w 123390"/>
                <a:gd name="connsiteY68" fmla="*/ 47179 h 101616"/>
                <a:gd name="connsiteX69" fmla="*/ 54437 w 123390"/>
                <a:gd name="connsiteY69" fmla="*/ 47179 h 101616"/>
                <a:gd name="connsiteX70" fmla="*/ 68954 w 123390"/>
                <a:gd name="connsiteY70" fmla="*/ 68954 h 101616"/>
                <a:gd name="connsiteX71" fmla="*/ 54437 w 123390"/>
                <a:gd name="connsiteY71" fmla="*/ 68954 h 101616"/>
                <a:gd name="connsiteX72" fmla="*/ 54437 w 123390"/>
                <a:gd name="connsiteY72" fmla="*/ 54437 h 101616"/>
                <a:gd name="connsiteX73" fmla="*/ 68954 w 123390"/>
                <a:gd name="connsiteY73" fmla="*/ 54437 h 101616"/>
                <a:gd name="connsiteX74" fmla="*/ 68954 w 123390"/>
                <a:gd name="connsiteY74" fmla="*/ 68954 h 101616"/>
                <a:gd name="connsiteX75" fmla="*/ 76212 w 123390"/>
                <a:gd name="connsiteY75" fmla="*/ 68954 h 101616"/>
                <a:gd name="connsiteX76" fmla="*/ 76212 w 123390"/>
                <a:gd name="connsiteY76" fmla="*/ 54437 h 101616"/>
                <a:gd name="connsiteX77" fmla="*/ 90729 w 123390"/>
                <a:gd name="connsiteY77" fmla="*/ 54437 h 101616"/>
                <a:gd name="connsiteX78" fmla="*/ 90729 w 123390"/>
                <a:gd name="connsiteY78" fmla="*/ 68954 h 101616"/>
                <a:gd name="connsiteX79" fmla="*/ 76212 w 123390"/>
                <a:gd name="connsiteY79" fmla="*/ 68954 h 101616"/>
                <a:gd name="connsiteX80" fmla="*/ 90729 w 123390"/>
                <a:gd name="connsiteY80" fmla="*/ 10887 h 101616"/>
                <a:gd name="connsiteX81" fmla="*/ 90729 w 123390"/>
                <a:gd name="connsiteY81" fmla="*/ 25404 h 101616"/>
                <a:gd name="connsiteX82" fmla="*/ 76212 w 123390"/>
                <a:gd name="connsiteY82" fmla="*/ 25404 h 101616"/>
                <a:gd name="connsiteX83" fmla="*/ 76212 w 123390"/>
                <a:gd name="connsiteY83" fmla="*/ 10887 h 101616"/>
                <a:gd name="connsiteX84" fmla="*/ 90729 w 123390"/>
                <a:gd name="connsiteY84" fmla="*/ 10887 h 101616"/>
                <a:gd name="connsiteX85" fmla="*/ 0 w 123390"/>
                <a:gd name="connsiteY85" fmla="*/ 0 h 101616"/>
                <a:gd name="connsiteX86" fmla="*/ 0 w 123390"/>
                <a:gd name="connsiteY86" fmla="*/ 101616 h 101616"/>
                <a:gd name="connsiteX87" fmla="*/ 123391 w 123390"/>
                <a:gd name="connsiteY87" fmla="*/ 101616 h 101616"/>
                <a:gd name="connsiteX88" fmla="*/ 123391 w 123390"/>
                <a:gd name="connsiteY88" fmla="*/ 0 h 101616"/>
                <a:gd name="connsiteX89" fmla="*/ 0 w 123390"/>
                <a:gd name="connsiteY89" fmla="*/ 0 h 1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3390" h="101616">
                  <a:moveTo>
                    <a:pt x="112504" y="10887"/>
                  </a:moveTo>
                  <a:lnTo>
                    <a:pt x="112504" y="25404"/>
                  </a:lnTo>
                  <a:lnTo>
                    <a:pt x="97987" y="25404"/>
                  </a:lnTo>
                  <a:lnTo>
                    <a:pt x="97987" y="10887"/>
                  </a:lnTo>
                  <a:lnTo>
                    <a:pt x="112504" y="10887"/>
                  </a:lnTo>
                  <a:close/>
                  <a:moveTo>
                    <a:pt x="10887" y="76212"/>
                  </a:moveTo>
                  <a:lnTo>
                    <a:pt x="25404" y="76212"/>
                  </a:lnTo>
                  <a:lnTo>
                    <a:pt x="25404" y="90729"/>
                  </a:lnTo>
                  <a:lnTo>
                    <a:pt x="10887" y="90729"/>
                  </a:lnTo>
                  <a:lnTo>
                    <a:pt x="10887" y="76212"/>
                  </a:lnTo>
                  <a:close/>
                  <a:moveTo>
                    <a:pt x="47179" y="10887"/>
                  </a:moveTo>
                  <a:lnTo>
                    <a:pt x="47179" y="25404"/>
                  </a:lnTo>
                  <a:lnTo>
                    <a:pt x="32662" y="25404"/>
                  </a:lnTo>
                  <a:lnTo>
                    <a:pt x="32662" y="10887"/>
                  </a:lnTo>
                  <a:lnTo>
                    <a:pt x="47179" y="10887"/>
                  </a:lnTo>
                  <a:close/>
                  <a:moveTo>
                    <a:pt x="68954" y="10887"/>
                  </a:moveTo>
                  <a:lnTo>
                    <a:pt x="68954" y="25404"/>
                  </a:lnTo>
                  <a:lnTo>
                    <a:pt x="54437" y="25404"/>
                  </a:lnTo>
                  <a:lnTo>
                    <a:pt x="54437" y="10887"/>
                  </a:lnTo>
                  <a:lnTo>
                    <a:pt x="68954" y="10887"/>
                  </a:lnTo>
                  <a:close/>
                  <a:moveTo>
                    <a:pt x="90729" y="47179"/>
                  </a:moveTo>
                  <a:lnTo>
                    <a:pt x="76212" y="47179"/>
                  </a:lnTo>
                  <a:lnTo>
                    <a:pt x="76212" y="32662"/>
                  </a:lnTo>
                  <a:lnTo>
                    <a:pt x="90729" y="32662"/>
                  </a:lnTo>
                  <a:lnTo>
                    <a:pt x="90729" y="47179"/>
                  </a:lnTo>
                  <a:close/>
                  <a:moveTo>
                    <a:pt x="97987" y="47179"/>
                  </a:moveTo>
                  <a:lnTo>
                    <a:pt x="97987" y="32662"/>
                  </a:lnTo>
                  <a:lnTo>
                    <a:pt x="112504" y="32662"/>
                  </a:lnTo>
                  <a:lnTo>
                    <a:pt x="112504" y="47179"/>
                  </a:lnTo>
                  <a:lnTo>
                    <a:pt x="97987" y="47179"/>
                  </a:lnTo>
                  <a:close/>
                  <a:moveTo>
                    <a:pt x="97987" y="68954"/>
                  </a:moveTo>
                  <a:lnTo>
                    <a:pt x="97987" y="54437"/>
                  </a:lnTo>
                  <a:lnTo>
                    <a:pt x="112504" y="54437"/>
                  </a:lnTo>
                  <a:lnTo>
                    <a:pt x="112504" y="68954"/>
                  </a:lnTo>
                  <a:lnTo>
                    <a:pt x="97987" y="68954"/>
                  </a:lnTo>
                  <a:close/>
                  <a:moveTo>
                    <a:pt x="54437" y="76212"/>
                  </a:moveTo>
                  <a:lnTo>
                    <a:pt x="68954" y="76212"/>
                  </a:lnTo>
                  <a:lnTo>
                    <a:pt x="68954" y="90729"/>
                  </a:lnTo>
                  <a:lnTo>
                    <a:pt x="54437" y="90729"/>
                  </a:lnTo>
                  <a:lnTo>
                    <a:pt x="54437" y="76212"/>
                  </a:lnTo>
                  <a:close/>
                  <a:moveTo>
                    <a:pt x="47179" y="76212"/>
                  </a:moveTo>
                  <a:lnTo>
                    <a:pt x="47179" y="90729"/>
                  </a:lnTo>
                  <a:lnTo>
                    <a:pt x="32662" y="90729"/>
                  </a:lnTo>
                  <a:lnTo>
                    <a:pt x="32662" y="76212"/>
                  </a:lnTo>
                  <a:lnTo>
                    <a:pt x="47179" y="76212"/>
                  </a:lnTo>
                  <a:close/>
                  <a:moveTo>
                    <a:pt x="32662" y="54437"/>
                  </a:moveTo>
                  <a:lnTo>
                    <a:pt x="47179" y="54437"/>
                  </a:lnTo>
                  <a:lnTo>
                    <a:pt x="47179" y="68954"/>
                  </a:lnTo>
                  <a:lnTo>
                    <a:pt x="32662" y="68954"/>
                  </a:lnTo>
                  <a:lnTo>
                    <a:pt x="32662" y="54437"/>
                  </a:lnTo>
                  <a:close/>
                  <a:moveTo>
                    <a:pt x="25404" y="54437"/>
                  </a:moveTo>
                  <a:lnTo>
                    <a:pt x="25404" y="68954"/>
                  </a:lnTo>
                  <a:lnTo>
                    <a:pt x="10887" y="68954"/>
                  </a:lnTo>
                  <a:lnTo>
                    <a:pt x="10887" y="54437"/>
                  </a:lnTo>
                  <a:lnTo>
                    <a:pt x="25404" y="54437"/>
                  </a:lnTo>
                  <a:close/>
                  <a:moveTo>
                    <a:pt x="25404" y="32662"/>
                  </a:moveTo>
                  <a:lnTo>
                    <a:pt x="25404" y="47179"/>
                  </a:lnTo>
                  <a:lnTo>
                    <a:pt x="10887" y="47179"/>
                  </a:lnTo>
                  <a:lnTo>
                    <a:pt x="10887" y="32662"/>
                  </a:lnTo>
                  <a:lnTo>
                    <a:pt x="25404" y="32662"/>
                  </a:lnTo>
                  <a:close/>
                  <a:moveTo>
                    <a:pt x="47179" y="47179"/>
                  </a:moveTo>
                  <a:lnTo>
                    <a:pt x="32662" y="47179"/>
                  </a:lnTo>
                  <a:lnTo>
                    <a:pt x="32662" y="32662"/>
                  </a:lnTo>
                  <a:lnTo>
                    <a:pt x="47179" y="32662"/>
                  </a:lnTo>
                  <a:lnTo>
                    <a:pt x="47179" y="47179"/>
                  </a:lnTo>
                  <a:close/>
                  <a:moveTo>
                    <a:pt x="54437" y="47179"/>
                  </a:moveTo>
                  <a:lnTo>
                    <a:pt x="54437" y="32662"/>
                  </a:lnTo>
                  <a:lnTo>
                    <a:pt x="68954" y="32662"/>
                  </a:lnTo>
                  <a:lnTo>
                    <a:pt x="68954" y="47179"/>
                  </a:lnTo>
                  <a:lnTo>
                    <a:pt x="54437" y="47179"/>
                  </a:lnTo>
                  <a:close/>
                  <a:moveTo>
                    <a:pt x="68954" y="68954"/>
                  </a:moveTo>
                  <a:lnTo>
                    <a:pt x="54437" y="68954"/>
                  </a:lnTo>
                  <a:lnTo>
                    <a:pt x="54437" y="54437"/>
                  </a:lnTo>
                  <a:lnTo>
                    <a:pt x="68954" y="54437"/>
                  </a:lnTo>
                  <a:lnTo>
                    <a:pt x="68954" y="68954"/>
                  </a:lnTo>
                  <a:close/>
                  <a:moveTo>
                    <a:pt x="76212" y="68954"/>
                  </a:moveTo>
                  <a:lnTo>
                    <a:pt x="76212" y="54437"/>
                  </a:lnTo>
                  <a:lnTo>
                    <a:pt x="90729" y="54437"/>
                  </a:lnTo>
                  <a:lnTo>
                    <a:pt x="90729" y="68954"/>
                  </a:lnTo>
                  <a:lnTo>
                    <a:pt x="76212" y="68954"/>
                  </a:lnTo>
                  <a:close/>
                  <a:moveTo>
                    <a:pt x="90729" y="10887"/>
                  </a:moveTo>
                  <a:lnTo>
                    <a:pt x="90729" y="25404"/>
                  </a:lnTo>
                  <a:lnTo>
                    <a:pt x="76212" y="25404"/>
                  </a:lnTo>
                  <a:lnTo>
                    <a:pt x="76212" y="10887"/>
                  </a:lnTo>
                  <a:lnTo>
                    <a:pt x="90729" y="10887"/>
                  </a:lnTo>
                  <a:close/>
                  <a:moveTo>
                    <a:pt x="0" y="0"/>
                  </a:moveTo>
                  <a:lnTo>
                    <a:pt x="0" y="101616"/>
                  </a:lnTo>
                  <a:lnTo>
                    <a:pt x="123391" y="101616"/>
                  </a:lnTo>
                  <a:lnTo>
                    <a:pt x="123391" y="0"/>
                  </a:lnTo>
                  <a:lnTo>
                    <a:pt x="0" y="0"/>
                  </a:lnTo>
                  <a:close/>
                </a:path>
              </a:pathLst>
            </a:custGeom>
            <a:grpFill/>
            <a:ln w="1786" cap="flat">
              <a:noFill/>
              <a:prstDash val="solid"/>
              <a:miter/>
            </a:ln>
          </p:spPr>
          <p:txBody>
            <a:bodyPr rtlCol="0" anchor="ctr"/>
            <a:lstStyle/>
            <a:p>
              <a:endParaRPr lang="ru-RU"/>
            </a:p>
          </p:txBody>
        </p:sp>
        <p:sp>
          <p:nvSpPr>
            <p:cNvPr id="15" name="Freeform: Shape 14">
              <a:extLst>
                <a:ext uri="{FF2B5EF4-FFF2-40B4-BE49-F238E27FC236}">
                  <a16:creationId xmlns:a16="http://schemas.microsoft.com/office/drawing/2014/main" xmlns="" id="{6AE4D002-7D3D-7E47-848D-F79F3D09C69B}"/>
                </a:ext>
              </a:extLst>
            </p:cNvPr>
            <p:cNvSpPr/>
            <p:nvPr/>
          </p:nvSpPr>
          <p:spPr>
            <a:xfrm>
              <a:off x="1064473" y="1001688"/>
              <a:ext cx="123390" cy="14516"/>
            </a:xfrm>
            <a:custGeom>
              <a:avLst/>
              <a:gdLst>
                <a:gd name="connsiteX0" fmla="*/ 0 w 123390"/>
                <a:gd name="connsiteY0" fmla="*/ 0 h 14516"/>
                <a:gd name="connsiteX1" fmla="*/ 123391 w 123390"/>
                <a:gd name="connsiteY1" fmla="*/ 0 h 14516"/>
                <a:gd name="connsiteX2" fmla="*/ 123391 w 123390"/>
                <a:gd name="connsiteY2" fmla="*/ 14517 h 14516"/>
                <a:gd name="connsiteX3" fmla="*/ 0 w 123390"/>
                <a:gd name="connsiteY3" fmla="*/ 14517 h 14516"/>
              </a:gdLst>
              <a:ahLst/>
              <a:cxnLst>
                <a:cxn ang="0">
                  <a:pos x="connsiteX0" y="connsiteY0"/>
                </a:cxn>
                <a:cxn ang="0">
                  <a:pos x="connsiteX1" y="connsiteY1"/>
                </a:cxn>
                <a:cxn ang="0">
                  <a:pos x="connsiteX2" y="connsiteY2"/>
                </a:cxn>
                <a:cxn ang="0">
                  <a:pos x="connsiteX3" y="connsiteY3"/>
                </a:cxn>
              </a:cxnLst>
              <a:rect l="l" t="t" r="r" b="b"/>
              <a:pathLst>
                <a:path w="123390" h="14516">
                  <a:moveTo>
                    <a:pt x="0" y="0"/>
                  </a:moveTo>
                  <a:lnTo>
                    <a:pt x="123391" y="0"/>
                  </a:lnTo>
                  <a:lnTo>
                    <a:pt x="123391" y="14517"/>
                  </a:lnTo>
                  <a:lnTo>
                    <a:pt x="0" y="14517"/>
                  </a:lnTo>
                  <a:close/>
                </a:path>
              </a:pathLst>
            </a:custGeom>
            <a:grpFill/>
            <a:ln w="1786" cap="flat">
              <a:noFill/>
              <a:prstDash val="solid"/>
              <a:miter/>
            </a:ln>
          </p:spPr>
          <p:txBody>
            <a:bodyPr rtlCol="0" anchor="ctr"/>
            <a:lstStyle/>
            <a:p>
              <a:endParaRPr lang="ru-RU"/>
            </a:p>
          </p:txBody>
        </p:sp>
      </p:grpSp>
    </p:spTree>
    <p:extLst>
      <p:ext uri="{BB962C8B-B14F-4D97-AF65-F5344CB8AC3E}">
        <p14:creationId xmlns:p14="http://schemas.microsoft.com/office/powerpoint/2010/main" val="117931609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7_Utterly Blank">
    <p:bg>
      <p:bgPr>
        <a:solidFill>
          <a:schemeClr val="bg1">
            <a:alpha val="54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7185012-2A93-C2A3-EFF1-E49C8775ADBD}"/>
              </a:ext>
            </a:extLst>
          </p:cNvPr>
          <p:cNvPicPr>
            <a:picLocks noChangeAspect="1"/>
          </p:cNvPicPr>
          <p:nvPr userDrawn="1"/>
        </p:nvPicPr>
        <p:blipFill rotWithShape="1">
          <a:blip r:embed="rId2"/>
          <a:srcRect t="7812" b="7812"/>
          <a:stretch/>
        </p:blipFill>
        <p:spPr>
          <a:xfrm>
            <a:off x="-2" y="0"/>
            <a:ext cx="12192002" cy="6858000"/>
          </a:xfrm>
          <a:prstGeom prst="rect">
            <a:avLst/>
          </a:prstGeom>
        </p:spPr>
      </p:pic>
      <p:sp>
        <p:nvSpPr>
          <p:cNvPr id="7" name="Rectangle 6">
            <a:extLst>
              <a:ext uri="{FF2B5EF4-FFF2-40B4-BE49-F238E27FC236}">
                <a16:creationId xmlns:a16="http://schemas.microsoft.com/office/drawing/2014/main" xmlns="" id="{8E6B4D4C-6549-0F1A-7974-7C8826C4637E}"/>
              </a:ext>
            </a:extLst>
          </p:cNvPr>
          <p:cNvSpPr/>
          <p:nvPr userDrawn="1"/>
        </p:nvSpPr>
        <p:spPr>
          <a:xfrm>
            <a:off x="335359" y="0"/>
            <a:ext cx="11856642" cy="6858000"/>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23" name="Straight Connector 22">
            <a:extLst>
              <a:ext uri="{FF2B5EF4-FFF2-40B4-BE49-F238E27FC236}">
                <a16:creationId xmlns:a16="http://schemas.microsoft.com/office/drawing/2014/main" xmlns="" id="{E25787F8-21B7-477A-C25C-DFA9567067CD}"/>
              </a:ext>
            </a:extLst>
          </p:cNvPr>
          <p:cNvCxnSpPr>
            <a:cxnSpLocks/>
          </p:cNvCxnSpPr>
          <p:nvPr userDrawn="1"/>
        </p:nvCxnSpPr>
        <p:spPr>
          <a:xfrm>
            <a:off x="335359" y="0"/>
            <a:ext cx="0" cy="6858000"/>
          </a:xfrm>
          <a:prstGeom prst="line">
            <a:avLst/>
          </a:prstGeom>
          <a:ln w="6350">
            <a:solidFill>
              <a:schemeClr val="bg1">
                <a:lumMod val="85000"/>
                <a:alpha val="80000"/>
              </a:schemeClr>
            </a:solidFill>
          </a:ln>
        </p:spPr>
        <p:style>
          <a:lnRef idx="1">
            <a:schemeClr val="accent1"/>
          </a:lnRef>
          <a:fillRef idx="0">
            <a:schemeClr val="accent1"/>
          </a:fillRef>
          <a:effectRef idx="0">
            <a:schemeClr val="accent1"/>
          </a:effectRef>
          <a:fontRef idx="minor">
            <a:schemeClr val="tx1"/>
          </a:fontRef>
        </p:style>
      </p:cxnSp>
      <p:sp>
        <p:nvSpPr>
          <p:cNvPr id="5" name="Номер слайда 5">
            <a:extLst>
              <a:ext uri="{FF2B5EF4-FFF2-40B4-BE49-F238E27FC236}">
                <a16:creationId xmlns:a16="http://schemas.microsoft.com/office/drawing/2014/main" xmlns="" id="{EC01754D-FADD-64A3-2312-DAE8485DCE6D}"/>
              </a:ext>
            </a:extLst>
          </p:cNvPr>
          <p:cNvSpPr txBox="1">
            <a:spLocks/>
          </p:cNvSpPr>
          <p:nvPr userDrawn="1"/>
        </p:nvSpPr>
        <p:spPr>
          <a:xfrm>
            <a:off x="11413758" y="322050"/>
            <a:ext cx="442883" cy="439151"/>
          </a:xfrm>
          <a:prstGeom prst="rect">
            <a:avLst/>
          </a:prstGeom>
          <a:solidFill>
            <a:schemeClr val="bg1">
              <a:alpha val="64000"/>
            </a:schemeClr>
          </a:solidFill>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2245CF44-F5A7-4881-A3C6-C17067F190D2}" type="slidenum">
              <a:rPr lang="en-US" sz="1100" b="1" smtClean="0">
                <a:latin typeface="Golos Text" panose="020B0503020202020204" pitchFamily="34" charset="0"/>
                <a:ea typeface="Golos Text" panose="020B0503020202020204" pitchFamily="34" charset="0"/>
              </a:rPr>
              <a:t>‹#›</a:t>
            </a:fld>
            <a:endParaRPr lang="en-US" sz="1100" b="1" dirty="0">
              <a:latin typeface="Golos Text" panose="020B0503020202020204" pitchFamily="34" charset="0"/>
              <a:ea typeface="Golos Text" panose="020B0503020202020204" pitchFamily="34" charset="0"/>
            </a:endParaRPr>
          </a:p>
        </p:txBody>
      </p:sp>
      <p:sp>
        <p:nvSpPr>
          <p:cNvPr id="3" name="Subtitle 2">
            <a:extLst>
              <a:ext uri="{FF2B5EF4-FFF2-40B4-BE49-F238E27FC236}">
                <a16:creationId xmlns:a16="http://schemas.microsoft.com/office/drawing/2014/main" xmlns="" id="{D02CB9FC-F4B4-0374-205E-15B572DAE926}"/>
              </a:ext>
            </a:extLst>
          </p:cNvPr>
          <p:cNvSpPr txBox="1">
            <a:spLocks/>
          </p:cNvSpPr>
          <p:nvPr userDrawn="1"/>
        </p:nvSpPr>
        <p:spPr>
          <a:xfrm>
            <a:off x="581585" y="310791"/>
            <a:ext cx="1373951" cy="461665"/>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b="0" dirty="0">
                <a:solidFill>
                  <a:schemeClr val="tx1">
                    <a:lumMod val="50000"/>
                  </a:schemeClr>
                </a:solidFill>
                <a:latin typeface="Golos Text" panose="020B0503020202020204" pitchFamily="34" charset="0"/>
                <a:ea typeface="Golos Text" panose="020B0503020202020204" pitchFamily="34" charset="0"/>
              </a:rPr>
              <a:t>ИТОГИ ДЕЯТЕЛЬНОСТИ </a:t>
            </a:r>
            <a:br>
              <a:rPr lang="ru-RU" sz="1000" b="0" dirty="0">
                <a:solidFill>
                  <a:schemeClr val="tx1">
                    <a:lumMod val="50000"/>
                  </a:schemeClr>
                </a:solidFill>
                <a:latin typeface="Golos Text" panose="020B0503020202020204" pitchFamily="34" charset="0"/>
                <a:ea typeface="Golos Text" panose="020B0503020202020204" pitchFamily="34" charset="0"/>
              </a:rPr>
            </a:br>
            <a:r>
              <a:rPr lang="ru-RU" sz="1000" b="0" dirty="0">
                <a:solidFill>
                  <a:schemeClr val="tx1">
                    <a:lumMod val="50000"/>
                  </a:schemeClr>
                </a:solidFill>
                <a:latin typeface="Golos Text" panose="020B0503020202020204" pitchFamily="34" charset="0"/>
                <a:ea typeface="Golos Text" panose="020B0503020202020204" pitchFamily="34" charset="0"/>
              </a:rPr>
              <a:t>ФНС РОССИИ</a:t>
            </a:r>
          </a:p>
        </p:txBody>
      </p:sp>
      <p:cxnSp>
        <p:nvCxnSpPr>
          <p:cNvPr id="4" name="Straight Connector 3">
            <a:extLst>
              <a:ext uri="{FF2B5EF4-FFF2-40B4-BE49-F238E27FC236}">
                <a16:creationId xmlns:a16="http://schemas.microsoft.com/office/drawing/2014/main" xmlns="" id="{E749A2B5-7F5E-EF14-EA59-00103A8E290E}"/>
              </a:ext>
            </a:extLst>
          </p:cNvPr>
          <p:cNvCxnSpPr>
            <a:cxnSpLocks/>
          </p:cNvCxnSpPr>
          <p:nvPr userDrawn="1"/>
        </p:nvCxnSpPr>
        <p:spPr>
          <a:xfrm>
            <a:off x="2099556" y="282628"/>
            <a:ext cx="0" cy="517994"/>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09630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Utterly Blank">
    <p:bg>
      <p:bgPr>
        <a:solidFill>
          <a:schemeClr val="bg1">
            <a:alpha val="54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406B98A-750D-76DD-44AF-BC2353B829EA}"/>
              </a:ext>
            </a:extLst>
          </p:cNvPr>
          <p:cNvPicPr>
            <a:picLocks noChangeAspect="1"/>
          </p:cNvPicPr>
          <p:nvPr userDrawn="1"/>
        </p:nvPicPr>
        <p:blipFill rotWithShape="1">
          <a:blip r:embed="rId2"/>
          <a:srcRect t="7812" b="7812"/>
          <a:stretch/>
        </p:blipFill>
        <p:spPr>
          <a:xfrm>
            <a:off x="-2" y="0"/>
            <a:ext cx="12192002" cy="6858000"/>
          </a:xfrm>
          <a:prstGeom prst="rect">
            <a:avLst/>
          </a:prstGeom>
        </p:spPr>
      </p:pic>
      <p:sp>
        <p:nvSpPr>
          <p:cNvPr id="7" name="Rectangle 6">
            <a:extLst>
              <a:ext uri="{FF2B5EF4-FFF2-40B4-BE49-F238E27FC236}">
                <a16:creationId xmlns:a16="http://schemas.microsoft.com/office/drawing/2014/main" xmlns="" id="{8E6B4D4C-6549-0F1A-7974-7C8826C4637E}"/>
              </a:ext>
            </a:extLst>
          </p:cNvPr>
          <p:cNvSpPr/>
          <p:nvPr userDrawn="1"/>
        </p:nvSpPr>
        <p:spPr>
          <a:xfrm>
            <a:off x="335359" y="0"/>
            <a:ext cx="11856642" cy="6858000"/>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cxnSp>
        <p:nvCxnSpPr>
          <p:cNvPr id="23" name="Straight Connector 22">
            <a:extLst>
              <a:ext uri="{FF2B5EF4-FFF2-40B4-BE49-F238E27FC236}">
                <a16:creationId xmlns:a16="http://schemas.microsoft.com/office/drawing/2014/main" xmlns="" id="{E25787F8-21B7-477A-C25C-DFA9567067CD}"/>
              </a:ext>
            </a:extLst>
          </p:cNvPr>
          <p:cNvCxnSpPr>
            <a:cxnSpLocks/>
          </p:cNvCxnSpPr>
          <p:nvPr userDrawn="1"/>
        </p:nvCxnSpPr>
        <p:spPr>
          <a:xfrm>
            <a:off x="335359" y="0"/>
            <a:ext cx="0" cy="6858000"/>
          </a:xfrm>
          <a:prstGeom prst="line">
            <a:avLst/>
          </a:prstGeom>
          <a:ln w="6350">
            <a:solidFill>
              <a:schemeClr val="bg1">
                <a:lumMod val="85000"/>
                <a:alpha val="80000"/>
              </a:schemeClr>
            </a:solidFill>
          </a:ln>
        </p:spPr>
        <p:style>
          <a:lnRef idx="1">
            <a:schemeClr val="accent1"/>
          </a:lnRef>
          <a:fillRef idx="0">
            <a:schemeClr val="accent1"/>
          </a:fillRef>
          <a:effectRef idx="0">
            <a:schemeClr val="accent1"/>
          </a:effectRef>
          <a:fontRef idx="minor">
            <a:schemeClr val="tx1"/>
          </a:fontRef>
        </p:style>
      </p:cxnSp>
      <p:sp>
        <p:nvSpPr>
          <p:cNvPr id="5" name="Номер слайда 5">
            <a:extLst>
              <a:ext uri="{FF2B5EF4-FFF2-40B4-BE49-F238E27FC236}">
                <a16:creationId xmlns:a16="http://schemas.microsoft.com/office/drawing/2014/main" xmlns="" id="{EC01754D-FADD-64A3-2312-DAE8485DCE6D}"/>
              </a:ext>
            </a:extLst>
          </p:cNvPr>
          <p:cNvSpPr txBox="1">
            <a:spLocks/>
          </p:cNvSpPr>
          <p:nvPr userDrawn="1"/>
        </p:nvSpPr>
        <p:spPr>
          <a:xfrm>
            <a:off x="11413758" y="322050"/>
            <a:ext cx="442883" cy="439151"/>
          </a:xfrm>
          <a:prstGeom prst="rect">
            <a:avLst/>
          </a:prstGeom>
          <a:solidFill>
            <a:schemeClr val="bg1">
              <a:alpha val="64000"/>
            </a:schemeClr>
          </a:solidFill>
        </p:spPr>
        <p:txBody>
          <a:bodyPr lIns="0" tIns="0" rIns="0" bIns="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fld id="{2245CF44-F5A7-4881-A3C6-C17067F190D2}" type="slidenum">
              <a:rPr lang="en-US" sz="1100" b="1" smtClean="0">
                <a:latin typeface="Golos Text" panose="020B0503020202020204" pitchFamily="34" charset="0"/>
                <a:ea typeface="Golos Text" panose="020B0503020202020204" pitchFamily="34" charset="0"/>
              </a:rPr>
              <a:t>‹#›</a:t>
            </a:fld>
            <a:endParaRPr lang="en-US" sz="1100" b="1" dirty="0">
              <a:latin typeface="Golos Text" panose="020B0503020202020204" pitchFamily="34" charset="0"/>
              <a:ea typeface="Golos Text" panose="020B0503020202020204" pitchFamily="34" charset="0"/>
            </a:endParaRPr>
          </a:p>
        </p:txBody>
      </p:sp>
    </p:spTree>
    <p:extLst>
      <p:ext uri="{BB962C8B-B14F-4D97-AF65-F5344CB8AC3E}">
        <p14:creationId xmlns:p14="http://schemas.microsoft.com/office/powerpoint/2010/main" val="125176525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915" r:id="rId1"/>
    <p:sldLayoutId id="2147483919" r:id="rId2"/>
    <p:sldLayoutId id="2147483690" r:id="rId3"/>
    <p:sldLayoutId id="2147483692" r:id="rId4"/>
    <p:sldLayoutId id="2147483918" r:id="rId5"/>
  </p:sldLayoutIdLst>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8.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2204F968-9807-1C51-7052-567FF2D6259F}"/>
              </a:ext>
            </a:extLst>
          </p:cNvPr>
          <p:cNvPicPr>
            <a:picLocks noChangeAspect="1"/>
          </p:cNvPicPr>
          <p:nvPr/>
        </p:nvPicPr>
        <p:blipFill rotWithShape="1">
          <a:blip r:embed="rId3"/>
          <a:srcRect t="7812" b="7812"/>
          <a:stretch/>
        </p:blipFill>
        <p:spPr>
          <a:xfrm>
            <a:off x="-2" y="0"/>
            <a:ext cx="12192002" cy="6858000"/>
          </a:xfrm>
          <a:prstGeom prst="rect">
            <a:avLst/>
          </a:prstGeom>
        </p:spPr>
      </p:pic>
      <p:cxnSp>
        <p:nvCxnSpPr>
          <p:cNvPr id="3" name="Straight Connector 2">
            <a:extLst>
              <a:ext uri="{FF2B5EF4-FFF2-40B4-BE49-F238E27FC236}">
                <a16:creationId xmlns:a16="http://schemas.microsoft.com/office/drawing/2014/main" xmlns="" id="{4709614F-D4C7-4242-A0C5-81E42B09F973}"/>
              </a:ext>
            </a:extLst>
          </p:cNvPr>
          <p:cNvCxnSpPr>
            <a:cxnSpLocks/>
          </p:cNvCxnSpPr>
          <p:nvPr/>
        </p:nvCxnSpPr>
        <p:spPr>
          <a:xfrm>
            <a:off x="765049" y="0"/>
            <a:ext cx="0" cy="6858000"/>
          </a:xfrm>
          <a:prstGeom prst="line">
            <a:avLst/>
          </a:prstGeom>
          <a:ln w="6350">
            <a:solidFill>
              <a:schemeClr val="bg1">
                <a:alpha val="46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CFEE6740-9B35-4802-970C-EE5893354E38}"/>
              </a:ext>
            </a:extLst>
          </p:cNvPr>
          <p:cNvSpPr txBox="1"/>
          <p:nvPr/>
        </p:nvSpPr>
        <p:spPr>
          <a:xfrm>
            <a:off x="1330986" y="2875729"/>
            <a:ext cx="8077382" cy="1354217"/>
          </a:xfrm>
          <a:prstGeom prst="rect">
            <a:avLst/>
          </a:prstGeom>
          <a:noFill/>
        </p:spPr>
        <p:txBody>
          <a:bodyPr wrap="square" lIns="0" tIns="0" rIns="0" bIns="0" rtlCol="0" anchor="ctr" anchorCtr="0">
            <a:spAutoFit/>
          </a:bodyPr>
          <a:lstStyle/>
          <a:p>
            <a:pPr marL="0" marR="0" lvl="0" indent="0" algn="l" defTabSz="1219170" rtl="0" eaLnBrk="1" fontAlgn="auto" latinLnBrk="0" hangingPunct="1">
              <a:spcBef>
                <a:spcPts val="0"/>
              </a:spcBef>
              <a:spcAft>
                <a:spcPts val="600"/>
              </a:spcAft>
              <a:buClrTx/>
              <a:buSzTx/>
              <a:buFontTx/>
              <a:buNone/>
              <a:tabLst/>
              <a:defRPr/>
            </a:pPr>
            <a:r>
              <a:rPr lang="ru-RU" sz="4400" b="1" dirty="0">
                <a:solidFill>
                  <a:schemeClr val="tx1">
                    <a:lumMod val="50000"/>
                  </a:schemeClr>
                </a:solidFill>
                <a:latin typeface="Golos Text" panose="020B0503020202020204" pitchFamily="34" charset="0"/>
                <a:ea typeface="Golos Text" panose="020B0503020202020204" pitchFamily="34" charset="0"/>
              </a:rPr>
              <a:t>ИТОГИ </a:t>
            </a:r>
            <a:r>
              <a:rPr lang="ru-RU" sz="4400" b="1" dirty="0">
                <a:solidFill>
                  <a:schemeClr val="tx1">
                    <a:lumMod val="50000"/>
                  </a:schemeClr>
                </a:solidFill>
                <a:latin typeface="Golos Text" panose="020B0604020202020204" charset="0"/>
                <a:ea typeface="Golos Text" panose="020B0604020202020204" charset="0"/>
              </a:rPr>
              <a:t>ДЕЯТЕЛЬНОСТИ</a:t>
            </a:r>
            <a:r>
              <a:rPr lang="ru-RU" sz="4400" b="1" dirty="0">
                <a:solidFill>
                  <a:schemeClr val="tx1">
                    <a:lumMod val="50000"/>
                  </a:schemeClr>
                </a:solidFill>
                <a:latin typeface="Golos Text" panose="020B0503020202020204" pitchFamily="34" charset="0"/>
                <a:ea typeface="Golos Text" panose="020B0503020202020204" pitchFamily="34" charset="0"/>
              </a:rPr>
              <a:t> </a:t>
            </a:r>
            <a:br>
              <a:rPr lang="ru-RU" sz="4400" b="1" dirty="0">
                <a:solidFill>
                  <a:schemeClr val="tx1">
                    <a:lumMod val="50000"/>
                  </a:schemeClr>
                </a:solidFill>
                <a:latin typeface="Golos Text" panose="020B0503020202020204" pitchFamily="34" charset="0"/>
                <a:ea typeface="Golos Text" panose="020B0503020202020204" pitchFamily="34" charset="0"/>
              </a:rPr>
            </a:br>
            <a:r>
              <a:rPr lang="ru-RU" sz="4400" b="1" dirty="0">
                <a:solidFill>
                  <a:schemeClr val="tx1">
                    <a:lumMod val="50000"/>
                  </a:schemeClr>
                </a:solidFill>
                <a:latin typeface="Golos Text" panose="020B0503020202020204" pitchFamily="34" charset="0"/>
                <a:ea typeface="Golos Text" panose="020B0503020202020204" pitchFamily="34" charset="0"/>
              </a:rPr>
              <a:t>ФНС РОССИИ</a:t>
            </a:r>
          </a:p>
        </p:txBody>
      </p:sp>
      <p:pic>
        <p:nvPicPr>
          <p:cNvPr id="4" name="Graphic 3">
            <a:extLst>
              <a:ext uri="{FF2B5EF4-FFF2-40B4-BE49-F238E27FC236}">
                <a16:creationId xmlns:a16="http://schemas.microsoft.com/office/drawing/2014/main" xmlns="" id="{87273E97-2264-E9E6-7CEF-B6881A8D05E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50935" y="473888"/>
            <a:ext cx="1753362" cy="558531"/>
          </a:xfrm>
          <a:prstGeom prst="rect">
            <a:avLst/>
          </a:prstGeom>
        </p:spPr>
      </p:pic>
      <p:sp>
        <p:nvSpPr>
          <p:cNvPr id="5" name="TextBox 4">
            <a:extLst>
              <a:ext uri="{FF2B5EF4-FFF2-40B4-BE49-F238E27FC236}">
                <a16:creationId xmlns:a16="http://schemas.microsoft.com/office/drawing/2014/main" xmlns="" id="{F11B93D9-9F00-6BB6-AEAB-3B35A1DEB772}"/>
              </a:ext>
            </a:extLst>
          </p:cNvPr>
          <p:cNvSpPr txBox="1"/>
          <p:nvPr/>
        </p:nvSpPr>
        <p:spPr>
          <a:xfrm>
            <a:off x="0" y="6147319"/>
            <a:ext cx="767407" cy="609141"/>
          </a:xfrm>
          <a:prstGeom prst="rect">
            <a:avLst/>
          </a:prstGeom>
          <a:noFill/>
        </p:spPr>
        <p:txBody>
          <a:bodyPr wrap="square" lIns="0" tIns="0" rIns="0" bIns="0">
            <a:spAutoFit/>
          </a:bodyPr>
          <a:lstStyle/>
          <a:p>
            <a:pPr algn="ctr">
              <a:lnSpc>
                <a:spcPts val="2300"/>
              </a:lnSpc>
            </a:pPr>
            <a:r>
              <a:rPr kumimoji="0" lang="ru-RU" sz="2800" b="1" i="0" u="none" strike="noStrike" kern="1200" cap="none" spc="0" normalizeH="0" baseline="0" noProof="0" dirty="0">
                <a:ln>
                  <a:noFill/>
                </a:ln>
                <a:solidFill>
                  <a:schemeClr val="tx1">
                    <a:lumMod val="50000"/>
                  </a:schemeClr>
                </a:solidFill>
                <a:effectLst/>
                <a:uLnTx/>
                <a:uFillTx/>
                <a:latin typeface="Golos Text" panose="020B0503020202020204" pitchFamily="34" charset="0"/>
                <a:ea typeface="Golos Text" panose="020B0503020202020204" pitchFamily="34" charset="0"/>
              </a:rPr>
              <a:t>20</a:t>
            </a:r>
            <a:endParaRPr kumimoji="0" lang="en-US" sz="2800" b="1" i="0" u="none" strike="noStrike" kern="1200" cap="none" spc="0" normalizeH="0" baseline="0" noProof="0" dirty="0">
              <a:ln>
                <a:noFill/>
              </a:ln>
              <a:solidFill>
                <a:schemeClr val="tx1">
                  <a:lumMod val="50000"/>
                </a:schemeClr>
              </a:solidFill>
              <a:effectLst/>
              <a:uLnTx/>
              <a:uFillTx/>
              <a:latin typeface="Golos Text" panose="020B0503020202020204" pitchFamily="34" charset="0"/>
              <a:ea typeface="Golos Text" panose="020B0503020202020204" pitchFamily="34" charset="0"/>
            </a:endParaRPr>
          </a:p>
          <a:p>
            <a:pPr algn="ctr">
              <a:lnSpc>
                <a:spcPts val="2300"/>
              </a:lnSpc>
            </a:pPr>
            <a:r>
              <a:rPr kumimoji="0" lang="ru-RU" sz="2800" b="1" i="0" u="none" strike="noStrike" kern="1200" cap="none" spc="0" normalizeH="0" baseline="0" noProof="0" dirty="0">
                <a:ln>
                  <a:noFill/>
                </a:ln>
                <a:solidFill>
                  <a:schemeClr val="tx1">
                    <a:lumMod val="50000"/>
                  </a:schemeClr>
                </a:solidFill>
                <a:effectLst/>
                <a:uLnTx/>
                <a:uFillTx/>
                <a:latin typeface="Golos Text" panose="020B0503020202020204" pitchFamily="34" charset="0"/>
                <a:ea typeface="Golos Text" panose="020B0503020202020204" pitchFamily="34" charset="0"/>
              </a:rPr>
              <a:t>22</a:t>
            </a:r>
          </a:p>
        </p:txBody>
      </p:sp>
      <p:sp>
        <p:nvSpPr>
          <p:cNvPr id="7" name="TextBox 6">
            <a:extLst>
              <a:ext uri="{FF2B5EF4-FFF2-40B4-BE49-F238E27FC236}">
                <a16:creationId xmlns:a16="http://schemas.microsoft.com/office/drawing/2014/main" xmlns="" id="{AD4D1D2A-1A01-3BF0-8386-0B17B573C9AA}"/>
              </a:ext>
            </a:extLst>
          </p:cNvPr>
          <p:cNvSpPr txBox="1"/>
          <p:nvPr/>
        </p:nvSpPr>
        <p:spPr>
          <a:xfrm>
            <a:off x="0" y="5894374"/>
            <a:ext cx="767405" cy="123111"/>
          </a:xfrm>
          <a:prstGeom prst="rect">
            <a:avLst/>
          </a:prstGeom>
          <a:noFill/>
        </p:spPr>
        <p:txBody>
          <a:bodyPr wrap="square" lIns="0" tIns="0" rIns="0" bIns="0">
            <a:spAutoFit/>
          </a:bodyPr>
          <a:lstStyle/>
          <a:p>
            <a:pPr algn="ctr"/>
            <a:r>
              <a:rPr kumimoji="0" lang="ru-RU" sz="800" i="0" u="none" strike="noStrike" kern="1200" cap="none" spc="0" normalizeH="0" baseline="0" noProof="0" dirty="0">
                <a:ln>
                  <a:noFill/>
                </a:ln>
                <a:solidFill>
                  <a:schemeClr val="tx1">
                    <a:lumMod val="50000"/>
                  </a:schemeClr>
                </a:solidFill>
                <a:effectLst/>
                <a:uLnTx/>
                <a:uFillTx/>
                <a:latin typeface="Golos Text" panose="020B0503020202020204" pitchFamily="34" charset="0"/>
                <a:ea typeface="Golos Text" panose="020B0503020202020204" pitchFamily="34" charset="0"/>
              </a:rPr>
              <a:t>МОСКВА</a:t>
            </a:r>
            <a:endParaRPr kumimoji="0" lang="ru-RU" sz="2800" i="0" u="none" strike="noStrike" kern="1200" cap="none" spc="0" normalizeH="0" baseline="0" noProof="0" dirty="0">
              <a:ln>
                <a:noFill/>
              </a:ln>
              <a:solidFill>
                <a:schemeClr val="tx1">
                  <a:lumMod val="50000"/>
                </a:schemeClr>
              </a:solidFill>
              <a:effectLst/>
              <a:uLnTx/>
              <a:uFillTx/>
              <a:latin typeface="Golos Text" panose="020B0503020202020204" pitchFamily="34" charset="0"/>
              <a:ea typeface="Golos Text" panose="020B0503020202020204" pitchFamily="34" charset="0"/>
            </a:endParaRPr>
          </a:p>
        </p:txBody>
      </p:sp>
      <p:sp>
        <p:nvSpPr>
          <p:cNvPr id="8" name="Rectangle: Rounded Corners 7">
            <a:extLst>
              <a:ext uri="{FF2B5EF4-FFF2-40B4-BE49-F238E27FC236}">
                <a16:creationId xmlns:a16="http://schemas.microsoft.com/office/drawing/2014/main" xmlns="" id="{6B6A7E2B-B9FF-F453-D3EB-6B234F31687B}"/>
              </a:ext>
            </a:extLst>
          </p:cNvPr>
          <p:cNvSpPr/>
          <p:nvPr/>
        </p:nvSpPr>
        <p:spPr>
          <a:xfrm>
            <a:off x="9007969" y="519127"/>
            <a:ext cx="2418982" cy="468052"/>
          </a:xfrm>
          <a:prstGeom prst="roundRect">
            <a:avLst>
              <a:gd name="adj" fmla="val 5000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dirty="0">
                <a:solidFill>
                  <a:schemeClr val="bg1"/>
                </a:solidFill>
                <a:latin typeface="Golos Text" panose="020B0503020202020204" pitchFamily="34" charset="0"/>
                <a:ea typeface="Golos Text" panose="020B0503020202020204" pitchFamily="34" charset="0"/>
              </a:rPr>
              <a:t>ЯНВАРЬ-ОКТЯБРЬ 2022</a:t>
            </a:r>
          </a:p>
        </p:txBody>
      </p:sp>
    </p:spTree>
    <p:extLst>
      <p:ext uri="{BB962C8B-B14F-4D97-AF65-F5344CB8AC3E}">
        <p14:creationId xmlns:p14="http://schemas.microsoft.com/office/powerpoint/2010/main" val="91985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 НА ДОБЫЧУ ПОЛЕЗНЫХ ИСКОПАЕМЫХ</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 </a:t>
            </a:r>
          </a:p>
        </p:txBody>
      </p:sp>
      <p:graphicFrame>
        <p:nvGraphicFramePr>
          <p:cNvPr id="2" name="Chart 4">
            <a:extLst>
              <a:ext uri="{FF2B5EF4-FFF2-40B4-BE49-F238E27FC236}">
                <a16:creationId xmlns:a16="http://schemas.microsoft.com/office/drawing/2014/main" xmlns="" id="{A70B7778-B96C-FD5C-FA0A-F3C3EB7C6136}"/>
              </a:ext>
            </a:extLst>
          </p:cNvPr>
          <p:cNvGraphicFramePr/>
          <p:nvPr>
            <p:extLst>
              <p:ext uri="{D42A27DB-BD31-4B8C-83A1-F6EECF244321}">
                <p14:modId xmlns:p14="http://schemas.microsoft.com/office/powerpoint/2010/main" val="2234725463"/>
              </p:ext>
            </p:extLst>
          </p:nvPr>
        </p:nvGraphicFramePr>
        <p:xfrm>
          <a:off x="659396" y="1916832"/>
          <a:ext cx="10693188" cy="1764196"/>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xmlns="" id="{59957E84-C7CA-2ADA-BC72-7ACC44679206}"/>
              </a:ext>
            </a:extLst>
          </p:cNvPr>
          <p:cNvSpPr txBox="1">
            <a:spLocks/>
          </p:cNvSpPr>
          <p:nvPr/>
        </p:nvSpPr>
        <p:spPr>
          <a:xfrm>
            <a:off x="2387587" y="4698410"/>
            <a:ext cx="2930729" cy="861774"/>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Исполнение параметров </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федерального бюджета на 2022 год по налогу на добычу полезных ископаемых </a:t>
            </a:r>
          </a:p>
        </p:txBody>
      </p:sp>
      <p:graphicFrame>
        <p:nvGraphicFramePr>
          <p:cNvPr id="4" name="Диаграмма 26">
            <a:extLst>
              <a:ext uri="{FF2B5EF4-FFF2-40B4-BE49-F238E27FC236}">
                <a16:creationId xmlns:a16="http://schemas.microsoft.com/office/drawing/2014/main" xmlns="" id="{F55A1C15-EB97-B158-21D6-B79C5B961343}"/>
              </a:ext>
            </a:extLst>
          </p:cNvPr>
          <p:cNvGraphicFramePr/>
          <p:nvPr>
            <p:extLst>
              <p:ext uri="{D42A27DB-BD31-4B8C-83A1-F6EECF244321}">
                <p14:modId xmlns:p14="http://schemas.microsoft.com/office/powerpoint/2010/main" val="2064007193"/>
              </p:ext>
            </p:extLst>
          </p:nvPr>
        </p:nvGraphicFramePr>
        <p:xfrm>
          <a:off x="6965224" y="3829050"/>
          <a:ext cx="2767180" cy="2600494"/>
        </p:xfrm>
        <a:graphic>
          <a:graphicData uri="http://schemas.openxmlformats.org/drawingml/2006/chart">
            <c:chart xmlns:c="http://schemas.openxmlformats.org/drawingml/2006/chart" xmlns:r="http://schemas.openxmlformats.org/officeDocument/2006/relationships" r:id="rId4"/>
          </a:graphicData>
        </a:graphic>
      </p:graphicFrame>
      <p:sp>
        <p:nvSpPr>
          <p:cNvPr id="5" name="Subtitle 2">
            <a:extLst>
              <a:ext uri="{FF2B5EF4-FFF2-40B4-BE49-F238E27FC236}">
                <a16:creationId xmlns:a16="http://schemas.microsoft.com/office/drawing/2014/main" xmlns="" id="{5368642A-977D-E9F8-8AA9-5374095E564E}"/>
              </a:ext>
            </a:extLst>
          </p:cNvPr>
          <p:cNvSpPr txBox="1">
            <a:spLocks/>
          </p:cNvSpPr>
          <p:nvPr/>
        </p:nvSpPr>
        <p:spPr>
          <a:xfrm>
            <a:off x="7858221"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b="1" dirty="0">
                <a:solidFill>
                  <a:schemeClr val="bg1">
                    <a:lumMod val="75000"/>
                  </a:schemeClr>
                </a:solidFill>
                <a:latin typeface="Golos Text" panose="020B0503020202020204" pitchFamily="34" charset="0"/>
                <a:ea typeface="Golos Text" panose="020B0503020202020204" pitchFamily="34" charset="0"/>
              </a:rPr>
              <a:t>7 957</a:t>
            </a:r>
          </a:p>
        </p:txBody>
      </p:sp>
      <p:sp>
        <p:nvSpPr>
          <p:cNvPr id="6" name="Subtitle 2">
            <a:extLst>
              <a:ext uri="{FF2B5EF4-FFF2-40B4-BE49-F238E27FC236}">
                <a16:creationId xmlns:a16="http://schemas.microsoft.com/office/drawing/2014/main" xmlns="" id="{7A652DF3-7819-ED18-FD87-A0831948FC7B}"/>
              </a:ext>
            </a:extLst>
          </p:cNvPr>
          <p:cNvSpPr txBox="1">
            <a:spLocks/>
          </p:cNvSpPr>
          <p:nvPr/>
        </p:nvSpPr>
        <p:spPr>
          <a:xfrm>
            <a:off x="6085887"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b="1" dirty="0">
                <a:solidFill>
                  <a:schemeClr val="tx1">
                    <a:lumMod val="75000"/>
                  </a:schemeClr>
                </a:solidFill>
                <a:latin typeface="Golos Text" panose="020B0503020202020204" pitchFamily="34" charset="0"/>
                <a:ea typeface="Golos Text" panose="020B0503020202020204" pitchFamily="34" charset="0"/>
              </a:rPr>
              <a:t>8 825</a:t>
            </a:r>
          </a:p>
        </p:txBody>
      </p:sp>
      <p:graphicFrame>
        <p:nvGraphicFramePr>
          <p:cNvPr id="7" name="Диаграмма 26">
            <a:extLst>
              <a:ext uri="{FF2B5EF4-FFF2-40B4-BE49-F238E27FC236}">
                <a16:creationId xmlns:a16="http://schemas.microsoft.com/office/drawing/2014/main" xmlns="" id="{ECCBF6FB-3AB9-2DE2-E9E8-CCE62109574E}"/>
              </a:ext>
            </a:extLst>
          </p:cNvPr>
          <p:cNvGraphicFramePr/>
          <p:nvPr>
            <p:extLst>
              <p:ext uri="{D42A27DB-BD31-4B8C-83A1-F6EECF244321}">
                <p14:modId xmlns:p14="http://schemas.microsoft.com/office/powerpoint/2010/main" val="1626982453"/>
              </p:ext>
            </p:extLst>
          </p:nvPr>
        </p:nvGraphicFramePr>
        <p:xfrm>
          <a:off x="6965224" y="3829050"/>
          <a:ext cx="2767180" cy="2600494"/>
        </p:xfrm>
        <a:graphic>
          <a:graphicData uri="http://schemas.openxmlformats.org/drawingml/2006/chart">
            <c:chart xmlns:c="http://schemas.openxmlformats.org/drawingml/2006/chart" xmlns:r="http://schemas.openxmlformats.org/officeDocument/2006/relationships" r:id="rId5"/>
          </a:graphicData>
        </a:graphic>
      </p:graphicFrame>
      <p:sp>
        <p:nvSpPr>
          <p:cNvPr id="8" name="Прямоугольник 63">
            <a:extLst>
              <a:ext uri="{FF2B5EF4-FFF2-40B4-BE49-F238E27FC236}">
                <a16:creationId xmlns:a16="http://schemas.microsoft.com/office/drawing/2014/main" xmlns="" id="{56B5D2E8-3429-4EAE-B497-24EFD5FA0E69}"/>
              </a:ext>
            </a:extLst>
          </p:cNvPr>
          <p:cNvSpPr/>
          <p:nvPr/>
        </p:nvSpPr>
        <p:spPr>
          <a:xfrm>
            <a:off x="8724292" y="3802474"/>
            <a:ext cx="2991614" cy="399837"/>
          </a:xfrm>
          <a:prstGeom prst="rect">
            <a:avLst/>
          </a:prstGeom>
        </p:spPr>
        <p:txBody>
          <a:bodyPr wrap="square" lIns="91168" tIns="45585" rIns="91168" bIns="45585">
            <a:spAutoFit/>
          </a:bodyPr>
          <a:lstStyle/>
          <a:p>
            <a:pPr defTabSz="1100384"/>
            <a:r>
              <a:rPr lang="ru-RU" sz="2000" b="1" dirty="0">
                <a:solidFill>
                  <a:srgbClr val="00B0F0"/>
                </a:solidFill>
                <a:latin typeface="Golos Text" panose="020B0503020202020204" pitchFamily="34" charset="0"/>
                <a:ea typeface="Golos Text" panose="020B0503020202020204" pitchFamily="34" charset="0"/>
                <a:cs typeface="Times New Roman" panose="02020603050405020304" pitchFamily="18" charset="0"/>
              </a:rPr>
              <a:t>+868 млрд руб. </a:t>
            </a:r>
          </a:p>
        </p:txBody>
      </p:sp>
    </p:spTree>
    <p:extLst>
      <p:ext uri="{BB962C8B-B14F-4D97-AF65-F5344CB8AC3E}">
        <p14:creationId xmlns:p14="http://schemas.microsoft.com/office/powerpoint/2010/main" val="1305366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ИМУЩЕСТВЕННЫЕ НАЛОГИ</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 </a:t>
            </a:r>
          </a:p>
        </p:txBody>
      </p:sp>
      <p:graphicFrame>
        <p:nvGraphicFramePr>
          <p:cNvPr id="2" name="Chart 4">
            <a:extLst>
              <a:ext uri="{FF2B5EF4-FFF2-40B4-BE49-F238E27FC236}">
                <a16:creationId xmlns:a16="http://schemas.microsoft.com/office/drawing/2014/main" xmlns="" id="{80FBE7C1-8563-90E9-27B2-18216B2C7CD9}"/>
              </a:ext>
            </a:extLst>
          </p:cNvPr>
          <p:cNvGraphicFramePr/>
          <p:nvPr>
            <p:extLst>
              <p:ext uri="{D42A27DB-BD31-4B8C-83A1-F6EECF244321}">
                <p14:modId xmlns:p14="http://schemas.microsoft.com/office/powerpoint/2010/main" val="4051980414"/>
              </p:ext>
            </p:extLst>
          </p:nvPr>
        </p:nvGraphicFramePr>
        <p:xfrm>
          <a:off x="659396" y="1556792"/>
          <a:ext cx="10693188"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86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УТИЛИЗАЦИОННЫЙ СБОР</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 </a:t>
            </a:r>
          </a:p>
        </p:txBody>
      </p:sp>
      <p:graphicFrame>
        <p:nvGraphicFramePr>
          <p:cNvPr id="2" name="Chart 4">
            <a:extLst>
              <a:ext uri="{FF2B5EF4-FFF2-40B4-BE49-F238E27FC236}">
                <a16:creationId xmlns:a16="http://schemas.microsoft.com/office/drawing/2014/main" xmlns="" id="{36F3BB1F-E702-461F-A6FC-54E0DDE5566B}"/>
              </a:ext>
            </a:extLst>
          </p:cNvPr>
          <p:cNvGraphicFramePr/>
          <p:nvPr>
            <p:extLst>
              <p:ext uri="{D42A27DB-BD31-4B8C-83A1-F6EECF244321}">
                <p14:modId xmlns:p14="http://schemas.microsoft.com/office/powerpoint/2010/main" val="260498513"/>
              </p:ext>
            </p:extLst>
          </p:nvPr>
        </p:nvGraphicFramePr>
        <p:xfrm>
          <a:off x="659396" y="1772816"/>
          <a:ext cx="10693188" cy="2304255"/>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xmlns="" id="{6D015B11-5594-17A1-9D2D-58FFEAE62112}"/>
              </a:ext>
            </a:extLst>
          </p:cNvPr>
          <p:cNvSpPr txBox="1">
            <a:spLocks/>
          </p:cNvSpPr>
          <p:nvPr/>
        </p:nvSpPr>
        <p:spPr>
          <a:xfrm>
            <a:off x="2387587" y="4698410"/>
            <a:ext cx="2930729" cy="861774"/>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Исполнение параметров федерального бюджета </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за январь-октябрь 2022 года </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по утилизационному сбору</a:t>
            </a:r>
          </a:p>
        </p:txBody>
      </p:sp>
      <p:graphicFrame>
        <p:nvGraphicFramePr>
          <p:cNvPr id="4" name="Диаграмма 26">
            <a:extLst>
              <a:ext uri="{FF2B5EF4-FFF2-40B4-BE49-F238E27FC236}">
                <a16:creationId xmlns:a16="http://schemas.microsoft.com/office/drawing/2014/main" xmlns="" id="{63504F1C-FF92-0B48-E887-62FD1CE930D3}"/>
              </a:ext>
            </a:extLst>
          </p:cNvPr>
          <p:cNvGraphicFramePr/>
          <p:nvPr>
            <p:extLst>
              <p:ext uri="{D42A27DB-BD31-4B8C-83A1-F6EECF244321}">
                <p14:modId xmlns:p14="http://schemas.microsoft.com/office/powerpoint/2010/main" val="1267527145"/>
              </p:ext>
            </p:extLst>
          </p:nvPr>
        </p:nvGraphicFramePr>
        <p:xfrm>
          <a:off x="6965224" y="3829050"/>
          <a:ext cx="2767180" cy="2600494"/>
        </p:xfrm>
        <a:graphic>
          <a:graphicData uri="http://schemas.openxmlformats.org/drawingml/2006/chart">
            <c:chart xmlns:c="http://schemas.openxmlformats.org/drawingml/2006/chart" xmlns:r="http://schemas.openxmlformats.org/officeDocument/2006/relationships" r:id="rId4"/>
          </a:graphicData>
        </a:graphic>
      </p:graphicFrame>
      <p:sp>
        <p:nvSpPr>
          <p:cNvPr id="5" name="Subtitle 2">
            <a:extLst>
              <a:ext uri="{FF2B5EF4-FFF2-40B4-BE49-F238E27FC236}">
                <a16:creationId xmlns:a16="http://schemas.microsoft.com/office/drawing/2014/main" xmlns="" id="{C9F37EC3-C946-731B-216B-2E0B8E7EF203}"/>
              </a:ext>
            </a:extLst>
          </p:cNvPr>
          <p:cNvSpPr txBox="1">
            <a:spLocks/>
          </p:cNvSpPr>
          <p:nvPr/>
        </p:nvSpPr>
        <p:spPr>
          <a:xfrm>
            <a:off x="7858221"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b="1" dirty="0">
                <a:solidFill>
                  <a:schemeClr val="bg1">
                    <a:lumMod val="75000"/>
                  </a:schemeClr>
                </a:solidFill>
                <a:latin typeface="Golos Text" panose="020B0503020202020204" pitchFamily="34" charset="0"/>
                <a:ea typeface="Golos Text" panose="020B0503020202020204" pitchFamily="34" charset="0"/>
              </a:rPr>
              <a:t>390,6</a:t>
            </a:r>
          </a:p>
        </p:txBody>
      </p:sp>
      <p:sp>
        <p:nvSpPr>
          <p:cNvPr id="6" name="Subtitle 2">
            <a:extLst>
              <a:ext uri="{FF2B5EF4-FFF2-40B4-BE49-F238E27FC236}">
                <a16:creationId xmlns:a16="http://schemas.microsoft.com/office/drawing/2014/main" xmlns="" id="{C3E7B79D-E290-5549-48B2-F688F41BBBD6}"/>
              </a:ext>
            </a:extLst>
          </p:cNvPr>
          <p:cNvSpPr txBox="1">
            <a:spLocks/>
          </p:cNvSpPr>
          <p:nvPr/>
        </p:nvSpPr>
        <p:spPr>
          <a:xfrm>
            <a:off x="6085887"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b="1" dirty="0">
                <a:solidFill>
                  <a:schemeClr val="tx1">
                    <a:lumMod val="75000"/>
                  </a:schemeClr>
                </a:solidFill>
                <a:latin typeface="Golos Text" panose="020B0503020202020204" pitchFamily="34" charset="0"/>
                <a:ea typeface="Golos Text" panose="020B0503020202020204" pitchFamily="34" charset="0"/>
              </a:rPr>
              <a:t>77,7</a:t>
            </a:r>
          </a:p>
        </p:txBody>
      </p:sp>
    </p:spTree>
    <p:extLst>
      <p:ext uri="{BB962C8B-B14F-4D97-AF65-F5344CB8AC3E}">
        <p14:creationId xmlns:p14="http://schemas.microsoft.com/office/powerpoint/2010/main" val="1511895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НАЛОГИ, УПЛАЧИВАЕМЫЕ В СВЯЗИ С ПРИМЕНЕНИЕМ СПЕЦИАЛЬНЫХ НАЛОГОВЫХ РЕЖИМОВ*</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 </a:t>
            </a:r>
          </a:p>
        </p:txBody>
      </p:sp>
      <p:graphicFrame>
        <p:nvGraphicFramePr>
          <p:cNvPr id="2" name="Chart 4">
            <a:extLst>
              <a:ext uri="{FF2B5EF4-FFF2-40B4-BE49-F238E27FC236}">
                <a16:creationId xmlns:a16="http://schemas.microsoft.com/office/drawing/2014/main" xmlns="" id="{D51046C0-558B-C250-C770-360E88B4EA2F}"/>
              </a:ext>
            </a:extLst>
          </p:cNvPr>
          <p:cNvGraphicFramePr/>
          <p:nvPr>
            <p:extLst>
              <p:ext uri="{D42A27DB-BD31-4B8C-83A1-F6EECF244321}">
                <p14:modId xmlns:p14="http://schemas.microsoft.com/office/powerpoint/2010/main" val="3292139655"/>
              </p:ext>
            </p:extLst>
          </p:nvPr>
        </p:nvGraphicFramePr>
        <p:xfrm>
          <a:off x="659396" y="1817160"/>
          <a:ext cx="10693188" cy="1908211"/>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xmlns="" id="{3D1F8FA2-6B52-4543-69F5-71AA6781154F}"/>
              </a:ext>
            </a:extLst>
          </p:cNvPr>
          <p:cNvSpPr txBox="1">
            <a:spLocks/>
          </p:cNvSpPr>
          <p:nvPr/>
        </p:nvSpPr>
        <p:spPr>
          <a:xfrm>
            <a:off x="2387586" y="1387515"/>
            <a:ext cx="633670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Динамика поступления налогов, уплачиваемых в связи с применением специальных налоговых режимов за январь-октябрь 2022 года</a:t>
            </a:r>
          </a:p>
        </p:txBody>
      </p:sp>
      <p:sp>
        <p:nvSpPr>
          <p:cNvPr id="4" name="Subtitle 2">
            <a:extLst>
              <a:ext uri="{FF2B5EF4-FFF2-40B4-BE49-F238E27FC236}">
                <a16:creationId xmlns:a16="http://schemas.microsoft.com/office/drawing/2014/main" xmlns="" id="{3CA3B5D3-D7FA-D586-71BF-1992F114067B}"/>
              </a:ext>
            </a:extLst>
          </p:cNvPr>
          <p:cNvSpPr txBox="1">
            <a:spLocks/>
          </p:cNvSpPr>
          <p:nvPr/>
        </p:nvSpPr>
        <p:spPr>
          <a:xfrm>
            <a:off x="2387585" y="3725371"/>
            <a:ext cx="6336705" cy="15388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 — за исключением СРП, автоматизированной УСН и налога на профессиональный доход</a:t>
            </a:r>
          </a:p>
        </p:txBody>
      </p:sp>
      <p:sp>
        <p:nvSpPr>
          <p:cNvPr id="5" name="Subtitle 2">
            <a:extLst>
              <a:ext uri="{FF2B5EF4-FFF2-40B4-BE49-F238E27FC236}">
                <a16:creationId xmlns:a16="http://schemas.microsoft.com/office/drawing/2014/main" xmlns="" id="{B38EE492-2F58-BA34-EFC2-55F446CE92C8}"/>
              </a:ext>
            </a:extLst>
          </p:cNvPr>
          <p:cNvSpPr txBox="1">
            <a:spLocks/>
          </p:cNvSpPr>
          <p:nvPr/>
        </p:nvSpPr>
        <p:spPr>
          <a:xfrm>
            <a:off x="2387586" y="4413687"/>
            <a:ext cx="7632850"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Численность плательщиков налогов, уплачиваемых в связи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с применением спецрежимов, по видам налогов в 2021 году, </a:t>
            </a:r>
            <a:r>
              <a:rPr lang="ru-RU" sz="1400" dirty="0">
                <a:solidFill>
                  <a:schemeClr val="tx1">
                    <a:lumMod val="75000"/>
                  </a:schemeClr>
                </a:solidFill>
                <a:latin typeface="Golos Text" panose="020B0503020202020204" pitchFamily="34" charset="0"/>
                <a:ea typeface="Golos Text" panose="020B0503020202020204" pitchFamily="34" charset="0"/>
              </a:rPr>
              <a:t>тыс. плательщиков</a:t>
            </a:r>
          </a:p>
        </p:txBody>
      </p:sp>
      <p:graphicFrame>
        <p:nvGraphicFramePr>
          <p:cNvPr id="6" name="Chart 4">
            <a:extLst>
              <a:ext uri="{FF2B5EF4-FFF2-40B4-BE49-F238E27FC236}">
                <a16:creationId xmlns:a16="http://schemas.microsoft.com/office/drawing/2014/main" xmlns="" id="{6EC7280D-F709-37EC-300C-6554A71DCBC9}"/>
              </a:ext>
            </a:extLst>
          </p:cNvPr>
          <p:cNvGraphicFramePr/>
          <p:nvPr>
            <p:extLst>
              <p:ext uri="{D42A27DB-BD31-4B8C-83A1-F6EECF244321}">
                <p14:modId xmlns:p14="http://schemas.microsoft.com/office/powerpoint/2010/main" val="3050928044"/>
              </p:ext>
            </p:extLst>
          </p:nvPr>
        </p:nvGraphicFramePr>
        <p:xfrm>
          <a:off x="659396" y="4979135"/>
          <a:ext cx="10693188" cy="1468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8540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 НА ПРОФЕССИОНАЛЬНЫЙ ДОХОД</a:t>
            </a:r>
          </a:p>
        </p:txBody>
      </p:sp>
      <p:grpSp>
        <p:nvGrpSpPr>
          <p:cNvPr id="2" name="Group 1">
            <a:extLst>
              <a:ext uri="{FF2B5EF4-FFF2-40B4-BE49-F238E27FC236}">
                <a16:creationId xmlns:a16="http://schemas.microsoft.com/office/drawing/2014/main" xmlns="" id="{BDB6D5F0-05BF-B9A8-C255-79C99604D26C}"/>
              </a:ext>
            </a:extLst>
          </p:cNvPr>
          <p:cNvGrpSpPr/>
          <p:nvPr/>
        </p:nvGrpSpPr>
        <p:grpSpPr>
          <a:xfrm>
            <a:off x="2387587" y="1284522"/>
            <a:ext cx="3735845" cy="1106668"/>
            <a:chOff x="978211" y="3063838"/>
            <a:chExt cx="3735845" cy="1106668"/>
          </a:xfrm>
        </p:grpSpPr>
        <p:sp>
          <p:nvSpPr>
            <p:cNvPr id="3" name="Subtitle 2">
              <a:extLst>
                <a:ext uri="{FF2B5EF4-FFF2-40B4-BE49-F238E27FC236}">
                  <a16:creationId xmlns:a16="http://schemas.microsoft.com/office/drawing/2014/main" xmlns="" id="{DF260925-F741-94E6-46F8-9D37FCE95DE4}"/>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chemeClr val="tx1">
                      <a:lumMod val="75000"/>
                    </a:schemeClr>
                  </a:solidFill>
                  <a:latin typeface="Golos Text" panose="020B0503020202020204" pitchFamily="34" charset="0"/>
                  <a:ea typeface="Golos Text" panose="020B0503020202020204" pitchFamily="34" charset="0"/>
                </a:rPr>
                <a:t>29 703</a:t>
              </a:r>
              <a:r>
                <a:rPr lang="ru-RU" sz="4400" b="1" baseline="30000" dirty="0">
                  <a:solidFill>
                    <a:schemeClr val="tx1">
                      <a:lumMod val="75000"/>
                    </a:schemeClr>
                  </a:solidFill>
                  <a:latin typeface="Golos Text" panose="020B0503020202020204" pitchFamily="34" charset="0"/>
                  <a:ea typeface="Golos Text" panose="020B0503020202020204" pitchFamily="34" charset="0"/>
                </a:rPr>
                <a:t>*</a:t>
              </a:r>
              <a:r>
                <a:rPr lang="ru-RU" sz="2800" b="1" dirty="0">
                  <a:solidFill>
                    <a:schemeClr val="tx1">
                      <a:lumMod val="75000"/>
                    </a:schemeClr>
                  </a:solidFill>
                  <a:latin typeface="Golos Text" panose="020B0503020202020204" pitchFamily="34" charset="0"/>
                  <a:ea typeface="Golos Text" panose="020B0503020202020204" pitchFamily="34" charset="0"/>
                </a:rPr>
                <a:t> млн руб.</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4" name="Subtitle 2">
              <a:extLst>
                <a:ext uri="{FF2B5EF4-FFF2-40B4-BE49-F238E27FC236}">
                  <a16:creationId xmlns:a16="http://schemas.microsoft.com/office/drawing/2014/main" xmlns="" id="{AD28334A-238F-3510-4881-33F607483FA7}"/>
                </a:ext>
              </a:extLst>
            </p:cNvPr>
            <p:cNvSpPr txBox="1">
              <a:spLocks/>
            </p:cNvSpPr>
            <p:nvPr/>
          </p:nvSpPr>
          <p:spPr>
            <a:xfrm>
              <a:off x="978211" y="3739619"/>
              <a:ext cx="3348373"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сумма уплаченного налога</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на 01.11.2022</a:t>
              </a:r>
            </a:p>
          </p:txBody>
        </p:sp>
      </p:grpSp>
      <p:sp>
        <p:nvSpPr>
          <p:cNvPr id="5" name="Subtitle 2">
            <a:extLst>
              <a:ext uri="{FF2B5EF4-FFF2-40B4-BE49-F238E27FC236}">
                <a16:creationId xmlns:a16="http://schemas.microsoft.com/office/drawing/2014/main" xmlns="" id="{60D586EC-C877-61E0-1710-A7B869E34321}"/>
              </a:ext>
            </a:extLst>
          </p:cNvPr>
          <p:cNvSpPr txBox="1">
            <a:spLocks/>
          </p:cNvSpPr>
          <p:nvPr/>
        </p:nvSpPr>
        <p:spPr>
          <a:xfrm>
            <a:off x="2387587" y="2545936"/>
            <a:ext cx="2930729" cy="15388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 — в том числе в ФОМС</a:t>
            </a:r>
          </a:p>
        </p:txBody>
      </p:sp>
      <p:grpSp>
        <p:nvGrpSpPr>
          <p:cNvPr id="6" name="Group 5">
            <a:extLst>
              <a:ext uri="{FF2B5EF4-FFF2-40B4-BE49-F238E27FC236}">
                <a16:creationId xmlns:a16="http://schemas.microsoft.com/office/drawing/2014/main" xmlns="" id="{A98A9ECA-8006-42BC-1579-9DC3495E21DF}"/>
              </a:ext>
            </a:extLst>
          </p:cNvPr>
          <p:cNvGrpSpPr/>
          <p:nvPr/>
        </p:nvGrpSpPr>
        <p:grpSpPr>
          <a:xfrm>
            <a:off x="6987357" y="1284522"/>
            <a:ext cx="1309274" cy="891225"/>
            <a:chOff x="978211" y="3063838"/>
            <a:chExt cx="3735845" cy="891225"/>
          </a:xfrm>
        </p:grpSpPr>
        <p:sp>
          <p:nvSpPr>
            <p:cNvPr id="7" name="Subtitle 2">
              <a:extLst>
                <a:ext uri="{FF2B5EF4-FFF2-40B4-BE49-F238E27FC236}">
                  <a16:creationId xmlns:a16="http://schemas.microsoft.com/office/drawing/2014/main" xmlns="" id="{7F0195F8-9CCA-78C1-6C53-AC884AD1B757}"/>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chemeClr val="tx1">
                      <a:lumMod val="75000"/>
                    </a:schemeClr>
                  </a:solidFill>
                  <a:latin typeface="Golos Text" panose="020B0503020202020204" pitchFamily="34" charset="0"/>
                  <a:ea typeface="Golos Text" panose="020B0503020202020204" pitchFamily="34" charset="0"/>
                </a:rPr>
                <a:t>85</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8" name="Subtitle 2">
              <a:extLst>
                <a:ext uri="{FF2B5EF4-FFF2-40B4-BE49-F238E27FC236}">
                  <a16:creationId xmlns:a16="http://schemas.microsoft.com/office/drawing/2014/main" xmlns="" id="{9C90C004-E534-0CCF-268C-F35B1F712F42}"/>
                </a:ext>
              </a:extLst>
            </p:cNvPr>
            <p:cNvSpPr txBox="1">
              <a:spLocks/>
            </p:cNvSpPr>
            <p:nvPr/>
          </p:nvSpPr>
          <p:spPr>
            <a:xfrm>
              <a:off x="978211" y="3739619"/>
              <a:ext cx="3348373"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регионов</a:t>
              </a:r>
            </a:p>
          </p:txBody>
        </p:sp>
      </p:grpSp>
      <p:grpSp>
        <p:nvGrpSpPr>
          <p:cNvPr id="9" name="Group 8">
            <a:extLst>
              <a:ext uri="{FF2B5EF4-FFF2-40B4-BE49-F238E27FC236}">
                <a16:creationId xmlns:a16="http://schemas.microsoft.com/office/drawing/2014/main" xmlns="" id="{1C14F930-41BB-13F9-24E5-2F4CFD277D88}"/>
              </a:ext>
            </a:extLst>
          </p:cNvPr>
          <p:cNvGrpSpPr/>
          <p:nvPr/>
        </p:nvGrpSpPr>
        <p:grpSpPr>
          <a:xfrm>
            <a:off x="9160556" y="1284522"/>
            <a:ext cx="2745459" cy="891225"/>
            <a:chOff x="978212" y="3063838"/>
            <a:chExt cx="2745459" cy="891225"/>
          </a:xfrm>
        </p:grpSpPr>
        <p:sp>
          <p:nvSpPr>
            <p:cNvPr id="10" name="Subtitle 2">
              <a:extLst>
                <a:ext uri="{FF2B5EF4-FFF2-40B4-BE49-F238E27FC236}">
                  <a16:creationId xmlns:a16="http://schemas.microsoft.com/office/drawing/2014/main" xmlns="" id="{C0730AA5-E00D-9B7D-0809-13C3A68DFC1A}"/>
                </a:ext>
              </a:extLst>
            </p:cNvPr>
            <p:cNvSpPr txBox="1">
              <a:spLocks/>
            </p:cNvSpPr>
            <p:nvPr/>
          </p:nvSpPr>
          <p:spPr>
            <a:xfrm>
              <a:off x="983432" y="3063838"/>
              <a:ext cx="2740239"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chemeClr val="tx1">
                      <a:lumMod val="75000"/>
                    </a:schemeClr>
                  </a:solidFill>
                  <a:latin typeface="Golos Text" panose="020B0503020202020204" pitchFamily="34" charset="0"/>
                  <a:ea typeface="Golos Text" panose="020B0503020202020204" pitchFamily="34" charset="0"/>
                </a:rPr>
                <a:t>6 045</a:t>
              </a:r>
              <a:r>
                <a:rPr lang="ru-RU" sz="2800" b="1" dirty="0">
                  <a:solidFill>
                    <a:schemeClr val="tx1">
                      <a:lumMod val="75000"/>
                    </a:schemeClr>
                  </a:solidFill>
                  <a:latin typeface="Golos Text" panose="020B0503020202020204" pitchFamily="34" charset="0"/>
                  <a:ea typeface="Golos Text" panose="020B0503020202020204" pitchFamily="34" charset="0"/>
                </a:rPr>
                <a:t> тыс.</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1" name="Subtitle 2">
              <a:extLst>
                <a:ext uri="{FF2B5EF4-FFF2-40B4-BE49-F238E27FC236}">
                  <a16:creationId xmlns:a16="http://schemas.microsoft.com/office/drawing/2014/main" xmlns="" id="{1ED10828-E2A8-B9A3-1E19-565328E9A771}"/>
                </a:ext>
              </a:extLst>
            </p:cNvPr>
            <p:cNvSpPr txBox="1">
              <a:spLocks/>
            </p:cNvSpPr>
            <p:nvPr/>
          </p:nvSpPr>
          <p:spPr>
            <a:xfrm>
              <a:off x="978212" y="3739619"/>
              <a:ext cx="2529436"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налогоплательщиков</a:t>
              </a:r>
            </a:p>
          </p:txBody>
        </p:sp>
      </p:grpSp>
      <p:sp>
        <p:nvSpPr>
          <p:cNvPr id="12" name="Subtitle 2">
            <a:extLst>
              <a:ext uri="{FF2B5EF4-FFF2-40B4-BE49-F238E27FC236}">
                <a16:creationId xmlns:a16="http://schemas.microsoft.com/office/drawing/2014/main" xmlns="" id="{4B85DDE1-BC36-7748-8F82-6830F930BD9B}"/>
              </a:ext>
            </a:extLst>
          </p:cNvPr>
          <p:cNvSpPr txBox="1">
            <a:spLocks/>
          </p:cNvSpPr>
          <p:nvPr/>
        </p:nvSpPr>
        <p:spPr>
          <a:xfrm>
            <a:off x="2387586" y="3144518"/>
            <a:ext cx="9302406"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Численность зарегистрированных плательщиков налога на профессиональный доход в 25 наиболее «активных» регионах по состоянию на 01.11.2022, </a:t>
            </a:r>
            <a:r>
              <a:rPr lang="ru-RU" sz="1400" dirty="0">
                <a:solidFill>
                  <a:schemeClr val="tx1">
                    <a:lumMod val="75000"/>
                  </a:schemeClr>
                </a:solidFill>
                <a:latin typeface="Golos Text" panose="020B0503020202020204" pitchFamily="34" charset="0"/>
                <a:ea typeface="Golos Text" panose="020B0503020202020204" pitchFamily="34" charset="0"/>
              </a:rPr>
              <a:t>тыс. плательщиков</a:t>
            </a:r>
          </a:p>
        </p:txBody>
      </p:sp>
      <p:graphicFrame>
        <p:nvGraphicFramePr>
          <p:cNvPr id="13" name="Диаграмма 50">
            <a:extLst>
              <a:ext uri="{FF2B5EF4-FFF2-40B4-BE49-F238E27FC236}">
                <a16:creationId xmlns:a16="http://schemas.microsoft.com/office/drawing/2014/main" xmlns="" id="{690DF9FD-9562-34C4-C978-473E6A371A58}"/>
              </a:ext>
            </a:extLst>
          </p:cNvPr>
          <p:cNvGraphicFramePr/>
          <p:nvPr>
            <p:extLst>
              <p:ext uri="{D42A27DB-BD31-4B8C-83A1-F6EECF244321}">
                <p14:modId xmlns:p14="http://schemas.microsoft.com/office/powerpoint/2010/main" val="2356162041"/>
              </p:ext>
            </p:extLst>
          </p:nvPr>
        </p:nvGraphicFramePr>
        <p:xfrm>
          <a:off x="7642909" y="3856096"/>
          <a:ext cx="5040560" cy="2697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58">
            <a:extLst>
              <a:ext uri="{FF2B5EF4-FFF2-40B4-BE49-F238E27FC236}">
                <a16:creationId xmlns:a16="http://schemas.microsoft.com/office/drawing/2014/main" xmlns="" id="{79541B44-39C1-9F9E-3802-E3D661B430E1}"/>
              </a:ext>
            </a:extLst>
          </p:cNvPr>
          <p:cNvGraphicFramePr/>
          <p:nvPr>
            <p:extLst>
              <p:ext uri="{D42A27DB-BD31-4B8C-83A1-F6EECF244321}">
                <p14:modId xmlns:p14="http://schemas.microsoft.com/office/powerpoint/2010/main" val="835996967"/>
              </p:ext>
            </p:extLst>
          </p:nvPr>
        </p:nvGraphicFramePr>
        <p:xfrm>
          <a:off x="2164737" y="3856095"/>
          <a:ext cx="7142445" cy="26977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3543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СТРАХОВЫЕ ВЗНОСЫ НА ОБЯЗАТЕЛЬНОЕ СОЦИАЛЬНОЕ СТРАХОВАНИЕ</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a:t>
            </a:r>
          </a:p>
        </p:txBody>
      </p:sp>
      <p:graphicFrame>
        <p:nvGraphicFramePr>
          <p:cNvPr id="2" name="Chart 4">
            <a:extLst>
              <a:ext uri="{FF2B5EF4-FFF2-40B4-BE49-F238E27FC236}">
                <a16:creationId xmlns:a16="http://schemas.microsoft.com/office/drawing/2014/main" xmlns="" id="{7ADFA3B0-FBCA-E1F3-63D7-C9135FAF59B4}"/>
              </a:ext>
            </a:extLst>
          </p:cNvPr>
          <p:cNvGraphicFramePr/>
          <p:nvPr>
            <p:extLst>
              <p:ext uri="{D42A27DB-BD31-4B8C-83A1-F6EECF244321}">
                <p14:modId xmlns:p14="http://schemas.microsoft.com/office/powerpoint/2010/main" val="4076673187"/>
              </p:ext>
            </p:extLst>
          </p:nvPr>
        </p:nvGraphicFramePr>
        <p:xfrm>
          <a:off x="659396" y="1556792"/>
          <a:ext cx="10693188" cy="3276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1407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КОНТРОЛЬНАЯ РАБОТА</a:t>
            </a:r>
          </a:p>
        </p:txBody>
      </p:sp>
      <p:grpSp>
        <p:nvGrpSpPr>
          <p:cNvPr id="2" name="Group 1">
            <a:extLst>
              <a:ext uri="{FF2B5EF4-FFF2-40B4-BE49-F238E27FC236}">
                <a16:creationId xmlns:a16="http://schemas.microsoft.com/office/drawing/2014/main" xmlns="" id="{C00D28AD-5668-411E-0922-2CE11684AEEF}"/>
              </a:ext>
            </a:extLst>
          </p:cNvPr>
          <p:cNvGrpSpPr/>
          <p:nvPr/>
        </p:nvGrpSpPr>
        <p:grpSpPr>
          <a:xfrm>
            <a:off x="2706240" y="3210330"/>
            <a:ext cx="2164383" cy="945543"/>
            <a:chOff x="978211" y="1520788"/>
            <a:chExt cx="2164383" cy="945543"/>
          </a:xfrm>
        </p:grpSpPr>
        <p:sp>
          <p:nvSpPr>
            <p:cNvPr id="3" name="Subtitle 2">
              <a:extLst>
                <a:ext uri="{FF2B5EF4-FFF2-40B4-BE49-F238E27FC236}">
                  <a16:creationId xmlns:a16="http://schemas.microsoft.com/office/drawing/2014/main" xmlns="" id="{D65B96EA-4CAB-96DD-1CF4-3F53FF668DB5}"/>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329</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+37%</a:t>
              </a:r>
            </a:p>
          </p:txBody>
        </p:sp>
        <p:sp>
          <p:nvSpPr>
            <p:cNvPr id="4" name="Subtitle 2">
              <a:extLst>
                <a:ext uri="{FF2B5EF4-FFF2-40B4-BE49-F238E27FC236}">
                  <a16:creationId xmlns:a16="http://schemas.microsoft.com/office/drawing/2014/main" xmlns="" id="{1A3DD35C-E367-E7BF-7A64-E945B583EDDB}"/>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5" name="Subtitle 2">
            <a:extLst>
              <a:ext uri="{FF2B5EF4-FFF2-40B4-BE49-F238E27FC236}">
                <a16:creationId xmlns:a16="http://schemas.microsoft.com/office/drawing/2014/main" xmlns="" id="{71389E90-4102-8C53-702F-DBFDBAFA2653}"/>
              </a:ext>
            </a:extLst>
          </p:cNvPr>
          <p:cNvSpPr txBox="1">
            <a:spLocks/>
          </p:cNvSpPr>
          <p:nvPr/>
        </p:nvSpPr>
        <p:spPr>
          <a:xfrm>
            <a:off x="2706240" y="1624910"/>
            <a:ext cx="1980221" cy="107721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Поступило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по результатам контрольной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и аналитической работы</a:t>
            </a:r>
          </a:p>
        </p:txBody>
      </p:sp>
      <p:sp>
        <p:nvSpPr>
          <p:cNvPr id="7" name="Subtitle 2">
            <a:extLst>
              <a:ext uri="{FF2B5EF4-FFF2-40B4-BE49-F238E27FC236}">
                <a16:creationId xmlns:a16="http://schemas.microsoft.com/office/drawing/2014/main" xmlns="" id="{BA268E72-89FC-E400-4C29-68229D014985}"/>
              </a:ext>
            </a:extLst>
          </p:cNvPr>
          <p:cNvSpPr txBox="1">
            <a:spLocks/>
          </p:cNvSpPr>
          <p:nvPr/>
        </p:nvSpPr>
        <p:spPr>
          <a:xfrm>
            <a:off x="587389" y="6006577"/>
            <a:ext cx="1368150" cy="61555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Значения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приведены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за 9 месяцев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2022 года</a:t>
            </a:r>
          </a:p>
        </p:txBody>
      </p:sp>
      <p:grpSp>
        <p:nvGrpSpPr>
          <p:cNvPr id="8" name="Group 7">
            <a:extLst>
              <a:ext uri="{FF2B5EF4-FFF2-40B4-BE49-F238E27FC236}">
                <a16:creationId xmlns:a16="http://schemas.microsoft.com/office/drawing/2014/main" xmlns="" id="{4230BB97-790A-4B17-68DC-B79E38359A95}"/>
              </a:ext>
            </a:extLst>
          </p:cNvPr>
          <p:cNvGrpSpPr/>
          <p:nvPr/>
        </p:nvGrpSpPr>
        <p:grpSpPr>
          <a:xfrm>
            <a:off x="5905771" y="3210330"/>
            <a:ext cx="2164383" cy="945543"/>
            <a:chOff x="978211" y="1520788"/>
            <a:chExt cx="2164383" cy="945543"/>
          </a:xfrm>
        </p:grpSpPr>
        <p:sp>
          <p:nvSpPr>
            <p:cNvPr id="9" name="Subtitle 2">
              <a:extLst>
                <a:ext uri="{FF2B5EF4-FFF2-40B4-BE49-F238E27FC236}">
                  <a16:creationId xmlns:a16="http://schemas.microsoft.com/office/drawing/2014/main" xmlns="" id="{751BF7F0-D316-0A57-C38B-CC8867AE72D2}"/>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146</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+73%</a:t>
              </a:r>
            </a:p>
          </p:txBody>
        </p:sp>
        <p:sp>
          <p:nvSpPr>
            <p:cNvPr id="10" name="Subtitle 2">
              <a:extLst>
                <a:ext uri="{FF2B5EF4-FFF2-40B4-BE49-F238E27FC236}">
                  <a16:creationId xmlns:a16="http://schemas.microsoft.com/office/drawing/2014/main" xmlns="" id="{1C39B110-DB4F-EAC1-A94D-35CE8FC6073D}"/>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1" name="Subtitle 2">
            <a:extLst>
              <a:ext uri="{FF2B5EF4-FFF2-40B4-BE49-F238E27FC236}">
                <a16:creationId xmlns:a16="http://schemas.microsoft.com/office/drawing/2014/main" xmlns="" id="{94E941DC-E96B-BB32-DB0B-CB9DD04A75E8}"/>
              </a:ext>
            </a:extLst>
          </p:cNvPr>
          <p:cNvSpPr txBox="1">
            <a:spLocks/>
          </p:cNvSpPr>
          <p:nvPr/>
        </p:nvSpPr>
        <p:spPr>
          <a:xfrm>
            <a:off x="5905771" y="1624910"/>
            <a:ext cx="1980221"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Поступило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по результатам выездных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проверок</a:t>
            </a:r>
          </a:p>
        </p:txBody>
      </p:sp>
      <p:sp>
        <p:nvSpPr>
          <p:cNvPr id="12" name="Subtitle 2">
            <a:extLst>
              <a:ext uri="{FF2B5EF4-FFF2-40B4-BE49-F238E27FC236}">
                <a16:creationId xmlns:a16="http://schemas.microsoft.com/office/drawing/2014/main" xmlns="" id="{E186FA72-84B0-CD72-4165-EF098E2E69BC}"/>
              </a:ext>
            </a:extLst>
          </p:cNvPr>
          <p:cNvSpPr txBox="1">
            <a:spLocks/>
          </p:cNvSpPr>
          <p:nvPr/>
        </p:nvSpPr>
        <p:spPr>
          <a:xfrm>
            <a:off x="5905771" y="4932885"/>
            <a:ext cx="1980221" cy="107721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2800" dirty="0">
                <a:solidFill>
                  <a:schemeClr val="tx1">
                    <a:lumMod val="75000"/>
                  </a:schemeClr>
                </a:solidFill>
                <a:latin typeface="Golos Text" panose="020B0503020202020204" pitchFamily="34" charset="0"/>
                <a:ea typeface="Golos Text" panose="020B0503020202020204" pitchFamily="34" charset="0"/>
              </a:rPr>
              <a:t>44%</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от поступлений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по контрольно-аналитической работе</a:t>
            </a:r>
          </a:p>
        </p:txBody>
      </p:sp>
      <p:grpSp>
        <p:nvGrpSpPr>
          <p:cNvPr id="13" name="Group 12">
            <a:extLst>
              <a:ext uri="{FF2B5EF4-FFF2-40B4-BE49-F238E27FC236}">
                <a16:creationId xmlns:a16="http://schemas.microsoft.com/office/drawing/2014/main" xmlns="" id="{B6FC2602-2300-6478-DA1A-20A2F888DADF}"/>
              </a:ext>
            </a:extLst>
          </p:cNvPr>
          <p:cNvGrpSpPr/>
          <p:nvPr/>
        </p:nvGrpSpPr>
        <p:grpSpPr>
          <a:xfrm>
            <a:off x="9101162" y="3210330"/>
            <a:ext cx="2164383" cy="945543"/>
            <a:chOff x="978211" y="1520788"/>
            <a:chExt cx="2164383" cy="945543"/>
          </a:xfrm>
        </p:grpSpPr>
        <p:sp>
          <p:nvSpPr>
            <p:cNvPr id="14" name="Subtitle 2">
              <a:extLst>
                <a:ext uri="{FF2B5EF4-FFF2-40B4-BE49-F238E27FC236}">
                  <a16:creationId xmlns:a16="http://schemas.microsoft.com/office/drawing/2014/main" xmlns="" id="{71B8997E-F28C-9697-370E-CD763680F9DE}"/>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133</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+7%</a:t>
              </a:r>
            </a:p>
          </p:txBody>
        </p:sp>
        <p:sp>
          <p:nvSpPr>
            <p:cNvPr id="15" name="Subtitle 2">
              <a:extLst>
                <a:ext uri="{FF2B5EF4-FFF2-40B4-BE49-F238E27FC236}">
                  <a16:creationId xmlns:a16="http://schemas.microsoft.com/office/drawing/2014/main" xmlns="" id="{8E95156B-F23B-CC90-DB2E-CAC981E4B908}"/>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6" name="Subtitle 2">
            <a:extLst>
              <a:ext uri="{FF2B5EF4-FFF2-40B4-BE49-F238E27FC236}">
                <a16:creationId xmlns:a16="http://schemas.microsoft.com/office/drawing/2014/main" xmlns="" id="{F4C323E6-2ED2-A1A8-FC54-26971A1D8BC9}"/>
              </a:ext>
            </a:extLst>
          </p:cNvPr>
          <p:cNvSpPr txBox="1">
            <a:spLocks/>
          </p:cNvSpPr>
          <p:nvPr/>
        </p:nvSpPr>
        <p:spPr>
          <a:xfrm>
            <a:off x="9105304" y="1624910"/>
            <a:ext cx="1980221"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Поступило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по результатам</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аналитической работы</a:t>
            </a:r>
          </a:p>
        </p:txBody>
      </p:sp>
      <p:sp>
        <p:nvSpPr>
          <p:cNvPr id="17" name="Subtitle 2">
            <a:extLst>
              <a:ext uri="{FF2B5EF4-FFF2-40B4-BE49-F238E27FC236}">
                <a16:creationId xmlns:a16="http://schemas.microsoft.com/office/drawing/2014/main" xmlns="" id="{567BE4E3-6808-4E3E-63E7-D029FA11EAAE}"/>
              </a:ext>
            </a:extLst>
          </p:cNvPr>
          <p:cNvSpPr txBox="1">
            <a:spLocks/>
          </p:cNvSpPr>
          <p:nvPr/>
        </p:nvSpPr>
        <p:spPr>
          <a:xfrm>
            <a:off x="9105304" y="4932885"/>
            <a:ext cx="1980221" cy="107721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2800" dirty="0">
                <a:solidFill>
                  <a:schemeClr val="tx1">
                    <a:lumMod val="75000"/>
                  </a:schemeClr>
                </a:solidFill>
                <a:latin typeface="Golos Text" panose="020B0503020202020204" pitchFamily="34" charset="0"/>
                <a:ea typeface="Golos Text" panose="020B0503020202020204" pitchFamily="34" charset="0"/>
              </a:rPr>
              <a:t>41%</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от поступлений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по контрольно-аналитической работе</a:t>
            </a:r>
          </a:p>
        </p:txBody>
      </p:sp>
      <p:cxnSp>
        <p:nvCxnSpPr>
          <p:cNvPr id="19" name="Straight Connector 18">
            <a:extLst>
              <a:ext uri="{FF2B5EF4-FFF2-40B4-BE49-F238E27FC236}">
                <a16:creationId xmlns:a16="http://schemas.microsoft.com/office/drawing/2014/main" xmlns="" id="{0D6FA6FB-4DD9-EE8B-2711-DA47BA02A39A}"/>
              </a:ext>
            </a:extLst>
          </p:cNvPr>
          <p:cNvCxnSpPr/>
          <p:nvPr/>
        </p:nvCxnSpPr>
        <p:spPr>
          <a:xfrm>
            <a:off x="5296116"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F932F85D-73A2-3DEB-DDEC-11B56D07C37A}"/>
              </a:ext>
            </a:extLst>
          </p:cNvPr>
          <p:cNvCxnSpPr/>
          <p:nvPr/>
        </p:nvCxnSpPr>
        <p:spPr>
          <a:xfrm>
            <a:off x="8495647"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1D6F55D-BBC8-D151-A6C1-F85F24138D9D}"/>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E4DB6CA-C4E7-286D-726C-FBEF7B0D976B}"/>
              </a:ext>
            </a:extLst>
          </p:cNvPr>
          <p:cNvCxnSpPr/>
          <p:nvPr/>
        </p:nvCxnSpPr>
        <p:spPr>
          <a:xfrm>
            <a:off x="5312783"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98685563-927A-4C30-FBE4-D766506EBC17}"/>
              </a:ext>
            </a:extLst>
          </p:cNvPr>
          <p:cNvCxnSpPr/>
          <p:nvPr/>
        </p:nvCxnSpPr>
        <p:spPr>
          <a:xfrm>
            <a:off x="8512314"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9D79AE40-D2FF-5F22-5E95-C9676543490D}"/>
              </a:ext>
            </a:extLst>
          </p:cNvPr>
          <p:cNvCxnSpPr>
            <a:cxnSpLocks/>
          </p:cNvCxnSpPr>
          <p:nvPr/>
        </p:nvCxnSpPr>
        <p:spPr>
          <a:xfrm>
            <a:off x="2113252"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830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КАМЕРАЛЬНЫЙ КОНТРОЛЬ</a:t>
            </a:r>
          </a:p>
        </p:txBody>
      </p:sp>
      <p:grpSp>
        <p:nvGrpSpPr>
          <p:cNvPr id="2" name="Group 1">
            <a:extLst>
              <a:ext uri="{FF2B5EF4-FFF2-40B4-BE49-F238E27FC236}">
                <a16:creationId xmlns:a16="http://schemas.microsoft.com/office/drawing/2014/main" xmlns="" id="{34DCEDE8-AA10-72C1-2C07-65F086B5F299}"/>
              </a:ext>
            </a:extLst>
          </p:cNvPr>
          <p:cNvGrpSpPr/>
          <p:nvPr/>
        </p:nvGrpSpPr>
        <p:grpSpPr>
          <a:xfrm>
            <a:off x="2705928" y="2520828"/>
            <a:ext cx="2309633" cy="945543"/>
            <a:chOff x="978211" y="1520788"/>
            <a:chExt cx="2309633" cy="945543"/>
          </a:xfrm>
        </p:grpSpPr>
        <p:sp>
          <p:nvSpPr>
            <p:cNvPr id="3" name="Subtitle 2">
              <a:extLst>
                <a:ext uri="{FF2B5EF4-FFF2-40B4-BE49-F238E27FC236}">
                  <a16:creationId xmlns:a16="http://schemas.microsoft.com/office/drawing/2014/main" xmlns="" id="{CAA43ADB-659D-7A06-2B50-30E2E24F5687}"/>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63,1</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38,6%</a:t>
              </a:r>
            </a:p>
          </p:txBody>
        </p:sp>
        <p:sp>
          <p:nvSpPr>
            <p:cNvPr id="4" name="Subtitle 2">
              <a:extLst>
                <a:ext uri="{FF2B5EF4-FFF2-40B4-BE49-F238E27FC236}">
                  <a16:creationId xmlns:a16="http://schemas.microsoft.com/office/drawing/2014/main" xmlns="" id="{486AB118-C1A1-D19C-AD4E-10FFD3CF5465}"/>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5" name="Subtitle 2">
            <a:extLst>
              <a:ext uri="{FF2B5EF4-FFF2-40B4-BE49-F238E27FC236}">
                <a16:creationId xmlns:a16="http://schemas.microsoft.com/office/drawing/2014/main" xmlns="" id="{BA16CABE-F580-7DB5-A98A-684FF85DE5F7}"/>
              </a:ext>
            </a:extLst>
          </p:cNvPr>
          <p:cNvSpPr txBox="1">
            <a:spLocks/>
          </p:cNvSpPr>
          <p:nvPr/>
        </p:nvSpPr>
        <p:spPr>
          <a:xfrm>
            <a:off x="2705929" y="1624910"/>
            <a:ext cx="3030032"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Доначислено по результатам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камеральных  проверок</a:t>
            </a:r>
          </a:p>
        </p:txBody>
      </p:sp>
      <p:sp>
        <p:nvSpPr>
          <p:cNvPr id="6" name="Subtitle 2">
            <a:extLst>
              <a:ext uri="{FF2B5EF4-FFF2-40B4-BE49-F238E27FC236}">
                <a16:creationId xmlns:a16="http://schemas.microsoft.com/office/drawing/2014/main" xmlns="" id="{1CEC8AD1-3CDC-56FD-6B4F-35F0BBD6A7AC}"/>
              </a:ext>
            </a:extLst>
          </p:cNvPr>
          <p:cNvSpPr txBox="1">
            <a:spLocks/>
          </p:cNvSpPr>
          <p:nvPr/>
        </p:nvSpPr>
        <p:spPr>
          <a:xfrm>
            <a:off x="587389" y="6006577"/>
            <a:ext cx="1368150" cy="61555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Значения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приведены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за 9 месяцев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2022 года</a:t>
            </a:r>
          </a:p>
        </p:txBody>
      </p:sp>
      <p:cxnSp>
        <p:nvCxnSpPr>
          <p:cNvPr id="7" name="Straight Connector 6">
            <a:extLst>
              <a:ext uri="{FF2B5EF4-FFF2-40B4-BE49-F238E27FC236}">
                <a16:creationId xmlns:a16="http://schemas.microsoft.com/office/drawing/2014/main" xmlns="" id="{FCA3E419-2246-098B-9033-5D1AFBC46076}"/>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70BAA6A-C575-68FF-CEC7-741121060A80}"/>
              </a:ext>
            </a:extLst>
          </p:cNvPr>
          <p:cNvCxnSpPr>
            <a:cxnSpLocks/>
          </p:cNvCxnSpPr>
          <p:nvPr/>
        </p:nvCxnSpPr>
        <p:spPr>
          <a:xfrm>
            <a:off x="2113252" y="2703493"/>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xmlns="" id="{AFF041D8-E05C-8CED-85F9-2E85F9A41060}"/>
              </a:ext>
            </a:extLst>
          </p:cNvPr>
          <p:cNvGrpSpPr/>
          <p:nvPr/>
        </p:nvGrpSpPr>
        <p:grpSpPr>
          <a:xfrm>
            <a:off x="2705928" y="5147753"/>
            <a:ext cx="2309633" cy="945543"/>
            <a:chOff x="978211" y="1520788"/>
            <a:chExt cx="2309633" cy="945543"/>
          </a:xfrm>
        </p:grpSpPr>
        <p:sp>
          <p:nvSpPr>
            <p:cNvPr id="22" name="Subtitle 2">
              <a:extLst>
                <a:ext uri="{FF2B5EF4-FFF2-40B4-BE49-F238E27FC236}">
                  <a16:creationId xmlns:a16="http://schemas.microsoft.com/office/drawing/2014/main" xmlns="" id="{0224A8F4-AEA5-0219-247D-945897C502FB}"/>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50,7</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+57%</a:t>
              </a:r>
            </a:p>
          </p:txBody>
        </p:sp>
        <p:sp>
          <p:nvSpPr>
            <p:cNvPr id="23" name="Subtitle 2">
              <a:extLst>
                <a:ext uri="{FF2B5EF4-FFF2-40B4-BE49-F238E27FC236}">
                  <a16:creationId xmlns:a16="http://schemas.microsoft.com/office/drawing/2014/main" xmlns="" id="{949A0BDC-A685-C8FF-7904-021E1D3EB29C}"/>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24" name="Subtitle 2">
            <a:extLst>
              <a:ext uri="{FF2B5EF4-FFF2-40B4-BE49-F238E27FC236}">
                <a16:creationId xmlns:a16="http://schemas.microsoft.com/office/drawing/2014/main" xmlns="" id="{CD2A2CB0-112F-8532-9B3C-C8ABB577C285}"/>
              </a:ext>
            </a:extLst>
          </p:cNvPr>
          <p:cNvSpPr txBox="1">
            <a:spLocks/>
          </p:cNvSpPr>
          <p:nvPr/>
        </p:nvSpPr>
        <p:spPr>
          <a:xfrm>
            <a:off x="2705929" y="4257424"/>
            <a:ext cx="3030032"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Поступило по результатам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камеральных проверок </a:t>
            </a:r>
          </a:p>
        </p:txBody>
      </p:sp>
      <p:cxnSp>
        <p:nvCxnSpPr>
          <p:cNvPr id="25" name="Straight Connector 24">
            <a:extLst>
              <a:ext uri="{FF2B5EF4-FFF2-40B4-BE49-F238E27FC236}">
                <a16:creationId xmlns:a16="http://schemas.microsoft.com/office/drawing/2014/main" xmlns="" id="{996C40AC-8D4E-A936-ECAA-67AD5360BF0F}"/>
              </a:ext>
            </a:extLst>
          </p:cNvPr>
          <p:cNvCxnSpPr>
            <a:cxnSpLocks/>
          </p:cNvCxnSpPr>
          <p:nvPr/>
        </p:nvCxnSpPr>
        <p:spPr>
          <a:xfrm>
            <a:off x="2113252" y="533041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xmlns="" id="{5FAC3360-389F-997D-0BC1-B805050FB0A8}"/>
              </a:ext>
            </a:extLst>
          </p:cNvPr>
          <p:cNvGrpSpPr/>
          <p:nvPr/>
        </p:nvGrpSpPr>
        <p:grpSpPr>
          <a:xfrm>
            <a:off x="6600056" y="2520828"/>
            <a:ext cx="2309633" cy="945543"/>
            <a:chOff x="978211" y="1520788"/>
            <a:chExt cx="2309633" cy="945543"/>
          </a:xfrm>
        </p:grpSpPr>
        <p:sp>
          <p:nvSpPr>
            <p:cNvPr id="27" name="Subtitle 2">
              <a:extLst>
                <a:ext uri="{FF2B5EF4-FFF2-40B4-BE49-F238E27FC236}">
                  <a16:creationId xmlns:a16="http://schemas.microsoft.com/office/drawing/2014/main" xmlns="" id="{4B27F384-0907-5D90-06F7-CFDC0C90020D}"/>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65,2</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39,7%</a:t>
              </a:r>
            </a:p>
          </p:txBody>
        </p:sp>
        <p:sp>
          <p:nvSpPr>
            <p:cNvPr id="28" name="Subtitle 2">
              <a:extLst>
                <a:ext uri="{FF2B5EF4-FFF2-40B4-BE49-F238E27FC236}">
                  <a16:creationId xmlns:a16="http://schemas.microsoft.com/office/drawing/2014/main" xmlns="" id="{03D4AEC2-2564-1C94-4D85-95F0AE2BE0B5}"/>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30" name="Subtitle 2">
            <a:extLst>
              <a:ext uri="{FF2B5EF4-FFF2-40B4-BE49-F238E27FC236}">
                <a16:creationId xmlns:a16="http://schemas.microsoft.com/office/drawing/2014/main" xmlns="" id="{7CF936FB-A564-19D8-7F95-9C9B4D7C6736}"/>
              </a:ext>
            </a:extLst>
          </p:cNvPr>
          <p:cNvSpPr txBox="1">
            <a:spLocks/>
          </p:cNvSpPr>
          <p:nvPr/>
        </p:nvSpPr>
        <p:spPr>
          <a:xfrm>
            <a:off x="6600056" y="1624910"/>
            <a:ext cx="5399652"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Увеличено налоговых обязательств после получения требований о представлении пояснений (документов)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в процессе проведения камеральных проверок</a:t>
            </a:r>
          </a:p>
        </p:txBody>
      </p:sp>
      <p:cxnSp>
        <p:nvCxnSpPr>
          <p:cNvPr id="31" name="Straight Connector 30">
            <a:extLst>
              <a:ext uri="{FF2B5EF4-FFF2-40B4-BE49-F238E27FC236}">
                <a16:creationId xmlns:a16="http://schemas.microsoft.com/office/drawing/2014/main" xmlns="" id="{E4EB4B35-FA29-9FD3-05C5-AE53BB37771A}"/>
              </a:ext>
            </a:extLst>
          </p:cNvPr>
          <p:cNvCxnSpPr>
            <a:cxnSpLocks/>
          </p:cNvCxnSpPr>
          <p:nvPr/>
        </p:nvCxnSpPr>
        <p:spPr>
          <a:xfrm>
            <a:off x="5987988"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8A375C3-CE4C-C85A-A0A8-17FD092A05D3}"/>
              </a:ext>
            </a:extLst>
          </p:cNvPr>
          <p:cNvCxnSpPr>
            <a:cxnSpLocks/>
          </p:cNvCxnSpPr>
          <p:nvPr/>
        </p:nvCxnSpPr>
        <p:spPr>
          <a:xfrm>
            <a:off x="6004655" y="2703493"/>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Subtitle 2">
            <a:extLst>
              <a:ext uri="{FF2B5EF4-FFF2-40B4-BE49-F238E27FC236}">
                <a16:creationId xmlns:a16="http://schemas.microsoft.com/office/drawing/2014/main" xmlns="" id="{6B55E568-C83C-7836-81D4-E11ABE4BCABE}"/>
              </a:ext>
            </a:extLst>
          </p:cNvPr>
          <p:cNvSpPr txBox="1">
            <a:spLocks/>
          </p:cNvSpPr>
          <p:nvPr/>
        </p:nvSpPr>
        <p:spPr>
          <a:xfrm>
            <a:off x="6605276" y="5147753"/>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0,83%</a:t>
            </a:r>
          </a:p>
        </p:txBody>
      </p:sp>
      <p:sp>
        <p:nvSpPr>
          <p:cNvPr id="36" name="Subtitle 2">
            <a:extLst>
              <a:ext uri="{FF2B5EF4-FFF2-40B4-BE49-F238E27FC236}">
                <a16:creationId xmlns:a16="http://schemas.microsoft.com/office/drawing/2014/main" xmlns="" id="{67D8D476-383F-C85E-51A5-255E74253132}"/>
              </a:ext>
            </a:extLst>
          </p:cNvPr>
          <p:cNvSpPr txBox="1">
            <a:spLocks/>
          </p:cNvSpPr>
          <p:nvPr/>
        </p:nvSpPr>
        <p:spPr>
          <a:xfrm>
            <a:off x="6600056" y="4257424"/>
            <a:ext cx="5399652"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Удельный вес суммы расхождений по декларациям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по НДС в общей сумме налоговых вычетов по НДС </a:t>
            </a:r>
          </a:p>
        </p:txBody>
      </p:sp>
      <p:cxnSp>
        <p:nvCxnSpPr>
          <p:cNvPr id="37" name="Straight Connector 36">
            <a:extLst>
              <a:ext uri="{FF2B5EF4-FFF2-40B4-BE49-F238E27FC236}">
                <a16:creationId xmlns:a16="http://schemas.microsoft.com/office/drawing/2014/main" xmlns="" id="{C742307C-57D0-7FCF-8A44-5F3B622F0D99}"/>
              </a:ext>
            </a:extLst>
          </p:cNvPr>
          <p:cNvCxnSpPr>
            <a:cxnSpLocks/>
          </p:cNvCxnSpPr>
          <p:nvPr/>
        </p:nvCxnSpPr>
        <p:spPr>
          <a:xfrm>
            <a:off x="6004655" y="533041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BA066DAD-8025-23A7-9BAA-441569C5C0DA}"/>
              </a:ext>
            </a:extLst>
          </p:cNvPr>
          <p:cNvCxnSpPr>
            <a:cxnSpLocks/>
          </p:cNvCxnSpPr>
          <p:nvPr/>
        </p:nvCxnSpPr>
        <p:spPr>
          <a:xfrm flipH="1">
            <a:off x="2096585" y="3897052"/>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5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НАЛОГОВЫЙ КОНТРОЛЬ ЦЕН</a:t>
            </a:r>
          </a:p>
        </p:txBody>
      </p:sp>
      <p:grpSp>
        <p:nvGrpSpPr>
          <p:cNvPr id="2" name="Group 1">
            <a:extLst>
              <a:ext uri="{FF2B5EF4-FFF2-40B4-BE49-F238E27FC236}">
                <a16:creationId xmlns:a16="http://schemas.microsoft.com/office/drawing/2014/main" xmlns="" id="{3EF82738-8064-1306-61E1-BE9DF5185E75}"/>
              </a:ext>
            </a:extLst>
          </p:cNvPr>
          <p:cNvGrpSpPr/>
          <p:nvPr/>
        </p:nvGrpSpPr>
        <p:grpSpPr>
          <a:xfrm>
            <a:off x="2726002" y="2991664"/>
            <a:ext cx="2309633" cy="945543"/>
            <a:chOff x="978211" y="1520788"/>
            <a:chExt cx="2309633" cy="945543"/>
          </a:xfrm>
        </p:grpSpPr>
        <p:sp>
          <p:nvSpPr>
            <p:cNvPr id="3" name="Subtitle 2">
              <a:extLst>
                <a:ext uri="{FF2B5EF4-FFF2-40B4-BE49-F238E27FC236}">
                  <a16:creationId xmlns:a16="http://schemas.microsoft.com/office/drawing/2014/main" xmlns="" id="{B4CC5D04-666F-B736-04AB-495814607C0A}"/>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68</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4" name="Subtitle 2">
              <a:extLst>
                <a:ext uri="{FF2B5EF4-FFF2-40B4-BE49-F238E27FC236}">
                  <a16:creationId xmlns:a16="http://schemas.microsoft.com/office/drawing/2014/main" xmlns="" id="{650BF9B8-04B6-18A9-8D9A-A795107D9867}"/>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ЕД.</a:t>
              </a:r>
            </a:p>
          </p:txBody>
        </p:sp>
      </p:grpSp>
      <p:sp>
        <p:nvSpPr>
          <p:cNvPr id="5" name="Subtitle 2">
            <a:extLst>
              <a:ext uri="{FF2B5EF4-FFF2-40B4-BE49-F238E27FC236}">
                <a16:creationId xmlns:a16="http://schemas.microsoft.com/office/drawing/2014/main" xmlns="" id="{67222BFA-7770-3729-1A92-D757882DF5D7}"/>
              </a:ext>
            </a:extLst>
          </p:cNvPr>
          <p:cNvSpPr txBox="1">
            <a:spLocks/>
          </p:cNvSpPr>
          <p:nvPr/>
        </p:nvSpPr>
        <p:spPr>
          <a:xfrm>
            <a:off x="2726003" y="1624910"/>
            <a:ext cx="2525975" cy="1292662"/>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проверок полноты исчисления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и уплаты налогов в связи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с совершением сделок между взаимозависимыми лицами </a:t>
            </a:r>
          </a:p>
        </p:txBody>
      </p:sp>
      <p:cxnSp>
        <p:nvCxnSpPr>
          <p:cNvPr id="6" name="Straight Connector 5">
            <a:extLst>
              <a:ext uri="{FF2B5EF4-FFF2-40B4-BE49-F238E27FC236}">
                <a16:creationId xmlns:a16="http://schemas.microsoft.com/office/drawing/2014/main" xmlns="" id="{8561F50E-FDB8-8A17-0408-185F97553CC2}"/>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6A989C2-18ED-6EE6-FDFF-02217960561D}"/>
              </a:ext>
            </a:extLst>
          </p:cNvPr>
          <p:cNvCxnSpPr>
            <a:cxnSpLocks/>
          </p:cNvCxnSpPr>
          <p:nvPr/>
        </p:nvCxnSpPr>
        <p:spPr>
          <a:xfrm>
            <a:off x="2113252" y="314096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B2A1ACF7-1ADB-8B30-4E26-F4C90920FD2B}"/>
              </a:ext>
            </a:extLst>
          </p:cNvPr>
          <p:cNvGrpSpPr/>
          <p:nvPr/>
        </p:nvGrpSpPr>
        <p:grpSpPr>
          <a:xfrm>
            <a:off x="2726002" y="5121188"/>
            <a:ext cx="2309633" cy="945543"/>
            <a:chOff x="978211" y="1520788"/>
            <a:chExt cx="2309633" cy="945543"/>
          </a:xfrm>
        </p:grpSpPr>
        <p:sp>
          <p:nvSpPr>
            <p:cNvPr id="9" name="Subtitle 2">
              <a:extLst>
                <a:ext uri="{FF2B5EF4-FFF2-40B4-BE49-F238E27FC236}">
                  <a16:creationId xmlns:a16="http://schemas.microsoft.com/office/drawing/2014/main" xmlns="" id="{A62A4479-357B-79A9-53DC-3443A473A15F}"/>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39</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0" name="Subtitle 2">
              <a:extLst>
                <a:ext uri="{FF2B5EF4-FFF2-40B4-BE49-F238E27FC236}">
                  <a16:creationId xmlns:a16="http://schemas.microsoft.com/office/drawing/2014/main" xmlns="" id="{4547551F-0DA8-B395-6210-0430BEE139A7}"/>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ЕД.</a:t>
              </a:r>
            </a:p>
          </p:txBody>
        </p:sp>
      </p:grpSp>
      <p:sp>
        <p:nvSpPr>
          <p:cNvPr id="11" name="Subtitle 2">
            <a:extLst>
              <a:ext uri="{FF2B5EF4-FFF2-40B4-BE49-F238E27FC236}">
                <a16:creationId xmlns:a16="http://schemas.microsoft.com/office/drawing/2014/main" xmlns="" id="{80202E65-294E-92F9-09B8-A58522E6698A}"/>
              </a:ext>
            </a:extLst>
          </p:cNvPr>
          <p:cNvSpPr txBox="1">
            <a:spLocks/>
          </p:cNvSpPr>
          <p:nvPr/>
        </p:nvSpPr>
        <p:spPr>
          <a:xfrm>
            <a:off x="2726003" y="4587918"/>
            <a:ext cx="2525975"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Вынесено решений</a:t>
            </a:r>
          </a:p>
        </p:txBody>
      </p:sp>
      <p:cxnSp>
        <p:nvCxnSpPr>
          <p:cNvPr id="12" name="Straight Connector 11">
            <a:extLst>
              <a:ext uri="{FF2B5EF4-FFF2-40B4-BE49-F238E27FC236}">
                <a16:creationId xmlns:a16="http://schemas.microsoft.com/office/drawing/2014/main" xmlns="" id="{C59211A8-621F-B219-93BB-6A7CE699B1D1}"/>
              </a:ext>
            </a:extLst>
          </p:cNvPr>
          <p:cNvCxnSpPr>
            <a:cxnSpLocks/>
          </p:cNvCxnSpPr>
          <p:nvPr/>
        </p:nvCxnSpPr>
        <p:spPr>
          <a:xfrm>
            <a:off x="2113252"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xmlns="" id="{DC310883-210E-C6E9-C907-6362F82E03A4}"/>
              </a:ext>
            </a:extLst>
          </p:cNvPr>
          <p:cNvSpPr txBox="1">
            <a:spLocks/>
          </p:cNvSpPr>
          <p:nvPr/>
        </p:nvSpPr>
        <p:spPr>
          <a:xfrm>
            <a:off x="587389" y="6006577"/>
            <a:ext cx="1368150" cy="61555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Значения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приведены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за 9 месяцев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2022 года</a:t>
            </a:r>
          </a:p>
        </p:txBody>
      </p:sp>
      <p:grpSp>
        <p:nvGrpSpPr>
          <p:cNvPr id="14" name="Group 13">
            <a:extLst>
              <a:ext uri="{FF2B5EF4-FFF2-40B4-BE49-F238E27FC236}">
                <a16:creationId xmlns:a16="http://schemas.microsoft.com/office/drawing/2014/main" xmlns="" id="{7749D893-7263-32E8-AA0C-8F2BCA0CFB15}"/>
              </a:ext>
            </a:extLst>
          </p:cNvPr>
          <p:cNvGrpSpPr/>
          <p:nvPr/>
        </p:nvGrpSpPr>
        <p:grpSpPr>
          <a:xfrm>
            <a:off x="6090304" y="2991664"/>
            <a:ext cx="2309633" cy="945543"/>
            <a:chOff x="978211" y="1520788"/>
            <a:chExt cx="2309633" cy="945543"/>
          </a:xfrm>
        </p:grpSpPr>
        <p:sp>
          <p:nvSpPr>
            <p:cNvPr id="15" name="Subtitle 2">
              <a:extLst>
                <a:ext uri="{FF2B5EF4-FFF2-40B4-BE49-F238E27FC236}">
                  <a16:creationId xmlns:a16="http://schemas.microsoft.com/office/drawing/2014/main" xmlns="" id="{919ED25B-48D1-4071-DB95-65A9AB0A8A30}"/>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10,5</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6" name="Subtitle 2">
              <a:extLst>
                <a:ext uri="{FF2B5EF4-FFF2-40B4-BE49-F238E27FC236}">
                  <a16:creationId xmlns:a16="http://schemas.microsoft.com/office/drawing/2014/main" xmlns="" id="{171DB5D0-FD76-4F3D-F3DA-DD2D92A93068}"/>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7" name="Subtitle 2">
            <a:extLst>
              <a:ext uri="{FF2B5EF4-FFF2-40B4-BE49-F238E27FC236}">
                <a16:creationId xmlns:a16="http://schemas.microsoft.com/office/drawing/2014/main" xmlns="" id="{9F9500C9-FDBA-1FE7-EF62-7A22EF766FD9}"/>
              </a:ext>
            </a:extLst>
          </p:cNvPr>
          <p:cNvSpPr txBox="1">
            <a:spLocks/>
          </p:cNvSpPr>
          <p:nvPr/>
        </p:nvSpPr>
        <p:spPr>
          <a:xfrm>
            <a:off x="6090305" y="1624910"/>
            <a:ext cx="2525975"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Суммы доначислений налога на прибыль организаций</a:t>
            </a:r>
          </a:p>
        </p:txBody>
      </p:sp>
      <p:cxnSp>
        <p:nvCxnSpPr>
          <p:cNvPr id="18" name="Straight Connector 17">
            <a:extLst>
              <a:ext uri="{FF2B5EF4-FFF2-40B4-BE49-F238E27FC236}">
                <a16:creationId xmlns:a16="http://schemas.microsoft.com/office/drawing/2014/main" xmlns="" id="{8074F32D-72EF-2932-4E05-B55C8A2C20EA}"/>
              </a:ext>
            </a:extLst>
          </p:cNvPr>
          <p:cNvCxnSpPr>
            <a:cxnSpLocks/>
          </p:cNvCxnSpPr>
          <p:nvPr/>
        </p:nvCxnSpPr>
        <p:spPr>
          <a:xfrm>
            <a:off x="5460887"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7511E25-71A0-D463-5CB2-65E80D79C733}"/>
              </a:ext>
            </a:extLst>
          </p:cNvPr>
          <p:cNvCxnSpPr>
            <a:cxnSpLocks/>
          </p:cNvCxnSpPr>
          <p:nvPr/>
        </p:nvCxnSpPr>
        <p:spPr>
          <a:xfrm>
            <a:off x="5477554" y="314096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2F318163-0191-8173-1D8F-EDA24346E984}"/>
              </a:ext>
            </a:extLst>
          </p:cNvPr>
          <p:cNvGrpSpPr/>
          <p:nvPr/>
        </p:nvGrpSpPr>
        <p:grpSpPr>
          <a:xfrm>
            <a:off x="6090304" y="5121188"/>
            <a:ext cx="2309633" cy="945543"/>
            <a:chOff x="978211" y="1520788"/>
            <a:chExt cx="2309633" cy="945543"/>
          </a:xfrm>
        </p:grpSpPr>
        <p:sp>
          <p:nvSpPr>
            <p:cNvPr id="21" name="Subtitle 2">
              <a:extLst>
                <a:ext uri="{FF2B5EF4-FFF2-40B4-BE49-F238E27FC236}">
                  <a16:creationId xmlns:a16="http://schemas.microsoft.com/office/drawing/2014/main" xmlns="" id="{C01D7F1B-06F2-7383-81B8-34F5477D3306}"/>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8 093</a:t>
              </a:r>
            </a:p>
          </p:txBody>
        </p:sp>
        <p:sp>
          <p:nvSpPr>
            <p:cNvPr id="22" name="Subtitle 2">
              <a:extLst>
                <a:ext uri="{FF2B5EF4-FFF2-40B4-BE49-F238E27FC236}">
                  <a16:creationId xmlns:a16="http://schemas.microsoft.com/office/drawing/2014/main" xmlns="" id="{C6EEC295-B14F-8754-87BA-44304267FD87}"/>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ЕД.</a:t>
              </a:r>
            </a:p>
          </p:txBody>
        </p:sp>
      </p:grpSp>
      <p:sp>
        <p:nvSpPr>
          <p:cNvPr id="23" name="Subtitle 2">
            <a:extLst>
              <a:ext uri="{FF2B5EF4-FFF2-40B4-BE49-F238E27FC236}">
                <a16:creationId xmlns:a16="http://schemas.microsoft.com/office/drawing/2014/main" xmlns="" id="{C935BF17-8F7E-5B10-B688-78068AE7886A}"/>
              </a:ext>
            </a:extLst>
          </p:cNvPr>
          <p:cNvSpPr txBox="1">
            <a:spLocks/>
          </p:cNvSpPr>
          <p:nvPr/>
        </p:nvSpPr>
        <p:spPr>
          <a:xfrm>
            <a:off x="6090305" y="4587918"/>
            <a:ext cx="252597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уведомлений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о контролируемых сделках</a:t>
            </a:r>
          </a:p>
        </p:txBody>
      </p:sp>
      <p:cxnSp>
        <p:nvCxnSpPr>
          <p:cNvPr id="24" name="Straight Connector 23">
            <a:extLst>
              <a:ext uri="{FF2B5EF4-FFF2-40B4-BE49-F238E27FC236}">
                <a16:creationId xmlns:a16="http://schemas.microsoft.com/office/drawing/2014/main" xmlns="" id="{86D529E6-D646-8DED-AAE6-0B732D33AF0C}"/>
              </a:ext>
            </a:extLst>
          </p:cNvPr>
          <p:cNvCxnSpPr>
            <a:cxnSpLocks/>
          </p:cNvCxnSpPr>
          <p:nvPr/>
        </p:nvCxnSpPr>
        <p:spPr>
          <a:xfrm>
            <a:off x="5477554"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xmlns="" id="{991A765D-4499-36AC-E1B8-2B9443169ADF}"/>
              </a:ext>
            </a:extLst>
          </p:cNvPr>
          <p:cNvGrpSpPr/>
          <p:nvPr/>
        </p:nvGrpSpPr>
        <p:grpSpPr>
          <a:xfrm>
            <a:off x="9438676" y="2991664"/>
            <a:ext cx="2309633" cy="945543"/>
            <a:chOff x="978211" y="1520788"/>
            <a:chExt cx="2309633" cy="945543"/>
          </a:xfrm>
        </p:grpSpPr>
        <p:sp>
          <p:nvSpPr>
            <p:cNvPr id="26" name="Subtitle 2">
              <a:extLst>
                <a:ext uri="{FF2B5EF4-FFF2-40B4-BE49-F238E27FC236}">
                  <a16:creationId xmlns:a16="http://schemas.microsoft.com/office/drawing/2014/main" xmlns="" id="{2579B02C-8B97-7BE5-DBA5-2B4DB15F1E04}"/>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81 731</a:t>
              </a:r>
            </a:p>
          </p:txBody>
        </p:sp>
        <p:sp>
          <p:nvSpPr>
            <p:cNvPr id="27" name="Subtitle 2">
              <a:extLst>
                <a:ext uri="{FF2B5EF4-FFF2-40B4-BE49-F238E27FC236}">
                  <a16:creationId xmlns:a16="http://schemas.microsoft.com/office/drawing/2014/main" xmlns="" id="{934EE459-11E2-0FF6-69DD-FE9E4C7B8C2E}"/>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ТЫС. ЕД.</a:t>
              </a:r>
            </a:p>
          </p:txBody>
        </p:sp>
      </p:grpSp>
      <p:sp>
        <p:nvSpPr>
          <p:cNvPr id="28" name="Subtitle 2">
            <a:extLst>
              <a:ext uri="{FF2B5EF4-FFF2-40B4-BE49-F238E27FC236}">
                <a16:creationId xmlns:a16="http://schemas.microsoft.com/office/drawing/2014/main" xmlns="" id="{67273010-0F96-C286-205E-DEF17225CFA1}"/>
              </a:ext>
            </a:extLst>
          </p:cNvPr>
          <p:cNvSpPr txBox="1">
            <a:spLocks/>
          </p:cNvSpPr>
          <p:nvPr/>
        </p:nvSpPr>
        <p:spPr>
          <a:xfrm>
            <a:off x="9438677" y="1624910"/>
            <a:ext cx="2525975"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контролируемых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сделок </a:t>
            </a:r>
          </a:p>
        </p:txBody>
      </p:sp>
      <p:cxnSp>
        <p:nvCxnSpPr>
          <p:cNvPr id="30" name="Straight Connector 29">
            <a:extLst>
              <a:ext uri="{FF2B5EF4-FFF2-40B4-BE49-F238E27FC236}">
                <a16:creationId xmlns:a16="http://schemas.microsoft.com/office/drawing/2014/main" xmlns="" id="{66D8561A-6423-9714-1B3B-D67C3E41C1FC}"/>
              </a:ext>
            </a:extLst>
          </p:cNvPr>
          <p:cNvCxnSpPr>
            <a:cxnSpLocks/>
          </p:cNvCxnSpPr>
          <p:nvPr/>
        </p:nvCxnSpPr>
        <p:spPr>
          <a:xfrm>
            <a:off x="8807936"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8532AC0-4948-01AA-FA97-0BA54F7EB97C}"/>
              </a:ext>
            </a:extLst>
          </p:cNvPr>
          <p:cNvCxnSpPr>
            <a:cxnSpLocks/>
          </p:cNvCxnSpPr>
          <p:nvPr/>
        </p:nvCxnSpPr>
        <p:spPr>
          <a:xfrm>
            <a:off x="8824603" y="314096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964002D8-DDB2-50C0-E007-D2066632AF1F}"/>
              </a:ext>
            </a:extLst>
          </p:cNvPr>
          <p:cNvGrpSpPr/>
          <p:nvPr/>
        </p:nvGrpSpPr>
        <p:grpSpPr>
          <a:xfrm>
            <a:off x="9438676" y="5121188"/>
            <a:ext cx="2525976" cy="945543"/>
            <a:chOff x="978211" y="1520788"/>
            <a:chExt cx="2525976" cy="945543"/>
          </a:xfrm>
        </p:grpSpPr>
        <p:sp>
          <p:nvSpPr>
            <p:cNvPr id="33" name="Subtitle 2">
              <a:extLst>
                <a:ext uri="{FF2B5EF4-FFF2-40B4-BE49-F238E27FC236}">
                  <a16:creationId xmlns:a16="http://schemas.microsoft.com/office/drawing/2014/main" xmlns="" id="{82E71AF8-C807-6930-E3D3-23BAC98A7C0B}"/>
                </a:ext>
              </a:extLst>
            </p:cNvPr>
            <p:cNvSpPr txBox="1">
              <a:spLocks/>
            </p:cNvSpPr>
            <p:nvPr/>
          </p:nvSpPr>
          <p:spPr>
            <a:xfrm>
              <a:off x="983431" y="1520788"/>
              <a:ext cx="2520756"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464 946</a:t>
              </a:r>
            </a:p>
          </p:txBody>
        </p:sp>
        <p:sp>
          <p:nvSpPr>
            <p:cNvPr id="34" name="Subtitle 2">
              <a:extLst>
                <a:ext uri="{FF2B5EF4-FFF2-40B4-BE49-F238E27FC236}">
                  <a16:creationId xmlns:a16="http://schemas.microsoft.com/office/drawing/2014/main" xmlns="" id="{5265A68B-28F6-0E25-F9B6-AF1D244856C2}"/>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35" name="Subtitle 2">
            <a:extLst>
              <a:ext uri="{FF2B5EF4-FFF2-40B4-BE49-F238E27FC236}">
                <a16:creationId xmlns:a16="http://schemas.microsoft.com/office/drawing/2014/main" xmlns="" id="{2EC2103B-834A-D18B-0339-08DE8334033D}"/>
              </a:ext>
            </a:extLst>
          </p:cNvPr>
          <p:cNvSpPr txBox="1">
            <a:spLocks/>
          </p:cNvSpPr>
          <p:nvPr/>
        </p:nvSpPr>
        <p:spPr>
          <a:xfrm>
            <a:off x="9438677" y="4587918"/>
            <a:ext cx="252597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Сумма контролируемых сделок</a:t>
            </a:r>
          </a:p>
        </p:txBody>
      </p:sp>
      <p:cxnSp>
        <p:nvCxnSpPr>
          <p:cNvPr id="36" name="Straight Connector 35">
            <a:extLst>
              <a:ext uri="{FF2B5EF4-FFF2-40B4-BE49-F238E27FC236}">
                <a16:creationId xmlns:a16="http://schemas.microsoft.com/office/drawing/2014/main" xmlns="" id="{4365B5AD-91FC-1AC1-F53F-BF9F4B4FAFC3}"/>
              </a:ext>
            </a:extLst>
          </p:cNvPr>
          <p:cNvCxnSpPr>
            <a:cxnSpLocks/>
          </p:cNvCxnSpPr>
          <p:nvPr/>
        </p:nvCxnSpPr>
        <p:spPr>
          <a:xfrm>
            <a:off x="8824603"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AF2856C-1328-9982-4655-60A528148140}"/>
              </a:ext>
            </a:extLst>
          </p:cNvPr>
          <p:cNvCxnSpPr>
            <a:cxnSpLocks/>
          </p:cNvCxnSpPr>
          <p:nvPr/>
        </p:nvCxnSpPr>
        <p:spPr>
          <a:xfrm flipH="1">
            <a:off x="2096585" y="4257092"/>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51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КОНТРОЛИРУЕМЫЕ ИНОСТРАННЫЕ КОМПАНИИ И КОНТРОЛИРУЮЩИЕ ЛИЦА </a:t>
            </a:r>
          </a:p>
        </p:txBody>
      </p:sp>
      <p:grpSp>
        <p:nvGrpSpPr>
          <p:cNvPr id="2" name="Group 1">
            <a:extLst>
              <a:ext uri="{FF2B5EF4-FFF2-40B4-BE49-F238E27FC236}">
                <a16:creationId xmlns:a16="http://schemas.microsoft.com/office/drawing/2014/main" xmlns="" id="{870D09C6-5C9D-6525-3A82-7D49C87DE042}"/>
              </a:ext>
            </a:extLst>
          </p:cNvPr>
          <p:cNvGrpSpPr/>
          <p:nvPr/>
        </p:nvGrpSpPr>
        <p:grpSpPr>
          <a:xfrm>
            <a:off x="8994992" y="2518892"/>
            <a:ext cx="2933655" cy="945543"/>
            <a:chOff x="978211" y="1520788"/>
            <a:chExt cx="2933655" cy="945543"/>
          </a:xfrm>
        </p:grpSpPr>
        <p:sp>
          <p:nvSpPr>
            <p:cNvPr id="3" name="Subtitle 2">
              <a:extLst>
                <a:ext uri="{FF2B5EF4-FFF2-40B4-BE49-F238E27FC236}">
                  <a16:creationId xmlns:a16="http://schemas.microsoft.com/office/drawing/2014/main" xmlns="" id="{A29F777F-1F5A-05D1-297B-730D91F4FB3B}"/>
                </a:ext>
              </a:extLst>
            </p:cNvPr>
            <p:cNvSpPr txBox="1">
              <a:spLocks/>
            </p:cNvSpPr>
            <p:nvPr/>
          </p:nvSpPr>
          <p:spPr>
            <a:xfrm>
              <a:off x="983431" y="1520788"/>
              <a:ext cx="2928435"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2800" b="1" dirty="0">
                  <a:solidFill>
                    <a:srgbClr val="00B0F0"/>
                  </a:solidFill>
                  <a:latin typeface="Golos Text" panose="020B0503020202020204" pitchFamily="34" charset="0"/>
                  <a:ea typeface="Golos Text" panose="020B0503020202020204" pitchFamily="34" charset="0"/>
                </a:rPr>
                <a:t>более </a:t>
              </a:r>
              <a:r>
                <a:rPr lang="ru-RU" sz="4400" b="1" dirty="0">
                  <a:solidFill>
                    <a:srgbClr val="00B0F0"/>
                  </a:solidFill>
                  <a:latin typeface="Golos Text" panose="020B0503020202020204" pitchFamily="34" charset="0"/>
                  <a:ea typeface="Golos Text" panose="020B0503020202020204" pitchFamily="34" charset="0"/>
                </a:rPr>
                <a:t>465</a:t>
              </a:r>
            </a:p>
          </p:txBody>
        </p:sp>
        <p:sp>
          <p:nvSpPr>
            <p:cNvPr id="4" name="Subtitle 2">
              <a:extLst>
                <a:ext uri="{FF2B5EF4-FFF2-40B4-BE49-F238E27FC236}">
                  <a16:creationId xmlns:a16="http://schemas.microsoft.com/office/drawing/2014/main" xmlns="" id="{DA9BD254-1580-E38E-2B3D-18E9C4E69195}"/>
                </a:ext>
              </a:extLst>
            </p:cNvPr>
            <p:cNvSpPr txBox="1">
              <a:spLocks/>
            </p:cNvSpPr>
            <p:nvPr/>
          </p:nvSpPr>
          <p:spPr>
            <a:xfrm>
              <a:off x="978211" y="2250887"/>
              <a:ext cx="2525975"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физических лиц</a:t>
              </a:r>
            </a:p>
          </p:txBody>
        </p:sp>
      </p:grpSp>
      <p:sp>
        <p:nvSpPr>
          <p:cNvPr id="5" name="Subtitle 2">
            <a:extLst>
              <a:ext uri="{FF2B5EF4-FFF2-40B4-BE49-F238E27FC236}">
                <a16:creationId xmlns:a16="http://schemas.microsoft.com/office/drawing/2014/main" xmlns="" id="{9B99AEFB-02AB-9A5B-B96C-98CF1C849750}"/>
              </a:ext>
            </a:extLst>
          </p:cNvPr>
          <p:cNvSpPr txBox="1">
            <a:spLocks/>
          </p:cNvSpPr>
          <p:nvPr/>
        </p:nvSpPr>
        <p:spPr>
          <a:xfrm>
            <a:off x="8994993" y="1624910"/>
            <a:ext cx="2525975"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Перешли на фиксированную уплату НДФЛ с прибыли КИК c 2020 года</a:t>
            </a:r>
          </a:p>
        </p:txBody>
      </p:sp>
      <p:cxnSp>
        <p:nvCxnSpPr>
          <p:cNvPr id="6" name="Straight Connector 5">
            <a:extLst>
              <a:ext uri="{FF2B5EF4-FFF2-40B4-BE49-F238E27FC236}">
                <a16:creationId xmlns:a16="http://schemas.microsoft.com/office/drawing/2014/main" xmlns="" id="{C5DB6266-E0BD-3ADF-D742-4E2F4D867D31}"/>
              </a:ext>
            </a:extLst>
          </p:cNvPr>
          <p:cNvCxnSpPr>
            <a:cxnSpLocks/>
          </p:cNvCxnSpPr>
          <p:nvPr/>
        </p:nvCxnSpPr>
        <p:spPr>
          <a:xfrm>
            <a:off x="8364252"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AE180E-0046-B444-9C14-02379E29DE38}"/>
              </a:ext>
            </a:extLst>
          </p:cNvPr>
          <p:cNvCxnSpPr>
            <a:cxnSpLocks/>
          </p:cNvCxnSpPr>
          <p:nvPr/>
        </p:nvCxnSpPr>
        <p:spPr>
          <a:xfrm>
            <a:off x="8380919" y="2668196"/>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C2C9C604-92FE-8315-7173-584578772C54}"/>
              </a:ext>
            </a:extLst>
          </p:cNvPr>
          <p:cNvGrpSpPr/>
          <p:nvPr/>
        </p:nvGrpSpPr>
        <p:grpSpPr>
          <a:xfrm>
            <a:off x="8994992" y="5121187"/>
            <a:ext cx="2933652" cy="945544"/>
            <a:chOff x="978211" y="1520787"/>
            <a:chExt cx="2933652" cy="945544"/>
          </a:xfrm>
        </p:grpSpPr>
        <p:sp>
          <p:nvSpPr>
            <p:cNvPr id="9" name="Subtitle 2">
              <a:extLst>
                <a:ext uri="{FF2B5EF4-FFF2-40B4-BE49-F238E27FC236}">
                  <a16:creationId xmlns:a16="http://schemas.microsoft.com/office/drawing/2014/main" xmlns="" id="{02094D9B-E8FA-1AF9-40A6-7EF32D17C68E}"/>
                </a:ext>
              </a:extLst>
            </p:cNvPr>
            <p:cNvSpPr txBox="1">
              <a:spLocks/>
            </p:cNvSpPr>
            <p:nvPr/>
          </p:nvSpPr>
          <p:spPr>
            <a:xfrm>
              <a:off x="983430" y="1520787"/>
              <a:ext cx="292843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2800" b="1" dirty="0">
                  <a:solidFill>
                    <a:srgbClr val="00B0F0"/>
                  </a:solidFill>
                  <a:latin typeface="Golos Text" panose="020B0503020202020204" pitchFamily="34" charset="0"/>
                  <a:ea typeface="Golos Text" panose="020B0503020202020204" pitchFamily="34" charset="0"/>
                </a:rPr>
                <a:t>более </a:t>
              </a:r>
              <a:r>
                <a:rPr lang="ru-RU" sz="4400" b="1" dirty="0">
                  <a:solidFill>
                    <a:srgbClr val="00B0F0"/>
                  </a:solidFill>
                  <a:latin typeface="Golos Text" panose="020B0503020202020204" pitchFamily="34" charset="0"/>
                  <a:ea typeface="Golos Text" panose="020B0503020202020204" pitchFamily="34" charset="0"/>
                </a:rPr>
                <a:t>1400 </a:t>
              </a:r>
            </a:p>
          </p:txBody>
        </p:sp>
        <p:sp>
          <p:nvSpPr>
            <p:cNvPr id="10" name="Subtitle 2">
              <a:extLst>
                <a:ext uri="{FF2B5EF4-FFF2-40B4-BE49-F238E27FC236}">
                  <a16:creationId xmlns:a16="http://schemas.microsoft.com/office/drawing/2014/main" xmlns="" id="{4C1313D7-95BD-650F-4EE7-82CE96B99DD4}"/>
                </a:ext>
              </a:extLst>
            </p:cNvPr>
            <p:cNvSpPr txBox="1">
              <a:spLocks/>
            </p:cNvSpPr>
            <p:nvPr/>
          </p:nvSpPr>
          <p:spPr>
            <a:xfrm>
              <a:off x="978211" y="2250887"/>
              <a:ext cx="242959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налогоплательщиков</a:t>
              </a:r>
            </a:p>
          </p:txBody>
        </p:sp>
      </p:grpSp>
      <p:sp>
        <p:nvSpPr>
          <p:cNvPr id="11" name="Subtitle 2">
            <a:extLst>
              <a:ext uri="{FF2B5EF4-FFF2-40B4-BE49-F238E27FC236}">
                <a16:creationId xmlns:a16="http://schemas.microsoft.com/office/drawing/2014/main" xmlns="" id="{3BBDDBA1-4A21-C268-BB3D-AA36792F3F95}"/>
              </a:ext>
            </a:extLst>
          </p:cNvPr>
          <p:cNvSpPr txBox="1">
            <a:spLocks/>
          </p:cNvSpPr>
          <p:nvPr/>
        </p:nvSpPr>
        <p:spPr>
          <a:xfrm>
            <a:off x="8994993" y="4058533"/>
            <a:ext cx="2525975"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Впервые по итогам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9 месяцев сдали уведомления о КИК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прошлые периоды</a:t>
            </a:r>
          </a:p>
        </p:txBody>
      </p:sp>
      <p:cxnSp>
        <p:nvCxnSpPr>
          <p:cNvPr id="12" name="Straight Connector 11">
            <a:extLst>
              <a:ext uri="{FF2B5EF4-FFF2-40B4-BE49-F238E27FC236}">
                <a16:creationId xmlns:a16="http://schemas.microsoft.com/office/drawing/2014/main" xmlns="" id="{ADA9EC65-4FE9-CD3D-EEF9-FE0779CDC570}"/>
              </a:ext>
            </a:extLst>
          </p:cNvPr>
          <p:cNvCxnSpPr>
            <a:cxnSpLocks/>
          </p:cNvCxnSpPr>
          <p:nvPr/>
        </p:nvCxnSpPr>
        <p:spPr>
          <a:xfrm>
            <a:off x="8380919"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655D52A-2236-8756-AD50-725993D18536}"/>
              </a:ext>
            </a:extLst>
          </p:cNvPr>
          <p:cNvCxnSpPr>
            <a:cxnSpLocks/>
          </p:cNvCxnSpPr>
          <p:nvPr/>
        </p:nvCxnSpPr>
        <p:spPr>
          <a:xfrm flipH="1">
            <a:off x="8364252" y="3753036"/>
            <a:ext cx="3827748"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xmlns="" id="{54AB8BC9-DB8D-DACE-876F-500C69EFEDF2}"/>
              </a:ext>
            </a:extLst>
          </p:cNvPr>
          <p:cNvSpPr txBox="1">
            <a:spLocks/>
          </p:cNvSpPr>
          <p:nvPr/>
        </p:nvSpPr>
        <p:spPr>
          <a:xfrm>
            <a:off x="808525" y="1624910"/>
            <a:ext cx="3235247"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налогоплательщиков, представивших уведомление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о КИК за 2021 год</a:t>
            </a:r>
          </a:p>
        </p:txBody>
      </p:sp>
      <p:sp>
        <p:nvSpPr>
          <p:cNvPr id="18" name="Subtitle 2">
            <a:extLst>
              <a:ext uri="{FF2B5EF4-FFF2-40B4-BE49-F238E27FC236}">
                <a16:creationId xmlns:a16="http://schemas.microsoft.com/office/drawing/2014/main" xmlns="" id="{AE91885A-9FE2-8BAA-7460-4ABB5DA0D4F7}"/>
              </a:ext>
            </a:extLst>
          </p:cNvPr>
          <p:cNvSpPr txBox="1">
            <a:spLocks/>
          </p:cNvSpPr>
          <p:nvPr/>
        </p:nvSpPr>
        <p:spPr>
          <a:xfrm>
            <a:off x="4699038" y="1624910"/>
            <a:ext cx="3235247"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задекларированных КИК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2021 год </a:t>
            </a:r>
          </a:p>
        </p:txBody>
      </p:sp>
      <p:cxnSp>
        <p:nvCxnSpPr>
          <p:cNvPr id="19" name="Straight Connector 18">
            <a:extLst>
              <a:ext uri="{FF2B5EF4-FFF2-40B4-BE49-F238E27FC236}">
                <a16:creationId xmlns:a16="http://schemas.microsoft.com/office/drawing/2014/main" xmlns="" id="{03D7E8FB-00A5-0ADA-1C48-EFFBB7777F35}"/>
              </a:ext>
            </a:extLst>
          </p:cNvPr>
          <p:cNvCxnSpPr>
            <a:cxnSpLocks/>
          </p:cNvCxnSpPr>
          <p:nvPr/>
        </p:nvCxnSpPr>
        <p:spPr>
          <a:xfrm>
            <a:off x="426670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Диаграмма 26">
            <a:extLst>
              <a:ext uri="{FF2B5EF4-FFF2-40B4-BE49-F238E27FC236}">
                <a16:creationId xmlns:a16="http://schemas.microsoft.com/office/drawing/2014/main" xmlns="" id="{0DFFA744-93B4-F989-968F-B23FA7CDD9C9}"/>
              </a:ext>
            </a:extLst>
          </p:cNvPr>
          <p:cNvGraphicFramePr/>
          <p:nvPr>
            <p:extLst>
              <p:ext uri="{D42A27DB-BD31-4B8C-83A1-F6EECF244321}">
                <p14:modId xmlns:p14="http://schemas.microsoft.com/office/powerpoint/2010/main" val="2242359942"/>
              </p:ext>
            </p:extLst>
          </p:nvPr>
        </p:nvGraphicFramePr>
        <p:xfrm>
          <a:off x="863566" y="3466237"/>
          <a:ext cx="2767180" cy="2600494"/>
        </p:xfrm>
        <a:graphic>
          <a:graphicData uri="http://schemas.openxmlformats.org/drawingml/2006/chart">
            <c:chart xmlns:c="http://schemas.openxmlformats.org/drawingml/2006/chart" xmlns:r="http://schemas.openxmlformats.org/officeDocument/2006/relationships" r:id="rId3"/>
          </a:graphicData>
        </a:graphic>
      </p:graphicFrame>
      <p:sp>
        <p:nvSpPr>
          <p:cNvPr id="21" name="Subtitle 2">
            <a:extLst>
              <a:ext uri="{FF2B5EF4-FFF2-40B4-BE49-F238E27FC236}">
                <a16:creationId xmlns:a16="http://schemas.microsoft.com/office/drawing/2014/main" xmlns="" id="{1C3B570C-11CC-41D7-B84D-8C107158FD10}"/>
              </a:ext>
            </a:extLst>
          </p:cNvPr>
          <p:cNvSpPr txBox="1">
            <a:spLocks/>
          </p:cNvSpPr>
          <p:nvPr/>
        </p:nvSpPr>
        <p:spPr>
          <a:xfrm>
            <a:off x="1561332" y="4612596"/>
            <a:ext cx="1371650"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b="1" dirty="0">
                <a:solidFill>
                  <a:srgbClr val="00B0F0"/>
                </a:solidFill>
                <a:latin typeface="Golos Text" panose="020B0503020202020204" pitchFamily="34" charset="0"/>
                <a:ea typeface="Golos Text" panose="020B0503020202020204" pitchFamily="34" charset="0"/>
              </a:rPr>
              <a:t>16 254</a:t>
            </a:r>
          </a:p>
        </p:txBody>
      </p:sp>
      <p:sp>
        <p:nvSpPr>
          <p:cNvPr id="22" name="Subtitle 2">
            <a:extLst>
              <a:ext uri="{FF2B5EF4-FFF2-40B4-BE49-F238E27FC236}">
                <a16:creationId xmlns:a16="http://schemas.microsoft.com/office/drawing/2014/main" xmlns="" id="{432979C3-2E32-B6F3-33DB-78E67D42D6BB}"/>
              </a:ext>
            </a:extLst>
          </p:cNvPr>
          <p:cNvSpPr txBox="1">
            <a:spLocks/>
          </p:cNvSpPr>
          <p:nvPr/>
        </p:nvSpPr>
        <p:spPr>
          <a:xfrm>
            <a:off x="808525" y="2391197"/>
            <a:ext cx="2928433"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600" b="1" dirty="0">
                <a:solidFill>
                  <a:srgbClr val="00B0F0"/>
                </a:solidFill>
                <a:latin typeface="Golos Text" panose="020B0503020202020204" pitchFamily="34" charset="0"/>
                <a:ea typeface="Golos Text" panose="020B0503020202020204" pitchFamily="34" charset="0"/>
              </a:rPr>
              <a:t>+16%</a:t>
            </a:r>
          </a:p>
        </p:txBody>
      </p:sp>
      <p:sp>
        <p:nvSpPr>
          <p:cNvPr id="23" name="Subtitle 2">
            <a:extLst>
              <a:ext uri="{FF2B5EF4-FFF2-40B4-BE49-F238E27FC236}">
                <a16:creationId xmlns:a16="http://schemas.microsoft.com/office/drawing/2014/main" xmlns="" id="{C6407979-2176-0E60-8568-3A235D0395E6}"/>
              </a:ext>
            </a:extLst>
          </p:cNvPr>
          <p:cNvSpPr txBox="1">
            <a:spLocks/>
          </p:cNvSpPr>
          <p:nvPr/>
        </p:nvSpPr>
        <p:spPr>
          <a:xfrm>
            <a:off x="4699038" y="2391197"/>
            <a:ext cx="2928433"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600" b="1" dirty="0">
                <a:solidFill>
                  <a:srgbClr val="00B0F0"/>
                </a:solidFill>
                <a:latin typeface="Golos Text" panose="020B0503020202020204" pitchFamily="34" charset="0"/>
                <a:ea typeface="Golos Text" panose="020B0503020202020204" pitchFamily="34" charset="0"/>
              </a:rPr>
              <a:t>+8%</a:t>
            </a:r>
          </a:p>
        </p:txBody>
      </p:sp>
      <p:graphicFrame>
        <p:nvGraphicFramePr>
          <p:cNvPr id="24" name="Диаграмма 26">
            <a:extLst>
              <a:ext uri="{FF2B5EF4-FFF2-40B4-BE49-F238E27FC236}">
                <a16:creationId xmlns:a16="http://schemas.microsoft.com/office/drawing/2014/main" xmlns="" id="{2DD5C17E-B259-DE44-7701-FE9071859822}"/>
              </a:ext>
            </a:extLst>
          </p:cNvPr>
          <p:cNvGraphicFramePr/>
          <p:nvPr>
            <p:extLst>
              <p:ext uri="{D42A27DB-BD31-4B8C-83A1-F6EECF244321}">
                <p14:modId xmlns:p14="http://schemas.microsoft.com/office/powerpoint/2010/main" val="3554651197"/>
              </p:ext>
            </p:extLst>
          </p:nvPr>
        </p:nvGraphicFramePr>
        <p:xfrm>
          <a:off x="4928572" y="3466237"/>
          <a:ext cx="2767180" cy="2600494"/>
        </p:xfrm>
        <a:graphic>
          <a:graphicData uri="http://schemas.openxmlformats.org/drawingml/2006/chart">
            <c:chart xmlns:c="http://schemas.openxmlformats.org/drawingml/2006/chart" xmlns:r="http://schemas.openxmlformats.org/officeDocument/2006/relationships" r:id="rId4"/>
          </a:graphicData>
        </a:graphic>
      </p:graphicFrame>
      <p:sp>
        <p:nvSpPr>
          <p:cNvPr id="25" name="Subtitle 2">
            <a:extLst>
              <a:ext uri="{FF2B5EF4-FFF2-40B4-BE49-F238E27FC236}">
                <a16:creationId xmlns:a16="http://schemas.microsoft.com/office/drawing/2014/main" xmlns="" id="{92EA3985-5D74-B0B1-2061-B1F95D198014}"/>
              </a:ext>
            </a:extLst>
          </p:cNvPr>
          <p:cNvSpPr txBox="1">
            <a:spLocks/>
          </p:cNvSpPr>
          <p:nvPr/>
        </p:nvSpPr>
        <p:spPr>
          <a:xfrm>
            <a:off x="5626338" y="4612596"/>
            <a:ext cx="1371650"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b="1" dirty="0">
                <a:solidFill>
                  <a:srgbClr val="00B0F0"/>
                </a:solidFill>
                <a:latin typeface="Golos Text" panose="020B0503020202020204" pitchFamily="34" charset="0"/>
                <a:ea typeface="Golos Text" panose="020B0503020202020204" pitchFamily="34" charset="0"/>
              </a:rPr>
              <a:t>36 853</a:t>
            </a:r>
          </a:p>
        </p:txBody>
      </p:sp>
      <p:sp>
        <p:nvSpPr>
          <p:cNvPr id="26" name="Subtitle 2">
            <a:extLst>
              <a:ext uri="{FF2B5EF4-FFF2-40B4-BE49-F238E27FC236}">
                <a16:creationId xmlns:a16="http://schemas.microsoft.com/office/drawing/2014/main" xmlns="" id="{00D3E3CB-1DA8-8AE5-BC4C-B0530A76EBD8}"/>
              </a:ext>
            </a:extLst>
          </p:cNvPr>
          <p:cNvSpPr txBox="1">
            <a:spLocks/>
          </p:cNvSpPr>
          <p:nvPr/>
        </p:nvSpPr>
        <p:spPr>
          <a:xfrm>
            <a:off x="3051133" y="3384085"/>
            <a:ext cx="1371650"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800" b="1" dirty="0">
                <a:solidFill>
                  <a:srgbClr val="00B0F0"/>
                </a:solidFill>
                <a:latin typeface="Golos Text" panose="020B0503020202020204" pitchFamily="34" charset="0"/>
                <a:ea typeface="Golos Text" panose="020B0503020202020204" pitchFamily="34" charset="0"/>
              </a:rPr>
              <a:t>19% </a:t>
            </a:r>
          </a:p>
          <a:p>
            <a:pPr algn="l">
              <a:spcBef>
                <a:spcPts val="0"/>
              </a:spcBef>
              <a:tabLst>
                <a:tab pos="342900" algn="l"/>
              </a:tabLst>
            </a:pPr>
            <a:r>
              <a:rPr lang="ru-RU" sz="1800" b="1" dirty="0">
                <a:solidFill>
                  <a:srgbClr val="00B0F0"/>
                </a:solidFill>
                <a:latin typeface="Golos Text" panose="020B0503020202020204" pitchFamily="34" charset="0"/>
                <a:ea typeface="Golos Text" panose="020B0503020202020204" pitchFamily="34" charset="0"/>
              </a:rPr>
              <a:t>ЮЛ</a:t>
            </a:r>
          </a:p>
        </p:txBody>
      </p:sp>
      <p:sp>
        <p:nvSpPr>
          <p:cNvPr id="27" name="Subtitle 2">
            <a:extLst>
              <a:ext uri="{FF2B5EF4-FFF2-40B4-BE49-F238E27FC236}">
                <a16:creationId xmlns:a16="http://schemas.microsoft.com/office/drawing/2014/main" xmlns="" id="{06819D49-9D0F-3004-3894-1DEFB3103BF0}"/>
              </a:ext>
            </a:extLst>
          </p:cNvPr>
          <p:cNvSpPr txBox="1">
            <a:spLocks/>
          </p:cNvSpPr>
          <p:nvPr/>
        </p:nvSpPr>
        <p:spPr>
          <a:xfrm>
            <a:off x="7016551" y="3384085"/>
            <a:ext cx="1371650"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800" b="1" dirty="0">
                <a:solidFill>
                  <a:srgbClr val="00B0F0"/>
                </a:solidFill>
                <a:latin typeface="Golos Text" panose="020B0503020202020204" pitchFamily="34" charset="0"/>
                <a:ea typeface="Golos Text" panose="020B0503020202020204" pitchFamily="34" charset="0"/>
              </a:rPr>
              <a:t>98% </a:t>
            </a:r>
          </a:p>
          <a:p>
            <a:pPr algn="l">
              <a:spcBef>
                <a:spcPts val="0"/>
              </a:spcBef>
              <a:tabLst>
                <a:tab pos="342900" algn="l"/>
              </a:tabLst>
            </a:pPr>
            <a:r>
              <a:rPr lang="ru-RU" sz="1800" b="1" dirty="0">
                <a:solidFill>
                  <a:srgbClr val="00B0F0"/>
                </a:solidFill>
                <a:latin typeface="Golos Text" panose="020B0503020202020204" pitchFamily="34" charset="0"/>
                <a:ea typeface="Golos Text" panose="020B0503020202020204" pitchFamily="34" charset="0"/>
              </a:rPr>
              <a:t>ИО</a:t>
            </a:r>
          </a:p>
        </p:txBody>
      </p:sp>
      <p:sp>
        <p:nvSpPr>
          <p:cNvPr id="28" name="Subtitle 2">
            <a:extLst>
              <a:ext uri="{FF2B5EF4-FFF2-40B4-BE49-F238E27FC236}">
                <a16:creationId xmlns:a16="http://schemas.microsoft.com/office/drawing/2014/main" xmlns="" id="{F0994969-6933-7D6E-9885-48209F21085D}"/>
              </a:ext>
            </a:extLst>
          </p:cNvPr>
          <p:cNvSpPr txBox="1">
            <a:spLocks/>
          </p:cNvSpPr>
          <p:nvPr/>
        </p:nvSpPr>
        <p:spPr>
          <a:xfrm>
            <a:off x="778713" y="5330580"/>
            <a:ext cx="1371650"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800" dirty="0">
                <a:solidFill>
                  <a:schemeClr val="tx1">
                    <a:lumMod val="75000"/>
                  </a:schemeClr>
                </a:solidFill>
                <a:latin typeface="Golos Text" panose="020B0503020202020204" pitchFamily="34" charset="0"/>
                <a:ea typeface="Golos Text" panose="020B0503020202020204" pitchFamily="34" charset="0"/>
              </a:rPr>
              <a:t>81%</a:t>
            </a:r>
          </a:p>
          <a:p>
            <a:pPr algn="l">
              <a:spcBef>
                <a:spcPts val="0"/>
              </a:spcBef>
              <a:tabLst>
                <a:tab pos="342900" algn="l"/>
              </a:tabLst>
            </a:pPr>
            <a:r>
              <a:rPr lang="ru-RU" sz="1800" dirty="0">
                <a:solidFill>
                  <a:schemeClr val="tx1">
                    <a:lumMod val="75000"/>
                  </a:schemeClr>
                </a:solidFill>
                <a:latin typeface="Golos Text" panose="020B0503020202020204" pitchFamily="34" charset="0"/>
                <a:ea typeface="Golos Text" panose="020B0503020202020204" pitchFamily="34" charset="0"/>
              </a:rPr>
              <a:t>ФЛ</a:t>
            </a:r>
          </a:p>
        </p:txBody>
      </p:sp>
      <p:sp>
        <p:nvSpPr>
          <p:cNvPr id="30" name="Subtitle 2">
            <a:extLst>
              <a:ext uri="{FF2B5EF4-FFF2-40B4-BE49-F238E27FC236}">
                <a16:creationId xmlns:a16="http://schemas.microsoft.com/office/drawing/2014/main" xmlns="" id="{2373D181-5994-CC79-D94A-21D1B9143709}"/>
              </a:ext>
            </a:extLst>
          </p:cNvPr>
          <p:cNvSpPr txBox="1">
            <a:spLocks/>
          </p:cNvSpPr>
          <p:nvPr/>
        </p:nvSpPr>
        <p:spPr>
          <a:xfrm>
            <a:off x="4744131" y="5330580"/>
            <a:ext cx="1371650"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800" dirty="0">
                <a:solidFill>
                  <a:schemeClr val="tx1">
                    <a:lumMod val="75000"/>
                  </a:schemeClr>
                </a:solidFill>
                <a:latin typeface="Golos Text" panose="020B0503020202020204" pitchFamily="34" charset="0"/>
                <a:ea typeface="Golos Text" panose="020B0503020202020204" pitchFamily="34" charset="0"/>
              </a:rPr>
              <a:t>2% </a:t>
            </a:r>
            <a:br>
              <a:rPr lang="ru-RU" sz="1800" dirty="0">
                <a:solidFill>
                  <a:schemeClr val="tx1">
                    <a:lumMod val="75000"/>
                  </a:schemeClr>
                </a:solidFill>
                <a:latin typeface="Golos Text" panose="020B0503020202020204" pitchFamily="34" charset="0"/>
                <a:ea typeface="Golos Text" panose="020B0503020202020204" pitchFamily="34" charset="0"/>
              </a:rPr>
            </a:br>
            <a:r>
              <a:rPr lang="ru-RU" sz="1800" dirty="0">
                <a:solidFill>
                  <a:schemeClr val="tx1">
                    <a:lumMod val="75000"/>
                  </a:schemeClr>
                </a:solidFill>
                <a:latin typeface="Golos Text" panose="020B0503020202020204" pitchFamily="34" charset="0"/>
                <a:ea typeface="Golos Text" panose="020B0503020202020204" pitchFamily="34" charset="0"/>
              </a:rPr>
              <a:t>ИС</a:t>
            </a:r>
          </a:p>
        </p:txBody>
      </p:sp>
    </p:spTree>
    <p:extLst>
      <p:ext uri="{BB962C8B-B14F-4D97-AF65-F5344CB8AC3E}">
        <p14:creationId xmlns:p14="http://schemas.microsoft.com/office/powerpoint/2010/main" val="965832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СОДЕРЖАНИЕ</a:t>
            </a:r>
          </a:p>
        </p:txBody>
      </p:sp>
      <p:graphicFrame>
        <p:nvGraphicFramePr>
          <p:cNvPr id="2" name="Таблица 45">
            <a:extLst>
              <a:ext uri="{FF2B5EF4-FFF2-40B4-BE49-F238E27FC236}">
                <a16:creationId xmlns:a16="http://schemas.microsoft.com/office/drawing/2014/main" xmlns="" id="{107DD4C0-6A87-D27C-B1C2-4F7CB0B78F40}"/>
              </a:ext>
            </a:extLst>
          </p:cNvPr>
          <p:cNvGraphicFramePr>
            <a:graphicFrameLocks noGrp="1"/>
          </p:cNvGraphicFramePr>
          <p:nvPr>
            <p:extLst>
              <p:ext uri="{D42A27DB-BD31-4B8C-83A1-F6EECF244321}">
                <p14:modId xmlns:p14="http://schemas.microsoft.com/office/powerpoint/2010/main" val="2374362864"/>
              </p:ext>
            </p:extLst>
          </p:nvPr>
        </p:nvGraphicFramePr>
        <p:xfrm>
          <a:off x="573849" y="717568"/>
          <a:ext cx="11453207" cy="6147600"/>
        </p:xfrm>
        <a:graphic>
          <a:graphicData uri="http://schemas.openxmlformats.org/drawingml/2006/table">
            <a:tbl>
              <a:tblPr firstRow="1" bandRow="1">
                <a:tableStyleId>{5C22544A-7EE6-4342-B048-85BDC9FD1C3A}</a:tableStyleId>
              </a:tblPr>
              <a:tblGrid>
                <a:gridCol w="5058780">
                  <a:extLst>
                    <a:ext uri="{9D8B030D-6E8A-4147-A177-3AD203B41FA5}">
                      <a16:colId xmlns:a16="http://schemas.microsoft.com/office/drawing/2014/main" xmlns="" val="20000"/>
                    </a:ext>
                  </a:extLst>
                </a:gridCol>
                <a:gridCol w="453739">
                  <a:extLst>
                    <a:ext uri="{9D8B030D-6E8A-4147-A177-3AD203B41FA5}">
                      <a16:colId xmlns:a16="http://schemas.microsoft.com/office/drawing/2014/main" xmlns="" val="20001"/>
                    </a:ext>
                  </a:extLst>
                </a:gridCol>
                <a:gridCol w="5272622">
                  <a:extLst>
                    <a:ext uri="{9D8B030D-6E8A-4147-A177-3AD203B41FA5}">
                      <a16:colId xmlns:a16="http://schemas.microsoft.com/office/drawing/2014/main" xmlns="" val="20002"/>
                    </a:ext>
                  </a:extLst>
                </a:gridCol>
                <a:gridCol w="668066">
                  <a:extLst>
                    <a:ext uri="{9D8B030D-6E8A-4147-A177-3AD203B41FA5}">
                      <a16:colId xmlns:a16="http://schemas.microsoft.com/office/drawing/2014/main" xmlns="" val="20003"/>
                    </a:ext>
                  </a:extLst>
                </a:gridCol>
              </a:tblGrid>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Динамика ключевых социально-экономических показателей</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Контрольно-кассовая</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техника</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27</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Поступление администрируемых ФНС России доходов </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Государственная регистрация</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и учет налогоплательщиков</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28</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 на прибыль организаций</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5</a:t>
                      </a: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rPr>
                        <a:t>Единый государственный реестр записей актов гражданского состояния</a:t>
                      </a: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rPr>
                        <a:t>29</a:t>
                      </a:r>
                      <a:endParaRPr lang="ru-RU" sz="1100" b="0" dirty="0">
                        <a:solidFill>
                          <a:schemeClr val="tx1">
                            <a:lumMod val="75000"/>
                          </a:schemeClr>
                        </a:solidFill>
                        <a:latin typeface="Golos Text" panose="020B0503020202020204" pitchFamily="34" charset="0"/>
                        <a:ea typeface="Golos Text" panose="020B0503020202020204" pitchFamily="3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 на добавленную стоимость</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6</a:t>
                      </a: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ct val="8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Единый государственный реестр записей актов гражданского состояния</a:t>
                      </a:r>
                    </a:p>
                  </a:txBody>
                  <a:tcPr marL="180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a:lnSpc>
                          <a:spcPct val="8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 на доходы физических лиц</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7</a:t>
                      </a: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tabLst>
                          <a:tab pos="342900" algn="l"/>
                        </a:tabLst>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Единый регистр населения</a:t>
                      </a: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30</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Акцизы</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8</a:t>
                      </a: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tabLst>
                          <a:tab pos="342900" algn="l"/>
                        </a:tabLst>
                      </a:pP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Информационно-коммуникационные</a:t>
                      </a:r>
                      <a:r>
                        <a:rPr lang="ru-RU" sz="1100" b="1"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технологии</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31</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 на добычу полезных ископаемых</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9</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Удостоверяющий</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центр ФНС России</a:t>
                      </a: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dirty="0" smtClean="0">
                          <a:latin typeface="Golos Text" panose="020B0503020202020204" pitchFamily="34" charset="0"/>
                          <a:ea typeface="Golos Text" panose="020B0503020202020204" pitchFamily="34" charset="0"/>
                          <a:cs typeface="Roboto Condensed" panose="020B0604020202020204" charset="0"/>
                        </a:rPr>
                        <a:t>32</a:t>
                      </a: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Имущественные налоги</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10</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Официальный сайт ФНС</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России и сервисы</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33</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33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Утилизационный сбор</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11</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Оказание услуг налогоплательщикам</a:t>
                      </a: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34</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33592">
                <a:tc rowSpan="2">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Налоги, уплачиваемые в связи с применением специальных налоговых режимов</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12</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Платформа</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«Внешняя поставка данных» ФНС России</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35</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33592">
                <a:tc vMerge="1">
                  <a:txBody>
                    <a:bodyPr/>
                    <a:lstStyle/>
                    <a:p>
                      <a:pPr>
                        <a:lnSpc>
                          <a:spcPct val="80000"/>
                        </a:lnSpc>
                      </a:pP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a:lnSpc>
                          <a:spcPct val="80000"/>
                        </a:lnSpc>
                      </a:pP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dirty="0">
                          <a:latin typeface="Golos Text" panose="020B0503020202020204" pitchFamily="34" charset="0"/>
                          <a:ea typeface="Golos Text" panose="020B0503020202020204" pitchFamily="34" charset="0"/>
                          <a:cs typeface="Roboto Condensed" panose="020B0604020202020204" charset="0"/>
                        </a:rPr>
                        <a:t>Цифровая платформа</a:t>
                      </a:r>
                      <a:r>
                        <a:rPr lang="ru-RU" sz="1100" baseline="0" dirty="0">
                          <a:latin typeface="Golos Text" panose="020B0503020202020204" pitchFamily="34" charset="0"/>
                          <a:ea typeface="Golos Text" panose="020B0503020202020204" pitchFamily="34" charset="0"/>
                          <a:cs typeface="Roboto Condensed" panose="020B0604020202020204" charset="0"/>
                        </a:rPr>
                        <a:t> распределенного реестра</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dirty="0" smtClean="0">
                          <a:latin typeface="Golos Text" panose="020B0503020202020204" pitchFamily="34" charset="0"/>
                          <a:ea typeface="Golos Text" panose="020B0503020202020204" pitchFamily="34" charset="0"/>
                          <a:cs typeface="Roboto Condensed" panose="020B0604020202020204" charset="0"/>
                        </a:rPr>
                        <a:t>36</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88067641"/>
                  </a:ext>
                </a:extLst>
              </a:tr>
              <a:tr h="233592">
                <a:tc>
                  <a:txBody>
                    <a:bodyPr/>
                    <a:lstStyle/>
                    <a:p>
                      <a:pPr>
                        <a:lnSpc>
                          <a:spcPct val="100000"/>
                        </a:lnSpc>
                      </a:pPr>
                      <a:r>
                        <a:rPr lang="ru-RU" sz="1100" b="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 на профессиональный доход</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13</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Администрирование крупнейших налогоплательщиков –</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юридических лиц</a:t>
                      </a: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37</a:t>
                      </a: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Страховые взносы на обязательное социальное страхование</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14</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L="108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31711153"/>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Контрольная работа</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15</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ct val="100000"/>
                        </a:lnSpc>
                      </a:pPr>
                      <a:r>
                        <a:rPr lang="ru-RU" sz="1100" b="0" kern="12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Совершенствование организационно-функциональной</a:t>
                      </a:r>
                      <a:r>
                        <a:rPr lang="ru-RU" sz="1100" b="0" kern="120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модели ФНС России</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lnSpc>
                          <a:spcPct val="100000"/>
                        </a:lnSpc>
                      </a:pPr>
                      <a:r>
                        <a:rPr lang="ru-RU" sz="1100" b="0" kern="120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38</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Камеральный</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a:t>
                      </a: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контроль</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16</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ct val="80000"/>
                        </a:lnSpc>
                      </a:pP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80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a:lnSpc>
                          <a:spcPct val="80000"/>
                        </a:lnSpc>
                      </a:pP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470864"/>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Налоговый контроль цен</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17</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ru-RU" sz="1100" b="0" kern="12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Кадровые</a:t>
                      </a:r>
                      <a:r>
                        <a:rPr lang="ru-RU" sz="1100" b="0" kern="120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проекты</a:t>
                      </a:r>
                      <a:endParaRPr lang="ru-RU" sz="1100" b="0" kern="12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39</a:t>
                      </a:r>
                      <a:endParaRPr lang="ru-RU" sz="1100" b="0" kern="12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0203993"/>
                  </a:ext>
                </a:extLst>
              </a:tr>
              <a:tr h="233592">
                <a:tc>
                  <a:txBody>
                    <a:bodyPr/>
                    <a:lstStyle/>
                    <a:p>
                      <a:pPr>
                        <a:lnSpc>
                          <a:spcPct val="100000"/>
                        </a:lnSpc>
                      </a:pP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Контролируемые иностранные компании и контролирующие лица</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18</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dirty="0">
                          <a:latin typeface="Golos Text" panose="020B0503020202020204" pitchFamily="34" charset="0"/>
                          <a:ea typeface="Golos Text" panose="020B0503020202020204" pitchFamily="34" charset="0"/>
                          <a:cs typeface="Roboto Condensed" panose="020B0604020202020204" charset="0"/>
                        </a:rPr>
                        <a:t>Проекты профессионального развития сотрудников Службы</a:t>
                      </a: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1219170" rtl="0" eaLnBrk="1" latinLnBrk="0" hangingPunct="1">
                        <a:lnSpc>
                          <a:spcPct val="100000"/>
                        </a:lnSpc>
                      </a:pPr>
                      <a:r>
                        <a:rPr lang="ru-RU" sz="1100" b="0" kern="120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40</a:t>
                      </a:r>
                      <a:endParaRPr lang="ru-RU" sz="1100" b="0" kern="12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75806829"/>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Валютный</a:t>
                      </a:r>
                      <a:r>
                        <a:rPr lang="ru-RU" sz="1100" b="0" baseline="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контроль</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19</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dirty="0">
                          <a:latin typeface="Golos Text" panose="020B0503020202020204" pitchFamily="34" charset="0"/>
                          <a:ea typeface="Golos Text" panose="020B0503020202020204" pitchFamily="34" charset="0"/>
                          <a:cs typeface="Roboto Condensed" panose="020B0604020202020204" charset="0"/>
                        </a:rPr>
                        <a:t>Развитие кадрового потенциала и служебной культуры</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kern="120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41</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895573"/>
                  </a:ext>
                </a:extLst>
              </a:tr>
              <a:tr h="233592">
                <a:tc>
                  <a:txBody>
                    <a:bodyPr/>
                    <a:lstStyle/>
                    <a:p>
                      <a:pPr marL="0" algn="l" defTabSz="914400" rtl="0" eaLnBrk="1" latinLnBrk="0" hangingPunct="1">
                        <a:lnSpc>
                          <a:spcPct val="100000"/>
                        </a:lnSpc>
                      </a:pPr>
                      <a:r>
                        <a:rPr lang="ru-RU" sz="1100" b="0" kern="1200" cap="none"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Налоговый мониторинг</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20</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dirty="0">
                          <a:latin typeface="Golos Text" panose="020B0503020202020204" pitchFamily="34" charset="0"/>
                          <a:ea typeface="Golos Text" panose="020B0503020202020204" pitchFamily="34" charset="0"/>
                          <a:cs typeface="Roboto Condensed" panose="020B0604020202020204" charset="0"/>
                        </a:rPr>
                        <a:t>Человекоцентричность</a:t>
                      </a: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dirty="0" smtClean="0">
                          <a:latin typeface="Golos Text" panose="020B0503020202020204" pitchFamily="34" charset="0"/>
                          <a:ea typeface="Golos Text" panose="020B0503020202020204" pitchFamily="34" charset="0"/>
                          <a:cs typeface="Roboto Condensed" panose="020B0604020202020204" charset="0"/>
                        </a:rPr>
                        <a:t>43</a:t>
                      </a: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02741970"/>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Задолженность</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21</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ru-RU" sz="1100" dirty="0">
                          <a:latin typeface="Golos Text" panose="020B0503020202020204" pitchFamily="34" charset="0"/>
                          <a:ea typeface="Golos Text" panose="020B0503020202020204" pitchFamily="34" charset="0"/>
                          <a:cs typeface="Roboto Condensed" panose="020B0604020202020204" charset="0"/>
                        </a:rPr>
                        <a:t>Административно-контрольная и организационная работа</a:t>
                      </a: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dirty="0" smtClean="0">
                          <a:latin typeface="Golos Text" panose="020B0503020202020204" pitchFamily="34" charset="0"/>
                          <a:ea typeface="Golos Text" panose="020B0503020202020204" pitchFamily="34" charset="0"/>
                          <a:cs typeface="Roboto Condensed" panose="020B0604020202020204" charset="0"/>
                        </a:rPr>
                        <a:t>44</a:t>
                      </a: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2373388"/>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Обеспечение процедур банкротства</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22</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Основные изменения налогового законодательства</a:t>
                      </a: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dirty="0" smtClean="0">
                          <a:latin typeface="Golos Text" panose="020B0503020202020204" pitchFamily="34" charset="0"/>
                          <a:ea typeface="Golos Text" panose="020B0503020202020204" pitchFamily="34" charset="0"/>
                          <a:cs typeface="Roboto Condensed" panose="020B0604020202020204" charset="0"/>
                        </a:rPr>
                        <a:t>45</a:t>
                      </a: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44651790"/>
                  </a:ext>
                </a:extLst>
              </a:tr>
              <a:tr h="42671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Досудебное урегулирование налоговых споров</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24</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70697060"/>
                  </a:ext>
                </a:extLst>
              </a:tr>
              <a:tr h="426712">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Судебная работа налоговых органов</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25</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ru-RU" sz="1100" dirty="0">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11494401"/>
                  </a:ext>
                </a:extLst>
              </a:tr>
              <a:tr h="233592">
                <a:tc>
                  <a:txBody>
                    <a:bodyPr/>
                    <a:lstStyle/>
                    <a:p>
                      <a:pPr>
                        <a:lnSpc>
                          <a:spcPct val="100000"/>
                        </a:lnSpc>
                      </a:pPr>
                      <a:r>
                        <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Внутренний аудит</a:t>
                      </a:r>
                    </a:p>
                  </a:txBody>
                  <a:tcPr marL="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ru-RU" sz="1100" b="0" dirty="0" smtClean="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26</a:t>
                      </a: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R="180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L="108000" marT="36000" marB="3600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ru-RU" sz="1100" b="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txBody>
                  <a:tcPr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067033"/>
                  </a:ext>
                </a:extLst>
              </a:tr>
            </a:tbl>
          </a:graphicData>
        </a:graphic>
      </p:graphicFrame>
    </p:spTree>
    <p:extLst>
      <p:ext uri="{BB962C8B-B14F-4D97-AF65-F5344CB8AC3E}">
        <p14:creationId xmlns:p14="http://schemas.microsoft.com/office/powerpoint/2010/main" val="3431074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ВАЛЮТНЫЙ КОНТРОЛЬ</a:t>
            </a:r>
          </a:p>
        </p:txBody>
      </p:sp>
      <p:sp>
        <p:nvSpPr>
          <p:cNvPr id="3" name="Subtitle 2">
            <a:extLst>
              <a:ext uri="{FF2B5EF4-FFF2-40B4-BE49-F238E27FC236}">
                <a16:creationId xmlns:a16="http://schemas.microsoft.com/office/drawing/2014/main" xmlns="" id="{6FD5E623-0443-BFDA-A8E5-4B9F733DF636}"/>
              </a:ext>
            </a:extLst>
          </p:cNvPr>
          <p:cNvSpPr txBox="1">
            <a:spLocks/>
          </p:cNvSpPr>
          <p:nvPr/>
        </p:nvSpPr>
        <p:spPr>
          <a:xfrm>
            <a:off x="2711148" y="2520828"/>
            <a:ext cx="379895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22 693</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-67%</a:t>
            </a:r>
          </a:p>
        </p:txBody>
      </p:sp>
      <p:sp>
        <p:nvSpPr>
          <p:cNvPr id="5" name="Subtitle 2">
            <a:extLst>
              <a:ext uri="{FF2B5EF4-FFF2-40B4-BE49-F238E27FC236}">
                <a16:creationId xmlns:a16="http://schemas.microsoft.com/office/drawing/2014/main" xmlns="" id="{54A9C5DB-6F22-66AE-16C4-4E2884BFC5A9}"/>
              </a:ext>
            </a:extLst>
          </p:cNvPr>
          <p:cNvSpPr txBox="1">
            <a:spLocks/>
          </p:cNvSpPr>
          <p:nvPr/>
        </p:nvSpPr>
        <p:spPr>
          <a:xfrm>
            <a:off x="2705929" y="1624910"/>
            <a:ext cx="3030032"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дел, возбужденных за нарушения валютного законодательства</a:t>
            </a:r>
          </a:p>
        </p:txBody>
      </p:sp>
      <p:sp>
        <p:nvSpPr>
          <p:cNvPr id="6" name="Subtitle 2">
            <a:extLst>
              <a:ext uri="{FF2B5EF4-FFF2-40B4-BE49-F238E27FC236}">
                <a16:creationId xmlns:a16="http://schemas.microsoft.com/office/drawing/2014/main" xmlns="" id="{A75F5C3F-B658-4AC4-62DD-73D0C19A83ED}"/>
              </a:ext>
            </a:extLst>
          </p:cNvPr>
          <p:cNvSpPr txBox="1">
            <a:spLocks/>
          </p:cNvSpPr>
          <p:nvPr/>
        </p:nvSpPr>
        <p:spPr>
          <a:xfrm>
            <a:off x="587389" y="5852689"/>
            <a:ext cx="1368150" cy="769441"/>
          </a:xfrm>
          <a:prstGeom prst="rect">
            <a:avLst/>
          </a:prstGeom>
        </p:spPr>
        <p:txBody>
          <a:bodyPr vert="horz" wrap="square" lIns="0" tIns="0" rIns="0" bIns="0" rtlCol="0" anchor="b">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Значение проверок приведено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в сравнении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9 месяцев 2022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с 9 месяцами 2021</a:t>
            </a:r>
          </a:p>
        </p:txBody>
      </p:sp>
      <p:cxnSp>
        <p:nvCxnSpPr>
          <p:cNvPr id="7" name="Straight Connector 6">
            <a:extLst>
              <a:ext uri="{FF2B5EF4-FFF2-40B4-BE49-F238E27FC236}">
                <a16:creationId xmlns:a16="http://schemas.microsoft.com/office/drawing/2014/main" xmlns="" id="{67F201D3-C33B-7286-17DC-6C0288D7AAA1}"/>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1C3CFF98-2FD8-DB72-4F98-66387A5E0C3C}"/>
              </a:ext>
            </a:extLst>
          </p:cNvPr>
          <p:cNvGrpSpPr/>
          <p:nvPr/>
        </p:nvGrpSpPr>
        <p:grpSpPr>
          <a:xfrm>
            <a:off x="2705928" y="5147753"/>
            <a:ext cx="2309633" cy="945543"/>
            <a:chOff x="978211" y="1520788"/>
            <a:chExt cx="2309633" cy="945543"/>
          </a:xfrm>
        </p:grpSpPr>
        <p:sp>
          <p:nvSpPr>
            <p:cNvPr id="10" name="Subtitle 2">
              <a:extLst>
                <a:ext uri="{FF2B5EF4-FFF2-40B4-BE49-F238E27FC236}">
                  <a16:creationId xmlns:a16="http://schemas.microsoft.com/office/drawing/2014/main" xmlns="" id="{1DAC1B55-70D7-7638-AE89-769984A75599}"/>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1,15</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-37%</a:t>
              </a:r>
            </a:p>
          </p:txBody>
        </p:sp>
        <p:sp>
          <p:nvSpPr>
            <p:cNvPr id="11" name="Subtitle 2">
              <a:extLst>
                <a:ext uri="{FF2B5EF4-FFF2-40B4-BE49-F238E27FC236}">
                  <a16:creationId xmlns:a16="http://schemas.microsoft.com/office/drawing/2014/main" xmlns="" id="{82F0735D-2E63-E6EA-EBF8-1E3610BB7464}"/>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2" name="Subtitle 2">
            <a:extLst>
              <a:ext uri="{FF2B5EF4-FFF2-40B4-BE49-F238E27FC236}">
                <a16:creationId xmlns:a16="http://schemas.microsoft.com/office/drawing/2014/main" xmlns="" id="{7F8080CA-4603-168F-150A-9C80C5905816}"/>
              </a:ext>
            </a:extLst>
          </p:cNvPr>
          <p:cNvSpPr txBox="1">
            <a:spLocks/>
          </p:cNvSpPr>
          <p:nvPr/>
        </p:nvSpPr>
        <p:spPr>
          <a:xfrm>
            <a:off x="2705929" y="4257424"/>
            <a:ext cx="3030032"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Сумма взысканных штрафов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нарушения валютного законодательства (всего)</a:t>
            </a:r>
          </a:p>
        </p:txBody>
      </p:sp>
      <p:cxnSp>
        <p:nvCxnSpPr>
          <p:cNvPr id="13" name="Straight Connector 12">
            <a:extLst>
              <a:ext uri="{FF2B5EF4-FFF2-40B4-BE49-F238E27FC236}">
                <a16:creationId xmlns:a16="http://schemas.microsoft.com/office/drawing/2014/main" xmlns="" id="{F4319ED1-FABB-1294-1F36-9347384F5E30}"/>
              </a:ext>
            </a:extLst>
          </p:cNvPr>
          <p:cNvCxnSpPr>
            <a:cxnSpLocks/>
          </p:cNvCxnSpPr>
          <p:nvPr/>
        </p:nvCxnSpPr>
        <p:spPr>
          <a:xfrm>
            <a:off x="2113252" y="533041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xmlns="" id="{A5F2FD8A-0A0E-BC81-D22A-5492D58FCA1E}"/>
              </a:ext>
            </a:extLst>
          </p:cNvPr>
          <p:cNvSpPr txBox="1">
            <a:spLocks/>
          </p:cNvSpPr>
          <p:nvPr/>
        </p:nvSpPr>
        <p:spPr>
          <a:xfrm>
            <a:off x="7744678" y="2520828"/>
            <a:ext cx="393194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19 040</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-60%</a:t>
            </a:r>
          </a:p>
        </p:txBody>
      </p:sp>
      <p:sp>
        <p:nvSpPr>
          <p:cNvPr id="17" name="Subtitle 2">
            <a:extLst>
              <a:ext uri="{FF2B5EF4-FFF2-40B4-BE49-F238E27FC236}">
                <a16:creationId xmlns:a16="http://schemas.microsoft.com/office/drawing/2014/main" xmlns="" id="{FAB3A1C4-4E10-84E5-B5D6-E8C7AA2E54DF}"/>
              </a:ext>
            </a:extLst>
          </p:cNvPr>
          <p:cNvSpPr txBox="1">
            <a:spLocks/>
          </p:cNvSpPr>
          <p:nvPr/>
        </p:nvSpPr>
        <p:spPr>
          <a:xfrm>
            <a:off x="7739458" y="1624910"/>
            <a:ext cx="3027305"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дел, возбужденных за осуществление незаконных валютных операций</a:t>
            </a:r>
          </a:p>
        </p:txBody>
      </p:sp>
      <p:cxnSp>
        <p:nvCxnSpPr>
          <p:cNvPr id="18" name="Straight Connector 17">
            <a:extLst>
              <a:ext uri="{FF2B5EF4-FFF2-40B4-BE49-F238E27FC236}">
                <a16:creationId xmlns:a16="http://schemas.microsoft.com/office/drawing/2014/main" xmlns="" id="{45C50394-ABBC-E40B-5C07-331B7BB6C423}"/>
              </a:ext>
            </a:extLst>
          </p:cNvPr>
          <p:cNvCxnSpPr>
            <a:cxnSpLocks/>
          </p:cNvCxnSpPr>
          <p:nvPr/>
        </p:nvCxnSpPr>
        <p:spPr>
          <a:xfrm>
            <a:off x="7127390"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37F06B4-5DF2-B2CD-2C62-5901AA7D7D35}"/>
              </a:ext>
            </a:extLst>
          </p:cNvPr>
          <p:cNvCxnSpPr>
            <a:cxnSpLocks/>
          </p:cNvCxnSpPr>
          <p:nvPr/>
        </p:nvCxnSpPr>
        <p:spPr>
          <a:xfrm>
            <a:off x="2113252" y="2631612"/>
            <a:ext cx="0" cy="44123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70D332A-F8BE-502D-1DE0-6D3AA4506F28}"/>
              </a:ext>
            </a:extLst>
          </p:cNvPr>
          <p:cNvCxnSpPr>
            <a:cxnSpLocks/>
          </p:cNvCxnSpPr>
          <p:nvPr/>
        </p:nvCxnSpPr>
        <p:spPr>
          <a:xfrm>
            <a:off x="7144057" y="2631612"/>
            <a:ext cx="0" cy="44123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xmlns="" id="{482EA411-276F-4356-2B1D-98F9B02724B6}"/>
              </a:ext>
            </a:extLst>
          </p:cNvPr>
          <p:cNvSpPr txBox="1">
            <a:spLocks/>
          </p:cNvSpPr>
          <p:nvPr/>
        </p:nvSpPr>
        <p:spPr>
          <a:xfrm>
            <a:off x="7739458" y="4257424"/>
            <a:ext cx="3168351"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Сумма взысканных штрафов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осуществление незаконных валютных операций</a:t>
            </a:r>
          </a:p>
        </p:txBody>
      </p:sp>
      <p:cxnSp>
        <p:nvCxnSpPr>
          <p:cNvPr id="22" name="Straight Connector 21">
            <a:extLst>
              <a:ext uri="{FF2B5EF4-FFF2-40B4-BE49-F238E27FC236}">
                <a16:creationId xmlns:a16="http://schemas.microsoft.com/office/drawing/2014/main" xmlns="" id="{D140F0E8-8464-B94A-AB1F-446948C246D6}"/>
              </a:ext>
            </a:extLst>
          </p:cNvPr>
          <p:cNvCxnSpPr>
            <a:cxnSpLocks/>
          </p:cNvCxnSpPr>
          <p:nvPr/>
        </p:nvCxnSpPr>
        <p:spPr>
          <a:xfrm>
            <a:off x="7144057" y="533041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3886491-603D-ED53-14B9-A593CAFB8C5B}"/>
              </a:ext>
            </a:extLst>
          </p:cNvPr>
          <p:cNvCxnSpPr>
            <a:cxnSpLocks/>
          </p:cNvCxnSpPr>
          <p:nvPr/>
        </p:nvCxnSpPr>
        <p:spPr>
          <a:xfrm flipH="1">
            <a:off x="2096585" y="3717032"/>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xmlns="" id="{C1CB34A8-E71C-D011-E905-50A9F304D643}"/>
              </a:ext>
            </a:extLst>
          </p:cNvPr>
          <p:cNvSpPr txBox="1">
            <a:spLocks/>
          </p:cNvSpPr>
          <p:nvPr/>
        </p:nvSpPr>
        <p:spPr>
          <a:xfrm>
            <a:off x="587389" y="1624910"/>
            <a:ext cx="1296140" cy="169277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Назначение </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и проведение проверок соблюдения валютного законодательства приостановлено </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с 05.03.2022</a:t>
            </a:r>
          </a:p>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письмо ФНС России от 05.03.2022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№ШЮ-4-17/2734@</a:t>
            </a:r>
          </a:p>
        </p:txBody>
      </p:sp>
      <p:sp>
        <p:nvSpPr>
          <p:cNvPr id="26" name="Subtitle 2">
            <a:extLst>
              <a:ext uri="{FF2B5EF4-FFF2-40B4-BE49-F238E27FC236}">
                <a16:creationId xmlns:a16="http://schemas.microsoft.com/office/drawing/2014/main" xmlns="" id="{CD9E0C41-3EA2-7157-2744-AD20B334A91C}"/>
              </a:ext>
            </a:extLst>
          </p:cNvPr>
          <p:cNvSpPr txBox="1">
            <a:spLocks/>
          </p:cNvSpPr>
          <p:nvPr/>
        </p:nvSpPr>
        <p:spPr>
          <a:xfrm>
            <a:off x="6240016" y="2744508"/>
            <a:ext cx="702495"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из них</a:t>
            </a:r>
          </a:p>
        </p:txBody>
      </p:sp>
      <p:grpSp>
        <p:nvGrpSpPr>
          <p:cNvPr id="27" name="Group 26">
            <a:extLst>
              <a:ext uri="{FF2B5EF4-FFF2-40B4-BE49-F238E27FC236}">
                <a16:creationId xmlns:a16="http://schemas.microsoft.com/office/drawing/2014/main" xmlns="" id="{2A822E68-9D8C-1608-6375-CB51B4731117}"/>
              </a:ext>
            </a:extLst>
          </p:cNvPr>
          <p:cNvGrpSpPr/>
          <p:nvPr/>
        </p:nvGrpSpPr>
        <p:grpSpPr>
          <a:xfrm>
            <a:off x="7739458" y="5147753"/>
            <a:ext cx="3865153" cy="945543"/>
            <a:chOff x="978211" y="1520788"/>
            <a:chExt cx="3865153" cy="945543"/>
          </a:xfrm>
        </p:grpSpPr>
        <p:sp>
          <p:nvSpPr>
            <p:cNvPr id="28" name="Subtitle 2">
              <a:extLst>
                <a:ext uri="{FF2B5EF4-FFF2-40B4-BE49-F238E27FC236}">
                  <a16:creationId xmlns:a16="http://schemas.microsoft.com/office/drawing/2014/main" xmlns="" id="{A4F81D4A-8AAE-B579-13D4-E31CC7E28257}"/>
                </a:ext>
              </a:extLst>
            </p:cNvPr>
            <p:cNvSpPr txBox="1">
              <a:spLocks/>
            </p:cNvSpPr>
            <p:nvPr/>
          </p:nvSpPr>
          <p:spPr>
            <a:xfrm>
              <a:off x="983431" y="1520788"/>
              <a:ext cx="385993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802,28</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-45%</a:t>
              </a:r>
            </a:p>
          </p:txBody>
        </p:sp>
        <p:sp>
          <p:nvSpPr>
            <p:cNvPr id="30" name="Subtitle 2">
              <a:extLst>
                <a:ext uri="{FF2B5EF4-FFF2-40B4-BE49-F238E27FC236}">
                  <a16:creationId xmlns:a16="http://schemas.microsoft.com/office/drawing/2014/main" xmlns="" id="{B16BF151-82FC-ED12-43CE-98D570F60FA0}"/>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МЛН РУБ.</a:t>
              </a:r>
            </a:p>
          </p:txBody>
        </p:sp>
      </p:grpSp>
      <p:sp>
        <p:nvSpPr>
          <p:cNvPr id="31" name="Subtitle 2">
            <a:extLst>
              <a:ext uri="{FF2B5EF4-FFF2-40B4-BE49-F238E27FC236}">
                <a16:creationId xmlns:a16="http://schemas.microsoft.com/office/drawing/2014/main" xmlns="" id="{D94046FD-C560-5DB0-B799-D3C8F78C88C1}"/>
              </a:ext>
            </a:extLst>
          </p:cNvPr>
          <p:cNvSpPr txBox="1">
            <a:spLocks/>
          </p:cNvSpPr>
          <p:nvPr/>
        </p:nvSpPr>
        <p:spPr>
          <a:xfrm>
            <a:off x="6240016" y="5523922"/>
            <a:ext cx="702495"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из них</a:t>
            </a:r>
          </a:p>
        </p:txBody>
      </p:sp>
    </p:spTree>
    <p:extLst>
      <p:ext uri="{BB962C8B-B14F-4D97-AF65-F5344CB8AC3E}">
        <p14:creationId xmlns:p14="http://schemas.microsoft.com/office/powerpoint/2010/main" val="3834687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НАЛОГОВЫЙ МОНИТОРИНГ</a:t>
            </a:r>
          </a:p>
        </p:txBody>
      </p:sp>
      <p:sp>
        <p:nvSpPr>
          <p:cNvPr id="3" name="Subtitle 2">
            <a:extLst>
              <a:ext uri="{FF2B5EF4-FFF2-40B4-BE49-F238E27FC236}">
                <a16:creationId xmlns:a16="http://schemas.microsoft.com/office/drawing/2014/main" xmlns="" id="{311A4EE6-DF51-3C56-F1DD-712F8E4FE063}"/>
              </a:ext>
            </a:extLst>
          </p:cNvPr>
          <p:cNvSpPr txBox="1">
            <a:spLocks/>
          </p:cNvSpPr>
          <p:nvPr/>
        </p:nvSpPr>
        <p:spPr>
          <a:xfrm>
            <a:off x="2705929" y="1624910"/>
            <a:ext cx="3030032"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участников налогового мониторинга</a:t>
            </a:r>
          </a:p>
        </p:txBody>
      </p:sp>
      <p:cxnSp>
        <p:nvCxnSpPr>
          <p:cNvPr id="4" name="Straight Connector 3">
            <a:extLst>
              <a:ext uri="{FF2B5EF4-FFF2-40B4-BE49-F238E27FC236}">
                <a16:creationId xmlns:a16="http://schemas.microsoft.com/office/drawing/2014/main" xmlns="" id="{35E9201C-F3F3-1110-6490-87527FF26B3B}"/>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xmlns="" id="{F598AA8E-D073-E0F2-174B-3C1B3306F653}"/>
              </a:ext>
            </a:extLst>
          </p:cNvPr>
          <p:cNvSpPr txBox="1">
            <a:spLocks/>
          </p:cNvSpPr>
          <p:nvPr/>
        </p:nvSpPr>
        <p:spPr>
          <a:xfrm>
            <a:off x="2711148" y="5147753"/>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44%</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8" name="Subtitle 2">
            <a:extLst>
              <a:ext uri="{FF2B5EF4-FFF2-40B4-BE49-F238E27FC236}">
                <a16:creationId xmlns:a16="http://schemas.microsoft.com/office/drawing/2014/main" xmlns="" id="{DA1F2B36-5FA6-DF38-2BFE-CDBBF4344DE8}"/>
              </a:ext>
            </a:extLst>
          </p:cNvPr>
          <p:cNvSpPr txBox="1">
            <a:spLocks/>
          </p:cNvSpPr>
          <p:nvPr/>
        </p:nvSpPr>
        <p:spPr>
          <a:xfrm>
            <a:off x="2705928" y="4257424"/>
            <a:ext cx="3462077"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Доля налоговых поступлений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в федеральный бюджет участников налогового мониторинга</a:t>
            </a:r>
          </a:p>
        </p:txBody>
      </p:sp>
      <p:cxnSp>
        <p:nvCxnSpPr>
          <p:cNvPr id="9" name="Straight Connector 8">
            <a:extLst>
              <a:ext uri="{FF2B5EF4-FFF2-40B4-BE49-F238E27FC236}">
                <a16:creationId xmlns:a16="http://schemas.microsoft.com/office/drawing/2014/main" xmlns="" id="{1685B2ED-A3DB-B4A1-1869-564962913647}"/>
              </a:ext>
            </a:extLst>
          </p:cNvPr>
          <p:cNvCxnSpPr>
            <a:cxnSpLocks/>
          </p:cNvCxnSpPr>
          <p:nvPr/>
        </p:nvCxnSpPr>
        <p:spPr>
          <a:xfrm>
            <a:off x="2113252" y="5330418"/>
            <a:ext cx="0" cy="36683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xmlns="" id="{D14C34A7-73F5-25A3-D792-8FF5C5EAEEE8}"/>
              </a:ext>
            </a:extLst>
          </p:cNvPr>
          <p:cNvSpPr txBox="1">
            <a:spLocks/>
          </p:cNvSpPr>
          <p:nvPr/>
        </p:nvSpPr>
        <p:spPr>
          <a:xfrm>
            <a:off x="7739458" y="1624910"/>
            <a:ext cx="302730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Мотивированные </a:t>
            </a:r>
          </a:p>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мнения</a:t>
            </a:r>
          </a:p>
        </p:txBody>
      </p:sp>
      <p:cxnSp>
        <p:nvCxnSpPr>
          <p:cNvPr id="12" name="Straight Connector 11">
            <a:extLst>
              <a:ext uri="{FF2B5EF4-FFF2-40B4-BE49-F238E27FC236}">
                <a16:creationId xmlns:a16="http://schemas.microsoft.com/office/drawing/2014/main" xmlns="" id="{0C913FE3-0110-3A68-24BF-C2445355FA80}"/>
              </a:ext>
            </a:extLst>
          </p:cNvPr>
          <p:cNvCxnSpPr>
            <a:cxnSpLocks/>
          </p:cNvCxnSpPr>
          <p:nvPr/>
        </p:nvCxnSpPr>
        <p:spPr>
          <a:xfrm>
            <a:off x="7127390"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C3B1E4C-0B96-39F0-C659-99EC4CA26A0C}"/>
              </a:ext>
            </a:extLst>
          </p:cNvPr>
          <p:cNvCxnSpPr>
            <a:cxnSpLocks/>
          </p:cNvCxnSpPr>
          <p:nvPr/>
        </p:nvCxnSpPr>
        <p:spPr>
          <a:xfrm>
            <a:off x="7144057" y="533041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EA5594D-8974-EA76-300B-637300D4595F}"/>
              </a:ext>
            </a:extLst>
          </p:cNvPr>
          <p:cNvCxnSpPr>
            <a:cxnSpLocks/>
          </p:cNvCxnSpPr>
          <p:nvPr/>
        </p:nvCxnSpPr>
        <p:spPr>
          <a:xfrm flipH="1">
            <a:off x="2096585" y="3789040"/>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BAB33353-C709-F96D-D46A-49112DB5DDCA}"/>
              </a:ext>
            </a:extLst>
          </p:cNvPr>
          <p:cNvGrpSpPr/>
          <p:nvPr/>
        </p:nvGrpSpPr>
        <p:grpSpPr>
          <a:xfrm>
            <a:off x="7739458" y="5147753"/>
            <a:ext cx="3865153" cy="945543"/>
            <a:chOff x="978211" y="1520788"/>
            <a:chExt cx="3865153" cy="945543"/>
          </a:xfrm>
        </p:grpSpPr>
        <p:sp>
          <p:nvSpPr>
            <p:cNvPr id="20" name="Subtitle 2">
              <a:extLst>
                <a:ext uri="{FF2B5EF4-FFF2-40B4-BE49-F238E27FC236}">
                  <a16:creationId xmlns:a16="http://schemas.microsoft.com/office/drawing/2014/main" xmlns="" id="{293B05A1-185B-0681-E198-4BEE49DBD3ED}"/>
                </a:ext>
              </a:extLst>
            </p:cNvPr>
            <p:cNvSpPr txBox="1">
              <a:spLocks/>
            </p:cNvSpPr>
            <p:nvPr/>
          </p:nvSpPr>
          <p:spPr>
            <a:xfrm>
              <a:off x="983431" y="1520788"/>
              <a:ext cx="385993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173</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21" name="Subtitle 2">
              <a:extLst>
                <a:ext uri="{FF2B5EF4-FFF2-40B4-BE49-F238E27FC236}">
                  <a16:creationId xmlns:a16="http://schemas.microsoft.com/office/drawing/2014/main" xmlns="" id="{E55DF600-5324-FEB9-6FCD-8E3D694C01E0}"/>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grpSp>
        <p:nvGrpSpPr>
          <p:cNvPr id="24" name="Group 23">
            <a:extLst>
              <a:ext uri="{FF2B5EF4-FFF2-40B4-BE49-F238E27FC236}">
                <a16:creationId xmlns:a16="http://schemas.microsoft.com/office/drawing/2014/main" xmlns="" id="{5378D6FB-127A-1C18-8978-F337A0EB85B5}"/>
              </a:ext>
            </a:extLst>
          </p:cNvPr>
          <p:cNvGrpSpPr/>
          <p:nvPr/>
        </p:nvGrpSpPr>
        <p:grpSpPr>
          <a:xfrm>
            <a:off x="7739458" y="2324950"/>
            <a:ext cx="2309633" cy="945543"/>
            <a:chOff x="978211" y="1520788"/>
            <a:chExt cx="2309633" cy="945543"/>
          </a:xfrm>
        </p:grpSpPr>
        <p:sp>
          <p:nvSpPr>
            <p:cNvPr id="25" name="Subtitle 2">
              <a:extLst>
                <a:ext uri="{FF2B5EF4-FFF2-40B4-BE49-F238E27FC236}">
                  <a16:creationId xmlns:a16="http://schemas.microsoft.com/office/drawing/2014/main" xmlns="" id="{C01470FD-8A28-C525-747B-93D8E8C842B1}"/>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172</a:t>
              </a:r>
            </a:p>
          </p:txBody>
        </p:sp>
        <p:sp>
          <p:nvSpPr>
            <p:cNvPr id="26" name="Subtitle 2">
              <a:extLst>
                <a:ext uri="{FF2B5EF4-FFF2-40B4-BE49-F238E27FC236}">
                  <a16:creationId xmlns:a16="http://schemas.microsoft.com/office/drawing/2014/main" xmlns="" id="{AB977E9A-8583-CAF9-60F5-CE77E2274CA2}"/>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ЕД.</a:t>
              </a:r>
            </a:p>
          </p:txBody>
        </p:sp>
      </p:grpSp>
      <p:grpSp>
        <p:nvGrpSpPr>
          <p:cNvPr id="27" name="Group 26">
            <a:extLst>
              <a:ext uri="{FF2B5EF4-FFF2-40B4-BE49-F238E27FC236}">
                <a16:creationId xmlns:a16="http://schemas.microsoft.com/office/drawing/2014/main" xmlns="" id="{13878EEF-F20B-1204-B50F-476E7135D4D1}"/>
              </a:ext>
            </a:extLst>
          </p:cNvPr>
          <p:cNvGrpSpPr/>
          <p:nvPr/>
        </p:nvGrpSpPr>
        <p:grpSpPr>
          <a:xfrm>
            <a:off x="2705929" y="2324950"/>
            <a:ext cx="2309633" cy="945543"/>
            <a:chOff x="978211" y="1520788"/>
            <a:chExt cx="2309633" cy="945543"/>
          </a:xfrm>
        </p:grpSpPr>
        <p:sp>
          <p:nvSpPr>
            <p:cNvPr id="28" name="Subtitle 2">
              <a:extLst>
                <a:ext uri="{FF2B5EF4-FFF2-40B4-BE49-F238E27FC236}">
                  <a16:creationId xmlns:a16="http://schemas.microsoft.com/office/drawing/2014/main" xmlns="" id="{5C88ABA9-A2F6-A0E8-1A17-9E4020F41A27}"/>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339</a:t>
              </a:r>
            </a:p>
          </p:txBody>
        </p:sp>
        <p:sp>
          <p:nvSpPr>
            <p:cNvPr id="30" name="Subtitle 2">
              <a:extLst>
                <a:ext uri="{FF2B5EF4-FFF2-40B4-BE49-F238E27FC236}">
                  <a16:creationId xmlns:a16="http://schemas.microsoft.com/office/drawing/2014/main" xmlns="" id="{4DDFB173-5CBC-4634-6EFE-84B867726C40}"/>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ЕД.</a:t>
              </a:r>
            </a:p>
          </p:txBody>
        </p:sp>
      </p:grpSp>
      <p:sp>
        <p:nvSpPr>
          <p:cNvPr id="34" name="Subtitle 2">
            <a:extLst>
              <a:ext uri="{FF2B5EF4-FFF2-40B4-BE49-F238E27FC236}">
                <a16:creationId xmlns:a16="http://schemas.microsoft.com/office/drawing/2014/main" xmlns="" id="{35E32E94-38E1-0DE3-EACC-BFF0F5E69309}"/>
              </a:ext>
            </a:extLst>
          </p:cNvPr>
          <p:cNvSpPr txBox="1">
            <a:spLocks/>
          </p:cNvSpPr>
          <p:nvPr/>
        </p:nvSpPr>
        <p:spPr>
          <a:xfrm>
            <a:off x="7739458" y="4257424"/>
            <a:ext cx="302730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Урегулированная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сумма налогов</a:t>
            </a:r>
          </a:p>
        </p:txBody>
      </p:sp>
      <p:cxnSp>
        <p:nvCxnSpPr>
          <p:cNvPr id="36" name="Straight Connector 35">
            <a:extLst>
              <a:ext uri="{FF2B5EF4-FFF2-40B4-BE49-F238E27FC236}">
                <a16:creationId xmlns:a16="http://schemas.microsoft.com/office/drawing/2014/main" xmlns="" id="{00DB5940-0BC1-D063-8B1C-673F69F650B6}"/>
              </a:ext>
            </a:extLst>
          </p:cNvPr>
          <p:cNvCxnSpPr>
            <a:cxnSpLocks/>
          </p:cNvCxnSpPr>
          <p:nvPr/>
        </p:nvCxnSpPr>
        <p:spPr>
          <a:xfrm>
            <a:off x="2113252" y="2435733"/>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E90E5275-CFA3-ECDB-692A-BABD9BFDAD70}"/>
              </a:ext>
            </a:extLst>
          </p:cNvPr>
          <p:cNvCxnSpPr>
            <a:cxnSpLocks/>
          </p:cNvCxnSpPr>
          <p:nvPr/>
        </p:nvCxnSpPr>
        <p:spPr>
          <a:xfrm>
            <a:off x="7144057" y="2435733"/>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672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ЗАДОЛЖЕННОСТЬ</a:t>
            </a:r>
          </a:p>
        </p:txBody>
      </p:sp>
      <p:graphicFrame>
        <p:nvGraphicFramePr>
          <p:cNvPr id="2" name="Объект 36">
            <a:extLst>
              <a:ext uri="{FF2B5EF4-FFF2-40B4-BE49-F238E27FC236}">
                <a16:creationId xmlns:a16="http://schemas.microsoft.com/office/drawing/2014/main" xmlns="" id="{E0DADDBE-818C-B554-14E5-F187B4F4106D}"/>
              </a:ext>
            </a:extLst>
          </p:cNvPr>
          <p:cNvGraphicFramePr>
            <a:graphicFrameLocks/>
          </p:cNvGraphicFramePr>
          <p:nvPr>
            <p:extLst>
              <p:ext uri="{D42A27DB-BD31-4B8C-83A1-F6EECF244321}">
                <p14:modId xmlns:p14="http://schemas.microsoft.com/office/powerpoint/2010/main" val="3728917676"/>
              </p:ext>
            </p:extLst>
          </p:nvPr>
        </p:nvGraphicFramePr>
        <p:xfrm>
          <a:off x="1991544" y="1520788"/>
          <a:ext cx="9649072"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xmlns="" id="{6EB768C8-C052-752B-8FDF-6557F82B0375}"/>
              </a:ext>
            </a:extLst>
          </p:cNvPr>
          <p:cNvSpPr txBox="1">
            <a:spLocks/>
          </p:cNvSpPr>
          <p:nvPr/>
        </p:nvSpPr>
        <p:spPr>
          <a:xfrm>
            <a:off x="2387818" y="980728"/>
            <a:ext cx="4716294"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Показатель (</a:t>
            </a:r>
            <a:r>
              <a:rPr lang="ru-RU" sz="1400" b="1" dirty="0" err="1">
                <a:solidFill>
                  <a:schemeClr val="tx1">
                    <a:lumMod val="75000"/>
                  </a:schemeClr>
                </a:solidFill>
                <a:latin typeface="Golos Text" panose="020B0503020202020204" pitchFamily="34" charset="0"/>
                <a:ea typeface="Golos Text" panose="020B0503020202020204" pitchFamily="34" charset="0"/>
              </a:rPr>
              <a:t>Debt-to-income</a:t>
            </a:r>
            <a:r>
              <a:rPr lang="ru-RU" sz="1400" b="1" dirty="0">
                <a:solidFill>
                  <a:schemeClr val="tx1">
                    <a:lumMod val="75000"/>
                  </a:schemeClr>
                </a:solidFill>
                <a:latin typeface="Golos Text" panose="020B0503020202020204" pitchFamily="34" charset="0"/>
                <a:ea typeface="Golos Text" panose="020B0503020202020204" pitchFamily="34" charset="0"/>
              </a:rPr>
              <a:t>) — отношение долга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к поступлениям, %</a:t>
            </a:r>
          </a:p>
        </p:txBody>
      </p:sp>
      <p:sp>
        <p:nvSpPr>
          <p:cNvPr id="4" name="Subtitle 2">
            <a:extLst>
              <a:ext uri="{FF2B5EF4-FFF2-40B4-BE49-F238E27FC236}">
                <a16:creationId xmlns:a16="http://schemas.microsoft.com/office/drawing/2014/main" xmlns="" id="{0004A504-349E-4729-81C3-9B24B7BFD35E}"/>
              </a:ext>
            </a:extLst>
          </p:cNvPr>
          <p:cNvSpPr txBox="1">
            <a:spLocks/>
          </p:cNvSpPr>
          <p:nvPr/>
        </p:nvSpPr>
        <p:spPr>
          <a:xfrm>
            <a:off x="2387818" y="4077072"/>
            <a:ext cx="3960210"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Урегулировано долга в порядке зачета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9 месяцев 2022 г. по сравнению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с 9 месяцами 2021 г.</a:t>
            </a:r>
          </a:p>
        </p:txBody>
      </p:sp>
      <p:sp>
        <p:nvSpPr>
          <p:cNvPr id="5" name="Subtitle 2">
            <a:extLst>
              <a:ext uri="{FF2B5EF4-FFF2-40B4-BE49-F238E27FC236}">
                <a16:creationId xmlns:a16="http://schemas.microsoft.com/office/drawing/2014/main" xmlns="" id="{2A8D8997-C25B-624D-61A5-A0CB035B2212}"/>
              </a:ext>
            </a:extLst>
          </p:cNvPr>
          <p:cNvSpPr txBox="1">
            <a:spLocks/>
          </p:cNvSpPr>
          <p:nvPr/>
        </p:nvSpPr>
        <p:spPr>
          <a:xfrm>
            <a:off x="7267635" y="4077072"/>
            <a:ext cx="3960210"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приостановлений по счетам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9 месяцев 2022 г. по сравнению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с 9 месяцами 2021 г.</a:t>
            </a:r>
          </a:p>
        </p:txBody>
      </p:sp>
      <p:sp>
        <p:nvSpPr>
          <p:cNvPr id="7" name="Subtitle 2">
            <a:extLst>
              <a:ext uri="{FF2B5EF4-FFF2-40B4-BE49-F238E27FC236}">
                <a16:creationId xmlns:a16="http://schemas.microsoft.com/office/drawing/2014/main" xmlns="" id="{E5D436D1-E4C8-1A02-1D97-1CE41366FE6D}"/>
              </a:ext>
            </a:extLst>
          </p:cNvPr>
          <p:cNvSpPr txBox="1">
            <a:spLocks/>
          </p:cNvSpPr>
          <p:nvPr/>
        </p:nvSpPr>
        <p:spPr>
          <a:xfrm>
            <a:off x="2393038" y="4934102"/>
            <a:ext cx="3954990"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600" b="1" dirty="0">
                <a:solidFill>
                  <a:srgbClr val="00B0F0"/>
                </a:solidFill>
                <a:latin typeface="Golos Text" panose="020B0503020202020204" pitchFamily="34" charset="0"/>
                <a:ea typeface="Golos Text" panose="020B0503020202020204" pitchFamily="34" charset="0"/>
              </a:rPr>
              <a:t>+4,2</a:t>
            </a:r>
            <a:r>
              <a:rPr lang="ru-RU" b="1" dirty="0">
                <a:solidFill>
                  <a:srgbClr val="00B0F0"/>
                </a:solidFill>
                <a:latin typeface="Golos Text" panose="020B0503020202020204" pitchFamily="34" charset="0"/>
                <a:ea typeface="Golos Text" panose="020B0503020202020204" pitchFamily="34" charset="0"/>
              </a:rPr>
              <a:t> раза</a:t>
            </a:r>
          </a:p>
        </p:txBody>
      </p:sp>
      <p:grpSp>
        <p:nvGrpSpPr>
          <p:cNvPr id="9" name="Group 8">
            <a:extLst>
              <a:ext uri="{FF2B5EF4-FFF2-40B4-BE49-F238E27FC236}">
                <a16:creationId xmlns:a16="http://schemas.microsoft.com/office/drawing/2014/main" xmlns="" id="{5B32E6E2-CAD6-724A-7AFF-8279FAD588FF}"/>
              </a:ext>
            </a:extLst>
          </p:cNvPr>
          <p:cNvGrpSpPr/>
          <p:nvPr/>
        </p:nvGrpSpPr>
        <p:grpSpPr>
          <a:xfrm>
            <a:off x="2387818" y="5638690"/>
            <a:ext cx="3960210" cy="792579"/>
            <a:chOff x="978211" y="1673752"/>
            <a:chExt cx="3960210" cy="792579"/>
          </a:xfrm>
        </p:grpSpPr>
        <p:sp>
          <p:nvSpPr>
            <p:cNvPr id="10" name="Subtitle 2">
              <a:extLst>
                <a:ext uri="{FF2B5EF4-FFF2-40B4-BE49-F238E27FC236}">
                  <a16:creationId xmlns:a16="http://schemas.microsoft.com/office/drawing/2014/main" xmlns="" id="{4A238AA6-EE0A-101E-47CE-84A7C48EA3E6}"/>
                </a:ext>
              </a:extLst>
            </p:cNvPr>
            <p:cNvSpPr txBox="1">
              <a:spLocks/>
            </p:cNvSpPr>
            <p:nvPr/>
          </p:nvSpPr>
          <p:spPr>
            <a:xfrm>
              <a:off x="983431" y="1673752"/>
              <a:ext cx="3954990"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600" b="1" dirty="0">
                  <a:solidFill>
                    <a:srgbClr val="00B0F0"/>
                  </a:solidFill>
                  <a:latin typeface="Golos Text" panose="020B0503020202020204" pitchFamily="34" charset="0"/>
                  <a:ea typeface="Golos Text" panose="020B0503020202020204" pitchFamily="34" charset="0"/>
                </a:rPr>
                <a:t>1 159,5</a:t>
              </a:r>
              <a:endParaRPr lang="ru-RU" b="1" dirty="0">
                <a:solidFill>
                  <a:srgbClr val="00B0F0"/>
                </a:solidFill>
                <a:latin typeface="Golos Text" panose="020B0503020202020204" pitchFamily="34" charset="0"/>
                <a:ea typeface="Golos Text" panose="020B0503020202020204" pitchFamily="34" charset="0"/>
              </a:endParaRPr>
            </a:p>
          </p:txBody>
        </p:sp>
        <p:sp>
          <p:nvSpPr>
            <p:cNvPr id="11" name="Subtitle 2">
              <a:extLst>
                <a:ext uri="{FF2B5EF4-FFF2-40B4-BE49-F238E27FC236}">
                  <a16:creationId xmlns:a16="http://schemas.microsoft.com/office/drawing/2014/main" xmlns="" id="{801CB6E4-F780-E184-7736-FBC192FAB070}"/>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2" name="Subtitle 2">
            <a:extLst>
              <a:ext uri="{FF2B5EF4-FFF2-40B4-BE49-F238E27FC236}">
                <a16:creationId xmlns:a16="http://schemas.microsoft.com/office/drawing/2014/main" xmlns="" id="{35CAFB0E-8AAE-892F-A7D8-3800A347C1AF}"/>
              </a:ext>
            </a:extLst>
          </p:cNvPr>
          <p:cNvSpPr txBox="1">
            <a:spLocks/>
          </p:cNvSpPr>
          <p:nvPr/>
        </p:nvSpPr>
        <p:spPr>
          <a:xfrm>
            <a:off x="4371781" y="6254391"/>
            <a:ext cx="788116" cy="15388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01.10.2021</a:t>
            </a:r>
          </a:p>
        </p:txBody>
      </p:sp>
      <p:sp>
        <p:nvSpPr>
          <p:cNvPr id="13" name="Subtitle 2">
            <a:extLst>
              <a:ext uri="{FF2B5EF4-FFF2-40B4-BE49-F238E27FC236}">
                <a16:creationId xmlns:a16="http://schemas.microsoft.com/office/drawing/2014/main" xmlns="" id="{4E101DAC-1A69-4618-EF6D-824434C6EE07}"/>
              </a:ext>
            </a:extLst>
          </p:cNvPr>
          <p:cNvSpPr txBox="1">
            <a:spLocks/>
          </p:cNvSpPr>
          <p:nvPr/>
        </p:nvSpPr>
        <p:spPr>
          <a:xfrm>
            <a:off x="5503464" y="6254391"/>
            <a:ext cx="788116" cy="15388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01.10.2022</a:t>
            </a:r>
          </a:p>
        </p:txBody>
      </p:sp>
      <p:cxnSp>
        <p:nvCxnSpPr>
          <p:cNvPr id="15" name="Straight Arrow Connector 14">
            <a:extLst>
              <a:ext uri="{FF2B5EF4-FFF2-40B4-BE49-F238E27FC236}">
                <a16:creationId xmlns:a16="http://schemas.microsoft.com/office/drawing/2014/main" xmlns="" id="{B172258E-C753-7E0D-D588-88AB9C175A9D}"/>
              </a:ext>
            </a:extLst>
          </p:cNvPr>
          <p:cNvCxnSpPr>
            <a:cxnSpLocks/>
          </p:cNvCxnSpPr>
          <p:nvPr/>
        </p:nvCxnSpPr>
        <p:spPr>
          <a:xfrm flipV="1">
            <a:off x="4763852" y="5334626"/>
            <a:ext cx="1080120" cy="723243"/>
          </a:xfrm>
          <a:prstGeom prst="straightConnector1">
            <a:avLst/>
          </a:prstGeom>
          <a:ln w="38100">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xmlns="" id="{799037DE-1AC0-E47A-7790-52B018D6E29F}"/>
              </a:ext>
            </a:extLst>
          </p:cNvPr>
          <p:cNvSpPr txBox="1">
            <a:spLocks/>
          </p:cNvSpPr>
          <p:nvPr/>
        </p:nvSpPr>
        <p:spPr>
          <a:xfrm>
            <a:off x="7263802" y="4934102"/>
            <a:ext cx="3954990"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600" b="1" dirty="0">
                <a:solidFill>
                  <a:srgbClr val="00B0F0"/>
                </a:solidFill>
                <a:latin typeface="Golos Text" panose="020B0503020202020204" pitchFamily="34" charset="0"/>
                <a:ea typeface="Golos Text" panose="020B0503020202020204" pitchFamily="34" charset="0"/>
              </a:rPr>
              <a:t>- 47,7 %</a:t>
            </a:r>
            <a:endParaRPr lang="ru-RU" b="1" dirty="0">
              <a:solidFill>
                <a:srgbClr val="00B0F0"/>
              </a:solidFill>
              <a:latin typeface="Golos Text" panose="020B0503020202020204" pitchFamily="34" charset="0"/>
              <a:ea typeface="Golos Text" panose="020B0503020202020204" pitchFamily="34" charset="0"/>
            </a:endParaRPr>
          </a:p>
        </p:txBody>
      </p:sp>
      <p:sp>
        <p:nvSpPr>
          <p:cNvPr id="21" name="Subtitle 2">
            <a:extLst>
              <a:ext uri="{FF2B5EF4-FFF2-40B4-BE49-F238E27FC236}">
                <a16:creationId xmlns:a16="http://schemas.microsoft.com/office/drawing/2014/main" xmlns="" id="{A34439D0-258C-AA26-B67B-AF1B0580F124}"/>
              </a:ext>
            </a:extLst>
          </p:cNvPr>
          <p:cNvSpPr txBox="1">
            <a:spLocks/>
          </p:cNvSpPr>
          <p:nvPr/>
        </p:nvSpPr>
        <p:spPr>
          <a:xfrm>
            <a:off x="9242545" y="6254391"/>
            <a:ext cx="788116" cy="15388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01.10.2021</a:t>
            </a:r>
          </a:p>
        </p:txBody>
      </p:sp>
      <p:sp>
        <p:nvSpPr>
          <p:cNvPr id="22" name="Subtitle 2">
            <a:extLst>
              <a:ext uri="{FF2B5EF4-FFF2-40B4-BE49-F238E27FC236}">
                <a16:creationId xmlns:a16="http://schemas.microsoft.com/office/drawing/2014/main" xmlns="" id="{988B4C62-7FE4-9873-FF21-09AB31628FC8}"/>
              </a:ext>
            </a:extLst>
          </p:cNvPr>
          <p:cNvSpPr txBox="1">
            <a:spLocks/>
          </p:cNvSpPr>
          <p:nvPr/>
        </p:nvSpPr>
        <p:spPr>
          <a:xfrm>
            <a:off x="10374228" y="6254391"/>
            <a:ext cx="788116" cy="15388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01.10.2022</a:t>
            </a:r>
          </a:p>
        </p:txBody>
      </p:sp>
      <p:cxnSp>
        <p:nvCxnSpPr>
          <p:cNvPr id="23" name="Straight Arrow Connector 22">
            <a:extLst>
              <a:ext uri="{FF2B5EF4-FFF2-40B4-BE49-F238E27FC236}">
                <a16:creationId xmlns:a16="http://schemas.microsoft.com/office/drawing/2014/main" xmlns="" id="{BEBAAAFF-4E64-6F55-C6F9-7C8EF22D13EE}"/>
              </a:ext>
            </a:extLst>
          </p:cNvPr>
          <p:cNvCxnSpPr>
            <a:cxnSpLocks/>
          </p:cNvCxnSpPr>
          <p:nvPr/>
        </p:nvCxnSpPr>
        <p:spPr>
          <a:xfrm>
            <a:off x="9634616" y="5334626"/>
            <a:ext cx="1080120" cy="723243"/>
          </a:xfrm>
          <a:prstGeom prst="straightConnector1">
            <a:avLst/>
          </a:prstGeom>
          <a:ln w="38100">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D3151E-0A77-66D6-E4B3-04DD9EE804E1}"/>
              </a:ext>
            </a:extLst>
          </p:cNvPr>
          <p:cNvCxnSpPr>
            <a:cxnSpLocks/>
          </p:cNvCxnSpPr>
          <p:nvPr/>
        </p:nvCxnSpPr>
        <p:spPr>
          <a:xfrm flipH="1">
            <a:off x="2393038" y="3789040"/>
            <a:ext cx="979896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14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ОБЕСПЕЧЕНИЕ ПРОЦЕДУР БАНКРОТСТВА</a:t>
            </a:r>
          </a:p>
        </p:txBody>
      </p:sp>
      <p:grpSp>
        <p:nvGrpSpPr>
          <p:cNvPr id="2" name="Group 1">
            <a:extLst>
              <a:ext uri="{FF2B5EF4-FFF2-40B4-BE49-F238E27FC236}">
                <a16:creationId xmlns:a16="http://schemas.microsoft.com/office/drawing/2014/main" xmlns="" id="{67FE2992-D15E-B38F-E0EE-3AEC24558E67}"/>
              </a:ext>
            </a:extLst>
          </p:cNvPr>
          <p:cNvGrpSpPr/>
          <p:nvPr/>
        </p:nvGrpSpPr>
        <p:grpSpPr>
          <a:xfrm>
            <a:off x="2726002" y="2372507"/>
            <a:ext cx="2309633" cy="945543"/>
            <a:chOff x="978211" y="1520788"/>
            <a:chExt cx="2309633" cy="945543"/>
          </a:xfrm>
        </p:grpSpPr>
        <p:sp>
          <p:nvSpPr>
            <p:cNvPr id="3" name="Subtitle 2">
              <a:extLst>
                <a:ext uri="{FF2B5EF4-FFF2-40B4-BE49-F238E27FC236}">
                  <a16:creationId xmlns:a16="http://schemas.microsoft.com/office/drawing/2014/main" xmlns="" id="{B4B0FAB1-AB50-B3CC-9657-8B8042B29463}"/>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116,6</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4" name="Subtitle 2">
              <a:extLst>
                <a:ext uri="{FF2B5EF4-FFF2-40B4-BE49-F238E27FC236}">
                  <a16:creationId xmlns:a16="http://schemas.microsoft.com/office/drawing/2014/main" xmlns="" id="{2CABA7CE-91DA-850C-7360-9CBA4BD6F5F2}"/>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5" name="Subtitle 2">
            <a:extLst>
              <a:ext uri="{FF2B5EF4-FFF2-40B4-BE49-F238E27FC236}">
                <a16:creationId xmlns:a16="http://schemas.microsoft.com/office/drawing/2014/main" xmlns="" id="{E5D454C4-CAEC-B255-778F-1CFCCEF27EC3}"/>
              </a:ext>
            </a:extLst>
          </p:cNvPr>
          <p:cNvSpPr txBox="1">
            <a:spLocks/>
          </p:cNvSpPr>
          <p:nvPr/>
        </p:nvSpPr>
        <p:spPr>
          <a:xfrm>
            <a:off x="2726003" y="1624910"/>
            <a:ext cx="252597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Поступило в бюджет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в процедурах банкротства</a:t>
            </a:r>
          </a:p>
        </p:txBody>
      </p:sp>
      <p:cxnSp>
        <p:nvCxnSpPr>
          <p:cNvPr id="6" name="Straight Connector 5">
            <a:extLst>
              <a:ext uri="{FF2B5EF4-FFF2-40B4-BE49-F238E27FC236}">
                <a16:creationId xmlns:a16="http://schemas.microsoft.com/office/drawing/2014/main" xmlns="" id="{341265DA-D722-686C-E5A4-B87E8CB595FF}"/>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4122757-19FF-75EA-608C-964271CD49E3}"/>
              </a:ext>
            </a:extLst>
          </p:cNvPr>
          <p:cNvCxnSpPr>
            <a:cxnSpLocks/>
          </p:cNvCxnSpPr>
          <p:nvPr/>
        </p:nvCxnSpPr>
        <p:spPr>
          <a:xfrm>
            <a:off x="2113252" y="2521811"/>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7A0DAA76-80C6-B465-138C-BE0E4C69259A}"/>
              </a:ext>
            </a:extLst>
          </p:cNvPr>
          <p:cNvGrpSpPr/>
          <p:nvPr/>
        </p:nvGrpSpPr>
        <p:grpSpPr>
          <a:xfrm>
            <a:off x="2726002" y="5121188"/>
            <a:ext cx="2309633" cy="945543"/>
            <a:chOff x="978211" y="1520788"/>
            <a:chExt cx="2309633" cy="945543"/>
          </a:xfrm>
        </p:grpSpPr>
        <p:sp>
          <p:nvSpPr>
            <p:cNvPr id="9" name="Subtitle 2">
              <a:extLst>
                <a:ext uri="{FF2B5EF4-FFF2-40B4-BE49-F238E27FC236}">
                  <a16:creationId xmlns:a16="http://schemas.microsoft.com/office/drawing/2014/main" xmlns="" id="{F98B6004-74E7-D033-A7E1-CF573A018E24}"/>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10,5</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0" name="Subtitle 2">
              <a:extLst>
                <a:ext uri="{FF2B5EF4-FFF2-40B4-BE49-F238E27FC236}">
                  <a16:creationId xmlns:a16="http://schemas.microsoft.com/office/drawing/2014/main" xmlns="" id="{8F24002A-2978-010C-306E-2817BC980887}"/>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1" name="Subtitle 2">
            <a:extLst>
              <a:ext uri="{FF2B5EF4-FFF2-40B4-BE49-F238E27FC236}">
                <a16:creationId xmlns:a16="http://schemas.microsoft.com/office/drawing/2014/main" xmlns="" id="{685321A8-095F-251B-BEAB-C7D12F30CBE9}"/>
              </a:ext>
            </a:extLst>
          </p:cNvPr>
          <p:cNvSpPr txBox="1">
            <a:spLocks/>
          </p:cNvSpPr>
          <p:nvPr/>
        </p:nvSpPr>
        <p:spPr>
          <a:xfrm>
            <a:off x="2726003" y="4587918"/>
            <a:ext cx="252597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Заключено мировых соглашений</a:t>
            </a:r>
          </a:p>
        </p:txBody>
      </p:sp>
      <p:cxnSp>
        <p:nvCxnSpPr>
          <p:cNvPr id="12" name="Straight Connector 11">
            <a:extLst>
              <a:ext uri="{FF2B5EF4-FFF2-40B4-BE49-F238E27FC236}">
                <a16:creationId xmlns:a16="http://schemas.microsoft.com/office/drawing/2014/main" xmlns="" id="{9B6B0823-912A-B513-0849-5B11D6A7E639}"/>
              </a:ext>
            </a:extLst>
          </p:cNvPr>
          <p:cNvCxnSpPr>
            <a:cxnSpLocks/>
          </p:cNvCxnSpPr>
          <p:nvPr/>
        </p:nvCxnSpPr>
        <p:spPr>
          <a:xfrm>
            <a:off x="2113252"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68D9420-D02E-89ED-B477-C3B9EA1AEF30}"/>
              </a:ext>
            </a:extLst>
          </p:cNvPr>
          <p:cNvCxnSpPr>
            <a:cxnSpLocks/>
          </p:cNvCxnSpPr>
          <p:nvPr/>
        </p:nvCxnSpPr>
        <p:spPr>
          <a:xfrm flipH="1">
            <a:off x="2102714" y="3933056"/>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16E80B0B-83F4-A9EB-4BA4-2429F1386C6B}"/>
              </a:ext>
            </a:extLst>
          </p:cNvPr>
          <p:cNvSpPr/>
          <p:nvPr/>
        </p:nvSpPr>
        <p:spPr>
          <a:xfrm>
            <a:off x="7428148" y="2528719"/>
            <a:ext cx="5940660" cy="2808675"/>
          </a:xfrm>
          <a:prstGeom prst="roundRect">
            <a:avLst>
              <a:gd name="adj" fmla="val 37502"/>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288000" tIns="180000" rIns="1764000" bIns="180000" rtlCol="0" anchor="ctr">
            <a:spAutoFit/>
          </a:bodyPr>
          <a:lstStyle/>
          <a:p>
            <a:r>
              <a:rPr lang="ru-RU" sz="1200" dirty="0">
                <a:solidFill>
                  <a:schemeClr val="tx1">
                    <a:lumMod val="75000"/>
                  </a:schemeClr>
                </a:solidFill>
                <a:latin typeface="Golos Text" panose="020B0503020202020204" pitchFamily="34" charset="0"/>
                <a:ea typeface="Golos Text" panose="020B0503020202020204" pitchFamily="34" charset="0"/>
              </a:rPr>
              <a:t>Участие в оказании мер поддержки для обеспечения стабильности экономики по реализации моратория на возбуждение дел о банкротстве по заявлениям, подаваемым кредиторами, в отношении юридических лиц и граждан, в том числе индивидуальных предпринимателей с 01.04.2022 по 30.09.2022 (постановление Правительства Российской Федерации от 28.03.2022 № 497)</a:t>
            </a:r>
          </a:p>
        </p:txBody>
      </p:sp>
    </p:spTree>
    <p:extLst>
      <p:ext uri="{BB962C8B-B14F-4D97-AF65-F5344CB8AC3E}">
        <p14:creationId xmlns:p14="http://schemas.microsoft.com/office/powerpoint/2010/main" val="2558566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ОБЕСПЕЧЕНИЕ ПРОЦЕДУР БАНКРОТСТВА</a:t>
            </a:r>
          </a:p>
        </p:txBody>
      </p:sp>
      <p:sp>
        <p:nvSpPr>
          <p:cNvPr id="2" name="Subtitle 2">
            <a:extLst>
              <a:ext uri="{FF2B5EF4-FFF2-40B4-BE49-F238E27FC236}">
                <a16:creationId xmlns:a16="http://schemas.microsoft.com/office/drawing/2014/main" xmlns="" id="{62231408-02F3-5888-4AF1-95067D693491}"/>
              </a:ext>
            </a:extLst>
          </p:cNvPr>
          <p:cNvSpPr txBox="1">
            <a:spLocks/>
          </p:cNvSpPr>
          <p:nvPr/>
        </p:nvSpPr>
        <p:spPr>
          <a:xfrm>
            <a:off x="2387587" y="1277386"/>
            <a:ext cx="5868653"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Пилотный проект «Площадка реструктуризации долга» </a:t>
            </a:r>
            <a:r>
              <a:rPr lang="en-US" sz="1400" b="1" dirty="0">
                <a:solidFill>
                  <a:schemeClr val="tx1">
                    <a:lumMod val="75000"/>
                  </a:schemeClr>
                </a:solidFill>
                <a:latin typeface="Golos Text" panose="020B0503020202020204" pitchFamily="34" charset="0"/>
                <a:ea typeface="Golos Text" panose="020B0503020202020204" pitchFamily="34" charset="0"/>
              </a:rPr>
              <a:t/>
            </a:r>
            <a:br>
              <a:rPr lang="en-US" sz="1400" b="1"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(с 01.04.2022)</a:t>
            </a:r>
          </a:p>
        </p:txBody>
      </p:sp>
      <p:sp>
        <p:nvSpPr>
          <p:cNvPr id="3" name="Subtitle 2">
            <a:extLst>
              <a:ext uri="{FF2B5EF4-FFF2-40B4-BE49-F238E27FC236}">
                <a16:creationId xmlns:a16="http://schemas.microsoft.com/office/drawing/2014/main" xmlns="" id="{A25AAF8B-0389-87C3-DC14-80C901A2EAB1}"/>
              </a:ext>
            </a:extLst>
          </p:cNvPr>
          <p:cNvSpPr txBox="1">
            <a:spLocks/>
          </p:cNvSpPr>
          <p:nvPr/>
        </p:nvSpPr>
        <p:spPr>
          <a:xfrm>
            <a:off x="9696400" y="1277386"/>
            <a:ext cx="194421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ПП «СКУАД»</a:t>
            </a:r>
          </a:p>
        </p:txBody>
      </p:sp>
      <p:sp>
        <p:nvSpPr>
          <p:cNvPr id="4" name="Subtitle 2">
            <a:extLst>
              <a:ext uri="{FF2B5EF4-FFF2-40B4-BE49-F238E27FC236}">
                <a16:creationId xmlns:a16="http://schemas.microsoft.com/office/drawing/2014/main" xmlns="" id="{A4E839A7-FB8C-6C1A-932F-8A49576101CC}"/>
              </a:ext>
            </a:extLst>
          </p:cNvPr>
          <p:cNvSpPr txBox="1">
            <a:spLocks/>
          </p:cNvSpPr>
          <p:nvPr/>
        </p:nvSpPr>
        <p:spPr>
          <a:xfrm>
            <a:off x="9480376" y="2125559"/>
            <a:ext cx="2230069" cy="402161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800"/>
              </a:spcAft>
              <a:tabLst>
                <a:tab pos="268288" algn="l"/>
              </a:tabLst>
            </a:pPr>
            <a:r>
              <a:rPr lang="ru-RU" sz="1200" b="1" dirty="0">
                <a:solidFill>
                  <a:schemeClr val="tx1">
                    <a:lumMod val="75000"/>
                  </a:schemeClr>
                </a:solidFill>
                <a:latin typeface="Golos Text" panose="020B0503020202020204" pitchFamily="34" charset="0"/>
                <a:ea typeface="Golos Text" panose="020B0503020202020204" pitchFamily="34" charset="0"/>
              </a:rPr>
              <a:t>Реализовано:</a:t>
            </a:r>
            <a:endParaRPr lang="en-US" sz="1200" b="1"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Оценочная карта лица с наложением активов на пассивы: </a:t>
            </a:r>
            <a:r>
              <a:rPr lang="en-US" sz="1200" dirty="0">
                <a:solidFill>
                  <a:schemeClr val="tx1">
                    <a:lumMod val="75000"/>
                  </a:schemeClr>
                </a:solidFill>
                <a:latin typeface="Golos Text" panose="020B0503020202020204" pitchFamily="34" charset="0"/>
                <a:ea typeface="Golos Text" panose="020B0503020202020204" pitchFamily="34" charset="0"/>
              </a:rPr>
              <a:t/>
            </a:r>
            <a:br>
              <a:rPr lang="en-US"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8 видов активов, 16 внутренних и 8 внешних источников,  залоги</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8 пользовательских заданий (</a:t>
            </a:r>
            <a:r>
              <a:rPr lang="ru-RU" sz="1200" dirty="0" err="1">
                <a:solidFill>
                  <a:schemeClr val="tx1">
                    <a:lumMod val="75000"/>
                  </a:schemeClr>
                </a:solidFill>
                <a:latin typeface="Golos Text" panose="020B0503020202020204" pitchFamily="34" charset="0"/>
                <a:ea typeface="Golos Text" panose="020B0503020202020204" pitchFamily="34" charset="0"/>
              </a:rPr>
              <a:t>автоопределение</a:t>
            </a:r>
            <a:r>
              <a:rPr lang="ru-RU" sz="1200" dirty="0">
                <a:solidFill>
                  <a:schemeClr val="tx1">
                    <a:lumMod val="75000"/>
                  </a:schemeClr>
                </a:solidFill>
                <a:latin typeface="Golos Text" panose="020B0503020202020204" pitchFamily="34" charset="0"/>
                <a:ea typeface="Golos Text" panose="020B0503020202020204" pitchFamily="34" charset="0"/>
              </a:rPr>
              <a:t> стратегии в банкротстве, противодействие заведомо убыточной деятельности в ущерб кредиторам, оспаривание сделок и т.д.)</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125 маркеров риска</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37 связей в графе</a:t>
            </a:r>
            <a:endParaRPr lang="en-US" sz="1200"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25 мер реагирования</a:t>
            </a:r>
          </a:p>
        </p:txBody>
      </p:sp>
      <p:sp>
        <p:nvSpPr>
          <p:cNvPr id="5" name="Graphic 12">
            <a:extLst>
              <a:ext uri="{FF2B5EF4-FFF2-40B4-BE49-F238E27FC236}">
                <a16:creationId xmlns:a16="http://schemas.microsoft.com/office/drawing/2014/main" xmlns="" id="{B0360275-7B06-7CB4-F560-2A0310721014}"/>
              </a:ext>
            </a:extLst>
          </p:cNvPr>
          <p:cNvSpPr/>
          <p:nvPr/>
        </p:nvSpPr>
        <p:spPr>
          <a:xfrm>
            <a:off x="8976320" y="1385392"/>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6" name="Graphic 12">
            <a:extLst>
              <a:ext uri="{FF2B5EF4-FFF2-40B4-BE49-F238E27FC236}">
                <a16:creationId xmlns:a16="http://schemas.microsoft.com/office/drawing/2014/main" xmlns="" id="{6E2D5AC9-592B-CC9B-B381-B35D21EE86B8}"/>
              </a:ext>
            </a:extLst>
          </p:cNvPr>
          <p:cNvSpPr/>
          <p:nvPr/>
        </p:nvSpPr>
        <p:spPr>
          <a:xfrm>
            <a:off x="1643867" y="1385392"/>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7" name="Subtitle 2">
            <a:extLst>
              <a:ext uri="{FF2B5EF4-FFF2-40B4-BE49-F238E27FC236}">
                <a16:creationId xmlns:a16="http://schemas.microsoft.com/office/drawing/2014/main" xmlns="" id="{C2456772-50FF-FF8B-70ED-1B34F36696EA}"/>
              </a:ext>
            </a:extLst>
          </p:cNvPr>
          <p:cNvSpPr txBox="1">
            <a:spLocks/>
          </p:cNvSpPr>
          <p:nvPr/>
        </p:nvSpPr>
        <p:spPr>
          <a:xfrm>
            <a:off x="2385049" y="2125559"/>
            <a:ext cx="1946755" cy="410368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800"/>
              </a:spcAft>
              <a:tabLst>
                <a:tab pos="268288" algn="l"/>
              </a:tabLst>
            </a:pPr>
            <a:r>
              <a:rPr lang="ru-RU" sz="1200" b="1" dirty="0">
                <a:solidFill>
                  <a:schemeClr val="tx1">
                    <a:lumMod val="75000"/>
                  </a:schemeClr>
                </a:solidFill>
                <a:latin typeface="Golos Text" panose="020B0503020202020204" pitchFamily="34" charset="0"/>
                <a:ea typeface="Golos Text" panose="020B0503020202020204" pitchFamily="34" charset="0"/>
              </a:rPr>
              <a:t>Этапы работы:</a:t>
            </a:r>
            <a:endParaRPr lang="en-US" sz="1200" b="1"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4"/>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Клиентский путь</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с описанием функционала площадки</a:t>
            </a:r>
          </a:p>
          <a:p>
            <a:pPr marL="268288" indent="-268288" algn="l">
              <a:spcBef>
                <a:spcPts val="0"/>
              </a:spcBef>
              <a:spcAft>
                <a:spcPts val="800"/>
              </a:spcAft>
              <a:buBlip>
                <a:blip r:embed="rId4"/>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Формирование Центра компетенции на базе Межрегиональной ИФНС России по управлению долгом</a:t>
            </a:r>
          </a:p>
          <a:p>
            <a:pPr marL="268288" indent="-268288" algn="l">
              <a:spcBef>
                <a:spcPts val="0"/>
              </a:spcBef>
              <a:spcAft>
                <a:spcPts val="800"/>
              </a:spcAft>
              <a:buBlip>
                <a:blip r:embed="rId4"/>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Создание модели «цифрового портрета» для определения платёжеспособности, </a:t>
            </a:r>
            <a:r>
              <a:rPr lang="ru-RU" sz="1200" dirty="0" err="1">
                <a:solidFill>
                  <a:schemeClr val="tx1">
                    <a:lumMod val="75000"/>
                  </a:schemeClr>
                </a:solidFill>
                <a:latin typeface="Golos Text" panose="020B0503020202020204" pitchFamily="34" charset="0"/>
                <a:ea typeface="Golos Text" panose="020B0503020202020204" pitchFamily="34" charset="0"/>
              </a:rPr>
              <a:t>ресурсоспособности</a:t>
            </a:r>
            <a:r>
              <a:rPr lang="ru-RU" sz="1200" dirty="0">
                <a:solidFill>
                  <a:schemeClr val="tx1">
                    <a:lumMod val="75000"/>
                  </a:schemeClr>
                </a:solidFill>
                <a:latin typeface="Golos Text" panose="020B0503020202020204" pitchFamily="34" charset="0"/>
                <a:ea typeface="Golos Text" panose="020B0503020202020204" pitchFamily="34" charset="0"/>
              </a:rPr>
              <a:t> и рисков</a:t>
            </a:r>
          </a:p>
          <a:p>
            <a:pPr marL="268288" indent="-268288" algn="l">
              <a:spcBef>
                <a:spcPts val="0"/>
              </a:spcBef>
              <a:spcAft>
                <a:spcPts val="800"/>
              </a:spcAft>
              <a:buBlip>
                <a:blip r:embed="rId4"/>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Образование </a:t>
            </a:r>
            <a:r>
              <a:rPr lang="ru-RU" sz="1200" dirty="0" err="1">
                <a:solidFill>
                  <a:schemeClr val="tx1">
                    <a:lumMod val="75000"/>
                  </a:schemeClr>
                </a:solidFill>
                <a:latin typeface="Golos Text" panose="020B0503020202020204" pitchFamily="34" charset="0"/>
                <a:ea typeface="Golos Text" panose="020B0503020202020204" pitchFamily="34" charset="0"/>
              </a:rPr>
              <a:t>call</a:t>
            </a:r>
            <a:r>
              <a:rPr lang="ru-RU" sz="1200" dirty="0">
                <a:solidFill>
                  <a:schemeClr val="tx1">
                    <a:lumMod val="75000"/>
                  </a:schemeClr>
                </a:solidFill>
                <a:latin typeface="Golos Text" panose="020B0503020202020204" pitchFamily="34" charset="0"/>
                <a:ea typeface="Golos Text" panose="020B0503020202020204" pitchFamily="34" charset="0"/>
              </a:rPr>
              <a:t>-центра</a:t>
            </a:r>
          </a:p>
        </p:txBody>
      </p:sp>
      <p:sp>
        <p:nvSpPr>
          <p:cNvPr id="8" name="Subtitle 2">
            <a:extLst>
              <a:ext uri="{FF2B5EF4-FFF2-40B4-BE49-F238E27FC236}">
                <a16:creationId xmlns:a16="http://schemas.microsoft.com/office/drawing/2014/main" xmlns="" id="{996BDCCD-408F-CCD3-EA7F-335AA9651E06}"/>
              </a:ext>
            </a:extLst>
          </p:cNvPr>
          <p:cNvSpPr txBox="1">
            <a:spLocks/>
          </p:cNvSpPr>
          <p:nvPr/>
        </p:nvSpPr>
        <p:spPr>
          <a:xfrm>
            <a:off x="5709086" y="2125559"/>
            <a:ext cx="2835185" cy="420628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800"/>
              </a:spcAft>
              <a:tabLst>
                <a:tab pos="268288" algn="l"/>
              </a:tabLst>
            </a:pPr>
            <a:r>
              <a:rPr lang="ru-RU" sz="1200" b="1" dirty="0">
                <a:solidFill>
                  <a:schemeClr val="tx1">
                    <a:lumMod val="75000"/>
                  </a:schemeClr>
                </a:solidFill>
                <a:latin typeface="Golos Text" panose="020B0503020202020204" pitchFamily="34" charset="0"/>
                <a:ea typeface="Golos Text" panose="020B0503020202020204" pitchFamily="34" charset="0"/>
              </a:rPr>
              <a:t>Результат:</a:t>
            </a:r>
            <a:endParaRPr lang="en-US" sz="1200" b="1"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Отсрочка до 6 месяцев 1079 должников на 571 млрд руб. (уже погашено 536 млрд руб.)</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
            </a:r>
            <a:br>
              <a:rPr lang="ru-RU" sz="1200" dirty="0">
                <a:solidFill>
                  <a:schemeClr val="tx1">
                    <a:lumMod val="75000"/>
                  </a:schemeClr>
                </a:solidFill>
                <a:latin typeface="Golos Text" panose="020B0503020202020204" pitchFamily="34" charset="0"/>
                <a:ea typeface="Golos Text" panose="020B0503020202020204" pitchFamily="34" charset="0"/>
              </a:rPr>
            </a:br>
            <a:endParaRPr lang="ru-RU" sz="1200"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Рассрочка до 3 лет 324 должников 40,7 млрд руб.</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
            </a:r>
            <a:br>
              <a:rPr lang="ru-RU" sz="1200" dirty="0">
                <a:solidFill>
                  <a:schemeClr val="tx1">
                    <a:lumMod val="75000"/>
                  </a:schemeClr>
                </a:solidFill>
                <a:latin typeface="Golos Text" panose="020B0503020202020204" pitchFamily="34" charset="0"/>
                <a:ea typeface="Golos Text" panose="020B0503020202020204" pitchFamily="34" charset="0"/>
              </a:rPr>
            </a:br>
            <a:endParaRPr lang="ru-RU" sz="1200"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X Петербургский юридический форум</a:t>
            </a:r>
            <a:br>
              <a:rPr lang="ru-RU" sz="1200" dirty="0">
                <a:solidFill>
                  <a:schemeClr val="tx1">
                    <a:lumMod val="75000"/>
                  </a:schemeClr>
                </a:solidFill>
                <a:latin typeface="Golos Text" panose="020B0503020202020204" pitchFamily="34" charset="0"/>
                <a:ea typeface="Golos Text" panose="020B0503020202020204" pitchFamily="34" charset="0"/>
              </a:rPr>
            </a:br>
            <a:endParaRPr lang="ru-RU" sz="1200"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VI Московский финансовый форум</a:t>
            </a:r>
            <a:br>
              <a:rPr lang="ru-RU" sz="1200" dirty="0">
                <a:solidFill>
                  <a:schemeClr val="tx1">
                    <a:lumMod val="75000"/>
                  </a:schemeClr>
                </a:solidFill>
                <a:latin typeface="Golos Text" panose="020B0503020202020204" pitchFamily="34" charset="0"/>
                <a:ea typeface="Golos Text" panose="020B0503020202020204" pitchFamily="34" charset="0"/>
              </a:rPr>
            </a:br>
            <a:endParaRPr lang="ru-RU" sz="1200"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Создание Фонда содействия реструктуризации долга</a:t>
            </a:r>
          </a:p>
        </p:txBody>
      </p:sp>
      <p:grpSp>
        <p:nvGrpSpPr>
          <p:cNvPr id="9" name="Group 8">
            <a:extLst>
              <a:ext uri="{FF2B5EF4-FFF2-40B4-BE49-F238E27FC236}">
                <a16:creationId xmlns:a16="http://schemas.microsoft.com/office/drawing/2014/main" xmlns="" id="{0228E7B1-DBF3-3140-475A-D25B1C9C1203}"/>
              </a:ext>
            </a:extLst>
          </p:cNvPr>
          <p:cNvGrpSpPr/>
          <p:nvPr/>
        </p:nvGrpSpPr>
        <p:grpSpPr>
          <a:xfrm>
            <a:off x="4926510" y="2312876"/>
            <a:ext cx="629430" cy="837821"/>
            <a:chOff x="980821" y="1520788"/>
            <a:chExt cx="629430" cy="837821"/>
          </a:xfrm>
        </p:grpSpPr>
        <p:sp>
          <p:nvSpPr>
            <p:cNvPr id="10" name="Subtitle 2">
              <a:extLst>
                <a:ext uri="{FF2B5EF4-FFF2-40B4-BE49-F238E27FC236}">
                  <a16:creationId xmlns:a16="http://schemas.microsoft.com/office/drawing/2014/main" xmlns="" id="{D871E6A4-17BB-98E2-FDEC-82191132E73D}"/>
                </a:ext>
              </a:extLst>
            </p:cNvPr>
            <p:cNvSpPr txBox="1">
              <a:spLocks/>
            </p:cNvSpPr>
            <p:nvPr/>
          </p:nvSpPr>
          <p:spPr>
            <a:xfrm>
              <a:off x="980821" y="1520788"/>
              <a:ext cx="6294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6</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1" name="Subtitle 2">
              <a:extLst>
                <a:ext uri="{FF2B5EF4-FFF2-40B4-BE49-F238E27FC236}">
                  <a16:creationId xmlns:a16="http://schemas.microsoft.com/office/drawing/2014/main" xmlns="" id="{035E43AC-528B-338C-4538-805966BA9602}"/>
                </a:ext>
              </a:extLst>
            </p:cNvPr>
            <p:cNvSpPr txBox="1">
              <a:spLocks/>
            </p:cNvSpPr>
            <p:nvPr/>
          </p:nvSpPr>
          <p:spPr>
            <a:xfrm>
              <a:off x="989011" y="2143165"/>
              <a:ext cx="613051"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МЕС.</a:t>
              </a:r>
            </a:p>
          </p:txBody>
        </p:sp>
      </p:grpSp>
      <p:grpSp>
        <p:nvGrpSpPr>
          <p:cNvPr id="12" name="Group 11">
            <a:extLst>
              <a:ext uri="{FF2B5EF4-FFF2-40B4-BE49-F238E27FC236}">
                <a16:creationId xmlns:a16="http://schemas.microsoft.com/office/drawing/2014/main" xmlns="" id="{D870E5AB-02A0-A7D7-EC35-F3970B52B74A}"/>
              </a:ext>
            </a:extLst>
          </p:cNvPr>
          <p:cNvGrpSpPr/>
          <p:nvPr/>
        </p:nvGrpSpPr>
        <p:grpSpPr>
          <a:xfrm>
            <a:off x="4926510" y="3473874"/>
            <a:ext cx="629430" cy="837821"/>
            <a:chOff x="980821" y="1520788"/>
            <a:chExt cx="629430" cy="837821"/>
          </a:xfrm>
        </p:grpSpPr>
        <p:sp>
          <p:nvSpPr>
            <p:cNvPr id="13" name="Subtitle 2">
              <a:extLst>
                <a:ext uri="{FF2B5EF4-FFF2-40B4-BE49-F238E27FC236}">
                  <a16:creationId xmlns:a16="http://schemas.microsoft.com/office/drawing/2014/main" xmlns="" id="{C18733C3-2A26-0C0A-1754-1692992A92D7}"/>
                </a:ext>
              </a:extLst>
            </p:cNvPr>
            <p:cNvSpPr txBox="1">
              <a:spLocks/>
            </p:cNvSpPr>
            <p:nvPr/>
          </p:nvSpPr>
          <p:spPr>
            <a:xfrm>
              <a:off x="980821" y="1520788"/>
              <a:ext cx="6294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4" name="Subtitle 2">
              <a:extLst>
                <a:ext uri="{FF2B5EF4-FFF2-40B4-BE49-F238E27FC236}">
                  <a16:creationId xmlns:a16="http://schemas.microsoft.com/office/drawing/2014/main" xmlns="" id="{37FCEA01-8918-B450-F96F-89DDA1636A5F}"/>
                </a:ext>
              </a:extLst>
            </p:cNvPr>
            <p:cNvSpPr txBox="1">
              <a:spLocks/>
            </p:cNvSpPr>
            <p:nvPr/>
          </p:nvSpPr>
          <p:spPr>
            <a:xfrm>
              <a:off x="989011" y="2143165"/>
              <a:ext cx="613051"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ГОДА</a:t>
              </a:r>
            </a:p>
          </p:txBody>
        </p:sp>
      </p:grpSp>
      <p:pic>
        <p:nvPicPr>
          <p:cNvPr id="15" name="Рисунок 69">
            <a:extLst>
              <a:ext uri="{FF2B5EF4-FFF2-40B4-BE49-F238E27FC236}">
                <a16:creationId xmlns:a16="http://schemas.microsoft.com/office/drawing/2014/main" xmlns="" id="{C1272901-02C1-85D6-C30F-9B3D75CCF6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700" y="4570189"/>
            <a:ext cx="613051" cy="454652"/>
          </a:xfrm>
          <a:prstGeom prst="rect">
            <a:avLst/>
          </a:prstGeom>
        </p:spPr>
      </p:pic>
      <p:pic>
        <p:nvPicPr>
          <p:cNvPr id="16" name="Рисунок 71">
            <a:extLst>
              <a:ext uri="{FF2B5EF4-FFF2-40B4-BE49-F238E27FC236}">
                <a16:creationId xmlns:a16="http://schemas.microsoft.com/office/drawing/2014/main" xmlns="" id="{C9389D5F-6A9D-B0AC-AF62-264284206D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7496" y="5252366"/>
            <a:ext cx="628444" cy="471333"/>
          </a:xfrm>
          <a:prstGeom prst="rect">
            <a:avLst/>
          </a:prstGeom>
        </p:spPr>
      </p:pic>
      <p:sp>
        <p:nvSpPr>
          <p:cNvPr id="19" name="Graphic 17" descr="Handshake outline">
            <a:extLst>
              <a:ext uri="{FF2B5EF4-FFF2-40B4-BE49-F238E27FC236}">
                <a16:creationId xmlns:a16="http://schemas.microsoft.com/office/drawing/2014/main" xmlns="" id="{95D17154-43D2-97A9-3FBA-C23627C32AA7}"/>
              </a:ext>
            </a:extLst>
          </p:cNvPr>
          <p:cNvSpPr/>
          <p:nvPr/>
        </p:nvSpPr>
        <p:spPr>
          <a:xfrm>
            <a:off x="5032674" y="5953863"/>
            <a:ext cx="418089" cy="257390"/>
          </a:xfrm>
          <a:custGeom>
            <a:avLst/>
            <a:gdLst>
              <a:gd name="connsiteX0" fmla="*/ 414004 w 418089"/>
              <a:gd name="connsiteY0" fmla="*/ 93060 h 257390"/>
              <a:gd name="connsiteX1" fmla="*/ 362708 w 418089"/>
              <a:gd name="connsiteY1" fmla="*/ 7717 h 257390"/>
              <a:gd name="connsiteX2" fmla="*/ 358168 w 418089"/>
              <a:gd name="connsiteY2" fmla="*/ 0 h 257390"/>
              <a:gd name="connsiteX3" fmla="*/ 350451 w 418089"/>
              <a:gd name="connsiteY3" fmla="*/ 4993 h 257390"/>
              <a:gd name="connsiteX4" fmla="*/ 315951 w 418089"/>
              <a:gd name="connsiteY4" fmla="*/ 26329 h 257390"/>
              <a:gd name="connsiteX5" fmla="*/ 307326 w 418089"/>
              <a:gd name="connsiteY5" fmla="*/ 37224 h 257390"/>
              <a:gd name="connsiteX6" fmla="*/ 307780 w 418089"/>
              <a:gd name="connsiteY6" fmla="*/ 47211 h 257390"/>
              <a:gd name="connsiteX7" fmla="*/ 278727 w 418089"/>
              <a:gd name="connsiteY7" fmla="*/ 52204 h 257390"/>
              <a:gd name="connsiteX8" fmla="*/ 238325 w 418089"/>
              <a:gd name="connsiteY8" fmla="*/ 45395 h 257390"/>
              <a:gd name="connsiteX9" fmla="*/ 218351 w 418089"/>
              <a:gd name="connsiteY9" fmla="*/ 40856 h 257390"/>
              <a:gd name="connsiteX10" fmla="*/ 217443 w 418089"/>
              <a:gd name="connsiteY10" fmla="*/ 40856 h 257390"/>
              <a:gd name="connsiteX11" fmla="*/ 217443 w 418089"/>
              <a:gd name="connsiteY11" fmla="*/ 40856 h 257390"/>
              <a:gd name="connsiteX12" fmla="*/ 216535 w 418089"/>
              <a:gd name="connsiteY12" fmla="*/ 40856 h 257390"/>
              <a:gd name="connsiteX13" fmla="*/ 215627 w 418089"/>
              <a:gd name="connsiteY13" fmla="*/ 40856 h 257390"/>
              <a:gd name="connsiteX14" fmla="*/ 214719 w 418089"/>
              <a:gd name="connsiteY14" fmla="*/ 40856 h 257390"/>
              <a:gd name="connsiteX15" fmla="*/ 212450 w 418089"/>
              <a:gd name="connsiteY15" fmla="*/ 40856 h 257390"/>
              <a:gd name="connsiteX16" fmla="*/ 212450 w 418089"/>
              <a:gd name="connsiteY16" fmla="*/ 40856 h 257390"/>
              <a:gd name="connsiteX17" fmla="*/ 192022 w 418089"/>
              <a:gd name="connsiteY17" fmla="*/ 49935 h 257390"/>
              <a:gd name="connsiteX18" fmla="*/ 188390 w 418089"/>
              <a:gd name="connsiteY18" fmla="*/ 54020 h 257390"/>
              <a:gd name="connsiteX19" fmla="*/ 169778 w 418089"/>
              <a:gd name="connsiteY19" fmla="*/ 50389 h 257390"/>
              <a:gd name="connsiteX20" fmla="*/ 166146 w 418089"/>
              <a:gd name="connsiteY20" fmla="*/ 50389 h 257390"/>
              <a:gd name="connsiteX21" fmla="*/ 158429 w 418089"/>
              <a:gd name="connsiteY21" fmla="*/ 50843 h 257390"/>
              <a:gd name="connsiteX22" fmla="*/ 140725 w 418089"/>
              <a:gd name="connsiteY22" fmla="*/ 51751 h 257390"/>
              <a:gd name="connsiteX23" fmla="*/ 111672 w 418089"/>
              <a:gd name="connsiteY23" fmla="*/ 45849 h 257390"/>
              <a:gd name="connsiteX24" fmla="*/ 111672 w 418089"/>
              <a:gd name="connsiteY24" fmla="*/ 37224 h 257390"/>
              <a:gd name="connsiteX25" fmla="*/ 103047 w 418089"/>
              <a:gd name="connsiteY25" fmla="*/ 26329 h 257390"/>
              <a:gd name="connsiteX26" fmla="*/ 69001 w 418089"/>
              <a:gd name="connsiteY26" fmla="*/ 4993 h 257390"/>
              <a:gd name="connsiteX27" fmla="*/ 61284 w 418089"/>
              <a:gd name="connsiteY27" fmla="*/ 0 h 257390"/>
              <a:gd name="connsiteX28" fmla="*/ 56744 w 418089"/>
              <a:gd name="connsiteY28" fmla="*/ 7717 h 257390"/>
              <a:gd name="connsiteX29" fmla="*/ 4540 w 418089"/>
              <a:gd name="connsiteY29" fmla="*/ 93060 h 257390"/>
              <a:gd name="connsiteX30" fmla="*/ 0 w 418089"/>
              <a:gd name="connsiteY30" fmla="*/ 100777 h 257390"/>
              <a:gd name="connsiteX31" fmla="*/ 7717 w 418089"/>
              <a:gd name="connsiteY31" fmla="*/ 105317 h 257390"/>
              <a:gd name="connsiteX32" fmla="*/ 42671 w 418089"/>
              <a:gd name="connsiteY32" fmla="*/ 126653 h 257390"/>
              <a:gd name="connsiteX33" fmla="*/ 62645 w 418089"/>
              <a:gd name="connsiteY33" fmla="*/ 125745 h 257390"/>
              <a:gd name="connsiteX34" fmla="*/ 92152 w 418089"/>
              <a:gd name="connsiteY34" fmla="*/ 160245 h 257390"/>
              <a:gd name="connsiteX35" fmla="*/ 92606 w 418089"/>
              <a:gd name="connsiteY35" fmla="*/ 161153 h 257390"/>
              <a:gd name="connsiteX36" fmla="*/ 93514 w 418089"/>
              <a:gd name="connsiteY36" fmla="*/ 161607 h 257390"/>
              <a:gd name="connsiteX37" fmla="*/ 93514 w 418089"/>
              <a:gd name="connsiteY37" fmla="*/ 161607 h 257390"/>
              <a:gd name="connsiteX38" fmla="*/ 87159 w 418089"/>
              <a:gd name="connsiteY38" fmla="*/ 168870 h 257390"/>
              <a:gd name="connsiteX39" fmla="*/ 88975 w 418089"/>
              <a:gd name="connsiteY39" fmla="*/ 200647 h 257390"/>
              <a:gd name="connsiteX40" fmla="*/ 88975 w 418089"/>
              <a:gd name="connsiteY40" fmla="*/ 200647 h 257390"/>
              <a:gd name="connsiteX41" fmla="*/ 88975 w 418089"/>
              <a:gd name="connsiteY41" fmla="*/ 200647 h 257390"/>
              <a:gd name="connsiteX42" fmla="*/ 103501 w 418089"/>
              <a:gd name="connsiteY42" fmla="*/ 206094 h 257390"/>
              <a:gd name="connsiteX43" fmla="*/ 106225 w 418089"/>
              <a:gd name="connsiteY43" fmla="*/ 206094 h 257390"/>
              <a:gd name="connsiteX44" fmla="*/ 114850 w 418089"/>
              <a:gd name="connsiteY44" fmla="*/ 202917 h 257390"/>
              <a:gd name="connsiteX45" fmla="*/ 122113 w 418089"/>
              <a:gd name="connsiteY45" fmla="*/ 217443 h 257390"/>
              <a:gd name="connsiteX46" fmla="*/ 122113 w 418089"/>
              <a:gd name="connsiteY46" fmla="*/ 217443 h 257390"/>
              <a:gd name="connsiteX47" fmla="*/ 122113 w 418089"/>
              <a:gd name="connsiteY47" fmla="*/ 217443 h 257390"/>
              <a:gd name="connsiteX48" fmla="*/ 136640 w 418089"/>
              <a:gd name="connsiteY48" fmla="*/ 222890 h 257390"/>
              <a:gd name="connsiteX49" fmla="*/ 138455 w 418089"/>
              <a:gd name="connsiteY49" fmla="*/ 222890 h 257390"/>
              <a:gd name="connsiteX50" fmla="*/ 145265 w 418089"/>
              <a:gd name="connsiteY50" fmla="*/ 221529 h 257390"/>
              <a:gd name="connsiteX51" fmla="*/ 152074 w 418089"/>
              <a:gd name="connsiteY51" fmla="*/ 234693 h 257390"/>
              <a:gd name="connsiteX52" fmla="*/ 152074 w 418089"/>
              <a:gd name="connsiteY52" fmla="*/ 234693 h 257390"/>
              <a:gd name="connsiteX53" fmla="*/ 152074 w 418089"/>
              <a:gd name="connsiteY53" fmla="*/ 234693 h 257390"/>
              <a:gd name="connsiteX54" fmla="*/ 164785 w 418089"/>
              <a:gd name="connsiteY54" fmla="*/ 239687 h 257390"/>
              <a:gd name="connsiteX55" fmla="*/ 167054 w 418089"/>
              <a:gd name="connsiteY55" fmla="*/ 239687 h 257390"/>
              <a:gd name="connsiteX56" fmla="*/ 175679 w 418089"/>
              <a:gd name="connsiteY56" fmla="*/ 236963 h 257390"/>
              <a:gd name="connsiteX57" fmla="*/ 181127 w 418089"/>
              <a:gd name="connsiteY57" fmla="*/ 245588 h 257390"/>
              <a:gd name="connsiteX58" fmla="*/ 194292 w 418089"/>
              <a:gd name="connsiteY58" fmla="*/ 250128 h 257390"/>
              <a:gd name="connsiteX59" fmla="*/ 195199 w 418089"/>
              <a:gd name="connsiteY59" fmla="*/ 250128 h 257390"/>
              <a:gd name="connsiteX60" fmla="*/ 196107 w 418089"/>
              <a:gd name="connsiteY60" fmla="*/ 250128 h 257390"/>
              <a:gd name="connsiteX61" fmla="*/ 203824 w 418089"/>
              <a:gd name="connsiteY61" fmla="*/ 246950 h 257390"/>
              <a:gd name="connsiteX62" fmla="*/ 204278 w 418089"/>
              <a:gd name="connsiteY62" fmla="*/ 247404 h 257390"/>
              <a:gd name="connsiteX63" fmla="*/ 210634 w 418089"/>
              <a:gd name="connsiteY63" fmla="*/ 252397 h 257390"/>
              <a:gd name="connsiteX64" fmla="*/ 211088 w 418089"/>
              <a:gd name="connsiteY64" fmla="*/ 252851 h 257390"/>
              <a:gd name="connsiteX65" fmla="*/ 211542 w 418089"/>
              <a:gd name="connsiteY65" fmla="*/ 253305 h 257390"/>
              <a:gd name="connsiteX66" fmla="*/ 225160 w 418089"/>
              <a:gd name="connsiteY66" fmla="*/ 257391 h 257390"/>
              <a:gd name="connsiteX67" fmla="*/ 227884 w 418089"/>
              <a:gd name="connsiteY67" fmla="*/ 257391 h 257390"/>
              <a:gd name="connsiteX68" fmla="*/ 251489 w 418089"/>
              <a:gd name="connsiteY68" fmla="*/ 237417 h 257390"/>
              <a:gd name="connsiteX69" fmla="*/ 272371 w 418089"/>
              <a:gd name="connsiteY69" fmla="*/ 217897 h 257390"/>
              <a:gd name="connsiteX70" fmla="*/ 293253 w 418089"/>
              <a:gd name="connsiteY70" fmla="*/ 197923 h 257390"/>
              <a:gd name="connsiteX71" fmla="*/ 295069 w 418089"/>
              <a:gd name="connsiteY71" fmla="*/ 197923 h 257390"/>
              <a:gd name="connsiteX72" fmla="*/ 319582 w 418089"/>
              <a:gd name="connsiteY72" fmla="*/ 169324 h 257390"/>
              <a:gd name="connsiteX73" fmla="*/ 319582 w 418089"/>
              <a:gd name="connsiteY73" fmla="*/ 166146 h 257390"/>
              <a:gd name="connsiteX74" fmla="*/ 323214 w 418089"/>
              <a:gd name="connsiteY74" fmla="*/ 161607 h 257390"/>
              <a:gd name="connsiteX75" fmla="*/ 354537 w 418089"/>
              <a:gd name="connsiteY75" fmla="*/ 125291 h 257390"/>
              <a:gd name="connsiteX76" fmla="*/ 375418 w 418089"/>
              <a:gd name="connsiteY76" fmla="*/ 126199 h 257390"/>
              <a:gd name="connsiteX77" fmla="*/ 410373 w 418089"/>
              <a:gd name="connsiteY77" fmla="*/ 104863 h 257390"/>
              <a:gd name="connsiteX78" fmla="*/ 418090 w 418089"/>
              <a:gd name="connsiteY78" fmla="*/ 100323 h 257390"/>
              <a:gd name="connsiteX79" fmla="*/ 414004 w 418089"/>
              <a:gd name="connsiteY79" fmla="*/ 93060 h 257390"/>
              <a:gd name="connsiteX80" fmla="*/ 47211 w 418089"/>
              <a:gd name="connsiteY80" fmla="*/ 118935 h 257390"/>
              <a:gd name="connsiteX81" fmla="*/ 12257 w 418089"/>
              <a:gd name="connsiteY81" fmla="*/ 97600 h 257390"/>
              <a:gd name="connsiteX82" fmla="*/ 64007 w 418089"/>
              <a:gd name="connsiteY82" fmla="*/ 12257 h 257390"/>
              <a:gd name="connsiteX83" fmla="*/ 98508 w 418089"/>
              <a:gd name="connsiteY83" fmla="*/ 33592 h 257390"/>
              <a:gd name="connsiteX84" fmla="*/ 102593 w 418089"/>
              <a:gd name="connsiteY84" fmla="*/ 43579 h 257390"/>
              <a:gd name="connsiteX85" fmla="*/ 99869 w 418089"/>
              <a:gd name="connsiteY85" fmla="*/ 48119 h 257390"/>
              <a:gd name="connsiteX86" fmla="*/ 60376 w 418089"/>
              <a:gd name="connsiteY86" fmla="*/ 113488 h 257390"/>
              <a:gd name="connsiteX87" fmla="*/ 57652 w 418089"/>
              <a:gd name="connsiteY87" fmla="*/ 117574 h 257390"/>
              <a:gd name="connsiteX88" fmla="*/ 51751 w 418089"/>
              <a:gd name="connsiteY88" fmla="*/ 119843 h 257390"/>
              <a:gd name="connsiteX89" fmla="*/ 47211 w 418089"/>
              <a:gd name="connsiteY89" fmla="*/ 118935 h 257390"/>
              <a:gd name="connsiteX90" fmla="*/ 105317 w 418089"/>
              <a:gd name="connsiteY90" fmla="*/ 197015 h 257390"/>
              <a:gd name="connsiteX91" fmla="*/ 103955 w 418089"/>
              <a:gd name="connsiteY91" fmla="*/ 197015 h 257390"/>
              <a:gd name="connsiteX92" fmla="*/ 90790 w 418089"/>
              <a:gd name="connsiteY92" fmla="*/ 183397 h 257390"/>
              <a:gd name="connsiteX93" fmla="*/ 93968 w 418089"/>
              <a:gd name="connsiteY93" fmla="*/ 174772 h 257390"/>
              <a:gd name="connsiteX94" fmla="*/ 118028 w 418089"/>
              <a:gd name="connsiteY94" fmla="*/ 147534 h 257390"/>
              <a:gd name="connsiteX95" fmla="*/ 128468 w 418089"/>
              <a:gd name="connsiteY95" fmla="*/ 142995 h 257390"/>
              <a:gd name="connsiteX96" fmla="*/ 137094 w 418089"/>
              <a:gd name="connsiteY96" fmla="*/ 146173 h 257390"/>
              <a:gd name="connsiteX97" fmla="*/ 138455 w 418089"/>
              <a:gd name="connsiteY97" fmla="*/ 165239 h 257390"/>
              <a:gd name="connsiteX98" fmla="*/ 114396 w 418089"/>
              <a:gd name="connsiteY98" fmla="*/ 192476 h 257390"/>
              <a:gd name="connsiteX99" fmla="*/ 105317 w 418089"/>
              <a:gd name="connsiteY99" fmla="*/ 197015 h 257390"/>
              <a:gd name="connsiteX100" fmla="*/ 138909 w 418089"/>
              <a:gd name="connsiteY100" fmla="*/ 214265 h 257390"/>
              <a:gd name="connsiteX101" fmla="*/ 137547 w 418089"/>
              <a:gd name="connsiteY101" fmla="*/ 214265 h 257390"/>
              <a:gd name="connsiteX102" fmla="*/ 124383 w 418089"/>
              <a:gd name="connsiteY102" fmla="*/ 200647 h 257390"/>
              <a:gd name="connsiteX103" fmla="*/ 127561 w 418089"/>
              <a:gd name="connsiteY103" fmla="*/ 192022 h 257390"/>
              <a:gd name="connsiteX104" fmla="*/ 148442 w 418089"/>
              <a:gd name="connsiteY104" fmla="*/ 167962 h 257390"/>
              <a:gd name="connsiteX105" fmla="*/ 158883 w 418089"/>
              <a:gd name="connsiteY105" fmla="*/ 163423 h 257390"/>
              <a:gd name="connsiteX106" fmla="*/ 167508 w 418089"/>
              <a:gd name="connsiteY106" fmla="*/ 166600 h 257390"/>
              <a:gd name="connsiteX107" fmla="*/ 168870 w 418089"/>
              <a:gd name="connsiteY107" fmla="*/ 185666 h 257390"/>
              <a:gd name="connsiteX108" fmla="*/ 147988 w 418089"/>
              <a:gd name="connsiteY108" fmla="*/ 209726 h 257390"/>
              <a:gd name="connsiteX109" fmla="*/ 138909 w 418089"/>
              <a:gd name="connsiteY109" fmla="*/ 214265 h 257390"/>
              <a:gd name="connsiteX110" fmla="*/ 138909 w 418089"/>
              <a:gd name="connsiteY110" fmla="*/ 214265 h 257390"/>
              <a:gd name="connsiteX111" fmla="*/ 167508 w 418089"/>
              <a:gd name="connsiteY111" fmla="*/ 231062 h 257390"/>
              <a:gd name="connsiteX112" fmla="*/ 166146 w 418089"/>
              <a:gd name="connsiteY112" fmla="*/ 231062 h 257390"/>
              <a:gd name="connsiteX113" fmla="*/ 158883 w 418089"/>
              <a:gd name="connsiteY113" fmla="*/ 228338 h 257390"/>
              <a:gd name="connsiteX114" fmla="*/ 157975 w 418089"/>
              <a:gd name="connsiteY114" fmla="*/ 212450 h 257390"/>
              <a:gd name="connsiteX115" fmla="*/ 178857 w 418089"/>
              <a:gd name="connsiteY115" fmla="*/ 188390 h 257390"/>
              <a:gd name="connsiteX116" fmla="*/ 187482 w 418089"/>
              <a:gd name="connsiteY116" fmla="*/ 184759 h 257390"/>
              <a:gd name="connsiteX117" fmla="*/ 194745 w 418089"/>
              <a:gd name="connsiteY117" fmla="*/ 187482 h 257390"/>
              <a:gd name="connsiteX118" fmla="*/ 195653 w 418089"/>
              <a:gd name="connsiteY118" fmla="*/ 203371 h 257390"/>
              <a:gd name="connsiteX119" fmla="*/ 174772 w 418089"/>
              <a:gd name="connsiteY119" fmla="*/ 227430 h 257390"/>
              <a:gd name="connsiteX120" fmla="*/ 167508 w 418089"/>
              <a:gd name="connsiteY120" fmla="*/ 231062 h 257390"/>
              <a:gd name="connsiteX121" fmla="*/ 167508 w 418089"/>
              <a:gd name="connsiteY121" fmla="*/ 231062 h 257390"/>
              <a:gd name="connsiteX122" fmla="*/ 195199 w 418089"/>
              <a:gd name="connsiteY122" fmla="*/ 241956 h 257390"/>
              <a:gd name="connsiteX123" fmla="*/ 188390 w 418089"/>
              <a:gd name="connsiteY123" fmla="*/ 239687 h 257390"/>
              <a:gd name="connsiteX124" fmla="*/ 187482 w 418089"/>
              <a:gd name="connsiteY124" fmla="*/ 226976 h 257390"/>
              <a:gd name="connsiteX125" fmla="*/ 205186 w 418089"/>
              <a:gd name="connsiteY125" fmla="*/ 206548 h 257390"/>
              <a:gd name="connsiteX126" fmla="*/ 211996 w 418089"/>
              <a:gd name="connsiteY126" fmla="*/ 203371 h 257390"/>
              <a:gd name="connsiteX127" fmla="*/ 217897 w 418089"/>
              <a:gd name="connsiteY127" fmla="*/ 205640 h 257390"/>
              <a:gd name="connsiteX128" fmla="*/ 218805 w 418089"/>
              <a:gd name="connsiteY128" fmla="*/ 218351 h 257390"/>
              <a:gd name="connsiteX129" fmla="*/ 201101 w 418089"/>
              <a:gd name="connsiteY129" fmla="*/ 238779 h 257390"/>
              <a:gd name="connsiteX130" fmla="*/ 195199 w 418089"/>
              <a:gd name="connsiteY130" fmla="*/ 241956 h 257390"/>
              <a:gd name="connsiteX131" fmla="*/ 195199 w 418089"/>
              <a:gd name="connsiteY131" fmla="*/ 241956 h 257390"/>
              <a:gd name="connsiteX132" fmla="*/ 295069 w 418089"/>
              <a:gd name="connsiteY132" fmla="*/ 188844 h 257390"/>
              <a:gd name="connsiteX133" fmla="*/ 293253 w 418089"/>
              <a:gd name="connsiteY133" fmla="*/ 188844 h 257390"/>
              <a:gd name="connsiteX134" fmla="*/ 285536 w 418089"/>
              <a:gd name="connsiteY134" fmla="*/ 187028 h 257390"/>
              <a:gd name="connsiteX135" fmla="*/ 285990 w 418089"/>
              <a:gd name="connsiteY135" fmla="*/ 189752 h 257390"/>
              <a:gd name="connsiteX136" fmla="*/ 269648 w 418089"/>
              <a:gd name="connsiteY136" fmla="*/ 209272 h 257390"/>
              <a:gd name="connsiteX137" fmla="*/ 269648 w 418089"/>
              <a:gd name="connsiteY137" fmla="*/ 209272 h 257390"/>
              <a:gd name="connsiteX138" fmla="*/ 265108 w 418089"/>
              <a:gd name="connsiteY138" fmla="*/ 208818 h 257390"/>
              <a:gd name="connsiteX139" fmla="*/ 265108 w 418089"/>
              <a:gd name="connsiteY139" fmla="*/ 209272 h 257390"/>
              <a:gd name="connsiteX140" fmla="*/ 248766 w 418089"/>
              <a:gd name="connsiteY140" fmla="*/ 228792 h 257390"/>
              <a:gd name="connsiteX141" fmla="*/ 248766 w 418089"/>
              <a:gd name="connsiteY141" fmla="*/ 228792 h 257390"/>
              <a:gd name="connsiteX142" fmla="*/ 244226 w 418089"/>
              <a:gd name="connsiteY142" fmla="*/ 228338 h 257390"/>
              <a:gd name="connsiteX143" fmla="*/ 244226 w 418089"/>
              <a:gd name="connsiteY143" fmla="*/ 228792 h 257390"/>
              <a:gd name="connsiteX144" fmla="*/ 227884 w 418089"/>
              <a:gd name="connsiteY144" fmla="*/ 248312 h 257390"/>
              <a:gd name="connsiteX145" fmla="*/ 227884 w 418089"/>
              <a:gd name="connsiteY145" fmla="*/ 248312 h 257390"/>
              <a:gd name="connsiteX146" fmla="*/ 226522 w 418089"/>
              <a:gd name="connsiteY146" fmla="*/ 248312 h 257390"/>
              <a:gd name="connsiteX147" fmla="*/ 216989 w 418089"/>
              <a:gd name="connsiteY147" fmla="*/ 245588 h 257390"/>
              <a:gd name="connsiteX148" fmla="*/ 211088 w 418089"/>
              <a:gd name="connsiteY148" fmla="*/ 241049 h 257390"/>
              <a:gd name="connsiteX149" fmla="*/ 225614 w 418089"/>
              <a:gd name="connsiteY149" fmla="*/ 224252 h 257390"/>
              <a:gd name="connsiteX150" fmla="*/ 223798 w 418089"/>
              <a:gd name="connsiteY150" fmla="*/ 198831 h 257390"/>
              <a:gd name="connsiteX151" fmla="*/ 211996 w 418089"/>
              <a:gd name="connsiteY151" fmla="*/ 194291 h 257390"/>
              <a:gd name="connsiteX152" fmla="*/ 207456 w 418089"/>
              <a:gd name="connsiteY152" fmla="*/ 194745 h 257390"/>
              <a:gd name="connsiteX153" fmla="*/ 200647 w 418089"/>
              <a:gd name="connsiteY153" fmla="*/ 180673 h 257390"/>
              <a:gd name="connsiteX154" fmla="*/ 187028 w 418089"/>
              <a:gd name="connsiteY154" fmla="*/ 175679 h 257390"/>
              <a:gd name="connsiteX155" fmla="*/ 187028 w 418089"/>
              <a:gd name="connsiteY155" fmla="*/ 175679 h 257390"/>
              <a:gd name="connsiteX156" fmla="*/ 180673 w 418089"/>
              <a:gd name="connsiteY156" fmla="*/ 176587 h 257390"/>
              <a:gd name="connsiteX157" fmla="*/ 172956 w 418089"/>
              <a:gd name="connsiteY157" fmla="*/ 159791 h 257390"/>
              <a:gd name="connsiteX158" fmla="*/ 158429 w 418089"/>
              <a:gd name="connsiteY158" fmla="*/ 154344 h 257390"/>
              <a:gd name="connsiteX159" fmla="*/ 158429 w 418089"/>
              <a:gd name="connsiteY159" fmla="*/ 154344 h 257390"/>
              <a:gd name="connsiteX160" fmla="*/ 150258 w 418089"/>
              <a:gd name="connsiteY160" fmla="*/ 155706 h 257390"/>
              <a:gd name="connsiteX161" fmla="*/ 142541 w 418089"/>
              <a:gd name="connsiteY161" fmla="*/ 139363 h 257390"/>
              <a:gd name="connsiteX162" fmla="*/ 128014 w 418089"/>
              <a:gd name="connsiteY162" fmla="*/ 133916 h 257390"/>
              <a:gd name="connsiteX163" fmla="*/ 128014 w 418089"/>
              <a:gd name="connsiteY163" fmla="*/ 133916 h 257390"/>
              <a:gd name="connsiteX164" fmla="*/ 110764 w 418089"/>
              <a:gd name="connsiteY164" fmla="*/ 141633 h 257390"/>
              <a:gd name="connsiteX165" fmla="*/ 98962 w 418089"/>
              <a:gd name="connsiteY165" fmla="*/ 155252 h 257390"/>
              <a:gd name="connsiteX166" fmla="*/ 98508 w 418089"/>
              <a:gd name="connsiteY166" fmla="*/ 154798 h 257390"/>
              <a:gd name="connsiteX167" fmla="*/ 67639 w 418089"/>
              <a:gd name="connsiteY167" fmla="*/ 118935 h 257390"/>
              <a:gd name="connsiteX168" fmla="*/ 107133 w 418089"/>
              <a:gd name="connsiteY168" fmla="*/ 53566 h 257390"/>
              <a:gd name="connsiteX169" fmla="*/ 139817 w 418089"/>
              <a:gd name="connsiteY169" fmla="*/ 60376 h 257390"/>
              <a:gd name="connsiteX170" fmla="*/ 166146 w 418089"/>
              <a:gd name="connsiteY170" fmla="*/ 58560 h 257390"/>
              <a:gd name="connsiteX171" fmla="*/ 168870 w 418089"/>
              <a:gd name="connsiteY171" fmla="*/ 58560 h 257390"/>
              <a:gd name="connsiteX172" fmla="*/ 180673 w 418089"/>
              <a:gd name="connsiteY172" fmla="*/ 60376 h 257390"/>
              <a:gd name="connsiteX173" fmla="*/ 155706 w 418089"/>
              <a:gd name="connsiteY173" fmla="*/ 89883 h 257390"/>
              <a:gd name="connsiteX174" fmla="*/ 148896 w 418089"/>
              <a:gd name="connsiteY174" fmla="*/ 109856 h 257390"/>
              <a:gd name="connsiteX175" fmla="*/ 158429 w 418089"/>
              <a:gd name="connsiteY175" fmla="*/ 128468 h 257390"/>
              <a:gd name="connsiteX176" fmla="*/ 158429 w 418089"/>
              <a:gd name="connsiteY176" fmla="*/ 128468 h 257390"/>
              <a:gd name="connsiteX177" fmla="*/ 158429 w 418089"/>
              <a:gd name="connsiteY177" fmla="*/ 128468 h 257390"/>
              <a:gd name="connsiteX178" fmla="*/ 176133 w 418089"/>
              <a:gd name="connsiteY178" fmla="*/ 134824 h 257390"/>
              <a:gd name="connsiteX179" fmla="*/ 178403 w 418089"/>
              <a:gd name="connsiteY179" fmla="*/ 134824 h 257390"/>
              <a:gd name="connsiteX180" fmla="*/ 197015 w 418089"/>
              <a:gd name="connsiteY180" fmla="*/ 125291 h 257390"/>
              <a:gd name="connsiteX181" fmla="*/ 227884 w 418089"/>
              <a:gd name="connsiteY181" fmla="*/ 89883 h 257390"/>
              <a:gd name="connsiteX182" fmla="*/ 227884 w 418089"/>
              <a:gd name="connsiteY182" fmla="*/ 89883 h 257390"/>
              <a:gd name="connsiteX183" fmla="*/ 232877 w 418089"/>
              <a:gd name="connsiteY183" fmla="*/ 94422 h 257390"/>
              <a:gd name="connsiteX184" fmla="*/ 305964 w 418089"/>
              <a:gd name="connsiteY184" fmla="*/ 157067 h 257390"/>
              <a:gd name="connsiteX185" fmla="*/ 310957 w 418089"/>
              <a:gd name="connsiteY185" fmla="*/ 168416 h 257390"/>
              <a:gd name="connsiteX186" fmla="*/ 310957 w 418089"/>
              <a:gd name="connsiteY186" fmla="*/ 170232 h 257390"/>
              <a:gd name="connsiteX187" fmla="*/ 295069 w 418089"/>
              <a:gd name="connsiteY187" fmla="*/ 188844 h 257390"/>
              <a:gd name="connsiteX188" fmla="*/ 295069 w 418089"/>
              <a:gd name="connsiteY188" fmla="*/ 188844 h 257390"/>
              <a:gd name="connsiteX189" fmla="*/ 317313 w 418089"/>
              <a:gd name="connsiteY189" fmla="*/ 155706 h 257390"/>
              <a:gd name="connsiteX190" fmla="*/ 312319 w 418089"/>
              <a:gd name="connsiteY190" fmla="*/ 149804 h 257390"/>
              <a:gd name="connsiteX191" fmla="*/ 227430 w 418089"/>
              <a:gd name="connsiteY191" fmla="*/ 76718 h 257390"/>
              <a:gd name="connsiteX192" fmla="*/ 190206 w 418089"/>
              <a:gd name="connsiteY192" fmla="*/ 119389 h 257390"/>
              <a:gd name="connsiteX193" fmla="*/ 177949 w 418089"/>
              <a:gd name="connsiteY193" fmla="*/ 125745 h 257390"/>
              <a:gd name="connsiteX194" fmla="*/ 176587 w 418089"/>
              <a:gd name="connsiteY194" fmla="*/ 125745 h 257390"/>
              <a:gd name="connsiteX195" fmla="*/ 164331 w 418089"/>
              <a:gd name="connsiteY195" fmla="*/ 121205 h 257390"/>
              <a:gd name="connsiteX196" fmla="*/ 162061 w 418089"/>
              <a:gd name="connsiteY196" fmla="*/ 96238 h 257390"/>
              <a:gd name="connsiteX197" fmla="*/ 162515 w 418089"/>
              <a:gd name="connsiteY197" fmla="*/ 95784 h 257390"/>
              <a:gd name="connsiteX198" fmla="*/ 198377 w 418089"/>
              <a:gd name="connsiteY198" fmla="*/ 54928 h 257390"/>
              <a:gd name="connsiteX199" fmla="*/ 211996 w 418089"/>
              <a:gd name="connsiteY199" fmla="*/ 49027 h 257390"/>
              <a:gd name="connsiteX200" fmla="*/ 213811 w 418089"/>
              <a:gd name="connsiteY200" fmla="*/ 49027 h 257390"/>
              <a:gd name="connsiteX201" fmla="*/ 216081 w 418089"/>
              <a:gd name="connsiteY201" fmla="*/ 49481 h 257390"/>
              <a:gd name="connsiteX202" fmla="*/ 278273 w 418089"/>
              <a:gd name="connsiteY202" fmla="*/ 60830 h 257390"/>
              <a:gd name="connsiteX203" fmla="*/ 311411 w 418089"/>
              <a:gd name="connsiteY203" fmla="*/ 54928 h 257390"/>
              <a:gd name="connsiteX204" fmla="*/ 337740 w 418089"/>
              <a:gd name="connsiteY204" fmla="*/ 97600 h 257390"/>
              <a:gd name="connsiteX205" fmla="*/ 349997 w 418089"/>
              <a:gd name="connsiteY205" fmla="*/ 118028 h 257390"/>
              <a:gd name="connsiteX206" fmla="*/ 317313 w 418089"/>
              <a:gd name="connsiteY206" fmla="*/ 155706 h 257390"/>
              <a:gd name="connsiteX207" fmla="*/ 371333 w 418089"/>
              <a:gd name="connsiteY207" fmla="*/ 118935 h 257390"/>
              <a:gd name="connsiteX208" fmla="*/ 366793 w 418089"/>
              <a:gd name="connsiteY208" fmla="*/ 120297 h 257390"/>
              <a:gd name="connsiteX209" fmla="*/ 360438 w 418089"/>
              <a:gd name="connsiteY209" fmla="*/ 117574 h 257390"/>
              <a:gd name="connsiteX210" fmla="*/ 357714 w 418089"/>
              <a:gd name="connsiteY210" fmla="*/ 113034 h 257390"/>
              <a:gd name="connsiteX211" fmla="*/ 345458 w 418089"/>
              <a:gd name="connsiteY211" fmla="*/ 93060 h 257390"/>
              <a:gd name="connsiteX212" fmla="*/ 316859 w 418089"/>
              <a:gd name="connsiteY212" fmla="*/ 45849 h 257390"/>
              <a:gd name="connsiteX213" fmla="*/ 319128 w 418089"/>
              <a:gd name="connsiteY213" fmla="*/ 34046 h 257390"/>
              <a:gd name="connsiteX214" fmla="*/ 320036 w 418089"/>
              <a:gd name="connsiteY214" fmla="*/ 33592 h 257390"/>
              <a:gd name="connsiteX215" fmla="*/ 354991 w 418089"/>
              <a:gd name="connsiteY215" fmla="*/ 12257 h 257390"/>
              <a:gd name="connsiteX216" fmla="*/ 406287 w 418089"/>
              <a:gd name="connsiteY216" fmla="*/ 97600 h 257390"/>
              <a:gd name="connsiteX217" fmla="*/ 371333 w 418089"/>
              <a:gd name="connsiteY217" fmla="*/ 118935 h 2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418089" h="257390">
                <a:moveTo>
                  <a:pt x="414004" y="93060"/>
                </a:moveTo>
                <a:lnTo>
                  <a:pt x="362708" y="7717"/>
                </a:lnTo>
                <a:lnTo>
                  <a:pt x="358168" y="0"/>
                </a:lnTo>
                <a:lnTo>
                  <a:pt x="350451" y="4993"/>
                </a:lnTo>
                <a:lnTo>
                  <a:pt x="315951" y="26329"/>
                </a:lnTo>
                <a:cubicBezTo>
                  <a:pt x="311865" y="28599"/>
                  <a:pt x="308687" y="32685"/>
                  <a:pt x="307326" y="37224"/>
                </a:cubicBezTo>
                <a:cubicBezTo>
                  <a:pt x="306418" y="40402"/>
                  <a:pt x="306418" y="44033"/>
                  <a:pt x="307780" y="47211"/>
                </a:cubicBezTo>
                <a:cubicBezTo>
                  <a:pt x="298247" y="50389"/>
                  <a:pt x="288714" y="52204"/>
                  <a:pt x="278727" y="52204"/>
                </a:cubicBezTo>
                <a:cubicBezTo>
                  <a:pt x="265108" y="51751"/>
                  <a:pt x="251489" y="49481"/>
                  <a:pt x="238325" y="45395"/>
                </a:cubicBezTo>
                <a:cubicBezTo>
                  <a:pt x="231970" y="43579"/>
                  <a:pt x="225160" y="42218"/>
                  <a:pt x="218351" y="40856"/>
                </a:cubicBezTo>
                <a:lnTo>
                  <a:pt x="217443" y="40856"/>
                </a:lnTo>
                <a:lnTo>
                  <a:pt x="217443" y="40856"/>
                </a:lnTo>
                <a:cubicBezTo>
                  <a:pt x="216989" y="40856"/>
                  <a:pt x="216535" y="40856"/>
                  <a:pt x="216535" y="40856"/>
                </a:cubicBezTo>
                <a:lnTo>
                  <a:pt x="215627" y="40856"/>
                </a:lnTo>
                <a:lnTo>
                  <a:pt x="214719" y="40856"/>
                </a:lnTo>
                <a:cubicBezTo>
                  <a:pt x="213811" y="40856"/>
                  <a:pt x="213357" y="40856"/>
                  <a:pt x="212450" y="40856"/>
                </a:cubicBezTo>
                <a:lnTo>
                  <a:pt x="212450" y="40856"/>
                </a:lnTo>
                <a:cubicBezTo>
                  <a:pt x="204732" y="40856"/>
                  <a:pt x="197015" y="44033"/>
                  <a:pt x="192022" y="49935"/>
                </a:cubicBezTo>
                <a:lnTo>
                  <a:pt x="188390" y="54020"/>
                </a:lnTo>
                <a:cubicBezTo>
                  <a:pt x="182489" y="51751"/>
                  <a:pt x="176133" y="50389"/>
                  <a:pt x="169778" y="50389"/>
                </a:cubicBezTo>
                <a:cubicBezTo>
                  <a:pt x="168416" y="50389"/>
                  <a:pt x="167508" y="50389"/>
                  <a:pt x="166146" y="50389"/>
                </a:cubicBezTo>
                <a:cubicBezTo>
                  <a:pt x="163423" y="50389"/>
                  <a:pt x="161153" y="50843"/>
                  <a:pt x="158429" y="50843"/>
                </a:cubicBezTo>
                <a:cubicBezTo>
                  <a:pt x="152528" y="51297"/>
                  <a:pt x="146627" y="51751"/>
                  <a:pt x="140725" y="51751"/>
                </a:cubicBezTo>
                <a:cubicBezTo>
                  <a:pt x="130738" y="52204"/>
                  <a:pt x="120751" y="49935"/>
                  <a:pt x="111672" y="45849"/>
                </a:cubicBezTo>
                <a:cubicBezTo>
                  <a:pt x="112126" y="43125"/>
                  <a:pt x="112126" y="40402"/>
                  <a:pt x="111672" y="37224"/>
                </a:cubicBezTo>
                <a:cubicBezTo>
                  <a:pt x="110310" y="32685"/>
                  <a:pt x="107133" y="28599"/>
                  <a:pt x="103047" y="26329"/>
                </a:cubicBezTo>
                <a:lnTo>
                  <a:pt x="69001" y="4993"/>
                </a:lnTo>
                <a:lnTo>
                  <a:pt x="61284" y="0"/>
                </a:lnTo>
                <a:lnTo>
                  <a:pt x="56744" y="7717"/>
                </a:lnTo>
                <a:lnTo>
                  <a:pt x="4540" y="93060"/>
                </a:lnTo>
                <a:lnTo>
                  <a:pt x="0" y="100777"/>
                </a:lnTo>
                <a:lnTo>
                  <a:pt x="7717" y="105317"/>
                </a:lnTo>
                <a:lnTo>
                  <a:pt x="42671" y="126653"/>
                </a:lnTo>
                <a:cubicBezTo>
                  <a:pt x="49027" y="130738"/>
                  <a:pt x="56744" y="130284"/>
                  <a:pt x="62645" y="125745"/>
                </a:cubicBezTo>
                <a:lnTo>
                  <a:pt x="92152" y="160245"/>
                </a:lnTo>
                <a:lnTo>
                  <a:pt x="92606" y="161153"/>
                </a:lnTo>
                <a:lnTo>
                  <a:pt x="93514" y="161607"/>
                </a:lnTo>
                <a:lnTo>
                  <a:pt x="93514" y="161607"/>
                </a:lnTo>
                <a:lnTo>
                  <a:pt x="87159" y="168870"/>
                </a:lnTo>
                <a:cubicBezTo>
                  <a:pt x="78988" y="178403"/>
                  <a:pt x="79896" y="192476"/>
                  <a:pt x="88975" y="200647"/>
                </a:cubicBezTo>
                <a:lnTo>
                  <a:pt x="88975" y="200647"/>
                </a:lnTo>
                <a:lnTo>
                  <a:pt x="88975" y="200647"/>
                </a:lnTo>
                <a:cubicBezTo>
                  <a:pt x="93060" y="204278"/>
                  <a:pt x="98054" y="206094"/>
                  <a:pt x="103501" y="206094"/>
                </a:cubicBezTo>
                <a:cubicBezTo>
                  <a:pt x="104409" y="206094"/>
                  <a:pt x="105317" y="206094"/>
                  <a:pt x="106225" y="206094"/>
                </a:cubicBezTo>
                <a:cubicBezTo>
                  <a:pt x="109402" y="205640"/>
                  <a:pt x="112126" y="204732"/>
                  <a:pt x="114850" y="202917"/>
                </a:cubicBezTo>
                <a:cubicBezTo>
                  <a:pt x="115304" y="208364"/>
                  <a:pt x="118028" y="213811"/>
                  <a:pt x="122113" y="217443"/>
                </a:cubicBezTo>
                <a:lnTo>
                  <a:pt x="122113" y="217443"/>
                </a:lnTo>
                <a:lnTo>
                  <a:pt x="122113" y="217443"/>
                </a:lnTo>
                <a:cubicBezTo>
                  <a:pt x="126199" y="221075"/>
                  <a:pt x="131192" y="222890"/>
                  <a:pt x="136640" y="222890"/>
                </a:cubicBezTo>
                <a:cubicBezTo>
                  <a:pt x="137094" y="222890"/>
                  <a:pt x="138001" y="222890"/>
                  <a:pt x="138455" y="222890"/>
                </a:cubicBezTo>
                <a:cubicBezTo>
                  <a:pt x="140725" y="222890"/>
                  <a:pt x="142995" y="222437"/>
                  <a:pt x="145265" y="221529"/>
                </a:cubicBezTo>
                <a:cubicBezTo>
                  <a:pt x="145719" y="226522"/>
                  <a:pt x="147988" y="231516"/>
                  <a:pt x="152074" y="234693"/>
                </a:cubicBezTo>
                <a:lnTo>
                  <a:pt x="152074" y="234693"/>
                </a:lnTo>
                <a:lnTo>
                  <a:pt x="152074" y="234693"/>
                </a:lnTo>
                <a:cubicBezTo>
                  <a:pt x="155706" y="237871"/>
                  <a:pt x="160245" y="239687"/>
                  <a:pt x="164785" y="239687"/>
                </a:cubicBezTo>
                <a:cubicBezTo>
                  <a:pt x="165693" y="239687"/>
                  <a:pt x="166146" y="239687"/>
                  <a:pt x="167054" y="239687"/>
                </a:cubicBezTo>
                <a:cubicBezTo>
                  <a:pt x="170232" y="239687"/>
                  <a:pt x="172956" y="238325"/>
                  <a:pt x="175679" y="236963"/>
                </a:cubicBezTo>
                <a:cubicBezTo>
                  <a:pt x="176587" y="240141"/>
                  <a:pt x="178403" y="243318"/>
                  <a:pt x="181127" y="245588"/>
                </a:cubicBezTo>
                <a:cubicBezTo>
                  <a:pt x="184758" y="248766"/>
                  <a:pt x="189298" y="250582"/>
                  <a:pt x="194292" y="250128"/>
                </a:cubicBezTo>
                <a:lnTo>
                  <a:pt x="195199" y="250128"/>
                </a:lnTo>
                <a:lnTo>
                  <a:pt x="196107" y="250128"/>
                </a:lnTo>
                <a:cubicBezTo>
                  <a:pt x="198831" y="249674"/>
                  <a:pt x="201555" y="248312"/>
                  <a:pt x="203824" y="246950"/>
                </a:cubicBezTo>
                <a:lnTo>
                  <a:pt x="204278" y="247404"/>
                </a:lnTo>
                <a:lnTo>
                  <a:pt x="210634" y="252397"/>
                </a:lnTo>
                <a:lnTo>
                  <a:pt x="211088" y="252851"/>
                </a:lnTo>
                <a:lnTo>
                  <a:pt x="211542" y="253305"/>
                </a:lnTo>
                <a:cubicBezTo>
                  <a:pt x="215627" y="256029"/>
                  <a:pt x="220621" y="257391"/>
                  <a:pt x="225160" y="257391"/>
                </a:cubicBezTo>
                <a:cubicBezTo>
                  <a:pt x="226068" y="257391"/>
                  <a:pt x="226976" y="257391"/>
                  <a:pt x="227884" y="257391"/>
                </a:cubicBezTo>
                <a:cubicBezTo>
                  <a:pt x="239233" y="256483"/>
                  <a:pt x="248312" y="248312"/>
                  <a:pt x="251489" y="237417"/>
                </a:cubicBezTo>
                <a:cubicBezTo>
                  <a:pt x="261476" y="235601"/>
                  <a:pt x="269648" y="227884"/>
                  <a:pt x="272371" y="217897"/>
                </a:cubicBezTo>
                <a:cubicBezTo>
                  <a:pt x="282812" y="215627"/>
                  <a:pt x="290983" y="207910"/>
                  <a:pt x="293253" y="197923"/>
                </a:cubicBezTo>
                <a:cubicBezTo>
                  <a:pt x="293707" y="197923"/>
                  <a:pt x="294615" y="197923"/>
                  <a:pt x="295069" y="197923"/>
                </a:cubicBezTo>
                <a:cubicBezTo>
                  <a:pt x="309595" y="196561"/>
                  <a:pt x="320490" y="183851"/>
                  <a:pt x="319582" y="169324"/>
                </a:cubicBezTo>
                <a:cubicBezTo>
                  <a:pt x="319582" y="168416"/>
                  <a:pt x="319582" y="167054"/>
                  <a:pt x="319582" y="166146"/>
                </a:cubicBezTo>
                <a:lnTo>
                  <a:pt x="323214" y="161607"/>
                </a:lnTo>
                <a:lnTo>
                  <a:pt x="354537" y="125291"/>
                </a:lnTo>
                <a:cubicBezTo>
                  <a:pt x="360438" y="130284"/>
                  <a:pt x="368609" y="130284"/>
                  <a:pt x="375418" y="126199"/>
                </a:cubicBezTo>
                <a:lnTo>
                  <a:pt x="410373" y="104863"/>
                </a:lnTo>
                <a:lnTo>
                  <a:pt x="418090" y="100323"/>
                </a:lnTo>
                <a:lnTo>
                  <a:pt x="414004" y="93060"/>
                </a:lnTo>
                <a:close/>
                <a:moveTo>
                  <a:pt x="47211" y="118935"/>
                </a:moveTo>
                <a:lnTo>
                  <a:pt x="12257" y="97600"/>
                </a:lnTo>
                <a:lnTo>
                  <a:pt x="64007" y="12257"/>
                </a:lnTo>
                <a:lnTo>
                  <a:pt x="98508" y="33592"/>
                </a:lnTo>
                <a:cubicBezTo>
                  <a:pt x="102139" y="35408"/>
                  <a:pt x="103955" y="39948"/>
                  <a:pt x="102593" y="43579"/>
                </a:cubicBezTo>
                <a:lnTo>
                  <a:pt x="99869" y="48119"/>
                </a:lnTo>
                <a:lnTo>
                  <a:pt x="60376" y="113488"/>
                </a:lnTo>
                <a:lnTo>
                  <a:pt x="57652" y="117574"/>
                </a:lnTo>
                <a:cubicBezTo>
                  <a:pt x="56290" y="118935"/>
                  <a:pt x="54020" y="119843"/>
                  <a:pt x="51751" y="119843"/>
                </a:cubicBezTo>
                <a:cubicBezTo>
                  <a:pt x="50389" y="120297"/>
                  <a:pt x="48573" y="119843"/>
                  <a:pt x="47211" y="118935"/>
                </a:cubicBezTo>
                <a:close/>
                <a:moveTo>
                  <a:pt x="105317" y="197015"/>
                </a:moveTo>
                <a:cubicBezTo>
                  <a:pt x="104863" y="197015"/>
                  <a:pt x="104409" y="197015"/>
                  <a:pt x="103955" y="197015"/>
                </a:cubicBezTo>
                <a:cubicBezTo>
                  <a:pt x="96692" y="197015"/>
                  <a:pt x="90790" y="190660"/>
                  <a:pt x="90790" y="183397"/>
                </a:cubicBezTo>
                <a:cubicBezTo>
                  <a:pt x="90790" y="180219"/>
                  <a:pt x="92152" y="177041"/>
                  <a:pt x="93968" y="174772"/>
                </a:cubicBezTo>
                <a:lnTo>
                  <a:pt x="118028" y="147534"/>
                </a:lnTo>
                <a:cubicBezTo>
                  <a:pt x="120751" y="144811"/>
                  <a:pt x="124383" y="142995"/>
                  <a:pt x="128468" y="142995"/>
                </a:cubicBezTo>
                <a:cubicBezTo>
                  <a:pt x="131646" y="142995"/>
                  <a:pt x="134824" y="144357"/>
                  <a:pt x="137094" y="146173"/>
                </a:cubicBezTo>
                <a:cubicBezTo>
                  <a:pt x="142541" y="151166"/>
                  <a:pt x="143449" y="159791"/>
                  <a:pt x="138455" y="165239"/>
                </a:cubicBezTo>
                <a:lnTo>
                  <a:pt x="114396" y="192476"/>
                </a:lnTo>
                <a:cubicBezTo>
                  <a:pt x="112126" y="195199"/>
                  <a:pt x="108949" y="196561"/>
                  <a:pt x="105317" y="197015"/>
                </a:cubicBezTo>
                <a:close/>
                <a:moveTo>
                  <a:pt x="138909" y="214265"/>
                </a:moveTo>
                <a:cubicBezTo>
                  <a:pt x="138455" y="214265"/>
                  <a:pt x="138001" y="214265"/>
                  <a:pt x="137547" y="214265"/>
                </a:cubicBezTo>
                <a:cubicBezTo>
                  <a:pt x="130284" y="214265"/>
                  <a:pt x="124383" y="207910"/>
                  <a:pt x="124383" y="200647"/>
                </a:cubicBezTo>
                <a:cubicBezTo>
                  <a:pt x="124383" y="197469"/>
                  <a:pt x="125745" y="194291"/>
                  <a:pt x="127561" y="192022"/>
                </a:cubicBezTo>
                <a:lnTo>
                  <a:pt x="148442" y="167962"/>
                </a:lnTo>
                <a:cubicBezTo>
                  <a:pt x="151166" y="165239"/>
                  <a:pt x="154798" y="163423"/>
                  <a:pt x="158883" y="163423"/>
                </a:cubicBezTo>
                <a:cubicBezTo>
                  <a:pt x="162061" y="163423"/>
                  <a:pt x="165239" y="164785"/>
                  <a:pt x="167508" y="166600"/>
                </a:cubicBezTo>
                <a:cubicBezTo>
                  <a:pt x="172956" y="171594"/>
                  <a:pt x="173864" y="180219"/>
                  <a:pt x="168870" y="185666"/>
                </a:cubicBezTo>
                <a:lnTo>
                  <a:pt x="147988" y="209726"/>
                </a:lnTo>
                <a:cubicBezTo>
                  <a:pt x="145719" y="212450"/>
                  <a:pt x="142541" y="214265"/>
                  <a:pt x="138909" y="214265"/>
                </a:cubicBezTo>
                <a:lnTo>
                  <a:pt x="138909" y="214265"/>
                </a:lnTo>
                <a:close/>
                <a:moveTo>
                  <a:pt x="167508" y="231062"/>
                </a:moveTo>
                <a:cubicBezTo>
                  <a:pt x="167054" y="231062"/>
                  <a:pt x="166600" y="231062"/>
                  <a:pt x="166146" y="231062"/>
                </a:cubicBezTo>
                <a:cubicBezTo>
                  <a:pt x="163423" y="231062"/>
                  <a:pt x="161153" y="230154"/>
                  <a:pt x="158883" y="228338"/>
                </a:cubicBezTo>
                <a:cubicBezTo>
                  <a:pt x="154344" y="224252"/>
                  <a:pt x="153890" y="216989"/>
                  <a:pt x="157975" y="212450"/>
                </a:cubicBezTo>
                <a:lnTo>
                  <a:pt x="178857" y="188390"/>
                </a:lnTo>
                <a:cubicBezTo>
                  <a:pt x="181127" y="186120"/>
                  <a:pt x="184305" y="184759"/>
                  <a:pt x="187482" y="184759"/>
                </a:cubicBezTo>
                <a:cubicBezTo>
                  <a:pt x="190206" y="184759"/>
                  <a:pt x="192930" y="185666"/>
                  <a:pt x="194745" y="187482"/>
                </a:cubicBezTo>
                <a:cubicBezTo>
                  <a:pt x="199285" y="191568"/>
                  <a:pt x="199739" y="198831"/>
                  <a:pt x="195653" y="203371"/>
                </a:cubicBezTo>
                <a:lnTo>
                  <a:pt x="174772" y="227430"/>
                </a:lnTo>
                <a:cubicBezTo>
                  <a:pt x="172956" y="229700"/>
                  <a:pt x="170232" y="231062"/>
                  <a:pt x="167508" y="231062"/>
                </a:cubicBezTo>
                <a:lnTo>
                  <a:pt x="167508" y="231062"/>
                </a:lnTo>
                <a:close/>
                <a:moveTo>
                  <a:pt x="195199" y="241956"/>
                </a:moveTo>
                <a:cubicBezTo>
                  <a:pt x="192930" y="241956"/>
                  <a:pt x="190206" y="241503"/>
                  <a:pt x="188390" y="239687"/>
                </a:cubicBezTo>
                <a:cubicBezTo>
                  <a:pt x="184758" y="236509"/>
                  <a:pt x="184305" y="230608"/>
                  <a:pt x="187482" y="226976"/>
                </a:cubicBezTo>
                <a:lnTo>
                  <a:pt x="205186" y="206548"/>
                </a:lnTo>
                <a:cubicBezTo>
                  <a:pt x="207002" y="204732"/>
                  <a:pt x="209272" y="203371"/>
                  <a:pt x="211996" y="203371"/>
                </a:cubicBezTo>
                <a:cubicBezTo>
                  <a:pt x="214265" y="203371"/>
                  <a:pt x="216081" y="204278"/>
                  <a:pt x="217897" y="205640"/>
                </a:cubicBezTo>
                <a:cubicBezTo>
                  <a:pt x="221529" y="208818"/>
                  <a:pt x="221983" y="214719"/>
                  <a:pt x="218805" y="218351"/>
                </a:cubicBezTo>
                <a:lnTo>
                  <a:pt x="201101" y="238779"/>
                </a:lnTo>
                <a:cubicBezTo>
                  <a:pt x="199739" y="240595"/>
                  <a:pt x="197469" y="241503"/>
                  <a:pt x="195199" y="241956"/>
                </a:cubicBezTo>
                <a:lnTo>
                  <a:pt x="195199" y="241956"/>
                </a:lnTo>
                <a:close/>
                <a:moveTo>
                  <a:pt x="295069" y="188844"/>
                </a:moveTo>
                <a:cubicBezTo>
                  <a:pt x="294615" y="188844"/>
                  <a:pt x="293707" y="188844"/>
                  <a:pt x="293253" y="188844"/>
                </a:cubicBezTo>
                <a:cubicBezTo>
                  <a:pt x="290529" y="188844"/>
                  <a:pt x="287806" y="187936"/>
                  <a:pt x="285536" y="187028"/>
                </a:cubicBezTo>
                <a:cubicBezTo>
                  <a:pt x="285536" y="187936"/>
                  <a:pt x="285990" y="188844"/>
                  <a:pt x="285990" y="189752"/>
                </a:cubicBezTo>
                <a:cubicBezTo>
                  <a:pt x="286898" y="199739"/>
                  <a:pt x="279634" y="208364"/>
                  <a:pt x="269648" y="209272"/>
                </a:cubicBezTo>
                <a:cubicBezTo>
                  <a:pt x="269648" y="209272"/>
                  <a:pt x="269648" y="209272"/>
                  <a:pt x="269648" y="209272"/>
                </a:cubicBezTo>
                <a:cubicBezTo>
                  <a:pt x="268286" y="209272"/>
                  <a:pt x="266470" y="209272"/>
                  <a:pt x="265108" y="208818"/>
                </a:cubicBezTo>
                <a:lnTo>
                  <a:pt x="265108" y="209272"/>
                </a:lnTo>
                <a:cubicBezTo>
                  <a:pt x="266016" y="219259"/>
                  <a:pt x="258753" y="227884"/>
                  <a:pt x="248766" y="228792"/>
                </a:cubicBezTo>
                <a:cubicBezTo>
                  <a:pt x="248766" y="228792"/>
                  <a:pt x="248766" y="228792"/>
                  <a:pt x="248766" y="228792"/>
                </a:cubicBezTo>
                <a:cubicBezTo>
                  <a:pt x="247404" y="228792"/>
                  <a:pt x="245588" y="228792"/>
                  <a:pt x="244226" y="228338"/>
                </a:cubicBezTo>
                <a:lnTo>
                  <a:pt x="244226" y="228792"/>
                </a:lnTo>
                <a:cubicBezTo>
                  <a:pt x="245134" y="238779"/>
                  <a:pt x="237871" y="247404"/>
                  <a:pt x="227884" y="248312"/>
                </a:cubicBezTo>
                <a:cubicBezTo>
                  <a:pt x="227884" y="248312"/>
                  <a:pt x="227884" y="248312"/>
                  <a:pt x="227884" y="248312"/>
                </a:cubicBezTo>
                <a:cubicBezTo>
                  <a:pt x="227430" y="248312"/>
                  <a:pt x="226976" y="248312"/>
                  <a:pt x="226522" y="248312"/>
                </a:cubicBezTo>
                <a:cubicBezTo>
                  <a:pt x="223344" y="248312"/>
                  <a:pt x="220167" y="247404"/>
                  <a:pt x="216989" y="245588"/>
                </a:cubicBezTo>
                <a:lnTo>
                  <a:pt x="211088" y="241049"/>
                </a:lnTo>
                <a:lnTo>
                  <a:pt x="225614" y="224252"/>
                </a:lnTo>
                <a:cubicBezTo>
                  <a:pt x="231970" y="216535"/>
                  <a:pt x="231062" y="205186"/>
                  <a:pt x="223798" y="198831"/>
                </a:cubicBezTo>
                <a:cubicBezTo>
                  <a:pt x="220621" y="196107"/>
                  <a:pt x="216535" y="194291"/>
                  <a:pt x="211996" y="194291"/>
                </a:cubicBezTo>
                <a:cubicBezTo>
                  <a:pt x="210634" y="194291"/>
                  <a:pt x="208818" y="194291"/>
                  <a:pt x="207456" y="194745"/>
                </a:cubicBezTo>
                <a:cubicBezTo>
                  <a:pt x="207002" y="189298"/>
                  <a:pt x="204732" y="184305"/>
                  <a:pt x="200647" y="180673"/>
                </a:cubicBezTo>
                <a:cubicBezTo>
                  <a:pt x="197015" y="177495"/>
                  <a:pt x="192022" y="175679"/>
                  <a:pt x="187028" y="175679"/>
                </a:cubicBezTo>
                <a:lnTo>
                  <a:pt x="187028" y="175679"/>
                </a:lnTo>
                <a:cubicBezTo>
                  <a:pt x="184758" y="175679"/>
                  <a:pt x="182943" y="176133"/>
                  <a:pt x="180673" y="176587"/>
                </a:cubicBezTo>
                <a:cubicBezTo>
                  <a:pt x="180673" y="170232"/>
                  <a:pt x="177949" y="164331"/>
                  <a:pt x="172956" y="159791"/>
                </a:cubicBezTo>
                <a:cubicBezTo>
                  <a:pt x="168870" y="156160"/>
                  <a:pt x="163877" y="153890"/>
                  <a:pt x="158429" y="154344"/>
                </a:cubicBezTo>
                <a:lnTo>
                  <a:pt x="158429" y="154344"/>
                </a:lnTo>
                <a:cubicBezTo>
                  <a:pt x="155706" y="154344"/>
                  <a:pt x="152982" y="154798"/>
                  <a:pt x="150258" y="155706"/>
                </a:cubicBezTo>
                <a:cubicBezTo>
                  <a:pt x="149804" y="149350"/>
                  <a:pt x="147080" y="143449"/>
                  <a:pt x="142541" y="139363"/>
                </a:cubicBezTo>
                <a:cubicBezTo>
                  <a:pt x="138455" y="135732"/>
                  <a:pt x="133462" y="133462"/>
                  <a:pt x="128014" y="133916"/>
                </a:cubicBezTo>
                <a:lnTo>
                  <a:pt x="128014" y="133916"/>
                </a:lnTo>
                <a:cubicBezTo>
                  <a:pt x="121659" y="133916"/>
                  <a:pt x="115304" y="136640"/>
                  <a:pt x="110764" y="141633"/>
                </a:cubicBezTo>
                <a:lnTo>
                  <a:pt x="98962" y="155252"/>
                </a:lnTo>
                <a:lnTo>
                  <a:pt x="98508" y="154798"/>
                </a:lnTo>
                <a:lnTo>
                  <a:pt x="67639" y="118935"/>
                </a:lnTo>
                <a:lnTo>
                  <a:pt x="107133" y="53566"/>
                </a:lnTo>
                <a:cubicBezTo>
                  <a:pt x="117120" y="58560"/>
                  <a:pt x="128468" y="60830"/>
                  <a:pt x="139817" y="60376"/>
                </a:cubicBezTo>
                <a:cubicBezTo>
                  <a:pt x="148896" y="60376"/>
                  <a:pt x="157975" y="59468"/>
                  <a:pt x="166146" y="58560"/>
                </a:cubicBezTo>
                <a:cubicBezTo>
                  <a:pt x="167054" y="58560"/>
                  <a:pt x="167962" y="58560"/>
                  <a:pt x="168870" y="58560"/>
                </a:cubicBezTo>
                <a:cubicBezTo>
                  <a:pt x="172956" y="58560"/>
                  <a:pt x="177041" y="59014"/>
                  <a:pt x="180673" y="60376"/>
                </a:cubicBezTo>
                <a:lnTo>
                  <a:pt x="155706" y="89883"/>
                </a:lnTo>
                <a:cubicBezTo>
                  <a:pt x="150712" y="95330"/>
                  <a:pt x="148442" y="102593"/>
                  <a:pt x="148896" y="109856"/>
                </a:cubicBezTo>
                <a:cubicBezTo>
                  <a:pt x="149350" y="117120"/>
                  <a:pt x="152982" y="123475"/>
                  <a:pt x="158429" y="128468"/>
                </a:cubicBezTo>
                <a:lnTo>
                  <a:pt x="158429" y="128468"/>
                </a:lnTo>
                <a:lnTo>
                  <a:pt x="158429" y="128468"/>
                </a:lnTo>
                <a:cubicBezTo>
                  <a:pt x="163423" y="132554"/>
                  <a:pt x="169778" y="134824"/>
                  <a:pt x="176133" y="134824"/>
                </a:cubicBezTo>
                <a:cubicBezTo>
                  <a:pt x="177041" y="134824"/>
                  <a:pt x="177495" y="134824"/>
                  <a:pt x="178403" y="134824"/>
                </a:cubicBezTo>
                <a:cubicBezTo>
                  <a:pt x="185666" y="134370"/>
                  <a:pt x="192476" y="130738"/>
                  <a:pt x="197015" y="125291"/>
                </a:cubicBezTo>
                <a:lnTo>
                  <a:pt x="227884" y="89883"/>
                </a:lnTo>
                <a:lnTo>
                  <a:pt x="227884" y="89883"/>
                </a:lnTo>
                <a:lnTo>
                  <a:pt x="232877" y="94422"/>
                </a:lnTo>
                <a:lnTo>
                  <a:pt x="305964" y="157067"/>
                </a:lnTo>
                <a:cubicBezTo>
                  <a:pt x="309141" y="159791"/>
                  <a:pt x="310957" y="164331"/>
                  <a:pt x="310957" y="168416"/>
                </a:cubicBezTo>
                <a:cubicBezTo>
                  <a:pt x="310957" y="168870"/>
                  <a:pt x="310957" y="170232"/>
                  <a:pt x="310957" y="170232"/>
                </a:cubicBezTo>
                <a:cubicBezTo>
                  <a:pt x="311865" y="179765"/>
                  <a:pt x="304602" y="187936"/>
                  <a:pt x="295069" y="188844"/>
                </a:cubicBezTo>
                <a:cubicBezTo>
                  <a:pt x="295069" y="188844"/>
                  <a:pt x="295069" y="188844"/>
                  <a:pt x="295069" y="188844"/>
                </a:cubicBezTo>
                <a:close/>
                <a:moveTo>
                  <a:pt x="317313" y="155706"/>
                </a:moveTo>
                <a:cubicBezTo>
                  <a:pt x="315951" y="153436"/>
                  <a:pt x="314135" y="151620"/>
                  <a:pt x="312319" y="149804"/>
                </a:cubicBezTo>
                <a:lnTo>
                  <a:pt x="227430" y="76718"/>
                </a:lnTo>
                <a:lnTo>
                  <a:pt x="190206" y="119389"/>
                </a:lnTo>
                <a:cubicBezTo>
                  <a:pt x="187028" y="123021"/>
                  <a:pt x="182943" y="125291"/>
                  <a:pt x="177949" y="125745"/>
                </a:cubicBezTo>
                <a:cubicBezTo>
                  <a:pt x="177495" y="125745"/>
                  <a:pt x="177041" y="125745"/>
                  <a:pt x="176587" y="125745"/>
                </a:cubicBezTo>
                <a:cubicBezTo>
                  <a:pt x="172048" y="125745"/>
                  <a:pt x="167962" y="123929"/>
                  <a:pt x="164331" y="121205"/>
                </a:cubicBezTo>
                <a:cubicBezTo>
                  <a:pt x="156613" y="114850"/>
                  <a:pt x="155706" y="103955"/>
                  <a:pt x="162061" y="96238"/>
                </a:cubicBezTo>
                <a:cubicBezTo>
                  <a:pt x="162061" y="96238"/>
                  <a:pt x="162515" y="95784"/>
                  <a:pt x="162515" y="95784"/>
                </a:cubicBezTo>
                <a:lnTo>
                  <a:pt x="198377" y="54928"/>
                </a:lnTo>
                <a:cubicBezTo>
                  <a:pt x="202009" y="50843"/>
                  <a:pt x="207002" y="49027"/>
                  <a:pt x="211996" y="49027"/>
                </a:cubicBezTo>
                <a:cubicBezTo>
                  <a:pt x="212450" y="49027"/>
                  <a:pt x="212904" y="49027"/>
                  <a:pt x="213811" y="49027"/>
                </a:cubicBezTo>
                <a:cubicBezTo>
                  <a:pt x="214719" y="49027"/>
                  <a:pt x="215173" y="49481"/>
                  <a:pt x="216081" y="49481"/>
                </a:cubicBezTo>
                <a:cubicBezTo>
                  <a:pt x="236963" y="53566"/>
                  <a:pt x="256029" y="60830"/>
                  <a:pt x="278273" y="60830"/>
                </a:cubicBezTo>
                <a:cubicBezTo>
                  <a:pt x="289621" y="60830"/>
                  <a:pt x="300970" y="59014"/>
                  <a:pt x="311411" y="54928"/>
                </a:cubicBezTo>
                <a:lnTo>
                  <a:pt x="337740" y="97600"/>
                </a:lnTo>
                <a:lnTo>
                  <a:pt x="349997" y="118028"/>
                </a:lnTo>
                <a:lnTo>
                  <a:pt x="317313" y="155706"/>
                </a:lnTo>
                <a:close/>
                <a:moveTo>
                  <a:pt x="371333" y="118935"/>
                </a:moveTo>
                <a:cubicBezTo>
                  <a:pt x="369971" y="119843"/>
                  <a:pt x="368155" y="120297"/>
                  <a:pt x="366793" y="120297"/>
                </a:cubicBezTo>
                <a:cubicBezTo>
                  <a:pt x="364524" y="120297"/>
                  <a:pt x="362254" y="119389"/>
                  <a:pt x="360438" y="117574"/>
                </a:cubicBezTo>
                <a:lnTo>
                  <a:pt x="357714" y="113034"/>
                </a:lnTo>
                <a:lnTo>
                  <a:pt x="345458" y="93060"/>
                </a:lnTo>
                <a:lnTo>
                  <a:pt x="316859" y="45849"/>
                </a:lnTo>
                <a:cubicBezTo>
                  <a:pt x="314135" y="41764"/>
                  <a:pt x="315497" y="36770"/>
                  <a:pt x="319128" y="34046"/>
                </a:cubicBezTo>
                <a:cubicBezTo>
                  <a:pt x="319582" y="34046"/>
                  <a:pt x="319582" y="33592"/>
                  <a:pt x="320036" y="33592"/>
                </a:cubicBezTo>
                <a:lnTo>
                  <a:pt x="354991" y="12257"/>
                </a:lnTo>
                <a:lnTo>
                  <a:pt x="406287" y="97600"/>
                </a:lnTo>
                <a:lnTo>
                  <a:pt x="371333" y="118935"/>
                </a:lnTo>
                <a:close/>
              </a:path>
            </a:pathLst>
          </a:custGeom>
          <a:solidFill>
            <a:srgbClr val="000000"/>
          </a:solidFill>
          <a:ln w="4465" cap="flat">
            <a:solidFill>
              <a:srgbClr val="00B0F0"/>
            </a:solidFill>
            <a:prstDash val="solid"/>
            <a:miter/>
          </a:ln>
        </p:spPr>
        <p:txBody>
          <a:bodyPr rtlCol="0" anchor="ctr"/>
          <a:lstStyle/>
          <a:p>
            <a:endParaRPr lang="ru-RU"/>
          </a:p>
        </p:txBody>
      </p:sp>
    </p:spTree>
    <p:extLst>
      <p:ext uri="{BB962C8B-B14F-4D97-AF65-F5344CB8AC3E}">
        <p14:creationId xmlns:p14="http://schemas.microsoft.com/office/powerpoint/2010/main" val="2234097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ДОСУДЕБНОЕ УРЕГУЛИРОВАНИЕ НАЛОГОВЫХ СПОРОВ</a:t>
            </a:r>
          </a:p>
        </p:txBody>
      </p:sp>
      <p:cxnSp>
        <p:nvCxnSpPr>
          <p:cNvPr id="2" name="Straight Connector 1">
            <a:extLst>
              <a:ext uri="{FF2B5EF4-FFF2-40B4-BE49-F238E27FC236}">
                <a16:creationId xmlns:a16="http://schemas.microsoft.com/office/drawing/2014/main" xmlns="" id="{07F49FC7-3378-95E5-C5D1-C21B9BFC15D0}"/>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7D697A10-FB2C-70FB-130D-714F5EFA8CCD}"/>
              </a:ext>
            </a:extLst>
          </p:cNvPr>
          <p:cNvCxnSpPr>
            <a:cxnSpLocks/>
          </p:cNvCxnSpPr>
          <p:nvPr/>
        </p:nvCxnSpPr>
        <p:spPr>
          <a:xfrm>
            <a:off x="2113252" y="2703493"/>
            <a:ext cx="0" cy="32946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55C7C673-13E0-DBDF-48CB-F372C038EAC2}"/>
              </a:ext>
            </a:extLst>
          </p:cNvPr>
          <p:cNvCxnSpPr>
            <a:cxnSpLocks/>
          </p:cNvCxnSpPr>
          <p:nvPr/>
        </p:nvCxnSpPr>
        <p:spPr>
          <a:xfrm>
            <a:off x="2113252" y="5330418"/>
            <a:ext cx="0" cy="36683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xmlns="" id="{CE7C543A-7DFE-64E7-873A-58D711869E2E}"/>
              </a:ext>
            </a:extLst>
          </p:cNvPr>
          <p:cNvSpPr txBox="1">
            <a:spLocks/>
          </p:cNvSpPr>
          <p:nvPr/>
        </p:nvSpPr>
        <p:spPr>
          <a:xfrm>
            <a:off x="2731223" y="2520828"/>
            <a:ext cx="3652809"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8,0%</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+0,2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8" name="Subtitle 2">
            <a:extLst>
              <a:ext uri="{FF2B5EF4-FFF2-40B4-BE49-F238E27FC236}">
                <a16:creationId xmlns:a16="http://schemas.microsoft.com/office/drawing/2014/main" xmlns="" id="{ACFFE7CC-FA77-8F8B-D1F2-C0FFE329BC6A}"/>
              </a:ext>
            </a:extLst>
          </p:cNvPr>
          <p:cNvSpPr txBox="1">
            <a:spLocks/>
          </p:cNvSpPr>
          <p:nvPr/>
        </p:nvSpPr>
        <p:spPr>
          <a:xfrm>
            <a:off x="2726002" y="1624910"/>
            <a:ext cx="8338549"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Соотношение количества судебных дел по спорам, прошедшим досудебное урегулирование, удовлетворенных в пользу налогоплательщиков, и количества жалоб по налоговым спорам, оставленным без удовлетворения</a:t>
            </a:r>
          </a:p>
        </p:txBody>
      </p:sp>
      <p:sp>
        <p:nvSpPr>
          <p:cNvPr id="10" name="Subtitle 2">
            <a:extLst>
              <a:ext uri="{FF2B5EF4-FFF2-40B4-BE49-F238E27FC236}">
                <a16:creationId xmlns:a16="http://schemas.microsoft.com/office/drawing/2014/main" xmlns="" id="{97F4E380-9718-ADEE-EDCD-579EF4DC7919}"/>
              </a:ext>
            </a:extLst>
          </p:cNvPr>
          <p:cNvSpPr txBox="1">
            <a:spLocks/>
          </p:cNvSpPr>
          <p:nvPr/>
        </p:nvSpPr>
        <p:spPr>
          <a:xfrm>
            <a:off x="2726002" y="4257424"/>
            <a:ext cx="8554569"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Соотношение количества судебных актов, вынесенных в пользу заявителей/истцов на решения об отказе в государственной регистрации, к количеству решений по жалобам на решения об отказе в государственной регистрации, вынесенных в пользу налоговых органов</a:t>
            </a:r>
          </a:p>
        </p:txBody>
      </p:sp>
      <p:cxnSp>
        <p:nvCxnSpPr>
          <p:cNvPr id="11" name="Straight Connector 10">
            <a:extLst>
              <a:ext uri="{FF2B5EF4-FFF2-40B4-BE49-F238E27FC236}">
                <a16:creationId xmlns:a16="http://schemas.microsoft.com/office/drawing/2014/main" xmlns="" id="{A8111B2C-B3E8-E804-8526-213C2194E55E}"/>
              </a:ext>
            </a:extLst>
          </p:cNvPr>
          <p:cNvCxnSpPr>
            <a:cxnSpLocks/>
          </p:cNvCxnSpPr>
          <p:nvPr/>
        </p:nvCxnSpPr>
        <p:spPr>
          <a:xfrm flipH="1">
            <a:off x="2096585" y="3717032"/>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xmlns="" id="{4619DFEA-CCCE-E763-053B-BBD528F0FA90}"/>
              </a:ext>
            </a:extLst>
          </p:cNvPr>
          <p:cNvSpPr txBox="1">
            <a:spLocks/>
          </p:cNvSpPr>
          <p:nvPr/>
        </p:nvSpPr>
        <p:spPr>
          <a:xfrm>
            <a:off x="2731223" y="5147753"/>
            <a:ext cx="3652809"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2</a:t>
            </a:r>
            <a:r>
              <a:rPr lang="ru-RU" sz="4400" b="1" dirty="0">
                <a:solidFill>
                  <a:srgbClr val="00B0F0"/>
                </a:solidFill>
                <a:latin typeface="Golos Text" panose="020B0503020202020204" pitchFamily="34" charset="0"/>
                <a:ea typeface="Golos Text" panose="020B0503020202020204" pitchFamily="34" charset="0"/>
              </a:rPr>
              <a:t>,</a:t>
            </a:r>
            <a:r>
              <a:rPr lang="en-US" sz="4400" b="1" dirty="0">
                <a:solidFill>
                  <a:srgbClr val="00B0F0"/>
                </a:solidFill>
                <a:latin typeface="Golos Text" panose="020B0503020202020204" pitchFamily="34" charset="0"/>
                <a:ea typeface="Golos Text" panose="020B0503020202020204" pitchFamily="34" charset="0"/>
              </a:rPr>
              <a:t>7</a:t>
            </a:r>
            <a:r>
              <a:rPr lang="ru-RU" sz="4400" b="1" dirty="0">
                <a:solidFill>
                  <a:srgbClr val="00B0F0"/>
                </a:solidFill>
                <a:latin typeface="Golos Text" panose="020B0503020202020204" pitchFamily="34" charset="0"/>
                <a:ea typeface="Golos Text" panose="020B0503020202020204" pitchFamily="34" charset="0"/>
              </a:rPr>
              <a:t>%</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+0,37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Tree>
    <p:extLst>
      <p:ext uri="{BB962C8B-B14F-4D97-AF65-F5344CB8AC3E}">
        <p14:creationId xmlns:p14="http://schemas.microsoft.com/office/powerpoint/2010/main" val="73849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СУДЕБНАЯ РАБОТА НАЛОГОВЫХ ОРГАНОВ</a:t>
            </a:r>
          </a:p>
        </p:txBody>
      </p:sp>
      <p:sp>
        <p:nvSpPr>
          <p:cNvPr id="3" name="Subtitle 2">
            <a:extLst>
              <a:ext uri="{FF2B5EF4-FFF2-40B4-BE49-F238E27FC236}">
                <a16:creationId xmlns:a16="http://schemas.microsoft.com/office/drawing/2014/main" xmlns="" id="{EE82DE2F-992F-A6EA-3A55-1FF85CB4E4B2}"/>
              </a:ext>
            </a:extLst>
          </p:cNvPr>
          <p:cNvSpPr txBox="1">
            <a:spLocks/>
          </p:cNvSpPr>
          <p:nvPr/>
        </p:nvSpPr>
        <p:spPr>
          <a:xfrm>
            <a:off x="2711461" y="3210330"/>
            <a:ext cx="2567988"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4 932</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+2%</a:t>
            </a:r>
          </a:p>
        </p:txBody>
      </p:sp>
      <p:sp>
        <p:nvSpPr>
          <p:cNvPr id="5" name="Subtitle 2">
            <a:extLst>
              <a:ext uri="{FF2B5EF4-FFF2-40B4-BE49-F238E27FC236}">
                <a16:creationId xmlns:a16="http://schemas.microsoft.com/office/drawing/2014/main" xmlns="" id="{D8002DCC-6C25-959F-923C-7BD9D9527751}"/>
              </a:ext>
            </a:extLst>
          </p:cNvPr>
          <p:cNvSpPr txBox="1">
            <a:spLocks/>
          </p:cNvSpPr>
          <p:nvPr/>
        </p:nvSpPr>
        <p:spPr>
          <a:xfrm>
            <a:off x="2706240" y="1624910"/>
            <a:ext cx="1980221"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дел, рассмотренных судами</a:t>
            </a:r>
          </a:p>
        </p:txBody>
      </p:sp>
      <p:grpSp>
        <p:nvGrpSpPr>
          <p:cNvPr id="6" name="Group 5">
            <a:extLst>
              <a:ext uri="{FF2B5EF4-FFF2-40B4-BE49-F238E27FC236}">
                <a16:creationId xmlns:a16="http://schemas.microsoft.com/office/drawing/2014/main" xmlns="" id="{9EC9780B-D70B-5A10-D5D4-CC901A29679E}"/>
              </a:ext>
            </a:extLst>
          </p:cNvPr>
          <p:cNvGrpSpPr/>
          <p:nvPr/>
        </p:nvGrpSpPr>
        <p:grpSpPr>
          <a:xfrm>
            <a:off x="5905771" y="3210330"/>
            <a:ext cx="2164383" cy="945543"/>
            <a:chOff x="978211" y="1520788"/>
            <a:chExt cx="2164383" cy="945543"/>
          </a:xfrm>
        </p:grpSpPr>
        <p:sp>
          <p:nvSpPr>
            <p:cNvPr id="7" name="Subtitle 2">
              <a:extLst>
                <a:ext uri="{FF2B5EF4-FFF2-40B4-BE49-F238E27FC236}">
                  <a16:creationId xmlns:a16="http://schemas.microsoft.com/office/drawing/2014/main" xmlns="" id="{36C69ECB-C728-64FE-F8E7-22A93E14F0ED}"/>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123</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+36%</a:t>
              </a:r>
            </a:p>
          </p:txBody>
        </p:sp>
        <p:sp>
          <p:nvSpPr>
            <p:cNvPr id="8" name="Subtitle 2">
              <a:extLst>
                <a:ext uri="{FF2B5EF4-FFF2-40B4-BE49-F238E27FC236}">
                  <a16:creationId xmlns:a16="http://schemas.microsoft.com/office/drawing/2014/main" xmlns="" id="{56683AA7-1389-0D6D-8606-1949C30EFA1C}"/>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9" name="Subtitle 2">
            <a:extLst>
              <a:ext uri="{FF2B5EF4-FFF2-40B4-BE49-F238E27FC236}">
                <a16:creationId xmlns:a16="http://schemas.microsoft.com/office/drawing/2014/main" xmlns="" id="{44C78F8B-D9A6-C860-7ABB-C77C43641536}"/>
              </a:ext>
            </a:extLst>
          </p:cNvPr>
          <p:cNvSpPr txBox="1">
            <a:spLocks/>
          </p:cNvSpPr>
          <p:nvPr/>
        </p:nvSpPr>
        <p:spPr>
          <a:xfrm>
            <a:off x="5905771" y="1624910"/>
            <a:ext cx="1980221"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Сумма рассмотренных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требований</a:t>
            </a:r>
          </a:p>
        </p:txBody>
      </p:sp>
      <p:grpSp>
        <p:nvGrpSpPr>
          <p:cNvPr id="11" name="Group 10">
            <a:extLst>
              <a:ext uri="{FF2B5EF4-FFF2-40B4-BE49-F238E27FC236}">
                <a16:creationId xmlns:a16="http://schemas.microsoft.com/office/drawing/2014/main" xmlns="" id="{56F12D38-649F-7B6B-851E-07C1A28AE96A}"/>
              </a:ext>
            </a:extLst>
          </p:cNvPr>
          <p:cNvGrpSpPr/>
          <p:nvPr/>
        </p:nvGrpSpPr>
        <p:grpSpPr>
          <a:xfrm>
            <a:off x="9101162" y="3210330"/>
            <a:ext cx="2164383" cy="945543"/>
            <a:chOff x="978211" y="1520788"/>
            <a:chExt cx="2164383" cy="945543"/>
          </a:xfrm>
        </p:grpSpPr>
        <p:sp>
          <p:nvSpPr>
            <p:cNvPr id="12" name="Subtitle 2">
              <a:extLst>
                <a:ext uri="{FF2B5EF4-FFF2-40B4-BE49-F238E27FC236}">
                  <a16:creationId xmlns:a16="http://schemas.microsoft.com/office/drawing/2014/main" xmlns="" id="{0660A83C-F2DE-5DAB-7A9A-BADABBC12120}"/>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94</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+76,8%</a:t>
              </a:r>
            </a:p>
          </p:txBody>
        </p:sp>
        <p:sp>
          <p:nvSpPr>
            <p:cNvPr id="13" name="Subtitle 2">
              <a:extLst>
                <a:ext uri="{FF2B5EF4-FFF2-40B4-BE49-F238E27FC236}">
                  <a16:creationId xmlns:a16="http://schemas.microsoft.com/office/drawing/2014/main" xmlns="" id="{D24FA530-1749-648F-4C38-33E6D4E90832}"/>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4" name="Subtitle 2">
            <a:extLst>
              <a:ext uri="{FF2B5EF4-FFF2-40B4-BE49-F238E27FC236}">
                <a16:creationId xmlns:a16="http://schemas.microsoft.com/office/drawing/2014/main" xmlns="" id="{7A55A922-C596-26AC-22E5-862868820E00}"/>
              </a:ext>
            </a:extLst>
          </p:cNvPr>
          <p:cNvSpPr txBox="1">
            <a:spLocks/>
          </p:cNvSpPr>
          <p:nvPr/>
        </p:nvSpPr>
        <p:spPr>
          <a:xfrm>
            <a:off x="9105304" y="1624910"/>
            <a:ext cx="2679328"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Удельный вес сумм требований, рассмотренных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в пользу налоговых органов</a:t>
            </a:r>
          </a:p>
        </p:txBody>
      </p:sp>
      <p:cxnSp>
        <p:nvCxnSpPr>
          <p:cNvPr id="16" name="Straight Connector 15">
            <a:extLst>
              <a:ext uri="{FF2B5EF4-FFF2-40B4-BE49-F238E27FC236}">
                <a16:creationId xmlns:a16="http://schemas.microsoft.com/office/drawing/2014/main" xmlns="" id="{965B41FC-6C4C-3F91-C86E-DE2845F3B015}"/>
              </a:ext>
            </a:extLst>
          </p:cNvPr>
          <p:cNvCxnSpPr/>
          <p:nvPr/>
        </p:nvCxnSpPr>
        <p:spPr>
          <a:xfrm>
            <a:off x="5296116"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0A9AD41-7488-BD4C-2703-661260072AEC}"/>
              </a:ext>
            </a:extLst>
          </p:cNvPr>
          <p:cNvCxnSpPr/>
          <p:nvPr/>
        </p:nvCxnSpPr>
        <p:spPr>
          <a:xfrm>
            <a:off x="8495647"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461DCB1-14D1-8D2F-100C-E5EC9F0B16E1}"/>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B36480E-5295-3DAF-7314-265C5D8F7B99}"/>
              </a:ext>
            </a:extLst>
          </p:cNvPr>
          <p:cNvCxnSpPr/>
          <p:nvPr/>
        </p:nvCxnSpPr>
        <p:spPr>
          <a:xfrm>
            <a:off x="5312783"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A598172-DF5C-C2AE-561B-B6EA805B4F31}"/>
              </a:ext>
            </a:extLst>
          </p:cNvPr>
          <p:cNvCxnSpPr/>
          <p:nvPr/>
        </p:nvCxnSpPr>
        <p:spPr>
          <a:xfrm>
            <a:off x="8512314"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4CA2315-A52B-4D83-6178-0222BEC2BD2F}"/>
              </a:ext>
            </a:extLst>
          </p:cNvPr>
          <p:cNvCxnSpPr>
            <a:cxnSpLocks/>
          </p:cNvCxnSpPr>
          <p:nvPr/>
        </p:nvCxnSpPr>
        <p:spPr>
          <a:xfrm>
            <a:off x="2113252" y="3392995"/>
            <a:ext cx="0" cy="39604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725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ВНУТРЕННИЙ АУДИТ</a:t>
            </a:r>
          </a:p>
        </p:txBody>
      </p:sp>
      <p:grpSp>
        <p:nvGrpSpPr>
          <p:cNvPr id="2" name="Group 1">
            <a:extLst>
              <a:ext uri="{FF2B5EF4-FFF2-40B4-BE49-F238E27FC236}">
                <a16:creationId xmlns:a16="http://schemas.microsoft.com/office/drawing/2014/main" xmlns="" id="{31D40302-C174-4B7D-FADA-375133AA5E51}"/>
              </a:ext>
            </a:extLst>
          </p:cNvPr>
          <p:cNvGrpSpPr/>
          <p:nvPr/>
        </p:nvGrpSpPr>
        <p:grpSpPr>
          <a:xfrm>
            <a:off x="2387587" y="1185223"/>
            <a:ext cx="3735845" cy="1160986"/>
            <a:chOff x="978211" y="3063838"/>
            <a:chExt cx="3735845" cy="1160986"/>
          </a:xfrm>
        </p:grpSpPr>
        <p:sp>
          <p:nvSpPr>
            <p:cNvPr id="3" name="Subtitle 2">
              <a:extLst>
                <a:ext uri="{FF2B5EF4-FFF2-40B4-BE49-F238E27FC236}">
                  <a16:creationId xmlns:a16="http://schemas.microsoft.com/office/drawing/2014/main" xmlns="" id="{0ECAEEF3-1C6C-383E-2C6F-15B59AA24790}"/>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a:t>
              </a:r>
              <a:endParaRPr lang="ru-RU" sz="3600" baseline="50000" dirty="0">
                <a:solidFill>
                  <a:srgbClr val="00B0F0"/>
                </a:solidFill>
                <a:latin typeface="Golos Text" panose="020B0503020202020204" pitchFamily="34" charset="0"/>
                <a:ea typeface="Golos Text" panose="020B0503020202020204" pitchFamily="34" charset="0"/>
              </a:endParaRPr>
            </a:p>
          </p:txBody>
        </p:sp>
        <p:sp>
          <p:nvSpPr>
            <p:cNvPr id="4" name="Subtitle 2">
              <a:extLst>
                <a:ext uri="{FF2B5EF4-FFF2-40B4-BE49-F238E27FC236}">
                  <a16:creationId xmlns:a16="http://schemas.microsoft.com/office/drawing/2014/main" xmlns="" id="{CAB088D1-3ADA-89B0-9414-FE1BCECE5A4B}"/>
                </a:ext>
              </a:extLst>
            </p:cNvPr>
            <p:cNvSpPr txBox="1">
              <a:spLocks/>
            </p:cNvSpPr>
            <p:nvPr/>
          </p:nvSpPr>
          <p:spPr>
            <a:xfrm>
              <a:off x="978211" y="3793937"/>
              <a:ext cx="3348373"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место в рейтинге ФОИВ по качеству внутреннего финансового аудита </a:t>
              </a:r>
            </a:p>
          </p:txBody>
        </p:sp>
      </p:grpSp>
      <p:grpSp>
        <p:nvGrpSpPr>
          <p:cNvPr id="5" name="Group 4">
            <a:extLst>
              <a:ext uri="{FF2B5EF4-FFF2-40B4-BE49-F238E27FC236}">
                <a16:creationId xmlns:a16="http://schemas.microsoft.com/office/drawing/2014/main" xmlns="" id="{18112F1C-D2B1-EF68-E2F5-1B452AC6D6E1}"/>
              </a:ext>
            </a:extLst>
          </p:cNvPr>
          <p:cNvGrpSpPr/>
          <p:nvPr/>
        </p:nvGrpSpPr>
        <p:grpSpPr>
          <a:xfrm>
            <a:off x="2387587" y="2559698"/>
            <a:ext cx="3735845" cy="1160986"/>
            <a:chOff x="978211" y="3063838"/>
            <a:chExt cx="3735845" cy="1160986"/>
          </a:xfrm>
        </p:grpSpPr>
        <p:sp>
          <p:nvSpPr>
            <p:cNvPr id="6" name="Subtitle 2">
              <a:extLst>
                <a:ext uri="{FF2B5EF4-FFF2-40B4-BE49-F238E27FC236}">
                  <a16:creationId xmlns:a16="http://schemas.microsoft.com/office/drawing/2014/main" xmlns="" id="{904E2E90-0D45-246C-CB1D-D3C2AA3A360F}"/>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302</a:t>
              </a:r>
              <a:endParaRPr lang="ru-RU" sz="3600" baseline="50000" dirty="0">
                <a:solidFill>
                  <a:srgbClr val="00B0F0"/>
                </a:solidFill>
                <a:latin typeface="Golos Text" panose="020B0503020202020204" pitchFamily="34" charset="0"/>
                <a:ea typeface="Golos Text" panose="020B0503020202020204" pitchFamily="34" charset="0"/>
              </a:endParaRPr>
            </a:p>
          </p:txBody>
        </p:sp>
        <p:sp>
          <p:nvSpPr>
            <p:cNvPr id="7" name="Subtitle 2">
              <a:extLst>
                <a:ext uri="{FF2B5EF4-FFF2-40B4-BE49-F238E27FC236}">
                  <a16:creationId xmlns:a16="http://schemas.microsoft.com/office/drawing/2014/main" xmlns="" id="{2DE8090C-6E71-0A07-2061-9A41449CC3CB}"/>
                </a:ext>
              </a:extLst>
            </p:cNvPr>
            <p:cNvSpPr txBox="1">
              <a:spLocks/>
            </p:cNvSpPr>
            <p:nvPr/>
          </p:nvSpPr>
          <p:spPr>
            <a:xfrm>
              <a:off x="978211" y="3793937"/>
              <a:ext cx="3348373"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аудиторских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мероприятия</a:t>
              </a:r>
            </a:p>
          </p:txBody>
        </p:sp>
      </p:grpSp>
      <p:grpSp>
        <p:nvGrpSpPr>
          <p:cNvPr id="8" name="Group 7">
            <a:extLst>
              <a:ext uri="{FF2B5EF4-FFF2-40B4-BE49-F238E27FC236}">
                <a16:creationId xmlns:a16="http://schemas.microsoft.com/office/drawing/2014/main" xmlns="" id="{38B44EBE-AA0B-34A4-E46F-F078EF889362}"/>
              </a:ext>
            </a:extLst>
          </p:cNvPr>
          <p:cNvGrpSpPr/>
          <p:nvPr/>
        </p:nvGrpSpPr>
        <p:grpSpPr>
          <a:xfrm>
            <a:off x="2387587" y="3934173"/>
            <a:ext cx="3735845" cy="1160986"/>
            <a:chOff x="978211" y="3063838"/>
            <a:chExt cx="3735845" cy="1160986"/>
          </a:xfrm>
        </p:grpSpPr>
        <p:sp>
          <p:nvSpPr>
            <p:cNvPr id="9" name="Subtitle 2">
              <a:extLst>
                <a:ext uri="{FF2B5EF4-FFF2-40B4-BE49-F238E27FC236}">
                  <a16:creationId xmlns:a16="http://schemas.microsoft.com/office/drawing/2014/main" xmlns="" id="{49638FA1-96FE-74B9-A52B-A0B24A5063EE}"/>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27</a:t>
              </a:r>
              <a:endParaRPr lang="ru-RU" sz="3600" baseline="50000" dirty="0">
                <a:solidFill>
                  <a:srgbClr val="00B0F0"/>
                </a:solidFill>
                <a:latin typeface="Golos Text" panose="020B0503020202020204" pitchFamily="34" charset="0"/>
                <a:ea typeface="Golos Text" panose="020B0503020202020204" pitchFamily="34" charset="0"/>
              </a:endParaRPr>
            </a:p>
          </p:txBody>
        </p:sp>
        <p:sp>
          <p:nvSpPr>
            <p:cNvPr id="10" name="Subtitle 2">
              <a:extLst>
                <a:ext uri="{FF2B5EF4-FFF2-40B4-BE49-F238E27FC236}">
                  <a16:creationId xmlns:a16="http://schemas.microsoft.com/office/drawing/2014/main" xmlns="" id="{95DBF1F9-29CD-0ABD-F9F7-388A93BDA699}"/>
                </a:ext>
              </a:extLst>
            </p:cNvPr>
            <p:cNvSpPr txBox="1">
              <a:spLocks/>
            </p:cNvSpPr>
            <p:nvPr/>
          </p:nvSpPr>
          <p:spPr>
            <a:xfrm>
              <a:off x="978211" y="3793937"/>
              <a:ext cx="3348373"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проверок ведомственного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контроля </a:t>
              </a:r>
            </a:p>
          </p:txBody>
        </p:sp>
      </p:grpSp>
      <p:grpSp>
        <p:nvGrpSpPr>
          <p:cNvPr id="11" name="Group 10">
            <a:extLst>
              <a:ext uri="{FF2B5EF4-FFF2-40B4-BE49-F238E27FC236}">
                <a16:creationId xmlns:a16="http://schemas.microsoft.com/office/drawing/2014/main" xmlns="" id="{82CAAD96-C46A-6D39-C1F8-27D312A5314B}"/>
              </a:ext>
            </a:extLst>
          </p:cNvPr>
          <p:cNvGrpSpPr/>
          <p:nvPr/>
        </p:nvGrpSpPr>
        <p:grpSpPr>
          <a:xfrm>
            <a:off x="2387587" y="5308649"/>
            <a:ext cx="3735845" cy="1160986"/>
            <a:chOff x="978211" y="3063838"/>
            <a:chExt cx="3735845" cy="1160986"/>
          </a:xfrm>
        </p:grpSpPr>
        <p:sp>
          <p:nvSpPr>
            <p:cNvPr id="12" name="Subtitle 2">
              <a:extLst>
                <a:ext uri="{FF2B5EF4-FFF2-40B4-BE49-F238E27FC236}">
                  <a16:creationId xmlns:a16="http://schemas.microsoft.com/office/drawing/2014/main" xmlns="" id="{1697F312-98CA-777C-B209-15D5C3F98C27}"/>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12,5</a:t>
              </a:r>
              <a:endParaRPr lang="ru-RU" sz="3600" baseline="50000" dirty="0">
                <a:solidFill>
                  <a:srgbClr val="00B0F0"/>
                </a:solidFill>
                <a:latin typeface="Golos Text" panose="020B0503020202020204" pitchFamily="34" charset="0"/>
                <a:ea typeface="Golos Text" panose="020B0503020202020204" pitchFamily="34" charset="0"/>
              </a:endParaRPr>
            </a:p>
          </p:txBody>
        </p:sp>
        <p:sp>
          <p:nvSpPr>
            <p:cNvPr id="13" name="Subtitle 2">
              <a:extLst>
                <a:ext uri="{FF2B5EF4-FFF2-40B4-BE49-F238E27FC236}">
                  <a16:creationId xmlns:a16="http://schemas.microsoft.com/office/drawing/2014/main" xmlns="" id="{B5400BEF-1A62-BA36-B0ED-61544B8DBA65}"/>
                </a:ext>
              </a:extLst>
            </p:cNvPr>
            <p:cNvSpPr txBox="1">
              <a:spLocks/>
            </p:cNvSpPr>
            <p:nvPr/>
          </p:nvSpPr>
          <p:spPr>
            <a:xfrm>
              <a:off x="978211" y="3793937"/>
              <a:ext cx="3348373"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 дополнительных поступлений в бюджет</a:t>
              </a:r>
            </a:p>
          </p:txBody>
        </p:sp>
      </p:grpSp>
      <p:sp>
        <p:nvSpPr>
          <p:cNvPr id="14" name="Graphic 12">
            <a:extLst>
              <a:ext uri="{FF2B5EF4-FFF2-40B4-BE49-F238E27FC236}">
                <a16:creationId xmlns:a16="http://schemas.microsoft.com/office/drawing/2014/main" xmlns="" id="{9E4BD720-7146-B8AF-E270-7DAB762CBB6E}"/>
              </a:ext>
            </a:extLst>
          </p:cNvPr>
          <p:cNvSpPr/>
          <p:nvPr/>
        </p:nvSpPr>
        <p:spPr>
          <a:xfrm>
            <a:off x="1643867" y="1534942"/>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15" name="Graphic 12">
            <a:extLst>
              <a:ext uri="{FF2B5EF4-FFF2-40B4-BE49-F238E27FC236}">
                <a16:creationId xmlns:a16="http://schemas.microsoft.com/office/drawing/2014/main" xmlns="" id="{ABFBAA4B-9217-811E-53E5-C5A70E7D9D60}"/>
              </a:ext>
            </a:extLst>
          </p:cNvPr>
          <p:cNvSpPr/>
          <p:nvPr/>
        </p:nvSpPr>
        <p:spPr>
          <a:xfrm>
            <a:off x="1643867" y="2897915"/>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16" name="Graphic 12">
            <a:extLst>
              <a:ext uri="{FF2B5EF4-FFF2-40B4-BE49-F238E27FC236}">
                <a16:creationId xmlns:a16="http://schemas.microsoft.com/office/drawing/2014/main" xmlns="" id="{088DB695-42E0-356A-6865-EAD1379FC01A}"/>
              </a:ext>
            </a:extLst>
          </p:cNvPr>
          <p:cNvSpPr/>
          <p:nvPr/>
        </p:nvSpPr>
        <p:spPr>
          <a:xfrm>
            <a:off x="1643867" y="4252262"/>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17" name="Graphic 12">
            <a:extLst>
              <a:ext uri="{FF2B5EF4-FFF2-40B4-BE49-F238E27FC236}">
                <a16:creationId xmlns:a16="http://schemas.microsoft.com/office/drawing/2014/main" xmlns="" id="{BB25CF45-8DD8-168D-6B3E-DF60836F3540}"/>
              </a:ext>
            </a:extLst>
          </p:cNvPr>
          <p:cNvSpPr/>
          <p:nvPr/>
        </p:nvSpPr>
        <p:spPr>
          <a:xfrm>
            <a:off x="1643867" y="5641114"/>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18" name="Subtitle 2">
            <a:extLst>
              <a:ext uri="{FF2B5EF4-FFF2-40B4-BE49-F238E27FC236}">
                <a16:creationId xmlns:a16="http://schemas.microsoft.com/office/drawing/2014/main" xmlns="" id="{18B2B199-BA4C-8757-5F58-6C2A7D8517E6}"/>
              </a:ext>
            </a:extLst>
          </p:cNvPr>
          <p:cNvSpPr txBox="1">
            <a:spLocks/>
          </p:cNvSpPr>
          <p:nvPr/>
        </p:nvSpPr>
        <p:spPr>
          <a:xfrm>
            <a:off x="6331073" y="1391321"/>
            <a:ext cx="2432698" cy="499111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1800"/>
              </a:spcAft>
              <a:tabLst>
                <a:tab pos="268288" algn="l"/>
              </a:tabLst>
            </a:pPr>
            <a:r>
              <a:rPr lang="ru-RU" sz="1200" b="1" dirty="0">
                <a:solidFill>
                  <a:schemeClr val="tx1">
                    <a:lumMod val="75000"/>
                  </a:schemeClr>
                </a:solidFill>
                <a:latin typeface="Golos Text" panose="020B0503020202020204" pitchFamily="34" charset="0"/>
                <a:ea typeface="Golos Text" panose="020B0503020202020204" pitchFamily="34" charset="0"/>
              </a:rPr>
              <a:t>Принятые меры </a:t>
            </a:r>
            <a:br>
              <a:rPr lang="ru-RU" sz="1200" b="1" dirty="0">
                <a:solidFill>
                  <a:schemeClr val="tx1">
                    <a:lumMod val="75000"/>
                  </a:schemeClr>
                </a:solidFill>
                <a:latin typeface="Golos Text" panose="020B0503020202020204" pitchFamily="34" charset="0"/>
                <a:ea typeface="Golos Text" panose="020B0503020202020204" pitchFamily="34" charset="0"/>
              </a:rPr>
            </a:br>
            <a:r>
              <a:rPr lang="ru-RU" sz="1200" b="1" dirty="0">
                <a:solidFill>
                  <a:schemeClr val="tx1">
                    <a:lumMod val="75000"/>
                  </a:schemeClr>
                </a:solidFill>
                <a:latin typeface="Golos Text" panose="020B0503020202020204" pitchFamily="34" charset="0"/>
                <a:ea typeface="Golos Text" panose="020B0503020202020204" pitchFamily="34" charset="0"/>
              </a:rPr>
              <a:t>по устранению </a:t>
            </a:r>
            <a:br>
              <a:rPr lang="ru-RU" sz="1200" b="1" dirty="0">
                <a:solidFill>
                  <a:schemeClr val="tx1">
                    <a:lumMod val="75000"/>
                  </a:schemeClr>
                </a:solidFill>
                <a:latin typeface="Golos Text" panose="020B0503020202020204" pitchFamily="34" charset="0"/>
                <a:ea typeface="Golos Text" panose="020B0503020202020204" pitchFamily="34" charset="0"/>
              </a:rPr>
            </a:br>
            <a:r>
              <a:rPr lang="ru-RU" sz="1200" b="1" dirty="0">
                <a:solidFill>
                  <a:schemeClr val="tx1">
                    <a:lumMod val="75000"/>
                  </a:schemeClr>
                </a:solidFill>
                <a:latin typeface="Golos Text" panose="020B0503020202020204" pitchFamily="34" charset="0"/>
                <a:ea typeface="Golos Text" panose="020B0503020202020204" pitchFamily="34" charset="0"/>
              </a:rPr>
              <a:t>и минимизации рисков</a:t>
            </a:r>
            <a:endParaRPr lang="en-US" sz="1200" b="1"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Выработано 228 аудиторских предложений по повышению качества выполнения ТП ФНС России, в том числе УФНС – 24 предложения</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Разработано 13 планов мероприятий по воздействию на риски</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Разработаны и размещены в Реестре Рисков:</a:t>
            </a:r>
          </a:p>
          <a:p>
            <a:pPr marL="538163" indent="-269875" algn="l">
              <a:spcBef>
                <a:spcPts val="0"/>
              </a:spcBef>
              <a:spcAft>
                <a:spcPts val="800"/>
              </a:spcAft>
              <a:buBlip>
                <a:blip r:embed="rId3"/>
              </a:buBlip>
              <a:tabLst>
                <a:tab pos="538163" algn="l"/>
              </a:tabLst>
            </a:pPr>
            <a:r>
              <a:rPr lang="ru-RU" sz="1200" dirty="0">
                <a:solidFill>
                  <a:schemeClr val="tx1">
                    <a:lumMod val="75000"/>
                  </a:schemeClr>
                </a:solidFill>
                <a:latin typeface="Golos Text" panose="020B0503020202020204" pitchFamily="34" charset="0"/>
                <a:ea typeface="Golos Text" panose="020B0503020202020204" pitchFamily="34" charset="0"/>
              </a:rPr>
              <a:t>89 алгоритмов выявления рисков по 34 ТП;</a:t>
            </a:r>
          </a:p>
          <a:p>
            <a:pPr marL="538163" indent="-269875" algn="l">
              <a:spcBef>
                <a:spcPts val="0"/>
              </a:spcBef>
              <a:spcAft>
                <a:spcPts val="800"/>
              </a:spcAft>
              <a:buBlip>
                <a:blip r:embed="rId3"/>
              </a:buBlip>
              <a:tabLst>
                <a:tab pos="538163" algn="l"/>
              </a:tabLst>
            </a:pPr>
            <a:r>
              <a:rPr lang="ru-RU" sz="1200" dirty="0">
                <a:solidFill>
                  <a:schemeClr val="tx1">
                    <a:lumMod val="75000"/>
                  </a:schemeClr>
                </a:solidFill>
                <a:latin typeface="Golos Text" panose="020B0503020202020204" pitchFamily="34" charset="0"/>
                <a:ea typeface="Golos Text" panose="020B0503020202020204" pitchFamily="34" charset="0"/>
              </a:rPr>
              <a:t>81 рекомендуемое контрольное действие по рискам 29 ТП;</a:t>
            </a:r>
          </a:p>
          <a:p>
            <a:pPr marL="538163" indent="-269875" algn="l">
              <a:spcBef>
                <a:spcPts val="0"/>
              </a:spcBef>
              <a:spcAft>
                <a:spcPts val="800"/>
              </a:spcAft>
              <a:buBlip>
                <a:blip r:embed="rId3"/>
              </a:buBlip>
              <a:tabLst>
                <a:tab pos="538163" algn="l"/>
              </a:tabLst>
            </a:pPr>
            <a:r>
              <a:rPr lang="ru-RU" sz="1200" dirty="0">
                <a:solidFill>
                  <a:schemeClr val="tx1">
                    <a:lumMod val="75000"/>
                  </a:schemeClr>
                </a:solidFill>
                <a:latin typeface="Golos Text" panose="020B0503020202020204" pitchFamily="34" charset="0"/>
                <a:ea typeface="Golos Text" panose="020B0503020202020204" pitchFamily="34" charset="0"/>
              </a:rPr>
              <a:t>68 рекомендаций по минимизации рисков по 23 ТП</a:t>
            </a:r>
          </a:p>
        </p:txBody>
      </p:sp>
      <p:cxnSp>
        <p:nvCxnSpPr>
          <p:cNvPr id="19" name="Straight Connector 18">
            <a:extLst>
              <a:ext uri="{FF2B5EF4-FFF2-40B4-BE49-F238E27FC236}">
                <a16:creationId xmlns:a16="http://schemas.microsoft.com/office/drawing/2014/main" xmlns="" id="{745FCD77-0760-F34C-3E0E-3784B3334F0B}"/>
              </a:ext>
            </a:extLst>
          </p:cNvPr>
          <p:cNvCxnSpPr>
            <a:cxnSpLocks/>
          </p:cNvCxnSpPr>
          <p:nvPr/>
        </p:nvCxnSpPr>
        <p:spPr>
          <a:xfrm>
            <a:off x="5951984" y="1448780"/>
            <a:ext cx="0" cy="54092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xmlns="" id="{3C624EFA-839C-8E35-D6F0-C20C7125469F}"/>
              </a:ext>
            </a:extLst>
          </p:cNvPr>
          <p:cNvSpPr txBox="1">
            <a:spLocks/>
          </p:cNvSpPr>
          <p:nvPr/>
        </p:nvSpPr>
        <p:spPr>
          <a:xfrm>
            <a:off x="9521948" y="1391321"/>
            <a:ext cx="2249202" cy="3595856"/>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1800"/>
              </a:spcAft>
              <a:tabLst>
                <a:tab pos="268288" algn="l"/>
              </a:tabLst>
            </a:pPr>
            <a:r>
              <a:rPr lang="ru-RU" sz="1200" b="1" dirty="0">
                <a:solidFill>
                  <a:schemeClr val="tx1">
                    <a:lumMod val="75000"/>
                  </a:schemeClr>
                </a:solidFill>
                <a:latin typeface="Golos Text" panose="020B0503020202020204" pitchFamily="34" charset="0"/>
                <a:ea typeface="Golos Text" panose="020B0503020202020204" pitchFamily="34" charset="0"/>
              </a:rPr>
              <a:t>Технологические </a:t>
            </a:r>
            <a:br>
              <a:rPr lang="ru-RU" sz="1200" b="1" dirty="0">
                <a:solidFill>
                  <a:schemeClr val="tx1">
                    <a:lumMod val="75000"/>
                  </a:schemeClr>
                </a:solidFill>
                <a:latin typeface="Golos Text" panose="020B0503020202020204" pitchFamily="34" charset="0"/>
                <a:ea typeface="Golos Text" panose="020B0503020202020204" pitchFamily="34" charset="0"/>
              </a:rPr>
            </a:br>
            <a:r>
              <a:rPr lang="ru-RU" sz="1200" b="1" dirty="0">
                <a:solidFill>
                  <a:schemeClr val="tx1">
                    <a:lumMod val="75000"/>
                  </a:schemeClr>
                </a:solidFill>
                <a:latin typeface="Golos Text" panose="020B0503020202020204" pitchFamily="34" charset="0"/>
                <a:ea typeface="Golos Text" panose="020B0503020202020204" pitchFamily="34" charset="0"/>
              </a:rPr>
              <a:t>процессы </a:t>
            </a:r>
            <a:br>
              <a:rPr lang="ru-RU" sz="1200" b="1" dirty="0">
                <a:solidFill>
                  <a:schemeClr val="tx1">
                    <a:lumMod val="75000"/>
                  </a:schemeClr>
                </a:solidFill>
                <a:latin typeface="Golos Text" panose="020B0503020202020204" pitchFamily="34" charset="0"/>
                <a:ea typeface="Golos Text" panose="020B0503020202020204" pitchFamily="34" charset="0"/>
              </a:rPr>
            </a:br>
            <a:r>
              <a:rPr lang="ru-RU" sz="1200" b="1" dirty="0">
                <a:solidFill>
                  <a:schemeClr val="tx1">
                    <a:lumMod val="75000"/>
                  </a:schemeClr>
                </a:solidFill>
                <a:latin typeface="Golos Text" panose="020B0503020202020204" pitchFamily="34" charset="0"/>
                <a:ea typeface="Golos Text" panose="020B0503020202020204" pitchFamily="34" charset="0"/>
              </a:rPr>
              <a:t>ФНС России</a:t>
            </a:r>
          </a:p>
          <a:p>
            <a:pPr marL="268288" indent="-268288" algn="l">
              <a:spcBef>
                <a:spcPts val="0"/>
              </a:spcBef>
              <a:spcAft>
                <a:spcPts val="800"/>
              </a:spcAft>
              <a:buClr>
                <a:srgbClr val="00B0F0"/>
              </a:buClr>
              <a:buFont typeface="FontAwesome" pitchFamily="2" charset="0"/>
              <a:buChar char=""/>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Камеральная налоговая проверка</a:t>
            </a:r>
          </a:p>
          <a:p>
            <a:pPr marL="268288" indent="-268288" algn="l">
              <a:spcBef>
                <a:spcPts val="0"/>
              </a:spcBef>
              <a:spcAft>
                <a:spcPts val="800"/>
              </a:spcAft>
              <a:buClr>
                <a:srgbClr val="00B0F0"/>
              </a:buClr>
              <a:buFont typeface="FontAwesome" pitchFamily="2" charset="0"/>
              <a:buChar char=""/>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Планирование выездных налоговых проверок</a:t>
            </a:r>
          </a:p>
          <a:p>
            <a:pPr marL="268288" indent="-268288" algn="l">
              <a:spcBef>
                <a:spcPts val="0"/>
              </a:spcBef>
              <a:spcAft>
                <a:spcPts val="800"/>
              </a:spcAft>
              <a:buClr>
                <a:srgbClr val="00B0F0"/>
              </a:buClr>
              <a:buFont typeface="FontAwesome" pitchFamily="2" charset="0"/>
              <a:buChar char=""/>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Применение обеспечительных мер в соответствии с </a:t>
            </a:r>
            <a:r>
              <a:rPr lang="ru-RU" sz="1200" dirty="0" err="1">
                <a:solidFill>
                  <a:schemeClr val="tx1">
                    <a:lumMod val="75000"/>
                  </a:schemeClr>
                </a:solidFill>
                <a:latin typeface="Golos Text" panose="020B0503020202020204" pitchFamily="34" charset="0"/>
                <a:ea typeface="Golos Text" panose="020B0503020202020204" pitchFamily="34" charset="0"/>
              </a:rPr>
              <a:t>п.п</a:t>
            </a:r>
            <a:r>
              <a:rPr lang="ru-RU" sz="1200" dirty="0">
                <a:solidFill>
                  <a:schemeClr val="tx1">
                    <a:lumMod val="75000"/>
                  </a:schemeClr>
                </a:solidFill>
                <a:latin typeface="Golos Text" panose="020B0503020202020204" pitchFamily="34" charset="0"/>
                <a:ea typeface="Golos Text" panose="020B0503020202020204" pitchFamily="34" charset="0"/>
              </a:rPr>
              <a:t>. 10-13 ст. 101 НК РФ</a:t>
            </a:r>
          </a:p>
          <a:p>
            <a:pPr marL="268288" indent="-268288" algn="l">
              <a:spcBef>
                <a:spcPts val="0"/>
              </a:spcBef>
              <a:spcAft>
                <a:spcPts val="800"/>
              </a:spcAft>
              <a:buClr>
                <a:srgbClr val="00B0F0"/>
              </a:buClr>
              <a:buFont typeface="FontAwesome" pitchFamily="2" charset="0"/>
              <a:buChar char=""/>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Рассмотрение материалов ВНП и  принятие по ним решения</a:t>
            </a:r>
          </a:p>
          <a:p>
            <a:pPr marL="268288" indent="-268288" algn="l">
              <a:spcBef>
                <a:spcPts val="0"/>
              </a:spcBef>
              <a:spcAft>
                <a:spcPts val="800"/>
              </a:spcAft>
              <a:buClr>
                <a:srgbClr val="00B0F0"/>
              </a:buClr>
              <a:buFont typeface="FontAwesome" pitchFamily="2" charset="0"/>
              <a:buChar char=""/>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Взыскание за счет имущества ФЛ</a:t>
            </a:r>
          </a:p>
        </p:txBody>
      </p:sp>
      <p:cxnSp>
        <p:nvCxnSpPr>
          <p:cNvPr id="23" name="Straight Connector 22">
            <a:extLst>
              <a:ext uri="{FF2B5EF4-FFF2-40B4-BE49-F238E27FC236}">
                <a16:creationId xmlns:a16="http://schemas.microsoft.com/office/drawing/2014/main" xmlns="" id="{B25216FC-5A63-F619-1C03-92FA9B3FA8CE}"/>
              </a:ext>
            </a:extLst>
          </p:cNvPr>
          <p:cNvCxnSpPr>
            <a:cxnSpLocks/>
          </p:cNvCxnSpPr>
          <p:nvPr/>
        </p:nvCxnSpPr>
        <p:spPr>
          <a:xfrm>
            <a:off x="9142859" y="1448780"/>
            <a:ext cx="0" cy="540922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Стрелка вправо 59">
            <a:extLst>
              <a:ext uri="{FF2B5EF4-FFF2-40B4-BE49-F238E27FC236}">
                <a16:creationId xmlns:a16="http://schemas.microsoft.com/office/drawing/2014/main" xmlns="" id="{9AABA224-F72C-3D48-DDEA-0D1B0F30EB23}"/>
              </a:ext>
            </a:extLst>
          </p:cNvPr>
          <p:cNvSpPr/>
          <p:nvPr/>
        </p:nvSpPr>
        <p:spPr>
          <a:xfrm>
            <a:off x="8509534" y="1347946"/>
            <a:ext cx="822870" cy="664513"/>
          </a:xfrm>
          <a:prstGeom prst="rightArrow">
            <a:avLst>
              <a:gd name="adj1" fmla="val 50000"/>
              <a:gd name="adj2" fmla="val 758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231A6F"/>
              </a:solidFill>
            </a:endParaRPr>
          </a:p>
        </p:txBody>
      </p:sp>
    </p:spTree>
    <p:extLst>
      <p:ext uri="{BB962C8B-B14F-4D97-AF65-F5344CB8AC3E}">
        <p14:creationId xmlns:p14="http://schemas.microsoft.com/office/powerpoint/2010/main" val="361971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КОНТРОЛЬНО-КАССОВАЯ ТЕХНИКА</a:t>
            </a:r>
          </a:p>
        </p:txBody>
      </p:sp>
      <p:grpSp>
        <p:nvGrpSpPr>
          <p:cNvPr id="2" name="Group 1">
            <a:extLst>
              <a:ext uri="{FF2B5EF4-FFF2-40B4-BE49-F238E27FC236}">
                <a16:creationId xmlns:a16="http://schemas.microsoft.com/office/drawing/2014/main" xmlns="" id="{DDFA5C7A-6154-D9A4-7A85-BF767E7DE093}"/>
              </a:ext>
            </a:extLst>
          </p:cNvPr>
          <p:cNvGrpSpPr/>
          <p:nvPr/>
        </p:nvGrpSpPr>
        <p:grpSpPr>
          <a:xfrm>
            <a:off x="2706240" y="3210330"/>
            <a:ext cx="2164383" cy="945543"/>
            <a:chOff x="978211" y="1520788"/>
            <a:chExt cx="2164383" cy="945543"/>
          </a:xfrm>
        </p:grpSpPr>
        <p:sp>
          <p:nvSpPr>
            <p:cNvPr id="3" name="Subtitle 2">
              <a:extLst>
                <a:ext uri="{FF2B5EF4-FFF2-40B4-BE49-F238E27FC236}">
                  <a16:creationId xmlns:a16="http://schemas.microsoft.com/office/drawing/2014/main" xmlns="" id="{49056C9F-D069-58B4-F2F8-20520E8E019D}"/>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dirty="0">
                  <a:solidFill>
                    <a:srgbClr val="00B0F0"/>
                  </a:solidFill>
                  <a:latin typeface="Golos Text" panose="020B0503020202020204" pitchFamily="34" charset="0"/>
                  <a:ea typeface="Golos Text" panose="020B0503020202020204" pitchFamily="34" charset="0"/>
                </a:rPr>
                <a:t>&gt;</a:t>
              </a:r>
              <a:r>
                <a:rPr lang="ru-RU" sz="4400" dirty="0">
                  <a:solidFill>
                    <a:srgbClr val="00B0F0"/>
                  </a:solidFill>
                  <a:latin typeface="Golos Text" panose="020B0503020202020204" pitchFamily="34" charset="0"/>
                  <a:ea typeface="Golos Text" panose="020B0503020202020204" pitchFamily="34" charset="0"/>
                </a:rPr>
                <a:t> </a:t>
              </a:r>
              <a:r>
                <a:rPr lang="en-US" sz="4400" b="1" dirty="0">
                  <a:solidFill>
                    <a:srgbClr val="00B0F0"/>
                  </a:solidFill>
                  <a:latin typeface="Golos Text" panose="020B0503020202020204" pitchFamily="34" charset="0"/>
                  <a:ea typeface="Golos Text" panose="020B0503020202020204" pitchFamily="34" charset="0"/>
                </a:rPr>
                <a:t>3</a:t>
              </a:r>
              <a:r>
                <a:rPr lang="ru-RU" sz="4400" b="1" dirty="0">
                  <a:solidFill>
                    <a:srgbClr val="00B0F0"/>
                  </a:solidFill>
                  <a:latin typeface="Golos Text" panose="020B0503020202020204" pitchFamily="34" charset="0"/>
                  <a:ea typeface="Golos Text" panose="020B0503020202020204" pitchFamily="34" charset="0"/>
                </a:rPr>
                <a:t>,</a:t>
              </a:r>
              <a:r>
                <a:rPr lang="en-US" sz="4400" b="1" dirty="0">
                  <a:solidFill>
                    <a:srgbClr val="00B0F0"/>
                  </a:solidFill>
                  <a:latin typeface="Golos Text" panose="020B0503020202020204" pitchFamily="34" charset="0"/>
                  <a:ea typeface="Golos Text" panose="020B0503020202020204" pitchFamily="34" charset="0"/>
                </a:rPr>
                <a:t>6</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4" name="Subtitle 2">
              <a:extLst>
                <a:ext uri="{FF2B5EF4-FFF2-40B4-BE49-F238E27FC236}">
                  <a16:creationId xmlns:a16="http://schemas.microsoft.com/office/drawing/2014/main" xmlns="" id="{5F0B9D3D-8D0C-BF7D-B093-993160B8F5F4}"/>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МЛН ЕД.</a:t>
              </a:r>
            </a:p>
          </p:txBody>
        </p:sp>
      </p:grpSp>
      <p:sp>
        <p:nvSpPr>
          <p:cNvPr id="5" name="Subtitle 2">
            <a:extLst>
              <a:ext uri="{FF2B5EF4-FFF2-40B4-BE49-F238E27FC236}">
                <a16:creationId xmlns:a16="http://schemas.microsoft.com/office/drawing/2014/main" xmlns="" id="{D755C4FE-41AB-298F-85B5-5077B16FCDDD}"/>
              </a:ext>
            </a:extLst>
          </p:cNvPr>
          <p:cNvSpPr txBox="1">
            <a:spLocks/>
          </p:cNvSpPr>
          <p:nvPr/>
        </p:nvSpPr>
        <p:spPr>
          <a:xfrm>
            <a:off x="2706240" y="1624910"/>
            <a:ext cx="1980221"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Зарегистрировано ККТ </a:t>
            </a:r>
          </a:p>
        </p:txBody>
      </p:sp>
      <p:sp>
        <p:nvSpPr>
          <p:cNvPr id="6" name="Subtitle 2">
            <a:extLst>
              <a:ext uri="{FF2B5EF4-FFF2-40B4-BE49-F238E27FC236}">
                <a16:creationId xmlns:a16="http://schemas.microsoft.com/office/drawing/2014/main" xmlns="" id="{43EF884D-69B2-1748-79B7-C9B16E658F83}"/>
              </a:ext>
            </a:extLst>
          </p:cNvPr>
          <p:cNvSpPr txBox="1">
            <a:spLocks/>
          </p:cNvSpPr>
          <p:nvPr/>
        </p:nvSpPr>
        <p:spPr>
          <a:xfrm>
            <a:off x="587389" y="6006577"/>
            <a:ext cx="1368150" cy="61555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Значения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приведены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за 9 месяцев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2022 года</a:t>
            </a:r>
          </a:p>
        </p:txBody>
      </p:sp>
      <p:grpSp>
        <p:nvGrpSpPr>
          <p:cNvPr id="7" name="Group 6">
            <a:extLst>
              <a:ext uri="{FF2B5EF4-FFF2-40B4-BE49-F238E27FC236}">
                <a16:creationId xmlns:a16="http://schemas.microsoft.com/office/drawing/2014/main" xmlns="" id="{7CBE63A0-3C08-170C-B2EF-55DA69123002}"/>
              </a:ext>
            </a:extLst>
          </p:cNvPr>
          <p:cNvGrpSpPr/>
          <p:nvPr/>
        </p:nvGrpSpPr>
        <p:grpSpPr>
          <a:xfrm>
            <a:off x="5905771" y="3210330"/>
            <a:ext cx="2164383" cy="945543"/>
            <a:chOff x="978211" y="1520788"/>
            <a:chExt cx="2164383" cy="945543"/>
          </a:xfrm>
        </p:grpSpPr>
        <p:sp>
          <p:nvSpPr>
            <p:cNvPr id="8" name="Subtitle 2">
              <a:extLst>
                <a:ext uri="{FF2B5EF4-FFF2-40B4-BE49-F238E27FC236}">
                  <a16:creationId xmlns:a16="http://schemas.microsoft.com/office/drawing/2014/main" xmlns="" id="{6C16CBF3-A627-6337-853B-60AFDFEAB84D}"/>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dirty="0">
                  <a:solidFill>
                    <a:srgbClr val="00B0F0"/>
                  </a:solidFill>
                  <a:latin typeface="Golos Text" panose="020B0503020202020204" pitchFamily="34" charset="0"/>
                  <a:ea typeface="Golos Text" panose="020B0503020202020204" pitchFamily="34" charset="0"/>
                </a:rPr>
                <a:t>&gt;</a:t>
              </a:r>
              <a:r>
                <a:rPr lang="ru-RU" sz="4400" b="1" dirty="0">
                  <a:solidFill>
                    <a:srgbClr val="00B0F0"/>
                  </a:solidFill>
                  <a:latin typeface="Golos Text" panose="020B0503020202020204" pitchFamily="34" charset="0"/>
                  <a:ea typeface="Golos Text" panose="020B0503020202020204" pitchFamily="34" charset="0"/>
                </a:rPr>
                <a:t> </a:t>
              </a:r>
              <a:r>
                <a:rPr lang="en-US" sz="4400" b="1" dirty="0">
                  <a:solidFill>
                    <a:srgbClr val="00B0F0"/>
                  </a:solidFill>
                  <a:latin typeface="Golos Text" panose="020B0503020202020204" pitchFamily="34" charset="0"/>
                  <a:ea typeface="Golos Text" panose="020B0503020202020204" pitchFamily="34" charset="0"/>
                </a:rPr>
                <a:t>17</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9" name="Subtitle 2">
              <a:extLst>
                <a:ext uri="{FF2B5EF4-FFF2-40B4-BE49-F238E27FC236}">
                  <a16:creationId xmlns:a16="http://schemas.microsoft.com/office/drawing/2014/main" xmlns="" id="{39C9FB53-8AED-7763-5EF8-B5E244BE220B}"/>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ТЫС.</a:t>
              </a:r>
            </a:p>
          </p:txBody>
        </p:sp>
      </p:grpSp>
      <p:sp>
        <p:nvSpPr>
          <p:cNvPr id="10" name="Subtitle 2">
            <a:extLst>
              <a:ext uri="{FF2B5EF4-FFF2-40B4-BE49-F238E27FC236}">
                <a16:creationId xmlns:a16="http://schemas.microsoft.com/office/drawing/2014/main" xmlns="" id="{0F7730FD-5360-0F23-DEA9-C4AC760485ED}"/>
              </a:ext>
            </a:extLst>
          </p:cNvPr>
          <p:cNvSpPr txBox="1">
            <a:spLocks/>
          </p:cNvSpPr>
          <p:nvPr/>
        </p:nvSpPr>
        <p:spPr>
          <a:xfrm>
            <a:off x="5905771" y="1624910"/>
            <a:ext cx="1980221"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проверок соблюдения требований к ККТ </a:t>
            </a:r>
          </a:p>
        </p:txBody>
      </p:sp>
      <p:grpSp>
        <p:nvGrpSpPr>
          <p:cNvPr id="12" name="Group 11">
            <a:extLst>
              <a:ext uri="{FF2B5EF4-FFF2-40B4-BE49-F238E27FC236}">
                <a16:creationId xmlns:a16="http://schemas.microsoft.com/office/drawing/2014/main" xmlns="" id="{386518BA-C371-3912-97CC-AC48EF38CCFC}"/>
              </a:ext>
            </a:extLst>
          </p:cNvPr>
          <p:cNvGrpSpPr/>
          <p:nvPr/>
        </p:nvGrpSpPr>
        <p:grpSpPr>
          <a:xfrm>
            <a:off x="9101162" y="3210330"/>
            <a:ext cx="2164383" cy="945543"/>
            <a:chOff x="978211" y="1520788"/>
            <a:chExt cx="2164383" cy="945543"/>
          </a:xfrm>
        </p:grpSpPr>
        <p:sp>
          <p:nvSpPr>
            <p:cNvPr id="13" name="Subtitle 2">
              <a:extLst>
                <a:ext uri="{FF2B5EF4-FFF2-40B4-BE49-F238E27FC236}">
                  <a16:creationId xmlns:a16="http://schemas.microsoft.com/office/drawing/2014/main" xmlns="" id="{DAB24D98-6726-FEC1-7C42-CE54F7177D86}"/>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dirty="0">
                  <a:solidFill>
                    <a:srgbClr val="00B0F0"/>
                  </a:solidFill>
                  <a:latin typeface="Golos Text" panose="020B0503020202020204" pitchFamily="34" charset="0"/>
                  <a:ea typeface="Golos Text" panose="020B0503020202020204" pitchFamily="34" charset="0"/>
                </a:rPr>
                <a:t>&gt;</a:t>
              </a:r>
              <a:r>
                <a:rPr lang="ru-RU" sz="4400" b="1" dirty="0">
                  <a:solidFill>
                    <a:srgbClr val="00B0F0"/>
                  </a:solidFill>
                  <a:latin typeface="Golos Text" panose="020B0503020202020204" pitchFamily="34" charset="0"/>
                  <a:ea typeface="Golos Text" panose="020B0503020202020204" pitchFamily="34" charset="0"/>
                </a:rPr>
                <a:t> </a:t>
              </a:r>
              <a:r>
                <a:rPr lang="en-US" sz="4400" b="1" dirty="0">
                  <a:solidFill>
                    <a:srgbClr val="00B0F0"/>
                  </a:solidFill>
                  <a:latin typeface="Golos Text" panose="020B0503020202020204" pitchFamily="34" charset="0"/>
                  <a:ea typeface="Golos Text" panose="020B0503020202020204" pitchFamily="34" charset="0"/>
                </a:rPr>
                <a:t>112</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4" name="Subtitle 2">
              <a:extLst>
                <a:ext uri="{FF2B5EF4-FFF2-40B4-BE49-F238E27FC236}">
                  <a16:creationId xmlns:a16="http://schemas.microsoft.com/office/drawing/2014/main" xmlns="" id="{9C1E697E-9384-3250-1B10-BAEA7A1DF384}"/>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МЛН РУБ.</a:t>
              </a:r>
            </a:p>
          </p:txBody>
        </p:sp>
      </p:grpSp>
      <p:sp>
        <p:nvSpPr>
          <p:cNvPr id="15" name="Subtitle 2">
            <a:extLst>
              <a:ext uri="{FF2B5EF4-FFF2-40B4-BE49-F238E27FC236}">
                <a16:creationId xmlns:a16="http://schemas.microsoft.com/office/drawing/2014/main" xmlns="" id="{7B2B16FC-B764-B6A9-DD37-5CBD83289A25}"/>
              </a:ext>
            </a:extLst>
          </p:cNvPr>
          <p:cNvSpPr txBox="1">
            <a:spLocks/>
          </p:cNvSpPr>
          <p:nvPr/>
        </p:nvSpPr>
        <p:spPr>
          <a:xfrm>
            <a:off x="9105304" y="1624910"/>
            <a:ext cx="2391296"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 результатам проверок, выявивших нарушения, предъявлены штрафные санкции </a:t>
            </a:r>
          </a:p>
        </p:txBody>
      </p:sp>
      <p:cxnSp>
        <p:nvCxnSpPr>
          <p:cNvPr id="17" name="Straight Connector 16">
            <a:extLst>
              <a:ext uri="{FF2B5EF4-FFF2-40B4-BE49-F238E27FC236}">
                <a16:creationId xmlns:a16="http://schemas.microsoft.com/office/drawing/2014/main" xmlns="" id="{72B8A5E5-A7E1-D2DA-F772-C95B3FBDF2D9}"/>
              </a:ext>
            </a:extLst>
          </p:cNvPr>
          <p:cNvCxnSpPr/>
          <p:nvPr/>
        </p:nvCxnSpPr>
        <p:spPr>
          <a:xfrm>
            <a:off x="5296116"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52BEB381-1FF7-60C7-0E31-0EAE93147E09}"/>
              </a:ext>
            </a:extLst>
          </p:cNvPr>
          <p:cNvCxnSpPr/>
          <p:nvPr/>
        </p:nvCxnSpPr>
        <p:spPr>
          <a:xfrm>
            <a:off x="8495647"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FA996B3-3946-EE10-D95C-2CBA470CD5B6}"/>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EC01ACA-16A2-30ED-5EAA-CDC8B9DA3B14}"/>
              </a:ext>
            </a:extLst>
          </p:cNvPr>
          <p:cNvCxnSpPr/>
          <p:nvPr/>
        </p:nvCxnSpPr>
        <p:spPr>
          <a:xfrm>
            <a:off x="5312783"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FC938A20-571F-9353-CB5D-631F5083C136}"/>
              </a:ext>
            </a:extLst>
          </p:cNvPr>
          <p:cNvCxnSpPr/>
          <p:nvPr/>
        </p:nvCxnSpPr>
        <p:spPr>
          <a:xfrm>
            <a:off x="8512314"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5B94D17-6744-0103-4546-5CC6F589D4CF}"/>
              </a:ext>
            </a:extLst>
          </p:cNvPr>
          <p:cNvCxnSpPr>
            <a:cxnSpLocks/>
          </p:cNvCxnSpPr>
          <p:nvPr/>
        </p:nvCxnSpPr>
        <p:spPr>
          <a:xfrm>
            <a:off x="2113252"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911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ГОСУДАРСТВЕННАЯ РЕГИСТРАЦИЯ И УЧЕТ НАЛОГОПЛАТЕЛЬЩИКОВ</a:t>
            </a:r>
          </a:p>
        </p:txBody>
      </p:sp>
      <p:sp>
        <p:nvSpPr>
          <p:cNvPr id="4" name="Subtitle 2">
            <a:extLst>
              <a:ext uri="{FF2B5EF4-FFF2-40B4-BE49-F238E27FC236}">
                <a16:creationId xmlns:a16="http://schemas.microsoft.com/office/drawing/2014/main" xmlns="" id="{25B5C468-5A3A-7AD2-A729-1A3FCD43634E}"/>
              </a:ext>
            </a:extLst>
          </p:cNvPr>
          <p:cNvSpPr txBox="1">
            <a:spLocks/>
          </p:cNvSpPr>
          <p:nvPr/>
        </p:nvSpPr>
        <p:spPr>
          <a:xfrm>
            <a:off x="2459596" y="3439019"/>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МЛН</a:t>
            </a:r>
          </a:p>
        </p:txBody>
      </p:sp>
      <p:sp>
        <p:nvSpPr>
          <p:cNvPr id="5" name="Subtitle 2">
            <a:extLst>
              <a:ext uri="{FF2B5EF4-FFF2-40B4-BE49-F238E27FC236}">
                <a16:creationId xmlns:a16="http://schemas.microsoft.com/office/drawing/2014/main" xmlns="" id="{2EA08C1A-841B-21D1-CCB8-5BD0A0B7547F}"/>
              </a:ext>
            </a:extLst>
          </p:cNvPr>
          <p:cNvSpPr txBox="1">
            <a:spLocks/>
          </p:cNvSpPr>
          <p:nvPr/>
        </p:nvSpPr>
        <p:spPr>
          <a:xfrm>
            <a:off x="2459597" y="1624910"/>
            <a:ext cx="2525975"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Содержится сведений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в ЕГРЮЛ о юридических лицах </a:t>
            </a:r>
          </a:p>
        </p:txBody>
      </p:sp>
      <p:cxnSp>
        <p:nvCxnSpPr>
          <p:cNvPr id="6" name="Straight Connector 5">
            <a:extLst>
              <a:ext uri="{FF2B5EF4-FFF2-40B4-BE49-F238E27FC236}">
                <a16:creationId xmlns:a16="http://schemas.microsoft.com/office/drawing/2014/main" xmlns="" id="{16324DD6-C213-5ACC-5338-B0C50E465624}"/>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07785DD-1DD9-AC65-135E-532E5CD6D9FE}"/>
              </a:ext>
            </a:extLst>
          </p:cNvPr>
          <p:cNvCxnSpPr>
            <a:cxnSpLocks/>
          </p:cNvCxnSpPr>
          <p:nvPr/>
        </p:nvCxnSpPr>
        <p:spPr>
          <a:xfrm>
            <a:off x="2113252" y="2858224"/>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xmlns="" id="{CAE3FD95-C6DE-618F-EE15-7214C749C485}"/>
              </a:ext>
            </a:extLst>
          </p:cNvPr>
          <p:cNvSpPr txBox="1">
            <a:spLocks/>
          </p:cNvSpPr>
          <p:nvPr/>
        </p:nvSpPr>
        <p:spPr>
          <a:xfrm>
            <a:off x="2459596" y="58512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МЛН</a:t>
            </a:r>
          </a:p>
        </p:txBody>
      </p:sp>
      <p:sp>
        <p:nvSpPr>
          <p:cNvPr id="11" name="Subtitle 2">
            <a:extLst>
              <a:ext uri="{FF2B5EF4-FFF2-40B4-BE49-F238E27FC236}">
                <a16:creationId xmlns:a16="http://schemas.microsoft.com/office/drawing/2014/main" xmlns="" id="{36AD69FA-7380-0D7D-AEB5-F70926BEA531}"/>
              </a:ext>
            </a:extLst>
          </p:cNvPr>
          <p:cNvSpPr txBox="1">
            <a:spLocks/>
          </p:cNvSpPr>
          <p:nvPr/>
        </p:nvSpPr>
        <p:spPr>
          <a:xfrm>
            <a:off x="2459597" y="4305174"/>
            <a:ext cx="2525975"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Содержится сведений в ЕГРИП об индивидуальных предпринимателях</a:t>
            </a:r>
          </a:p>
        </p:txBody>
      </p:sp>
      <p:cxnSp>
        <p:nvCxnSpPr>
          <p:cNvPr id="12" name="Straight Connector 11">
            <a:extLst>
              <a:ext uri="{FF2B5EF4-FFF2-40B4-BE49-F238E27FC236}">
                <a16:creationId xmlns:a16="http://schemas.microsoft.com/office/drawing/2014/main" xmlns="" id="{5A4A50BB-2301-449C-DF50-5C664DE990FF}"/>
              </a:ext>
            </a:extLst>
          </p:cNvPr>
          <p:cNvCxnSpPr>
            <a:cxnSpLocks/>
          </p:cNvCxnSpPr>
          <p:nvPr/>
        </p:nvCxnSpPr>
        <p:spPr>
          <a:xfrm>
            <a:off x="2113252"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xmlns="" id="{EDEBA7FB-E02E-8FD5-1E7E-C1B76AF8D915}"/>
              </a:ext>
            </a:extLst>
          </p:cNvPr>
          <p:cNvSpPr txBox="1">
            <a:spLocks/>
          </p:cNvSpPr>
          <p:nvPr/>
        </p:nvSpPr>
        <p:spPr>
          <a:xfrm>
            <a:off x="587389" y="6006577"/>
            <a:ext cx="1368150" cy="61555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Значения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приведены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за 9 месяцев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2022 года</a:t>
            </a:r>
          </a:p>
        </p:txBody>
      </p:sp>
      <p:sp>
        <p:nvSpPr>
          <p:cNvPr id="16" name="Subtitle 2">
            <a:extLst>
              <a:ext uri="{FF2B5EF4-FFF2-40B4-BE49-F238E27FC236}">
                <a16:creationId xmlns:a16="http://schemas.microsoft.com/office/drawing/2014/main" xmlns="" id="{E48F1286-CF4B-65B8-F03F-BCD5A2A41C63}"/>
              </a:ext>
            </a:extLst>
          </p:cNvPr>
          <p:cNvSpPr txBox="1">
            <a:spLocks/>
          </p:cNvSpPr>
          <p:nvPr/>
        </p:nvSpPr>
        <p:spPr>
          <a:xfrm>
            <a:off x="5483932" y="3439019"/>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ТЫС.</a:t>
            </a:r>
          </a:p>
        </p:txBody>
      </p:sp>
      <p:sp>
        <p:nvSpPr>
          <p:cNvPr id="17" name="Subtitle 2">
            <a:extLst>
              <a:ext uri="{FF2B5EF4-FFF2-40B4-BE49-F238E27FC236}">
                <a16:creationId xmlns:a16="http://schemas.microsoft.com/office/drawing/2014/main" xmlns="" id="{3A207EB1-8710-4EE2-15FF-AC47E866F9FF}"/>
              </a:ext>
            </a:extLst>
          </p:cNvPr>
          <p:cNvSpPr txBox="1">
            <a:spLocks/>
          </p:cNvSpPr>
          <p:nvPr/>
        </p:nvSpPr>
        <p:spPr>
          <a:xfrm>
            <a:off x="5483933" y="1624910"/>
            <a:ext cx="2525975"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Внесено сведений в ЕГРЮЛ о юридических лицах, прекративших свою деятельность</a:t>
            </a:r>
          </a:p>
        </p:txBody>
      </p:sp>
      <p:cxnSp>
        <p:nvCxnSpPr>
          <p:cNvPr id="18" name="Straight Connector 17">
            <a:extLst>
              <a:ext uri="{FF2B5EF4-FFF2-40B4-BE49-F238E27FC236}">
                <a16:creationId xmlns:a16="http://schemas.microsoft.com/office/drawing/2014/main" xmlns="" id="{3804507F-4C8C-20FE-3D6A-4A243310BA13}"/>
              </a:ext>
            </a:extLst>
          </p:cNvPr>
          <p:cNvCxnSpPr>
            <a:cxnSpLocks/>
          </p:cNvCxnSpPr>
          <p:nvPr/>
        </p:nvCxnSpPr>
        <p:spPr>
          <a:xfrm>
            <a:off x="5123892"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764AD1D-2405-34A2-3BCC-3D8C459A8A4B}"/>
              </a:ext>
            </a:extLst>
          </p:cNvPr>
          <p:cNvCxnSpPr>
            <a:cxnSpLocks/>
          </p:cNvCxnSpPr>
          <p:nvPr/>
        </p:nvCxnSpPr>
        <p:spPr>
          <a:xfrm>
            <a:off x="5140559" y="2858224"/>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xmlns="" id="{A1BFFD86-5692-7D04-2802-94483AE0CD75}"/>
              </a:ext>
            </a:extLst>
          </p:cNvPr>
          <p:cNvSpPr txBox="1">
            <a:spLocks/>
          </p:cNvSpPr>
          <p:nvPr/>
        </p:nvSpPr>
        <p:spPr>
          <a:xfrm>
            <a:off x="5483932" y="58512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ТЫС.</a:t>
            </a:r>
          </a:p>
        </p:txBody>
      </p:sp>
      <p:sp>
        <p:nvSpPr>
          <p:cNvPr id="23" name="Subtitle 2">
            <a:extLst>
              <a:ext uri="{FF2B5EF4-FFF2-40B4-BE49-F238E27FC236}">
                <a16:creationId xmlns:a16="http://schemas.microsoft.com/office/drawing/2014/main" xmlns="" id="{C5614E9A-8A29-B814-D22F-6E26DDD67F30}"/>
              </a:ext>
            </a:extLst>
          </p:cNvPr>
          <p:cNvSpPr txBox="1">
            <a:spLocks/>
          </p:cNvSpPr>
          <p:nvPr/>
        </p:nvSpPr>
        <p:spPr>
          <a:xfrm>
            <a:off x="5483933" y="4305174"/>
            <a:ext cx="2525975"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Внесено сведений в ЕГРИП об ИП, прекративших свою деятельность</a:t>
            </a:r>
          </a:p>
        </p:txBody>
      </p:sp>
      <p:cxnSp>
        <p:nvCxnSpPr>
          <p:cNvPr id="24" name="Straight Connector 23">
            <a:extLst>
              <a:ext uri="{FF2B5EF4-FFF2-40B4-BE49-F238E27FC236}">
                <a16:creationId xmlns:a16="http://schemas.microsoft.com/office/drawing/2014/main" xmlns="" id="{18F57157-59E9-F11F-7144-A7DFEDA70E72}"/>
              </a:ext>
            </a:extLst>
          </p:cNvPr>
          <p:cNvCxnSpPr>
            <a:cxnSpLocks/>
          </p:cNvCxnSpPr>
          <p:nvPr/>
        </p:nvCxnSpPr>
        <p:spPr>
          <a:xfrm>
            <a:off x="5140559"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xmlns="" id="{63EBA271-4089-AAAA-1F30-2D05C1F6F08B}"/>
              </a:ext>
            </a:extLst>
          </p:cNvPr>
          <p:cNvSpPr txBox="1">
            <a:spLocks/>
          </p:cNvSpPr>
          <p:nvPr/>
        </p:nvSpPr>
        <p:spPr>
          <a:xfrm>
            <a:off x="8688288" y="3439019"/>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ТЫС.</a:t>
            </a:r>
          </a:p>
        </p:txBody>
      </p:sp>
      <p:sp>
        <p:nvSpPr>
          <p:cNvPr id="28" name="Subtitle 2">
            <a:extLst>
              <a:ext uri="{FF2B5EF4-FFF2-40B4-BE49-F238E27FC236}">
                <a16:creationId xmlns:a16="http://schemas.microsoft.com/office/drawing/2014/main" xmlns="" id="{75F28459-EFEE-F3E5-40CE-5B713C258207}"/>
              </a:ext>
            </a:extLst>
          </p:cNvPr>
          <p:cNvSpPr txBox="1">
            <a:spLocks/>
          </p:cNvSpPr>
          <p:nvPr/>
        </p:nvSpPr>
        <p:spPr>
          <a:xfrm>
            <a:off x="8688289" y="1624910"/>
            <a:ext cx="2525975"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поданных на государственную регистрацию пакетов электронных документов</a:t>
            </a:r>
          </a:p>
        </p:txBody>
      </p:sp>
      <p:cxnSp>
        <p:nvCxnSpPr>
          <p:cNvPr id="30" name="Straight Connector 29">
            <a:extLst>
              <a:ext uri="{FF2B5EF4-FFF2-40B4-BE49-F238E27FC236}">
                <a16:creationId xmlns:a16="http://schemas.microsoft.com/office/drawing/2014/main" xmlns="" id="{34B049C1-FE2D-1B57-8C3D-90DBB60B26B9}"/>
              </a:ext>
            </a:extLst>
          </p:cNvPr>
          <p:cNvCxnSpPr>
            <a:cxnSpLocks/>
          </p:cNvCxnSpPr>
          <p:nvPr/>
        </p:nvCxnSpPr>
        <p:spPr>
          <a:xfrm>
            <a:off x="83398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A31CA1BE-1460-656D-D708-705B0D37C5CC}"/>
              </a:ext>
            </a:extLst>
          </p:cNvPr>
          <p:cNvCxnSpPr>
            <a:cxnSpLocks/>
          </p:cNvCxnSpPr>
          <p:nvPr/>
        </p:nvCxnSpPr>
        <p:spPr>
          <a:xfrm>
            <a:off x="8356552" y="2858224"/>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Subtitle 2">
            <a:extLst>
              <a:ext uri="{FF2B5EF4-FFF2-40B4-BE49-F238E27FC236}">
                <a16:creationId xmlns:a16="http://schemas.microsoft.com/office/drawing/2014/main" xmlns="" id="{3347623B-C003-4878-CB3B-3EA4A838D751}"/>
              </a:ext>
            </a:extLst>
          </p:cNvPr>
          <p:cNvSpPr txBox="1">
            <a:spLocks/>
          </p:cNvSpPr>
          <p:nvPr/>
        </p:nvSpPr>
        <p:spPr>
          <a:xfrm>
            <a:off x="8688288" y="5851287"/>
            <a:ext cx="2273948"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МЛН СУБЪЕКТОВ МСП</a:t>
            </a:r>
          </a:p>
        </p:txBody>
      </p:sp>
      <p:sp>
        <p:nvSpPr>
          <p:cNvPr id="35" name="Subtitle 2">
            <a:extLst>
              <a:ext uri="{FF2B5EF4-FFF2-40B4-BE49-F238E27FC236}">
                <a16:creationId xmlns:a16="http://schemas.microsoft.com/office/drawing/2014/main" xmlns="" id="{0EEA7227-59DA-7638-34B6-40C310BECE10}"/>
              </a:ext>
            </a:extLst>
          </p:cNvPr>
          <p:cNvSpPr txBox="1">
            <a:spLocks/>
          </p:cNvSpPr>
          <p:nvPr/>
        </p:nvSpPr>
        <p:spPr>
          <a:xfrm>
            <a:off x="8688289" y="4305174"/>
            <a:ext cx="2525975"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Реестр МСП</a:t>
            </a:r>
          </a:p>
        </p:txBody>
      </p:sp>
      <p:cxnSp>
        <p:nvCxnSpPr>
          <p:cNvPr id="36" name="Straight Connector 35">
            <a:extLst>
              <a:ext uri="{FF2B5EF4-FFF2-40B4-BE49-F238E27FC236}">
                <a16:creationId xmlns:a16="http://schemas.microsoft.com/office/drawing/2014/main" xmlns="" id="{563E92D5-22E7-03C4-D778-159EAA8726F5}"/>
              </a:ext>
            </a:extLst>
          </p:cNvPr>
          <p:cNvCxnSpPr>
            <a:cxnSpLocks/>
          </p:cNvCxnSpPr>
          <p:nvPr/>
        </p:nvCxnSpPr>
        <p:spPr>
          <a:xfrm>
            <a:off x="8356552" y="529707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2FECDD92-B236-CA76-697F-C0958E9E355A}"/>
              </a:ext>
            </a:extLst>
          </p:cNvPr>
          <p:cNvCxnSpPr>
            <a:cxnSpLocks/>
          </p:cNvCxnSpPr>
          <p:nvPr/>
        </p:nvCxnSpPr>
        <p:spPr>
          <a:xfrm flipH="1">
            <a:off x="2096585" y="3974348"/>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Subtitle 2">
            <a:extLst>
              <a:ext uri="{FF2B5EF4-FFF2-40B4-BE49-F238E27FC236}">
                <a16:creationId xmlns:a16="http://schemas.microsoft.com/office/drawing/2014/main" xmlns="" id="{22AE36B7-68D8-691F-9FF8-A95BA2DB59EA}"/>
              </a:ext>
            </a:extLst>
          </p:cNvPr>
          <p:cNvSpPr txBox="1">
            <a:spLocks/>
          </p:cNvSpPr>
          <p:nvPr/>
        </p:nvSpPr>
        <p:spPr>
          <a:xfrm>
            <a:off x="2459597" y="2708920"/>
            <a:ext cx="2567988"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3,2</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-3,4%</a:t>
            </a:r>
          </a:p>
        </p:txBody>
      </p:sp>
      <p:sp>
        <p:nvSpPr>
          <p:cNvPr id="39" name="Subtitle 2">
            <a:extLst>
              <a:ext uri="{FF2B5EF4-FFF2-40B4-BE49-F238E27FC236}">
                <a16:creationId xmlns:a16="http://schemas.microsoft.com/office/drawing/2014/main" xmlns="" id="{01CA2141-8E23-98BC-2CBD-35D6D024D4D1}"/>
              </a:ext>
            </a:extLst>
          </p:cNvPr>
          <p:cNvSpPr txBox="1">
            <a:spLocks/>
          </p:cNvSpPr>
          <p:nvPr/>
        </p:nvSpPr>
        <p:spPr>
          <a:xfrm>
            <a:off x="5483933" y="2708920"/>
            <a:ext cx="2567988"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245</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-22,3%</a:t>
            </a:r>
          </a:p>
        </p:txBody>
      </p:sp>
      <p:sp>
        <p:nvSpPr>
          <p:cNvPr id="40" name="Subtitle 2">
            <a:extLst>
              <a:ext uri="{FF2B5EF4-FFF2-40B4-BE49-F238E27FC236}">
                <a16:creationId xmlns:a16="http://schemas.microsoft.com/office/drawing/2014/main" xmlns="" id="{36FDCF71-126A-E46F-2168-69048DFAE381}"/>
              </a:ext>
            </a:extLst>
          </p:cNvPr>
          <p:cNvSpPr txBox="1">
            <a:spLocks/>
          </p:cNvSpPr>
          <p:nvPr/>
        </p:nvSpPr>
        <p:spPr>
          <a:xfrm>
            <a:off x="8688288" y="2708920"/>
            <a:ext cx="3714107"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2 294,4 </a:t>
            </a:r>
            <a:r>
              <a:rPr lang="ru-RU" sz="3600" baseline="50000" dirty="0">
                <a:solidFill>
                  <a:schemeClr val="tx1">
                    <a:lumMod val="75000"/>
                  </a:schemeClr>
                </a:solidFill>
                <a:latin typeface="Golos Text" panose="020B0503020202020204" pitchFamily="34" charset="0"/>
                <a:ea typeface="Golos Text" panose="020B0503020202020204" pitchFamily="34" charset="0"/>
              </a:rPr>
              <a:t>+4,2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41" name="Subtitle 2">
            <a:extLst>
              <a:ext uri="{FF2B5EF4-FFF2-40B4-BE49-F238E27FC236}">
                <a16:creationId xmlns:a16="http://schemas.microsoft.com/office/drawing/2014/main" xmlns="" id="{78790B18-FEE5-57C1-B495-F7442E34CE1C}"/>
              </a:ext>
            </a:extLst>
          </p:cNvPr>
          <p:cNvSpPr txBox="1">
            <a:spLocks/>
          </p:cNvSpPr>
          <p:nvPr/>
        </p:nvSpPr>
        <p:spPr>
          <a:xfrm>
            <a:off x="2459597" y="5121188"/>
            <a:ext cx="2567988"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3,8</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+6,3%</a:t>
            </a:r>
          </a:p>
        </p:txBody>
      </p:sp>
      <p:sp>
        <p:nvSpPr>
          <p:cNvPr id="42" name="Subtitle 2">
            <a:extLst>
              <a:ext uri="{FF2B5EF4-FFF2-40B4-BE49-F238E27FC236}">
                <a16:creationId xmlns:a16="http://schemas.microsoft.com/office/drawing/2014/main" xmlns="" id="{E64B508D-99FC-8746-08BD-10C93C36BCA8}"/>
              </a:ext>
            </a:extLst>
          </p:cNvPr>
          <p:cNvSpPr txBox="1">
            <a:spLocks/>
          </p:cNvSpPr>
          <p:nvPr/>
        </p:nvSpPr>
        <p:spPr>
          <a:xfrm>
            <a:off x="5483932" y="5121188"/>
            <a:ext cx="295802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460,6</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-31,7%</a:t>
            </a:r>
          </a:p>
        </p:txBody>
      </p:sp>
      <p:sp>
        <p:nvSpPr>
          <p:cNvPr id="43" name="Subtitle 2">
            <a:extLst>
              <a:ext uri="{FF2B5EF4-FFF2-40B4-BE49-F238E27FC236}">
                <a16:creationId xmlns:a16="http://schemas.microsoft.com/office/drawing/2014/main" xmlns="" id="{1E73F7AC-B36F-AC64-EF77-B0F90311D48C}"/>
              </a:ext>
            </a:extLst>
          </p:cNvPr>
          <p:cNvSpPr txBox="1">
            <a:spLocks/>
          </p:cNvSpPr>
          <p:nvPr/>
        </p:nvSpPr>
        <p:spPr>
          <a:xfrm>
            <a:off x="8688289" y="5121188"/>
            <a:ext cx="2567988"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5,9</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+3,5%</a:t>
            </a:r>
          </a:p>
        </p:txBody>
      </p:sp>
    </p:spTree>
    <p:extLst>
      <p:ext uri="{BB962C8B-B14F-4D97-AF65-F5344CB8AC3E}">
        <p14:creationId xmlns:p14="http://schemas.microsoft.com/office/powerpoint/2010/main" val="259141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ДИНАМИКА КЛЮЧЕВЫХ СОЦИАЛЬНО-ЭКОНОМИЧЕСКИХ ПОКАЗАТЕЛЕЙ</a:t>
            </a:r>
          </a:p>
        </p:txBody>
      </p:sp>
      <p:grpSp>
        <p:nvGrpSpPr>
          <p:cNvPr id="21" name="Group 20">
            <a:extLst>
              <a:ext uri="{FF2B5EF4-FFF2-40B4-BE49-F238E27FC236}">
                <a16:creationId xmlns:a16="http://schemas.microsoft.com/office/drawing/2014/main" xmlns="" id="{C72C904D-CFFE-78E4-3893-465667AF25B0}"/>
              </a:ext>
            </a:extLst>
          </p:cNvPr>
          <p:cNvGrpSpPr/>
          <p:nvPr/>
        </p:nvGrpSpPr>
        <p:grpSpPr>
          <a:xfrm>
            <a:off x="767408" y="1475923"/>
            <a:ext cx="3735845" cy="945543"/>
            <a:chOff x="978211" y="1520788"/>
            <a:chExt cx="3735845" cy="945543"/>
          </a:xfrm>
        </p:grpSpPr>
        <p:sp>
          <p:nvSpPr>
            <p:cNvPr id="2" name="Subtitle 2">
              <a:extLst>
                <a:ext uri="{FF2B5EF4-FFF2-40B4-BE49-F238E27FC236}">
                  <a16:creationId xmlns:a16="http://schemas.microsoft.com/office/drawing/2014/main" xmlns="" id="{49A0C2C5-0954-F162-DBE5-BF66057C56BD}"/>
                </a:ext>
              </a:extLst>
            </p:cNvPr>
            <p:cNvSpPr txBox="1">
              <a:spLocks/>
            </p:cNvSpPr>
            <p:nvPr/>
          </p:nvSpPr>
          <p:spPr>
            <a:xfrm>
              <a:off x="983432" y="15207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-0,4% </a:t>
              </a:r>
              <a:r>
                <a:rPr lang="ru-RU" sz="3600" baseline="50000" dirty="0">
                  <a:solidFill>
                    <a:schemeClr val="tx1">
                      <a:lumMod val="75000"/>
                    </a:schemeClr>
                  </a:solidFill>
                  <a:latin typeface="Golos Text" panose="020B0503020202020204" pitchFamily="34" charset="0"/>
                  <a:ea typeface="Golos Text" panose="020B0503020202020204" pitchFamily="34" charset="0"/>
                </a:rPr>
                <a:t>-5,4</a:t>
              </a:r>
              <a:r>
                <a:rPr lang="en-US" sz="3600" baseline="50000"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endParaRPr lang="ru-RU" sz="44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3" name="Subtitle 2">
              <a:extLst>
                <a:ext uri="{FF2B5EF4-FFF2-40B4-BE49-F238E27FC236}">
                  <a16:creationId xmlns:a16="http://schemas.microsoft.com/office/drawing/2014/main" xmlns="" id="{10E4FDCC-7878-8DE0-69F4-5EB737E630C4}"/>
                </a:ext>
              </a:extLst>
            </p:cNvPr>
            <p:cNvSpPr txBox="1">
              <a:spLocks/>
            </p:cNvSpPr>
            <p:nvPr/>
          </p:nvSpPr>
          <p:spPr>
            <a:xfrm>
              <a:off x="978211" y="2250887"/>
              <a:ext cx="293072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ВВП (янв.-июнь 2022)</a:t>
              </a:r>
            </a:p>
          </p:txBody>
        </p:sp>
      </p:grpSp>
      <p:grpSp>
        <p:nvGrpSpPr>
          <p:cNvPr id="20" name="Group 19">
            <a:extLst>
              <a:ext uri="{FF2B5EF4-FFF2-40B4-BE49-F238E27FC236}">
                <a16:creationId xmlns:a16="http://schemas.microsoft.com/office/drawing/2014/main" xmlns="" id="{7026F094-CA66-DC77-2BFE-DE96E19C27B8}"/>
              </a:ext>
            </a:extLst>
          </p:cNvPr>
          <p:cNvGrpSpPr/>
          <p:nvPr/>
        </p:nvGrpSpPr>
        <p:grpSpPr>
          <a:xfrm>
            <a:off x="767408" y="3195842"/>
            <a:ext cx="3735845" cy="1160986"/>
            <a:chOff x="978211" y="3063838"/>
            <a:chExt cx="3735845" cy="1160986"/>
          </a:xfrm>
        </p:grpSpPr>
        <p:sp>
          <p:nvSpPr>
            <p:cNvPr id="4" name="Subtitle 2">
              <a:extLst>
                <a:ext uri="{FF2B5EF4-FFF2-40B4-BE49-F238E27FC236}">
                  <a16:creationId xmlns:a16="http://schemas.microsoft.com/office/drawing/2014/main" xmlns="" id="{14D38666-47F2-B8F0-74A1-67A3C89FA86F}"/>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+12,7% </a:t>
              </a:r>
              <a:r>
                <a:rPr lang="ru-RU" sz="3600" baseline="50000" dirty="0">
                  <a:solidFill>
                    <a:schemeClr val="tx1">
                      <a:lumMod val="75000"/>
                    </a:schemeClr>
                  </a:solidFill>
                  <a:latin typeface="Golos Text" panose="020B0503020202020204" pitchFamily="34" charset="0"/>
                  <a:ea typeface="Golos Text" panose="020B0503020202020204" pitchFamily="34" charset="0"/>
                </a:rPr>
                <a:t>+3,5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5" name="Subtitle 2">
              <a:extLst>
                <a:ext uri="{FF2B5EF4-FFF2-40B4-BE49-F238E27FC236}">
                  <a16:creationId xmlns:a16="http://schemas.microsoft.com/office/drawing/2014/main" xmlns="" id="{6F5E1E46-B664-8901-566B-F38EA3817E4B}"/>
                </a:ext>
              </a:extLst>
            </p:cNvPr>
            <p:cNvSpPr txBox="1">
              <a:spLocks/>
            </p:cNvSpPr>
            <p:nvPr/>
          </p:nvSpPr>
          <p:spPr>
            <a:xfrm>
              <a:off x="978211" y="3793937"/>
              <a:ext cx="293072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Заработная плата:</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номинальная (янв.-авг. 2022)</a:t>
              </a:r>
            </a:p>
          </p:txBody>
        </p:sp>
      </p:grpSp>
      <p:grpSp>
        <p:nvGrpSpPr>
          <p:cNvPr id="22" name="Group 21">
            <a:extLst>
              <a:ext uri="{FF2B5EF4-FFF2-40B4-BE49-F238E27FC236}">
                <a16:creationId xmlns:a16="http://schemas.microsoft.com/office/drawing/2014/main" xmlns="" id="{2FE096FF-E0FD-CD53-EB4F-99E965C9FDE2}"/>
              </a:ext>
            </a:extLst>
          </p:cNvPr>
          <p:cNvGrpSpPr/>
          <p:nvPr/>
        </p:nvGrpSpPr>
        <p:grpSpPr>
          <a:xfrm>
            <a:off x="767408" y="5131203"/>
            <a:ext cx="3735845" cy="1160986"/>
            <a:chOff x="978211" y="4873588"/>
            <a:chExt cx="3735845" cy="1160986"/>
          </a:xfrm>
        </p:grpSpPr>
        <p:sp>
          <p:nvSpPr>
            <p:cNvPr id="6" name="Subtitle 2">
              <a:extLst>
                <a:ext uri="{FF2B5EF4-FFF2-40B4-BE49-F238E27FC236}">
                  <a16:creationId xmlns:a16="http://schemas.microsoft.com/office/drawing/2014/main" xmlns="" id="{C8A32F78-0DD3-EEF8-C969-F743855B89C1}"/>
                </a:ext>
              </a:extLst>
            </p:cNvPr>
            <p:cNvSpPr txBox="1">
              <a:spLocks/>
            </p:cNvSpPr>
            <p:nvPr/>
          </p:nvSpPr>
          <p:spPr>
            <a:xfrm>
              <a:off x="983432" y="48735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-5,5% </a:t>
              </a:r>
              <a:r>
                <a:rPr lang="ru-RU" sz="3600" baseline="50000" dirty="0">
                  <a:solidFill>
                    <a:schemeClr val="tx1">
                      <a:lumMod val="75000"/>
                    </a:schemeClr>
                  </a:solidFill>
                  <a:latin typeface="Golos Text" panose="020B0503020202020204" pitchFamily="34" charset="0"/>
                  <a:ea typeface="Golos Text" panose="020B0503020202020204" pitchFamily="34" charset="0"/>
                </a:rPr>
                <a:t>-14,5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7" name="Subtitle 2">
              <a:extLst>
                <a:ext uri="{FF2B5EF4-FFF2-40B4-BE49-F238E27FC236}">
                  <a16:creationId xmlns:a16="http://schemas.microsoft.com/office/drawing/2014/main" xmlns="" id="{1649CDED-FF4E-A718-C853-08999919DB4E}"/>
                </a:ext>
              </a:extLst>
            </p:cNvPr>
            <p:cNvSpPr txBox="1">
              <a:spLocks/>
            </p:cNvSpPr>
            <p:nvPr/>
          </p:nvSpPr>
          <p:spPr>
            <a:xfrm>
              <a:off x="978211" y="5603687"/>
              <a:ext cx="293072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Оборот розничной торговли</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(янв.-сент. 2022)</a:t>
              </a:r>
            </a:p>
          </p:txBody>
        </p:sp>
      </p:grpSp>
      <p:grpSp>
        <p:nvGrpSpPr>
          <p:cNvPr id="26" name="Group 25">
            <a:extLst>
              <a:ext uri="{FF2B5EF4-FFF2-40B4-BE49-F238E27FC236}">
                <a16:creationId xmlns:a16="http://schemas.microsoft.com/office/drawing/2014/main" xmlns="" id="{287BB297-A400-5972-EC64-D52EAD262E77}"/>
              </a:ext>
            </a:extLst>
          </p:cNvPr>
          <p:cNvGrpSpPr/>
          <p:nvPr/>
        </p:nvGrpSpPr>
        <p:grpSpPr>
          <a:xfrm>
            <a:off x="4558359" y="1475923"/>
            <a:ext cx="3735845" cy="945543"/>
            <a:chOff x="4807261" y="1520788"/>
            <a:chExt cx="3735845" cy="945543"/>
          </a:xfrm>
        </p:grpSpPr>
        <p:sp>
          <p:nvSpPr>
            <p:cNvPr id="8" name="Subtitle 2">
              <a:extLst>
                <a:ext uri="{FF2B5EF4-FFF2-40B4-BE49-F238E27FC236}">
                  <a16:creationId xmlns:a16="http://schemas.microsoft.com/office/drawing/2014/main" xmlns="" id="{A726A28D-2807-9AB1-3100-1BFD84AA0E0E}"/>
                </a:ext>
              </a:extLst>
            </p:cNvPr>
            <p:cNvSpPr txBox="1">
              <a:spLocks/>
            </p:cNvSpPr>
            <p:nvPr/>
          </p:nvSpPr>
          <p:spPr>
            <a:xfrm>
              <a:off x="4812482" y="15207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+14,3% </a:t>
              </a:r>
              <a:r>
                <a:rPr lang="ru-RU" sz="3600" baseline="50000" dirty="0">
                  <a:solidFill>
                    <a:schemeClr val="tx1">
                      <a:lumMod val="75000"/>
                    </a:schemeClr>
                  </a:solidFill>
                  <a:latin typeface="Golos Text" panose="020B0503020202020204" pitchFamily="34" charset="0"/>
                  <a:ea typeface="Golos Text" panose="020B0503020202020204" pitchFamily="34" charset="0"/>
                </a:rPr>
                <a:t>+8,2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9" name="Subtitle 2">
              <a:extLst>
                <a:ext uri="{FF2B5EF4-FFF2-40B4-BE49-F238E27FC236}">
                  <a16:creationId xmlns:a16="http://schemas.microsoft.com/office/drawing/2014/main" xmlns="" id="{57366033-A7A0-421E-3DE9-7F32F7FD13A7}"/>
                </a:ext>
              </a:extLst>
            </p:cNvPr>
            <p:cNvSpPr txBox="1">
              <a:spLocks/>
            </p:cNvSpPr>
            <p:nvPr/>
          </p:nvSpPr>
          <p:spPr>
            <a:xfrm>
              <a:off x="4807261" y="2250887"/>
              <a:ext cx="293072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Инфляция (янв.-сент. 2022)</a:t>
              </a:r>
            </a:p>
          </p:txBody>
        </p:sp>
      </p:grpSp>
      <p:grpSp>
        <p:nvGrpSpPr>
          <p:cNvPr id="27" name="Group 26">
            <a:extLst>
              <a:ext uri="{FF2B5EF4-FFF2-40B4-BE49-F238E27FC236}">
                <a16:creationId xmlns:a16="http://schemas.microsoft.com/office/drawing/2014/main" xmlns="" id="{33A30308-3553-1626-6400-BB1EDF924AD1}"/>
              </a:ext>
            </a:extLst>
          </p:cNvPr>
          <p:cNvGrpSpPr/>
          <p:nvPr/>
        </p:nvGrpSpPr>
        <p:grpSpPr>
          <a:xfrm>
            <a:off x="4558358" y="3195842"/>
            <a:ext cx="3735845" cy="1160986"/>
            <a:chOff x="4807261" y="3063838"/>
            <a:chExt cx="3735845" cy="1160986"/>
          </a:xfrm>
        </p:grpSpPr>
        <p:sp>
          <p:nvSpPr>
            <p:cNvPr id="10" name="Subtitle 2">
              <a:extLst>
                <a:ext uri="{FF2B5EF4-FFF2-40B4-BE49-F238E27FC236}">
                  <a16:creationId xmlns:a16="http://schemas.microsoft.com/office/drawing/2014/main" xmlns="" id="{8858756B-5E87-0F6B-38EE-8DE244297ED6}"/>
                </a:ext>
              </a:extLst>
            </p:cNvPr>
            <p:cNvSpPr txBox="1">
              <a:spLocks/>
            </p:cNvSpPr>
            <p:nvPr/>
          </p:nvSpPr>
          <p:spPr>
            <a:xfrm>
              <a:off x="481248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-1,5% </a:t>
              </a:r>
              <a:r>
                <a:rPr lang="ru-RU" sz="3600" baseline="50000" dirty="0">
                  <a:solidFill>
                    <a:schemeClr val="tx1">
                      <a:lumMod val="75000"/>
                    </a:schemeClr>
                  </a:solidFill>
                  <a:latin typeface="Golos Text" panose="020B0503020202020204" pitchFamily="34" charset="0"/>
                  <a:ea typeface="Golos Text" panose="020B0503020202020204" pitchFamily="34" charset="0"/>
                </a:rPr>
                <a:t>-4,5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11" name="Subtitle 2">
              <a:extLst>
                <a:ext uri="{FF2B5EF4-FFF2-40B4-BE49-F238E27FC236}">
                  <a16:creationId xmlns:a16="http://schemas.microsoft.com/office/drawing/2014/main" xmlns="" id="{D5C73D1C-7FCC-C84C-625F-68C0C02BC105}"/>
                </a:ext>
              </a:extLst>
            </p:cNvPr>
            <p:cNvSpPr txBox="1">
              <a:spLocks/>
            </p:cNvSpPr>
            <p:nvPr/>
          </p:nvSpPr>
          <p:spPr>
            <a:xfrm>
              <a:off x="4807261" y="3793937"/>
              <a:ext cx="293072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Заработная плата:</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реальная (янв.-июнь 2022)</a:t>
              </a:r>
            </a:p>
          </p:txBody>
        </p:sp>
      </p:grpSp>
      <p:grpSp>
        <p:nvGrpSpPr>
          <p:cNvPr id="28" name="Group 27">
            <a:extLst>
              <a:ext uri="{FF2B5EF4-FFF2-40B4-BE49-F238E27FC236}">
                <a16:creationId xmlns:a16="http://schemas.microsoft.com/office/drawing/2014/main" xmlns="" id="{DEF5B83F-7494-403A-158F-AB1147680D58}"/>
              </a:ext>
            </a:extLst>
          </p:cNvPr>
          <p:cNvGrpSpPr/>
          <p:nvPr/>
        </p:nvGrpSpPr>
        <p:grpSpPr>
          <a:xfrm>
            <a:off x="4558358" y="5131203"/>
            <a:ext cx="3735845" cy="1376430"/>
            <a:chOff x="4807261" y="4873588"/>
            <a:chExt cx="3735845" cy="1376430"/>
          </a:xfrm>
        </p:grpSpPr>
        <p:sp>
          <p:nvSpPr>
            <p:cNvPr id="12" name="Subtitle 2">
              <a:extLst>
                <a:ext uri="{FF2B5EF4-FFF2-40B4-BE49-F238E27FC236}">
                  <a16:creationId xmlns:a16="http://schemas.microsoft.com/office/drawing/2014/main" xmlns="" id="{B3AB1534-6485-0EB2-D2E7-4814BB89064A}"/>
                </a:ext>
              </a:extLst>
            </p:cNvPr>
            <p:cNvSpPr txBox="1">
              <a:spLocks/>
            </p:cNvSpPr>
            <p:nvPr/>
          </p:nvSpPr>
          <p:spPr>
            <a:xfrm>
              <a:off x="4812482" y="48735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69,7</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-5,6%</a:t>
              </a:r>
            </a:p>
          </p:txBody>
        </p:sp>
        <p:sp>
          <p:nvSpPr>
            <p:cNvPr id="13" name="Subtitle 2">
              <a:extLst>
                <a:ext uri="{FF2B5EF4-FFF2-40B4-BE49-F238E27FC236}">
                  <a16:creationId xmlns:a16="http://schemas.microsoft.com/office/drawing/2014/main" xmlns="" id="{BAE781C6-4623-2DED-970A-9507483510A9}"/>
                </a:ext>
              </a:extLst>
            </p:cNvPr>
            <p:cNvSpPr txBox="1">
              <a:spLocks/>
            </p:cNvSpPr>
            <p:nvPr/>
          </p:nvSpPr>
          <p:spPr>
            <a:xfrm>
              <a:off x="4807261" y="5603687"/>
              <a:ext cx="2930729"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Средний курс доллара </a:t>
              </a:r>
              <a:r>
                <a:rPr lang="en-US" sz="1400" dirty="0">
                  <a:solidFill>
                    <a:schemeClr val="tx1">
                      <a:lumMod val="75000"/>
                    </a:schemeClr>
                  </a:solidFill>
                  <a:latin typeface="Golos Text" panose="020B0503020202020204" pitchFamily="34" charset="0"/>
                  <a:ea typeface="Golos Text" panose="020B0503020202020204" pitchFamily="34" charset="0"/>
                </a:rPr>
                <a:t/>
              </a:r>
              <a:br>
                <a:rPr lang="en-US"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(янв.-окт. 2022) </a:t>
              </a:r>
              <a:r>
                <a:rPr lang="en-US" sz="1400" dirty="0">
                  <a:solidFill>
                    <a:schemeClr val="tx1">
                      <a:lumMod val="75000"/>
                    </a:schemeClr>
                  </a:solidFill>
                  <a:latin typeface="Golos Text" panose="020B0503020202020204" pitchFamily="34" charset="0"/>
                  <a:ea typeface="Golos Text" panose="020B0503020202020204" pitchFamily="34" charset="0"/>
                </a:rPr>
                <a:t/>
              </a:r>
              <a:br>
                <a:rPr lang="en-US"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(рублей за доллар)</a:t>
              </a:r>
            </a:p>
          </p:txBody>
        </p:sp>
      </p:grpSp>
      <p:grpSp>
        <p:nvGrpSpPr>
          <p:cNvPr id="25" name="Group 24">
            <a:extLst>
              <a:ext uri="{FF2B5EF4-FFF2-40B4-BE49-F238E27FC236}">
                <a16:creationId xmlns:a16="http://schemas.microsoft.com/office/drawing/2014/main" xmlns="" id="{25102718-291D-8CB7-830A-716289A4DE47}"/>
              </a:ext>
            </a:extLst>
          </p:cNvPr>
          <p:cNvGrpSpPr/>
          <p:nvPr/>
        </p:nvGrpSpPr>
        <p:grpSpPr>
          <a:xfrm>
            <a:off x="8349308" y="1475923"/>
            <a:ext cx="3735845" cy="1160986"/>
            <a:chOff x="8560111" y="1520788"/>
            <a:chExt cx="3735845" cy="1160986"/>
          </a:xfrm>
        </p:grpSpPr>
        <p:sp>
          <p:nvSpPr>
            <p:cNvPr id="14" name="Subtitle 2">
              <a:extLst>
                <a:ext uri="{FF2B5EF4-FFF2-40B4-BE49-F238E27FC236}">
                  <a16:creationId xmlns:a16="http://schemas.microsoft.com/office/drawing/2014/main" xmlns="" id="{7075EFAA-C17A-995F-CB9A-E587E8A43888}"/>
                </a:ext>
              </a:extLst>
            </p:cNvPr>
            <p:cNvSpPr txBox="1">
              <a:spLocks/>
            </p:cNvSpPr>
            <p:nvPr/>
          </p:nvSpPr>
          <p:spPr>
            <a:xfrm>
              <a:off x="8565332" y="15207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+0,4% </a:t>
              </a:r>
              <a:r>
                <a:rPr lang="ru-RU" sz="3600" baseline="50000" dirty="0">
                  <a:solidFill>
                    <a:schemeClr val="tx1">
                      <a:lumMod val="75000"/>
                    </a:schemeClr>
                  </a:solidFill>
                  <a:latin typeface="Golos Text" panose="020B0503020202020204" pitchFamily="34" charset="0"/>
                  <a:ea typeface="Golos Text" panose="020B0503020202020204" pitchFamily="34" charset="0"/>
                </a:rPr>
                <a:t>-5,4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15" name="Subtitle 2">
              <a:extLst>
                <a:ext uri="{FF2B5EF4-FFF2-40B4-BE49-F238E27FC236}">
                  <a16:creationId xmlns:a16="http://schemas.microsoft.com/office/drawing/2014/main" xmlns="" id="{B98CDC9C-2CFA-7C3C-71B8-A7A7C6D1A57C}"/>
                </a:ext>
              </a:extLst>
            </p:cNvPr>
            <p:cNvSpPr txBox="1">
              <a:spLocks/>
            </p:cNvSpPr>
            <p:nvPr/>
          </p:nvSpPr>
          <p:spPr>
            <a:xfrm>
              <a:off x="8560111" y="2250887"/>
              <a:ext cx="293072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Индекс промышленного производства (янв.-сент. 2022)</a:t>
              </a:r>
            </a:p>
          </p:txBody>
        </p:sp>
      </p:grpSp>
      <p:grpSp>
        <p:nvGrpSpPr>
          <p:cNvPr id="24" name="Group 23">
            <a:extLst>
              <a:ext uri="{FF2B5EF4-FFF2-40B4-BE49-F238E27FC236}">
                <a16:creationId xmlns:a16="http://schemas.microsoft.com/office/drawing/2014/main" xmlns="" id="{3E55569B-736E-035E-CF0A-C494748ACED0}"/>
              </a:ext>
            </a:extLst>
          </p:cNvPr>
          <p:cNvGrpSpPr/>
          <p:nvPr/>
        </p:nvGrpSpPr>
        <p:grpSpPr>
          <a:xfrm>
            <a:off x="8349308" y="3195842"/>
            <a:ext cx="3735845" cy="1160986"/>
            <a:chOff x="8560111" y="3063838"/>
            <a:chExt cx="3735845" cy="1160986"/>
          </a:xfrm>
        </p:grpSpPr>
        <p:sp>
          <p:nvSpPr>
            <p:cNvPr id="16" name="Subtitle 2">
              <a:extLst>
                <a:ext uri="{FF2B5EF4-FFF2-40B4-BE49-F238E27FC236}">
                  <a16:creationId xmlns:a16="http://schemas.microsoft.com/office/drawing/2014/main" xmlns="" id="{703F9759-E631-1F17-2EB5-2FD59914B264}"/>
                </a:ext>
              </a:extLst>
            </p:cNvPr>
            <p:cNvSpPr txBox="1">
              <a:spLocks/>
            </p:cNvSpPr>
            <p:nvPr/>
          </p:nvSpPr>
          <p:spPr>
            <a:xfrm>
              <a:off x="85653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+26,9% </a:t>
              </a:r>
              <a:r>
                <a:rPr lang="ru-RU" sz="3600" baseline="50000" dirty="0">
                  <a:solidFill>
                    <a:schemeClr val="tx1">
                      <a:lumMod val="75000"/>
                    </a:schemeClr>
                  </a:solidFill>
                  <a:latin typeface="Golos Text" panose="020B0503020202020204" pitchFamily="34" charset="0"/>
                  <a:ea typeface="Golos Text" panose="020B0503020202020204" pitchFamily="34" charset="0"/>
                </a:rPr>
                <a:t>-55,1</a:t>
              </a:r>
              <a:r>
                <a:rPr lang="en-US" sz="3600" baseline="50000"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err="1">
                  <a:solidFill>
                    <a:schemeClr val="tx1">
                      <a:lumMod val="75000"/>
                    </a:schemeClr>
                  </a:solidFill>
                  <a:latin typeface="Golos Text" panose="020B0503020202020204" pitchFamily="34" charset="0"/>
                  <a:ea typeface="Golos Text" panose="020B0503020202020204" pitchFamily="34" charset="0"/>
                </a:rPr>
                <a:t>п.п</a:t>
              </a:r>
              <a:r>
                <a:rPr lang="ru-RU" sz="3600" baseline="50000" dirty="0">
                  <a:solidFill>
                    <a:schemeClr val="tx1">
                      <a:lumMod val="75000"/>
                    </a:schemeClr>
                  </a:solidFill>
                  <a:latin typeface="Golos Text" panose="020B0503020202020204" pitchFamily="34" charset="0"/>
                  <a:ea typeface="Golos Text" panose="020B0503020202020204" pitchFamily="34" charset="0"/>
                </a:rPr>
                <a:t>.</a:t>
              </a:r>
            </a:p>
          </p:txBody>
        </p:sp>
        <p:sp>
          <p:nvSpPr>
            <p:cNvPr id="17" name="Subtitle 2">
              <a:extLst>
                <a:ext uri="{FF2B5EF4-FFF2-40B4-BE49-F238E27FC236}">
                  <a16:creationId xmlns:a16="http://schemas.microsoft.com/office/drawing/2014/main" xmlns="" id="{BFF852F0-A4A1-0E82-1623-7A17FA3C5689}"/>
                </a:ext>
              </a:extLst>
            </p:cNvPr>
            <p:cNvSpPr txBox="1">
              <a:spLocks/>
            </p:cNvSpPr>
            <p:nvPr/>
          </p:nvSpPr>
          <p:spPr>
            <a:xfrm>
              <a:off x="8560111" y="3793937"/>
              <a:ext cx="293072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Прибыль прибыльных </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организаций (янв.-авг. 2022)</a:t>
              </a:r>
            </a:p>
          </p:txBody>
        </p:sp>
      </p:grpSp>
      <p:grpSp>
        <p:nvGrpSpPr>
          <p:cNvPr id="23" name="Group 22">
            <a:extLst>
              <a:ext uri="{FF2B5EF4-FFF2-40B4-BE49-F238E27FC236}">
                <a16:creationId xmlns:a16="http://schemas.microsoft.com/office/drawing/2014/main" xmlns="" id="{B2067B7C-BB61-DA82-7DCA-DB2A6ED8DF03}"/>
              </a:ext>
            </a:extLst>
          </p:cNvPr>
          <p:cNvGrpSpPr/>
          <p:nvPr/>
        </p:nvGrpSpPr>
        <p:grpSpPr>
          <a:xfrm>
            <a:off x="8349308" y="5131203"/>
            <a:ext cx="3735845" cy="1376430"/>
            <a:chOff x="8560111" y="4873588"/>
            <a:chExt cx="3735845" cy="1376430"/>
          </a:xfrm>
        </p:grpSpPr>
        <p:sp>
          <p:nvSpPr>
            <p:cNvPr id="18" name="Subtitle 2">
              <a:extLst>
                <a:ext uri="{FF2B5EF4-FFF2-40B4-BE49-F238E27FC236}">
                  <a16:creationId xmlns:a16="http://schemas.microsoft.com/office/drawing/2014/main" xmlns="" id="{0492B144-113B-46AF-05F0-B7896E86BA65}"/>
                </a:ext>
              </a:extLst>
            </p:cNvPr>
            <p:cNvSpPr txBox="1">
              <a:spLocks/>
            </p:cNvSpPr>
            <p:nvPr/>
          </p:nvSpPr>
          <p:spPr>
            <a:xfrm>
              <a:off x="8565332" y="48735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81,3</a:t>
              </a:r>
              <a:r>
                <a:rPr lang="en-US"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в 1,2 раза</a:t>
              </a:r>
            </a:p>
          </p:txBody>
        </p:sp>
        <p:sp>
          <p:nvSpPr>
            <p:cNvPr id="19" name="Subtitle 2">
              <a:extLst>
                <a:ext uri="{FF2B5EF4-FFF2-40B4-BE49-F238E27FC236}">
                  <a16:creationId xmlns:a16="http://schemas.microsoft.com/office/drawing/2014/main" xmlns="" id="{F9398141-6DF5-4744-93AD-BD2E9FBF36F0}"/>
                </a:ext>
              </a:extLst>
            </p:cNvPr>
            <p:cNvSpPr txBox="1">
              <a:spLocks/>
            </p:cNvSpPr>
            <p:nvPr/>
          </p:nvSpPr>
          <p:spPr>
            <a:xfrm>
              <a:off x="8560111" y="5603687"/>
              <a:ext cx="2930729"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Средняя цена на нефть марки “URALS” (долларов/баррель) (янв.-окт. 2022)</a:t>
              </a:r>
            </a:p>
          </p:txBody>
        </p:sp>
      </p:grpSp>
      <p:cxnSp>
        <p:nvCxnSpPr>
          <p:cNvPr id="31" name="Straight Connector 30">
            <a:extLst>
              <a:ext uri="{FF2B5EF4-FFF2-40B4-BE49-F238E27FC236}">
                <a16:creationId xmlns:a16="http://schemas.microsoft.com/office/drawing/2014/main" xmlns="" id="{9FE08CD5-64D4-3F04-C078-3E0548A256F9}"/>
              </a:ext>
            </a:extLst>
          </p:cNvPr>
          <p:cNvCxnSpPr/>
          <p:nvPr/>
        </p:nvCxnSpPr>
        <p:spPr>
          <a:xfrm>
            <a:off x="767408" y="2808654"/>
            <a:ext cx="1105322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5F185EA-07E8-73B5-6938-42046614B769}"/>
              </a:ext>
            </a:extLst>
          </p:cNvPr>
          <p:cNvCxnSpPr/>
          <p:nvPr/>
        </p:nvCxnSpPr>
        <p:spPr>
          <a:xfrm>
            <a:off x="767408" y="4744016"/>
            <a:ext cx="11053228"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xmlns="" id="{95CA287D-5F07-E834-7C77-5857980E27BB}"/>
              </a:ext>
            </a:extLst>
          </p:cNvPr>
          <p:cNvGrpSpPr/>
          <p:nvPr/>
        </p:nvGrpSpPr>
        <p:grpSpPr>
          <a:xfrm>
            <a:off x="4249265" y="1196752"/>
            <a:ext cx="3790951" cy="5522540"/>
            <a:chOff x="4249265" y="1664804"/>
            <a:chExt cx="3790951" cy="4680520"/>
          </a:xfrm>
        </p:grpSpPr>
        <p:cxnSp>
          <p:nvCxnSpPr>
            <p:cNvPr id="34" name="Straight Connector 33">
              <a:extLst>
                <a:ext uri="{FF2B5EF4-FFF2-40B4-BE49-F238E27FC236}">
                  <a16:creationId xmlns:a16="http://schemas.microsoft.com/office/drawing/2014/main" xmlns="" id="{CB8ED91B-718A-B6F3-D112-7503D1A12545}"/>
                </a:ext>
              </a:extLst>
            </p:cNvPr>
            <p:cNvCxnSpPr/>
            <p:nvPr/>
          </p:nvCxnSpPr>
          <p:spPr>
            <a:xfrm>
              <a:off x="4249265" y="1664804"/>
              <a:ext cx="0" cy="468052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41FA668-3BD5-A533-08DC-F68D37A7CDF2}"/>
                </a:ext>
              </a:extLst>
            </p:cNvPr>
            <p:cNvCxnSpPr/>
            <p:nvPr/>
          </p:nvCxnSpPr>
          <p:spPr>
            <a:xfrm>
              <a:off x="8040216" y="1664804"/>
              <a:ext cx="0" cy="468052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353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ЕДИНЫЙ ГОСУДАРСТВЕННЫЙ РЕЕСТР ЗАПИСЕЙ АКТОВ ГРАЖДАНСКОГО СОСТОЯНИЯ</a:t>
            </a:r>
          </a:p>
        </p:txBody>
      </p:sp>
      <p:sp>
        <p:nvSpPr>
          <p:cNvPr id="2" name="Subtitle 2">
            <a:extLst>
              <a:ext uri="{FF2B5EF4-FFF2-40B4-BE49-F238E27FC236}">
                <a16:creationId xmlns:a16="http://schemas.microsoft.com/office/drawing/2014/main" xmlns="" id="{72E6EE47-F686-37CE-AAB8-B725A1F9AEC2}"/>
              </a:ext>
            </a:extLst>
          </p:cNvPr>
          <p:cNvSpPr txBox="1">
            <a:spLocks/>
          </p:cNvSpPr>
          <p:nvPr/>
        </p:nvSpPr>
        <p:spPr>
          <a:xfrm>
            <a:off x="2711148" y="2520828"/>
            <a:ext cx="379895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4 075</a:t>
            </a:r>
          </a:p>
        </p:txBody>
      </p:sp>
      <p:sp>
        <p:nvSpPr>
          <p:cNvPr id="3" name="Subtitle 2">
            <a:extLst>
              <a:ext uri="{FF2B5EF4-FFF2-40B4-BE49-F238E27FC236}">
                <a16:creationId xmlns:a16="http://schemas.microsoft.com/office/drawing/2014/main" xmlns="" id="{E6FE183E-EA73-5766-24F7-3F9A082DFCD6}"/>
              </a:ext>
            </a:extLst>
          </p:cNvPr>
          <p:cNvSpPr txBox="1">
            <a:spLocks/>
          </p:cNvSpPr>
          <p:nvPr/>
        </p:nvSpPr>
        <p:spPr>
          <a:xfrm>
            <a:off x="2705929" y="1624910"/>
            <a:ext cx="3030032"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Органов ЗАГС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по состоянию на 01.10.2022</a:t>
            </a:r>
          </a:p>
        </p:txBody>
      </p:sp>
      <p:cxnSp>
        <p:nvCxnSpPr>
          <p:cNvPr id="4" name="Straight Connector 3">
            <a:extLst>
              <a:ext uri="{FF2B5EF4-FFF2-40B4-BE49-F238E27FC236}">
                <a16:creationId xmlns:a16="http://schemas.microsoft.com/office/drawing/2014/main" xmlns="" id="{29BE9CD9-4B50-B1F7-59DB-BD9098C152B0}"/>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xmlns="" id="{8E8B1871-FC0C-0E9B-9E27-C9042780CEB0}"/>
              </a:ext>
            </a:extLst>
          </p:cNvPr>
          <p:cNvSpPr txBox="1">
            <a:spLocks/>
          </p:cNvSpPr>
          <p:nvPr/>
        </p:nvSpPr>
        <p:spPr>
          <a:xfrm>
            <a:off x="2711148" y="5147753"/>
            <a:ext cx="3893766"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4 000 535</a:t>
            </a:r>
          </a:p>
        </p:txBody>
      </p:sp>
      <p:sp>
        <p:nvSpPr>
          <p:cNvPr id="8" name="Subtitle 2">
            <a:extLst>
              <a:ext uri="{FF2B5EF4-FFF2-40B4-BE49-F238E27FC236}">
                <a16:creationId xmlns:a16="http://schemas.microsoft.com/office/drawing/2014/main" xmlns="" id="{28726578-D97E-A03F-2598-2FDB170F1AF6}"/>
              </a:ext>
            </a:extLst>
          </p:cNvPr>
          <p:cNvSpPr txBox="1">
            <a:spLocks/>
          </p:cNvSpPr>
          <p:nvPr/>
        </p:nvSpPr>
        <p:spPr>
          <a:xfrm>
            <a:off x="2705928" y="4257424"/>
            <a:ext cx="3714107"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Зарегистрировано записей актов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9 месяцев 2022 года</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(21 582 486 с начала эксплуатации)</a:t>
            </a:r>
          </a:p>
        </p:txBody>
      </p:sp>
      <p:sp>
        <p:nvSpPr>
          <p:cNvPr id="10" name="Subtitle 2">
            <a:extLst>
              <a:ext uri="{FF2B5EF4-FFF2-40B4-BE49-F238E27FC236}">
                <a16:creationId xmlns:a16="http://schemas.microsoft.com/office/drawing/2014/main" xmlns="" id="{202F8838-2EB1-D499-757C-CE3C3FD7AA94}"/>
              </a:ext>
            </a:extLst>
          </p:cNvPr>
          <p:cNvSpPr txBox="1">
            <a:spLocks/>
          </p:cNvSpPr>
          <p:nvPr/>
        </p:nvSpPr>
        <p:spPr>
          <a:xfrm>
            <a:off x="7744678" y="2520828"/>
            <a:ext cx="393194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511</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1" name="Subtitle 2">
            <a:extLst>
              <a:ext uri="{FF2B5EF4-FFF2-40B4-BE49-F238E27FC236}">
                <a16:creationId xmlns:a16="http://schemas.microsoft.com/office/drawing/2014/main" xmlns="" id="{E71E172D-4C5E-BB79-3606-AB40DF46FBAF}"/>
              </a:ext>
            </a:extLst>
          </p:cNvPr>
          <p:cNvSpPr txBox="1">
            <a:spLocks/>
          </p:cNvSpPr>
          <p:nvPr/>
        </p:nvSpPr>
        <p:spPr>
          <a:xfrm>
            <a:off x="7739458" y="1624910"/>
            <a:ext cx="3685133"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МФЦ</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по состоянию на 01.10.2022 подключено 17 субъектов РФ</a:t>
            </a:r>
          </a:p>
        </p:txBody>
      </p:sp>
      <p:cxnSp>
        <p:nvCxnSpPr>
          <p:cNvPr id="12" name="Straight Connector 11">
            <a:extLst>
              <a:ext uri="{FF2B5EF4-FFF2-40B4-BE49-F238E27FC236}">
                <a16:creationId xmlns:a16="http://schemas.microsoft.com/office/drawing/2014/main" xmlns="" id="{574595EA-B664-F281-CD28-4D7C371B08AF}"/>
              </a:ext>
            </a:extLst>
          </p:cNvPr>
          <p:cNvCxnSpPr>
            <a:cxnSpLocks/>
          </p:cNvCxnSpPr>
          <p:nvPr/>
        </p:nvCxnSpPr>
        <p:spPr>
          <a:xfrm>
            <a:off x="7127390"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2EAAAAB-BA80-CD69-5328-F0D2B1512AA9}"/>
              </a:ext>
            </a:extLst>
          </p:cNvPr>
          <p:cNvCxnSpPr>
            <a:cxnSpLocks/>
          </p:cNvCxnSpPr>
          <p:nvPr/>
        </p:nvCxnSpPr>
        <p:spPr>
          <a:xfrm>
            <a:off x="2113252" y="2631612"/>
            <a:ext cx="0" cy="44123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8AD7259-618D-5395-91FB-1FB3D72BA02F}"/>
              </a:ext>
            </a:extLst>
          </p:cNvPr>
          <p:cNvCxnSpPr>
            <a:cxnSpLocks/>
          </p:cNvCxnSpPr>
          <p:nvPr/>
        </p:nvCxnSpPr>
        <p:spPr>
          <a:xfrm>
            <a:off x="7144057" y="2631612"/>
            <a:ext cx="0" cy="44123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xmlns="" id="{204F62D1-F4F8-B1A2-9378-2DFFC0DCDA56}"/>
              </a:ext>
            </a:extLst>
          </p:cNvPr>
          <p:cNvSpPr txBox="1">
            <a:spLocks/>
          </p:cNvSpPr>
          <p:nvPr/>
        </p:nvSpPr>
        <p:spPr>
          <a:xfrm>
            <a:off x="7739458" y="4257424"/>
            <a:ext cx="3168351"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Обработано запросов СМЭВ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за 9 месяцев 2022 года</a:t>
            </a:r>
          </a:p>
        </p:txBody>
      </p:sp>
      <p:cxnSp>
        <p:nvCxnSpPr>
          <p:cNvPr id="9" name="Straight Connector 8">
            <a:extLst>
              <a:ext uri="{FF2B5EF4-FFF2-40B4-BE49-F238E27FC236}">
                <a16:creationId xmlns:a16="http://schemas.microsoft.com/office/drawing/2014/main" xmlns="" id="{0AB5AAC1-11B5-2831-6A32-F610DCD21B15}"/>
              </a:ext>
            </a:extLst>
          </p:cNvPr>
          <p:cNvCxnSpPr>
            <a:cxnSpLocks/>
          </p:cNvCxnSpPr>
          <p:nvPr/>
        </p:nvCxnSpPr>
        <p:spPr>
          <a:xfrm>
            <a:off x="2113252" y="5290523"/>
            <a:ext cx="0" cy="47873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B2F7F1A-049F-45AA-CFB8-58706160EB20}"/>
              </a:ext>
            </a:extLst>
          </p:cNvPr>
          <p:cNvCxnSpPr>
            <a:cxnSpLocks/>
          </p:cNvCxnSpPr>
          <p:nvPr/>
        </p:nvCxnSpPr>
        <p:spPr>
          <a:xfrm>
            <a:off x="7144057" y="5290523"/>
            <a:ext cx="0" cy="47873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2415576-AAC9-94C9-73B0-D0F2EEDC8677}"/>
              </a:ext>
            </a:extLst>
          </p:cNvPr>
          <p:cNvCxnSpPr>
            <a:cxnSpLocks/>
          </p:cNvCxnSpPr>
          <p:nvPr/>
        </p:nvCxnSpPr>
        <p:spPr>
          <a:xfrm flipH="1">
            <a:off x="2096585" y="3717032"/>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xmlns="" id="{1BE8541E-F7DD-0826-F4BB-EFC13DEEE970}"/>
              </a:ext>
            </a:extLst>
          </p:cNvPr>
          <p:cNvSpPr txBox="1">
            <a:spLocks/>
          </p:cNvSpPr>
          <p:nvPr/>
        </p:nvSpPr>
        <p:spPr>
          <a:xfrm>
            <a:off x="6240016" y="2744508"/>
            <a:ext cx="702495"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из них</a:t>
            </a:r>
          </a:p>
        </p:txBody>
      </p:sp>
      <p:sp>
        <p:nvSpPr>
          <p:cNvPr id="20" name="Subtitle 2">
            <a:extLst>
              <a:ext uri="{FF2B5EF4-FFF2-40B4-BE49-F238E27FC236}">
                <a16:creationId xmlns:a16="http://schemas.microsoft.com/office/drawing/2014/main" xmlns="" id="{7DDE1AC0-C058-7FE8-A164-E6AC790265B4}"/>
              </a:ext>
            </a:extLst>
          </p:cNvPr>
          <p:cNvSpPr txBox="1">
            <a:spLocks/>
          </p:cNvSpPr>
          <p:nvPr/>
        </p:nvSpPr>
        <p:spPr>
          <a:xfrm>
            <a:off x="7744678" y="5147753"/>
            <a:ext cx="385993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339 991 719</a:t>
            </a:r>
          </a:p>
        </p:txBody>
      </p:sp>
    </p:spTree>
    <p:extLst>
      <p:ext uri="{BB962C8B-B14F-4D97-AF65-F5344CB8AC3E}">
        <p14:creationId xmlns:p14="http://schemas.microsoft.com/office/powerpoint/2010/main" val="476011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ЕДИНЫЙ РЕГИСТР НАСЕЛЕНИЯ</a:t>
            </a:r>
          </a:p>
        </p:txBody>
      </p:sp>
      <p:sp>
        <p:nvSpPr>
          <p:cNvPr id="2" name="Subtitle 2">
            <a:extLst>
              <a:ext uri="{FF2B5EF4-FFF2-40B4-BE49-F238E27FC236}">
                <a16:creationId xmlns:a16="http://schemas.microsoft.com/office/drawing/2014/main" xmlns="" id="{BEAB6D40-A254-35E0-2B07-8F68C2701249}"/>
              </a:ext>
            </a:extLst>
          </p:cNvPr>
          <p:cNvSpPr txBox="1">
            <a:spLocks/>
          </p:cNvSpPr>
          <p:nvPr/>
        </p:nvSpPr>
        <p:spPr>
          <a:xfrm>
            <a:off x="2705928" y="1624910"/>
            <a:ext cx="3534085"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Первоначальное наполнение ЕРН</a:t>
            </a:r>
          </a:p>
        </p:txBody>
      </p:sp>
      <p:cxnSp>
        <p:nvCxnSpPr>
          <p:cNvPr id="3" name="Straight Connector 2">
            <a:extLst>
              <a:ext uri="{FF2B5EF4-FFF2-40B4-BE49-F238E27FC236}">
                <a16:creationId xmlns:a16="http://schemas.microsoft.com/office/drawing/2014/main" xmlns="" id="{0BE5C6B1-363D-E5E7-94C9-2F4CDB085AE0}"/>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xmlns="" id="{D3AF238D-8486-5BEF-E228-A5DE4A11D6A6}"/>
              </a:ext>
            </a:extLst>
          </p:cNvPr>
          <p:cNvSpPr txBox="1">
            <a:spLocks/>
          </p:cNvSpPr>
          <p:nvPr/>
        </p:nvSpPr>
        <p:spPr>
          <a:xfrm>
            <a:off x="2705928" y="4964390"/>
            <a:ext cx="371410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Переход на СМЭВ</a:t>
            </a:r>
          </a:p>
        </p:txBody>
      </p:sp>
      <p:sp>
        <p:nvSpPr>
          <p:cNvPr id="5" name="Subtitle 2">
            <a:extLst>
              <a:ext uri="{FF2B5EF4-FFF2-40B4-BE49-F238E27FC236}">
                <a16:creationId xmlns:a16="http://schemas.microsoft.com/office/drawing/2014/main" xmlns="" id="{373955EE-F109-9EC2-C29C-1D3D9B7C58C6}"/>
              </a:ext>
            </a:extLst>
          </p:cNvPr>
          <p:cNvSpPr txBox="1">
            <a:spLocks/>
          </p:cNvSpPr>
          <p:nvPr/>
        </p:nvSpPr>
        <p:spPr>
          <a:xfrm>
            <a:off x="6918084" y="1624910"/>
            <a:ext cx="3685133"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Профили физических лиц</a:t>
            </a:r>
          </a:p>
        </p:txBody>
      </p:sp>
      <p:cxnSp>
        <p:nvCxnSpPr>
          <p:cNvPr id="6" name="Straight Connector 5">
            <a:extLst>
              <a:ext uri="{FF2B5EF4-FFF2-40B4-BE49-F238E27FC236}">
                <a16:creationId xmlns:a16="http://schemas.microsoft.com/office/drawing/2014/main" xmlns="" id="{A23A16AF-B7CE-0DAB-6FA9-9125F4F04C97}"/>
              </a:ext>
            </a:extLst>
          </p:cNvPr>
          <p:cNvCxnSpPr>
            <a:cxnSpLocks/>
          </p:cNvCxnSpPr>
          <p:nvPr/>
        </p:nvCxnSpPr>
        <p:spPr>
          <a:xfrm>
            <a:off x="6528048"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xmlns="" id="{FD54183D-BE92-7570-1F7C-113E3F1B66EE}"/>
              </a:ext>
            </a:extLst>
          </p:cNvPr>
          <p:cNvSpPr txBox="1">
            <a:spLocks/>
          </p:cNvSpPr>
          <p:nvPr/>
        </p:nvSpPr>
        <p:spPr>
          <a:xfrm>
            <a:off x="6918084" y="4964390"/>
            <a:ext cx="3168351"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Нормативные правовые акты</a:t>
            </a:r>
          </a:p>
        </p:txBody>
      </p:sp>
      <p:cxnSp>
        <p:nvCxnSpPr>
          <p:cNvPr id="8" name="Straight Connector 7">
            <a:extLst>
              <a:ext uri="{FF2B5EF4-FFF2-40B4-BE49-F238E27FC236}">
                <a16:creationId xmlns:a16="http://schemas.microsoft.com/office/drawing/2014/main" xmlns="" id="{44CA74BB-79AE-E11C-DE01-F5621FE47297}"/>
              </a:ext>
            </a:extLst>
          </p:cNvPr>
          <p:cNvCxnSpPr>
            <a:cxnSpLocks/>
          </p:cNvCxnSpPr>
          <p:nvPr/>
        </p:nvCxnSpPr>
        <p:spPr>
          <a:xfrm flipH="1">
            <a:off x="2096585" y="4725144"/>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hart 4">
            <a:extLst>
              <a:ext uri="{FF2B5EF4-FFF2-40B4-BE49-F238E27FC236}">
                <a16:creationId xmlns:a16="http://schemas.microsoft.com/office/drawing/2014/main" xmlns="" id="{8FE55D8F-CEED-4500-DC34-F70935F60E31}"/>
              </a:ext>
            </a:extLst>
          </p:cNvPr>
          <p:cNvGraphicFramePr/>
          <p:nvPr>
            <p:extLst>
              <p:ext uri="{D42A27DB-BD31-4B8C-83A1-F6EECF244321}">
                <p14:modId xmlns:p14="http://schemas.microsoft.com/office/powerpoint/2010/main" val="4223806647"/>
              </p:ext>
            </p:extLst>
          </p:nvPr>
        </p:nvGraphicFramePr>
        <p:xfrm>
          <a:off x="2096585" y="2510264"/>
          <a:ext cx="4251443" cy="1221515"/>
        </p:xfrm>
        <a:graphic>
          <a:graphicData uri="http://schemas.openxmlformats.org/drawingml/2006/chart">
            <c:chart xmlns:c="http://schemas.openxmlformats.org/drawingml/2006/chart" xmlns:r="http://schemas.openxmlformats.org/officeDocument/2006/relationships" r:id="rId3"/>
          </a:graphicData>
        </a:graphic>
      </p:graphicFrame>
      <p:sp>
        <p:nvSpPr>
          <p:cNvPr id="10" name="Subtitle 2">
            <a:extLst>
              <a:ext uri="{FF2B5EF4-FFF2-40B4-BE49-F238E27FC236}">
                <a16:creationId xmlns:a16="http://schemas.microsoft.com/office/drawing/2014/main" xmlns="" id="{70546B53-F9C2-0CAC-AB26-BCA97B32EAFC}"/>
              </a:ext>
            </a:extLst>
          </p:cNvPr>
          <p:cNvSpPr txBox="1">
            <a:spLocks/>
          </p:cNvSpPr>
          <p:nvPr/>
        </p:nvSpPr>
        <p:spPr>
          <a:xfrm>
            <a:off x="2705928" y="2196829"/>
            <a:ext cx="3534085" cy="369332"/>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Получены выгрузки по 32 из 33 видам сведений</a:t>
            </a:r>
            <a:r>
              <a:rPr lang="en-US" sz="1200" dirty="0">
                <a:solidFill>
                  <a:schemeClr val="tx1">
                    <a:lumMod val="75000"/>
                  </a:schemeClr>
                </a:solidFill>
                <a:latin typeface="Golos Text" panose="020B0503020202020204" pitchFamily="34" charset="0"/>
                <a:ea typeface="Golos Text" panose="020B0503020202020204" pitchFamily="34" charset="0"/>
              </a:rPr>
              <a:t> </a:t>
            </a:r>
            <a:r>
              <a:rPr lang="ru-RU" sz="1200" dirty="0">
                <a:solidFill>
                  <a:schemeClr val="tx1">
                    <a:lumMod val="75000"/>
                  </a:schemeClr>
                </a:solidFill>
                <a:latin typeface="Golos Text" panose="020B0503020202020204" pitchFamily="34" charset="0"/>
                <a:ea typeface="Golos Text" panose="020B0503020202020204" pitchFamily="34" charset="0"/>
              </a:rPr>
              <a:t>от 11 поставщиков</a:t>
            </a:r>
          </a:p>
        </p:txBody>
      </p:sp>
      <p:sp>
        <p:nvSpPr>
          <p:cNvPr id="11" name="Subtitle 2">
            <a:extLst>
              <a:ext uri="{FF2B5EF4-FFF2-40B4-BE49-F238E27FC236}">
                <a16:creationId xmlns:a16="http://schemas.microsoft.com/office/drawing/2014/main" xmlns="" id="{5AF0C616-49A8-8C9F-E797-827AAE6578AC}"/>
              </a:ext>
            </a:extLst>
          </p:cNvPr>
          <p:cNvSpPr txBox="1">
            <a:spLocks/>
          </p:cNvSpPr>
          <p:nvPr/>
        </p:nvSpPr>
        <p:spPr>
          <a:xfrm>
            <a:off x="2705928" y="3721243"/>
            <a:ext cx="3534085" cy="369332"/>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Загружено 27 видов сведений</a:t>
            </a:r>
          </a:p>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от 11 поставщиков</a:t>
            </a:r>
          </a:p>
        </p:txBody>
      </p:sp>
      <p:graphicFrame>
        <p:nvGraphicFramePr>
          <p:cNvPr id="13" name="Chart 4">
            <a:extLst>
              <a:ext uri="{FF2B5EF4-FFF2-40B4-BE49-F238E27FC236}">
                <a16:creationId xmlns:a16="http://schemas.microsoft.com/office/drawing/2014/main" xmlns="" id="{D7926D31-A672-BE29-9310-1CA723028A2A}"/>
              </a:ext>
            </a:extLst>
          </p:cNvPr>
          <p:cNvGraphicFramePr/>
          <p:nvPr>
            <p:extLst>
              <p:ext uri="{D42A27DB-BD31-4B8C-83A1-F6EECF244321}">
                <p14:modId xmlns:p14="http://schemas.microsoft.com/office/powerpoint/2010/main" val="1525634266"/>
              </p:ext>
            </p:extLst>
          </p:nvPr>
        </p:nvGraphicFramePr>
        <p:xfrm>
          <a:off x="2096585" y="5436946"/>
          <a:ext cx="4251443" cy="936104"/>
        </p:xfrm>
        <a:graphic>
          <a:graphicData uri="http://schemas.openxmlformats.org/drawingml/2006/chart">
            <c:chart xmlns:c="http://schemas.openxmlformats.org/drawingml/2006/chart" xmlns:r="http://schemas.openxmlformats.org/officeDocument/2006/relationships" r:id="rId4"/>
          </a:graphicData>
        </a:graphic>
      </p:graphicFrame>
      <p:sp>
        <p:nvSpPr>
          <p:cNvPr id="14" name="Subtitle 2">
            <a:extLst>
              <a:ext uri="{FF2B5EF4-FFF2-40B4-BE49-F238E27FC236}">
                <a16:creationId xmlns:a16="http://schemas.microsoft.com/office/drawing/2014/main" xmlns="" id="{240E65E6-3025-FF4F-4121-07F9DAB6097D}"/>
              </a:ext>
            </a:extLst>
          </p:cNvPr>
          <p:cNvSpPr txBox="1">
            <a:spLocks/>
          </p:cNvSpPr>
          <p:nvPr/>
        </p:nvSpPr>
        <p:spPr>
          <a:xfrm>
            <a:off x="6918084" y="6095037"/>
            <a:ext cx="1884933" cy="55399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пунктов </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плана-графика исполнены</a:t>
            </a:r>
          </a:p>
        </p:txBody>
      </p:sp>
      <p:sp>
        <p:nvSpPr>
          <p:cNvPr id="15" name="Subtitle 2">
            <a:extLst>
              <a:ext uri="{FF2B5EF4-FFF2-40B4-BE49-F238E27FC236}">
                <a16:creationId xmlns:a16="http://schemas.microsoft.com/office/drawing/2014/main" xmlns="" id="{B8E9A0E7-FBA8-B054-F56F-CB4EABAA07DE}"/>
              </a:ext>
            </a:extLst>
          </p:cNvPr>
          <p:cNvSpPr txBox="1">
            <a:spLocks/>
          </p:cNvSpPr>
          <p:nvPr/>
        </p:nvSpPr>
        <p:spPr>
          <a:xfrm>
            <a:off x="6918084" y="5457270"/>
            <a:ext cx="2567988" cy="492443"/>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200" b="1" dirty="0">
                <a:solidFill>
                  <a:srgbClr val="00B0F0"/>
                </a:solidFill>
                <a:latin typeface="Golos Text" panose="020B0503020202020204" pitchFamily="34" charset="0"/>
                <a:ea typeface="Golos Text" panose="020B0503020202020204" pitchFamily="34" charset="0"/>
              </a:rPr>
              <a:t>17</a:t>
            </a:r>
            <a:r>
              <a:rPr lang="ru-RU" sz="1800" b="1" dirty="0">
                <a:solidFill>
                  <a:srgbClr val="00B0F0"/>
                </a:solidFill>
                <a:latin typeface="Golos Text" panose="020B0503020202020204" pitchFamily="34" charset="0"/>
                <a:ea typeface="Golos Text" panose="020B0503020202020204" pitchFamily="34" charset="0"/>
              </a:rPr>
              <a:t> </a:t>
            </a:r>
            <a:r>
              <a:rPr lang="ru-RU" sz="1800" b="1" dirty="0">
                <a:solidFill>
                  <a:schemeClr val="tx1">
                    <a:lumMod val="75000"/>
                  </a:schemeClr>
                </a:solidFill>
                <a:latin typeface="Golos Text" panose="020B0503020202020204" pitchFamily="34" charset="0"/>
                <a:ea typeface="Golos Text" panose="020B0503020202020204" pitchFamily="34" charset="0"/>
              </a:rPr>
              <a:t>из </a:t>
            </a:r>
            <a:r>
              <a:rPr lang="ru-RU" sz="3200" b="1" dirty="0">
                <a:solidFill>
                  <a:schemeClr val="tx1">
                    <a:lumMod val="75000"/>
                  </a:schemeClr>
                </a:solidFill>
                <a:latin typeface="Golos Text" panose="020B0503020202020204" pitchFamily="34" charset="0"/>
                <a:ea typeface="Golos Text" panose="020B0503020202020204" pitchFamily="34" charset="0"/>
              </a:rPr>
              <a:t>19</a:t>
            </a:r>
            <a:endParaRPr lang="ru-RU" sz="24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6" name="Subtitle 2">
            <a:extLst>
              <a:ext uri="{FF2B5EF4-FFF2-40B4-BE49-F238E27FC236}">
                <a16:creationId xmlns:a16="http://schemas.microsoft.com/office/drawing/2014/main" xmlns="" id="{0B94F048-1566-3E45-24AD-152965AA4760}"/>
              </a:ext>
            </a:extLst>
          </p:cNvPr>
          <p:cNvSpPr txBox="1">
            <a:spLocks/>
          </p:cNvSpPr>
          <p:nvPr/>
        </p:nvSpPr>
        <p:spPr>
          <a:xfrm>
            <a:off x="10087383" y="6095037"/>
            <a:ext cx="1734746" cy="55399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пункта исключены </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по поручению </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Д.Ю. Григоренко</a:t>
            </a:r>
          </a:p>
        </p:txBody>
      </p:sp>
      <p:sp>
        <p:nvSpPr>
          <p:cNvPr id="17" name="Subtitle 2">
            <a:extLst>
              <a:ext uri="{FF2B5EF4-FFF2-40B4-BE49-F238E27FC236}">
                <a16:creationId xmlns:a16="http://schemas.microsoft.com/office/drawing/2014/main" xmlns="" id="{96C9DD8D-9A2E-874F-C731-8B3905922CA7}"/>
              </a:ext>
            </a:extLst>
          </p:cNvPr>
          <p:cNvSpPr txBox="1">
            <a:spLocks/>
          </p:cNvSpPr>
          <p:nvPr/>
        </p:nvSpPr>
        <p:spPr>
          <a:xfrm>
            <a:off x="10087383" y="5457270"/>
            <a:ext cx="1734746" cy="492443"/>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200" b="1" dirty="0">
                <a:solidFill>
                  <a:schemeClr val="tx1">
                    <a:lumMod val="75000"/>
                  </a:schemeClr>
                </a:solidFill>
                <a:latin typeface="Golos Text" panose="020B0503020202020204" pitchFamily="34" charset="0"/>
                <a:ea typeface="Golos Text" panose="020B0503020202020204" pitchFamily="34" charset="0"/>
              </a:rPr>
              <a:t>2</a:t>
            </a:r>
            <a:endParaRPr lang="ru-RU" sz="2400" baseline="50000" dirty="0">
              <a:solidFill>
                <a:schemeClr val="tx1">
                  <a:lumMod val="75000"/>
                </a:schemeClr>
              </a:solidFill>
              <a:latin typeface="Golos Text" panose="020B0503020202020204" pitchFamily="34" charset="0"/>
              <a:ea typeface="Golos Text" panose="020B0503020202020204" pitchFamily="34" charset="0"/>
            </a:endParaRPr>
          </a:p>
        </p:txBody>
      </p:sp>
      <p:grpSp>
        <p:nvGrpSpPr>
          <p:cNvPr id="62" name="Group 61">
            <a:extLst>
              <a:ext uri="{FF2B5EF4-FFF2-40B4-BE49-F238E27FC236}">
                <a16:creationId xmlns:a16="http://schemas.microsoft.com/office/drawing/2014/main" xmlns="" id="{C2515FB7-9F0F-EDBF-B848-FA763A9C2A5A}"/>
              </a:ext>
            </a:extLst>
          </p:cNvPr>
          <p:cNvGrpSpPr/>
          <p:nvPr/>
        </p:nvGrpSpPr>
        <p:grpSpPr>
          <a:xfrm>
            <a:off x="6833134" y="2091893"/>
            <a:ext cx="4987496" cy="617027"/>
            <a:chOff x="6833134" y="2050660"/>
            <a:chExt cx="4207347" cy="520511"/>
          </a:xfrm>
        </p:grpSpPr>
        <p:sp>
          <p:nvSpPr>
            <p:cNvPr id="40" name="Freeform: Shape 39">
              <a:extLst>
                <a:ext uri="{FF2B5EF4-FFF2-40B4-BE49-F238E27FC236}">
                  <a16:creationId xmlns:a16="http://schemas.microsoft.com/office/drawing/2014/main" xmlns="" id="{31E7C410-A460-C321-265A-30F16FCEB26D}"/>
                </a:ext>
              </a:extLst>
            </p:cNvPr>
            <p:cNvSpPr/>
            <p:nvPr/>
          </p:nvSpPr>
          <p:spPr>
            <a:xfrm>
              <a:off x="6833134"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xmlns="" id="{07FFAC8B-CCD9-6000-8D22-A199040FFAFC}"/>
                </a:ext>
              </a:extLst>
            </p:cNvPr>
            <p:cNvSpPr/>
            <p:nvPr/>
          </p:nvSpPr>
          <p:spPr>
            <a:xfrm>
              <a:off x="7115482"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xmlns="" id="{6B50B128-51D5-A0B3-FF4F-EDE14316962C}"/>
                </a:ext>
              </a:extLst>
            </p:cNvPr>
            <p:cNvSpPr/>
            <p:nvPr/>
          </p:nvSpPr>
          <p:spPr>
            <a:xfrm>
              <a:off x="7397830"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3" name="Freeform: Shape 42">
              <a:extLst>
                <a:ext uri="{FF2B5EF4-FFF2-40B4-BE49-F238E27FC236}">
                  <a16:creationId xmlns:a16="http://schemas.microsoft.com/office/drawing/2014/main" xmlns="" id="{4A73C253-557C-730C-5DD6-0F8C0FCB265C}"/>
                </a:ext>
              </a:extLst>
            </p:cNvPr>
            <p:cNvSpPr/>
            <p:nvPr/>
          </p:nvSpPr>
          <p:spPr>
            <a:xfrm>
              <a:off x="7680178"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xmlns="" id="{1ECDC02B-4237-D09F-A7C5-20173FB347D9}"/>
                </a:ext>
              </a:extLst>
            </p:cNvPr>
            <p:cNvSpPr/>
            <p:nvPr/>
          </p:nvSpPr>
          <p:spPr>
            <a:xfrm>
              <a:off x="7962526"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xmlns="" id="{38B66757-B12D-3199-A117-4D6366F2AE65}"/>
                </a:ext>
              </a:extLst>
            </p:cNvPr>
            <p:cNvSpPr/>
            <p:nvPr/>
          </p:nvSpPr>
          <p:spPr>
            <a:xfrm>
              <a:off x="8244874"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6" name="Freeform: Shape 45">
              <a:extLst>
                <a:ext uri="{FF2B5EF4-FFF2-40B4-BE49-F238E27FC236}">
                  <a16:creationId xmlns:a16="http://schemas.microsoft.com/office/drawing/2014/main" xmlns="" id="{E9399E39-0841-F72C-A42A-C26BF78CAE45}"/>
                </a:ext>
              </a:extLst>
            </p:cNvPr>
            <p:cNvSpPr/>
            <p:nvPr/>
          </p:nvSpPr>
          <p:spPr>
            <a:xfrm>
              <a:off x="8527222"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xmlns="" id="{56E6C5F5-C75A-EE20-1754-9F542FA980E8}"/>
                </a:ext>
              </a:extLst>
            </p:cNvPr>
            <p:cNvSpPr/>
            <p:nvPr/>
          </p:nvSpPr>
          <p:spPr>
            <a:xfrm>
              <a:off x="8809570"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xmlns="" id="{F9300BD7-B3F4-A86C-A7A8-CAA4081E2698}"/>
                </a:ext>
              </a:extLst>
            </p:cNvPr>
            <p:cNvSpPr/>
            <p:nvPr/>
          </p:nvSpPr>
          <p:spPr>
            <a:xfrm>
              <a:off x="9091918"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49" name="Freeform: Shape 48">
              <a:extLst>
                <a:ext uri="{FF2B5EF4-FFF2-40B4-BE49-F238E27FC236}">
                  <a16:creationId xmlns:a16="http://schemas.microsoft.com/office/drawing/2014/main" xmlns="" id="{97D3F57E-C236-9598-7AA2-789A2695C89C}"/>
                </a:ext>
              </a:extLst>
            </p:cNvPr>
            <p:cNvSpPr/>
            <p:nvPr/>
          </p:nvSpPr>
          <p:spPr>
            <a:xfrm>
              <a:off x="9374266"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50" name="Freeform: Shape 49">
              <a:extLst>
                <a:ext uri="{FF2B5EF4-FFF2-40B4-BE49-F238E27FC236}">
                  <a16:creationId xmlns:a16="http://schemas.microsoft.com/office/drawing/2014/main" xmlns="" id="{EACF4F3E-35BA-A900-DCC7-B1C46E0802D7}"/>
                </a:ext>
              </a:extLst>
            </p:cNvPr>
            <p:cNvSpPr/>
            <p:nvPr/>
          </p:nvSpPr>
          <p:spPr>
            <a:xfrm>
              <a:off x="9656614"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51" name="Freeform: Shape 50">
              <a:extLst>
                <a:ext uri="{FF2B5EF4-FFF2-40B4-BE49-F238E27FC236}">
                  <a16:creationId xmlns:a16="http://schemas.microsoft.com/office/drawing/2014/main" xmlns="" id="{D203AC8E-8A75-7489-20F2-09174E25E492}"/>
                </a:ext>
              </a:extLst>
            </p:cNvPr>
            <p:cNvSpPr/>
            <p:nvPr/>
          </p:nvSpPr>
          <p:spPr>
            <a:xfrm>
              <a:off x="9938962"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52" name="Freeform: Shape 51">
              <a:extLst>
                <a:ext uri="{FF2B5EF4-FFF2-40B4-BE49-F238E27FC236}">
                  <a16:creationId xmlns:a16="http://schemas.microsoft.com/office/drawing/2014/main" xmlns="" id="{C8BA73B5-0C28-D61F-F85F-E634F197A70C}"/>
                </a:ext>
              </a:extLst>
            </p:cNvPr>
            <p:cNvSpPr/>
            <p:nvPr/>
          </p:nvSpPr>
          <p:spPr>
            <a:xfrm>
              <a:off x="10221310"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53" name="Freeform: Shape 52">
              <a:extLst>
                <a:ext uri="{FF2B5EF4-FFF2-40B4-BE49-F238E27FC236}">
                  <a16:creationId xmlns:a16="http://schemas.microsoft.com/office/drawing/2014/main" xmlns="" id="{764D53CD-9671-E660-D428-33ED0DE29698}"/>
                </a:ext>
              </a:extLst>
            </p:cNvPr>
            <p:cNvSpPr/>
            <p:nvPr/>
          </p:nvSpPr>
          <p:spPr>
            <a:xfrm>
              <a:off x="10503658"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rgbClr val="00B0F0"/>
            </a:solidFill>
            <a:ln w="5755" cap="flat">
              <a:noFill/>
              <a:prstDash val="solid"/>
              <a:miter/>
            </a:ln>
          </p:spPr>
          <p:txBody>
            <a:bodyPr rtlCol="0" anchor="ctr"/>
            <a:lstStyle/>
            <a:p>
              <a:endParaRPr lang="ru-RU"/>
            </a:p>
          </p:txBody>
        </p:sp>
        <p:sp>
          <p:nvSpPr>
            <p:cNvPr id="54" name="Freeform: Shape 53">
              <a:extLst>
                <a:ext uri="{FF2B5EF4-FFF2-40B4-BE49-F238E27FC236}">
                  <a16:creationId xmlns:a16="http://schemas.microsoft.com/office/drawing/2014/main" xmlns="" id="{C7991280-3547-890D-7716-EA20787A9846}"/>
                </a:ext>
              </a:extLst>
            </p:cNvPr>
            <p:cNvSpPr/>
            <p:nvPr/>
          </p:nvSpPr>
          <p:spPr>
            <a:xfrm>
              <a:off x="10786009" y="2050660"/>
              <a:ext cx="254472" cy="520511"/>
            </a:xfrm>
            <a:custGeom>
              <a:avLst/>
              <a:gdLst>
                <a:gd name="connsiteX0" fmla="*/ 127236 w 254472"/>
                <a:gd name="connsiteY0" fmla="*/ 104102 h 520511"/>
                <a:gd name="connsiteX1" fmla="*/ 165407 w 254472"/>
                <a:gd name="connsiteY1" fmla="*/ 108729 h 520511"/>
                <a:gd name="connsiteX2" fmla="*/ 213988 w 254472"/>
                <a:gd name="connsiteY2" fmla="*/ 134176 h 520511"/>
                <a:gd name="connsiteX3" fmla="*/ 220928 w 254472"/>
                <a:gd name="connsiteY3" fmla="*/ 146900 h 520511"/>
                <a:gd name="connsiteX4" fmla="*/ 253316 w 254472"/>
                <a:gd name="connsiteY4" fmla="*/ 284546 h 520511"/>
                <a:gd name="connsiteX5" fmla="*/ 254472 w 254472"/>
                <a:gd name="connsiteY5" fmla="*/ 290329 h 520511"/>
                <a:gd name="connsiteX6" fmla="*/ 231338 w 254472"/>
                <a:gd name="connsiteY6" fmla="*/ 313463 h 520511"/>
                <a:gd name="connsiteX7" fmla="*/ 209361 w 254472"/>
                <a:gd name="connsiteY7" fmla="*/ 296113 h 520511"/>
                <a:gd name="connsiteX8" fmla="*/ 185071 w 254472"/>
                <a:gd name="connsiteY8" fmla="*/ 195481 h 520511"/>
                <a:gd name="connsiteX9" fmla="*/ 185071 w 254472"/>
                <a:gd name="connsiteY9" fmla="*/ 520511 h 520511"/>
                <a:gd name="connsiteX10" fmla="*/ 138803 w 254472"/>
                <a:gd name="connsiteY10" fmla="*/ 520511 h 520511"/>
                <a:gd name="connsiteX11" fmla="*/ 138803 w 254472"/>
                <a:gd name="connsiteY11" fmla="*/ 312307 h 520511"/>
                <a:gd name="connsiteX12" fmla="*/ 115669 w 254472"/>
                <a:gd name="connsiteY12" fmla="*/ 312307 h 520511"/>
                <a:gd name="connsiteX13" fmla="*/ 115669 w 254472"/>
                <a:gd name="connsiteY13" fmla="*/ 520511 h 520511"/>
                <a:gd name="connsiteX14" fmla="*/ 69402 w 254472"/>
                <a:gd name="connsiteY14" fmla="*/ 520511 h 520511"/>
                <a:gd name="connsiteX15" fmla="*/ 69402 w 254472"/>
                <a:gd name="connsiteY15" fmla="*/ 196637 h 520511"/>
                <a:gd name="connsiteX16" fmla="*/ 45111 w 254472"/>
                <a:gd name="connsiteY16" fmla="*/ 297270 h 520511"/>
                <a:gd name="connsiteX17" fmla="*/ 23134 w 254472"/>
                <a:gd name="connsiteY17" fmla="*/ 314620 h 520511"/>
                <a:gd name="connsiteX18" fmla="*/ 0 w 254472"/>
                <a:gd name="connsiteY18" fmla="*/ 291486 h 520511"/>
                <a:gd name="connsiteX19" fmla="*/ 1157 w 254472"/>
                <a:gd name="connsiteY19" fmla="*/ 285703 h 520511"/>
                <a:gd name="connsiteX20" fmla="*/ 33544 w 254472"/>
                <a:gd name="connsiteY20" fmla="*/ 148056 h 520511"/>
                <a:gd name="connsiteX21" fmla="*/ 40484 w 254472"/>
                <a:gd name="connsiteY21" fmla="*/ 135333 h 520511"/>
                <a:gd name="connsiteX22" fmla="*/ 89065 w 254472"/>
                <a:gd name="connsiteY22" fmla="*/ 109885 h 520511"/>
                <a:gd name="connsiteX23" fmla="*/ 127236 w 254472"/>
                <a:gd name="connsiteY23" fmla="*/ 104102 h 520511"/>
                <a:gd name="connsiteX24" fmla="*/ 127237 w 254472"/>
                <a:gd name="connsiteY24" fmla="*/ 0 h 520511"/>
                <a:gd name="connsiteX25" fmla="*/ 173504 w 254472"/>
                <a:gd name="connsiteY25" fmla="*/ 46268 h 520511"/>
                <a:gd name="connsiteX26" fmla="*/ 127237 w 254472"/>
                <a:gd name="connsiteY26" fmla="*/ 92535 h 520511"/>
                <a:gd name="connsiteX27" fmla="*/ 80969 w 254472"/>
                <a:gd name="connsiteY27" fmla="*/ 46268 h 520511"/>
                <a:gd name="connsiteX28" fmla="*/ 127237 w 254472"/>
                <a:gd name="connsiteY28" fmla="*/ 0 h 52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472" h="520511">
                  <a:moveTo>
                    <a:pt x="127236" y="104102"/>
                  </a:moveTo>
                  <a:cubicBezTo>
                    <a:pt x="139960" y="104102"/>
                    <a:pt x="152683" y="106415"/>
                    <a:pt x="165407" y="108729"/>
                  </a:cubicBezTo>
                  <a:cubicBezTo>
                    <a:pt x="183914" y="114512"/>
                    <a:pt x="200108" y="122609"/>
                    <a:pt x="213988" y="134176"/>
                  </a:cubicBezTo>
                  <a:cubicBezTo>
                    <a:pt x="217458" y="137646"/>
                    <a:pt x="219771" y="142273"/>
                    <a:pt x="220928" y="146900"/>
                  </a:cubicBezTo>
                  <a:lnTo>
                    <a:pt x="253316" y="284546"/>
                  </a:lnTo>
                  <a:cubicBezTo>
                    <a:pt x="253316" y="285703"/>
                    <a:pt x="254472" y="288016"/>
                    <a:pt x="254472" y="290329"/>
                  </a:cubicBezTo>
                  <a:cubicBezTo>
                    <a:pt x="254472" y="303053"/>
                    <a:pt x="244062" y="313463"/>
                    <a:pt x="231338" y="313463"/>
                  </a:cubicBezTo>
                  <a:cubicBezTo>
                    <a:pt x="220928" y="313463"/>
                    <a:pt x="211675" y="305366"/>
                    <a:pt x="209361" y="296113"/>
                  </a:cubicBezTo>
                  <a:lnTo>
                    <a:pt x="185071" y="195481"/>
                  </a:lnTo>
                  <a:lnTo>
                    <a:pt x="185071" y="520511"/>
                  </a:lnTo>
                  <a:lnTo>
                    <a:pt x="138803" y="520511"/>
                  </a:lnTo>
                  <a:lnTo>
                    <a:pt x="138803" y="312307"/>
                  </a:lnTo>
                  <a:lnTo>
                    <a:pt x="115669" y="312307"/>
                  </a:lnTo>
                  <a:lnTo>
                    <a:pt x="115669" y="520511"/>
                  </a:lnTo>
                  <a:lnTo>
                    <a:pt x="69402" y="520511"/>
                  </a:lnTo>
                  <a:lnTo>
                    <a:pt x="69402" y="196637"/>
                  </a:lnTo>
                  <a:lnTo>
                    <a:pt x="45111" y="297270"/>
                  </a:lnTo>
                  <a:cubicBezTo>
                    <a:pt x="42798" y="306523"/>
                    <a:pt x="33544" y="314620"/>
                    <a:pt x="23134" y="314620"/>
                  </a:cubicBezTo>
                  <a:cubicBezTo>
                    <a:pt x="10410" y="314620"/>
                    <a:pt x="0" y="304210"/>
                    <a:pt x="0" y="291486"/>
                  </a:cubicBezTo>
                  <a:cubicBezTo>
                    <a:pt x="0" y="289173"/>
                    <a:pt x="1157" y="286859"/>
                    <a:pt x="1157" y="285703"/>
                  </a:cubicBezTo>
                  <a:lnTo>
                    <a:pt x="33544" y="148056"/>
                  </a:lnTo>
                  <a:cubicBezTo>
                    <a:pt x="34701" y="143430"/>
                    <a:pt x="37014" y="138803"/>
                    <a:pt x="40484" y="135333"/>
                  </a:cubicBezTo>
                  <a:cubicBezTo>
                    <a:pt x="54365" y="123766"/>
                    <a:pt x="70558" y="114512"/>
                    <a:pt x="89065" y="109885"/>
                  </a:cubicBezTo>
                  <a:cubicBezTo>
                    <a:pt x="101789" y="106415"/>
                    <a:pt x="114512" y="104102"/>
                    <a:pt x="127236" y="104102"/>
                  </a:cubicBezTo>
                  <a:close/>
                  <a:moveTo>
                    <a:pt x="127237" y="0"/>
                  </a:moveTo>
                  <a:cubicBezTo>
                    <a:pt x="152790" y="0"/>
                    <a:pt x="173504" y="20715"/>
                    <a:pt x="173504" y="46268"/>
                  </a:cubicBezTo>
                  <a:cubicBezTo>
                    <a:pt x="173504" y="71821"/>
                    <a:pt x="152790" y="92535"/>
                    <a:pt x="127237" y="92535"/>
                  </a:cubicBezTo>
                  <a:cubicBezTo>
                    <a:pt x="101684" y="92535"/>
                    <a:pt x="80969" y="71821"/>
                    <a:pt x="80969" y="46268"/>
                  </a:cubicBezTo>
                  <a:cubicBezTo>
                    <a:pt x="80969" y="20715"/>
                    <a:pt x="101684" y="0"/>
                    <a:pt x="127237" y="0"/>
                  </a:cubicBezTo>
                  <a:close/>
                </a:path>
              </a:pathLst>
            </a:custGeom>
            <a:solidFill>
              <a:schemeClr val="tx1">
                <a:lumMod val="75000"/>
              </a:schemeClr>
            </a:solidFill>
            <a:ln w="5755" cap="flat">
              <a:noFill/>
              <a:prstDash val="solid"/>
              <a:miter/>
            </a:ln>
          </p:spPr>
          <p:txBody>
            <a:bodyPr rtlCol="0" anchor="ctr"/>
            <a:lstStyle/>
            <a:p>
              <a:endParaRPr lang="ru-RU"/>
            </a:p>
          </p:txBody>
        </p:sp>
        <p:sp>
          <p:nvSpPr>
            <p:cNvPr id="57" name="Freeform: Shape 56">
              <a:extLst>
                <a:ext uri="{FF2B5EF4-FFF2-40B4-BE49-F238E27FC236}">
                  <a16:creationId xmlns:a16="http://schemas.microsoft.com/office/drawing/2014/main" xmlns="" id="{727570FB-451A-A639-83AA-D1E2E000B924}"/>
                </a:ext>
              </a:extLst>
            </p:cNvPr>
            <p:cNvSpPr/>
            <p:nvPr/>
          </p:nvSpPr>
          <p:spPr>
            <a:xfrm>
              <a:off x="10786009" y="2062591"/>
              <a:ext cx="96924" cy="508580"/>
            </a:xfrm>
            <a:custGeom>
              <a:avLst/>
              <a:gdLst>
                <a:gd name="connsiteX0" fmla="*/ 96924 w 96924"/>
                <a:gd name="connsiteY0" fmla="*/ 96763 h 508580"/>
                <a:gd name="connsiteX1" fmla="*/ 96924 w 96924"/>
                <a:gd name="connsiteY1" fmla="*/ 508580 h 508580"/>
                <a:gd name="connsiteX2" fmla="*/ 69402 w 96924"/>
                <a:gd name="connsiteY2" fmla="*/ 508580 h 508580"/>
                <a:gd name="connsiteX3" fmla="*/ 69402 w 96924"/>
                <a:gd name="connsiteY3" fmla="*/ 184706 h 508580"/>
                <a:gd name="connsiteX4" fmla="*/ 45111 w 96924"/>
                <a:gd name="connsiteY4" fmla="*/ 285339 h 508580"/>
                <a:gd name="connsiteX5" fmla="*/ 23134 w 96924"/>
                <a:gd name="connsiteY5" fmla="*/ 302689 h 508580"/>
                <a:gd name="connsiteX6" fmla="*/ 0 w 96924"/>
                <a:gd name="connsiteY6" fmla="*/ 279555 h 508580"/>
                <a:gd name="connsiteX7" fmla="*/ 1157 w 96924"/>
                <a:gd name="connsiteY7" fmla="*/ 273772 h 508580"/>
                <a:gd name="connsiteX8" fmla="*/ 33544 w 96924"/>
                <a:gd name="connsiteY8" fmla="*/ 136125 h 508580"/>
                <a:gd name="connsiteX9" fmla="*/ 40484 w 96924"/>
                <a:gd name="connsiteY9" fmla="*/ 123402 h 508580"/>
                <a:gd name="connsiteX10" fmla="*/ 89065 w 96924"/>
                <a:gd name="connsiteY10" fmla="*/ 97954 h 508580"/>
                <a:gd name="connsiteX11" fmla="*/ 96924 w 96924"/>
                <a:gd name="connsiteY11" fmla="*/ 0 h 508580"/>
                <a:gd name="connsiteX12" fmla="*/ 96924 w 96924"/>
                <a:gd name="connsiteY12" fmla="*/ 68673 h 508580"/>
                <a:gd name="connsiteX13" fmla="*/ 94521 w 96924"/>
                <a:gd name="connsiteY13" fmla="*/ 67053 h 508580"/>
                <a:gd name="connsiteX14" fmla="*/ 80969 w 96924"/>
                <a:gd name="connsiteY14" fmla="*/ 34337 h 508580"/>
                <a:gd name="connsiteX15" fmla="*/ 94521 w 96924"/>
                <a:gd name="connsiteY15" fmla="*/ 1621 h 50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924" h="508580">
                  <a:moveTo>
                    <a:pt x="96924" y="96763"/>
                  </a:moveTo>
                  <a:lnTo>
                    <a:pt x="96924" y="508580"/>
                  </a:lnTo>
                  <a:lnTo>
                    <a:pt x="69402" y="508580"/>
                  </a:lnTo>
                  <a:lnTo>
                    <a:pt x="69402" y="184706"/>
                  </a:lnTo>
                  <a:lnTo>
                    <a:pt x="45111" y="285339"/>
                  </a:lnTo>
                  <a:cubicBezTo>
                    <a:pt x="42798" y="294592"/>
                    <a:pt x="33544" y="302689"/>
                    <a:pt x="23134" y="302689"/>
                  </a:cubicBezTo>
                  <a:cubicBezTo>
                    <a:pt x="10410" y="302689"/>
                    <a:pt x="0" y="292279"/>
                    <a:pt x="0" y="279555"/>
                  </a:cubicBezTo>
                  <a:cubicBezTo>
                    <a:pt x="0" y="277242"/>
                    <a:pt x="1157" y="274928"/>
                    <a:pt x="1157" y="273772"/>
                  </a:cubicBezTo>
                  <a:lnTo>
                    <a:pt x="33544" y="136125"/>
                  </a:lnTo>
                  <a:cubicBezTo>
                    <a:pt x="34701" y="131499"/>
                    <a:pt x="37014" y="126872"/>
                    <a:pt x="40484" y="123402"/>
                  </a:cubicBezTo>
                  <a:cubicBezTo>
                    <a:pt x="54365" y="111835"/>
                    <a:pt x="70558" y="102581"/>
                    <a:pt x="89065" y="97954"/>
                  </a:cubicBezTo>
                  <a:close/>
                  <a:moveTo>
                    <a:pt x="96924" y="0"/>
                  </a:moveTo>
                  <a:lnTo>
                    <a:pt x="96924" y="68673"/>
                  </a:lnTo>
                  <a:lnTo>
                    <a:pt x="94521" y="67053"/>
                  </a:lnTo>
                  <a:cubicBezTo>
                    <a:pt x="86148" y="58680"/>
                    <a:pt x="80969" y="47114"/>
                    <a:pt x="80969" y="34337"/>
                  </a:cubicBezTo>
                  <a:cubicBezTo>
                    <a:pt x="80969" y="21561"/>
                    <a:pt x="86148" y="9994"/>
                    <a:pt x="94521" y="1621"/>
                  </a:cubicBezTo>
                  <a:close/>
                </a:path>
              </a:pathLst>
            </a:custGeom>
            <a:solidFill>
              <a:srgbClr val="00B0F0"/>
            </a:solidFill>
            <a:ln w="5755" cap="flat">
              <a:noFill/>
              <a:prstDash val="solid"/>
              <a:miter/>
            </a:ln>
          </p:spPr>
          <p:txBody>
            <a:bodyPr rtlCol="0" anchor="ctr"/>
            <a:lstStyle/>
            <a:p>
              <a:endParaRPr lang="ru-RU"/>
            </a:p>
          </p:txBody>
        </p:sp>
      </p:grpSp>
      <p:sp>
        <p:nvSpPr>
          <p:cNvPr id="58" name="Subtitle 2">
            <a:extLst>
              <a:ext uri="{FF2B5EF4-FFF2-40B4-BE49-F238E27FC236}">
                <a16:creationId xmlns:a16="http://schemas.microsoft.com/office/drawing/2014/main" xmlns="" id="{11F3DE90-D819-8E76-8EE5-82007B34C545}"/>
              </a:ext>
            </a:extLst>
          </p:cNvPr>
          <p:cNvSpPr txBox="1">
            <a:spLocks/>
          </p:cNvSpPr>
          <p:nvPr/>
        </p:nvSpPr>
        <p:spPr>
          <a:xfrm>
            <a:off x="6918084" y="3721243"/>
            <a:ext cx="2738529" cy="369332"/>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эталонов профилей живых ФЛ</a:t>
            </a:r>
          </a:p>
          <a:p>
            <a:pPr algn="l">
              <a:spcBef>
                <a:spcPts val="0"/>
              </a:spcBef>
              <a:tabLst>
                <a:tab pos="342900" algn="l"/>
              </a:tabLst>
            </a:pPr>
            <a:r>
              <a:rPr lang="ru-RU" sz="1200" b="1" dirty="0">
                <a:solidFill>
                  <a:schemeClr val="tx1">
                    <a:lumMod val="75000"/>
                  </a:schemeClr>
                </a:solidFill>
                <a:latin typeface="Golos Text" panose="020B0503020202020204" pitchFamily="34" charset="0"/>
                <a:ea typeface="Golos Text" panose="020B0503020202020204" pitchFamily="34" charset="0"/>
              </a:rPr>
              <a:t>98,9% от целевого значения</a:t>
            </a:r>
          </a:p>
        </p:txBody>
      </p:sp>
      <p:sp>
        <p:nvSpPr>
          <p:cNvPr id="59" name="Subtitle 2">
            <a:extLst>
              <a:ext uri="{FF2B5EF4-FFF2-40B4-BE49-F238E27FC236}">
                <a16:creationId xmlns:a16="http://schemas.microsoft.com/office/drawing/2014/main" xmlns="" id="{2735CCFE-9415-7DD3-F988-090F918530BF}"/>
              </a:ext>
            </a:extLst>
          </p:cNvPr>
          <p:cNvSpPr txBox="1">
            <a:spLocks/>
          </p:cNvSpPr>
          <p:nvPr/>
        </p:nvSpPr>
        <p:spPr>
          <a:xfrm>
            <a:off x="6918084" y="2944032"/>
            <a:ext cx="2894328"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144,4</a:t>
            </a:r>
            <a:r>
              <a:rPr lang="ru-RU" sz="3200" b="1" dirty="0">
                <a:solidFill>
                  <a:srgbClr val="00B0F0"/>
                </a:solidFill>
                <a:latin typeface="Golos Text" panose="020B0503020202020204" pitchFamily="34" charset="0"/>
                <a:ea typeface="Golos Text" panose="020B0503020202020204" pitchFamily="34" charset="0"/>
              </a:rPr>
              <a:t> млн</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60" name="Subtitle 2">
            <a:extLst>
              <a:ext uri="{FF2B5EF4-FFF2-40B4-BE49-F238E27FC236}">
                <a16:creationId xmlns:a16="http://schemas.microsoft.com/office/drawing/2014/main" xmlns="" id="{BA7A90CF-9EE0-3541-8135-D63D33492D77}"/>
              </a:ext>
            </a:extLst>
          </p:cNvPr>
          <p:cNvSpPr txBox="1">
            <a:spLocks/>
          </p:cNvSpPr>
          <p:nvPr/>
        </p:nvSpPr>
        <p:spPr>
          <a:xfrm>
            <a:off x="10087383" y="3357119"/>
            <a:ext cx="1884933" cy="184666"/>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«черновиков»</a:t>
            </a:r>
          </a:p>
        </p:txBody>
      </p:sp>
      <p:sp>
        <p:nvSpPr>
          <p:cNvPr id="61" name="Subtitle 2">
            <a:extLst>
              <a:ext uri="{FF2B5EF4-FFF2-40B4-BE49-F238E27FC236}">
                <a16:creationId xmlns:a16="http://schemas.microsoft.com/office/drawing/2014/main" xmlns="" id="{7872CBBE-61F5-1CB5-8822-17194EFD6190}"/>
              </a:ext>
            </a:extLst>
          </p:cNvPr>
          <p:cNvSpPr txBox="1">
            <a:spLocks/>
          </p:cNvSpPr>
          <p:nvPr/>
        </p:nvSpPr>
        <p:spPr>
          <a:xfrm>
            <a:off x="10087383" y="2864676"/>
            <a:ext cx="1695581" cy="492443"/>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3200" b="1" dirty="0">
                <a:solidFill>
                  <a:srgbClr val="00B0F0"/>
                </a:solidFill>
                <a:latin typeface="Golos Text" panose="020B0503020202020204" pitchFamily="34" charset="0"/>
                <a:ea typeface="Golos Text" panose="020B0503020202020204" pitchFamily="34" charset="0"/>
              </a:rPr>
              <a:t>241</a:t>
            </a:r>
            <a:r>
              <a:rPr lang="ru-RU" b="1" dirty="0">
                <a:solidFill>
                  <a:srgbClr val="00B0F0"/>
                </a:solidFill>
                <a:latin typeface="Golos Text" panose="020B0503020202020204" pitchFamily="34" charset="0"/>
                <a:ea typeface="Golos Text" panose="020B0503020202020204" pitchFamily="34" charset="0"/>
              </a:rPr>
              <a:t> млн</a:t>
            </a:r>
            <a:endParaRPr lang="ru-RU" sz="24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63" name="Subtitle 2">
            <a:extLst>
              <a:ext uri="{FF2B5EF4-FFF2-40B4-BE49-F238E27FC236}">
                <a16:creationId xmlns:a16="http://schemas.microsoft.com/office/drawing/2014/main" xmlns="" id="{76EA8A77-B1CB-284E-15EE-B4D593354733}"/>
              </a:ext>
            </a:extLst>
          </p:cNvPr>
          <p:cNvSpPr txBox="1">
            <a:spLocks/>
          </p:cNvSpPr>
          <p:nvPr/>
        </p:nvSpPr>
        <p:spPr>
          <a:xfrm>
            <a:off x="10087383" y="4175792"/>
            <a:ext cx="1884933" cy="369332"/>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целевое значение профилей ФЛ</a:t>
            </a:r>
          </a:p>
        </p:txBody>
      </p:sp>
      <p:sp>
        <p:nvSpPr>
          <p:cNvPr id="64" name="Subtitle 2">
            <a:extLst>
              <a:ext uri="{FF2B5EF4-FFF2-40B4-BE49-F238E27FC236}">
                <a16:creationId xmlns:a16="http://schemas.microsoft.com/office/drawing/2014/main" xmlns="" id="{96F204C5-7D6A-F3D7-75E6-29F7F8B25BE8}"/>
              </a:ext>
            </a:extLst>
          </p:cNvPr>
          <p:cNvSpPr txBox="1">
            <a:spLocks/>
          </p:cNvSpPr>
          <p:nvPr/>
        </p:nvSpPr>
        <p:spPr>
          <a:xfrm>
            <a:off x="10087383" y="3683349"/>
            <a:ext cx="1695581" cy="492443"/>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3200" b="1" dirty="0">
                <a:solidFill>
                  <a:srgbClr val="00B0F0"/>
                </a:solidFill>
                <a:latin typeface="Golos Text" panose="020B0503020202020204" pitchFamily="34" charset="0"/>
                <a:ea typeface="Golos Text" panose="020B0503020202020204" pitchFamily="34" charset="0"/>
              </a:rPr>
              <a:t>146</a:t>
            </a:r>
            <a:r>
              <a:rPr lang="ru-RU" b="1" dirty="0">
                <a:solidFill>
                  <a:srgbClr val="00B0F0"/>
                </a:solidFill>
                <a:latin typeface="Golos Text" panose="020B0503020202020204" pitchFamily="34" charset="0"/>
                <a:ea typeface="Golos Text" panose="020B0503020202020204" pitchFamily="34" charset="0"/>
              </a:rPr>
              <a:t> млн</a:t>
            </a:r>
            <a:endParaRPr lang="ru-RU" sz="2400" baseline="50000" dirty="0">
              <a:solidFill>
                <a:schemeClr val="tx1">
                  <a:lumMod val="75000"/>
                </a:schemeClr>
              </a:solidFill>
              <a:latin typeface="Golos Text" panose="020B0503020202020204" pitchFamily="34" charset="0"/>
              <a:ea typeface="Golos Text" panose="020B0503020202020204" pitchFamily="34" charset="0"/>
            </a:endParaRPr>
          </a:p>
        </p:txBody>
      </p:sp>
    </p:spTree>
    <p:extLst>
      <p:ext uri="{BB962C8B-B14F-4D97-AF65-F5344CB8AC3E}">
        <p14:creationId xmlns:p14="http://schemas.microsoft.com/office/powerpoint/2010/main" val="290727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ИНФОРМАЦИОННО-КОММУНИКАЦИОННЫЕ ТЕХНОЛОГИИ</a:t>
            </a:r>
          </a:p>
        </p:txBody>
      </p:sp>
      <p:sp>
        <p:nvSpPr>
          <p:cNvPr id="2" name="Subtitle 2">
            <a:extLst>
              <a:ext uri="{FF2B5EF4-FFF2-40B4-BE49-F238E27FC236}">
                <a16:creationId xmlns:a16="http://schemas.microsoft.com/office/drawing/2014/main" xmlns="" id="{9D6A2660-BEDB-D435-B673-6D98C4995F8D}"/>
              </a:ext>
            </a:extLst>
          </p:cNvPr>
          <p:cNvSpPr txBox="1">
            <a:spLocks/>
          </p:cNvSpPr>
          <p:nvPr/>
        </p:nvSpPr>
        <p:spPr>
          <a:xfrm>
            <a:off x="599808" y="1624910"/>
            <a:ext cx="2651876"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Объем бюджетных ассигнований в сфере ИКТ</a:t>
            </a:r>
          </a:p>
        </p:txBody>
      </p:sp>
      <p:cxnSp>
        <p:nvCxnSpPr>
          <p:cNvPr id="3" name="Straight Connector 2">
            <a:extLst>
              <a:ext uri="{FF2B5EF4-FFF2-40B4-BE49-F238E27FC236}">
                <a16:creationId xmlns:a16="http://schemas.microsoft.com/office/drawing/2014/main" xmlns="" id="{5BE26FD9-A775-E758-AE4C-0B83E94C6828}"/>
              </a:ext>
            </a:extLst>
          </p:cNvPr>
          <p:cNvCxnSpPr>
            <a:cxnSpLocks/>
          </p:cNvCxnSpPr>
          <p:nvPr/>
        </p:nvCxnSpPr>
        <p:spPr>
          <a:xfrm>
            <a:off x="4897578"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xmlns="" id="{B4D9F04E-81EF-5B90-F9F9-41047FE3C9F5}"/>
              </a:ext>
            </a:extLst>
          </p:cNvPr>
          <p:cNvSpPr txBox="1">
            <a:spLocks/>
          </p:cNvSpPr>
          <p:nvPr/>
        </p:nvSpPr>
        <p:spPr>
          <a:xfrm>
            <a:off x="5175322" y="1624910"/>
            <a:ext cx="3188930"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Развитие и сопровождение АИС ФНС России</a:t>
            </a:r>
          </a:p>
        </p:txBody>
      </p:sp>
      <p:cxnSp>
        <p:nvCxnSpPr>
          <p:cNvPr id="5" name="Straight Connector 4">
            <a:extLst>
              <a:ext uri="{FF2B5EF4-FFF2-40B4-BE49-F238E27FC236}">
                <a16:creationId xmlns:a16="http://schemas.microsoft.com/office/drawing/2014/main" xmlns="" id="{473A2F83-821E-A355-B436-F9FA7A3125D3}"/>
              </a:ext>
            </a:extLst>
          </p:cNvPr>
          <p:cNvCxnSpPr>
            <a:cxnSpLocks/>
          </p:cNvCxnSpPr>
          <p:nvPr/>
        </p:nvCxnSpPr>
        <p:spPr>
          <a:xfrm>
            <a:off x="9727793"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xmlns="" id="{9CD98C7C-3DBC-CF62-E55C-A53ADD93007C}"/>
              </a:ext>
            </a:extLst>
          </p:cNvPr>
          <p:cNvSpPr txBox="1">
            <a:spLocks/>
          </p:cNvSpPr>
          <p:nvPr/>
        </p:nvSpPr>
        <p:spPr>
          <a:xfrm>
            <a:off x="10005537" y="1624910"/>
            <a:ext cx="2235063"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СМЭВ</a:t>
            </a:r>
          </a:p>
        </p:txBody>
      </p:sp>
      <p:sp>
        <p:nvSpPr>
          <p:cNvPr id="7" name="Subtitle 2">
            <a:extLst>
              <a:ext uri="{FF2B5EF4-FFF2-40B4-BE49-F238E27FC236}">
                <a16:creationId xmlns:a16="http://schemas.microsoft.com/office/drawing/2014/main" xmlns="" id="{15CA1C1B-93E7-6074-2DD3-B5D5F4E0603B}"/>
              </a:ext>
            </a:extLst>
          </p:cNvPr>
          <p:cNvSpPr txBox="1">
            <a:spLocks/>
          </p:cNvSpPr>
          <p:nvPr/>
        </p:nvSpPr>
        <p:spPr>
          <a:xfrm>
            <a:off x="5175320" y="2309213"/>
            <a:ext cx="4274729" cy="393954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Разработано </a:t>
            </a:r>
            <a:r>
              <a:rPr lang="ru-RU" sz="1200" b="1" dirty="0">
                <a:solidFill>
                  <a:srgbClr val="00B0F0"/>
                </a:solidFill>
                <a:latin typeface="Golos Text" panose="020B0503020202020204" pitchFamily="34" charset="0"/>
                <a:ea typeface="Golos Text" panose="020B0503020202020204" pitchFamily="34" charset="0"/>
              </a:rPr>
              <a:t>5</a:t>
            </a:r>
            <a:r>
              <a:rPr lang="ru-RU" sz="1200" dirty="0">
                <a:solidFill>
                  <a:schemeClr val="tx1">
                    <a:lumMod val="75000"/>
                  </a:schemeClr>
                </a:solidFill>
                <a:latin typeface="Golos Text" panose="020B0503020202020204" pitchFamily="34" charset="0"/>
                <a:ea typeface="Golos Text" panose="020B0503020202020204" pitchFamily="34" charset="0"/>
              </a:rPr>
              <a:t> ТЗ на закупку централизованной ИТ-инфраструктуры</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Рассмотрено </a:t>
            </a:r>
            <a:r>
              <a:rPr lang="ru-RU" sz="1200" b="1" dirty="0">
                <a:solidFill>
                  <a:srgbClr val="00B0F0"/>
                </a:solidFill>
                <a:latin typeface="Golos Text" panose="020B0503020202020204" pitchFamily="34" charset="0"/>
                <a:ea typeface="Golos Text" panose="020B0503020202020204" pitchFamily="34" charset="0"/>
              </a:rPr>
              <a:t>682</a:t>
            </a:r>
            <a:r>
              <a:rPr lang="ru-RU" sz="1200" dirty="0">
                <a:solidFill>
                  <a:schemeClr val="tx1">
                    <a:lumMod val="75000"/>
                  </a:schemeClr>
                </a:solidFill>
                <a:latin typeface="Golos Text" panose="020B0503020202020204" pitchFamily="34" charset="0"/>
                <a:ea typeface="Golos Text" panose="020B0503020202020204" pitchFamily="34" charset="0"/>
              </a:rPr>
              <a:t>  заявки на закупку ИТ-инфраструктуры для ТО ФНС России </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Заключены 2 ГК на поставку ПАП защищенной печати и тиражирования документов на сумму </a:t>
            </a:r>
            <a:r>
              <a:rPr lang="ru-RU" sz="1200" b="1" dirty="0">
                <a:solidFill>
                  <a:srgbClr val="00B0F0"/>
                </a:solidFill>
                <a:latin typeface="Golos Text" panose="020B0503020202020204" pitchFamily="34" charset="0"/>
                <a:ea typeface="Golos Text" panose="020B0503020202020204" pitchFamily="34" charset="0"/>
              </a:rPr>
              <a:t>616</a:t>
            </a:r>
            <a:r>
              <a:rPr lang="ru-RU" sz="1200" dirty="0">
                <a:solidFill>
                  <a:schemeClr val="tx1">
                    <a:lumMod val="75000"/>
                  </a:schemeClr>
                </a:solidFill>
                <a:latin typeface="Golos Text" panose="020B0503020202020204" pitchFamily="34" charset="0"/>
                <a:ea typeface="Golos Text" panose="020B0503020202020204" pitchFamily="34" charset="0"/>
              </a:rPr>
              <a:t> млн руб., 2 ГК на поставку телекоммуникационного и телефонного оборудования на сумму </a:t>
            </a:r>
            <a:r>
              <a:rPr lang="ru-RU" sz="1200" b="1" dirty="0">
                <a:solidFill>
                  <a:srgbClr val="00B0F0"/>
                </a:solidFill>
                <a:latin typeface="Golos Text" panose="020B0503020202020204" pitchFamily="34" charset="0"/>
                <a:ea typeface="Golos Text" panose="020B0503020202020204" pitchFamily="34" charset="0"/>
              </a:rPr>
              <a:t>89,5</a:t>
            </a:r>
            <a:r>
              <a:rPr lang="ru-RU" sz="1200" dirty="0">
                <a:solidFill>
                  <a:schemeClr val="tx1">
                    <a:lumMod val="75000"/>
                  </a:schemeClr>
                </a:solidFill>
                <a:latin typeface="Golos Text" panose="020B0503020202020204" pitchFamily="34" charset="0"/>
                <a:ea typeface="Golos Text" panose="020B0503020202020204" pitchFamily="34" charset="0"/>
              </a:rPr>
              <a:t> млн руб. </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Заключено 8 ГК на развитие АИС «Налог-3», ФГИС «ЕГР ЗАГС», ФГИС «ЕРН» на общую сумму </a:t>
            </a:r>
            <a:r>
              <a:rPr lang="ru-RU" sz="1200" b="1" dirty="0">
                <a:solidFill>
                  <a:srgbClr val="00B0F0"/>
                </a:solidFill>
                <a:latin typeface="Golos Text" panose="020B0503020202020204" pitchFamily="34" charset="0"/>
                <a:ea typeface="Golos Text" panose="020B0503020202020204" pitchFamily="34" charset="0"/>
              </a:rPr>
              <a:t>5,91</a:t>
            </a:r>
            <a:r>
              <a:rPr lang="ru-RU" sz="1200" dirty="0">
                <a:solidFill>
                  <a:schemeClr val="tx1">
                    <a:lumMod val="75000"/>
                  </a:schemeClr>
                </a:solidFill>
                <a:latin typeface="Golos Text" panose="020B0503020202020204" pitchFamily="34" charset="0"/>
                <a:ea typeface="Golos Text" panose="020B0503020202020204" pitchFamily="34" charset="0"/>
              </a:rPr>
              <a:t> млрд руб.</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Заключено 6 ГК на сопровождение ФГИС «ЕРН», АИС «Налог-3», ФГИС «ЕГР ЗАГС» на общую сумму </a:t>
            </a:r>
            <a:r>
              <a:rPr lang="ru-RU" sz="1200" b="1" dirty="0">
                <a:solidFill>
                  <a:srgbClr val="00B0F0"/>
                </a:solidFill>
                <a:latin typeface="Golos Text" panose="020B0503020202020204" pitchFamily="34" charset="0"/>
                <a:ea typeface="Golos Text" panose="020B0503020202020204" pitchFamily="34" charset="0"/>
              </a:rPr>
              <a:t>3,46</a:t>
            </a:r>
            <a:r>
              <a:rPr lang="ru-RU" sz="1200" dirty="0">
                <a:solidFill>
                  <a:schemeClr val="tx1">
                    <a:lumMod val="75000"/>
                  </a:schemeClr>
                </a:solidFill>
                <a:latin typeface="Golos Text" panose="020B0503020202020204" pitchFamily="34" charset="0"/>
                <a:ea typeface="Golos Text" panose="020B0503020202020204" pitchFamily="34" charset="0"/>
              </a:rPr>
              <a:t> млрд руб. </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Количество приемо-сдаточных испытаний (ПСИ) </a:t>
            </a:r>
            <a:r>
              <a:rPr lang="ru-RU" sz="1200" b="1" dirty="0">
                <a:solidFill>
                  <a:srgbClr val="00B0F0"/>
                </a:solidFill>
                <a:latin typeface="Golos Text" panose="020B0503020202020204" pitchFamily="34" charset="0"/>
                <a:ea typeface="Golos Text" panose="020B0503020202020204" pitchFamily="34" charset="0"/>
              </a:rPr>
              <a:t>116</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Выпущено </a:t>
            </a:r>
            <a:r>
              <a:rPr lang="ru-RU" sz="1200" b="1" dirty="0">
                <a:solidFill>
                  <a:srgbClr val="00B0F0"/>
                </a:solidFill>
                <a:latin typeface="Golos Text" panose="020B0503020202020204" pitchFamily="34" charset="0"/>
                <a:ea typeface="Golos Text" panose="020B0503020202020204" pitchFamily="34" charset="0"/>
              </a:rPr>
              <a:t>188</a:t>
            </a:r>
            <a:r>
              <a:rPr lang="ru-RU" sz="1200" dirty="0">
                <a:solidFill>
                  <a:schemeClr val="tx1">
                    <a:lumMod val="75000"/>
                  </a:schemeClr>
                </a:solidFill>
                <a:latin typeface="Golos Text" panose="020B0503020202020204" pitchFamily="34" charset="0"/>
                <a:ea typeface="Golos Text" panose="020B0503020202020204" pitchFamily="34" charset="0"/>
              </a:rPr>
              <a:t> приказов ФНС России: о вводе ПО в эксплуатацию – </a:t>
            </a:r>
            <a:r>
              <a:rPr lang="ru-RU" sz="1200" b="1" dirty="0">
                <a:solidFill>
                  <a:srgbClr val="00B0F0"/>
                </a:solidFill>
                <a:latin typeface="Golos Text" panose="020B0503020202020204" pitchFamily="34" charset="0"/>
                <a:ea typeface="Golos Text" panose="020B0503020202020204" pitchFamily="34" charset="0"/>
              </a:rPr>
              <a:t>180</a:t>
            </a:r>
            <a:r>
              <a:rPr lang="ru-RU" sz="1200" dirty="0">
                <a:solidFill>
                  <a:schemeClr val="tx1">
                    <a:lumMod val="75000"/>
                  </a:schemeClr>
                </a:solidFill>
                <a:latin typeface="Golos Text" panose="020B0503020202020204" pitchFamily="34" charset="0"/>
                <a:ea typeface="Golos Text" panose="020B0503020202020204" pitchFamily="34" charset="0"/>
              </a:rPr>
              <a:t> (в том числе ОЭ – </a:t>
            </a:r>
            <a:r>
              <a:rPr lang="ru-RU" sz="1200" b="1" dirty="0">
                <a:solidFill>
                  <a:srgbClr val="00B0F0"/>
                </a:solidFill>
                <a:latin typeface="Golos Text" panose="020B0503020202020204" pitchFamily="34" charset="0"/>
                <a:ea typeface="Golos Text" panose="020B0503020202020204" pitchFamily="34" charset="0"/>
              </a:rPr>
              <a:t>79</a:t>
            </a:r>
            <a:r>
              <a:rPr lang="ru-RU" sz="1200" dirty="0">
                <a:solidFill>
                  <a:schemeClr val="tx1">
                    <a:lumMod val="75000"/>
                  </a:schemeClr>
                </a:solidFill>
                <a:latin typeface="Golos Text" panose="020B0503020202020204" pitchFamily="34" charset="0"/>
                <a:ea typeface="Golos Text" panose="020B0503020202020204" pitchFamily="34" charset="0"/>
              </a:rPr>
              <a:t>, ПЭ – </a:t>
            </a:r>
            <a:r>
              <a:rPr lang="ru-RU" sz="1200" b="1" dirty="0">
                <a:solidFill>
                  <a:srgbClr val="00B0F0"/>
                </a:solidFill>
                <a:latin typeface="Golos Text" panose="020B0503020202020204" pitchFamily="34" charset="0"/>
                <a:ea typeface="Golos Text" panose="020B0503020202020204" pitchFamily="34" charset="0"/>
              </a:rPr>
              <a:t>99</a:t>
            </a:r>
            <a:r>
              <a:rPr lang="ru-RU" sz="1200" dirty="0">
                <a:solidFill>
                  <a:schemeClr val="tx1">
                    <a:lumMod val="75000"/>
                  </a:schemeClr>
                </a:solidFill>
                <a:latin typeface="Golos Text" panose="020B0503020202020204" pitchFamily="34" charset="0"/>
                <a:ea typeface="Golos Text" panose="020B0503020202020204" pitchFamily="34" charset="0"/>
              </a:rPr>
              <a:t>, </a:t>
            </a:r>
            <a:br>
              <a:rPr lang="ru-RU"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ОПЭ – </a:t>
            </a:r>
            <a:r>
              <a:rPr lang="ru-RU" sz="1200" b="1" dirty="0">
                <a:solidFill>
                  <a:srgbClr val="00B0F0"/>
                </a:solidFill>
                <a:latin typeface="Golos Text" panose="020B0503020202020204" pitchFamily="34" charset="0"/>
                <a:ea typeface="Golos Text" panose="020B0503020202020204" pitchFamily="34" charset="0"/>
              </a:rPr>
              <a:t>2</a:t>
            </a:r>
            <a:r>
              <a:rPr lang="ru-RU" sz="1200" dirty="0">
                <a:solidFill>
                  <a:schemeClr val="tx1">
                    <a:lumMod val="75000"/>
                  </a:schemeClr>
                </a:solidFill>
                <a:latin typeface="Golos Text" panose="020B0503020202020204" pitchFamily="34" charset="0"/>
                <a:ea typeface="Golos Text" panose="020B0503020202020204" pitchFamily="34" charset="0"/>
              </a:rPr>
              <a:t>),  о выводе ПО из эксплуатации – </a:t>
            </a:r>
            <a:r>
              <a:rPr lang="ru-RU" sz="1200" b="1" dirty="0">
                <a:solidFill>
                  <a:srgbClr val="00B0F0"/>
                </a:solidFill>
                <a:latin typeface="Golos Text" panose="020B0503020202020204" pitchFamily="34" charset="0"/>
                <a:ea typeface="Golos Text" panose="020B0503020202020204" pitchFamily="34" charset="0"/>
              </a:rPr>
              <a:t>8</a:t>
            </a:r>
          </a:p>
        </p:txBody>
      </p:sp>
      <p:sp>
        <p:nvSpPr>
          <p:cNvPr id="8" name="Subtitle 2">
            <a:extLst>
              <a:ext uri="{FF2B5EF4-FFF2-40B4-BE49-F238E27FC236}">
                <a16:creationId xmlns:a16="http://schemas.microsoft.com/office/drawing/2014/main" xmlns="" id="{C1DAE0C7-CD5C-A187-675F-CBBD6D4E9415}"/>
              </a:ext>
            </a:extLst>
          </p:cNvPr>
          <p:cNvSpPr txBox="1">
            <a:spLocks/>
          </p:cNvSpPr>
          <p:nvPr/>
        </p:nvSpPr>
        <p:spPr>
          <a:xfrm>
            <a:off x="10005538" y="2309213"/>
            <a:ext cx="1796576" cy="289310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268288" indent="-268288" algn="l">
              <a:spcBef>
                <a:spcPts val="0"/>
              </a:spcBef>
              <a:spcAft>
                <a:spcPts val="800"/>
              </a:spcAft>
              <a:buBlip>
                <a:blip r:embed="rId3"/>
              </a:buBlip>
              <a:tabLst>
                <a:tab pos="268288" algn="l"/>
              </a:tabLst>
            </a:pPr>
            <a:r>
              <a:rPr lang="ru-RU" sz="1200" b="1" dirty="0">
                <a:solidFill>
                  <a:srgbClr val="00B0F0"/>
                </a:solidFill>
                <a:latin typeface="Golos Text" panose="020B0503020202020204" pitchFamily="34" charset="0"/>
                <a:ea typeface="Golos Text" panose="020B0503020202020204" pitchFamily="34" charset="0"/>
              </a:rPr>
              <a:t>+43</a:t>
            </a:r>
            <a:r>
              <a:rPr lang="ru-RU" sz="1200" dirty="0">
                <a:solidFill>
                  <a:schemeClr val="tx1">
                    <a:lumMod val="75000"/>
                  </a:schemeClr>
                </a:solidFill>
                <a:latin typeface="Golos Text" panose="020B0503020202020204" pitchFamily="34" charset="0"/>
                <a:ea typeface="Golos Text" panose="020B0503020202020204" pitchFamily="34" charset="0"/>
              </a:rPr>
              <a:t> новых видов сведений ФНС России в продуктивной среде СМЭВ 3</a:t>
            </a:r>
            <a:endParaRPr lang="en-US" sz="1200" dirty="0">
              <a:solidFill>
                <a:schemeClr val="tx1">
                  <a:lumMod val="75000"/>
                </a:schemeClr>
              </a:solidFill>
              <a:latin typeface="Golos Text" panose="020B0503020202020204" pitchFamily="34" charset="0"/>
              <a:ea typeface="Golos Text" panose="020B0503020202020204" pitchFamily="34" charset="0"/>
            </a:endParaRPr>
          </a:p>
          <a:p>
            <a:pPr marL="268288" indent="-268288" algn="l">
              <a:spcBef>
                <a:spcPts val="0"/>
              </a:spcBef>
              <a:spcAft>
                <a:spcPts val="800"/>
              </a:spcAft>
              <a:buBlip>
                <a:blip r:embed="rId3"/>
              </a:buBlip>
              <a:tabLst>
                <a:tab pos="268288" algn="l"/>
              </a:tabLst>
            </a:pPr>
            <a:r>
              <a:rPr lang="ru-RU" sz="1200" b="1" dirty="0">
                <a:solidFill>
                  <a:srgbClr val="00B0F0"/>
                </a:solidFill>
                <a:latin typeface="Golos Text" panose="020B0503020202020204" pitchFamily="34" charset="0"/>
                <a:ea typeface="Golos Text" panose="020B0503020202020204" pitchFamily="34" charset="0"/>
              </a:rPr>
              <a:t>Более 2,4 млрд</a:t>
            </a:r>
            <a:r>
              <a:rPr lang="ru-RU" sz="1200" dirty="0">
                <a:solidFill>
                  <a:schemeClr val="tx1">
                    <a:lumMod val="75000"/>
                  </a:schemeClr>
                </a:solidFill>
                <a:latin typeface="Golos Text" panose="020B0503020202020204" pitchFamily="34" charset="0"/>
                <a:ea typeface="Golos Text" panose="020B0503020202020204" pitchFamily="34" charset="0"/>
              </a:rPr>
              <a:t> ответов в СМЭВ 3</a:t>
            </a:r>
          </a:p>
          <a:p>
            <a:pPr marL="268288" indent="-268288" algn="l">
              <a:spcBef>
                <a:spcPts val="0"/>
              </a:spcBef>
              <a:spcAft>
                <a:spcPts val="800"/>
              </a:spcAft>
              <a:buBlip>
                <a:blip r:embed="rId3"/>
              </a:buBlip>
              <a:tabLst>
                <a:tab pos="268288" algn="l"/>
              </a:tabLst>
            </a:pPr>
            <a:r>
              <a:rPr lang="ru-RU" sz="1200" dirty="0">
                <a:solidFill>
                  <a:schemeClr val="tx1">
                    <a:lumMod val="75000"/>
                  </a:schemeClr>
                </a:solidFill>
                <a:latin typeface="Golos Text" panose="020B0503020202020204" pitchFamily="34" charset="0"/>
                <a:ea typeface="Golos Text" panose="020B0503020202020204" pitchFamily="34" charset="0"/>
              </a:rPr>
              <a:t>Всего </a:t>
            </a:r>
            <a:r>
              <a:rPr lang="ru-RU" sz="1200" b="1" dirty="0">
                <a:solidFill>
                  <a:srgbClr val="00B0F0"/>
                </a:solidFill>
                <a:latin typeface="Golos Text" panose="020B0503020202020204" pitchFamily="34" charset="0"/>
                <a:ea typeface="Golos Text" panose="020B0503020202020204" pitchFamily="34" charset="0"/>
              </a:rPr>
              <a:t>198</a:t>
            </a:r>
            <a:r>
              <a:rPr lang="ru-RU" sz="1200" dirty="0">
                <a:solidFill>
                  <a:schemeClr val="tx1">
                    <a:lumMod val="75000"/>
                  </a:schemeClr>
                </a:solidFill>
                <a:latin typeface="Golos Text" panose="020B0503020202020204" pitchFamily="34" charset="0"/>
                <a:ea typeface="Golos Text" panose="020B0503020202020204" pitchFamily="34" charset="0"/>
              </a:rPr>
              <a:t> видов сведений ФНС России</a:t>
            </a:r>
          </a:p>
          <a:p>
            <a:pPr marL="268288" indent="-268288" algn="l">
              <a:spcBef>
                <a:spcPts val="0"/>
              </a:spcBef>
              <a:spcAft>
                <a:spcPts val="800"/>
              </a:spcAft>
              <a:buBlip>
                <a:blip r:embed="rId3"/>
              </a:buBlip>
              <a:tabLst>
                <a:tab pos="268288" algn="l"/>
              </a:tabLst>
            </a:pPr>
            <a:r>
              <a:rPr lang="ru-RU" sz="1200" b="1" dirty="0">
                <a:solidFill>
                  <a:srgbClr val="00B0F0"/>
                </a:solidFill>
                <a:latin typeface="Golos Text" panose="020B0503020202020204" pitchFamily="34" charset="0"/>
                <a:ea typeface="Golos Text" panose="020B0503020202020204" pitchFamily="34" charset="0"/>
              </a:rPr>
              <a:t>Более 1,7 млрд </a:t>
            </a:r>
            <a:r>
              <a:rPr lang="ru-RU" sz="1200" dirty="0">
                <a:solidFill>
                  <a:schemeClr val="tx1">
                    <a:lumMod val="75000"/>
                  </a:schemeClr>
                </a:solidFill>
                <a:latin typeface="Golos Text" panose="020B0503020202020204" pitchFamily="34" charset="0"/>
                <a:ea typeface="Golos Text" panose="020B0503020202020204" pitchFamily="34" charset="0"/>
              </a:rPr>
              <a:t>ответов в СМЭВ 2 </a:t>
            </a:r>
            <a:r>
              <a:rPr lang="en-US" sz="1200" dirty="0">
                <a:solidFill>
                  <a:schemeClr val="tx1">
                    <a:lumMod val="75000"/>
                  </a:schemeClr>
                </a:solidFill>
                <a:latin typeface="Golos Text" panose="020B0503020202020204" pitchFamily="34" charset="0"/>
                <a:ea typeface="Golos Text" panose="020B0503020202020204" pitchFamily="34" charset="0"/>
              </a:rPr>
              <a:t/>
            </a:r>
            <a:br>
              <a:rPr lang="en-US" sz="1200" dirty="0">
                <a:solidFill>
                  <a:schemeClr val="tx1">
                    <a:lumMod val="75000"/>
                  </a:schemeClr>
                </a:solidFill>
                <a:latin typeface="Golos Text" panose="020B0503020202020204" pitchFamily="34" charset="0"/>
                <a:ea typeface="Golos Text" panose="020B0503020202020204" pitchFamily="34" charset="0"/>
              </a:rPr>
            </a:br>
            <a:r>
              <a:rPr lang="ru-RU" sz="1200" dirty="0">
                <a:solidFill>
                  <a:schemeClr val="tx1">
                    <a:lumMod val="75000"/>
                  </a:schemeClr>
                </a:solidFill>
                <a:latin typeface="Golos Text" panose="020B0503020202020204" pitchFamily="34" charset="0"/>
                <a:ea typeface="Golos Text" panose="020B0503020202020204" pitchFamily="34" charset="0"/>
              </a:rPr>
              <a:t>(в основном ГИС ГМП)</a:t>
            </a:r>
          </a:p>
        </p:txBody>
      </p:sp>
      <p:graphicFrame>
        <p:nvGraphicFramePr>
          <p:cNvPr id="9" name="Диаграмма 26">
            <a:extLst>
              <a:ext uri="{FF2B5EF4-FFF2-40B4-BE49-F238E27FC236}">
                <a16:creationId xmlns:a16="http://schemas.microsoft.com/office/drawing/2014/main" xmlns="" id="{3FD475DF-0325-E0A2-E181-CB4AB42389E8}"/>
              </a:ext>
            </a:extLst>
          </p:cNvPr>
          <p:cNvGraphicFramePr/>
          <p:nvPr>
            <p:extLst>
              <p:ext uri="{D42A27DB-BD31-4B8C-83A1-F6EECF244321}">
                <p14:modId xmlns:p14="http://schemas.microsoft.com/office/powerpoint/2010/main" val="1013310963"/>
              </p:ext>
            </p:extLst>
          </p:nvPr>
        </p:nvGraphicFramePr>
        <p:xfrm>
          <a:off x="317326" y="1861729"/>
          <a:ext cx="2554876" cy="2400978"/>
        </p:xfrm>
        <a:graphic>
          <a:graphicData uri="http://schemas.openxmlformats.org/drawingml/2006/chart">
            <c:chart xmlns:c="http://schemas.openxmlformats.org/drawingml/2006/chart" xmlns:r="http://schemas.openxmlformats.org/officeDocument/2006/relationships" r:id="rId4"/>
          </a:graphicData>
        </a:graphic>
      </p:graphicFrame>
      <p:sp>
        <p:nvSpPr>
          <p:cNvPr id="10" name="Subtitle 2">
            <a:extLst>
              <a:ext uri="{FF2B5EF4-FFF2-40B4-BE49-F238E27FC236}">
                <a16:creationId xmlns:a16="http://schemas.microsoft.com/office/drawing/2014/main" xmlns="" id="{59A7166F-EBF9-32D1-F255-3C088F96F1FD}"/>
              </a:ext>
            </a:extLst>
          </p:cNvPr>
          <p:cNvSpPr txBox="1">
            <a:spLocks/>
          </p:cNvSpPr>
          <p:nvPr/>
        </p:nvSpPr>
        <p:spPr>
          <a:xfrm>
            <a:off x="954245" y="2669803"/>
            <a:ext cx="1281038" cy="78483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spcAft>
                <a:spcPts val="600"/>
              </a:spcAft>
              <a:tabLst>
                <a:tab pos="342900" algn="l"/>
              </a:tabLst>
            </a:pPr>
            <a:r>
              <a:rPr lang="ru-RU" sz="1800" b="1" dirty="0">
                <a:solidFill>
                  <a:srgbClr val="00B0F0"/>
                </a:solidFill>
                <a:latin typeface="Golos Text" panose="020B0503020202020204" pitchFamily="34" charset="0"/>
                <a:ea typeface="Golos Text" panose="020B0503020202020204" pitchFamily="34" charset="0"/>
              </a:rPr>
              <a:t>99,4% </a:t>
            </a:r>
          </a:p>
          <a:p>
            <a:pPr>
              <a:spcBef>
                <a:spcPts val="0"/>
              </a:spcBef>
              <a:spcAft>
                <a:spcPts val="600"/>
              </a:spcAft>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36,2 </a:t>
            </a:r>
            <a:r>
              <a:rPr lang="en-US" sz="1400" dirty="0">
                <a:solidFill>
                  <a:schemeClr val="tx1">
                    <a:lumMod val="75000"/>
                  </a:schemeClr>
                </a:solidFill>
                <a:latin typeface="Golos Text" panose="020B0503020202020204" pitchFamily="34" charset="0"/>
                <a:ea typeface="Golos Text" panose="020B0503020202020204" pitchFamily="34" charset="0"/>
              </a:rPr>
              <a:t/>
            </a:r>
            <a:br>
              <a:rPr lang="en-US"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sp>
        <p:nvSpPr>
          <p:cNvPr id="11" name="Subtitle 2">
            <a:extLst>
              <a:ext uri="{FF2B5EF4-FFF2-40B4-BE49-F238E27FC236}">
                <a16:creationId xmlns:a16="http://schemas.microsoft.com/office/drawing/2014/main" xmlns="" id="{98011426-5748-FA8C-E011-9196344867AE}"/>
              </a:ext>
            </a:extLst>
          </p:cNvPr>
          <p:cNvSpPr txBox="1">
            <a:spLocks/>
          </p:cNvSpPr>
          <p:nvPr/>
        </p:nvSpPr>
        <p:spPr>
          <a:xfrm>
            <a:off x="2926475" y="2720116"/>
            <a:ext cx="1189305" cy="55399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принятые </a:t>
            </a:r>
          </a:p>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бюджетные</a:t>
            </a:r>
          </a:p>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обязательства</a:t>
            </a:r>
          </a:p>
        </p:txBody>
      </p:sp>
      <p:graphicFrame>
        <p:nvGraphicFramePr>
          <p:cNvPr id="14" name="Диаграмма 26">
            <a:extLst>
              <a:ext uri="{FF2B5EF4-FFF2-40B4-BE49-F238E27FC236}">
                <a16:creationId xmlns:a16="http://schemas.microsoft.com/office/drawing/2014/main" xmlns="" id="{E1A52CEB-5119-0434-A671-08A76CFD0EEC}"/>
              </a:ext>
            </a:extLst>
          </p:cNvPr>
          <p:cNvGraphicFramePr/>
          <p:nvPr>
            <p:extLst>
              <p:ext uri="{D42A27DB-BD31-4B8C-83A1-F6EECF244321}">
                <p14:modId xmlns:p14="http://schemas.microsoft.com/office/powerpoint/2010/main" val="3282525992"/>
              </p:ext>
            </p:extLst>
          </p:nvPr>
        </p:nvGraphicFramePr>
        <p:xfrm>
          <a:off x="317326" y="3800330"/>
          <a:ext cx="2554876" cy="2400978"/>
        </p:xfrm>
        <a:graphic>
          <a:graphicData uri="http://schemas.openxmlformats.org/drawingml/2006/chart">
            <c:chart xmlns:c="http://schemas.openxmlformats.org/drawingml/2006/chart" xmlns:r="http://schemas.openxmlformats.org/officeDocument/2006/relationships" r:id="rId5"/>
          </a:graphicData>
        </a:graphic>
      </p:graphicFrame>
      <p:sp>
        <p:nvSpPr>
          <p:cNvPr id="15" name="Subtitle 2">
            <a:extLst>
              <a:ext uri="{FF2B5EF4-FFF2-40B4-BE49-F238E27FC236}">
                <a16:creationId xmlns:a16="http://schemas.microsoft.com/office/drawing/2014/main" xmlns="" id="{48A48D19-0C7B-59AA-59B1-EE1786388541}"/>
              </a:ext>
            </a:extLst>
          </p:cNvPr>
          <p:cNvSpPr txBox="1">
            <a:spLocks/>
          </p:cNvSpPr>
          <p:nvPr/>
        </p:nvSpPr>
        <p:spPr>
          <a:xfrm>
            <a:off x="954245" y="4608404"/>
            <a:ext cx="1281038" cy="78483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spcAft>
                <a:spcPts val="600"/>
              </a:spcAft>
              <a:tabLst>
                <a:tab pos="342900" algn="l"/>
              </a:tabLst>
            </a:pPr>
            <a:r>
              <a:rPr lang="en-US" sz="1800" b="1" dirty="0">
                <a:solidFill>
                  <a:srgbClr val="00B0F0"/>
                </a:solidFill>
                <a:latin typeface="Golos Text" panose="020B0503020202020204" pitchFamily="34" charset="0"/>
                <a:ea typeface="Golos Text" panose="020B0503020202020204" pitchFamily="34" charset="0"/>
              </a:rPr>
              <a:t>45</a:t>
            </a:r>
            <a:r>
              <a:rPr lang="ru-RU" sz="1800" b="1" dirty="0">
                <a:solidFill>
                  <a:srgbClr val="00B0F0"/>
                </a:solidFill>
                <a:latin typeface="Golos Text" panose="020B0503020202020204" pitchFamily="34" charset="0"/>
                <a:ea typeface="Golos Text" panose="020B0503020202020204" pitchFamily="34" charset="0"/>
              </a:rPr>
              <a:t>,</a:t>
            </a:r>
            <a:r>
              <a:rPr lang="en-US" sz="1800" b="1" dirty="0">
                <a:solidFill>
                  <a:srgbClr val="00B0F0"/>
                </a:solidFill>
                <a:latin typeface="Golos Text" panose="020B0503020202020204" pitchFamily="34" charset="0"/>
                <a:ea typeface="Golos Text" panose="020B0503020202020204" pitchFamily="34" charset="0"/>
              </a:rPr>
              <a:t>8</a:t>
            </a:r>
            <a:r>
              <a:rPr lang="ru-RU" sz="1800" b="1" dirty="0">
                <a:solidFill>
                  <a:srgbClr val="00B0F0"/>
                </a:solidFill>
                <a:latin typeface="Golos Text" panose="020B0503020202020204" pitchFamily="34" charset="0"/>
                <a:ea typeface="Golos Text" panose="020B0503020202020204" pitchFamily="34" charset="0"/>
              </a:rPr>
              <a:t>% </a:t>
            </a:r>
          </a:p>
          <a:p>
            <a:pPr>
              <a:spcBef>
                <a:spcPts val="0"/>
              </a:spcBef>
              <a:spcAft>
                <a:spcPts val="600"/>
              </a:spcAft>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16,7 </a:t>
            </a:r>
            <a:r>
              <a:rPr lang="en-US" sz="1400" dirty="0">
                <a:solidFill>
                  <a:schemeClr val="tx1">
                    <a:lumMod val="75000"/>
                  </a:schemeClr>
                </a:solidFill>
                <a:latin typeface="Golos Text" panose="020B0503020202020204" pitchFamily="34" charset="0"/>
                <a:ea typeface="Golos Text" panose="020B0503020202020204" pitchFamily="34" charset="0"/>
              </a:rPr>
              <a:t/>
            </a:r>
            <a:br>
              <a:rPr lang="en-US"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sp>
        <p:nvSpPr>
          <p:cNvPr id="16" name="Subtitle 2">
            <a:extLst>
              <a:ext uri="{FF2B5EF4-FFF2-40B4-BE49-F238E27FC236}">
                <a16:creationId xmlns:a16="http://schemas.microsoft.com/office/drawing/2014/main" xmlns="" id="{F95B9F51-EE92-C3EE-EEF4-AB8BC505811B}"/>
              </a:ext>
            </a:extLst>
          </p:cNvPr>
          <p:cNvSpPr txBox="1">
            <a:spLocks/>
          </p:cNvSpPr>
          <p:nvPr/>
        </p:nvSpPr>
        <p:spPr>
          <a:xfrm>
            <a:off x="2926475" y="4751050"/>
            <a:ext cx="1189305" cy="369332"/>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dirty="0">
                <a:solidFill>
                  <a:schemeClr val="tx1">
                    <a:lumMod val="75000"/>
                  </a:schemeClr>
                </a:solidFill>
                <a:latin typeface="Golos Text" panose="020B0503020202020204" pitchFamily="34" charset="0"/>
                <a:ea typeface="Golos Text" panose="020B0503020202020204" pitchFamily="34" charset="0"/>
              </a:rPr>
              <a:t>кассовое исполнение</a:t>
            </a:r>
          </a:p>
        </p:txBody>
      </p:sp>
      <p:sp>
        <p:nvSpPr>
          <p:cNvPr id="17" name="Subtitle 2">
            <a:extLst>
              <a:ext uri="{FF2B5EF4-FFF2-40B4-BE49-F238E27FC236}">
                <a16:creationId xmlns:a16="http://schemas.microsoft.com/office/drawing/2014/main" xmlns="" id="{5783D792-F4A6-74DA-E763-2CD6A2062053}"/>
              </a:ext>
            </a:extLst>
          </p:cNvPr>
          <p:cNvSpPr txBox="1">
            <a:spLocks/>
          </p:cNvSpPr>
          <p:nvPr/>
        </p:nvSpPr>
        <p:spPr>
          <a:xfrm>
            <a:off x="1873586" y="6129881"/>
            <a:ext cx="2818258"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положительных заключений </a:t>
            </a:r>
            <a:r>
              <a:rPr lang="ru-RU" sz="1400" dirty="0" err="1">
                <a:solidFill>
                  <a:schemeClr val="tx1">
                    <a:lumMod val="75000"/>
                  </a:schemeClr>
                </a:solidFill>
                <a:latin typeface="Golos Text" panose="020B0503020202020204" pitchFamily="34" charset="0"/>
                <a:ea typeface="Golos Text" panose="020B0503020202020204" pitchFamily="34" charset="0"/>
              </a:rPr>
              <a:t>Минцифры</a:t>
            </a:r>
            <a:r>
              <a:rPr lang="ru-RU" sz="1400" dirty="0">
                <a:solidFill>
                  <a:schemeClr val="tx1">
                    <a:lumMod val="75000"/>
                  </a:schemeClr>
                </a:solidFill>
                <a:latin typeface="Golos Text" panose="020B0503020202020204" pitchFamily="34" charset="0"/>
                <a:ea typeface="Golos Text" panose="020B0503020202020204" pitchFamily="34" charset="0"/>
              </a:rPr>
              <a:t> России</a:t>
            </a:r>
          </a:p>
        </p:txBody>
      </p:sp>
      <p:sp>
        <p:nvSpPr>
          <p:cNvPr id="18" name="Subtitle 2">
            <a:extLst>
              <a:ext uri="{FF2B5EF4-FFF2-40B4-BE49-F238E27FC236}">
                <a16:creationId xmlns:a16="http://schemas.microsoft.com/office/drawing/2014/main" xmlns="" id="{68B6BE43-1F5D-B44D-FA82-AA128520224C}"/>
              </a:ext>
            </a:extLst>
          </p:cNvPr>
          <p:cNvSpPr txBox="1">
            <a:spLocks/>
          </p:cNvSpPr>
          <p:nvPr/>
        </p:nvSpPr>
        <p:spPr>
          <a:xfrm>
            <a:off x="872749" y="6070527"/>
            <a:ext cx="892825" cy="55399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3600" b="1" dirty="0">
                <a:solidFill>
                  <a:srgbClr val="00B0F0"/>
                </a:solidFill>
                <a:latin typeface="Golos Text" panose="020B0503020202020204" pitchFamily="34" charset="0"/>
                <a:ea typeface="Golos Text" panose="020B0503020202020204" pitchFamily="34" charset="0"/>
              </a:rPr>
              <a:t>189</a:t>
            </a:r>
          </a:p>
        </p:txBody>
      </p:sp>
      <p:sp>
        <p:nvSpPr>
          <p:cNvPr id="19" name="Graphic 12">
            <a:extLst>
              <a:ext uri="{FF2B5EF4-FFF2-40B4-BE49-F238E27FC236}">
                <a16:creationId xmlns:a16="http://schemas.microsoft.com/office/drawing/2014/main" xmlns="" id="{13D2E6DE-4D22-59FD-194F-1402933D9511}"/>
              </a:ext>
            </a:extLst>
          </p:cNvPr>
          <p:cNvSpPr/>
          <p:nvPr/>
        </p:nvSpPr>
        <p:spPr>
          <a:xfrm>
            <a:off x="103368" y="6345324"/>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Tree>
    <p:extLst>
      <p:ext uri="{BB962C8B-B14F-4D97-AF65-F5344CB8AC3E}">
        <p14:creationId xmlns:p14="http://schemas.microsoft.com/office/powerpoint/2010/main" val="234197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УДОСТОВЕРЯЮЩИЙ ЦЕНТР ФНС РОССИИ</a:t>
            </a:r>
          </a:p>
        </p:txBody>
      </p:sp>
      <p:sp>
        <p:nvSpPr>
          <p:cNvPr id="2" name="Subtitle 2">
            <a:extLst>
              <a:ext uri="{FF2B5EF4-FFF2-40B4-BE49-F238E27FC236}">
                <a16:creationId xmlns:a16="http://schemas.microsoft.com/office/drawing/2014/main" xmlns="" id="{9147D9D6-E105-4902-F606-ACD5166CBFE1}"/>
              </a:ext>
            </a:extLst>
          </p:cNvPr>
          <p:cNvSpPr txBox="1">
            <a:spLocks/>
          </p:cNvSpPr>
          <p:nvPr/>
        </p:nvSpPr>
        <p:spPr>
          <a:xfrm>
            <a:off x="608825" y="1624910"/>
            <a:ext cx="2471855"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Разработано и запущено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в промышленную эксплуатацию интеграционное решение:</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algn="l">
              <a:spcBef>
                <a:spcPts val="0"/>
              </a:spcBef>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Единая цифровая платформа </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УЦ ФНС России</a:t>
            </a:r>
          </a:p>
        </p:txBody>
      </p:sp>
      <p:cxnSp>
        <p:nvCxnSpPr>
          <p:cNvPr id="3" name="Straight Connector 2">
            <a:extLst>
              <a:ext uri="{FF2B5EF4-FFF2-40B4-BE49-F238E27FC236}">
                <a16:creationId xmlns:a16="http://schemas.microsoft.com/office/drawing/2014/main" xmlns="" id="{884B0163-17A8-0EE5-C3BE-F06FEA5B7B7B}"/>
              </a:ext>
            </a:extLst>
          </p:cNvPr>
          <p:cNvCxnSpPr>
            <a:cxnSpLocks/>
          </p:cNvCxnSpPr>
          <p:nvPr/>
        </p:nvCxnSpPr>
        <p:spPr>
          <a:xfrm>
            <a:off x="3342588"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xmlns="" id="{9E30EFC4-AC53-2908-23B1-F5AA8F757A56}"/>
              </a:ext>
            </a:extLst>
          </p:cNvPr>
          <p:cNvSpPr txBox="1">
            <a:spLocks/>
          </p:cNvSpPr>
          <p:nvPr/>
        </p:nvSpPr>
        <p:spPr>
          <a:xfrm>
            <a:off x="3604496" y="1624910"/>
            <a:ext cx="2376258" cy="192360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Подготовлены, согласованы </a:t>
            </a:r>
            <a:r>
              <a:rPr lang="en-US" sz="1000" dirty="0">
                <a:solidFill>
                  <a:schemeClr val="tx1">
                    <a:lumMod val="75000"/>
                  </a:schemeClr>
                </a:solidFill>
                <a:latin typeface="Golos Text" panose="020B0503020202020204" pitchFamily="34" charset="0"/>
                <a:ea typeface="Golos Text" panose="020B0503020202020204" pitchFamily="34" charset="0"/>
              </a:rPr>
              <a:t/>
            </a:r>
            <a:br>
              <a:rPr lang="en-US"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и утверждены необходимые нормативные правовые акты:</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marL="180975" indent="-180975" algn="l">
              <a:spcBef>
                <a:spcPts val="0"/>
              </a:spcBef>
              <a:buClr>
                <a:schemeClr val="tx1">
                  <a:lumMod val="75000"/>
                </a:schemeClr>
              </a:buClr>
              <a:buFont typeface="Arial" panose="020B0604020202020204" pitchFamily="34" charset="0"/>
              <a:buChar char="•"/>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Постановление правительства РФ от 02.12.2020 </a:t>
            </a:r>
            <a:r>
              <a:rPr lang="ru-RU" sz="1000" b="1" dirty="0">
                <a:solidFill>
                  <a:schemeClr val="tx1">
                    <a:lumMod val="75000"/>
                  </a:schemeClr>
                </a:solidFill>
                <a:latin typeface="Golos Text" panose="020B0503020202020204" pitchFamily="34" charset="0"/>
                <a:ea typeface="Golos Text" panose="020B0503020202020204" pitchFamily="34" charset="0"/>
              </a:rPr>
              <a:t>№ 1987</a:t>
            </a:r>
          </a:p>
          <a:p>
            <a:pPr marL="180975" indent="-180975" algn="l">
              <a:spcBef>
                <a:spcPts val="0"/>
              </a:spcBef>
              <a:buClr>
                <a:schemeClr val="tx1">
                  <a:lumMod val="75000"/>
                </a:schemeClr>
              </a:buClr>
              <a:buFont typeface="Arial" panose="020B0604020202020204" pitchFamily="34" charset="0"/>
              <a:buChar char="•"/>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Постановление правительства РФ от 31.12.2020 </a:t>
            </a:r>
            <a:r>
              <a:rPr lang="ru-RU" sz="1000" b="1" dirty="0">
                <a:solidFill>
                  <a:schemeClr val="tx1">
                    <a:lumMod val="75000"/>
                  </a:schemeClr>
                </a:solidFill>
                <a:latin typeface="Golos Text" panose="020B0503020202020204" pitchFamily="34" charset="0"/>
                <a:ea typeface="Golos Text" panose="020B0503020202020204" pitchFamily="34" charset="0"/>
              </a:rPr>
              <a:t>№ 2409</a:t>
            </a:r>
            <a:endParaRPr lang="en-US" sz="1000" b="1" dirty="0">
              <a:solidFill>
                <a:schemeClr val="tx1">
                  <a:lumMod val="75000"/>
                </a:schemeClr>
              </a:solidFill>
              <a:latin typeface="Golos Text" panose="020B0503020202020204" pitchFamily="34" charset="0"/>
              <a:ea typeface="Golos Text" panose="020B0503020202020204" pitchFamily="34" charset="0"/>
            </a:endParaRPr>
          </a:p>
          <a:p>
            <a:pPr marL="180975" indent="-180975" algn="l">
              <a:spcBef>
                <a:spcPts val="0"/>
              </a:spcBef>
              <a:buClr>
                <a:schemeClr val="tx1">
                  <a:lumMod val="75000"/>
                </a:schemeClr>
              </a:buClr>
              <a:buFont typeface="Arial" panose="020B0604020202020204" pitchFamily="34" charset="0"/>
              <a:buChar char="•"/>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Приказы ФНС России </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marL="361950" indent="-180975" algn="l">
              <a:spcBef>
                <a:spcPts val="0"/>
              </a:spcBef>
              <a:buClr>
                <a:schemeClr val="tx1">
                  <a:lumMod val="75000"/>
                </a:schemeClr>
              </a:buClr>
              <a:buFont typeface="Arial" panose="020B0604020202020204" pitchFamily="34" charset="0"/>
              <a:buChar char="•"/>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от 30.12.2020 </a:t>
            </a:r>
            <a:r>
              <a:rPr lang="ru-RU" sz="1000" b="1" dirty="0">
                <a:solidFill>
                  <a:schemeClr val="tx1">
                    <a:lumMod val="75000"/>
                  </a:schemeClr>
                </a:solidFill>
                <a:latin typeface="Golos Text" panose="020B0503020202020204" pitchFamily="34" charset="0"/>
                <a:ea typeface="Golos Text" panose="020B0503020202020204" pitchFamily="34" charset="0"/>
              </a:rPr>
              <a:t>№ вд-7-24/982@</a:t>
            </a:r>
          </a:p>
          <a:p>
            <a:pPr marL="361950" indent="-180975" algn="l">
              <a:spcBef>
                <a:spcPts val="0"/>
              </a:spcBef>
              <a:buClr>
                <a:schemeClr val="tx1">
                  <a:lumMod val="75000"/>
                </a:schemeClr>
              </a:buClr>
              <a:buFont typeface="Arial" panose="020B0604020202020204" pitchFamily="34" charset="0"/>
              <a:buChar char="•"/>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от 31.12.2020 </a:t>
            </a:r>
            <a:r>
              <a:rPr lang="ru-RU" sz="1000" b="1" dirty="0">
                <a:solidFill>
                  <a:schemeClr val="tx1">
                    <a:lumMod val="75000"/>
                  </a:schemeClr>
                </a:solidFill>
                <a:latin typeface="Golos Text" panose="020B0503020202020204" pitchFamily="34" charset="0"/>
                <a:ea typeface="Golos Text" panose="020B0503020202020204" pitchFamily="34" charset="0"/>
              </a:rPr>
              <a:t>№ вд-7-24/987@</a:t>
            </a:r>
            <a:endParaRPr lang="en-US" sz="1000" b="1" dirty="0">
              <a:solidFill>
                <a:schemeClr val="tx1">
                  <a:lumMod val="75000"/>
                </a:schemeClr>
              </a:solidFill>
              <a:latin typeface="Golos Text" panose="020B0503020202020204" pitchFamily="34" charset="0"/>
              <a:ea typeface="Golos Text" panose="020B0503020202020204" pitchFamily="34" charset="0"/>
            </a:endParaRPr>
          </a:p>
          <a:p>
            <a:pPr marL="180975" indent="-180975" algn="l">
              <a:spcBef>
                <a:spcPts val="0"/>
              </a:spcBef>
              <a:buClr>
                <a:schemeClr val="tx1">
                  <a:lumMod val="75000"/>
                </a:schemeClr>
              </a:buClr>
              <a:buFont typeface="Arial" panose="020B0604020202020204" pitchFamily="34" charset="0"/>
              <a:buChar char="•"/>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Приказ ФСБ России от 01.05.2021 </a:t>
            </a:r>
            <a:r>
              <a:rPr lang="ru-RU" sz="1000" b="1" dirty="0">
                <a:solidFill>
                  <a:schemeClr val="tx1">
                    <a:lumMod val="75000"/>
                  </a:schemeClr>
                </a:solidFill>
                <a:latin typeface="Golos Text" panose="020B0503020202020204" pitchFamily="34" charset="0"/>
                <a:ea typeface="Golos Text" panose="020B0503020202020204" pitchFamily="34" charset="0"/>
              </a:rPr>
              <a:t>№ 171</a:t>
            </a:r>
          </a:p>
        </p:txBody>
      </p:sp>
      <p:cxnSp>
        <p:nvCxnSpPr>
          <p:cNvPr id="5" name="Straight Connector 4">
            <a:extLst>
              <a:ext uri="{FF2B5EF4-FFF2-40B4-BE49-F238E27FC236}">
                <a16:creationId xmlns:a16="http://schemas.microsoft.com/office/drawing/2014/main" xmlns="" id="{B45AA2AC-BD82-4C6D-B2D2-60BA73116357}"/>
              </a:ext>
            </a:extLst>
          </p:cNvPr>
          <p:cNvCxnSpPr>
            <a:cxnSpLocks/>
          </p:cNvCxnSpPr>
          <p:nvPr/>
        </p:nvCxnSpPr>
        <p:spPr>
          <a:xfrm>
            <a:off x="6242662"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xmlns="" id="{191C9463-17E6-AE14-E503-993B321EDA93}"/>
              </a:ext>
            </a:extLst>
          </p:cNvPr>
          <p:cNvSpPr txBox="1">
            <a:spLocks/>
          </p:cNvSpPr>
          <p:nvPr/>
        </p:nvSpPr>
        <p:spPr>
          <a:xfrm>
            <a:off x="6504570" y="1624910"/>
            <a:ext cx="2376258" cy="238526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Доверенными лицами УЦ ФНС России определены:</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ПАО СБЕРБАНК</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АО «АНАЛИТИЧЕСКИЙ ЦЕНТР» </a:t>
            </a:r>
            <a:r>
              <a:rPr lang="ru-RU" sz="1000" dirty="0">
                <a:solidFill>
                  <a:schemeClr val="tx1">
                    <a:lumMod val="75000"/>
                  </a:schemeClr>
                </a:solidFill>
                <a:latin typeface="Golos Text" panose="020B0503020202020204" pitchFamily="34" charset="0"/>
                <a:ea typeface="Golos Text" panose="020B0503020202020204" pitchFamily="34" charset="0"/>
              </a:rPr>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Приказ от 04.08.2021 № ЕД-7-24/717@</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БАНК ВТБ (ПАО) </a:t>
            </a:r>
            <a:r>
              <a:rPr lang="ru-RU" sz="1000" dirty="0">
                <a:solidFill>
                  <a:schemeClr val="tx1">
                    <a:lumMod val="75000"/>
                  </a:schemeClr>
                </a:solidFill>
                <a:latin typeface="Golos Text" panose="020B0503020202020204" pitchFamily="34" charset="0"/>
                <a:ea typeface="Golos Text" panose="020B0503020202020204" pitchFamily="34" charset="0"/>
              </a:rPr>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Приказ от 25.10.2021 № ЕД-7-24/929@</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АО «ЕЭТП»</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АО «Тинькофф Банк»</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АО «Электронная Москва»</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ПАО «Промсвязьбанк»</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Приказ от 30.09.2022 № ЕД-7-24/887@</a:t>
            </a:r>
          </a:p>
        </p:txBody>
      </p:sp>
      <p:cxnSp>
        <p:nvCxnSpPr>
          <p:cNvPr id="8" name="Straight Connector 7">
            <a:extLst>
              <a:ext uri="{FF2B5EF4-FFF2-40B4-BE49-F238E27FC236}">
                <a16:creationId xmlns:a16="http://schemas.microsoft.com/office/drawing/2014/main" xmlns="" id="{1A5517A2-B990-6151-8DEF-4C6E7A2A8B2A}"/>
              </a:ext>
            </a:extLst>
          </p:cNvPr>
          <p:cNvCxnSpPr>
            <a:cxnSpLocks/>
          </p:cNvCxnSpPr>
          <p:nvPr/>
        </p:nvCxnSpPr>
        <p:spPr>
          <a:xfrm>
            <a:off x="9142736"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xmlns="" id="{E17F25BB-9BF8-BDE2-4A0C-B6A7BB93D57A}"/>
              </a:ext>
            </a:extLst>
          </p:cNvPr>
          <p:cNvSpPr txBox="1">
            <a:spLocks/>
          </p:cNvSpPr>
          <p:nvPr/>
        </p:nvSpPr>
        <p:spPr>
          <a:xfrm>
            <a:off x="9404646" y="1624910"/>
            <a:ext cx="2376258" cy="153888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В рамках цифровой экономики ведется реализация  проекта:</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algn="l">
              <a:spcBef>
                <a:spcPts val="0"/>
              </a:spcBef>
              <a:spcAft>
                <a:spcPts val="600"/>
              </a:spcAft>
              <a:buClr>
                <a:schemeClr val="tx1">
                  <a:lumMod val="75000"/>
                </a:schemeClr>
              </a:buClr>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Создание типовой технологии облачного удостоверяющего центра для применения, в том числе в иных уполномоченных для выполнения функций удостоверяющего центра государственных структурах</a:t>
            </a:r>
          </a:p>
          <a:p>
            <a:pPr algn="l">
              <a:spcBef>
                <a:spcPts val="0"/>
              </a:spcBef>
              <a:buClr>
                <a:schemeClr val="tx1">
                  <a:lumMod val="75000"/>
                </a:schemeClr>
              </a:buClr>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Распоряжение от 08.10.2021 № 319@</a:t>
            </a:r>
          </a:p>
        </p:txBody>
      </p:sp>
      <p:sp>
        <p:nvSpPr>
          <p:cNvPr id="10" name="Subtitle 2">
            <a:extLst>
              <a:ext uri="{FF2B5EF4-FFF2-40B4-BE49-F238E27FC236}">
                <a16:creationId xmlns:a16="http://schemas.microsoft.com/office/drawing/2014/main" xmlns="" id="{0306FB4E-9906-CBC7-2D9F-28B1C18ACD32}"/>
              </a:ext>
            </a:extLst>
          </p:cNvPr>
          <p:cNvSpPr txBox="1">
            <a:spLocks/>
          </p:cNvSpPr>
          <p:nvPr/>
        </p:nvSpPr>
        <p:spPr>
          <a:xfrm>
            <a:off x="9404646" y="4581128"/>
            <a:ext cx="2376258" cy="153888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Функционирует служба технической поддержки и </a:t>
            </a:r>
            <a:r>
              <a:rPr lang="ru-RU" sz="1000" b="1" dirty="0" err="1">
                <a:solidFill>
                  <a:schemeClr val="tx1">
                    <a:lumMod val="75000"/>
                  </a:schemeClr>
                </a:solidFill>
                <a:latin typeface="Golos Text" panose="020B0503020202020204" pitchFamily="34" charset="0"/>
                <a:ea typeface="Golos Text" panose="020B0503020202020204" pitchFamily="34" charset="0"/>
              </a:rPr>
              <a:t>call</a:t>
            </a:r>
            <a:r>
              <a:rPr lang="ru-RU" sz="1000" b="1" dirty="0">
                <a:solidFill>
                  <a:schemeClr val="tx1">
                    <a:lumMod val="75000"/>
                  </a:schemeClr>
                </a:solidFill>
                <a:latin typeface="Golos Text" panose="020B0503020202020204" pitchFamily="34" charset="0"/>
                <a:ea typeface="Golos Text" panose="020B0503020202020204" pitchFamily="34" charset="0"/>
              </a:rPr>
              <a:t>-центр пользователей УЦ ФНС России</a:t>
            </a:r>
          </a:p>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Дополнительная техническая поддержка на площадках операторов электронного документооборота:</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ООО «ТАКСКОМ»</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АО «ПФ «СКБ КОНТУР»</a:t>
            </a:r>
          </a:p>
          <a:p>
            <a:pPr marL="228600" indent="-228600" algn="l">
              <a:spcBef>
                <a:spcPts val="0"/>
              </a:spcBef>
              <a:buClr>
                <a:schemeClr val="tx1">
                  <a:lumMod val="75000"/>
                </a:schemeClr>
              </a:buClr>
              <a:buFont typeface="+mj-lt"/>
              <a:buAutoNum type="arabicPeriod"/>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ООО «КОМПАНИЯ «ТЕНЗОР»</a:t>
            </a:r>
            <a:endParaRPr lang="ru-RU" sz="1000" dirty="0">
              <a:solidFill>
                <a:schemeClr val="tx1">
                  <a:lumMod val="75000"/>
                </a:schemeClr>
              </a:solidFill>
              <a:latin typeface="Golos Text" panose="020B0503020202020204" pitchFamily="34" charset="0"/>
              <a:ea typeface="Golos Text" panose="020B0503020202020204" pitchFamily="34" charset="0"/>
            </a:endParaRPr>
          </a:p>
        </p:txBody>
      </p:sp>
      <p:sp>
        <p:nvSpPr>
          <p:cNvPr id="11" name="Subtitle 2">
            <a:extLst>
              <a:ext uri="{FF2B5EF4-FFF2-40B4-BE49-F238E27FC236}">
                <a16:creationId xmlns:a16="http://schemas.microsoft.com/office/drawing/2014/main" xmlns="" id="{A26BB55F-A7A2-82EC-D56A-56ED506E9C98}"/>
              </a:ext>
            </a:extLst>
          </p:cNvPr>
          <p:cNvSpPr txBox="1">
            <a:spLocks/>
          </p:cNvSpPr>
          <p:nvPr/>
        </p:nvSpPr>
        <p:spPr>
          <a:xfrm>
            <a:off x="6504570" y="4581128"/>
            <a:ext cx="2376258" cy="1246495"/>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Проводится эксперимент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по безвозмездному предоставлению средств электронной подписи пользователям УЦ ФНС России</a:t>
            </a:r>
          </a:p>
          <a:p>
            <a:pPr algn="l">
              <a:spcBef>
                <a:spcPts val="0"/>
              </a:spcBef>
              <a:spcAft>
                <a:spcPts val="600"/>
              </a:spcAft>
              <a:tabLst>
                <a:tab pos="342900" algn="l"/>
              </a:tabLst>
            </a:pPr>
            <a:r>
              <a:rPr lang="ru-RU" sz="1800" b="1" dirty="0">
                <a:solidFill>
                  <a:srgbClr val="00B0F0"/>
                </a:solidFill>
                <a:latin typeface="Golos Text" panose="020B0503020202020204" pitchFamily="34" charset="0"/>
                <a:ea typeface="Golos Text" panose="020B0503020202020204" pitchFamily="34" charset="0"/>
              </a:rPr>
              <a:t>более 40 тыс.</a:t>
            </a:r>
            <a:br>
              <a:rPr lang="ru-RU" sz="1800" b="1" dirty="0">
                <a:solidFill>
                  <a:srgbClr val="00B0F0"/>
                </a:solidFill>
                <a:latin typeface="Golos Text" panose="020B0503020202020204" pitchFamily="34" charset="0"/>
                <a:ea typeface="Golos Text" panose="020B0503020202020204" pitchFamily="34" charset="0"/>
              </a:rPr>
            </a:br>
            <a:r>
              <a:rPr lang="ru-RU" sz="1800" b="1" dirty="0">
                <a:solidFill>
                  <a:srgbClr val="00B0F0"/>
                </a:solidFill>
                <a:latin typeface="Golos Text" panose="020B0503020202020204" pitchFamily="34" charset="0"/>
                <a:ea typeface="Golos Text" panose="020B0503020202020204" pitchFamily="34" charset="0"/>
              </a:rPr>
              <a:t>ЮЛ и ИП</a:t>
            </a:r>
          </a:p>
        </p:txBody>
      </p:sp>
      <p:sp>
        <p:nvSpPr>
          <p:cNvPr id="12" name="Subtitle 2">
            <a:extLst>
              <a:ext uri="{FF2B5EF4-FFF2-40B4-BE49-F238E27FC236}">
                <a16:creationId xmlns:a16="http://schemas.microsoft.com/office/drawing/2014/main" xmlns="" id="{25C65C29-BFC9-5D94-1500-84236AD964B0}"/>
              </a:ext>
            </a:extLst>
          </p:cNvPr>
          <p:cNvSpPr txBox="1">
            <a:spLocks/>
          </p:cNvSpPr>
          <p:nvPr/>
        </p:nvSpPr>
        <p:spPr>
          <a:xfrm>
            <a:off x="3604496" y="4581128"/>
            <a:ext cx="2376258" cy="615553"/>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Централизованная инфраструктура компонент и сервисов УЦ ФНС России на базе ФЦОД ФНС России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в г. Дубна московской области</a:t>
            </a:r>
          </a:p>
        </p:txBody>
      </p:sp>
      <p:cxnSp>
        <p:nvCxnSpPr>
          <p:cNvPr id="13" name="Straight Connector 12">
            <a:extLst>
              <a:ext uri="{FF2B5EF4-FFF2-40B4-BE49-F238E27FC236}">
                <a16:creationId xmlns:a16="http://schemas.microsoft.com/office/drawing/2014/main" xmlns="" id="{CEE5786C-7B2F-4646-F678-68C8876DC5D6}"/>
              </a:ext>
            </a:extLst>
          </p:cNvPr>
          <p:cNvCxnSpPr>
            <a:cxnSpLocks/>
          </p:cNvCxnSpPr>
          <p:nvPr/>
        </p:nvCxnSpPr>
        <p:spPr>
          <a:xfrm flipH="1">
            <a:off x="3342588" y="4293096"/>
            <a:ext cx="884941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xmlns="" id="{719F6589-FB97-1C33-06C5-F3C9D1690A0C}"/>
              </a:ext>
            </a:extLst>
          </p:cNvPr>
          <p:cNvSpPr txBox="1">
            <a:spLocks/>
          </p:cNvSpPr>
          <p:nvPr/>
        </p:nvSpPr>
        <p:spPr>
          <a:xfrm>
            <a:off x="608825" y="5553236"/>
            <a:ext cx="2376258" cy="81560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Количество работников ТНО прошедших обучение </a:t>
            </a:r>
            <a:br>
              <a:rPr lang="ru-RU" sz="1000" dirty="0">
                <a:solidFill>
                  <a:schemeClr val="tx1">
                    <a:lumMod val="75000"/>
                  </a:schemeClr>
                </a:solidFill>
                <a:latin typeface="Golos Text" panose="020B0503020202020204" pitchFamily="34" charset="0"/>
                <a:ea typeface="Golos Text" panose="020B0503020202020204" pitchFamily="34" charset="0"/>
              </a:rPr>
            </a:br>
            <a:r>
              <a:rPr lang="ru-RU" sz="1000" dirty="0">
                <a:solidFill>
                  <a:schemeClr val="tx1">
                    <a:lumMod val="75000"/>
                  </a:schemeClr>
                </a:solidFill>
                <a:latin typeface="Golos Text" panose="020B0503020202020204" pitchFamily="34" charset="0"/>
                <a:ea typeface="Golos Text" panose="020B0503020202020204" pitchFamily="34" charset="0"/>
              </a:rPr>
              <a:t>(операторов УЦ):</a:t>
            </a:r>
          </a:p>
          <a:p>
            <a:pPr algn="l">
              <a:spcBef>
                <a:spcPts val="0"/>
              </a:spcBef>
              <a:spcAft>
                <a:spcPts val="600"/>
              </a:spcAft>
              <a:tabLst>
                <a:tab pos="342900" algn="l"/>
              </a:tabLst>
            </a:pPr>
            <a:r>
              <a:rPr lang="ru-RU" sz="1800" b="1" dirty="0">
                <a:solidFill>
                  <a:srgbClr val="00B0F0"/>
                </a:solidFill>
                <a:latin typeface="Golos Text" panose="020B0503020202020204" pitchFamily="34" charset="0"/>
                <a:ea typeface="Golos Text" panose="020B0503020202020204" pitchFamily="34" charset="0"/>
              </a:rPr>
              <a:t>более 3 500</a:t>
            </a:r>
          </a:p>
        </p:txBody>
      </p:sp>
      <p:sp>
        <p:nvSpPr>
          <p:cNvPr id="16" name="Subtitle 2">
            <a:extLst>
              <a:ext uri="{FF2B5EF4-FFF2-40B4-BE49-F238E27FC236}">
                <a16:creationId xmlns:a16="http://schemas.microsoft.com/office/drawing/2014/main" xmlns="" id="{6CF061E6-8DBF-F967-1968-EA1F1D54BA8B}"/>
              </a:ext>
            </a:extLst>
          </p:cNvPr>
          <p:cNvSpPr txBox="1">
            <a:spLocks/>
          </p:cNvSpPr>
          <p:nvPr/>
        </p:nvSpPr>
        <p:spPr>
          <a:xfrm>
            <a:off x="608825" y="2845518"/>
            <a:ext cx="2376258" cy="66172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Количество налоговых органов выдающих КЭП: </a:t>
            </a:r>
          </a:p>
          <a:p>
            <a:pPr algn="l">
              <a:spcBef>
                <a:spcPts val="0"/>
              </a:spcBef>
              <a:spcAft>
                <a:spcPts val="600"/>
              </a:spcAft>
              <a:tabLst>
                <a:tab pos="342900" algn="l"/>
              </a:tabLst>
            </a:pPr>
            <a:r>
              <a:rPr lang="ru-RU" sz="1800" b="1" dirty="0">
                <a:solidFill>
                  <a:srgbClr val="00B0F0"/>
                </a:solidFill>
                <a:latin typeface="Golos Text" panose="020B0503020202020204" pitchFamily="34" charset="0"/>
                <a:ea typeface="Golos Text" panose="020B0503020202020204" pitchFamily="34" charset="0"/>
              </a:rPr>
              <a:t>более 600</a:t>
            </a:r>
          </a:p>
        </p:txBody>
      </p:sp>
      <p:sp>
        <p:nvSpPr>
          <p:cNvPr id="18" name="Subtitle 2">
            <a:extLst>
              <a:ext uri="{FF2B5EF4-FFF2-40B4-BE49-F238E27FC236}">
                <a16:creationId xmlns:a16="http://schemas.microsoft.com/office/drawing/2014/main" xmlns="" id="{CA7C83C4-1837-33E8-1EA4-029D4B022CD6}"/>
              </a:ext>
            </a:extLst>
          </p:cNvPr>
          <p:cNvSpPr txBox="1">
            <a:spLocks/>
          </p:cNvSpPr>
          <p:nvPr/>
        </p:nvSpPr>
        <p:spPr>
          <a:xfrm>
            <a:off x="608825" y="3866072"/>
            <a:ext cx="2376258" cy="5078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Количество мест выдачи (АРМ):</a:t>
            </a:r>
          </a:p>
          <a:p>
            <a:pPr algn="l">
              <a:spcBef>
                <a:spcPts val="0"/>
              </a:spcBef>
              <a:spcAft>
                <a:spcPts val="600"/>
              </a:spcAft>
              <a:tabLst>
                <a:tab pos="342900" algn="l"/>
              </a:tabLst>
            </a:pPr>
            <a:r>
              <a:rPr lang="ru-RU" sz="1800" b="1" dirty="0">
                <a:solidFill>
                  <a:srgbClr val="00B0F0"/>
                </a:solidFill>
                <a:latin typeface="Golos Text" panose="020B0503020202020204" pitchFamily="34" charset="0"/>
                <a:ea typeface="Golos Text" panose="020B0503020202020204" pitchFamily="34" charset="0"/>
              </a:rPr>
              <a:t>более 2 000</a:t>
            </a:r>
          </a:p>
        </p:txBody>
      </p:sp>
      <p:sp>
        <p:nvSpPr>
          <p:cNvPr id="19" name="Subtitle 2">
            <a:extLst>
              <a:ext uri="{FF2B5EF4-FFF2-40B4-BE49-F238E27FC236}">
                <a16:creationId xmlns:a16="http://schemas.microsoft.com/office/drawing/2014/main" xmlns="" id="{DDB5DBF2-9E77-400D-E2BA-7C713EDAEAA3}"/>
              </a:ext>
            </a:extLst>
          </p:cNvPr>
          <p:cNvSpPr txBox="1">
            <a:spLocks/>
          </p:cNvSpPr>
          <p:nvPr/>
        </p:nvSpPr>
        <p:spPr>
          <a:xfrm>
            <a:off x="608825" y="4732737"/>
            <a:ext cx="2376258" cy="461665"/>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000" b="1" dirty="0">
                <a:solidFill>
                  <a:schemeClr val="tx1">
                    <a:lumMod val="75000"/>
                  </a:schemeClr>
                </a:solidFill>
                <a:latin typeface="Golos Text" panose="020B0503020202020204" pitchFamily="34" charset="0"/>
                <a:ea typeface="Golos Text" panose="020B0503020202020204" pitchFamily="34" charset="0"/>
              </a:rPr>
              <a:t>Реализован функционал дистанционного перевыпуска сертификата</a:t>
            </a:r>
          </a:p>
        </p:txBody>
      </p:sp>
      <p:cxnSp>
        <p:nvCxnSpPr>
          <p:cNvPr id="20" name="Straight Connector 19">
            <a:extLst>
              <a:ext uri="{FF2B5EF4-FFF2-40B4-BE49-F238E27FC236}">
                <a16:creationId xmlns:a16="http://schemas.microsoft.com/office/drawing/2014/main" xmlns="" id="{7BE7229A-CFE8-3D1C-6DFB-7E5F959BF0E6}"/>
              </a:ext>
            </a:extLst>
          </p:cNvPr>
          <p:cNvCxnSpPr>
            <a:cxnSpLocks/>
          </p:cNvCxnSpPr>
          <p:nvPr/>
        </p:nvCxnSpPr>
        <p:spPr>
          <a:xfrm flipH="1">
            <a:off x="608913" y="2666101"/>
            <a:ext cx="273367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A2A5D896-5EAD-E5CE-7BA6-FC551BA00BAD}"/>
              </a:ext>
            </a:extLst>
          </p:cNvPr>
          <p:cNvCxnSpPr>
            <a:cxnSpLocks/>
          </p:cNvCxnSpPr>
          <p:nvPr/>
        </p:nvCxnSpPr>
        <p:spPr>
          <a:xfrm flipH="1">
            <a:off x="608913" y="3686655"/>
            <a:ext cx="273367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7BC437C-B6D6-1B27-EBBF-C968B2E7C9BD}"/>
              </a:ext>
            </a:extLst>
          </p:cNvPr>
          <p:cNvCxnSpPr>
            <a:cxnSpLocks/>
          </p:cNvCxnSpPr>
          <p:nvPr/>
        </p:nvCxnSpPr>
        <p:spPr>
          <a:xfrm flipH="1">
            <a:off x="608913" y="4553320"/>
            <a:ext cx="273367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3E390CF4-38E8-4B8F-0695-CA05B6A8B60E}"/>
              </a:ext>
            </a:extLst>
          </p:cNvPr>
          <p:cNvCxnSpPr>
            <a:cxnSpLocks/>
          </p:cNvCxnSpPr>
          <p:nvPr/>
        </p:nvCxnSpPr>
        <p:spPr>
          <a:xfrm flipH="1">
            <a:off x="608913" y="5373819"/>
            <a:ext cx="273367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77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ОФИЦИАЛЬНЫЙ САЙТ ФНС РОССИИ И СЕРВИСЫ</a:t>
            </a:r>
          </a:p>
        </p:txBody>
      </p:sp>
      <p:sp>
        <p:nvSpPr>
          <p:cNvPr id="9" name="TextBox 8">
            <a:extLst>
              <a:ext uri="{FF2B5EF4-FFF2-40B4-BE49-F238E27FC236}">
                <a16:creationId xmlns:a16="http://schemas.microsoft.com/office/drawing/2014/main" xmlns="" id="{0BB1014A-00BE-5A1B-DD07-017EB2FC07FF}"/>
              </a:ext>
            </a:extLst>
          </p:cNvPr>
          <p:cNvSpPr txBox="1"/>
          <p:nvPr/>
        </p:nvSpPr>
        <p:spPr>
          <a:xfrm>
            <a:off x="5338827" y="1319606"/>
            <a:ext cx="1980135" cy="1938992"/>
          </a:xfrm>
          <a:prstGeom prst="rect">
            <a:avLst/>
          </a:prstGeom>
          <a:noFill/>
        </p:spPr>
        <p:txBody>
          <a:bodyPr wrap="square">
            <a:spAutoFit/>
          </a:bodyPr>
          <a:lstStyle/>
          <a:p>
            <a:pPr algn="ctr">
              <a:lnSpc>
                <a:spcPct val="100000"/>
              </a:lnSpc>
            </a:pPr>
            <a:r>
              <a:rPr lang="ru-RU" sz="1100" b="1" strike="noStrike" spc="-1" dirty="0">
                <a:solidFill>
                  <a:schemeClr val="tx1">
                    <a:lumMod val="75000"/>
                  </a:schemeClr>
                </a:solidFill>
                <a:latin typeface="Golos Text" panose="020B0503020202020204" pitchFamily="34" charset="0"/>
                <a:ea typeface="Golos Text" panose="020B0503020202020204" pitchFamily="34" charset="0"/>
              </a:rPr>
              <a:t>НА САЙТЕ ФНС РОССИИ ПРЕДСТАВЛЕНО БОЛЕЕ </a:t>
            </a:r>
          </a:p>
          <a:p>
            <a:pPr algn="ctr">
              <a:lnSpc>
                <a:spcPct val="90000"/>
              </a:lnSpc>
            </a:pPr>
            <a:r>
              <a:rPr lang="ru-RU" sz="9600" b="1" spc="-1" dirty="0">
                <a:solidFill>
                  <a:srgbClr val="00B0F0"/>
                </a:solidFill>
                <a:latin typeface="Golos Text" panose="020B0503020202020204" pitchFamily="34" charset="0"/>
                <a:ea typeface="Golos Text" panose="020B0503020202020204" pitchFamily="34" charset="0"/>
              </a:rPr>
              <a:t>6</a:t>
            </a:r>
            <a:r>
              <a:rPr lang="ru-RU" sz="9600" b="1" strike="noStrike" spc="-1" dirty="0">
                <a:solidFill>
                  <a:srgbClr val="00B0F0"/>
                </a:solidFill>
                <a:latin typeface="Golos Text" panose="020B0503020202020204" pitchFamily="34" charset="0"/>
                <a:ea typeface="Golos Text" panose="020B0503020202020204" pitchFamily="34" charset="0"/>
              </a:rPr>
              <a:t>0</a:t>
            </a:r>
          </a:p>
          <a:p>
            <a:pPr algn="ctr">
              <a:lnSpc>
                <a:spcPct val="40000"/>
              </a:lnSpc>
            </a:pPr>
            <a:r>
              <a:rPr lang="ru-RU" sz="2000" b="1" strike="noStrike" spc="-1" dirty="0">
                <a:solidFill>
                  <a:schemeClr val="tx1">
                    <a:lumMod val="75000"/>
                  </a:schemeClr>
                </a:solidFill>
                <a:latin typeface="Golos Text" panose="020B0503020202020204" pitchFamily="34" charset="0"/>
                <a:ea typeface="Golos Text" panose="020B0503020202020204" pitchFamily="34" charset="0"/>
              </a:rPr>
              <a:t> </a:t>
            </a:r>
            <a:r>
              <a:rPr lang="ru-RU" b="1" strike="noStrike" spc="-1" dirty="0">
                <a:solidFill>
                  <a:schemeClr val="tx1">
                    <a:lumMod val="75000"/>
                  </a:schemeClr>
                </a:solidFill>
                <a:latin typeface="Golos Text" panose="020B0503020202020204" pitchFamily="34" charset="0"/>
                <a:ea typeface="Golos Text" panose="020B0503020202020204" pitchFamily="34" charset="0"/>
              </a:rPr>
              <a:t>СЕРВИСОВ</a:t>
            </a:r>
            <a:endParaRPr lang="ru-RU" sz="1100" b="1" strike="noStrike" spc="-1" dirty="0">
              <a:solidFill>
                <a:schemeClr val="tx1">
                  <a:lumMod val="75000"/>
                </a:schemeClr>
              </a:solidFill>
              <a:latin typeface="Golos Text" panose="020B0503020202020204" pitchFamily="34" charset="0"/>
              <a:ea typeface="Golos Text" panose="020B0503020202020204" pitchFamily="34" charset="0"/>
            </a:endParaRPr>
          </a:p>
        </p:txBody>
      </p:sp>
      <p:grpSp>
        <p:nvGrpSpPr>
          <p:cNvPr id="40" name="Group 39">
            <a:extLst>
              <a:ext uri="{FF2B5EF4-FFF2-40B4-BE49-F238E27FC236}">
                <a16:creationId xmlns:a16="http://schemas.microsoft.com/office/drawing/2014/main" xmlns="" id="{4539AF13-790A-556A-2F57-160280ADE5A2}"/>
              </a:ext>
            </a:extLst>
          </p:cNvPr>
          <p:cNvGrpSpPr/>
          <p:nvPr/>
        </p:nvGrpSpPr>
        <p:grpSpPr>
          <a:xfrm>
            <a:off x="595003" y="4551221"/>
            <a:ext cx="11482741" cy="2010127"/>
            <a:chOff x="595003" y="4665330"/>
            <a:chExt cx="11482741" cy="2010127"/>
          </a:xfrm>
        </p:grpSpPr>
        <p:grpSp>
          <p:nvGrpSpPr>
            <p:cNvPr id="35" name="Group 34">
              <a:extLst>
                <a:ext uri="{FF2B5EF4-FFF2-40B4-BE49-F238E27FC236}">
                  <a16:creationId xmlns:a16="http://schemas.microsoft.com/office/drawing/2014/main" xmlns="" id="{6A67E0D8-E806-4680-DDB4-C921313177FD}"/>
                </a:ext>
              </a:extLst>
            </p:cNvPr>
            <p:cNvGrpSpPr/>
            <p:nvPr/>
          </p:nvGrpSpPr>
          <p:grpSpPr>
            <a:xfrm>
              <a:off x="8132783" y="4665330"/>
              <a:ext cx="2060517" cy="2010127"/>
              <a:chOff x="7948624" y="4665330"/>
              <a:chExt cx="2060517" cy="2010127"/>
            </a:xfrm>
          </p:grpSpPr>
          <p:sp>
            <p:nvSpPr>
              <p:cNvPr id="12" name="TextBox 11">
                <a:extLst>
                  <a:ext uri="{FF2B5EF4-FFF2-40B4-BE49-F238E27FC236}">
                    <a16:creationId xmlns:a16="http://schemas.microsoft.com/office/drawing/2014/main" xmlns="" id="{5EB5CC7E-F35A-1F2A-D627-8E97865ABA29}"/>
                  </a:ext>
                </a:extLst>
              </p:cNvPr>
              <p:cNvSpPr txBox="1"/>
              <p:nvPr/>
            </p:nvSpPr>
            <p:spPr>
              <a:xfrm>
                <a:off x="7948624" y="4665330"/>
                <a:ext cx="2060517" cy="707886"/>
              </a:xfrm>
              <a:prstGeom prst="rect">
                <a:avLst/>
              </a:prstGeom>
              <a:noFill/>
            </p:spPr>
            <p:txBody>
              <a:bodyPr wrap="square">
                <a:spAutoFit/>
              </a:bodyPr>
              <a:lstStyle/>
              <a:p>
                <a:pPr algn="ctr">
                  <a:lnSpc>
                    <a:spcPct val="100000"/>
                  </a:lnSpc>
                </a:pPr>
                <a:r>
                  <a:rPr lang="ru-RU" sz="1000" spc="-1" dirty="0">
                    <a:solidFill>
                      <a:srgbClr val="404040"/>
                    </a:solidFill>
                    <a:latin typeface="Golos Text" panose="020B0503020202020204" pitchFamily="34" charset="0"/>
                    <a:ea typeface="Golos Text" panose="020B0503020202020204" pitchFamily="34" charset="0"/>
                  </a:rPr>
                  <a:t>«Сведения о ЮЛ и ИП,</a:t>
                </a:r>
              </a:p>
              <a:p>
                <a:pPr algn="ctr">
                  <a:lnSpc>
                    <a:spcPct val="100000"/>
                  </a:lnSpc>
                </a:pPr>
                <a:r>
                  <a:rPr lang="ru-RU" sz="1000" spc="-1" dirty="0">
                    <a:solidFill>
                      <a:srgbClr val="404040"/>
                    </a:solidFill>
                    <a:latin typeface="Golos Text" panose="020B0503020202020204" pitchFamily="34" charset="0"/>
                    <a:ea typeface="Golos Text" panose="020B0503020202020204" pitchFamily="34" charset="0"/>
                  </a:rPr>
                  <a:t>В отношении которых представлены документы для госрегистрации»</a:t>
                </a:r>
                <a:endParaRPr lang="ru-RU" sz="1000" strike="noStrike" spc="-1" dirty="0">
                  <a:solidFill>
                    <a:srgbClr val="404040"/>
                  </a:solidFill>
                  <a:latin typeface="Golos Text" panose="020B0503020202020204" pitchFamily="34" charset="0"/>
                  <a:ea typeface="Golos Text" panose="020B0503020202020204" pitchFamily="34" charset="0"/>
                </a:endParaRPr>
              </a:p>
            </p:txBody>
          </p:sp>
          <p:sp>
            <p:nvSpPr>
              <p:cNvPr id="13" name="Прямоугольник 126">
                <a:extLst>
                  <a:ext uri="{FF2B5EF4-FFF2-40B4-BE49-F238E27FC236}">
                    <a16:creationId xmlns:a16="http://schemas.microsoft.com/office/drawing/2014/main" xmlns="" id="{F11DF0CD-F26E-CD1B-833C-4DC902424F95}"/>
                  </a:ext>
                </a:extLst>
              </p:cNvPr>
              <p:cNvSpPr/>
              <p:nvPr/>
            </p:nvSpPr>
            <p:spPr>
              <a:xfrm>
                <a:off x="7989527" y="6152237"/>
                <a:ext cx="1978710" cy="523220"/>
              </a:xfrm>
              <a:prstGeom prst="rect">
                <a:avLst/>
              </a:prstGeom>
            </p:spPr>
            <p:txBody>
              <a:bodyPr wrap="square">
                <a:spAutoFit/>
              </a:bodyPr>
              <a:lstStyle/>
              <a:p>
                <a:pPr algn="ctr"/>
                <a:r>
                  <a:rPr lang="ru-RU" sz="1400" dirty="0">
                    <a:solidFill>
                      <a:schemeClr val="tx1">
                        <a:lumMod val="75000"/>
                      </a:schemeClr>
                    </a:solidFill>
                    <a:latin typeface="Golos Text" panose="020B0503020202020204" pitchFamily="34" charset="0"/>
                    <a:ea typeface="Golos Text" panose="020B0503020202020204" pitchFamily="34" charset="0"/>
                  </a:rPr>
                  <a:t>МЛН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ОБРАЩЕНИЙ</a:t>
                </a:r>
              </a:p>
            </p:txBody>
          </p:sp>
          <p:sp>
            <p:nvSpPr>
              <p:cNvPr id="14" name="Прямоугольник 127">
                <a:extLst>
                  <a:ext uri="{FF2B5EF4-FFF2-40B4-BE49-F238E27FC236}">
                    <a16:creationId xmlns:a16="http://schemas.microsoft.com/office/drawing/2014/main" xmlns="" id="{51382557-16D1-16A0-6F93-1377B1741C86}"/>
                  </a:ext>
                </a:extLst>
              </p:cNvPr>
              <p:cNvSpPr/>
              <p:nvPr/>
            </p:nvSpPr>
            <p:spPr>
              <a:xfrm>
                <a:off x="8153525" y="5373877"/>
                <a:ext cx="1650714" cy="707886"/>
              </a:xfrm>
              <a:prstGeom prst="rect">
                <a:avLst/>
              </a:prstGeom>
            </p:spPr>
            <p:txBody>
              <a:bodyPr wrap="square">
                <a:spAutoFit/>
              </a:bodyPr>
              <a:lstStyle/>
              <a:p>
                <a:pPr algn="ctr"/>
                <a:r>
                  <a:rPr lang="ru-RU" sz="4000" b="1" dirty="0">
                    <a:solidFill>
                      <a:srgbClr val="00B0F0"/>
                    </a:solidFill>
                    <a:latin typeface="Golos Text" panose="020B0503020202020204" pitchFamily="34" charset="0"/>
                    <a:ea typeface="Golos Text" panose="020B0503020202020204" pitchFamily="34" charset="0"/>
                  </a:rPr>
                  <a:t>393</a:t>
                </a:r>
              </a:p>
            </p:txBody>
          </p:sp>
        </p:grpSp>
        <p:grpSp>
          <p:nvGrpSpPr>
            <p:cNvPr id="36" name="Group 35">
              <a:extLst>
                <a:ext uri="{FF2B5EF4-FFF2-40B4-BE49-F238E27FC236}">
                  <a16:creationId xmlns:a16="http://schemas.microsoft.com/office/drawing/2014/main" xmlns="" id="{EBD63299-41F3-7004-6D59-CD7027A76066}"/>
                </a:ext>
              </a:extLst>
            </p:cNvPr>
            <p:cNvGrpSpPr/>
            <p:nvPr/>
          </p:nvGrpSpPr>
          <p:grpSpPr>
            <a:xfrm>
              <a:off x="6248338" y="4665330"/>
              <a:ext cx="1978710" cy="2010127"/>
              <a:chOff x="6051150" y="4665330"/>
              <a:chExt cx="1978710" cy="2010127"/>
            </a:xfrm>
          </p:grpSpPr>
          <p:sp>
            <p:nvSpPr>
              <p:cNvPr id="15" name="TextBox 14">
                <a:extLst>
                  <a:ext uri="{FF2B5EF4-FFF2-40B4-BE49-F238E27FC236}">
                    <a16:creationId xmlns:a16="http://schemas.microsoft.com/office/drawing/2014/main" xmlns="" id="{02EEC6E0-F9ED-0B1D-6E55-6C5F4729919B}"/>
                  </a:ext>
                </a:extLst>
              </p:cNvPr>
              <p:cNvSpPr txBox="1"/>
              <p:nvPr/>
            </p:nvSpPr>
            <p:spPr>
              <a:xfrm>
                <a:off x="6258371" y="4665330"/>
                <a:ext cx="1564268" cy="553998"/>
              </a:xfrm>
              <a:prstGeom prst="rect">
                <a:avLst/>
              </a:prstGeom>
              <a:noFill/>
            </p:spPr>
            <p:txBody>
              <a:bodyPr wrap="square">
                <a:spAutoFit/>
              </a:bodyPr>
              <a:lstStyle/>
              <a:p>
                <a:pPr algn="ctr">
                  <a:lnSpc>
                    <a:spcPct val="100000"/>
                  </a:lnSpc>
                </a:pPr>
                <a:r>
                  <a:rPr lang="ru-RU" sz="1000" strike="noStrike" spc="-1" dirty="0">
                    <a:solidFill>
                      <a:srgbClr val="404040"/>
                    </a:solidFill>
                    <a:latin typeface="Golos Text" panose="020B0503020202020204" pitchFamily="34" charset="0"/>
                    <a:ea typeface="Golos Text" panose="020B0503020202020204" pitchFamily="34" charset="0"/>
                  </a:rPr>
                  <a:t>«Предостав</a:t>
                </a:r>
                <a:r>
                  <a:rPr lang="ru-RU" sz="1000" spc="-1" dirty="0">
                    <a:solidFill>
                      <a:srgbClr val="404040"/>
                    </a:solidFill>
                    <a:latin typeface="Golos Text" panose="020B0503020202020204" pitchFamily="34" charset="0"/>
                    <a:ea typeface="Golos Text" panose="020B0503020202020204" pitchFamily="34" charset="0"/>
                  </a:rPr>
                  <a:t>л</a:t>
                </a:r>
                <a:r>
                  <a:rPr lang="ru-RU" sz="1000" strike="noStrike" spc="-1" dirty="0">
                    <a:solidFill>
                      <a:srgbClr val="404040"/>
                    </a:solidFill>
                    <a:latin typeface="Golos Text" panose="020B0503020202020204" pitchFamily="34" charset="0"/>
                    <a:ea typeface="Golos Text" panose="020B0503020202020204" pitchFamily="34" charset="0"/>
                  </a:rPr>
                  <a:t>ение сведений из ЕГРЮЛ/ЕГРИП»</a:t>
                </a:r>
              </a:p>
            </p:txBody>
          </p:sp>
          <p:sp>
            <p:nvSpPr>
              <p:cNvPr id="16" name="Прямоугольник 128">
                <a:extLst>
                  <a:ext uri="{FF2B5EF4-FFF2-40B4-BE49-F238E27FC236}">
                    <a16:creationId xmlns:a16="http://schemas.microsoft.com/office/drawing/2014/main" xmlns="" id="{AFF0C248-BE45-CF5E-576E-882D7AE655EF}"/>
                  </a:ext>
                </a:extLst>
              </p:cNvPr>
              <p:cNvSpPr/>
              <p:nvPr/>
            </p:nvSpPr>
            <p:spPr>
              <a:xfrm>
                <a:off x="6051150" y="6152237"/>
                <a:ext cx="1978710" cy="523220"/>
              </a:xfrm>
              <a:prstGeom prst="rect">
                <a:avLst/>
              </a:prstGeom>
            </p:spPr>
            <p:txBody>
              <a:bodyPr wrap="square">
                <a:spAutoFit/>
              </a:bodyPr>
              <a:lstStyle/>
              <a:p>
                <a:pPr algn="ctr"/>
                <a:r>
                  <a:rPr lang="ru-RU" sz="1400" dirty="0">
                    <a:solidFill>
                      <a:schemeClr val="tx1">
                        <a:lumMod val="75000"/>
                      </a:schemeClr>
                    </a:solidFill>
                    <a:latin typeface="Golos Text" panose="020B0503020202020204" pitchFamily="34" charset="0"/>
                    <a:ea typeface="Golos Text" panose="020B0503020202020204" pitchFamily="34" charset="0"/>
                  </a:rPr>
                  <a:t>МЛН</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ОБРАЩЕНИЙ</a:t>
                </a:r>
              </a:p>
            </p:txBody>
          </p:sp>
          <p:sp>
            <p:nvSpPr>
              <p:cNvPr id="17" name="Прямоугольник 129">
                <a:extLst>
                  <a:ext uri="{FF2B5EF4-FFF2-40B4-BE49-F238E27FC236}">
                    <a16:creationId xmlns:a16="http://schemas.microsoft.com/office/drawing/2014/main" xmlns="" id="{CF0C1552-5B35-5AD4-76DD-B29BA01FFA95}"/>
                  </a:ext>
                </a:extLst>
              </p:cNvPr>
              <p:cNvSpPr/>
              <p:nvPr/>
            </p:nvSpPr>
            <p:spPr>
              <a:xfrm>
                <a:off x="6215148" y="5373877"/>
                <a:ext cx="1650714" cy="707886"/>
              </a:xfrm>
              <a:prstGeom prst="rect">
                <a:avLst/>
              </a:prstGeom>
            </p:spPr>
            <p:txBody>
              <a:bodyPr wrap="square">
                <a:spAutoFit/>
              </a:bodyPr>
              <a:lstStyle/>
              <a:p>
                <a:pPr algn="ctr"/>
                <a:r>
                  <a:rPr lang="ru-RU" sz="4000" b="1" dirty="0">
                    <a:solidFill>
                      <a:srgbClr val="00B0F0"/>
                    </a:solidFill>
                    <a:latin typeface="Golos Text" panose="020B0503020202020204" pitchFamily="34" charset="0"/>
                    <a:ea typeface="Golos Text" panose="020B0503020202020204" pitchFamily="34" charset="0"/>
                  </a:rPr>
                  <a:t>533,5</a:t>
                </a:r>
              </a:p>
            </p:txBody>
          </p:sp>
        </p:grpSp>
        <p:grpSp>
          <p:nvGrpSpPr>
            <p:cNvPr id="34" name="Group 33">
              <a:extLst>
                <a:ext uri="{FF2B5EF4-FFF2-40B4-BE49-F238E27FC236}">
                  <a16:creationId xmlns:a16="http://schemas.microsoft.com/office/drawing/2014/main" xmlns="" id="{2213D6A7-5465-28AC-E4BE-DFB120B750F6}"/>
                </a:ext>
              </a:extLst>
            </p:cNvPr>
            <p:cNvGrpSpPr/>
            <p:nvPr/>
          </p:nvGrpSpPr>
          <p:grpSpPr>
            <a:xfrm>
              <a:off x="10099034" y="4665330"/>
              <a:ext cx="1978710" cy="2010127"/>
              <a:chOff x="10099034" y="4665330"/>
              <a:chExt cx="1978710" cy="2010127"/>
            </a:xfrm>
          </p:grpSpPr>
          <p:sp>
            <p:nvSpPr>
              <p:cNvPr id="10" name="TextBox 9">
                <a:extLst>
                  <a:ext uri="{FF2B5EF4-FFF2-40B4-BE49-F238E27FC236}">
                    <a16:creationId xmlns:a16="http://schemas.microsoft.com/office/drawing/2014/main" xmlns="" id="{7563055E-F25B-4A44-07AD-BEB4B5C63395}"/>
                  </a:ext>
                </a:extLst>
              </p:cNvPr>
              <p:cNvSpPr txBox="1"/>
              <p:nvPr/>
            </p:nvSpPr>
            <p:spPr>
              <a:xfrm>
                <a:off x="10306255" y="4665330"/>
                <a:ext cx="1564268" cy="400110"/>
              </a:xfrm>
              <a:prstGeom prst="rect">
                <a:avLst/>
              </a:prstGeom>
              <a:noFill/>
            </p:spPr>
            <p:txBody>
              <a:bodyPr wrap="square" anchor="ctr">
                <a:spAutoFit/>
              </a:bodyPr>
              <a:lstStyle/>
              <a:p>
                <a:pPr algn="ctr">
                  <a:lnSpc>
                    <a:spcPct val="100000"/>
                  </a:lnSpc>
                </a:pPr>
                <a:r>
                  <a:rPr lang="ru-RU" sz="1000" strike="noStrike" spc="-1" dirty="0">
                    <a:solidFill>
                      <a:srgbClr val="404040"/>
                    </a:solidFill>
                    <a:latin typeface="Golos Text" panose="020B0503020202020204" pitchFamily="34" charset="0"/>
                    <a:ea typeface="Golos Text" panose="020B0503020202020204" pitchFamily="34" charset="0"/>
                  </a:rPr>
                  <a:t>«Сведения об ИНН физического лица» </a:t>
                </a:r>
              </a:p>
            </p:txBody>
          </p:sp>
          <p:sp>
            <p:nvSpPr>
              <p:cNvPr id="11" name="Прямоугольник 125">
                <a:extLst>
                  <a:ext uri="{FF2B5EF4-FFF2-40B4-BE49-F238E27FC236}">
                    <a16:creationId xmlns:a16="http://schemas.microsoft.com/office/drawing/2014/main" xmlns="" id="{D8A359D2-D411-B243-DDF2-2CB059A6EA74}"/>
                  </a:ext>
                </a:extLst>
              </p:cNvPr>
              <p:cNvSpPr/>
              <p:nvPr/>
            </p:nvSpPr>
            <p:spPr>
              <a:xfrm>
                <a:off x="10263032" y="5373877"/>
                <a:ext cx="1650714" cy="707886"/>
              </a:xfrm>
              <a:prstGeom prst="rect">
                <a:avLst/>
              </a:prstGeom>
            </p:spPr>
            <p:txBody>
              <a:bodyPr wrap="square">
                <a:spAutoFit/>
              </a:bodyPr>
              <a:lstStyle/>
              <a:p>
                <a:pPr algn="ctr"/>
                <a:r>
                  <a:rPr lang="ru-RU" sz="4000" b="1" dirty="0">
                    <a:solidFill>
                      <a:srgbClr val="00B0F0"/>
                    </a:solidFill>
                    <a:latin typeface="Golos Text" panose="020B0503020202020204" pitchFamily="34" charset="0"/>
                    <a:ea typeface="Golos Text" panose="020B0503020202020204" pitchFamily="34" charset="0"/>
                  </a:rPr>
                  <a:t>367,2</a:t>
                </a:r>
              </a:p>
            </p:txBody>
          </p:sp>
          <p:sp>
            <p:nvSpPr>
              <p:cNvPr id="30" name="Прямоугольник 65">
                <a:extLst>
                  <a:ext uri="{FF2B5EF4-FFF2-40B4-BE49-F238E27FC236}">
                    <a16:creationId xmlns:a16="http://schemas.microsoft.com/office/drawing/2014/main" xmlns="" id="{C5C42FDC-320F-A490-52D2-F389932F30DB}"/>
                  </a:ext>
                </a:extLst>
              </p:cNvPr>
              <p:cNvSpPr/>
              <p:nvPr/>
            </p:nvSpPr>
            <p:spPr>
              <a:xfrm>
                <a:off x="10099034" y="6152237"/>
                <a:ext cx="1978710" cy="523220"/>
              </a:xfrm>
              <a:prstGeom prst="rect">
                <a:avLst/>
              </a:prstGeom>
            </p:spPr>
            <p:txBody>
              <a:bodyPr wrap="square">
                <a:spAutoFit/>
              </a:bodyPr>
              <a:lstStyle/>
              <a:p>
                <a:pPr algn="ctr"/>
                <a:r>
                  <a:rPr lang="ru-RU" sz="1400" dirty="0">
                    <a:solidFill>
                      <a:schemeClr val="tx1">
                        <a:lumMod val="75000"/>
                      </a:schemeClr>
                    </a:solidFill>
                    <a:latin typeface="Golos Text" panose="020B0503020202020204" pitchFamily="34" charset="0"/>
                    <a:ea typeface="Golos Text" panose="020B0503020202020204" pitchFamily="34" charset="0"/>
                  </a:rPr>
                  <a:t>МЛН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ОБРАЩЕНИЙ</a:t>
                </a:r>
              </a:p>
            </p:txBody>
          </p:sp>
        </p:grpSp>
        <p:grpSp>
          <p:nvGrpSpPr>
            <p:cNvPr id="38" name="Group 37">
              <a:extLst>
                <a:ext uri="{FF2B5EF4-FFF2-40B4-BE49-F238E27FC236}">
                  <a16:creationId xmlns:a16="http://schemas.microsoft.com/office/drawing/2014/main" xmlns="" id="{BCB8C1AC-2DBA-7FA4-0DA7-9CD232F4C2A7}"/>
                </a:ext>
              </a:extLst>
            </p:cNvPr>
            <p:cNvGrpSpPr/>
            <p:nvPr/>
          </p:nvGrpSpPr>
          <p:grpSpPr>
            <a:xfrm>
              <a:off x="2479448" y="4665330"/>
              <a:ext cx="1978710" cy="2010127"/>
              <a:chOff x="2530568" y="4665330"/>
              <a:chExt cx="1978710" cy="2010127"/>
            </a:xfrm>
          </p:grpSpPr>
          <p:sp>
            <p:nvSpPr>
              <p:cNvPr id="25" name="TextBox 24">
                <a:extLst>
                  <a:ext uri="{FF2B5EF4-FFF2-40B4-BE49-F238E27FC236}">
                    <a16:creationId xmlns:a16="http://schemas.microsoft.com/office/drawing/2014/main" xmlns="" id="{E2D32A38-F3B3-703D-157B-177F703DFFB3}"/>
                  </a:ext>
                </a:extLst>
              </p:cNvPr>
              <p:cNvSpPr txBox="1"/>
              <p:nvPr/>
            </p:nvSpPr>
            <p:spPr>
              <a:xfrm>
                <a:off x="2737789" y="4665330"/>
                <a:ext cx="1564268" cy="707886"/>
              </a:xfrm>
              <a:prstGeom prst="rect">
                <a:avLst/>
              </a:prstGeom>
              <a:noFill/>
            </p:spPr>
            <p:txBody>
              <a:bodyPr wrap="square">
                <a:spAutoFit/>
              </a:bodyPr>
              <a:lstStyle/>
              <a:p>
                <a:pPr algn="ctr">
                  <a:lnSpc>
                    <a:spcPct val="100000"/>
                  </a:lnSpc>
                </a:pPr>
                <a:r>
                  <a:rPr lang="ru-RU" sz="1000" strike="noStrike" spc="-1" dirty="0">
                    <a:solidFill>
                      <a:srgbClr val="404040"/>
                    </a:solidFill>
                    <a:latin typeface="Golos Text" panose="020B0503020202020204" pitchFamily="34" charset="0"/>
                    <a:ea typeface="Golos Text" panose="020B0503020202020204" pitchFamily="34" charset="0"/>
                  </a:rPr>
                  <a:t>Личный кабинет налогоплательщика  юридического </a:t>
                </a:r>
                <a:br>
                  <a:rPr lang="ru-RU" sz="1000" strike="noStrike" spc="-1" dirty="0">
                    <a:solidFill>
                      <a:srgbClr val="404040"/>
                    </a:solidFill>
                    <a:latin typeface="Golos Text" panose="020B0503020202020204" pitchFamily="34" charset="0"/>
                    <a:ea typeface="Golos Text" panose="020B0503020202020204" pitchFamily="34" charset="0"/>
                  </a:rPr>
                </a:br>
                <a:r>
                  <a:rPr lang="ru-RU" sz="1000" strike="noStrike" spc="-1" dirty="0">
                    <a:solidFill>
                      <a:srgbClr val="404040"/>
                    </a:solidFill>
                    <a:latin typeface="Golos Text" panose="020B0503020202020204" pitchFamily="34" charset="0"/>
                    <a:ea typeface="Golos Text" panose="020B0503020202020204" pitchFamily="34" charset="0"/>
                  </a:rPr>
                  <a:t>лица</a:t>
                </a:r>
              </a:p>
            </p:txBody>
          </p:sp>
          <p:sp>
            <p:nvSpPr>
              <p:cNvPr id="26" name="Прямоугольник 61">
                <a:extLst>
                  <a:ext uri="{FF2B5EF4-FFF2-40B4-BE49-F238E27FC236}">
                    <a16:creationId xmlns:a16="http://schemas.microsoft.com/office/drawing/2014/main" xmlns="" id="{6E571407-663E-3596-B1EB-7F4E6EF7F945}"/>
                  </a:ext>
                </a:extLst>
              </p:cNvPr>
              <p:cNvSpPr/>
              <p:nvPr/>
            </p:nvSpPr>
            <p:spPr>
              <a:xfrm>
                <a:off x="2530568" y="6152237"/>
                <a:ext cx="1978710" cy="523220"/>
              </a:xfrm>
              <a:prstGeom prst="rect">
                <a:avLst/>
              </a:prstGeom>
            </p:spPr>
            <p:txBody>
              <a:bodyPr wrap="square">
                <a:spAutoFit/>
              </a:bodyPr>
              <a:lstStyle/>
              <a:p>
                <a:pPr algn="ctr"/>
                <a:r>
                  <a:rPr lang="ru-RU" sz="1400" dirty="0">
                    <a:solidFill>
                      <a:schemeClr val="tx1">
                        <a:lumMod val="75000"/>
                      </a:schemeClr>
                    </a:solidFill>
                    <a:latin typeface="Golos Text" panose="020B0503020202020204" pitchFamily="34" charset="0"/>
                    <a:ea typeface="Golos Text" panose="020B0503020202020204" pitchFamily="34" charset="0"/>
                  </a:rPr>
                  <a:t>МЛН</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ОРГАНИЗАЦИЙ </a:t>
                </a:r>
              </a:p>
            </p:txBody>
          </p:sp>
          <p:sp>
            <p:nvSpPr>
              <p:cNvPr id="31" name="Прямоугольник 57">
                <a:extLst>
                  <a:ext uri="{FF2B5EF4-FFF2-40B4-BE49-F238E27FC236}">
                    <a16:creationId xmlns:a16="http://schemas.microsoft.com/office/drawing/2014/main" xmlns="" id="{9FBECD44-FB47-8AD9-121E-81F073EC3D82}"/>
                  </a:ext>
                </a:extLst>
              </p:cNvPr>
              <p:cNvSpPr/>
              <p:nvPr/>
            </p:nvSpPr>
            <p:spPr>
              <a:xfrm>
                <a:off x="2694566" y="5373877"/>
                <a:ext cx="1650714" cy="707886"/>
              </a:xfrm>
              <a:prstGeom prst="rect">
                <a:avLst/>
              </a:prstGeom>
            </p:spPr>
            <p:txBody>
              <a:bodyPr wrap="square">
                <a:spAutoFit/>
              </a:bodyPr>
              <a:lstStyle/>
              <a:p>
                <a:pPr algn="ctr"/>
                <a:r>
                  <a:rPr lang="ru-RU" sz="4000" b="1" dirty="0">
                    <a:solidFill>
                      <a:srgbClr val="00B0F0"/>
                    </a:solidFill>
                    <a:latin typeface="Golos Text" panose="020B0503020202020204" pitchFamily="34" charset="0"/>
                    <a:ea typeface="Golos Text" panose="020B0503020202020204" pitchFamily="34" charset="0"/>
                  </a:rPr>
                  <a:t>1,5</a:t>
                </a:r>
              </a:p>
            </p:txBody>
          </p:sp>
        </p:grpSp>
        <p:grpSp>
          <p:nvGrpSpPr>
            <p:cNvPr id="39" name="Group 38">
              <a:extLst>
                <a:ext uri="{FF2B5EF4-FFF2-40B4-BE49-F238E27FC236}">
                  <a16:creationId xmlns:a16="http://schemas.microsoft.com/office/drawing/2014/main" xmlns="" id="{8D63C527-EBD4-AEAB-AD4D-05A0D9D237A8}"/>
                </a:ext>
              </a:extLst>
            </p:cNvPr>
            <p:cNvGrpSpPr/>
            <p:nvPr/>
          </p:nvGrpSpPr>
          <p:grpSpPr>
            <a:xfrm>
              <a:off x="595003" y="4665330"/>
              <a:ext cx="1978710" cy="2010127"/>
              <a:chOff x="775057" y="4665330"/>
              <a:chExt cx="1978710" cy="2010127"/>
            </a:xfrm>
          </p:grpSpPr>
          <p:sp>
            <p:nvSpPr>
              <p:cNvPr id="23" name="TextBox 22">
                <a:extLst>
                  <a:ext uri="{FF2B5EF4-FFF2-40B4-BE49-F238E27FC236}">
                    <a16:creationId xmlns:a16="http://schemas.microsoft.com/office/drawing/2014/main" xmlns="" id="{F1F1DFB7-7AFA-BFD7-94D9-F4C290498AAD}"/>
                  </a:ext>
                </a:extLst>
              </p:cNvPr>
              <p:cNvSpPr txBox="1"/>
              <p:nvPr/>
            </p:nvSpPr>
            <p:spPr>
              <a:xfrm>
                <a:off x="982278" y="4665330"/>
                <a:ext cx="1564268" cy="707886"/>
              </a:xfrm>
              <a:prstGeom prst="rect">
                <a:avLst/>
              </a:prstGeom>
              <a:noFill/>
            </p:spPr>
            <p:txBody>
              <a:bodyPr wrap="square">
                <a:spAutoFit/>
              </a:bodyPr>
              <a:lstStyle/>
              <a:p>
                <a:pPr algn="ctr">
                  <a:lnSpc>
                    <a:spcPct val="100000"/>
                  </a:lnSpc>
                </a:pPr>
                <a:r>
                  <a:rPr lang="ru-RU" sz="1000" strike="noStrike" spc="-1" dirty="0">
                    <a:solidFill>
                      <a:srgbClr val="404040"/>
                    </a:solidFill>
                    <a:latin typeface="Golos Text" panose="020B0503020202020204" pitchFamily="34" charset="0"/>
                    <a:ea typeface="Golos Text" panose="020B0503020202020204" pitchFamily="34" charset="0"/>
                  </a:rPr>
                  <a:t>Личный кабинет налогоплательщика индивидуального предпринимателя</a:t>
                </a:r>
              </a:p>
            </p:txBody>
          </p:sp>
          <p:sp>
            <p:nvSpPr>
              <p:cNvPr id="24" name="Прямоугольник 51">
                <a:extLst>
                  <a:ext uri="{FF2B5EF4-FFF2-40B4-BE49-F238E27FC236}">
                    <a16:creationId xmlns:a16="http://schemas.microsoft.com/office/drawing/2014/main" xmlns="" id="{2AE7D6D0-CE0E-D97D-55CA-46B489DCD504}"/>
                  </a:ext>
                </a:extLst>
              </p:cNvPr>
              <p:cNvSpPr/>
              <p:nvPr/>
            </p:nvSpPr>
            <p:spPr>
              <a:xfrm>
                <a:off x="775057" y="6152237"/>
                <a:ext cx="1978710" cy="523220"/>
              </a:xfrm>
              <a:prstGeom prst="rect">
                <a:avLst/>
              </a:prstGeom>
            </p:spPr>
            <p:txBody>
              <a:bodyPr wrap="square">
                <a:spAutoFit/>
              </a:bodyPr>
              <a:lstStyle/>
              <a:p>
                <a:pPr algn="ctr"/>
                <a:r>
                  <a:rPr lang="ru-RU" sz="1400" dirty="0">
                    <a:solidFill>
                      <a:schemeClr val="tx1">
                        <a:lumMod val="75000"/>
                      </a:schemeClr>
                    </a:solidFill>
                    <a:latin typeface="Golos Text" panose="020B0503020202020204" pitchFamily="34" charset="0"/>
                    <a:ea typeface="Golos Text" panose="020B0503020202020204" pitchFamily="34" charset="0"/>
                  </a:rPr>
                  <a:t>МЛН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ИП</a:t>
                </a:r>
              </a:p>
            </p:txBody>
          </p:sp>
          <p:sp>
            <p:nvSpPr>
              <p:cNvPr id="32" name="Прямоугольник 63">
                <a:extLst>
                  <a:ext uri="{FF2B5EF4-FFF2-40B4-BE49-F238E27FC236}">
                    <a16:creationId xmlns:a16="http://schemas.microsoft.com/office/drawing/2014/main" xmlns="" id="{C7E66A76-FFE1-939C-D917-4877FA7D6782}"/>
                  </a:ext>
                </a:extLst>
              </p:cNvPr>
              <p:cNvSpPr/>
              <p:nvPr/>
            </p:nvSpPr>
            <p:spPr>
              <a:xfrm>
                <a:off x="939055" y="5373877"/>
                <a:ext cx="1650714" cy="707886"/>
              </a:xfrm>
              <a:prstGeom prst="rect">
                <a:avLst/>
              </a:prstGeom>
            </p:spPr>
            <p:txBody>
              <a:bodyPr wrap="square">
                <a:spAutoFit/>
              </a:bodyPr>
              <a:lstStyle/>
              <a:p>
                <a:pPr algn="ctr"/>
                <a:r>
                  <a:rPr lang="ru-RU" sz="4000" b="1" dirty="0">
                    <a:solidFill>
                      <a:srgbClr val="00B0F0"/>
                    </a:solidFill>
                    <a:latin typeface="Golos Text" panose="020B0503020202020204" pitchFamily="34" charset="0"/>
                    <a:ea typeface="Golos Text" panose="020B0503020202020204" pitchFamily="34" charset="0"/>
                  </a:rPr>
                  <a:t>3,6</a:t>
                </a:r>
              </a:p>
            </p:txBody>
          </p:sp>
        </p:grpSp>
        <p:grpSp>
          <p:nvGrpSpPr>
            <p:cNvPr id="37" name="Group 36">
              <a:extLst>
                <a:ext uri="{FF2B5EF4-FFF2-40B4-BE49-F238E27FC236}">
                  <a16:creationId xmlns:a16="http://schemas.microsoft.com/office/drawing/2014/main" xmlns="" id="{03AD17D2-E8C5-BFA4-1A68-7C23D8AADA51}"/>
                </a:ext>
              </a:extLst>
            </p:cNvPr>
            <p:cNvGrpSpPr/>
            <p:nvPr/>
          </p:nvGrpSpPr>
          <p:grpSpPr>
            <a:xfrm>
              <a:off x="4363893" y="4665330"/>
              <a:ext cx="1978710" cy="2010127"/>
              <a:chOff x="4263240" y="4665330"/>
              <a:chExt cx="1978710" cy="2010127"/>
            </a:xfrm>
          </p:grpSpPr>
          <p:sp>
            <p:nvSpPr>
              <p:cNvPr id="27" name="TextBox 26">
                <a:extLst>
                  <a:ext uri="{FF2B5EF4-FFF2-40B4-BE49-F238E27FC236}">
                    <a16:creationId xmlns:a16="http://schemas.microsoft.com/office/drawing/2014/main" xmlns="" id="{C0D0F117-7801-E5BC-D6CE-F48BFA87FBD1}"/>
                  </a:ext>
                </a:extLst>
              </p:cNvPr>
              <p:cNvSpPr txBox="1"/>
              <p:nvPr/>
            </p:nvSpPr>
            <p:spPr>
              <a:xfrm>
                <a:off x="4470461" y="4665330"/>
                <a:ext cx="1564268" cy="707886"/>
              </a:xfrm>
              <a:prstGeom prst="rect">
                <a:avLst/>
              </a:prstGeom>
              <a:noFill/>
            </p:spPr>
            <p:txBody>
              <a:bodyPr wrap="square">
                <a:spAutoFit/>
              </a:bodyPr>
              <a:lstStyle/>
              <a:p>
                <a:pPr algn="ctr">
                  <a:lnSpc>
                    <a:spcPct val="100000"/>
                  </a:lnSpc>
                </a:pPr>
                <a:r>
                  <a:rPr lang="ru-RU" sz="1000" strike="noStrike" spc="-1" dirty="0">
                    <a:solidFill>
                      <a:srgbClr val="404040"/>
                    </a:solidFill>
                    <a:latin typeface="Golos Text" panose="020B0503020202020204" pitchFamily="34" charset="0"/>
                    <a:ea typeface="Golos Text" panose="020B0503020202020204" pitchFamily="34" charset="0"/>
                  </a:rPr>
                  <a:t>Личный кабинет налогоплательщика для физических </a:t>
                </a:r>
                <a:br>
                  <a:rPr lang="ru-RU" sz="1000" strike="noStrike" spc="-1" dirty="0">
                    <a:solidFill>
                      <a:srgbClr val="404040"/>
                    </a:solidFill>
                    <a:latin typeface="Golos Text" panose="020B0503020202020204" pitchFamily="34" charset="0"/>
                    <a:ea typeface="Golos Text" panose="020B0503020202020204" pitchFamily="34" charset="0"/>
                  </a:rPr>
                </a:br>
                <a:r>
                  <a:rPr lang="ru-RU" sz="1000" strike="noStrike" spc="-1" dirty="0">
                    <a:solidFill>
                      <a:srgbClr val="404040"/>
                    </a:solidFill>
                    <a:latin typeface="Golos Text" panose="020B0503020202020204" pitchFamily="34" charset="0"/>
                    <a:ea typeface="Golos Text" panose="020B0503020202020204" pitchFamily="34" charset="0"/>
                  </a:rPr>
                  <a:t>лиц </a:t>
                </a:r>
              </a:p>
            </p:txBody>
          </p:sp>
          <p:sp>
            <p:nvSpPr>
              <p:cNvPr id="28" name="Прямоугольник 64">
                <a:extLst>
                  <a:ext uri="{FF2B5EF4-FFF2-40B4-BE49-F238E27FC236}">
                    <a16:creationId xmlns:a16="http://schemas.microsoft.com/office/drawing/2014/main" xmlns="" id="{F8C430FF-1E75-2D9F-15D8-F15FAD9FEE43}"/>
                  </a:ext>
                </a:extLst>
              </p:cNvPr>
              <p:cNvSpPr/>
              <p:nvPr/>
            </p:nvSpPr>
            <p:spPr>
              <a:xfrm>
                <a:off x="4263240" y="6152237"/>
                <a:ext cx="1978710" cy="523220"/>
              </a:xfrm>
              <a:prstGeom prst="rect">
                <a:avLst/>
              </a:prstGeom>
            </p:spPr>
            <p:txBody>
              <a:bodyPr wrap="square">
                <a:spAutoFit/>
              </a:bodyPr>
              <a:lstStyle/>
              <a:p>
                <a:pPr algn="ctr"/>
                <a:r>
                  <a:rPr lang="ru-RU" sz="1400" dirty="0">
                    <a:solidFill>
                      <a:schemeClr val="tx1">
                        <a:lumMod val="75000"/>
                      </a:schemeClr>
                    </a:solidFill>
                    <a:latin typeface="Golos Text" panose="020B0503020202020204" pitchFamily="34" charset="0"/>
                    <a:ea typeface="Golos Text" panose="020B0503020202020204" pitchFamily="34" charset="0"/>
                  </a:rPr>
                  <a:t>МЛН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ЧЕЛОВЕК</a:t>
                </a:r>
              </a:p>
            </p:txBody>
          </p:sp>
          <p:sp>
            <p:nvSpPr>
              <p:cNvPr id="33" name="Прямоугольник 66">
                <a:extLst>
                  <a:ext uri="{FF2B5EF4-FFF2-40B4-BE49-F238E27FC236}">
                    <a16:creationId xmlns:a16="http://schemas.microsoft.com/office/drawing/2014/main" xmlns="" id="{4D6EF6C0-E810-9760-A21F-7A4D82EE2E90}"/>
                  </a:ext>
                </a:extLst>
              </p:cNvPr>
              <p:cNvSpPr/>
              <p:nvPr/>
            </p:nvSpPr>
            <p:spPr>
              <a:xfrm>
                <a:off x="4427238" y="5373877"/>
                <a:ext cx="1650714" cy="707886"/>
              </a:xfrm>
              <a:prstGeom prst="rect">
                <a:avLst/>
              </a:prstGeom>
            </p:spPr>
            <p:txBody>
              <a:bodyPr wrap="square">
                <a:spAutoFit/>
              </a:bodyPr>
              <a:lstStyle/>
              <a:p>
                <a:pPr algn="ctr"/>
                <a:r>
                  <a:rPr lang="ru-RU" sz="4000" b="1" dirty="0">
                    <a:solidFill>
                      <a:srgbClr val="00B0F0"/>
                    </a:solidFill>
                    <a:latin typeface="Golos Text" panose="020B0503020202020204" pitchFamily="34" charset="0"/>
                    <a:ea typeface="Golos Text" panose="020B0503020202020204" pitchFamily="34" charset="0"/>
                  </a:rPr>
                  <a:t>45,7</a:t>
                </a:r>
              </a:p>
            </p:txBody>
          </p:sp>
        </p:grpSp>
      </p:grpSp>
      <p:grpSp>
        <p:nvGrpSpPr>
          <p:cNvPr id="59" name="Group 58">
            <a:extLst>
              <a:ext uri="{FF2B5EF4-FFF2-40B4-BE49-F238E27FC236}">
                <a16:creationId xmlns:a16="http://schemas.microsoft.com/office/drawing/2014/main" xmlns="" id="{61A7CCEC-EAF8-795E-29F9-83FDDF303DA1}"/>
              </a:ext>
            </a:extLst>
          </p:cNvPr>
          <p:cNvGrpSpPr/>
          <p:nvPr/>
        </p:nvGrpSpPr>
        <p:grpSpPr>
          <a:xfrm>
            <a:off x="1583799" y="3777497"/>
            <a:ext cx="9490190" cy="516715"/>
            <a:chOff x="1583799" y="3777497"/>
            <a:chExt cx="9490190" cy="516715"/>
          </a:xfrm>
        </p:grpSpPr>
        <p:sp>
          <p:nvSpPr>
            <p:cNvPr id="46" name="Graphic 12">
              <a:extLst>
                <a:ext uri="{FF2B5EF4-FFF2-40B4-BE49-F238E27FC236}">
                  <a16:creationId xmlns:a16="http://schemas.microsoft.com/office/drawing/2014/main" xmlns="" id="{2596D590-3A0D-C892-57B8-C0C34C49FDD0}"/>
                </a:ext>
              </a:extLst>
            </p:cNvPr>
            <p:cNvSpPr/>
            <p:nvPr/>
          </p:nvSpPr>
          <p:spPr>
            <a:xfrm rot="5400000">
              <a:off x="8436230" y="1656452"/>
              <a:ext cx="516714" cy="4758804"/>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47" name="Graphic 12">
              <a:extLst>
                <a:ext uri="{FF2B5EF4-FFF2-40B4-BE49-F238E27FC236}">
                  <a16:creationId xmlns:a16="http://schemas.microsoft.com/office/drawing/2014/main" xmlns="" id="{EEA2028E-0594-8CCE-A6B1-7D48890FA1ED}"/>
                </a:ext>
              </a:extLst>
            </p:cNvPr>
            <p:cNvSpPr/>
            <p:nvPr/>
          </p:nvSpPr>
          <p:spPr>
            <a:xfrm rot="16200000" flipH="1">
              <a:off x="3704844" y="1656452"/>
              <a:ext cx="516714" cy="4758803"/>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48" name="Graphic 12">
              <a:extLst>
                <a:ext uri="{FF2B5EF4-FFF2-40B4-BE49-F238E27FC236}">
                  <a16:creationId xmlns:a16="http://schemas.microsoft.com/office/drawing/2014/main" xmlns="" id="{D4E62A13-E01B-EED2-9039-C92D7E117975}"/>
                </a:ext>
              </a:extLst>
            </p:cNvPr>
            <p:cNvSpPr/>
            <p:nvPr/>
          </p:nvSpPr>
          <p:spPr>
            <a:xfrm rot="16200000" flipH="1">
              <a:off x="5586032" y="1656452"/>
              <a:ext cx="516714" cy="4758803"/>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49" name="Graphic 12">
              <a:extLst>
                <a:ext uri="{FF2B5EF4-FFF2-40B4-BE49-F238E27FC236}">
                  <a16:creationId xmlns:a16="http://schemas.microsoft.com/office/drawing/2014/main" xmlns="" id="{3C9E24D2-EF7C-2061-CA6C-C3AFC374FDF6}"/>
                </a:ext>
              </a:extLst>
            </p:cNvPr>
            <p:cNvSpPr/>
            <p:nvPr/>
          </p:nvSpPr>
          <p:spPr>
            <a:xfrm rot="16200000" flipH="1">
              <a:off x="7462457" y="1656453"/>
              <a:ext cx="516714" cy="4758803"/>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50" name="Graphic 12">
              <a:extLst>
                <a:ext uri="{FF2B5EF4-FFF2-40B4-BE49-F238E27FC236}">
                  <a16:creationId xmlns:a16="http://schemas.microsoft.com/office/drawing/2014/main" xmlns="" id="{6072C0C4-DA4C-F059-D277-B779375EB701}"/>
                </a:ext>
              </a:extLst>
            </p:cNvPr>
            <p:cNvSpPr/>
            <p:nvPr/>
          </p:nvSpPr>
          <p:spPr>
            <a:xfrm rot="5400000">
              <a:off x="6521705" y="1656452"/>
              <a:ext cx="516714" cy="4758804"/>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51" name="Graphic 12">
              <a:extLst>
                <a:ext uri="{FF2B5EF4-FFF2-40B4-BE49-F238E27FC236}">
                  <a16:creationId xmlns:a16="http://schemas.microsoft.com/office/drawing/2014/main" xmlns="" id="{835C2624-A810-E8E1-135C-709AE9F18721}"/>
                </a:ext>
              </a:extLst>
            </p:cNvPr>
            <p:cNvSpPr/>
            <p:nvPr/>
          </p:nvSpPr>
          <p:spPr>
            <a:xfrm rot="5400000">
              <a:off x="4597655" y="1656452"/>
              <a:ext cx="516714" cy="4758804"/>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grpSp>
      <p:cxnSp>
        <p:nvCxnSpPr>
          <p:cNvPr id="55" name="Straight Connector 54">
            <a:extLst>
              <a:ext uri="{FF2B5EF4-FFF2-40B4-BE49-F238E27FC236}">
                <a16:creationId xmlns:a16="http://schemas.microsoft.com/office/drawing/2014/main" xmlns="" id="{4E01DE36-409D-DA9A-AA03-3EDCD701086A}"/>
              </a:ext>
            </a:extLst>
          </p:cNvPr>
          <p:cNvCxnSpPr>
            <a:cxnSpLocks/>
          </p:cNvCxnSpPr>
          <p:nvPr/>
        </p:nvCxnSpPr>
        <p:spPr>
          <a:xfrm>
            <a:off x="6328894" y="3367507"/>
            <a:ext cx="0" cy="409990"/>
          </a:xfrm>
          <a:prstGeom prst="line">
            <a:avLst/>
          </a:prstGeom>
          <a:noFill/>
          <a:ln w="6350" cap="flat">
            <a:solidFill>
              <a:schemeClr val="tx1">
                <a:lumMod val="75000"/>
              </a:schemeClr>
            </a:solidFill>
            <a:prstDash val="solid"/>
            <a:miter/>
            <a:headEnd type="oval" w="sm" len="sm"/>
          </a:ln>
        </p:spPr>
      </p:cxnSp>
    </p:spTree>
    <p:extLst>
      <p:ext uri="{BB962C8B-B14F-4D97-AF65-F5344CB8AC3E}">
        <p14:creationId xmlns:p14="http://schemas.microsoft.com/office/powerpoint/2010/main" val="11504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ОКАЗАНИЕ УСЛУГ НАЛОГОПЛАТЕЛЬЩИКАМ</a:t>
            </a:r>
          </a:p>
        </p:txBody>
      </p:sp>
      <p:sp>
        <p:nvSpPr>
          <p:cNvPr id="2" name="Subtitle 2">
            <a:extLst>
              <a:ext uri="{FF2B5EF4-FFF2-40B4-BE49-F238E27FC236}">
                <a16:creationId xmlns:a16="http://schemas.microsoft.com/office/drawing/2014/main" xmlns="" id="{091932EF-4191-5407-8F2F-22BC9AA628AB}"/>
              </a:ext>
            </a:extLst>
          </p:cNvPr>
          <p:cNvSpPr txBox="1">
            <a:spLocks/>
          </p:cNvSpPr>
          <p:nvPr/>
        </p:nvSpPr>
        <p:spPr>
          <a:xfrm>
            <a:off x="2711461" y="3210330"/>
            <a:ext cx="2567988"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89,2%</a:t>
            </a:r>
          </a:p>
        </p:txBody>
      </p:sp>
      <p:sp>
        <p:nvSpPr>
          <p:cNvPr id="3" name="Subtitle 2">
            <a:extLst>
              <a:ext uri="{FF2B5EF4-FFF2-40B4-BE49-F238E27FC236}">
                <a16:creationId xmlns:a16="http://schemas.microsoft.com/office/drawing/2014/main" xmlns="" id="{751E674E-5328-2E01-5F1B-6A06D9D2E89D}"/>
              </a:ext>
            </a:extLst>
          </p:cNvPr>
          <p:cNvSpPr txBox="1">
            <a:spLocks/>
          </p:cNvSpPr>
          <p:nvPr/>
        </p:nvSpPr>
        <p:spPr>
          <a:xfrm>
            <a:off x="2706240" y="1624910"/>
            <a:ext cx="1980221"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Доля представленных деклараций в электронном виде</a:t>
            </a:r>
          </a:p>
        </p:txBody>
      </p:sp>
      <p:grpSp>
        <p:nvGrpSpPr>
          <p:cNvPr id="4" name="Group 3">
            <a:extLst>
              <a:ext uri="{FF2B5EF4-FFF2-40B4-BE49-F238E27FC236}">
                <a16:creationId xmlns:a16="http://schemas.microsoft.com/office/drawing/2014/main" xmlns="" id="{C5F6A4BD-31E6-0C3F-40B5-D7D93F64ABF8}"/>
              </a:ext>
            </a:extLst>
          </p:cNvPr>
          <p:cNvGrpSpPr/>
          <p:nvPr/>
        </p:nvGrpSpPr>
        <p:grpSpPr>
          <a:xfrm>
            <a:off x="5905771" y="3210330"/>
            <a:ext cx="2164383" cy="945543"/>
            <a:chOff x="978211" y="1520788"/>
            <a:chExt cx="2164383" cy="945543"/>
          </a:xfrm>
        </p:grpSpPr>
        <p:sp>
          <p:nvSpPr>
            <p:cNvPr id="5" name="Subtitle 2">
              <a:extLst>
                <a:ext uri="{FF2B5EF4-FFF2-40B4-BE49-F238E27FC236}">
                  <a16:creationId xmlns:a16="http://schemas.microsoft.com/office/drawing/2014/main" xmlns="" id="{64723217-FE66-CB5E-AB56-AA7E5EA61A36}"/>
                </a:ext>
              </a:extLst>
            </p:cNvPr>
            <p:cNvSpPr txBox="1">
              <a:spLocks/>
            </p:cNvSpPr>
            <p:nvPr/>
          </p:nvSpPr>
          <p:spPr>
            <a:xfrm>
              <a:off x="983432" y="1520788"/>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en-US" sz="4400" b="1" dirty="0">
                  <a:solidFill>
                    <a:srgbClr val="00B0F0"/>
                  </a:solidFill>
                  <a:latin typeface="Golos Text" panose="020B0503020202020204" pitchFamily="34" charset="0"/>
                  <a:ea typeface="Golos Text" panose="020B0503020202020204" pitchFamily="34" charset="0"/>
                </a:rPr>
                <a:t>8</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6" name="Subtitle 2">
              <a:extLst>
                <a:ext uri="{FF2B5EF4-FFF2-40B4-BE49-F238E27FC236}">
                  <a16:creationId xmlns:a16="http://schemas.microsoft.com/office/drawing/2014/main" xmlns="" id="{6BDBF5E7-FA11-2C6A-57E8-3E11747D45CA}"/>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ДНЕЙ</a:t>
              </a:r>
            </a:p>
          </p:txBody>
        </p:sp>
      </p:grpSp>
      <p:sp>
        <p:nvSpPr>
          <p:cNvPr id="7" name="Subtitle 2">
            <a:extLst>
              <a:ext uri="{FF2B5EF4-FFF2-40B4-BE49-F238E27FC236}">
                <a16:creationId xmlns:a16="http://schemas.microsoft.com/office/drawing/2014/main" xmlns="" id="{7A0E3CF8-2706-3839-2634-1BE593551878}"/>
              </a:ext>
            </a:extLst>
          </p:cNvPr>
          <p:cNvSpPr txBox="1">
            <a:spLocks/>
          </p:cNvSpPr>
          <p:nvPr/>
        </p:nvSpPr>
        <p:spPr>
          <a:xfrm>
            <a:off x="5905771" y="1624910"/>
            <a:ext cx="1980221" cy="86177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Среднее время обработки формализованных обращений</a:t>
            </a:r>
          </a:p>
        </p:txBody>
      </p:sp>
      <p:sp>
        <p:nvSpPr>
          <p:cNvPr id="9" name="Subtitle 2">
            <a:extLst>
              <a:ext uri="{FF2B5EF4-FFF2-40B4-BE49-F238E27FC236}">
                <a16:creationId xmlns:a16="http://schemas.microsoft.com/office/drawing/2014/main" xmlns="" id="{819A6E3E-CE4F-02CB-0183-E73EA9E20BEB}"/>
              </a:ext>
            </a:extLst>
          </p:cNvPr>
          <p:cNvSpPr txBox="1">
            <a:spLocks/>
          </p:cNvSpPr>
          <p:nvPr/>
        </p:nvSpPr>
        <p:spPr>
          <a:xfrm>
            <a:off x="9106383" y="3210330"/>
            <a:ext cx="2159162"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99,83%</a:t>
            </a:r>
          </a:p>
        </p:txBody>
      </p:sp>
      <p:sp>
        <p:nvSpPr>
          <p:cNvPr id="11" name="Subtitle 2">
            <a:extLst>
              <a:ext uri="{FF2B5EF4-FFF2-40B4-BE49-F238E27FC236}">
                <a16:creationId xmlns:a16="http://schemas.microsoft.com/office/drawing/2014/main" xmlns="" id="{188415A5-B961-A9F0-58AE-97CE5F283BE1}"/>
              </a:ext>
            </a:extLst>
          </p:cNvPr>
          <p:cNvSpPr txBox="1">
            <a:spLocks/>
          </p:cNvSpPr>
          <p:nvPr/>
        </p:nvSpPr>
        <p:spPr>
          <a:xfrm>
            <a:off x="9105304" y="1624910"/>
            <a:ext cx="2679328" cy="1077218"/>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Уровень удовлетворенности граждан качеством предоставления государственных услуг ФНС России</a:t>
            </a:r>
          </a:p>
        </p:txBody>
      </p:sp>
      <p:cxnSp>
        <p:nvCxnSpPr>
          <p:cNvPr id="12" name="Straight Connector 11">
            <a:extLst>
              <a:ext uri="{FF2B5EF4-FFF2-40B4-BE49-F238E27FC236}">
                <a16:creationId xmlns:a16="http://schemas.microsoft.com/office/drawing/2014/main" xmlns="" id="{AC77C70F-5C33-ED5C-C135-B8D83AA03330}"/>
              </a:ext>
            </a:extLst>
          </p:cNvPr>
          <p:cNvCxnSpPr/>
          <p:nvPr/>
        </p:nvCxnSpPr>
        <p:spPr>
          <a:xfrm>
            <a:off x="5296116"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CEC1D97-023E-9AAB-7860-5D2BDDBD04F2}"/>
              </a:ext>
            </a:extLst>
          </p:cNvPr>
          <p:cNvCxnSpPr/>
          <p:nvPr/>
        </p:nvCxnSpPr>
        <p:spPr>
          <a:xfrm>
            <a:off x="8495647"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C5FB97B-9C9D-F3FC-4E6D-794E06415581}"/>
              </a:ext>
            </a:extLst>
          </p:cNvPr>
          <p:cNvCxnSpPr>
            <a:cxnSpLocks/>
          </p:cNvCxnSpPr>
          <p:nvPr/>
        </p:nvCxnSpPr>
        <p:spPr>
          <a:xfrm>
            <a:off x="2096585"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062E23D-72D0-C801-9DE1-94670869C0A6}"/>
              </a:ext>
            </a:extLst>
          </p:cNvPr>
          <p:cNvCxnSpPr/>
          <p:nvPr/>
        </p:nvCxnSpPr>
        <p:spPr>
          <a:xfrm>
            <a:off x="5312783" y="3392995"/>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0FE32E5-4308-7C65-9242-5717B7CD782D}"/>
              </a:ext>
            </a:extLst>
          </p:cNvPr>
          <p:cNvCxnSpPr>
            <a:cxnSpLocks/>
          </p:cNvCxnSpPr>
          <p:nvPr/>
        </p:nvCxnSpPr>
        <p:spPr>
          <a:xfrm>
            <a:off x="8512314" y="3392995"/>
            <a:ext cx="0" cy="39604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54A95A9-0B2F-CC1F-1FB6-EEBB9C280C75}"/>
              </a:ext>
            </a:extLst>
          </p:cNvPr>
          <p:cNvCxnSpPr>
            <a:cxnSpLocks/>
          </p:cNvCxnSpPr>
          <p:nvPr/>
        </p:nvCxnSpPr>
        <p:spPr>
          <a:xfrm>
            <a:off x="2113252" y="3392995"/>
            <a:ext cx="0" cy="396045"/>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490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ПЛАТФОРМА «ВНЕШНЯЯ ПОСТАВКА ДАННЫХ» ФНС РОССИИ</a:t>
            </a:r>
          </a:p>
        </p:txBody>
      </p:sp>
      <p:grpSp>
        <p:nvGrpSpPr>
          <p:cNvPr id="16" name="Group 15">
            <a:extLst>
              <a:ext uri="{FF2B5EF4-FFF2-40B4-BE49-F238E27FC236}">
                <a16:creationId xmlns:a16="http://schemas.microsoft.com/office/drawing/2014/main" xmlns="" id="{49648AE5-E09C-9B20-9660-3C0C926C3A0F}"/>
              </a:ext>
            </a:extLst>
          </p:cNvPr>
          <p:cNvGrpSpPr/>
          <p:nvPr/>
        </p:nvGrpSpPr>
        <p:grpSpPr>
          <a:xfrm>
            <a:off x="2387587" y="2168860"/>
            <a:ext cx="1620181" cy="945543"/>
            <a:chOff x="4807261" y="1520788"/>
            <a:chExt cx="3735845" cy="945543"/>
          </a:xfrm>
        </p:grpSpPr>
        <p:sp>
          <p:nvSpPr>
            <p:cNvPr id="17" name="Subtitle 2">
              <a:extLst>
                <a:ext uri="{FF2B5EF4-FFF2-40B4-BE49-F238E27FC236}">
                  <a16:creationId xmlns:a16="http://schemas.microsoft.com/office/drawing/2014/main" xmlns="" id="{712A2215-19EA-1F80-CC84-7B18D1F8F652}"/>
                </a:ext>
              </a:extLst>
            </p:cNvPr>
            <p:cNvSpPr txBox="1">
              <a:spLocks/>
            </p:cNvSpPr>
            <p:nvPr/>
          </p:nvSpPr>
          <p:spPr>
            <a:xfrm>
              <a:off x="4812482" y="15207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11</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8" name="Subtitle 2">
              <a:extLst>
                <a:ext uri="{FF2B5EF4-FFF2-40B4-BE49-F238E27FC236}">
                  <a16:creationId xmlns:a16="http://schemas.microsoft.com/office/drawing/2014/main" xmlns="" id="{7A1A0331-A599-694B-4D55-111DD054A025}"/>
                </a:ext>
              </a:extLst>
            </p:cNvPr>
            <p:cNvSpPr txBox="1">
              <a:spLocks/>
            </p:cNvSpPr>
            <p:nvPr/>
          </p:nvSpPr>
          <p:spPr>
            <a:xfrm>
              <a:off x="4807261" y="2250887"/>
              <a:ext cx="293072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Сервисов</a:t>
              </a:r>
            </a:p>
          </p:txBody>
        </p:sp>
      </p:grpSp>
      <p:grpSp>
        <p:nvGrpSpPr>
          <p:cNvPr id="19" name="Group 18">
            <a:extLst>
              <a:ext uri="{FF2B5EF4-FFF2-40B4-BE49-F238E27FC236}">
                <a16:creationId xmlns:a16="http://schemas.microsoft.com/office/drawing/2014/main" xmlns="" id="{0A5F80D2-F044-3591-E2B1-8511A055AA52}"/>
              </a:ext>
            </a:extLst>
          </p:cNvPr>
          <p:cNvGrpSpPr/>
          <p:nvPr/>
        </p:nvGrpSpPr>
        <p:grpSpPr>
          <a:xfrm>
            <a:off x="5431470" y="2168860"/>
            <a:ext cx="2776080" cy="945543"/>
            <a:chOff x="4807259" y="1520788"/>
            <a:chExt cx="6401139" cy="945543"/>
          </a:xfrm>
        </p:grpSpPr>
        <p:sp>
          <p:nvSpPr>
            <p:cNvPr id="20" name="Subtitle 2">
              <a:extLst>
                <a:ext uri="{FF2B5EF4-FFF2-40B4-BE49-F238E27FC236}">
                  <a16:creationId xmlns:a16="http://schemas.microsoft.com/office/drawing/2014/main" xmlns="" id="{780E228B-1AF4-F40C-8EA0-321E9A654C0F}"/>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60</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21" name="Subtitle 2">
              <a:extLst>
                <a:ext uri="{FF2B5EF4-FFF2-40B4-BE49-F238E27FC236}">
                  <a16:creationId xmlns:a16="http://schemas.microsoft.com/office/drawing/2014/main" xmlns="" id="{6EB73BFA-7DE3-B5F2-9CDA-D362685347ED}"/>
                </a:ext>
              </a:extLst>
            </p:cNvPr>
            <p:cNvSpPr txBox="1">
              <a:spLocks/>
            </p:cNvSpPr>
            <p:nvPr/>
          </p:nvSpPr>
          <p:spPr>
            <a:xfrm>
              <a:off x="4807259" y="2250887"/>
              <a:ext cx="640113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Потребителей</a:t>
              </a:r>
            </a:p>
          </p:txBody>
        </p:sp>
      </p:grpSp>
      <p:grpSp>
        <p:nvGrpSpPr>
          <p:cNvPr id="22" name="Group 21">
            <a:extLst>
              <a:ext uri="{FF2B5EF4-FFF2-40B4-BE49-F238E27FC236}">
                <a16:creationId xmlns:a16="http://schemas.microsoft.com/office/drawing/2014/main" xmlns="" id="{53A3BD17-EAB1-F592-D8D9-670ECB96BFBD}"/>
              </a:ext>
            </a:extLst>
          </p:cNvPr>
          <p:cNvGrpSpPr/>
          <p:nvPr/>
        </p:nvGrpSpPr>
        <p:grpSpPr>
          <a:xfrm>
            <a:off x="2383159" y="4032210"/>
            <a:ext cx="2416040" cy="945543"/>
            <a:chOff x="4807259" y="1520788"/>
            <a:chExt cx="5570952" cy="945543"/>
          </a:xfrm>
        </p:grpSpPr>
        <p:sp>
          <p:nvSpPr>
            <p:cNvPr id="23" name="Subtitle 2">
              <a:extLst>
                <a:ext uri="{FF2B5EF4-FFF2-40B4-BE49-F238E27FC236}">
                  <a16:creationId xmlns:a16="http://schemas.microsoft.com/office/drawing/2014/main" xmlns="" id="{075F4454-CA0F-96B2-D8DA-7BF25EE449DB}"/>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160</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24" name="Subtitle 2">
              <a:extLst>
                <a:ext uri="{FF2B5EF4-FFF2-40B4-BE49-F238E27FC236}">
                  <a16:creationId xmlns:a16="http://schemas.microsoft.com/office/drawing/2014/main" xmlns="" id="{31FB7736-59E7-4966-B13A-D201910C1996}"/>
                </a:ext>
              </a:extLst>
            </p:cNvPr>
            <p:cNvSpPr txBox="1">
              <a:spLocks/>
            </p:cNvSpPr>
            <p:nvPr/>
          </p:nvSpPr>
          <p:spPr>
            <a:xfrm>
              <a:off x="4807259" y="2250887"/>
              <a:ext cx="5404912"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Наборов данных</a:t>
              </a:r>
            </a:p>
          </p:txBody>
        </p:sp>
      </p:grpSp>
      <p:grpSp>
        <p:nvGrpSpPr>
          <p:cNvPr id="25" name="Group 24">
            <a:extLst>
              <a:ext uri="{FF2B5EF4-FFF2-40B4-BE49-F238E27FC236}">
                <a16:creationId xmlns:a16="http://schemas.microsoft.com/office/drawing/2014/main" xmlns="" id="{325E6ADE-4453-DD31-D1C1-54E66226E735}"/>
              </a:ext>
            </a:extLst>
          </p:cNvPr>
          <p:cNvGrpSpPr/>
          <p:nvPr/>
        </p:nvGrpSpPr>
        <p:grpSpPr>
          <a:xfrm>
            <a:off x="9233618" y="2168860"/>
            <a:ext cx="2776080" cy="945543"/>
            <a:chOff x="4807259" y="1520788"/>
            <a:chExt cx="6401139" cy="945543"/>
          </a:xfrm>
        </p:grpSpPr>
        <p:sp>
          <p:nvSpPr>
            <p:cNvPr id="26" name="Subtitle 2">
              <a:extLst>
                <a:ext uri="{FF2B5EF4-FFF2-40B4-BE49-F238E27FC236}">
                  <a16:creationId xmlns:a16="http://schemas.microsoft.com/office/drawing/2014/main" xmlns="" id="{13C22AC5-B295-B11B-6D63-CF7C340AA9A6}"/>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516</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27" name="Subtitle 2">
              <a:extLst>
                <a:ext uri="{FF2B5EF4-FFF2-40B4-BE49-F238E27FC236}">
                  <a16:creationId xmlns:a16="http://schemas.microsoft.com/office/drawing/2014/main" xmlns="" id="{5C3533CF-9D4F-E9EE-DDD5-F159A7043A03}"/>
                </a:ext>
              </a:extLst>
            </p:cNvPr>
            <p:cNvSpPr txBox="1">
              <a:spLocks/>
            </p:cNvSpPr>
            <p:nvPr/>
          </p:nvSpPr>
          <p:spPr>
            <a:xfrm>
              <a:off x="4807259" y="2250887"/>
              <a:ext cx="640113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Пользователей</a:t>
              </a:r>
            </a:p>
          </p:txBody>
        </p:sp>
      </p:grpSp>
      <p:grpSp>
        <p:nvGrpSpPr>
          <p:cNvPr id="32" name="Group 31">
            <a:extLst>
              <a:ext uri="{FF2B5EF4-FFF2-40B4-BE49-F238E27FC236}">
                <a16:creationId xmlns:a16="http://schemas.microsoft.com/office/drawing/2014/main" xmlns="" id="{FB349BD2-7BBC-1D6B-26D2-711986C81DB1}"/>
              </a:ext>
            </a:extLst>
          </p:cNvPr>
          <p:cNvGrpSpPr/>
          <p:nvPr/>
        </p:nvGrpSpPr>
        <p:grpSpPr>
          <a:xfrm>
            <a:off x="5431470" y="4032210"/>
            <a:ext cx="3316797" cy="1160986"/>
            <a:chOff x="4807259" y="1520788"/>
            <a:chExt cx="7647935" cy="1160986"/>
          </a:xfrm>
        </p:grpSpPr>
        <p:sp>
          <p:nvSpPr>
            <p:cNvPr id="33" name="Subtitle 2">
              <a:extLst>
                <a:ext uri="{FF2B5EF4-FFF2-40B4-BE49-F238E27FC236}">
                  <a16:creationId xmlns:a16="http://schemas.microsoft.com/office/drawing/2014/main" xmlns="" id="{A3F1E0A9-40B6-254B-9DCD-6A228860A34E}"/>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chemeClr val="bg1">
                      <a:lumMod val="75000"/>
                    </a:schemeClr>
                  </a:solidFill>
                  <a:latin typeface="Golos Text" panose="020B0503020202020204" pitchFamily="34" charset="0"/>
                  <a:ea typeface="Golos Text" panose="020B0503020202020204" pitchFamily="34" charset="0"/>
                </a:rPr>
                <a:t>17</a:t>
              </a:r>
              <a:endParaRPr lang="ru-RU" sz="3600" baseline="50000" dirty="0">
                <a:solidFill>
                  <a:schemeClr val="bg1">
                    <a:lumMod val="75000"/>
                  </a:schemeClr>
                </a:solidFill>
                <a:latin typeface="Golos Text" panose="020B0503020202020204" pitchFamily="34" charset="0"/>
                <a:ea typeface="Golos Text" panose="020B0503020202020204" pitchFamily="34" charset="0"/>
              </a:endParaRPr>
            </a:p>
          </p:txBody>
        </p:sp>
        <p:sp>
          <p:nvSpPr>
            <p:cNvPr id="34" name="Subtitle 2">
              <a:extLst>
                <a:ext uri="{FF2B5EF4-FFF2-40B4-BE49-F238E27FC236}">
                  <a16:creationId xmlns:a16="http://schemas.microsoft.com/office/drawing/2014/main" xmlns="" id="{E0E4A9C3-FC35-C2F2-2132-ACDFD3B179A8}"/>
                </a:ext>
              </a:extLst>
            </p:cNvPr>
            <p:cNvSpPr txBox="1">
              <a:spLocks/>
            </p:cNvSpPr>
            <p:nvPr/>
          </p:nvSpPr>
          <p:spPr>
            <a:xfrm>
              <a:off x="4807259" y="2250887"/>
              <a:ext cx="764793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Наборов данных находятся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в разработке</a:t>
              </a:r>
            </a:p>
          </p:txBody>
        </p:sp>
      </p:grpSp>
      <p:cxnSp>
        <p:nvCxnSpPr>
          <p:cNvPr id="35" name="Straight Connector 34">
            <a:extLst>
              <a:ext uri="{FF2B5EF4-FFF2-40B4-BE49-F238E27FC236}">
                <a16:creationId xmlns:a16="http://schemas.microsoft.com/office/drawing/2014/main" xmlns="" id="{A5AD34FF-C9A4-3202-4D93-597BB4FFC3F6}"/>
              </a:ext>
            </a:extLst>
          </p:cNvPr>
          <p:cNvCxnSpPr>
            <a:cxnSpLocks/>
          </p:cNvCxnSpPr>
          <p:nvPr/>
        </p:nvCxnSpPr>
        <p:spPr>
          <a:xfrm>
            <a:off x="4727190" y="1808820"/>
            <a:ext cx="0" cy="3780409"/>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1DF506F-B876-71C4-53AE-AE9DE5E51F4B}"/>
              </a:ext>
            </a:extLst>
          </p:cNvPr>
          <p:cNvCxnSpPr>
            <a:cxnSpLocks/>
          </p:cNvCxnSpPr>
          <p:nvPr/>
        </p:nvCxnSpPr>
        <p:spPr>
          <a:xfrm>
            <a:off x="8527665" y="1808820"/>
            <a:ext cx="0" cy="3780409"/>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E8014B11-3B2A-D097-AC1D-CB2AAC0ADDF0}"/>
              </a:ext>
            </a:extLst>
          </p:cNvPr>
          <p:cNvCxnSpPr>
            <a:cxnSpLocks/>
          </p:cNvCxnSpPr>
          <p:nvPr/>
        </p:nvCxnSpPr>
        <p:spPr>
          <a:xfrm flipH="1">
            <a:off x="2096585" y="3699024"/>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757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ЦИФРОВАЯ ПЛАТФОРМА РАСПРЕДЕЛЕННОГО РЕЕСТРА(«ЦПРР») ФНС РОССИИ</a:t>
            </a:r>
          </a:p>
        </p:txBody>
      </p:sp>
      <p:grpSp>
        <p:nvGrpSpPr>
          <p:cNvPr id="2" name="Group 1">
            <a:extLst>
              <a:ext uri="{FF2B5EF4-FFF2-40B4-BE49-F238E27FC236}">
                <a16:creationId xmlns:a16="http://schemas.microsoft.com/office/drawing/2014/main" xmlns="" id="{559BFB71-175B-8B6F-EAAA-2FD0D9501DB5}"/>
              </a:ext>
            </a:extLst>
          </p:cNvPr>
          <p:cNvGrpSpPr/>
          <p:nvPr/>
        </p:nvGrpSpPr>
        <p:grpSpPr>
          <a:xfrm>
            <a:off x="5431470" y="2849200"/>
            <a:ext cx="2776080" cy="945543"/>
            <a:chOff x="4807259" y="1520788"/>
            <a:chExt cx="6401139" cy="945543"/>
          </a:xfrm>
        </p:grpSpPr>
        <p:sp>
          <p:nvSpPr>
            <p:cNvPr id="3" name="Subtitle 2">
              <a:extLst>
                <a:ext uri="{FF2B5EF4-FFF2-40B4-BE49-F238E27FC236}">
                  <a16:creationId xmlns:a16="http://schemas.microsoft.com/office/drawing/2014/main" xmlns="" id="{BBDA45D2-CF8A-4F67-388F-B6DB5570979C}"/>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301</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4" name="Subtitle 2">
              <a:extLst>
                <a:ext uri="{FF2B5EF4-FFF2-40B4-BE49-F238E27FC236}">
                  <a16:creationId xmlns:a16="http://schemas.microsoft.com/office/drawing/2014/main" xmlns="" id="{7B072F0E-1F77-2336-FE2E-D4BE1564DDBB}"/>
                </a:ext>
              </a:extLst>
            </p:cNvPr>
            <p:cNvSpPr txBox="1">
              <a:spLocks/>
            </p:cNvSpPr>
            <p:nvPr/>
          </p:nvSpPr>
          <p:spPr>
            <a:xfrm>
              <a:off x="4807259" y="2250887"/>
              <a:ext cx="640113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ТЫС. ЗАЯВЛЕНИЙ</a:t>
              </a:r>
            </a:p>
          </p:txBody>
        </p:sp>
      </p:grpSp>
      <p:grpSp>
        <p:nvGrpSpPr>
          <p:cNvPr id="5" name="Group 4">
            <a:extLst>
              <a:ext uri="{FF2B5EF4-FFF2-40B4-BE49-F238E27FC236}">
                <a16:creationId xmlns:a16="http://schemas.microsoft.com/office/drawing/2014/main" xmlns="" id="{BF54BDE5-3F69-308E-A4BB-2938ADC89805}"/>
              </a:ext>
            </a:extLst>
          </p:cNvPr>
          <p:cNvGrpSpPr/>
          <p:nvPr/>
        </p:nvGrpSpPr>
        <p:grpSpPr>
          <a:xfrm>
            <a:off x="8632396" y="2849200"/>
            <a:ext cx="2776080" cy="945543"/>
            <a:chOff x="4807259" y="1520788"/>
            <a:chExt cx="6401139" cy="945543"/>
          </a:xfrm>
        </p:grpSpPr>
        <p:sp>
          <p:nvSpPr>
            <p:cNvPr id="6" name="Subtitle 2">
              <a:extLst>
                <a:ext uri="{FF2B5EF4-FFF2-40B4-BE49-F238E27FC236}">
                  <a16:creationId xmlns:a16="http://schemas.microsoft.com/office/drawing/2014/main" xmlns="" id="{1C04EB26-AA7B-12F8-AADA-963339B28F3B}"/>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630</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7" name="Subtitle 2">
              <a:extLst>
                <a:ext uri="{FF2B5EF4-FFF2-40B4-BE49-F238E27FC236}">
                  <a16:creationId xmlns:a16="http://schemas.microsoft.com/office/drawing/2014/main" xmlns="" id="{1A594B17-41D5-6B55-C3CE-720EA7712D1C}"/>
                </a:ext>
              </a:extLst>
            </p:cNvPr>
            <p:cNvSpPr txBox="1">
              <a:spLocks/>
            </p:cNvSpPr>
            <p:nvPr/>
          </p:nvSpPr>
          <p:spPr>
            <a:xfrm>
              <a:off x="4807259" y="2250887"/>
              <a:ext cx="640113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cxnSp>
        <p:nvCxnSpPr>
          <p:cNvPr id="12" name="Straight Connector 11">
            <a:extLst>
              <a:ext uri="{FF2B5EF4-FFF2-40B4-BE49-F238E27FC236}">
                <a16:creationId xmlns:a16="http://schemas.microsoft.com/office/drawing/2014/main" xmlns="" id="{1DE41F9E-3080-16CB-D5CC-6B9D535FA9C7}"/>
              </a:ext>
            </a:extLst>
          </p:cNvPr>
          <p:cNvCxnSpPr>
            <a:cxnSpLocks/>
          </p:cNvCxnSpPr>
          <p:nvPr/>
        </p:nvCxnSpPr>
        <p:spPr>
          <a:xfrm flipH="1">
            <a:off x="2096585" y="4403108"/>
            <a:ext cx="10095415"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603E92A6-4AD7-01E1-F565-2E6B5A676609}"/>
              </a:ext>
            </a:extLst>
          </p:cNvPr>
          <p:cNvGrpSpPr/>
          <p:nvPr/>
        </p:nvGrpSpPr>
        <p:grpSpPr>
          <a:xfrm>
            <a:off x="5431470" y="5011475"/>
            <a:ext cx="2776080" cy="945543"/>
            <a:chOff x="4807259" y="1520788"/>
            <a:chExt cx="6401139" cy="945543"/>
          </a:xfrm>
        </p:grpSpPr>
        <p:sp>
          <p:nvSpPr>
            <p:cNvPr id="14" name="Subtitle 2">
              <a:extLst>
                <a:ext uri="{FF2B5EF4-FFF2-40B4-BE49-F238E27FC236}">
                  <a16:creationId xmlns:a16="http://schemas.microsoft.com/office/drawing/2014/main" xmlns="" id="{07755E41-2C02-189F-EF55-BCEA7145D861}"/>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17</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5" name="Subtitle 2">
              <a:extLst>
                <a:ext uri="{FF2B5EF4-FFF2-40B4-BE49-F238E27FC236}">
                  <a16:creationId xmlns:a16="http://schemas.microsoft.com/office/drawing/2014/main" xmlns="" id="{F1CA6E36-8D2C-FF63-8086-2821026471B9}"/>
                </a:ext>
              </a:extLst>
            </p:cNvPr>
            <p:cNvSpPr txBox="1">
              <a:spLocks/>
            </p:cNvSpPr>
            <p:nvPr/>
          </p:nvSpPr>
          <p:spPr>
            <a:xfrm>
              <a:off x="4807259" y="2250887"/>
              <a:ext cx="640113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ТЫС. ЗАЯВЛЕНИЙ</a:t>
              </a:r>
            </a:p>
          </p:txBody>
        </p:sp>
      </p:grpSp>
      <p:grpSp>
        <p:nvGrpSpPr>
          <p:cNvPr id="16" name="Group 15">
            <a:extLst>
              <a:ext uri="{FF2B5EF4-FFF2-40B4-BE49-F238E27FC236}">
                <a16:creationId xmlns:a16="http://schemas.microsoft.com/office/drawing/2014/main" xmlns="" id="{19ACD732-608E-0762-E241-BB86B798A8D5}"/>
              </a:ext>
            </a:extLst>
          </p:cNvPr>
          <p:cNvGrpSpPr/>
          <p:nvPr/>
        </p:nvGrpSpPr>
        <p:grpSpPr>
          <a:xfrm>
            <a:off x="8632396" y="4779549"/>
            <a:ext cx="2776080" cy="1177469"/>
            <a:chOff x="4807259" y="1288862"/>
            <a:chExt cx="6401139" cy="1177469"/>
          </a:xfrm>
        </p:grpSpPr>
        <p:sp>
          <p:nvSpPr>
            <p:cNvPr id="17" name="Subtitle 2">
              <a:extLst>
                <a:ext uri="{FF2B5EF4-FFF2-40B4-BE49-F238E27FC236}">
                  <a16:creationId xmlns:a16="http://schemas.microsoft.com/office/drawing/2014/main" xmlns="" id="{7E6B737A-0B12-9FB2-43E2-7FED00C2B9AA}"/>
                </a:ext>
              </a:extLst>
            </p:cNvPr>
            <p:cNvSpPr txBox="1">
              <a:spLocks/>
            </p:cNvSpPr>
            <p:nvPr/>
          </p:nvSpPr>
          <p:spPr>
            <a:xfrm>
              <a:off x="4812481" y="1520788"/>
              <a:ext cx="556573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2 562</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18" name="Subtitle 2">
              <a:extLst>
                <a:ext uri="{FF2B5EF4-FFF2-40B4-BE49-F238E27FC236}">
                  <a16:creationId xmlns:a16="http://schemas.microsoft.com/office/drawing/2014/main" xmlns="" id="{2915A896-3D53-C537-655C-AE578E112C63}"/>
                </a:ext>
              </a:extLst>
            </p:cNvPr>
            <p:cNvSpPr txBox="1">
              <a:spLocks/>
            </p:cNvSpPr>
            <p:nvPr/>
          </p:nvSpPr>
          <p:spPr>
            <a:xfrm>
              <a:off x="4807259" y="2250887"/>
              <a:ext cx="640113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sp>
          <p:nvSpPr>
            <p:cNvPr id="21" name="Subtitle 2">
              <a:extLst>
                <a:ext uri="{FF2B5EF4-FFF2-40B4-BE49-F238E27FC236}">
                  <a16:creationId xmlns:a16="http://schemas.microsoft.com/office/drawing/2014/main" xmlns="" id="{F9DCB7E6-EBFF-C266-CD1A-56A606588E8E}"/>
                </a:ext>
              </a:extLst>
            </p:cNvPr>
            <p:cNvSpPr txBox="1">
              <a:spLocks/>
            </p:cNvSpPr>
            <p:nvPr/>
          </p:nvSpPr>
          <p:spPr>
            <a:xfrm>
              <a:off x="4807259" y="1288862"/>
              <a:ext cx="640113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на сумму</a:t>
              </a:r>
            </a:p>
          </p:txBody>
        </p:sp>
      </p:grpSp>
      <p:sp>
        <p:nvSpPr>
          <p:cNvPr id="19" name="Subtitle 2">
            <a:extLst>
              <a:ext uri="{FF2B5EF4-FFF2-40B4-BE49-F238E27FC236}">
                <a16:creationId xmlns:a16="http://schemas.microsoft.com/office/drawing/2014/main" xmlns="" id="{03A0E247-8907-0096-E9C6-A3F400265AFC}"/>
              </a:ext>
            </a:extLst>
          </p:cNvPr>
          <p:cNvSpPr txBox="1">
            <a:spLocks/>
          </p:cNvSpPr>
          <p:nvPr/>
        </p:nvSpPr>
        <p:spPr>
          <a:xfrm>
            <a:off x="2090719" y="2744890"/>
            <a:ext cx="1980221" cy="1154162"/>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Поддержка бизнеса</a:t>
            </a:r>
          </a:p>
          <a:p>
            <a:pPr algn="l">
              <a:spcBef>
                <a:spcPts val="0"/>
              </a:spcBef>
              <a:spcAft>
                <a:spcPts val="600"/>
              </a:spcAft>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в период пандемии</a:t>
            </a:r>
          </a:p>
          <a:p>
            <a:pPr marL="285750" indent="-285750" algn="l">
              <a:spcBef>
                <a:spcPts val="0"/>
              </a:spcBef>
              <a:buClr>
                <a:schemeClr val="tx1">
                  <a:lumMod val="75000"/>
                </a:schemeClr>
              </a:buClr>
              <a:buFont typeface="Arial" panose="020B0604020202020204" pitchFamily="34" charset="0"/>
              <a:buChar char="•"/>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ПП №422</a:t>
            </a:r>
          </a:p>
          <a:p>
            <a:pPr marL="285750" indent="-285750" algn="l">
              <a:spcBef>
                <a:spcPts val="0"/>
              </a:spcBef>
              <a:buClr>
                <a:schemeClr val="tx1">
                  <a:lumMod val="75000"/>
                </a:schemeClr>
              </a:buClr>
              <a:buFont typeface="Arial" panose="020B0604020202020204" pitchFamily="34" charset="0"/>
              <a:buChar char="•"/>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ПП №696</a:t>
            </a:r>
          </a:p>
          <a:p>
            <a:pPr marL="285750" indent="-285750" algn="l">
              <a:spcBef>
                <a:spcPts val="0"/>
              </a:spcBef>
              <a:buClr>
                <a:schemeClr val="tx1">
                  <a:lumMod val="75000"/>
                </a:schemeClr>
              </a:buClr>
              <a:buFont typeface="Arial" panose="020B0604020202020204" pitchFamily="34" charset="0"/>
              <a:buChar char="•"/>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ПП № 279</a:t>
            </a:r>
          </a:p>
        </p:txBody>
      </p:sp>
      <p:sp>
        <p:nvSpPr>
          <p:cNvPr id="20" name="Subtitle 2">
            <a:extLst>
              <a:ext uri="{FF2B5EF4-FFF2-40B4-BE49-F238E27FC236}">
                <a16:creationId xmlns:a16="http://schemas.microsoft.com/office/drawing/2014/main" xmlns="" id="{30B0A3F9-0455-9916-979D-0EFB844D24A6}"/>
              </a:ext>
            </a:extLst>
          </p:cNvPr>
          <p:cNvSpPr txBox="1">
            <a:spLocks/>
          </p:cNvSpPr>
          <p:nvPr/>
        </p:nvSpPr>
        <p:spPr>
          <a:xfrm>
            <a:off x="2090719" y="4907165"/>
            <a:ext cx="1980221" cy="1154162"/>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Программы поддержки бизнеса</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10 постановлений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в рамках ПП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от 08.07.2022 №1221</a:t>
            </a:r>
          </a:p>
        </p:txBody>
      </p:sp>
      <p:sp>
        <p:nvSpPr>
          <p:cNvPr id="22" name="Subtitle 2">
            <a:extLst>
              <a:ext uri="{FF2B5EF4-FFF2-40B4-BE49-F238E27FC236}">
                <a16:creationId xmlns:a16="http://schemas.microsoft.com/office/drawing/2014/main" xmlns="" id="{54699186-FD10-90E5-1661-640E7BDF5834}"/>
              </a:ext>
            </a:extLst>
          </p:cNvPr>
          <p:cNvSpPr txBox="1">
            <a:spLocks/>
          </p:cNvSpPr>
          <p:nvPr/>
        </p:nvSpPr>
        <p:spPr>
          <a:xfrm>
            <a:off x="2090719" y="1655862"/>
            <a:ext cx="1376989"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Потребители:</a:t>
            </a:r>
          </a:p>
        </p:txBody>
      </p:sp>
      <p:sp>
        <p:nvSpPr>
          <p:cNvPr id="24" name="Rectangle: Rounded Corners 23">
            <a:extLst>
              <a:ext uri="{FF2B5EF4-FFF2-40B4-BE49-F238E27FC236}">
                <a16:creationId xmlns:a16="http://schemas.microsoft.com/office/drawing/2014/main" xmlns="" id="{62E0C461-8D63-D917-197B-028CD52068D0}"/>
              </a:ext>
            </a:extLst>
          </p:cNvPr>
          <p:cNvSpPr/>
          <p:nvPr/>
        </p:nvSpPr>
        <p:spPr>
          <a:xfrm>
            <a:off x="3575720" y="1529558"/>
            <a:ext cx="1303244" cy="468052"/>
          </a:xfrm>
          <a:prstGeom prst="roundRect">
            <a:avLst>
              <a:gd name="adj" fmla="val 5000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dirty="0">
                <a:solidFill>
                  <a:schemeClr val="bg1"/>
                </a:solidFill>
                <a:latin typeface="Golos Text" panose="020B0503020202020204" pitchFamily="34" charset="0"/>
                <a:ea typeface="Golos Text" panose="020B0503020202020204" pitchFamily="34" charset="0"/>
              </a:rPr>
              <a:t>9 ФОИВ</a:t>
            </a:r>
          </a:p>
        </p:txBody>
      </p:sp>
      <p:sp>
        <p:nvSpPr>
          <p:cNvPr id="25" name="Rectangle: Rounded Corners 24">
            <a:extLst>
              <a:ext uri="{FF2B5EF4-FFF2-40B4-BE49-F238E27FC236}">
                <a16:creationId xmlns:a16="http://schemas.microsoft.com/office/drawing/2014/main" xmlns="" id="{CFCAB041-A444-4F18-BE80-4B3B8BD4BF9C}"/>
              </a:ext>
            </a:extLst>
          </p:cNvPr>
          <p:cNvSpPr/>
          <p:nvPr/>
        </p:nvSpPr>
        <p:spPr>
          <a:xfrm>
            <a:off x="4990922" y="1529558"/>
            <a:ext cx="2700090" cy="468052"/>
          </a:xfrm>
          <a:prstGeom prst="roundRect">
            <a:avLst>
              <a:gd name="adj" fmla="val 5000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dirty="0">
                <a:solidFill>
                  <a:schemeClr val="bg1"/>
                </a:solidFill>
                <a:latin typeface="Golos Text" panose="020B0503020202020204" pitchFamily="34" charset="0"/>
                <a:ea typeface="Golos Text" panose="020B0503020202020204" pitchFamily="34" charset="0"/>
              </a:rPr>
              <a:t>58 кредитных организаций</a:t>
            </a:r>
          </a:p>
        </p:txBody>
      </p:sp>
      <p:sp>
        <p:nvSpPr>
          <p:cNvPr id="26" name="Rectangle: Rounded Corners 25">
            <a:extLst>
              <a:ext uri="{FF2B5EF4-FFF2-40B4-BE49-F238E27FC236}">
                <a16:creationId xmlns:a16="http://schemas.microsoft.com/office/drawing/2014/main" xmlns="" id="{C369BEBE-AEDA-4C5C-475D-872E7266D348}"/>
              </a:ext>
            </a:extLst>
          </p:cNvPr>
          <p:cNvSpPr/>
          <p:nvPr/>
        </p:nvSpPr>
        <p:spPr>
          <a:xfrm>
            <a:off x="7802970" y="1529558"/>
            <a:ext cx="1610977" cy="468052"/>
          </a:xfrm>
          <a:prstGeom prst="roundRect">
            <a:avLst>
              <a:gd name="adj" fmla="val 5000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dirty="0">
                <a:solidFill>
                  <a:schemeClr val="bg1"/>
                </a:solidFill>
                <a:latin typeface="Golos Text" panose="020B0503020202020204" pitchFamily="34" charset="0"/>
                <a:ea typeface="Golos Text" panose="020B0503020202020204" pitchFamily="34" charset="0"/>
              </a:rPr>
              <a:t>Банк России</a:t>
            </a:r>
          </a:p>
        </p:txBody>
      </p:sp>
      <p:sp>
        <p:nvSpPr>
          <p:cNvPr id="27" name="Rectangle: Rounded Corners 26">
            <a:extLst>
              <a:ext uri="{FF2B5EF4-FFF2-40B4-BE49-F238E27FC236}">
                <a16:creationId xmlns:a16="http://schemas.microsoft.com/office/drawing/2014/main" xmlns="" id="{52F87D78-2630-2CBE-FEE8-95534231E663}"/>
              </a:ext>
            </a:extLst>
          </p:cNvPr>
          <p:cNvSpPr/>
          <p:nvPr/>
        </p:nvSpPr>
        <p:spPr>
          <a:xfrm>
            <a:off x="9525904" y="1529558"/>
            <a:ext cx="1610977" cy="468052"/>
          </a:xfrm>
          <a:prstGeom prst="roundRect">
            <a:avLst>
              <a:gd name="adj" fmla="val 5000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200" dirty="0">
                <a:solidFill>
                  <a:schemeClr val="bg1"/>
                </a:solidFill>
                <a:latin typeface="Golos Text" panose="020B0503020202020204" pitchFamily="34" charset="0"/>
                <a:ea typeface="Golos Text" panose="020B0503020202020204" pitchFamily="34" charset="0"/>
              </a:rPr>
              <a:t>«ВЭБ.РФ»</a:t>
            </a:r>
          </a:p>
        </p:txBody>
      </p:sp>
    </p:spTree>
    <p:extLst>
      <p:ext uri="{BB962C8B-B14F-4D97-AF65-F5344CB8AC3E}">
        <p14:creationId xmlns:p14="http://schemas.microsoft.com/office/powerpoint/2010/main" val="1306354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Single Corner Rounded 36">
            <a:extLst>
              <a:ext uri="{FF2B5EF4-FFF2-40B4-BE49-F238E27FC236}">
                <a16:creationId xmlns:a16="http://schemas.microsoft.com/office/drawing/2014/main" xmlns="" id="{8B7573A8-24D4-F61F-198F-9390F1C681F1}"/>
              </a:ext>
            </a:extLst>
          </p:cNvPr>
          <p:cNvSpPr/>
          <p:nvPr/>
        </p:nvSpPr>
        <p:spPr>
          <a:xfrm>
            <a:off x="0" y="1492231"/>
            <a:ext cx="3397156" cy="5365770"/>
          </a:xfrm>
          <a:prstGeom prst="round1Rect">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288000" tIns="180000" rIns="1764000" bIns="180000" rtlCol="0" anchor="ctr">
            <a:noAutofit/>
          </a:bodyPr>
          <a:lstStyle/>
          <a:p>
            <a:endParaRPr lang="ru-RU" sz="1200" dirty="0">
              <a:solidFill>
                <a:schemeClr val="tx1">
                  <a:lumMod val="75000"/>
                </a:schemeClr>
              </a:solidFill>
              <a:latin typeface="Golos Text" panose="020B0503020202020204" pitchFamily="34" charset="0"/>
              <a:ea typeface="Golos Text" panose="020B0503020202020204" pitchFamily="34" charset="0"/>
            </a:endParaRPr>
          </a:p>
        </p:txBody>
      </p:sp>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АДМИНИСТРИРОВАНИЕ КРУПНЕЙШИХ НАЛОГОПЛАТЕЛЬЩИКОВ</a:t>
            </a:r>
          </a:p>
          <a:p>
            <a:pPr algn="l">
              <a:spcBef>
                <a:spcPts val="0"/>
              </a:spcBef>
              <a:tabLst>
                <a:tab pos="342900" algn="l"/>
              </a:tabLst>
            </a:pPr>
            <a:r>
              <a:rPr lang="ru-RU" sz="1200" dirty="0">
                <a:solidFill>
                  <a:schemeClr val="tx1">
                    <a:lumMod val="50000"/>
                  </a:schemeClr>
                </a:solidFill>
                <a:latin typeface="Golos Text" panose="020B0503020202020204" pitchFamily="34" charset="0"/>
                <a:ea typeface="Golos Text" panose="020B0503020202020204" pitchFamily="34" charset="0"/>
              </a:rPr>
              <a:t>ЮРИДИЧЕСКИХ ЛИЦ</a:t>
            </a:r>
          </a:p>
        </p:txBody>
      </p:sp>
      <p:grpSp>
        <p:nvGrpSpPr>
          <p:cNvPr id="2" name="Group 1">
            <a:extLst>
              <a:ext uri="{FF2B5EF4-FFF2-40B4-BE49-F238E27FC236}">
                <a16:creationId xmlns:a16="http://schemas.microsoft.com/office/drawing/2014/main" xmlns="" id="{6781DBE5-AF2C-75FE-B1CE-157542E74FD6}"/>
              </a:ext>
            </a:extLst>
          </p:cNvPr>
          <p:cNvGrpSpPr/>
          <p:nvPr/>
        </p:nvGrpSpPr>
        <p:grpSpPr>
          <a:xfrm>
            <a:off x="839416" y="1869431"/>
            <a:ext cx="2052229" cy="1160986"/>
            <a:chOff x="4807259" y="1520788"/>
            <a:chExt cx="4732069" cy="1160986"/>
          </a:xfrm>
        </p:grpSpPr>
        <p:sp>
          <p:nvSpPr>
            <p:cNvPr id="3" name="Subtitle 2">
              <a:extLst>
                <a:ext uri="{FF2B5EF4-FFF2-40B4-BE49-F238E27FC236}">
                  <a16:creationId xmlns:a16="http://schemas.microsoft.com/office/drawing/2014/main" xmlns="" id="{03F6334F-1684-E9A6-5F63-D2E856F9F8A0}"/>
                </a:ext>
              </a:extLst>
            </p:cNvPr>
            <p:cNvSpPr txBox="1">
              <a:spLocks/>
            </p:cNvSpPr>
            <p:nvPr/>
          </p:nvSpPr>
          <p:spPr>
            <a:xfrm>
              <a:off x="4812482" y="15207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3 165</a:t>
              </a:r>
            </a:p>
          </p:txBody>
        </p:sp>
        <p:sp>
          <p:nvSpPr>
            <p:cNvPr id="4" name="Subtitle 2">
              <a:extLst>
                <a:ext uri="{FF2B5EF4-FFF2-40B4-BE49-F238E27FC236}">
                  <a16:creationId xmlns:a16="http://schemas.microsoft.com/office/drawing/2014/main" xmlns="" id="{E5AD16EC-6EA7-9F5B-29B1-E9A2091FD702}"/>
                </a:ext>
              </a:extLst>
            </p:cNvPr>
            <p:cNvSpPr txBox="1">
              <a:spLocks/>
            </p:cNvSpPr>
            <p:nvPr/>
          </p:nvSpPr>
          <p:spPr>
            <a:xfrm>
              <a:off x="4807259" y="2250887"/>
              <a:ext cx="473206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Крупнейших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налогоплательщиков</a:t>
              </a:r>
            </a:p>
          </p:txBody>
        </p:sp>
      </p:grpSp>
      <p:grpSp>
        <p:nvGrpSpPr>
          <p:cNvPr id="5" name="Group 4">
            <a:extLst>
              <a:ext uri="{FF2B5EF4-FFF2-40B4-BE49-F238E27FC236}">
                <a16:creationId xmlns:a16="http://schemas.microsoft.com/office/drawing/2014/main" xmlns="" id="{7EE558BB-7D04-0899-F2DE-BC251C08EE8E}"/>
              </a:ext>
            </a:extLst>
          </p:cNvPr>
          <p:cNvGrpSpPr/>
          <p:nvPr/>
        </p:nvGrpSpPr>
        <p:grpSpPr>
          <a:xfrm>
            <a:off x="839416" y="3460106"/>
            <a:ext cx="2052229" cy="1160986"/>
            <a:chOff x="4807259" y="1520788"/>
            <a:chExt cx="4732069" cy="1160986"/>
          </a:xfrm>
        </p:grpSpPr>
        <p:sp>
          <p:nvSpPr>
            <p:cNvPr id="6" name="Subtitle 2">
              <a:extLst>
                <a:ext uri="{FF2B5EF4-FFF2-40B4-BE49-F238E27FC236}">
                  <a16:creationId xmlns:a16="http://schemas.microsoft.com/office/drawing/2014/main" xmlns="" id="{9416E49E-191E-5A22-06E5-B28FB3920A23}"/>
                </a:ext>
              </a:extLst>
            </p:cNvPr>
            <p:cNvSpPr txBox="1">
              <a:spLocks/>
            </p:cNvSpPr>
            <p:nvPr/>
          </p:nvSpPr>
          <p:spPr>
            <a:xfrm>
              <a:off x="4812482" y="15207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8</a:t>
              </a:r>
            </a:p>
          </p:txBody>
        </p:sp>
        <p:sp>
          <p:nvSpPr>
            <p:cNvPr id="7" name="Subtitle 2">
              <a:extLst>
                <a:ext uri="{FF2B5EF4-FFF2-40B4-BE49-F238E27FC236}">
                  <a16:creationId xmlns:a16="http://schemas.microsoft.com/office/drawing/2014/main" xmlns="" id="{EB2C7FFA-81F7-88ED-D885-E041DE6A9525}"/>
                </a:ext>
              </a:extLst>
            </p:cNvPr>
            <p:cNvSpPr txBox="1">
              <a:spLocks/>
            </p:cNvSpPr>
            <p:nvPr/>
          </p:nvSpPr>
          <p:spPr>
            <a:xfrm>
              <a:off x="4807259" y="2250887"/>
              <a:ext cx="473206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Межрегиональных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инспекций</a:t>
              </a:r>
            </a:p>
          </p:txBody>
        </p:sp>
      </p:grpSp>
      <p:grpSp>
        <p:nvGrpSpPr>
          <p:cNvPr id="8" name="Group 7">
            <a:extLst>
              <a:ext uri="{FF2B5EF4-FFF2-40B4-BE49-F238E27FC236}">
                <a16:creationId xmlns:a16="http://schemas.microsoft.com/office/drawing/2014/main" xmlns="" id="{C72D8C02-792D-039A-9A98-3C0068907A90}"/>
              </a:ext>
            </a:extLst>
          </p:cNvPr>
          <p:cNvGrpSpPr/>
          <p:nvPr/>
        </p:nvGrpSpPr>
        <p:grpSpPr>
          <a:xfrm>
            <a:off x="839416" y="5050781"/>
            <a:ext cx="2052229" cy="1160986"/>
            <a:chOff x="4807259" y="1520788"/>
            <a:chExt cx="4732069" cy="1160986"/>
          </a:xfrm>
        </p:grpSpPr>
        <p:sp>
          <p:nvSpPr>
            <p:cNvPr id="9" name="Subtitle 2">
              <a:extLst>
                <a:ext uri="{FF2B5EF4-FFF2-40B4-BE49-F238E27FC236}">
                  <a16:creationId xmlns:a16="http://schemas.microsoft.com/office/drawing/2014/main" xmlns="" id="{9D8BE790-A0D7-AF59-6366-3EEA5E6F5C17}"/>
                </a:ext>
              </a:extLst>
            </p:cNvPr>
            <p:cNvSpPr txBox="1">
              <a:spLocks/>
            </p:cNvSpPr>
            <p:nvPr/>
          </p:nvSpPr>
          <p:spPr>
            <a:xfrm>
              <a:off x="4812482" y="152078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13</a:t>
              </a:r>
            </a:p>
          </p:txBody>
        </p:sp>
        <p:sp>
          <p:nvSpPr>
            <p:cNvPr id="10" name="Subtitle 2">
              <a:extLst>
                <a:ext uri="{FF2B5EF4-FFF2-40B4-BE49-F238E27FC236}">
                  <a16:creationId xmlns:a16="http://schemas.microsoft.com/office/drawing/2014/main" xmlns="" id="{7E6CAA18-38FA-9834-46BB-E280953AC0B6}"/>
                </a:ext>
              </a:extLst>
            </p:cNvPr>
            <p:cNvSpPr txBox="1">
              <a:spLocks/>
            </p:cNvSpPr>
            <p:nvPr/>
          </p:nvSpPr>
          <p:spPr>
            <a:xfrm>
              <a:off x="4807259" y="2250887"/>
              <a:ext cx="4732069"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Межрайонных </a:t>
              </a:r>
              <a:br>
                <a:rPr lang="ru-RU" sz="14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инспекций</a:t>
              </a:r>
            </a:p>
          </p:txBody>
        </p:sp>
      </p:grpSp>
      <p:sp>
        <p:nvSpPr>
          <p:cNvPr id="11" name="Subtitle 2">
            <a:extLst>
              <a:ext uri="{FF2B5EF4-FFF2-40B4-BE49-F238E27FC236}">
                <a16:creationId xmlns:a16="http://schemas.microsoft.com/office/drawing/2014/main" xmlns="" id="{EAF16107-E61E-EC11-FE93-F3653CF6FAF6}"/>
              </a:ext>
            </a:extLst>
          </p:cNvPr>
          <p:cNvSpPr txBox="1">
            <a:spLocks/>
          </p:cNvSpPr>
          <p:nvPr/>
        </p:nvSpPr>
        <p:spPr>
          <a:xfrm>
            <a:off x="4019662" y="2456892"/>
            <a:ext cx="379895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66%</a:t>
            </a:r>
          </a:p>
        </p:txBody>
      </p:sp>
      <p:sp>
        <p:nvSpPr>
          <p:cNvPr id="12" name="Subtitle 2">
            <a:extLst>
              <a:ext uri="{FF2B5EF4-FFF2-40B4-BE49-F238E27FC236}">
                <a16:creationId xmlns:a16="http://schemas.microsoft.com/office/drawing/2014/main" xmlns="" id="{2C08C6A2-3293-D7FF-4FB9-D38A2D152C14}"/>
              </a:ext>
            </a:extLst>
          </p:cNvPr>
          <p:cNvSpPr txBox="1">
            <a:spLocks/>
          </p:cNvSpPr>
          <p:nvPr/>
        </p:nvSpPr>
        <p:spPr>
          <a:xfrm>
            <a:off x="4014443" y="1624910"/>
            <a:ext cx="3030032"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Доля поступлений от крупнейших налогоплательщиков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в федеральный бюджет</a:t>
            </a:r>
          </a:p>
        </p:txBody>
      </p:sp>
      <p:grpSp>
        <p:nvGrpSpPr>
          <p:cNvPr id="14" name="Group 13">
            <a:extLst>
              <a:ext uri="{FF2B5EF4-FFF2-40B4-BE49-F238E27FC236}">
                <a16:creationId xmlns:a16="http://schemas.microsoft.com/office/drawing/2014/main" xmlns="" id="{82FE9CA3-6818-4ACB-DFCB-F5FBE904DC5D}"/>
              </a:ext>
            </a:extLst>
          </p:cNvPr>
          <p:cNvGrpSpPr/>
          <p:nvPr/>
        </p:nvGrpSpPr>
        <p:grpSpPr>
          <a:xfrm>
            <a:off x="4014442" y="5147753"/>
            <a:ext cx="2309633" cy="945543"/>
            <a:chOff x="978211" y="1520788"/>
            <a:chExt cx="2309633" cy="945543"/>
          </a:xfrm>
        </p:grpSpPr>
        <p:sp>
          <p:nvSpPr>
            <p:cNvPr id="15" name="Subtitle 2">
              <a:extLst>
                <a:ext uri="{FF2B5EF4-FFF2-40B4-BE49-F238E27FC236}">
                  <a16:creationId xmlns:a16="http://schemas.microsoft.com/office/drawing/2014/main" xmlns="" id="{522ADD00-BC8F-8C90-88B0-DE62AE269399}"/>
                </a:ext>
              </a:extLst>
            </p:cNvPr>
            <p:cNvSpPr txBox="1">
              <a:spLocks/>
            </p:cNvSpPr>
            <p:nvPr/>
          </p:nvSpPr>
          <p:spPr>
            <a:xfrm>
              <a:off x="983431" y="1520788"/>
              <a:ext cx="230441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100</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+86%</a:t>
              </a:r>
            </a:p>
          </p:txBody>
        </p:sp>
        <p:sp>
          <p:nvSpPr>
            <p:cNvPr id="16" name="Subtitle 2">
              <a:extLst>
                <a:ext uri="{FF2B5EF4-FFF2-40B4-BE49-F238E27FC236}">
                  <a16:creationId xmlns:a16="http://schemas.microsoft.com/office/drawing/2014/main" xmlns="" id="{CB6A48FE-A657-2C3E-9489-78F742C8C699}"/>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МЛРД РУБ.</a:t>
              </a:r>
            </a:p>
          </p:txBody>
        </p:sp>
      </p:grpSp>
      <p:sp>
        <p:nvSpPr>
          <p:cNvPr id="17" name="Subtitle 2">
            <a:extLst>
              <a:ext uri="{FF2B5EF4-FFF2-40B4-BE49-F238E27FC236}">
                <a16:creationId xmlns:a16="http://schemas.microsoft.com/office/drawing/2014/main" xmlns="" id="{82165B93-60FF-E7E1-DB56-77745F4F6554}"/>
              </a:ext>
            </a:extLst>
          </p:cNvPr>
          <p:cNvSpPr txBox="1">
            <a:spLocks/>
          </p:cNvSpPr>
          <p:nvPr/>
        </p:nvSpPr>
        <p:spPr>
          <a:xfrm>
            <a:off x="4014443" y="4257424"/>
            <a:ext cx="3030032"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Поступления в бюджет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по результатам контрольно-аналитической  работы</a:t>
            </a:r>
          </a:p>
        </p:txBody>
      </p:sp>
      <p:cxnSp>
        <p:nvCxnSpPr>
          <p:cNvPr id="18" name="Straight Connector 17">
            <a:extLst>
              <a:ext uri="{FF2B5EF4-FFF2-40B4-BE49-F238E27FC236}">
                <a16:creationId xmlns:a16="http://schemas.microsoft.com/office/drawing/2014/main" xmlns="" id="{62CC4F5F-D3D3-FAC3-0099-04741FC10DC6}"/>
              </a:ext>
            </a:extLst>
          </p:cNvPr>
          <p:cNvCxnSpPr>
            <a:cxnSpLocks/>
          </p:cNvCxnSpPr>
          <p:nvPr/>
        </p:nvCxnSpPr>
        <p:spPr>
          <a:xfrm>
            <a:off x="3421766" y="533041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xmlns="" id="{2D011509-9722-382E-6F5A-1F723696D49A}"/>
              </a:ext>
            </a:extLst>
          </p:cNvPr>
          <p:cNvSpPr txBox="1">
            <a:spLocks/>
          </p:cNvSpPr>
          <p:nvPr/>
        </p:nvSpPr>
        <p:spPr>
          <a:xfrm>
            <a:off x="8434809" y="2456892"/>
            <a:ext cx="3931940"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98</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+42%</a:t>
            </a:r>
          </a:p>
        </p:txBody>
      </p:sp>
      <p:sp>
        <p:nvSpPr>
          <p:cNvPr id="20" name="Subtitle 2">
            <a:extLst>
              <a:ext uri="{FF2B5EF4-FFF2-40B4-BE49-F238E27FC236}">
                <a16:creationId xmlns:a16="http://schemas.microsoft.com/office/drawing/2014/main" xmlns="" id="{3754EFF2-B5EA-939D-42CD-725D7F1B9445}"/>
              </a:ext>
            </a:extLst>
          </p:cNvPr>
          <p:cNvSpPr txBox="1">
            <a:spLocks/>
          </p:cNvSpPr>
          <p:nvPr/>
        </p:nvSpPr>
        <p:spPr>
          <a:xfrm>
            <a:off x="8429589" y="1624910"/>
            <a:ext cx="3027305"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Количество выездных налоговых проверок</a:t>
            </a:r>
          </a:p>
        </p:txBody>
      </p:sp>
      <p:cxnSp>
        <p:nvCxnSpPr>
          <p:cNvPr id="21" name="Straight Connector 20">
            <a:extLst>
              <a:ext uri="{FF2B5EF4-FFF2-40B4-BE49-F238E27FC236}">
                <a16:creationId xmlns:a16="http://schemas.microsoft.com/office/drawing/2014/main" xmlns="" id="{18235426-834F-B7FE-FFC6-710359505F3E}"/>
              </a:ext>
            </a:extLst>
          </p:cNvPr>
          <p:cNvCxnSpPr>
            <a:cxnSpLocks/>
          </p:cNvCxnSpPr>
          <p:nvPr/>
        </p:nvCxnSpPr>
        <p:spPr>
          <a:xfrm>
            <a:off x="7817521" y="1624910"/>
            <a:ext cx="0" cy="523309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CF93B81-DCB6-CE4D-3341-CC827820DD9E}"/>
              </a:ext>
            </a:extLst>
          </p:cNvPr>
          <p:cNvCxnSpPr>
            <a:cxnSpLocks/>
          </p:cNvCxnSpPr>
          <p:nvPr/>
        </p:nvCxnSpPr>
        <p:spPr>
          <a:xfrm>
            <a:off x="3421766" y="2567676"/>
            <a:ext cx="0" cy="44123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DE9A2BA-7BC9-5ED3-A1C7-3684657EF8BB}"/>
              </a:ext>
            </a:extLst>
          </p:cNvPr>
          <p:cNvCxnSpPr>
            <a:cxnSpLocks/>
          </p:cNvCxnSpPr>
          <p:nvPr/>
        </p:nvCxnSpPr>
        <p:spPr>
          <a:xfrm>
            <a:off x="7834188" y="2567676"/>
            <a:ext cx="0" cy="79738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xmlns="" id="{0C695AD4-3FCB-98DB-13B7-8508C5A2D715}"/>
              </a:ext>
            </a:extLst>
          </p:cNvPr>
          <p:cNvSpPr txBox="1">
            <a:spLocks/>
          </p:cNvSpPr>
          <p:nvPr/>
        </p:nvSpPr>
        <p:spPr>
          <a:xfrm>
            <a:off x="8429589" y="4257424"/>
            <a:ext cx="3168351" cy="43088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В т.ч. по результатам аналитической работы</a:t>
            </a:r>
          </a:p>
        </p:txBody>
      </p:sp>
      <p:cxnSp>
        <p:nvCxnSpPr>
          <p:cNvPr id="25" name="Straight Connector 24">
            <a:extLst>
              <a:ext uri="{FF2B5EF4-FFF2-40B4-BE49-F238E27FC236}">
                <a16:creationId xmlns:a16="http://schemas.microsoft.com/office/drawing/2014/main" xmlns="" id="{D5226B5A-BEA9-D17B-28D4-E4F65EA3E9AF}"/>
              </a:ext>
            </a:extLst>
          </p:cNvPr>
          <p:cNvCxnSpPr>
            <a:cxnSpLocks/>
          </p:cNvCxnSpPr>
          <p:nvPr/>
        </p:nvCxnSpPr>
        <p:spPr>
          <a:xfrm>
            <a:off x="7834188" y="5330418"/>
            <a:ext cx="0" cy="720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7EDACC-648E-03D5-05E4-AE1223722FED}"/>
              </a:ext>
            </a:extLst>
          </p:cNvPr>
          <p:cNvCxnSpPr>
            <a:cxnSpLocks/>
          </p:cNvCxnSpPr>
          <p:nvPr/>
        </p:nvCxnSpPr>
        <p:spPr>
          <a:xfrm flipH="1">
            <a:off x="3405099" y="3717032"/>
            <a:ext cx="8786901"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xmlns="" id="{4B60CC79-78E8-3283-CFA0-6104872FD019}"/>
              </a:ext>
            </a:extLst>
          </p:cNvPr>
          <p:cNvGrpSpPr/>
          <p:nvPr/>
        </p:nvGrpSpPr>
        <p:grpSpPr>
          <a:xfrm>
            <a:off x="8429589" y="5147753"/>
            <a:ext cx="3865153" cy="945543"/>
            <a:chOff x="978211" y="1520788"/>
            <a:chExt cx="3865153" cy="945543"/>
          </a:xfrm>
        </p:grpSpPr>
        <p:sp>
          <p:nvSpPr>
            <p:cNvPr id="30" name="Subtitle 2">
              <a:extLst>
                <a:ext uri="{FF2B5EF4-FFF2-40B4-BE49-F238E27FC236}">
                  <a16:creationId xmlns:a16="http://schemas.microsoft.com/office/drawing/2014/main" xmlns="" id="{D6359B6D-7335-A8C3-A3ED-553475654D0D}"/>
                </a:ext>
              </a:extLst>
            </p:cNvPr>
            <p:cNvSpPr txBox="1">
              <a:spLocks/>
            </p:cNvSpPr>
            <p:nvPr/>
          </p:nvSpPr>
          <p:spPr>
            <a:xfrm>
              <a:off x="983431" y="1520788"/>
              <a:ext cx="3859933"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rgbClr val="00B0F0"/>
                  </a:solidFill>
                  <a:latin typeface="Golos Text" panose="020B0503020202020204" pitchFamily="34" charset="0"/>
                  <a:ea typeface="Golos Text" panose="020B0503020202020204" pitchFamily="34" charset="0"/>
                </a:rPr>
                <a:t>27</a:t>
              </a:r>
              <a:r>
                <a:rPr lang="ru-RU" sz="4400" b="1" dirty="0">
                  <a:solidFill>
                    <a:schemeClr val="tx1">
                      <a:lumMod val="75000"/>
                    </a:schemeClr>
                  </a:solidFill>
                  <a:latin typeface="Golos Text" panose="020B0503020202020204" pitchFamily="34" charset="0"/>
                  <a:ea typeface="Golos Text" panose="020B0503020202020204" pitchFamily="34" charset="0"/>
                </a:rPr>
                <a:t> </a:t>
              </a:r>
              <a:r>
                <a:rPr lang="ru-RU" sz="3600" baseline="50000" dirty="0">
                  <a:solidFill>
                    <a:schemeClr val="tx1">
                      <a:lumMod val="75000"/>
                    </a:schemeClr>
                  </a:solidFill>
                  <a:latin typeface="Golos Text" panose="020B0503020202020204" pitchFamily="34" charset="0"/>
                  <a:ea typeface="Golos Text" panose="020B0503020202020204" pitchFamily="34" charset="0"/>
                </a:rPr>
                <a:t>+7%</a:t>
              </a:r>
            </a:p>
          </p:txBody>
        </p:sp>
        <p:sp>
          <p:nvSpPr>
            <p:cNvPr id="31" name="Subtitle 2">
              <a:extLst>
                <a:ext uri="{FF2B5EF4-FFF2-40B4-BE49-F238E27FC236}">
                  <a16:creationId xmlns:a16="http://schemas.microsoft.com/office/drawing/2014/main" xmlns="" id="{33F9D58B-C481-979B-714A-EBF4899995CB}"/>
                </a:ext>
              </a:extLst>
            </p:cNvPr>
            <p:cNvSpPr txBox="1">
              <a:spLocks/>
            </p:cNvSpPr>
            <p:nvPr/>
          </p:nvSpPr>
          <p:spPr>
            <a:xfrm>
              <a:off x="978211" y="2250887"/>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МЛН РУБ.</a:t>
              </a:r>
            </a:p>
          </p:txBody>
        </p:sp>
      </p:grpSp>
      <p:sp>
        <p:nvSpPr>
          <p:cNvPr id="35" name="Subtitle 2">
            <a:extLst>
              <a:ext uri="{FF2B5EF4-FFF2-40B4-BE49-F238E27FC236}">
                <a16:creationId xmlns:a16="http://schemas.microsoft.com/office/drawing/2014/main" xmlns="" id="{95FB6E4E-6615-0CC3-3100-523BD2E50207}"/>
              </a:ext>
            </a:extLst>
          </p:cNvPr>
          <p:cNvSpPr txBox="1">
            <a:spLocks/>
          </p:cNvSpPr>
          <p:nvPr/>
        </p:nvSpPr>
        <p:spPr>
          <a:xfrm>
            <a:off x="8452806" y="3165749"/>
            <a:ext cx="1300287"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ВНП</a:t>
            </a:r>
          </a:p>
        </p:txBody>
      </p:sp>
    </p:spTree>
    <p:extLst>
      <p:ext uri="{BB962C8B-B14F-4D97-AF65-F5344CB8AC3E}">
        <p14:creationId xmlns:p14="http://schemas.microsoft.com/office/powerpoint/2010/main" val="3443855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9409A39B-DAE4-B712-4E39-FAE70F34A727}"/>
              </a:ext>
            </a:extLst>
          </p:cNvPr>
          <p:cNvCxnSpPr>
            <a:cxnSpLocks/>
          </p:cNvCxnSpPr>
          <p:nvPr/>
        </p:nvCxnSpPr>
        <p:spPr>
          <a:xfrm>
            <a:off x="2387587" y="1160748"/>
            <a:ext cx="0" cy="495015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9271890-7E06-1E61-8AAC-6DAB0C393B01}"/>
              </a:ext>
            </a:extLst>
          </p:cNvPr>
          <p:cNvCxnSpPr>
            <a:cxnSpLocks/>
          </p:cNvCxnSpPr>
          <p:nvPr/>
        </p:nvCxnSpPr>
        <p:spPr>
          <a:xfrm>
            <a:off x="6816080" y="1160748"/>
            <a:ext cx="0" cy="495015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СОВЕРШЕНСТВОВАНИЕ ОРГАНИЗАЦИОННО-ФУНКЦИОНАЛЬНОЙ МОДЕЛИ ФНС РОССИИ</a:t>
            </a:r>
          </a:p>
        </p:txBody>
      </p:sp>
      <p:sp>
        <p:nvSpPr>
          <p:cNvPr id="2" name="Rectangle: Top Corners Rounded 1">
            <a:extLst>
              <a:ext uri="{FF2B5EF4-FFF2-40B4-BE49-F238E27FC236}">
                <a16:creationId xmlns:a16="http://schemas.microsoft.com/office/drawing/2014/main" xmlns="" id="{3C44E693-E702-9361-4B5F-D124FA0FDDEE}"/>
              </a:ext>
            </a:extLst>
          </p:cNvPr>
          <p:cNvSpPr/>
          <p:nvPr/>
        </p:nvSpPr>
        <p:spPr>
          <a:xfrm rot="5400000">
            <a:off x="4709960" y="-3189847"/>
            <a:ext cx="2472726" cy="11892645"/>
          </a:xfrm>
          <a:prstGeom prst="round2SameRect">
            <a:avLst>
              <a:gd name="adj1" fmla="val 37099"/>
              <a:gd name="adj2" fmla="val 0"/>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288000" tIns="180000" rIns="1764000" bIns="180000" rtlCol="0" anchor="ctr">
            <a:noAutofit/>
          </a:bodyPr>
          <a:lstStyle/>
          <a:p>
            <a:endParaRPr lang="ru-RU" sz="1200" dirty="0">
              <a:solidFill>
                <a:schemeClr val="tx1">
                  <a:lumMod val="75000"/>
                </a:schemeClr>
              </a:solidFill>
              <a:latin typeface="Golos Text" panose="020B0503020202020204" pitchFamily="34" charset="0"/>
              <a:ea typeface="Golos Text" panose="020B0503020202020204" pitchFamily="34" charset="0"/>
            </a:endParaRPr>
          </a:p>
        </p:txBody>
      </p:sp>
      <p:sp>
        <p:nvSpPr>
          <p:cNvPr id="3" name="Rectangle: Top Corners Rounded 2">
            <a:extLst>
              <a:ext uri="{FF2B5EF4-FFF2-40B4-BE49-F238E27FC236}">
                <a16:creationId xmlns:a16="http://schemas.microsoft.com/office/drawing/2014/main" xmlns="" id="{6DE5B35C-7128-8C7F-33BA-83148E816D6E}"/>
              </a:ext>
            </a:extLst>
          </p:cNvPr>
          <p:cNvSpPr/>
          <p:nvPr/>
        </p:nvSpPr>
        <p:spPr>
          <a:xfrm rot="5400000">
            <a:off x="4950846" y="-830901"/>
            <a:ext cx="1990962" cy="11892646"/>
          </a:xfrm>
          <a:prstGeom prst="round2SameRect">
            <a:avLst>
              <a:gd name="adj1" fmla="val 37099"/>
              <a:gd name="adj2" fmla="val 0"/>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288000" tIns="180000" rIns="1764000" bIns="180000" rtlCol="0" anchor="ctr">
            <a:noAutofit/>
          </a:bodyPr>
          <a:lstStyle/>
          <a:p>
            <a:endParaRPr lang="ru-RU" sz="1200" dirty="0">
              <a:solidFill>
                <a:schemeClr val="tx1">
                  <a:lumMod val="75000"/>
                </a:schemeClr>
              </a:solidFill>
              <a:latin typeface="Golos Text" panose="020B0503020202020204" pitchFamily="34" charset="0"/>
              <a:ea typeface="Golos Text" panose="020B0503020202020204" pitchFamily="34" charset="0"/>
            </a:endParaRPr>
          </a:p>
        </p:txBody>
      </p:sp>
      <p:sp>
        <p:nvSpPr>
          <p:cNvPr id="4" name="Subtitle 2">
            <a:extLst>
              <a:ext uri="{FF2B5EF4-FFF2-40B4-BE49-F238E27FC236}">
                <a16:creationId xmlns:a16="http://schemas.microsoft.com/office/drawing/2014/main" xmlns="" id="{75E9BA0B-5BAC-F2BF-A7B0-E1702D732CE0}"/>
              </a:ext>
            </a:extLst>
          </p:cNvPr>
          <p:cNvSpPr txBox="1">
            <a:spLocks/>
          </p:cNvSpPr>
          <p:nvPr/>
        </p:nvSpPr>
        <p:spPr>
          <a:xfrm>
            <a:off x="587387" y="2325590"/>
            <a:ext cx="1548173" cy="861774"/>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Переход на двухуровневую систему управления</a:t>
            </a:r>
          </a:p>
        </p:txBody>
      </p:sp>
      <p:sp>
        <p:nvSpPr>
          <p:cNvPr id="5" name="Subtitle 2">
            <a:extLst>
              <a:ext uri="{FF2B5EF4-FFF2-40B4-BE49-F238E27FC236}">
                <a16:creationId xmlns:a16="http://schemas.microsoft.com/office/drawing/2014/main" xmlns="" id="{D9130AFD-9A06-3E00-0C4A-27E849943A0E}"/>
              </a:ext>
            </a:extLst>
          </p:cNvPr>
          <p:cNvSpPr txBox="1">
            <a:spLocks/>
          </p:cNvSpPr>
          <p:nvPr/>
        </p:nvSpPr>
        <p:spPr>
          <a:xfrm>
            <a:off x="587388" y="4792255"/>
            <a:ext cx="1548173" cy="646331"/>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Укрупнение налоговых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органов</a:t>
            </a:r>
          </a:p>
        </p:txBody>
      </p:sp>
      <p:sp>
        <p:nvSpPr>
          <p:cNvPr id="10" name="Subtitle 2">
            <a:extLst>
              <a:ext uri="{FF2B5EF4-FFF2-40B4-BE49-F238E27FC236}">
                <a16:creationId xmlns:a16="http://schemas.microsoft.com/office/drawing/2014/main" xmlns="" id="{96FB687A-54AA-1055-FF44-13592870BC1E}"/>
              </a:ext>
            </a:extLst>
          </p:cNvPr>
          <p:cNvSpPr txBox="1">
            <a:spLocks/>
          </p:cNvSpPr>
          <p:nvPr/>
        </p:nvSpPr>
        <p:spPr>
          <a:xfrm>
            <a:off x="2632001" y="1163919"/>
            <a:ext cx="2457131" cy="15388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9 МЕСЯЦЕВ 2022 ГОДА</a:t>
            </a:r>
          </a:p>
        </p:txBody>
      </p:sp>
      <p:sp>
        <p:nvSpPr>
          <p:cNvPr id="12" name="Subtitle 2">
            <a:extLst>
              <a:ext uri="{FF2B5EF4-FFF2-40B4-BE49-F238E27FC236}">
                <a16:creationId xmlns:a16="http://schemas.microsoft.com/office/drawing/2014/main" xmlns="" id="{DF76C649-F495-B1C2-4177-79DAB540DF1D}"/>
              </a:ext>
            </a:extLst>
          </p:cNvPr>
          <p:cNvSpPr txBox="1">
            <a:spLocks/>
          </p:cNvSpPr>
          <p:nvPr/>
        </p:nvSpPr>
        <p:spPr>
          <a:xfrm>
            <a:off x="7060493" y="1163919"/>
            <a:ext cx="2457131" cy="15388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ЗАПЛАНИРОВАНО НА 2022 ГОД</a:t>
            </a:r>
          </a:p>
        </p:txBody>
      </p:sp>
      <p:sp>
        <p:nvSpPr>
          <p:cNvPr id="13" name="Subtitle 2">
            <a:extLst>
              <a:ext uri="{FF2B5EF4-FFF2-40B4-BE49-F238E27FC236}">
                <a16:creationId xmlns:a16="http://schemas.microsoft.com/office/drawing/2014/main" xmlns="" id="{4C44EBF7-A285-B344-2E61-6FF24602F3F8}"/>
              </a:ext>
            </a:extLst>
          </p:cNvPr>
          <p:cNvSpPr txBox="1">
            <a:spLocks/>
          </p:cNvSpPr>
          <p:nvPr/>
        </p:nvSpPr>
        <p:spPr>
          <a:xfrm>
            <a:off x="2647237" y="1763895"/>
            <a:ext cx="4180081" cy="1985159"/>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2400" dirty="0">
                <a:solidFill>
                  <a:srgbClr val="00B0F0"/>
                </a:solidFill>
                <a:latin typeface="Golos Text" panose="020B0503020202020204" pitchFamily="34" charset="0"/>
                <a:ea typeface="Golos Text" panose="020B0503020202020204" pitchFamily="34" charset="0"/>
              </a:rPr>
              <a:t>10 УФНС</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10 УФНС России по Республике Карелия</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13 УФНС России по Республике Мордовия</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21 УФНС России по Чувашской Республике</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30 УФНС России по Астраханской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31 УФНС России по Белгородской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39 УФНС России по Калининградской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45 УФНС России по Курганской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51 УФНС России по Мурманской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57 УФНС России по Орловской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73 УФНС России по Ульяновской области</a:t>
            </a:r>
          </a:p>
        </p:txBody>
      </p:sp>
      <p:sp>
        <p:nvSpPr>
          <p:cNvPr id="14" name="Subtitle 2">
            <a:extLst>
              <a:ext uri="{FF2B5EF4-FFF2-40B4-BE49-F238E27FC236}">
                <a16:creationId xmlns:a16="http://schemas.microsoft.com/office/drawing/2014/main" xmlns="" id="{15D6E0E1-AF2F-A007-B683-C7D47069E1E1}"/>
              </a:ext>
            </a:extLst>
          </p:cNvPr>
          <p:cNvSpPr txBox="1">
            <a:spLocks/>
          </p:cNvSpPr>
          <p:nvPr/>
        </p:nvSpPr>
        <p:spPr>
          <a:xfrm>
            <a:off x="7060493" y="1763895"/>
            <a:ext cx="4396480" cy="1985159"/>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2400" dirty="0">
                <a:solidFill>
                  <a:schemeClr val="tx1">
                    <a:lumMod val="75000"/>
                  </a:schemeClr>
                </a:solidFill>
                <a:latin typeface="Golos Text" panose="020B0503020202020204" pitchFamily="34" charset="0"/>
                <a:ea typeface="Golos Text" panose="020B0503020202020204" pitchFamily="34" charset="0"/>
              </a:rPr>
              <a:t>9 УФНС</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27 УФНС России по Хабаровскому краю</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28 УФНС России по Амурской области</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29 УФНС России по Архангельской области и Ненецкому автономному округу</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37 УФНС России по Ивановской области</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46 УФНС России по Курской области</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48 УФНС России по Липецкой области</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60 УФНС России по Псковской области</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68 УФНС России по Тамбовской области</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70 УФНС России по Томской области</a:t>
            </a:r>
          </a:p>
        </p:txBody>
      </p:sp>
      <p:sp>
        <p:nvSpPr>
          <p:cNvPr id="15" name="Subtitle 2">
            <a:extLst>
              <a:ext uri="{FF2B5EF4-FFF2-40B4-BE49-F238E27FC236}">
                <a16:creationId xmlns:a16="http://schemas.microsoft.com/office/drawing/2014/main" xmlns="" id="{5E4C7B70-A1AB-A674-FE12-A049DB645B58}"/>
              </a:ext>
            </a:extLst>
          </p:cNvPr>
          <p:cNvSpPr txBox="1">
            <a:spLocks/>
          </p:cNvSpPr>
          <p:nvPr/>
        </p:nvSpPr>
        <p:spPr>
          <a:xfrm>
            <a:off x="2647237" y="4382840"/>
            <a:ext cx="4180081" cy="1369606"/>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2400" dirty="0">
                <a:solidFill>
                  <a:srgbClr val="00B0F0"/>
                </a:solidFill>
                <a:latin typeface="Golos Text" panose="020B0503020202020204" pitchFamily="34" charset="0"/>
                <a:ea typeface="Golos Text" panose="020B0503020202020204" pitchFamily="34" charset="0"/>
              </a:rPr>
              <a:t>6 УФНС</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16 УФНС России по Республике Татарстан</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33 УФНС России по Владимирской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34 УФНС России по Волгоградской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50 УФНС России по Московской области</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59 УФНС России по Пермскому краю</a:t>
            </a:r>
          </a:p>
          <a:p>
            <a:pPr marL="180975" indent="-180975" algn="l">
              <a:spcBef>
                <a:spcPts val="0"/>
              </a:spcBef>
              <a:buClr>
                <a:schemeClr val="tx1">
                  <a:lumMod val="75000"/>
                </a:schemeClr>
              </a:buClr>
              <a:buSzPct val="80000"/>
              <a:buBlip>
                <a:blip r:embed="rId3"/>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78 УФНС России по Санкт-Петербургу</a:t>
            </a:r>
          </a:p>
        </p:txBody>
      </p:sp>
      <p:sp>
        <p:nvSpPr>
          <p:cNvPr id="16" name="Subtitle 2">
            <a:extLst>
              <a:ext uri="{FF2B5EF4-FFF2-40B4-BE49-F238E27FC236}">
                <a16:creationId xmlns:a16="http://schemas.microsoft.com/office/drawing/2014/main" xmlns="" id="{0C636C40-93A4-A820-161C-96A540A62C28}"/>
              </a:ext>
            </a:extLst>
          </p:cNvPr>
          <p:cNvSpPr txBox="1">
            <a:spLocks/>
          </p:cNvSpPr>
          <p:nvPr/>
        </p:nvSpPr>
        <p:spPr>
          <a:xfrm>
            <a:off x="7060493" y="4382840"/>
            <a:ext cx="4180081" cy="60016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spcAft>
                <a:spcPts val="600"/>
              </a:spcAft>
              <a:tabLst>
                <a:tab pos="342900" algn="l"/>
              </a:tabLst>
            </a:pPr>
            <a:r>
              <a:rPr lang="ru-RU" sz="2400" dirty="0">
                <a:solidFill>
                  <a:schemeClr val="tx1">
                    <a:lumMod val="75000"/>
                  </a:schemeClr>
                </a:solidFill>
                <a:latin typeface="Golos Text" panose="020B0503020202020204" pitchFamily="34" charset="0"/>
                <a:ea typeface="Golos Text" panose="020B0503020202020204" pitchFamily="34" charset="0"/>
              </a:rPr>
              <a:t>1 УФНС</a:t>
            </a:r>
          </a:p>
          <a:p>
            <a:pPr marL="180975" indent="-180975" algn="l">
              <a:spcBef>
                <a:spcPts val="0"/>
              </a:spcBef>
              <a:buClr>
                <a:schemeClr val="tx1">
                  <a:lumMod val="75000"/>
                </a:schemeClr>
              </a:buClr>
              <a:buBlip>
                <a:blip r:embed="rId4"/>
              </a:buBlip>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24 УФНС России по Красноярскому краю</a:t>
            </a:r>
          </a:p>
        </p:txBody>
      </p:sp>
      <p:sp>
        <p:nvSpPr>
          <p:cNvPr id="17" name="Subtitle 2">
            <a:extLst>
              <a:ext uri="{FF2B5EF4-FFF2-40B4-BE49-F238E27FC236}">
                <a16:creationId xmlns:a16="http://schemas.microsoft.com/office/drawing/2014/main" xmlns="" id="{6668773B-7C3C-3FBB-9225-8A599E14353B}"/>
              </a:ext>
            </a:extLst>
          </p:cNvPr>
          <p:cNvSpPr txBox="1">
            <a:spLocks/>
          </p:cNvSpPr>
          <p:nvPr/>
        </p:nvSpPr>
        <p:spPr>
          <a:xfrm>
            <a:off x="7060492" y="6270575"/>
            <a:ext cx="4396481" cy="461665"/>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Запланирована передача функций Единого регистрационного центра ФНС России по Владимирской области в УФНС России по Владимирской области</a:t>
            </a:r>
          </a:p>
        </p:txBody>
      </p:sp>
    </p:spTree>
    <p:extLst>
      <p:ext uri="{BB962C8B-B14F-4D97-AF65-F5344CB8AC3E}">
        <p14:creationId xmlns:p14="http://schemas.microsoft.com/office/powerpoint/2010/main" val="3953932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ПОСТУПЛЕНИЕ АДМИНИСТРИРУЕМЫХ ФНС РОССИИ ДОХОДОВ  В КОНСОЛИДИРОВАННЫЙ БЮДЖЕТ РОССИЙСКОЙ ФЕДЕРАЦИИ В ЯНВАРЕ-ОКТЯБРЕ 2022 ГОДА </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(НАРАСТАЮЩИМ  ИТОГОМ), МЛРД РУБ.</a:t>
            </a:r>
          </a:p>
        </p:txBody>
      </p:sp>
      <p:graphicFrame>
        <p:nvGraphicFramePr>
          <p:cNvPr id="2" name="Объект 36">
            <a:extLst>
              <a:ext uri="{FF2B5EF4-FFF2-40B4-BE49-F238E27FC236}">
                <a16:creationId xmlns:a16="http://schemas.microsoft.com/office/drawing/2014/main" xmlns="" id="{2AE54B06-1621-6173-6A35-AEB146B7E04F}"/>
              </a:ext>
            </a:extLst>
          </p:cNvPr>
          <p:cNvGraphicFramePr>
            <a:graphicFrameLocks/>
          </p:cNvGraphicFramePr>
          <p:nvPr>
            <p:extLst>
              <p:ext uri="{D42A27DB-BD31-4B8C-83A1-F6EECF244321}">
                <p14:modId xmlns:p14="http://schemas.microsoft.com/office/powerpoint/2010/main" val="291327638"/>
              </p:ext>
            </p:extLst>
          </p:nvPr>
        </p:nvGraphicFramePr>
        <p:xfrm>
          <a:off x="1001434" y="1268760"/>
          <a:ext cx="10189132" cy="2374303"/>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63">
            <a:extLst>
              <a:ext uri="{FF2B5EF4-FFF2-40B4-BE49-F238E27FC236}">
                <a16:creationId xmlns:a16="http://schemas.microsoft.com/office/drawing/2014/main" xmlns="" id="{507AE1D1-A8B3-D690-6294-C94F9CE2FB12}"/>
              </a:ext>
            </a:extLst>
          </p:cNvPr>
          <p:cNvSpPr/>
          <p:nvPr/>
        </p:nvSpPr>
        <p:spPr>
          <a:xfrm>
            <a:off x="10308468" y="868923"/>
            <a:ext cx="1089814" cy="399837"/>
          </a:xfrm>
          <a:prstGeom prst="rect">
            <a:avLst/>
          </a:prstGeom>
        </p:spPr>
        <p:txBody>
          <a:bodyPr wrap="none" lIns="91168" tIns="45585" rIns="91168" bIns="45585">
            <a:spAutoFit/>
          </a:bodyPr>
          <a:lstStyle/>
          <a:p>
            <a:pPr defTabSz="1100384"/>
            <a:r>
              <a:rPr lang="ru-RU" sz="2000" b="1" dirty="0">
                <a:solidFill>
                  <a:srgbClr val="00B0F0"/>
                </a:solidFill>
                <a:latin typeface="Golos Text" panose="020B0503020202020204" pitchFamily="34" charset="0"/>
                <a:ea typeface="Golos Text" panose="020B0503020202020204" pitchFamily="34" charset="0"/>
                <a:cs typeface="Times New Roman" panose="02020603050405020304" pitchFamily="18" charset="0"/>
              </a:rPr>
              <a:t>+18,0%</a:t>
            </a:r>
            <a:endParaRPr lang="ru-RU" b="1" dirty="0">
              <a:solidFill>
                <a:srgbClr val="00B0F0"/>
              </a:solidFill>
              <a:latin typeface="Golos Text" panose="020B0503020202020204" pitchFamily="34" charset="0"/>
              <a:ea typeface="Golos Text" panose="020B0503020202020204" pitchFamily="34" charset="0"/>
              <a:cs typeface="Times New Roman" panose="02020603050405020304" pitchFamily="18" charset="0"/>
            </a:endParaRPr>
          </a:p>
        </p:txBody>
      </p:sp>
      <p:graphicFrame>
        <p:nvGraphicFramePr>
          <p:cNvPr id="11" name="Chart 4">
            <a:extLst>
              <a:ext uri="{FF2B5EF4-FFF2-40B4-BE49-F238E27FC236}">
                <a16:creationId xmlns:a16="http://schemas.microsoft.com/office/drawing/2014/main" xmlns="" id="{FAD65B44-C573-3623-ECEC-01793CD995C7}"/>
              </a:ext>
            </a:extLst>
          </p:cNvPr>
          <p:cNvGraphicFramePr/>
          <p:nvPr>
            <p:extLst>
              <p:ext uri="{D42A27DB-BD31-4B8C-83A1-F6EECF244321}">
                <p14:modId xmlns:p14="http://schemas.microsoft.com/office/powerpoint/2010/main" val="2038555832"/>
              </p:ext>
            </p:extLst>
          </p:nvPr>
        </p:nvGraphicFramePr>
        <p:xfrm>
          <a:off x="443372" y="4366913"/>
          <a:ext cx="11233248" cy="2014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581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КАДРОВЫЕ ПРОЕКТЫ</a:t>
            </a:r>
          </a:p>
        </p:txBody>
      </p:sp>
      <p:sp>
        <p:nvSpPr>
          <p:cNvPr id="4" name="TextBox 3">
            <a:extLst>
              <a:ext uri="{FF2B5EF4-FFF2-40B4-BE49-F238E27FC236}">
                <a16:creationId xmlns:a16="http://schemas.microsoft.com/office/drawing/2014/main" xmlns="" id="{9B880A49-9DD9-652A-54C6-316477A37830}"/>
              </a:ext>
            </a:extLst>
          </p:cNvPr>
          <p:cNvSpPr txBox="1"/>
          <p:nvPr/>
        </p:nvSpPr>
        <p:spPr>
          <a:xfrm>
            <a:off x="1587071" y="3563152"/>
            <a:ext cx="1420868" cy="498598"/>
          </a:xfrm>
          <a:prstGeom prst="rect">
            <a:avLst/>
          </a:prstGeom>
          <a:noFill/>
        </p:spPr>
        <p:txBody>
          <a:bodyPr wrap="square" lIns="0" tIns="0" rIns="0" bIns="0" rtlCol="0" anchor="ctr">
            <a:spAutoFit/>
          </a:bodyPr>
          <a:lstStyle/>
          <a:p>
            <a:r>
              <a:rPr lang="ru-RU" sz="1080" dirty="0">
                <a:solidFill>
                  <a:schemeClr val="tx1">
                    <a:lumMod val="75000"/>
                  </a:schemeClr>
                </a:solidFill>
                <a:latin typeface="Golos Text" panose="020B0503020202020204" pitchFamily="34" charset="0"/>
                <a:ea typeface="Golos Text" panose="020B0503020202020204" pitchFamily="34" charset="0"/>
              </a:rPr>
              <a:t>Ментор ФНС России</a:t>
            </a:r>
          </a:p>
          <a:p>
            <a:r>
              <a:rPr lang="ru-RU" sz="1080" b="1" dirty="0">
                <a:solidFill>
                  <a:schemeClr val="tx1">
                    <a:lumMod val="75000"/>
                  </a:schemeClr>
                </a:solidFill>
                <a:latin typeface="Golos Text" panose="020B0503020202020204" pitchFamily="34" charset="0"/>
                <a:ea typeface="Golos Text" panose="020B0503020202020204" pitchFamily="34" charset="0"/>
              </a:rPr>
              <a:t>Более 250 участников</a:t>
            </a:r>
            <a:endParaRPr lang="en-AU" sz="1008" b="1" dirty="0">
              <a:solidFill>
                <a:schemeClr val="tx1">
                  <a:lumMod val="75000"/>
                </a:schemeClr>
              </a:solidFill>
              <a:latin typeface="Golos Text" panose="020B0503020202020204" pitchFamily="34" charset="0"/>
              <a:ea typeface="Golos Text" panose="020B0503020202020204" pitchFamily="34" charset="0"/>
            </a:endParaRPr>
          </a:p>
        </p:txBody>
      </p:sp>
      <p:sp>
        <p:nvSpPr>
          <p:cNvPr id="5" name="Text Placeholder 32">
            <a:extLst>
              <a:ext uri="{FF2B5EF4-FFF2-40B4-BE49-F238E27FC236}">
                <a16:creationId xmlns:a16="http://schemas.microsoft.com/office/drawing/2014/main" xmlns="" id="{187A7170-5027-622C-C0A4-C32754934CD6}"/>
              </a:ext>
            </a:extLst>
          </p:cNvPr>
          <p:cNvSpPr txBox="1">
            <a:spLocks/>
          </p:cNvSpPr>
          <p:nvPr/>
        </p:nvSpPr>
        <p:spPr>
          <a:xfrm>
            <a:off x="804635" y="4303913"/>
            <a:ext cx="2057913" cy="230832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Объединяет опытных экспертов и тех, кто только начинает осваивать новые области профессиональной деятельности в налоговой сфере.</a:t>
            </a:r>
            <a:endParaRPr lang="ru-RU" sz="1050" dirty="0">
              <a:solidFill>
                <a:schemeClr val="tx1">
                  <a:lumMod val="75000"/>
                </a:schemeClr>
              </a:solidFill>
              <a:latin typeface="Golos Text" panose="020B0503020202020204" pitchFamily="34" charset="0"/>
              <a:ea typeface="Golos Text" panose="020B0503020202020204" pitchFamily="34" charset="0"/>
            </a:endParaRP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В 2022 г. Проведено очередное заседание совета менторов ФНС России, два мероприятия в формате «круглых столов» с участием менторов и </a:t>
            </a:r>
            <a:r>
              <a:rPr lang="ru-RU" sz="1000" dirty="0" err="1">
                <a:solidFill>
                  <a:schemeClr val="tx1">
                    <a:lumMod val="75000"/>
                  </a:schemeClr>
                </a:solidFill>
                <a:latin typeface="Golos Text" panose="020B0503020202020204" pitchFamily="34" charset="0"/>
                <a:ea typeface="Golos Text" panose="020B0503020202020204" pitchFamily="34" charset="0"/>
              </a:rPr>
              <a:t>менти</a:t>
            </a:r>
            <a:r>
              <a:rPr lang="ru-RU" sz="1000" dirty="0">
                <a:solidFill>
                  <a:schemeClr val="tx1">
                    <a:lumMod val="75000"/>
                  </a:schemeClr>
                </a:solidFill>
                <a:latin typeface="Golos Text" panose="020B0503020202020204" pitchFamily="34" charset="0"/>
                <a:ea typeface="Golos Text" panose="020B0503020202020204" pitchFamily="34" charset="0"/>
              </a:rPr>
              <a:t> северо-западного и приволжского федеральных округов, а также ведется работа по разработке сайта проекта.</a:t>
            </a:r>
          </a:p>
        </p:txBody>
      </p:sp>
      <p:sp>
        <p:nvSpPr>
          <p:cNvPr id="8" name="TextBox 7">
            <a:extLst>
              <a:ext uri="{FF2B5EF4-FFF2-40B4-BE49-F238E27FC236}">
                <a16:creationId xmlns:a16="http://schemas.microsoft.com/office/drawing/2014/main" xmlns="" id="{6CABB5FC-AD61-0F4A-9961-9D2F29448738}"/>
              </a:ext>
            </a:extLst>
          </p:cNvPr>
          <p:cNvSpPr txBox="1"/>
          <p:nvPr/>
        </p:nvSpPr>
        <p:spPr>
          <a:xfrm>
            <a:off x="9372156" y="1342779"/>
            <a:ext cx="2275330" cy="498598"/>
          </a:xfrm>
          <a:prstGeom prst="rect">
            <a:avLst/>
          </a:prstGeom>
          <a:noFill/>
        </p:spPr>
        <p:txBody>
          <a:bodyPr wrap="square" lIns="0" tIns="0" rIns="0" bIns="0" rtlCol="0" anchor="ctr">
            <a:spAutoFit/>
          </a:bodyPr>
          <a:lstStyle/>
          <a:p>
            <a:r>
              <a:rPr lang="ru-RU" sz="1080" dirty="0">
                <a:solidFill>
                  <a:schemeClr val="tx1">
                    <a:lumMod val="75000"/>
                  </a:schemeClr>
                </a:solidFill>
                <a:latin typeface="Golos Text" panose="020B0503020202020204" pitchFamily="34" charset="0"/>
                <a:ea typeface="Golos Text" panose="020B0503020202020204" pitchFamily="34" charset="0"/>
              </a:rPr>
              <a:t>Посвящение в профессию</a:t>
            </a:r>
          </a:p>
          <a:p>
            <a:r>
              <a:rPr lang="ru-RU" sz="1080" b="1" dirty="0">
                <a:solidFill>
                  <a:schemeClr val="tx1">
                    <a:lumMod val="75000"/>
                  </a:schemeClr>
                </a:solidFill>
                <a:latin typeface="Golos Text" panose="020B0503020202020204" pitchFamily="34" charset="0"/>
                <a:ea typeface="Golos Text" panose="020B0503020202020204" pitchFamily="34" charset="0"/>
              </a:rPr>
              <a:t>27 участников центрального аппарата в 2021 году</a:t>
            </a:r>
            <a:endParaRPr lang="en-AU" sz="1080" b="1" dirty="0">
              <a:solidFill>
                <a:schemeClr val="tx1">
                  <a:lumMod val="75000"/>
                </a:schemeClr>
              </a:solidFill>
              <a:latin typeface="Golos Text" panose="020B0503020202020204" pitchFamily="34" charset="0"/>
              <a:ea typeface="Golos Text" panose="020B0503020202020204" pitchFamily="34" charset="0"/>
            </a:endParaRPr>
          </a:p>
        </p:txBody>
      </p:sp>
      <p:sp>
        <p:nvSpPr>
          <p:cNvPr id="9" name="Text Placeholder 32">
            <a:extLst>
              <a:ext uri="{FF2B5EF4-FFF2-40B4-BE49-F238E27FC236}">
                <a16:creationId xmlns:a16="http://schemas.microsoft.com/office/drawing/2014/main" xmlns="" id="{A7256560-BC53-A704-3CA1-E5947F2965ED}"/>
              </a:ext>
            </a:extLst>
          </p:cNvPr>
          <p:cNvSpPr txBox="1">
            <a:spLocks/>
          </p:cNvSpPr>
          <p:nvPr/>
        </p:nvSpPr>
        <p:spPr>
          <a:xfrm>
            <a:off x="8668673" y="2077493"/>
            <a:ext cx="3350049" cy="100027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ru-RU" sz="1000" dirty="0">
                <a:solidFill>
                  <a:schemeClr val="tx1">
                    <a:lumMod val="75000"/>
                  </a:schemeClr>
                </a:solidFill>
                <a:latin typeface="Golos Text" panose="020B0503020202020204" pitchFamily="34" charset="0"/>
                <a:ea typeface="Golos Text" panose="020B0503020202020204" pitchFamily="34" charset="0"/>
              </a:rPr>
              <a:t>Создание корпоративной традиции</a:t>
            </a: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В канун профессионального праздника дня работника налоговых органов российской федерации в профессию посвящено 27 вновь принятых сотрудников.</a:t>
            </a: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16.11.2022 прошла очередная церемония.</a:t>
            </a:r>
          </a:p>
        </p:txBody>
      </p:sp>
      <p:sp>
        <p:nvSpPr>
          <p:cNvPr id="10" name="TextBox 9">
            <a:extLst>
              <a:ext uri="{FF2B5EF4-FFF2-40B4-BE49-F238E27FC236}">
                <a16:creationId xmlns:a16="http://schemas.microsoft.com/office/drawing/2014/main" xmlns="" id="{C3C39CC9-289A-5C3E-309B-764CE761C0ED}"/>
              </a:ext>
            </a:extLst>
          </p:cNvPr>
          <p:cNvSpPr txBox="1"/>
          <p:nvPr/>
        </p:nvSpPr>
        <p:spPr>
          <a:xfrm>
            <a:off x="4414076" y="1407412"/>
            <a:ext cx="1199752" cy="369332"/>
          </a:xfrm>
          <a:prstGeom prst="rect">
            <a:avLst/>
          </a:prstGeom>
          <a:noFill/>
        </p:spPr>
        <p:txBody>
          <a:bodyPr wrap="square" lIns="0" tIns="0" rIns="0" bIns="0" rtlCol="0" anchor="ctr">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rPr>
              <a:t>ЦИФРОВАЯ ПЛАТФОРМА</a:t>
            </a:r>
            <a:endParaRPr lang="en-AU" sz="1200" b="1" dirty="0">
              <a:solidFill>
                <a:schemeClr val="tx1">
                  <a:lumMod val="75000"/>
                </a:schemeClr>
              </a:solidFill>
              <a:latin typeface="Golos Text" panose="020B0503020202020204" pitchFamily="34" charset="0"/>
              <a:ea typeface="Golos Text" panose="020B0503020202020204" pitchFamily="34" charset="0"/>
            </a:endParaRPr>
          </a:p>
        </p:txBody>
      </p:sp>
      <p:sp>
        <p:nvSpPr>
          <p:cNvPr id="11" name="Text Placeholder 32">
            <a:extLst>
              <a:ext uri="{FF2B5EF4-FFF2-40B4-BE49-F238E27FC236}">
                <a16:creationId xmlns:a16="http://schemas.microsoft.com/office/drawing/2014/main" xmlns="" id="{0F5132B3-4457-56BE-C46F-A8DEBE969348}"/>
              </a:ext>
            </a:extLst>
          </p:cNvPr>
          <p:cNvSpPr txBox="1">
            <a:spLocks/>
          </p:cNvSpPr>
          <p:nvPr/>
        </p:nvSpPr>
        <p:spPr>
          <a:xfrm>
            <a:off x="3321276" y="2077493"/>
            <a:ext cx="2130301" cy="6463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ru-RU" sz="1050" dirty="0">
                <a:solidFill>
                  <a:schemeClr val="tx1">
                    <a:lumMod val="75000"/>
                  </a:schemeClr>
                </a:solidFill>
                <a:latin typeface="Golos Text" panose="020B0503020202020204" pitchFamily="34" charset="0"/>
                <a:ea typeface="Golos Text" panose="020B0503020202020204" pitchFamily="34" charset="0"/>
              </a:rPr>
              <a:t>Разработка единой цифровой платформы управления опытом  гражданского служащего ФНС России</a:t>
            </a:r>
          </a:p>
        </p:txBody>
      </p:sp>
      <p:sp>
        <p:nvSpPr>
          <p:cNvPr id="12" name="TextBox 11">
            <a:extLst>
              <a:ext uri="{FF2B5EF4-FFF2-40B4-BE49-F238E27FC236}">
                <a16:creationId xmlns:a16="http://schemas.microsoft.com/office/drawing/2014/main" xmlns="" id="{B4ACB194-A0F3-D63A-4C89-0A9C8233A17A}"/>
              </a:ext>
            </a:extLst>
          </p:cNvPr>
          <p:cNvSpPr txBox="1"/>
          <p:nvPr/>
        </p:nvSpPr>
        <p:spPr>
          <a:xfrm>
            <a:off x="7127312" y="1407412"/>
            <a:ext cx="1308948" cy="369332"/>
          </a:xfrm>
          <a:prstGeom prst="rect">
            <a:avLst/>
          </a:prstGeom>
          <a:noFill/>
        </p:spPr>
        <p:txBody>
          <a:bodyPr wrap="square" lIns="0" tIns="0" rIns="0" bIns="0" rtlCol="0" anchor="ctr">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rPr>
              <a:t>СТАЖИРОВКА </a:t>
            </a:r>
          </a:p>
          <a:p>
            <a:r>
              <a:rPr lang="ru-RU" sz="1200" b="1" dirty="0">
                <a:solidFill>
                  <a:schemeClr val="tx1">
                    <a:lumMod val="75000"/>
                  </a:schemeClr>
                </a:solidFill>
                <a:latin typeface="Golos Text" panose="020B0503020202020204" pitchFamily="34" charset="0"/>
                <a:ea typeface="Golos Text" panose="020B0503020202020204" pitchFamily="34" charset="0"/>
              </a:rPr>
              <a:t>В ФНС РОССИИ</a:t>
            </a:r>
          </a:p>
        </p:txBody>
      </p:sp>
      <p:sp>
        <p:nvSpPr>
          <p:cNvPr id="13" name="Text Placeholder 32">
            <a:extLst>
              <a:ext uri="{FF2B5EF4-FFF2-40B4-BE49-F238E27FC236}">
                <a16:creationId xmlns:a16="http://schemas.microsoft.com/office/drawing/2014/main" xmlns="" id="{BE9450D6-50AF-D53F-5E2E-16A65C6E14ED}"/>
              </a:ext>
            </a:extLst>
          </p:cNvPr>
          <p:cNvSpPr txBox="1">
            <a:spLocks/>
          </p:cNvSpPr>
          <p:nvPr/>
        </p:nvSpPr>
        <p:spPr>
          <a:xfrm>
            <a:off x="5938487" y="2077493"/>
            <a:ext cx="2005759" cy="48474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ru-RU" sz="1050" dirty="0">
                <a:solidFill>
                  <a:schemeClr val="tx1">
                    <a:lumMod val="75000"/>
                  </a:schemeClr>
                </a:solidFill>
                <a:latin typeface="Golos Text" panose="020B0503020202020204" pitchFamily="34" charset="0"/>
                <a:ea typeface="Golos Text" panose="020B0503020202020204" pitchFamily="34" charset="0"/>
              </a:rPr>
              <a:t>Стажировку в центральном аппарате ФНС России прошли 78 чел.</a:t>
            </a:r>
          </a:p>
        </p:txBody>
      </p:sp>
      <p:sp>
        <p:nvSpPr>
          <p:cNvPr id="14" name="Text Placeholder 32">
            <a:extLst>
              <a:ext uri="{FF2B5EF4-FFF2-40B4-BE49-F238E27FC236}">
                <a16:creationId xmlns:a16="http://schemas.microsoft.com/office/drawing/2014/main" xmlns="" id="{2B268FCE-95A6-9B17-B577-E3F5297ED31C}"/>
              </a:ext>
            </a:extLst>
          </p:cNvPr>
          <p:cNvSpPr txBox="1">
            <a:spLocks/>
          </p:cNvSpPr>
          <p:nvPr/>
        </p:nvSpPr>
        <p:spPr>
          <a:xfrm>
            <a:off x="804635" y="2077493"/>
            <a:ext cx="2057912" cy="64633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ru-RU" sz="1050" dirty="0">
                <a:solidFill>
                  <a:schemeClr val="tx1">
                    <a:lumMod val="75000"/>
                  </a:schemeClr>
                </a:solidFill>
                <a:latin typeface="Golos Text" panose="020B0503020202020204" pitchFamily="34" charset="0"/>
                <a:ea typeface="Golos Text" panose="020B0503020202020204" pitchFamily="34" charset="0"/>
              </a:rPr>
              <a:t>Разработана стратегия развития кадровой системы ФНС России «Кадровая служба 2.0.»</a:t>
            </a:r>
          </a:p>
        </p:txBody>
      </p:sp>
      <p:pic>
        <p:nvPicPr>
          <p:cNvPr id="15" name="Picture 4">
            <a:extLst>
              <a:ext uri="{FF2B5EF4-FFF2-40B4-BE49-F238E27FC236}">
                <a16:creationId xmlns:a16="http://schemas.microsoft.com/office/drawing/2014/main" xmlns="" id="{BDBD2CE1-6842-40B3-5D32-C2A37BBD9984}"/>
              </a:ext>
            </a:extLst>
          </p:cNvPr>
          <p:cNvPicPr>
            <a:picLocks noChangeAspect="1"/>
          </p:cNvPicPr>
          <p:nvPr/>
        </p:nvPicPr>
        <p:blipFill rotWithShape="1">
          <a:blip r:embed="rId3"/>
          <a:srcRect l="-1" t="-1" r="-6911" b="-3729"/>
          <a:stretch/>
        </p:blipFill>
        <p:spPr>
          <a:xfrm>
            <a:off x="8488088" y="1123308"/>
            <a:ext cx="833028" cy="937540"/>
          </a:xfrm>
          <a:prstGeom prst="rect">
            <a:avLst/>
          </a:prstGeom>
        </p:spPr>
      </p:pic>
      <p:pic>
        <p:nvPicPr>
          <p:cNvPr id="16" name="Рисунок 34">
            <a:extLst>
              <a:ext uri="{FF2B5EF4-FFF2-40B4-BE49-F238E27FC236}">
                <a16:creationId xmlns:a16="http://schemas.microsoft.com/office/drawing/2014/main" xmlns="" id="{0358FA92-C3B3-0717-23A0-229EB6499FCE}"/>
              </a:ext>
            </a:extLst>
          </p:cNvPr>
          <p:cNvPicPr>
            <a:picLocks noChangeAspect="1"/>
          </p:cNvPicPr>
          <p:nvPr/>
        </p:nvPicPr>
        <p:blipFill rotWithShape="1">
          <a:blip r:embed="rId4"/>
          <a:srcRect l="32962" t="37360" r="52466" b="36351"/>
          <a:stretch/>
        </p:blipFill>
        <p:spPr>
          <a:xfrm>
            <a:off x="804635" y="3516538"/>
            <a:ext cx="644626" cy="591826"/>
          </a:xfrm>
          <a:prstGeom prst="rect">
            <a:avLst/>
          </a:prstGeom>
        </p:spPr>
      </p:pic>
      <p:grpSp>
        <p:nvGrpSpPr>
          <p:cNvPr id="17" name="Group 66">
            <a:extLst>
              <a:ext uri="{FF2B5EF4-FFF2-40B4-BE49-F238E27FC236}">
                <a16:creationId xmlns:a16="http://schemas.microsoft.com/office/drawing/2014/main" xmlns="" id="{20C2960C-9543-247B-A6FD-FC7C17C1E8FE}"/>
              </a:ext>
            </a:extLst>
          </p:cNvPr>
          <p:cNvGrpSpPr/>
          <p:nvPr/>
        </p:nvGrpSpPr>
        <p:grpSpPr>
          <a:xfrm>
            <a:off x="3321276" y="1408844"/>
            <a:ext cx="949233" cy="366469"/>
            <a:chOff x="4089555" y="1684014"/>
            <a:chExt cx="949233" cy="366469"/>
          </a:xfrm>
        </p:grpSpPr>
        <p:pic>
          <p:nvPicPr>
            <p:cNvPr id="18" name="Рисунок 33">
              <a:extLst>
                <a:ext uri="{FF2B5EF4-FFF2-40B4-BE49-F238E27FC236}">
                  <a16:creationId xmlns:a16="http://schemas.microsoft.com/office/drawing/2014/main" xmlns="" id="{9490D6C1-B584-AE0E-5658-D23799ED5E1A}"/>
                </a:ext>
              </a:extLst>
            </p:cNvPr>
            <p:cNvPicPr>
              <a:picLocks noChangeAspect="1"/>
            </p:cNvPicPr>
            <p:nvPr/>
          </p:nvPicPr>
          <p:blipFill rotWithShape="1">
            <a:blip r:embed="rId5"/>
            <a:srcRect l="45203" t="44324" r="45473" b="41381"/>
            <a:stretch/>
          </p:blipFill>
          <p:spPr>
            <a:xfrm>
              <a:off x="4089555" y="1684014"/>
              <a:ext cx="424980" cy="366469"/>
            </a:xfrm>
            <a:prstGeom prst="rect">
              <a:avLst/>
            </a:prstGeom>
          </p:spPr>
        </p:pic>
        <p:pic>
          <p:nvPicPr>
            <p:cNvPr id="19" name="Picture 2" descr="ВК логотип ПНГ на Прозрачном Фоне • Скачать PNG ВК логотип">
              <a:extLst>
                <a:ext uri="{FF2B5EF4-FFF2-40B4-BE49-F238E27FC236}">
                  <a16:creationId xmlns:a16="http://schemas.microsoft.com/office/drawing/2014/main" xmlns="" id="{2987E9D5-1AE5-33A2-9611-EBCE07DAC5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9959" y="1694258"/>
              <a:ext cx="308829" cy="30882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xmlns="" id="{B3BFA13B-4F84-C891-9FA7-5362FDFFC83C}"/>
              </a:ext>
            </a:extLst>
          </p:cNvPr>
          <p:cNvSpPr txBox="1"/>
          <p:nvPr/>
        </p:nvSpPr>
        <p:spPr>
          <a:xfrm>
            <a:off x="4641847" y="3727813"/>
            <a:ext cx="991289" cy="169277"/>
          </a:xfrm>
          <a:prstGeom prst="rect">
            <a:avLst/>
          </a:prstGeom>
          <a:noFill/>
        </p:spPr>
        <p:txBody>
          <a:bodyPr wrap="square" lIns="0" tIns="0" rIns="0" bIns="0" rtlCol="0" anchor="ctr">
            <a:spAutoFit/>
          </a:bodyPr>
          <a:lstStyle/>
          <a:p>
            <a:r>
              <a:rPr lang="ru-RU" sz="1100" b="1" dirty="0">
                <a:solidFill>
                  <a:schemeClr val="tx1">
                    <a:lumMod val="75000"/>
                  </a:schemeClr>
                </a:solidFill>
                <a:latin typeface="Golos Text" panose="020B0503020202020204" pitchFamily="34" charset="0"/>
                <a:ea typeface="Golos Text" panose="020B0503020202020204" pitchFamily="34" charset="0"/>
              </a:rPr>
              <a:t>ПРО-кадры</a:t>
            </a:r>
          </a:p>
        </p:txBody>
      </p:sp>
      <p:sp>
        <p:nvSpPr>
          <p:cNvPr id="21" name="Text Placeholder 32">
            <a:extLst>
              <a:ext uri="{FF2B5EF4-FFF2-40B4-BE49-F238E27FC236}">
                <a16:creationId xmlns:a16="http://schemas.microsoft.com/office/drawing/2014/main" xmlns="" id="{D252B239-4D40-933A-B26C-51E7FB09E9DD}"/>
              </a:ext>
            </a:extLst>
          </p:cNvPr>
          <p:cNvSpPr txBox="1">
            <a:spLocks/>
          </p:cNvSpPr>
          <p:nvPr/>
        </p:nvSpPr>
        <p:spPr>
          <a:xfrm>
            <a:off x="3321276" y="4303913"/>
            <a:ext cx="2055616" cy="215443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Обмен опытом с кадровыми службами территориальных налоговых органов</a:t>
            </a: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Проведено 5 кадровых форумов на тему: «Цифровая трансформация – время действовать!» В гг. Пятигорск, Тула, Санкт-Петербург, Салехард, Уфа.</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marL="0" indent="0">
              <a:lnSpc>
                <a:spcPct val="100000"/>
              </a:lnSpc>
              <a:spcBef>
                <a:spcPts val="0"/>
              </a:spcBef>
              <a:buNone/>
            </a:pPr>
            <a:endParaRPr lang="ru-RU" sz="1000" dirty="0">
              <a:solidFill>
                <a:schemeClr val="tx1">
                  <a:lumMod val="75000"/>
                </a:schemeClr>
              </a:solidFill>
              <a:latin typeface="Golos Text" panose="020B0503020202020204" pitchFamily="34" charset="0"/>
              <a:ea typeface="Golos Text" panose="020B0503020202020204" pitchFamily="34" charset="0"/>
            </a:endParaRP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Приняло участие 445 человек из налоговых органов ЮФО, СКФО, ЦФО, СФО, УФО, СЗФО, ПФО.</a:t>
            </a:r>
          </a:p>
        </p:txBody>
      </p:sp>
      <p:pic>
        <p:nvPicPr>
          <p:cNvPr id="22" name="Рисунок 55">
            <a:extLst>
              <a:ext uri="{FF2B5EF4-FFF2-40B4-BE49-F238E27FC236}">
                <a16:creationId xmlns:a16="http://schemas.microsoft.com/office/drawing/2014/main" xmlns="" id="{B53E17B4-BC19-56E9-8913-1D3F82B6676A}"/>
              </a:ext>
            </a:extLst>
          </p:cNvPr>
          <p:cNvPicPr>
            <a:picLocks noChangeAspect="1"/>
          </p:cNvPicPr>
          <p:nvPr/>
        </p:nvPicPr>
        <p:blipFill>
          <a:blip r:embed="rId7"/>
          <a:stretch>
            <a:fillRect/>
          </a:stretch>
        </p:blipFill>
        <p:spPr>
          <a:xfrm>
            <a:off x="3321276" y="3595666"/>
            <a:ext cx="1083926" cy="433570"/>
          </a:xfrm>
          <a:prstGeom prst="rect">
            <a:avLst/>
          </a:prstGeom>
        </p:spPr>
      </p:pic>
      <p:pic>
        <p:nvPicPr>
          <p:cNvPr id="23" name="Рисунок 55">
            <a:extLst>
              <a:ext uri="{FF2B5EF4-FFF2-40B4-BE49-F238E27FC236}">
                <a16:creationId xmlns:a16="http://schemas.microsoft.com/office/drawing/2014/main" xmlns="" id="{5E83F4D6-9FAF-29C1-8A5A-EB34B66F3330}"/>
              </a:ext>
            </a:extLst>
          </p:cNvPr>
          <p:cNvPicPr>
            <a:picLocks noChangeAspect="1"/>
          </p:cNvPicPr>
          <p:nvPr/>
        </p:nvPicPr>
        <p:blipFill>
          <a:blip r:embed="rId7"/>
          <a:stretch>
            <a:fillRect/>
          </a:stretch>
        </p:blipFill>
        <p:spPr>
          <a:xfrm>
            <a:off x="5929288" y="1375293"/>
            <a:ext cx="1083926" cy="433570"/>
          </a:xfrm>
          <a:prstGeom prst="rect">
            <a:avLst/>
          </a:prstGeom>
        </p:spPr>
      </p:pic>
      <p:pic>
        <p:nvPicPr>
          <p:cNvPr id="24" name="Рисунок 67">
            <a:extLst>
              <a:ext uri="{FF2B5EF4-FFF2-40B4-BE49-F238E27FC236}">
                <a16:creationId xmlns:a16="http://schemas.microsoft.com/office/drawing/2014/main" xmlns="" id="{6115D73F-0284-1304-5838-6046021CC27A}"/>
              </a:ext>
            </a:extLst>
          </p:cNvPr>
          <p:cNvPicPr>
            <a:picLocks noChangeAspect="1"/>
          </p:cNvPicPr>
          <p:nvPr/>
        </p:nvPicPr>
        <p:blipFill>
          <a:blip r:embed="rId7"/>
          <a:stretch>
            <a:fillRect/>
          </a:stretch>
        </p:blipFill>
        <p:spPr>
          <a:xfrm>
            <a:off x="804635" y="1268913"/>
            <a:ext cx="1615828" cy="646331"/>
          </a:xfrm>
          <a:prstGeom prst="rect">
            <a:avLst/>
          </a:prstGeom>
        </p:spPr>
      </p:pic>
      <p:pic>
        <p:nvPicPr>
          <p:cNvPr id="25" name="Рисунок 174">
            <a:extLst>
              <a:ext uri="{FF2B5EF4-FFF2-40B4-BE49-F238E27FC236}">
                <a16:creationId xmlns:a16="http://schemas.microsoft.com/office/drawing/2014/main" xmlns="" id="{9AFB1EAF-4B20-ECBF-0521-7CE47AEF53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53072" y="3560744"/>
            <a:ext cx="755229" cy="503414"/>
          </a:xfrm>
          <a:prstGeom prst="rect">
            <a:avLst/>
          </a:prstGeom>
          <a:solidFill>
            <a:schemeClr val="bg2"/>
          </a:solidFill>
        </p:spPr>
      </p:pic>
      <p:sp>
        <p:nvSpPr>
          <p:cNvPr id="26" name="TextBox 25">
            <a:extLst>
              <a:ext uri="{FF2B5EF4-FFF2-40B4-BE49-F238E27FC236}">
                <a16:creationId xmlns:a16="http://schemas.microsoft.com/office/drawing/2014/main" xmlns="" id="{A1FE876F-644A-4A62-5099-6C242B8F7BC2}"/>
              </a:ext>
            </a:extLst>
          </p:cNvPr>
          <p:cNvSpPr txBox="1"/>
          <p:nvPr/>
        </p:nvSpPr>
        <p:spPr>
          <a:xfrm>
            <a:off x="9520835" y="3458508"/>
            <a:ext cx="2497887" cy="707886"/>
          </a:xfrm>
          <a:prstGeom prst="rect">
            <a:avLst/>
          </a:prstGeom>
          <a:noFill/>
        </p:spPr>
        <p:txBody>
          <a:bodyPr wrap="square" rtlCol="0">
            <a:spAutoFit/>
          </a:bodyPr>
          <a:lstStyle/>
          <a:p>
            <a:r>
              <a:rPr lang="ru-RU" sz="1000" b="1" dirty="0">
                <a:solidFill>
                  <a:schemeClr val="tx1">
                    <a:lumMod val="75000"/>
                  </a:schemeClr>
                </a:solidFill>
                <a:latin typeface="Golos Text" panose="020B0503020202020204" pitchFamily="34" charset="0"/>
                <a:ea typeface="Golos Text" panose="020B0503020202020204" pitchFamily="34" charset="0"/>
              </a:rPr>
              <a:t>Ежегодная торжественная церемония возложения венка </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и цветов к Могиле Неизвестного Солдата </a:t>
            </a:r>
          </a:p>
        </p:txBody>
      </p:sp>
      <p:sp>
        <p:nvSpPr>
          <p:cNvPr id="27" name="Text Placeholder 32">
            <a:extLst>
              <a:ext uri="{FF2B5EF4-FFF2-40B4-BE49-F238E27FC236}">
                <a16:creationId xmlns:a16="http://schemas.microsoft.com/office/drawing/2014/main" xmlns="" id="{A024A76C-F024-0D89-5488-FAB90A665AE0}"/>
              </a:ext>
            </a:extLst>
          </p:cNvPr>
          <p:cNvSpPr txBox="1">
            <a:spLocks/>
          </p:cNvSpPr>
          <p:nvPr/>
        </p:nvSpPr>
        <p:spPr>
          <a:xfrm>
            <a:off x="8668673" y="4303913"/>
            <a:ext cx="2967498" cy="200054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Поддержание корпоративных традиций</a:t>
            </a: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Память павших в великой отечественной войне 1941-1945 гг. Почтили сотрудники центрального аппарата федеральной налоговой службы, ветераны войны и труда, актив молодежного совета, совета менторов, совета ветеранов и профсоюзной организации ФНС России, отдав дань глубокого уважения великому подвигу, героизму и самоотверженности участников великой отечественной войны.</a:t>
            </a:r>
            <a:endParaRPr lang="en-US" sz="1000" dirty="0">
              <a:solidFill>
                <a:schemeClr val="tx1">
                  <a:lumMod val="75000"/>
                </a:schemeClr>
              </a:solidFill>
              <a:latin typeface="Golos Text" panose="020B0503020202020204" pitchFamily="34" charset="0"/>
              <a:ea typeface="Golos Text" panose="020B0503020202020204" pitchFamily="34" charset="0"/>
            </a:endParaRPr>
          </a:p>
          <a:p>
            <a:pPr marL="0" indent="0">
              <a:lnSpc>
                <a:spcPct val="100000"/>
              </a:lnSpc>
              <a:spcBef>
                <a:spcPts val="0"/>
              </a:spcBef>
              <a:buNone/>
            </a:pPr>
            <a:endParaRPr lang="ru-RU" sz="1000" dirty="0">
              <a:solidFill>
                <a:schemeClr val="tx1">
                  <a:lumMod val="75000"/>
                </a:schemeClr>
              </a:solidFill>
              <a:latin typeface="Golos Text" panose="020B0503020202020204" pitchFamily="34" charset="0"/>
              <a:ea typeface="Golos Text" panose="020B0503020202020204" pitchFamily="34" charset="0"/>
            </a:endParaRP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Всего участие приняло 60 человек.</a:t>
            </a:r>
          </a:p>
        </p:txBody>
      </p:sp>
      <p:sp>
        <p:nvSpPr>
          <p:cNvPr id="31" name="TextBox 30">
            <a:extLst>
              <a:ext uri="{FF2B5EF4-FFF2-40B4-BE49-F238E27FC236}">
                <a16:creationId xmlns:a16="http://schemas.microsoft.com/office/drawing/2014/main" xmlns="" id="{105757F7-0B22-3A1C-F498-343B91C397ED}"/>
              </a:ext>
            </a:extLst>
          </p:cNvPr>
          <p:cNvSpPr txBox="1"/>
          <p:nvPr/>
        </p:nvSpPr>
        <p:spPr>
          <a:xfrm>
            <a:off x="6535598" y="3646252"/>
            <a:ext cx="1246188" cy="332399"/>
          </a:xfrm>
          <a:prstGeom prst="rect">
            <a:avLst/>
          </a:prstGeom>
          <a:noFill/>
        </p:spPr>
        <p:txBody>
          <a:bodyPr wrap="square" lIns="0" tIns="0" rIns="0" bIns="0" rtlCol="0" anchor="ctr">
            <a:spAutoFit/>
          </a:bodyPr>
          <a:lstStyle/>
          <a:p>
            <a:r>
              <a:rPr lang="ru-RU" sz="1080" b="1" dirty="0">
                <a:solidFill>
                  <a:schemeClr val="tx1">
                    <a:lumMod val="75000"/>
                  </a:schemeClr>
                </a:solidFill>
                <a:latin typeface="Golos Text" panose="020B0503020202020204" pitchFamily="34" charset="0"/>
                <a:ea typeface="Golos Text" panose="020B0503020202020204" pitchFamily="34" charset="0"/>
              </a:rPr>
              <a:t>КНИЖНАЯ ПОЛКА</a:t>
            </a:r>
          </a:p>
        </p:txBody>
      </p:sp>
      <p:sp>
        <p:nvSpPr>
          <p:cNvPr id="32" name="Text Placeholder 32">
            <a:extLst>
              <a:ext uri="{FF2B5EF4-FFF2-40B4-BE49-F238E27FC236}">
                <a16:creationId xmlns:a16="http://schemas.microsoft.com/office/drawing/2014/main" xmlns="" id="{61578454-04AA-12F7-A37B-A4C27E6D73DC}"/>
              </a:ext>
            </a:extLst>
          </p:cNvPr>
          <p:cNvSpPr txBox="1">
            <a:spLocks/>
          </p:cNvSpPr>
          <p:nvPr/>
        </p:nvSpPr>
        <p:spPr>
          <a:xfrm>
            <a:off x="5902017" y="4303913"/>
            <a:ext cx="2139794" cy="107721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Планируется с 2023 г.</a:t>
            </a:r>
          </a:p>
          <a:p>
            <a:pPr marL="0" indent="0">
              <a:lnSpc>
                <a:spcPct val="100000"/>
              </a:lnSpc>
              <a:spcBef>
                <a:spcPts val="0"/>
              </a:spcBef>
              <a:buNone/>
            </a:pPr>
            <a:r>
              <a:rPr lang="ru-RU" sz="1000" dirty="0">
                <a:solidFill>
                  <a:schemeClr val="tx1">
                    <a:lumMod val="75000"/>
                  </a:schemeClr>
                </a:solidFill>
                <a:latin typeface="Golos Text" panose="020B0503020202020204" pitchFamily="34" charset="0"/>
                <a:ea typeface="Golos Text" panose="020B0503020202020204" pitchFamily="34" charset="0"/>
              </a:rPr>
              <a:t>Предоставление возможности взаимодействия единомышленников с общими интересами и увлечениями для формирования сплоченного коллектива</a:t>
            </a:r>
          </a:p>
        </p:txBody>
      </p:sp>
      <p:pic>
        <p:nvPicPr>
          <p:cNvPr id="33" name="Рисунок 5">
            <a:extLst>
              <a:ext uri="{FF2B5EF4-FFF2-40B4-BE49-F238E27FC236}">
                <a16:creationId xmlns:a16="http://schemas.microsoft.com/office/drawing/2014/main" xmlns="" id="{4E6BD2F4-9E0F-5245-EE27-DA146C4DC2A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822" r="7136"/>
          <a:stretch/>
        </p:blipFill>
        <p:spPr>
          <a:xfrm>
            <a:off x="5883652" y="3564052"/>
            <a:ext cx="495018" cy="496798"/>
          </a:xfrm>
          <a:prstGeom prst="flowChartConnector">
            <a:avLst/>
          </a:prstGeom>
        </p:spPr>
      </p:pic>
      <p:cxnSp>
        <p:nvCxnSpPr>
          <p:cNvPr id="36" name="Straight Connector 35">
            <a:extLst>
              <a:ext uri="{FF2B5EF4-FFF2-40B4-BE49-F238E27FC236}">
                <a16:creationId xmlns:a16="http://schemas.microsoft.com/office/drawing/2014/main" xmlns="" id="{82B36684-DD31-6570-1F79-74BFC8541A04}"/>
              </a:ext>
            </a:extLst>
          </p:cNvPr>
          <p:cNvCxnSpPr>
            <a:cxnSpLocks/>
          </p:cNvCxnSpPr>
          <p:nvPr/>
        </p:nvCxnSpPr>
        <p:spPr>
          <a:xfrm>
            <a:off x="8488088" y="1359852"/>
            <a:ext cx="0" cy="549814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58A8D1A4-1A40-25CF-93B8-BE46AE1A8AB7}"/>
              </a:ext>
            </a:extLst>
          </p:cNvPr>
          <p:cNvCxnSpPr>
            <a:cxnSpLocks/>
          </p:cNvCxnSpPr>
          <p:nvPr/>
        </p:nvCxnSpPr>
        <p:spPr>
          <a:xfrm>
            <a:off x="5678213" y="1359852"/>
            <a:ext cx="0" cy="549814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9F769F40-4016-59EE-F0B9-E7DA66030908}"/>
              </a:ext>
            </a:extLst>
          </p:cNvPr>
          <p:cNvCxnSpPr>
            <a:cxnSpLocks/>
          </p:cNvCxnSpPr>
          <p:nvPr/>
        </p:nvCxnSpPr>
        <p:spPr>
          <a:xfrm>
            <a:off x="3115988" y="1359852"/>
            <a:ext cx="0" cy="549814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B1E2ED4F-3756-1E57-3FED-55A27B0CF8EF}"/>
              </a:ext>
            </a:extLst>
          </p:cNvPr>
          <p:cNvCxnSpPr>
            <a:cxnSpLocks/>
          </p:cNvCxnSpPr>
          <p:nvPr/>
        </p:nvCxnSpPr>
        <p:spPr>
          <a:xfrm flipH="1">
            <a:off x="335360" y="3284984"/>
            <a:ext cx="1185664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9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Single Corner Rounded 20">
            <a:extLst>
              <a:ext uri="{FF2B5EF4-FFF2-40B4-BE49-F238E27FC236}">
                <a16:creationId xmlns:a16="http://schemas.microsoft.com/office/drawing/2014/main" xmlns="" id="{59811184-91EC-E31F-3227-0FEB077F481F}"/>
              </a:ext>
            </a:extLst>
          </p:cNvPr>
          <p:cNvSpPr/>
          <p:nvPr/>
        </p:nvSpPr>
        <p:spPr>
          <a:xfrm flipH="1">
            <a:off x="7961776" y="1016732"/>
            <a:ext cx="4230224" cy="5841268"/>
          </a:xfrm>
          <a:prstGeom prst="round1Rect">
            <a:avLst>
              <a:gd name="adj" fmla="val 11531"/>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288000" tIns="180000" rIns="1764000" bIns="180000" rtlCol="0" anchor="ctr">
            <a:noAutofit/>
          </a:bodyPr>
          <a:lstStyle/>
          <a:p>
            <a:endParaRPr lang="ru-RU" sz="1200" dirty="0">
              <a:solidFill>
                <a:schemeClr val="tx1">
                  <a:lumMod val="75000"/>
                </a:schemeClr>
              </a:solidFill>
              <a:latin typeface="Golos Text" panose="020B0503020202020204" pitchFamily="34" charset="0"/>
              <a:ea typeface="Golos Text" panose="020B0503020202020204" pitchFamily="34" charset="0"/>
            </a:endParaRPr>
          </a:p>
        </p:txBody>
      </p:sp>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ПРОЕКТЫ ПРОФЕССИОНАЛЬНОГО РАЗВИТИЯ СОТРУДНИКОВ СЛУЖБЫ</a:t>
            </a:r>
          </a:p>
        </p:txBody>
      </p:sp>
      <p:graphicFrame>
        <p:nvGraphicFramePr>
          <p:cNvPr id="2" name="Таблица 48">
            <a:extLst>
              <a:ext uri="{FF2B5EF4-FFF2-40B4-BE49-F238E27FC236}">
                <a16:creationId xmlns:a16="http://schemas.microsoft.com/office/drawing/2014/main" xmlns="" id="{47B5C5F8-7FD8-A2B2-529A-D9164675A424}"/>
              </a:ext>
            </a:extLst>
          </p:cNvPr>
          <p:cNvGraphicFramePr>
            <a:graphicFrameLocks noGrp="1"/>
          </p:cNvGraphicFramePr>
          <p:nvPr>
            <p:extLst>
              <p:ext uri="{D42A27DB-BD31-4B8C-83A1-F6EECF244321}">
                <p14:modId xmlns:p14="http://schemas.microsoft.com/office/powerpoint/2010/main" val="2226997317"/>
              </p:ext>
            </p:extLst>
          </p:nvPr>
        </p:nvGraphicFramePr>
        <p:xfrm>
          <a:off x="8213184" y="1987719"/>
          <a:ext cx="3753479" cy="2731200"/>
        </p:xfrm>
        <a:graphic>
          <a:graphicData uri="http://schemas.openxmlformats.org/drawingml/2006/table">
            <a:tbl>
              <a:tblPr>
                <a:tableStyleId>{5C22544A-7EE6-4342-B048-85BDC9FD1C3A}</a:tableStyleId>
              </a:tblPr>
              <a:tblGrid>
                <a:gridCol w="2380921">
                  <a:extLst>
                    <a:ext uri="{9D8B030D-6E8A-4147-A177-3AD203B41FA5}">
                      <a16:colId xmlns:a16="http://schemas.microsoft.com/office/drawing/2014/main" xmlns="" val="20000"/>
                    </a:ext>
                  </a:extLst>
                </a:gridCol>
                <a:gridCol w="1372558">
                  <a:extLst>
                    <a:ext uri="{9D8B030D-6E8A-4147-A177-3AD203B41FA5}">
                      <a16:colId xmlns:a16="http://schemas.microsoft.com/office/drawing/2014/main" xmlns="" val="20001"/>
                    </a:ext>
                  </a:extLst>
                </a:gridCol>
              </a:tblGrid>
              <a:tr h="0">
                <a:tc gridSpan="2">
                  <a:txBody>
                    <a:bodyPr/>
                    <a:lstStyle/>
                    <a:p>
                      <a:pPr marL="0" marR="0" lvl="0" indent="0" algn="ctr" defTabSz="1007943" rtl="0" eaLnBrk="1" fontAlgn="b" latinLnBrk="0" hangingPunct="1">
                        <a:lnSpc>
                          <a:spcPct val="100000"/>
                        </a:lnSpc>
                        <a:spcBef>
                          <a:spcPts val="0"/>
                        </a:spcBef>
                        <a:spcAft>
                          <a:spcPts val="0"/>
                        </a:spcAft>
                        <a:buClrTx/>
                        <a:buSzTx/>
                        <a:buFontTx/>
                        <a:buNone/>
                        <a:tabLst/>
                        <a:defRPr/>
                      </a:pPr>
                      <a:r>
                        <a:rPr lang="ru-RU" sz="1000" kern="1200" dirty="0">
                          <a:solidFill>
                            <a:schemeClr val="tx1">
                              <a:lumMod val="75000"/>
                            </a:schemeClr>
                          </a:solidFill>
                          <a:latin typeface="Golos Text" panose="020B0503020202020204" pitchFamily="34" charset="0"/>
                          <a:ea typeface="Golos Text" panose="020B0503020202020204" pitchFamily="34" charset="0"/>
                          <a:cs typeface="+mn-cs"/>
                        </a:rPr>
                        <a:t>ЧЕЛОВЕКО-ЧАСЫ</a:t>
                      </a:r>
                    </a:p>
                  </a:txBody>
                  <a:tcPr marL="9525" marR="9525" marT="108000" marB="108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0">
                <a:tc>
                  <a:txBody>
                    <a:bodyPr/>
                    <a:lstStyle/>
                    <a:p>
                      <a:pPr algn="ctr" fontAlgn="b"/>
                      <a:r>
                        <a:rPr lang="ru-RU" sz="1000" kern="1200" dirty="0">
                          <a:solidFill>
                            <a:schemeClr val="tx1">
                              <a:lumMod val="75000"/>
                            </a:schemeClr>
                          </a:solidFill>
                          <a:latin typeface="Golos Text" panose="020B0503020202020204" pitchFamily="34" charset="0"/>
                          <a:ea typeface="Golos Text" panose="020B0503020202020204" pitchFamily="34" charset="0"/>
                          <a:cs typeface="+mn-cs"/>
                        </a:rPr>
                        <a:t> ФОРМА ОБУЧЕНИЯ</a:t>
                      </a:r>
                    </a:p>
                  </a:txBody>
                  <a:tcPr marL="9525" marR="9525" marT="108000" marB="108000" anchor="ctr">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ru-RU" sz="1000" kern="1200" dirty="0">
                          <a:solidFill>
                            <a:schemeClr val="tx1">
                              <a:lumMod val="75000"/>
                            </a:schemeClr>
                          </a:solidFill>
                          <a:latin typeface="Golos Text" panose="020B0503020202020204" pitchFamily="34" charset="0"/>
                          <a:ea typeface="Golos Text" panose="020B0503020202020204" pitchFamily="34" charset="0"/>
                          <a:cs typeface="+mn-cs"/>
                        </a:rPr>
                        <a:t>9 МЕСЯЦЕВ 2022 </a:t>
                      </a:r>
                    </a:p>
                  </a:txBody>
                  <a:tcPr marL="9525" marR="9525" marT="108000" marB="108000" anchor="ctr">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0">
                <a:tc>
                  <a:txBody>
                    <a:bodyPr/>
                    <a:lstStyle/>
                    <a:p>
                      <a:pPr algn="l"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Очная</a:t>
                      </a:r>
                    </a:p>
                  </a:txBody>
                  <a:tcPr marL="9525" marR="9525" marT="108000" marB="108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341 404,00</a:t>
                      </a:r>
                    </a:p>
                  </a:txBody>
                  <a:tcPr marL="9525" marR="9525" marT="108000" marB="108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a:txBody>
                    <a:bodyPr/>
                    <a:lstStyle/>
                    <a:p>
                      <a:pPr algn="l"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Очно-заочная</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24 324,00</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0">
                <a:tc>
                  <a:txBody>
                    <a:bodyPr/>
                    <a:lstStyle/>
                    <a:p>
                      <a:pPr algn="l"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Заочная </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1 734 718,00</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a:txBody>
                    <a:bodyPr/>
                    <a:lstStyle/>
                    <a:p>
                      <a:pPr algn="l"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Очная с применением  ДОТ</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200" b="0" kern="1200" dirty="0">
                          <a:solidFill>
                            <a:schemeClr val="tx1">
                              <a:lumMod val="75000"/>
                            </a:schemeClr>
                          </a:solidFill>
                          <a:latin typeface="Golos Text" panose="020B0503020202020204" pitchFamily="34" charset="0"/>
                          <a:ea typeface="Golos Text" panose="020B0503020202020204" pitchFamily="34" charset="0"/>
                          <a:cs typeface="+mn-cs"/>
                        </a:rPr>
                        <a:t>79 262</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a:txBody>
                    <a:bodyPr/>
                    <a:lstStyle/>
                    <a:p>
                      <a:pPr algn="l" fontAlgn="b"/>
                      <a:r>
                        <a:rPr lang="ru-RU" sz="1200" b="1" kern="1200" dirty="0">
                          <a:solidFill>
                            <a:schemeClr val="tx1">
                              <a:lumMod val="75000"/>
                            </a:schemeClr>
                          </a:solidFill>
                          <a:latin typeface="Golos Text" panose="020B0503020202020204" pitchFamily="34" charset="0"/>
                          <a:ea typeface="Golos Text" panose="020B0503020202020204" pitchFamily="34" charset="0"/>
                          <a:cs typeface="+mn-cs"/>
                        </a:rPr>
                        <a:t>ВСЕГО</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ru-RU" sz="1200" b="1" kern="1200" dirty="0">
                          <a:solidFill>
                            <a:schemeClr val="tx1">
                              <a:lumMod val="75000"/>
                            </a:schemeClr>
                          </a:solidFill>
                          <a:latin typeface="Golos Text" panose="020B0503020202020204" pitchFamily="34" charset="0"/>
                          <a:ea typeface="Golos Text" panose="020B0503020202020204" pitchFamily="34" charset="0"/>
                          <a:cs typeface="+mn-cs"/>
                        </a:rPr>
                        <a:t>2 179 708,00</a:t>
                      </a:r>
                    </a:p>
                  </a:txBody>
                  <a:tcPr marL="9525" marR="9525" marT="108000" marB="108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3" name="Прямоугольник 2">
            <a:extLst>
              <a:ext uri="{FF2B5EF4-FFF2-40B4-BE49-F238E27FC236}">
                <a16:creationId xmlns:a16="http://schemas.microsoft.com/office/drawing/2014/main" xmlns="" id="{7BAC7652-9C13-0DE0-1C66-4E1474CEBD67}"/>
              </a:ext>
            </a:extLst>
          </p:cNvPr>
          <p:cNvSpPr/>
          <p:nvPr/>
        </p:nvSpPr>
        <p:spPr>
          <a:xfrm>
            <a:off x="2392069" y="3077101"/>
            <a:ext cx="5463139" cy="1077218"/>
          </a:xfrm>
          <a:prstGeom prst="rect">
            <a:avLst/>
          </a:prstGeom>
        </p:spPr>
        <p:txBody>
          <a:bodyPr wrap="square" lIns="0" tIns="0" rIns="0" bIns="0">
            <a:spAutoFit/>
          </a:bodyPr>
          <a:lstStyle/>
          <a:p>
            <a:pPr algn="just"/>
            <a:r>
              <a:rPr lang="en-US" sz="1400" dirty="0">
                <a:solidFill>
                  <a:schemeClr val="tx1">
                    <a:lumMod val="75000"/>
                  </a:schemeClr>
                </a:solidFill>
                <a:latin typeface="Golos Text" panose="020B0503020202020204" pitchFamily="34" charset="0"/>
                <a:ea typeface="Golos Text" panose="020B0503020202020204" pitchFamily="34" charset="0"/>
              </a:rPr>
              <a:t>216</a:t>
            </a:r>
            <a:r>
              <a:rPr lang="ru-RU" sz="1400" dirty="0">
                <a:solidFill>
                  <a:schemeClr val="tx1">
                    <a:lumMod val="75000"/>
                  </a:schemeClr>
                </a:solidFill>
                <a:latin typeface="Golos Text" panose="020B0503020202020204" pitchFamily="34" charset="0"/>
                <a:ea typeface="Golos Text" panose="020B0503020202020204" pitchFamily="34" charset="0"/>
              </a:rPr>
              <a:t> обучаемых, 12 модулей, 2 потока</a:t>
            </a:r>
          </a:p>
          <a:p>
            <a:pPr algn="just"/>
            <a:r>
              <a:rPr lang="ru-RU" sz="1400" dirty="0">
                <a:solidFill>
                  <a:schemeClr val="tx1">
                    <a:lumMod val="75000"/>
                  </a:schemeClr>
                </a:solidFill>
                <a:latin typeface="Golos Text" panose="020B0503020202020204" pitchFamily="34" charset="0"/>
                <a:ea typeface="Golos Text" panose="020B0503020202020204" pitchFamily="34" charset="0"/>
              </a:rPr>
              <a:t>Дистанционное обучение на специальной платформе</a:t>
            </a:r>
          </a:p>
          <a:p>
            <a:pPr algn="just"/>
            <a:r>
              <a:rPr lang="ru-RU" sz="1400" dirty="0">
                <a:solidFill>
                  <a:schemeClr val="tx1">
                    <a:lumMod val="75000"/>
                  </a:schemeClr>
                </a:solidFill>
                <a:latin typeface="Golos Text" panose="020B0503020202020204" pitchFamily="34" charset="0"/>
                <a:ea typeface="Golos Text" panose="020B0503020202020204" pitchFamily="34" charset="0"/>
              </a:rPr>
              <a:t>Очная сессия 6-10 июня (Санкт-Петербург) </a:t>
            </a:r>
            <a:r>
              <a:rPr lang="en-US" sz="1400" dirty="0">
                <a:solidFill>
                  <a:schemeClr val="tx1">
                    <a:lumMod val="75000"/>
                  </a:schemeClr>
                </a:solidFill>
                <a:latin typeface="Golos Text" panose="020B0503020202020204" pitchFamily="34" charset="0"/>
                <a:ea typeface="Golos Text" panose="020B0503020202020204" pitchFamily="34" charset="0"/>
              </a:rPr>
              <a:t>I </a:t>
            </a:r>
            <a:r>
              <a:rPr lang="ru-RU" sz="1400" dirty="0">
                <a:solidFill>
                  <a:schemeClr val="tx1">
                    <a:lumMod val="75000"/>
                  </a:schemeClr>
                </a:solidFill>
                <a:latin typeface="Golos Text" panose="020B0503020202020204" pitchFamily="34" charset="0"/>
                <a:ea typeface="Golos Text" panose="020B0503020202020204" pitchFamily="34" charset="0"/>
              </a:rPr>
              <a:t>поток</a:t>
            </a:r>
            <a:endParaRPr lang="en-US" sz="1400" dirty="0">
              <a:solidFill>
                <a:schemeClr val="tx1">
                  <a:lumMod val="75000"/>
                </a:schemeClr>
              </a:solidFill>
              <a:latin typeface="Golos Text" panose="020B0503020202020204" pitchFamily="34" charset="0"/>
              <a:ea typeface="Golos Text" panose="020B0503020202020204" pitchFamily="34" charset="0"/>
            </a:endParaRPr>
          </a:p>
          <a:p>
            <a:pPr algn="just"/>
            <a:r>
              <a:rPr lang="ru-RU" sz="1400" dirty="0">
                <a:solidFill>
                  <a:schemeClr val="tx1">
                    <a:lumMod val="75000"/>
                  </a:schemeClr>
                </a:solidFill>
                <a:latin typeface="Golos Text" panose="020B0503020202020204" pitchFamily="34" charset="0"/>
                <a:ea typeface="Golos Text" panose="020B0503020202020204" pitchFamily="34" charset="0"/>
              </a:rPr>
              <a:t>Очная сессия 12-16 сентября (ЛРЦ «Подмосковье») </a:t>
            </a:r>
            <a:r>
              <a:rPr lang="en-US" sz="1400" dirty="0">
                <a:solidFill>
                  <a:schemeClr val="tx1">
                    <a:lumMod val="75000"/>
                  </a:schemeClr>
                </a:solidFill>
                <a:latin typeface="Golos Text" panose="020B0503020202020204" pitchFamily="34" charset="0"/>
                <a:ea typeface="Golos Text" panose="020B0503020202020204" pitchFamily="34" charset="0"/>
              </a:rPr>
              <a:t>II </a:t>
            </a:r>
          </a:p>
          <a:p>
            <a:pPr algn="just"/>
            <a:r>
              <a:rPr lang="ru-RU" sz="1400" dirty="0">
                <a:solidFill>
                  <a:schemeClr val="tx1">
                    <a:lumMod val="75000"/>
                  </a:schemeClr>
                </a:solidFill>
                <a:latin typeface="Golos Text" panose="020B0503020202020204" pitchFamily="34" charset="0"/>
                <a:ea typeface="Golos Text" panose="020B0503020202020204" pitchFamily="34" charset="0"/>
              </a:rPr>
              <a:t>Очная сессия </a:t>
            </a:r>
            <a:r>
              <a:rPr lang="en-US" sz="1400" dirty="0">
                <a:solidFill>
                  <a:schemeClr val="tx1">
                    <a:lumMod val="75000"/>
                  </a:schemeClr>
                </a:solidFill>
                <a:latin typeface="Golos Text" panose="020B0503020202020204" pitchFamily="34" charset="0"/>
                <a:ea typeface="Golos Text" panose="020B0503020202020204" pitchFamily="34" charset="0"/>
              </a:rPr>
              <a:t>26-30</a:t>
            </a:r>
            <a:r>
              <a:rPr lang="ru-RU" sz="1400" dirty="0">
                <a:solidFill>
                  <a:schemeClr val="tx1">
                    <a:lumMod val="75000"/>
                  </a:schemeClr>
                </a:solidFill>
                <a:latin typeface="Golos Text" panose="020B0503020202020204" pitchFamily="34" charset="0"/>
                <a:ea typeface="Golos Text" panose="020B0503020202020204" pitchFamily="34" charset="0"/>
              </a:rPr>
              <a:t> сентября (Новосибирск) </a:t>
            </a:r>
            <a:r>
              <a:rPr lang="en-US" sz="1400" dirty="0">
                <a:solidFill>
                  <a:schemeClr val="tx1">
                    <a:lumMod val="75000"/>
                  </a:schemeClr>
                </a:solidFill>
                <a:latin typeface="Golos Text" panose="020B0503020202020204" pitchFamily="34" charset="0"/>
                <a:ea typeface="Golos Text" panose="020B0503020202020204" pitchFamily="34" charset="0"/>
              </a:rPr>
              <a:t>I </a:t>
            </a:r>
            <a:r>
              <a:rPr lang="ru-RU" sz="1400" dirty="0">
                <a:solidFill>
                  <a:schemeClr val="tx1">
                    <a:lumMod val="75000"/>
                  </a:schemeClr>
                </a:solidFill>
                <a:latin typeface="Golos Text" panose="020B0503020202020204" pitchFamily="34" charset="0"/>
                <a:ea typeface="Golos Text" panose="020B0503020202020204" pitchFamily="34" charset="0"/>
              </a:rPr>
              <a:t>поток</a:t>
            </a:r>
            <a:endParaRPr lang="en-US" sz="1400" dirty="0">
              <a:solidFill>
                <a:schemeClr val="tx1">
                  <a:lumMod val="75000"/>
                </a:schemeClr>
              </a:solidFill>
              <a:latin typeface="Golos Text" panose="020B0503020202020204" pitchFamily="34" charset="0"/>
              <a:ea typeface="Golos Text" panose="020B0503020202020204" pitchFamily="34" charset="0"/>
            </a:endParaRPr>
          </a:p>
        </p:txBody>
      </p:sp>
      <p:sp>
        <p:nvSpPr>
          <p:cNvPr id="4" name="Прямоугольник 49">
            <a:extLst>
              <a:ext uri="{FF2B5EF4-FFF2-40B4-BE49-F238E27FC236}">
                <a16:creationId xmlns:a16="http://schemas.microsoft.com/office/drawing/2014/main" xmlns="" id="{88EC78F6-59B5-C9A3-634A-47462441D4AA}"/>
              </a:ext>
            </a:extLst>
          </p:cNvPr>
          <p:cNvSpPr/>
          <p:nvPr/>
        </p:nvSpPr>
        <p:spPr>
          <a:xfrm>
            <a:off x="8213184" y="1253957"/>
            <a:ext cx="3796393" cy="553998"/>
          </a:xfrm>
          <a:prstGeom prst="rect">
            <a:avLst/>
          </a:prstGeom>
        </p:spPr>
        <p:txBody>
          <a:bodyPr wrap="square" lIns="0" tIns="0" rIns="0" bIns="0">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rPr>
              <a:t>Объем оказанных государственных услуг институтами повышения квалификации </a:t>
            </a:r>
            <a:br>
              <a:rPr lang="ru-RU" sz="1200" b="1" dirty="0">
                <a:solidFill>
                  <a:schemeClr val="tx1">
                    <a:lumMod val="75000"/>
                  </a:schemeClr>
                </a:solidFill>
                <a:latin typeface="Golos Text" panose="020B0503020202020204" pitchFamily="34" charset="0"/>
                <a:ea typeface="Golos Text" panose="020B0503020202020204" pitchFamily="34" charset="0"/>
              </a:rPr>
            </a:br>
            <a:r>
              <a:rPr lang="ru-RU" sz="1200" b="1" dirty="0">
                <a:solidFill>
                  <a:schemeClr val="tx1">
                    <a:lumMod val="75000"/>
                  </a:schemeClr>
                </a:solidFill>
                <a:latin typeface="Golos Text" panose="020B0503020202020204" pitchFamily="34" charset="0"/>
                <a:ea typeface="Golos Text" panose="020B0503020202020204" pitchFamily="34" charset="0"/>
              </a:rPr>
              <a:t>ФНС России </a:t>
            </a:r>
          </a:p>
        </p:txBody>
      </p:sp>
      <p:sp>
        <p:nvSpPr>
          <p:cNvPr id="5" name="Прямоугольник 50">
            <a:extLst>
              <a:ext uri="{FF2B5EF4-FFF2-40B4-BE49-F238E27FC236}">
                <a16:creationId xmlns:a16="http://schemas.microsoft.com/office/drawing/2014/main" xmlns="" id="{7DD03FD4-62FA-3810-8E93-709DF7D33969}"/>
              </a:ext>
            </a:extLst>
          </p:cNvPr>
          <p:cNvSpPr/>
          <p:nvPr/>
        </p:nvSpPr>
        <p:spPr>
          <a:xfrm>
            <a:off x="2392069" y="1423453"/>
            <a:ext cx="5378180" cy="646331"/>
          </a:xfrm>
          <a:prstGeom prst="rect">
            <a:avLst/>
          </a:prstGeom>
        </p:spPr>
        <p:txBody>
          <a:bodyPr wrap="square" lIns="0" tIns="0" rIns="0" bIns="0">
            <a:spAutoFit/>
          </a:bodyPr>
          <a:lstStyle/>
          <a:p>
            <a:pPr algn="just"/>
            <a:r>
              <a:rPr lang="ru-RU" sz="1400" dirty="0">
                <a:solidFill>
                  <a:schemeClr val="tx1">
                    <a:lumMod val="75000"/>
                  </a:schemeClr>
                </a:solidFill>
                <a:latin typeface="Golos Text" panose="020B0503020202020204" pitchFamily="34" charset="0"/>
                <a:ea typeface="Golos Text" panose="020B0503020202020204" pitchFamily="34" charset="0"/>
              </a:rPr>
              <a:t>150 обучаемых, 2 модуля.</a:t>
            </a:r>
          </a:p>
          <a:p>
            <a:pPr algn="just"/>
            <a:r>
              <a:rPr lang="ru-RU" sz="1400" dirty="0">
                <a:solidFill>
                  <a:schemeClr val="tx1">
                    <a:lumMod val="75000"/>
                  </a:schemeClr>
                </a:solidFill>
                <a:latin typeface="Golos Text" panose="020B0503020202020204" pitchFamily="34" charset="0"/>
                <a:ea typeface="Golos Text" panose="020B0503020202020204" pitchFamily="34" charset="0"/>
              </a:rPr>
              <a:t>Очная сессия 17-21 января (Рязань)</a:t>
            </a:r>
          </a:p>
          <a:p>
            <a:pPr algn="just"/>
            <a:r>
              <a:rPr lang="ru-RU" sz="1400" dirty="0">
                <a:solidFill>
                  <a:schemeClr val="tx1">
                    <a:lumMod val="75000"/>
                  </a:schemeClr>
                </a:solidFill>
                <a:latin typeface="Golos Text" panose="020B0503020202020204" pitchFamily="34" charset="0"/>
                <a:ea typeface="Golos Text" panose="020B0503020202020204" pitchFamily="34" charset="0"/>
              </a:rPr>
              <a:t>Очная сессия 21-25 марта (Иваново)</a:t>
            </a:r>
            <a:endParaRPr lang="en-US" sz="1400" dirty="0">
              <a:solidFill>
                <a:schemeClr val="tx1">
                  <a:lumMod val="75000"/>
                </a:schemeClr>
              </a:solidFill>
              <a:latin typeface="Golos Text" panose="020B0503020202020204" pitchFamily="34" charset="0"/>
              <a:ea typeface="Golos Text" panose="020B0503020202020204" pitchFamily="34" charset="0"/>
            </a:endParaRPr>
          </a:p>
        </p:txBody>
      </p:sp>
      <p:sp>
        <p:nvSpPr>
          <p:cNvPr id="6" name="Прямоугольник 51">
            <a:extLst>
              <a:ext uri="{FF2B5EF4-FFF2-40B4-BE49-F238E27FC236}">
                <a16:creationId xmlns:a16="http://schemas.microsoft.com/office/drawing/2014/main" xmlns="" id="{F5216186-3AAE-0CFE-8B5F-C3E3384AEC6D}"/>
              </a:ext>
            </a:extLst>
          </p:cNvPr>
          <p:cNvSpPr/>
          <p:nvPr/>
        </p:nvSpPr>
        <p:spPr>
          <a:xfrm>
            <a:off x="2392070" y="2492896"/>
            <a:ext cx="5517748" cy="430887"/>
          </a:xfrm>
          <a:prstGeom prst="rect">
            <a:avLst/>
          </a:prstGeom>
        </p:spPr>
        <p:txBody>
          <a:bodyPr wrap="square" lIns="0" tIns="0" rIns="0" bIns="0">
            <a:spAutoFit/>
          </a:bodyPr>
          <a:lstStyle/>
          <a:p>
            <a:r>
              <a:rPr lang="ru-RU" sz="1400" b="1" dirty="0">
                <a:solidFill>
                  <a:schemeClr val="tx1">
                    <a:lumMod val="75000"/>
                  </a:schemeClr>
                </a:solidFill>
                <a:latin typeface="Golos Text" panose="020B0503020202020204" pitchFamily="34" charset="0"/>
                <a:ea typeface="Golos Text" panose="020B0503020202020204" pitchFamily="34" charset="0"/>
              </a:rPr>
              <a:t>МГА: Лидер цифровой трансформации </a:t>
            </a:r>
            <a:br>
              <a:rPr lang="ru-RU" sz="1400" b="1" dirty="0">
                <a:solidFill>
                  <a:schemeClr val="tx1">
                    <a:lumMod val="75000"/>
                  </a:schemeClr>
                </a:solidFill>
                <a:latin typeface="Golos Text" panose="020B0503020202020204" pitchFamily="34" charset="0"/>
                <a:ea typeface="Golos Text" panose="020B0503020202020204" pitchFamily="34" charset="0"/>
              </a:rPr>
            </a:br>
            <a:r>
              <a:rPr lang="ru-RU" sz="1400" b="1" dirty="0">
                <a:solidFill>
                  <a:schemeClr val="tx1">
                    <a:lumMod val="75000"/>
                  </a:schemeClr>
                </a:solidFill>
                <a:latin typeface="Golos Text" panose="020B0503020202020204" pitchFamily="34" charset="0"/>
                <a:ea typeface="Golos Text" panose="020B0503020202020204" pitchFamily="34" charset="0"/>
              </a:rPr>
              <a:t>на государственной службе</a:t>
            </a:r>
          </a:p>
        </p:txBody>
      </p:sp>
      <p:sp>
        <p:nvSpPr>
          <p:cNvPr id="7" name="Прямоугольник 52">
            <a:extLst>
              <a:ext uri="{FF2B5EF4-FFF2-40B4-BE49-F238E27FC236}">
                <a16:creationId xmlns:a16="http://schemas.microsoft.com/office/drawing/2014/main" xmlns="" id="{E0BC39A3-7A06-7225-7D70-5616E9F480BE}"/>
              </a:ext>
            </a:extLst>
          </p:cNvPr>
          <p:cNvSpPr/>
          <p:nvPr/>
        </p:nvSpPr>
        <p:spPr>
          <a:xfrm>
            <a:off x="2392070" y="1117764"/>
            <a:ext cx="5378180" cy="215444"/>
          </a:xfrm>
          <a:prstGeom prst="rect">
            <a:avLst/>
          </a:prstGeom>
        </p:spPr>
        <p:txBody>
          <a:bodyPr wrap="square" lIns="0" tIns="0" rIns="0" bIns="0">
            <a:spAutoFit/>
          </a:bodyPr>
          <a:lstStyle/>
          <a:p>
            <a:r>
              <a:rPr lang="ru-RU" sz="1400" b="1" dirty="0">
                <a:solidFill>
                  <a:schemeClr val="tx1">
                    <a:lumMod val="75000"/>
                  </a:schemeClr>
                </a:solidFill>
                <a:latin typeface="Golos Text" panose="020B0503020202020204" pitchFamily="34" charset="0"/>
                <a:ea typeface="Golos Text" panose="020B0503020202020204" pitchFamily="34" charset="0"/>
              </a:rPr>
              <a:t>Межрегиональные взаимообучающие практики</a:t>
            </a:r>
          </a:p>
        </p:txBody>
      </p:sp>
      <p:pic>
        <p:nvPicPr>
          <p:cNvPr id="8" name="Рисунок 7">
            <a:extLst>
              <a:ext uri="{FF2B5EF4-FFF2-40B4-BE49-F238E27FC236}">
                <a16:creationId xmlns:a16="http://schemas.microsoft.com/office/drawing/2014/main" xmlns="" id="{4F83F2C0-3188-5D90-D536-0C4DCEA44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9" y="1198637"/>
            <a:ext cx="1123182" cy="792468"/>
          </a:xfrm>
          <a:prstGeom prst="rect">
            <a:avLst/>
          </a:prstGeom>
        </p:spPr>
      </p:pic>
      <p:pic>
        <p:nvPicPr>
          <p:cNvPr id="9" name="Рисунок 44">
            <a:extLst>
              <a:ext uri="{FF2B5EF4-FFF2-40B4-BE49-F238E27FC236}">
                <a16:creationId xmlns:a16="http://schemas.microsoft.com/office/drawing/2014/main" xmlns="" id="{DACC24AF-9B66-33E7-EBE2-95DAEB10000D}"/>
              </a:ext>
            </a:extLst>
          </p:cNvPr>
          <p:cNvPicPr>
            <a:picLocks noChangeAspect="1"/>
          </p:cNvPicPr>
          <p:nvPr/>
        </p:nvPicPr>
        <p:blipFill rotWithShape="1">
          <a:blip r:embed="rId4"/>
          <a:srcRect l="64470" t="81122" r="30214" b="10245"/>
          <a:stretch/>
        </p:blipFill>
        <p:spPr>
          <a:xfrm>
            <a:off x="10783204" y="5466682"/>
            <a:ext cx="1185854" cy="1051314"/>
          </a:xfrm>
          <a:prstGeom prst="rect">
            <a:avLst/>
          </a:prstGeom>
        </p:spPr>
      </p:pic>
      <p:sp>
        <p:nvSpPr>
          <p:cNvPr id="10" name="Прямоугольник 45">
            <a:extLst>
              <a:ext uri="{FF2B5EF4-FFF2-40B4-BE49-F238E27FC236}">
                <a16:creationId xmlns:a16="http://schemas.microsoft.com/office/drawing/2014/main" xmlns="" id="{79B4552C-FE6F-9DA2-3CCC-2319F027961F}"/>
              </a:ext>
            </a:extLst>
          </p:cNvPr>
          <p:cNvSpPr/>
          <p:nvPr/>
        </p:nvSpPr>
        <p:spPr>
          <a:xfrm>
            <a:off x="8213184" y="5509299"/>
            <a:ext cx="2562526" cy="1015663"/>
          </a:xfrm>
          <a:prstGeom prst="rect">
            <a:avLst/>
          </a:prstGeom>
        </p:spPr>
        <p:txBody>
          <a:bodyPr wrap="square" lIns="0" tIns="0" rIns="0" bIns="0">
            <a:spAutoFit/>
          </a:bodyPr>
          <a:lstStyle/>
          <a:p>
            <a:pPr marL="342900" indent="-342900">
              <a:buFont typeface="+mj-lt"/>
              <a:buAutoNum type="arabicPeriod"/>
            </a:pPr>
            <a:r>
              <a:rPr lang="ru-RU" sz="1100" dirty="0">
                <a:solidFill>
                  <a:schemeClr val="tx1">
                    <a:lumMod val="75000"/>
                  </a:schemeClr>
                </a:solidFill>
                <a:latin typeface="Golos Text" panose="020B0503020202020204" pitchFamily="34" charset="0"/>
                <a:ea typeface="Golos Text" panose="020B0503020202020204" pitchFamily="34" charset="0"/>
              </a:rPr>
              <a:t>от 20 499 чел. </a:t>
            </a:r>
            <a:r>
              <a:rPr lang="en-US" sz="1100" dirty="0">
                <a:solidFill>
                  <a:schemeClr val="tx1">
                    <a:lumMod val="75000"/>
                  </a:schemeClr>
                </a:solidFill>
                <a:latin typeface="Golos Text" panose="020B0503020202020204" pitchFamily="34" charset="0"/>
                <a:ea typeface="Golos Text" panose="020B0503020202020204" pitchFamily="34" charset="0"/>
              </a:rPr>
              <a:t>NPS </a:t>
            </a:r>
            <a:r>
              <a:rPr lang="ru-RU" sz="1100" dirty="0">
                <a:solidFill>
                  <a:schemeClr val="tx1">
                    <a:lumMod val="75000"/>
                  </a:schemeClr>
                </a:solidFill>
                <a:latin typeface="Golos Text" panose="020B0503020202020204" pitchFamily="34" charset="0"/>
                <a:ea typeface="Golos Text" panose="020B0503020202020204" pitchFamily="34" charset="0"/>
              </a:rPr>
              <a:t>программ: 28,69 (Нева) и 36,69 (Волга)</a:t>
            </a:r>
          </a:p>
          <a:p>
            <a:pPr marL="342900" indent="-342900">
              <a:buFont typeface="+mj-lt"/>
              <a:buAutoNum type="arabicPeriod"/>
            </a:pPr>
            <a:r>
              <a:rPr lang="ru-RU" sz="1100" dirty="0">
                <a:solidFill>
                  <a:schemeClr val="tx1">
                    <a:lumMod val="75000"/>
                  </a:schemeClr>
                </a:solidFill>
                <a:latin typeface="Golos Text" panose="020B0503020202020204" pitchFamily="34" charset="0"/>
                <a:ea typeface="Golos Text" panose="020B0503020202020204" pitchFamily="34" charset="0"/>
              </a:rPr>
              <a:t>составлены и реализованы Карты пути обучающегося и Планы по преодолению барьеров</a:t>
            </a:r>
          </a:p>
        </p:txBody>
      </p:sp>
      <p:sp>
        <p:nvSpPr>
          <p:cNvPr id="11" name="Прямоугольник 55">
            <a:extLst>
              <a:ext uri="{FF2B5EF4-FFF2-40B4-BE49-F238E27FC236}">
                <a16:creationId xmlns:a16="http://schemas.microsoft.com/office/drawing/2014/main" xmlns="" id="{F5D266AC-8DD7-7799-3F5F-B989C85750FE}"/>
              </a:ext>
            </a:extLst>
          </p:cNvPr>
          <p:cNvSpPr/>
          <p:nvPr/>
        </p:nvSpPr>
        <p:spPr>
          <a:xfrm>
            <a:off x="8213184" y="4931876"/>
            <a:ext cx="3753479" cy="369332"/>
          </a:xfrm>
          <a:prstGeom prst="rect">
            <a:avLst/>
          </a:prstGeom>
        </p:spPr>
        <p:txBody>
          <a:bodyPr wrap="square" lIns="0" tIns="0" rIns="0" bIns="0">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rPr>
              <a:t>Получена обратная связь по результатам обучения в 2021 году: </a:t>
            </a:r>
          </a:p>
        </p:txBody>
      </p:sp>
      <p:pic>
        <p:nvPicPr>
          <p:cNvPr id="12" name="Рисунок 3">
            <a:extLst>
              <a:ext uri="{FF2B5EF4-FFF2-40B4-BE49-F238E27FC236}">
                <a16:creationId xmlns:a16="http://schemas.microsoft.com/office/drawing/2014/main" xmlns="" id="{CC5CFDBC-9D84-8A3E-8AAF-2CC67A4170D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50000" y1="50000" x2="50000" y2="50000"/>
                        <a14:foregroundMark x1="38095" y1="61765" x2="38095" y2="61765"/>
                        <a14:foregroundMark x1="17857" y1="62745" x2="17857" y2="62745"/>
                        <a14:foregroundMark x1="26190" y1="89216" x2="26190" y2="89216"/>
                      </a14:backgroundRemoval>
                    </a14:imgEffect>
                  </a14:imgLayer>
                </a14:imgProps>
              </a:ext>
              <a:ext uri="{28A0092B-C50C-407E-A947-70E740481C1C}">
                <a14:useLocalDpi xmlns:a14="http://schemas.microsoft.com/office/drawing/2010/main" val="0"/>
              </a:ext>
            </a:extLst>
          </a:blip>
          <a:stretch>
            <a:fillRect/>
          </a:stretch>
        </p:blipFill>
        <p:spPr>
          <a:xfrm>
            <a:off x="815869" y="5612682"/>
            <a:ext cx="1047062" cy="635718"/>
          </a:xfrm>
          <a:prstGeom prst="rect">
            <a:avLst/>
          </a:prstGeom>
        </p:spPr>
      </p:pic>
      <p:sp>
        <p:nvSpPr>
          <p:cNvPr id="13" name="Прямоугольник 58">
            <a:extLst>
              <a:ext uri="{FF2B5EF4-FFF2-40B4-BE49-F238E27FC236}">
                <a16:creationId xmlns:a16="http://schemas.microsoft.com/office/drawing/2014/main" xmlns="" id="{0713C8CF-E3CE-90EF-C413-A07D01F88F01}"/>
              </a:ext>
            </a:extLst>
          </p:cNvPr>
          <p:cNvSpPr/>
          <p:nvPr/>
        </p:nvSpPr>
        <p:spPr>
          <a:xfrm>
            <a:off x="2392069" y="5642550"/>
            <a:ext cx="2709552" cy="215444"/>
          </a:xfrm>
          <a:prstGeom prst="rect">
            <a:avLst/>
          </a:prstGeom>
        </p:spPr>
        <p:txBody>
          <a:bodyPr wrap="square" lIns="0" tIns="0" rIns="0" bIns="0">
            <a:spAutoFit/>
          </a:bodyPr>
          <a:lstStyle/>
          <a:p>
            <a:r>
              <a:rPr lang="ru-RU" sz="1400" b="1" dirty="0">
                <a:solidFill>
                  <a:schemeClr val="tx1">
                    <a:lumMod val="75000"/>
                  </a:schemeClr>
                </a:solidFill>
                <a:latin typeface="Golos Text" panose="020B0503020202020204" pitchFamily="34" charset="0"/>
                <a:ea typeface="Golos Text" panose="020B0503020202020204" pitchFamily="34" charset="0"/>
              </a:rPr>
              <a:t>Школа руководителя</a:t>
            </a:r>
          </a:p>
        </p:txBody>
      </p:sp>
      <p:sp>
        <p:nvSpPr>
          <p:cNvPr id="14" name="Прямоугольник 60">
            <a:extLst>
              <a:ext uri="{FF2B5EF4-FFF2-40B4-BE49-F238E27FC236}">
                <a16:creationId xmlns:a16="http://schemas.microsoft.com/office/drawing/2014/main" xmlns="" id="{CDB8067E-1FEC-1C4B-DF3C-B26AA115B595}"/>
              </a:ext>
            </a:extLst>
          </p:cNvPr>
          <p:cNvSpPr/>
          <p:nvPr/>
        </p:nvSpPr>
        <p:spPr>
          <a:xfrm>
            <a:off x="2392069" y="5986445"/>
            <a:ext cx="5036079" cy="430887"/>
          </a:xfrm>
          <a:prstGeom prst="rect">
            <a:avLst/>
          </a:prstGeom>
        </p:spPr>
        <p:txBody>
          <a:bodyPr wrap="square" lIns="0" tIns="0" rIns="0" bIns="0">
            <a:spAutoFit/>
          </a:bodyPr>
          <a:lstStyle/>
          <a:p>
            <a:pPr algn="just"/>
            <a:r>
              <a:rPr lang="ru-RU" sz="1400" dirty="0">
                <a:solidFill>
                  <a:schemeClr val="tx1">
                    <a:lumMod val="75000"/>
                  </a:schemeClr>
                </a:solidFill>
                <a:latin typeface="Golos Text" panose="020B0503020202020204" pitchFamily="34" charset="0"/>
                <a:ea typeface="Golos Text" panose="020B0503020202020204" pitchFamily="34" charset="0"/>
              </a:rPr>
              <a:t>110 обучаемых, 1 модуль</a:t>
            </a:r>
          </a:p>
          <a:p>
            <a:pPr algn="just"/>
            <a:r>
              <a:rPr lang="ru-RU" sz="1400" dirty="0">
                <a:solidFill>
                  <a:schemeClr val="tx1">
                    <a:lumMod val="75000"/>
                  </a:schemeClr>
                </a:solidFill>
                <a:latin typeface="Golos Text" panose="020B0503020202020204" pitchFamily="34" charset="0"/>
                <a:ea typeface="Golos Text" panose="020B0503020202020204" pitchFamily="34" charset="0"/>
              </a:rPr>
              <a:t>Очная сессия 28-29 Мая (Рязань) </a:t>
            </a:r>
            <a:endParaRPr lang="en-US" sz="1400" dirty="0">
              <a:solidFill>
                <a:schemeClr val="tx1">
                  <a:lumMod val="75000"/>
                </a:schemeClr>
              </a:solidFill>
              <a:latin typeface="Golos Text" panose="020B0503020202020204" pitchFamily="34" charset="0"/>
              <a:ea typeface="Golos Text" panose="020B0503020202020204" pitchFamily="34" charset="0"/>
            </a:endParaRPr>
          </a:p>
        </p:txBody>
      </p:sp>
      <p:pic>
        <p:nvPicPr>
          <p:cNvPr id="15" name="Рисунок 8">
            <a:extLst>
              <a:ext uri="{FF2B5EF4-FFF2-40B4-BE49-F238E27FC236}">
                <a16:creationId xmlns:a16="http://schemas.microsoft.com/office/drawing/2014/main" xmlns="" id="{9336BAD3-762A-982C-E342-9A1436470DF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7702" b="62399" l="16835" r="83569">
                        <a14:foregroundMark x1="49093" y1="43448" x2="49093" y2="43448"/>
                        <a14:foregroundMark x1="46774" y1="40827" x2="51109" y2="45161"/>
                        <a14:foregroundMark x1="50302" y1="52722" x2="50403" y2="55746"/>
                        <a14:foregroundMark x1="50000" y1="57157" x2="48790" y2="58972"/>
                        <a14:foregroundMark x1="46573" y1="57359" x2="46573" y2="57359"/>
                        <a14:foregroundMark x1="49496" y1="48185" x2="49496" y2="48185"/>
                        <a14:foregroundMark x1="49597" y1="49698" x2="49597" y2="49698"/>
                        <a14:foregroundMark x1="56956" y1="42843" x2="56956" y2="42843"/>
                        <a14:foregroundMark x1="56351" y1="43548" x2="58669" y2="45161"/>
                        <a14:foregroundMark x1="58770" y1="55242" x2="68246" y2="47581"/>
                        <a14:foregroundMark x1="39315" y1="50504" x2="42742" y2="44758"/>
                      </a14:backgroundRemoval>
                    </a14:imgEffect>
                  </a14:imgLayer>
                </a14:imgProps>
              </a:ext>
              <a:ext uri="{28A0092B-C50C-407E-A947-70E740481C1C}">
                <a14:useLocalDpi xmlns:a14="http://schemas.microsoft.com/office/drawing/2010/main" val="0"/>
              </a:ext>
            </a:extLst>
          </a:blip>
          <a:srcRect l="16400" t="37400" r="15624" b="36875"/>
          <a:stretch/>
        </p:blipFill>
        <p:spPr>
          <a:xfrm>
            <a:off x="668204" y="2506731"/>
            <a:ext cx="1342394" cy="526956"/>
          </a:xfrm>
          <a:prstGeom prst="rect">
            <a:avLst/>
          </a:prstGeom>
        </p:spPr>
      </p:pic>
      <p:sp>
        <p:nvSpPr>
          <p:cNvPr id="16" name="Прямоугольник 56">
            <a:extLst>
              <a:ext uri="{FF2B5EF4-FFF2-40B4-BE49-F238E27FC236}">
                <a16:creationId xmlns:a16="http://schemas.microsoft.com/office/drawing/2014/main" xmlns="" id="{F74D1CD3-B469-F1C6-915B-C99137459861}"/>
              </a:ext>
            </a:extLst>
          </p:cNvPr>
          <p:cNvSpPr/>
          <p:nvPr/>
        </p:nvSpPr>
        <p:spPr>
          <a:xfrm>
            <a:off x="2392069" y="4550990"/>
            <a:ext cx="5492720" cy="215444"/>
          </a:xfrm>
          <a:prstGeom prst="rect">
            <a:avLst/>
          </a:prstGeom>
        </p:spPr>
        <p:txBody>
          <a:bodyPr wrap="square" lIns="0" tIns="0" rIns="0" bIns="0">
            <a:spAutoFit/>
          </a:bodyPr>
          <a:lstStyle/>
          <a:p>
            <a:r>
              <a:rPr lang="ru-RU" sz="1400" b="1" dirty="0">
                <a:solidFill>
                  <a:schemeClr val="tx1">
                    <a:lumMod val="75000"/>
                  </a:schemeClr>
                </a:solidFill>
                <a:latin typeface="Golos Text" panose="020B0503020202020204" pitchFamily="34" charset="0"/>
                <a:ea typeface="Golos Text" panose="020B0503020202020204" pitchFamily="34" charset="0"/>
              </a:rPr>
              <a:t>Институт технологов. Рестарт</a:t>
            </a:r>
          </a:p>
        </p:txBody>
      </p:sp>
      <p:sp>
        <p:nvSpPr>
          <p:cNvPr id="17" name="Прямоугольник 61">
            <a:extLst>
              <a:ext uri="{FF2B5EF4-FFF2-40B4-BE49-F238E27FC236}">
                <a16:creationId xmlns:a16="http://schemas.microsoft.com/office/drawing/2014/main" xmlns="" id="{1C38D1FE-EC7A-37B4-E599-AA9C9E49C2CF}"/>
              </a:ext>
            </a:extLst>
          </p:cNvPr>
          <p:cNvSpPr/>
          <p:nvPr/>
        </p:nvSpPr>
        <p:spPr>
          <a:xfrm>
            <a:off x="2392069" y="4864669"/>
            <a:ext cx="5159857" cy="430887"/>
          </a:xfrm>
          <a:prstGeom prst="rect">
            <a:avLst/>
          </a:prstGeom>
        </p:spPr>
        <p:txBody>
          <a:bodyPr wrap="square" lIns="0" tIns="0" rIns="0" bIns="0">
            <a:spAutoFit/>
          </a:bodyPr>
          <a:lstStyle/>
          <a:p>
            <a:pPr algn="just"/>
            <a:r>
              <a:rPr lang="ru-RU" sz="1400" dirty="0">
                <a:solidFill>
                  <a:schemeClr val="tx1">
                    <a:lumMod val="75000"/>
                  </a:schemeClr>
                </a:solidFill>
                <a:latin typeface="Golos Text" panose="020B0503020202020204" pitchFamily="34" charset="0"/>
                <a:ea typeface="Golos Text" panose="020B0503020202020204" pitchFamily="34" charset="0"/>
              </a:rPr>
              <a:t>70 обучаемых, 1 модуль</a:t>
            </a:r>
          </a:p>
          <a:p>
            <a:pPr algn="just"/>
            <a:r>
              <a:rPr lang="ru-RU" sz="1400" dirty="0">
                <a:solidFill>
                  <a:schemeClr val="tx1">
                    <a:lumMod val="75000"/>
                  </a:schemeClr>
                </a:solidFill>
                <a:latin typeface="Golos Text" panose="020B0503020202020204" pitchFamily="34" charset="0"/>
                <a:ea typeface="Golos Text" panose="020B0503020202020204" pitchFamily="34" charset="0"/>
              </a:rPr>
              <a:t>Очная сессия 04-07 июля</a:t>
            </a:r>
            <a:r>
              <a:rPr lang="en-US" sz="1400" dirty="0">
                <a:solidFill>
                  <a:schemeClr val="tx1">
                    <a:lumMod val="75000"/>
                  </a:schemeClr>
                </a:solidFill>
                <a:latin typeface="Golos Text" panose="020B0503020202020204" pitchFamily="34" charset="0"/>
                <a:ea typeface="Golos Text" panose="020B0503020202020204" pitchFamily="34" charset="0"/>
              </a:rPr>
              <a:t> </a:t>
            </a:r>
            <a:r>
              <a:rPr lang="ru-RU" sz="1400" dirty="0">
                <a:solidFill>
                  <a:schemeClr val="tx1">
                    <a:lumMod val="75000"/>
                  </a:schemeClr>
                </a:solidFill>
                <a:latin typeface="Golos Text" panose="020B0503020202020204" pitchFamily="34" charset="0"/>
                <a:ea typeface="Golos Text" panose="020B0503020202020204" pitchFamily="34" charset="0"/>
              </a:rPr>
              <a:t>(Республика Бурятия)</a:t>
            </a:r>
          </a:p>
        </p:txBody>
      </p:sp>
      <p:pic>
        <p:nvPicPr>
          <p:cNvPr id="18" name="Рисунок 62">
            <a:extLst>
              <a:ext uri="{FF2B5EF4-FFF2-40B4-BE49-F238E27FC236}">
                <a16:creationId xmlns:a16="http://schemas.microsoft.com/office/drawing/2014/main" xmlns="" id="{52506060-A661-6FE7-B353-6CFBE2D5C638}"/>
              </a:ext>
            </a:extLst>
          </p:cNvPr>
          <p:cNvPicPr/>
          <p:nvPr/>
        </p:nvPicPr>
        <p:blipFill rotWithShape="1">
          <a:blip r:embed="rId9">
            <a:extLst>
              <a:ext uri="{BEBA8EAE-BF5A-486C-A8C5-ECC9F3942E4B}">
                <a14:imgProps xmlns:a14="http://schemas.microsoft.com/office/drawing/2010/main">
                  <a14:imgLayer r:embed="rId10">
                    <a14:imgEffect>
                      <a14:backgroundRemoval t="0" b="70366" l="26417" r="71508">
                        <a14:foregroundMark x1="49002" y1="4486" x2="50519" y2="6730"/>
                        <a14:foregroundMark x1="49561" y1="14404" x2="54908" y2="14168"/>
                        <a14:foregroundMark x1="60734" y1="20779" x2="62570" y2="25502"/>
                        <a14:foregroundMark x1="67119" y1="19362" x2="68077" y2="21133"/>
                        <a14:foregroundMark x1="63128" y1="42385" x2="60974" y2="48406"/>
                        <a14:foregroundMark x1="66959" y1="50649" x2="68396" y2="52420"/>
                        <a14:foregroundMark x1="56824" y1="59740" x2="56824" y2="59740"/>
                        <a14:foregroundMark x1="55706" y1="60449" x2="55706" y2="60449"/>
                        <a14:foregroundMark x1="55706" y1="48524" x2="55706" y2="48524"/>
                        <a14:foregroundMark x1="46369" y1="57261" x2="51397" y2="57261"/>
                        <a14:foregroundMark x1="49322" y1="65880" x2="50120" y2="65407"/>
                        <a14:foregroundMark x1="30886" y1="49587" x2="32721" y2="51004"/>
                        <a14:foregroundMark x1="36233" y1="41795" x2="39266" y2="49351"/>
                        <a14:foregroundMark x1="36792" y1="28335" x2="38707" y2="16883"/>
                        <a14:foregroundMark x1="31764" y1="20897" x2="32163" y2="19126"/>
                      </a14:backgroundRemoval>
                    </a14:imgEffect>
                  </a14:imgLayer>
                </a14:imgProps>
              </a:ext>
              <a:ext uri="{28A0092B-C50C-407E-A947-70E740481C1C}">
                <a14:useLocalDpi xmlns:a14="http://schemas.microsoft.com/office/drawing/2010/main" val="0"/>
              </a:ext>
            </a:extLst>
          </a:blip>
          <a:srcRect l="25787" r="26314" b="26641"/>
          <a:stretch/>
        </p:blipFill>
        <p:spPr>
          <a:xfrm>
            <a:off x="947991" y="4490722"/>
            <a:ext cx="782820" cy="810486"/>
          </a:xfrm>
          <a:prstGeom prst="rect">
            <a:avLst/>
          </a:prstGeom>
        </p:spPr>
      </p:pic>
    </p:spTree>
    <p:extLst>
      <p:ext uri="{BB962C8B-B14F-4D97-AF65-F5344CB8AC3E}">
        <p14:creationId xmlns:p14="http://schemas.microsoft.com/office/powerpoint/2010/main" val="3293237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РАЗВИТИЕ КАДРОВОГО ПОТЕНЦИАЛА И СЛУЖЕБНОЙ КУЛЬТУРЫ</a:t>
            </a:r>
          </a:p>
        </p:txBody>
      </p:sp>
      <p:sp>
        <p:nvSpPr>
          <p:cNvPr id="2" name="Subtitle 2">
            <a:extLst>
              <a:ext uri="{FF2B5EF4-FFF2-40B4-BE49-F238E27FC236}">
                <a16:creationId xmlns:a16="http://schemas.microsoft.com/office/drawing/2014/main" xmlns="" id="{4639FC5A-2649-9047-CC60-A941D23E601E}"/>
              </a:ext>
            </a:extLst>
          </p:cNvPr>
          <p:cNvSpPr txBox="1">
            <a:spLocks/>
          </p:cNvSpPr>
          <p:nvPr/>
        </p:nvSpPr>
        <p:spPr>
          <a:xfrm>
            <a:off x="4743020" y="1024031"/>
            <a:ext cx="3030032"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Проекты и мероприятия</a:t>
            </a:r>
          </a:p>
        </p:txBody>
      </p:sp>
      <p:sp>
        <p:nvSpPr>
          <p:cNvPr id="3" name="Rectangle: Rounded Corners 2">
            <a:extLst>
              <a:ext uri="{FF2B5EF4-FFF2-40B4-BE49-F238E27FC236}">
                <a16:creationId xmlns:a16="http://schemas.microsoft.com/office/drawing/2014/main" xmlns="" id="{36F18B8A-B90E-B2F5-6711-3289EECC2F23}"/>
              </a:ext>
            </a:extLst>
          </p:cNvPr>
          <p:cNvSpPr/>
          <p:nvPr/>
        </p:nvSpPr>
        <p:spPr>
          <a:xfrm>
            <a:off x="551384" y="1520789"/>
            <a:ext cx="2151248" cy="907564"/>
          </a:xfrm>
          <a:prstGeom prst="roundRect">
            <a:avLst>
              <a:gd name="adj" fmla="val 14836"/>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ПОРТФЕЛЬ ПРОЕКТОВ</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Создание и концепция утвержденного  «Портфеля кадровых проектов на 2022 год»</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19 проектов от 4-х СП ЦА ФНС России</a:t>
            </a:r>
          </a:p>
        </p:txBody>
      </p:sp>
      <p:sp>
        <p:nvSpPr>
          <p:cNvPr id="4" name="Rectangle: Rounded Corners 3">
            <a:extLst>
              <a:ext uri="{FF2B5EF4-FFF2-40B4-BE49-F238E27FC236}">
                <a16:creationId xmlns:a16="http://schemas.microsoft.com/office/drawing/2014/main" xmlns="" id="{C5CACB24-3286-7259-BD59-12E0FE26516D}"/>
              </a:ext>
            </a:extLst>
          </p:cNvPr>
          <p:cNvSpPr/>
          <p:nvPr/>
        </p:nvSpPr>
        <p:spPr>
          <a:xfrm>
            <a:off x="2866898" y="1520789"/>
            <a:ext cx="2151248" cy="3119787"/>
          </a:xfrm>
          <a:prstGeom prst="roundRect">
            <a:avLst>
              <a:gd name="adj" fmla="val 7309"/>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СТРАТЕГИЧЕСКИЕ МЕРОПРИЯТИЯ</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9 стратегических встреч «команды руководителя»</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10 страт. Сессии СП ЦА</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Страт. Сессия минюста РФ</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Страт. Сессия мировых судей тульской области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5 правовых марафонов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6 этапов проекта «ТОП»</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Страт. Сессия победителей кадровых проектов (СКС и РР)</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Страт. Сессии контакт-центра ФКУ «налог-сервис»</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2 страт. Сессии по реализации положений манифеста ФНС России. Перспектива 2030</a:t>
            </a:r>
          </a:p>
        </p:txBody>
      </p:sp>
      <p:sp>
        <p:nvSpPr>
          <p:cNvPr id="5" name="Rectangle: Rounded Corners 4">
            <a:extLst>
              <a:ext uri="{FF2B5EF4-FFF2-40B4-BE49-F238E27FC236}">
                <a16:creationId xmlns:a16="http://schemas.microsoft.com/office/drawing/2014/main" xmlns="" id="{A014690B-62A0-827F-FD0C-B811D321A542}"/>
              </a:ext>
            </a:extLst>
          </p:cNvPr>
          <p:cNvSpPr/>
          <p:nvPr/>
        </p:nvSpPr>
        <p:spPr>
          <a:xfrm>
            <a:off x="5182412" y="1520788"/>
            <a:ext cx="2151248" cy="1616022"/>
          </a:xfrm>
          <a:prstGeom prst="roundRect">
            <a:avLst>
              <a:gd name="adj" fmla="val 9547"/>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ПРОЕКТ</a:t>
            </a:r>
            <a:r>
              <a:rPr lang="en-US" sz="1000" b="1" dirty="0">
                <a:solidFill>
                  <a:schemeClr val="tx1">
                    <a:lumMod val="75000"/>
                  </a:schemeClr>
                </a:solidFill>
                <a:latin typeface="Golos Text" panose="020B0503020202020204" pitchFamily="34" charset="0"/>
                <a:ea typeface="Golos Text" panose="020B0503020202020204" pitchFamily="34" charset="0"/>
              </a:rPr>
              <a:t> </a:t>
            </a:r>
            <a:r>
              <a:rPr lang="ru-RU" sz="1000" b="1" dirty="0">
                <a:solidFill>
                  <a:schemeClr val="tx1">
                    <a:lumMod val="75000"/>
                  </a:schemeClr>
                </a:solidFill>
                <a:latin typeface="Golos Text" panose="020B0503020202020204" pitchFamily="34" charset="0"/>
                <a:ea typeface="Golos Text" panose="020B0503020202020204" pitchFamily="34" charset="0"/>
              </a:rPr>
              <a:t>«АНТИНА</a:t>
            </a:r>
            <a:r>
              <a:rPr lang="en-US" sz="1000" b="1" dirty="0">
                <a:solidFill>
                  <a:schemeClr val="tx1">
                    <a:lumMod val="75000"/>
                  </a:schemeClr>
                </a:solidFill>
                <a:latin typeface="Golos Text" panose="020B0503020202020204" pitchFamily="34" charset="0"/>
                <a:ea typeface="Golos Text" panose="020B0503020202020204" pitchFamily="34" charset="0"/>
              </a:rPr>
              <a:t>-</a:t>
            </a:r>
            <a:r>
              <a:rPr lang="ru-RU" sz="1000" b="1" dirty="0">
                <a:solidFill>
                  <a:schemeClr val="tx1">
                    <a:lumMod val="75000"/>
                  </a:schemeClr>
                </a:solidFill>
                <a:latin typeface="Golos Text" panose="020B0503020202020204" pitchFamily="34" charset="0"/>
                <a:ea typeface="Golos Text" panose="020B0503020202020204" pitchFamily="34" charset="0"/>
              </a:rPr>
              <a:t>СТАВНИЧЕСТВО»</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Разработана методология пилота. Проведено 5 очных встреч в ЦА ФНС России. Участники – 70 человек. Образовано 26 пар, победители – 7 отличившихся пар и 3 пары – в номинации «Лучший социальный проект». </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Для победителей проведена индивидуальная фотосессия</a:t>
            </a:r>
          </a:p>
        </p:txBody>
      </p:sp>
      <p:sp>
        <p:nvSpPr>
          <p:cNvPr id="6" name="Rectangle: Rounded Corners 5">
            <a:extLst>
              <a:ext uri="{FF2B5EF4-FFF2-40B4-BE49-F238E27FC236}">
                <a16:creationId xmlns:a16="http://schemas.microsoft.com/office/drawing/2014/main" xmlns="" id="{69171B5D-9132-DF89-622B-BE4C7BADFAB9}"/>
              </a:ext>
            </a:extLst>
          </p:cNvPr>
          <p:cNvSpPr/>
          <p:nvPr/>
        </p:nvSpPr>
        <p:spPr>
          <a:xfrm>
            <a:off x="7497926" y="1520789"/>
            <a:ext cx="2151248" cy="1033026"/>
          </a:xfrm>
          <a:prstGeom prst="roundRect">
            <a:avLst>
              <a:gd name="adj" fmla="val 14836"/>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ЦИФРОВАЯ КАДРОВАЯ ПЛАТФОРМА</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Участие в пилотном проекте по апробации ПО, реализующего функции по управлению опытом государственных служащих ФНС России</a:t>
            </a:r>
          </a:p>
        </p:txBody>
      </p:sp>
      <p:sp>
        <p:nvSpPr>
          <p:cNvPr id="7" name="Rectangle: Rounded Corners 6">
            <a:extLst>
              <a:ext uri="{FF2B5EF4-FFF2-40B4-BE49-F238E27FC236}">
                <a16:creationId xmlns:a16="http://schemas.microsoft.com/office/drawing/2014/main" xmlns="" id="{99D8BF0E-1B8C-C86D-F1EA-EFBA0D318CA6}"/>
              </a:ext>
            </a:extLst>
          </p:cNvPr>
          <p:cNvSpPr/>
          <p:nvPr/>
        </p:nvSpPr>
        <p:spPr>
          <a:xfrm>
            <a:off x="9813438" y="1520787"/>
            <a:ext cx="2151248" cy="1997343"/>
          </a:xfrm>
          <a:prstGeom prst="roundRect">
            <a:avLst>
              <a:gd name="adj" fmla="val 8673"/>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ПРОЕКТ </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a:t>
            </a:r>
            <a:r>
              <a:rPr lang="en-US" sz="1000" b="1" dirty="0">
                <a:solidFill>
                  <a:schemeClr val="tx1">
                    <a:lumMod val="75000"/>
                  </a:schemeClr>
                </a:solidFill>
                <a:latin typeface="Golos Text" panose="020B0503020202020204" pitchFamily="34" charset="0"/>
                <a:ea typeface="Golos Text" panose="020B0503020202020204" pitchFamily="34" charset="0"/>
              </a:rPr>
              <a:t>HR-</a:t>
            </a:r>
            <a:r>
              <a:rPr lang="ru-RU" sz="1000" b="1" dirty="0">
                <a:solidFill>
                  <a:schemeClr val="tx1">
                    <a:lumMod val="75000"/>
                  </a:schemeClr>
                </a:solidFill>
                <a:latin typeface="Golos Text" panose="020B0503020202020204" pitchFamily="34" charset="0"/>
                <a:ea typeface="Golos Text" panose="020B0503020202020204" pitchFamily="34" charset="0"/>
              </a:rPr>
              <a:t>АТТАШЕ»</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Разработан проект концепции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Разработана программа апробации в рамках проекта «ТОП»</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Реализован 1 этап пилотного проекта </a:t>
            </a:r>
            <a:br>
              <a:rPr lang="ru-RU" sz="700" dirty="0">
                <a:solidFill>
                  <a:schemeClr val="tx1">
                    <a:lumMod val="75000"/>
                  </a:schemeClr>
                </a:solidFill>
                <a:latin typeface="Golos Text" panose="020B0503020202020204" pitchFamily="34" charset="0"/>
                <a:ea typeface="Golos Text" panose="020B0503020202020204" pitchFamily="34" charset="0"/>
              </a:rPr>
            </a:br>
            <a:r>
              <a:rPr lang="ru-RU" sz="700" dirty="0">
                <a:solidFill>
                  <a:schemeClr val="tx1">
                    <a:lumMod val="75000"/>
                  </a:schemeClr>
                </a:solidFill>
                <a:latin typeface="Golos Text" panose="020B0503020202020204" pitchFamily="34" charset="0"/>
                <a:ea typeface="Golos Text" panose="020B0503020202020204" pitchFamily="34" charset="0"/>
              </a:rPr>
              <a:t>«HR-атташе». Проведено мероприятие, в котором приняли участие 33 заместителя руководителя ТНО</a:t>
            </a:r>
          </a:p>
        </p:txBody>
      </p:sp>
      <p:sp>
        <p:nvSpPr>
          <p:cNvPr id="8" name="Rectangle: Rounded Corners 7">
            <a:extLst>
              <a:ext uri="{FF2B5EF4-FFF2-40B4-BE49-F238E27FC236}">
                <a16:creationId xmlns:a16="http://schemas.microsoft.com/office/drawing/2014/main" xmlns="" id="{975D95B2-7422-D665-33F6-76ECB8A398F4}"/>
              </a:ext>
            </a:extLst>
          </p:cNvPr>
          <p:cNvSpPr/>
          <p:nvPr/>
        </p:nvSpPr>
        <p:spPr>
          <a:xfrm>
            <a:off x="551384" y="2553815"/>
            <a:ext cx="2151248" cy="2086761"/>
          </a:xfrm>
          <a:prstGeom prst="roundRect">
            <a:avLst>
              <a:gd name="adj" fmla="val 8461"/>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ПРОЕКТ «СОКРАЩАЙ ДИСТАНЦИЮ. ГЭМБА»</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Разработана методология</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12 выездов в ТНО: г. Москва, Московская область, Тульская область, </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г. Салехард, г. Санкт-Петербург, г. Тюмень,</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г. Нижний Новгород и г. Калуга. </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совещание с Руководителем, составлен реестр выявленных проблем</a:t>
            </a:r>
          </a:p>
        </p:txBody>
      </p:sp>
      <p:sp>
        <p:nvSpPr>
          <p:cNvPr id="9" name="Rectangle: Rounded Corners 8">
            <a:extLst>
              <a:ext uri="{FF2B5EF4-FFF2-40B4-BE49-F238E27FC236}">
                <a16:creationId xmlns:a16="http://schemas.microsoft.com/office/drawing/2014/main" xmlns="" id="{2EF2A9D1-C87A-27A4-F7D6-BD7FC4587E91}"/>
              </a:ext>
            </a:extLst>
          </p:cNvPr>
          <p:cNvSpPr/>
          <p:nvPr/>
        </p:nvSpPr>
        <p:spPr>
          <a:xfrm>
            <a:off x="5182412" y="3212130"/>
            <a:ext cx="2151248" cy="1428446"/>
          </a:xfrm>
          <a:prstGeom prst="roundRect">
            <a:avLst>
              <a:gd name="adj" fmla="val 9502"/>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ЦЕННОСТИ </a:t>
            </a:r>
            <a:r>
              <a:rPr lang="en-US" sz="1000" b="1" dirty="0">
                <a:solidFill>
                  <a:schemeClr val="tx1">
                    <a:lumMod val="75000"/>
                  </a:schemeClr>
                </a:solidFill>
                <a:latin typeface="Golos Text" panose="020B0503020202020204" pitchFamily="34" charset="0"/>
                <a:ea typeface="Golos Text" panose="020B0503020202020204" pitchFamily="34" charset="0"/>
              </a:rPr>
              <a:t/>
            </a:r>
            <a:br>
              <a:rPr lang="en-US"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ФНС РОССИИ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18 онлайн-сессий с более чем 2 700 участников из ТНО</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1 мероприятие для руководящего состава </a:t>
            </a:r>
            <a:br>
              <a:rPr lang="ru-RU" sz="700" dirty="0">
                <a:solidFill>
                  <a:schemeClr val="tx1">
                    <a:lumMod val="75000"/>
                  </a:schemeClr>
                </a:solidFill>
                <a:latin typeface="Golos Text" panose="020B0503020202020204" pitchFamily="34" charset="0"/>
                <a:ea typeface="Golos Text" panose="020B0503020202020204" pitchFamily="34" charset="0"/>
              </a:rPr>
            </a:br>
            <a:r>
              <a:rPr lang="ru-RU" sz="700" dirty="0">
                <a:solidFill>
                  <a:schemeClr val="tx1">
                    <a:lumMod val="75000"/>
                  </a:schemeClr>
                </a:solidFill>
                <a:latin typeface="Golos Text" panose="020B0503020202020204" pitchFamily="34" charset="0"/>
                <a:ea typeface="Golos Text" panose="020B0503020202020204" pitchFamily="34" charset="0"/>
              </a:rPr>
              <a:t>ФНС России в г. Санкт-Петербурге</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Утвержден Манифест ФНС России. Перспектива 2030</a:t>
            </a:r>
          </a:p>
        </p:txBody>
      </p:sp>
      <p:sp>
        <p:nvSpPr>
          <p:cNvPr id="10" name="Rectangle: Rounded Corners 9">
            <a:extLst>
              <a:ext uri="{FF2B5EF4-FFF2-40B4-BE49-F238E27FC236}">
                <a16:creationId xmlns:a16="http://schemas.microsoft.com/office/drawing/2014/main" xmlns="" id="{C100E751-9FDF-326A-F240-07F9355BD585}"/>
              </a:ext>
            </a:extLst>
          </p:cNvPr>
          <p:cNvSpPr/>
          <p:nvPr/>
        </p:nvSpPr>
        <p:spPr>
          <a:xfrm>
            <a:off x="5182412" y="4767469"/>
            <a:ext cx="2151248" cy="1858209"/>
          </a:xfrm>
          <a:prstGeom prst="roundRect">
            <a:avLst>
              <a:gd name="adj" fmla="val 8173"/>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МОДЕЛЬ </a:t>
            </a:r>
            <a:r>
              <a:rPr lang="en-US" sz="1000" b="1" dirty="0">
                <a:solidFill>
                  <a:schemeClr val="tx1">
                    <a:lumMod val="75000"/>
                  </a:schemeClr>
                </a:solidFill>
                <a:latin typeface="Golos Text" panose="020B0503020202020204" pitchFamily="34" charset="0"/>
                <a:ea typeface="Golos Text" panose="020B0503020202020204" pitchFamily="34" charset="0"/>
              </a:rPr>
              <a:t/>
            </a:r>
            <a:br>
              <a:rPr lang="en-US"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КОМПЕТЕНЦИЙ</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65 интервью с руководящим составом </a:t>
            </a:r>
            <a:br>
              <a:rPr lang="ru-RU" sz="700" dirty="0">
                <a:solidFill>
                  <a:schemeClr val="tx1">
                    <a:lumMod val="75000"/>
                  </a:schemeClr>
                </a:solidFill>
                <a:latin typeface="Golos Text" panose="020B0503020202020204" pitchFamily="34" charset="0"/>
                <a:ea typeface="Golos Text" panose="020B0503020202020204" pitchFamily="34" charset="0"/>
              </a:rPr>
            </a:br>
            <a:r>
              <a:rPr lang="ru-RU" sz="700" dirty="0">
                <a:solidFill>
                  <a:schemeClr val="tx1">
                    <a:lumMod val="75000"/>
                  </a:schemeClr>
                </a:solidFill>
                <a:latin typeface="Golos Text" panose="020B0503020202020204" pitchFamily="34" charset="0"/>
                <a:ea typeface="Golos Text" panose="020B0503020202020204" pitchFamily="34" charset="0"/>
              </a:rPr>
              <a:t>ФНС России, и пилотируемым ТНО</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Разработаны две рабочие версии общекорпоративной Модели компетенций </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Апробация на руководящем составе ЦА ФНС России и последующая доработка</a:t>
            </a:r>
          </a:p>
        </p:txBody>
      </p:sp>
      <p:sp>
        <p:nvSpPr>
          <p:cNvPr id="11" name="Rectangle: Rounded Corners 10">
            <a:extLst>
              <a:ext uri="{FF2B5EF4-FFF2-40B4-BE49-F238E27FC236}">
                <a16:creationId xmlns:a16="http://schemas.microsoft.com/office/drawing/2014/main" xmlns="" id="{73ECDAF5-841A-B718-91FC-5A3643B10C35}"/>
              </a:ext>
            </a:extLst>
          </p:cNvPr>
          <p:cNvSpPr/>
          <p:nvPr/>
        </p:nvSpPr>
        <p:spPr>
          <a:xfrm>
            <a:off x="9813785" y="3645024"/>
            <a:ext cx="2151248" cy="995552"/>
          </a:xfrm>
          <a:prstGeom prst="roundRect">
            <a:avLst>
              <a:gd name="adj" fmla="val 14836"/>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ПРОГРАММА </a:t>
            </a:r>
            <a:r>
              <a:rPr lang="en-US" sz="1000" b="1" dirty="0">
                <a:solidFill>
                  <a:schemeClr val="tx1">
                    <a:lumMod val="75000"/>
                  </a:schemeClr>
                </a:solidFill>
                <a:latin typeface="Golos Text" panose="020B0503020202020204" pitchFamily="34" charset="0"/>
                <a:ea typeface="Golos Text" panose="020B0503020202020204" pitchFamily="34" charset="0"/>
              </a:rPr>
              <a:t/>
            </a:r>
            <a:br>
              <a:rPr lang="en-US"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АДАПТАЦИИ</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В ЦА ФНС России программу прошло 144 человека</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NPS = 90,2%</a:t>
            </a:r>
          </a:p>
        </p:txBody>
      </p:sp>
      <p:sp>
        <p:nvSpPr>
          <p:cNvPr id="12" name="Rectangle: Rounded Corners 11">
            <a:extLst>
              <a:ext uri="{FF2B5EF4-FFF2-40B4-BE49-F238E27FC236}">
                <a16:creationId xmlns:a16="http://schemas.microsoft.com/office/drawing/2014/main" xmlns="" id="{9A4616FC-80B2-E13B-6C0B-8BF639CC8D9D}"/>
              </a:ext>
            </a:extLst>
          </p:cNvPr>
          <p:cNvSpPr/>
          <p:nvPr/>
        </p:nvSpPr>
        <p:spPr>
          <a:xfrm>
            <a:off x="7497924" y="2678960"/>
            <a:ext cx="2151248" cy="1961616"/>
          </a:xfrm>
          <a:prstGeom prst="roundRect">
            <a:avLst>
              <a:gd name="adj" fmla="val 8524"/>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ОЦЕНОЧНЫЕ КОНФЕРЕНЦИИ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Реализован проект «Управленческий резерв. Москва», направленный на развитие кадрового потенциала сотрудников. Сформирован управленческий резерв для УФНС России по </a:t>
            </a:r>
            <a:br>
              <a:rPr lang="ru-RU" sz="700" dirty="0">
                <a:solidFill>
                  <a:schemeClr val="tx1">
                    <a:lumMod val="75000"/>
                  </a:schemeClr>
                </a:solidFill>
                <a:latin typeface="Golos Text" panose="020B0503020202020204" pitchFamily="34" charset="0"/>
                <a:ea typeface="Golos Text" panose="020B0503020202020204" pitchFamily="34" charset="0"/>
              </a:rPr>
            </a:br>
            <a:r>
              <a:rPr lang="ru-RU" sz="700" dirty="0">
                <a:solidFill>
                  <a:schemeClr val="tx1">
                    <a:lumMod val="75000"/>
                  </a:schemeClr>
                </a:solidFill>
                <a:latin typeface="Golos Text" panose="020B0503020202020204" pitchFamily="34" charset="0"/>
                <a:ea typeface="Golos Text" panose="020B0503020202020204" pitchFamily="34" charset="0"/>
              </a:rPr>
              <a:t>г. Москве (14 человек)</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 отборочный этап конкурса «Кадровый проект УФНС России по Ярославской области»</a:t>
            </a:r>
          </a:p>
        </p:txBody>
      </p:sp>
      <p:sp>
        <p:nvSpPr>
          <p:cNvPr id="13" name="Rectangle: Rounded Corners 12">
            <a:extLst>
              <a:ext uri="{FF2B5EF4-FFF2-40B4-BE49-F238E27FC236}">
                <a16:creationId xmlns:a16="http://schemas.microsoft.com/office/drawing/2014/main" xmlns="" id="{0C3300BE-F28B-8FAA-8014-1A17E560F365}"/>
              </a:ext>
            </a:extLst>
          </p:cNvPr>
          <p:cNvSpPr/>
          <p:nvPr/>
        </p:nvSpPr>
        <p:spPr>
          <a:xfrm>
            <a:off x="551384" y="4767469"/>
            <a:ext cx="4459544" cy="1858209"/>
          </a:xfrm>
          <a:prstGeom prst="roundRect">
            <a:avLst>
              <a:gd name="adj" fmla="val 6829"/>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HR</a:t>
            </a:r>
            <a:r>
              <a:rPr lang="en-US" sz="1000" b="1" dirty="0">
                <a:solidFill>
                  <a:schemeClr val="tx1">
                    <a:lumMod val="75000"/>
                  </a:schemeClr>
                </a:solidFill>
                <a:latin typeface="Golos Text" panose="020B0503020202020204" pitchFamily="34" charset="0"/>
                <a:ea typeface="Golos Text" panose="020B0503020202020204" pitchFamily="34" charset="0"/>
              </a:rPr>
              <a:t>-</a:t>
            </a:r>
            <a:r>
              <a:rPr lang="ru-RU" sz="1000" b="1" dirty="0">
                <a:solidFill>
                  <a:schemeClr val="tx1">
                    <a:lumMod val="75000"/>
                  </a:schemeClr>
                </a:solidFill>
                <a:latin typeface="Golos Text" panose="020B0503020202020204" pitchFamily="34" charset="0"/>
                <a:ea typeface="Golos Text" panose="020B0503020202020204" pitchFamily="34" charset="0"/>
              </a:rPr>
              <a:t>КОНСУЛЬТИРОВАНИЕ</a:t>
            </a:r>
            <a:r>
              <a:rPr lang="en-US" sz="1000" b="1" dirty="0">
                <a:solidFill>
                  <a:schemeClr val="tx1">
                    <a:lumMod val="75000"/>
                  </a:schemeClr>
                </a:solidFill>
                <a:latin typeface="Golos Text" panose="020B0503020202020204" pitchFamily="34" charset="0"/>
                <a:ea typeface="Golos Text" panose="020B0503020202020204" pitchFamily="34" charset="0"/>
              </a:rPr>
              <a:t/>
            </a:r>
            <a:br>
              <a:rPr lang="en-US"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СП ЦА ФНС РОССИИ и ТНО</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Консультации СП ЦА ФНС России по проектам, направленным на выявление сотрудников с высоким потенциалом</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Проектирование совещаний-семинаров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Оценка кадрового потенциала сотрудников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Исследование «Фото рабочего дня сотрудника» по запросу СП ЦА ФНС России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Опрос участников пилотного проекта «Внедрение информационных досок качества при организации работы с долгом ФНС России». Участники более 790 человек, проведен анализ результатов подготовлен отчет</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Участие в заседании коллегии Московской области по рассмотрению актуальных и проблемных вопросов деятельности, в том числе по реализации Манифеста ФНС России</a:t>
            </a:r>
          </a:p>
        </p:txBody>
      </p:sp>
      <p:sp>
        <p:nvSpPr>
          <p:cNvPr id="14" name="Rectangle: Rounded Corners 13">
            <a:extLst>
              <a:ext uri="{FF2B5EF4-FFF2-40B4-BE49-F238E27FC236}">
                <a16:creationId xmlns:a16="http://schemas.microsoft.com/office/drawing/2014/main" xmlns="" id="{3662A005-9913-657C-128A-C042FDFA1F7A}"/>
              </a:ext>
            </a:extLst>
          </p:cNvPr>
          <p:cNvSpPr/>
          <p:nvPr/>
        </p:nvSpPr>
        <p:spPr>
          <a:xfrm>
            <a:off x="7497926" y="4767469"/>
            <a:ext cx="4466760" cy="1858209"/>
          </a:xfrm>
          <a:prstGeom prst="roundRect">
            <a:avLst>
              <a:gd name="adj" fmla="val 9710"/>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ПРОЕКТ </a:t>
            </a:r>
            <a:r>
              <a:rPr lang="en-US" sz="1000" b="1" dirty="0">
                <a:solidFill>
                  <a:schemeClr val="tx1">
                    <a:lumMod val="75000"/>
                  </a:schemeClr>
                </a:solidFill>
                <a:latin typeface="Golos Text" panose="020B0503020202020204" pitchFamily="34" charset="0"/>
                <a:ea typeface="Golos Text" panose="020B0503020202020204" pitchFamily="34" charset="0"/>
              </a:rPr>
              <a:t/>
            </a:r>
            <a:br>
              <a:rPr lang="en-US"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«ПРОГРАММА РАЗВИТИЯ»</a:t>
            </a:r>
          </a:p>
          <a:p>
            <a:pPr>
              <a:spcAft>
                <a:spcPts val="300"/>
              </a:spcAft>
            </a:pPr>
            <a:r>
              <a:rPr lang="ru-RU" sz="700" dirty="0">
                <a:solidFill>
                  <a:schemeClr val="tx1">
                    <a:lumMod val="75000"/>
                  </a:schemeClr>
                </a:solidFill>
                <a:latin typeface="Golos Text" panose="020B0503020202020204" pitchFamily="34" charset="0"/>
                <a:ea typeface="Golos Text" panose="020B0503020202020204" pitchFamily="34" charset="0"/>
              </a:rPr>
              <a:t>В рамках Программы развития запущен Марафон Развития, в том числе:</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Программа наставничества полуфиналистов, финалистов и победителей проектов «Резерв Руководителя» и «Сделай карьеру сам!» (Наставники – 62 человека, в том числе 3 заместителя руководителя ФНС России, участники – 260 человек)</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8 вебинаров по развитию компетенций</a:t>
            </a:r>
          </a:p>
        </p:txBody>
      </p:sp>
      <p:sp>
        <p:nvSpPr>
          <p:cNvPr id="15" name="Graphic 12">
            <a:extLst>
              <a:ext uri="{FF2B5EF4-FFF2-40B4-BE49-F238E27FC236}">
                <a16:creationId xmlns:a16="http://schemas.microsoft.com/office/drawing/2014/main" xmlns="" id="{AFC2EAC8-31BA-C39D-E8D4-2045B63D011B}"/>
              </a:ext>
            </a:extLst>
          </p:cNvPr>
          <p:cNvSpPr/>
          <p:nvPr/>
        </p:nvSpPr>
        <p:spPr>
          <a:xfrm rot="5400000">
            <a:off x="8220490" y="426171"/>
            <a:ext cx="173008" cy="1584175"/>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16" name="Graphic 12">
            <a:extLst>
              <a:ext uri="{FF2B5EF4-FFF2-40B4-BE49-F238E27FC236}">
                <a16:creationId xmlns:a16="http://schemas.microsoft.com/office/drawing/2014/main" xmlns="" id="{1FA9AF1D-C3D2-762D-A61D-0F2DAE90A4CC}"/>
              </a:ext>
            </a:extLst>
          </p:cNvPr>
          <p:cNvSpPr/>
          <p:nvPr/>
        </p:nvSpPr>
        <p:spPr>
          <a:xfrm rot="16200000" flipH="1">
            <a:off x="4139555" y="426172"/>
            <a:ext cx="173008" cy="1584175"/>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Tree>
    <p:extLst>
      <p:ext uri="{BB962C8B-B14F-4D97-AF65-F5344CB8AC3E}">
        <p14:creationId xmlns:p14="http://schemas.microsoft.com/office/powerpoint/2010/main" val="348352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РАЗВИТИЕ КАДРОВОГО ПОТЕНЦИАЛА И СЛУЖЕБНОЙ КУЛЬТУРЫ</a:t>
            </a:r>
          </a:p>
        </p:txBody>
      </p:sp>
      <p:sp>
        <p:nvSpPr>
          <p:cNvPr id="2" name="Subtitle 2">
            <a:extLst>
              <a:ext uri="{FF2B5EF4-FFF2-40B4-BE49-F238E27FC236}">
                <a16:creationId xmlns:a16="http://schemas.microsoft.com/office/drawing/2014/main" xmlns="" id="{952B7FDC-2B28-0253-6335-D6DA53DA5FAB}"/>
              </a:ext>
            </a:extLst>
          </p:cNvPr>
          <p:cNvSpPr txBox="1">
            <a:spLocks/>
          </p:cNvSpPr>
          <p:nvPr/>
        </p:nvSpPr>
        <p:spPr>
          <a:xfrm>
            <a:off x="4743020" y="1024031"/>
            <a:ext cx="3030032" cy="215444"/>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sz="1400" b="1" dirty="0">
                <a:solidFill>
                  <a:schemeClr val="tx1">
                    <a:lumMod val="75000"/>
                  </a:schemeClr>
                </a:solidFill>
                <a:latin typeface="Golos Text" panose="020B0503020202020204" pitchFamily="34" charset="0"/>
                <a:ea typeface="Golos Text" panose="020B0503020202020204" pitchFamily="34" charset="0"/>
              </a:rPr>
              <a:t>Исследования</a:t>
            </a:r>
          </a:p>
        </p:txBody>
      </p:sp>
      <p:sp>
        <p:nvSpPr>
          <p:cNvPr id="3" name="Rectangle: Rounded Corners 2">
            <a:extLst>
              <a:ext uri="{FF2B5EF4-FFF2-40B4-BE49-F238E27FC236}">
                <a16:creationId xmlns:a16="http://schemas.microsoft.com/office/drawing/2014/main" xmlns="" id="{87CC5952-4FC4-D5FD-8BBE-C1ADAB119A40}"/>
              </a:ext>
            </a:extLst>
          </p:cNvPr>
          <p:cNvSpPr/>
          <p:nvPr/>
        </p:nvSpPr>
        <p:spPr>
          <a:xfrm>
            <a:off x="550286" y="1520789"/>
            <a:ext cx="2756957" cy="1800199"/>
          </a:xfrm>
          <a:prstGeom prst="roundRect">
            <a:avLst>
              <a:gd name="adj" fmla="val 10074"/>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ИССЛЕДОВАНИЕ ВОВЛЕЧЕННОСТИ </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В ИНСТИТУТАХ ПОВЫШЕНИЯ КВАЛИФИКАЦИИ ФНС РОССИИ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исследование вовлеченности сотрудников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Получено 142 ответа</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Сформированы и переданы в Управление профессионального развития итоговые отчеты</a:t>
            </a:r>
          </a:p>
        </p:txBody>
      </p:sp>
      <p:sp>
        <p:nvSpPr>
          <p:cNvPr id="4" name="Rectangle: Rounded Corners 3">
            <a:extLst>
              <a:ext uri="{FF2B5EF4-FFF2-40B4-BE49-F238E27FC236}">
                <a16:creationId xmlns:a16="http://schemas.microsoft.com/office/drawing/2014/main" xmlns="" id="{5D4CAFA2-DA2E-33A2-A3E7-36FD605B512E}"/>
              </a:ext>
            </a:extLst>
          </p:cNvPr>
          <p:cNvSpPr/>
          <p:nvPr/>
        </p:nvSpPr>
        <p:spPr>
          <a:xfrm>
            <a:off x="3424088" y="1520790"/>
            <a:ext cx="2756957" cy="1800198"/>
          </a:xfrm>
          <a:prstGeom prst="roundRect">
            <a:avLst>
              <a:gd name="adj" fmla="val 7309"/>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ИССЛЕДОВАНИЕ ВОВЛЕЧЕННОСТИ ТНО (ПИЛОТ)</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Пилотный проект инициирован в 3 ТНО (УФНС по Приморскому краю, по Костромской области, по Республике Алтай)</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исследование вовлеченности сотрудников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Получена оперативная обратная связь от сотрудников (671 ответов)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Сформирован итоговый отчет с выводами и рекомендациями</a:t>
            </a:r>
          </a:p>
        </p:txBody>
      </p:sp>
      <p:sp>
        <p:nvSpPr>
          <p:cNvPr id="5" name="Rectangle: Rounded Corners 4">
            <a:extLst>
              <a:ext uri="{FF2B5EF4-FFF2-40B4-BE49-F238E27FC236}">
                <a16:creationId xmlns:a16="http://schemas.microsoft.com/office/drawing/2014/main" xmlns="" id="{18897572-1F45-0015-1486-28EA12150166}"/>
              </a:ext>
            </a:extLst>
          </p:cNvPr>
          <p:cNvSpPr/>
          <p:nvPr/>
        </p:nvSpPr>
        <p:spPr>
          <a:xfrm>
            <a:off x="6297890" y="1520788"/>
            <a:ext cx="2756957" cy="1800198"/>
          </a:xfrm>
          <a:prstGeom prst="roundRect">
            <a:avLst>
              <a:gd name="adj" fmla="val 9547"/>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ИССЛЕДОВАНИЯ В РАМКАХ ПРОЕКТА «HR-АТТАШЕ»</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Проведены в налоговых органах 29 регионов и 3 Межрегиональных инспекциях</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Результаты будут использованы в качестве «нулевого» замера на старте проекта «HR»-атташе</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4 онлайн консультации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Сформирован итоговый отчет с выводами и рекомендациями</a:t>
            </a:r>
          </a:p>
        </p:txBody>
      </p:sp>
      <p:sp>
        <p:nvSpPr>
          <p:cNvPr id="6" name="Rectangle: Rounded Corners 5">
            <a:extLst>
              <a:ext uri="{FF2B5EF4-FFF2-40B4-BE49-F238E27FC236}">
                <a16:creationId xmlns:a16="http://schemas.microsoft.com/office/drawing/2014/main" xmlns="" id="{A9E00C77-AE48-02F8-14C9-AD7696FC5A18}"/>
              </a:ext>
            </a:extLst>
          </p:cNvPr>
          <p:cNvSpPr/>
          <p:nvPr/>
        </p:nvSpPr>
        <p:spPr>
          <a:xfrm>
            <a:off x="9171691" y="1520789"/>
            <a:ext cx="2756957" cy="1800200"/>
          </a:xfrm>
          <a:prstGeom prst="roundRect">
            <a:avLst>
              <a:gd name="adj" fmla="val 9545"/>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ИССЛЕДОВАНИЯ ВОВЛЕЧЕННОСТИ </a:t>
            </a:r>
            <a:br>
              <a:rPr lang="ru-RU" sz="1000" b="1" dirty="0">
                <a:solidFill>
                  <a:schemeClr val="tx1">
                    <a:lumMod val="75000"/>
                  </a:schemeClr>
                </a:solidFill>
                <a:latin typeface="Golos Text" panose="020B0503020202020204" pitchFamily="34" charset="0"/>
                <a:ea typeface="Golos Text" panose="020B0503020202020204" pitchFamily="34" charset="0"/>
              </a:rPr>
            </a:br>
            <a:r>
              <a:rPr lang="ru-RU" sz="1000" b="1" dirty="0">
                <a:solidFill>
                  <a:schemeClr val="tx1">
                    <a:lumMod val="75000"/>
                  </a:schemeClr>
                </a:solidFill>
                <a:latin typeface="Golos Text" panose="020B0503020202020204" pitchFamily="34" charset="0"/>
                <a:ea typeface="Golos Text" panose="020B0503020202020204" pitchFamily="34" charset="0"/>
              </a:rPr>
              <a:t>ТНО</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исследование вовлеченности в 40 налоговых органах (ИФНС, МРИ ФНС), расположенных в 13 регионах, и в 2 МРИ ФНС по крупнейшим налогоплательщикам</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Сформировано 40 итоговых отчетов с выводами и рекомендациями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2 онлайн консультации</a:t>
            </a:r>
          </a:p>
        </p:txBody>
      </p:sp>
      <p:sp>
        <p:nvSpPr>
          <p:cNvPr id="15" name="Graphic 12">
            <a:extLst>
              <a:ext uri="{FF2B5EF4-FFF2-40B4-BE49-F238E27FC236}">
                <a16:creationId xmlns:a16="http://schemas.microsoft.com/office/drawing/2014/main" xmlns="" id="{240B59A0-68BB-C1B9-F7A7-708D2128CE2E}"/>
              </a:ext>
            </a:extLst>
          </p:cNvPr>
          <p:cNvSpPr/>
          <p:nvPr/>
        </p:nvSpPr>
        <p:spPr>
          <a:xfrm rot="5400000">
            <a:off x="7752473" y="426172"/>
            <a:ext cx="173008" cy="1584175"/>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16" name="Graphic 12">
            <a:extLst>
              <a:ext uri="{FF2B5EF4-FFF2-40B4-BE49-F238E27FC236}">
                <a16:creationId xmlns:a16="http://schemas.microsoft.com/office/drawing/2014/main" xmlns="" id="{08905EF8-FEDB-6721-E86F-24AD0509496A}"/>
              </a:ext>
            </a:extLst>
          </p:cNvPr>
          <p:cNvSpPr/>
          <p:nvPr/>
        </p:nvSpPr>
        <p:spPr>
          <a:xfrm rot="16200000" flipH="1">
            <a:off x="4590591" y="426173"/>
            <a:ext cx="173008" cy="1584175"/>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19" name="Rectangle: Rounded Corners 18">
            <a:extLst>
              <a:ext uri="{FF2B5EF4-FFF2-40B4-BE49-F238E27FC236}">
                <a16:creationId xmlns:a16="http://schemas.microsoft.com/office/drawing/2014/main" xmlns="" id="{6C225706-A22F-493C-9DE4-94752EDEB500}"/>
              </a:ext>
            </a:extLst>
          </p:cNvPr>
          <p:cNvSpPr/>
          <p:nvPr/>
        </p:nvSpPr>
        <p:spPr>
          <a:xfrm>
            <a:off x="550286" y="3454365"/>
            <a:ext cx="5630759" cy="1486804"/>
          </a:xfrm>
          <a:prstGeom prst="roundRect">
            <a:avLst>
              <a:gd name="adj" fmla="val 10992"/>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ПУЛЬС-ОПРОСЫ</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Инициированы заместителями руководителя (ЦФО, ДФО, СЗФО)</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30 опросов, отражающих динамику внутренних процессов в организации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Получена оперативная обратная связь от сотрудников (более 214 000 ответов)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Сформированы итоговый отчет с выводами и рекомендациями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Проведены консультации по итогам пульс-опросов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3 углубленных исследования, инициированных по запросу Руководителя ТНО, в разрезе подведомственных инспекций, подготовлены отчеты</a:t>
            </a:r>
          </a:p>
        </p:txBody>
      </p:sp>
      <p:sp>
        <p:nvSpPr>
          <p:cNvPr id="20" name="Rectangle: Rounded Corners 19">
            <a:extLst>
              <a:ext uri="{FF2B5EF4-FFF2-40B4-BE49-F238E27FC236}">
                <a16:creationId xmlns:a16="http://schemas.microsoft.com/office/drawing/2014/main" xmlns="" id="{4761058A-BDCD-9E55-0207-7A8A479117C7}"/>
              </a:ext>
            </a:extLst>
          </p:cNvPr>
          <p:cNvSpPr/>
          <p:nvPr/>
        </p:nvSpPr>
        <p:spPr>
          <a:xfrm>
            <a:off x="6297890" y="3454363"/>
            <a:ext cx="5630758" cy="1486803"/>
          </a:xfrm>
          <a:prstGeom prst="roundRect">
            <a:avLst>
              <a:gd name="adj" fmla="val 11562"/>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ИССЛЕДОВАНИЕ </a:t>
            </a:r>
            <a:r>
              <a:rPr lang="en-US" sz="1000" b="1" dirty="0">
                <a:solidFill>
                  <a:schemeClr val="tx1">
                    <a:lumMod val="75000"/>
                  </a:schemeClr>
                </a:solidFill>
                <a:latin typeface="Golos Text" panose="020B0503020202020204" pitchFamily="34" charset="0"/>
                <a:ea typeface="Golos Text" panose="020B0503020202020204" pitchFamily="34" charset="0"/>
              </a:rPr>
              <a:t>NPS </a:t>
            </a:r>
            <a:r>
              <a:rPr lang="ru-RU" sz="1000" b="1" dirty="0">
                <a:solidFill>
                  <a:schemeClr val="tx1">
                    <a:lumMod val="75000"/>
                  </a:schemeClr>
                </a:solidFill>
                <a:latin typeface="Golos Text" panose="020B0503020202020204" pitchFamily="34" charset="0"/>
                <a:ea typeface="Golos Text" panose="020B0503020202020204" pitchFamily="34" charset="0"/>
              </a:rPr>
              <a:t>СЛУЖБЫ</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в ЦА и на территории 8 Федеральных округов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Выявлены причины, по которым сотрудники не готовы рекомендовать свое подразделение, в разрезе регионов и в разрезе должностей</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Проведены углубленные исследования в 13 регионах</a:t>
            </a:r>
          </a:p>
        </p:txBody>
      </p:sp>
      <p:sp>
        <p:nvSpPr>
          <p:cNvPr id="21" name="Rectangle: Rounded Corners 20">
            <a:extLst>
              <a:ext uri="{FF2B5EF4-FFF2-40B4-BE49-F238E27FC236}">
                <a16:creationId xmlns:a16="http://schemas.microsoft.com/office/drawing/2014/main" xmlns="" id="{34753697-411E-B8B1-F922-6E316D1CAB44}"/>
              </a:ext>
            </a:extLst>
          </p:cNvPr>
          <p:cNvSpPr/>
          <p:nvPr/>
        </p:nvSpPr>
        <p:spPr>
          <a:xfrm>
            <a:off x="550286" y="5045039"/>
            <a:ext cx="3690411" cy="1566251"/>
          </a:xfrm>
          <a:prstGeom prst="roundRect">
            <a:avLst>
              <a:gd name="adj" fmla="val 11187"/>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ИССЛЕДОВАНИЕ РЕЗУЛЬТАТОВ ПЕРЕХОДА НА ДВУХУРОВНЕВУЮ СИСТЕМУ</a:t>
            </a:r>
            <a:r>
              <a:rPr lang="en-US" sz="1000" b="1" dirty="0">
                <a:solidFill>
                  <a:schemeClr val="tx1">
                    <a:lumMod val="75000"/>
                  </a:schemeClr>
                </a:solidFill>
                <a:latin typeface="Golos Text" panose="020B0503020202020204" pitchFamily="34" charset="0"/>
                <a:ea typeface="Golos Text" panose="020B0503020202020204" pitchFamily="34" charset="0"/>
              </a:rPr>
              <a:t> </a:t>
            </a:r>
            <a:r>
              <a:rPr lang="ru-RU" sz="1000" b="1" dirty="0">
                <a:solidFill>
                  <a:schemeClr val="tx1">
                    <a:lumMod val="75000"/>
                  </a:schemeClr>
                </a:solidFill>
                <a:latin typeface="Golos Text" panose="020B0503020202020204" pitchFamily="34" charset="0"/>
                <a:ea typeface="Golos Text" panose="020B0503020202020204" pitchFamily="34" charset="0"/>
              </a:rPr>
              <a:t>(УФНС ПО РЕСПУБЛИКЕ КАРЕЛИЯ)</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Инициировано по запросу Руководителя ТНО</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Получена оперативная обратная связь от сотрудников (705 ответов) </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Сформирован итоговый отчет с выводами и рекомендациями</a:t>
            </a:r>
          </a:p>
        </p:txBody>
      </p:sp>
      <p:sp>
        <p:nvSpPr>
          <p:cNvPr id="22" name="Rectangle: Rounded Corners 21">
            <a:extLst>
              <a:ext uri="{FF2B5EF4-FFF2-40B4-BE49-F238E27FC236}">
                <a16:creationId xmlns:a16="http://schemas.microsoft.com/office/drawing/2014/main" xmlns="" id="{37DECE90-DB3A-D3C9-3DE5-7812DB154514}"/>
              </a:ext>
            </a:extLst>
          </p:cNvPr>
          <p:cNvSpPr/>
          <p:nvPr/>
        </p:nvSpPr>
        <p:spPr>
          <a:xfrm>
            <a:off x="4391607" y="5045039"/>
            <a:ext cx="3690411" cy="1566251"/>
          </a:xfrm>
          <a:prstGeom prst="roundRect">
            <a:avLst>
              <a:gd name="adj" fmla="val 10579"/>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КАДРОВАЯ</a:t>
            </a:r>
            <a:r>
              <a:rPr lang="en-US" sz="1000" b="1" dirty="0">
                <a:solidFill>
                  <a:schemeClr val="tx1">
                    <a:lumMod val="75000"/>
                  </a:schemeClr>
                </a:solidFill>
                <a:latin typeface="Golos Text" panose="020B0503020202020204" pitchFamily="34" charset="0"/>
                <a:ea typeface="Golos Text" panose="020B0503020202020204" pitchFamily="34" charset="0"/>
              </a:rPr>
              <a:t> </a:t>
            </a:r>
            <a:r>
              <a:rPr lang="ru-RU" sz="1000" b="1" dirty="0">
                <a:solidFill>
                  <a:schemeClr val="tx1">
                    <a:lumMod val="75000"/>
                  </a:schemeClr>
                </a:solidFill>
                <a:latin typeface="Golos Text" panose="020B0503020202020204" pitchFamily="34" charset="0"/>
                <a:ea typeface="Golos Text" panose="020B0503020202020204" pitchFamily="34" charset="0"/>
              </a:rPr>
              <a:t>УСТОЙЧИВОСТЬ</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Запущен проект исследования кадровой устойчивости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Произведен сбор информации на уровне УФНС и МИ ФНС России</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Произведен сбор информации на уровне МРИ ФНС и ИФНС России</a:t>
            </a:r>
          </a:p>
        </p:txBody>
      </p:sp>
      <p:sp>
        <p:nvSpPr>
          <p:cNvPr id="23" name="Rectangle: Rounded Corners 22">
            <a:extLst>
              <a:ext uri="{FF2B5EF4-FFF2-40B4-BE49-F238E27FC236}">
                <a16:creationId xmlns:a16="http://schemas.microsoft.com/office/drawing/2014/main" xmlns="" id="{ACFA1508-EB3F-39A2-C43C-7F61EC33FF8B}"/>
              </a:ext>
            </a:extLst>
          </p:cNvPr>
          <p:cNvSpPr/>
          <p:nvPr/>
        </p:nvSpPr>
        <p:spPr>
          <a:xfrm>
            <a:off x="8238237" y="5045039"/>
            <a:ext cx="3690411" cy="1566251"/>
          </a:xfrm>
          <a:prstGeom prst="roundRect">
            <a:avLst>
              <a:gd name="adj" fmla="val 9971"/>
            </a:avLst>
          </a:prstGeom>
          <a:solidFill>
            <a:schemeClr val="bg1">
              <a:alpha val="90000"/>
            </a:schemeClr>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wrap="square" lIns="108000" tIns="72000" rIns="108000" bIns="36000" rtlCol="0" anchor="t">
            <a:noAutofit/>
          </a:bodyPr>
          <a:lstStyle/>
          <a:p>
            <a:pPr>
              <a:spcAft>
                <a:spcPts val="800"/>
              </a:spcAft>
            </a:pPr>
            <a:r>
              <a:rPr lang="ru-RU" sz="1000" b="1" dirty="0">
                <a:solidFill>
                  <a:schemeClr val="tx1">
                    <a:lumMod val="75000"/>
                  </a:schemeClr>
                </a:solidFill>
                <a:latin typeface="Golos Text" panose="020B0503020202020204" pitchFamily="34" charset="0"/>
                <a:ea typeface="Golos Text" panose="020B0503020202020204" pitchFamily="34" charset="0"/>
              </a:rPr>
              <a:t>ИССЛЕДОВАНИЕ ЭФФЕКТИВНОСТИ РАБОТЫ ФБЛПУ ФНС РОССИИ </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Проведено исследование оценки качества предоставляемых услуг в ФБЛПУ ФНС России по 8 критериям</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Получено 5 419 ответов</a:t>
            </a:r>
          </a:p>
          <a:p>
            <a:pPr marL="171450" indent="-171450">
              <a:spcAft>
                <a:spcPts val="300"/>
              </a:spcAft>
              <a:buFont typeface="Arial" panose="020B0604020202020204" pitchFamily="34" charset="0"/>
              <a:buChar char="•"/>
            </a:pPr>
            <a:r>
              <a:rPr lang="ru-RU" sz="700" dirty="0">
                <a:solidFill>
                  <a:schemeClr val="tx1">
                    <a:lumMod val="75000"/>
                  </a:schemeClr>
                </a:solidFill>
                <a:latin typeface="Golos Text" panose="020B0503020202020204" pitchFamily="34" charset="0"/>
                <a:ea typeface="Golos Text" panose="020B0503020202020204" pitchFamily="34" charset="0"/>
              </a:rPr>
              <a:t>Итоговый отчет сформирован и передан в Административно-контрольное управление</a:t>
            </a:r>
          </a:p>
        </p:txBody>
      </p:sp>
    </p:spTree>
    <p:extLst>
      <p:ext uri="{BB962C8B-B14F-4D97-AF65-F5344CB8AC3E}">
        <p14:creationId xmlns:p14="http://schemas.microsoft.com/office/powerpoint/2010/main" val="108019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26">
            <a:extLst>
              <a:ext uri="{FF2B5EF4-FFF2-40B4-BE49-F238E27FC236}">
                <a16:creationId xmlns:a16="http://schemas.microsoft.com/office/drawing/2014/main" xmlns="" id="{C619E56B-ECAC-BB1D-C6AF-8C8E2D05EAE5}"/>
              </a:ext>
            </a:extLst>
          </p:cNvPr>
          <p:cNvSpPr txBox="1"/>
          <p:nvPr/>
        </p:nvSpPr>
        <p:spPr>
          <a:xfrm>
            <a:off x="9953336" y="1609053"/>
            <a:ext cx="2080111" cy="5155257"/>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Проведены индивидуальные сессии с рук-лями ЦА и ТНО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204 мероприятия</a:t>
            </a:r>
          </a:p>
          <a:p>
            <a:pPr>
              <a:spcAft>
                <a:spcPts val="300"/>
              </a:spcAft>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Проведены мастерские по обмену профессиональным опытом с участием рук-лей УОРиПО, УИС, УОК, УМНО, УФНС и МРИ по СФО.</a:t>
            </a:r>
            <a:b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b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14 мероприятий </a:t>
            </a:r>
          </a:p>
          <a:p>
            <a:pPr>
              <a:spcAft>
                <a:spcPts val="300"/>
              </a:spcAft>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Проведены дистанционные группы    с участием зам. Рук-ля  А.В. Бударина и рук-лей УФНС и МРИ по СФО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23 мероприятия </a:t>
            </a:r>
          </a:p>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Разработаны </a:t>
            </a:r>
          </a:p>
          <a:p>
            <a:pPr marL="171450" indent="-171450">
              <a:buFont typeface="Arial" panose="020B0604020202020204" pitchFamily="34" charset="0"/>
              <a:buChar char="•"/>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памятка рук-</a:t>
            </a:r>
            <a:r>
              <a:rPr lang="ru-RU" sz="900" dirty="0" err="1">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лям</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по  работе в кризисных ситуациях </a:t>
            </a:r>
          </a:p>
          <a:p>
            <a:pPr marL="171450" indent="-171450">
              <a:spcAft>
                <a:spcPts val="300"/>
              </a:spcAft>
              <a:buFont typeface="Arial" panose="020B0604020202020204" pitchFamily="34" charset="0"/>
              <a:buChar char="•"/>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Этический кодекс </a:t>
            </a:r>
            <a:r>
              <a:rPr lang="ru-RU" sz="900" dirty="0" err="1">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оргконсультанта</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p>
            <a:pPr>
              <a:spcAft>
                <a:spcPts val="300"/>
              </a:spcAft>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Отработаны индивидуальные запросы рук-лей  ЦА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07.2022</a:t>
            </a:r>
          </a:p>
          <a:p>
            <a:pPr>
              <a:spcAft>
                <a:spcPts val="300"/>
              </a:spcAft>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промежуточный качественный анализ обратной связи от рук-лей  ЦА и СФО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05.2022</a:t>
            </a:r>
            <a:endParaRPr lang="en-US"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Проработаны  коммуникации:</a:t>
            </a:r>
          </a:p>
          <a:p>
            <a:pPr marL="171450" indent="-171450">
              <a:buFont typeface="Arial" panose="020B0604020202020204" pitchFamily="34" charset="0"/>
              <a:buChar char="•"/>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зам. Рук-ля  А.В. Бударина с рук-ми ЦА курируемых подразделений.</a:t>
            </a:r>
          </a:p>
          <a:p>
            <a:pPr marL="171450" indent="-171450">
              <a:spcAft>
                <a:spcPts val="300"/>
              </a:spcAft>
              <a:buFont typeface="Arial" panose="020B0604020202020204" pitchFamily="34" charset="0"/>
              <a:buChar char="•"/>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выстроена среда доверия и командное взаимодействие ЦА и ТНО под зам.</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Рук-ля</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А.В. Будариным с рук-ми СФО</a:t>
            </a:r>
          </a:p>
          <a:p>
            <a:pPr>
              <a:spcAft>
                <a:spcPts val="300"/>
              </a:spcAft>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Отработаны индивидуальные запросы рук-лей  СФО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12.2022</a:t>
            </a:r>
          </a:p>
          <a:p>
            <a:pPr>
              <a:spcAft>
                <a:spcPts val="300"/>
              </a:spcAft>
            </a:pP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итоговый качественный анализ обратной связи от рук-лей СФО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11-12.2022</a:t>
            </a:r>
          </a:p>
        </p:txBody>
      </p:sp>
      <p:sp>
        <p:nvSpPr>
          <p:cNvPr id="101" name="Прямоугольник 157">
            <a:extLst>
              <a:ext uri="{FF2B5EF4-FFF2-40B4-BE49-F238E27FC236}">
                <a16:creationId xmlns:a16="http://schemas.microsoft.com/office/drawing/2014/main" xmlns="" id="{D1806CF5-BAF5-716E-B8C8-D0E4CA0CC120}"/>
              </a:ext>
            </a:extLst>
          </p:cNvPr>
          <p:cNvSpPr/>
          <p:nvPr/>
        </p:nvSpPr>
        <p:spPr>
          <a:xfrm>
            <a:off x="9033712" y="637779"/>
            <a:ext cx="293554" cy="36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800" dirty="0">
              <a:latin typeface="Golos Text" panose="020B0503020202020204" pitchFamily="34" charset="0"/>
              <a:ea typeface="Golos Text" panose="020B0503020202020204" pitchFamily="34" charset="0"/>
            </a:endParaRPr>
          </a:p>
        </p:txBody>
      </p:sp>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5757781"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ЧЕЛОВЕКОЦЕНТРИЧНОСТЬ</a:t>
            </a:r>
          </a:p>
        </p:txBody>
      </p:sp>
      <p:sp>
        <p:nvSpPr>
          <p:cNvPr id="4" name="TextBox 153">
            <a:extLst>
              <a:ext uri="{FF2B5EF4-FFF2-40B4-BE49-F238E27FC236}">
                <a16:creationId xmlns:a16="http://schemas.microsoft.com/office/drawing/2014/main" xmlns="" id="{65DADDD5-7A17-4E35-58FF-6BFBD480CA09}"/>
              </a:ext>
            </a:extLst>
          </p:cNvPr>
          <p:cNvSpPr txBox="1"/>
          <p:nvPr/>
        </p:nvSpPr>
        <p:spPr>
          <a:xfrm>
            <a:off x="761022" y="1609053"/>
            <a:ext cx="1764000" cy="415498"/>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Утверждена Декларация человекоцентричности </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15.06.2022</a:t>
            </a:r>
          </a:p>
        </p:txBody>
      </p:sp>
      <p:sp>
        <p:nvSpPr>
          <p:cNvPr id="5" name="TextBox 70">
            <a:extLst>
              <a:ext uri="{FF2B5EF4-FFF2-40B4-BE49-F238E27FC236}">
                <a16:creationId xmlns:a16="http://schemas.microsoft.com/office/drawing/2014/main" xmlns="" id="{8B5C3BFF-DB87-729D-BB68-B497C8D82CF4}"/>
              </a:ext>
            </a:extLst>
          </p:cNvPr>
          <p:cNvSpPr txBox="1"/>
          <p:nvPr/>
        </p:nvSpPr>
        <p:spPr>
          <a:xfrm>
            <a:off x="761022" y="2192882"/>
            <a:ext cx="1764000" cy="830997"/>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А.В.Бударин назначен ответственным за внедрение принципов человекоцентричности</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15.06.2022</a:t>
            </a:r>
          </a:p>
          <a:p>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6" name="TextBox 93">
            <a:extLst>
              <a:ext uri="{FF2B5EF4-FFF2-40B4-BE49-F238E27FC236}">
                <a16:creationId xmlns:a16="http://schemas.microsoft.com/office/drawing/2014/main" xmlns="" id="{5194C1FC-2B6F-21AB-CB7F-804049B5F425}"/>
              </a:ext>
            </a:extLst>
          </p:cNvPr>
          <p:cNvSpPr txBox="1"/>
          <p:nvPr/>
        </p:nvSpPr>
        <p:spPr>
          <a:xfrm>
            <a:off x="761022" y="4191538"/>
            <a:ext cx="1764000" cy="692497"/>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Проведена стратегическая сессия со всеми ответственными от ТНО</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21-23.09.2022</a:t>
            </a:r>
          </a:p>
          <a:p>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7" name="Прямоугольник 1">
            <a:extLst>
              <a:ext uri="{FF2B5EF4-FFF2-40B4-BE49-F238E27FC236}">
                <a16:creationId xmlns:a16="http://schemas.microsoft.com/office/drawing/2014/main" xmlns="" id="{86617D58-C033-9841-A607-F65093D3C2C7}"/>
              </a:ext>
            </a:extLst>
          </p:cNvPr>
          <p:cNvSpPr/>
          <p:nvPr/>
        </p:nvSpPr>
        <p:spPr>
          <a:xfrm>
            <a:off x="761022" y="942907"/>
            <a:ext cx="1965790" cy="553998"/>
          </a:xfrm>
          <a:prstGeom prst="rect">
            <a:avLst/>
          </a:prstGeom>
        </p:spPr>
        <p:txBody>
          <a:bodyPr wrap="square" lIns="0" tIns="0" rIns="0" bIns="0">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Система </a:t>
            </a:r>
            <a:b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br>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человеко-</a:t>
            </a:r>
            <a:b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br>
            <a:r>
              <a:rPr lang="ru-RU" sz="1200" b="1" dirty="0" err="1">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центричности</a:t>
            </a:r>
            <a:endPar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10" name="Прямоугольник 153">
            <a:extLst>
              <a:ext uri="{FF2B5EF4-FFF2-40B4-BE49-F238E27FC236}">
                <a16:creationId xmlns:a16="http://schemas.microsoft.com/office/drawing/2014/main" xmlns="" id="{669F1653-ED4A-7224-2D85-752DA15B8EA0}"/>
              </a:ext>
            </a:extLst>
          </p:cNvPr>
          <p:cNvSpPr/>
          <p:nvPr/>
        </p:nvSpPr>
        <p:spPr>
          <a:xfrm>
            <a:off x="9953336" y="942907"/>
            <a:ext cx="2229400" cy="369332"/>
          </a:xfrm>
          <a:prstGeom prst="rect">
            <a:avLst/>
          </a:prstGeom>
        </p:spPr>
        <p:txBody>
          <a:bodyPr wrap="square" lIns="0" tIns="0" rIns="0" bIns="0">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Организационное консультирование </a:t>
            </a:r>
          </a:p>
        </p:txBody>
      </p:sp>
      <p:sp>
        <p:nvSpPr>
          <p:cNvPr id="11" name="Прямоугольник 154">
            <a:extLst>
              <a:ext uri="{FF2B5EF4-FFF2-40B4-BE49-F238E27FC236}">
                <a16:creationId xmlns:a16="http://schemas.microsoft.com/office/drawing/2014/main" xmlns="" id="{C7CD67EF-949B-4B56-4764-B17FE09C338F}"/>
              </a:ext>
            </a:extLst>
          </p:cNvPr>
          <p:cNvSpPr/>
          <p:nvPr/>
        </p:nvSpPr>
        <p:spPr>
          <a:xfrm>
            <a:off x="5166963" y="942908"/>
            <a:ext cx="1305396" cy="369332"/>
          </a:xfrm>
          <a:prstGeom prst="rect">
            <a:avLst/>
          </a:prstGeom>
        </p:spPr>
        <p:txBody>
          <a:bodyPr wrap="square" lIns="0" tIns="0" rIns="0" bIns="0">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Микро-</a:t>
            </a:r>
            <a:b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br>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климат</a:t>
            </a:r>
          </a:p>
        </p:txBody>
      </p:sp>
      <p:sp>
        <p:nvSpPr>
          <p:cNvPr id="12" name="Прямоугольник 165">
            <a:extLst>
              <a:ext uri="{FF2B5EF4-FFF2-40B4-BE49-F238E27FC236}">
                <a16:creationId xmlns:a16="http://schemas.microsoft.com/office/drawing/2014/main" xmlns="" id="{DF6412EE-7BB0-76D7-2C3D-9332DBA42D11}"/>
              </a:ext>
            </a:extLst>
          </p:cNvPr>
          <p:cNvSpPr/>
          <p:nvPr/>
        </p:nvSpPr>
        <p:spPr>
          <a:xfrm>
            <a:off x="2842018" y="942908"/>
            <a:ext cx="1570016" cy="553998"/>
          </a:xfrm>
          <a:prstGeom prst="rect">
            <a:avLst/>
          </a:prstGeom>
        </p:spPr>
        <p:txBody>
          <a:bodyPr wrap="square" lIns="0" tIns="0" rIns="0" bIns="0">
            <a:spAutoFit/>
          </a:bodyPr>
          <a:lstStyle/>
          <a:p>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Внутренние </a:t>
            </a:r>
            <a:b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br>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и внешние </a:t>
            </a:r>
            <a:b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br>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коммуникации</a:t>
            </a:r>
          </a:p>
        </p:txBody>
      </p:sp>
      <p:sp>
        <p:nvSpPr>
          <p:cNvPr id="13" name="TextBox 12">
            <a:extLst>
              <a:ext uri="{FF2B5EF4-FFF2-40B4-BE49-F238E27FC236}">
                <a16:creationId xmlns:a16="http://schemas.microsoft.com/office/drawing/2014/main" xmlns="" id="{B347B5AF-7521-BE1E-0D04-CC1C25DB8B2F}"/>
              </a:ext>
            </a:extLst>
          </p:cNvPr>
          <p:cNvSpPr txBox="1"/>
          <p:nvPr/>
        </p:nvSpPr>
        <p:spPr>
          <a:xfrm>
            <a:off x="2842018" y="2649577"/>
            <a:ext cx="1800000"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 опрос через ЕКЦ о понятности писем Службы</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07.2022</a:t>
            </a:r>
          </a:p>
          <a:p>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14" name="TextBox 13">
            <a:extLst>
              <a:ext uri="{FF2B5EF4-FFF2-40B4-BE49-F238E27FC236}">
                <a16:creationId xmlns:a16="http://schemas.microsoft.com/office/drawing/2014/main" xmlns="" id="{DB91250A-4405-6157-D9E3-CE37BD503536}"/>
              </a:ext>
            </a:extLst>
          </p:cNvPr>
          <p:cNvSpPr txBox="1"/>
          <p:nvPr/>
        </p:nvSpPr>
        <p:spPr>
          <a:xfrm>
            <a:off x="2842018" y="5703672"/>
            <a:ext cx="1800000" cy="4154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Разработаны рекомендации по повышению Имиджа Службы</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10.11.2022</a:t>
            </a:r>
          </a:p>
        </p:txBody>
      </p:sp>
      <p:sp>
        <p:nvSpPr>
          <p:cNvPr id="15" name="TextBox 14">
            <a:extLst>
              <a:ext uri="{FF2B5EF4-FFF2-40B4-BE49-F238E27FC236}">
                <a16:creationId xmlns:a16="http://schemas.microsoft.com/office/drawing/2014/main" xmlns="" id="{0000570E-15BD-8216-7408-D44383088588}"/>
              </a:ext>
            </a:extLst>
          </p:cNvPr>
          <p:cNvSpPr txBox="1"/>
          <p:nvPr/>
        </p:nvSpPr>
        <p:spPr>
          <a:xfrm>
            <a:off x="2842018" y="3413101"/>
            <a:ext cx="1800000"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Разработаны скрипты взаимодействия по 5 бизнес-процессам</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05-08.2022</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16" name="TextBox 15">
            <a:extLst>
              <a:ext uri="{FF2B5EF4-FFF2-40B4-BE49-F238E27FC236}">
                <a16:creationId xmlns:a16="http://schemas.microsoft.com/office/drawing/2014/main" xmlns="" id="{6DE77F24-F4DD-401E-282C-0656626F6219}"/>
              </a:ext>
            </a:extLst>
          </p:cNvPr>
          <p:cNvSpPr txBox="1"/>
          <p:nvPr/>
        </p:nvSpPr>
        <p:spPr>
          <a:xfrm>
            <a:off x="2842018" y="6328696"/>
            <a:ext cx="1800000" cy="4154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Утверждены стандарт и шаблоны ответов</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12.2022</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17" name="TextBox 16">
            <a:extLst>
              <a:ext uri="{FF2B5EF4-FFF2-40B4-BE49-F238E27FC236}">
                <a16:creationId xmlns:a16="http://schemas.microsoft.com/office/drawing/2014/main" xmlns="" id="{431029C3-B2F6-F7F8-B3C8-825EB66629AF}"/>
              </a:ext>
            </a:extLst>
          </p:cNvPr>
          <p:cNvSpPr txBox="1"/>
          <p:nvPr/>
        </p:nvSpPr>
        <p:spPr>
          <a:xfrm>
            <a:off x="2842018" y="1609054"/>
            <a:ext cx="1899596" cy="830997"/>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ФНС России включена в экспертный совет Центра современных коммуникаций</a:t>
            </a:r>
          </a:p>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ВШГУ  РАНХиГС</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04.2022</a:t>
            </a:r>
          </a:p>
          <a:p>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19" name="TextBox 18">
            <a:extLst>
              <a:ext uri="{FF2B5EF4-FFF2-40B4-BE49-F238E27FC236}">
                <a16:creationId xmlns:a16="http://schemas.microsoft.com/office/drawing/2014/main" xmlns="" id="{39549284-88D0-4CDF-601B-56BF6F6D7E8C}"/>
              </a:ext>
            </a:extLst>
          </p:cNvPr>
          <p:cNvSpPr txBox="1"/>
          <p:nvPr/>
        </p:nvSpPr>
        <p:spPr>
          <a:xfrm>
            <a:off x="5166963" y="4038124"/>
            <a:ext cx="1800000"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 первый этап исследования системы мат стимулирования</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17.08.2022</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20" name="TextBox 19">
            <a:extLst>
              <a:ext uri="{FF2B5EF4-FFF2-40B4-BE49-F238E27FC236}">
                <a16:creationId xmlns:a16="http://schemas.microsoft.com/office/drawing/2014/main" xmlns="" id="{B47D9F82-1645-EAB9-FA38-C2D546966CB1}"/>
              </a:ext>
            </a:extLst>
          </p:cNvPr>
          <p:cNvSpPr txBox="1"/>
          <p:nvPr/>
        </p:nvSpPr>
        <p:spPr>
          <a:xfrm>
            <a:off x="5166963" y="3228434"/>
            <a:ext cx="1885312"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Разработаны программы обучения по коммуникациям и фронт-офисам</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06.2022</a:t>
            </a:r>
          </a:p>
        </p:txBody>
      </p:sp>
      <p:sp>
        <p:nvSpPr>
          <p:cNvPr id="30" name="Прямоугольник 2">
            <a:extLst>
              <a:ext uri="{FF2B5EF4-FFF2-40B4-BE49-F238E27FC236}">
                <a16:creationId xmlns:a16="http://schemas.microsoft.com/office/drawing/2014/main" xmlns="" id="{EEC59EEF-EC46-192C-F756-CFB3762382A4}"/>
              </a:ext>
            </a:extLst>
          </p:cNvPr>
          <p:cNvSpPr/>
          <p:nvPr/>
        </p:nvSpPr>
        <p:spPr>
          <a:xfrm>
            <a:off x="7490004" y="942907"/>
            <a:ext cx="2299180" cy="553998"/>
          </a:xfrm>
          <a:prstGeom prst="rect">
            <a:avLst/>
          </a:prstGeom>
        </p:spPr>
        <p:txBody>
          <a:bodyPr wrap="square" lIns="0" tIns="0" rIns="0" bIns="0">
            <a:spAutoFit/>
          </a:bodyPr>
          <a:lstStyle/>
          <a:p>
            <a:pPr defTabSz="945962">
              <a:spcAft>
                <a:spcPts val="100"/>
              </a:spcAft>
              <a:buClr>
                <a:srgbClr val="386AA8"/>
              </a:buClr>
              <a:defRPr/>
            </a:pPr>
            <a:r>
              <a:rPr lang="ru-RU" sz="12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Пользовательский опыт, трансформация продуктов, услуг и сервисов</a:t>
            </a:r>
          </a:p>
        </p:txBody>
      </p:sp>
      <p:sp>
        <p:nvSpPr>
          <p:cNvPr id="31" name="TextBox 30">
            <a:extLst>
              <a:ext uri="{FF2B5EF4-FFF2-40B4-BE49-F238E27FC236}">
                <a16:creationId xmlns:a16="http://schemas.microsoft.com/office/drawing/2014/main" xmlns="" id="{9287B32D-B79E-0E2B-3DDC-5C8BEACC74DB}"/>
              </a:ext>
            </a:extLst>
          </p:cNvPr>
          <p:cNvSpPr txBox="1"/>
          <p:nvPr/>
        </p:nvSpPr>
        <p:spPr>
          <a:xfrm>
            <a:off x="7490004" y="2280243"/>
            <a:ext cx="2057446"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Сформирована модель </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UX-</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исследований сервисов (</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CJM, </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сегментация пользователей)</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06.22</a:t>
            </a:r>
          </a:p>
        </p:txBody>
      </p:sp>
      <p:sp>
        <p:nvSpPr>
          <p:cNvPr id="32" name="TextBox 31">
            <a:extLst>
              <a:ext uri="{FF2B5EF4-FFF2-40B4-BE49-F238E27FC236}">
                <a16:creationId xmlns:a16="http://schemas.microsoft.com/office/drawing/2014/main" xmlns="" id="{417B0CE5-6817-95FC-6232-B97207BC1002}"/>
              </a:ext>
            </a:extLst>
          </p:cNvPr>
          <p:cNvSpPr txBox="1"/>
          <p:nvPr/>
        </p:nvSpPr>
        <p:spPr>
          <a:xfrm>
            <a:off x="7490004" y="4570813"/>
            <a:ext cx="2092950"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Проведено </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UX-</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исследование и разработан проект реинжиниринга сервиса "Прозрачный бизнес"</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09.22</a:t>
            </a:r>
          </a:p>
        </p:txBody>
      </p:sp>
      <p:sp>
        <p:nvSpPr>
          <p:cNvPr id="33" name="TextBox 32">
            <a:extLst>
              <a:ext uri="{FF2B5EF4-FFF2-40B4-BE49-F238E27FC236}">
                <a16:creationId xmlns:a16="http://schemas.microsoft.com/office/drawing/2014/main" xmlns="" id="{F88470F8-531A-2BDC-2C73-33D0BE802B73}"/>
              </a:ext>
            </a:extLst>
          </p:cNvPr>
          <p:cNvSpPr txBox="1"/>
          <p:nvPr/>
        </p:nvSpPr>
        <p:spPr>
          <a:xfrm>
            <a:off x="7490004" y="5380503"/>
            <a:ext cx="2064321"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 макет интерактивного виджета по всем видам информирования граждан</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10.22</a:t>
            </a:r>
          </a:p>
        </p:txBody>
      </p:sp>
      <p:sp>
        <p:nvSpPr>
          <p:cNvPr id="34" name="TextBox 33">
            <a:extLst>
              <a:ext uri="{FF2B5EF4-FFF2-40B4-BE49-F238E27FC236}">
                <a16:creationId xmlns:a16="http://schemas.microsoft.com/office/drawing/2014/main" xmlns="" id="{F3B08D3F-EE73-E2A7-D6D2-D6B899FFBB91}"/>
              </a:ext>
            </a:extLst>
          </p:cNvPr>
          <p:cNvSpPr txBox="1"/>
          <p:nvPr/>
        </p:nvSpPr>
        <p:spPr>
          <a:xfrm>
            <a:off x="7490004" y="6190195"/>
            <a:ext cx="1881641"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Разработана концепция сбора обратной связи и мониторинга сервисов</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12.2022</a:t>
            </a:r>
          </a:p>
        </p:txBody>
      </p:sp>
      <p:sp>
        <p:nvSpPr>
          <p:cNvPr id="37" name="TextBox 36">
            <a:extLst>
              <a:ext uri="{FF2B5EF4-FFF2-40B4-BE49-F238E27FC236}">
                <a16:creationId xmlns:a16="http://schemas.microsoft.com/office/drawing/2014/main" xmlns="" id="{643DF030-66B5-3283-B05B-8C58691F39BE}"/>
              </a:ext>
            </a:extLst>
          </p:cNvPr>
          <p:cNvSpPr txBox="1"/>
          <p:nvPr/>
        </p:nvSpPr>
        <p:spPr>
          <a:xfrm>
            <a:off x="9449894" y="279222"/>
            <a:ext cx="1766528" cy="230832"/>
          </a:xfrm>
          <a:prstGeom prst="rect">
            <a:avLst/>
          </a:prstGeom>
          <a:noFill/>
        </p:spPr>
        <p:txBody>
          <a:bodyPr wrap="square" rtlCol="0">
            <a:spAutoFit/>
          </a:bodyPr>
          <a:lstStyle/>
          <a:p>
            <a:r>
              <a:rPr lang="ru-RU" sz="900" dirty="0">
                <a:solidFill>
                  <a:srgbClr val="000000"/>
                </a:solidFill>
                <a:latin typeface="Golos Text" panose="020B0503020202020204" pitchFamily="34" charset="0"/>
                <a:ea typeface="Golos Text" panose="020B0503020202020204" pitchFamily="34" charset="0"/>
              </a:rPr>
              <a:t>Что сделано (реализовано)</a:t>
            </a:r>
          </a:p>
        </p:txBody>
      </p:sp>
      <p:sp>
        <p:nvSpPr>
          <p:cNvPr id="38" name="TextBox 37">
            <a:extLst>
              <a:ext uri="{FF2B5EF4-FFF2-40B4-BE49-F238E27FC236}">
                <a16:creationId xmlns:a16="http://schemas.microsoft.com/office/drawing/2014/main" xmlns="" id="{1C632D32-B60E-7460-D647-6381CE30B42E}"/>
              </a:ext>
            </a:extLst>
          </p:cNvPr>
          <p:cNvSpPr txBox="1"/>
          <p:nvPr/>
        </p:nvSpPr>
        <p:spPr>
          <a:xfrm>
            <a:off x="9449894" y="540362"/>
            <a:ext cx="1812825" cy="230832"/>
          </a:xfrm>
          <a:prstGeom prst="rect">
            <a:avLst/>
          </a:prstGeom>
          <a:noFill/>
        </p:spPr>
        <p:txBody>
          <a:bodyPr wrap="square" rtlCol="0">
            <a:spAutoFit/>
          </a:bodyPr>
          <a:lstStyle/>
          <a:p>
            <a:r>
              <a:rPr lang="ru-RU" sz="900" dirty="0">
                <a:solidFill>
                  <a:srgbClr val="000000"/>
                </a:solidFill>
                <a:latin typeface="Golos Text" panose="020B0503020202020204" pitchFamily="34" charset="0"/>
                <a:ea typeface="Golos Text" panose="020B0503020202020204" pitchFamily="34" charset="0"/>
              </a:rPr>
              <a:t>Что делаем (в процессе)</a:t>
            </a:r>
          </a:p>
        </p:txBody>
      </p:sp>
      <p:sp>
        <p:nvSpPr>
          <p:cNvPr id="39" name="TextBox 38">
            <a:extLst>
              <a:ext uri="{FF2B5EF4-FFF2-40B4-BE49-F238E27FC236}">
                <a16:creationId xmlns:a16="http://schemas.microsoft.com/office/drawing/2014/main" xmlns="" id="{BFC97ADC-E3D3-6D30-A4D1-B4662083E74E}"/>
              </a:ext>
            </a:extLst>
          </p:cNvPr>
          <p:cNvSpPr txBox="1"/>
          <p:nvPr/>
        </p:nvSpPr>
        <p:spPr>
          <a:xfrm>
            <a:off x="7490004" y="1609053"/>
            <a:ext cx="1946018" cy="4154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Определены каналы и способы сбора обратной связи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7 шт.</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04.2022</a:t>
            </a:r>
          </a:p>
        </p:txBody>
      </p:sp>
      <p:sp>
        <p:nvSpPr>
          <p:cNvPr id="40" name="TextBox 39">
            <a:extLst>
              <a:ext uri="{FF2B5EF4-FFF2-40B4-BE49-F238E27FC236}">
                <a16:creationId xmlns:a16="http://schemas.microsoft.com/office/drawing/2014/main" xmlns="" id="{64C4740F-498B-B976-FF0F-D4AC1C9BB92E}"/>
              </a:ext>
            </a:extLst>
          </p:cNvPr>
          <p:cNvSpPr txBox="1"/>
          <p:nvPr/>
        </p:nvSpPr>
        <p:spPr>
          <a:xfrm>
            <a:off x="7490004" y="3761123"/>
            <a:ext cx="1977823"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Разработаны требования к экосистеме ("дизайн-системе") ФНС России</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07.2022</a:t>
            </a:r>
          </a:p>
        </p:txBody>
      </p:sp>
      <p:sp>
        <p:nvSpPr>
          <p:cNvPr id="36" name="Прямоугольник 157">
            <a:extLst>
              <a:ext uri="{FF2B5EF4-FFF2-40B4-BE49-F238E27FC236}">
                <a16:creationId xmlns:a16="http://schemas.microsoft.com/office/drawing/2014/main" xmlns="" id="{E2D75104-416A-9343-2474-8A970615F872}"/>
              </a:ext>
            </a:extLst>
          </p:cNvPr>
          <p:cNvSpPr/>
          <p:nvPr/>
        </p:nvSpPr>
        <p:spPr>
          <a:xfrm>
            <a:off x="9033712" y="376638"/>
            <a:ext cx="293554" cy="3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42" name="Овал 141">
            <a:extLst>
              <a:ext uri="{FF2B5EF4-FFF2-40B4-BE49-F238E27FC236}">
                <a16:creationId xmlns:a16="http://schemas.microsoft.com/office/drawing/2014/main" xmlns="" id="{2BEA0EF3-5101-A6E2-D13E-BB91081C20CD}"/>
              </a:ext>
            </a:extLst>
          </p:cNvPr>
          <p:cNvSpPr>
            <a:spLocks noChangeAspect="1"/>
          </p:cNvSpPr>
          <p:nvPr/>
        </p:nvSpPr>
        <p:spPr>
          <a:xfrm>
            <a:off x="9272020" y="330477"/>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69" name="Овал 162">
            <a:extLst>
              <a:ext uri="{FF2B5EF4-FFF2-40B4-BE49-F238E27FC236}">
                <a16:creationId xmlns:a16="http://schemas.microsoft.com/office/drawing/2014/main" xmlns="" id="{0C74FA39-4C09-7492-A341-9BC0107FA616}"/>
              </a:ext>
            </a:extLst>
          </p:cNvPr>
          <p:cNvSpPr>
            <a:spLocks noChangeAspect="1"/>
          </p:cNvSpPr>
          <p:nvPr/>
        </p:nvSpPr>
        <p:spPr>
          <a:xfrm>
            <a:off x="9272020" y="591617"/>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70" name="TextBox 70">
            <a:extLst>
              <a:ext uri="{FF2B5EF4-FFF2-40B4-BE49-F238E27FC236}">
                <a16:creationId xmlns:a16="http://schemas.microsoft.com/office/drawing/2014/main" xmlns="" id="{CFF20190-E6AF-1FA6-8508-69F06A87C232}"/>
              </a:ext>
            </a:extLst>
          </p:cNvPr>
          <p:cNvSpPr txBox="1"/>
          <p:nvPr/>
        </p:nvSpPr>
        <p:spPr>
          <a:xfrm>
            <a:off x="761022" y="3192210"/>
            <a:ext cx="1764000" cy="830997"/>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Во всех ТНО назначены заместители руководителя УФНС, ответственные за человекоцентричность</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06-08.2022</a:t>
            </a:r>
          </a:p>
          <a:p>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71" name="TextBox 93">
            <a:extLst>
              <a:ext uri="{FF2B5EF4-FFF2-40B4-BE49-F238E27FC236}">
                <a16:creationId xmlns:a16="http://schemas.microsoft.com/office/drawing/2014/main" xmlns="" id="{380DC9B1-EB37-0785-CC97-C5E925EE5F82}"/>
              </a:ext>
            </a:extLst>
          </p:cNvPr>
          <p:cNvSpPr txBox="1"/>
          <p:nvPr/>
        </p:nvSpPr>
        <p:spPr>
          <a:xfrm>
            <a:off x="761022" y="5052366"/>
            <a:ext cx="1764000" cy="969496"/>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Создана рабочая группа по клиентоцентричности при Координационном совете руководителей налоговых органов стран СНГ</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07.10.2022</a:t>
            </a:r>
          </a:p>
          <a:p>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72" name="TextBox 93">
            <a:extLst>
              <a:ext uri="{FF2B5EF4-FFF2-40B4-BE49-F238E27FC236}">
                <a16:creationId xmlns:a16="http://schemas.microsoft.com/office/drawing/2014/main" xmlns="" id="{0667F054-0156-52B0-9D03-A544A3FFA95F}"/>
              </a:ext>
            </a:extLst>
          </p:cNvPr>
          <p:cNvSpPr txBox="1"/>
          <p:nvPr/>
        </p:nvSpPr>
        <p:spPr>
          <a:xfrm>
            <a:off x="761022" y="6190195"/>
            <a:ext cx="1764000" cy="553998"/>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solidFill>
                  <a:schemeClr val="tx1">
                    <a:lumMod val="75000"/>
                  </a:schemeClr>
                </a:solidFill>
                <a:latin typeface="Golos Text" panose="020B0503020202020204" pitchFamily="34" charset="0"/>
                <a:ea typeface="Golos Text" panose="020B0503020202020204" pitchFamily="34" charset="0"/>
              </a:rPr>
              <a:t>Утверждена </a:t>
            </a:r>
            <a:r>
              <a:rPr lang="ru-RU" sz="900" dirty="0">
                <a:solidFill>
                  <a:schemeClr val="tx1">
                    <a:lumMod val="75000"/>
                  </a:schemeClr>
                </a:solidFill>
                <a:latin typeface="Golos Text" panose="020B0503020202020204" pitchFamily="34" charset="0"/>
                <a:ea typeface="Golos Text" panose="020B0503020202020204" pitchFamily="34" charset="0"/>
                <a:cs typeface="Times New Roman" panose="02020603050405020304" pitchFamily="18" charset="0"/>
              </a:rPr>
              <a:t>"</a:t>
            </a:r>
            <a:r>
              <a:rPr lang="ru-RU" sz="900" dirty="0">
                <a:solidFill>
                  <a:schemeClr val="tx1">
                    <a:lumMod val="75000"/>
                  </a:schemeClr>
                </a:solidFill>
                <a:latin typeface="Golos Text" panose="020B0503020202020204" pitchFamily="34" charset="0"/>
                <a:ea typeface="Golos Text" panose="020B0503020202020204" pitchFamily="34" charset="0"/>
              </a:rPr>
              <a:t>дорожная карта</a:t>
            </a:r>
            <a:r>
              <a:rPr lang="ru-RU" sz="900" dirty="0">
                <a:solidFill>
                  <a:schemeClr val="tx1">
                    <a:lumMod val="75000"/>
                  </a:schemeClr>
                </a:solidFill>
                <a:latin typeface="Golos Text" panose="020B0503020202020204" pitchFamily="34" charset="0"/>
                <a:ea typeface="Golos Text" panose="020B0503020202020204" pitchFamily="34" charset="0"/>
                <a:cs typeface="Times New Roman" panose="02020603050405020304" pitchFamily="18" charset="0"/>
              </a:rPr>
              <a:t>"</a:t>
            </a:r>
            <a:r>
              <a:rPr lang="ru-RU" sz="900" dirty="0">
                <a:solidFill>
                  <a:schemeClr val="tx1">
                    <a:lumMod val="75000"/>
                  </a:schemeClr>
                </a:solidFill>
                <a:latin typeface="Golos Text" panose="020B0503020202020204" pitchFamily="34" charset="0"/>
                <a:ea typeface="Golos Text" panose="020B0503020202020204" pitchFamily="34" charset="0"/>
              </a:rPr>
              <a:t> по внедрению принципов человекоцентричности</a:t>
            </a:r>
          </a:p>
          <a:p>
            <a:r>
              <a:rPr lang="ru-RU" sz="900" b="1" dirty="0">
                <a:solidFill>
                  <a:schemeClr val="tx1">
                    <a:lumMod val="75000"/>
                  </a:schemeClr>
                </a:solidFill>
                <a:latin typeface="Golos Text" panose="020B0503020202020204" pitchFamily="34" charset="0"/>
                <a:ea typeface="Golos Text" panose="020B0503020202020204" pitchFamily="34" charset="0"/>
              </a:rPr>
              <a:t>11-12.2022</a:t>
            </a:r>
            <a:endParaRPr lang="ru-RU" sz="900" dirty="0">
              <a:solidFill>
                <a:schemeClr val="tx1">
                  <a:lumMod val="75000"/>
                </a:schemeClr>
              </a:solidFill>
              <a:latin typeface="Golos Text" panose="020B0503020202020204" pitchFamily="34" charset="0"/>
              <a:ea typeface="Golos Text" panose="020B0503020202020204" pitchFamily="34" charset="0"/>
            </a:endParaRPr>
          </a:p>
        </p:txBody>
      </p:sp>
      <p:sp>
        <p:nvSpPr>
          <p:cNvPr id="75" name="TextBox 74">
            <a:extLst>
              <a:ext uri="{FF2B5EF4-FFF2-40B4-BE49-F238E27FC236}">
                <a16:creationId xmlns:a16="http://schemas.microsoft.com/office/drawing/2014/main" xmlns="" id="{88874E21-9F94-03BA-32BB-1BF5A25DAEFF}"/>
              </a:ext>
            </a:extLst>
          </p:cNvPr>
          <p:cNvSpPr txBox="1"/>
          <p:nvPr/>
        </p:nvSpPr>
        <p:spPr>
          <a:xfrm>
            <a:off x="5166963" y="1609054"/>
            <a:ext cx="1800000"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 </a:t>
            </a:r>
            <a:r>
              <a:rPr lang="en-US"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CJM</a:t>
            </a:r>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процесса </a:t>
            </a:r>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трудоустройства</a:t>
            </a:r>
            <a:r>
              <a:rPr lang="en-US"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 </a:t>
            </a:r>
            <a:endPar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 ФНС России</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06.2022</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76" name="TextBox 75">
            <a:extLst>
              <a:ext uri="{FF2B5EF4-FFF2-40B4-BE49-F238E27FC236}">
                <a16:creationId xmlns:a16="http://schemas.microsoft.com/office/drawing/2014/main" xmlns="" id="{1564431E-1FDA-3589-363D-F7FDF5EB3B4D}"/>
              </a:ext>
            </a:extLst>
          </p:cNvPr>
          <p:cNvSpPr txBox="1"/>
          <p:nvPr/>
        </p:nvSpPr>
        <p:spPr>
          <a:xfrm>
            <a:off x="5166963" y="2418744"/>
            <a:ext cx="1800000" cy="553998"/>
          </a:xfrm>
          <a:prstGeom prst="rect">
            <a:avLst/>
          </a:prstGeom>
          <a:noFill/>
        </p:spPr>
        <p:txBody>
          <a:bodyPr wrap="square" lIns="0" tIns="0" rIns="0" bIns="0" rtlCol="0">
            <a:spAutoFit/>
          </a:bodyPr>
          <a:lstStyle/>
          <a:p>
            <a:r>
              <a:rPr lang="ru-RU" sz="900" kern="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Проведена проверка гипотезы о необходимости анонимности в опросах </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06.2022</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77" name="TextBox 76">
            <a:extLst>
              <a:ext uri="{FF2B5EF4-FFF2-40B4-BE49-F238E27FC236}">
                <a16:creationId xmlns:a16="http://schemas.microsoft.com/office/drawing/2014/main" xmlns="" id="{0233862D-51CE-26B4-603E-4A68350533DD}"/>
              </a:ext>
            </a:extLst>
          </p:cNvPr>
          <p:cNvSpPr txBox="1"/>
          <p:nvPr/>
        </p:nvSpPr>
        <p:spPr>
          <a:xfrm>
            <a:off x="5166963" y="6328696"/>
            <a:ext cx="1800000" cy="415498"/>
          </a:xfrm>
          <a:prstGeom prst="rect">
            <a:avLst/>
          </a:prstGeom>
          <a:noFill/>
        </p:spPr>
        <p:txBody>
          <a:bodyPr wrap="square" lIns="0" tIns="0" rIns="0" bIns="0" rtlCol="0">
            <a:spAutoFit/>
          </a:bodyPr>
          <a:lstStyle/>
          <a:p>
            <a:r>
              <a:rPr lang="ru-RU" sz="900" kern="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 план по повышению </a:t>
            </a:r>
            <a:r>
              <a:rPr lang="en-US" sz="900" kern="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NPS </a:t>
            </a:r>
            <a:r>
              <a:rPr lang="ru-RU" sz="900" kern="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Службы</a:t>
            </a:r>
          </a:p>
          <a:p>
            <a:r>
              <a:rPr lang="ru-RU" sz="900" kern="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10-11.2022</a:t>
            </a:r>
            <a:endPar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78" name="TextBox 77">
            <a:extLst>
              <a:ext uri="{FF2B5EF4-FFF2-40B4-BE49-F238E27FC236}">
                <a16:creationId xmlns:a16="http://schemas.microsoft.com/office/drawing/2014/main" xmlns="" id="{848FB9AE-ABE4-7DC2-BD07-D02C5DD66181}"/>
              </a:ext>
            </a:extLst>
          </p:cNvPr>
          <p:cNvSpPr txBox="1"/>
          <p:nvPr/>
        </p:nvSpPr>
        <p:spPr>
          <a:xfrm>
            <a:off x="5166963" y="4847814"/>
            <a:ext cx="2043052" cy="5539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Проведено исследование профвыгорания сотрудников институтов ФНС России</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09.2022</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79" name="TextBox 78">
            <a:extLst>
              <a:ext uri="{FF2B5EF4-FFF2-40B4-BE49-F238E27FC236}">
                <a16:creationId xmlns:a16="http://schemas.microsoft.com/office/drawing/2014/main" xmlns="" id="{397C9F59-6628-7632-C51A-454433DFB7BE}"/>
              </a:ext>
            </a:extLst>
          </p:cNvPr>
          <p:cNvSpPr txBox="1"/>
          <p:nvPr/>
        </p:nvSpPr>
        <p:spPr>
          <a:xfrm>
            <a:off x="5166963" y="5657504"/>
            <a:ext cx="1800000" cy="4154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Второй этап исследования по системе показателей Службы</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17.11.2022</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83" name="TextBox 156">
            <a:extLst>
              <a:ext uri="{FF2B5EF4-FFF2-40B4-BE49-F238E27FC236}">
                <a16:creationId xmlns:a16="http://schemas.microsoft.com/office/drawing/2014/main" xmlns="" id="{6729626F-45AD-3509-1014-CD68F8D54CF4}"/>
              </a:ext>
            </a:extLst>
          </p:cNvPr>
          <p:cNvSpPr txBox="1"/>
          <p:nvPr/>
        </p:nvSpPr>
        <p:spPr>
          <a:xfrm>
            <a:off x="2842018" y="5078648"/>
            <a:ext cx="1837279" cy="415498"/>
          </a:xfrm>
          <a:prstGeom prst="rect">
            <a:avLst/>
          </a:prstGeom>
          <a:noFill/>
        </p:spPr>
        <p:txBody>
          <a:bodyPr wrap="square" lIns="0" tIns="0" rIns="0" bIns="0"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Заключен контракт по исследованию имиджа Службы</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13. 09.2022</a:t>
            </a:r>
          </a:p>
        </p:txBody>
      </p:sp>
      <p:sp>
        <p:nvSpPr>
          <p:cNvPr id="84" name="TextBox 83">
            <a:extLst>
              <a:ext uri="{FF2B5EF4-FFF2-40B4-BE49-F238E27FC236}">
                <a16:creationId xmlns:a16="http://schemas.microsoft.com/office/drawing/2014/main" xmlns="" id="{BC663C43-D4E0-DD9F-8A39-717EAE191DEB}"/>
              </a:ext>
            </a:extLst>
          </p:cNvPr>
          <p:cNvSpPr txBox="1"/>
          <p:nvPr/>
        </p:nvSpPr>
        <p:spPr>
          <a:xfrm>
            <a:off x="2842018" y="4176625"/>
            <a:ext cx="2116590" cy="692497"/>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Создана Брошюра о последствиях неправомерности использования УКЭП</a:t>
            </a: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07.2022</a:t>
            </a:r>
          </a:p>
          <a:p>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p:txBody>
      </p:sp>
      <p:sp>
        <p:nvSpPr>
          <p:cNvPr id="85" name="TextBox 84">
            <a:extLst>
              <a:ext uri="{FF2B5EF4-FFF2-40B4-BE49-F238E27FC236}">
                <a16:creationId xmlns:a16="http://schemas.microsoft.com/office/drawing/2014/main" xmlns="" id="{8C787E4E-E0D1-9687-8F8A-85944C158E8A}"/>
              </a:ext>
            </a:extLst>
          </p:cNvPr>
          <p:cNvSpPr txBox="1"/>
          <p:nvPr/>
        </p:nvSpPr>
        <p:spPr>
          <a:xfrm>
            <a:off x="7490004" y="3089933"/>
            <a:ext cx="1885312" cy="415498"/>
          </a:xfrm>
          <a:prstGeom prst="rect">
            <a:avLst/>
          </a:prstGeom>
          <a:noFill/>
        </p:spPr>
        <p:txBody>
          <a:bodyPr wrap="square" lIns="0" tIns="0" rIns="0" bIns="0" rtlCol="0">
            <a:spAutoFit/>
          </a:bodyPr>
          <a:lstStyle/>
          <a:p>
            <a:r>
              <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Разработаны программы обучения по </a:t>
            </a:r>
            <a:r>
              <a:rPr lang="en-US"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UX/UI</a:t>
            </a:r>
            <a:endParaRPr lang="ru-RU" sz="900"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endParaRPr>
          </a:p>
          <a:p>
            <a:r>
              <a:rPr lang="ru-RU" sz="900" b="1" dirty="0">
                <a:solidFill>
                  <a:schemeClr val="tx1">
                    <a:lumMod val="75000"/>
                  </a:schemeClr>
                </a:solidFill>
                <a:latin typeface="Golos Text" panose="020B0503020202020204" pitchFamily="34" charset="0"/>
                <a:ea typeface="Golos Text" panose="020B0503020202020204" pitchFamily="34" charset="0"/>
                <a:cs typeface="Roboto Condensed" panose="020B0604020202020204" charset="0"/>
              </a:rPr>
              <a:t>06.2022</a:t>
            </a:r>
          </a:p>
        </p:txBody>
      </p:sp>
      <p:sp>
        <p:nvSpPr>
          <p:cNvPr id="102" name="Прямоугольник 157">
            <a:extLst>
              <a:ext uri="{FF2B5EF4-FFF2-40B4-BE49-F238E27FC236}">
                <a16:creationId xmlns:a16="http://schemas.microsoft.com/office/drawing/2014/main" xmlns="" id="{0EB0D93B-1943-E519-7BC5-7B5ED474AEA0}"/>
              </a:ext>
            </a:extLst>
          </p:cNvPr>
          <p:cNvSpPr/>
          <p:nvPr/>
        </p:nvSpPr>
        <p:spPr>
          <a:xfrm rot="5400000">
            <a:off x="-1969156" y="3473304"/>
            <a:ext cx="5041067" cy="560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03" name="Прямоугольник 157">
            <a:extLst>
              <a:ext uri="{FF2B5EF4-FFF2-40B4-BE49-F238E27FC236}">
                <a16:creationId xmlns:a16="http://schemas.microsoft.com/office/drawing/2014/main" xmlns="" id="{B99A9EF8-BA78-DE0A-9BAB-A790EC577FA7}"/>
              </a:ext>
            </a:extLst>
          </p:cNvPr>
          <p:cNvSpPr/>
          <p:nvPr/>
        </p:nvSpPr>
        <p:spPr>
          <a:xfrm rot="5400000">
            <a:off x="222617" y="6373739"/>
            <a:ext cx="657521" cy="560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800" dirty="0">
              <a:latin typeface="Golos Text" panose="020B0503020202020204" pitchFamily="34" charset="0"/>
              <a:ea typeface="Golos Text" panose="020B0503020202020204" pitchFamily="34" charset="0"/>
            </a:endParaRPr>
          </a:p>
        </p:txBody>
      </p:sp>
      <p:sp>
        <p:nvSpPr>
          <p:cNvPr id="104" name="Прямоугольник 157">
            <a:extLst>
              <a:ext uri="{FF2B5EF4-FFF2-40B4-BE49-F238E27FC236}">
                <a16:creationId xmlns:a16="http://schemas.microsoft.com/office/drawing/2014/main" xmlns="" id="{C6D589AC-BEE7-3978-05B8-E6741D2B6141}"/>
              </a:ext>
            </a:extLst>
          </p:cNvPr>
          <p:cNvSpPr/>
          <p:nvPr/>
        </p:nvSpPr>
        <p:spPr>
          <a:xfrm rot="5400000">
            <a:off x="419849" y="3202988"/>
            <a:ext cx="4500432" cy="5605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05" name="Прямоугольник 157">
            <a:extLst>
              <a:ext uri="{FF2B5EF4-FFF2-40B4-BE49-F238E27FC236}">
                <a16:creationId xmlns:a16="http://schemas.microsoft.com/office/drawing/2014/main" xmlns="" id="{D53FB1B5-F997-92C7-3CFD-BCCDB65C4CCE}"/>
              </a:ext>
            </a:extLst>
          </p:cNvPr>
          <p:cNvSpPr/>
          <p:nvPr/>
        </p:nvSpPr>
        <p:spPr>
          <a:xfrm rot="5400000">
            <a:off x="2081420" y="6113855"/>
            <a:ext cx="1177291" cy="5605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800" dirty="0">
              <a:latin typeface="Golos Text" panose="020B0503020202020204" pitchFamily="34" charset="0"/>
              <a:ea typeface="Golos Text" panose="020B0503020202020204" pitchFamily="34" charset="0"/>
            </a:endParaRPr>
          </a:p>
        </p:txBody>
      </p:sp>
      <p:sp>
        <p:nvSpPr>
          <p:cNvPr id="106" name="Прямоугольник 157">
            <a:extLst>
              <a:ext uri="{FF2B5EF4-FFF2-40B4-BE49-F238E27FC236}">
                <a16:creationId xmlns:a16="http://schemas.microsoft.com/office/drawing/2014/main" xmlns="" id="{654E4AAD-1FD7-0266-A00C-D64E1E1E6B07}"/>
              </a:ext>
            </a:extLst>
          </p:cNvPr>
          <p:cNvSpPr/>
          <p:nvPr/>
        </p:nvSpPr>
        <p:spPr>
          <a:xfrm rot="5400000">
            <a:off x="2453788" y="3473306"/>
            <a:ext cx="5041067" cy="560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07" name="Прямоугольник 157">
            <a:extLst>
              <a:ext uri="{FF2B5EF4-FFF2-40B4-BE49-F238E27FC236}">
                <a16:creationId xmlns:a16="http://schemas.microsoft.com/office/drawing/2014/main" xmlns="" id="{D67A73C5-B831-C145-88B3-DA0AFA31B062}"/>
              </a:ext>
            </a:extLst>
          </p:cNvPr>
          <p:cNvSpPr/>
          <p:nvPr/>
        </p:nvSpPr>
        <p:spPr>
          <a:xfrm rot="5400000">
            <a:off x="4645561" y="6373741"/>
            <a:ext cx="657521" cy="5605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800" dirty="0">
              <a:latin typeface="Golos Text" panose="020B0503020202020204" pitchFamily="34" charset="0"/>
              <a:ea typeface="Golos Text" panose="020B0503020202020204" pitchFamily="34" charset="0"/>
            </a:endParaRPr>
          </a:p>
        </p:txBody>
      </p:sp>
      <p:sp>
        <p:nvSpPr>
          <p:cNvPr id="108" name="Прямоугольник 157">
            <a:extLst>
              <a:ext uri="{FF2B5EF4-FFF2-40B4-BE49-F238E27FC236}">
                <a16:creationId xmlns:a16="http://schemas.microsoft.com/office/drawing/2014/main" xmlns="" id="{6700EE69-2DCF-223B-C068-BD1BBC78591C}"/>
              </a:ext>
            </a:extLst>
          </p:cNvPr>
          <p:cNvSpPr/>
          <p:nvPr/>
        </p:nvSpPr>
        <p:spPr>
          <a:xfrm rot="5400000">
            <a:off x="5165486" y="3076975"/>
            <a:ext cx="4248402" cy="5605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09" name="Прямоугольник 157">
            <a:extLst>
              <a:ext uri="{FF2B5EF4-FFF2-40B4-BE49-F238E27FC236}">
                <a16:creationId xmlns:a16="http://schemas.microsoft.com/office/drawing/2014/main" xmlns="" id="{F0D2BC5F-FC79-CD49-AAB5-F024B0CA42B6}"/>
              </a:ext>
            </a:extLst>
          </p:cNvPr>
          <p:cNvSpPr/>
          <p:nvPr/>
        </p:nvSpPr>
        <p:spPr>
          <a:xfrm rot="5400000">
            <a:off x="6575027" y="5987841"/>
            <a:ext cx="1429321" cy="5605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800" dirty="0">
              <a:latin typeface="Golos Text" panose="020B0503020202020204" pitchFamily="34" charset="0"/>
              <a:ea typeface="Golos Text" panose="020B0503020202020204" pitchFamily="34" charset="0"/>
            </a:endParaRPr>
          </a:p>
        </p:txBody>
      </p:sp>
      <p:sp>
        <p:nvSpPr>
          <p:cNvPr id="110" name="Прямоугольник 157">
            <a:extLst>
              <a:ext uri="{FF2B5EF4-FFF2-40B4-BE49-F238E27FC236}">
                <a16:creationId xmlns:a16="http://schemas.microsoft.com/office/drawing/2014/main" xmlns="" id="{5553732A-E4B4-BFA7-DC35-9A8CC2CEA79E}"/>
              </a:ext>
            </a:extLst>
          </p:cNvPr>
          <p:cNvSpPr/>
          <p:nvPr/>
        </p:nvSpPr>
        <p:spPr>
          <a:xfrm rot="5400000">
            <a:off x="7368621" y="3343350"/>
            <a:ext cx="4788464" cy="6336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1" name="Прямоугольник 157">
            <a:extLst>
              <a:ext uri="{FF2B5EF4-FFF2-40B4-BE49-F238E27FC236}">
                <a16:creationId xmlns:a16="http://schemas.microsoft.com/office/drawing/2014/main" xmlns="" id="{830DED3C-EE46-45FC-ACCB-6FD1A6D37B90}"/>
              </a:ext>
            </a:extLst>
          </p:cNvPr>
          <p:cNvSpPr/>
          <p:nvPr/>
        </p:nvSpPr>
        <p:spPr>
          <a:xfrm rot="5400000">
            <a:off x="9318224" y="6254217"/>
            <a:ext cx="889259" cy="6336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ru-RU" sz="1800" dirty="0">
              <a:latin typeface="Golos Text" panose="020B0503020202020204" pitchFamily="34" charset="0"/>
              <a:ea typeface="Golos Text" panose="020B0503020202020204" pitchFamily="34" charset="0"/>
            </a:endParaRPr>
          </a:p>
        </p:txBody>
      </p:sp>
      <p:sp>
        <p:nvSpPr>
          <p:cNvPr id="112" name="Овал 141">
            <a:extLst>
              <a:ext uri="{FF2B5EF4-FFF2-40B4-BE49-F238E27FC236}">
                <a16:creationId xmlns:a16="http://schemas.microsoft.com/office/drawing/2014/main" xmlns="" id="{E138EC58-DBF8-19D7-769B-E7040A0F7BC6}"/>
              </a:ext>
            </a:extLst>
          </p:cNvPr>
          <p:cNvSpPr>
            <a:spLocks noChangeAspect="1"/>
          </p:cNvSpPr>
          <p:nvPr/>
        </p:nvSpPr>
        <p:spPr>
          <a:xfrm>
            <a:off x="484924" y="175264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3" name="Овал 141">
            <a:extLst>
              <a:ext uri="{FF2B5EF4-FFF2-40B4-BE49-F238E27FC236}">
                <a16:creationId xmlns:a16="http://schemas.microsoft.com/office/drawing/2014/main" xmlns="" id="{6D4A0C78-A9BD-7700-C725-25A10382350C}"/>
              </a:ext>
            </a:extLst>
          </p:cNvPr>
          <p:cNvSpPr>
            <a:spLocks noChangeAspect="1"/>
          </p:cNvSpPr>
          <p:nvPr/>
        </p:nvSpPr>
        <p:spPr>
          <a:xfrm>
            <a:off x="484924" y="2460909"/>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4" name="Овал 141">
            <a:extLst>
              <a:ext uri="{FF2B5EF4-FFF2-40B4-BE49-F238E27FC236}">
                <a16:creationId xmlns:a16="http://schemas.microsoft.com/office/drawing/2014/main" xmlns="" id="{2165F08B-C847-830A-0C6B-4D308E373635}"/>
              </a:ext>
            </a:extLst>
          </p:cNvPr>
          <p:cNvSpPr>
            <a:spLocks noChangeAspect="1"/>
          </p:cNvSpPr>
          <p:nvPr/>
        </p:nvSpPr>
        <p:spPr>
          <a:xfrm>
            <a:off x="484924" y="3478226"/>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5" name="Овал 141">
            <a:extLst>
              <a:ext uri="{FF2B5EF4-FFF2-40B4-BE49-F238E27FC236}">
                <a16:creationId xmlns:a16="http://schemas.microsoft.com/office/drawing/2014/main" xmlns="" id="{9859FBC7-7C0D-D8D5-ED72-8449ADCE844F}"/>
              </a:ext>
            </a:extLst>
          </p:cNvPr>
          <p:cNvSpPr>
            <a:spLocks noChangeAspect="1"/>
          </p:cNvSpPr>
          <p:nvPr/>
        </p:nvSpPr>
        <p:spPr>
          <a:xfrm>
            <a:off x="484924" y="4380858"/>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6" name="Овал 141">
            <a:extLst>
              <a:ext uri="{FF2B5EF4-FFF2-40B4-BE49-F238E27FC236}">
                <a16:creationId xmlns:a16="http://schemas.microsoft.com/office/drawing/2014/main" xmlns="" id="{57E769FB-A7CD-8FFC-51D8-98FE7C414D5D}"/>
              </a:ext>
            </a:extLst>
          </p:cNvPr>
          <p:cNvSpPr>
            <a:spLocks noChangeAspect="1"/>
          </p:cNvSpPr>
          <p:nvPr/>
        </p:nvSpPr>
        <p:spPr>
          <a:xfrm>
            <a:off x="484924" y="533765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7" name="Овал 162">
            <a:extLst>
              <a:ext uri="{FF2B5EF4-FFF2-40B4-BE49-F238E27FC236}">
                <a16:creationId xmlns:a16="http://schemas.microsoft.com/office/drawing/2014/main" xmlns="" id="{B39E5891-5005-F827-C24A-F3D6F869C3FC}"/>
              </a:ext>
            </a:extLst>
          </p:cNvPr>
          <p:cNvSpPr>
            <a:spLocks noChangeAspect="1"/>
          </p:cNvSpPr>
          <p:nvPr/>
        </p:nvSpPr>
        <p:spPr>
          <a:xfrm>
            <a:off x="484924" y="6371936"/>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8" name="Овал 141">
            <a:extLst>
              <a:ext uri="{FF2B5EF4-FFF2-40B4-BE49-F238E27FC236}">
                <a16:creationId xmlns:a16="http://schemas.microsoft.com/office/drawing/2014/main" xmlns="" id="{AB60E752-B8A5-C18D-9772-A0BFBCC1F831}"/>
              </a:ext>
            </a:extLst>
          </p:cNvPr>
          <p:cNvSpPr>
            <a:spLocks noChangeAspect="1"/>
          </p:cNvSpPr>
          <p:nvPr/>
        </p:nvSpPr>
        <p:spPr>
          <a:xfrm>
            <a:off x="2603612" y="175264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19" name="Овал 141">
            <a:extLst>
              <a:ext uri="{FF2B5EF4-FFF2-40B4-BE49-F238E27FC236}">
                <a16:creationId xmlns:a16="http://schemas.microsoft.com/office/drawing/2014/main" xmlns="" id="{CE3BC51E-2398-32A3-24FB-D278481B6751}"/>
              </a:ext>
            </a:extLst>
          </p:cNvPr>
          <p:cNvSpPr>
            <a:spLocks noChangeAspect="1"/>
          </p:cNvSpPr>
          <p:nvPr/>
        </p:nvSpPr>
        <p:spPr>
          <a:xfrm>
            <a:off x="2603612" y="27146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0" name="Овал 141">
            <a:extLst>
              <a:ext uri="{FF2B5EF4-FFF2-40B4-BE49-F238E27FC236}">
                <a16:creationId xmlns:a16="http://schemas.microsoft.com/office/drawing/2014/main" xmlns="" id="{E2497B2A-7AD9-ACD0-6B18-44CFC8A42DD4}"/>
              </a:ext>
            </a:extLst>
          </p:cNvPr>
          <p:cNvSpPr>
            <a:spLocks noChangeAspect="1"/>
          </p:cNvSpPr>
          <p:nvPr/>
        </p:nvSpPr>
        <p:spPr>
          <a:xfrm>
            <a:off x="2603612" y="353381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1" name="Овал 141">
            <a:extLst>
              <a:ext uri="{FF2B5EF4-FFF2-40B4-BE49-F238E27FC236}">
                <a16:creationId xmlns:a16="http://schemas.microsoft.com/office/drawing/2014/main" xmlns="" id="{A079062D-09D2-DE72-C518-438606D4776D}"/>
              </a:ext>
            </a:extLst>
          </p:cNvPr>
          <p:cNvSpPr>
            <a:spLocks noChangeAspect="1"/>
          </p:cNvSpPr>
          <p:nvPr/>
        </p:nvSpPr>
        <p:spPr>
          <a:xfrm>
            <a:off x="2603612" y="43148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2" name="Овал 141">
            <a:extLst>
              <a:ext uri="{FF2B5EF4-FFF2-40B4-BE49-F238E27FC236}">
                <a16:creationId xmlns:a16="http://schemas.microsoft.com/office/drawing/2014/main" xmlns="" id="{7E046A15-1E7A-5A84-DA95-059E1A5B535D}"/>
              </a:ext>
            </a:extLst>
          </p:cNvPr>
          <p:cNvSpPr>
            <a:spLocks noChangeAspect="1"/>
          </p:cNvSpPr>
          <p:nvPr/>
        </p:nvSpPr>
        <p:spPr>
          <a:xfrm>
            <a:off x="2603612" y="520069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3" name="Овал 162">
            <a:extLst>
              <a:ext uri="{FF2B5EF4-FFF2-40B4-BE49-F238E27FC236}">
                <a16:creationId xmlns:a16="http://schemas.microsoft.com/office/drawing/2014/main" xmlns="" id="{EB2EC32C-B31F-EC8A-82E2-D0372BB29AAA}"/>
              </a:ext>
            </a:extLst>
          </p:cNvPr>
          <p:cNvSpPr>
            <a:spLocks noChangeAspect="1"/>
          </p:cNvSpPr>
          <p:nvPr/>
        </p:nvSpPr>
        <p:spPr>
          <a:xfrm>
            <a:off x="2603612" y="5762336"/>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4" name="Овал 162">
            <a:extLst>
              <a:ext uri="{FF2B5EF4-FFF2-40B4-BE49-F238E27FC236}">
                <a16:creationId xmlns:a16="http://schemas.microsoft.com/office/drawing/2014/main" xmlns="" id="{050319B0-6933-1410-D889-52D0D964850F}"/>
              </a:ext>
            </a:extLst>
          </p:cNvPr>
          <p:cNvSpPr>
            <a:spLocks noChangeAspect="1"/>
          </p:cNvSpPr>
          <p:nvPr/>
        </p:nvSpPr>
        <p:spPr>
          <a:xfrm>
            <a:off x="2603612" y="6448136"/>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5" name="Овал 141">
            <a:extLst>
              <a:ext uri="{FF2B5EF4-FFF2-40B4-BE49-F238E27FC236}">
                <a16:creationId xmlns:a16="http://schemas.microsoft.com/office/drawing/2014/main" xmlns="" id="{8C1A08C6-78DA-A32E-4062-C827908F5B79}"/>
              </a:ext>
            </a:extLst>
          </p:cNvPr>
          <p:cNvSpPr>
            <a:spLocks noChangeAspect="1"/>
          </p:cNvSpPr>
          <p:nvPr/>
        </p:nvSpPr>
        <p:spPr>
          <a:xfrm>
            <a:off x="4907868" y="175264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6" name="Овал 141">
            <a:extLst>
              <a:ext uri="{FF2B5EF4-FFF2-40B4-BE49-F238E27FC236}">
                <a16:creationId xmlns:a16="http://schemas.microsoft.com/office/drawing/2014/main" xmlns="" id="{A5D25235-120D-4C57-1143-19E765102E58}"/>
              </a:ext>
            </a:extLst>
          </p:cNvPr>
          <p:cNvSpPr>
            <a:spLocks noChangeAspect="1"/>
          </p:cNvSpPr>
          <p:nvPr/>
        </p:nvSpPr>
        <p:spPr>
          <a:xfrm>
            <a:off x="4907868" y="26003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7" name="Овал 141">
            <a:extLst>
              <a:ext uri="{FF2B5EF4-FFF2-40B4-BE49-F238E27FC236}">
                <a16:creationId xmlns:a16="http://schemas.microsoft.com/office/drawing/2014/main" xmlns="" id="{73ADE507-7EBD-84C8-08C7-DA3108DC8B6E}"/>
              </a:ext>
            </a:extLst>
          </p:cNvPr>
          <p:cNvSpPr>
            <a:spLocks noChangeAspect="1"/>
          </p:cNvSpPr>
          <p:nvPr/>
        </p:nvSpPr>
        <p:spPr>
          <a:xfrm>
            <a:off x="4907868" y="335284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8" name="Овал 141">
            <a:extLst>
              <a:ext uri="{FF2B5EF4-FFF2-40B4-BE49-F238E27FC236}">
                <a16:creationId xmlns:a16="http://schemas.microsoft.com/office/drawing/2014/main" xmlns="" id="{664B8B06-2295-8DAC-550B-6D640711C0FF}"/>
              </a:ext>
            </a:extLst>
          </p:cNvPr>
          <p:cNvSpPr>
            <a:spLocks noChangeAspect="1"/>
          </p:cNvSpPr>
          <p:nvPr/>
        </p:nvSpPr>
        <p:spPr>
          <a:xfrm>
            <a:off x="4907868" y="42005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29" name="Овал 141">
            <a:extLst>
              <a:ext uri="{FF2B5EF4-FFF2-40B4-BE49-F238E27FC236}">
                <a16:creationId xmlns:a16="http://schemas.microsoft.com/office/drawing/2014/main" xmlns="" id="{F59C44E1-8861-0B0A-AF53-1E479DF394DC}"/>
              </a:ext>
            </a:extLst>
          </p:cNvPr>
          <p:cNvSpPr>
            <a:spLocks noChangeAspect="1"/>
          </p:cNvSpPr>
          <p:nvPr/>
        </p:nvSpPr>
        <p:spPr>
          <a:xfrm>
            <a:off x="4907868" y="50006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0" name="Овал 141">
            <a:extLst>
              <a:ext uri="{FF2B5EF4-FFF2-40B4-BE49-F238E27FC236}">
                <a16:creationId xmlns:a16="http://schemas.microsoft.com/office/drawing/2014/main" xmlns="" id="{1760DD84-D066-76DD-00F1-A25FA4520768}"/>
              </a:ext>
            </a:extLst>
          </p:cNvPr>
          <p:cNvSpPr>
            <a:spLocks noChangeAspect="1"/>
          </p:cNvSpPr>
          <p:nvPr/>
        </p:nvSpPr>
        <p:spPr>
          <a:xfrm>
            <a:off x="4907868" y="574361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1" name="Овал 162">
            <a:extLst>
              <a:ext uri="{FF2B5EF4-FFF2-40B4-BE49-F238E27FC236}">
                <a16:creationId xmlns:a16="http://schemas.microsoft.com/office/drawing/2014/main" xmlns="" id="{35BD4173-0DEF-3384-DAA7-E51583433954}"/>
              </a:ext>
            </a:extLst>
          </p:cNvPr>
          <p:cNvSpPr>
            <a:spLocks noChangeAspect="1"/>
          </p:cNvSpPr>
          <p:nvPr/>
        </p:nvSpPr>
        <p:spPr>
          <a:xfrm>
            <a:off x="4907868" y="6448136"/>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2" name="Овал 141">
            <a:extLst>
              <a:ext uri="{FF2B5EF4-FFF2-40B4-BE49-F238E27FC236}">
                <a16:creationId xmlns:a16="http://schemas.microsoft.com/office/drawing/2014/main" xmlns="" id="{0A8C5461-7644-E4ED-9836-EF510F6649A6}"/>
              </a:ext>
            </a:extLst>
          </p:cNvPr>
          <p:cNvSpPr>
            <a:spLocks noChangeAspect="1"/>
          </p:cNvSpPr>
          <p:nvPr/>
        </p:nvSpPr>
        <p:spPr>
          <a:xfrm>
            <a:off x="7223234" y="175264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3" name="Овал 141">
            <a:extLst>
              <a:ext uri="{FF2B5EF4-FFF2-40B4-BE49-F238E27FC236}">
                <a16:creationId xmlns:a16="http://schemas.microsoft.com/office/drawing/2014/main" xmlns="" id="{4D847242-E55F-DE7F-6AF8-85B591EBE0CA}"/>
              </a:ext>
            </a:extLst>
          </p:cNvPr>
          <p:cNvSpPr>
            <a:spLocks noChangeAspect="1"/>
          </p:cNvSpPr>
          <p:nvPr/>
        </p:nvSpPr>
        <p:spPr>
          <a:xfrm>
            <a:off x="7223234" y="24479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4" name="Овал 141">
            <a:extLst>
              <a:ext uri="{FF2B5EF4-FFF2-40B4-BE49-F238E27FC236}">
                <a16:creationId xmlns:a16="http://schemas.microsoft.com/office/drawing/2014/main" xmlns="" id="{1956B399-855A-47D9-4671-E3952AD8F0F7}"/>
              </a:ext>
            </a:extLst>
          </p:cNvPr>
          <p:cNvSpPr>
            <a:spLocks noChangeAspect="1"/>
          </p:cNvSpPr>
          <p:nvPr/>
        </p:nvSpPr>
        <p:spPr>
          <a:xfrm>
            <a:off x="7223234" y="318139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5" name="Овал 141">
            <a:extLst>
              <a:ext uri="{FF2B5EF4-FFF2-40B4-BE49-F238E27FC236}">
                <a16:creationId xmlns:a16="http://schemas.microsoft.com/office/drawing/2014/main" xmlns="" id="{7521B3EE-9C0E-C03E-763D-44C5E8974D1C}"/>
              </a:ext>
            </a:extLst>
          </p:cNvPr>
          <p:cNvSpPr>
            <a:spLocks noChangeAspect="1"/>
          </p:cNvSpPr>
          <p:nvPr/>
        </p:nvSpPr>
        <p:spPr>
          <a:xfrm>
            <a:off x="7223234" y="38957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6" name="Овал 141">
            <a:extLst>
              <a:ext uri="{FF2B5EF4-FFF2-40B4-BE49-F238E27FC236}">
                <a16:creationId xmlns:a16="http://schemas.microsoft.com/office/drawing/2014/main" xmlns="" id="{D496A511-F59A-BD1E-555F-455D07B8AC51}"/>
              </a:ext>
            </a:extLst>
          </p:cNvPr>
          <p:cNvSpPr>
            <a:spLocks noChangeAspect="1"/>
          </p:cNvSpPr>
          <p:nvPr/>
        </p:nvSpPr>
        <p:spPr>
          <a:xfrm>
            <a:off x="7223234" y="47339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7" name="Овал 141">
            <a:extLst>
              <a:ext uri="{FF2B5EF4-FFF2-40B4-BE49-F238E27FC236}">
                <a16:creationId xmlns:a16="http://schemas.microsoft.com/office/drawing/2014/main" xmlns="" id="{A1E145C8-0672-7386-D9D8-AB37852C0636}"/>
              </a:ext>
            </a:extLst>
          </p:cNvPr>
          <p:cNvSpPr>
            <a:spLocks noChangeAspect="1"/>
          </p:cNvSpPr>
          <p:nvPr/>
        </p:nvSpPr>
        <p:spPr>
          <a:xfrm>
            <a:off x="7223234" y="5534065"/>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8" name="Овал 141">
            <a:extLst>
              <a:ext uri="{FF2B5EF4-FFF2-40B4-BE49-F238E27FC236}">
                <a16:creationId xmlns:a16="http://schemas.microsoft.com/office/drawing/2014/main" xmlns="" id="{7E6509D3-CF1A-C150-E820-13582A1B493D}"/>
              </a:ext>
            </a:extLst>
          </p:cNvPr>
          <p:cNvSpPr>
            <a:spLocks noChangeAspect="1"/>
          </p:cNvSpPr>
          <p:nvPr/>
        </p:nvSpPr>
        <p:spPr>
          <a:xfrm>
            <a:off x="7223234" y="6277015"/>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39" name="Овал 141">
            <a:extLst>
              <a:ext uri="{FF2B5EF4-FFF2-40B4-BE49-F238E27FC236}">
                <a16:creationId xmlns:a16="http://schemas.microsoft.com/office/drawing/2014/main" xmlns="" id="{586CFCB2-7B28-496F-157E-D4F572B2C70A}"/>
              </a:ext>
            </a:extLst>
          </p:cNvPr>
          <p:cNvSpPr>
            <a:spLocks noChangeAspect="1"/>
          </p:cNvSpPr>
          <p:nvPr/>
        </p:nvSpPr>
        <p:spPr>
          <a:xfrm>
            <a:off x="9696400" y="175264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0" name="Овал 141">
            <a:extLst>
              <a:ext uri="{FF2B5EF4-FFF2-40B4-BE49-F238E27FC236}">
                <a16:creationId xmlns:a16="http://schemas.microsoft.com/office/drawing/2014/main" xmlns="" id="{25F68FB3-360E-9E63-AAB3-ACCBC02C0558}"/>
              </a:ext>
            </a:extLst>
          </p:cNvPr>
          <p:cNvSpPr>
            <a:spLocks noChangeAspect="1"/>
          </p:cNvSpPr>
          <p:nvPr/>
        </p:nvSpPr>
        <p:spPr>
          <a:xfrm>
            <a:off x="9696400" y="227651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1" name="Овал 141">
            <a:extLst>
              <a:ext uri="{FF2B5EF4-FFF2-40B4-BE49-F238E27FC236}">
                <a16:creationId xmlns:a16="http://schemas.microsoft.com/office/drawing/2014/main" xmlns="" id="{57339FCC-916B-652F-6239-E0939F458608}"/>
              </a:ext>
            </a:extLst>
          </p:cNvPr>
          <p:cNvSpPr>
            <a:spLocks noChangeAspect="1"/>
          </p:cNvSpPr>
          <p:nvPr/>
        </p:nvSpPr>
        <p:spPr>
          <a:xfrm>
            <a:off x="9696400" y="294326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2" name="Овал 141">
            <a:extLst>
              <a:ext uri="{FF2B5EF4-FFF2-40B4-BE49-F238E27FC236}">
                <a16:creationId xmlns:a16="http://schemas.microsoft.com/office/drawing/2014/main" xmlns="" id="{4B9D4DFA-0421-2777-4DD4-48BC5F6435BF}"/>
              </a:ext>
            </a:extLst>
          </p:cNvPr>
          <p:cNvSpPr>
            <a:spLocks noChangeAspect="1"/>
          </p:cNvSpPr>
          <p:nvPr/>
        </p:nvSpPr>
        <p:spPr>
          <a:xfrm>
            <a:off x="9696400" y="361001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3" name="Овал 141">
            <a:extLst>
              <a:ext uri="{FF2B5EF4-FFF2-40B4-BE49-F238E27FC236}">
                <a16:creationId xmlns:a16="http://schemas.microsoft.com/office/drawing/2014/main" xmlns="" id="{3FFFAF64-D703-4028-82FB-06208FAF909A}"/>
              </a:ext>
            </a:extLst>
          </p:cNvPr>
          <p:cNvSpPr>
            <a:spLocks noChangeAspect="1"/>
          </p:cNvSpPr>
          <p:nvPr/>
        </p:nvSpPr>
        <p:spPr>
          <a:xfrm>
            <a:off x="9696400" y="414341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4" name="Овал 141">
            <a:extLst>
              <a:ext uri="{FF2B5EF4-FFF2-40B4-BE49-F238E27FC236}">
                <a16:creationId xmlns:a16="http://schemas.microsoft.com/office/drawing/2014/main" xmlns="" id="{6A91B3F1-A1E3-50EF-5413-F9AF3EB5DA4D}"/>
              </a:ext>
            </a:extLst>
          </p:cNvPr>
          <p:cNvSpPr>
            <a:spLocks noChangeAspect="1"/>
          </p:cNvSpPr>
          <p:nvPr/>
        </p:nvSpPr>
        <p:spPr>
          <a:xfrm>
            <a:off x="9696400" y="4533940"/>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5" name="Овал 141">
            <a:extLst>
              <a:ext uri="{FF2B5EF4-FFF2-40B4-BE49-F238E27FC236}">
                <a16:creationId xmlns:a16="http://schemas.microsoft.com/office/drawing/2014/main" xmlns="" id="{47846B3E-2757-B818-6674-F98EFB6A4252}"/>
              </a:ext>
            </a:extLst>
          </p:cNvPr>
          <p:cNvSpPr>
            <a:spLocks noChangeAspect="1"/>
          </p:cNvSpPr>
          <p:nvPr/>
        </p:nvSpPr>
        <p:spPr>
          <a:xfrm>
            <a:off x="9696400" y="5172115"/>
            <a:ext cx="132906" cy="128324"/>
          </a:xfrm>
          <a:prstGeom prst="ellipse">
            <a:avLst/>
          </a:prstGeom>
          <a:solidFill>
            <a:schemeClr val="bg1">
              <a:lumMod val="95000"/>
            </a:schemeClr>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6" name="Овал 141">
            <a:extLst>
              <a:ext uri="{FF2B5EF4-FFF2-40B4-BE49-F238E27FC236}">
                <a16:creationId xmlns:a16="http://schemas.microsoft.com/office/drawing/2014/main" xmlns="" id="{33286684-8188-9528-22D8-E9F072AB16FE}"/>
              </a:ext>
            </a:extLst>
          </p:cNvPr>
          <p:cNvSpPr>
            <a:spLocks noChangeAspect="1"/>
          </p:cNvSpPr>
          <p:nvPr/>
        </p:nvSpPr>
        <p:spPr>
          <a:xfrm>
            <a:off x="9696400" y="6048415"/>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
        <p:nvSpPr>
          <p:cNvPr id="147" name="Овал 141">
            <a:extLst>
              <a:ext uri="{FF2B5EF4-FFF2-40B4-BE49-F238E27FC236}">
                <a16:creationId xmlns:a16="http://schemas.microsoft.com/office/drawing/2014/main" xmlns="" id="{9D9693D3-0CEA-FB0C-BADF-DDC38D66F2A6}"/>
              </a:ext>
            </a:extLst>
          </p:cNvPr>
          <p:cNvSpPr>
            <a:spLocks noChangeAspect="1"/>
          </p:cNvSpPr>
          <p:nvPr/>
        </p:nvSpPr>
        <p:spPr>
          <a:xfrm>
            <a:off x="9696400" y="6410365"/>
            <a:ext cx="132906" cy="128324"/>
          </a:xfrm>
          <a:prstGeom prst="ellipse">
            <a:avLst/>
          </a:prstGeom>
          <a:solidFill>
            <a:schemeClr val="bg1">
              <a:lumMod val="95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Golos Text" panose="020B0503020202020204" pitchFamily="34" charset="0"/>
              <a:ea typeface="Golos Text" panose="020B0503020202020204" pitchFamily="34" charset="0"/>
            </a:endParaRPr>
          </a:p>
        </p:txBody>
      </p:sp>
    </p:spTree>
    <p:extLst>
      <p:ext uri="{BB962C8B-B14F-4D97-AF65-F5344CB8AC3E}">
        <p14:creationId xmlns:p14="http://schemas.microsoft.com/office/powerpoint/2010/main" val="3763203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АДМИНИСТРАТИВНО-КОНТРОЛЬНАЯ И ОРГРАБОТА</a:t>
            </a:r>
          </a:p>
        </p:txBody>
      </p:sp>
      <p:sp>
        <p:nvSpPr>
          <p:cNvPr id="3" name="Subtitle 2">
            <a:extLst>
              <a:ext uri="{FF2B5EF4-FFF2-40B4-BE49-F238E27FC236}">
                <a16:creationId xmlns:a16="http://schemas.microsoft.com/office/drawing/2014/main" xmlns="" id="{C032C945-D00F-1106-4CEB-4A0A680713A3}"/>
              </a:ext>
            </a:extLst>
          </p:cNvPr>
          <p:cNvSpPr txBox="1">
            <a:spLocks/>
          </p:cNvSpPr>
          <p:nvPr/>
        </p:nvSpPr>
        <p:spPr>
          <a:xfrm>
            <a:off x="1038132" y="2204864"/>
            <a:ext cx="5021864" cy="3949799"/>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Внедрена система визуального информирования руководства о состоянии исполнительской дисциплины (</a:t>
            </a:r>
            <a:r>
              <a:rPr lang="ru-RU" sz="1050" dirty="0" err="1">
                <a:solidFill>
                  <a:schemeClr val="tx1">
                    <a:lumMod val="75000"/>
                  </a:schemeClr>
                </a:solidFill>
                <a:latin typeface="Golos Text" panose="020B0503020202020204" pitchFamily="34" charset="0"/>
                <a:ea typeface="Golos Text" panose="020B0503020202020204" pitchFamily="34" charset="0"/>
              </a:rPr>
              <a:t>Дашборд</a:t>
            </a:r>
            <a:r>
              <a:rPr lang="ru-RU" sz="1050" dirty="0">
                <a:solidFill>
                  <a:schemeClr val="tx1">
                    <a:lumMod val="75000"/>
                  </a:schemeClr>
                </a:solidFill>
                <a:latin typeface="Golos Text" panose="020B0503020202020204" pitchFamily="34" charset="0"/>
                <a:ea typeface="Golos Text" panose="020B0503020202020204" pitchFamily="34" charset="0"/>
              </a:rPr>
              <a:t>). Реализована единая сквозная авторизация пользователей </a:t>
            </a:r>
            <a:r>
              <a:rPr lang="ru-RU" sz="1050" dirty="0" err="1">
                <a:solidFill>
                  <a:schemeClr val="tx1">
                    <a:lumMod val="75000"/>
                  </a:schemeClr>
                </a:solidFill>
                <a:latin typeface="Golos Text" panose="020B0503020202020204" pitchFamily="34" charset="0"/>
                <a:ea typeface="Golos Text" panose="020B0503020202020204" pitchFamily="34" charset="0"/>
              </a:rPr>
              <a:t>Дашборда</a:t>
            </a:r>
            <a:r>
              <a:rPr lang="ru-RU" sz="1050" dirty="0">
                <a:solidFill>
                  <a:schemeClr val="tx1">
                    <a:lumMod val="75000"/>
                  </a:schemeClr>
                </a:solidFill>
                <a:latin typeface="Golos Text" panose="020B0503020202020204" pitchFamily="34" charset="0"/>
                <a:ea typeface="Golos Text" panose="020B0503020202020204" pitchFamily="34" charset="0"/>
              </a:rPr>
              <a:t> и ПП «Рабочее место руководителя» на мобильной, планшетной и вэб-версиях </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Внедрен порядок подготовки, согласования и утверждения ответов ТНО на обращения граждан и организаций только в электронной форме. Направление ответов на бумажном носителе осуществляется в виде распечатанного файла с визуализацией электронной подписи</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Усилена работа по контролю исполнения обращений юридических лиц в СЭД ЦА ФНС России (аналогично порядку с обращениями граждан)</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Внедрен Порядок согласования в электронной форме приказов и распоряжений ТНО</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Внедрен Порядок разделения потока обращений граждан и организаций (квалификация) на обращения ЗГ и жалобы ДУ в СЭД ЦА ФНС России </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Расширен обмен документами, содержащими информацию ограниченного распространения, с федеральными и региональными органами исполнительной власти по каналам МЭДО до 29 адресатов</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Утверждена приказом ФНС России Инструкции по делопроизводству в ЦА ФНС России</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Разработан проект типовой инструкции по делопроизводству в ТНО</a:t>
            </a:r>
          </a:p>
        </p:txBody>
      </p:sp>
      <p:sp>
        <p:nvSpPr>
          <p:cNvPr id="4" name="TextBox 3">
            <a:extLst>
              <a:ext uri="{FF2B5EF4-FFF2-40B4-BE49-F238E27FC236}">
                <a16:creationId xmlns:a16="http://schemas.microsoft.com/office/drawing/2014/main" xmlns="" id="{3D294198-55F5-59F1-2233-D20C7D6A5538}"/>
              </a:ext>
            </a:extLst>
          </p:cNvPr>
          <p:cNvSpPr txBox="1"/>
          <p:nvPr/>
        </p:nvSpPr>
        <p:spPr>
          <a:xfrm>
            <a:off x="1307467" y="1495283"/>
            <a:ext cx="3168353" cy="492443"/>
          </a:xfrm>
          <a:prstGeom prst="rect">
            <a:avLst/>
          </a:prstGeom>
          <a:noFill/>
        </p:spPr>
        <p:txBody>
          <a:bodyPr wrap="square" lIns="0" tIns="0" rIns="0" bIns="0">
            <a:spAutoFit/>
          </a:bodyPr>
          <a:lstStyle/>
          <a:p>
            <a:pPr defTabSz="914400"/>
            <a:r>
              <a:rPr lang="ru-RU" sz="1600" b="1" dirty="0">
                <a:solidFill>
                  <a:schemeClr val="tx1">
                    <a:lumMod val="75000"/>
                  </a:schemeClr>
                </a:solidFill>
                <a:latin typeface="Golos Text" panose="020B0503020202020204" pitchFamily="34" charset="0"/>
                <a:ea typeface="Golos Text" panose="020B0503020202020204" pitchFamily="34" charset="0"/>
                <a:cs typeface="Roboto" panose="02000000000000000000" pitchFamily="2" charset="0"/>
              </a:rPr>
              <a:t>Документационное обеспечение</a:t>
            </a:r>
          </a:p>
        </p:txBody>
      </p:sp>
      <p:sp>
        <p:nvSpPr>
          <p:cNvPr id="5" name="Graphic 12">
            <a:extLst>
              <a:ext uri="{FF2B5EF4-FFF2-40B4-BE49-F238E27FC236}">
                <a16:creationId xmlns:a16="http://schemas.microsoft.com/office/drawing/2014/main" xmlns="" id="{1ACB9C51-2DBD-EE9C-9DE4-3F68C9548BBD}"/>
              </a:ext>
            </a:extLst>
          </p:cNvPr>
          <p:cNvSpPr/>
          <p:nvPr/>
        </p:nvSpPr>
        <p:spPr>
          <a:xfrm>
            <a:off x="515380" y="1772816"/>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
        <p:nvSpPr>
          <p:cNvPr id="6" name="Subtitle 2">
            <a:extLst>
              <a:ext uri="{FF2B5EF4-FFF2-40B4-BE49-F238E27FC236}">
                <a16:creationId xmlns:a16="http://schemas.microsoft.com/office/drawing/2014/main" xmlns="" id="{1891F42A-EFC2-FC80-E4CE-D527CC568426}"/>
              </a:ext>
            </a:extLst>
          </p:cNvPr>
          <p:cNvSpPr txBox="1">
            <a:spLocks/>
          </p:cNvSpPr>
          <p:nvPr/>
        </p:nvSpPr>
        <p:spPr>
          <a:xfrm>
            <a:off x="6924092" y="2204864"/>
            <a:ext cx="4786353" cy="4067780"/>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Достигнуто оформление прав на </a:t>
            </a:r>
            <a:r>
              <a:rPr lang="ru-RU" sz="1050" b="1" dirty="0">
                <a:solidFill>
                  <a:schemeClr val="tx1">
                    <a:lumMod val="75000"/>
                  </a:schemeClr>
                </a:solidFill>
                <a:latin typeface="Golos Text" panose="020B0503020202020204" pitchFamily="34" charset="0"/>
                <a:ea typeface="Golos Text" panose="020B0503020202020204" pitchFamily="34" charset="0"/>
              </a:rPr>
              <a:t>99,8% </a:t>
            </a:r>
            <a:r>
              <a:rPr lang="ru-RU" sz="1050" dirty="0">
                <a:solidFill>
                  <a:schemeClr val="tx1">
                    <a:lumMod val="75000"/>
                  </a:schemeClr>
                </a:solidFill>
                <a:latin typeface="Golos Text" panose="020B0503020202020204" pitchFamily="34" charset="0"/>
                <a:ea typeface="Golos Text" panose="020B0503020202020204" pitchFamily="34" charset="0"/>
              </a:rPr>
              <a:t>объектов недвижимого имущества, закрепленных за ТНО и подведомственными организациями</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Организовано проведение капитального ремонта </a:t>
            </a:r>
            <a:br>
              <a:rPr lang="ru-RU" sz="1050" dirty="0">
                <a:solidFill>
                  <a:schemeClr val="tx1">
                    <a:lumMod val="75000"/>
                  </a:schemeClr>
                </a:solidFill>
                <a:latin typeface="Golos Text" panose="020B0503020202020204" pitchFamily="34" charset="0"/>
                <a:ea typeface="Golos Text" panose="020B0503020202020204" pitchFamily="34" charset="0"/>
              </a:rPr>
            </a:br>
            <a:r>
              <a:rPr lang="ru-RU" sz="1050" b="1" dirty="0">
                <a:solidFill>
                  <a:schemeClr val="tx1">
                    <a:lumMod val="75000"/>
                  </a:schemeClr>
                </a:solidFill>
                <a:latin typeface="Golos Text" panose="020B0503020202020204" pitchFamily="34" charset="0"/>
                <a:ea typeface="Golos Text" panose="020B0503020202020204" pitchFamily="34" charset="0"/>
              </a:rPr>
              <a:t>94 зданий </a:t>
            </a:r>
            <a:r>
              <a:rPr lang="ru-RU" sz="1050" dirty="0">
                <a:solidFill>
                  <a:schemeClr val="tx1">
                    <a:lumMod val="75000"/>
                  </a:schemeClr>
                </a:solidFill>
                <a:latin typeface="Golos Text" panose="020B0503020202020204" pitchFamily="34" charset="0"/>
                <a:ea typeface="Golos Text" panose="020B0503020202020204" pitchFamily="34" charset="0"/>
              </a:rPr>
              <a:t>ФНС России и ФКУ «Налог-Сервис» ФНС России. Разработаны мероприятия по строительству </a:t>
            </a:r>
            <a:r>
              <a:rPr lang="ru-RU" sz="1050" b="1" dirty="0">
                <a:solidFill>
                  <a:schemeClr val="tx1">
                    <a:lumMod val="75000"/>
                  </a:schemeClr>
                </a:solidFill>
                <a:latin typeface="Golos Text" panose="020B0503020202020204" pitchFamily="34" charset="0"/>
                <a:ea typeface="Golos Text" panose="020B0503020202020204" pitchFamily="34" charset="0"/>
              </a:rPr>
              <a:t>8 объектов административного назначения</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Заключены государственные контракты на выполнение проектно-изыскательских работ (ПИР) на капитальный ремонт административных зданий центрального аппарата ФНС России, расположенных по адресу: г. Москва, ул. Петровка, д.20/1 и ул. Неглинная, д.23. По объекту по ул. Петровка, д.20/1 завершено обследование объекта (I этап ПИР), ведутся работы по разработке проектно-сметной документации (II этап ПИР). По ул. Неглинная, д.23 проводится обследование объекта (I этап ПИР).</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ФБЛПУ ФНС России обеспечили отдых </a:t>
            </a:r>
            <a:br>
              <a:rPr lang="ru-RU" sz="1050" dirty="0">
                <a:solidFill>
                  <a:schemeClr val="tx1">
                    <a:lumMod val="75000"/>
                  </a:schemeClr>
                </a:solidFill>
                <a:latin typeface="Golos Text" panose="020B0503020202020204" pitchFamily="34" charset="0"/>
                <a:ea typeface="Golos Text" panose="020B0503020202020204" pitchFamily="34" charset="0"/>
              </a:rPr>
            </a:br>
            <a:r>
              <a:rPr lang="ru-RU" sz="1050" b="1" dirty="0">
                <a:solidFill>
                  <a:schemeClr val="tx1">
                    <a:lumMod val="75000"/>
                  </a:schemeClr>
                </a:solidFill>
                <a:latin typeface="Golos Text" panose="020B0503020202020204" pitchFamily="34" charset="0"/>
                <a:ea typeface="Golos Text" panose="020B0503020202020204" pitchFamily="34" charset="0"/>
              </a:rPr>
              <a:t>18 тыс. работников </a:t>
            </a:r>
            <a:r>
              <a:rPr lang="ru-RU" sz="1050" dirty="0">
                <a:solidFill>
                  <a:schemeClr val="tx1">
                    <a:lumMod val="75000"/>
                  </a:schemeClr>
                </a:solidFill>
                <a:latin typeface="Golos Text" panose="020B0503020202020204" pitchFamily="34" charset="0"/>
                <a:ea typeface="Golos Text" panose="020B0503020202020204" pitchFamily="34" charset="0"/>
              </a:rPr>
              <a:t>налоговых органов и членов их семей</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ФБДОУ ФНС России обеспечило отдых и оздоровление </a:t>
            </a:r>
            <a:r>
              <a:rPr lang="ru-RU" sz="1050" b="1" dirty="0">
                <a:solidFill>
                  <a:schemeClr val="tx1">
                    <a:lumMod val="75000"/>
                  </a:schemeClr>
                </a:solidFill>
                <a:latin typeface="Golos Text" panose="020B0503020202020204" pitchFamily="34" charset="0"/>
                <a:ea typeface="Golos Text" panose="020B0503020202020204" pitchFamily="34" charset="0"/>
              </a:rPr>
              <a:t>350 детей </a:t>
            </a:r>
            <a:r>
              <a:rPr lang="ru-RU" sz="1050" dirty="0">
                <a:solidFill>
                  <a:schemeClr val="tx1">
                    <a:lumMod val="75000"/>
                  </a:schemeClr>
                </a:solidFill>
                <a:latin typeface="Golos Text" panose="020B0503020202020204" pitchFamily="34" charset="0"/>
                <a:ea typeface="Golos Text" panose="020B0503020202020204" pitchFamily="34" charset="0"/>
              </a:rPr>
              <a:t>работников налоговых органов </a:t>
            </a:r>
          </a:p>
          <a:p>
            <a:pPr marL="268288" indent="-268288" algn="l">
              <a:spcBef>
                <a:spcPts val="0"/>
              </a:spcBef>
              <a:spcAft>
                <a:spcPts val="800"/>
              </a:spcAft>
              <a:buBlip>
                <a:blip r:embed="rId3"/>
              </a:buBlip>
              <a:tabLst>
                <a:tab pos="268288" algn="l"/>
              </a:tabLst>
            </a:pPr>
            <a:r>
              <a:rPr lang="ru-RU" sz="1050" dirty="0">
                <a:solidFill>
                  <a:schemeClr val="tx1">
                    <a:lumMod val="75000"/>
                  </a:schemeClr>
                </a:solidFill>
                <a:latin typeface="Golos Text" panose="020B0503020202020204" pitchFamily="34" charset="0"/>
                <a:ea typeface="Golos Text" panose="020B0503020202020204" pitchFamily="34" charset="0"/>
              </a:rPr>
              <a:t>Организована централизованная закупка новой форменной одежды для сотрудников, работающих в помещениях для приема и обслуживания налогоплательщиков ИФНС России по г. Москве</a:t>
            </a:r>
          </a:p>
        </p:txBody>
      </p:sp>
      <p:sp>
        <p:nvSpPr>
          <p:cNvPr id="7" name="TextBox 6">
            <a:extLst>
              <a:ext uri="{FF2B5EF4-FFF2-40B4-BE49-F238E27FC236}">
                <a16:creationId xmlns:a16="http://schemas.microsoft.com/office/drawing/2014/main" xmlns="" id="{D379A367-B49F-41A2-04CA-67AE30FD6DEF}"/>
              </a:ext>
            </a:extLst>
          </p:cNvPr>
          <p:cNvSpPr txBox="1"/>
          <p:nvPr/>
        </p:nvSpPr>
        <p:spPr>
          <a:xfrm>
            <a:off x="7209317" y="1495282"/>
            <a:ext cx="2806133" cy="492443"/>
          </a:xfrm>
          <a:prstGeom prst="rect">
            <a:avLst/>
          </a:prstGeom>
          <a:noFill/>
        </p:spPr>
        <p:txBody>
          <a:bodyPr wrap="square" lIns="0" tIns="0" rIns="0" bIns="0">
            <a:spAutoFit/>
          </a:bodyPr>
          <a:lstStyle/>
          <a:p>
            <a:pPr defTabSz="914400"/>
            <a:r>
              <a:rPr lang="ru-RU" sz="1600" b="1" dirty="0">
                <a:solidFill>
                  <a:schemeClr val="tx1">
                    <a:lumMod val="75000"/>
                  </a:schemeClr>
                </a:solidFill>
                <a:latin typeface="Golos Text" panose="020B0503020202020204" pitchFamily="34" charset="0"/>
                <a:ea typeface="Golos Text" panose="020B0503020202020204" pitchFamily="34" charset="0"/>
                <a:cs typeface="Roboto" panose="02000000000000000000" pitchFamily="2" charset="0"/>
              </a:rPr>
              <a:t>Хозяйственное обеспечение</a:t>
            </a:r>
          </a:p>
        </p:txBody>
      </p:sp>
      <p:sp>
        <p:nvSpPr>
          <p:cNvPr id="8" name="Graphic 12">
            <a:extLst>
              <a:ext uri="{FF2B5EF4-FFF2-40B4-BE49-F238E27FC236}">
                <a16:creationId xmlns:a16="http://schemas.microsoft.com/office/drawing/2014/main" xmlns="" id="{92643655-8056-1878-20E8-D34B4F27C9CE}"/>
              </a:ext>
            </a:extLst>
          </p:cNvPr>
          <p:cNvSpPr/>
          <p:nvPr/>
        </p:nvSpPr>
        <p:spPr>
          <a:xfrm>
            <a:off x="6417857" y="1772816"/>
            <a:ext cx="597663" cy="5472608"/>
          </a:xfrm>
          <a:custGeom>
            <a:avLst/>
            <a:gdLst>
              <a:gd name="connsiteX0" fmla="*/ 850487 w 850487"/>
              <a:gd name="connsiteY0" fmla="*/ 0 h 5926550"/>
              <a:gd name="connsiteX1" fmla="*/ 0 w 850487"/>
              <a:gd name="connsiteY1" fmla="*/ 850487 h 5926550"/>
              <a:gd name="connsiteX2" fmla="*/ 0 w 850487"/>
              <a:gd name="connsiteY2" fmla="*/ 5926551 h 5926550"/>
            </a:gdLst>
            <a:ahLst/>
            <a:cxnLst>
              <a:cxn ang="0">
                <a:pos x="connsiteX0" y="connsiteY0"/>
              </a:cxn>
              <a:cxn ang="0">
                <a:pos x="connsiteX1" y="connsiteY1"/>
              </a:cxn>
              <a:cxn ang="0">
                <a:pos x="connsiteX2" y="connsiteY2"/>
              </a:cxn>
            </a:cxnLst>
            <a:rect l="l" t="t" r="r" b="b"/>
            <a:pathLst>
              <a:path w="850487" h="5926550">
                <a:moveTo>
                  <a:pt x="850487" y="0"/>
                </a:moveTo>
                <a:cubicBezTo>
                  <a:pt x="850487" y="0"/>
                  <a:pt x="0" y="0"/>
                  <a:pt x="0" y="850487"/>
                </a:cubicBezTo>
                <a:lnTo>
                  <a:pt x="0" y="5926551"/>
                </a:lnTo>
              </a:path>
            </a:pathLst>
          </a:custGeom>
          <a:noFill/>
          <a:ln w="6350" cap="flat">
            <a:solidFill>
              <a:schemeClr val="tx1">
                <a:lumMod val="75000"/>
              </a:schemeClr>
            </a:solidFill>
            <a:prstDash val="solid"/>
            <a:miter/>
            <a:headEnd type="oval" w="sm" len="sm"/>
          </a:ln>
        </p:spPr>
        <p:txBody>
          <a:bodyPr rtlCol="0" anchor="ctr"/>
          <a:lstStyle/>
          <a:p>
            <a:endParaRPr lang="ru-RU"/>
          </a:p>
        </p:txBody>
      </p:sp>
    </p:spTree>
    <p:extLst>
      <p:ext uri="{BB962C8B-B14F-4D97-AF65-F5344CB8AC3E}">
        <p14:creationId xmlns:p14="http://schemas.microsoft.com/office/powerpoint/2010/main" val="76018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63284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ОСНОВНЫЕ ИЗМЕНЕНИЯ НАЛОГОВОГО ЗАКОНОДАТЕЛЬСТВА</a:t>
            </a:r>
          </a:p>
        </p:txBody>
      </p:sp>
      <p:sp>
        <p:nvSpPr>
          <p:cNvPr id="2" name="Прямоугольник 4">
            <a:extLst>
              <a:ext uri="{FF2B5EF4-FFF2-40B4-BE49-F238E27FC236}">
                <a16:creationId xmlns:a16="http://schemas.microsoft.com/office/drawing/2014/main" xmlns="" id="{6BDF7677-C13A-787D-5D1B-37FA55E7E403}"/>
              </a:ext>
            </a:extLst>
          </p:cNvPr>
          <p:cNvSpPr/>
          <p:nvPr/>
        </p:nvSpPr>
        <p:spPr>
          <a:xfrm>
            <a:off x="2387588" y="1808820"/>
            <a:ext cx="9195480" cy="4124206"/>
          </a:xfrm>
          <a:prstGeom prst="rect">
            <a:avLst/>
          </a:prstGeom>
          <a:noFill/>
        </p:spPr>
        <p:txBody>
          <a:bodyPr wrap="square" lIns="0" tIns="0" rIns="0" bIns="0" anchor="t">
            <a:spAutoFit/>
          </a:bodyPr>
          <a:lstStyle/>
          <a:p>
            <a:pPr marL="444500" indent="-444500">
              <a:spcAft>
                <a:spcPts val="2400"/>
              </a:spcAft>
              <a:buClr>
                <a:srgbClr val="00B0F0"/>
              </a:buClr>
              <a:buFont typeface="FontAwesome" pitchFamily="2" charset="0"/>
              <a:buChar char=""/>
            </a:pPr>
            <a:r>
              <a:rPr lang="ru-RU" sz="1800" dirty="0">
                <a:solidFill>
                  <a:schemeClr val="tx1">
                    <a:lumMod val="75000"/>
                  </a:schemeClr>
                </a:solidFill>
                <a:latin typeface="Golos Text" panose="020B0503020202020204" pitchFamily="34" charset="0"/>
                <a:ea typeface="Golos Text" panose="020B0503020202020204" pitchFamily="34" charset="0"/>
              </a:rPr>
              <a:t>Федеральный закон от 14.07.2022 № </a:t>
            </a:r>
            <a:r>
              <a:rPr lang="ru-RU" sz="1800" b="1" dirty="0">
                <a:solidFill>
                  <a:schemeClr val="tx1">
                    <a:lumMod val="75000"/>
                  </a:schemeClr>
                </a:solidFill>
                <a:latin typeface="Golos Text" panose="020B0503020202020204" pitchFamily="34" charset="0"/>
                <a:ea typeface="Golos Text" panose="020B0503020202020204" pitchFamily="34" charset="0"/>
              </a:rPr>
              <a:t>267-ФЗ</a:t>
            </a:r>
            <a:r>
              <a:rPr lang="ru-RU" sz="1800" dirty="0">
                <a:solidFill>
                  <a:schemeClr val="tx1">
                    <a:lumMod val="75000"/>
                  </a:schemeClr>
                </a:solidFill>
                <a:latin typeface="Golos Text" panose="020B0503020202020204" pitchFamily="34" charset="0"/>
                <a:ea typeface="Golos Text" panose="020B0503020202020204" pitchFamily="34" charset="0"/>
              </a:rPr>
              <a:t> </a:t>
            </a:r>
            <a:br>
              <a:rPr lang="ru-RU" sz="18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 внесении изменений в часть вторую Налогового кодекса Российской Федерации»</a:t>
            </a:r>
          </a:p>
          <a:p>
            <a:pPr marL="444500" indent="-444500">
              <a:spcAft>
                <a:spcPts val="2400"/>
              </a:spcAft>
              <a:buClr>
                <a:srgbClr val="00B0F0"/>
              </a:buClr>
              <a:buFont typeface="FontAwesome" pitchFamily="2" charset="0"/>
              <a:buChar char=""/>
            </a:pPr>
            <a:r>
              <a:rPr lang="ru-RU" sz="1800" dirty="0">
                <a:solidFill>
                  <a:schemeClr val="tx1">
                    <a:lumMod val="75000"/>
                  </a:schemeClr>
                </a:solidFill>
                <a:latin typeface="Golos Text" panose="020B0503020202020204" pitchFamily="34" charset="0"/>
                <a:ea typeface="Golos Text" panose="020B0503020202020204" pitchFamily="34" charset="0"/>
              </a:rPr>
              <a:t>Федеральный закон от 14.07.2022 № </a:t>
            </a:r>
            <a:r>
              <a:rPr lang="ru-RU" sz="1800" b="1" dirty="0">
                <a:solidFill>
                  <a:schemeClr val="tx1">
                    <a:lumMod val="75000"/>
                  </a:schemeClr>
                </a:solidFill>
                <a:latin typeface="Golos Text" panose="020B0503020202020204" pitchFamily="34" charset="0"/>
                <a:ea typeface="Golos Text" panose="020B0503020202020204" pitchFamily="34" charset="0"/>
              </a:rPr>
              <a:t>321-ФЗ</a:t>
            </a:r>
            <a:r>
              <a:rPr lang="ru-RU" sz="1800" dirty="0">
                <a:solidFill>
                  <a:schemeClr val="tx1">
                    <a:lumMod val="75000"/>
                  </a:schemeClr>
                </a:solidFill>
                <a:latin typeface="Golos Text" panose="020B0503020202020204" pitchFamily="34" charset="0"/>
                <a:ea typeface="Golos Text" panose="020B0503020202020204" pitchFamily="34" charset="0"/>
              </a:rPr>
              <a:t/>
            </a:r>
            <a:br>
              <a:rPr lang="ru-RU" sz="18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 внесении изменений в часть вторую Налогового кодекса Российской Федерации»</a:t>
            </a:r>
            <a:endParaRPr lang="ru-RU" sz="1800" dirty="0">
              <a:solidFill>
                <a:schemeClr val="tx1">
                  <a:lumMod val="75000"/>
                </a:schemeClr>
              </a:solidFill>
              <a:latin typeface="Golos Text" panose="020B0503020202020204" pitchFamily="34" charset="0"/>
              <a:ea typeface="Golos Text" panose="020B0503020202020204" pitchFamily="34" charset="0"/>
            </a:endParaRPr>
          </a:p>
          <a:p>
            <a:pPr marL="444500" indent="-444500">
              <a:spcAft>
                <a:spcPts val="2400"/>
              </a:spcAft>
              <a:buClr>
                <a:srgbClr val="00B0F0"/>
              </a:buClr>
              <a:buFont typeface="FontAwesome" pitchFamily="2" charset="0"/>
              <a:buChar char=""/>
            </a:pPr>
            <a:r>
              <a:rPr lang="ru-RU" sz="1800" dirty="0">
                <a:solidFill>
                  <a:schemeClr val="tx1">
                    <a:lumMod val="75000"/>
                  </a:schemeClr>
                </a:solidFill>
                <a:latin typeface="Golos Text" panose="020B0503020202020204" pitchFamily="34" charset="0"/>
                <a:ea typeface="Golos Text" panose="020B0503020202020204" pitchFamily="34" charset="0"/>
              </a:rPr>
              <a:t>Федеральный закон от 14.07.2022 № </a:t>
            </a:r>
            <a:r>
              <a:rPr lang="ru-RU" sz="1800" b="1" dirty="0">
                <a:solidFill>
                  <a:schemeClr val="tx1">
                    <a:lumMod val="75000"/>
                  </a:schemeClr>
                </a:solidFill>
                <a:latin typeface="Golos Text" panose="020B0503020202020204" pitchFamily="34" charset="0"/>
                <a:ea typeface="Golos Text" panose="020B0503020202020204" pitchFamily="34" charset="0"/>
              </a:rPr>
              <a:t>323-ФЗ</a:t>
            </a:r>
            <a:r>
              <a:rPr lang="ru-RU" sz="1800" dirty="0">
                <a:solidFill>
                  <a:schemeClr val="tx1">
                    <a:lumMod val="75000"/>
                  </a:schemeClr>
                </a:solidFill>
                <a:latin typeface="Golos Text" panose="020B0503020202020204" pitchFamily="34" charset="0"/>
                <a:ea typeface="Golos Text" panose="020B0503020202020204" pitchFamily="34" charset="0"/>
              </a:rPr>
              <a:t> </a:t>
            </a:r>
            <a:br>
              <a:rPr lang="ru-RU" sz="18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 внесении изменений в часть вторую Налогового кодекса Российской Федерации»</a:t>
            </a:r>
          </a:p>
          <a:p>
            <a:pPr marL="444500" indent="-444500">
              <a:spcAft>
                <a:spcPts val="2400"/>
              </a:spcAft>
              <a:buClr>
                <a:srgbClr val="00B0F0"/>
              </a:buClr>
              <a:buFont typeface="FontAwesome" pitchFamily="2" charset="0"/>
              <a:buChar char=""/>
            </a:pPr>
            <a:r>
              <a:rPr lang="ru-RU" sz="1800" dirty="0">
                <a:solidFill>
                  <a:schemeClr val="tx1">
                    <a:lumMod val="75000"/>
                  </a:schemeClr>
                </a:solidFill>
                <a:latin typeface="Golos Text" panose="020B0503020202020204" pitchFamily="34" charset="0"/>
                <a:ea typeface="Golos Text" panose="020B0503020202020204" pitchFamily="34" charset="0"/>
              </a:rPr>
              <a:t>Федеральный закон от 14.07.2022 № </a:t>
            </a:r>
            <a:r>
              <a:rPr lang="ru-RU" sz="1800" b="1" dirty="0">
                <a:solidFill>
                  <a:schemeClr val="tx1">
                    <a:lumMod val="75000"/>
                  </a:schemeClr>
                </a:solidFill>
                <a:latin typeface="Golos Text" panose="020B0503020202020204" pitchFamily="34" charset="0"/>
                <a:ea typeface="Golos Text" panose="020B0503020202020204" pitchFamily="34" charset="0"/>
              </a:rPr>
              <a:t>324-ФЗ</a:t>
            </a:r>
            <a:r>
              <a:rPr lang="ru-RU" sz="1800" dirty="0">
                <a:solidFill>
                  <a:schemeClr val="tx1">
                    <a:lumMod val="75000"/>
                  </a:schemeClr>
                </a:solidFill>
                <a:latin typeface="Golos Text" panose="020B0503020202020204" pitchFamily="34" charset="0"/>
                <a:ea typeface="Golos Text" panose="020B0503020202020204" pitchFamily="34" charset="0"/>
              </a:rPr>
              <a:t> </a:t>
            </a:r>
            <a:br>
              <a:rPr lang="ru-RU" sz="18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 внесении изменений в часть вторую Налогового кодекса Российской Федерации»</a:t>
            </a:r>
          </a:p>
          <a:p>
            <a:pPr marL="444500" indent="-444500">
              <a:spcAft>
                <a:spcPts val="2400"/>
              </a:spcAft>
              <a:buClr>
                <a:srgbClr val="00B0F0"/>
              </a:buClr>
              <a:buFont typeface="FontAwesome" pitchFamily="2" charset="0"/>
              <a:buChar char=""/>
            </a:pPr>
            <a:r>
              <a:rPr lang="ru-RU" sz="1800" dirty="0">
                <a:solidFill>
                  <a:schemeClr val="tx1">
                    <a:lumMod val="75000"/>
                  </a:schemeClr>
                </a:solidFill>
                <a:latin typeface="Golos Text" panose="020B0503020202020204" pitchFamily="34" charset="0"/>
                <a:ea typeface="Golos Text" panose="020B0503020202020204" pitchFamily="34" charset="0"/>
              </a:rPr>
              <a:t>Федеральный закон от 14.07.2022 № </a:t>
            </a:r>
            <a:r>
              <a:rPr lang="ru-RU" sz="1800" b="1" dirty="0">
                <a:solidFill>
                  <a:schemeClr val="tx1">
                    <a:lumMod val="75000"/>
                  </a:schemeClr>
                </a:solidFill>
                <a:latin typeface="Golos Text" panose="020B0503020202020204" pitchFamily="34" charset="0"/>
                <a:ea typeface="Golos Text" panose="020B0503020202020204" pitchFamily="34" charset="0"/>
              </a:rPr>
              <a:t>328-ФЗ</a:t>
            </a:r>
            <a:r>
              <a:rPr lang="ru-RU" sz="1800" dirty="0">
                <a:solidFill>
                  <a:schemeClr val="tx1">
                    <a:lumMod val="75000"/>
                  </a:schemeClr>
                </a:solidFill>
                <a:latin typeface="Golos Text" panose="020B0503020202020204" pitchFamily="34" charset="0"/>
                <a:ea typeface="Golos Text" panose="020B0503020202020204" pitchFamily="34" charset="0"/>
              </a:rPr>
              <a:t> </a:t>
            </a:r>
            <a:br>
              <a:rPr lang="ru-RU" sz="1800" dirty="0">
                <a:solidFill>
                  <a:schemeClr val="tx1">
                    <a:lumMod val="75000"/>
                  </a:schemeClr>
                </a:solidFill>
                <a:latin typeface="Golos Text" panose="020B0503020202020204" pitchFamily="34" charset="0"/>
                <a:ea typeface="Golos Text" panose="020B0503020202020204" pitchFamily="34" charset="0"/>
              </a:rPr>
            </a:br>
            <a:r>
              <a:rPr lang="ru-RU" sz="1400" dirty="0">
                <a:solidFill>
                  <a:schemeClr val="tx1">
                    <a:lumMod val="75000"/>
                  </a:schemeClr>
                </a:solidFill>
                <a:latin typeface="Golos Text" panose="020B0503020202020204" pitchFamily="34" charset="0"/>
                <a:ea typeface="Golos Text" panose="020B0503020202020204" pitchFamily="34" charset="0"/>
              </a:rPr>
              <a:t>«О внесении изменений в статью 284 части второй  Налогового кодекса Российской Федерации и статью 3 Федерального закона «О внесении изменений в части первую и вторую Налогового кодекса Российской Федерации»</a:t>
            </a:r>
          </a:p>
        </p:txBody>
      </p:sp>
      <p:cxnSp>
        <p:nvCxnSpPr>
          <p:cNvPr id="4" name="Straight Connector 3">
            <a:extLst>
              <a:ext uri="{FF2B5EF4-FFF2-40B4-BE49-F238E27FC236}">
                <a16:creationId xmlns:a16="http://schemas.microsoft.com/office/drawing/2014/main" xmlns="" id="{CA31D8F5-7AAC-5679-5B77-93D26C39A6EF}"/>
              </a:ext>
            </a:extLst>
          </p:cNvPr>
          <p:cNvCxnSpPr>
            <a:cxnSpLocks/>
          </p:cNvCxnSpPr>
          <p:nvPr/>
        </p:nvCxnSpPr>
        <p:spPr>
          <a:xfrm flipH="1">
            <a:off x="0" y="1952836"/>
            <a:ext cx="2063552" cy="0"/>
          </a:xfrm>
          <a:prstGeom prst="line">
            <a:avLst/>
          </a:prstGeom>
          <a:noFill/>
          <a:ln w="6350" cap="flat">
            <a:solidFill>
              <a:schemeClr val="tx1">
                <a:lumMod val="75000"/>
              </a:schemeClr>
            </a:solidFill>
            <a:prstDash val="solid"/>
            <a:miter/>
            <a:headEnd type="oval" w="sm" len="sm"/>
          </a:ln>
        </p:spPr>
      </p:cxnSp>
      <p:cxnSp>
        <p:nvCxnSpPr>
          <p:cNvPr id="6" name="Straight Connector 5">
            <a:extLst>
              <a:ext uri="{FF2B5EF4-FFF2-40B4-BE49-F238E27FC236}">
                <a16:creationId xmlns:a16="http://schemas.microsoft.com/office/drawing/2014/main" xmlns="" id="{2C101843-67DB-DCAB-4A32-D32B9BE238E9}"/>
              </a:ext>
            </a:extLst>
          </p:cNvPr>
          <p:cNvCxnSpPr>
            <a:cxnSpLocks/>
          </p:cNvCxnSpPr>
          <p:nvPr/>
        </p:nvCxnSpPr>
        <p:spPr>
          <a:xfrm flipH="1">
            <a:off x="0" y="2737840"/>
            <a:ext cx="2063552" cy="0"/>
          </a:xfrm>
          <a:prstGeom prst="line">
            <a:avLst/>
          </a:prstGeom>
          <a:noFill/>
          <a:ln w="6350" cap="flat">
            <a:solidFill>
              <a:schemeClr val="tx1">
                <a:lumMod val="75000"/>
              </a:schemeClr>
            </a:solidFill>
            <a:prstDash val="solid"/>
            <a:miter/>
            <a:headEnd type="oval" w="sm" len="sm"/>
          </a:ln>
        </p:spPr>
      </p:cxnSp>
      <p:cxnSp>
        <p:nvCxnSpPr>
          <p:cNvPr id="7" name="Straight Connector 6">
            <a:extLst>
              <a:ext uri="{FF2B5EF4-FFF2-40B4-BE49-F238E27FC236}">
                <a16:creationId xmlns:a16="http://schemas.microsoft.com/office/drawing/2014/main" xmlns="" id="{0D84D4C8-1A9B-BE3D-3BC5-187AF5F87759}"/>
              </a:ext>
            </a:extLst>
          </p:cNvPr>
          <p:cNvCxnSpPr>
            <a:cxnSpLocks/>
          </p:cNvCxnSpPr>
          <p:nvPr/>
        </p:nvCxnSpPr>
        <p:spPr>
          <a:xfrm flipH="1">
            <a:off x="0" y="3531470"/>
            <a:ext cx="2063552" cy="0"/>
          </a:xfrm>
          <a:prstGeom prst="line">
            <a:avLst/>
          </a:prstGeom>
          <a:noFill/>
          <a:ln w="6350" cap="flat">
            <a:solidFill>
              <a:schemeClr val="tx1">
                <a:lumMod val="75000"/>
              </a:schemeClr>
            </a:solidFill>
            <a:prstDash val="solid"/>
            <a:miter/>
            <a:headEnd type="oval" w="sm" len="sm"/>
          </a:ln>
        </p:spPr>
      </p:cxnSp>
      <p:cxnSp>
        <p:nvCxnSpPr>
          <p:cNvPr id="8" name="Straight Connector 7">
            <a:extLst>
              <a:ext uri="{FF2B5EF4-FFF2-40B4-BE49-F238E27FC236}">
                <a16:creationId xmlns:a16="http://schemas.microsoft.com/office/drawing/2014/main" xmlns="" id="{5B7990FC-8D2D-0D88-D62A-235AFB7AF71C}"/>
              </a:ext>
            </a:extLst>
          </p:cNvPr>
          <p:cNvCxnSpPr>
            <a:cxnSpLocks/>
          </p:cNvCxnSpPr>
          <p:nvPr/>
        </p:nvCxnSpPr>
        <p:spPr>
          <a:xfrm flipH="1">
            <a:off x="0" y="4325100"/>
            <a:ext cx="2063552" cy="0"/>
          </a:xfrm>
          <a:prstGeom prst="line">
            <a:avLst/>
          </a:prstGeom>
          <a:noFill/>
          <a:ln w="6350" cap="flat">
            <a:solidFill>
              <a:schemeClr val="tx1">
                <a:lumMod val="75000"/>
              </a:schemeClr>
            </a:solidFill>
            <a:prstDash val="solid"/>
            <a:miter/>
            <a:headEnd type="oval" w="sm" len="sm"/>
          </a:ln>
        </p:spPr>
      </p:cxnSp>
      <p:cxnSp>
        <p:nvCxnSpPr>
          <p:cNvPr id="9" name="Straight Connector 8">
            <a:extLst>
              <a:ext uri="{FF2B5EF4-FFF2-40B4-BE49-F238E27FC236}">
                <a16:creationId xmlns:a16="http://schemas.microsoft.com/office/drawing/2014/main" xmlns="" id="{AA42DF70-4443-BDF1-FA5D-4023100B1244}"/>
              </a:ext>
            </a:extLst>
          </p:cNvPr>
          <p:cNvCxnSpPr>
            <a:cxnSpLocks/>
          </p:cNvCxnSpPr>
          <p:nvPr/>
        </p:nvCxnSpPr>
        <p:spPr>
          <a:xfrm flipH="1">
            <a:off x="0" y="5110104"/>
            <a:ext cx="2063552" cy="0"/>
          </a:xfrm>
          <a:prstGeom prst="line">
            <a:avLst/>
          </a:prstGeom>
          <a:noFill/>
          <a:ln w="6350" cap="flat">
            <a:solidFill>
              <a:schemeClr val="tx1">
                <a:lumMod val="75000"/>
              </a:schemeClr>
            </a:solidFill>
            <a:prstDash val="solid"/>
            <a:miter/>
            <a:headEnd type="oval" w="sm" len="sm"/>
          </a:ln>
        </p:spPr>
      </p:cxnSp>
    </p:spTree>
    <p:extLst>
      <p:ext uri="{BB962C8B-B14F-4D97-AF65-F5344CB8AC3E}">
        <p14:creationId xmlns:p14="http://schemas.microsoft.com/office/powerpoint/2010/main" val="3951733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ПОСТУПЛЕНИЕ АДМИНИСТРИРУЕМЫХ ФНС РОССИИ ДОХОДОВ В ФЕДЕРАЛЬНЫЙ БЮДЖЕТ</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b="1" dirty="0">
                <a:solidFill>
                  <a:schemeClr val="tx1">
                    <a:lumMod val="50000"/>
                  </a:schemeClr>
                </a:solidFill>
                <a:latin typeface="Golos Text" panose="020B0503020202020204" pitchFamily="34" charset="0"/>
                <a:ea typeface="Golos Text" panose="020B0503020202020204" pitchFamily="34" charset="0"/>
              </a:rPr>
              <a:t>И КОНСОЛИДИРОВАННЫЕ БЮДЖЕТЫ СУБЪЕКТОВ РОССИЙСКОЙ ФЕДЕРАЦИИ</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b="1" dirty="0">
                <a:solidFill>
                  <a:schemeClr val="tx1">
                    <a:lumMod val="50000"/>
                  </a:schemeClr>
                </a:solidFill>
                <a:latin typeface="Golos Text" panose="020B0503020202020204" pitchFamily="34" charset="0"/>
                <a:ea typeface="Golos Text" panose="020B0503020202020204" pitchFamily="34" charset="0"/>
              </a:rPr>
              <a:t>В ЯНВАРЕ-ОКТЯБРЕ 2022 ГОДА</a:t>
            </a:r>
            <a:r>
              <a:rPr lang="ru-RU" sz="1200" dirty="0">
                <a:solidFill>
                  <a:schemeClr val="tx1">
                    <a:lumMod val="50000"/>
                  </a:schemeClr>
                </a:solidFill>
                <a:latin typeface="Golos Text" panose="020B0503020202020204" pitchFamily="34" charset="0"/>
                <a:ea typeface="Golos Text" panose="020B0503020202020204" pitchFamily="34" charset="0"/>
              </a:rPr>
              <a:t> (НАРАСТАЮЩИМ  ИТОГОМ), МЛРД РУБ.</a:t>
            </a:r>
          </a:p>
        </p:txBody>
      </p:sp>
      <p:graphicFrame>
        <p:nvGraphicFramePr>
          <p:cNvPr id="2" name="Объект 36">
            <a:extLst>
              <a:ext uri="{FF2B5EF4-FFF2-40B4-BE49-F238E27FC236}">
                <a16:creationId xmlns:a16="http://schemas.microsoft.com/office/drawing/2014/main" xmlns="" id="{F642CCF1-4BAB-C4EA-F33B-99EF1D8B19D5}"/>
              </a:ext>
            </a:extLst>
          </p:cNvPr>
          <p:cNvGraphicFramePr>
            <a:graphicFrameLocks/>
          </p:cNvGraphicFramePr>
          <p:nvPr>
            <p:extLst>
              <p:ext uri="{D42A27DB-BD31-4B8C-83A1-F6EECF244321}">
                <p14:modId xmlns:p14="http://schemas.microsoft.com/office/powerpoint/2010/main" val="3689522724"/>
              </p:ext>
            </p:extLst>
          </p:nvPr>
        </p:nvGraphicFramePr>
        <p:xfrm>
          <a:off x="587388" y="1272553"/>
          <a:ext cx="8748972" cy="2556284"/>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63">
            <a:extLst>
              <a:ext uri="{FF2B5EF4-FFF2-40B4-BE49-F238E27FC236}">
                <a16:creationId xmlns:a16="http://schemas.microsoft.com/office/drawing/2014/main" xmlns="" id="{82CD7A19-6A6A-9ECA-A47C-734829E717D6}"/>
              </a:ext>
            </a:extLst>
          </p:cNvPr>
          <p:cNvSpPr/>
          <p:nvPr/>
        </p:nvSpPr>
        <p:spPr>
          <a:xfrm>
            <a:off x="9118695" y="2430872"/>
            <a:ext cx="1083402" cy="399837"/>
          </a:xfrm>
          <a:prstGeom prst="rect">
            <a:avLst/>
          </a:prstGeom>
        </p:spPr>
        <p:txBody>
          <a:bodyPr wrap="none" lIns="91168" tIns="45585" rIns="91168" bIns="45585">
            <a:spAutoFit/>
          </a:bodyPr>
          <a:lstStyle/>
          <a:p>
            <a:pPr defTabSz="1100384"/>
            <a:r>
              <a:rPr lang="ru-RU" sz="2000" b="1" dirty="0">
                <a:solidFill>
                  <a:srgbClr val="00B0F0"/>
                </a:solidFill>
                <a:latin typeface="Golos Text" panose="020B0503020202020204" pitchFamily="34" charset="0"/>
                <a:ea typeface="Golos Text" panose="020B0503020202020204" pitchFamily="34" charset="0"/>
                <a:cs typeface="Times New Roman" panose="02020603050405020304" pitchFamily="18" charset="0"/>
              </a:rPr>
              <a:t>+14,9%</a:t>
            </a:r>
          </a:p>
        </p:txBody>
      </p:sp>
      <p:sp>
        <p:nvSpPr>
          <p:cNvPr id="4" name="Прямоугольник 63">
            <a:extLst>
              <a:ext uri="{FF2B5EF4-FFF2-40B4-BE49-F238E27FC236}">
                <a16:creationId xmlns:a16="http://schemas.microsoft.com/office/drawing/2014/main" xmlns="" id="{090AF514-9A36-47CB-2E7A-8D451E21EFB9}"/>
              </a:ext>
            </a:extLst>
          </p:cNvPr>
          <p:cNvSpPr/>
          <p:nvPr/>
        </p:nvSpPr>
        <p:spPr>
          <a:xfrm>
            <a:off x="9089841" y="1016034"/>
            <a:ext cx="1112256" cy="399837"/>
          </a:xfrm>
          <a:prstGeom prst="rect">
            <a:avLst/>
          </a:prstGeom>
        </p:spPr>
        <p:txBody>
          <a:bodyPr wrap="none" lIns="91168" tIns="45585" rIns="91168" bIns="45585">
            <a:spAutoFit/>
          </a:bodyPr>
          <a:lstStyle/>
          <a:p>
            <a:pPr defTabSz="1100384"/>
            <a:r>
              <a:rPr lang="ru-RU" sz="2000" b="1" dirty="0">
                <a:solidFill>
                  <a:srgbClr val="0070C0"/>
                </a:solidFill>
                <a:latin typeface="Golos Text" panose="020B0503020202020204" pitchFamily="34" charset="0"/>
                <a:ea typeface="Golos Text" panose="020B0503020202020204" pitchFamily="34" charset="0"/>
                <a:cs typeface="Times New Roman" panose="02020603050405020304" pitchFamily="18" charset="0"/>
              </a:rPr>
              <a:t>+20,4%</a:t>
            </a:r>
          </a:p>
        </p:txBody>
      </p:sp>
      <p:graphicFrame>
        <p:nvGraphicFramePr>
          <p:cNvPr id="7" name="Таблица 4">
            <a:extLst>
              <a:ext uri="{FF2B5EF4-FFF2-40B4-BE49-F238E27FC236}">
                <a16:creationId xmlns:a16="http://schemas.microsoft.com/office/drawing/2014/main" xmlns="" id="{3CCE9E44-7CEA-A041-EB6E-C791D00A528A}"/>
              </a:ext>
            </a:extLst>
          </p:cNvPr>
          <p:cNvGraphicFramePr>
            <a:graphicFrameLocks noGrp="1"/>
          </p:cNvGraphicFramePr>
          <p:nvPr>
            <p:extLst>
              <p:ext uri="{D42A27DB-BD31-4B8C-83A1-F6EECF244321}">
                <p14:modId xmlns:p14="http://schemas.microsoft.com/office/powerpoint/2010/main" val="292300619"/>
              </p:ext>
            </p:extLst>
          </p:nvPr>
        </p:nvGraphicFramePr>
        <p:xfrm>
          <a:off x="1235460" y="4516310"/>
          <a:ext cx="4860540" cy="198120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xmlns="" val="2602411562"/>
                    </a:ext>
                  </a:extLst>
                </a:gridCol>
                <a:gridCol w="1116124">
                  <a:extLst>
                    <a:ext uri="{9D8B030D-6E8A-4147-A177-3AD203B41FA5}">
                      <a16:colId xmlns:a16="http://schemas.microsoft.com/office/drawing/2014/main" xmlns="" val="2617464279"/>
                    </a:ext>
                  </a:extLst>
                </a:gridCol>
                <a:gridCol w="1080120">
                  <a:extLst>
                    <a:ext uri="{9D8B030D-6E8A-4147-A177-3AD203B41FA5}">
                      <a16:colId xmlns:a16="http://schemas.microsoft.com/office/drawing/2014/main" xmlns="" val="2215971437"/>
                    </a:ext>
                  </a:extLst>
                </a:gridCol>
              </a:tblGrid>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НДПИ</a:t>
                      </a:r>
                    </a:p>
                  </a:txBody>
                  <a:tcPr anchor="ctr">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8 825</a:t>
                      </a:r>
                    </a:p>
                  </a:txBody>
                  <a:tcPr anchor="ctr">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   +55,3%</a:t>
                      </a:r>
                    </a:p>
                  </a:txBody>
                  <a:tcPr anchor="ctr">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614618"/>
                  </a:ext>
                </a:extLst>
              </a:tr>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НДС</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5 171</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   +14,5%</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95273134"/>
                  </a:ext>
                </a:extLst>
              </a:tr>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Налог на прибыль </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1</a:t>
                      </a:r>
                      <a:r>
                        <a:rPr lang="ru-RU" sz="2000" b="1" baseline="0" dirty="0">
                          <a:solidFill>
                            <a:schemeClr val="tx1">
                              <a:lumMod val="75000"/>
                            </a:schemeClr>
                          </a:solidFill>
                          <a:latin typeface="Golos Text" panose="020B0503020202020204" pitchFamily="34" charset="0"/>
                          <a:ea typeface="Golos Text" panose="020B0503020202020204" pitchFamily="34" charset="0"/>
                        </a:rPr>
                        <a:t> 376</a:t>
                      </a:r>
                      <a:endParaRPr lang="ru-RU" sz="2000" b="1" dirty="0">
                        <a:solidFill>
                          <a:schemeClr val="tx1">
                            <a:lumMod val="75000"/>
                          </a:schemeClr>
                        </a:solidFill>
                        <a:latin typeface="Golos Text" panose="020B0503020202020204" pitchFamily="34" charset="0"/>
                        <a:ea typeface="Golos Text" panose="020B0503020202020204" pitchFamily="34" charset="0"/>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  +10,6%</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252312"/>
                  </a:ext>
                </a:extLst>
              </a:tr>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Акцизы</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-1 913</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    Х</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225173"/>
                  </a:ext>
                </a:extLst>
              </a:tr>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в т.ч. на нефтяное сырье </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-2</a:t>
                      </a:r>
                      <a:r>
                        <a:rPr lang="ru-RU" sz="2000" b="1" baseline="0" dirty="0">
                          <a:solidFill>
                            <a:schemeClr val="tx1">
                              <a:lumMod val="75000"/>
                            </a:schemeClr>
                          </a:solidFill>
                          <a:latin typeface="Golos Text" panose="020B0503020202020204" pitchFamily="34" charset="0"/>
                          <a:ea typeface="Golos Text" panose="020B0503020202020204" pitchFamily="34" charset="0"/>
                        </a:rPr>
                        <a:t> 878</a:t>
                      </a:r>
                      <a:endParaRPr lang="ru-RU" sz="2000" b="1" dirty="0">
                        <a:solidFill>
                          <a:schemeClr val="tx1">
                            <a:lumMod val="75000"/>
                          </a:schemeClr>
                        </a:solidFill>
                        <a:latin typeface="Golos Text" panose="020B0503020202020204" pitchFamily="34" charset="0"/>
                        <a:ea typeface="Golos Text" panose="020B0503020202020204" pitchFamily="34" charset="0"/>
                      </a:endParaRP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  -67,6%</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34704359"/>
                  </a:ext>
                </a:extLst>
              </a:tr>
            </a:tbl>
          </a:graphicData>
        </a:graphic>
      </p:graphicFrame>
      <p:graphicFrame>
        <p:nvGraphicFramePr>
          <p:cNvPr id="8" name="Таблица 4">
            <a:extLst>
              <a:ext uri="{FF2B5EF4-FFF2-40B4-BE49-F238E27FC236}">
                <a16:creationId xmlns:a16="http://schemas.microsoft.com/office/drawing/2014/main" xmlns="" id="{208F23BE-7F6C-0B8E-55BC-E89EE34533DD}"/>
              </a:ext>
            </a:extLst>
          </p:cNvPr>
          <p:cNvGraphicFramePr>
            <a:graphicFrameLocks noGrp="1"/>
          </p:cNvGraphicFramePr>
          <p:nvPr>
            <p:extLst>
              <p:ext uri="{D42A27DB-BD31-4B8C-83A1-F6EECF244321}">
                <p14:modId xmlns:p14="http://schemas.microsoft.com/office/powerpoint/2010/main" val="2985532316"/>
              </p:ext>
            </p:extLst>
          </p:nvPr>
        </p:nvGraphicFramePr>
        <p:xfrm>
          <a:off x="6417060" y="4516310"/>
          <a:ext cx="4860540" cy="1584960"/>
        </p:xfrm>
        <a:graphic>
          <a:graphicData uri="http://schemas.openxmlformats.org/drawingml/2006/table">
            <a:tbl>
              <a:tblPr firstRow="1" bandRow="1">
                <a:tableStyleId>{5C22544A-7EE6-4342-B048-85BDC9FD1C3A}</a:tableStyleId>
              </a:tblPr>
              <a:tblGrid>
                <a:gridCol w="2631268">
                  <a:extLst>
                    <a:ext uri="{9D8B030D-6E8A-4147-A177-3AD203B41FA5}">
                      <a16:colId xmlns:a16="http://schemas.microsoft.com/office/drawing/2014/main" xmlns="" val="2602411562"/>
                    </a:ext>
                  </a:extLst>
                </a:gridCol>
                <a:gridCol w="1224136">
                  <a:extLst>
                    <a:ext uri="{9D8B030D-6E8A-4147-A177-3AD203B41FA5}">
                      <a16:colId xmlns:a16="http://schemas.microsoft.com/office/drawing/2014/main" xmlns="" val="2617464279"/>
                    </a:ext>
                  </a:extLst>
                </a:gridCol>
                <a:gridCol w="1005136">
                  <a:extLst>
                    <a:ext uri="{9D8B030D-6E8A-4147-A177-3AD203B41FA5}">
                      <a16:colId xmlns:a16="http://schemas.microsoft.com/office/drawing/2014/main" xmlns="" val="2215971437"/>
                    </a:ext>
                  </a:extLst>
                </a:gridCol>
              </a:tblGrid>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ru-RU" sz="1400" b="0" dirty="0">
                          <a:solidFill>
                            <a:schemeClr val="tx1">
                              <a:lumMod val="75000"/>
                            </a:schemeClr>
                          </a:solidFill>
                          <a:latin typeface="Golos Text" panose="020B0503020202020204" pitchFamily="34" charset="0"/>
                          <a:ea typeface="Golos Text" panose="020B0503020202020204" pitchFamily="34" charset="0"/>
                        </a:rPr>
                        <a:t>Налог на прибыль </a:t>
                      </a:r>
                    </a:p>
                  </a:txBody>
                  <a:tcPr anchor="ctr">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4 217</a:t>
                      </a:r>
                    </a:p>
                  </a:txBody>
                  <a:tcPr anchor="ctr">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+12,4%</a:t>
                      </a:r>
                    </a:p>
                  </a:txBody>
                  <a:tcPr anchor="ctr">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614618"/>
                  </a:ext>
                </a:extLst>
              </a:tr>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НДФЛ</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4 259</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+15,4%</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95273134"/>
                  </a:ext>
                </a:extLst>
              </a:tr>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Имущественные налоги </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1 280</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+13,4%</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63252312"/>
                  </a:ext>
                </a:extLst>
              </a:tr>
              <a:tr h="370840">
                <a:tc>
                  <a:txBody>
                    <a:bodyPr/>
                    <a:lstStyle/>
                    <a:p>
                      <a:r>
                        <a:rPr lang="ru-RU" sz="1400" b="0" dirty="0">
                          <a:solidFill>
                            <a:schemeClr val="tx1">
                              <a:lumMod val="75000"/>
                            </a:schemeClr>
                          </a:solidFill>
                          <a:latin typeface="Golos Text" panose="020B0503020202020204" pitchFamily="34" charset="0"/>
                          <a:ea typeface="Golos Text" panose="020B0503020202020204" pitchFamily="34" charset="0"/>
                        </a:rPr>
                        <a:t>Акцизы</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r>
                        <a:rPr lang="ru-RU" sz="2000" b="1" dirty="0">
                          <a:solidFill>
                            <a:schemeClr val="tx1">
                              <a:lumMod val="75000"/>
                            </a:schemeClr>
                          </a:solidFill>
                          <a:latin typeface="Golos Text" panose="020B0503020202020204" pitchFamily="34" charset="0"/>
                          <a:ea typeface="Golos Text" panose="020B0503020202020204" pitchFamily="34" charset="0"/>
                        </a:rPr>
                        <a:t>931</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ru-RU" sz="1400" b="1" dirty="0">
                          <a:solidFill>
                            <a:schemeClr val="tx1">
                              <a:lumMod val="75000"/>
                            </a:schemeClr>
                          </a:solidFill>
                          <a:latin typeface="Golos Text" panose="020B0503020202020204" pitchFamily="34" charset="0"/>
                          <a:ea typeface="Golos Text" panose="020B0503020202020204" pitchFamily="34" charset="0"/>
                        </a:rPr>
                        <a:t>+19,8%</a:t>
                      </a:r>
                    </a:p>
                  </a:txBody>
                  <a:tcPr anchor="ctr">
                    <a:lnL w="12700" cmpd="sng">
                      <a:noFill/>
                    </a:lnL>
                    <a:lnR w="12700" cmpd="sng">
                      <a:noFill/>
                    </a:lnR>
                    <a:lnT w="6350" cap="flat" cmpd="sng" algn="ctr">
                      <a:solidFill>
                        <a:schemeClr val="bg1">
                          <a:lumMod val="85000"/>
                        </a:schemeClr>
                      </a:solidFill>
                      <a:prstDash val="solid"/>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3225173"/>
                  </a:ext>
                </a:extLst>
              </a:tr>
            </a:tbl>
          </a:graphicData>
        </a:graphic>
      </p:graphicFrame>
    </p:spTree>
    <p:extLst>
      <p:ext uri="{BB962C8B-B14F-4D97-AF65-F5344CB8AC3E}">
        <p14:creationId xmlns:p14="http://schemas.microsoft.com/office/powerpoint/2010/main" val="3891016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 НА ПРИБЫЛЬ ОРГАНИЗАЦИЙ </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a:t>
            </a:r>
          </a:p>
        </p:txBody>
      </p:sp>
      <p:graphicFrame>
        <p:nvGraphicFramePr>
          <p:cNvPr id="2" name="Chart 4">
            <a:extLst>
              <a:ext uri="{FF2B5EF4-FFF2-40B4-BE49-F238E27FC236}">
                <a16:creationId xmlns:a16="http://schemas.microsoft.com/office/drawing/2014/main" xmlns="" id="{5BCCE874-929D-F593-9E61-3DB5F5261E0B}"/>
              </a:ext>
            </a:extLst>
          </p:cNvPr>
          <p:cNvGraphicFramePr/>
          <p:nvPr>
            <p:extLst>
              <p:ext uri="{D42A27DB-BD31-4B8C-83A1-F6EECF244321}">
                <p14:modId xmlns:p14="http://schemas.microsoft.com/office/powerpoint/2010/main" val="1870539424"/>
              </p:ext>
            </p:extLst>
          </p:nvPr>
        </p:nvGraphicFramePr>
        <p:xfrm>
          <a:off x="659396" y="1952836"/>
          <a:ext cx="10693188" cy="1403176"/>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xmlns="" id="{A84EB0EF-2B58-5119-2069-5D8AC67E9F26}"/>
              </a:ext>
            </a:extLst>
          </p:cNvPr>
          <p:cNvSpPr txBox="1">
            <a:spLocks/>
          </p:cNvSpPr>
          <p:nvPr/>
        </p:nvSpPr>
        <p:spPr>
          <a:xfrm>
            <a:off x="2387587" y="4698410"/>
            <a:ext cx="2930729" cy="861774"/>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Исполнение параметров </a:t>
            </a:r>
          </a:p>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федерального бюджета на 2022 год по налогу на прибыль организаций</a:t>
            </a:r>
          </a:p>
        </p:txBody>
      </p:sp>
      <p:graphicFrame>
        <p:nvGraphicFramePr>
          <p:cNvPr id="4" name="Диаграмма 26">
            <a:extLst>
              <a:ext uri="{FF2B5EF4-FFF2-40B4-BE49-F238E27FC236}">
                <a16:creationId xmlns:a16="http://schemas.microsoft.com/office/drawing/2014/main" xmlns="" id="{ACF72F92-28C7-EB31-116C-EA2C13E46BC9}"/>
              </a:ext>
            </a:extLst>
          </p:cNvPr>
          <p:cNvGraphicFramePr/>
          <p:nvPr>
            <p:extLst>
              <p:ext uri="{D42A27DB-BD31-4B8C-83A1-F6EECF244321}">
                <p14:modId xmlns:p14="http://schemas.microsoft.com/office/powerpoint/2010/main" val="3707599440"/>
              </p:ext>
            </p:extLst>
          </p:nvPr>
        </p:nvGraphicFramePr>
        <p:xfrm>
          <a:off x="6965224" y="3829050"/>
          <a:ext cx="2767180" cy="2600494"/>
        </p:xfrm>
        <a:graphic>
          <a:graphicData uri="http://schemas.openxmlformats.org/drawingml/2006/chart">
            <c:chart xmlns:c="http://schemas.openxmlformats.org/drawingml/2006/chart" xmlns:r="http://schemas.openxmlformats.org/officeDocument/2006/relationships" r:id="rId4"/>
          </a:graphicData>
        </a:graphic>
      </p:graphicFrame>
      <p:sp>
        <p:nvSpPr>
          <p:cNvPr id="5" name="Subtitle 2">
            <a:extLst>
              <a:ext uri="{FF2B5EF4-FFF2-40B4-BE49-F238E27FC236}">
                <a16:creationId xmlns:a16="http://schemas.microsoft.com/office/drawing/2014/main" xmlns="" id="{4527736A-0C3F-2C7B-FB4A-5F31273B8F46}"/>
              </a:ext>
            </a:extLst>
          </p:cNvPr>
          <p:cNvSpPr txBox="1">
            <a:spLocks/>
          </p:cNvSpPr>
          <p:nvPr/>
        </p:nvSpPr>
        <p:spPr>
          <a:xfrm>
            <a:off x="7858221"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b="1" dirty="0">
                <a:solidFill>
                  <a:schemeClr val="bg1">
                    <a:lumMod val="75000"/>
                  </a:schemeClr>
                </a:solidFill>
                <a:latin typeface="Golos Text" panose="020B0503020202020204" pitchFamily="34" charset="0"/>
                <a:ea typeface="Golos Text" panose="020B0503020202020204" pitchFamily="34" charset="0"/>
              </a:rPr>
              <a:t>1 447</a:t>
            </a:r>
          </a:p>
        </p:txBody>
      </p:sp>
      <p:sp>
        <p:nvSpPr>
          <p:cNvPr id="6" name="Subtitle 2">
            <a:extLst>
              <a:ext uri="{FF2B5EF4-FFF2-40B4-BE49-F238E27FC236}">
                <a16:creationId xmlns:a16="http://schemas.microsoft.com/office/drawing/2014/main" xmlns="" id="{E997E2A4-CD0D-5F08-4BCB-C77894F4BC66}"/>
              </a:ext>
            </a:extLst>
          </p:cNvPr>
          <p:cNvSpPr txBox="1">
            <a:spLocks/>
          </p:cNvSpPr>
          <p:nvPr/>
        </p:nvSpPr>
        <p:spPr>
          <a:xfrm>
            <a:off x="6085887"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b="1" dirty="0">
                <a:solidFill>
                  <a:schemeClr val="tx1">
                    <a:lumMod val="75000"/>
                  </a:schemeClr>
                </a:solidFill>
                <a:latin typeface="Golos Text" panose="020B0503020202020204" pitchFamily="34" charset="0"/>
                <a:ea typeface="Golos Text" panose="020B0503020202020204" pitchFamily="34" charset="0"/>
              </a:rPr>
              <a:t>1 376</a:t>
            </a:r>
          </a:p>
        </p:txBody>
      </p:sp>
    </p:spTree>
    <p:extLst>
      <p:ext uri="{BB962C8B-B14F-4D97-AF65-F5344CB8AC3E}">
        <p14:creationId xmlns:p14="http://schemas.microsoft.com/office/powerpoint/2010/main" val="219847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26">
            <a:extLst>
              <a:ext uri="{FF2B5EF4-FFF2-40B4-BE49-F238E27FC236}">
                <a16:creationId xmlns:a16="http://schemas.microsoft.com/office/drawing/2014/main" xmlns="" id="{2E510334-3CD3-6747-2974-BC24A3FB4863}"/>
              </a:ext>
            </a:extLst>
          </p:cNvPr>
          <p:cNvGraphicFramePr/>
          <p:nvPr>
            <p:extLst>
              <p:ext uri="{D42A27DB-BD31-4B8C-83A1-F6EECF244321}">
                <p14:modId xmlns:p14="http://schemas.microsoft.com/office/powerpoint/2010/main" val="1737449959"/>
              </p:ext>
            </p:extLst>
          </p:nvPr>
        </p:nvGraphicFramePr>
        <p:xfrm>
          <a:off x="6965224" y="3829050"/>
          <a:ext cx="2767180" cy="2600494"/>
        </p:xfrm>
        <a:graphic>
          <a:graphicData uri="http://schemas.openxmlformats.org/drawingml/2006/chart">
            <c:chart xmlns:c="http://schemas.openxmlformats.org/drawingml/2006/chart" xmlns:r="http://schemas.openxmlformats.org/officeDocument/2006/relationships" r:id="rId3"/>
          </a:graphicData>
        </a:graphic>
      </p:graphicFrame>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 НА ДОБАВЛЕННУЮ СТОИМОСТЬ</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a:t>
            </a:r>
          </a:p>
        </p:txBody>
      </p:sp>
      <p:graphicFrame>
        <p:nvGraphicFramePr>
          <p:cNvPr id="2" name="Chart 4">
            <a:extLst>
              <a:ext uri="{FF2B5EF4-FFF2-40B4-BE49-F238E27FC236}">
                <a16:creationId xmlns:a16="http://schemas.microsoft.com/office/drawing/2014/main" xmlns="" id="{5A02D541-2B3B-73F3-880F-46AFCAA280DF}"/>
              </a:ext>
            </a:extLst>
          </p:cNvPr>
          <p:cNvGraphicFramePr/>
          <p:nvPr>
            <p:extLst>
              <p:ext uri="{D42A27DB-BD31-4B8C-83A1-F6EECF244321}">
                <p14:modId xmlns:p14="http://schemas.microsoft.com/office/powerpoint/2010/main" val="3264213656"/>
              </p:ext>
            </p:extLst>
          </p:nvPr>
        </p:nvGraphicFramePr>
        <p:xfrm>
          <a:off x="659396" y="2014703"/>
          <a:ext cx="10693188" cy="936104"/>
        </p:xfrm>
        <a:graphic>
          <a:graphicData uri="http://schemas.openxmlformats.org/drawingml/2006/chart">
            <c:chart xmlns:c="http://schemas.openxmlformats.org/drawingml/2006/chart" xmlns:r="http://schemas.openxmlformats.org/officeDocument/2006/relationships" r:id="rId4"/>
          </a:graphicData>
        </a:graphic>
      </p:graphicFrame>
      <p:sp>
        <p:nvSpPr>
          <p:cNvPr id="3" name="Subtitle 2">
            <a:extLst>
              <a:ext uri="{FF2B5EF4-FFF2-40B4-BE49-F238E27FC236}">
                <a16:creationId xmlns:a16="http://schemas.microsoft.com/office/drawing/2014/main" xmlns="" id="{91C1A7E6-9803-7C19-B8E7-159AC22460B3}"/>
              </a:ext>
            </a:extLst>
          </p:cNvPr>
          <p:cNvSpPr txBox="1">
            <a:spLocks/>
          </p:cNvSpPr>
          <p:nvPr/>
        </p:nvSpPr>
        <p:spPr>
          <a:xfrm>
            <a:off x="2387587" y="4375245"/>
            <a:ext cx="2930729" cy="1508105"/>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Исполнение параметров федерального бюджета на 2022 год по налогу на добавленную стоимость  на товары (работы, услуги), реализуемые на территории Российской Федерации</a:t>
            </a:r>
          </a:p>
        </p:txBody>
      </p:sp>
      <p:sp>
        <p:nvSpPr>
          <p:cNvPr id="5" name="Subtitle 2">
            <a:extLst>
              <a:ext uri="{FF2B5EF4-FFF2-40B4-BE49-F238E27FC236}">
                <a16:creationId xmlns:a16="http://schemas.microsoft.com/office/drawing/2014/main" xmlns="" id="{92159A33-F63A-83D2-AB13-2C2D3E4C6E42}"/>
              </a:ext>
            </a:extLst>
          </p:cNvPr>
          <p:cNvSpPr txBox="1">
            <a:spLocks/>
          </p:cNvSpPr>
          <p:nvPr/>
        </p:nvSpPr>
        <p:spPr>
          <a:xfrm>
            <a:off x="7858221"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b="1" dirty="0">
                <a:solidFill>
                  <a:schemeClr val="bg1">
                    <a:lumMod val="75000"/>
                  </a:schemeClr>
                </a:solidFill>
                <a:latin typeface="Golos Text" panose="020B0503020202020204" pitchFamily="34" charset="0"/>
                <a:ea typeface="Golos Text" panose="020B0503020202020204" pitchFamily="34" charset="0"/>
              </a:rPr>
              <a:t>5 271</a:t>
            </a:r>
          </a:p>
        </p:txBody>
      </p:sp>
      <p:sp>
        <p:nvSpPr>
          <p:cNvPr id="6" name="Subtitle 2">
            <a:extLst>
              <a:ext uri="{FF2B5EF4-FFF2-40B4-BE49-F238E27FC236}">
                <a16:creationId xmlns:a16="http://schemas.microsoft.com/office/drawing/2014/main" xmlns="" id="{9B2E54C1-1F9A-40C5-CE8B-1A7506577517}"/>
              </a:ext>
            </a:extLst>
          </p:cNvPr>
          <p:cNvSpPr txBox="1">
            <a:spLocks/>
          </p:cNvSpPr>
          <p:nvPr/>
        </p:nvSpPr>
        <p:spPr>
          <a:xfrm>
            <a:off x="6085887"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b="1" dirty="0">
                <a:solidFill>
                  <a:schemeClr val="tx1">
                    <a:lumMod val="75000"/>
                  </a:schemeClr>
                </a:solidFill>
                <a:latin typeface="Golos Text" panose="020B0503020202020204" pitchFamily="34" charset="0"/>
                <a:ea typeface="Golos Text" panose="020B0503020202020204" pitchFamily="34" charset="0"/>
              </a:rPr>
              <a:t>5 171</a:t>
            </a:r>
          </a:p>
        </p:txBody>
      </p:sp>
    </p:spTree>
    <p:extLst>
      <p:ext uri="{BB962C8B-B14F-4D97-AF65-F5344CB8AC3E}">
        <p14:creationId xmlns:p14="http://schemas.microsoft.com/office/powerpoint/2010/main" val="3917314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НАЛОГ НА ДОХОДЫ ФИЗИЧЕСКИХ ЛИЦ</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 </a:t>
            </a:r>
          </a:p>
        </p:txBody>
      </p:sp>
      <p:graphicFrame>
        <p:nvGraphicFramePr>
          <p:cNvPr id="2" name="Chart 4">
            <a:extLst>
              <a:ext uri="{FF2B5EF4-FFF2-40B4-BE49-F238E27FC236}">
                <a16:creationId xmlns:a16="http://schemas.microsoft.com/office/drawing/2014/main" xmlns="" id="{47530476-1D76-6129-1C11-55703D66C701}"/>
              </a:ext>
            </a:extLst>
          </p:cNvPr>
          <p:cNvGraphicFramePr/>
          <p:nvPr>
            <p:extLst>
              <p:ext uri="{D42A27DB-BD31-4B8C-83A1-F6EECF244321}">
                <p14:modId xmlns:p14="http://schemas.microsoft.com/office/powerpoint/2010/main" val="1605754919"/>
              </p:ext>
            </p:extLst>
          </p:nvPr>
        </p:nvGraphicFramePr>
        <p:xfrm>
          <a:off x="443372" y="2014703"/>
          <a:ext cx="10909212" cy="936104"/>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xmlns="" id="{251F2685-7C7C-4023-8BCE-276B42355679}"/>
              </a:ext>
            </a:extLst>
          </p:cNvPr>
          <p:cNvGrpSpPr/>
          <p:nvPr/>
        </p:nvGrpSpPr>
        <p:grpSpPr>
          <a:xfrm>
            <a:off x="2387587" y="4257092"/>
            <a:ext cx="3735845" cy="1376430"/>
            <a:chOff x="978211" y="3063838"/>
            <a:chExt cx="3735845" cy="1376430"/>
          </a:xfrm>
        </p:grpSpPr>
        <p:sp>
          <p:nvSpPr>
            <p:cNvPr id="4" name="Subtitle 2">
              <a:extLst>
                <a:ext uri="{FF2B5EF4-FFF2-40B4-BE49-F238E27FC236}">
                  <a16:creationId xmlns:a16="http://schemas.microsoft.com/office/drawing/2014/main" xmlns="" id="{3B4583C9-5C7E-4B94-0BB7-C0C40394C117}"/>
                </a:ext>
              </a:extLst>
            </p:cNvPr>
            <p:cNvSpPr txBox="1">
              <a:spLocks/>
            </p:cNvSpPr>
            <p:nvPr/>
          </p:nvSpPr>
          <p:spPr>
            <a:xfrm>
              <a:off x="983432" y="3063838"/>
              <a:ext cx="3730624" cy="677108"/>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4400" b="1" dirty="0">
                  <a:solidFill>
                    <a:schemeClr val="tx1">
                      <a:lumMod val="75000"/>
                    </a:schemeClr>
                  </a:solidFill>
                  <a:latin typeface="Golos Text" panose="020B0503020202020204" pitchFamily="34" charset="0"/>
                  <a:ea typeface="Golos Text" panose="020B0503020202020204" pitchFamily="34" charset="0"/>
                </a:rPr>
                <a:t>112,7%</a:t>
              </a:r>
              <a:endParaRPr lang="ru-RU" sz="3600" baseline="50000" dirty="0">
                <a:solidFill>
                  <a:schemeClr val="tx1">
                    <a:lumMod val="75000"/>
                  </a:schemeClr>
                </a:solidFill>
                <a:latin typeface="Golos Text" panose="020B0503020202020204" pitchFamily="34" charset="0"/>
                <a:ea typeface="Golos Text" panose="020B0503020202020204" pitchFamily="34" charset="0"/>
              </a:endParaRPr>
            </a:p>
          </p:txBody>
        </p:sp>
        <p:sp>
          <p:nvSpPr>
            <p:cNvPr id="5" name="Subtitle 2">
              <a:extLst>
                <a:ext uri="{FF2B5EF4-FFF2-40B4-BE49-F238E27FC236}">
                  <a16:creationId xmlns:a16="http://schemas.microsoft.com/office/drawing/2014/main" xmlns="" id="{546AB644-DFBF-16D5-CC30-D7F4FA1F933C}"/>
                </a:ext>
              </a:extLst>
            </p:cNvPr>
            <p:cNvSpPr txBox="1">
              <a:spLocks/>
            </p:cNvSpPr>
            <p:nvPr/>
          </p:nvSpPr>
          <p:spPr>
            <a:xfrm>
              <a:off x="978211" y="3793937"/>
              <a:ext cx="3348373" cy="646331"/>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темп роста среднемесячной заработной платы по данным Росстата за январь-август 2022 года</a:t>
              </a:r>
            </a:p>
          </p:txBody>
        </p:sp>
      </p:grpSp>
    </p:spTree>
    <p:extLst>
      <p:ext uri="{BB962C8B-B14F-4D97-AF65-F5344CB8AC3E}">
        <p14:creationId xmlns:p14="http://schemas.microsoft.com/office/powerpoint/2010/main" val="4034557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xmlns="" id="{2344D0E4-F4CC-4666-BA65-228B5D600976}"/>
              </a:ext>
            </a:extLst>
          </p:cNvPr>
          <p:cNvSpPr txBox="1">
            <a:spLocks/>
          </p:cNvSpPr>
          <p:nvPr/>
        </p:nvSpPr>
        <p:spPr>
          <a:xfrm>
            <a:off x="2387587" y="246710"/>
            <a:ext cx="7272809" cy="553998"/>
          </a:xfrm>
          <a:prstGeom prst="rect">
            <a:avLst/>
          </a:prstGeom>
        </p:spPr>
        <p:txBody>
          <a:bodyPr vert="horz" wrap="square" lIns="0" tIns="0" rIns="0" bIns="0" rtlCol="0" anchor="ctr">
            <a:no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200" b="1" dirty="0">
                <a:solidFill>
                  <a:schemeClr val="tx1">
                    <a:lumMod val="50000"/>
                  </a:schemeClr>
                </a:solidFill>
                <a:latin typeface="Golos Text" panose="020B0503020202020204" pitchFamily="34" charset="0"/>
                <a:ea typeface="Golos Text" panose="020B0503020202020204" pitchFamily="34" charset="0"/>
              </a:rPr>
              <a:t>АКЦИЗЫ</a:t>
            </a:r>
            <a:br>
              <a:rPr lang="ru-RU" sz="1200" b="1" dirty="0">
                <a:solidFill>
                  <a:schemeClr val="tx1">
                    <a:lumMod val="50000"/>
                  </a:schemeClr>
                </a:solidFill>
                <a:latin typeface="Golos Text" panose="020B0503020202020204" pitchFamily="34" charset="0"/>
                <a:ea typeface="Golos Text" panose="020B0503020202020204" pitchFamily="34" charset="0"/>
              </a:rPr>
            </a:br>
            <a:r>
              <a:rPr lang="ru-RU" sz="1200" dirty="0">
                <a:solidFill>
                  <a:schemeClr val="tx1">
                    <a:lumMod val="50000"/>
                  </a:schemeClr>
                </a:solidFill>
                <a:latin typeface="Golos Text" panose="020B0503020202020204" pitchFamily="34" charset="0"/>
                <a:ea typeface="Golos Text" panose="020B0503020202020204" pitchFamily="34" charset="0"/>
              </a:rPr>
              <a:t>МЛРД РУБ. </a:t>
            </a:r>
          </a:p>
        </p:txBody>
      </p:sp>
      <p:graphicFrame>
        <p:nvGraphicFramePr>
          <p:cNvPr id="2" name="Chart 4">
            <a:extLst>
              <a:ext uri="{FF2B5EF4-FFF2-40B4-BE49-F238E27FC236}">
                <a16:creationId xmlns:a16="http://schemas.microsoft.com/office/drawing/2014/main" xmlns="" id="{D69D2148-0A13-1B20-D303-946917172269}"/>
              </a:ext>
            </a:extLst>
          </p:cNvPr>
          <p:cNvGraphicFramePr/>
          <p:nvPr>
            <p:extLst>
              <p:ext uri="{D42A27DB-BD31-4B8C-83A1-F6EECF244321}">
                <p14:modId xmlns:p14="http://schemas.microsoft.com/office/powerpoint/2010/main" val="2716538780"/>
              </p:ext>
            </p:extLst>
          </p:nvPr>
        </p:nvGraphicFramePr>
        <p:xfrm>
          <a:off x="659396" y="1952836"/>
          <a:ext cx="10693188" cy="1403176"/>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2">
            <a:extLst>
              <a:ext uri="{FF2B5EF4-FFF2-40B4-BE49-F238E27FC236}">
                <a16:creationId xmlns:a16="http://schemas.microsoft.com/office/drawing/2014/main" xmlns="" id="{A9C9C946-6D25-4FFC-3A56-460EB58F3A7A}"/>
              </a:ext>
            </a:extLst>
          </p:cNvPr>
          <p:cNvSpPr txBox="1">
            <a:spLocks/>
          </p:cNvSpPr>
          <p:nvPr/>
        </p:nvSpPr>
        <p:spPr>
          <a:xfrm>
            <a:off x="2387587" y="4482966"/>
            <a:ext cx="2930729" cy="1292662"/>
          </a:xfrm>
          <a:prstGeom prst="rect">
            <a:avLst/>
          </a:prstGeom>
        </p:spPr>
        <p:txBody>
          <a:bodyPr vert="horz" wrap="square" lIns="0" tIns="0" rIns="0" bIns="0" rtlCol="0" anchor="ctr">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400" dirty="0">
                <a:solidFill>
                  <a:schemeClr val="tx1">
                    <a:lumMod val="75000"/>
                  </a:schemeClr>
                </a:solidFill>
                <a:latin typeface="Golos Text" panose="020B0503020202020204" pitchFamily="34" charset="0"/>
                <a:ea typeface="Golos Text" panose="020B0503020202020204" pitchFamily="34" charset="0"/>
              </a:rPr>
              <a:t>Исполнение параметров федерального бюджета на 2022 год по акцизам по подакцизным товарам (продукции), производимым на территории Российской Федерации*</a:t>
            </a:r>
          </a:p>
        </p:txBody>
      </p:sp>
      <p:graphicFrame>
        <p:nvGraphicFramePr>
          <p:cNvPr id="4" name="Диаграмма 26">
            <a:extLst>
              <a:ext uri="{FF2B5EF4-FFF2-40B4-BE49-F238E27FC236}">
                <a16:creationId xmlns:a16="http://schemas.microsoft.com/office/drawing/2014/main" xmlns="" id="{A773B5D5-365F-4E61-481F-080D99141F6D}"/>
              </a:ext>
            </a:extLst>
          </p:cNvPr>
          <p:cNvGraphicFramePr/>
          <p:nvPr>
            <p:extLst>
              <p:ext uri="{D42A27DB-BD31-4B8C-83A1-F6EECF244321}">
                <p14:modId xmlns:p14="http://schemas.microsoft.com/office/powerpoint/2010/main" val="1305985185"/>
              </p:ext>
            </p:extLst>
          </p:nvPr>
        </p:nvGraphicFramePr>
        <p:xfrm>
          <a:off x="6965224" y="3829050"/>
          <a:ext cx="2767180" cy="2600494"/>
        </p:xfrm>
        <a:graphic>
          <a:graphicData uri="http://schemas.openxmlformats.org/drawingml/2006/chart">
            <c:chart xmlns:c="http://schemas.openxmlformats.org/drawingml/2006/chart" xmlns:r="http://schemas.openxmlformats.org/officeDocument/2006/relationships" r:id="rId4"/>
          </a:graphicData>
        </a:graphic>
      </p:graphicFrame>
      <p:sp>
        <p:nvSpPr>
          <p:cNvPr id="5" name="Subtitle 2">
            <a:extLst>
              <a:ext uri="{FF2B5EF4-FFF2-40B4-BE49-F238E27FC236}">
                <a16:creationId xmlns:a16="http://schemas.microsoft.com/office/drawing/2014/main" xmlns="" id="{9946F6C9-2FE7-15D0-7F26-B39BE815D714}"/>
              </a:ext>
            </a:extLst>
          </p:cNvPr>
          <p:cNvSpPr txBox="1">
            <a:spLocks/>
          </p:cNvSpPr>
          <p:nvPr/>
        </p:nvSpPr>
        <p:spPr>
          <a:xfrm>
            <a:off x="7858221"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spcBef>
                <a:spcPts val="0"/>
              </a:spcBef>
              <a:tabLst>
                <a:tab pos="342900" algn="l"/>
              </a:tabLst>
            </a:pPr>
            <a:r>
              <a:rPr lang="ru-RU" b="1" dirty="0">
                <a:solidFill>
                  <a:schemeClr val="bg1">
                    <a:lumMod val="75000"/>
                  </a:schemeClr>
                </a:solidFill>
                <a:latin typeface="Golos Text" panose="020B0503020202020204" pitchFamily="34" charset="0"/>
                <a:ea typeface="Golos Text" panose="020B0503020202020204" pitchFamily="34" charset="0"/>
              </a:rPr>
              <a:t>1 042</a:t>
            </a:r>
          </a:p>
        </p:txBody>
      </p:sp>
      <p:sp>
        <p:nvSpPr>
          <p:cNvPr id="6" name="Subtitle 2">
            <a:extLst>
              <a:ext uri="{FF2B5EF4-FFF2-40B4-BE49-F238E27FC236}">
                <a16:creationId xmlns:a16="http://schemas.microsoft.com/office/drawing/2014/main" xmlns="" id="{FA88CEF6-D603-CD34-B4AE-DDF0ECDF321E}"/>
              </a:ext>
            </a:extLst>
          </p:cNvPr>
          <p:cNvSpPr txBox="1">
            <a:spLocks/>
          </p:cNvSpPr>
          <p:nvPr/>
        </p:nvSpPr>
        <p:spPr>
          <a:xfrm>
            <a:off x="6085887" y="4975409"/>
            <a:ext cx="981187"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r">
              <a:spcBef>
                <a:spcPts val="0"/>
              </a:spcBef>
              <a:tabLst>
                <a:tab pos="342900" algn="l"/>
              </a:tabLst>
            </a:pPr>
            <a:r>
              <a:rPr lang="ru-RU" b="1" dirty="0">
                <a:solidFill>
                  <a:schemeClr val="tx1">
                    <a:lumMod val="75000"/>
                  </a:schemeClr>
                </a:solidFill>
                <a:latin typeface="Golos Text" panose="020B0503020202020204" pitchFamily="34" charset="0"/>
                <a:ea typeface="Golos Text" panose="020B0503020202020204" pitchFamily="34" charset="0"/>
              </a:rPr>
              <a:t>965</a:t>
            </a:r>
          </a:p>
        </p:txBody>
      </p:sp>
      <p:sp>
        <p:nvSpPr>
          <p:cNvPr id="7" name="Subtitle 2">
            <a:extLst>
              <a:ext uri="{FF2B5EF4-FFF2-40B4-BE49-F238E27FC236}">
                <a16:creationId xmlns:a16="http://schemas.microsoft.com/office/drawing/2014/main" xmlns="" id="{CD7CBEFF-3F43-998E-1F8E-38866810026D}"/>
              </a:ext>
            </a:extLst>
          </p:cNvPr>
          <p:cNvSpPr txBox="1">
            <a:spLocks/>
          </p:cNvSpPr>
          <p:nvPr/>
        </p:nvSpPr>
        <p:spPr>
          <a:xfrm>
            <a:off x="2387587" y="6275655"/>
            <a:ext cx="2930729" cy="307777"/>
          </a:xfrm>
          <a:prstGeom prst="rect">
            <a:avLst/>
          </a:prstGeom>
        </p:spPr>
        <p:txBody>
          <a:bodyPr vert="horz" wrap="square" lIns="0" tIns="0" rIns="0" bIns="0" rtlCol="0" anchor="t">
            <a:spAutoFit/>
          </a:bodyPr>
          <a:lstStyle>
            <a:lvl1pPr marL="0" indent="0" algn="ctr" defTabSz="1219170" rtl="0" eaLnBrk="1" latinLnBrk="0" hangingPunct="1">
              <a:spcBef>
                <a:spcPct val="20000"/>
              </a:spcBef>
              <a:buClr>
                <a:schemeClr val="accent1"/>
              </a:buClr>
              <a:buFont typeface="Arial" panose="020B0604020202020204" pitchFamily="34" charset="0"/>
              <a:buNone/>
              <a:defRPr sz="2000" kern="800" spc="-13">
                <a:solidFill>
                  <a:schemeClr val="tx1">
                    <a:tint val="75000"/>
                  </a:schemeClr>
                </a:solidFill>
                <a:latin typeface="+mn-lt"/>
                <a:ea typeface="+mn-ea"/>
                <a:cs typeface="+mn-cs"/>
              </a:defRPr>
            </a:lvl1pPr>
            <a:lvl2pPr marL="609585"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2pPr>
            <a:lvl3pPr marL="1219170"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3pPr>
            <a:lvl4pPr marL="1828754"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anose="020B0604020202020204" pitchFamily="34" charset="0"/>
              <a:buNone/>
              <a:defRPr sz="1600" kern="8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pPr algn="l">
              <a:spcBef>
                <a:spcPts val="0"/>
              </a:spcBef>
              <a:tabLst>
                <a:tab pos="342900" algn="l"/>
              </a:tabLst>
            </a:pPr>
            <a:r>
              <a:rPr lang="ru-RU" sz="1000" dirty="0">
                <a:solidFill>
                  <a:schemeClr val="tx1">
                    <a:lumMod val="75000"/>
                  </a:schemeClr>
                </a:solidFill>
                <a:latin typeface="Golos Text" panose="020B0503020202020204" pitchFamily="34" charset="0"/>
                <a:ea typeface="Golos Text" panose="020B0503020202020204" pitchFamily="34" charset="0"/>
              </a:rPr>
              <a:t>* — без учета акциза на нефтяное сырье, направленное на переработку</a:t>
            </a:r>
          </a:p>
        </p:txBody>
      </p:sp>
    </p:spTree>
    <p:extLst>
      <p:ext uri="{BB962C8B-B14F-4D97-AF65-F5344CB8AC3E}">
        <p14:creationId xmlns:p14="http://schemas.microsoft.com/office/powerpoint/2010/main" val="1319619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1_Office Theme">
  <a:themeElements>
    <a:clrScheme name="i9_Navy Lime">
      <a:dk1>
        <a:srgbClr val="57565A"/>
      </a:dk1>
      <a:lt1>
        <a:sysClr val="window" lastClr="FFFFFF"/>
      </a:lt1>
      <a:dk2>
        <a:srgbClr val="1C5686"/>
      </a:dk2>
      <a:lt2>
        <a:srgbClr val="22658C"/>
      </a:lt2>
      <a:accent1>
        <a:srgbClr val="CAD82A"/>
      </a:accent1>
      <a:accent2>
        <a:srgbClr val="B2C441"/>
      </a:accent2>
      <a:accent3>
        <a:srgbClr val="8EB240"/>
      </a:accent3>
      <a:accent4>
        <a:srgbClr val="649E4A"/>
      </a:accent4>
      <a:accent5>
        <a:srgbClr val="378966"/>
      </a:accent5>
      <a:accent6>
        <a:srgbClr val="197585"/>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175452</TotalTime>
  <Words>10161</Words>
  <Application>Microsoft Office PowerPoint</Application>
  <PresentationFormat>Широкоэкранный</PresentationFormat>
  <Paragraphs>1181</Paragraphs>
  <Slides>46</Slides>
  <Notes>46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46</vt:i4>
      </vt:variant>
    </vt:vector>
  </HeadingPairs>
  <TitlesOfParts>
    <vt:vector size="56" baseType="lpstr">
      <vt:lpstr>Roboto Condensed</vt:lpstr>
      <vt:lpstr>FontAwesome</vt:lpstr>
      <vt:lpstr>Calibri</vt:lpstr>
      <vt:lpstr>Golos Text</vt:lpstr>
      <vt:lpstr>Times New Roman</vt:lpstr>
      <vt:lpstr>Roboto</vt:lpstr>
      <vt:lpstr>Arial</vt:lpstr>
      <vt:lpstr>Wingdings</vt:lpstr>
      <vt:lpstr>Open Sans Light</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Алексеева Екатерина Сергеевна</cp:lastModifiedBy>
  <cp:revision>2769</cp:revision>
  <cp:lastPrinted>2022-11-25T08:55:31Z</cp:lastPrinted>
  <dcterms:created xsi:type="dcterms:W3CDTF">2014-10-08T23:03:32Z</dcterms:created>
  <dcterms:modified xsi:type="dcterms:W3CDTF">2022-11-28T14:07:41Z</dcterms:modified>
</cp:coreProperties>
</file>