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5"/>
  </p:notesMasterIdLst>
  <p:sldIdLst>
    <p:sldId id="275" r:id="rId3"/>
    <p:sldId id="506" r:id="rId4"/>
    <p:sldId id="499" r:id="rId5"/>
    <p:sldId id="504" r:id="rId6"/>
    <p:sldId id="414" r:id="rId7"/>
    <p:sldId id="415" r:id="rId8"/>
    <p:sldId id="480" r:id="rId9"/>
    <p:sldId id="502" r:id="rId10"/>
    <p:sldId id="484" r:id="rId11"/>
    <p:sldId id="486" r:id="rId12"/>
    <p:sldId id="497" r:id="rId13"/>
    <p:sldId id="485" r:id="rId14"/>
    <p:sldId id="481" r:id="rId15"/>
    <p:sldId id="500" r:id="rId16"/>
    <p:sldId id="501" r:id="rId17"/>
    <p:sldId id="482" r:id="rId18"/>
    <p:sldId id="488" r:id="rId19"/>
    <p:sldId id="489" r:id="rId20"/>
    <p:sldId id="490" r:id="rId21"/>
    <p:sldId id="422" r:id="rId22"/>
    <p:sldId id="443" r:id="rId23"/>
    <p:sldId id="491" r:id="rId24"/>
    <p:sldId id="492" r:id="rId25"/>
    <p:sldId id="444" r:id="rId26"/>
    <p:sldId id="445" r:id="rId27"/>
    <p:sldId id="493" r:id="rId28"/>
    <p:sldId id="494" r:id="rId29"/>
    <p:sldId id="446" r:id="rId30"/>
    <p:sldId id="503" r:id="rId31"/>
    <p:sldId id="496" r:id="rId32"/>
    <p:sldId id="395" r:id="rId33"/>
    <p:sldId id="465" r:id="rId34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CF1F8"/>
    <a:srgbClr val="4F81BD"/>
    <a:srgbClr val="376092"/>
    <a:srgbClr val="003399"/>
    <a:srgbClr val="404040"/>
    <a:srgbClr val="E46C0A"/>
    <a:srgbClr val="FF9933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89607" autoAdjust="0"/>
  </p:normalViewPr>
  <p:slideViewPr>
    <p:cSldViewPr>
      <p:cViewPr>
        <p:scale>
          <a:sx n="75" d="100"/>
          <a:sy n="75" d="100"/>
        </p:scale>
        <p:origin x="-413" y="-197"/>
      </p:cViewPr>
      <p:guideLst>
        <p:guide orient="horz" pos="2205"/>
        <p:guide orient="horz" pos="1480"/>
        <p:guide orient="horz" pos="2478"/>
        <p:guide pos="2109"/>
        <p:guide pos="3243"/>
        <p:guide pos="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74" y="1195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9595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B3B3B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898989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994221901985495E-3"/>
                  <c:y val="-0.10809441630206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872881843682429E-2"/>
                  <c:y val="-9.9446862997902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976887607942275"/>
                  <c:y val="-4.32377665208271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9075504317691E-2"/>
                  <c:y val="-0.626947614551993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2.7E-2</c:v>
                </c:pt>
                <c:pt idx="1">
                  <c:v>4.4999999999999998E-2</c:v>
                </c:pt>
                <c:pt idx="2">
                  <c:v>0.156</c:v>
                </c:pt>
                <c:pt idx="3">
                  <c:v>0.77200000000000002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102E-2"/>
          <c:y val="5.8393831070032487E-2"/>
          <c:w val="0.93875658647997118"/>
          <c:h val="0.88321233785993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755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522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1 277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09120"/>
        <c:axId val="49910912"/>
      </c:barChart>
      <c:catAx>
        <c:axId val="49909120"/>
        <c:scaling>
          <c:orientation val="minMax"/>
        </c:scaling>
        <c:delete val="1"/>
        <c:axPos val="l"/>
        <c:majorTickMark val="out"/>
        <c:minorTickMark val="none"/>
        <c:tickLblPos val="none"/>
        <c:crossAx val="49910912"/>
        <c:crosses val="autoZero"/>
        <c:auto val="1"/>
        <c:lblAlgn val="ctr"/>
        <c:lblOffset val="100"/>
        <c:noMultiLvlLbl val="0"/>
      </c:catAx>
      <c:valAx>
        <c:axId val="499109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4990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71E-2"/>
          <c:w val="0.75352877307274702"/>
          <c:h val="0.9597222222222222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  <c:holeSize val="7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28358792440200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169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271630723243618E-2"/>
                      <c:h val="0.10662041062587616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627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66735966735966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5 175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627398756431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</a:t>
                    </a:r>
                    <a:r>
                      <a:rPr lang="en-US" sz="1800" baseline="0" dirty="0" smtClean="0"/>
                      <a:t> 106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700</c:v>
                </c:pt>
                <c:pt idx="1">
                  <c:v>900</c:v>
                </c:pt>
                <c:pt idx="2">
                  <c:v>5232.3</c:v>
                </c:pt>
                <c:pt idx="3">
                  <c:v>6127.4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axId val="57751424"/>
        <c:axId val="57752960"/>
      </c:barChart>
      <c:catAx>
        <c:axId val="577514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7752960"/>
        <c:crosses val="autoZero"/>
        <c:auto val="1"/>
        <c:lblAlgn val="ctr"/>
        <c:lblOffset val="100"/>
        <c:noMultiLvlLbl val="0"/>
      </c:catAx>
      <c:valAx>
        <c:axId val="577529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775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257391387723E-2"/>
          <c:y val="5.8895257901200759E-2"/>
          <c:w val="0.91005799652144348"/>
          <c:h val="0.90511319560362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8.4085331772135286E-2"/>
                  <c:y val="-8.749364319640391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92312362199229E-2"/>
                  <c:y val="-3.1120616648892792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142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402707695033134E-2"/>
                  <c:y val="3.1120616648892792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052075792035762E-2"/>
                  <c:y val="-1.395526864688538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876948743649727"/>
                  <c:y val="3.11206166488927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19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210506304626764E-2"/>
                  <c:y val="3.1120616648893078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06651037582085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1 351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300</c:v>
                </c:pt>
                <c:pt idx="1">
                  <c:v>150</c:v>
                </c:pt>
                <c:pt idx="2">
                  <c:v>80</c:v>
                </c:pt>
                <c:pt idx="3">
                  <c:v>250</c:v>
                </c:pt>
                <c:pt idx="4">
                  <c:v>918.6</c:v>
                </c:pt>
                <c:pt idx="5">
                  <c:v>110</c:v>
                </c:pt>
                <c:pt idx="6">
                  <c:v>1350.7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48571904"/>
        <c:axId val="48626304"/>
      </c:barChart>
      <c:catAx>
        <c:axId val="485719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8626304"/>
        <c:crosses val="autoZero"/>
        <c:auto val="1"/>
        <c:lblAlgn val="ctr"/>
        <c:lblOffset val="100"/>
        <c:noMultiLvlLbl val="0"/>
      </c:catAx>
      <c:valAx>
        <c:axId val="486263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857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79557914820656E-2"/>
          <c:y val="9.2721572254815185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171276399165735E-2"/>
                  <c:y val="-8.237557150302742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19</a:t>
                    </a:r>
                    <a:endParaRPr lang="en-US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68371662058851"/>
                      <c:h val="9.743370532449305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4403734939865563E-2"/>
                  <c:y val="-4.1189407381725593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206</a:t>
                    </a:r>
                    <a:endParaRPr lang="en-US" sz="1800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78076281398948"/>
                      <c:h val="9.743370532449305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843937795798414"/>
                  <c:y val="-4.1189407381725593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226</a:t>
                    </a:r>
                    <a:endParaRPr lang="en-US" sz="1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62353443573179"/>
                      <c:h val="9.7433705324493053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50</c:v>
                </c:pt>
                <c:pt idx="1">
                  <c:v>206.3</c:v>
                </c:pt>
                <c:pt idx="2">
                  <c:v>256.3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94240"/>
        <c:axId val="92160768"/>
      </c:barChart>
      <c:catAx>
        <c:axId val="579942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2160768"/>
        <c:crosses val="autoZero"/>
        <c:auto val="1"/>
        <c:lblAlgn val="ctr"/>
        <c:lblOffset val="100"/>
        <c:noMultiLvlLbl val="0"/>
      </c:catAx>
      <c:valAx>
        <c:axId val="921607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799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6.2074447155675887E-2"/>
          <c:w val="0.8990336065478628"/>
          <c:h val="0.93792519416310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5.5404084454961054E-2"/>
                  <c:y val="-5.4861378056313605E-3"/>
                </c:manualLayout>
              </c:layout>
              <c:tx>
                <c:rich>
                  <a:bodyPr/>
                  <a:lstStyle/>
                  <a:p>
                    <a:pPr>
                      <a:defRPr sz="16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pc="-100" baseline="0" dirty="0" smtClean="0"/>
                      <a:t>14</a:t>
                    </a:r>
                    <a:endParaRPr lang="en-US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16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30</c:v>
                </c:pt>
                <c:pt idx="2">
                  <c:v>75</c:v>
                </c:pt>
                <c:pt idx="3" formatCode="#,##0">
                  <c:v>150</c:v>
                </c:pt>
                <c:pt idx="4" formatCode="#,##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0967552"/>
        <c:axId val="100969088"/>
      </c:barChart>
      <c:catAx>
        <c:axId val="10096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969088"/>
        <c:crosses val="autoZero"/>
        <c:auto val="1"/>
        <c:lblAlgn val="ctr"/>
        <c:lblOffset val="100"/>
        <c:noMultiLvlLbl val="0"/>
      </c:catAx>
      <c:valAx>
        <c:axId val="10096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6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242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2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73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103466112"/>
        <c:axId val="103467648"/>
      </c:barChart>
      <c:catAx>
        <c:axId val="1034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3467648"/>
        <c:crosses val="autoZero"/>
        <c:auto val="1"/>
        <c:lblAlgn val="ctr"/>
        <c:lblOffset val="100"/>
        <c:noMultiLvlLbl val="0"/>
      </c:catAx>
      <c:valAx>
        <c:axId val="103467648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034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6.2074447155675887E-2"/>
          <c:w val="0.8990336065478628"/>
          <c:h val="0.93792519416310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0.13174303186876415"/>
                  <c:y val="-5.4867138890542337E-3"/>
                </c:manualLayout>
              </c:layout>
              <c:tx>
                <c:rich>
                  <a:bodyPr/>
                  <a:lstStyle/>
                  <a:p>
                    <a:pPr>
                      <a:defRPr sz="18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800" spc="-100" baseline="0" dirty="0" smtClean="0"/>
                      <a:t>1 138</a:t>
                    </a:r>
                    <a:endParaRPr lang="en-US" sz="1800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15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440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4912384"/>
        <c:axId val="104913920"/>
      </c:barChart>
      <c:catAx>
        <c:axId val="104912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913920"/>
        <c:crosses val="autoZero"/>
        <c:auto val="1"/>
        <c:lblAlgn val="ctr"/>
        <c:lblOffset val="100"/>
        <c:noMultiLvlLbl val="0"/>
      </c:catAx>
      <c:valAx>
        <c:axId val="10491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1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194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74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605391001080283E-17"/>
                  <c:y val="0.152869605478697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62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Москва</c:v>
                </c:pt>
                <c:pt idx="1">
                  <c:v>Московска обл.</c:v>
                </c:pt>
                <c:pt idx="2">
                  <c:v>Р. Татарстан</c:v>
                </c:pt>
                <c:pt idx="3">
                  <c:v>Калужская обл.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1200</c:v>
                </c:pt>
                <c:pt idx="2">
                  <c:v>900</c:v>
                </c:pt>
                <c:pt idx="3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104993920"/>
        <c:axId val="104995456"/>
      </c:barChart>
      <c:catAx>
        <c:axId val="1049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4995456"/>
        <c:crosses val="autoZero"/>
        <c:auto val="1"/>
        <c:lblAlgn val="ctr"/>
        <c:lblOffset val="100"/>
        <c:noMultiLvlLbl val="0"/>
      </c:catAx>
      <c:valAx>
        <c:axId val="104995456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049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9755076069923E-2"/>
          <c:y val="0.15547045121738404"/>
          <c:w val="0.69625828225151742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9.603062335447643E-2"/>
                  <c:y val="-5.48524647379722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1 323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5 405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7 039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248.8</c:v>
                </c:pt>
                <c:pt idx="1">
                  <c:v>606.29999999999995</c:v>
                </c:pt>
                <c:pt idx="2">
                  <c:v>1048.4000000000001</c:v>
                </c:pt>
                <c:pt idx="3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05034880"/>
        <c:axId val="105036416"/>
      </c:barChart>
      <c:catAx>
        <c:axId val="10503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036416"/>
        <c:crosses val="autoZero"/>
        <c:auto val="1"/>
        <c:lblAlgn val="ctr"/>
        <c:lblOffset val="100"/>
        <c:noMultiLvlLbl val="0"/>
      </c:catAx>
      <c:valAx>
        <c:axId val="105036416"/>
        <c:scaling>
          <c:orientation val="minMax"/>
          <c:max val="1500"/>
        </c:scaling>
        <c:delete val="1"/>
        <c:axPos val="b"/>
        <c:numFmt formatCode="#,##0" sourceLinked="1"/>
        <c:majorTickMark val="out"/>
        <c:minorTickMark val="none"/>
        <c:tickLblPos val="nextTo"/>
        <c:crossAx val="105034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8EB4E3"/>
              </a:solidFill>
            </c:spPr>
          </c:dPt>
          <c:dPt>
            <c:idx val="1"/>
            <c:bubble3D val="0"/>
            <c:spPr>
              <a:solidFill>
                <a:srgbClr val="6B9CE3"/>
              </a:solidFill>
            </c:spPr>
          </c:dPt>
          <c:dPt>
            <c:idx val="2"/>
            <c:bubble3D val="0"/>
            <c:spPr>
              <a:solidFill>
                <a:srgbClr val="939EB7"/>
              </a:solidFill>
            </c:spPr>
          </c:dPt>
          <c:dPt>
            <c:idx val="3"/>
            <c:bubble3D val="0"/>
            <c:spPr>
              <a:solidFill>
                <a:srgbClr val="376092"/>
              </a:solidFill>
            </c:spPr>
          </c:dPt>
          <c:dPt>
            <c:idx val="4"/>
            <c:bubble3D val="0"/>
            <c:spPr>
              <a:solidFill>
                <a:srgbClr val="5B89C1"/>
              </a:solidFill>
            </c:spPr>
          </c:dPt>
          <c:dLbls>
            <c:dLbl>
              <c:idx val="0"/>
              <c:layout>
                <c:manualLayout>
                  <c:x val="-8.291873963515755E-3"/>
                  <c:y val="-0.427599611273080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25373134328357"/>
                  <c:y val="-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37810945273632E-2"/>
                  <c:y val="0.25510204081632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36550841592562"/>
                      <c:h val="0.178110006657331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681592039800994"/>
                  <c:y val="7.28862973760932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461028192371462"/>
                  <c:y val="-7.2886297376093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0.185</c:v>
                </c:pt>
                <c:pt idx="2">
                  <c:v>8.3000000000000004E-2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8</a:t>
                    </a:r>
                    <a:r>
                      <a:rPr lang="ru-RU" b="0" dirty="0" smtClean="0"/>
                      <a:t>*</a:t>
                    </a:r>
                    <a:endParaRPr lang="ru-RU" dirty="0" smtClean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dirty="0" smtClean="0"/>
                      <a:t>6,</a:t>
                    </a:r>
                    <a:r>
                      <a:rPr lang="ru-RU" dirty="0" smtClean="0"/>
                      <a:t>2*</a:t>
                    </a:r>
                    <a:endParaRPr lang="en-US" dirty="0"/>
                  </a:p>
                </c:rich>
              </c:tx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9.3000000000000007</c:v>
                </c:pt>
                <c:pt idx="1">
                  <c:v>8.4</c:v>
                </c:pt>
                <c:pt idx="2">
                  <c:v>9.8000000000000007</c:v>
                </c:pt>
                <c:pt idx="3">
                  <c:v>9.1999999999999993</c:v>
                </c:pt>
                <c:pt idx="4">
                  <c:v>8</c:v>
                </c:pt>
                <c:pt idx="5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92704"/>
        <c:axId val="104052992"/>
      </c:lineChart>
      <c:dateAx>
        <c:axId val="1039927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ru-RU"/>
          </a:p>
        </c:txPr>
        <c:crossAx val="104052992"/>
        <c:crosses val="autoZero"/>
        <c:auto val="1"/>
        <c:lblOffset val="100"/>
        <c:baseTimeUnit val="years"/>
      </c:dateAx>
      <c:valAx>
        <c:axId val="104052992"/>
        <c:scaling>
          <c:orientation val="minMax"/>
          <c:max val="20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103992704"/>
        <c:crossesAt val="42005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62,5%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28,4%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0946519116155383"/>
                  <c:y val="9.922793867782538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9,1%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213695801995086"/>
                      <c:h val="0.138495295979494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1453608979693E-2"/>
          <c:y val="9.9684069028484062E-2"/>
          <c:w val="0.91358986068943171"/>
          <c:h val="0.7502888734652849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1471.6</c:v>
                </c:pt>
                <c:pt idx="1">
                  <c:v>2842.1</c:v>
                </c:pt>
                <c:pt idx="2" formatCode="0.0">
                  <c:v>5224</c:v>
                </c:pt>
                <c:pt idx="3">
                  <c:v>7723</c:v>
                </c:pt>
                <c:pt idx="4">
                  <c:v>9454</c:v>
                </c:pt>
                <c:pt idx="5">
                  <c:v>11138</c:v>
                </c:pt>
                <c:pt idx="6" formatCode="#,##0.0">
                  <c:v>13490.88</c:v>
                </c:pt>
                <c:pt idx="7" formatCode="#,##0.0">
                  <c:v>15037.49</c:v>
                </c:pt>
                <c:pt idx="8" formatCode="#,##0.0">
                  <c:v>16773.349999999999</c:v>
                </c:pt>
                <c:pt idx="9">
                  <c:v>18946.099999999999</c:v>
                </c:pt>
                <c:pt idx="10">
                  <c:v>20398.8</c:v>
                </c:pt>
                <c:pt idx="11">
                  <c:v>22737.3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04576"/>
        <c:axId val="48106112"/>
      </c:lineChart>
      <c:catAx>
        <c:axId val="481045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48106112"/>
        <c:crosses val="autoZero"/>
        <c:auto val="1"/>
        <c:lblAlgn val="ctr"/>
        <c:lblOffset val="100"/>
        <c:noMultiLvlLbl val="0"/>
      </c:catAx>
      <c:valAx>
        <c:axId val="481061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104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0507850719843E-2"/>
          <c:y val="0.18053238316353809"/>
          <c:w val="0.90070543903641365"/>
          <c:h val="0.5760054051282801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490.1</c:v>
                </c:pt>
                <c:pt idx="1">
                  <c:v>1029.3</c:v>
                </c:pt>
                <c:pt idx="2" formatCode="0.0">
                  <c:v>2197</c:v>
                </c:pt>
                <c:pt idx="3">
                  <c:v>3557</c:v>
                </c:pt>
                <c:pt idx="4">
                  <c:v>4344</c:v>
                </c:pt>
                <c:pt idx="5">
                  <c:v>4875</c:v>
                </c:pt>
                <c:pt idx="6">
                  <c:v>6092.63</c:v>
                </c:pt>
                <c:pt idx="7">
                  <c:v>6743.72</c:v>
                </c:pt>
                <c:pt idx="8">
                  <c:v>7282.36</c:v>
                </c:pt>
                <c:pt idx="9">
                  <c:v>8458.9</c:v>
                </c:pt>
                <c:pt idx="10">
                  <c:v>9175.4599999999991</c:v>
                </c:pt>
                <c:pt idx="11">
                  <c:v>10125.5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982</c:v>
                </c:pt>
                <c:pt idx="1">
                  <c:v>1812.9</c:v>
                </c:pt>
                <c:pt idx="2" formatCode="0.0">
                  <c:v>3027</c:v>
                </c:pt>
                <c:pt idx="3">
                  <c:v>4166</c:v>
                </c:pt>
                <c:pt idx="4">
                  <c:v>5110</c:v>
                </c:pt>
                <c:pt idx="5">
                  <c:v>6263</c:v>
                </c:pt>
                <c:pt idx="6">
                  <c:v>7398.25</c:v>
                </c:pt>
                <c:pt idx="7">
                  <c:v>8293.77</c:v>
                </c:pt>
                <c:pt idx="8">
                  <c:v>9490.99</c:v>
                </c:pt>
                <c:pt idx="9">
                  <c:v>10487.2</c:v>
                </c:pt>
                <c:pt idx="10">
                  <c:v>11223.37</c:v>
                </c:pt>
                <c:pt idx="11">
                  <c:v>12611.8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62176"/>
        <c:axId val="48976256"/>
      </c:lineChart>
      <c:catAx>
        <c:axId val="48962176"/>
        <c:scaling>
          <c:orientation val="minMax"/>
        </c:scaling>
        <c:delete val="1"/>
        <c:axPos val="b"/>
        <c:majorTickMark val="out"/>
        <c:minorTickMark val="none"/>
        <c:tickLblPos val="nextTo"/>
        <c:crossAx val="48976256"/>
        <c:crosses val="autoZero"/>
        <c:auto val="1"/>
        <c:lblAlgn val="ctr"/>
        <c:lblOffset val="300"/>
        <c:tickLblSkip val="1"/>
        <c:noMultiLvlLbl val="0"/>
      </c:catAx>
      <c:valAx>
        <c:axId val="489762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96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3724600057147E-2"/>
          <c:y val="6.8261019976975951E-2"/>
          <c:w val="0.8249532136542181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3 358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1 185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93535136919649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4 543</a:t>
                    </a:r>
                    <a:endParaRPr lang="en-US" sz="1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1789.822807</c:v>
                </c:pt>
                <c:pt idx="1">
                  <c:v>760</c:v>
                </c:pt>
                <c:pt idx="2">
                  <c:v>2549.822807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48622592"/>
        <c:axId val="48624384"/>
      </c:barChart>
      <c:catAx>
        <c:axId val="486225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8624384"/>
        <c:crosses val="autoZero"/>
        <c:auto val="1"/>
        <c:lblAlgn val="ctr"/>
        <c:lblOffset val="100"/>
        <c:noMultiLvlLbl val="0"/>
      </c:catAx>
      <c:valAx>
        <c:axId val="486243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862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5269969090038E-2"/>
          <c:y val="5.5320269457245622E-2"/>
          <c:w val="0.93770601161513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3 112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281411878844265"/>
                  <c:y val="-1.4322034901784108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/>
                      <a:t>4 258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3112</c:v>
                </c:pt>
                <c:pt idx="1">
                  <c:v>4258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59168"/>
        <c:axId val="49169152"/>
      </c:barChart>
      <c:catAx>
        <c:axId val="491591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9169152"/>
        <c:crosses val="autoZero"/>
        <c:auto val="1"/>
        <c:lblAlgn val="ctr"/>
        <c:lblOffset val="100"/>
        <c:noMultiLvlLbl val="0"/>
      </c:catAx>
      <c:valAx>
        <c:axId val="491691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915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719168"/>
        <c:axId val="49720704"/>
      </c:barChart>
      <c:catAx>
        <c:axId val="4971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720704"/>
        <c:crosses val="autoZero"/>
        <c:auto val="1"/>
        <c:lblAlgn val="ctr"/>
        <c:lblOffset val="100"/>
        <c:noMultiLvlLbl val="0"/>
      </c:catAx>
      <c:valAx>
        <c:axId val="497207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971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35939621965718571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177920"/>
        <c:axId val="50179456"/>
      </c:barChart>
      <c:catAx>
        <c:axId val="5017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79456"/>
        <c:crosses val="autoZero"/>
        <c:auto val="1"/>
        <c:lblAlgn val="ctr"/>
        <c:lblOffset val="100"/>
        <c:noMultiLvlLbl val="0"/>
      </c:catAx>
      <c:valAx>
        <c:axId val="501794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017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0.28264</cdr:x>
      <cdr:y>0.33944</cdr:y>
    </cdr:from>
    <cdr:to>
      <cdr:x>0.59534</cdr:x>
      <cdr:y>0.68854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865794" y="887176"/>
          <a:ext cx="957875" cy="91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33 760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руб.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0.79703</cdr:x>
      <cdr:y>0.25366</cdr:y>
    </cdr:from>
    <cdr:to>
      <cdr:x>0.95882</cdr:x>
      <cdr:y>0.68272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02172" y="218352"/>
          <a:ext cx="79210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+8,3%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0.33281</cdr:x>
      <cdr:y>0.24915</cdr:y>
    </cdr:from>
    <cdr:to>
      <cdr:x>0.43926</cdr:x>
      <cdr:y>0.67821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48883" y="214473"/>
          <a:ext cx="91122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+7,8%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endParaRPr lang="ru-RU" sz="1100" b="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0.04065</cdr:x>
      <cdr:y>0.838</cdr:y>
    </cdr:from>
    <cdr:to>
      <cdr:x>0.30106</cdr:x>
      <cdr:y>0.98561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6117" y="2096713"/>
          <a:ext cx="12563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+ 11,7%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0.11727</cdr:x>
      <cdr:y>0.65175</cdr:y>
    </cdr:from>
    <cdr:to>
      <cdr:x>0.33637</cdr:x>
      <cdr:y>0.79936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5773" y="1630707"/>
          <a:ext cx="105705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15,3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0.29148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81" y="0"/>
          <a:ext cx="655729" cy="294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dirty="0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+ 6,1%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0.16051</cdr:x>
      <cdr:y>0.79265</cdr:y>
    </cdr:from>
    <cdr:to>
      <cdr:x>0.34791</cdr:x>
      <cdr:y>0.96195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54670" y="2089410"/>
          <a:ext cx="881112" cy="446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+ 20,3%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0.31748</cdr:x>
      <cdr:y>0.60403</cdr:y>
    </cdr:from>
    <cdr:to>
      <cdr:x>0.53658</cdr:x>
      <cdr:y>0.74414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92737" y="1592212"/>
          <a:ext cx="1030158" cy="369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+ 10,2%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44284" cy="495300"/>
          </a:xfrm>
          <a:prstGeom prst="rect">
            <a:avLst/>
          </a:prstGeom>
        </p:spPr>
        <p:txBody>
          <a:bodyPr vert="horz" lIns="92038" tIns="46015" rIns="92038" bIns="460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62" y="7"/>
            <a:ext cx="2944284" cy="495300"/>
          </a:xfrm>
          <a:prstGeom prst="rect">
            <a:avLst/>
          </a:prstGeom>
        </p:spPr>
        <p:txBody>
          <a:bodyPr vert="horz" lIns="92038" tIns="46015" rIns="92038" bIns="46015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8" tIns="46015" rIns="92038" bIns="460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78"/>
            <a:ext cx="5435600" cy="4457700"/>
          </a:xfrm>
          <a:prstGeom prst="rect">
            <a:avLst/>
          </a:prstGeom>
        </p:spPr>
        <p:txBody>
          <a:bodyPr vert="horz" lIns="92038" tIns="46015" rIns="92038" bIns="460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9014"/>
            <a:ext cx="2944284" cy="495300"/>
          </a:xfrm>
          <a:prstGeom prst="rect">
            <a:avLst/>
          </a:prstGeom>
        </p:spPr>
        <p:txBody>
          <a:bodyPr vert="horz" lIns="92038" tIns="46015" rIns="92038" bIns="460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62" y="9409014"/>
            <a:ext cx="2944284" cy="495300"/>
          </a:xfrm>
          <a:prstGeom prst="rect">
            <a:avLst/>
          </a:prstGeom>
        </p:spPr>
        <p:txBody>
          <a:bodyPr vert="horz" lIns="92038" tIns="46015" rIns="92038" bIns="46015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0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dirty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7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5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4" tIns="49352" rIns="98714" bIns="49352"/>
          <a:lstStyle>
            <a:lvl1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84" y="1606884"/>
            <a:ext cx="7320689" cy="4829254"/>
          </a:xfrm>
        </p:spPr>
        <p:txBody>
          <a:bodyPr/>
          <a:lstStyle>
            <a:lvl1pPr marL="392434" indent="0">
              <a:buFontTx/>
              <a:buNone/>
              <a:defRPr b="1">
                <a:latin typeface="+mj-lt"/>
              </a:defRPr>
            </a:lvl1pPr>
            <a:lvl2pPr marL="389053" indent="3493">
              <a:defRPr>
                <a:latin typeface="+mj-lt"/>
              </a:defRPr>
            </a:lvl2pPr>
            <a:lvl3pPr marL="678684" indent="-281066">
              <a:tabLst/>
              <a:defRPr>
                <a:latin typeface="+mj-lt"/>
              </a:defRPr>
            </a:lvl3pPr>
            <a:lvl4pPr marL="0" indent="389053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83"/>
            <a:ext cx="7337192" cy="1105803"/>
          </a:xfrm>
        </p:spPr>
        <p:txBody>
          <a:bodyPr/>
          <a:lstStyle>
            <a:lvl1pPr marL="0" marR="0" indent="0" defTabSz="1126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4699">
              <a:defRPr/>
            </a:lvl1pPr>
          </a:lstStyle>
          <a:p>
            <a:fld id="{63567BCC-5DB8-4AF4-AC47-1AB06BAF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60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8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721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59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20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496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134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023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78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980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502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889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084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266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1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5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288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7" r:id="rId12"/>
    <p:sldLayoutId id="2147483708" r:id="rId13"/>
    <p:sldLayoutId id="2147483709" r:id="rId14"/>
    <p:sldLayoutId id="2147483715" r:id="rId15"/>
    <p:sldLayoutId id="2147483728" r:id="rId16"/>
    <p:sldLayoutId id="2147483729" r:id="rId17"/>
    <p:sldLayoutId id="2147483730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1" r:id="rId24"/>
    <p:sldLayoutId id="2147483752" r:id="rId25"/>
    <p:sldLayoutId id="2147483753" r:id="rId26"/>
    <p:sldLayoutId id="2147483754" r:id="rId27"/>
    <p:sldLayoutId id="2147483756" r:id="rId28"/>
    <p:sldLayoutId id="2147483757" r:id="rId29"/>
    <p:sldLayoutId id="2147483758" r:id="rId3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microsoft.com/office/2007/relationships/hdphoto" Target="../media/hdphoto7.wdp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r>
              <a:rPr lang="ru-RU" dirty="0" smtClean="0">
                <a:solidFill>
                  <a:srgbClr val="C0C0C0"/>
                </a:solidFill>
              </a:rPr>
              <a:t> </a:t>
            </a: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2780928"/>
            <a:ext cx="82809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    2019 год</a:t>
            </a:r>
          </a:p>
          <a:p>
            <a:pPr algn="l"/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  <a:p>
            <a:pPr algn="l"/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50367" y="1224958"/>
            <a:ext cx="4498770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1866941607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887524" y="4501472"/>
              <a:ext cx="731958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-39,3%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21115" y="5343844"/>
              <a:ext cx="727509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+19,4%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135226" y="3693826"/>
              <a:ext cx="670885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-14,4%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475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Акцизы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956733"/>
            <a:ext cx="4730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Акцизов поступило </a:t>
            </a:r>
            <a:r>
              <a:rPr lang="ru-RU" sz="1400" dirty="0" smtClean="0">
                <a:latin typeface="Arial Narrow" panose="020B0606020202030204" pitchFamily="34" charset="0"/>
              </a:rPr>
              <a:t>1 277,5 </a:t>
            </a:r>
            <a:r>
              <a:rPr lang="ru-RU" sz="1400" dirty="0">
                <a:latin typeface="Arial Narrow" panose="020B0606020202030204" pitchFamily="34" charset="0"/>
              </a:rPr>
              <a:t>млрд рублей – </a:t>
            </a:r>
            <a:r>
              <a:rPr lang="ru-RU" sz="1400" dirty="0" smtClean="0">
                <a:latin typeface="Arial Narrow" panose="020B0606020202030204" pitchFamily="34" charset="0"/>
              </a:rPr>
              <a:t>снижение на 14,4% </a:t>
            </a:r>
            <a:r>
              <a:rPr lang="ru-RU" sz="1400" dirty="0"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latin typeface="Arial Narrow" panose="020B0606020202030204" pitchFamily="34" charset="0"/>
              </a:rPr>
              <a:t>215,7 млрд рублей). На динамику поступлений акцизов оказало влияние ряд факторов: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latin typeface="Arial Narrow" panose="020B0606020202030204" pitchFamily="34" charset="0"/>
              </a:rPr>
              <a:t>изменение </a:t>
            </a:r>
            <a:r>
              <a:rPr lang="ru-RU" sz="1400" dirty="0">
                <a:latin typeface="Arial Narrow" panose="020B0606020202030204" pitchFamily="34" charset="0"/>
              </a:rPr>
              <a:t>законодательства</a:t>
            </a:r>
            <a:r>
              <a:rPr lang="ru-RU" sz="1400" dirty="0" smtClean="0">
                <a:latin typeface="Arial Narrow" panose="020B0606020202030204" pitchFamily="34" charset="0"/>
              </a:rPr>
              <a:t>: поступления снизились на 184,6 млрд рублей: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изменение </a:t>
            </a:r>
            <a:r>
              <a:rPr lang="ru-RU" sz="1400" dirty="0">
                <a:latin typeface="Arial Narrow" panose="020B0606020202030204" pitchFamily="34" charset="0"/>
              </a:rPr>
              <a:t>перечня подакцизных товаров: </a:t>
            </a:r>
            <a:r>
              <a:rPr lang="ru-RU" sz="1400" b="1" dirty="0">
                <a:latin typeface="Arial Narrow" panose="020B0606020202030204" pitchFamily="34" charset="0"/>
              </a:rPr>
              <a:t>возмещение</a:t>
            </a:r>
            <a:r>
              <a:rPr lang="ru-RU" sz="1400" dirty="0">
                <a:latin typeface="Arial Narrow" panose="020B0606020202030204" pitchFamily="34" charset="0"/>
              </a:rPr>
              <a:t> акциза на нефтяное </a:t>
            </a:r>
            <a:r>
              <a:rPr lang="ru-RU" sz="1400" dirty="0" smtClean="0">
                <a:latin typeface="Arial Narrow" panose="020B0606020202030204" pitchFamily="34" charset="0"/>
              </a:rPr>
              <a:t>сырье, направленное на переработку, </a:t>
            </a:r>
            <a:r>
              <a:rPr lang="ru-RU" sz="1400" dirty="0">
                <a:latin typeface="Arial Narrow" panose="020B0606020202030204" pitchFamily="34" charset="0"/>
              </a:rPr>
              <a:t>составило </a:t>
            </a:r>
            <a:r>
              <a:rPr lang="ru-RU" sz="1400" dirty="0" smtClean="0">
                <a:latin typeface="Arial Narrow" panose="020B0606020202030204" pitchFamily="34" charset="0"/>
              </a:rPr>
              <a:t>424,6 млрд рублей (без учета возвратного акциза темп роста составил 114,0%);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увеличение ставок: поступления увеличились на 240 млрд рублей: по </a:t>
            </a:r>
            <a:r>
              <a:rPr lang="ru-RU" sz="1400" dirty="0">
                <a:latin typeface="Arial Narrow" panose="020B0606020202030204" pitchFamily="34" charset="0"/>
              </a:rPr>
              <a:t>акцизам на нефтепродукты </a:t>
            </a:r>
            <a:r>
              <a:rPr lang="ru-RU" sz="1400" dirty="0" smtClean="0">
                <a:latin typeface="Arial Narrow" panose="020B0606020202030204" pitchFamily="34" charset="0"/>
              </a:rPr>
              <a:t>– 144 млрд рублей, по акцизам на табачную продукцию – 96 млрд рублей;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изменение объемов реализации: поступления снизились на 69,0 млрд рублей за счет </a:t>
            </a:r>
            <a:r>
              <a:rPr lang="ru-RU" sz="1400" dirty="0">
                <a:latin typeface="Arial Narrow" panose="020B0606020202030204" pitchFamily="34" charset="0"/>
              </a:rPr>
              <a:t>акцизов на табачную </a:t>
            </a:r>
            <a:r>
              <a:rPr lang="ru-RU" sz="1400" dirty="0" smtClean="0">
                <a:latin typeface="Arial Narrow" panose="020B0606020202030204" pitchFamily="34" charset="0"/>
              </a:rPr>
              <a:t>продукцию на 127,5 млрд рублей. В то же время выросли поступления акцизов на нефтепродукты на 28,4 млрд рублей; на алкогольную продукцию – на 13,3 млрд рублей; на </a:t>
            </a:r>
            <a:r>
              <a:rPr lang="ru-RU" sz="1400" dirty="0">
                <a:latin typeface="Arial Narrow" panose="020B0606020202030204" pitchFamily="34" charset="0"/>
              </a:rPr>
              <a:t>табак, предназначенный для потребления путем нагревания, - </a:t>
            </a:r>
            <a:r>
              <a:rPr lang="ru-RU" sz="1400" dirty="0" smtClean="0">
                <a:latin typeface="Arial Narrow" panose="020B0606020202030204" pitchFamily="34" charset="0"/>
              </a:rPr>
              <a:t>на 14,2 млрд рублей; на легковые автомобили – на 2,6 млрд рублей;</a:t>
            </a:r>
          </a:p>
          <a:p>
            <a:pPr indent="182563" algn="just"/>
            <a:r>
              <a:rPr lang="ru-RU" sz="1400" dirty="0" smtClean="0">
                <a:latin typeface="Arial Narrow" panose="020B0606020202030204" pitchFamily="34" charset="0"/>
              </a:rPr>
              <a:t>- изменение макроэкономических показателей: дополнительно </a:t>
            </a:r>
            <a:r>
              <a:rPr lang="ru-RU" sz="1400" dirty="0">
                <a:latin typeface="Arial Narrow" panose="020B0606020202030204" pitchFamily="34" charset="0"/>
              </a:rPr>
              <a:t>поступило </a:t>
            </a:r>
            <a:r>
              <a:rPr lang="ru-RU" sz="1400" dirty="0" smtClean="0">
                <a:latin typeface="Arial Narrow" panose="020B0606020202030204" pitchFamily="34" charset="0"/>
              </a:rPr>
              <a:t>13,8 млрд рублей акцизов на природный </a:t>
            </a:r>
            <a:r>
              <a:rPr lang="ru-RU" sz="1400" dirty="0">
                <a:latin typeface="Arial Narrow" panose="020B0606020202030204" pitchFamily="34" charset="0"/>
              </a:rPr>
              <a:t>газ </a:t>
            </a:r>
            <a:r>
              <a:rPr lang="ru-RU" sz="1400" dirty="0" smtClean="0">
                <a:latin typeface="Arial Narrow" panose="020B0606020202030204" pitchFamily="34" charset="0"/>
              </a:rPr>
              <a:t>(изменение цены);</a:t>
            </a:r>
          </a:p>
          <a:p>
            <a:pPr indent="182563" algn="just">
              <a:tabLst>
                <a:tab pos="268288" algn="l"/>
                <a:tab pos="355600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latin typeface="Arial Narrow" panose="020B0606020202030204" pitchFamily="34" charset="0"/>
              </a:rPr>
              <a:t>за счет администрирования дополнительно поступило 24,1 млрд рублей.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1309788"/>
              </p:ext>
            </p:extLst>
          </p:nvPr>
        </p:nvGraphicFramePr>
        <p:xfrm>
          <a:off x="815892" y="3905186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119080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/>
        </p:nvSpPr>
        <p:spPr bwMode="auto">
          <a:xfrm>
            <a:off x="8446293" y="625479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862553"/>
            <a:ext cx="5103151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2930379381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3715014" cy="1875331"/>
              <a:chOff x="-5763257" y="3096183"/>
              <a:chExt cx="4943734" cy="2284731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958433" y="3383694"/>
                <a:ext cx="1138910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- 0,3%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659025" y="5054093"/>
                <a:ext cx="1378050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+ </a:t>
                </a:r>
                <a:r>
                  <a:rPr lang="ru-RU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15,2%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44672" y="4500866"/>
                <a:ext cx="1056705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-0,6%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>
                    <a:solidFill>
                      <a:srgbClr val="4F81BD">
                        <a:lumMod val="50000"/>
                      </a:srgb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>
                    <a:solidFill>
                      <a:srgbClr val="4F81BD">
                        <a:lumMod val="50000"/>
                      </a:srgb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507845" y="3930573"/>
                <a:ext cx="1138910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- 1,1%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19" y="4111180"/>
                <a:ext cx="3510873" cy="517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>
                    <a:solidFill>
                      <a:srgbClr val="4F81BD">
                        <a:lumMod val="50000"/>
                      </a:srgb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>
                    <a:solidFill>
                      <a:srgbClr val="4F81BD">
                        <a:lumMod val="50000"/>
                      </a:srgb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913" y="0"/>
            <a:ext cx="61722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/>
              <a:t>Налог на добычу полезных ископаемых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3279" y="1046127"/>
            <a:ext cx="46132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НДПИ поступило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6 106,4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21,0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0,3% меньше 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года. </a:t>
            </a: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поступлений НДПИ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обусловлено,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основном, снижением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поступлений по НДПИ на добычу нефти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56,8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 в результате:</a:t>
            </a:r>
          </a:p>
          <a:p>
            <a:pPr algn="just" defTabSz="27146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цены на нефть марки «Urals» в декабре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ноябре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70,24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63,23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долл./за барр.) при одновременном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росте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курса доллара США в декабре 2018 – ноябре 2019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5,1%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(с 61,95 до 65,11 рублей за долл. США) </a:t>
            </a:r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[недопоступление составило – 435,8 млрд рублей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];</a:t>
            </a:r>
            <a:endParaRPr lang="ru-RU" sz="14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271463"/>
            <a:r>
              <a:rPr lang="ru-RU" sz="1400" dirty="0" smtClean="0">
                <a:latin typeface="Arial Narrow" panose="020B0606020202030204" pitchFamily="34" charset="0"/>
              </a:rPr>
              <a:t>- </a:t>
            </a:r>
            <a:r>
              <a:rPr lang="ru-RU" sz="1400" dirty="0">
                <a:latin typeface="Arial Narrow" panose="020B0606020202030204" pitchFamily="34" charset="0"/>
              </a:rPr>
              <a:t>изменения законодательства и введения в соответствии с Федеральным законом от 03 августа 2018 года № 301-ФЗ «О внесении изменений в отдельные законодательные акты Российской Федерации» повышающих коэффициентов, увеличивающих ставку НДПИ в виде нефти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среднем на </a:t>
            </a:r>
            <a:r>
              <a:rPr lang="ru-RU" sz="1400" dirty="0" smtClean="0">
                <a:latin typeface="Arial Narrow" panose="020B0606020202030204" pitchFamily="34" charset="0"/>
              </a:rPr>
              <a:t>          1 508,4 рублей </a:t>
            </a:r>
            <a:r>
              <a:rPr lang="ru-RU" sz="1400" dirty="0">
                <a:latin typeface="Arial Narrow" panose="020B0606020202030204" pitchFamily="34" charset="0"/>
              </a:rPr>
              <a:t>за 1 тыс. тонн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поступило – </a:t>
            </a:r>
            <a:r>
              <a:rPr lang="ru-RU" sz="1400" i="1" dirty="0" smtClean="0">
                <a:latin typeface="Arial Narrow" panose="020B0606020202030204" pitchFamily="34" charset="0"/>
              </a:rPr>
              <a:t>611,1 </a:t>
            </a:r>
            <a:r>
              <a:rPr lang="ru-RU" sz="1400" i="1" dirty="0">
                <a:latin typeface="Arial Narrow" panose="020B0606020202030204" pitchFamily="34" charset="0"/>
              </a:rPr>
              <a:t>млрд рублей</a:t>
            </a:r>
            <a:r>
              <a:rPr lang="ru-RU" sz="1400" i="1" dirty="0" smtClean="0">
                <a:latin typeface="Arial Narrow" panose="020B0606020202030204" pitchFamily="34" charset="0"/>
              </a:rPr>
              <a:t>].</a:t>
            </a:r>
          </a:p>
          <a:p>
            <a:pPr indent="182563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НДПИ на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добычу газа горючего природного также наблюдается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на 3,6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рублей, обусловленное:</a:t>
            </a:r>
          </a:p>
          <a:p>
            <a:pPr indent="182563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снижением коэффициента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(Кгп),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характеризующего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экспортную доходность единицы условного топлива 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2,0550 в сентябре 2018 – декабре 2018 до 1,4441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декабре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</a:t>
            </a:r>
            <a:r>
              <a:rPr lang="ru-RU" sz="1400" i="1" dirty="0" smtClean="0">
                <a:latin typeface="Arial Narrow" panose="020B0606020202030204" pitchFamily="34" charset="0"/>
              </a:rPr>
              <a:t>[недопоступление составит – 55 млрд рублей];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indent="182563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увеличением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цены реализации газа за пределы СНГ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16,6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% (с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13 757 до 16 045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рублей/тыс. куб. м.)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поступило – </a:t>
            </a:r>
            <a:r>
              <a:rPr lang="ru-RU" sz="1400" i="1" dirty="0" smtClean="0">
                <a:latin typeface="Arial Narrow" panose="020B0606020202030204" pitchFamily="34" charset="0"/>
              </a:rPr>
              <a:t>53 </a:t>
            </a:r>
            <a:r>
              <a:rPr lang="ru-RU" sz="1400" i="1" dirty="0">
                <a:latin typeface="Arial Narrow" panose="020B0606020202030204" pitchFamily="34" charset="0"/>
              </a:rPr>
              <a:t>млрд рублей</a:t>
            </a:r>
            <a:r>
              <a:rPr lang="ru-RU" sz="1400" i="1" dirty="0" smtClean="0">
                <a:latin typeface="Arial Narrow" panose="020B0606020202030204" pitchFamily="34" charset="0"/>
              </a:rPr>
              <a:t>].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214639" y="815294"/>
            <a:ext cx="1208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/>
        </p:nvSpPr>
        <p:spPr bwMode="auto">
          <a:xfrm>
            <a:off x="8446293" y="625479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Имущественные налоги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517" y="1124744"/>
            <a:ext cx="4196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имущественных налогов в консолидированный бюджет Российской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Федерации за 2019 год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1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350,8 млрд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46,0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3,3 % меньше,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чем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1272" y="921864"/>
            <a:ext cx="39032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Основные факторы роста поступлений по налогу на имущество физических лиц на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9,3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 связаны с переходом в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 субъектах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к исчислению налога исходя из кадастровой стоимости, применение в 28 субъектах Российской Федерации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«прямой формулы» расчета налога, в 21 субъекте понижающего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коэффициента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0,6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(в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году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- 0,4), в 14 субъектах – 0,4 (в 2018 году - 0,2)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при расчете суммы налога, вовлечением в налоговый оборот более 1,4 млн. объектов и, как следствие, ростом совокупного объема налоговых начислений на 10% (7,2 млрд. руб.) к 2018 году, а также с повышением эффективности процесса налогового администрирования во взаимодействии с регистрирующими органами. </a:t>
            </a:r>
            <a:endParaRPr lang="ru-RU" sz="1400" spc="-3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265113"/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	Снижение поступлений по налогу на имущество организаций на 6,8% (66,5 млрд. руб.) связано с исключением из объектов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налогообложения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движимого имущества организаций (Федеральный закон от 03.08.2018 N 302-ФЗ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</a:t>
            </a:r>
          </a:p>
          <a:p>
            <a:pPr algn="just" defTabSz="265113"/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 Снижение поступлений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земельного налога на 2,8 млрд. рублей обусловлено изменением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</a:rPr>
              <a:t>кадастровой стоимости земельных участков, включая результаты её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оспаривания.</a:t>
            </a:r>
            <a:endParaRPr lang="ru-RU" sz="1400" spc="-3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5238" y="2300431"/>
            <a:ext cx="4786802" cy="4080896"/>
            <a:chOff x="-3793649" y="865296"/>
            <a:chExt cx="5218850" cy="3128097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1566641019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713781" y="872847"/>
              <a:ext cx="4487486" cy="2947722"/>
              <a:chOff x="-3846588" y="872847"/>
              <a:chExt cx="4487486" cy="2947722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759869" y="872847"/>
                <a:ext cx="1400767" cy="212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200" dirty="0" smtClean="0">
                    <a:solidFill>
                      <a:prstClr val="black"/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млрд. рублей</a:t>
                </a:r>
                <a:endParaRPr lang="ru-RU" altLang="ru-RU" sz="900" dirty="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46588" y="1315732"/>
                <a:ext cx="3933499" cy="2504837"/>
                <a:chOff x="-5408519" y="945668"/>
                <a:chExt cx="5234478" cy="3051667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264441" y="1207086"/>
                  <a:ext cx="1213567" cy="3449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+15,2 </a:t>
                  </a:r>
                  <a:r>
                    <a:rPr lang="ru-RU" b="1" dirty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%</a:t>
                  </a: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793355" y="3141568"/>
                  <a:ext cx="1217530" cy="3449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+7,8 %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5065453" y="2685101"/>
                  <a:ext cx="1349647" cy="3449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+12,7 %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93161" y="945668"/>
                  <a:ext cx="3480490" cy="333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ФЛ 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407043" y="1435740"/>
                  <a:ext cx="4793175" cy="332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4" y="1923501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606578" y="2156362"/>
                  <a:ext cx="1424152" cy="3449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+8,6 %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1495099" y="1661579"/>
                  <a:ext cx="1321058" cy="3449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− 6,8 %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-4145444" y="3652430"/>
                  <a:ext cx="1139238" cy="3449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−1,5 %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03710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408519" y="3401352"/>
                  <a:ext cx="3510869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80880" y="2414937"/>
                  <a:ext cx="3510866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24549" y="2303336"/>
            <a:ext cx="2780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264189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−3,3 %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02918518"/>
              </p:ext>
            </p:extLst>
          </p:nvPr>
        </p:nvGraphicFramePr>
        <p:xfrm>
          <a:off x="37114" y="1094083"/>
          <a:ext cx="4524196" cy="308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7654" y="70952"/>
            <a:ext cx="8842462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Утилизационный сбор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6431" y="1294330"/>
            <a:ext cx="4083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утилизационного сбора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2019 году на 47,0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обусловлен  индексацией ставок, применяемых к колесным и самоходным транспортным средствам в среднем на 15%.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Одновременно с этим, рост объема поступлений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объясняется досрочной уплатой сбора крупнейшими производителями колесных транспортных средств и самоходных машин в общем размере 6,7 млрд. рублей, срок уплаты которых приходится на 1 квартал 2020 года.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545" y="1921803"/>
            <a:ext cx="344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31842" y="1032753"/>
            <a:ext cx="12715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900" dirty="0">
              <a:solidFill>
                <a:prstClr val="black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/>
        </p:nvSpPr>
        <p:spPr bwMode="auto">
          <a:xfrm>
            <a:off x="8418512" y="629946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771066"/>
            <a:ext cx="4537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Утилизационный сбор за самоходные  машины и прицепы к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ним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4" y="1258898"/>
            <a:ext cx="2687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Утилизационный сбор, всего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7792" y="1603107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+26,3%</a:t>
            </a:r>
            <a:endParaRPr lang="ru-RU" sz="18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7022" y="2480180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27,3%</a:t>
            </a:r>
            <a:endParaRPr lang="ru-RU" sz="18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6602" y="3304384"/>
            <a:ext cx="12431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в 1,7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раза</a:t>
            </a:r>
            <a:endParaRPr lang="ru-RU" sz="18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" y="14840"/>
            <a:ext cx="90616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Налоги, уплачиваемые в связи с применением специальных налоговых режимов*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1020871"/>
            <a:ext cx="39932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налогов, уплачиваемых в связи с применением специальных налоговых режимов,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</a:t>
            </a:r>
            <a:r>
              <a:rPr lang="ru-RU" sz="1400" dirty="0" smtClean="0">
                <a:latin typeface="Arial Narrow" panose="020B0606020202030204" pitchFamily="34" charset="0"/>
              </a:rPr>
              <a:t>за 2019 год составили 587,5 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14,6%, или на 74,8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</a:t>
            </a:r>
            <a:r>
              <a:rPr lang="ru-RU" sz="1400" dirty="0" smtClean="0">
                <a:latin typeface="Arial Narrow" panose="020B0606020202030204" pitchFamily="34" charset="0"/>
              </a:rPr>
              <a:t> 2018 году (в основном за счет роста налоговой базы по УСН, а также за счет роста количества плательщиков). </a:t>
            </a:r>
            <a:r>
              <a:rPr lang="ru-RU" sz="1400" dirty="0">
                <a:latin typeface="Arial Narrow" panose="020B0606020202030204" pitchFamily="34" charset="0"/>
              </a:rPr>
              <a:t>При этом в </a:t>
            </a:r>
            <a:r>
              <a:rPr lang="ru-RU" sz="1400" dirty="0" smtClean="0">
                <a:latin typeface="Arial Narrow" panose="020B0606020202030204" pitchFamily="34" charset="0"/>
              </a:rPr>
              <a:t>местные бюджеты поступило 186,0 млрд рублей, что на 22,9 млрд рублей, или на 14,1% больше чем </a:t>
            </a:r>
            <a:r>
              <a:rPr lang="ru-RU" sz="1400" dirty="0">
                <a:latin typeface="Arial Narrow" panose="020B0606020202030204" pitchFamily="34" charset="0"/>
              </a:rPr>
              <a:t>в</a:t>
            </a:r>
            <a:r>
              <a:rPr lang="ru-RU" sz="1400" dirty="0" smtClean="0">
                <a:latin typeface="Arial Narrow" panose="020B0606020202030204" pitchFamily="34" charset="0"/>
              </a:rPr>
              <a:t> 2018 году. 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73113" y="1526849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4741" y="1689871"/>
            <a:ext cx="4864318" cy="2520281"/>
            <a:chOff x="299290" y="1848269"/>
            <a:chExt cx="4864318" cy="2332166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2715333914"/>
                </p:ext>
              </p:extLst>
            </p:nvPr>
          </p:nvGraphicFramePr>
          <p:xfrm>
            <a:off x="339072" y="1865145"/>
            <a:ext cx="4824536" cy="2315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2603546" y="2506060"/>
              <a:ext cx="886781" cy="341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1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6,7%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339072" y="2734940"/>
              <a:ext cx="680298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ЕНВД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299565" y="3165873"/>
              <a:ext cx="719805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ЕСХН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99290" y="3623202"/>
              <a:ext cx="864096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Патент</a:t>
              </a:r>
              <a:endPara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47344" y="2943955"/>
              <a:ext cx="780983" cy="341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 0,9%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42780" y="2312874"/>
              <a:ext cx="2336043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УСН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42780" y="1848269"/>
              <a:ext cx="2336043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Всего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1309" y="1005440"/>
            <a:ext cx="453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2019 году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914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плательщиков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07139" y="4819099"/>
            <a:ext cx="2969971" cy="1706245"/>
            <a:chOff x="342780" y="4782972"/>
            <a:chExt cx="2969971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3728062265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6938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+ 1,4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61248"/>
              <a:ext cx="56070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-3,6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2374856" y="5624434"/>
              <a:ext cx="937895" cy="23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+13,2%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5244" y="6431879"/>
            <a:ext cx="4528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* - за исключением СРП и налога на профессиональный доход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191683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+ 14,6%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986" y="4712183"/>
            <a:ext cx="958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тыс. </a:t>
            </a: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плательщиков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" y="14840"/>
            <a:ext cx="90616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НАЛОГ НА ПРОФЕССИОНАЛЬНЫЙ ДОХОД</a:t>
            </a:r>
            <a:endParaRPr lang="ru-RU" sz="18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224" y="2924945"/>
            <a:ext cx="8635255" cy="3816424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1 января 2019 года в соответствии с Федеральным законом от 27.11.2018 № 422-ФЗ начался эксперимент по введению специального налогового режима «Налог на профессиональный доход», который реализуется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4 регионах: в Москве, в Московской и Калужской областях, а также в Республике Татарстан.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2019 году  </a:t>
            </a:r>
            <a:r>
              <a:rPr lang="ru-RU" sz="1400" dirty="0">
                <a:latin typeface="Arial Narrow" panose="020B0606020202030204" pitchFamily="34" charset="0"/>
              </a:rPr>
              <a:t>в качестве налогоплательщиков налога на профессиональный доход зарегистрировались более </a:t>
            </a:r>
            <a:r>
              <a:rPr lang="ru-RU" sz="1400" dirty="0" smtClean="0">
                <a:latin typeface="Arial Narrow" panose="020B0606020202030204" pitchFamily="34" charset="0"/>
              </a:rPr>
              <a:t>337,2 тыс</a:t>
            </a:r>
            <a:r>
              <a:rPr lang="ru-RU" sz="1400" dirty="0">
                <a:latin typeface="Arial Narrow" panose="020B0606020202030204" pitchFamily="34" charset="0"/>
              </a:rPr>
              <a:t>. человек, суммарный оборот по которым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43,7 </a:t>
            </a:r>
            <a:r>
              <a:rPr lang="ru-RU" sz="1400" dirty="0">
                <a:latin typeface="Arial Narrow" panose="020B0606020202030204" pitchFamily="34" charset="0"/>
              </a:rPr>
              <a:t>млрд рублей.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Сумма уплаченного налога этой категорией налогоплательщиков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1 137,7 </a:t>
            </a:r>
            <a:r>
              <a:rPr lang="ru-RU" sz="1400" dirty="0">
                <a:latin typeface="Arial Narrow" panose="020B0606020202030204" pitchFamily="34" charset="0"/>
              </a:rPr>
              <a:t>млн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итогам реализации проекта: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1. Успешно функционирует мобильное приложение «Мой налог» (далее -МП «Мой налог»), о чем свидетельствует высока оценка от пользователей приложения – 4,3 звезды: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(4.5 – </a:t>
            </a:r>
            <a:r>
              <a:rPr lang="ru-RU" sz="1400" dirty="0" err="1">
                <a:latin typeface="Arial Narrow" panose="020B0606020202030204" pitchFamily="34" charset="0"/>
              </a:rPr>
              <a:t>App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Store</a:t>
            </a:r>
            <a:r>
              <a:rPr lang="ru-RU" sz="1400" dirty="0">
                <a:latin typeface="Arial Narrow" panose="020B0606020202030204" pitchFamily="34" charset="0"/>
              </a:rPr>
              <a:t>, 4.1 – </a:t>
            </a:r>
            <a:r>
              <a:rPr lang="ru-RU" sz="1400" dirty="0" err="1">
                <a:latin typeface="Arial Narrow" panose="020B0606020202030204" pitchFamily="34" charset="0"/>
              </a:rPr>
              <a:t>Play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Market</a:t>
            </a:r>
            <a:r>
              <a:rPr lang="ru-RU" sz="1400" dirty="0">
                <a:latin typeface="Arial Narrow" panose="020B0606020202030204" pitchFamily="34" charset="0"/>
              </a:rPr>
              <a:t>).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Приложением «Мой налог» по итогам 2019 года ежедневно пользовались более 30 тыс. человек.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конце 2019 года в среднем ежедневно регистрировалось 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1300 новых налогоплательщиков.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r>
              <a:rPr lang="ru-RU" sz="1400" dirty="0">
                <a:latin typeface="Arial Narrow" panose="020B0606020202030204" pitchFamily="34" charset="0"/>
              </a:rPr>
              <a:t>. Обеспечена поддержка пользователей 24/7.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целях оперативного взаимодействия с налогоплательщиками организована система поддержки, которая включает круглосуточную службу технической поддержки в формате 24/7 (где около 80% обращений обрабатываются в течение часа), а также Единый контакт-центр ФНС России. Кроме того, ведется работа с отзывами в магазинах приложений. Созданная система поддержки позволяет оперативно анализировать и обрабатывать все пожелания и предпочтения </a:t>
            </a:r>
            <a:r>
              <a:rPr lang="ru-RU" sz="1400" dirty="0" smtClean="0">
                <a:latin typeface="Arial Narrow" panose="020B0606020202030204" pitchFamily="34" charset="0"/>
              </a:rPr>
              <a:t>самозанятых граждан.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744416" y="103041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млн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35342119"/>
              </p:ext>
            </p:extLst>
          </p:nvPr>
        </p:nvGraphicFramePr>
        <p:xfrm>
          <a:off x="323528" y="1492083"/>
          <a:ext cx="4824536" cy="8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322806"/>
            <a:ext cx="3038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профессиональный доход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72220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зарегистрированных плательщиков налога на профессиональный доход в 2019 году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12244925"/>
              </p:ext>
            </p:extLst>
          </p:nvPr>
        </p:nvGraphicFramePr>
        <p:xfrm>
          <a:off x="5323587" y="1175156"/>
          <a:ext cx="2924810" cy="17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87816" y="122636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тыс. </a:t>
            </a: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плательщиков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96657003"/>
              </p:ext>
            </p:extLst>
          </p:nvPr>
        </p:nvGraphicFramePr>
        <p:xfrm>
          <a:off x="270951" y="1154777"/>
          <a:ext cx="4701771" cy="26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6353" y="1490962"/>
            <a:ext cx="38350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страховых взносов на обязательное социальное </a:t>
            </a:r>
            <a:r>
              <a:rPr lang="ru-RU" sz="1400" dirty="0" smtClean="0">
                <a:latin typeface="Arial Narrow" panose="020B0606020202030204" pitchFamily="34" charset="0"/>
              </a:rPr>
              <a:t>страхование (ОСС), </a:t>
            </a:r>
            <a:r>
              <a:rPr lang="ru-RU" sz="1400" dirty="0">
                <a:latin typeface="Arial Narrow" panose="020B0606020202030204" pitchFamily="34" charset="0"/>
              </a:rPr>
              <a:t>администрируемых ФНС России, в государственные внебюджетные фонды Российской Федерации в </a:t>
            </a:r>
            <a:r>
              <a:rPr lang="ru-RU" sz="1400" dirty="0" smtClean="0">
                <a:latin typeface="Arial Narrow" panose="020B0606020202030204" pitchFamily="34" charset="0"/>
              </a:rPr>
              <a:t>2019 году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latin typeface="Arial Narrow" panose="020B0606020202030204" pitchFamily="34" charset="0"/>
              </a:rPr>
              <a:t>7 038,7 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9,7%,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dirty="0" smtClean="0">
                <a:latin typeface="Arial Narrow" panose="020B0606020202030204" pitchFamily="34" charset="0"/>
              </a:rPr>
              <a:t>621,9 млрд </a:t>
            </a:r>
            <a:r>
              <a:rPr lang="ru-RU" sz="1400" dirty="0">
                <a:latin typeface="Arial Narrow" panose="020B0606020202030204" pitchFamily="34" charset="0"/>
              </a:rPr>
              <a:t>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2018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Темпы роста поступлений страховых взносов, администрируемых ФНС России, </a:t>
            </a:r>
            <a:r>
              <a:rPr lang="ru-RU" sz="1400" dirty="0" smtClean="0">
                <a:latin typeface="Arial Narrow" panose="020B0606020202030204" pitchFamily="34" charset="0"/>
              </a:rPr>
              <a:t>в 2019 году </a:t>
            </a:r>
            <a:r>
              <a:rPr lang="ru-RU" sz="1400" dirty="0">
                <a:latin typeface="Arial Narrow" panose="020B0606020202030204" pitchFamily="34" charset="0"/>
              </a:rPr>
              <a:t>превышают темпы роста заработной платы (</a:t>
            </a:r>
            <a:r>
              <a:rPr lang="ru-RU" sz="1400" dirty="0" smtClean="0">
                <a:latin typeface="Arial Narrow" panose="020B0606020202030204" pitchFamily="34" charset="0"/>
              </a:rPr>
              <a:t>107,2</a:t>
            </a:r>
            <a:r>
              <a:rPr lang="ru-RU" sz="1400" dirty="0">
                <a:latin typeface="Arial Narrow" panose="020B0606020202030204" pitchFamily="34" charset="0"/>
              </a:rPr>
              <a:t>%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январе-ноябре </a:t>
            </a:r>
            <a:r>
              <a:rPr lang="ru-RU" sz="1400" dirty="0">
                <a:latin typeface="Arial Narrow" panose="020B0606020202030204" pitchFamily="34" charset="0"/>
              </a:rPr>
              <a:t>2019 года) на </a:t>
            </a:r>
            <a:r>
              <a:rPr lang="ru-RU" sz="1400" dirty="0" smtClean="0">
                <a:latin typeface="Arial Narrow" panose="020B0606020202030204" pitchFamily="34" charset="0"/>
              </a:rPr>
              <a:t>2,5 </a:t>
            </a:r>
            <a:r>
              <a:rPr lang="ru-RU" sz="1400" dirty="0">
                <a:latin typeface="Arial Narrow" panose="020B0606020202030204" pitchFamily="34" charset="0"/>
              </a:rPr>
              <a:t>п.п., в том числе темпы роста поступлений в ПФР – на </a:t>
            </a:r>
            <a:r>
              <a:rPr lang="ru-RU" sz="1400" dirty="0" smtClean="0">
                <a:latin typeface="Arial Narrow" panose="020B0606020202030204" pitchFamily="34" charset="0"/>
              </a:rPr>
              <a:t>1,8 </a:t>
            </a:r>
            <a:r>
              <a:rPr lang="ru-RU" sz="1400" dirty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за счет превышения динамики поступлений над заработной платой дополнительно поступило по всем фондам порядка </a:t>
            </a:r>
            <a:r>
              <a:rPr lang="ru-RU" sz="1400" dirty="0" smtClean="0">
                <a:latin typeface="Arial Narrow" panose="020B0606020202030204" pitchFamily="34" charset="0"/>
              </a:rPr>
              <a:t>160 </a:t>
            </a:r>
            <a:r>
              <a:rPr lang="ru-RU" sz="1400" dirty="0">
                <a:latin typeface="Arial Narrow" panose="020B0606020202030204" pitchFamily="34" charset="0"/>
              </a:rPr>
              <a:t>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20853" y="103624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4308" y="1623217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+ 9,7%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72768" y="1918402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20362" y="2472767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07836" y="3025964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0897" y="2194842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0362" y="1368370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6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34" y="2392710"/>
            <a:ext cx="8728754" cy="442094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450000" algn="just"/>
            <a:r>
              <a:rPr lang="ru-RU" sz="1400" dirty="0">
                <a:latin typeface="Arial Narrow" panose="020B0606020202030204" pitchFamily="34" charset="0"/>
              </a:rPr>
              <a:t>Развитие и </a:t>
            </a:r>
            <a:r>
              <a:rPr lang="ru-RU" sz="1400" dirty="0" smtClean="0">
                <a:latin typeface="Arial Narrow" panose="020B0606020202030204" pitchFamily="34" charset="0"/>
              </a:rPr>
              <a:t>совершенствование механизмов налогового контроля направлено на повышение качества </a:t>
            </a:r>
            <a:r>
              <a:rPr lang="ru-RU" sz="1400" dirty="0">
                <a:latin typeface="Arial Narrow" panose="020B0606020202030204" pitchFamily="34" charset="0"/>
              </a:rPr>
              <a:t>и </a:t>
            </a:r>
            <a:r>
              <a:rPr lang="ru-RU" sz="1400" dirty="0" smtClean="0">
                <a:latin typeface="Arial Narrow" panose="020B0606020202030204" pitchFamily="34" charset="0"/>
              </a:rPr>
              <a:t>эффективности </a:t>
            </a:r>
            <a:r>
              <a:rPr lang="ru-RU" sz="1400" dirty="0">
                <a:latin typeface="Arial Narrow" panose="020B0606020202030204" pitchFamily="34" charset="0"/>
              </a:rPr>
              <a:t>выявления сокрытой налоговой </a:t>
            </a:r>
            <a:r>
              <a:rPr lang="ru-RU" sz="1400" dirty="0" smtClean="0">
                <a:latin typeface="Arial Narrow" panose="020B0606020202030204" pitchFamily="34" charset="0"/>
              </a:rPr>
              <a:t>базы и недостоверной </a:t>
            </a:r>
            <a:r>
              <a:rPr lang="ru-RU" sz="1400" dirty="0">
                <a:latin typeface="Arial Narrow" panose="020B0606020202030204" pitchFamily="34" charset="0"/>
              </a:rPr>
              <a:t>информации при расчете налогов, сборов и страховых </a:t>
            </a:r>
            <a:r>
              <a:rPr lang="ru-RU" sz="1400" dirty="0" smtClean="0">
                <a:latin typeface="Arial Narrow" panose="020B0606020202030204" pitchFamily="34" charset="0"/>
              </a:rPr>
              <a:t>взносов при неукоснительном соблюдении </a:t>
            </a:r>
            <a:r>
              <a:rPr lang="ru-RU" sz="1400" dirty="0">
                <a:latin typeface="Arial Narrow" panose="020B0606020202030204" pitchFamily="34" charset="0"/>
              </a:rPr>
              <a:t>законных прав и интересов </a:t>
            </a:r>
            <a:r>
              <a:rPr lang="ru-RU" sz="1400" dirty="0" smtClean="0">
                <a:latin typeface="Arial Narrow" panose="020B0606020202030204" pitchFamily="34" charset="0"/>
              </a:rPr>
              <a:t>налогоплательщиков и </a:t>
            </a:r>
            <a:r>
              <a:rPr lang="ru-RU" sz="1400" dirty="0">
                <a:latin typeface="Arial Narrow" panose="020B0606020202030204" pitchFamily="34" charset="0"/>
              </a:rPr>
              <a:t>плательщиков страховых </a:t>
            </a:r>
            <a:r>
              <a:rPr lang="ru-RU" sz="1400" dirty="0" smtClean="0">
                <a:latin typeface="Arial Narrow" panose="020B0606020202030204" pitchFamily="34" charset="0"/>
              </a:rPr>
              <a:t>взносов.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Последовательная </a:t>
            </a:r>
            <a:r>
              <a:rPr lang="ru-RU" sz="1400" dirty="0">
                <a:latin typeface="Arial Narrow" panose="020B0606020202030204" pitchFamily="34" charset="0"/>
              </a:rPr>
              <a:t>реализация стратегии приоритетного применения аналитической составляющей контрольной работы, посредством использования современных автоматизированных аналитических инструментов, приносит ощутимые результаты, в том числе в стабильном </a:t>
            </a:r>
            <a:r>
              <a:rPr lang="ru-RU" sz="1400" dirty="0" smtClean="0">
                <a:latin typeface="Arial Narrow" panose="020B0606020202030204" pitchFamily="34" charset="0"/>
              </a:rPr>
              <a:t>росте поступлений </a:t>
            </a:r>
            <a:r>
              <a:rPr lang="ru-RU" sz="1400" dirty="0">
                <a:latin typeface="Arial Narrow" panose="020B0606020202030204" pitchFamily="34" charset="0"/>
              </a:rPr>
              <a:t>по контрольно-аналитической работе, величина которых за </a:t>
            </a:r>
            <a:r>
              <a:rPr lang="ru-RU" sz="1400" dirty="0" smtClean="0">
                <a:latin typeface="Arial Narrow" panose="020B0606020202030204" pitchFamily="34" charset="0"/>
              </a:rPr>
              <a:t>2019 год </a:t>
            </a:r>
            <a:r>
              <a:rPr lang="ru-RU" sz="1400" dirty="0">
                <a:latin typeface="Arial Narrow" panose="020B0606020202030204" pitchFamily="34" charset="0"/>
              </a:rPr>
              <a:t>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346 </a:t>
            </a:r>
            <a:r>
              <a:rPr lang="ru-RU" sz="1400" dirty="0">
                <a:latin typeface="Arial Narrow" panose="020B0606020202030204" pitchFamily="34" charset="0"/>
              </a:rPr>
              <a:t>млрд. руб., что на </a:t>
            </a:r>
            <a:r>
              <a:rPr lang="ru-RU" sz="1400" dirty="0" smtClean="0">
                <a:latin typeface="Arial Narrow" panose="020B0606020202030204" pitchFamily="34" charset="0"/>
              </a:rPr>
              <a:t>50 млрд</a:t>
            </a:r>
            <a:r>
              <a:rPr lang="ru-RU" sz="1400" dirty="0">
                <a:latin typeface="Arial Narrow" panose="020B0606020202030204" pitchFamily="34" charset="0"/>
              </a:rPr>
              <a:t>. руб. больше, чем в </a:t>
            </a:r>
            <a:r>
              <a:rPr lang="ru-RU" sz="1400" dirty="0" smtClean="0">
                <a:latin typeface="Arial Narrow" panose="020B0606020202030204" pitchFamily="34" charset="0"/>
              </a:rPr>
              <a:t>2018 году.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r>
              <a:rPr lang="ru-RU" sz="1400" dirty="0">
                <a:latin typeface="Arial Narrow" panose="020B0606020202030204" pitchFamily="34" charset="0"/>
              </a:rPr>
              <a:t>По результатам проведенных выездных налоговых проверок в бюджет дополнительно поступило 195 млрд. руб.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450000" algn="just"/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r>
              <a:rPr lang="ru-RU" sz="1400" dirty="0">
                <a:latin typeface="Arial Narrow" panose="020B0606020202030204" pitchFamily="34" charset="0"/>
              </a:rPr>
              <a:t>По результатам аналитической работы посредством добровольной уплаты дополнительно поступило 131 млрд. руб., что составляет 38% в общем объеме поступлений в бюджет по результатам контрольно-аналитической работы.</a:t>
            </a:r>
          </a:p>
          <a:p>
            <a:pPr indent="450000" algn="just"/>
            <a:r>
              <a:rPr lang="ru-RU" sz="1400" dirty="0">
                <a:latin typeface="Arial Narrow" panose="020B0606020202030204" pitchFamily="34" charset="0"/>
              </a:rPr>
              <a:t>Имеющиеся информационные ресурсы позволяют Службе в </a:t>
            </a:r>
            <a:r>
              <a:rPr lang="en-US" sz="1400" dirty="0">
                <a:latin typeface="Arial Narrow" panose="020B0606020202030204" pitchFamily="34" charset="0"/>
              </a:rPr>
              <a:t>online</a:t>
            </a:r>
            <a:r>
              <a:rPr lang="ru-RU" sz="1400" dirty="0">
                <a:latin typeface="Arial Narrow" panose="020B0606020202030204" pitchFamily="34" charset="0"/>
              </a:rPr>
              <a:t>-режиме выявлять максимальные риски и оперативно на них реагировать, что обеспечивает стабильный рост дополнительных поступлений в бюджет и сокращение количества схем. </a:t>
            </a:r>
            <a:r>
              <a:rPr lang="ru-RU" sz="1400" dirty="0" smtClean="0">
                <a:latin typeface="Arial Narrow" panose="020B0606020202030204" pitchFamily="34" charset="0"/>
              </a:rPr>
              <a:t>Так, в 2019 году сумма схемных расхождений, сформированных по результатам анализа деклараций по НДС, сократилась на 20%.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При этом в </a:t>
            </a:r>
            <a:r>
              <a:rPr lang="ru-RU" sz="1400" dirty="0">
                <a:latin typeface="Arial Narrow" panose="020B0606020202030204" pitchFamily="34" charset="0"/>
              </a:rPr>
              <a:t>2019 году налоговые органы установили свыше 40% заказчиков схем. Если раньше мы знали каждого третьего выгодоприобретателя, то сейчас нами идентифицируется практически каждый второй выгодоприобретатель, использующий схему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3" name="Заголовок 2"/>
          <p:cNvSpPr>
            <a:spLocks noGrp="1"/>
          </p:cNvSpPr>
          <p:nvPr>
            <p:ph type="title"/>
          </p:nvPr>
        </p:nvSpPr>
        <p:spPr>
          <a:xfrm>
            <a:off x="11155" y="1866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контрольная работа</a:t>
            </a:r>
            <a:endParaRPr lang="ru-RU" sz="1800" cap="all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687145" y="1039523"/>
            <a:ext cx="4453598" cy="705400"/>
            <a:chOff x="278053" y="1038929"/>
            <a:chExt cx="4453598" cy="70540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9606" t="26901" r="28147" b="38100"/>
            <a:stretch/>
          </p:blipFill>
          <p:spPr>
            <a:xfrm>
              <a:off x="278053" y="1086648"/>
              <a:ext cx="443882" cy="41665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50654" y="1047990"/>
              <a:ext cx="1678622" cy="696339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Поступило по результатам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контрольно-аналитической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работы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	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896913" y="1095909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+17,0%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95218" y="1049743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431556" y="1038929"/>
              <a:ext cx="15257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345,6 </a:t>
              </a:r>
              <a:r>
                <a:rPr lang="ru-RU" sz="11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рублей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688146" y="1659600"/>
            <a:ext cx="4521099" cy="662115"/>
            <a:chOff x="235908" y="1599122"/>
            <a:chExt cx="4521099" cy="662115"/>
          </a:xfrm>
        </p:grpSpPr>
        <p:sp>
          <p:nvSpPr>
            <p:cNvPr id="44" name="TextBox 43"/>
            <p:cNvSpPr txBox="1"/>
            <p:nvPr/>
          </p:nvSpPr>
          <p:spPr>
            <a:xfrm>
              <a:off x="718394" y="1638722"/>
              <a:ext cx="1958830" cy="62251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 т.ч. по результатам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аналитической работы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businessman3.png"/>
            <p:cNvPicPr/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35908" y="1690795"/>
              <a:ext cx="474058" cy="4940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6" name="Прямоугольник 45"/>
            <p:cNvSpPr/>
            <p:nvPr/>
          </p:nvSpPr>
          <p:spPr>
            <a:xfrm>
              <a:off x="3785266" y="1671122"/>
              <a:ext cx="9717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в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1,7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раза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558020" y="1599122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507508" y="1671122"/>
              <a:ext cx="13590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130,6 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рублей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78212" y="943357"/>
            <a:ext cx="4481831" cy="630200"/>
            <a:chOff x="4974874" y="909886"/>
            <a:chExt cx="4481831" cy="630200"/>
          </a:xfrm>
        </p:grpSpPr>
        <p:sp>
          <p:nvSpPr>
            <p:cNvPr id="50" name="TextBox 49"/>
            <p:cNvSpPr txBox="1"/>
            <p:nvPr/>
          </p:nvSpPr>
          <p:spPr>
            <a:xfrm>
              <a:off x="5342310" y="945900"/>
              <a:ext cx="914400" cy="546963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Количество выездных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налоговых проверок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568462" y="955311"/>
              <a:ext cx="9748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9,3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тыс.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проверок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verified7.png"/>
            <p:cNvPicPr/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974874" y="971817"/>
              <a:ext cx="369447" cy="5224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3" name="Прямоугольник 52"/>
            <p:cNvSpPr/>
            <p:nvPr/>
          </p:nvSpPr>
          <p:spPr>
            <a:xfrm rot="10800000">
              <a:off x="8357069" y="909886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621967" y="1006052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-34,1%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92159" y="1654656"/>
            <a:ext cx="4621475" cy="614642"/>
            <a:chOff x="4964185" y="1678764"/>
            <a:chExt cx="4621475" cy="614642"/>
          </a:xfrm>
        </p:grpSpPr>
        <p:sp>
          <p:nvSpPr>
            <p:cNvPr id="56" name="TextBox 55"/>
            <p:cNvSpPr txBox="1"/>
            <p:nvPr/>
          </p:nvSpPr>
          <p:spPr>
            <a:xfrm>
              <a:off x="5322275" y="1703542"/>
              <a:ext cx="914400" cy="548282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latin typeface="Arial Narrow" panose="020B0606020202030204" pitchFamily="34" charset="0"/>
                </a:rPr>
                <a:t>Эффективность одной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>
                  <a:latin typeface="Arial Narrow" panose="020B0606020202030204" pitchFamily="34" charset="0"/>
                </a:rPr>
                <a:t>в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ыездной налоговой проверки,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latin typeface="Arial Narrow" panose="020B0606020202030204" pitchFamily="34" charset="0"/>
                </a:rPr>
                <a:t>выявившей нарушения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573518" y="1708631"/>
              <a:ext cx="10975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21,7 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млн рублей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0590" t="26901" r="29132" b="37400"/>
            <a:stretch/>
          </p:blipFill>
          <p:spPr>
            <a:xfrm>
              <a:off x="4964185" y="1752186"/>
              <a:ext cx="435248" cy="457174"/>
            </a:xfrm>
            <a:prstGeom prst="rect">
              <a:avLst/>
            </a:prstGeom>
          </p:spPr>
        </p:pic>
        <p:sp>
          <p:nvSpPr>
            <p:cNvPr id="59" name="Прямоугольник 58"/>
            <p:cNvSpPr/>
            <p:nvPr/>
          </p:nvSpPr>
          <p:spPr>
            <a:xfrm>
              <a:off x="8384808" y="1678764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613919" y="1837656"/>
              <a:ext cx="971741" cy="2862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в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1,7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раза</a:t>
              </a:r>
              <a:endParaRPr lang="ru-RU" sz="13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9512" y="3101982"/>
            <a:ext cx="8856984" cy="3172170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 2015 года ФНС России внедрена в эксплуатацию новая система (АСК НДС-2), позволившая изменить саму архитектуру налогового контроля, заменить ручную работу на автоматизированные бизнес-процессы и свести к минимуму влияние субъективного человеческого фактора при проведении проверок.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Контроль формирования добавленной стоимости от производителя до конечного потребителя позволяет исключить незаконную налоговую оптимизацию и выстраивать прозрачную экономику.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Сейчас </a:t>
            </a:r>
            <a:r>
              <a:rPr lang="ru-RU" sz="1400" dirty="0">
                <a:latin typeface="Arial Narrow" panose="020B0606020202030204" pitchFamily="34" charset="0"/>
              </a:rPr>
              <a:t>ФНС России имеет возможность с использованием результатов обработки больших данных АСК НДС-2 определить размер </a:t>
            </a:r>
            <a:r>
              <a:rPr lang="ru-RU" sz="1400" dirty="0" err="1" smtClean="0">
                <a:latin typeface="Arial Narrow" panose="020B0606020202030204" pitchFamily="34" charset="0"/>
              </a:rPr>
              <a:t>неисчисленной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суммы НДС.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Если в первом квартале 2016 </a:t>
            </a:r>
            <a:r>
              <a:rPr lang="ru-RU" sz="1400" dirty="0" smtClean="0">
                <a:latin typeface="Arial Narrow" panose="020B0606020202030204" pitchFamily="34" charset="0"/>
              </a:rPr>
              <a:t>года </a:t>
            </a:r>
            <a:r>
              <a:rPr lang="ru-RU" sz="1400" dirty="0">
                <a:latin typeface="Arial Narrow" panose="020B0606020202030204" pitchFamily="34" charset="0"/>
              </a:rPr>
              <a:t>среднероссийский показатель расчета налогового разрыва по НДС составлял 8% от всего НДС-оборота, то к настоящему времени на фоне роста НДС-оборота удалось добиться его снижения до 0,47</a:t>
            </a:r>
            <a:r>
              <a:rPr lang="ru-RU" sz="1400" dirty="0" smtClean="0">
                <a:latin typeface="Arial Narrow" panose="020B0606020202030204" pitchFamily="34" charset="0"/>
              </a:rPr>
              <a:t>% (в 2018 году – 0,84%).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Конечной целью стратегии Службы является неотвратимость наказания для тех, кто не соблюдает налоговое законодательство, и создание стабильной налоговой среды для добросовестных, «прозрачных» налогоплательщиков, с предоставлением им комфортных условий налогового администрирования и исполнения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ФНС России создает условия, когда налогоплательщику выгоднее платить, быть добросовестным, выстраивая деятельность для приобретения репутации, позволяющей иметь связи с такими же добросовестными контрагентами, взаимодействовать с государством.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02003" y="683404"/>
            <a:ext cx="8098155" cy="2041637"/>
            <a:chOff x="934279" y="846561"/>
            <a:chExt cx="7609660" cy="12700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755838" y="1115321"/>
              <a:ext cx="788101" cy="229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- 52,0%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34279" y="846561"/>
              <a:ext cx="6994015" cy="1270025"/>
              <a:chOff x="934279" y="846561"/>
              <a:chExt cx="6994015" cy="1270025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56592" y="1563256"/>
                <a:ext cx="2236378" cy="553330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Удельный вес суммы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расхождений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 декларациям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НДС в общей сумме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налоговых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вычетов по НДС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34279" y="1051799"/>
                <a:ext cx="2345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675627" y="1142335"/>
                <a:ext cx="837809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- 32,2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0800000">
                <a:off x="3416891" y="1424148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64698" y="936148"/>
                <a:ext cx="914400" cy="546963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573199" y="1641897"/>
                <a:ext cx="1042666" cy="229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- 0,37 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п.п.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 rot="10800000">
                <a:off x="7527222" y="846561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0800000">
                <a:off x="3423809" y="88274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60032" y="1115452"/>
            <a:ext cx="443882" cy="4166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7862" y="1115452"/>
            <a:ext cx="435248" cy="457174"/>
          </a:xfrm>
          <a:prstGeom prst="rect">
            <a:avLst/>
          </a:prstGeom>
        </p:spPr>
      </p:pic>
      <p:pic>
        <p:nvPicPr>
          <p:cNvPr id="57" name="Picture 4" descr="Z:\Мои документы\bar-ch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1991949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02003" y="1416327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37,7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22403" y="1403484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19,9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5053" y="1547500"/>
            <a:ext cx="2211283" cy="1101229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Поступление НДС в бюджет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(всего)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10410" y="226758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4 257,8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44501" y="1907540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2003" y="262762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0,47%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854976" y="1907540"/>
            <a:ext cx="519602" cy="509487"/>
            <a:chOff x="4300584" y="5305316"/>
            <a:chExt cx="1039204" cy="1039226"/>
          </a:xfrm>
        </p:grpSpPr>
        <p:pic>
          <p:nvPicPr>
            <p:cNvPr id="31" name="Picture 4" descr="Z:\Мои документы\bar-char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52" b="97248" l="1835" r="97248">
                          <a14:foregroundMark x1="2752" y1="17431" x2="2752" y2="17431"/>
                          <a14:foregroundMark x1="24771" y1="96330" x2="24771" y2="96330"/>
                          <a14:foregroundMark x1="97248" y1="96330" x2="97248" y2="96330"/>
                          <a14:foregroundMark x1="17431" y1="97248" x2="84404" y2="96330"/>
                          <a14:foregroundMark x1="1835" y1="2752" x2="1835" y2="2752"/>
                          <a14:foregroundMark x1="3670" y1="22936" x2="3670" y2="22936"/>
                          <a14:foregroundMark x1="2752" y1="26606" x2="2752" y2="93578"/>
                          <a14:backgroundMark x1="77982" y1="85321" x2="77982" y2="85321"/>
                          <a14:backgroundMark x1="70642" y1="76147" x2="70642" y2="76147"/>
                          <a14:backgroundMark x1="68807" y1="86239" x2="68807" y2="86239"/>
                          <a14:backgroundMark x1="59633" y1="83486" x2="58716" y2="65138"/>
                          <a14:backgroundMark x1="41284" y1="88073" x2="40367" y2="56881"/>
                          <a14:backgroundMark x1="22018" y1="86239" x2="20183" y2="40367"/>
                          <a14:backgroundMark x1="11009" y1="85321" x2="11009" y2="42202"/>
                          <a14:backgroundMark x1="12844" y1="89908" x2="12844" y2="89908"/>
                          <a14:backgroundMark x1="22936" y1="90826" x2="22936" y2="90826"/>
                          <a14:backgroundMark x1="11927" y1="91743" x2="11927" y2="91743"/>
                          <a14:backgroundMark x1="32110" y1="87156" x2="31193" y2="62385"/>
                          <a14:backgroundMark x1="50459" y1="88073" x2="49541" y2="72477"/>
                          <a14:backgroundMark x1="60550" y1="88991" x2="60550" y2="862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985" y="5393739"/>
              <a:ext cx="950803" cy="95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Группа 31"/>
            <p:cNvGrpSpPr/>
            <p:nvPr/>
          </p:nvGrpSpPr>
          <p:grpSpPr>
            <a:xfrm>
              <a:off x="4300584" y="5305316"/>
              <a:ext cx="916473" cy="982000"/>
              <a:chOff x="5434013" y="5302120"/>
              <a:chExt cx="916473" cy="982000"/>
            </a:xfrm>
          </p:grpSpPr>
          <p:pic>
            <p:nvPicPr>
              <p:cNvPr id="36" name="Picture 4" descr="Z:\Мои документы\bar-chart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7248" l="0" r="96330">
                            <a14:foregroundMark x1="74312" y1="76147" x2="74312" y2="76147"/>
                            <a14:foregroundMark x1="79817" y1="88991" x2="79817" y2="88991"/>
                            <a14:foregroundMark x1="88991" y1="96330" x2="88991" y2="96330"/>
                            <a14:foregroundMark x1="96330" y1="97248" x2="96330" y2="97248"/>
                            <a14:backgroundMark x1="55963" y1="43119" x2="55963" y2="431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" b="6355"/>
              <a:stretch/>
            </p:blipFill>
            <p:spPr bwMode="auto">
              <a:xfrm flipH="1">
                <a:off x="5434013" y="5393740"/>
                <a:ext cx="903011" cy="890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Z:\Мои документы\bar-chart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365" b="84281" l="14523" r="905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" b="6355"/>
              <a:stretch/>
            </p:blipFill>
            <p:spPr bwMode="auto">
              <a:xfrm rot="10800000" flipH="1">
                <a:off x="5447475" y="5302120"/>
                <a:ext cx="903011" cy="890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8" name="Прямоугольник 37"/>
          <p:cNvSpPr/>
          <p:nvPr/>
        </p:nvSpPr>
        <p:spPr>
          <a:xfrm>
            <a:off x="8108537" y="196195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+ 19,1%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Заголовок 2"/>
          <p:cNvSpPr>
            <a:spLocks noGrp="1"/>
          </p:cNvSpPr>
          <p:nvPr>
            <p:ph type="title"/>
          </p:nvPr>
        </p:nvSpPr>
        <p:spPr>
          <a:xfrm>
            <a:off x="50325" y="2364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Камеральный </a:t>
            </a:r>
            <a:r>
              <a:rPr lang="ru-RU" sz="1800" cap="all" dirty="0" smtClean="0"/>
              <a:t>контроль</a:t>
            </a:r>
            <a:endParaRPr lang="ru-RU" sz="1800" cap="all" dirty="0"/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792" y="62754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804" y="935355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8" y="948466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39385" y="1026516"/>
            <a:ext cx="66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260470" y="2759700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6696" y="2689756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2567" y="2820699"/>
            <a:ext cx="15392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800" y="2187064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0" y="2070136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84511" y="2174417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53441" y="904575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46289" y="97171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18 247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7073" y="1538618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18193" y="15978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240,5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млн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59642" y="2187064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18193" y="2313098"/>
            <a:ext cx="16674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231,5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трлн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97617" y="905310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5" y="160150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43338" y="2238080"/>
            <a:ext cx="443882" cy="41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9149" y="3303383"/>
            <a:ext cx="8315500" cy="319472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01.01.2020 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привело к увеличению суммы налога на прибыль к уплате в бюджет на </a:t>
            </a:r>
            <a:r>
              <a:rPr lang="ru-RU" sz="1400" dirty="0" smtClean="0">
                <a:latin typeface="Arial Narrow" panose="020B0606020202030204" pitchFamily="34" charset="0"/>
              </a:rPr>
              <a:t>0,6 млрд </a:t>
            </a:r>
            <a:r>
              <a:rPr lang="ru-RU" sz="1400" dirty="0">
                <a:latin typeface="Arial Narrow" panose="020B0606020202030204" pitchFamily="34" charset="0"/>
              </a:rPr>
              <a:t>рублей в налоговых периодах использования убытков в уменьшение налоговой </a:t>
            </a:r>
            <a:r>
              <a:rPr lang="ru-RU" sz="1400" dirty="0" smtClean="0">
                <a:latin typeface="Arial Narrow" panose="020B0606020202030204" pitchFamily="34" charset="0"/>
              </a:rPr>
              <a:t>базы.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стадии </a:t>
            </a:r>
            <a:r>
              <a:rPr lang="ru-RU" sz="1400" dirty="0" smtClean="0">
                <a:latin typeface="Arial Narrow" panose="020B0606020202030204" pitchFamily="34" charset="0"/>
              </a:rPr>
              <a:t>проведения </a:t>
            </a:r>
            <a:r>
              <a:rPr lang="ru-RU" sz="1400" dirty="0">
                <a:latin typeface="Arial Narrow" panose="020B0606020202030204" pitchFamily="34" charset="0"/>
              </a:rPr>
              <a:t>и оформления результатов находится </a:t>
            </a:r>
            <a:r>
              <a:rPr lang="ru-RU" sz="1400" dirty="0" smtClean="0">
                <a:latin typeface="Arial Narrow" panose="020B0606020202030204" pitchFamily="34" charset="0"/>
              </a:rPr>
              <a:t>9 проверок.</a:t>
            </a:r>
          </a:p>
          <a:p>
            <a:pPr indent="180000" algn="just"/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рамках реализации полномочий, предусмотренных главой 14.6 НК РФ, по состоянию на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01.01.2020: 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- заключено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11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соглашений о ценообразовании для целей налогообложения в отношении </a:t>
            </a:r>
            <a:r>
              <a:rPr lang="ru-RU" sz="1400">
                <a:solidFill>
                  <a:srgbClr val="000000"/>
                </a:solidFill>
                <a:latin typeface="Arial Narrow" panose="020B0606020202030204" pitchFamily="34" charset="0"/>
              </a:rPr>
              <a:t>сделок </a:t>
            </a:r>
            <a:r>
              <a:rPr lang="ru-RU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внутреннем рынке;</a:t>
            </a: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- проведена проверка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10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отчетов по исполнению налогоплательщиками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В стадии рассмотрения и анализа находится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отчета по исполнению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По состоянию на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01.01.2020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ФНС России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рассматривается 21 заявление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о заключении соглашений о ценообразовании для целей налогообложения,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11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из которых в отношении внешнеторговых сделок с участием уполномоченного органа исполнительной власти иностранного государства. </a:t>
            </a:r>
          </a:p>
        </p:txBody>
      </p:sp>
      <p:sp>
        <p:nvSpPr>
          <p:cNvPr id="30" name="Заголовок 2"/>
          <p:cNvSpPr>
            <a:spLocks noGrp="1"/>
          </p:cNvSpPr>
          <p:nvPr>
            <p:ph type="title"/>
          </p:nvPr>
        </p:nvSpPr>
        <p:spPr>
          <a:xfrm>
            <a:off x="50325" y="2364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Налоговый контроль цен</a:t>
            </a:r>
            <a:endParaRPr lang="ru-RU" sz="1800" cap="all" dirty="0"/>
          </a:p>
        </p:txBody>
      </p:sp>
    </p:spTree>
    <p:extLst>
      <p:ext uri="{BB962C8B-B14F-4D97-AF65-F5344CB8AC3E}">
        <p14:creationId xmlns:p14="http://schemas.microsoft.com/office/powerpoint/2010/main" val="2102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585" y="-18256"/>
            <a:ext cx="894837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содержание</a:t>
            </a:r>
            <a:endParaRPr lang="ru-RU" sz="1800" cap="all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27578"/>
              </p:ext>
            </p:extLst>
          </p:nvPr>
        </p:nvGraphicFramePr>
        <p:xfrm>
          <a:off x="180400" y="910492"/>
          <a:ext cx="8784976" cy="541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247"/>
                <a:gridCol w="512485"/>
                <a:gridCol w="3879816"/>
                <a:gridCol w="512428"/>
              </a:tblGrid>
              <a:tr h="510462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Динамика ключевых социально-экономических показателей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КАМЕРАЛЬНЫЙ КОНТРОЛЬ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Государственные финансы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НАЛОГОВЫЙ КОНТРОЛЬ ЦЕН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Поступление администрируемых ФНС России доходов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ВАЛЮТНЫЙ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КОНТРОЛЬ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Налог на прибыль организаций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ЗАДОЛЖЕННОСТЬ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Налог на добавленную стоимость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ПРОЦЕДУР БАНКРОТСТВА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Налог на доходы 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ДОСУДЕБНОЕ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УРЕГУЛИРОВАНИЕ НАЛОГОВЫХ СПОРОВ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Акцизы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СУДЕБНАЯ РАБОТА НАЛОГОВЫХ ОРГАНОВ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Налог на добычу полезных ископаемых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КОНТРОЛЬНО-КАССОВАЯ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ТЕХНИКА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1496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Имущественные налоги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ГОСУДАРСТВЕННАЯ РЕГИСТРАЦИЯ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И УЧЕТ НАЛОГОПЛАТЕЛЬЩИКОВ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</a:tr>
              <a:tr h="314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Утилизационный сбор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ОФИЦИАЛЬНЫЙ САЙТ ФНС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РОССИИ И СЕРВИСЫ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10462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Налоги, уплачиваемые в связи с применением специальных налоговых режимов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ОКАЗАНИЕ УСЛУГ НАЛОГОПЛАТЕЛЬЩИКАМ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НАЛОГ НА ПРОФЕССИОНАЛЬНЫЙ ДОХОД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МОДЕРНИЗАЦИЯ НАЛОГОВЫХ ОРГАНОВ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1046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СТРАХОВЫЕ ВЗНОСЫ НА ОБЯЗАТЕЛЬНОЕ СОЦИАЛЬНОЕ СТРАХОВАНИЕ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АДМИНИСТРИРОВАНИЕ КРУПНЕЙШИХ НАЛОГОПЛАТЕЛЬЩИКОВ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</a:tr>
              <a:tr h="31413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КОНТРОЛЬНАЯ РАБОТА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ОСНОВНЫЕ ИЗМЕНЕНИЯ НАЛОГОВОГО ЗАКОНОДАТЕЛЬСТВА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Валютный контроль  </a:t>
            </a:r>
            <a:endParaRPr lang="ru-RU" sz="1800" cap="all" dirty="0"/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901141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1120" y="947704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- 33%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3635896" y="88955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836712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9261" y="1945297"/>
            <a:ext cx="26635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штрафов за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нарушения валютного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9870" y="2014983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5435" y="908720"/>
            <a:ext cx="2431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взысканных штрафов за нарушения валютного законодательства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1,2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млрд рублей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2812" y="1019781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+17%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7165" y="10100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988313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860032" y="1852891"/>
            <a:ext cx="474058" cy="62894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/>
          <p:cNvSpPr txBox="1"/>
          <p:nvPr/>
        </p:nvSpPr>
        <p:spPr>
          <a:xfrm>
            <a:off x="69224" y="2682126"/>
            <a:ext cx="9033584" cy="417587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Снижение числа проведённых проверок и общего количества выявленных нарушений обусловлено переходом налоговых органов от выявления формальных нарушений (связанных с нарушением порядка и сроков представления документов и информации по валютным операциям) к выявлению нарушений, имеющих большую общественную опасность, и связанных с осуществлением незаконных валютных операций и нерепатриацией денежных </a:t>
            </a:r>
            <a:r>
              <a:rPr lang="ru-RU" sz="1400" dirty="0" smtClean="0">
                <a:latin typeface="Arial Narrow" panose="020B0606020202030204" pitchFamily="34" charset="0"/>
              </a:rPr>
              <a:t>средств.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Количество возбужденных дел за нарушения, связанные с осуществлением незаконных валютных операций и нерепатриацией денежных средств, </a:t>
            </a:r>
            <a:r>
              <a:rPr lang="ru-RU" sz="1400" dirty="0" smtClean="0">
                <a:latin typeface="Arial Narrow" panose="020B0606020202030204" pitchFamily="34" charset="0"/>
              </a:rPr>
              <a:t>составило </a:t>
            </a:r>
            <a:r>
              <a:rPr lang="ru-RU" sz="1400" dirty="0">
                <a:latin typeface="Arial Narrow" panose="020B0606020202030204" pitchFamily="34" charset="0"/>
              </a:rPr>
              <a:t>21% от общего количества возбуждённых дел за нарушения валютного </a:t>
            </a:r>
            <a:r>
              <a:rPr lang="ru-RU" sz="1400" dirty="0" smtClean="0">
                <a:latin typeface="Arial Narrow" panose="020B0606020202030204" pitchFamily="34" charset="0"/>
              </a:rPr>
              <a:t>законодательства. </a:t>
            </a:r>
            <a:r>
              <a:rPr lang="ru-RU" sz="1400" dirty="0">
                <a:latin typeface="Arial Narrow" panose="020B0606020202030204" pitchFamily="34" charset="0"/>
              </a:rPr>
              <a:t>Кроме того, доля предъявленных штрафов за такие нарушения в 2019 году составила 90% в общей сумме предъявленных штрафов за нарушения валютного </a:t>
            </a:r>
            <a:r>
              <a:rPr lang="ru-RU" sz="1400" dirty="0" smtClean="0">
                <a:latin typeface="Arial Narrow" panose="020B0606020202030204" pitchFamily="34" charset="0"/>
              </a:rPr>
              <a:t>законодательства.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01.01.2020 сумма </a:t>
            </a:r>
            <a:r>
              <a:rPr lang="ru-RU" sz="1400" dirty="0">
                <a:latin typeface="Arial Narrow" panose="020B0606020202030204" pitchFamily="34" charset="0"/>
              </a:rPr>
              <a:t>предъявленных за нарушения валютного законодательства штрафных санкций с учётом не вступивших в силу постановлений о назначении административного наказания </a:t>
            </a:r>
            <a:r>
              <a:rPr lang="ru-RU" sz="1400" dirty="0" smtClean="0">
                <a:latin typeface="Arial Narrow" panose="020B0606020202030204" pitchFamily="34" charset="0"/>
              </a:rPr>
              <a:t>составила 5,4 млрд рублей, что на 3,4 млрд </a:t>
            </a:r>
            <a:r>
              <a:rPr lang="ru-RU" sz="1400" dirty="0">
                <a:latin typeface="Arial Narrow" panose="020B0606020202030204" pitchFamily="34" charset="0"/>
              </a:rPr>
              <a:t>рублей, или в </a:t>
            </a:r>
            <a:r>
              <a:rPr lang="ru-RU" sz="1400" dirty="0" smtClean="0">
                <a:latin typeface="Arial Narrow" panose="020B0606020202030204" pitchFamily="34" charset="0"/>
              </a:rPr>
              <a:t>2,8 раза больше, </a:t>
            </a:r>
            <a:r>
              <a:rPr lang="ru-RU" sz="1400" dirty="0">
                <a:latin typeface="Arial Narrow" panose="020B0606020202030204" pitchFamily="34" charset="0"/>
              </a:rPr>
              <a:t>чем в 2018 </a:t>
            </a:r>
            <a:r>
              <a:rPr lang="ru-RU" sz="1400" dirty="0" smtClean="0">
                <a:latin typeface="Arial Narrow" panose="020B0606020202030204" pitchFamily="34" charset="0"/>
              </a:rPr>
              <a:t>году, </a:t>
            </a:r>
            <a:r>
              <a:rPr lang="ru-RU" sz="1400" dirty="0">
                <a:latin typeface="Arial Narrow" panose="020B0606020202030204" pitchFamily="34" charset="0"/>
              </a:rPr>
              <a:t>из которых взыскано </a:t>
            </a:r>
            <a:r>
              <a:rPr lang="ru-RU" sz="1400" dirty="0" smtClean="0">
                <a:latin typeface="Arial Narrow" panose="020B0606020202030204" pitchFamily="34" charset="0"/>
              </a:rPr>
              <a:t>1,2 млрд рублей, что на 175,5 </a:t>
            </a:r>
            <a:r>
              <a:rPr lang="ru-RU" sz="1400" dirty="0">
                <a:latin typeface="Arial Narrow" panose="020B0606020202030204" pitchFamily="34" charset="0"/>
              </a:rPr>
              <a:t>млн. </a:t>
            </a:r>
            <a:r>
              <a:rPr lang="ru-RU" sz="1400" dirty="0" smtClean="0">
                <a:latin typeface="Arial Narrow" panose="020B0606020202030204" pitchFamily="34" charset="0"/>
              </a:rPr>
              <a:t>рублей, </a:t>
            </a:r>
            <a:r>
              <a:rPr lang="ru-RU" sz="1400" dirty="0">
                <a:latin typeface="Arial Narrow" panose="020B0606020202030204" pitchFamily="34" charset="0"/>
              </a:rPr>
              <a:t>или на 17% больше, чем в 2018 </a:t>
            </a:r>
            <a:r>
              <a:rPr lang="ru-RU" sz="1400" dirty="0" smtClean="0">
                <a:latin typeface="Arial Narrow" panose="020B0606020202030204" pitchFamily="34" charset="0"/>
              </a:rPr>
              <a:t>году. </a:t>
            </a:r>
            <a:r>
              <a:rPr lang="ru-RU" sz="1400" dirty="0">
                <a:latin typeface="Arial Narrow" panose="020B0606020202030204" pitchFamily="34" charset="0"/>
              </a:rPr>
              <a:t>Поскольку, за второе полугодие 2019 года предъявлена большая сумма штрафных санкций (3,99 млрд. рублей), то по значительной части этих штрафных санкций срок уплаты не наступил.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в 2019 году налоговыми органами вынесено 5 643 </a:t>
            </a:r>
            <a:r>
              <a:rPr lang="ru-RU" sz="1400" dirty="0" smtClean="0">
                <a:latin typeface="Arial Narrow" panose="020B0606020202030204" pitchFamily="34" charset="0"/>
              </a:rPr>
              <a:t>представлений </a:t>
            </a:r>
            <a:r>
              <a:rPr lang="ru-RU" sz="1400" dirty="0">
                <a:latin typeface="Arial Narrow" panose="020B0606020202030204" pitchFamily="34" charset="0"/>
              </a:rPr>
              <a:t>об устранении причин и условий, способствовавших совершению административного правонарушения, а также 3 736 предписаний об устранении нарушений валютного законодательства.</a:t>
            </a:r>
          </a:p>
        </p:txBody>
      </p:sp>
      <p:pic>
        <p:nvPicPr>
          <p:cNvPr id="2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7305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827584" y="1801281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дел, возбужденных за незаконные валютные операции и нерепатриацию денежных средств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2017305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7945" y="1945297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1,5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раза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17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865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Задолженность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685" y="1691961"/>
            <a:ext cx="2215404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Совокупная задолженность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08514" y="2091566"/>
            <a:ext cx="6799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-6,0%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Z:\Мои документы\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935135"/>
            <a:ext cx="52104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268" y="4065002"/>
            <a:ext cx="3820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Совокупная задолженность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налогам, сборам и страховым взносам по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состоянию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01.01.2020 составила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800,9 млрд рублей и снизилась относительно 01.01.2019 на 115,7 млрд рублей,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6,0% (при росте поступлений в бюджетную систему Российской Федерации на 7,3%).</a:t>
            </a:r>
          </a:p>
          <a:p>
            <a:pPr indent="179388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2879738" y="1846560"/>
            <a:ext cx="49404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9477" y="3931174"/>
            <a:ext cx="4680520" cy="1622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Показатель DTI - международный показатель, который отражает зрелость и эффективность системы по управлению </a:t>
            </a:r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долгом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(debt-to-income ratio – отношение долга к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поступлениям)</a:t>
            </a:r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состоянию на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01.01.2020 составил 6,2%,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что является наилучшим значением за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последние 15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лет администрирования долга.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53715468"/>
              </p:ext>
            </p:extLst>
          </p:nvPr>
        </p:nvGraphicFramePr>
        <p:xfrm>
          <a:off x="4140696" y="703149"/>
          <a:ext cx="4295800" cy="277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254971" y="134076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Показатель 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(Debt-to-income)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отношение долга к поступлениям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35552" y="1768910"/>
            <a:ext cx="360040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1250" y="2486412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1 800,9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0696" y="3555266"/>
            <a:ext cx="4823792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 - без учета «разового» списания в соответствии со ст. 11 Федерального закона от 27.12.2017 № 436-ФЗ (задолженность индивидуальных предпринимателей, исчисленная в размере 8 МРОТ)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217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Обеспечение процедур банкротства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510" y="2693783"/>
            <a:ext cx="8647021" cy="41642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Сохранилась тенденция увеличения роли согласительных (примирительных) процедур, направленных на погашение накопленной налоговой задолженности в рассрочку, сохранение бизнеса и рабочих мест.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связи с этим мировое соглашение является одним из основных способов внесудебного решения вопросов, возникающих при деятельности субъектов гражданского права, в основе которого лежит построенная на принципах доброй воли договоренность сторон о прекращении спора на устраивающих стороны условиях, и направлено на восстановление платежеспособности своей организации и деловой репутации на рынке.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Доля </a:t>
            </a:r>
            <a:r>
              <a:rPr lang="ru-RU" sz="1400" dirty="0">
                <a:latin typeface="Arial Narrow" panose="020B0606020202030204" pitchFamily="34" charset="0"/>
              </a:rPr>
              <a:t>поступлений по результатам согласительных процедур (добровольное погашение, мировое </a:t>
            </a:r>
            <a:r>
              <a:rPr lang="ru-RU" sz="1400" dirty="0" smtClean="0">
                <a:latin typeface="Arial Narrow" panose="020B0606020202030204" pitchFamily="34" charset="0"/>
              </a:rPr>
              <a:t>соглашение) составила 36%, </a:t>
            </a:r>
            <a:r>
              <a:rPr lang="ru-RU" sz="1400" dirty="0">
                <a:latin typeface="Arial Narrow" panose="020B0606020202030204" pitchFamily="34" charset="0"/>
              </a:rPr>
              <a:t>что больше аналогичного показателя 2018 года на </a:t>
            </a:r>
            <a:r>
              <a:rPr lang="ru-RU" sz="1400" dirty="0" smtClean="0">
                <a:latin typeface="Arial Narrow" panose="020B0606020202030204" pitchFamily="34" charset="0"/>
              </a:rPr>
              <a:t>5,1 </a:t>
            </a:r>
            <a:r>
              <a:rPr lang="ru-RU" sz="1400" dirty="0">
                <a:latin typeface="Arial Narrow" panose="020B0606020202030204" pitchFamily="34" charset="0"/>
              </a:rPr>
              <a:t>процентного пункта</a:t>
            </a:r>
            <a:r>
              <a:rPr lang="ru-RU" sz="1400" dirty="0" smtClean="0">
                <a:latin typeface="Arial Narrow" panose="020B0606020202030204" pitchFamily="34" charset="0"/>
              </a:rPr>
              <a:t>. С учетом погашения </a:t>
            </a:r>
            <a:r>
              <a:rPr lang="ru-RU" sz="1400" dirty="0">
                <a:latin typeface="Arial Narrow" panose="020B0606020202030204" pitchFamily="34" charset="0"/>
              </a:rPr>
              <a:t>текущих платежей после </a:t>
            </a:r>
            <a:r>
              <a:rPr lang="ru-RU" sz="1400" dirty="0" smtClean="0">
                <a:latin typeface="Arial Narrow" panose="020B0606020202030204" pitchFamily="34" charset="0"/>
              </a:rPr>
              <a:t>утверждения </a:t>
            </a:r>
            <a:r>
              <a:rPr lang="ru-RU" sz="1400" dirty="0">
                <a:latin typeface="Arial Narrow" panose="020B0606020202030204" pitchFamily="34" charset="0"/>
              </a:rPr>
              <a:t>мирового </a:t>
            </a:r>
            <a:r>
              <a:rPr lang="ru-RU" sz="1400" dirty="0" smtClean="0">
                <a:latin typeface="Arial Narrow" panose="020B0606020202030204" pitchFamily="34" charset="0"/>
              </a:rPr>
              <a:t>соглашения – 40,5%.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Доля погашения задолженности, включенной в реестр требований кредиторов, составила 11,5%.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Повышена эффективность направления жалоб на действия арбитражных управляющих</a:t>
            </a:r>
            <a:r>
              <a:rPr lang="ru-RU" sz="1400" dirty="0">
                <a:latin typeface="Arial Narrow" panose="020B0606020202030204" pitchFamily="34" charset="0"/>
              </a:rPr>
              <a:t>. В 2019 году судами удовлетворено 1 149 жалоб уполномоченного органа. Процент удовлетворения арбитражными судами жалоб уполномоченного органа составил 70,8%, что больше </a:t>
            </a:r>
            <a:r>
              <a:rPr lang="ru-RU" sz="1400" dirty="0" smtClean="0">
                <a:latin typeface="Arial Narrow" panose="020B0606020202030204" pitchFamily="34" charset="0"/>
              </a:rPr>
              <a:t>2018 </a:t>
            </a:r>
            <a:r>
              <a:rPr lang="ru-RU" sz="1400" dirty="0">
                <a:latin typeface="Arial Narrow" panose="020B0606020202030204" pitchFamily="34" charset="0"/>
              </a:rPr>
              <a:t>года на 13,3 процентного пункта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Повышена эффективность направления материалов в правоохранительные органы для решения вопроса о возбуждении уголовных дел. В 2019 году правоохранительными органами возбуждено 408 уголовных дел. Эффективность направления материалов в правоохранительные органы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54,3%, </a:t>
            </a:r>
            <a:r>
              <a:rPr lang="ru-RU" sz="1400" dirty="0">
                <a:latin typeface="Arial Narrow" panose="020B0606020202030204" pitchFamily="34" charset="0"/>
              </a:rPr>
              <a:t>что больше 2018 года на 11,3 </a:t>
            </a:r>
            <a:r>
              <a:rPr lang="ru-RU" sz="1400" dirty="0" err="1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За 2019 год к </a:t>
            </a:r>
            <a:r>
              <a:rPr lang="ru-RU" sz="1400" dirty="0">
                <a:latin typeface="Arial Narrow" panose="020B0606020202030204" pitchFamily="34" charset="0"/>
              </a:rPr>
              <a:t>административной ответственности привлечен 16 </a:t>
            </a:r>
            <a:r>
              <a:rPr lang="ru-RU" sz="1400" dirty="0" smtClean="0">
                <a:latin typeface="Arial Narrow" panose="020B0606020202030204" pitchFamily="34" charset="0"/>
              </a:rPr>
              <a:t>771 нарушитель </a:t>
            </a:r>
            <a:r>
              <a:rPr lang="ru-RU" sz="1400" dirty="0">
                <a:latin typeface="Arial Narrow" panose="020B0606020202030204" pitchFamily="34" charset="0"/>
              </a:rPr>
              <a:t>Закона о банкротстве на общую сумму административных штрафов </a:t>
            </a:r>
            <a:r>
              <a:rPr lang="ru-RU" sz="1400" dirty="0" smtClean="0">
                <a:latin typeface="Arial Narrow" panose="020B0606020202030204" pitchFamily="34" charset="0"/>
              </a:rPr>
              <a:t>66,1 </a:t>
            </a:r>
            <a:r>
              <a:rPr lang="ru-RU" sz="1400" dirty="0">
                <a:latin typeface="Arial Narrow" panose="020B0606020202030204" pitchFamily="34" charset="0"/>
              </a:rPr>
              <a:t>млн рублей.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результате привлечения к административной ответственности в бюджет поступило </a:t>
            </a:r>
            <a:r>
              <a:rPr lang="ru-RU" sz="1400" dirty="0" smtClean="0">
                <a:latin typeface="Arial Narrow" panose="020B0606020202030204" pitchFamily="34" charset="0"/>
              </a:rPr>
              <a:t>29,5 </a:t>
            </a:r>
            <a:r>
              <a:rPr lang="ru-RU" sz="1400" dirty="0">
                <a:latin typeface="Arial Narrow" panose="020B0606020202030204" pitchFamily="34" charset="0"/>
              </a:rPr>
              <a:t>млн рублей</a:t>
            </a:r>
            <a:r>
              <a:rPr lang="ru-RU" sz="1400" dirty="0" smtClean="0">
                <a:latin typeface="Arial Narrow" panose="020B0606020202030204" pitchFamily="34" charset="0"/>
              </a:rPr>
              <a:t>.  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8316" y="924621"/>
            <a:ext cx="208053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Поступления в рамках заключенных мировых </a:t>
            </a:r>
            <a:r>
              <a:rPr lang="ru-RU" dirty="0" smtClean="0"/>
              <a:t>соглашений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12,0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95694" y="107783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096489" y="118759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3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82298" y="921216"/>
            <a:ext cx="2588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сопровождения дел о банкротстве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130,8</a:t>
            </a:r>
            <a:r>
              <a:rPr lang="ru-RU" sz="13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49978" y="1110665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4633" y="1219696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3,9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4604" y="1936940"/>
            <a:ext cx="208053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Погашено добровольно</a:t>
            </a:r>
            <a:endParaRPr lang="ru-RU" sz="1200" dirty="0" smtClean="0"/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35,1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46804" y="201938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854633" y="2126345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6,9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4004" y="1936815"/>
            <a:ext cx="2944460" cy="7922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</a:t>
            </a:r>
            <a:r>
              <a:rPr lang="ru-RU" dirty="0" smtClean="0"/>
              <a:t>огашено текущих </a:t>
            </a:r>
            <a:r>
              <a:rPr lang="ru-RU" dirty="0"/>
              <a:t>платежей после </a:t>
            </a:r>
            <a:r>
              <a:rPr lang="ru-RU" dirty="0" smtClean="0"/>
              <a:t>утверждением </a:t>
            </a:r>
            <a:r>
              <a:rPr lang="ru-RU" dirty="0"/>
              <a:t>мирового </a:t>
            </a:r>
            <a:r>
              <a:rPr lang="ru-RU" dirty="0" smtClean="0"/>
              <a:t>соглашения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9,9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11560" y="932854"/>
            <a:ext cx="519602" cy="509487"/>
            <a:chOff x="4300584" y="5305316"/>
            <a:chExt cx="1039204" cy="1039226"/>
          </a:xfrm>
        </p:grpSpPr>
        <p:pic>
          <p:nvPicPr>
            <p:cNvPr id="24" name="Picture 4" descr="Z:\Мои документы\bar-ch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2" b="97248" l="1835" r="97248">
                          <a14:foregroundMark x1="2752" y1="17431" x2="2752" y2="17431"/>
                          <a14:foregroundMark x1="24771" y1="96330" x2="24771" y2="96330"/>
                          <a14:foregroundMark x1="97248" y1="96330" x2="97248" y2="96330"/>
                          <a14:foregroundMark x1="17431" y1="97248" x2="84404" y2="96330"/>
                          <a14:foregroundMark x1="1835" y1="2752" x2="1835" y2="2752"/>
                          <a14:foregroundMark x1="3670" y1="22936" x2="3670" y2="22936"/>
                          <a14:foregroundMark x1="2752" y1="26606" x2="2752" y2="93578"/>
                          <a14:backgroundMark x1="77982" y1="85321" x2="77982" y2="85321"/>
                          <a14:backgroundMark x1="70642" y1="76147" x2="70642" y2="76147"/>
                          <a14:backgroundMark x1="68807" y1="86239" x2="68807" y2="86239"/>
                          <a14:backgroundMark x1="59633" y1="83486" x2="58716" y2="65138"/>
                          <a14:backgroundMark x1="41284" y1="88073" x2="40367" y2="56881"/>
                          <a14:backgroundMark x1="22018" y1="86239" x2="20183" y2="40367"/>
                          <a14:backgroundMark x1="11009" y1="85321" x2="11009" y2="42202"/>
                          <a14:backgroundMark x1="12844" y1="89908" x2="12844" y2="89908"/>
                          <a14:backgroundMark x1="22936" y1="90826" x2="22936" y2="90826"/>
                          <a14:backgroundMark x1="11927" y1="91743" x2="11927" y2="91743"/>
                          <a14:backgroundMark x1="32110" y1="87156" x2="31193" y2="62385"/>
                          <a14:backgroundMark x1="50459" y1="88073" x2="49541" y2="72477"/>
                          <a14:backgroundMark x1="60550" y1="88991" x2="60550" y2="862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985" y="5393739"/>
              <a:ext cx="950803" cy="95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4300584" y="5305316"/>
              <a:ext cx="916473" cy="982000"/>
              <a:chOff x="5434013" y="5302120"/>
              <a:chExt cx="916473" cy="982000"/>
            </a:xfrm>
          </p:grpSpPr>
          <p:pic>
            <p:nvPicPr>
              <p:cNvPr id="26" name="Picture 4" descr="Z:\Мои документы\bar-chart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7248" l="0" r="96330">
                            <a14:foregroundMark x1="74312" y1="76147" x2="74312" y2="76147"/>
                            <a14:foregroundMark x1="79817" y1="88991" x2="79817" y2="88991"/>
                            <a14:foregroundMark x1="88991" y1="96330" x2="88991" y2="96330"/>
                            <a14:foregroundMark x1="96330" y1="97248" x2="96330" y2="97248"/>
                            <a14:backgroundMark x1="55963" y1="43119" x2="55963" y2="431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" b="6355"/>
              <a:stretch/>
            </p:blipFill>
            <p:spPr bwMode="auto">
              <a:xfrm flipH="1">
                <a:off x="5434013" y="5393740"/>
                <a:ext cx="903011" cy="890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Z:\Мои документы\bar-chart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65" b="84281" l="14523" r="905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" b="6355"/>
              <a:stretch/>
            </p:blipFill>
            <p:spPr bwMode="auto">
              <a:xfrm rot="10800000" flipH="1">
                <a:off x="5447475" y="5302120"/>
                <a:ext cx="903011" cy="890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635876" y="1880031"/>
            <a:ext cx="519602" cy="509487"/>
            <a:chOff x="4300584" y="5305316"/>
            <a:chExt cx="1039204" cy="1039226"/>
          </a:xfrm>
        </p:grpSpPr>
        <p:pic>
          <p:nvPicPr>
            <p:cNvPr id="35" name="Picture 4" descr="Z:\Мои документы\bar-ch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52" b="97248" l="1835" r="97248">
                          <a14:foregroundMark x1="2752" y1="17431" x2="2752" y2="17431"/>
                          <a14:foregroundMark x1="24771" y1="96330" x2="24771" y2="96330"/>
                          <a14:foregroundMark x1="97248" y1="96330" x2="97248" y2="96330"/>
                          <a14:foregroundMark x1="17431" y1="97248" x2="84404" y2="96330"/>
                          <a14:foregroundMark x1="1835" y1="2752" x2="1835" y2="2752"/>
                          <a14:foregroundMark x1="3670" y1="22936" x2="3670" y2="22936"/>
                          <a14:foregroundMark x1="2752" y1="26606" x2="2752" y2="93578"/>
                          <a14:backgroundMark x1="77982" y1="85321" x2="77982" y2="85321"/>
                          <a14:backgroundMark x1="70642" y1="76147" x2="70642" y2="76147"/>
                          <a14:backgroundMark x1="68807" y1="86239" x2="68807" y2="86239"/>
                          <a14:backgroundMark x1="59633" y1="83486" x2="58716" y2="65138"/>
                          <a14:backgroundMark x1="41284" y1="88073" x2="40367" y2="56881"/>
                          <a14:backgroundMark x1="22018" y1="86239" x2="20183" y2="40367"/>
                          <a14:backgroundMark x1="11009" y1="85321" x2="11009" y2="42202"/>
                          <a14:backgroundMark x1="12844" y1="89908" x2="12844" y2="89908"/>
                          <a14:backgroundMark x1="22936" y1="90826" x2="22936" y2="90826"/>
                          <a14:backgroundMark x1="11927" y1="91743" x2="11927" y2="91743"/>
                          <a14:backgroundMark x1="32110" y1="87156" x2="31193" y2="62385"/>
                          <a14:backgroundMark x1="50459" y1="88073" x2="49541" y2="72477"/>
                          <a14:backgroundMark x1="60550" y1="88991" x2="60550" y2="862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985" y="5393739"/>
              <a:ext cx="950803" cy="95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4300584" y="5305316"/>
              <a:ext cx="916473" cy="982000"/>
              <a:chOff x="5434013" y="5302120"/>
              <a:chExt cx="916473" cy="982000"/>
            </a:xfrm>
          </p:grpSpPr>
          <p:pic>
            <p:nvPicPr>
              <p:cNvPr id="37" name="Picture 4" descr="Z:\Мои документы\bar-chart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7248" l="0" r="96330">
                            <a14:foregroundMark x1="74312" y1="76147" x2="74312" y2="76147"/>
                            <a14:foregroundMark x1="79817" y1="88991" x2="79817" y2="88991"/>
                            <a14:foregroundMark x1="88991" y1="96330" x2="88991" y2="96330"/>
                            <a14:foregroundMark x1="96330" y1="97248" x2="96330" y2="97248"/>
                            <a14:backgroundMark x1="55963" y1="43119" x2="55963" y2="431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" b="6355"/>
              <a:stretch/>
            </p:blipFill>
            <p:spPr bwMode="auto">
              <a:xfrm flipH="1">
                <a:off x="5434013" y="5393740"/>
                <a:ext cx="903011" cy="890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4" descr="Z:\Мои документы\bar-chart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65" b="84281" l="14523" r="905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" b="6355"/>
              <a:stretch/>
            </p:blipFill>
            <p:spPr bwMode="auto">
              <a:xfrm rot="10800000" flipH="1">
                <a:off x="5447475" y="5302120"/>
                <a:ext cx="903011" cy="890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131027" y="1000947"/>
            <a:ext cx="443882" cy="4166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131027" y="2001453"/>
            <a:ext cx="443882" cy="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1070" y="2996952"/>
            <a:ext cx="8520187" cy="33239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результате повышения качества досудебного урегулирования споров </a:t>
            </a:r>
            <a:r>
              <a:rPr lang="ru-RU" sz="1400" dirty="0" smtClean="0">
                <a:latin typeface="Arial Narrow" panose="020B0606020202030204" pitchFamily="34" charset="0"/>
              </a:rPr>
              <a:t>снизилось </a:t>
            </a:r>
            <a:r>
              <a:rPr lang="ru-RU" sz="1400" dirty="0">
                <a:latin typeface="Arial Narrow" panose="020B0606020202030204" pitchFamily="34" charset="0"/>
              </a:rPr>
              <a:t>количество обращений заявителей в суды после их досудебного рассмотрения в вышестоящих налоговых органах. Так</a:t>
            </a:r>
            <a:r>
              <a:rPr lang="ru-RU" sz="1400" dirty="0" smtClean="0">
                <a:latin typeface="Arial Narrow" panose="020B0606020202030204" pitchFamily="34" charset="0"/>
              </a:rPr>
              <a:t>, в 2019 году </a:t>
            </a:r>
            <a:r>
              <a:rPr lang="ru-RU" sz="1400" dirty="0">
                <a:latin typeface="Arial Narrow" panose="020B0606020202030204" pitchFamily="34" charset="0"/>
              </a:rPr>
              <a:t>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15,2% </a:t>
            </a:r>
            <a:r>
              <a:rPr lang="ru-RU" sz="1400" dirty="0">
                <a:latin typeface="Arial Narrow" panose="020B0606020202030204" pitchFamily="34" charset="0"/>
              </a:rPr>
              <a:t>по сравнению с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2018 годом.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Сохранение положительной тенденции сокращения числа споров за 2019 год 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400" dirty="0" smtClean="0">
                <a:latin typeface="Arial Narrow" panose="020B0606020202030204" pitchFamily="34" charset="0"/>
              </a:rPr>
              <a:t>on-line</a:t>
            </a:r>
            <a:r>
              <a:rPr lang="ru-RU" sz="1400" dirty="0" smtClean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Служба </a:t>
            </a:r>
            <a:r>
              <a:rPr lang="ru-RU" sz="1400" dirty="0">
                <a:latin typeface="Arial Narrow" panose="020B0606020202030204" pitchFamily="34" charset="0"/>
              </a:rPr>
              <a:t>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налоговыми органами жалоб (обращений</a:t>
            </a:r>
            <a:r>
              <a:rPr lang="ru-RU" sz="1400" dirty="0">
                <a:latin typeface="Arial Narrow" panose="020B0606020202030204" pitchFamily="34" charset="0"/>
              </a:rPr>
              <a:t>) налогоплательщиков на акты налоговых органов ненормативного характера, действия или бездействие их должностных лиц. </a:t>
            </a:r>
            <a:r>
              <a:rPr lang="ru-RU" sz="1400" dirty="0" smtClean="0">
                <a:latin typeface="Arial Narrow" panose="020B0606020202030204" pitchFamily="34" charset="0"/>
              </a:rPr>
              <a:t>За 2019 год размещено 50 таких решений.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8229600" cy="101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cap="all" dirty="0" smtClean="0"/>
              <a:t>Досудебное урегулирование налоговых споров</a:t>
            </a:r>
            <a:endParaRPr lang="ru-RU" sz="1800" cap="all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5753" y="1826240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35730" y="1874359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- 28,2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3260116" y="181260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14819" y="1145546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04415" y="1198779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29,0%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1" y="1881640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45" y="113814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65126" y="1056332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92285" y="1072487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- 7,9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>
            <a:off x="3266761" y="102408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5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1121507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38468" y="1806090"/>
            <a:ext cx="2589916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06139" y="1955042"/>
            <a:ext cx="7232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17,0%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2868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985931" y="149734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30,8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Номер слайда 3"/>
          <p:cNvSpPr>
            <a:spLocks noGrp="1"/>
          </p:cNvSpPr>
          <p:nvPr/>
        </p:nvSpPr>
        <p:spPr bwMode="auto">
          <a:xfrm>
            <a:off x="8418513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Судебная работа налоговых органов</a:t>
            </a:r>
            <a:endParaRPr lang="ru-RU" sz="1800" cap="all" dirty="0"/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3" y="623731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10" y="5950226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1" y="4552540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284" y="1007332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дел, рассмотренных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судами по всем категориям лиц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74475" y="1123876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- 14,5%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5474" y="1874912"/>
            <a:ext cx="2520279" cy="112204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налоговых органов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134,3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85336" y="212225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85,4%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752923" y="104740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2" name="Picture 2" descr="Z:\Мои документы\ju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6" y="1123876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00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1415" y="1990008"/>
            <a:ext cx="2686761" cy="934936"/>
          </a:xfrm>
          <a:prstGeom prst="rect">
            <a:avLst/>
          </a:prstGeom>
        </p:spPr>
        <p:txBody>
          <a:bodyPr wrap="square" lIns="104105" tIns="52052" rIns="104105" bIns="52052" anchor="ctr">
            <a:normAutofit fontScale="92500" lnSpcReduction="10000"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</a:p>
          <a:p>
            <a:pPr defTabSz="1041034">
              <a:defRPr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71,5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9566" y="2087907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- 0,8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п.п.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57849" y="1145473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2016" y="945754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157,2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16502" y="1161326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7993434" y="106645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99920" y="207445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3528" y="3251494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Стабильно высокие показатели судебной работы за </a:t>
            </a:r>
            <a:r>
              <a:rPr lang="ru-RU" sz="1400" dirty="0" smtClean="0">
                <a:latin typeface="Arial Narrow" panose="020B0606020202030204" pitchFamily="34" charset="0"/>
              </a:rPr>
              <a:t>2019 год </a:t>
            </a:r>
            <a:r>
              <a:rPr lang="ru-RU" sz="1400" dirty="0">
                <a:latin typeface="Arial Narrow" panose="020B0606020202030204" pitchFamily="34" charset="0"/>
              </a:rPr>
              <a:t>связаны с </a:t>
            </a:r>
            <a:r>
              <a:rPr lang="ru-RU" sz="1400" dirty="0" smtClean="0">
                <a:latin typeface="Arial Narrow" panose="020B0606020202030204" pitchFamily="34" charset="0"/>
              </a:rPr>
              <a:t>эффективным участием правовых отделов в </a:t>
            </a:r>
            <a:r>
              <a:rPr lang="ru-RU" sz="1400" dirty="0">
                <a:latin typeface="Arial Narrow" panose="020B0606020202030204" pitchFamily="34" charset="0"/>
              </a:rPr>
              <a:t>рассмотрении материалов налоговых проверок, а также жалоб налогоплательщиков на стадии досудебного урегулирования судебных споров, осуществляемом в особом порядке, с целью выработки единообразного правового подхода по применению новых правовых концепций, введённых в налоговое законодательство Федеральным законом от 18.07.2017 N 163-ФЗ.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82099" y="3251494"/>
            <a:ext cx="39579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2019 год </a:t>
            </a:r>
            <a:r>
              <a:rPr lang="ru-RU" sz="1400" dirty="0">
                <a:latin typeface="Arial Narrow" panose="020B0606020202030204" pitchFamily="34" charset="0"/>
              </a:rPr>
              <a:t>количество споров с бизнесом снизилось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19%   </a:t>
            </a:r>
            <a:r>
              <a:rPr lang="ru-RU" sz="1400" dirty="0">
                <a:latin typeface="Arial Narrow" panose="020B0606020202030204" pitchFamily="34" charset="0"/>
              </a:rPr>
              <a:t>по сравнению с </a:t>
            </a:r>
            <a:r>
              <a:rPr lang="ru-RU" sz="1400" dirty="0" smtClean="0">
                <a:latin typeface="Arial Narrow" panose="020B0606020202030204" pitchFamily="34" charset="0"/>
              </a:rPr>
              <a:t>2018 годом.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Количество судебных споров, связанных с обжалованием результатов налоговых проверок также снизилось на 27% по сравнению с 2018 годом.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Имеет место рост соотношения сумм требований и количества споров, рассмотренных в пользу налоговых органов. Так из общей </a:t>
            </a:r>
            <a:r>
              <a:rPr lang="ru-RU" sz="1400" dirty="0">
                <a:latin typeface="Arial Narrow" panose="020B0606020202030204" pitchFamily="34" charset="0"/>
              </a:rPr>
              <a:t>суммы рассмотренных судами требований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всем спорам с налогоплательщиками в пользу налоговых органов удовлетворено </a:t>
            </a:r>
            <a:r>
              <a:rPr lang="ru-RU" sz="1400" dirty="0" smtClean="0">
                <a:latin typeface="Arial Narrow" panose="020B0606020202030204" pitchFamily="34" charset="0"/>
              </a:rPr>
              <a:t>85,4%, </a:t>
            </a:r>
            <a:r>
              <a:rPr lang="ru-RU" sz="1400" dirty="0">
                <a:latin typeface="Arial Narrow" panose="020B0606020202030204" pitchFamily="34" charset="0"/>
              </a:rPr>
              <a:t>или </a:t>
            </a:r>
            <a:r>
              <a:rPr lang="ru-RU" sz="1400" dirty="0" smtClean="0">
                <a:latin typeface="Arial Narrow" panose="020B0606020202030204" pitchFamily="34" charset="0"/>
              </a:rPr>
              <a:t>134,3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 rot="10800000">
            <a:off x="3578251" y="205008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9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7" y="20500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8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Контрольно-кассовая техника  </a:t>
            </a:r>
            <a:endParaRPr lang="ru-RU" sz="1800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992664" y="1323325"/>
            <a:ext cx="26727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07610" y="1169966"/>
            <a:ext cx="10846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единиц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1" y="1217484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0770" y="1066560"/>
            <a:ext cx="3860486" cy="4738704"/>
          </a:xfrm>
          <a:prstGeom prst="rect">
            <a:avLst/>
          </a:prstGeom>
          <a:noFill/>
        </p:spPr>
        <p:txBody>
          <a:bodyPr wrap="square" numCol="1" spcCol="360000" rtlCol="0">
            <a:noAutofit/>
          </a:bodyPr>
          <a:lstStyle/>
          <a:p>
            <a:pPr indent="180000" algn="just">
              <a:lnSpc>
                <a:spcPct val="8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Продолжается </a:t>
            </a:r>
            <a:r>
              <a:rPr lang="ru-RU" sz="1400" dirty="0">
                <a:latin typeface="Arial Narrow" panose="020B0606020202030204" pitchFamily="34" charset="0"/>
              </a:rPr>
              <a:t>формирование рынка профессиональных участников реформы контрольно-кассовой техники. Так, по состоянию на 01.01.2020:</a:t>
            </a:r>
          </a:p>
          <a:p>
            <a:pPr indent="180000" algn="just">
              <a:lnSpc>
                <a:spcPct val="85000"/>
              </a:lnSpc>
            </a:pPr>
            <a:r>
              <a:rPr lang="ru-RU" sz="1400" dirty="0">
                <a:latin typeface="Arial Narrow" panose="020B0606020202030204" pitchFamily="34" charset="0"/>
              </a:rPr>
              <a:t>-	в реестр экспертных организаций включены сведения о 9 экспертных организациях; </a:t>
            </a:r>
          </a:p>
          <a:p>
            <a:pPr indent="180000" algn="just">
              <a:lnSpc>
                <a:spcPct val="85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выданы разрешения на обработку фискальных данных 21 организациям; </a:t>
            </a:r>
          </a:p>
          <a:p>
            <a:pPr indent="180000" algn="just">
              <a:lnSpc>
                <a:spcPct val="85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 реестре контрольно-кассовой техники содержатся сведения о 180 моделях контрольно-кассовой техники; </a:t>
            </a:r>
          </a:p>
          <a:p>
            <a:pPr indent="180000" algn="just">
              <a:lnSpc>
                <a:spcPct val="85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 реестр фискальных накопителей включены сведения о 18 моделях фискальных накопителей.</a:t>
            </a:r>
          </a:p>
          <a:p>
            <a:pPr indent="180000" algn="just">
              <a:lnSpc>
                <a:spcPct val="8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ходе осуществления следующего этапа перехода на новый порядок применения ККТ до 01.07.2021 ФНС России ведется дальнейшая работа по обеспечению перехода отдельных категорий налогоплательщиков, которые в настоящее время не обязаны применять ККТ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8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8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8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8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487" y="2095226"/>
            <a:ext cx="318677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Количество проверок соблюдения требований к ККТ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4348" y="2076759"/>
            <a:ext cx="115872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75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тыс.</a:t>
            </a:r>
            <a:endParaRPr lang="ru-RU" sz="1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084" y="2943800"/>
            <a:ext cx="318677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По результатам проверок , выявивших нарушения, предъявлены штрафные санкции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62045" y="2904502"/>
            <a:ext cx="115872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557 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рублей</a:t>
            </a:r>
            <a:endParaRPr lang="ru-RU" sz="7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5536" y="3054164"/>
            <a:ext cx="435248" cy="457174"/>
          </a:xfrm>
          <a:prstGeom prst="rect">
            <a:avLst/>
          </a:prstGeom>
        </p:spPr>
      </p:pic>
      <p:pic>
        <p:nvPicPr>
          <p:cNvPr id="20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95536" y="2087235"/>
            <a:ext cx="369447" cy="522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1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522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696934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028497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471" y="1106314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- 19,0%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980728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033593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1785186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7171" y="1856878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- 0,8%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70684" y="1087552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- 3,1%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7417693" y="101060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46638" y="1856878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+ 4,9%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7562584" y="179705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2028" y="3284984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400" dirty="0" smtClean="0">
                <a:latin typeface="Arial Narrow" panose="020B0606020202030204" pitchFamily="34" charset="0"/>
              </a:rPr>
              <a:t>января 2020 </a:t>
            </a:r>
            <a:r>
              <a:rPr lang="ru-RU" sz="140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400" dirty="0" smtClean="0">
                <a:latin typeface="Arial Narrow" panose="020B0606020202030204" pitchFamily="34" charset="0"/>
              </a:rPr>
              <a:t>3 715,3 </a:t>
            </a:r>
            <a:r>
              <a:rPr lang="ru-RU" sz="1400" dirty="0">
                <a:latin typeface="Arial Narrow" panose="020B0606020202030204" pitchFamily="34" charset="0"/>
              </a:rPr>
              <a:t>тыс. юридических </a:t>
            </a:r>
            <a:r>
              <a:rPr lang="ru-RU" sz="1400" dirty="0" smtClean="0">
                <a:latin typeface="Arial Narrow" panose="020B0606020202030204" pitchFamily="34" charset="0"/>
              </a:rPr>
              <a:t>лицах </a:t>
            </a:r>
            <a:r>
              <a:rPr lang="ru-RU" sz="1400" dirty="0">
                <a:latin typeface="Arial Narrow" panose="020B0606020202030204" pitchFamily="34" charset="0"/>
              </a:rPr>
              <a:t>(кроме прекративших свою деятельность) и о 7 </a:t>
            </a:r>
            <a:r>
              <a:rPr lang="ru-RU" sz="1400" dirty="0" smtClean="0">
                <a:latin typeface="Arial Narrow" panose="020B0606020202030204" pitchFamily="34" charset="0"/>
              </a:rPr>
              <a:t>174,4 </a:t>
            </a:r>
            <a:r>
              <a:rPr lang="ru-RU" sz="1400" dirty="0">
                <a:latin typeface="Arial Narrow" panose="020B0606020202030204" pitchFamily="34" charset="0"/>
              </a:rPr>
              <a:t>тыс. юридических </a:t>
            </a:r>
            <a:r>
              <a:rPr lang="ru-RU" sz="1400" dirty="0" smtClean="0">
                <a:latin typeface="Arial Narrow" panose="020B0606020202030204" pitchFamily="34" charset="0"/>
              </a:rPr>
              <a:t>лицах, </a:t>
            </a:r>
            <a:r>
              <a:rPr lang="ru-RU" sz="140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40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1 </a:t>
            </a:r>
            <a:r>
              <a:rPr lang="ru-RU" sz="1400" dirty="0" smtClean="0">
                <a:latin typeface="Arial Narrow" panose="020B0606020202030204" pitchFamily="34" charset="0"/>
              </a:rPr>
              <a:t>января 2020 </a:t>
            </a:r>
            <a:r>
              <a:rPr lang="ru-RU" sz="140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400" dirty="0" smtClean="0">
                <a:latin typeface="Arial Narrow" panose="020B0606020202030204" pitchFamily="34" charset="0"/>
              </a:rPr>
              <a:t>4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040,1</a:t>
            </a:r>
            <a:r>
              <a:rPr lang="ru-RU" sz="1400" dirty="0">
                <a:latin typeface="Arial Narrow" panose="020B0606020202030204" pitchFamily="34" charset="0"/>
              </a:rPr>
              <a:t> тыс.  индивидуальных </a:t>
            </a:r>
            <a:r>
              <a:rPr lang="ru-RU" sz="1400" dirty="0" smtClean="0">
                <a:latin typeface="Arial Narrow" panose="020B0606020202030204" pitchFamily="34" charset="0"/>
              </a:rPr>
              <a:t>предпринимателях </a:t>
            </a:r>
            <a:r>
              <a:rPr lang="ru-RU" sz="140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40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40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                  2019 год направлено </a:t>
            </a:r>
            <a:r>
              <a:rPr lang="ru-RU" sz="1400" dirty="0">
                <a:latin typeface="Arial Narrow" panose="020B0606020202030204" pitchFamily="34" charset="0"/>
              </a:rPr>
              <a:t>более </a:t>
            </a:r>
            <a:r>
              <a:rPr lang="ru-RU" sz="1400" dirty="0" smtClean="0">
                <a:latin typeface="Arial Narrow" panose="020B0606020202030204" pitchFamily="34" charset="0"/>
              </a:rPr>
              <a:t>1 809,5 </a:t>
            </a:r>
            <a:r>
              <a:rPr lang="ru-RU" sz="1400" dirty="0">
                <a:latin typeface="Arial Narrow" panose="020B0606020202030204" pitchFamily="34" charset="0"/>
              </a:rPr>
              <a:t>тыс. пакетов </a:t>
            </a:r>
            <a:r>
              <a:rPr lang="ru-RU" sz="1400" dirty="0" smtClean="0">
                <a:latin typeface="Arial Narrow" panose="020B0606020202030204" pitchFamily="34" charset="0"/>
              </a:rPr>
              <a:t>электронных документов.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1 августа 2016 года Служба осуществляет ведение Единого реестра субъектов малого и среднего предпринимательства.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10 </a:t>
            </a:r>
            <a:r>
              <a:rPr lang="ru-RU" sz="1400" dirty="0" smtClean="0">
                <a:latin typeface="Arial Narrow" panose="020B0606020202030204" pitchFamily="34" charset="0"/>
              </a:rPr>
              <a:t>января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2020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года </a:t>
            </a:r>
            <a:r>
              <a:rPr lang="ru-RU" sz="1400" dirty="0">
                <a:latin typeface="Arial Narrow" panose="020B0606020202030204" pitchFamily="34" charset="0"/>
              </a:rPr>
              <a:t>в реестре содержатся сведения о </a:t>
            </a:r>
            <a:r>
              <a:rPr lang="ru-RU" sz="1400" dirty="0" smtClean="0">
                <a:latin typeface="Arial Narrow" panose="020B0606020202030204" pitchFamily="34" charset="0"/>
              </a:rPr>
              <a:t>5,92</a:t>
            </a:r>
            <a:r>
              <a:rPr lang="ru-RU" sz="1400" dirty="0">
                <a:latin typeface="Arial Narrow" panose="020B0606020202030204" pitchFamily="34" charset="0"/>
              </a:rPr>
              <a:t> млн. </a:t>
            </a:r>
            <a:r>
              <a:rPr lang="ru-RU" sz="140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40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400" dirty="0" smtClean="0">
                <a:latin typeface="Arial Narrow" panose="020B0606020202030204" pitchFamily="34" charset="0"/>
              </a:rPr>
              <a:t>из </a:t>
            </a:r>
            <a:r>
              <a:rPr lang="ru-RU" sz="1400" dirty="0">
                <a:latin typeface="Arial Narrow" panose="020B0606020202030204" pitchFamily="34" charset="0"/>
              </a:rPr>
              <a:t>них </a:t>
            </a:r>
            <a:r>
              <a:rPr lang="ru-RU" sz="1400" dirty="0" smtClean="0">
                <a:latin typeface="Arial Narrow" panose="020B0606020202030204" pitchFamily="34" charset="0"/>
              </a:rPr>
              <a:t>– 5,7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млн. </a:t>
            </a:r>
            <a:r>
              <a:rPr lang="ru-RU" sz="140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400" dirty="0" smtClean="0">
                <a:latin typeface="Arial Narrow" panose="020B0606020202030204" pitchFamily="34" charset="0"/>
              </a:rPr>
              <a:t>224</a:t>
            </a:r>
            <a:r>
              <a:rPr lang="ru-RU" sz="140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400" dirty="0" smtClean="0">
                <a:latin typeface="Arial Narrow" panose="020B0606020202030204" pitchFamily="34" charset="0"/>
              </a:rPr>
              <a:t>17,0</a:t>
            </a:r>
            <a:r>
              <a:rPr lang="ru-RU" sz="140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latin typeface="Arial Narrow" panose="020B0606020202030204" pitchFamily="34" charset="0"/>
              </a:rPr>
              <a:t>2019 год </a:t>
            </a:r>
            <a:r>
              <a:rPr lang="ru-RU" sz="1400" dirty="0">
                <a:latin typeface="Arial Narrow" panose="020B0606020202030204" pitchFamily="34" charset="0"/>
              </a:rPr>
              <a:t>пользователями выполнено </a:t>
            </a:r>
            <a:r>
              <a:rPr lang="ru-RU" sz="1400" dirty="0" smtClean="0">
                <a:latin typeface="Arial Narrow" panose="020B0606020202030204" pitchFamily="34" charset="0"/>
              </a:rPr>
              <a:t>более 48,5 млн. </a:t>
            </a:r>
            <a:r>
              <a:rPr lang="ru-RU" sz="1400" dirty="0">
                <a:latin typeface="Arial Narrow" panose="020B0606020202030204" pitchFamily="34" charset="0"/>
              </a:rPr>
              <a:t>поисковых запросов, в том числе сформировано более </a:t>
            </a:r>
            <a:r>
              <a:rPr lang="ru-RU" sz="1400" dirty="0" smtClean="0">
                <a:latin typeface="Arial Narrow" panose="020B0606020202030204" pitchFamily="34" charset="0"/>
              </a:rPr>
              <a:t>3,6 млн. </a:t>
            </a:r>
            <a:r>
              <a:rPr lang="ru-RU" sz="1400" dirty="0">
                <a:latin typeface="Arial Narrow" panose="020B0606020202030204" pitchFamily="34" charset="0"/>
              </a:rPr>
              <a:t>выписок из Единого реестра субъектов малого и среднего предпринимательства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458561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471739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Количество  поданных на государственную регистрацию пакетов электронных документов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636192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+ 49,6%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621185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 rot="10800000">
            <a:off x="3378840" y="173848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70683" y="2583993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583993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47" y="1800887"/>
            <a:ext cx="6397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0800000">
            <a:off x="7408526" y="245856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08" y="2468025"/>
            <a:ext cx="589923" cy="6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Государственная регистрация и учет налогоплательщиков</a:t>
            </a:r>
          </a:p>
        </p:txBody>
      </p:sp>
      <p:pic>
        <p:nvPicPr>
          <p:cNvPr id="39" name="Picture 4" descr="Z:\Мои документы\lis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1771305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Z:\Мои документы\tasks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771305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Z:\Мои документы\tasks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033593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Z:\Мои документы\lis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033593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282366" y="1134916"/>
            <a:ext cx="10319213" cy="5203302"/>
            <a:chOff x="618848" y="-179651"/>
            <a:chExt cx="10319769" cy="5202904"/>
          </a:xfrm>
        </p:grpSpPr>
        <p:grpSp>
          <p:nvGrpSpPr>
            <p:cNvPr id="15368" name="Группа 5"/>
            <p:cNvGrpSpPr>
              <a:grpSpLocks/>
            </p:cNvGrpSpPr>
            <p:nvPr/>
          </p:nvGrpSpPr>
          <p:grpSpPr bwMode="auto">
            <a:xfrm>
              <a:off x="618848" y="-179651"/>
              <a:ext cx="10319769" cy="5202904"/>
              <a:chOff x="618848" y="-179651"/>
              <a:chExt cx="10319769" cy="5202904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1082150" y="-107777"/>
                <a:ext cx="2079889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400" b="1" dirty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endParaRPr lang="ru-RU" altLang="ru-RU" sz="1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r">
                  <a:lnSpc>
                    <a:spcPct val="115000"/>
                  </a:lnSpc>
                </a:pPr>
                <a:r>
                  <a:rPr lang="ru-RU" altLang="ru-RU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29,2 </a:t>
                </a:r>
                <a:r>
                  <a:rPr lang="ru-RU" altLang="ru-RU" sz="140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млн </a:t>
                </a:r>
                <a:r>
                  <a:rPr lang="ru-RU" altLang="ru-RU" sz="1400" dirty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человек</a:t>
                </a:r>
                <a:endParaRPr lang="ru-RU" altLang="ru-RU" sz="14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 </a:t>
                </a:r>
              </a:p>
            </p:txBody>
          </p:sp>
          <p:grpSp>
            <p:nvGrpSpPr>
              <p:cNvPr id="15371" name="Группа 8"/>
              <p:cNvGrpSpPr>
                <a:grpSpLocks/>
              </p:cNvGrpSpPr>
              <p:nvPr/>
            </p:nvGrpSpPr>
            <p:grpSpPr bwMode="auto">
              <a:xfrm>
                <a:off x="618848" y="-179651"/>
                <a:ext cx="10319769" cy="5202904"/>
                <a:chOff x="325550" y="-179651"/>
                <a:chExt cx="10319769" cy="5202904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-110639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25550" y="3226589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4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855</a:t>
                  </a:r>
                  <a:r>
                    <a:rPr lang="ru-RU" altLang="ru-RU" sz="13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40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тысяч организаций</a:t>
                  </a:r>
                  <a:endParaRPr lang="ru-RU" alt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80546" y="1398133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4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2</a:t>
                  </a:r>
                  <a:r>
                    <a:rPr lang="ru-RU" altLang="ru-RU" sz="20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 </a:t>
                  </a:r>
                  <a:r>
                    <a:rPr lang="ru-RU" altLang="ru-RU" sz="130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 </a:t>
                  </a:r>
                  <a:r>
                    <a:rPr lang="ru-RU" altLang="ru-RU" sz="140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млн ИП</a:t>
                  </a:r>
                  <a:endParaRPr lang="ru-RU" alt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329" y="1303128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4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РИСКИ </a:t>
                  </a:r>
                  <a:r>
                    <a:rPr lang="ru-RU" altLang="ru-RU" sz="14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БИЗНЕСА: ПРОВЕРЬ СЕБЯ И </a:t>
                  </a:r>
                  <a:r>
                    <a:rPr lang="ru-RU" altLang="ru-RU" sz="14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КОНТРАГЕНТА</a:t>
                  </a:r>
                  <a:endParaRPr lang="ru-RU" altLang="ru-RU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4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</a:t>
                  </a: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1 </a:t>
                  </a:r>
                  <a:r>
                    <a:rPr lang="ru-RU" altLang="ru-RU" sz="14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млрд. </a:t>
                  </a:r>
                  <a:r>
                    <a:rPr lang="ru-RU" altLang="ru-RU" sz="14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обращений*</a:t>
                  </a:r>
                  <a:endParaRPr lang="ru-RU" altLang="ru-RU" sz="14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6527305" y="-179651"/>
                  <a:ext cx="3225118" cy="654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4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УЗНАЙ ИНН 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452,8 </a:t>
                  </a:r>
                  <a:r>
                    <a:rPr lang="ru-RU" altLang="ru-RU" sz="14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</a:t>
                  </a:r>
                  <a:r>
                    <a:rPr lang="ru-RU" altLang="ru-RU" sz="14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200" b="1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6" y="3888994"/>
                  <a:ext cx="2323856" cy="1134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329" y="2551525"/>
                  <a:ext cx="3475990" cy="71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100" dirty="0" smtClean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16572" y="2657590"/>
                  <a:ext cx="2520424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4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ПРОВЕРКА КОРРЕКТНОСТИ ЗАПОЛНЕНИЯ СЧЕТОВ-ФАКТУР</a:t>
                  </a:r>
                  <a:endParaRPr lang="ru-RU" altLang="ru-RU" sz="1300" b="1" dirty="0" smtClean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173,5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4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</a:t>
                  </a:r>
                  <a:endParaRPr lang="ru-RU" altLang="ru-RU" sz="1400" dirty="0" smtClean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4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через</a:t>
                  </a:r>
                  <a:r>
                    <a:rPr lang="en-US" altLang="ru-RU" sz="14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web-</a:t>
                  </a:r>
                  <a:r>
                    <a:rPr lang="ru-RU" altLang="ru-RU" sz="14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сервис*</a:t>
                  </a:r>
                  <a:endParaRPr lang="ru-RU" altLang="ru-RU" sz="14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890025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3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804493" y="5505079"/>
            <a:ext cx="370379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14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БОЛЕЕ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50</a:t>
            </a:r>
            <a:r>
              <a:rPr lang="ru-RU" altLang="ru-RU" sz="14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СЕРВИСОВ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4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</a:t>
            </a:r>
            <a:r>
              <a:rPr lang="ru-RU" altLang="ru-RU" sz="1400" b="1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официального сайта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около</a:t>
            </a:r>
            <a:r>
              <a:rPr lang="ru-RU" altLang="ru-RU" sz="13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146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млн.*</a:t>
            </a:r>
          </a:p>
        </p:txBody>
      </p:sp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2989901" y="6338218"/>
            <a:ext cx="3224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300" b="1" dirty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 2019 год</a:t>
            </a: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cap="al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35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93"/>
            <a:ext cx="8949600" cy="114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Оказание услуг налогоплательщикам</a:t>
            </a: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296784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01809" y="117816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35240" y="1300615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969" y="1174654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за 2019 год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62280" y="1383802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12,0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220968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0023" y="2348880"/>
            <a:ext cx="8602457" cy="41642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 целью предоставления налогоплательщикам качественного, быстрого информационного обслуживания при личном посещении налогоплательщиком налоговой инспекции за 2019 год </a:t>
            </a:r>
            <a:r>
              <a:rPr lang="ru-RU" sz="1400" b="1" dirty="0" smtClean="0">
                <a:latin typeface="Arial Narrow" panose="020B0606020202030204" pitchFamily="34" charset="0"/>
              </a:rPr>
              <a:t>1 074</a:t>
            </a:r>
            <a:r>
              <a:rPr lang="ru-RU" sz="1400" dirty="0" smtClean="0">
                <a:latin typeface="Arial Narrow" panose="020B0606020202030204" pitchFamily="34" charset="0"/>
              </a:rPr>
              <a:t> сотрудника территориальных налоговых органов, осуществляющих личный приём и обслуживание налогоплательщиков, прошли обучающие тренинги по эффективному взаимодействию и вежливому общению с налогоплательщиками.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рамках работ по совершенствованию 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Указом </a:t>
            </a:r>
            <a:r>
              <a:rPr lang="ru-RU" sz="1400" dirty="0">
                <a:latin typeface="Arial Narrow" panose="020B0606020202030204" pitchFamily="34" charset="0"/>
              </a:rPr>
              <a:t>Президента Российской Федерации от 07.05.2012 № 601 установлено значение целевого показателя «Уровень удовлетворённости граждан Российской Федерации качеством предоставления государственных услуг - не менее 90%».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соответствии с постановлением Правительства Российской Федерации от 12.12.2012 № 1284 в ФНС России внедрена система мониторинга качества предоставления государственных услуг, полученные результаты учитываются при решении кадровых вопросов.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 результатам </a:t>
            </a:r>
            <a:r>
              <a:rPr lang="ru-RU" sz="1400" dirty="0" smtClean="0">
                <a:latin typeface="Arial Narrow" panose="020B0606020202030204" pitchFamily="34" charset="0"/>
              </a:rPr>
              <a:t>2019 </a:t>
            </a:r>
            <a:r>
              <a:rPr lang="ru-RU" sz="1400" dirty="0">
                <a:latin typeface="Arial Narrow" panose="020B0606020202030204" pitchFamily="34" charset="0"/>
              </a:rPr>
              <a:t>года среднее значение показателя уровня удовлетворённости граждан качеством предоставления государственных услуг ФНС России составило </a:t>
            </a:r>
            <a:r>
              <a:rPr lang="ru-RU" sz="1400" b="1" dirty="0" smtClean="0">
                <a:latin typeface="Arial Narrow" panose="020B0606020202030204" pitchFamily="34" charset="0"/>
              </a:rPr>
              <a:t>97%.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86" y="2573775"/>
            <a:ext cx="2345859" cy="92776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АИС НАЛОГ – ОДНА ИЗ КРУПНЕЙШИХ БАЗ ДАННЫХ 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МИРЕ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33" y="12541"/>
            <a:ext cx="8949600" cy="114480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lvl1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 defTabSz="801472" eaLnBrk="1" hangingPunct="1">
              <a:lnSpc>
                <a:spcPct val="100000"/>
              </a:lnSpc>
              <a:defRPr/>
            </a:pP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Модернизация налоговых органов</a:t>
            </a:r>
            <a:endParaRPr lang="ru-RU" sz="1800" cap="all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OECD_4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6120529">
            <a:off x="870718" y="3712379"/>
            <a:ext cx="885669" cy="721164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1306342"/>
            <a:ext cx="20976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74738" algn="l"/>
              </a:tabLst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150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тыс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пользователей </a:t>
            </a:r>
          </a:p>
          <a:p>
            <a:pPr>
              <a:tabLst>
                <a:tab pos="1074738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сотрудников ФНС</a:t>
            </a:r>
          </a:p>
          <a:p>
            <a:pPr lvl="0">
              <a:tabLst>
                <a:tab pos="1074738" algn="l"/>
              </a:tabLst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6944" y="3509565"/>
            <a:ext cx="23528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95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12,7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млрд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объектов налогообложения 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базе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данных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061987"/>
            <a:ext cx="2000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50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млн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внешних 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пользователей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2885562"/>
            <a:ext cx="244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95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765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Тбайт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база данных </a:t>
            </a:r>
            <a:endParaRPr lang="ru-RU" sz="1400" spc="-6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defTabSz="685195">
              <a:defRPr/>
            </a:pPr>
            <a:endParaRPr lang="ru-RU" sz="1400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9505" y="4277309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открыто КНП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4409195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сформировано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46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документов выявления недоимки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5098026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обращений к интернет-сервисам ФНС России в 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2857374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млрд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счетов-фактур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2081365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налоговой и бухгалтерской отчетности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4208" y="1306342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24,2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выписок УФК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3499732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42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решений о зачете/возврате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5187237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сформировано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53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требований об уплате налогов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3" y="1306342"/>
            <a:ext cx="540000" cy="4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2" y="2828412"/>
            <a:ext cx="638201" cy="6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5" y="4226469"/>
            <a:ext cx="663100" cy="6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3" y="5098027"/>
            <a:ext cx="632835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5" y="1306342"/>
            <a:ext cx="540000" cy="5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30369"/>
            <a:ext cx="629682" cy="6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85" y="3562095"/>
            <a:ext cx="731993" cy="6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4" y="2158202"/>
            <a:ext cx="540000" cy="3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42" y="4408445"/>
            <a:ext cx="429093" cy="49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43" y="2895650"/>
            <a:ext cx="549992" cy="55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02" y="5190916"/>
            <a:ext cx="445157" cy="5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42" y="2112104"/>
            <a:ext cx="469393" cy="45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" y="-18256"/>
            <a:ext cx="894837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Динамика ключевых социально-экономических показателей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1202568"/>
            <a:ext cx="4104484" cy="518858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2019 году отмечается замедление темпов роста экономики относительно 2018 года. По предварительной оценке Росстата, ВВП вырос на </a:t>
            </a:r>
            <a:r>
              <a:rPr lang="ru-RU" sz="1400" dirty="0">
                <a:latin typeface="Arial Narrow" panose="020B0606020202030204" pitchFamily="34" charset="0"/>
              </a:rPr>
              <a:t>1</a:t>
            </a:r>
            <a:r>
              <a:rPr lang="ru-RU" sz="1400" dirty="0" smtClean="0">
                <a:latin typeface="Arial Narrow" panose="020B0606020202030204" pitchFamily="34" charset="0"/>
              </a:rPr>
              <a:t>,3% (в 2018 году – на 2,5%).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Промышленность показала умеренный рост (+2,4%). В разрезе секторов экономики наибольший рост показывает добывающая отрасль (+</a:t>
            </a:r>
            <a:r>
              <a:rPr lang="ru-RU" sz="1400" dirty="0">
                <a:latin typeface="Arial Narrow" panose="020B0606020202030204" pitchFamily="34" charset="0"/>
              </a:rPr>
              <a:t>3</a:t>
            </a:r>
            <a:r>
              <a:rPr lang="ru-RU" sz="1400" dirty="0" smtClean="0">
                <a:latin typeface="Arial Narrow" panose="020B0606020202030204" pitchFamily="34" charset="0"/>
              </a:rPr>
              <a:t>,1%, или -1,0 п.п. относительно 2018 года). Темп роста обрабатывающего сектора замедлился до 102,3% против 102,6% в 2018 году.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Оборот розничной торговли также демонстрирует замедление темпов роста (+1,6%, или -1,2 п.п.). Дополнительным сигналом дальнейшего сокращения потребления в краткосрочной перспективе служит слабая динамика оптовой торговли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(+1,9% за 2019 год к 2018 году, или -1,9 п.п.).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Данная тенденция подкрепляется также более низкими темпами роста заработной платы относительно 2018 года (номинальный +7,2% (или -4,4 п.п.), реальный +</a:t>
            </a:r>
            <a:r>
              <a:rPr lang="ru-RU" sz="1400" dirty="0">
                <a:latin typeface="Arial Narrow" panose="020B0606020202030204" pitchFamily="34" charset="0"/>
              </a:rPr>
              <a:t>2</a:t>
            </a:r>
            <a:r>
              <a:rPr lang="ru-RU" sz="1400" dirty="0" smtClean="0">
                <a:latin typeface="Arial Narrow" panose="020B0606020202030204" pitchFamily="34" charset="0"/>
              </a:rPr>
              <a:t>,5% (или -6,0 п.п.)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При этом налоговые поступления растут темпами, превышающими ключевые макроэкономические показатели.</a:t>
            </a: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621475" y="1894515"/>
            <a:ext cx="929747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Инфляция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5621475" y="1349204"/>
            <a:ext cx="508156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ВВП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5621475" y="2520136"/>
            <a:ext cx="1556812" cy="7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Заработная плата:*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номинальная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реальная</a:t>
            </a: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7726641" y="131933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1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,3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>
            <a:off x="7700192" y="1898390"/>
            <a:ext cx="8031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4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 </a:t>
            </a:r>
            <a:endParaRPr lang="ru-RU" altLang="ru-RU" sz="1600" b="1" dirty="0">
              <a:latin typeface="Arial Narrow" pitchFamily="34" charset="0"/>
            </a:endParaRPr>
          </a:p>
        </p:txBody>
      </p:sp>
      <p:pic>
        <p:nvPicPr>
          <p:cNvPr id="33" name="Picture 12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4" y="112474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Z:\Мои документы\russia-rub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184482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Z:\Мои документы\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2601767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7710222" y="2601229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+7,2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1013" y="655431"/>
            <a:ext cx="1581467" cy="829353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2019 год</a:t>
            </a:r>
            <a:endParaRPr lang="ru-RU" sz="1600" b="1" dirty="0">
              <a:solidFill>
                <a:srgbClr val="37609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5600808" y="6021086"/>
            <a:ext cx="1944805" cy="5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Средняя цена </a:t>
            </a: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на нефть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марки </a:t>
            </a:r>
            <a:r>
              <a:rPr lang="en-US" altLang="ru-RU" sz="1400" dirty="0" smtClean="0">
                <a:solidFill>
                  <a:srgbClr val="376092"/>
                </a:solidFill>
                <a:latin typeface="Arial Narrow" pitchFamily="34" charset="0"/>
              </a:rPr>
              <a:t>“URALS”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 (долларов/баррель)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49" name="Прямоугольник 7"/>
          <p:cNvSpPr>
            <a:spLocks noChangeArrowheads="1"/>
          </p:cNvSpPr>
          <p:nvPr/>
        </p:nvSpPr>
        <p:spPr bwMode="auto">
          <a:xfrm>
            <a:off x="5586808" y="3405334"/>
            <a:ext cx="2789230" cy="4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Индекс промышленного производства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0" name="Прямоугольник 12"/>
          <p:cNvSpPr>
            <a:spLocks noChangeArrowheads="1"/>
          </p:cNvSpPr>
          <p:nvPr/>
        </p:nvSpPr>
        <p:spPr bwMode="auto">
          <a:xfrm>
            <a:off x="5602592" y="3982804"/>
            <a:ext cx="1782544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Прибыль прибыльных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организаций </a:t>
            </a:r>
          </a:p>
        </p:txBody>
      </p:sp>
      <p:sp>
        <p:nvSpPr>
          <p:cNvPr id="51" name="Прямоугольник 14"/>
          <p:cNvSpPr>
            <a:spLocks noChangeArrowheads="1"/>
          </p:cNvSpPr>
          <p:nvPr/>
        </p:nvSpPr>
        <p:spPr bwMode="auto">
          <a:xfrm>
            <a:off x="7726641" y="3357714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4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3" name="Прямоугольник 37"/>
          <p:cNvSpPr>
            <a:spLocks noChangeArrowheads="1"/>
          </p:cNvSpPr>
          <p:nvPr/>
        </p:nvSpPr>
        <p:spPr bwMode="auto">
          <a:xfrm>
            <a:off x="7673742" y="4010207"/>
            <a:ext cx="82394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0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%*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6" name="Прямоугольник 5"/>
          <p:cNvSpPr>
            <a:spLocks noChangeArrowheads="1"/>
          </p:cNvSpPr>
          <p:nvPr/>
        </p:nvSpPr>
        <p:spPr bwMode="auto">
          <a:xfrm>
            <a:off x="5583210" y="5315557"/>
            <a:ext cx="1771323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Средний курс доллара</a:t>
            </a:r>
          </a:p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(рублей за доллар)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7813203" y="5327706"/>
            <a:ext cx="1226302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4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7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  +</a:t>
            </a:r>
            <a:r>
              <a:rPr lang="en-US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3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2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59" name="Picture 2" descr="Z:\Мои документы\currency-rates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4" y="5228741"/>
            <a:ext cx="635256" cy="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Z:\Мои документы\valv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6021086"/>
            <a:ext cx="531265" cy="53126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12"/>
          <p:cNvSpPr>
            <a:spLocks noChangeArrowheads="1"/>
          </p:cNvSpPr>
          <p:nvPr/>
        </p:nvSpPr>
        <p:spPr bwMode="auto">
          <a:xfrm>
            <a:off x="5602592" y="4690325"/>
            <a:ext cx="1518048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Оборот розничной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торговли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7726641" y="4675636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+1,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7" name="Прямоугольник 15"/>
          <p:cNvSpPr>
            <a:spLocks noChangeArrowheads="1"/>
          </p:cNvSpPr>
          <p:nvPr/>
        </p:nvSpPr>
        <p:spPr bwMode="auto">
          <a:xfrm>
            <a:off x="7813203" y="6010753"/>
            <a:ext cx="12840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3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   - 9,8%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1026" name="Picture 2" descr="Z:\Мои документы\cash-machine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58" y="4595989"/>
            <a:ext cx="506730" cy="5067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82" y="3266362"/>
            <a:ext cx="572273" cy="5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growth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2" y="3954452"/>
            <a:ext cx="555863" cy="5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7"/>
          <p:cNvSpPr>
            <a:spLocks noChangeArrowheads="1"/>
          </p:cNvSpPr>
          <p:nvPr/>
        </p:nvSpPr>
        <p:spPr bwMode="auto">
          <a:xfrm>
            <a:off x="7710222" y="2889261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2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021" y="6552351"/>
            <a:ext cx="4217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* - январь-ноябрь 2019 года к соответствующему периоду 2018 года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63995" y="872729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4585" y="919412"/>
            <a:ext cx="2425309" cy="696339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Вертикально интегрированная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система администрирования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4974" y="1877997"/>
            <a:ext cx="3005110" cy="814942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3289415"/>
            <a:ext cx="4296152" cy="440120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77800" algn="just"/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2019 году </a:t>
            </a:r>
            <a:r>
              <a:rPr lang="ru-RU" sz="1400" dirty="0">
                <a:latin typeface="Arial Narrow" panose="020B0606020202030204" pitchFamily="34" charset="0"/>
              </a:rPr>
              <a:t>начала функционировать новая вертикально интегрированная модель организации администрирования крупнейших налогоплательщиков.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Данная система администрирования </a:t>
            </a:r>
            <a:r>
              <a:rPr lang="ru-RU" sz="1400" dirty="0">
                <a:latin typeface="Arial Narrow" panose="020B0606020202030204" pitchFamily="34" charset="0"/>
              </a:rPr>
              <a:t>межрегиональных инспекций и находящихся в их подчинении межрайонных инспекций по крупнейшим налогоплательщикам обеспечивает повышение </a:t>
            </a:r>
            <a:r>
              <a:rPr lang="ru-RU" sz="1400" dirty="0" smtClean="0">
                <a:latin typeface="Arial Narrow" panose="020B0606020202030204" pitchFamily="34" charset="0"/>
              </a:rPr>
              <a:t>качества </a:t>
            </a:r>
            <a:r>
              <a:rPr lang="ru-RU" sz="1400" dirty="0">
                <a:latin typeface="Arial Narrow" panose="020B0606020202030204" pitchFamily="34" charset="0"/>
              </a:rPr>
              <a:t>администрирования, выявление характерных для определенных отраслей (групп налогоплательщиков) вопросов, выработку и доведение единых методологических подходов, а также рост дополнительных поступлений в бюджет Российской Федерации.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итогам </a:t>
            </a:r>
            <a:r>
              <a:rPr lang="ru-RU" sz="1400" dirty="0" smtClean="0">
                <a:latin typeface="Arial Narrow" panose="020B0606020202030204" pitchFamily="34" charset="0"/>
              </a:rPr>
              <a:t>2019 </a:t>
            </a:r>
            <a:r>
              <a:rPr lang="ru-RU" sz="1400" dirty="0">
                <a:latin typeface="Arial Narrow" panose="020B0606020202030204" pitchFamily="34" charset="0"/>
              </a:rPr>
              <a:t>года в </a:t>
            </a:r>
            <a:r>
              <a:rPr lang="ru-RU" sz="1400" dirty="0" smtClean="0">
                <a:latin typeface="Arial Narrow" panose="020B0606020202030204" pitchFamily="34" charset="0"/>
              </a:rPr>
              <a:t>межрегиональных (межрайонных) инспекциях ФНС России по крупнейшим налогоплательщикам администрируются 2 881 крупнейших налогоплательщика.</a:t>
            </a:r>
          </a:p>
          <a:p>
            <a:pPr indent="45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51873" y="880999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20" y="1488803"/>
            <a:ext cx="2886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Межрегиональных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8" descr="D:\Мои документы\!!!Презентации\Платёжные ситемы\картинки\29e0a1f2cb05332359d74a207ba1cad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7" y="1557646"/>
            <a:ext cx="475200" cy="4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15888" y="1748318"/>
            <a:ext cx="276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Межрайонных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682" y="2296055"/>
            <a:ext cx="475200" cy="4522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487" y="907230"/>
            <a:ext cx="504000" cy="50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886882" y="2290278"/>
            <a:ext cx="2553565" cy="464290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Крупнейшие налогоплательщики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2 881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42930" y="88308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18119" y="819444"/>
            <a:ext cx="299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Поступления в бюджет по результатам контрольной работы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45269" y="258614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254488" y="2449370"/>
            <a:ext cx="3122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бюджет от добровольного уточнения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крупнейшими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налогоплательщиками налоговых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обязательств.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97398" y="1889960"/>
            <a:ext cx="273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выездных налоговых проверок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35747" y="1909010"/>
            <a:ext cx="411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986449" y="1951515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2,5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964507" y="2676279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2,3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22354" y="3318595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Межрегиональными </a:t>
            </a:r>
            <a:r>
              <a:rPr lang="ru-RU" sz="1400" dirty="0">
                <a:latin typeface="Arial Narrow" panose="020B0606020202030204" pitchFamily="34" charset="0"/>
              </a:rPr>
              <a:t>и межрайонными инспекциями ФНС России по крупнейшим налогоплательщикам </a:t>
            </a:r>
            <a:r>
              <a:rPr lang="ru-RU" sz="1400" dirty="0" smtClean="0">
                <a:latin typeface="Arial Narrow" panose="020B0606020202030204" pitchFamily="34" charset="0"/>
              </a:rPr>
              <a:t>за 2019 год </a:t>
            </a:r>
            <a:r>
              <a:rPr lang="ru-RU" sz="1400" dirty="0">
                <a:latin typeface="Arial Narrow" panose="020B0606020202030204" pitchFamily="34" charset="0"/>
              </a:rPr>
              <a:t>обеспечен </a:t>
            </a:r>
            <a:r>
              <a:rPr lang="ru-RU" sz="1400" dirty="0" smtClean="0">
                <a:latin typeface="Arial Narrow" panose="020B0606020202030204" pitchFamily="34" charset="0"/>
              </a:rPr>
              <a:t>более чем в 2 раза рост </a:t>
            </a:r>
            <a:r>
              <a:rPr lang="ru-RU" sz="1400" dirty="0">
                <a:latin typeface="Arial Narrow" panose="020B0606020202030204" pitchFamily="34" charset="0"/>
              </a:rPr>
              <a:t>поступлений в бюджет по результатам контрольной </a:t>
            </a:r>
            <a:r>
              <a:rPr lang="ru-RU" sz="1400" dirty="0" smtClean="0">
                <a:latin typeface="Arial Narrow" panose="020B0606020202030204" pitchFamily="34" charset="0"/>
              </a:rPr>
              <a:t>работы по сравнению с аналогичным периодом прошлого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2019 год </a:t>
            </a:r>
            <a:r>
              <a:rPr lang="ru-RU" sz="1400" dirty="0">
                <a:latin typeface="Arial Narrow" panose="020B0606020202030204" pitchFamily="34" charset="0"/>
              </a:rPr>
              <a:t>в сопоставлении </a:t>
            </a:r>
            <a:r>
              <a:rPr lang="ru-RU" sz="1400" dirty="0" smtClean="0">
                <a:latin typeface="Arial Narrow" panose="020B0606020202030204" pitchFamily="34" charset="0"/>
              </a:rPr>
              <a:t>с 2018 годом уменьшилось на 233 единицы (или в 1,5 раза) совокупное количество выездных налоговых проверок, </a:t>
            </a:r>
            <a:r>
              <a:rPr lang="ru-RU" sz="1400" dirty="0">
                <a:latin typeface="Arial Narrow" panose="020B0606020202030204" pitchFamily="34" charset="0"/>
              </a:rPr>
              <a:t>проведенных межрегиональными и межрайонными инспекциями ФНС России по крупнейшим налогоплательщикам и одновременно в 2,5 раза возросла </a:t>
            </a:r>
            <a:r>
              <a:rPr lang="ru-RU" sz="1400" dirty="0" smtClean="0">
                <a:latin typeface="Arial Narrow" panose="020B0606020202030204" pitchFamily="34" charset="0"/>
              </a:rPr>
              <a:t>их эффективность.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за 2019 год обеспечен на 131% (или в 2,3 раза) рост поступлений в </a:t>
            </a:r>
            <a:r>
              <a:rPr lang="ru-RU" sz="1400" dirty="0">
                <a:latin typeface="Arial Narrow" panose="020B0606020202030204" pitchFamily="34" charset="0"/>
              </a:rPr>
              <a:t>бюджет от добровольного уточнения крупнейшими налогоплательщиками налоговых </a:t>
            </a:r>
            <a:r>
              <a:rPr lang="ru-RU" sz="1400" dirty="0" smtClean="0">
                <a:latin typeface="Arial Narrow" panose="020B0606020202030204" pitchFamily="34" charset="0"/>
              </a:rPr>
              <a:t>обязательств</a:t>
            </a:r>
            <a:r>
              <a:rPr lang="ru-RU" sz="1400" dirty="0">
                <a:latin typeface="Arial Narrow" panose="020B0606020202030204" pitchFamily="34" charset="0"/>
              </a:rPr>
              <a:t> по сравнению с аналогичным периодом прошлого года.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90813" y="2642949"/>
            <a:ext cx="443882" cy="466770"/>
          </a:xfrm>
          <a:prstGeom prst="rect">
            <a:avLst/>
          </a:prstGeom>
        </p:spPr>
      </p:pic>
      <p:pic>
        <p:nvPicPr>
          <p:cNvPr id="39" name="verified7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94655" y="1411088"/>
            <a:ext cx="474753" cy="4927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Box 39"/>
          <p:cNvSpPr txBox="1"/>
          <p:nvPr/>
        </p:nvSpPr>
        <p:spPr>
          <a:xfrm>
            <a:off x="5220703" y="1326807"/>
            <a:ext cx="2543158" cy="546963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выездных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налоговых проверок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4715778" y="1922983"/>
            <a:ext cx="435248" cy="4571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10800000">
            <a:off x="7735747" y="133867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985466" y="1400233"/>
            <a:ext cx="992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1,5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24610" y="15681"/>
            <a:ext cx="8229600" cy="1143000"/>
          </a:xfrm>
          <a:prstGeom prst="rect">
            <a:avLst/>
          </a:prstGeom>
        </p:spPr>
        <p:txBody>
          <a:bodyPr vert="horz" lIns="80147" tIns="40074" rIns="80147" bIns="40074" rtlCol="0" anchor="ctr" anchorCtr="0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801472" fontAlgn="base">
              <a:spcAft>
                <a:spcPct val="0"/>
              </a:spcAft>
            </a:pPr>
            <a:r>
              <a:rPr lang="ru-RU" sz="1800" cap="all" dirty="0" smtClean="0">
                <a:cs typeface="Times New Roman" panose="02020603050405020304" pitchFamily="18" charset="0"/>
              </a:rPr>
              <a:t>Администрирование крупнейших налогоплательщиков</a:t>
            </a:r>
            <a:endParaRPr lang="ru-RU" sz="1800" cap="all" dirty="0">
              <a:cs typeface="Times New Roman" panose="02020603050405020304" pitchFamily="18" charset="0"/>
            </a:endParaRPr>
          </a:p>
        </p:txBody>
      </p:sp>
      <p:sp>
        <p:nvSpPr>
          <p:cNvPr id="36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568952" cy="5821064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от 15.04.2019 № 63-ФЗ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«О </a:t>
            </a:r>
            <a:r>
              <a:rPr lang="ru-RU" sz="1400" b="1" dirty="0">
                <a:latin typeface="Arial Narrow" panose="020B0606020202030204" pitchFamily="34" charset="0"/>
              </a:rPr>
              <a:t>внесении изменений в часть вторую Налогового кодекса Российской Федерации и статью 9 Федерального закона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</a:t>
            </a:r>
            <a:r>
              <a:rPr lang="ru-RU" sz="1400" b="1" dirty="0" smtClean="0">
                <a:latin typeface="Arial Narrow" panose="020B0606020202030204" pitchFamily="34" charset="0"/>
              </a:rPr>
              <a:t>сборах»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Введен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заявительный порядок предоставления налоговых льгот по транспортному и земельному налогам для налогоплательщиков-организаций.  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Отменена обязанность по ежеквартальному представлению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налоговых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расчетов по авансовым платежам по налогу на имущество организаций.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Введена возможность представления единой налоговой декларации по налогу на имущество организаций в выбранный налогоплательщиком налоговый орган.  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Уточнены условия применения налоговой ставки не более 0,3% в отношении земельных участков, не используемых в предпринимательской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деятельности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29.09.2019 № 325-ФЗ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«О </a:t>
            </a:r>
            <a:r>
              <a:rPr lang="ru-RU" sz="1400" b="1" dirty="0">
                <a:latin typeface="Arial Narrow" panose="020B0606020202030204" pitchFamily="34" charset="0"/>
              </a:rPr>
              <a:t>внесении изменений в части первую и вторую Налогового кодекса Российской </a:t>
            </a:r>
            <a:r>
              <a:rPr lang="ru-RU" sz="1400" b="1" dirty="0" smtClean="0">
                <a:latin typeface="Arial Narrow" panose="020B0606020202030204" pitchFamily="34" charset="0"/>
              </a:rPr>
              <a:t>Федерации»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Установлена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возможность верификации сведений налоговых органов об объектах налогообложения и их владельцах, представленных в соответствии с п. 4 ст. 85 Налогового кодекса Российской Федерации, за периоды, определенные взаимодействующими органами (организациями, должностными лицами).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Введен информационный обмен ФНС России с ПФР сведениями 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пенсионерах, лица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предпенсионного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возраста и инвалидах.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Уточнён порядок определения налоговой базы в отношении водных несамоходных (буксируемых) транспортных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средств.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Установлена процедура рассмотрения заявления о предоставлении налоговой льготы при налогообложении имущества: по результатам налоговый орган направляет уведомление о предоставлении налоговой льготы либо сообщение об отказе от предоставления налоговой льготы.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Введен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беззаявительный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порядок предоставления налоговой льготы по транспортному налогу для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физлиц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Исключено условие об учете имущества в качестве объекта основного средства для его налогообложения налогом на имущество организаций исходя из кадастровой стоимости.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Уточнены условия применения налоговой ставки не более 0,3% в отношении земельных участков, приобретенных для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ИЖС,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используемых в предпринимательской деятельности.</a:t>
            </a:r>
          </a:p>
          <a:p>
            <a:pPr indent="180000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4078"/>
            <a:ext cx="8568952" cy="5760640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от 28.11.2019 №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379-ФЗ </a:t>
            </a:r>
            <a:b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«О </a:t>
            </a:r>
            <a:r>
              <a:rPr lang="ru-RU" sz="1400" b="1" dirty="0">
                <a:latin typeface="Arial Narrow" panose="020B0606020202030204" pitchFamily="34" charset="0"/>
              </a:rPr>
              <a:t>внесении изменений в статьи 333.33 и 378.2 части второй Налогового кодекса Российской </a:t>
            </a:r>
            <a:r>
              <a:rPr lang="ru-RU" sz="1400" b="1" dirty="0" smtClean="0">
                <a:latin typeface="Arial Narrow" panose="020B0606020202030204" pitchFamily="34" charset="0"/>
              </a:rPr>
              <a:t>Федерации»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 объектам, в отношении которых законом субъекта Российской Федерации могут устанавливаться особенности определения налоговой базы исходя из кадастровой стоимости по налогу на имущество организаций, отнесены: жилые помещения, гаражи,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машино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-места, объекты незавершенного строительства, а также жилые строения, садовые дома, хозяйственные строения или сооружения, расположенные на земельных участках, предоставленных для ведения личного подсобного хозяйства, огородничества, садоводства или индивидуального жилищного строительства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Федеральным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законом от 15.12.2019 № 428-ФЗ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 внесении изменений в Федеральный закон «О проведении эксперимента по установлению специального налогового режима «Налог на профессиональный доход» в городе федерального значения Москве, в Московской и Калужской областях, а также в Республике Татарстан (Татарстан)»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 1 января 2020 года в перечень субъектов Российской Федерации - участников эксперимента по установлению специального налогового режима «Налог на профессиональный доход» включены субъекты Российской Федерации, не получающие дотации на выравнивание бюджетной обеспеченности, а также в состав которых входят города с населением свыше миллиона человек (город федерального значения Санкт-Петербург, Волгоградская, Воронежская, Ленинградская, Нижегородская, Новосибирская, Омская, Ростовская, Самарская, Сахалинская, Свердловская, Тюменская, Челябинская области, Красноярский и Пермский края, Ненецкий автономный округ, Ханты-Мансийский автономный округ - Югра, Ямало-Ненецкий автономный округ, Республика Башкортостан).</a:t>
            </a: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09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64989069"/>
              </p:ext>
            </p:extLst>
          </p:nvPr>
        </p:nvGraphicFramePr>
        <p:xfrm>
          <a:off x="-301785" y="1863758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" y="-16321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Государственные </a:t>
            </a:r>
            <a:r>
              <a:rPr lang="ru-RU" sz="1800" cap="all" dirty="0" smtClean="0"/>
              <a:t>финансы</a:t>
            </a:r>
            <a:endParaRPr lang="ru-RU" sz="1800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4465" y="575406"/>
            <a:ext cx="3960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116139" y="1362989"/>
            <a:ext cx="3063240" cy="5000371"/>
            <a:chOff x="1084113" y="1682988"/>
            <a:chExt cx="3063240" cy="5000371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5127928"/>
                </p:ext>
              </p:extLst>
            </p:nvPr>
          </p:nvGraphicFramePr>
          <p:xfrm>
            <a:off x="1084113" y="1682988"/>
            <a:ext cx="3063240" cy="261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1179874" y="2924944"/>
              <a:ext cx="206698" cy="3758415"/>
              <a:chOff x="1179874" y="2924944"/>
              <a:chExt cx="206698" cy="375841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76555" y="2924944"/>
                <a:ext cx="0" cy="375841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1188572" y="4591814"/>
                <a:ext cx="198000" cy="1980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88572" y="5096934"/>
                <a:ext cx="198000" cy="198022"/>
              </a:xfrm>
              <a:prstGeom prst="ellipse">
                <a:avLst/>
              </a:prstGeom>
              <a:solidFill>
                <a:srgbClr val="6B9CE3"/>
              </a:solidFill>
              <a:ln>
                <a:solidFill>
                  <a:srgbClr val="6B9C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188572" y="5565945"/>
                <a:ext cx="198000" cy="1980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179874" y="6045904"/>
                <a:ext cx="198000" cy="198022"/>
              </a:xfrm>
              <a:prstGeom prst="ellipse">
                <a:avLst/>
              </a:prstGeom>
              <a:solidFill>
                <a:srgbClr val="5B89C1"/>
              </a:solidFill>
              <a:ln>
                <a:solidFill>
                  <a:srgbClr val="5B89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438526" y="4243535"/>
            <a:ext cx="35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22 737,3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4722057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5 951,7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8526" y="5179709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Росимущество -  461,3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38526" y="5666801"/>
            <a:ext cx="398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Минфин России -  96,9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35419108"/>
              </p:ext>
            </p:extLst>
          </p:nvPr>
        </p:nvGraphicFramePr>
        <p:xfrm>
          <a:off x="6129651" y="1058108"/>
          <a:ext cx="3346018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324744" y="2310757"/>
            <a:ext cx="200317" cy="3169533"/>
            <a:chOff x="1188572" y="2969012"/>
            <a:chExt cx="200317" cy="316953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188572" y="4624865"/>
              <a:ext cx="198000" cy="198022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0889" y="5306257"/>
              <a:ext cx="198000" cy="1980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FAC09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59880" y="3894346"/>
            <a:ext cx="280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12 611,8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5611" y="4583426"/>
            <a:ext cx="275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5 729,1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0735" y="5143581"/>
            <a:ext cx="261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1 847,1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3211900" y="6286761"/>
            <a:ext cx="198000" cy="198022"/>
          </a:xfrm>
          <a:prstGeom prst="ellipse">
            <a:avLst/>
          </a:prstGeom>
          <a:solidFill>
            <a:srgbClr val="939EB7"/>
          </a:solidFill>
          <a:ln>
            <a:solidFill>
              <a:srgbClr val="939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438526" y="6101750"/>
            <a:ext cx="33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4 512,5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3" name="Надпись 3"/>
          <p:cNvSpPr txBox="1"/>
          <p:nvPr/>
        </p:nvSpPr>
        <p:spPr>
          <a:xfrm>
            <a:off x="6999176" y="2051780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20 188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24657" y="694207"/>
            <a:ext cx="32438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бюджетов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государственных внебюджетных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фондов по основным администраторам доходов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2675" y="3315250"/>
            <a:ext cx="215373" cy="3169533"/>
            <a:chOff x="1171199" y="2969012"/>
            <a:chExt cx="215373" cy="316953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171199" y="4283215"/>
              <a:ext cx="198000" cy="198022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71199" y="4768110"/>
              <a:ext cx="198000" cy="198022"/>
            </a:xfrm>
            <a:prstGeom prst="ellipse">
              <a:avLst/>
            </a:prstGeom>
            <a:solidFill>
              <a:srgbClr val="B3B3B3"/>
            </a:solidFill>
            <a:ln>
              <a:solidFill>
                <a:srgbClr val="B3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67401" y="4577055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29 776,0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1520" y="5092175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5 951,7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2659" y="6190950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2 486,7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60" name="Надпись 3"/>
          <p:cNvSpPr txBox="1"/>
          <p:nvPr/>
        </p:nvSpPr>
        <p:spPr>
          <a:xfrm>
            <a:off x="738567" y="3007743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39 110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459" y="5668119"/>
            <a:ext cx="31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ГВБФ -  896,0  млрд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(без СВ, администрируемых ФНС России)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2727" y="5695856"/>
            <a:ext cx="198000" cy="198022"/>
          </a:xfrm>
          <a:prstGeom prst="ellipse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26975" y="408283"/>
            <a:ext cx="324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федерального бюджета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6524" y="0"/>
            <a:ext cx="9150523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/>
              <a:t>Поступление </a:t>
            </a:r>
            <a:r>
              <a:rPr lang="ru-RU" sz="1800" cap="all" dirty="0"/>
              <a:t>администрируемых </a:t>
            </a:r>
            <a:r>
              <a:rPr lang="ru-RU" sz="1800" cap="all" dirty="0" smtClean="0"/>
              <a:t>ФНС России доходов  в консолидированный бюджет Российской Федерации в 2019 году </a:t>
            </a:r>
            <a:br>
              <a:rPr lang="ru-RU" sz="1800" cap="all" dirty="0" smtClean="0"/>
            </a:br>
            <a:r>
              <a:rPr lang="ru-RU" sz="1800" i="1" cap="all" dirty="0" smtClean="0"/>
              <a:t>(Нарастающим итогом)</a:t>
            </a:r>
            <a:endParaRPr lang="ru-RU" sz="1800" i="1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5593801"/>
              </p:ext>
            </p:extLst>
          </p:nvPr>
        </p:nvGraphicFramePr>
        <p:xfrm>
          <a:off x="-133606" y="1557826"/>
          <a:ext cx="8784976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31640" y="4336528"/>
            <a:ext cx="6753960" cy="2167260"/>
            <a:chOff x="228727" y="4499992"/>
            <a:chExt cx="6882950" cy="2209742"/>
          </a:xfrm>
        </p:grpSpPr>
        <p:sp>
          <p:nvSpPr>
            <p:cNvPr id="6" name="Овал 5"/>
            <p:cNvSpPr/>
            <p:nvPr/>
          </p:nvSpPr>
          <p:spPr>
            <a:xfrm>
              <a:off x="4577522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46636" y="6254628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70564" y="6236364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1091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4 543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11875" y="518331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4 258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2225" y="5201828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3 955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499992"/>
              <a:ext cx="1459024" cy="1649848"/>
              <a:chOff x="228728" y="4385621"/>
              <a:chExt cx="1459024" cy="1649848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6 106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698904" y="4788838"/>
                <a:ext cx="91718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880978" y="4385621"/>
                <a:ext cx="806774" cy="407674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2000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- 0,3%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2153722" y="4721080"/>
              <a:ext cx="921127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+10,8%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59996" y="4789423"/>
              <a:ext cx="921127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+19,1%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998638" y="4855648"/>
              <a:ext cx="801874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+8,3%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2208669" y="5089365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579846" y="516705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5878496" y="5271938"/>
              <a:ext cx="895176" cy="895618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6120" y="5294376"/>
              <a:ext cx="723749" cy="821585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1 351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7644" y="6176536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51834" y="4929068"/>
              <a:ext cx="747964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-3,3%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194488" y="5284023"/>
              <a:ext cx="91718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95536" y="12503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94565" y="1546940"/>
            <a:ext cx="786846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+6,6%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930627" y="5056609"/>
            <a:ext cx="90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32221" cy="1143000"/>
          </a:xfrm>
        </p:spPr>
        <p:txBody>
          <a:bodyPr>
            <a:noAutofit/>
          </a:bodyPr>
          <a:lstStyle/>
          <a:p>
            <a:pPr algn="l"/>
            <a:r>
              <a:rPr lang="ru-RU" sz="1800" cap="all" dirty="0"/>
              <a:t>Поступление администрируемых ФНС России доходов в федеральный бюджет</a:t>
            </a:r>
            <a:br>
              <a:rPr lang="ru-RU" sz="1800" cap="all" dirty="0"/>
            </a:br>
            <a:r>
              <a:rPr lang="ru-RU" sz="1800" cap="all" dirty="0"/>
              <a:t>и консолидированные бюджеты субъектов Российской </a:t>
            </a:r>
            <a:r>
              <a:rPr lang="ru-RU" sz="1800" cap="all" dirty="0" smtClean="0"/>
              <a:t>Федерации</a:t>
            </a:r>
            <a:br>
              <a:rPr lang="ru-RU" sz="1800" cap="all" dirty="0" smtClean="0"/>
            </a:br>
            <a:r>
              <a:rPr lang="ru-RU" sz="1800" cap="all" dirty="0"/>
              <a:t>в </a:t>
            </a:r>
            <a:r>
              <a:rPr lang="ru-RU" sz="1800" cap="all" dirty="0" smtClean="0"/>
              <a:t>2019 году </a:t>
            </a:r>
            <a:r>
              <a:rPr lang="ru-RU" sz="1800" i="1" cap="all" dirty="0"/>
              <a:t>(Нарастающим итогом)</a:t>
            </a:r>
            <a:endParaRPr lang="ru-RU" sz="1800" b="0" i="1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6605611"/>
              </p:ext>
            </p:extLst>
          </p:nvPr>
        </p:nvGraphicFramePr>
        <p:xfrm>
          <a:off x="62077" y="1123491"/>
          <a:ext cx="9118435" cy="273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463968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362000" y="984385"/>
            <a:ext cx="727535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+5,7%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61999" y="2401223"/>
            <a:ext cx="727535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E46C0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+7,7%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8183" y="4005655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8638" y="4005064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03222" y="4557831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09785" y="4976370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03935" y="5410305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09785" y="5900646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92308" y="4897397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3 358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7191" y="4476125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3 955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16441" y="5277116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1 351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008036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4867557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4 258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4542912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8032" y="4319538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6 025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58242" y="5447687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1 185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31307" y="589266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755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7384" y="4491407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- 0,6%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909" y="4967733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19,1%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2789" y="5459496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19,0%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960649" y="4223145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3143" y="5875035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+ 19,4%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5214" y="5430356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- 3,3%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3968" y="4968888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+ 8,2%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9306" y="4542306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+8,3%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28884" y="4283853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8527" y="5902883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9338" y="587772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defRPr sz="2000" b="1">
                <a:solidFill>
                  <a:srgbClr val="4F81B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522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47384" y="5869620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39,3%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3464" y="6261622"/>
            <a:ext cx="1628423" cy="5352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>
              <a:lnSpc>
                <a:spcPct val="90000"/>
              </a:lnSpc>
            </a:pP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т.ч. на нефтяное</a:t>
            </a:r>
          </a:p>
          <a:p>
            <a:pPr defTabSz="1100384">
              <a:lnSpc>
                <a:spcPct val="90000"/>
              </a:lnSpc>
            </a:pP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сырье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89988" y="6257003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defRPr sz="2000" b="1">
                <a:solidFill>
                  <a:srgbClr val="4F81B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- 425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382174" y="6229900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" y="3501008"/>
            <a:ext cx="8153400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3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7246" y="0"/>
            <a:ext cx="8732354" cy="11448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2375" y="1121924"/>
            <a:ext cx="4337617" cy="2046556"/>
            <a:chOff x="201385" y="3328380"/>
            <a:chExt cx="4230525" cy="2820350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988236621"/>
                </p:ext>
              </p:extLst>
            </p:nvPr>
          </p:nvGraphicFramePr>
          <p:xfrm>
            <a:off x="201385" y="332838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409262" y="4290221"/>
              <a:ext cx="66073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+19,0%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357029" y="5074952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8,2%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564749" y="3472310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+10,8%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34808" y="155081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18232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95818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275856" y="91486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7293" y="733246"/>
            <a:ext cx="4759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по налогу на прибыль организаций в 2019 году сформированы на 86% за счет поступлений по основной ставке – поступило 3,9 </a:t>
            </a:r>
            <a:r>
              <a:rPr lang="ru-RU" sz="1400" dirty="0" smtClean="0">
                <a:latin typeface="Arial Narrow" panose="020B0606020202030204" pitchFamily="34" charset="0"/>
              </a:rPr>
              <a:t>трлн </a:t>
            </a:r>
            <a:r>
              <a:rPr lang="ru-RU" sz="1400" dirty="0">
                <a:latin typeface="Arial Narrow" panose="020B0606020202030204" pitchFamily="34" charset="0"/>
              </a:rPr>
              <a:t>рублей, что на 264,0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рублей, </a:t>
            </a:r>
            <a:r>
              <a:rPr lang="ru-RU" sz="1400" dirty="0">
                <a:latin typeface="Arial Narrow" panose="020B0606020202030204" pitchFamily="34" charset="0"/>
              </a:rPr>
              <a:t>или на 7,2% больше </a:t>
            </a:r>
            <a:r>
              <a:rPr lang="ru-RU" sz="1400" dirty="0" smtClean="0">
                <a:latin typeface="Arial Narrow" panose="020B0606020202030204" pitchFamily="34" charset="0"/>
              </a:rPr>
              <a:t>2018 </a:t>
            </a:r>
            <a:r>
              <a:rPr lang="ru-RU" sz="1400" dirty="0">
                <a:latin typeface="Arial Narrow" panose="020B0606020202030204" pitchFamily="34" charset="0"/>
              </a:rPr>
              <a:t>года.</a:t>
            </a:r>
          </a:p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Основной рост налоговых поступлений по налогу на прибыль организаций по основной ставке обеспечивает металлургическая отрасль</a:t>
            </a:r>
            <a:r>
              <a:rPr lang="ru-RU" sz="1400" dirty="0">
                <a:latin typeface="Arial Narrow" panose="020B0606020202030204" pitchFamily="34" charset="0"/>
              </a:rPr>
              <a:t> (+63,0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рублей) и </a:t>
            </a:r>
            <a:r>
              <a:rPr lang="ru-RU" sz="1400" b="1" dirty="0">
                <a:latin typeface="Arial Narrow" panose="020B0606020202030204" pitchFamily="34" charset="0"/>
              </a:rPr>
              <a:t>финансовый сектор</a:t>
            </a:r>
            <a:r>
              <a:rPr lang="ru-RU" sz="1400" dirty="0">
                <a:latin typeface="Arial Narrow" panose="020B0606020202030204" pitchFamily="34" charset="0"/>
              </a:rPr>
              <a:t> (+30,0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рублей) в результате роста курса доллара и переоценки валютных обязательств, в том числе рыночных котировок ценных бумаг. </a:t>
            </a:r>
          </a:p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По налогу на прибыль организаций при выполнении соглашений о разделе продукции нефти и газа</a:t>
            </a:r>
            <a:r>
              <a:rPr lang="ru-RU" sz="1400" dirty="0">
                <a:latin typeface="Arial Narrow" panose="020B0606020202030204" pitchFamily="34" charset="0"/>
              </a:rPr>
              <a:t> поступления составили 179,4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83,0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рублей, </a:t>
            </a:r>
            <a:r>
              <a:rPr lang="ru-RU" sz="1400" dirty="0">
                <a:latin typeface="Arial Narrow" panose="020B0606020202030204" pitchFamily="34" charset="0"/>
              </a:rPr>
              <a:t>или в 1,9 раза больше </a:t>
            </a:r>
            <a:r>
              <a:rPr lang="ru-RU" sz="1400" dirty="0" smtClean="0">
                <a:latin typeface="Arial Narrow" panose="020B0606020202030204" pitchFamily="34" charset="0"/>
              </a:rPr>
              <a:t>2018 </a:t>
            </a:r>
            <a:r>
              <a:rPr lang="ru-RU" sz="1400" dirty="0">
                <a:latin typeface="Arial Narrow" panose="020B0606020202030204" pitchFamily="34" charset="0"/>
              </a:rPr>
              <a:t>года, в том числе за счет увеличения объемов добычи углеводородного сырья и роста стоимость нефти. </a:t>
            </a:r>
          </a:p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По налогу на прибыль организаций с доходов, полученных в виде дивидендов</a:t>
            </a:r>
            <a:r>
              <a:rPr lang="ru-RU" sz="1400" dirty="0">
                <a:latin typeface="Arial Narrow" panose="020B0606020202030204" pitchFamily="34" charset="0"/>
              </a:rPr>
              <a:t> поступления в 2019 году составили 346,0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рублей, </a:t>
            </a:r>
            <a:r>
              <a:rPr lang="ru-RU" sz="1400" dirty="0">
                <a:latin typeface="Arial Narrow" panose="020B0606020202030204" pitchFamily="34" charset="0"/>
              </a:rPr>
              <a:t>что на 73,6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рублей, </a:t>
            </a:r>
            <a:r>
              <a:rPr lang="ru-RU" sz="1400" dirty="0">
                <a:latin typeface="Arial Narrow" panose="020B0606020202030204" pitchFamily="34" charset="0"/>
              </a:rPr>
              <a:t>или на 27,0% больше </a:t>
            </a:r>
            <a:r>
              <a:rPr lang="ru-RU" sz="1400" dirty="0" smtClean="0">
                <a:latin typeface="Arial Narrow" panose="020B0606020202030204" pitchFamily="34" charset="0"/>
              </a:rPr>
              <a:t>2018 года </a:t>
            </a:r>
            <a:r>
              <a:rPr lang="ru-RU" sz="1400" dirty="0">
                <a:latin typeface="Arial Narrow" panose="020B0606020202030204" pitchFamily="34" charset="0"/>
              </a:rPr>
              <a:t>за счет роста доходности акций по эмитентам нефтегазового и финансового секторов экономики.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общий прирост поступлений налога на прибыль организаций на 443,1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 обусловлен</a:t>
            </a:r>
            <a:r>
              <a:rPr lang="ru-RU" sz="1400" dirty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на 389,7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 (88%) - экономическими </a:t>
            </a:r>
            <a:r>
              <a:rPr lang="ru-RU" sz="1400" dirty="0">
                <a:latin typeface="Arial Narrow" panose="020B0606020202030204" pitchFamily="34" charset="0"/>
              </a:rPr>
              <a:t>факторами;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на 53,4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 (12%) - </a:t>
            </a:r>
            <a:r>
              <a:rPr lang="ru-RU" sz="1400" dirty="0">
                <a:latin typeface="Arial Narrow" panose="020B0606020202030204" pitchFamily="34" charset="0"/>
              </a:rPr>
              <a:t>налоговым администрированием. </a:t>
            </a:r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44864" y="624677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25140" y="1153025"/>
            <a:ext cx="3817863" cy="1773491"/>
            <a:chOff x="232903" y="3280220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1147799770"/>
                </p:ext>
              </p:extLst>
            </p:nvPr>
          </p:nvGraphicFramePr>
          <p:xfrm>
            <a:off x="232903" y="328022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556022" y="4751491"/>
              <a:ext cx="84966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23,3%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377323" y="3567129"/>
              <a:ext cx="930204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+19,1%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96" y="537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 на добавленную стоимость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0794" y="1196752"/>
            <a:ext cx="4479238" cy="418576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683,2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 обеспечен за счет: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-  </a:t>
            </a:r>
            <a:r>
              <a:rPr lang="ru-RU" sz="1400" dirty="0">
                <a:latin typeface="Arial Narrow" panose="020B0606020202030204" pitchFamily="34" charset="0"/>
              </a:rPr>
              <a:t>экономических факторов </a:t>
            </a:r>
            <a:r>
              <a:rPr lang="ru-RU" sz="1400" dirty="0" smtClean="0">
                <a:latin typeface="Arial Narrow" panose="020B0606020202030204" pitchFamily="34" charset="0"/>
              </a:rPr>
              <a:t> +207,3 </a:t>
            </a:r>
            <a:r>
              <a:rPr lang="ru-RU" sz="1400" dirty="0">
                <a:latin typeface="Arial Narrow" panose="020B0606020202030204" pitchFamily="34" charset="0"/>
              </a:rPr>
              <a:t>млрд рублей, включая </a:t>
            </a:r>
            <a:r>
              <a:rPr lang="ru-RU" sz="1400" dirty="0" smtClean="0">
                <a:latin typeface="Arial Narrow" panose="020B0606020202030204" pitchFamily="34" charset="0"/>
              </a:rPr>
              <a:t>прирост </a:t>
            </a:r>
            <a:r>
              <a:rPr lang="ru-RU" sz="1400" dirty="0">
                <a:latin typeface="Arial Narrow" panose="020B0606020202030204" pitchFamily="34" charset="0"/>
              </a:rPr>
              <a:t>поступлений по компаниям нефтегазового сектора </a:t>
            </a:r>
            <a:r>
              <a:rPr lang="ru-RU" sz="1400" i="1" dirty="0">
                <a:latin typeface="Arial Narrow" panose="020B0606020202030204" pitchFamily="34" charset="0"/>
              </a:rPr>
              <a:t>+106,3 млрд рублей </a:t>
            </a:r>
            <a:r>
              <a:rPr lang="ru-RU" sz="1400" dirty="0">
                <a:latin typeface="Arial Narrow" panose="020B0606020202030204" pitchFamily="34" charset="0"/>
              </a:rPr>
              <a:t>в связи с ростом средней цены на нефть на внутреннем </a:t>
            </a:r>
            <a:r>
              <a:rPr lang="ru-RU" sz="1400" dirty="0" smtClean="0">
                <a:latin typeface="Arial Narrow" panose="020B0606020202030204" pitchFamily="34" charset="0"/>
              </a:rPr>
              <a:t>рынке;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- законодательных факторов + </a:t>
            </a:r>
            <a:r>
              <a:rPr lang="ru-RU" sz="1400" dirty="0">
                <a:latin typeface="Arial Narrow" panose="020B0606020202030204" pitchFamily="34" charset="0"/>
              </a:rPr>
              <a:t>262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 в результате повышения основной ставки НДС;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- структурных и временных факторов +51,2 млрд рублей, в том числе: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    - переходом ряда крупнейших налогоплательщиков на </a:t>
            </a:r>
            <a:r>
              <a:rPr lang="ru-RU" sz="1400" dirty="0">
                <a:latin typeface="Arial Narrow" panose="020B0606020202030204" pitchFamily="34" charset="0"/>
              </a:rPr>
              <a:t>заявительный порядок возмещения НДС </a:t>
            </a:r>
            <a:r>
              <a:rPr lang="ru-RU" sz="1400" dirty="0" smtClean="0">
                <a:latin typeface="Arial Narrow" panose="020B0606020202030204" pitchFamily="34" charset="0"/>
              </a:rPr>
              <a:t>и фактическое возмещение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квартале 2018 года </a:t>
            </a:r>
            <a:r>
              <a:rPr lang="ru-RU" sz="1400" dirty="0" smtClean="0">
                <a:latin typeface="Arial Narrow" panose="020B0606020202030204" pitchFamily="34" charset="0"/>
              </a:rPr>
              <a:t>за два налоговых периода, а 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квартале </a:t>
            </a:r>
            <a:r>
              <a:rPr lang="ru-RU" sz="1400" dirty="0" smtClean="0">
                <a:latin typeface="Arial Narrow" panose="020B0606020202030204" pitchFamily="34" charset="0"/>
              </a:rPr>
              <a:t>2019 </a:t>
            </a:r>
            <a:r>
              <a:rPr lang="ru-RU" sz="1400" dirty="0">
                <a:latin typeface="Arial Narrow" panose="020B0606020202030204" pitchFamily="34" charset="0"/>
              </a:rPr>
              <a:t>года </a:t>
            </a:r>
            <a:r>
              <a:rPr lang="ru-RU" sz="1400" dirty="0" smtClean="0">
                <a:latin typeface="Arial Narrow" panose="020B0606020202030204" pitchFamily="34" charset="0"/>
              </a:rPr>
              <a:t>возмещение – за один налоговый период </a:t>
            </a:r>
            <a:r>
              <a:rPr lang="ru-RU" sz="1400" i="1" dirty="0">
                <a:latin typeface="Arial Narrow" panose="020B0606020202030204" pitchFamily="34" charset="0"/>
              </a:rPr>
              <a:t>+43,7 млрд </a:t>
            </a:r>
            <a:r>
              <a:rPr lang="ru-RU" sz="1400" i="1" dirty="0" smtClean="0">
                <a:latin typeface="Arial Narrow" panose="020B0606020202030204" pitchFamily="34" charset="0"/>
              </a:rPr>
              <a:t>рублей;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    - </a:t>
            </a:r>
            <a:r>
              <a:rPr lang="ru-RU" sz="1400" dirty="0">
                <a:latin typeface="Arial Narrow" panose="020B0606020202030204" pitchFamily="34" charset="0"/>
              </a:rPr>
              <a:t>приростом поступлений в банковском секторе за счет получения крупных агентских вознаграждений в </a:t>
            </a:r>
            <a:r>
              <a:rPr lang="en-US" sz="1400" dirty="0" smtClean="0">
                <a:latin typeface="Arial Narrow" panose="020B0606020202030204" pitchFamily="34" charset="0"/>
              </a:rPr>
              <a:t>IV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квартале 2018 года и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квартале 2019 года в связи с заключением новых агентских договоров по </a:t>
            </a:r>
            <a:r>
              <a:rPr lang="ru-RU" sz="1400" dirty="0" smtClean="0">
                <a:latin typeface="Arial Narrow" panose="020B0606020202030204" pitchFamily="34" charset="0"/>
              </a:rPr>
              <a:t>страхованию </a:t>
            </a:r>
            <a:r>
              <a:rPr lang="ru-RU" sz="1400" i="1" dirty="0" smtClean="0">
                <a:latin typeface="Arial Narrow" panose="020B0606020202030204" pitchFamily="34" charset="0"/>
              </a:rPr>
              <a:t>+7,5 </a:t>
            </a:r>
            <a:r>
              <a:rPr lang="ru-RU" sz="1400" i="1" dirty="0">
                <a:latin typeface="Arial Narrow" panose="020B0606020202030204" pitchFamily="34" charset="0"/>
              </a:rPr>
              <a:t>млрд </a:t>
            </a:r>
            <a:r>
              <a:rPr lang="ru-RU" sz="1400" i="1" dirty="0" smtClean="0">
                <a:latin typeface="Arial Narrow" panose="020B0606020202030204" pitchFamily="34" charset="0"/>
              </a:rPr>
              <a:t>рублей;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</a:t>
            </a:r>
            <a:r>
              <a:rPr lang="ru-RU" sz="1400" dirty="0">
                <a:latin typeface="Arial Narrow" panose="020B0606020202030204" pitchFamily="34" charset="0"/>
              </a:rPr>
              <a:t> - </a:t>
            </a:r>
            <a:r>
              <a:rPr lang="ru-RU" sz="1400" dirty="0" smtClean="0">
                <a:latin typeface="Arial Narrow" panose="020B0606020202030204" pitchFamily="34" charset="0"/>
              </a:rPr>
              <a:t>налогового </a:t>
            </a:r>
            <a:r>
              <a:rPr lang="ru-RU" sz="1400" dirty="0">
                <a:latin typeface="Arial Narrow" panose="020B0606020202030204" pitchFamily="34" charset="0"/>
              </a:rPr>
              <a:t>администрирования </a:t>
            </a:r>
            <a:r>
              <a:rPr lang="ru-RU" sz="1400" dirty="0" smtClean="0">
                <a:latin typeface="Arial Narrow" panose="020B0606020202030204" pitchFamily="34" charset="0"/>
              </a:rPr>
              <a:t>+118,0 млрд </a:t>
            </a:r>
            <a:r>
              <a:rPr lang="ru-RU" sz="1400" dirty="0">
                <a:latin typeface="Arial Narrow" panose="020B0606020202030204" pitchFamily="34" charset="0"/>
              </a:rPr>
              <a:t>рублей.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582" y="1206277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0694" y="1922752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3848" y="101898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1081" y="4365104"/>
            <a:ext cx="738636" cy="3637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/>
        </p:nvSpPr>
        <p:spPr bwMode="auto">
          <a:xfrm>
            <a:off x="8444864" y="624677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73896" y="1340768"/>
            <a:ext cx="375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2019 году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3 955,2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302,2 млрд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8,3%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НДФЛ </a:t>
            </a:r>
            <a:r>
              <a:rPr lang="ru-RU" sz="1400" dirty="0" smtClean="0">
                <a:latin typeface="Arial Narrow" panose="020B0606020202030204" pitchFamily="34" charset="0"/>
              </a:rPr>
              <a:t>на 1,1 п.п. превысил </a:t>
            </a:r>
            <a:r>
              <a:rPr lang="ru-RU" sz="1400" dirty="0">
                <a:latin typeface="Arial Narrow" panose="020B0606020202030204" pitchFamily="34" charset="0"/>
              </a:rPr>
              <a:t>темп роста среднемесячной начисленной заработной платы работников </a:t>
            </a:r>
            <a:r>
              <a:rPr lang="ru-RU" sz="1400" dirty="0" smtClean="0">
                <a:latin typeface="Arial Narrow" panose="020B0606020202030204" pitchFamily="34" charset="0"/>
              </a:rPr>
              <a:t>в январе-ноябре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года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который в номинальном выражении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107,2%.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72650" y="1016844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3454514"/>
              </p:ext>
            </p:extLst>
          </p:nvPr>
        </p:nvGraphicFramePr>
        <p:xfrm>
          <a:off x="478027" y="1212979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065884"/>
              </p:ext>
            </p:extLst>
          </p:nvPr>
        </p:nvGraphicFramePr>
        <p:xfrm>
          <a:off x="496357" y="2200522"/>
          <a:ext cx="8560089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49383" y="1939220"/>
            <a:ext cx="40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 с доходов, источником которых является налоговый агент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921" y="0"/>
            <a:ext cx="8229600" cy="1016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 на доходы физических лиц</a:t>
            </a: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028" y="1139955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005" y="1431876"/>
            <a:ext cx="98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3 955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1591" y="2445602"/>
            <a:ext cx="78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3 733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34277</TotalTime>
  <Words>4797</Words>
  <Application>Microsoft Office PowerPoint</Application>
  <PresentationFormat>Экран (4:3)</PresentationFormat>
  <Paragraphs>758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2_Тема Office</vt:lpstr>
      <vt:lpstr>ФЕДЕРАЛЬНАЯ НАЛОГОВАЯ СЛУЖБА</vt:lpstr>
      <vt:lpstr>содержание</vt:lpstr>
      <vt:lpstr>Динамика ключевых социально-экономических показателей</vt:lpstr>
      <vt:lpstr>Государственные финансы</vt:lpstr>
      <vt:lpstr>Поступление администрируемых ФНС России доходов  в консолидированный бюджет Российской Федерации в 2019 году  (Нарастающим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в 2019 году (Нарастающим итогом)</vt:lpstr>
      <vt:lpstr>Налог на прибыль организаций</vt:lpstr>
      <vt:lpstr>Налог на добавленную стоимость</vt:lpstr>
      <vt:lpstr>Налог на доходы физических лиц</vt:lpstr>
      <vt:lpstr>Акцизы</vt:lpstr>
      <vt:lpstr>Налог на добычу полезных ископаемых</vt:lpstr>
      <vt:lpstr>Имущественные налоги</vt:lpstr>
      <vt:lpstr>Презентация PowerPoint</vt:lpstr>
      <vt:lpstr>Налоги, уплачиваемые в связи с применением специальных налоговых режимов*</vt:lpstr>
      <vt:lpstr>НАЛОГ НА ПРОФЕССИОНАЛЬНЫЙ ДОХОД</vt:lpstr>
      <vt:lpstr>Страховые взносы на обязательное социальное страхование</vt:lpstr>
      <vt:lpstr>контрольная работа</vt:lpstr>
      <vt:lpstr>Камеральный контроль</vt:lpstr>
      <vt:lpstr>Налоговый контроль цен</vt:lpstr>
      <vt:lpstr>Валютный контроль  </vt:lpstr>
      <vt:lpstr>Задолженность</vt:lpstr>
      <vt:lpstr>Обеспечение процедур банкротства</vt:lpstr>
      <vt:lpstr>Презентация PowerPoint</vt:lpstr>
      <vt:lpstr>Судебная работа налоговых органов</vt:lpstr>
      <vt:lpstr>Контрольно-кассовая техника  </vt:lpstr>
      <vt:lpstr>Государственная регистрация и учет налогоплательщиков</vt:lpstr>
      <vt:lpstr>Официальный сайт ФНС России и сервисы</vt:lpstr>
      <vt:lpstr>Оказание услуг налогоплательщикам</vt:lpstr>
      <vt:lpstr>АИС НАЛОГ – ОДНА ИЗ КРУПНЕЙШИХ БАЗ ДАННЫХ В МИРЕ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2195</cp:revision>
  <cp:lastPrinted>2020-02-18T09:38:46Z</cp:lastPrinted>
  <dcterms:created xsi:type="dcterms:W3CDTF">2017-10-17T15:39:05Z</dcterms:created>
  <dcterms:modified xsi:type="dcterms:W3CDTF">2020-02-25T13:29:58Z</dcterms:modified>
</cp:coreProperties>
</file>