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notesSlides/notesSlide11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3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4.xml" ContentType="application/vnd.openxmlformats-officedocument.presentationml.notesSlide+xml"/>
  <Override PartName="/ppt/charts/chart2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charts/chart2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4.xml" ContentType="application/vnd.openxmlformats-officedocument.drawingml.chartshapes+xml"/>
  <Override PartName="/ppt/charts/chart2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5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1.xml" ContentType="application/vnd.openxmlformats-officedocument.presentationml.notesSlide+xml"/>
  <Override PartName="/ppt/charts/chart2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5.xml" ContentType="application/vnd.openxmlformats-officedocument.drawingml.chartshapes+xml"/>
  <Override PartName="/ppt/charts/chart2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6.xml" ContentType="application/vnd.openxmlformats-officedocument.drawingml.chartshape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3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</p:sldMasterIdLst>
  <p:notesMasterIdLst>
    <p:notesMasterId r:id="rId52"/>
  </p:notesMasterIdLst>
  <p:handoutMasterIdLst>
    <p:handoutMasterId r:id="rId53"/>
  </p:handoutMasterIdLst>
  <p:sldIdLst>
    <p:sldId id="1937" r:id="rId2"/>
    <p:sldId id="2185" r:id="rId3"/>
    <p:sldId id="2257" r:id="rId4"/>
    <p:sldId id="2187" r:id="rId5"/>
    <p:sldId id="2188" r:id="rId6"/>
    <p:sldId id="2235" r:id="rId7"/>
    <p:sldId id="2232" r:id="rId8"/>
    <p:sldId id="2233" r:id="rId9"/>
    <p:sldId id="2237" r:id="rId10"/>
    <p:sldId id="2270" r:id="rId11"/>
    <p:sldId id="2238" r:id="rId12"/>
    <p:sldId id="2258" r:id="rId13"/>
    <p:sldId id="2259" r:id="rId14"/>
    <p:sldId id="2198" r:id="rId15"/>
    <p:sldId id="2239" r:id="rId16"/>
    <p:sldId id="2200" r:id="rId17"/>
    <p:sldId id="2240" r:id="rId18"/>
    <p:sldId id="2241" r:id="rId19"/>
    <p:sldId id="2268" r:id="rId20"/>
    <p:sldId id="2242" r:id="rId21"/>
    <p:sldId id="2263" r:id="rId22"/>
    <p:sldId id="2261" r:id="rId23"/>
    <p:sldId id="2262" r:id="rId24"/>
    <p:sldId id="2208" r:id="rId25"/>
    <p:sldId id="2209" r:id="rId26"/>
    <p:sldId id="2244" r:id="rId27"/>
    <p:sldId id="2264" r:id="rId28"/>
    <p:sldId id="2212" r:id="rId29"/>
    <p:sldId id="2266" r:id="rId30"/>
    <p:sldId id="2271" r:id="rId31"/>
    <p:sldId id="2246" r:id="rId32"/>
    <p:sldId id="2247" r:id="rId33"/>
    <p:sldId id="2248" r:id="rId34"/>
    <p:sldId id="2249" r:id="rId35"/>
    <p:sldId id="2250" r:id="rId36"/>
    <p:sldId id="2251" r:id="rId37"/>
    <p:sldId id="2265" r:id="rId38"/>
    <p:sldId id="2252" r:id="rId39"/>
    <p:sldId id="2222" r:id="rId40"/>
    <p:sldId id="2223" r:id="rId41"/>
    <p:sldId id="2224" r:id="rId42"/>
    <p:sldId id="2225" r:id="rId43"/>
    <p:sldId id="2226" r:id="rId44"/>
    <p:sldId id="2227" r:id="rId45"/>
    <p:sldId id="2228" r:id="rId46"/>
    <p:sldId id="2269" r:id="rId47"/>
    <p:sldId id="2229" r:id="rId48"/>
    <p:sldId id="2253" r:id="rId49"/>
    <p:sldId id="2231" r:id="rId50"/>
    <p:sldId id="2260" r:id="rId51"/>
  </p:sldIdLst>
  <p:sldSz cx="12192000" cy="6858000"/>
  <p:notesSz cx="6797675" cy="9928225"/>
  <p:embeddedFontLst>
    <p:embeddedFont>
      <p:font typeface="Golos Text" panose="020B0604020202020204" charset="0"/>
      <p:regular r:id="rId54"/>
      <p:bold r:id="rId55"/>
    </p:embeddedFont>
    <p:embeddedFont>
      <p:font typeface="Roboto" panose="020B0604020202020204" charset="0"/>
      <p:regular r:id="rId56"/>
      <p:bold r:id="rId57"/>
      <p:italic r:id="rId58"/>
      <p:boldItalic r:id="rId59"/>
    </p:embeddedFont>
    <p:embeddedFont>
      <p:font typeface="Open Sans" panose="020B0604020202020204" charset="0"/>
      <p:regular r:id="rId60"/>
      <p:bold r:id="rId61"/>
      <p:italic r:id="rId62"/>
      <p:boldItalic r:id="rId63"/>
    </p:embeddedFont>
    <p:embeddedFont>
      <p:font typeface="Segoe Print" panose="02000600000000000000" pitchFamily="2" charset="0"/>
      <p:regular r:id="rId64"/>
      <p:bold r:id="rId65"/>
    </p:embeddedFont>
    <p:embeddedFont>
      <p:font typeface="FontAwesome" panose="020B0604020202020204" charset="0"/>
      <p:regular r:id="rId66"/>
    </p:embeddedFont>
    <p:embeddedFont>
      <p:font typeface="Open Sans Light" panose="020B0604020202020204" charset="0"/>
      <p:regular r:id="rId67"/>
      <p:bold r:id="rId68"/>
      <p:italic r:id="rId69"/>
      <p:boldItalic r:id="rId70"/>
    </p:embeddedFont>
    <p:embeddedFont>
      <p:font typeface="Helvetica" panose="020B0604020202020204" pitchFamily="34" charset="0"/>
      <p:regular r:id="rId71"/>
      <p:bold r:id="rId72"/>
      <p:italic r:id="rId73"/>
      <p:boldItalic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Roboto Condensed" panose="020B0604020202020204" charset="0"/>
      <p:regular r:id="rId79"/>
      <p:bold r:id="rId80"/>
      <p:italic r:id="rId81"/>
      <p:boldItalic r:id="rId82"/>
    </p:embeddedFont>
    <p:embeddedFont>
      <p:font typeface="Lucida Handwriting" panose="03010101010101010101" pitchFamily="66" charset="0"/>
      <p:regular r:id="rId83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594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BAECF3-82CB-62D7-3352-59A5865E732E}" name="Hamlet Markarian" initials="HM" userId="4926d2b407f31d77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екрасова Юлия Олеговна" initials="НЮО" lastIdx="1" clrIdx="0">
    <p:extLst>
      <p:ext uri="{19B8F6BF-5375-455C-9EA6-DF929625EA0E}">
        <p15:presenceInfo xmlns:p15="http://schemas.microsoft.com/office/powerpoint/2012/main" userId="S-1-5-21-504954358-2660413175-1673920974-234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77A9FF"/>
    <a:srgbClr val="5D97FF"/>
    <a:srgbClr val="3FCDFF"/>
    <a:srgbClr val="35CDCB"/>
    <a:srgbClr val="FFFFFF"/>
    <a:srgbClr val="F5F7FA"/>
    <a:srgbClr val="F79BFF"/>
    <a:srgbClr val="7F21CD"/>
    <a:srgbClr val="00A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7" autoAdjust="0"/>
    <p:restoredTop sz="83152" autoAdjust="0"/>
  </p:normalViewPr>
  <p:slideViewPr>
    <p:cSldViewPr snapToObjects="1">
      <p:cViewPr varScale="1">
        <p:scale>
          <a:sx n="70" d="100"/>
          <a:sy n="70" d="100"/>
        </p:scale>
        <p:origin x="878" y="38"/>
      </p:cViewPr>
      <p:guideLst>
        <p:guide pos="594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font" Target="fonts/font23.fntdata"/><Relationship Id="rId84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82" Type="http://schemas.openxmlformats.org/officeDocument/2006/relationships/font" Target="fonts/font29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font" Target="fonts/font30.fntdata"/><Relationship Id="rId88" Type="http://schemas.openxmlformats.org/officeDocument/2006/relationships/tableStyles" Target="tableStyles.xml"/><Relationship Id="rId9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5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9684069028484062E-2"/>
          <c:w val="1"/>
          <c:h val="0.739590945216343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rgbClr val="00B0F0"/>
              </a:solidFill>
              <a:round/>
            </a:ln>
          </c:spPr>
          <c:marker>
            <c:symbol val="circle"/>
            <c:size val="6"/>
            <c:spPr>
              <a:solidFill>
                <a:schemeClr val="bg1">
                  <a:lumMod val="95000"/>
                </a:schemeClr>
              </a:solidFill>
              <a:ln w="38100">
                <a:solidFill>
                  <a:srgbClr val="00B0F0">
                    <a:alpha val="96000"/>
                  </a:srgbClr>
                </a:solidFill>
              </a:ln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</c:v>
                </c:pt>
                <c:pt idx="1">
                  <c:v>ФЕВ</c:v>
                </c:pt>
                <c:pt idx="2">
                  <c:v>МАР</c:v>
                </c:pt>
                <c:pt idx="3">
                  <c:v>АПР</c:v>
                </c:pt>
                <c:pt idx="4">
                  <c:v>МАЙ</c:v>
                </c:pt>
                <c:pt idx="5">
                  <c:v>ИЮН</c:v>
                </c:pt>
                <c:pt idx="6">
                  <c:v>ИЮЛ</c:v>
                </c:pt>
                <c:pt idx="7">
                  <c:v>АВГ</c:v>
                </c:pt>
                <c:pt idx="8">
                  <c:v>СЕН</c:v>
                </c:pt>
                <c:pt idx="9">
                  <c:v>ОКТ</c:v>
                </c:pt>
                <c:pt idx="10">
                  <c:v>НОЯ</c:v>
                </c:pt>
                <c:pt idx="11">
                  <c:v>ДЕК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2123.6</c:v>
                </c:pt>
                <c:pt idx="1">
                  <c:v>4157</c:v>
                </c:pt>
                <c:pt idx="2" formatCode="0.0">
                  <c:v>8268.2999999999993</c:v>
                </c:pt>
                <c:pt idx="3">
                  <c:v>11975</c:v>
                </c:pt>
                <c:pt idx="4">
                  <c:v>14535.4</c:v>
                </c:pt>
                <c:pt idx="5">
                  <c:v>16916.3</c:v>
                </c:pt>
                <c:pt idx="6">
                  <c:v>19507.3</c:v>
                </c:pt>
                <c:pt idx="7">
                  <c:v>21742.799999999999</c:v>
                </c:pt>
                <c:pt idx="8">
                  <c:v>24152.400000000001</c:v>
                </c:pt>
                <c:pt idx="9">
                  <c:v>27413.1</c:v>
                </c:pt>
                <c:pt idx="10">
                  <c:v>30063.599999999999</c:v>
                </c:pt>
                <c:pt idx="11">
                  <c:v>33582.300000000003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003-4949-B2A1-CA9A3ED73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261944"/>
        <c:axId val="186263512"/>
      </c:lineChart>
      <c:catAx>
        <c:axId val="186261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800">
                <a:solidFill>
                  <a:schemeClr val="tx1">
                    <a:lumMod val="75000"/>
                  </a:schemeClr>
                </a:solidFill>
              </a:defRPr>
            </a:pPr>
            <a:endParaRPr lang="ru-RU"/>
          </a:p>
        </c:txPr>
        <c:crossAx val="186263512"/>
        <c:crosses val="autoZero"/>
        <c:auto val="1"/>
        <c:lblAlgn val="ctr"/>
        <c:lblOffset val="100"/>
        <c:noMultiLvlLbl val="0"/>
      </c:catAx>
      <c:valAx>
        <c:axId val="18626351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862619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Golos Text" panose="020B0503020202020204" pitchFamily="34" charset="0"/>
          <a:ea typeface="Golos Text" panose="020B0503020202020204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7155229910286"/>
          <c:y val="0.10927867909999835"/>
          <c:w val="0.75028703491680626"/>
          <c:h val="0.78144264180000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734-49FE-8A5F-920DFF494194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34-49FE-8A5F-920DFF494194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734-49FE-8A5F-920DFF494194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734-49FE-8A5F-920DFF494194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734-49FE-8A5F-920DFF494194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НДФЛ</c:v>
                </c:pt>
                <c:pt idx="1">
                  <c:v>НДФЛ С ДОХОДОВ, 
ИСТОЧНИКОМ КОТОРЫХ 
ЯВЛЯЕТСЯ НАЛОГОВЫЙ АГЕНТ 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5728</c:v>
                </c:pt>
                <c:pt idx="1">
                  <c:v>5527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734-49FE-8A5F-920DFF494194}"/>
            </c:ext>
            <c:ext xmlns:c15="http://schemas.microsoft.com/office/drawing/2012/chart" uri="{02D57815-91ED-43cb-92C2-25804820EDAC}">
              <c15:datalabelsRange>
                <c15:f>Sheet1!$D$2:$D$3</c15:f>
                <c15:dlblRangeCache>
                  <c:ptCount val="2"/>
                  <c:pt idx="0">
                    <c:v>+17,3%</c:v>
                  </c:pt>
                  <c:pt idx="1">
                    <c:v>+19,5%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93385848"/>
        <c:axId val="193388984"/>
      </c:barChart>
      <c:catAx>
        <c:axId val="1933858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 algn="r"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93388984"/>
        <c:crosses val="autoZero"/>
        <c:auto val="1"/>
        <c:lblAlgn val="ctr"/>
        <c:lblOffset val="400"/>
        <c:noMultiLvlLbl val="0"/>
      </c:catAx>
      <c:valAx>
        <c:axId val="193388984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93385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0890114341953"/>
          <c:y val="0.10927867909999835"/>
          <c:w val="0.64521890010724581"/>
          <c:h val="0.78144264180000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249E8BD-F2B8-4371-ABAA-20EE72D1D44E}" type="VALUE">
                      <a:rPr lang="ru-RU" b="1" smtClean="0"/>
                      <a:pPr/>
                      <a:t>[ЗНАЧЕНИЕ]</a:t>
                    </a:fld>
                    <a:r>
                      <a:rPr lang="ru-RU" baseline="0" dirty="0"/>
                      <a:t> </a:t>
                    </a:r>
                    <a:fld id="{A873698D-2CE5-4BC6-B2B1-D628F1662349}" type="CELLRANGE">
                      <a:rPr lang="ru-RU" sz="1600" baseline="30000" smtClean="0"/>
                      <a:pPr/>
                      <a:t>[ДИАПАЗОН ЯЧЕЕК]</a:t>
                    </a:fld>
                    <a:endParaRPr lang="ru-RU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809-4C5D-BCF0-3BFCA834BF8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49E8BD-F2B8-4371-ABAA-20EE72D1D44E}" type="VALUE">
                      <a:rPr lang="ru-RU" b="1" smtClean="0"/>
                      <a:pPr/>
                      <a:t>[ЗНАЧЕНИЕ]</a:t>
                    </a:fld>
                    <a:r>
                      <a:rPr lang="ru-RU" baseline="0" dirty="0"/>
                      <a:t> </a:t>
                    </a:r>
                    <a:fld id="{A873698D-2CE5-4BC6-B2B1-D628F1662349}" type="CELLRANGE">
                      <a:rPr lang="ru-RU" sz="1600" baseline="30000" smtClean="0"/>
                      <a:pPr/>
                      <a:t>[ДИАПАЗОН ЯЧЕЕК]</a:t>
                    </a:fld>
                    <a:endParaRPr lang="ru-RU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809-4C5D-BCF0-3BFCA834BF8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ru-RU" b="1" smtClean="0"/>
                      <a:pPr/>
                      <a:t>[ЗНАЧЕНИЕ]</a:t>
                    </a:fld>
                    <a:r>
                      <a:rPr lang="ru-RU" baseline="0" dirty="0"/>
                      <a:t> </a:t>
                    </a:r>
                    <a:fld id="{A873698D-2CE5-4BC6-B2B1-D628F1662349}" type="CELLRANGE">
                      <a:rPr lang="ru-RU" sz="1600" baseline="30000" smtClean="0"/>
                      <a:pPr/>
                      <a:t>[ДИАПАЗОН ЯЧЕЕК]</a:t>
                    </a:fld>
                    <a:endParaRPr lang="ru-RU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809-4C5D-BCF0-3BFCA834BF8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ru-RU" b="1" smtClean="0"/>
                      <a:pPr/>
                      <a:t>[ЗНАЧЕНИЕ]</a:t>
                    </a:fld>
                    <a:r>
                      <a:rPr lang="ru-RU" baseline="0" dirty="0"/>
                      <a:t> </a:t>
                    </a:r>
                    <a:fld id="{A873698D-2CE5-4BC6-B2B1-D628F1662349}" type="CELLRANGE">
                      <a:rPr lang="ru-RU" sz="1600" baseline="30000" smtClean="0"/>
                      <a:pPr/>
                      <a:t>[ДИАПАЗОН ЯЧЕЕК]</a:t>
                    </a:fld>
                    <a:endParaRPr lang="ru-RU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809-4C5D-BCF0-3BFCA834BF8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КБ РФ</c:v>
                </c:pt>
                <c:pt idx="1">
                  <c:v>НЕФТЬ В ФБ</c:v>
                </c:pt>
                <c:pt idx="2">
                  <c:v>ГАЗ ГОРЮЧИЙ ПРИРОДНЫЙ В ФБ</c:v>
                </c:pt>
                <c:pt idx="3">
                  <c:v>ГАЗОВЫЙ КОНДЕНСАТ В ФБ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10970.89092</c:v>
                </c:pt>
                <c:pt idx="1">
                  <c:v>8391.4555660000005</c:v>
                </c:pt>
                <c:pt idx="2">
                  <c:v>1872.11337</c:v>
                </c:pt>
                <c:pt idx="3">
                  <c:v>380.09491700000001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809-4C5D-BCF0-3BFCA834BF82}"/>
            </c:ext>
            <c:ext xmlns:c15="http://schemas.microsoft.com/office/drawing/2012/chart" uri="{02D57815-91ED-43cb-92C2-25804820EDAC}">
              <c15:datalabelsRange>
                <c15:f>Sheet1!$D$2:$D$5</c15:f>
                <c15:dlblRangeCache>
                  <c:ptCount val="4"/>
                  <c:pt idx="0">
                    <c:v>в  1,5 раза</c:v>
                  </c:pt>
                  <c:pt idx="1">
                    <c:v>в 1,3 раза</c:v>
                  </c:pt>
                  <c:pt idx="2">
                    <c:v>в 3,2 раза</c:v>
                  </c:pt>
                  <c:pt idx="3">
                    <c:v>в 1,6 раза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93384672"/>
        <c:axId val="193389768"/>
      </c:barChart>
      <c:catAx>
        <c:axId val="1933846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93389768"/>
        <c:crosses val="autoZero"/>
        <c:auto val="1"/>
        <c:lblAlgn val="ctr"/>
        <c:lblOffset val="400"/>
        <c:noMultiLvlLbl val="0"/>
      </c:catAx>
      <c:valAx>
        <c:axId val="193389768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9338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377586246921"/>
          <c:y val="0.13830877781940448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76200" cap="rnd">
                <a:solidFill>
                  <a:srgbClr val="00B0F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D9-4C0D-9762-52B16FBA3695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9D9-4C0D-9762-52B16FBA3695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9D9-4C0D-9762-52B16FBA3695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9D9-4C0D-9762-52B16FBA3695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9D9-4C0D-9762-52B16FBA3695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9D9-4C0D-9762-52B16FBA3695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7957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9D9-4C0D-9762-52B16FBA3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377586246921"/>
          <c:y val="0.13830877781940448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bg1"/>
              </a:solidFill>
              <a:ln w="76200" cap="rnd">
                <a:solidFill>
                  <a:srgbClr val="00B0F0"/>
                </a:solidFill>
                <a:prstDash val="lgDash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A2-40A9-92FF-0B218CBCA77B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7A2-40A9-92FF-0B218CBCA77B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7A2-40A9-92FF-0B218CBCA77B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7A2-40A9-92FF-0B218CBCA77B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7A2-40A9-92FF-0B218CBCA77B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7A2-40A9-92FF-0B218CBCA77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2886.1314129999992</c:v>
                </c:pt>
                <c:pt idx="1">
                  <c:v>10843.131412999999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7A2-40A9-92FF-0B218CBCA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0890114341953"/>
          <c:y val="0.10927867909999835"/>
          <c:w val="0.64521890010724581"/>
          <c:h val="0.78144264180000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76200" cap="rnd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778-4F22-BFE7-7E9E51D1654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778-4F22-BFE7-7E9E51D16549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778-4F22-BFE7-7E9E51D16549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778-4F22-BFE7-7E9E51D16549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778-4F22-BFE7-7E9E51D16549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778-4F22-BFE7-7E9E51D16549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ВСЕГО,
в том числе:</c:v>
                </c:pt>
                <c:pt idx="1">
                  <c:v>НАЛОГ НА ИМУЩЕСТВО ОРГАНИЗАЦИЙ</c:v>
                </c:pt>
                <c:pt idx="2">
                  <c:v>ТРАНСПОРТНЫЙ НАЛОГ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1632.2</c:v>
                </c:pt>
                <c:pt idx="1">
                  <c:v>1126</c:v>
                </c:pt>
                <c:pt idx="2">
                  <c:v>205</c:v>
                </c:pt>
                <c:pt idx="3">
                  <c:v>200</c:v>
                </c:pt>
                <c:pt idx="4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78-4F22-BFE7-7E9E51D16549}"/>
            </c:ext>
            <c:ext xmlns:c15="http://schemas.microsoft.com/office/drawing/2012/chart" uri="{02D57815-91ED-43cb-92C2-25804820EDAC}">
              <c15:datalabelsRange>
                <c15:f>Sheet1!$D$2:$D$6</c15:f>
                <c15:dlblRangeCache>
                  <c:ptCount val="5"/>
                  <c:pt idx="0">
                    <c:v>+13%</c:v>
                  </c:pt>
                  <c:pt idx="1">
                    <c:v>+16,6%</c:v>
                  </c:pt>
                  <c:pt idx="2">
                    <c:v>+4,9%</c:v>
                  </c:pt>
                  <c:pt idx="3">
                    <c:v>+1,9%</c:v>
                  </c:pt>
                  <c:pt idx="4">
                    <c:v>+16,7%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89207984"/>
        <c:axId val="189206024"/>
      </c:barChart>
      <c:catAx>
        <c:axId val="1892079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89206024"/>
        <c:crosses val="autoZero"/>
        <c:auto val="1"/>
        <c:lblAlgn val="ctr"/>
        <c:lblOffset val="400"/>
        <c:noMultiLvlLbl val="0"/>
      </c:catAx>
      <c:valAx>
        <c:axId val="189206024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8920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0890114341953"/>
          <c:y val="0.10927867909999835"/>
          <c:w val="0.64521890010724581"/>
          <c:h val="0.78144264180000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1080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+mn-cs"/>
                      </a:defRPr>
                    </a:pPr>
                    <a:fld id="{450E1EF9-BFFE-4E8C-929F-3807B11E5F66}" type="VALUE">
                      <a:rPr lang="en-US" b="1" smtClean="0"/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defRPr>
                      </a:pPr>
                      <a:t>[ЗНАЧЕНИЕ]</a:t>
                    </a:fld>
                    <a:r>
                      <a:rPr lang="en-US" b="1" baseline="0" dirty="0" smtClean="0"/>
                      <a:t> </a:t>
                    </a:r>
                    <a:fld id="{A873698D-2CE5-4BC6-B2B1-D628F1662349}" type="CELLRANGE">
                      <a:rPr lang="en-US" sz="1600" b="0" baseline="30000" smtClean="0"/>
                      <a:pPr>
                        <a:defRPr sz="1400" b="1" i="0" u="none" strike="noStrike" kern="1200" baseline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+mn-cs"/>
                        </a:defRPr>
                      </a:pPr>
                      <a:t>[ДИАПАЗОН ЯЧЕЕК]</a:t>
                    </a:fld>
                    <a:endParaRPr lang="en-US" b="1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A9B-439B-BF33-3C2D519B1B8A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A9B-439B-BF33-3C2D519B1B8A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A9B-439B-BF33-3C2D519B1B8A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A9B-439B-BF33-3C2D519B1B8A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A9B-439B-BF33-3C2D519B1B8A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УТИЛИЗАЦИОННЫЙ СБОР, ВСЕГО</c:v>
                </c:pt>
                <c:pt idx="1">
                  <c:v>УТИЛИЗАЦИОННЫЙ СБОР ЗА КОЛЕСНЫЕ ТРАНСПОРТНЫЕ СРЕДСТВА И ПРИЦЕПЫ К НИМ</c:v>
                </c:pt>
                <c:pt idx="2">
                  <c:v>УТИЛИЗАЦИОННЫЙ СБОР ЗА САМОХОДНЫЕ МАШИНЫ И ПРИЦЕПЫ К НИМ</c:v>
                </c:pt>
              </c:strCache>
            </c:strRef>
          </c:cat>
          <c:val>
            <c:numRef>
              <c:f>Sheet1!$B$2:$B$4</c:f>
              <c:numCache>
                <c:formatCode>#,##0.0</c:formatCode>
                <c:ptCount val="3"/>
                <c:pt idx="0">
                  <c:v>225</c:v>
                </c:pt>
                <c:pt idx="1">
                  <c:v>198.6</c:v>
                </c:pt>
                <c:pt idx="2">
                  <c:v>26.4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A9B-439B-BF33-3C2D519B1B8A}"/>
            </c:ext>
            <c:ext xmlns:c15="http://schemas.microsoft.com/office/drawing/2012/chart" uri="{02D57815-91ED-43cb-92C2-25804820EDAC}">
              <c15:datalabelsRange>
                <c15:f>Sheet1!$D$2:$D$4</c15:f>
                <c15:dlblRangeCache>
                  <c:ptCount val="3"/>
                  <c:pt idx="0">
                    <c:v>- 40,5%</c:v>
                  </c:pt>
                  <c:pt idx="1">
                    <c:v>- 44,3% </c:v>
                  </c:pt>
                  <c:pt idx="2">
                    <c:v>+ 22,5%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93491376"/>
        <c:axId val="193496472"/>
      </c:barChart>
      <c:catAx>
        <c:axId val="1934913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93496472"/>
        <c:crosses val="autoZero"/>
        <c:auto val="1"/>
        <c:lblAlgn val="ctr"/>
        <c:lblOffset val="400"/>
        <c:noMultiLvlLbl val="0"/>
      </c:catAx>
      <c:valAx>
        <c:axId val="193496472"/>
        <c:scaling>
          <c:orientation val="minMax"/>
        </c:scaling>
        <c:delete val="1"/>
        <c:axPos val="t"/>
        <c:numFmt formatCode="#,##0.0" sourceLinked="1"/>
        <c:majorTickMark val="out"/>
        <c:minorTickMark val="none"/>
        <c:tickLblPos val="nextTo"/>
        <c:crossAx val="19349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6143510722107"/>
          <c:y val="0.13830872134294483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76200" cap="rnd">
                <a:solidFill>
                  <a:srgbClr val="00B0F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F0-4803-86DE-24B90BDB97E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FF0-4803-86DE-24B90BDB97EF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FF0-4803-86DE-24B90BDB97EF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FF0-4803-86DE-24B90BDB97EF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FF0-4803-86DE-24B90BDB97EF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FF0-4803-86DE-24B90BDB97EF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229.9</c:v>
                </c:pt>
                <c:pt idx="1">
                  <c:v>160.70000000000002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FF0-4803-86DE-24B90BDB9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0890114341953"/>
          <c:y val="0.10927867909999835"/>
          <c:w val="0.64521890010724581"/>
          <c:h val="0.78144264180000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76200" cap="rnd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661-424F-9528-CB423D97CEC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661-424F-9528-CB423D97CEC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661-424F-9528-CB423D97CEC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661-424F-9528-CB423D97CEC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661-424F-9528-CB423D97CEC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661-424F-9528-CB423D97CEC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ВСЕГО</c:v>
                </c:pt>
                <c:pt idx="1">
                  <c:v>УСН</c:v>
                </c:pt>
                <c:pt idx="2">
                  <c:v>ПАТЕНТ</c:v>
                </c:pt>
                <c:pt idx="3">
                  <c:v>ЕСХН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948.52099999999996</c:v>
                </c:pt>
                <c:pt idx="1">
                  <c:v>885</c:v>
                </c:pt>
                <c:pt idx="2">
                  <c:v>43.8</c:v>
                </c:pt>
                <c:pt idx="3">
                  <c:v>19.8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661-424F-9528-CB423D97CEC6}"/>
            </c:ext>
            <c:ext xmlns:c15="http://schemas.microsoft.com/office/drawing/2012/chart" uri="{02D57815-91ED-43cb-92C2-25804820EDAC}">
              <c15:datalabelsRange>
                <c15:f>Sheet1!$D$2:$D$5</c15:f>
                <c15:dlblRangeCache>
                  <c:ptCount val="4"/>
                  <c:pt idx="0">
                    <c:v>+20,6%</c:v>
                  </c:pt>
                  <c:pt idx="1">
                    <c:v>+23,6%</c:v>
                  </c:pt>
                  <c:pt idx="2">
                    <c:v>+175,6%</c:v>
                  </c:pt>
                  <c:pt idx="3">
                    <c:v>-2,6%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93489808"/>
        <c:axId val="193490200"/>
      </c:barChart>
      <c:catAx>
        <c:axId val="193489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93490200"/>
        <c:crosses val="autoZero"/>
        <c:auto val="1"/>
        <c:lblAlgn val="ctr"/>
        <c:lblOffset val="400"/>
        <c:noMultiLvlLbl val="0"/>
      </c:catAx>
      <c:valAx>
        <c:axId val="193490200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9348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0890114341953"/>
          <c:y val="0.10927867909999835"/>
          <c:w val="0.64521890010724581"/>
          <c:h val="0.78144264180000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661-424F-9528-CB423D97CEC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661-424F-9528-CB423D97CEC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49E8BD-F2B8-4371-ABAA-20EE72D1D44E}" type="VALUE">
                      <a:rPr lang="ru-RU" b="1" smtClean="0"/>
                      <a:pPr/>
                      <a:t>[ЗНАЧЕНИЕ]</a:t>
                    </a:fld>
                    <a:r>
                      <a:rPr lang="ru-RU" baseline="0" dirty="0"/>
                      <a:t> </a:t>
                    </a:r>
                    <a:fld id="{A873698D-2CE5-4BC6-B2B1-D628F1662349}" type="CELLRANGE">
                      <a:rPr lang="ru-RU" sz="1600" b="0" baseline="30000" smtClean="0"/>
                      <a:pPr/>
                      <a:t>[ДИАПАЗОН ЯЧЕЕК]</a:t>
                    </a:fld>
                    <a:endParaRPr lang="ru-RU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661-424F-9528-CB423D97CEC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661-424F-9528-CB423D97CEC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661-424F-9528-CB423D97CEC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661-424F-9528-CB423D97CEC6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УСН</c:v>
                </c:pt>
                <c:pt idx="1">
                  <c:v>Патент</c:v>
                </c:pt>
                <c:pt idx="2">
                  <c:v>ЕСХН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4082.0189999999998</c:v>
                </c:pt>
                <c:pt idx="1">
                  <c:v>1265</c:v>
                </c:pt>
                <c:pt idx="2">
                  <c:v>88.24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661-424F-9528-CB423D97CEC6}"/>
            </c:ext>
            <c:ext xmlns:c15="http://schemas.microsoft.com/office/drawing/2012/chart" uri="{02D57815-91ED-43cb-92C2-25804820EDAC}">
              <c15:datalabelsRange>
                <c15:f>Sheet1!$D$2:$D$4</c15:f>
                <c15:dlblRangeCache>
                  <c:ptCount val="3"/>
                  <c:pt idx="0">
                    <c:v>+15,4%</c:v>
                  </c:pt>
                  <c:pt idx="1">
                    <c:v>↑ в 3,5 раза</c:v>
                  </c:pt>
                  <c:pt idx="2">
                    <c:v>-3,2%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93491768"/>
        <c:axId val="193492944"/>
      </c:barChart>
      <c:catAx>
        <c:axId val="1934917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93492944"/>
        <c:crosses val="autoZero"/>
        <c:auto val="1"/>
        <c:lblAlgn val="ctr"/>
        <c:lblOffset val="400"/>
        <c:noMultiLvlLbl val="0"/>
      </c:catAx>
      <c:valAx>
        <c:axId val="193492944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93491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036664789303661"/>
          <c:y val="2.5231959966388356E-2"/>
          <c:w val="0.62648867354935134"/>
          <c:h val="0.952516168151118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 w="63500" cap="rnd">
              <a:solidFill>
                <a:srgbClr val="00B0F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Лист1!$A$2:$A$13</c:f>
              <c:strCache>
                <c:ptCount val="12"/>
                <c:pt idx="0">
                  <c:v>Алтайский край</c:v>
                </c:pt>
                <c:pt idx="1">
                  <c:v>Омская область</c:v>
                </c:pt>
                <c:pt idx="2">
                  <c:v>Ленинградская область</c:v>
                </c:pt>
                <c:pt idx="3">
                  <c:v>Тюменская область</c:v>
                </c:pt>
                <c:pt idx="4">
                  <c:v>Иркутская область</c:v>
                </c:pt>
                <c:pt idx="5">
                  <c:v>Воронежская область</c:v>
                </c:pt>
                <c:pt idx="6">
                  <c:v>Республика Крым</c:v>
                </c:pt>
                <c:pt idx="7">
                  <c:v>Ставропольский край</c:v>
                </c:pt>
                <c:pt idx="8">
                  <c:v>Волгоградская область</c:v>
                </c:pt>
                <c:pt idx="9">
                  <c:v>Чеченская Республика</c:v>
                </c:pt>
                <c:pt idx="10">
                  <c:v>Пермский край</c:v>
                </c:pt>
                <c:pt idx="11">
                  <c:v>Красноярский край</c:v>
                </c:pt>
              </c:strCache>
            </c:strRef>
          </c:cat>
          <c:val>
            <c:numRef>
              <c:f>Лист1!$B$2:$B$13</c:f>
              <c:numCache>
                <c:formatCode>#,##0</c:formatCode>
                <c:ptCount val="12"/>
                <c:pt idx="0">
                  <c:v>68.573999999999998</c:v>
                </c:pt>
                <c:pt idx="1">
                  <c:v>70.397999999999996</c:v>
                </c:pt>
                <c:pt idx="2">
                  <c:v>72.266999999999996</c:v>
                </c:pt>
                <c:pt idx="3">
                  <c:v>72.7</c:v>
                </c:pt>
                <c:pt idx="4">
                  <c:v>80.244</c:v>
                </c:pt>
                <c:pt idx="5">
                  <c:v>81.677000000000007</c:v>
                </c:pt>
                <c:pt idx="6">
                  <c:v>82.748000000000005</c:v>
                </c:pt>
                <c:pt idx="7">
                  <c:v>86.69</c:v>
                </c:pt>
                <c:pt idx="8">
                  <c:v>87.016000000000005</c:v>
                </c:pt>
                <c:pt idx="9">
                  <c:v>96.585999999999999</c:v>
                </c:pt>
                <c:pt idx="10">
                  <c:v>101.071</c:v>
                </c:pt>
                <c:pt idx="11">
                  <c:v>112.702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42-4706-A974-E1285CAE91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93494904"/>
        <c:axId val="193492552"/>
      </c:barChart>
      <c:catAx>
        <c:axId val="193494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93492552"/>
        <c:crosses val="autoZero"/>
        <c:auto val="1"/>
        <c:lblAlgn val="ctr"/>
        <c:lblOffset val="100"/>
        <c:noMultiLvlLbl val="0"/>
      </c:catAx>
      <c:valAx>
        <c:axId val="193492552"/>
        <c:scaling>
          <c:orientation val="minMax"/>
          <c:max val="300"/>
        </c:scaling>
        <c:delete val="1"/>
        <c:axPos val="b"/>
        <c:numFmt formatCode="#,##0" sourceLinked="1"/>
        <c:majorTickMark val="out"/>
        <c:minorTickMark val="none"/>
        <c:tickLblPos val="nextTo"/>
        <c:crossAx val="193494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35440292958901"/>
          <c:y val="0.10927867909999835"/>
          <c:w val="0.76987937949914398"/>
          <c:h val="0.78144264180000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C05-46A5-B649-08463C627B8C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C05-46A5-B649-08463C627B8C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C05-46A5-B649-08463C627B8C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C05-46A5-B649-08463C627B8C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C05-46A5-B649-08463C627B8C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НДПИ</c:v>
                </c:pt>
                <c:pt idx="1">
                  <c:v>НАЛОГ НА ПРИБЫЛЬ</c:v>
                </c:pt>
                <c:pt idx="2">
                  <c:v>НДС</c:v>
                </c:pt>
                <c:pt idx="3">
                  <c:v>НДФЛ</c:v>
                </c:pt>
                <c:pt idx="4">
                  <c:v>ИМУЩЕСТВЕННЫЕ НАЛОГИ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10970.9</c:v>
                </c:pt>
                <c:pt idx="1">
                  <c:v>6355.9</c:v>
                </c:pt>
                <c:pt idx="2">
                  <c:v>6489.4</c:v>
                </c:pt>
                <c:pt idx="3">
                  <c:v>5727.9</c:v>
                </c:pt>
                <c:pt idx="4">
                  <c:v>1632.2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05-46A5-B649-08463C627B8C}"/>
            </c:ext>
            <c:ext xmlns:c15="http://schemas.microsoft.com/office/drawing/2012/chart" uri="{02D57815-91ED-43cb-92C2-25804820EDAC}">
              <c15:datalabelsRange>
                <c15:f>Sheet1!$D$2:$D$6</c15:f>
                <c15:dlblRangeCache>
                  <c:ptCount val="5"/>
                  <c:pt idx="0">
                    <c:v>+49,5%</c:v>
                  </c:pt>
                  <c:pt idx="1">
                    <c:v>+4,5%</c:v>
                  </c:pt>
                  <c:pt idx="2">
                    <c:v>+18,4%</c:v>
                  </c:pt>
                  <c:pt idx="3">
                    <c:v>+17,3%</c:v>
                  </c:pt>
                  <c:pt idx="4">
                    <c:v>+13,0%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86259592"/>
        <c:axId val="186259984"/>
      </c:barChart>
      <c:catAx>
        <c:axId val="1862595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86259984"/>
        <c:crosses val="autoZero"/>
        <c:auto val="1"/>
        <c:lblAlgn val="ctr"/>
        <c:lblOffset val="400"/>
        <c:noMultiLvlLbl val="0"/>
      </c:catAx>
      <c:valAx>
        <c:axId val="186259984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86259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59832592340578"/>
          <c:y val="2.5231973407631291E-2"/>
          <c:w val="0.43290525863342316"/>
          <c:h val="0.949536053184737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 w="63500" cap="rnd">
              <a:solidFill>
                <a:srgbClr val="00B0F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Лист1!$A$12:$A$24</c:f>
              <c:strCache>
                <c:ptCount val="13"/>
                <c:pt idx="0">
                  <c:v>Нижегородская область</c:v>
                </c:pt>
                <c:pt idx="1">
                  <c:v>Республика Башкортостан</c:v>
                </c:pt>
                <c:pt idx="2">
                  <c:v>Челябинская область</c:v>
                </c:pt>
                <c:pt idx="3">
                  <c:v>Новосибирская область</c:v>
                </c:pt>
                <c:pt idx="4">
                  <c:v>Самарская область</c:v>
                </c:pt>
                <c:pt idx="5">
                  <c:v>Свердловская область</c:v>
                </c:pt>
                <c:pt idx="6">
                  <c:v>Ростовская область</c:v>
                </c:pt>
                <c:pt idx="7">
                  <c:v>Республика Дагестан</c:v>
                </c:pt>
                <c:pt idx="8">
                  <c:v>Республика Татарстан</c:v>
                </c:pt>
                <c:pt idx="9">
                  <c:v>Краснодарский край</c:v>
                </c:pt>
                <c:pt idx="10">
                  <c:v>Санкт-Петербург</c:v>
                </c:pt>
                <c:pt idx="11">
                  <c:v>Московская область</c:v>
                </c:pt>
                <c:pt idx="12">
                  <c:v>Москва</c:v>
                </c:pt>
              </c:strCache>
            </c:strRef>
          </c:cat>
          <c:val>
            <c:numRef>
              <c:f>Лист1!$B$12:$B$24</c:f>
              <c:numCache>
                <c:formatCode>#,##0</c:formatCode>
                <c:ptCount val="13"/>
                <c:pt idx="0">
                  <c:v>116.876</c:v>
                </c:pt>
                <c:pt idx="1">
                  <c:v>125.501</c:v>
                </c:pt>
                <c:pt idx="2">
                  <c:v>130.023</c:v>
                </c:pt>
                <c:pt idx="3">
                  <c:v>137.37700000000001</c:v>
                </c:pt>
                <c:pt idx="4">
                  <c:v>153.773</c:v>
                </c:pt>
                <c:pt idx="5">
                  <c:v>182.20599999999999</c:v>
                </c:pt>
                <c:pt idx="6">
                  <c:v>184.20099999999999</c:v>
                </c:pt>
                <c:pt idx="7">
                  <c:v>211.55500000000001</c:v>
                </c:pt>
                <c:pt idx="8">
                  <c:v>234.30799999999999</c:v>
                </c:pt>
                <c:pt idx="9">
                  <c:v>292.95299999999997</c:v>
                </c:pt>
                <c:pt idx="10">
                  <c:v>430.37400000000002</c:v>
                </c:pt>
                <c:pt idx="11">
                  <c:v>481.08699999999999</c:v>
                </c:pt>
                <c:pt idx="12">
                  <c:v>1235.2380000000001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5B-4E02-9CC3-69A7D1F7F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93497256"/>
        <c:axId val="193493336"/>
      </c:barChart>
      <c:catAx>
        <c:axId val="193497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93493336"/>
        <c:crosses val="autoZero"/>
        <c:auto val="1"/>
        <c:lblAlgn val="ctr"/>
        <c:lblOffset val="100"/>
        <c:noMultiLvlLbl val="0"/>
      </c:catAx>
      <c:valAx>
        <c:axId val="193493336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9349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0890114341953"/>
          <c:y val="0.10927867909999835"/>
          <c:w val="0.64521890010724581"/>
          <c:h val="0.78144264180000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3366-4543-8B2C-51FB75691A6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366-4543-8B2C-51FB75691A6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366-4543-8B2C-51FB75691A6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366-4543-8B2C-51FB75691A6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366-4543-8B2C-51FB75691A6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="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366-4543-8B2C-51FB75691A6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Страховые взносы на ОСС</c:v>
                </c:pt>
                <c:pt idx="1">
                  <c:v>ПФР</c:v>
                </c:pt>
                <c:pt idx="2">
                  <c:v>ФОМС</c:v>
                </c:pt>
                <c:pt idx="3">
                  <c:v>ФСС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8416.6</c:v>
                </c:pt>
                <c:pt idx="1">
                  <c:v>6198.1</c:v>
                </c:pt>
                <c:pt idx="2">
                  <c:v>1613.2</c:v>
                </c:pt>
                <c:pt idx="3">
                  <c:v>605.20000000000005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366-4543-8B2C-51FB75691A62}"/>
            </c:ext>
            <c:ext xmlns:c15="http://schemas.microsoft.com/office/drawing/2012/chart" uri="{02D57815-91ED-43cb-92C2-25804820EDAC}">
              <c15:datalabelsRange>
                <c15:f>Sheet1!$D$2:$D$5</c15:f>
                <c15:dlblRangeCache>
                  <c:ptCount val="4"/>
                  <c:pt idx="0">
                    <c:v>+4,0%</c:v>
                  </c:pt>
                  <c:pt idx="1">
                    <c:v>+3,7%</c:v>
                  </c:pt>
                  <c:pt idx="2">
                    <c:v>+4,7%</c:v>
                  </c:pt>
                  <c:pt idx="3">
                    <c:v>+4,9%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93548520"/>
        <c:axId val="193548912"/>
      </c:barChart>
      <c:catAx>
        <c:axId val="1935485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93548912"/>
        <c:crosses val="autoZero"/>
        <c:auto val="1"/>
        <c:lblAlgn val="ctr"/>
        <c:lblOffset val="400"/>
        <c:noMultiLvlLbl val="0"/>
      </c:catAx>
      <c:valAx>
        <c:axId val="193548912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93548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377586246921"/>
          <c:y val="0.13830877781940448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76200" cap="rnd">
                <a:solidFill>
                  <a:srgbClr val="00B0F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74D-4E01-93CB-FB205DDAE52B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4D-4E01-93CB-FB205DDAE52B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4D-4E01-93CB-FB205DDAE52B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74D-4E01-93CB-FB205DDAE52B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74D-4E01-93CB-FB205DDAE52B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74D-4E01-93CB-FB205DDAE52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74D-4E01-93CB-FB205DDAE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377586246921"/>
          <c:y val="0.13830877781940448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76200" cap="rnd">
                <a:solidFill>
                  <a:srgbClr val="00B0F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74D-4E01-93CB-FB205DDAE52B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4D-4E01-93CB-FB205DDAE52B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4D-4E01-93CB-FB205DDAE52B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74D-4E01-93CB-FB205DDAE52B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74D-4E01-93CB-FB205DDAE52B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74D-4E01-93CB-FB205DDAE52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74D-4E01-93CB-FB205DDAE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9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3963385769190497E-2"/>
          <c:w val="0.93369661764946676"/>
          <c:h val="0.75928272178359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A5FF"/>
            </a:solidFill>
            <a:ln>
              <a:solidFill>
                <a:srgbClr val="231A6F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19289</c:v>
                </c:pt>
                <c:pt idx="1">
                  <c:v>25676</c:v>
                </c:pt>
                <c:pt idx="2">
                  <c:v>28869</c:v>
                </c:pt>
                <c:pt idx="3">
                  <c:v>30563</c:v>
                </c:pt>
                <c:pt idx="4">
                  <c:v>34848</c:v>
                </c:pt>
                <c:pt idx="5">
                  <c:v>37505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9209552"/>
        <c:axId val="189209944"/>
      </c:barChart>
      <c:catAx>
        <c:axId val="18920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500" b="1" i="0" u="none" strike="noStrike" kern="1200" spc="-1" baseline="0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pPr>
            <a:endParaRPr lang="ru-RU"/>
          </a:p>
        </c:txPr>
        <c:crossAx val="189209944"/>
        <c:crossesAt val="0"/>
        <c:auto val="1"/>
        <c:lblAlgn val="ctr"/>
        <c:lblOffset val="100"/>
        <c:noMultiLvlLbl val="0"/>
      </c:catAx>
      <c:valAx>
        <c:axId val="18920994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920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222111336288305"/>
          <c:w val="1"/>
          <c:h val="0.68705392887380334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8100">
              <a:solidFill>
                <a:srgbClr val="00B0F0"/>
              </a:solidFill>
              <a:round/>
            </a:ln>
          </c:spPr>
          <c:marker>
            <c:symbol val="circle"/>
            <c:size val="6"/>
            <c:spPr>
              <a:solidFill>
                <a:schemeClr val="bg1">
                  <a:lumMod val="95000"/>
                </a:schemeClr>
              </a:solidFill>
              <a:ln w="38100">
                <a:solidFill>
                  <a:srgbClr val="00B0F0">
                    <a:alpha val="96000"/>
                  </a:srgbClr>
                </a:solidFill>
              </a:ln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01.01.2017</c:v>
                </c:pt>
                <c:pt idx="1">
                  <c:v>01.01.2018</c:v>
                </c:pt>
                <c:pt idx="2">
                  <c:v>01.01.2019</c:v>
                </c:pt>
                <c:pt idx="3">
                  <c:v>01.01.2020</c:v>
                </c:pt>
                <c:pt idx="4">
                  <c:v>01.01.2021</c:v>
                </c:pt>
                <c:pt idx="5">
                  <c:v>01.01.2022</c:v>
                </c:pt>
                <c:pt idx="6">
                  <c:v>01.01.2023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9.8000000000000007</c:v>
                </c:pt>
                <c:pt idx="1">
                  <c:v>9.1999999999999993</c:v>
                </c:pt>
                <c:pt idx="2" formatCode="0.0">
                  <c:v>7</c:v>
                </c:pt>
                <c:pt idx="3">
                  <c:v>6.1</c:v>
                </c:pt>
                <c:pt idx="4">
                  <c:v>6.6</c:v>
                </c:pt>
                <c:pt idx="5">
                  <c:v>5.5</c:v>
                </c:pt>
                <c:pt idx="6" formatCode="#,##0.0">
                  <c:v>6.1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FCE-43B1-B04E-07FB4A3F5B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203280"/>
        <c:axId val="189204848"/>
      </c:lineChart>
      <c:catAx>
        <c:axId val="189203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800">
                <a:solidFill>
                  <a:schemeClr val="tx1">
                    <a:lumMod val="75000"/>
                  </a:schemeClr>
                </a:solidFill>
              </a:defRPr>
            </a:pPr>
            <a:endParaRPr lang="ru-RU"/>
          </a:p>
        </c:txPr>
        <c:crossAx val="189204848"/>
        <c:crosses val="autoZero"/>
        <c:auto val="0"/>
        <c:lblAlgn val="ctr"/>
        <c:lblOffset val="100"/>
        <c:noMultiLvlLbl val="0"/>
      </c:catAx>
      <c:valAx>
        <c:axId val="189204848"/>
        <c:scaling>
          <c:orientation val="minMax"/>
          <c:min val="5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892032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Golos Text" panose="020B0503020202020204" pitchFamily="34" charset="0"/>
          <a:ea typeface="Golos Text" panose="020B0503020202020204" pitchFamily="34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90018706589738"/>
          <c:y val="0.10927867909999835"/>
          <c:w val="0.83413984381303008"/>
          <c:h val="0.7814426418000032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0.46188046754534351"/>
                  <c:y val="1.9910520951441472E-2"/>
                </c:manualLayout>
              </c:layout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0D5-4158-A637-428E03A5F3F1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0.38796133657338261"/>
                  <c:y val="2.7136942049174023E-2"/>
                </c:manualLayout>
              </c:layout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0D5-4158-A637-428E03A5F3F1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0D5-4158-A637-428E03A5F3F1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0D5-4158-A637-428E03A5F3F1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0D5-4158-A637-428E03A5F3F1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Принято</c:v>
                </c:pt>
                <c:pt idx="1">
                  <c:v>Загружено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29</c:v>
                </c:pt>
                <c:pt idx="1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0D5-4158-A637-428E03A5F3F1}"/>
            </c:ext>
            <c:ext xmlns:c15="http://schemas.microsoft.com/office/drawing/2012/chart" uri="{02D57815-91ED-43cb-92C2-25804820EDAC}">
              <c15:datalabelsRange>
                <c15:f>Sheet1!$D$2:$D$3</c15:f>
                <c15:dlblRangeCache>
                  <c:ptCount val="2"/>
                  <c:pt idx="1">
                    <c:v>+2</c:v>
                  </c:pt>
                </c15:dlblRangeCache>
              </c15:datalabelsRange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6 - 12 ОКТ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Принято</c:v>
                </c:pt>
                <c:pt idx="1">
                  <c:v>Загружено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0D5-4158-A637-428E03A5F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185915720"/>
        <c:axId val="185918856"/>
      </c:barChart>
      <c:catAx>
        <c:axId val="18591572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85918856"/>
        <c:crosses val="autoZero"/>
        <c:auto val="1"/>
        <c:lblAlgn val="ctr"/>
        <c:lblOffset val="400"/>
        <c:noMultiLvlLbl val="0"/>
      </c:catAx>
      <c:valAx>
        <c:axId val="185918856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85915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Переведены на СМЭВ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B1-4834-AE78-9BD30E74BA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1404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Переведены на СМЭВ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4B1-4834-AE78-9BD30E74BA2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noFill/>
            <a:ln>
              <a:solidFill>
                <a:srgbClr val="00B0F0"/>
              </a:solidFill>
              <a:prstDash val="dash"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Переведены на СМЭВ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4B1-4834-AE78-9BD30E74B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5921208"/>
        <c:axId val="185916112"/>
      </c:barChart>
      <c:catAx>
        <c:axId val="185921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5916112"/>
        <c:crosses val="autoZero"/>
        <c:auto val="1"/>
        <c:lblAlgn val="ctr"/>
        <c:lblOffset val="100"/>
        <c:noMultiLvlLbl val="0"/>
      </c:catAx>
      <c:valAx>
        <c:axId val="185916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5921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377586246921"/>
          <c:y val="0.13830877781940448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76200" cap="rnd">
                <a:solidFill>
                  <a:srgbClr val="00B0F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75-4524-A58A-5F710CECF948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975-4524-A58A-5F710CECF948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975-4524-A58A-5F710CECF948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975-4524-A58A-5F710CECF948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975-4524-A58A-5F710CECF948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975-4524-A58A-5F710CECF948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975-4524-A58A-5F710CECF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377586246921"/>
          <c:y val="0.13830877781940448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76200" cap="rnd">
                <a:solidFill>
                  <a:srgbClr val="00B0F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75-4524-A58A-5F710CECF948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975-4524-A58A-5F710CECF948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975-4524-A58A-5F710CECF948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975-4524-A58A-5F710CECF948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975-4524-A58A-5F710CECF948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975-4524-A58A-5F710CECF948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99.6</c:v>
                </c:pt>
                <c:pt idx="1">
                  <c:v>0.40000000000000568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975-4524-A58A-5F710CECF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9684069028484062E-2"/>
          <c:w val="1"/>
          <c:h val="0.70481370614532646"/>
        </c:manualLayout>
      </c:layout>
      <c:lineChart>
        <c:grouping val="stack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>
              <a:solidFill>
                <a:srgbClr val="00B0F0"/>
              </a:solidFill>
              <a:round/>
            </a:ln>
          </c:spPr>
          <c:marker>
            <c:symbol val="circle"/>
            <c:size val="6"/>
            <c:spPr>
              <a:noFill/>
              <a:ln w="38100">
                <a:solidFill>
                  <a:srgbClr val="00B0F0">
                    <a:alpha val="96000"/>
                  </a:srgbClr>
                </a:solidFill>
              </a:ln>
            </c:spPr>
          </c:marker>
          <c:dPt>
            <c:idx val="9"/>
            <c:bubble3D val="0"/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</c:v>
                </c:pt>
                <c:pt idx="1">
                  <c:v>ФЕВ</c:v>
                </c:pt>
                <c:pt idx="2">
                  <c:v>МАР</c:v>
                </c:pt>
                <c:pt idx="3">
                  <c:v>АПР</c:v>
                </c:pt>
                <c:pt idx="4">
                  <c:v>МАЙ</c:v>
                </c:pt>
                <c:pt idx="5">
                  <c:v>ИЮН</c:v>
                </c:pt>
                <c:pt idx="6">
                  <c:v>ИЮЛ</c:v>
                </c:pt>
                <c:pt idx="7">
                  <c:v>АВГ</c:v>
                </c:pt>
                <c:pt idx="8">
                  <c:v>СЕН</c:v>
                </c:pt>
                <c:pt idx="9">
                  <c:v>ОКТ</c:v>
                </c:pt>
                <c:pt idx="10">
                  <c:v>НОЯ</c:v>
                </c:pt>
                <c:pt idx="11">
                  <c:v>ДЕК</c:v>
                </c:pt>
              </c:strCache>
            </c:strRef>
          </c:cat>
          <c:val>
            <c:numRef>
              <c:f>Лист1!$C$2:$C$13</c:f>
              <c:numCache>
                <c:formatCode>#,##0.00</c:formatCode>
                <c:ptCount val="12"/>
                <c:pt idx="0" formatCode="General">
                  <c:v>666.4</c:v>
                </c:pt>
                <c:pt idx="1">
                  <c:v>1453.8</c:v>
                </c:pt>
                <c:pt idx="2">
                  <c:v>3411.1</c:v>
                </c:pt>
                <c:pt idx="3">
                  <c:v>5012</c:v>
                </c:pt>
                <c:pt idx="4">
                  <c:v>6187.4</c:v>
                </c:pt>
                <c:pt idx="5">
                  <c:v>7088.8</c:v>
                </c:pt>
                <c:pt idx="6">
                  <c:v>8466.4</c:v>
                </c:pt>
                <c:pt idx="7">
                  <c:v>9499.2000000000007</c:v>
                </c:pt>
                <c:pt idx="8">
                  <c:v>10382.299999999999</c:v>
                </c:pt>
                <c:pt idx="9" formatCode="General">
                  <c:v>11717</c:v>
                </c:pt>
                <c:pt idx="10" formatCode="General">
                  <c:v>12782.7</c:v>
                </c:pt>
                <c:pt idx="11" formatCode="General">
                  <c:v>14153.3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EBE-4498-8544-62FDA47D8CBC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circle"/>
            <c:size val="6"/>
            <c:spPr>
              <a:solidFill>
                <a:schemeClr val="bg1">
                  <a:lumMod val="95000"/>
                </a:schemeClr>
              </a:solidFill>
              <a:ln w="38100">
                <a:solidFill>
                  <a:srgbClr val="0070C0"/>
                </a:solidFill>
              </a:ln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tx1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</c:v>
                </c:pt>
                <c:pt idx="1">
                  <c:v>ФЕВ</c:v>
                </c:pt>
                <c:pt idx="2">
                  <c:v>МАР</c:v>
                </c:pt>
                <c:pt idx="3">
                  <c:v>АПР</c:v>
                </c:pt>
                <c:pt idx="4">
                  <c:v>МАЙ</c:v>
                </c:pt>
                <c:pt idx="5">
                  <c:v>ИЮН</c:v>
                </c:pt>
                <c:pt idx="6">
                  <c:v>ИЮЛ</c:v>
                </c:pt>
                <c:pt idx="7">
                  <c:v>АВГ</c:v>
                </c:pt>
                <c:pt idx="8">
                  <c:v>СЕН</c:v>
                </c:pt>
                <c:pt idx="9">
                  <c:v>ОКТ</c:v>
                </c:pt>
                <c:pt idx="10">
                  <c:v>НОЯ</c:v>
                </c:pt>
                <c:pt idx="11">
                  <c:v>ДЕК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1457.2</c:v>
                </c:pt>
                <c:pt idx="1">
                  <c:v>2703.2</c:v>
                </c:pt>
                <c:pt idx="2" formatCode="0.0">
                  <c:v>4857.1000000000004</c:v>
                </c:pt>
                <c:pt idx="3">
                  <c:v>6963</c:v>
                </c:pt>
                <c:pt idx="4">
                  <c:v>8348</c:v>
                </c:pt>
                <c:pt idx="5">
                  <c:v>9827.5</c:v>
                </c:pt>
                <c:pt idx="6">
                  <c:v>11040.9</c:v>
                </c:pt>
                <c:pt idx="7">
                  <c:v>12243.6</c:v>
                </c:pt>
                <c:pt idx="8">
                  <c:v>13770</c:v>
                </c:pt>
                <c:pt idx="9" formatCode="General">
                  <c:v>15696</c:v>
                </c:pt>
                <c:pt idx="10" formatCode="General">
                  <c:v>17280.900000000001</c:v>
                </c:pt>
                <c:pt idx="11" formatCode="General">
                  <c:v>19428.900000000001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EBE-4498-8544-62FDA47D8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9206808"/>
        <c:axId val="189208768"/>
      </c:lineChart>
      <c:catAx>
        <c:axId val="189206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800">
                <a:solidFill>
                  <a:schemeClr val="tx1">
                    <a:lumMod val="75000"/>
                  </a:schemeClr>
                </a:solidFill>
              </a:defRPr>
            </a:pPr>
            <a:endParaRPr lang="ru-RU"/>
          </a:p>
        </c:txPr>
        <c:crossAx val="189208768"/>
        <c:crosses val="autoZero"/>
        <c:auto val="1"/>
        <c:lblAlgn val="ctr"/>
        <c:lblOffset val="700"/>
        <c:noMultiLvlLbl val="0"/>
      </c:catAx>
      <c:valAx>
        <c:axId val="18920876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89206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Golos Text" panose="020B0503020202020204" pitchFamily="34" charset="0"/>
          <a:ea typeface="Golos Text" panose="020B0503020202020204" pitchFamily="34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43846217018256"/>
          <c:y val="4.5917483006829483E-2"/>
          <c:w val="0.51466660302234124"/>
          <c:h val="0.882331677563731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50800" cap="rnd">
              <a:solidFill>
                <a:schemeClr val="bg1">
                  <a:lumMod val="95000"/>
                </a:schemeClr>
              </a:solidFill>
              <a:round/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50800" cap="rnd">
                <a:solidFill>
                  <a:schemeClr val="bg1">
                    <a:lumMod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8A-4E28-9388-EDB0A6DA8778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50800" cap="rnd">
                <a:solidFill>
                  <a:schemeClr val="bg1">
                    <a:lumMod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C8A-4E28-9388-EDB0A6DA8778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50800" cap="rnd">
                <a:solidFill>
                  <a:schemeClr val="bg1">
                    <a:lumMod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C8A-4E28-9388-EDB0A6DA8778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50800" cap="rnd">
                <a:solidFill>
                  <a:schemeClr val="bg1">
                    <a:lumMod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C8A-4E28-9388-EDB0A6DA8778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50800" cap="rnd">
                <a:solidFill>
                  <a:schemeClr val="bg1">
                    <a:lumMod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C8A-4E28-9388-EDB0A6DA8778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 w="50800" cap="rnd">
                <a:solidFill>
                  <a:schemeClr val="bg1">
                    <a:lumMod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C8A-4E28-9388-EDB0A6DA8778}"/>
              </c:ext>
            </c:extLst>
          </c:dPt>
          <c:dLbls>
            <c:dLbl>
              <c:idx val="0"/>
              <c:layout>
                <c:manualLayout>
                  <c:x val="-0.17733136482939632"/>
                  <c:y val="-9.6325146411528367E-2"/>
                </c:manualLayout>
              </c:layout>
              <c:tx>
                <c:rich>
                  <a:bodyPr rot="0" spcFirstLastPara="1" vertOverflow="clip" horzOverflow="clip" vert="horz" wrap="square" lIns="108000" tIns="19050" rIns="108000" bIns="19050" anchor="ctr" anchorCtr="0">
                    <a:spAutoFit/>
                  </a:bodyPr>
                  <a:lstStyle/>
                  <a:p>
                    <a:pPr algn="l">
                      <a:defRPr sz="1197" b="0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+mn-cs"/>
                      </a:defRPr>
                    </a:pPr>
                    <a:fld id="{F4ADCFC5-BDB3-4392-9C53-1E5224B9163D}" type="CATEGORYNAME">
                      <a:rPr lang="ru-RU"/>
                      <a:pPr algn="l"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A97E7C3-6F34-497E-8D7D-788523F3ABDB}" type="PERCENTAGE">
                      <a:rPr lang="ru-RU" b="1" baseline="0"/>
                      <a:pPr algn="l"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 w="6350" cap="rnd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xmlns:c16r2="http://schemas.microsoft.com/office/drawing/2015/06/chart" xmlns:r="http://schemas.openxmlformats.org/officeDocument/2006/relationships" xmlns="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108000" tIns="19050" rIns="108000" bIns="19050" anchor="ctr" anchorCtr="0">
                  <a:spAutoFit/>
                </a:bodyPr>
                <a:lstStyle/>
                <a:p>
                  <a:pPr algn="l">
                    <a:defRPr sz="1197" b="0" i="0" u="none" strike="noStrike" kern="1200" baseline="0">
                      <a:solidFill>
                        <a:schemeClr val="tx1">
                          <a:lumMod val="75000"/>
                        </a:schemeClr>
                      </a:solidFill>
                      <a:latin typeface="Golos Text" panose="020B0503020202020204" pitchFamily="34" charset="0"/>
                      <a:ea typeface="Golos Text" panose="020B0503020202020204" pitchFamily="34" charset="0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C8A-4E28-9388-EDB0A6DA8778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callout2">
                      <a:avLst>
                        <a:gd name="adj1" fmla="val 15527"/>
                        <a:gd name="adj2" fmla="val 105921"/>
                        <a:gd name="adj3" fmla="val 16987"/>
                        <a:gd name="adj4" fmla="val 116571"/>
                        <a:gd name="adj5" fmla="val -25655"/>
                        <a:gd name="adj6" fmla="val 126330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765818569553804"/>
                  <c:y val="-2.754018529182958E-2"/>
                </c:manualLayout>
              </c:layout>
              <c:tx>
                <c:rich>
                  <a:bodyPr rot="0" spcFirstLastPara="1" vertOverflow="clip" horzOverflow="clip" vert="horz" wrap="square" lIns="108000" tIns="19050" rIns="108000" bIns="19050" anchor="ctr" anchorCtr="0">
                    <a:spAutoFit/>
                  </a:bodyPr>
                  <a:lstStyle/>
                  <a:p>
                    <a:pPr algn="l">
                      <a:defRPr sz="1197" b="0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+mn-cs"/>
                      </a:defRPr>
                    </a:pPr>
                    <a:fld id="{F4ADCFC5-BDB3-4392-9C53-1E5224B9163D}" type="CATEGORYNAME">
                      <a:rPr lang="ru-RU"/>
                      <a:pPr algn="l"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A97E7C3-6F34-497E-8D7D-788523F3ABDB}" type="PERCENTAGE">
                      <a:rPr lang="ru-RU" b="1" baseline="0"/>
                      <a:pPr algn="l"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xfrm>
                  <a:off x="9366551" y="254000"/>
                  <a:ext cx="2231765" cy="406906"/>
                </a:xfrm>
                <a:noFill/>
                <a:ln w="6350" cap="rnd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xmlns:c16r2="http://schemas.microsoft.com/office/drawing/2015/06/chart" xmlns:r="http://schemas.openxmlformats.org/officeDocument/2006/relationships" xmlns="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108000" tIns="19050" rIns="108000" bIns="19050" anchor="ctr" anchorCtr="0">
                  <a:spAutoFit/>
                </a:bodyPr>
                <a:lstStyle/>
                <a:p>
                  <a:pPr algn="l">
                    <a:defRPr sz="1197" b="0" i="0" u="none" strike="noStrike" kern="1200" baseline="0">
                      <a:solidFill>
                        <a:schemeClr val="tx1">
                          <a:lumMod val="75000"/>
                        </a:schemeClr>
                      </a:solidFill>
                      <a:latin typeface="Golos Text" panose="020B0503020202020204" pitchFamily="34" charset="0"/>
                      <a:ea typeface="Golos Text" panose="020B0503020202020204" pitchFamily="34" charset="0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C8A-4E28-9388-EDB0A6DA8778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callout2">
                      <a:avLst>
                        <a:gd name="adj1" fmla="val 18750"/>
                        <a:gd name="adj2" fmla="val -8333"/>
                        <a:gd name="adj3" fmla="val 18750"/>
                        <a:gd name="adj4" fmla="val -22728"/>
                        <a:gd name="adj5" fmla="val 88361"/>
                        <a:gd name="adj6" fmla="val -8555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305159120734907"/>
                      <c:h val="6.851722756005482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21514936023622044"/>
                  <c:y val="7.670111841905855E-2"/>
                </c:manualLayout>
              </c:layout>
              <c:tx>
                <c:rich>
                  <a:bodyPr rot="0" spcFirstLastPara="1" vertOverflow="clip" horzOverflow="clip" vert="horz" wrap="square" lIns="108000" tIns="19050" rIns="108000" bIns="19050" anchor="ctr" anchorCtr="0">
                    <a:spAutoFit/>
                  </a:bodyPr>
                  <a:lstStyle/>
                  <a:p>
                    <a:pPr algn="l">
                      <a:defRPr sz="1197" b="0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+mn-cs"/>
                      </a:defRPr>
                    </a:pPr>
                    <a:fld id="{F4ADCFC5-BDB3-4392-9C53-1E5224B9163D}" type="CATEGORYNAME">
                      <a:rPr lang="ru-RU"/>
                      <a:pPr algn="l"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A97E7C3-6F34-497E-8D7D-788523F3ABDB}" type="PERCENTAGE">
                      <a:rPr lang="ru-RU" b="1" baseline="0"/>
                      <a:pPr algn="l"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xfrm>
                  <a:off x="9348407" y="1401994"/>
                  <a:ext cx="2289909" cy="406906"/>
                </a:xfrm>
                <a:noFill/>
                <a:ln w="6350" cap="rnd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xmlns:c16r2="http://schemas.microsoft.com/office/drawing/2015/06/chart" xmlns:r="http://schemas.openxmlformats.org/officeDocument/2006/relationships" xmlns="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108000" tIns="19050" rIns="108000" bIns="19050" anchor="ctr" anchorCtr="0">
                  <a:spAutoFit/>
                </a:bodyPr>
                <a:lstStyle/>
                <a:p>
                  <a:pPr algn="l">
                    <a:defRPr sz="1197" b="0" i="0" u="none" strike="noStrike" kern="1200" baseline="0">
                      <a:solidFill>
                        <a:schemeClr val="tx1">
                          <a:lumMod val="75000"/>
                        </a:schemeClr>
                      </a:solidFill>
                      <a:latin typeface="Golos Text" panose="020B0503020202020204" pitchFamily="34" charset="0"/>
                      <a:ea typeface="Golos Text" panose="020B0503020202020204" pitchFamily="34" charset="0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C8A-4E28-9388-EDB0A6DA8778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callout2">
                      <a:avLst>
                        <a:gd name="adj1" fmla="val 18750"/>
                        <a:gd name="adj2" fmla="val -8333"/>
                        <a:gd name="adj3" fmla="val 21091"/>
                        <a:gd name="adj4" fmla="val -24178"/>
                        <a:gd name="adj5" fmla="val -84131"/>
                        <a:gd name="adj6" fmla="val -6006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78207020997375"/>
                      <c:h val="6.851722756005482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4222982283464566"/>
                  <c:y val="6.8147115381377188E-2"/>
                </c:manualLayout>
              </c:layout>
              <c:tx>
                <c:rich>
                  <a:bodyPr rot="0" spcFirstLastPara="1" vertOverflow="clip" horzOverflow="clip" vert="horz" wrap="square" lIns="108000" tIns="19050" rIns="108000" bIns="19050" anchor="ctr" anchorCtr="0">
                    <a:spAutoFit/>
                  </a:bodyPr>
                  <a:lstStyle/>
                  <a:p>
                    <a:pPr algn="l">
                      <a:defRPr sz="1197" b="0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+mn-cs"/>
                      </a:defRPr>
                    </a:pPr>
                    <a:fld id="{F4ADCFC5-BDB3-4392-9C53-1E5224B9163D}" type="CATEGORYNAME">
                      <a:rPr lang="ru-RU"/>
                      <a:pPr algn="l"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A97E7C3-6F34-497E-8D7D-788523F3ABDB}" type="PERCENTAGE">
                      <a:rPr lang="ru-RU" b="1" baseline="0"/>
                      <a:pPr algn="l"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 w="6350" cap="rnd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xmlns:c16r2="http://schemas.microsoft.com/office/drawing/2015/06/chart" xmlns:r="http://schemas.openxmlformats.org/officeDocument/2006/relationships" xmlns="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108000" tIns="19050" rIns="108000" bIns="19050" anchor="ctr" anchorCtr="0">
                  <a:spAutoFit/>
                </a:bodyPr>
                <a:lstStyle/>
                <a:p>
                  <a:pPr algn="l">
                    <a:defRPr sz="1197" b="0" i="0" u="none" strike="noStrike" kern="1200" baseline="0">
                      <a:solidFill>
                        <a:schemeClr val="tx1">
                          <a:lumMod val="75000"/>
                        </a:schemeClr>
                      </a:solidFill>
                      <a:latin typeface="Golos Text" panose="020B0503020202020204" pitchFamily="34" charset="0"/>
                      <a:ea typeface="Golos Text" panose="020B0503020202020204" pitchFamily="34" charset="0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C8A-4E28-9388-EDB0A6DA8778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callout2">
                      <a:avLst>
                        <a:gd name="adj1" fmla="val 18750"/>
                        <a:gd name="adj2" fmla="val -8333"/>
                        <a:gd name="adj3" fmla="val 18750"/>
                        <a:gd name="adj4" fmla="val -21601"/>
                        <a:gd name="adj5" fmla="val 68024"/>
                        <a:gd name="adj6" fmla="val -33737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.17725139435695539"/>
                  <c:y val="0.13911553629221005"/>
                </c:manualLayout>
              </c:layout>
              <c:tx>
                <c:rich>
                  <a:bodyPr rot="0" spcFirstLastPara="1" vertOverflow="clip" horzOverflow="clip" vert="horz" wrap="square" lIns="108000" tIns="19050" rIns="108000" bIns="19050" anchor="ctr" anchorCtr="0">
                    <a:spAutoFit/>
                  </a:bodyPr>
                  <a:lstStyle/>
                  <a:p>
                    <a:pPr algn="l">
                      <a:defRPr sz="1197" b="0" i="0" u="none" strike="noStrike" kern="1200" baseline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+mn-cs"/>
                      </a:defRPr>
                    </a:pPr>
                    <a:fld id="{F4ADCFC5-BDB3-4392-9C53-1E5224B9163D}" type="CATEGORYNAME">
                      <a:rPr lang="ru-RU"/>
                      <a:pPr algn="l"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A97E7C3-6F34-497E-8D7D-788523F3ABDB}" type="PERCENTAGE">
                      <a:rPr lang="ru-RU" b="1" baseline="0"/>
                      <a:pPr algn="l">
                        <a:defRPr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defRPr>
                      </a:pPr>
                      <a:t>[ПРОЦЕНТ]</a:t>
                    </a:fld>
                    <a:endParaRPr lang="ru-RU" baseline="0" dirty="0"/>
                  </a:p>
                </c:rich>
              </c:tx>
              <c:spPr>
                <a:noFill/>
                <a:ln w="6350" cap="rnd" cmpd="sng" algn="ctr">
                  <a:solidFill>
                    <a:prstClr val="white">
                      <a:lumMod val="6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xmlns:c16r2="http://schemas.microsoft.com/office/drawing/2015/06/chart" xmlns:r="http://schemas.openxmlformats.org/officeDocument/2006/relationships" xmlns="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108000" tIns="19050" rIns="108000" bIns="19050" anchor="ctr" anchorCtr="0">
                  <a:spAutoFit/>
                </a:bodyPr>
                <a:lstStyle/>
                <a:p>
                  <a:pPr algn="l">
                    <a:defRPr sz="1197" b="0" i="0" u="none" strike="noStrike" kern="1200" baseline="0">
                      <a:solidFill>
                        <a:schemeClr val="tx1">
                          <a:lumMod val="75000"/>
                        </a:schemeClr>
                      </a:solidFill>
                      <a:latin typeface="Golos Text" panose="020B0503020202020204" pitchFamily="34" charset="0"/>
                      <a:ea typeface="Golos Text" panose="020B0503020202020204" pitchFamily="34" charset="0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C8A-4E28-9388-EDB0A6DA8778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callout2">
                      <a:avLst>
                        <a:gd name="adj1" fmla="val 18750"/>
                        <a:gd name="adj2" fmla="val -8333"/>
                        <a:gd name="adj3" fmla="val 19461"/>
                        <a:gd name="adj4" fmla="val -21880"/>
                        <a:gd name="adj5" fmla="val -31152"/>
                        <a:gd name="adj6" fmla="val -34263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spPr>
              <a:noFill/>
              <a:ln w="6350" cap="rnd" cmpd="sng" algn="ctr">
                <a:solidFill>
                  <a:prstClr val="white">
                    <a:lumMod val="65000"/>
                  </a:prst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xmlns:c16r2="http://schemas.microsoft.com/office/drawing/2015/06/chart" xmlns:r="http://schemas.openxmlformats.org/officeDocument/2006/relationships" xmlns="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108000" tIns="19050" rIns="108000" bIns="19050" anchor="ctr" anchorCtr="0">
                <a:spAutoFit/>
              </a:bodyPr>
              <a:lstStyle/>
              <a:p>
                <a:pPr algn="l">
                  <a:defRPr sz="1197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callout2">
                    <a:avLst>
                      <a:gd name="adj1" fmla="val 18750"/>
                      <a:gd name="adj2" fmla="val -8333"/>
                      <a:gd name="adj3" fmla="val 23432"/>
                      <a:gd name="adj4" fmla="val -74858"/>
                      <a:gd name="adj5" fmla="val 107818"/>
                      <a:gd name="adj6" fmla="val -12668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Оплата труда и страховые взносы</c:v>
                </c:pt>
                <c:pt idx="1">
                  <c:v>Текущие расходы</c:v>
                </c:pt>
                <c:pt idx="2">
                  <c:v>Бюджетные инвестиции</c:v>
                </c:pt>
                <c:pt idx="3">
                  <c:v>Расходы в сфере ИКТ</c:v>
                </c:pt>
                <c:pt idx="4">
                  <c:v>Расходы на обеспечение деятельности учреждений, находящихся в ведении ФНС России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153755.6</c:v>
                </c:pt>
                <c:pt idx="1">
                  <c:v>25261.599999999999</c:v>
                </c:pt>
                <c:pt idx="2">
                  <c:v>1336.8</c:v>
                </c:pt>
                <c:pt idx="3">
                  <c:v>39433.300000000003</c:v>
                </c:pt>
                <c:pt idx="4">
                  <c:v>1961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C8A-4E28-9388-EDB0A6DA8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14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0890114341953"/>
          <c:y val="0.10927867909999835"/>
          <c:w val="0.64521890010724581"/>
          <c:h val="0.78144264180000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9DD-481C-B957-A149BB754074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DD-481C-B957-A149BB754074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DD-481C-B957-A149BB754074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DD-481C-B957-A149BB754074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9DD-481C-B957-A149BB754074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КБ РФ</c:v>
                </c:pt>
                <c:pt idx="1">
                  <c:v>ФБ</c:v>
                </c:pt>
                <c:pt idx="2">
                  <c:v>КБС РФ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6356</c:v>
                </c:pt>
                <c:pt idx="1">
                  <c:v>1669</c:v>
                </c:pt>
                <c:pt idx="2">
                  <c:v>4686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9DD-481C-B957-A149BB754074}"/>
            </c:ext>
            <c:ext xmlns:c15="http://schemas.microsoft.com/office/drawing/2012/chart" uri="{02D57815-91ED-43cb-92C2-25804820EDAC}">
              <c15:datalabelsRange>
                <c15:f>Sheet1!$D$2:$D$4</c15:f>
                <c15:dlblRangeCache>
                  <c:ptCount val="3"/>
                  <c:pt idx="0">
                    <c:v>+4,5%</c:v>
                  </c:pt>
                  <c:pt idx="1">
                    <c:v>+7,5%</c:v>
                  </c:pt>
                  <c:pt idx="2">
                    <c:v>+3,5%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93490592"/>
        <c:axId val="193490984"/>
      </c:barChart>
      <c:catAx>
        <c:axId val="1934905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93490984"/>
        <c:crosses val="autoZero"/>
        <c:auto val="1"/>
        <c:lblAlgn val="ctr"/>
        <c:lblOffset val="400"/>
        <c:noMultiLvlLbl val="0"/>
      </c:catAx>
      <c:valAx>
        <c:axId val="193490984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9349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377586246921"/>
          <c:y val="0.13830877781940448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76200" cap="rnd">
                <a:solidFill>
                  <a:srgbClr val="00B0F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F3-4066-BFE4-7CD3C4FFE083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4F3-4066-BFE4-7CD3C4FFE083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4F3-4066-BFE4-7CD3C4FFE083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4F3-4066-BFE4-7CD3C4FFE083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4F3-4066-BFE4-7CD3C4FFE083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4F3-4066-BFE4-7CD3C4FFE083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3000000</c:v>
                </c:pt>
                <c:pt idx="1">
                  <c:v>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4F3-4066-BFE4-7CD3C4FFE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377586246921"/>
          <c:y val="0.13830877781940448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bg1"/>
              </a:solidFill>
              <a:ln w="76200" cap="rnd">
                <a:solidFill>
                  <a:srgbClr val="00B0F0"/>
                </a:solidFill>
                <a:prstDash val="lgDash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A2-40A9-92FF-0B218CBCA77B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7A2-40A9-92FF-0B218CBCA77B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7A2-40A9-92FF-0B218CBCA77B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7A2-40A9-92FF-0B218CBCA77B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7A2-40A9-92FF-0B218CBCA77B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7A2-40A9-92FF-0B218CBCA77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2886.1314129999992</c:v>
                </c:pt>
                <c:pt idx="1">
                  <c:v>10843.131412999999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7A2-40A9-92FF-0B218CBCA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80890114341953"/>
          <c:y val="0.10927867909999835"/>
          <c:w val="0.64521890010724581"/>
          <c:h val="0.781442641800003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05 - 12 ОКТ</c:v>
                </c:pt>
              </c:strCache>
            </c:strRef>
          </c:tx>
          <c:spPr>
            <a:solidFill>
              <a:srgbClr val="00B0F0"/>
            </a:solidFill>
            <a:ln w="76200" cap="rnd">
              <a:solidFill>
                <a:srgbClr val="00B0F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809-4C5D-BCF0-3BFCA834BF8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809-4C5D-BCF0-3BFCA834BF8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809-4C5D-BCF0-3BFCA834BF8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249E8BD-F2B8-4371-ABAA-20EE72D1D44E}" type="VALUE">
                      <a:rPr lang="en-US" b="1" smtClean="0"/>
                      <a:pPr/>
                      <a:t>[ЗНАЧЕНИЕ]</a:t>
                    </a:fld>
                    <a:r>
                      <a:rPr lang="en-US" baseline="0" dirty="0"/>
                      <a:t> </a:t>
                    </a:r>
                    <a:fld id="{A873698D-2CE5-4BC6-B2B1-D628F1662349}" type="CELLRANGE">
                      <a:rPr lang="en-US" sz="1600" baseline="30000" smtClean="0"/>
                      <a:pPr/>
                      <a:t>[ДИАПАЗОН ЯЧЕЕК]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809-4C5D-BCF0-3BFCA834BF82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1080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ПОСТУПЛЕНИЕ НДС</c:v>
                </c:pt>
                <c:pt idx="1">
                  <c:v>ВОЗМЕЩЕНИЕ НДС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6488</c:v>
                </c:pt>
                <c:pt idx="1">
                  <c:v>5437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809-4C5D-BCF0-3BFCA834BF82}"/>
            </c:ext>
            <c:ext xmlns:c15="http://schemas.microsoft.com/office/drawing/2012/chart" uri="{02D57815-91ED-43cb-92C2-25804820EDAC}">
              <c15:datalabelsRange>
                <c15:f>Sheet1!$D$2:$D$5</c15:f>
                <c15:dlblRangeCache>
                  <c:ptCount val="4"/>
                  <c:pt idx="0">
                    <c:v>+18%</c:v>
                  </c:pt>
                  <c:pt idx="1">
                    <c:v>+43%</c:v>
                  </c:pt>
                  <c:pt idx="2">
                    <c:v> </c:v>
                  </c:pt>
                  <c:pt idx="3">
                    <c:v> 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93388592"/>
        <c:axId val="193387808"/>
      </c:barChart>
      <c:catAx>
        <c:axId val="1933885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+mn-cs"/>
              </a:defRPr>
            </a:pPr>
            <a:endParaRPr lang="ru-RU"/>
          </a:p>
        </c:txPr>
        <c:crossAx val="193387808"/>
        <c:crosses val="autoZero"/>
        <c:auto val="1"/>
        <c:lblAlgn val="ctr"/>
        <c:lblOffset val="400"/>
        <c:noMultiLvlLbl val="0"/>
      </c:catAx>
      <c:valAx>
        <c:axId val="193387808"/>
        <c:scaling>
          <c:orientation val="minMax"/>
        </c:scaling>
        <c:delete val="1"/>
        <c:axPos val="t"/>
        <c:numFmt formatCode="#,##0" sourceLinked="1"/>
        <c:majorTickMark val="out"/>
        <c:minorTickMark val="none"/>
        <c:tickLblPos val="nextTo"/>
        <c:crossAx val="19338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377586246921"/>
          <c:y val="0.13830877781940448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76200" cap="rnd">
                <a:solidFill>
                  <a:srgbClr val="00B0F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D9-4C0D-9762-52B16FBA3695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9D9-4C0D-9762-52B16FBA3695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9D9-4C0D-9762-52B16FBA3695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9D9-4C0D-9762-52B16FBA3695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9D9-4C0D-9762-52B16FBA3695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9D9-4C0D-9762-52B16FBA3695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7957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9D9-4C0D-9762-52B16FBA3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377586246921"/>
          <c:y val="0.13830877781940448"/>
          <c:w val="0.67949965787533395"/>
          <c:h val="0.723053972335421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bg1"/>
              </a:solidFill>
              <a:ln w="76200" cap="rnd">
                <a:solidFill>
                  <a:srgbClr val="00B0F0"/>
                </a:solidFill>
                <a:prstDash val="lgDash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A2-40A9-92FF-0B218CBCA77B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7A2-40A9-92FF-0B218CBCA77B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7A2-40A9-92FF-0B218CBCA77B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7A2-40A9-92FF-0B218CBCA77B}"/>
              </c:ext>
            </c:extLst>
          </c:dPt>
          <c:dPt>
            <c:idx val="4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7A2-40A9-92FF-0B218CBCA77B}"/>
              </c:ext>
            </c:extLst>
          </c:dPt>
          <c:dPt>
            <c:idx val="5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bg1">
                    <a:lumMod val="9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7A2-40A9-92FF-0B218CBCA77B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868</c:v>
                </c:pt>
                <c:pt idx="1">
                  <c:v>7089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7A2-40A9-92FF-0B218CBCA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0.17503</cdr:x>
      <cdr:y>0.1542</cdr:y>
    </cdr:from>
    <cdr:to>
      <cdr:x>0.82497</cdr:x>
      <cdr:y>0.8458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xmlns="" id="{1C6484E4-A333-D3CE-0AE5-D27DACA2A883}"/>
            </a:ext>
          </a:extLst>
        </cdr:cNvPr>
        <cdr:cNvSpPr/>
      </cdr:nvSpPr>
      <cdr:spPr>
        <a:xfrm xmlns:a="http://schemas.openxmlformats.org/drawingml/2006/main">
          <a:off x="484335" y="400992"/>
          <a:ext cx="1798509" cy="179850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B0F0"/>
          </a:solidFill>
          <a:prstDash val="lgDas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609585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219170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828754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438339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3047924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657509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4267093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876678" algn="l" defTabSz="1219170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0.17503</cdr:x>
      <cdr:y>0.1542</cdr:y>
    </cdr:from>
    <cdr:to>
      <cdr:x>0.82497</cdr:x>
      <cdr:y>0.8458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="" xmlns:a16="http://schemas.microsoft.com/office/drawing/2014/main" id="{C04BB551-5FAB-E383-DBF5-107F17D7E3B3}"/>
            </a:ext>
          </a:extLst>
        </cdr:cNvPr>
        <cdr:cNvSpPr/>
      </cdr:nvSpPr>
      <cdr:spPr>
        <a:xfrm xmlns:a="http://schemas.openxmlformats.org/drawingml/2006/main">
          <a:off x="484335" y="400992"/>
          <a:ext cx="1798509" cy="179850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B0F0"/>
          </a:solidFill>
          <a:prstDash val="lgDas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0.17503</cdr:x>
      <cdr:y>0.1542</cdr:y>
    </cdr:from>
    <cdr:to>
      <cdr:x>0.82497</cdr:x>
      <cdr:y>0.8458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="" xmlns:a16="http://schemas.microsoft.com/office/drawing/2014/main" id="{C04BB551-5FAB-E383-DBF5-107F17D7E3B3}"/>
            </a:ext>
          </a:extLst>
        </cdr:cNvPr>
        <cdr:cNvSpPr/>
      </cdr:nvSpPr>
      <cdr:spPr>
        <a:xfrm xmlns:a="http://schemas.openxmlformats.org/drawingml/2006/main">
          <a:off x="484335" y="400992"/>
          <a:ext cx="1798509" cy="179850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B0F0"/>
          </a:solidFill>
          <a:prstDash val="lgDas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0.17503</cdr:x>
      <cdr:y>0.1542</cdr:y>
    </cdr:from>
    <cdr:to>
      <cdr:x>0.82497</cdr:x>
      <cdr:y>0.8458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="" xmlns:a16="http://schemas.microsoft.com/office/drawing/2014/main" id="{C04BB551-5FAB-E383-DBF5-107F17D7E3B3}"/>
            </a:ext>
          </a:extLst>
        </cdr:cNvPr>
        <cdr:cNvSpPr/>
      </cdr:nvSpPr>
      <cdr:spPr>
        <a:xfrm xmlns:a="http://schemas.openxmlformats.org/drawingml/2006/main">
          <a:off x="484335" y="400992"/>
          <a:ext cx="1798509" cy="179850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B0F0"/>
          </a:solidFill>
          <a:prstDash val="lgDas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0.17503</cdr:x>
      <cdr:y>0.1542</cdr:y>
    </cdr:from>
    <cdr:to>
      <cdr:x>0.82497</cdr:x>
      <cdr:y>0.8458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xmlns="" id="{C04BB551-5FAB-E383-DBF5-107F17D7E3B3}"/>
            </a:ext>
          </a:extLst>
        </cdr:cNvPr>
        <cdr:cNvSpPr/>
      </cdr:nvSpPr>
      <cdr:spPr>
        <a:xfrm xmlns:a="http://schemas.openxmlformats.org/drawingml/2006/main">
          <a:off x="484335" y="400992"/>
          <a:ext cx="1798509" cy="179850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B0F0"/>
          </a:solidFill>
          <a:prstDash val="lgDas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0.17503</cdr:x>
      <cdr:y>0.1542</cdr:y>
    </cdr:from>
    <cdr:to>
      <cdr:x>0.82497</cdr:x>
      <cdr:y>0.8458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xmlns="" id="{C04BB551-5FAB-E383-DBF5-107F17D7E3B3}"/>
            </a:ext>
          </a:extLst>
        </cdr:cNvPr>
        <cdr:cNvSpPr/>
      </cdr:nvSpPr>
      <cdr:spPr>
        <a:xfrm xmlns:a="http://schemas.openxmlformats.org/drawingml/2006/main">
          <a:off x="484335" y="400992"/>
          <a:ext cx="1798509" cy="179850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00B0F0"/>
          </a:solidFill>
          <a:prstDash val="lgDash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8" cy="498136"/>
          </a:xfrm>
          <a:prstGeom prst="rect">
            <a:avLst/>
          </a:prstGeom>
        </p:spPr>
        <p:txBody>
          <a:bodyPr vert="horz" lIns="91380" tIns="45691" rIns="91380" bIns="45691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8" cy="498136"/>
          </a:xfrm>
          <a:prstGeom prst="rect">
            <a:avLst/>
          </a:prstGeom>
        </p:spPr>
        <p:txBody>
          <a:bodyPr vert="horz" lIns="91380" tIns="45691" rIns="91380" bIns="45691" rtlCol="0"/>
          <a:lstStyle>
            <a:lvl1pPr algn="r">
              <a:defRPr sz="1100"/>
            </a:lvl1pPr>
          </a:lstStyle>
          <a:p>
            <a:fld id="{38F8E485-5B6B-40C0-BA1C-CA1B118F9D6C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9430093"/>
            <a:ext cx="2945658" cy="498135"/>
          </a:xfrm>
          <a:prstGeom prst="rect">
            <a:avLst/>
          </a:prstGeom>
        </p:spPr>
        <p:txBody>
          <a:bodyPr vert="horz" lIns="91380" tIns="45691" rIns="91380" bIns="45691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6" y="9430093"/>
            <a:ext cx="2945658" cy="498135"/>
          </a:xfrm>
          <a:prstGeom prst="rect">
            <a:avLst/>
          </a:prstGeom>
        </p:spPr>
        <p:txBody>
          <a:bodyPr vert="horz" lIns="91380" tIns="45691" rIns="91380" bIns="45691" rtlCol="0" anchor="b"/>
          <a:lstStyle>
            <a:lvl1pPr algn="r">
              <a:defRPr sz="11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6T12:56:55.193"/>
    </inkml:context>
    <inkml:brush xml:id="br0">
      <inkml:brushProperty name="width" value="0.35" units="cm"/>
      <inkml:brushProperty name="height" value="0.35" units="cm"/>
      <inkml:brushProperty name="color" value="#F2F2F2"/>
    </inkml:brush>
  </inkml:definitions>
  <inkml:trace contextRef="#ctx0" brushRef="#br0">160 139 24575,'-2'0'0,"-1"1"0,1-1 0,0 1 0,0-1 0,0 1 0,-1 0 0,2 0 0,-2 0 0,1-1 0,0 1 0,0 0 0,1 1 0,-4 3 0,2-4 0,-1 3 0,1 0 0,1-2 0,-1 2 0,0-1 0,-1 5 0,0-1 0,-11 19 0,13-24 0,0 1 0,2 0 0,-1 0 0,-1 0 0,0 4 0,2-7 0,0 1 0,-1 0 0,1 0 0,0-1 0,0 1 0,0 0 0,0 0 0,0 0 0,0-1 0,0 0 0,1 1 0,-1 1 0,0-2 0,0 0 0,1 1 0,-1-1 0,0 0 0,0 0 0,0 0 0,1 0 0,-1 0 0,0 1 0,0-1 0,1 0 0,-1 0 0,1 0 0,-1 0 0,0 0 0,0 0 0,1 0 0,-1 0 0,0 0 0,0 0 0,0 0 0,0 0 0,0 0 0,0 0 0,1 0 0,-1 0 0,0 0 0,0-1 0,1 1 0,-1 0 0,1 0 0,-1 0 0,0 0 0,0 0 0,1-1 0,3-2 0,-3 2 0,3-3 0,-1 1 0,-1 1 0,1-2 0,0 1 0,-1 0 0,0-1 0,1 1 0,-1-1 0,2-5 0,6-9 0,-7 15 0,-2 0 0,2-1 0,-1 1 0,0 0 0,0-1 0,-2 1 0,2-1 0,-1 1 0,0-1 0,0 0 0,0 1 0,0-2 0,-1-3 0,-1-31 0,2-18 0,-1 56 0,0 0 0,0-1 0,1 0 0,0 1 0,-1-1 0,0 1 0,0 0 0,1 0 0,0-1 0,0 0 0,0 1 0,0-1 0,0 2 0,0-1 0,1 0 0,-2-1 0,1 1 0,0 0 0,0 0 0,1 0 0,0 0 0,-1 1 0,0-1 0,0 1 0,1-1 0,0 1 0,-1-1 0,1 1 0,-1 0 0,1-1 0,-1 1 0,1 0 0,1 0 0,2 0 0,-1 0 0,1 0 0,-2 1 0,2-1 0,-1 1 0,1 0 0,-1 0 0,0 0 0,0 1 0,0-1 0,5 4 0,-6-3 0,-1-1 0,-1 1 0,2 0 0,-1 0 0,1 0 0,-2 0 0,1 0 0,0 1 0,-1-1 0,1 1 0,-1 0 0,0-2 0,0 2 0,0 0 0,2 4 0,-3-5 0,1 0 0,-1 0 0,0 0 0,0 0 0,0 0 0,0 0 0,0 0 0,-1 0 0,1 0 0,0-1 0,-1 2 0,0-1 0,1 0 0,-1 0 0,0-1 0,0 1 0,0 0 0,1-1 0,-2 2 0,1-3 0,-1 2 0,1 0 0,-2 1 0,0-1 0,1-1 0,-2 0 0,3 1 0,-3-1 0,1 1 0,1-1 0,-2-1 0,1 1 0,-4 0 0,-15 6 0,19-6 0,0 0 0,1 0 0,-2 2 0,1-2 0,2 1 0,-2-1 0,-2 4 0,4-4 0,0 0 0,0 0 0,1 1 0,-2 0 0,1 0 0,1 0 0,-1-2 0,1 2 0,-1 0 0,1 0 0,0 0 0,-1-1 0,1 1 0,0 2 0,-10 70 0,10-73 0,0 1 0,0 0 0,-1-1 0,1 0 0,0 0 0,-1 0 0,1 1 0,-1-1 0,0 1 0,0-1 0,0 0 0,1-1 0,-1 2 0,1-1 0,-2 0 0,1 0 0,-1 2 0,-1-2 0,1 0 0,-2 2 0,1-2 0,0 1 0,-4 0 0,3-1 0,1 0 0,1 1 0,-2-1 0,1 1 0,1-1 0,-1 1 0,-4 3 0,7-5 0,0 0 0,0 1 0,-1-1 0,1 0 0,0 0 0,0 0 0,-1 1 0,1-1 0,0 0 0,0 0 0,0 0 0,0 0 0,-1 1 0,1-1 0,0 0 0,0 0 0,0 1 0,-1-1 0,1 0 0,0 1 0,0-1 0,0 0 0,0 1 0,0-1 0,0 0 0,0 0 0,0 1 0,0 0 0,0-1 0,1 1 0,0-1 0,-1 0 0,0 1 0,1-1 0,-1 0 0,1 1 0,-1-1 0,1 0 0,-1 0 0,1 0 0,0 1 0,-1-1 0,0 0 0,0 0 0,2 1 0,21 1 0,-22-2 0,6 0 0,-1 0 0,0-1 0,11-1 0,-15 2 0,1-1 0,-1 1 0,0-1 0,0 0 0,1 0 0,-1-1 0,0 1 0,0 0 0,0-1 0,0 1 0,-1 0 0,1-1 0,2-2 0,-3 4 0,-1-1 0,0 1 0,0 0 0,0 0 0,0 0 0,1 0 0,-1 0 0,0 0 0,0-1 0,0 1 0,0 0 0,0 0 0,0 0 0,0-1 0,1 1 0,-1 0 0,0 0 0,0 0 0,0-1 0,0 1 0,0 0 0,0 0 0,0-1 0,0 1 0,0 0 0,0 0 0,-1-1 0,1 1 0,0-1 0,0 1 0,0 0 0,0 0 0,-8-3 0,-11 3 0,13 2 0,0 1 0,0 0 0,0-1 0,1 2 0,0 0 0,-1-1 0,2 2 0,-8 5 0,7-5 0,3-3 0,-1-1 0,1-1 0,0 2 0,0-1 0,-1 0 0,2 0 0,-1 0 0,-1 0 0,0-1 0,1 1 0,-1 0 0,-3-1 0,-2 0 0,-1 0 0,-12-2 0,20 2 0,0 0 0,0 0 0,0 0 0,1 0 0,-1 0 0,0-1 0,0 1 0,0 0 0,0-1 0,0 1 0,0 0 0,1-1 0,-2 1 0,2-1 0,0 1 0,-1-1 0,0 0 0,1 0 0,-2 1 0,2 0 0,-1-1 0,1 0 0,-1 0 0,1 0 0,-1 1 0,1-1 0,-1 0 0,1-1 0,-1 2 0,1 0 0,0-2 0,0-3 0,0 1 0,0 0 0,0 0 0,1-1 0,0 2 0,1-6 0,3-17 0,-5 25 0,0 0 0,0-1 0,0 1 0,0 0 0,0 0 0,0 0 0,0 0 0,-1 0 0,1 0 0,0-1 0,-1 1 0,1 0 0,-1 0 0,0 0 0,-1-2 0,-2-1 0,-5-4 0,9 7 0,0 1 0,-1 0 0,1 0 0,0 0 0,0-1 0,0 1 0,-1 0 0,1 0 0,0-1 0,0 1 0,0 0 0,0 0 0,0 0 0,0 0 0,-1 0 0,1-1 0,0 0 0,0 1 0,0 0 0,0-1 0,0 1 0,0 0 0,0 0 0,0-1 0,0 1 0,1 0 0,-1-1 0,0 1 0,0 0 0,0-1 0,1 1 0,-1 0 0,0 0 0,1 0 0,-1 0 0,0 0 0,1 0 0,-1 0 0,0 0 0,0 0 0,0 0 0,1 0 0,-1 0 0,0 0 0,1 0 0,-1 1 0,0-1 0,1 0 0,-1 0 0,0 0 0,0 0 0,1 0 0,-1 1 0,0-1 0,0 0 0,1 0 0,-1 1 0,0-1 0,10 8 0,-10-8 0,9 9 0,0 1 0,-1 0 0,0 0 0,8 14 0,-12-17 0,-1 0 0,0 1 0,-1-1 0,0 1 0,1 8 0,3 6 0,-6-5 0,0-15 0,0 0 0,0 0 0,0-1 0,0 2 0,0-1 0,2 2 0,-2-3 0,1 0 0,-1 0 0,0-1 0,1 1 0,-1-1 0,1 1 0,-1-1 0,1 1 0,-1-1 0,1 1 0,0-1 0,-1 1 0,0-1 0,0 0 0,1 0 0,0 0 0,-1 1 0,1-1 0,0 0 0,0 0 0,-1 0 0,1 0 0,0 1 0,0-1 0,28 0-1365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6T12:56:55.194"/>
    </inkml:context>
    <inkml:brush xml:id="br0">
      <inkml:brushProperty name="width" value="0.35" units="cm"/>
      <inkml:brushProperty name="height" value="0.35" units="cm"/>
      <inkml:brushProperty name="color" value="#F2F2F2"/>
    </inkml:brush>
  </inkml:definitions>
  <inkml:trace contextRef="#ctx0" brushRef="#br0">144 66 24575,'0'-2'0,"1"1"0,0 0 0,-1 0 0,1 1 0,-1-1 0,1 0 0,0 0 0,0 0 0,0 0 0,0 1 0,1-1 0,-2 0 0,3 1 0,3-5 0,50-33 0,-54 37 0,0-1 0,1 1 0,-2-1 0,2 1 0,-1 1 0,0-1 0,0 0 0,1 1 0,-1-1 0,1 1 0,0 0 0,-2-1 0,2 1 0,0 0 0,-1 0 0,1 1 0,-1-1 0,0 0 0,1 1 0,0 0 0,-2-1 0,5 2 0,-5-2 0,0 1 0,0 0 0,0 0 0,0-1 0,0 1 0,0 0 0,0 0 0,-1-1 0,2 1 0,-1-1 0,-1 2 0,1-1 0,0 0 0,0 0 0,-1 0 0,0-1 0,1 2 0,0 2 0,-1-3 0,0 0 0,0 0 0,0 1 0,0 0 0,0-1 0,0 0 0,-1 0 0,1 1 0,0 0 0,-1-1 0,1 0 0,0 0 0,-1 1 0,0-1 0,0 1 0,1-2 0,-1 1 0,-1 1 0,1 1 0,-4 1 0,2 0 0,-2-1 0,2 1 0,-3-2 0,2 2 0,-6 2 0,4-3 0,2-1 0,-1 1 0,0 1 0,1 0 0,-6 4 0,7-5 0,-2 2 0,2-2 0,-9 5 0,-2 1 0,9-5 0,1 0 0,-2-2 0,0 2 0,1-2 0,-1 1 0,1 0 0,-1-2 0,-1 2 0,2-2 0,-1 1 0,0-1 0,-1 0 0,1-1 0,-11 0 0,0-1 0,12 1 0,0 0 0,0 0 0,0 0 0,0 0 0,0 0 0,0 1 0,-6 1 0,10-1 0,0 0 0,0 0 0,0-1 0,0 1 0,0 0 0,0 0 0,0 0 0,0 0 0,0 0 0,0 1 0,1-2 0,-1 1 0,1 1 0,-1-1 0,1 1 0,-1-1 0,1 0 0,0 0 0,-1 1 0,1-1 0,0 1 0,0-2 0,0 2 0,0 2 0,0 0 0,1 1 0,-1 0 0,1-2 0,-1 2 0,1-2 0,3 8 0,-2-6 0,0-1 0,1 0 0,0-1 0,-1 2 0,2-2 0,-1 1 0,5 4 0,-4-6 0,-2 2 0,2-2 0,-2 2 0,1-2 0,0 2 0,-1-1 0,0 1 0,1-1 0,-1 1 0,-1 0 0,3 4 0,-2 5 0,-2-11 0,0 1 0,1-1 0,-1 1 0,1 0 0,2 4 0,-3-7 0,1 1 0,-1-1 0,1 1 0,-1 0 0,1 0 0,-1 0 0,2 0 0,-2-1 0,1 1 0,0-1 0,0 1 0,0-1 0,-1 0 0,1 1 0,0-1 0,0 0 0,0 1 0,0-1 0,1 1 0,4 0 0,0 0 0,-1-1 0,1 0 0,0 0 0,0 0 0,-1 0 0,0-1 0,12-3 0,-15 3 0,-1 0 0,2-1 0,-1 0 0,0 1 0,-1 0 0,0-2 0,1 2 0,0-1 0,-1 0 0,0 0 0,0-1 0,0 2 0,0-1 0,0-1 0,0 2 0,0-5 0,0 4 0,0-1 0,0-1 0,1 2 0,0-1 0,-2 1 0,2-2 0,0 1 0,0 2 0,4-6 0,7-1 0,-11 7 0,0-1 0,1 1 0,-1 0 0,0-1 0,0 0 0,0 1 0,0-1 0,3-3 0,-5 5 0,0 0 0,0 0 0,0 0 0,0 0 0,0-1 0,0 1 0,0 0 0,0 0 0,0 0 0,0 0 0,0 0 0,0-1 0,0 1 0,0 0 0,0 0 0,0 0 0,0 0 0,0 0 0,0 0 0,0 0 0,0 0 0,0 0 0,0 0 0,0 0 0,0 0 0,0-1 0,0 1 0,0 0 0,0 0 0,0 0 0,0 0 0,0 0 0,0 0 0,0 0 0,0 0 0,0 0 0,0 0 0,0 0 0,0 0 0,0 0 0,0 0 0,-1 0 0,1 0 0,0 0 0,0 0 0,0 0 0,-4 0 0,-6 1 0,4 2 0,0-1 0,0 0 0,1 0 0,-1 1 0,1 0 0,0 0 0,-1 0 0,2 1 0,-1 0 0,0 0 0,1 0 0,-1 1 0,2-1 0,-1 1 0,-3 6 0,-7 7 0,12-14 0,-2-1 0,2 1 0,-1 1 0,-3 6 0,-4 4 312,2-4-1989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5"/>
            <a:ext cx="2945658" cy="496411"/>
          </a:xfrm>
          <a:prstGeom prst="rect">
            <a:avLst/>
          </a:prstGeom>
        </p:spPr>
        <p:txBody>
          <a:bodyPr vert="horz" lIns="91380" tIns="45691" rIns="91380" bIns="4569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5"/>
            <a:ext cx="2945658" cy="496411"/>
          </a:xfrm>
          <a:prstGeom prst="rect">
            <a:avLst/>
          </a:prstGeom>
        </p:spPr>
        <p:txBody>
          <a:bodyPr vert="horz" lIns="91380" tIns="45691" rIns="91380" bIns="45691" rtlCol="0"/>
          <a:lstStyle>
            <a:lvl1pPr algn="r">
              <a:defRPr sz="1100"/>
            </a:lvl1pPr>
          </a:lstStyle>
          <a:p>
            <a:fld id="{03A1D146-B4E0-1741-B9EE-9789392EFCC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0" tIns="45691" rIns="91380" bIns="456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380" tIns="45691" rIns="91380" bIns="456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30094"/>
            <a:ext cx="2945658" cy="496411"/>
          </a:xfrm>
          <a:prstGeom prst="rect">
            <a:avLst/>
          </a:prstGeom>
        </p:spPr>
        <p:txBody>
          <a:bodyPr vert="horz" lIns="91380" tIns="45691" rIns="91380" bIns="4569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30094"/>
            <a:ext cx="2945658" cy="496411"/>
          </a:xfrm>
          <a:prstGeom prst="rect">
            <a:avLst/>
          </a:prstGeom>
        </p:spPr>
        <p:txBody>
          <a:bodyPr vert="horz" lIns="91380" tIns="45691" rIns="91380" bIns="45691" rtlCol="0" anchor="b"/>
          <a:lstStyle>
            <a:lvl1pPr algn="r">
              <a:defRPr sz="11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39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Поступления имущественных налогов в консолидированный бюджет Российской Федерации за 2022 год составили 1 632,2 млрд рублей (113 % по сравнению с поступлениями за 2021 год).</a:t>
            </a:r>
          </a:p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Налоговыми органами обеспечено поступление:</a:t>
            </a:r>
          </a:p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налога на имущество организаций в размере 1 126,1 млрд рублей, что на 16,6 % превышает показатель прошлого года;</a:t>
            </a:r>
          </a:p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транспортного налога в размере 205,4 млрд рублей, что на 4,9 % больше показателя прошлого года;</a:t>
            </a:r>
          </a:p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земельного налога в размере 200,4 млрд рублей, что на 1,9 % превышает показатель прошлого года;</a:t>
            </a:r>
          </a:p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налога на имущество физических лиц в размере 98,6 млрд рублей, что на 16,7 % больше показателя прошлого года.</a:t>
            </a:r>
          </a:p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Основными факторами роста поступлений налогов послужили:</a:t>
            </a:r>
          </a:p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увеличение налоговой базы за счет проведения новых туров государственной кадастровой оценки недвижимости и дополнительного вовлечения объектов налогообложения в налоговый оборот;</a:t>
            </a:r>
          </a:p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оптимизация налоговых льгот;</a:t>
            </a:r>
          </a:p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расширение перечня объектов, указанных в подпунктах 1 и 2 пункта 1 статьи 378.2 НК РФ, в отношении которых налоговая база определяется как кадастровая стоимость; </a:t>
            </a:r>
          </a:p>
          <a:p>
            <a:pPr indent="445317" algn="just" defTabSz="605472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изменение размера налоговых ставок.</a:t>
            </a:r>
          </a:p>
        </p:txBody>
      </p:sp>
    </p:spTree>
    <p:extLst>
      <p:ext uri="{BB962C8B-B14F-4D97-AF65-F5344CB8AC3E}">
        <p14:creationId xmlns:p14="http://schemas.microsoft.com/office/powerpoint/2010/main" val="716690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0952" algn="just" defTabSz="609525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Поступления по утилизационному сбору за 2022 год составили 225,0 млрд рублей, что на 152,9 млрд рублей или на 40,5% меньше поступлений 2021 года.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Уменьшение поступлений утилизационного сбора за 2022 год на 152,9 млрд рублей обусловлено:</a:t>
            </a:r>
          </a:p>
          <a:p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	-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снижением объемов производства колесных транспортных средств на 721 155 шт. или на 53,8% по сравнению с 2021 годом, в связи с приостановкой деятельности ряда крупнейших автопроизводителей.</a:t>
            </a:r>
          </a:p>
          <a:p>
            <a:pPr indent="440952"/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7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76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С 1 января 2019 года в соответствии с Федеральным законом от 27.11.2018 № 422-ФЗ начался эксперимент по введению специального налогового режима «Налог на профессиональный доход», который стартовал в 4 регионах: в Москве, в Московской и Калужской областях, а также в Республике Татарстан.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С 1 января 2020 года к эксперименту по установлению специального налогового режима «Налог на профессиональный доход» присоединились 19 субъектов Российской Федерации. Изменения предусмотрены Федеральным законом от 15.12.2019 № 428-ФЗ.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С 1 июля 2020 года субъектам Российской Федерации, не включенным в эксперимент по установлению специального налогового режима НПД, предоставлено право его введения на территории субъекта Российской Федерации посредством издания соответствующего закона (изменения предусмотрены Федеральным законом от 01.04.2020 № 101-ФЗ).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Исходя из этого, с 1 июля 2020 года к эксперименту по установлению специального налогового режима НПД присоединились еще 49 субъектов Российской Федерации: Амурская, Архангельская, Астраханская, Белгородская, Брянская, Владимирская, Ивановская, Иркутская, Калининградская, Кемеровская, Кировская, Костромская, Курганская, Курская, Липецкая, Мурманская, Новгородская, Оренбургская, Орловская, Пензенская, Псковская, Рязанская, Саратовская, Смоленская, Тверская, Томская, Тульская и Ярославская области, Алтайский, Камчатский, Краснодарский, Ставропольский, Приморский Хабаровский края, Республики Алтай, Бурятия, Дагестан, Коми, Крым, Мордовия, Саха (Якутия), Хакасия, Карелия, Удмуртская, Кабардино-Балкарская и Чувашская Республики, город Севастополь, Чукотский автономный округ и Еврейская автономная область. С 03.07.2020 - 1 субъект Российской Федерации: Республика Адыгея, с 09.07.2020 - 2 субъекта Российской Федерации: Республика Тыва, Ульяновская область, с 24.07.2020 - 1 субъект Российской Федерации: Республика Северная Осетия-Алания, с 01.08.2020 - 3 субъекта Российской Федерации: Вологодская область, Республика Калмыкия, Магаданская область. С 01.09.2020 присоединились еще 3 субъекта Российской Федерации: Карачаево-Черкесская Республика, Чеченская Республика, Забайкальский край. С 05.09.2020 присоединился 1 субъект РФ - Тамбовская область. 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С 06.09.2020 присоединился 1 субъект Российской Федерации: Республика Марий Эл. С 19.10.2020 присоединился еще 1 субъект Российской Федерации - Республика Ингушетия.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Таким образом, во всех регионах введен специальный налоговый режим в форме налога на профессиональный доход.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С 01.01.2022 года на федеральной территории «Сириус» также проводится эксперимент по установлению специального налогового режима «Налог на профессиональный доход».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По состоянию на 01.01.2023 в качестве плательщиков налога на профессиональный доход зарегистрировались порядка 6 561 тыс. человек. Суммарный доход, полученный самозанятыми гражданами, составил 1,8 трлн рублей за все время проведения эксперимента.</a:t>
            </a:r>
            <a:endParaRPr lang="ru-RU" dirty="0">
              <a:latin typeface="Roboto Condensed" panose="020B0604020202020204" charset="0"/>
              <a:ea typeface="Roboto Condensed" panose="020B060402020202020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556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Поступления страховых взносов на обязательное социальное страхование (ОСС), администрируемых ФНС России, в 2022 году составили 8 416,6 млрд рублей, что на 4,0%, или на 325,0 млрд рублей больше, чем в 2021 году.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Замедление поступлений обусловлено переносом сроков уплаты страховых взносов за апрель-сентябрь 2022 года на год в связи с принятием Постановления Правительства Российской Федерации от 29.04.2022 № 776 «Об изменении сроков уплаты страховых взносов в 2022 году».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89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03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 2015 года ФНС России внедрена в эксплуатацию новая система (АСК НДС-2), позволившая изменить саму архитектуру налогового контроля, заменить ручную работу на автоматизированные бизнес-процессы и свести к минимуму влияние субъективного человеческого фактора при проведении проверок.</a:t>
            </a:r>
          </a:p>
          <a:p>
            <a:pPr indent="445317" algn="just"/>
            <a:endParaRPr lang="ru-RU" sz="1100" dirty="0"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Сейчас ФНС России имеет возможность с использованием результатов обработки больших данных АСК НДС-2 определить размер не исчисленной суммы НДС.</a:t>
            </a:r>
          </a:p>
          <a:p>
            <a:pPr indent="445317" algn="just"/>
            <a:endParaRPr lang="ru-RU" sz="1100" dirty="0"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Если в первом квартале 2016 года среднероссийский показатель расчета налогового разрыва по НДС составлял 8% от всего НДС-оборота, то к настоящему времени на фоне роста НДС-оборота удалось добиться его снижения до 0,93 %.</a:t>
            </a:r>
          </a:p>
          <a:p>
            <a:pPr indent="445317" algn="just"/>
            <a:endParaRPr lang="ru-RU" sz="1100" dirty="0"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Конечной целью стратегии Службы является неотвратимость наказания для тех, кто не соблюдает налоговое законодательство, и создание стабильной налоговой среды для добросовестных, «прозрачных» налогоплательщиков, с предоставлением им комфортных условий налогового администрирования и исполнения налоговых обязательств. </a:t>
            </a:r>
          </a:p>
          <a:p>
            <a:pPr indent="445317" algn="just"/>
            <a:endParaRPr lang="ru-RU" sz="1100" dirty="0"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Таким образом, ФНС России создает условия, когда налогоплательщику выгоднее платить, быть добросовестным, выстраивая деятельность для приобретения репутации, позволяющей иметь связи с такими же добросовестными контрагентами, взаимодействовать с государством.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363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66252" algn="just" defTabSz="615559">
              <a:defRPr/>
            </a:pPr>
            <a:r>
              <a:rPr lang="ru-RU" dirty="0" smtClean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1</a:t>
            </a:r>
            <a:r>
              <a:rPr lang="ru-RU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. В рамках проведения налогового контроля полноты исчисления и уплаты налогов в связи с совершением сделок между взаимозависимыми лицами за период 2014 – 2022 годов назначено 69 проверок. По состоянию на 01.01.2023:</a:t>
            </a:r>
          </a:p>
          <a:p>
            <a:pPr indent="466252" algn="just" defTabSz="615559">
              <a:defRPr/>
            </a:pPr>
            <a:r>
              <a:rPr lang="ru-RU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    - вынесено 40 решений с общей суммой доначислений налога на прибыль организаций (включая пени) 10,5 млрд. рублей. Также уменьшены убытки на сумму 2,8 </a:t>
            </a:r>
            <a:r>
              <a:rPr lang="ru-RU" dirty="0" smtClean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млрд </a:t>
            </a:r>
            <a:r>
              <a:rPr lang="ru-RU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рублей, что привело к увеличению суммы налога на прибыль к уплате в бюджет на 0,56 </a:t>
            </a:r>
            <a:r>
              <a:rPr lang="ru-RU" dirty="0" smtClean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млрд </a:t>
            </a:r>
            <a:r>
              <a:rPr lang="ru-RU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рублей в налоговых периодах использования убытков в уменьшение налоговой базы.</a:t>
            </a:r>
          </a:p>
          <a:p>
            <a:pPr indent="466252" algn="just" defTabSz="615559">
              <a:defRPr/>
            </a:pPr>
            <a:r>
              <a:rPr lang="ru-RU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    В стадии проведения и оформления результатов находится 29 </a:t>
            </a:r>
            <a:r>
              <a:rPr lang="ru-RU" dirty="0" smtClean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проверок.</a:t>
            </a:r>
            <a:endParaRPr lang="ru-RU" dirty="0">
              <a:solidFill>
                <a:prstClr val="black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r>
              <a:rPr lang="ru-RU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 2. </a:t>
            </a:r>
            <a:r>
              <a:rPr lang="ru-RU" dirty="0"/>
              <a:t>В рамках реализации полномочий, предусмотренных главой 14.6 НК РФ, по состоянию на 01.01.2023: </a:t>
            </a:r>
          </a:p>
          <a:p>
            <a:r>
              <a:rPr lang="ru-RU" dirty="0"/>
              <a:t>- рассматривается 20 заявлений о заключении соглашений о ценообразовании для целей налогообложения, из них поступивших в 2022 году - 17;</a:t>
            </a:r>
          </a:p>
          <a:p>
            <a:r>
              <a:rPr lang="ru-RU" dirty="0"/>
              <a:t>- заключено 10 соглашений о ценообразовании для целей налогообложения;</a:t>
            </a:r>
          </a:p>
          <a:p>
            <a:r>
              <a:rPr lang="ru-RU" dirty="0"/>
              <a:t>- вынесено 39 решений по результатам рассмотрения заявлений о заключении соглашений о ценообразовании для целей налогообложения.</a:t>
            </a:r>
          </a:p>
          <a:p>
            <a:pPr indent="466252" algn="just" defTabSz="615559">
              <a:defRPr/>
            </a:pPr>
            <a:r>
              <a:rPr lang="ru-RU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35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 итогам 2022 года сохраняется тенденция к увеличению декларируемых КИК контролирующими лицами (далее – КЛ): </a:t>
            </a:r>
          </a:p>
          <a:p>
            <a:pPr marL="173130" indent="-173130" algn="just">
              <a:buFontTx/>
              <a:buChar char="-"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увеличилось количество задекларированных КИК на 8% в сравнении с 2021 годом, составив 37 505 КИК. Структура КИК выглядит следующим образом: доля иностранных организаций составляет 98%, доля иностранных структур составляет 2%; </a:t>
            </a:r>
          </a:p>
          <a:p>
            <a:pPr marL="173130" indent="-173130" algn="just">
              <a:buFontTx/>
              <a:buChar char="-"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увеличилось количество налогоплательщиков, задекларировавших свои КИК, на 15% в сравнении с 2021 годом, составив 16 575 КЛ. При этом доля физических лиц составляет 82%.</a:t>
            </a:r>
          </a:p>
          <a:p>
            <a:pPr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При этом прирост количества КИК в 2022 году в сравнении с первым отчетным периодом 2016 года составляет 94%.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Кроме того, по состоянию на 31.12.2022 на режим уплаты НДФЛ с фиксированной суммы прибыли КИК за период с 2020 по 2022 года перешли более 500 физических лиц (данные могут обновляться по мере отражения территориальными налоговыми органами информации о представленных физическими лицами уведомлениях о переходе на новый режим).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30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61681" algn="just"/>
            <a:r>
              <a:rPr lang="ru-RU" dirty="0" smtClean="0"/>
              <a:t> В 2022 году ТНО проведена 4 261 проверка соблюдения валютного законодательства, что на 81% меньше, чем в 2021 году, а количество выявленных по результатам таких проверок нарушений уменьшилось на 77% по сравнению с аналогичным периодом прошлого года.</a:t>
            </a:r>
          </a:p>
          <a:p>
            <a:pPr indent="461681" algn="just"/>
            <a:r>
              <a:rPr lang="ru-RU" dirty="0" smtClean="0"/>
              <a:t> Количество возбужденных дел за нарушения, связанные с осуществлением незаконных валютных операций, по сравнению с 2021 годом уменьшилось на 66% и составило 85% от общего количества возбужденных дел за нарушения валютного законодательства (в 2021 году - 70%). Кроме того, доля предъявленных штрафов за такие нарушения в 2022 году составила 92% в общей сумме предъявленных штрафов за нарушения валютного законодательства (в 2021 году – 79%), а доля взысканных штрафов за такие нарушения в 2022 году составила 69% в общей сумме взысканных штрафов за нарушения валютного законодательства (в 2021 году – 79%). </a:t>
            </a:r>
          </a:p>
          <a:p>
            <a:pPr indent="461681" algn="just"/>
            <a:r>
              <a:rPr lang="ru-RU" dirty="0" smtClean="0"/>
              <a:t> Снижение числа проведенных проверок и количества дел, возбужденных за нарушения валютного законодательства, в 2022 году по сравнению с аналогичным периодом прошлого года обусловлено введенным с 5 марта 2022 года мораторием на проведение проверок.</a:t>
            </a:r>
          </a:p>
          <a:p>
            <a:pPr indent="461681" algn="just"/>
            <a:r>
              <a:rPr lang="ru-RU" dirty="0" smtClean="0"/>
              <a:t>В целом по результатам рассмотрения административных дел за нарушения валютного законодательства в 2022 году предъявлено штрафных санкций по вступившим в законную силу постановлениям о назначении административного наказания на сумму 525,85 млн рублей. </a:t>
            </a:r>
          </a:p>
          <a:p>
            <a:pPr indent="461681" algn="just"/>
            <a:r>
              <a:rPr lang="ru-RU" dirty="0" smtClean="0"/>
              <a:t>Взыскано штрафов на сумму 1,41 млрд рублей (с учетом сумм штрафных санкций по постановлениям, вынесенным ТНО до 2022 года), что на 1,04 млрд рублей меньше, чем в 2021 году (в 2021 году – 2,45 млрд рублей).</a:t>
            </a:r>
          </a:p>
          <a:p>
            <a:pPr indent="461681" algn="just"/>
            <a:r>
              <a:rPr lang="ru-RU" dirty="0" smtClean="0"/>
              <a:t>Сумма предъявленных штрафных санкций за нарушения валютного законодательства с учетом не вступивших в законную силу постановлений о назначении административного наказания в 2022 году составила 687,58 млн рублей.</a:t>
            </a:r>
          </a:p>
          <a:p>
            <a:pPr indent="461681" algn="just"/>
            <a:r>
              <a:rPr lang="ru-RU" dirty="0" smtClean="0"/>
              <a:t>Показатель результативности проведенных проверок в 2022 году составил 99% (в 2021 году – 99%), а эффективности взыскания - 100% (в 2021 году – 100%).</a:t>
            </a:r>
          </a:p>
          <a:p>
            <a:pPr indent="461681" algn="just"/>
            <a:r>
              <a:rPr lang="ru-RU" dirty="0" smtClean="0"/>
              <a:t>В 2022 году налоговыми органами вынесено 3 320 представлений об устранении причин и условий, способствовавших совершению административного правонарушения, а также 411 предписаний об устранении нарушений валютного законодательства.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3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53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05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0952" algn="just" defTabSz="58792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Показатель DTI - международный показатель, который отражает зрелость и эффективность системы по управлению долгом (debt-to-income ratio – отношение долга к поступлениям). По состоянию на 01.01.2023 составил 6,1%.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19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бюджетную систему Российской Федерации в 2022 году должниками, находящимися в процедурах банкротства, а также после принятия уполномоченным органом решения о подаче заявления в арбитражный суд о признании должника банкротом, перечислено 152,3 млрд рублей. </a:t>
            </a:r>
          </a:p>
          <a:p>
            <a:pPr indent="445317" algn="just" defTabSz="604656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результате информирования должника о рисках банкротства поступило в бюджет 44,5 млрд рублей.</a:t>
            </a:r>
          </a:p>
          <a:p>
            <a:pPr indent="445317" algn="just" defTabSz="604656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Заключено мировых соглашений на 16,7 млрд рублей.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69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29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Стратегической картой ФНС России на 2021-2023 годы установлены следующие показатели, характеризующие эффективность работы по досудебному урегулированию споров: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соотношение количества судебных дел по спорам, прошедшим досудебное урегулирование, удовлетворенных в пользу налогоплательщиков, и количества жалоб по налоговым спорам, оставленным без удовлетворения, %. За 2022 год указанный показатель в целом по России составил 7,7 % (при плановом не более 17%), что на 0,2 процентных пунктов больше аналогичного показателя за 2021 год (7,5%);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соотношение количества судебных актов, вынесенных в пользу заявителей/истцов на решения об отказе в государственной регистрации, прошедших досудебное урегулирование, к количеству решений по жалобам на решения об отказе в государственной регистрации, вынесенных в пользу налоговых органов, %. За 2022 год указанный показатель в целом по России составил 2,63% (при плановом не более 5%), что на 0,4 процентных пункта больше аналогичного показателя за 2021 год (2,23%).</a:t>
            </a:r>
          </a:p>
          <a:p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967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 defTabSz="890635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Рост показателей судебной работы за 2022 год связан с эффективным участием Службы в рассмотрении материалов налоговых проверок,  жалоб налогоплательщиков на стадии досудебного урегулирования судебных споров, а также качественным представлением интересов бюджета в судах, осуществляемом в особом порядке, с целью выработки единообразного правового подхода по применению новых правовых концепций, введённых в налоговое законодательство Федеральным законом от 18.07.2017  № 163-ФЗ.</a:t>
            </a:r>
          </a:p>
          <a:p>
            <a:pPr indent="445317" algn="just" defTabSz="890635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  2022 год количество рассмотренных судами споров с бизнесом увеличилось на 8% по сравнению с 2021 годом, однако по сравнению с 2019 годом снизилось на 44%.</a:t>
            </a:r>
          </a:p>
          <a:p>
            <a:pPr indent="445317" algn="just" defTabSz="890635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Удельный вес удовлетворенных судами в пользу бюджета сумм требований за 2022 года составляет 76,5%.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123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2022 году в соответствии с Порядком осуществления Федеральной налоговой службой внутреннего аудита, утвержденным приказом ФНС России от 24.01.2020 № ЕД-7-16/44@  (с изм. от  11.01.2021 №ЕД-7-16/1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@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), с использованием ПП «Внутренний аудит налоговых органов» АИС «Налог-3» Федеральной налоговой службой проведено 569 аудиторских мероприятий, направленных на предотвращение и минимизацию рисков, негативно влияющих на результаты выполнения технологических процессов ФНС России.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Проведено 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36 проверок ведомственного контроля, в том числе: 30 проверок в сфере закупок для обеспечения федеральных нужд (в отношении УФНС и учреждений), 2 проверки закупочной деятельности (бюджетные учреждения), а также 4 проверки в рамках контроля учредителя (бюджетные учреждения).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Мероприятиями внутреннего аудита обеспечены дополнительные поступления в бюджетную систему в размере  16,4    млрд рублей. </a:t>
            </a:r>
          </a:p>
          <a:p>
            <a:endParaRPr lang="ru-RU" sz="1100" b="1" dirty="0">
              <a:latin typeface="Golos Text" panose="020B0604020202020204" charset="0"/>
              <a:ea typeface="Golos Text" panose="020B060402020202020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60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61681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Продолжается формирование рынка профессиональных участников реформы контрольно-кассовой техники. Так, по состоянию на 01.01.2023:</a:t>
            </a:r>
          </a:p>
          <a:p>
            <a:pPr indent="461681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- в реестр экспертных организаций включены сведения о 7 экспертных организациях; </a:t>
            </a:r>
          </a:p>
          <a:p>
            <a:pPr indent="461681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- выданы разрешения на обработку фискальных данных 16 организациям; </a:t>
            </a:r>
          </a:p>
          <a:p>
            <a:pPr indent="461681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- в реестре контрольно-кассовой техники содержатся сведения о 206 моделях контрольно-кассовой техники; </a:t>
            </a:r>
          </a:p>
          <a:p>
            <a:pPr indent="461681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- в реестр фискальных накопителей включены сведения о 8 моделях фискальных накопителей.</a:t>
            </a:r>
          </a:p>
          <a:p>
            <a:pPr indent="461681"/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4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61681"/>
            <a:r>
              <a:rPr lang="ru-RU" sz="1100" dirty="0"/>
              <a:t>По состоянию на 1 января 2023 года в Едином государственном реестре юридических лиц (ЕГРЮЛ) содержатся сведения о 3 197,5 тыс. юридических лиц (кроме прекративших свою деятельность), что на 2,3% меньше чем на 1 января 2022 года.</a:t>
            </a:r>
          </a:p>
          <a:p>
            <a:pPr indent="461681"/>
            <a:r>
              <a:rPr lang="ru-RU" sz="1100" dirty="0"/>
              <a:t>За 2022 год прекратили деятельность 309,0 тыс. юридических лиц, что на 23,8% меньше чем за 2021 год.</a:t>
            </a:r>
          </a:p>
          <a:p>
            <a:pPr indent="461681"/>
            <a:endParaRPr lang="ru-RU" sz="1100" dirty="0"/>
          </a:p>
          <a:p>
            <a:pPr indent="461681"/>
            <a:r>
              <a:rPr lang="ru-RU" sz="1100" dirty="0"/>
              <a:t>По состоянию на 1 января 2023 года в Едином государственном реестре индивидуальных предпринимателей (ЕГРИП) содержатся сведения о 3 871,5 тыс. индивидуальных предпринимателей и крестьянских (фермерских) хозяйств, кроме прекративших свою деятельность, что на 4,5% больше чем на 1 января 2022 года.</a:t>
            </a:r>
          </a:p>
          <a:p>
            <a:pPr indent="461681"/>
            <a:endParaRPr lang="ru-RU" sz="1100" dirty="0"/>
          </a:p>
          <a:p>
            <a:pPr indent="461681"/>
            <a:r>
              <a:rPr lang="ru-RU" sz="1100" dirty="0"/>
              <a:t>За 2022 год прекратили деятельность 642,5 тыс. индивидуальных предпринимателей, что на 21,1% меньше чем за 2021 год. При этом доля индивидуальных предпринимателей, прекративших деятельность в добровольном порядке, за 2022 год, на 10,2% меньше, чем за 2021 год. Существенное влияние на сокращение количества прекращенных индивидуальных предпринимателей оказало снижение темпов исключения индивидуальных предпринимателей по решению регистрирующего органа.</a:t>
            </a:r>
          </a:p>
          <a:p>
            <a:pPr indent="461681"/>
            <a:endParaRPr lang="ru-RU" sz="1100" dirty="0"/>
          </a:p>
          <a:p>
            <a:pPr indent="461681"/>
            <a:r>
              <a:rPr lang="ru-RU" sz="1100" dirty="0"/>
              <a:t>Для государственной регистрации юридических лиц и индивидуальных предпринимателей за 2022 год направлено более 3 175,5 тыс. пакетов электронных документов или на 5,3 процентных пункта больше по сравнению с 2021 годом.</a:t>
            </a:r>
          </a:p>
          <a:p>
            <a:pPr indent="461681"/>
            <a:endParaRPr lang="ru-RU" sz="1100" dirty="0"/>
          </a:p>
          <a:p>
            <a:pPr indent="461681"/>
            <a:r>
              <a:rPr lang="ru-RU" sz="1100" dirty="0"/>
              <a:t>В Едином реестре субъектов малого и среднего предпринимательства по состоянию на 10 января 2023 года содержатся сведения о почти 6,0 млн субъектов малого и среднего предпринимательства, из них - более 5,7 млн микропредприятий с доходами до 120 млн рублей, около 212,3 тыс. малых предприятий и 18,0 тыс. средних предприятий.</a:t>
            </a:r>
          </a:p>
          <a:p>
            <a:pPr indent="461681"/>
            <a:r>
              <a:rPr lang="ru-RU" sz="1100" dirty="0"/>
              <a:t>За 12 месяцев 2022 года пользователями выполнено более 160,0 млн поисковых запросов, в том числе сформировано около 4,4 млн выписок из Единого реестра субъектов малого и среднего предпринимательства.</a:t>
            </a:r>
          </a:p>
          <a:p>
            <a:pPr indent="461681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5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47206" algn="just">
              <a:buFont typeface="+mj-lt"/>
              <a:buAutoNum type="arabicPeriod"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Количество органов ЗАГС по состоянию на 01.01.2023 составляет - 4 046 органов (из них МФЦ – 515). Продолжается работа по подключению оставшихся МФЦ, расположенных в субъектах РФ, которые наделены полномочиями на государственную регистрацию актов гражданского состояния. По состоянию на 01.01.2023 подключено 515 МФЦ в 19 регионах.</a:t>
            </a:r>
          </a:p>
          <a:p>
            <a:pPr indent="347206" algn="just">
              <a:buFont typeface="+mj-lt"/>
              <a:buAutoNum type="arabicPeriod"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ФГИС «ЕГР ЗАГС» за 12 месяцев 2022 года зарегистрировано более 5 млн записей актов гражданского состояния, всего с начала эксплуатации – почти 23 млн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записей.</a:t>
            </a:r>
          </a:p>
          <a:p>
            <a:pPr indent="347206" algn="just">
              <a:buFont typeface="+mj-lt"/>
              <a:buAutoNum type="arabicPeriod"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Количество обработанных запросов к системе посредством СМЭВ за 12 месяцев 2022 года составляет 450 млн запросов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.</a:t>
            </a:r>
            <a:endParaRPr lang="ru-RU" sz="1100" dirty="0"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0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В 2022 году экономика показывает замедление, спровоцированное снижением экономической активности на фоне беспрецедентных санкций. По оценке Росстата, за 2022 год ВВП снизился на 2,1% (за аналогичный период 2021 года ВВП вырос на 5,6%).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На этом фоне, индекс промышленного производства по итогам 2022 года снизился на 0,6% в сравнении с аналогичным периодом прошлого года (рост на 6,3%). При этом, оборот розничной торговли демонстрирует снижение потребительских инициатив и переход к экономной модели потребления на фоне экономической нестабильности, и снижение составило 6,7%, тем самым обозначив резкое снижение к уровню аналогичного периода прошлого года (+7,8% в 2021 году). 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Аналогичную тенденцию демонстрирует и показатель прибыли прибыльных организаций, который продолжил понижательную тенденцию и в 2022 году снизился на 4,0% по отношению к соответствующему периоду прошлого года.  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Также, стоит отметить уровень инфляции в 113,8% (прирост на 7,1 п.п.).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Среднемесячная заработная плата за 2022 год продемонстрировала рост на 12,6% (+1,1 п.п. к темпу роста 2021 года), между тем заработная плата в реальном выражении снижается на 1,0% или -5,5 п.п. от показателя аналогичного периода прошлого года (+4,5%). </a:t>
            </a:r>
          </a:p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Динамика поступлений в целом за указанный период также коррелирует с общей динамикой экономики Российской Федерации.</a:t>
            </a:r>
          </a:p>
          <a:p>
            <a:pPr indent="440952" algn="just"/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54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1</a:t>
            </a: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.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рамках первоначального наполнения ЕРН получены выгрузки по 29 видам сведений от 12 поставщиков. На промышленный контур ФГИС «ЕРН» (г. Городец) по состоянию на 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31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.1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2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.2022 в рамках первоначального включения полностью загружены данные по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всем 29 видам сведений.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2. В рамках перехода на целевой формат взаимодействия при направлении поставщиками сведений в ЕРН реализован прием по СМЭВ 1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1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видов сведений от 4 поставщиков (ФНС России, Минцифры, ЗАГС, ПФР). Вместе с тем ФНС России дополнительно разработаны и зарегистрированы в продуктивной среде СМЭВ 4 вида сведений (3 МВД России и 1 Роструд), не используемые поставщиками при направлении сведений в ЕРН.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3. По итогам загрузки сведений (из ЕГР ЗАГС и МВД России) в соответствии с Правилами формирования записей, утвержденными постановлением Правительства Российской Федерации от 31.12.2020 № 2426, в ЕРН создано 138,3 млн эталонных профилей физических лиц. Уменьшение количества эталонных профилей в сравнение с предыдущим отчетом (было 144,4 млн.) связано с обогащением профилей физических лиц сведениями о смерти, в результате повторного запуска в ЕРН процесса обработки сведений о смерти в отношении ранее не идентифицированных физических лиц, в связи с загрузкой основного массива паспортов граждан РФ. 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Количество образованных «черновиков» записей, содержащих сведения о физических лицах, составляет 18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9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млн.</a:t>
            </a:r>
          </a:p>
          <a:p>
            <a:pPr indent="445317" algn="just"/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5. В целях обеспечения готовности предоставления с 01.01.2023 сведений из ЕРН реализованы и зарегистрированы в продуктивной среде СМЭВ 3 следующие виды сведений:</a:t>
            </a:r>
          </a:p>
          <a:p>
            <a:pPr marL="173130" indent="-17313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запрос </a:t>
            </a:r>
            <a:r>
              <a:rPr lang="en-US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ID</a:t>
            </a: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ЕРН</a:t>
            </a:r>
          </a:p>
          <a:p>
            <a:pPr marL="173130" indent="-17313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запрос ответ сведений о ФЛ</a:t>
            </a:r>
          </a:p>
          <a:p>
            <a:pPr marL="173130" indent="-17313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расширенная рассылка сведений (полный набор данных)</a:t>
            </a:r>
          </a:p>
          <a:p>
            <a:pPr marL="173130" indent="-17313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сокращенная рассылка сведений (в отношении части сведений передается только признак их наличия в ЕРН)</a:t>
            </a:r>
          </a:p>
          <a:p>
            <a:pPr marL="173130" indent="-17313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директивная рассылка сведений (в регионы, по территориальному признаку).</a:t>
            </a:r>
          </a:p>
          <a:p>
            <a:pPr indent="445317" algn="just"/>
            <a:endParaRPr lang="ru-RU" b="0" dirty="0"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90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 состоянию на 31.12.2022 в отношении 210 мероприятий по информатизации получены положительные заключения Министерства цифрового развития, связи и массовых коммуникаций и Министерства финансов Российской Федерации.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Сумма принятых ФНС России, территориальными органами ФНС России и подведомственными ФНС России организациями бюджетных обязательств на закупку товаров, работ, услуг в сфере информационно-коммуникационных технологий составляет 39,4 млрд рублей (100% от совокупного объема доведенных бюджетных ассигнований).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Сумма кассового исполнения по расходам на закупки в сфере информационно-коммуникационных технологий составляет 39,3 млрд рублей (99,6% от совокупного объема доведенных бюджетных ассигнований).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Заключено 9 ГК на развитие АИС «Налог-3», ФГИС «ЕГР ЗАГС», ФГИС «ЕРН», ФИАС, ГИС «ИСА КН», ГИС «КАП» на общую сумму 7,39 млрд руб.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Заключено 6 ГК на сопровождение ФГИС «ЕРН», АИС «Налог-3», ФГИС «ЕГР ЗАГС», ФИАС, ГИС «КАП» на общую сумму 3,46 млрд руб. 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Количество приемо-сдаточных испытаний (ПСИ) 231 (2022 год).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6 ТЗ на закупку централизованной инфраструктуры по 24 проектам.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803 рассмотренных заявки на закупку в области информационно-вычислительной инфраструктуры для ТО ФНС России.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2 ГК на поставку ПАП защищенной печати и тиражирования документов (от 20.06.22 №5-6-02/94, от 29.08.22 №5-6-02/152) на сумму 616 млн руб.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3 ГК на поставку телекоммуникационного и телефонного оборудования на сумму 100 млн руб.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Выпущено 240 приказов ФНС России: о вводе ПО в эксплуатацию - 232 (в том числе ОЭ - 94, ПЭ – 136, ОПЭ -2); о выводе ПО из эксплуатации – 8.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 2022 год в продуктивной среде СМЭВ3 ФНС России зарегистрировано  67 видов сведений. 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Всего в продуктивной среде СМЭВ3 ФНС России зарегистрировано 222 вида сведений.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СМЭВ 3: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принято </a:t>
            </a:r>
            <a:r>
              <a:rPr lang="ru-RU" sz="1200" dirty="0"/>
              <a:t>4 334 412 366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запроса.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предоставлено </a:t>
            </a:r>
            <a:r>
              <a:rPr lang="ru-RU" sz="1200" dirty="0"/>
              <a:t>3 669 573 393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ответа.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СМЭВ 2: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принято </a:t>
            </a:r>
            <a:r>
              <a:rPr lang="ru-RU" sz="1200" dirty="0"/>
              <a:t>2 811 537 184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запроса.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предоставлено </a:t>
            </a:r>
            <a:r>
              <a:rPr lang="ru-RU" sz="1200" dirty="0"/>
              <a:t>2 476 087 197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ответа.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75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 defTabSz="593741">
              <a:defRPr/>
            </a:pP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06.04.2011 №</a:t>
            </a:r>
            <a:r>
              <a:rPr lang="en-US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</a:t>
            </a:r>
            <a:r>
              <a:rPr lang="ru-RU" sz="1100" dirty="0">
                <a:solidFill>
                  <a:prstClr val="black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63-ФЗ </a:t>
            </a: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«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Об электронной подписи</a:t>
            </a: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».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В соответствии с положениями части 1 статьи 17.2 и статьей 17.3 указанного Федерального закона, вступившими в силу с 01.01.2022, функции по выпуску квалифицированной электронной подписи (далее – КЭП) для юридических лиц, индивидуальных предпринимателей и нотариусов возложены на Удостоверяющий центр ФНС России.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рамках реализации указанных положений за 2022 год реализовано: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развитие Единой цифровой платформы УЦ ФНС России, обеспечивающей взаимодействие компонентов УЦ ФНС России с информационными системами и сервисами ФНС России (АИС «Налог-3», «ЛК ФЛ/ЮЛ/ИП») и другими государственными информационными системами. В соответствии с программой импортозамещения данное решение базируется на операционной системе Astra Linux (Смоленск) и с применением СУБД PostgreSQL.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работа по расширению инфраструктуры УЦ ФНС России в территориальных налоговых органах в части дооснащения точек выдачи (дополнительно поставлено 580 защищенных автоматизированных рабочих мест);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реализован функционал дистанционного перевыпуска квалифицированного сертификата (без личной явки в НО) посредством сервисов «Личный кабинет налогоплательщика - юридического лица» / «Личный кабинет налогоплательщика - индивидуального предпринимателя»;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более 500 работников территориальных налоговых органов прошли обучение по программе Оператор УЦ. Общее количество работников ТНО, прошедших обучение по указанной программе, превысило 3,5 тысячи.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проведен эксперимент по безвозмездному предоставлению пользователям УЦ ФНС России средств электронной подписи. За период его проведения приняли участие свыше 43 тысяч ЮЛ и ИП, что позволило им сэкономить более 210 млн рублей.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 результатам работы Комиссии по вопросам определения доверенных лиц УЦ ФНС России, утвержденной приказом ФНС России от 31.12.2020  </a:t>
            </a:r>
            <a:b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</a:b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№ ВД-7-24/987@, количество доверенных лиц УЦ ФНС России достигло 7 (семи). Дополнительно были определены в качестве доверенных лиц:</a:t>
            </a:r>
          </a:p>
          <a:p>
            <a:pPr indent="445317" algn="just" defTabSz="593741">
              <a:buFontTx/>
              <a:buAutoNum type="arabicParenR"/>
              <a:defRPr/>
            </a:pPr>
            <a:r>
              <a:rPr lang="ru-RU" sz="1100" spc="-1" dirty="0">
                <a:solidFill>
                  <a:srgbClr val="231A6F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АО «ЕЭТП»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;</a:t>
            </a:r>
            <a:endParaRPr lang="ru-RU" sz="1100" spc="-1" dirty="0">
              <a:solidFill>
                <a:srgbClr val="231A6F"/>
              </a:solidFill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 defTabSz="593741">
              <a:buFontTx/>
              <a:buAutoNum type="arabicParenR"/>
              <a:defRPr/>
            </a:pPr>
            <a:r>
              <a:rPr lang="ru-RU" sz="1100" spc="-1" dirty="0">
                <a:solidFill>
                  <a:srgbClr val="231A6F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АО «Электронная Москва»;</a:t>
            </a:r>
          </a:p>
          <a:p>
            <a:pPr indent="445317" algn="just" defTabSz="593741">
              <a:buFontTx/>
              <a:buAutoNum type="arabicParenR"/>
              <a:defRPr/>
            </a:pPr>
            <a:r>
              <a:rPr lang="ru-RU" sz="1100" spc="-1" dirty="0">
                <a:solidFill>
                  <a:srgbClr val="231A6F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АО «Тинькофф Банк»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;</a:t>
            </a:r>
            <a:endParaRPr lang="ru-RU" sz="1100" spc="-1" dirty="0">
              <a:solidFill>
                <a:srgbClr val="231A6F"/>
              </a:solidFill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 defTabSz="593741">
              <a:buFontTx/>
              <a:buAutoNum type="arabicParenR"/>
              <a:defRPr/>
            </a:pPr>
            <a:r>
              <a:rPr lang="ru-RU" sz="1100" spc="-1" dirty="0">
                <a:solidFill>
                  <a:srgbClr val="231A6F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ПАО «Промсвязьбанк».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 состоянию на 31.12.2022 УЦ ФНС России выпущено свыше </a:t>
            </a: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4 млн 139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тыс. квалифицированных сертификатов ЮЛ, ИП и нотариусов.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730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39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Указом Президента Российской Федерации от 07.05.2012 № 601 установлено значение целевого показателя «Уровень удовлетворённости граждан Российской Федерации качеством предоставления государственных услуг - не менее 90%».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соответствии с постановлением Правительства Российской Федерации от 12.12.2012 № 1284 в ФНС России внедрена система мониторинга качества предоставления государственных услуг территориальными налоговыми органами, полученные результаты учитываются при решении кадровых вопросов. 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 результатам за 2022 год среднее значение показателя уровня удовлетворённости граждан качеством предоставления государственных услуг ФНС России составило 99,79%.</a:t>
            </a:r>
            <a:endParaRPr lang="ru-RU" sz="1100" spc="-1" dirty="0"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51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целях автоматизации процесса передачи данных, осуществляемого во исполнение Постановления Правительства Российской Федерации от 03.06.2019 №710 "О проведении эксперимента по повышению качества и связанности данных, содержащихся в государственных информационных ресурсах", а также отдельных поручений Правительства Российской Федерации, Федеральной налоговой службой создана платформа предоставления административных данных ФНС России в органы государственной власти (далее – Платформа ВПД). </a:t>
            </a:r>
          </a:p>
          <a:p>
            <a:r>
              <a:rPr lang="ru-RU" dirty="0"/>
              <a:t>По итогам 2022 года к Платформе ВПД предоставлен доступ 18 ведомствам федерального уровня, в том числе Росстат, Минэкономразвития России, Минцифры России, Минфин России, Счетная палата, Минобрнауки России, 72 высшим органам исполнительной власти субъектов РФ, а также 11 государственным организациям. </a:t>
            </a:r>
          </a:p>
          <a:p>
            <a:r>
              <a:rPr lang="ru-RU" dirty="0"/>
              <a:t>На платформе ВПД реализован инструмент динамической </a:t>
            </a:r>
            <a:r>
              <a:rPr lang="ru-RU" dirty="0" err="1"/>
              <a:t>инфографики</a:t>
            </a:r>
            <a:r>
              <a:rPr lang="ru-RU" dirty="0"/>
              <a:t> — «презентационная аналитика», основанный на данных контрольно-кассовой техники, данных о </a:t>
            </a:r>
            <a:r>
              <a:rPr lang="ru-RU" dirty="0" err="1"/>
              <a:t>самозанятых</a:t>
            </a:r>
            <a:r>
              <a:rPr lang="ru-RU" dirty="0"/>
              <a:t>, Е-коммерции и нововведение «</a:t>
            </a:r>
            <a:r>
              <a:rPr lang="ru-RU" dirty="0" err="1"/>
              <a:t>Геочеки</a:t>
            </a:r>
            <a:r>
              <a:rPr lang="ru-RU" dirty="0"/>
              <a:t>». Представлено 205 наборов данных в агрегированном и </a:t>
            </a:r>
            <a:r>
              <a:rPr lang="ru-RU" dirty="0" err="1"/>
              <a:t>деперсонифицированном</a:t>
            </a:r>
            <a:r>
              <a:rPr lang="ru-RU" dirty="0"/>
              <a:t> виде по всем типам налогоплательщиков и режимам налогообложения, 11 сервисов </a:t>
            </a:r>
            <a:r>
              <a:rPr lang="en-US" dirty="0" err="1"/>
              <a:t>OpenAPI</a:t>
            </a:r>
            <a:r>
              <a:rPr lang="ru-RU" dirty="0"/>
              <a:t>, в части получения выписок ЕГРЮЛ/ЕГРИП, прозрачный бизнес и др.</a:t>
            </a:r>
          </a:p>
          <a:p>
            <a:r>
              <a:rPr lang="ru-RU" dirty="0"/>
              <a:t>В рамках развития планируется подключение к платформе всех субъектов РФ, расширение состава данных презентационной аналитики – общедоступной и ограниченного доступа, а также проработка создания универсального инструмента по визуализации данных.</a:t>
            </a: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06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r>
              <a:rPr lang="ru-RU" sz="1100" b="1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Цифровая платформа распределенного реестра ФНС России</a:t>
            </a:r>
            <a:endParaRPr lang="ru-RU" sz="1100" dirty="0"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На сегодняшний день к Цифровой платформе распределенного реестра ФНС России подключено 69 внешних потребителей, большая часть которых это кредитные организации. 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Также участниками платформы являются федеральные органы исполнительной власти (ФНС России, Минэкономразвития России, Минсельхоз России, Минпромторг России, Минцифры России, Минтранс России, Минстрой России, Минэнерго России, Минфин России), Банк России и государственная корпорация развития «ВЭБ.РФ».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2020 году в условиях экстренных мер, принятых для ограничения распространения новой коронавирусной инфекции, с целью поддержки особо пострадавших отраслей российской экономики, Правительством РФ были инициированы программы льготного кредитования, основной целью которых стали поддержка работодателей - субъектов малого и среднего бизнеса и сохранение их штатной численности.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Для реализации программы ФНС России был предложен концепт информационных сервисов с использованием технологии распределенного реестра (блокчейн), позволивший минимизировать количество контактов пострадавшего бизнеса с кредитными учреждениями – заявка на получение льготного кредита формировалась дистанционно, информация необходимая для оценки заемщика и проверка его соответствия правилам кредитования осуществлялась автоматически на основании достоверных сведений, поступивших в ФНС России от самого заемщика и иных государственных органов, в рамках заключенных соглашений об информационном обмене.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На базе цифровой платформы реализовано функционирование сервисов, обеспечивающих автоматизацию процесса приема и обработки заявлений на получение льготных кредитов по «ковидным» постановлениям Правительства РФ №№ 422 - «ФОТ 1.0», 696 - «ФОТ 2.0».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На основе заявок, зарегистрированных на платформе, только по программе «ФОТ 2.0» (поддержка работодателей в пострадавших отраслях) было заключено 224,2 тыс. договоров на сумму 448,22 млрд рублей. Всего 96,8 % заемщиков получили списание по кредиту. На дату получения кредита общая численность работников-заемщиков, получивших списание задолженности по кредитным договорам, составляла 5,33 млн человек. При этом, на дату окончания Программы общая численность работников-заемщиков, получивших списание задолженности по кредитным договорам, увеличилась до 5,74 млн человек.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Таким образом, государственная задача обеспечить сохранение рабочих мест и поддержать пострадавший от пандемии бизнес не просто выполнена, а превзошла прогнозы и ожидания. 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течение 2021 года Правительством Российской Федерации запущена новая программа поддержки бизнеса льготными кредитами «ФОТ 3.0», которая также реализована на Цифровой платформе распределенного реестра ФНС России.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течение первого и второго этапа «ФОТ 3.0» создано 78 943 заявок на получение кредита, из них 45 938 (58,2%) одобрены на общую сумму 114,67 млрд руб.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2022 году ФНС России совместно с Министерством экономического развития разработан и запущен сервис «Программы поддержки бизнеса» в рамках постановления Правительства РФ от 8 июля 2022 г. N 1221 «О внесении изменений в некоторые акты Правительства Российской Федерации и о признании утратившими силу отдельных положений акта Правительства Российской Федерации». Сервис консолидирует 10 программ поддержки бизнеса и разработан на базе Цифровой платформы распределенного реестра ФНС России, аналогично приложениям программ «ФОТ 2.0» и «ФОТ 3.0». 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Сервис дает банкам возможность за минимальное время проверять ИНН организаций по базе ФНС и собирать данные в сводный реестр, выполнять проверки на соответствие или несоответствие заявителя критериям выбранной меры поддержки. Также кредитные организации имеют возможность внесения данных и внесение изменений в действующие заявки, загрузки данных из приложения с применением API, при этом система обеспечивает отслеживание истории изменения сведений. Такая интеграция существенно сокращает обработку данных заемщика и ускоряет принятие решения кредитной организации по заявке.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К сервису подключены 36 кредитных организаций, уполномоченных на участие в программах льготного кредитования. По состоянию на 30.09.2022 в систему загружено 17 395 заявлений на льготное кредитование по 10 922 организациям на общую сумму 2 562 млрд руб. запрошенных средств, из которых 17 386 заявлений одобрены кредитными организациями на общую сумму 2 500 млрд руб., в том числе выдано по кредитным договорам 1 771 млрд руб.</a:t>
            </a:r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22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579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ФНС России функционирует вертикальная модель администрирования крупнейших налогоплательщиков (юридических лиц) - по отраслевым признакам укрупнены 8 межрегиональных инспекций ФНС России по крупнейшим налогоплательщикам, им подчинены 13 межрайонных инспекций ФНС России по крупнейшим налогоплательщикам.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 состоянию на 01.01.2023 в межрегиональных (межрайонных) инспекциях ФНС России по крупнейшим налогоплательщикам администрируется 3 170 крупнейших налогоплательщика.</a:t>
            </a:r>
          </a:p>
          <a:p>
            <a:pPr indent="445317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 аналитическим данным в федеральный бюджет от налогоплательщиков, состоящих на налоговом учете в Инспекциях за 2022 год поступило 12,7 трлн руб., что на 2,2 трлн руб. больше, чем за прошлый год – 10,5 трлн руб. Вместе с тем поступления в федеральный бюджет от крупнейших налогоплательщиков составляют 66% от суммы поступлений по всем налогоплательщикам по России (поступления по всем налогоплательщикам по России за 2022 год составляют 19,4 трлн руб.).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 2022 год по результатам контрольно-аналитической работы обеспечены поступления в бюджет – 125 853 млн руб., что на 65% больше, чем за аналогичный период прошлого года – 76 380 млн руб., при этом за 2022 год на 22% увеличилась сумма поступлений в бюджет от добровольного уточнения крупнейшими налогоплательщиками налоговых обязательств и составила 45 565 млн руб. (за прошлый год данный показатель был равен 37 353 млн руб.).</a:t>
            </a:r>
          </a:p>
          <a:p>
            <a:pPr indent="445317" algn="just" defTabSz="59374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Одновременно на 36 единиц или на 35% увеличилось совокупное количество выездных налоговых проверок, проведенных Инспекциями (за 2022 год в совокупности с результатами подведомственных межрайонных инспекций завершено 138 проверок, за прошлый год - 102 проверки), при этом эффективность на 1 выездную налоговую проверку в среднем составляет 549 млн руб., что на 7% меньше чем за 2021 год (587 млн руб.). Также на 10 процентных пунктов сократилась доля низкоэффективных выездных налоговых проверок и составила 19% (за прошлый год – 29%).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300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7614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673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237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172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945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562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323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61681"/>
            <a:r>
              <a:rPr lang="ru-RU" sz="1100" b="1" dirty="0">
                <a:latin typeface="Golos Text" panose="020B0604020202020204" charset="0"/>
                <a:ea typeface="Golos Text" panose="020B0604020202020204" charset="0"/>
              </a:rPr>
              <a:t>Межгосударственное объединение Бразилии, России, Индии, Китая, ЮАР:</a:t>
            </a:r>
          </a:p>
          <a:p>
            <a:pPr indent="461681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ФНС России ежегодно принимает участие в заседании руководителей и экспертов налоговых администраций БРИКС. </a:t>
            </a:r>
          </a:p>
          <a:p>
            <a:pPr indent="461681" defTabSz="615559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В ноябре 2022 года состоялось очередное заседание, главной темой которого стало увеличение роли налогового механизма БРИКС на международной арене. Для развития данного направления, в рамках заседания БРИКС налоговыми администрациями стран были представлены передовые налоговые практики.  Они вошли в первую серию отчета «Лучшие налоговые практики стран БРИКС». Россия представила две передовые практики по управлению налоговой задолженностью и эффективному использованию данных, полученных в рамках международного автоматического обмена финансовой информацией. </a:t>
            </a:r>
          </a:p>
          <a:p>
            <a:pPr indent="461681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Кроме того, совместно с представителями международных организаций, таких как МВФ, Департамент ООН по экономическим и социальным вопросам и Межамериканский центр налоговых администраций (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</a:rPr>
              <a:t>CIAT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), участники заседания обсудили направления взаимного сотрудничества и перспективы укрепления роли БРИКС в международной налоговой повестке.</a:t>
            </a:r>
          </a:p>
          <a:p>
            <a:pPr indent="461681"/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  <a:p>
            <a:pPr indent="461681"/>
            <a:r>
              <a:rPr lang="ru-RU" sz="1100" b="1" dirty="0">
                <a:latin typeface="Golos Text" panose="020B0604020202020204" charset="0"/>
                <a:ea typeface="Golos Text" panose="020B0604020202020204" charset="0"/>
              </a:rPr>
              <a:t>Координационный совет руководителей налоговых служб государств-участников СНГ (КСРНС):</a:t>
            </a:r>
          </a:p>
          <a:p>
            <a:pPr indent="461681" defTabSz="615559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На 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</a:rPr>
              <a:t>XXIX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 заседании КСРНС, учитывая опыт ФНС России в переходе к </a:t>
            </a:r>
            <a:r>
              <a:rPr lang="ru-RU" sz="1100" dirty="0" err="1">
                <a:latin typeface="Golos Text" panose="020B0604020202020204" charset="0"/>
                <a:ea typeface="Golos Text" panose="020B0604020202020204" charset="0"/>
              </a:rPr>
              <a:t>клиентоцентричной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 модели государственного управления, а также отметив важность интеграции налоговых органов в экосистемы плательщиков для более эффективного их администрирования, стороны приняли решение создать совместную рабочую группу под руководством ФНС по развитию </a:t>
            </a:r>
            <a:r>
              <a:rPr lang="ru-RU" sz="1100" dirty="0" err="1">
                <a:latin typeface="Golos Text" panose="020B0604020202020204" charset="0"/>
                <a:ea typeface="Golos Text" panose="020B0604020202020204" charset="0"/>
              </a:rPr>
              <a:t>клиентоцентричности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. </a:t>
            </a:r>
          </a:p>
          <a:p>
            <a:pPr indent="461681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Участники заседания также договорились о запуске программы обмена опытом по развитию кадрового потенциала для представителей налоговых служб государств-участников СНГ, координатором которой является ФНС России. Программа будет сформирована с учетом пожеланий сотрудников налоговых органов стран-участниц и будет состоять из нескольких частей. Запланированы образовательные модули, практические занятия и обмен лучшими практиками. Планируется, что в будущем на базе этой программы будет создан международный кадровый проект.</a:t>
            </a:r>
          </a:p>
          <a:p>
            <a:pPr indent="461681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Кроме того по инициативе ФНС России запланирована конференция по развитию электронного документооборота между участниками СНГ с привлечением бизнеса и госорганов этих стран в рамках Международной налоговой недели, а также семинар о практике применения трансфертного ценообразования. Мероприятия будут организованы на площадке Финансового университета при Правительстве Российской Федерации.</a:t>
            </a:r>
          </a:p>
          <a:p>
            <a:pPr indent="461681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Следующее заседание КСРНС запланировано на вторую половину 2023 года в Республике Казахстан. </a:t>
            </a:r>
          </a:p>
          <a:p>
            <a:pPr indent="461681"/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  <a:p>
            <a:pPr indent="461681" defTabSz="615559">
              <a:defRPr/>
            </a:pPr>
            <a:r>
              <a:rPr lang="ru-RU" sz="1100" b="1" dirty="0">
                <a:solidFill>
                  <a:srgbClr val="231A6F"/>
                </a:solidFill>
                <a:latin typeface="Golos Text" panose="020B0604020202020204" charset="0"/>
                <a:ea typeface="Golos Text" panose="020B0604020202020204" charset="0"/>
              </a:rPr>
              <a:t>Развитие Евразийской</a:t>
            </a:r>
            <a:r>
              <a:rPr lang="en-US" sz="1100" b="1" dirty="0">
                <a:solidFill>
                  <a:srgbClr val="231A6F"/>
                </a:solidFill>
                <a:latin typeface="Golos Text" panose="020B0604020202020204" charset="0"/>
                <a:ea typeface="Golos Text" panose="020B0604020202020204" charset="0"/>
              </a:rPr>
              <a:t> </a:t>
            </a:r>
            <a:r>
              <a:rPr lang="ru-RU" sz="1100" b="1" dirty="0">
                <a:solidFill>
                  <a:srgbClr val="231A6F"/>
                </a:solidFill>
                <a:latin typeface="Golos Text" panose="020B0604020202020204" charset="0"/>
                <a:ea typeface="Golos Text" panose="020B0604020202020204" charset="0"/>
              </a:rPr>
              <a:t>экономической интеграции </a:t>
            </a:r>
          </a:p>
          <a:p>
            <a:pPr indent="461681" defTabSz="615559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Подписан Протокол о внесении изменений в Договор о ЕАЭС от 29.05.2014 в части порядка взимания косвенных налогов и механизма контроля за их уплатой при оказании услуг в электронной форме.</a:t>
            </a:r>
          </a:p>
          <a:p>
            <a:pPr indent="461681" defTabSz="615559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Продолжается активная работа по доработке Протокола о внесении изменений в Договор о ЕАЭС в части порядка взимания косвенных налогов при электронной торговле товарами, реализуемыми физическим лицам, в том числе «на полях» заседаний Совета ЕЭК и Евразийского межправительственного совета.</a:t>
            </a:r>
          </a:p>
          <a:p>
            <a:pPr indent="461681" defTabSz="615559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ФНС России согласованы все нормативные правовые акты ЕЭК, необходимые для запуска пилотного проекта по внедрению механизма </a:t>
            </a:r>
            <a:r>
              <a:rPr lang="ru-RU" sz="1100" dirty="0" err="1">
                <a:latin typeface="Golos Text" panose="020B0604020202020204" charset="0"/>
                <a:ea typeface="Golos Text" panose="020B0604020202020204" charset="0"/>
              </a:rPr>
              <a:t>прослеживаемости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 товаров, ввезенных на таможенную территорию Евразийского экономического союза. С 1 июля 2022 года осуществляется тестирование информационного взаимодействия систем </a:t>
            </a:r>
            <a:r>
              <a:rPr lang="ru-RU" sz="1100" dirty="0" err="1">
                <a:latin typeface="Golos Text" panose="020B0604020202020204" charset="0"/>
                <a:ea typeface="Golos Text" panose="020B0604020202020204" charset="0"/>
              </a:rPr>
              <a:t>прослеживаемости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 государств-членов Евразийского экономического союза.</a:t>
            </a:r>
          </a:p>
          <a:p>
            <a:pPr indent="461681" defTabSz="615559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ФНС России согласован Протокол о внесении изменений в Протокол об обмене информацией в электронном виде между налоговыми органами государств-членов Евразийского экономического союза об уплаченных суммах косвенных налогов от 11 декабря 2009 года.</a:t>
            </a:r>
          </a:p>
          <a:p>
            <a:pPr indent="461681" defTabSz="615559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ФНС России продолжает работу по вопросам Подкомитета по информационному обмену и электронному документообороту при Консультативном комитете по налоговой политике и администрированию. На площадке Подкомитета по ЭДО стороны договорились рассмотреть вопросы проведения на двусторонней основе пилотных проектов по обмену электронными товаросопроводительными документами при трансграничной торговле между хозяйствующими субъектами государств-членов ЕАЭС. Указанные «пилоты» запущены ФНС России с Республикой Беларусь и Республикой Арменией. ФНС России согласован доклад о ходе реализации пункта 5.2.4 стратегических направлений развития евразийской экономической интеграции до 2025 года об определении согласованных механизмов совершенствования обмена информацией между налоговыми органами государств-членов ЕАЭС с применением информационных технологий.</a:t>
            </a:r>
          </a:p>
          <a:p>
            <a:pPr indent="461681" defTabSz="615559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Кроме того, ФНС России согласовано Соглашение о согласованных подходах к регулированию валютных правоотношений и принятии мер либерализации. </a:t>
            </a:r>
          </a:p>
          <a:p>
            <a:pPr indent="461681"/>
            <a:endParaRPr lang="ru-RU" sz="1100" b="1" dirty="0">
              <a:latin typeface="Golos Text" panose="020B0604020202020204" charset="0"/>
              <a:ea typeface="Golos Text" panose="020B0604020202020204" charset="0"/>
            </a:endParaRPr>
          </a:p>
          <a:p>
            <a:pPr indent="461681"/>
            <a:r>
              <a:rPr lang="ru-RU" sz="1100" b="1" dirty="0">
                <a:latin typeface="Golos Text" panose="020B0604020202020204" charset="0"/>
                <a:ea typeface="Golos Text" panose="020B0604020202020204" charset="0"/>
              </a:rPr>
              <a:t>Автоматический обмен информацией в электронном виде между государствами-участниками СНГ в 2022 году</a:t>
            </a:r>
          </a:p>
          <a:p>
            <a:pPr indent="461681"/>
            <a:r>
              <a:rPr lang="ru-RU" sz="11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los Text" panose="020B0604020202020204" charset="0"/>
                <a:ea typeface="Golos Text" panose="020B0604020202020204" charset="0"/>
              </a:rPr>
              <a:t>Итоги состоявшегося в 202</a:t>
            </a:r>
            <a:r>
              <a:rPr lang="en-US" sz="11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los Text" panose="020B0604020202020204" charset="0"/>
                <a:ea typeface="Golos Text" panose="020B0604020202020204" charset="0"/>
              </a:rPr>
              <a:t>2</a:t>
            </a:r>
            <a:r>
              <a:rPr lang="ru-RU" sz="11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los Text" panose="020B0604020202020204" charset="0"/>
                <a:ea typeface="Golos Text" panose="020B0604020202020204" charset="0"/>
              </a:rPr>
              <a:t> году обмена информацией в соответствии с Протоколом об обмене информацией в электронном виде между государствами-участниками СНГ от 02.11.2018, ратифицированном в большинстве государств СНГ, были подведены на очередном </a:t>
            </a:r>
            <a:r>
              <a:rPr lang="en-US" sz="11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los Text" panose="020B0604020202020204" charset="0"/>
                <a:ea typeface="Golos Text" panose="020B0604020202020204" charset="0"/>
              </a:rPr>
              <a:t>XXIX</a:t>
            </a:r>
            <a:r>
              <a:rPr lang="ru-RU" sz="11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los Text" panose="020B0604020202020204" charset="0"/>
                <a:ea typeface="Golos Text" panose="020B0604020202020204" charset="0"/>
              </a:rPr>
              <a:t> заседании КСРНС, состоявшемся в период 5-7 октября 2022 года в режиме видеоконференцсвязи под председательством Республики Армения. Промышленный обмен информацией в соответствии с Протоколом об обмене начался с июня 2022 года. Стороны обменялись сведениями о доходах юридических и физических лиц, а также об имуществе и уплаченных налогах. Обмен информацией является дополнительным инструментом для сокращения теневой экономики, обеспечения своевременности и полноты поступления налогов в бюджет Российской Федерации.</a:t>
            </a:r>
          </a:p>
          <a:p>
            <a:pPr indent="461681"/>
            <a:r>
              <a:rPr lang="ru-RU" sz="11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los Text" panose="020B0604020202020204" charset="0"/>
                <a:ea typeface="Golos Text" panose="020B0604020202020204" charset="0"/>
              </a:rPr>
              <a:t>30 июня 202</a:t>
            </a:r>
            <a:r>
              <a:rPr lang="en-US" sz="11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los Text" panose="020B0604020202020204" charset="0"/>
                <a:ea typeface="Golos Text" panose="020B0604020202020204" charset="0"/>
              </a:rPr>
              <a:t>2</a:t>
            </a:r>
            <a:r>
              <a:rPr lang="ru-RU" sz="11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los Text" panose="020B0604020202020204" charset="0"/>
                <a:ea typeface="Golos Text" panose="020B0604020202020204" charset="0"/>
              </a:rPr>
              <a:t> года был проведен семинар по практическим вопросам реализации Протокола об обмене.</a:t>
            </a:r>
          </a:p>
          <a:p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94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Федеральной </a:t>
            </a:r>
            <a:r>
              <a:rPr lang="ru-RU" dirty="0"/>
              <a:t>налоговой службе на руководство и управление в сфере установленных функций на 2022 год Федеральным законом Федеральным законом от 06.12.2021 № 390-ФЗ «О федеральном бюджете на 2022 год и на плановый период 2023 и 2024 годов» (далее - Федеральный закон № 390-ФЗ) предусмотрены бюджетные ассигнования в сумме 156 533,3 млн. рублей.</a:t>
            </a:r>
          </a:p>
          <a:p>
            <a:r>
              <a:rPr lang="ru-RU" dirty="0"/>
              <a:t>С учетом изменений, внесенных в сводную бюджетную роспись, общий объем бюджетных ассигнований на руководство и управление в сфере установленных функций по ФНС России по состоянию на 31.12.2022 составил 221 748,3 млн. рублей, из которых 69,3% (153 755,6 млн. рублей) приходится на оплату труда и страховые взносы, 17,8% (39 433,3 млн. рублей) – на расходы в сфере информационно-коммуникационных технологий, 11,4% (25 261,6 млн. рублей) – на текущие расходы на обеспечение деятельности ФНС России, 0,9% (1 961,0 млн. рублей) – на субсидии бюджетным учреждениям, находящимся в ведении ФНС России, 0,6% (1 336,8 млн. рублей) – на бюджетные инвестиции.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723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78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 algn="just" defTabSz="599620">
              <a:defRPr/>
            </a:pPr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Федеральный закон от 21.11.2022 № 443-ФЗ «О внесении изменений в статью 4 части первой, часть вторую Налогового кодекса Российской Федерации и отдельные законодательные акты Российской Федерации»: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Законом внесены изменения, в частности: 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сахаросодержащие напитки признаются подакцизным товаром; 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уточнены правила взимания акциза на безалкогольное пиво;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     освобождены от налогообложения доходы в виде денежных средств и (или) иного имущества, безвозмездно полученных лицами, призванными на военную службу по мобилизации или проходящими военную службу по контракту, и (или) налогоплательщиками, являющимися членами семей указанных лиц, при условии, что такие доходы связаны с прохождением военной службы по мобилизации указанных лиц и (или) с заключенными указанными лицами контрактами;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     уточнены особенности налогообложения предпринимательской деятельности мобилизованного лица, в отношении которой применялась патентная система налогообложения;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-      введено временное увеличение налоговых ставок по НДПИ в отношении угля.</a:t>
            </a:r>
          </a:p>
          <a:p>
            <a:pPr indent="445317" algn="just" defTabSz="599620">
              <a:defRPr/>
            </a:pPr>
            <a:endParaRPr lang="ru-RU" sz="11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 defTabSz="599620">
              <a:defRPr/>
            </a:pPr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21.11.2022 № 444-ФЗ «О внесении изменений в главу 25.1 части второй Налогового кодекса Российской Федерации»: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Скорректирован перечень видов водных биологических ресурсов, подлежащих обложению сбором за пользование объектами водных биоресурсов, отраженный в пункте 4 статьи 333.3 НК РФ, а также введено право плательщиков сбора за пользование объектами водных биоресурсов на уменьшение суммы сбора за пользование объектами водных биологических ресурсов на сумму вычета.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                       </a:t>
            </a:r>
          </a:p>
          <a:p>
            <a:pPr indent="445317" algn="just" defTabSz="599620">
              <a:defRPr/>
            </a:pPr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19.12.2022 № 520-ФЗ «О внесении изменения в статью 149 части второй Налогового кодекса Российской Федерации»: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Расширен перечень не облагаемых НДС операций (статья 149 НК РФ). С 1 января 2023 года не подлежит налогообложению передача исключительных прав (прав на использование) на программы для ЭВМ и базы данных, включенные в единый реестр результатов научно-исследовательских, опытно-конструкторских и технологических работ военного, специального или двойного назначения.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           </a:t>
            </a:r>
          </a:p>
          <a:p>
            <a:pPr indent="445317" algn="just" defTabSz="599620">
              <a:defRPr/>
            </a:pPr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19.12.2022 № 523-ФЗ «О внесении изменений в часть вторую Налогового кодекса Российской Федерации и отдельные законодательные акты»: 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Законом, предусмотрено, в частности освобождение от НДС работ (услуг), а также имущественных прав, передаваемых НКО в рамках реализации ими федеральных проектов, финансируемых за счет средств федеральной субсидии.</a:t>
            </a:r>
          </a:p>
          <a:p>
            <a:pPr indent="445317" algn="just" defTabSz="599620">
              <a:defRPr/>
            </a:pPr>
            <a:endParaRPr lang="ru-RU" sz="11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 defTabSz="599620">
              <a:defRPr/>
            </a:pPr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28.12.2022 № 549-ФЗ «О внесении изменений в главу 21 части второй Налогового кодекса Российской Федерации»: 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Законом в ряде случаев предусмотрен отказ от представления подтверждающих документов на бумажном носителе. В налоговые органы представляются реестры в электронной форме, включающие, в частности, сведения декларации, по которой товары были вывезены за пределы таможенной территории ЕАЭС, а также из контракта, с учетом установленных особенностей.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Законом, в частности, уточняется момент определения налоговой базы по подтвержденному и неподтвержденному экспорту товаров.</a:t>
            </a:r>
          </a:p>
          <a:p>
            <a:pPr indent="445317" algn="just" defTabSz="599620">
              <a:defRPr/>
            </a:pPr>
            <a:endParaRPr lang="ru-RU" sz="11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 defTabSz="599620">
              <a:defRPr/>
            </a:pPr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28.12.2022 № 564-ФЗ «О внесении изменений в статью 4 части первой и часть вторую Налогового кодекса Российской Федерации и отдельные законодательные акты»: 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Установлены особенности налогообложения на территории ДНР, ЛНР, Запорожской и Херсонской областей.</a:t>
            </a:r>
          </a:p>
          <a:p>
            <a:pPr indent="445317" algn="just" defTabSz="599620">
              <a:defRPr/>
            </a:pPr>
            <a:endParaRPr lang="ru-RU" sz="11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5317" algn="just" defTabSz="599620">
              <a:defRPr/>
            </a:pPr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28.12.2022 № 565-ФЗ «О внесении изменений в части первую и вторую Налогового кодекса Российской Федерации и отдельные законодательные акты Российской Федерации о налогах и сборах»: 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Закон уточняет отдельные положения НК РФ в части института единого налогового счета (ЕНС). Основные положения закона состоят в следующем: исключаются такие понятия, как «суммы излишне уплаченных и излишне взысканных» налогов, уточняется порядок формирования и учета совокупной обязанности налогоплательщика, все сроки уплаты налогов и представления налоговой отчетности приводятся в соответствие с едиными сроками, уточняется порядок возврата денежных средств, формирующих положительное сальдо ЕНС, определяется порядок формирования «входящего» сальдо ЕНС на 1 января 2023 года.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            </a:t>
            </a:r>
          </a:p>
          <a:p>
            <a:pPr indent="445317" algn="just" defTabSz="599620">
              <a:defRPr/>
            </a:pPr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28.12.2022 № 566-ФЗ «О внесении изменений в главы 25 и 26 части второй Налогового кодекса Российской Федерации»: </a:t>
            </a:r>
          </a:p>
          <a:p>
            <a:pPr indent="445317" algn="just" defTabSz="599620">
              <a:defRPr/>
            </a:pPr>
            <a:r>
              <a:rPr lang="ru-RU" sz="11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Законом установлен порядок оценки стоимости природных алмазов и порядок уменьшения суммы НДПИ, исчисленной при добыче кондиционных руд олова на участках недр, расположенных полностью или частично на территории Дальневосточного федерального округа, на сумму налогового вычета. </a:t>
            </a:r>
            <a:endParaRPr lang="ru-RU" sz="1100" dirty="0"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92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000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726" algn="just" defTabSz="605556">
              <a:defRPr/>
            </a:pPr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09.03.2022 № 50-ФЗ «О внесении изменений в часть вторую Налогового кодекса Российской Федерации</a:t>
            </a:r>
            <a:endParaRPr lang="en-US" sz="1100" b="1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9726" algn="just" defTabSz="605556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Внесены изменения в статью 357, пункта 1.2 статьи 373, пункт 2 статьи 388 Налогового кодекса Российской Федерации (далее – НК РФ), согласно которым с 1 января 2022 года не признаются налогоплательщиками организации, зарегистрированные на территории Курильских островов, в течение периода использования такими организациями права на освобождение от исполнения обязанностей налогоплательщика налога на прибыль организаций в соответствии со статьей 246.3 НК РФ. </a:t>
            </a:r>
          </a:p>
          <a:p>
            <a:pPr indent="449726" algn="just" defTabSz="605556">
              <a:defRPr/>
            </a:pPr>
            <a:endParaRPr lang="ru-RU" sz="1100" b="1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9726" algn="just" defTabSz="605556">
              <a:defRPr/>
            </a:pPr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26.03.2022 № 67-ФЗ «О внесении изменений в части первую и вторую Налогового кодекса Российской Федерации и статью 2 Федерального закона «О внесении изменений в часть вторую Налогового кодекса Российской Федерации»</a:t>
            </a:r>
          </a:p>
          <a:p>
            <a:pPr indent="449726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Внесены изменения в пункт 2 статьи 362 НК РФ, согласно которым с налогового периода 2022 года отменены повышающие коэффициенты 1,1 и 2, применяемые при расчете транспортного налога в отношении дорогостоящих легковых автомобилей, а также изменен порядок формирования перечня таких автомобилей и сроки его размещения в сети «Интернет».</a:t>
            </a:r>
          </a:p>
          <a:p>
            <a:pPr indent="449726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Внесены изменения в пункт 2 статьи 375, пункт 1 статьи 391 и пункт 1 статьи 403 НК РФ, согласно которым за налоговый период 2023 года налоговая база в отношении отдельных объектов недвижимого имущества, указанные в пункте 1 статьи 375 НК РФ, земельных участков и объектов налогообложения по налогу на имущество физических лиц определяется как кадастровая стоимость на 1 января 2022 года, если кадастровая стоимость на 1 января 2023 года превышает кадастровую стоимость земельного участка на 1 января 2022 года (за исключением случаев увеличения кадастровой стоимости вследствие изменения характеристик объекта налогообложения.</a:t>
            </a:r>
          </a:p>
          <a:p>
            <a:pPr indent="449726" algn="just"/>
            <a:endParaRPr lang="ru-RU" sz="1100" b="1" dirty="0">
              <a:solidFill>
                <a:srgbClr val="21176A"/>
              </a:solidFill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9726" algn="just"/>
            <a:r>
              <a:rPr lang="ru-RU" sz="1100" b="1" dirty="0">
                <a:solidFill>
                  <a:srgbClr val="21176A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28.06.2022 № 225-ФЗ «О внесении изменений в части первую и вторую Налогового кодекса Российской Федерации»</a:t>
            </a:r>
          </a:p>
          <a:p>
            <a:pPr indent="449726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Внесены изменения в статьи 382 и 396 НК РФ, а также НК РФ дополнен статьями 382.1 и 396.1, согласно которым с 2023 года налогоплательщик - участник соглашения о защите и поощрении капиталовложений (заключенного после 01.06.2022) при исчислении суммы налога на имущество организаций и земельного налога (авансовых платежей по данным налогам) вправе применить налоговый вычет для СЗПК в порядке и на условиях, которые предусмотрены статьями 382.1 и 396.1 НК РФ соответственно.</a:t>
            </a:r>
          </a:p>
          <a:p>
            <a:pPr indent="449726" algn="just" defTabSz="605556">
              <a:defRPr/>
            </a:pPr>
            <a:endParaRPr lang="ru-RU" sz="1100" b="1" dirty="0">
              <a:solidFill>
                <a:srgbClr val="21176A"/>
              </a:solidFill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9726" algn="just" defTabSz="605556">
              <a:defRPr/>
            </a:pPr>
            <a:r>
              <a:rPr lang="ru-RU" sz="1100" b="1" dirty="0">
                <a:solidFill>
                  <a:srgbClr val="21176A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Федеральный закон от 14.07.2022 № 263-ФЗ «О внесении изменений в части первую и вторую Налогового кодекса Российской Федерации»</a:t>
            </a:r>
            <a:endParaRPr lang="ru-RU" sz="1100" dirty="0">
              <a:latin typeface="Golos Text" panose="020B0604020202020204" charset="0"/>
              <a:ea typeface="Golos Text" panose="020B0604020202020204" charset="0"/>
              <a:cs typeface="Roboto Condensed" panose="020B0604020202020204" charset="0"/>
            </a:endParaRPr>
          </a:p>
          <a:p>
            <a:pPr indent="449726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Внесены изменения в статью 363, пункт 3 статьи 372.1, пункт 1 статьи 383 и статью 397 НК РФ, согласно которым с 1 января 2023 года установлен новый срок уплаты организациями налога на имущество организаций, транспортного и земельного налогов (не позднее 28 февраля года, следующего за истекшим налоговым периодом), также авансовых платежей по данным налогам (не позднее 28-го числа месяца, следующего за истекшим отчетным периодом).</a:t>
            </a:r>
          </a:p>
          <a:p>
            <a:pPr indent="449726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Внесены изменения в пункт 3 статьи 386 НК РФ, согласно которым с 1 января 2023 года установлен новый срок представления налоговой декларации по налогу на имущество организаций (не позднее 25 марта года, следующего за истекшим налоговым периодом).</a:t>
            </a:r>
          </a:p>
        </p:txBody>
      </p:sp>
    </p:spTree>
    <p:extLst>
      <p:ext uri="{BB962C8B-B14F-4D97-AF65-F5344CB8AC3E}">
        <p14:creationId xmlns:p14="http://schemas.microsoft.com/office/powerpoint/2010/main" val="296397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5317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Поступления по налогу на прибыль организаций за 2022 год составили 6 356 млрд рублей, что на 274 млрд рублей или на 4,5% больше поступлений 2021 года.</a:t>
            </a:r>
          </a:p>
          <a:p>
            <a:pPr indent="445317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 налогу на прибыль организаций, зачисляемого по соответствующим ставкам поступления составили 5 427 млрд рублей, что на 91 млрд рублей или на 1,7% больше поступлений 2021 года, что в основном обусловлено ростом поступлений от организаций нефтегазового сектора экономики (рост средних цен реализации природного газа на экспорт и рост цен на нефть марки 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Urals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), а также ростом поступлений от организаций угольного сектора экономики (рост цен на уголь).</a:t>
            </a:r>
          </a:p>
          <a:p>
            <a:pPr indent="445317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По налогу на прибыль организаций с доходов, полученных в виде дивидендов поступления составили 361 млрд рублей, что на 111 млрд рублей или на 23,5% меньше поступлений 2021 года, что, в основном, обусловлено введением ограничительных мер на выплату дивидендов и процентов в адрес иностранных акционеров. </a:t>
            </a:r>
          </a:p>
          <a:p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46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61681" algn="just" defTabSz="598661"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Поступления НДС в 2022 году составили 6 488,3 млрд рублей, что больше поступлений 2021 года на 1 009,1 млрд рублей (или +18,3%). Рост поступлений обусловлен, в основном, влиянием экономики:</a:t>
            </a:r>
          </a:p>
          <a:p>
            <a:pPr marL="173130" indent="461681" algn="just" defTabSz="598661">
              <a:buFontTx/>
              <a:buChar char="-"/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темп роста ВВП в IV квартале 2021 года, I-III кварталах 2022 года в номинальном выражении составляет 117,5% [144 904,9 млрд рублей в IV квартале 2021 года, I-III кварталах 2022 года к 123 319,3 млрд рублей в IV квартале 2020 года, I-III кварталах 2021 года];</a:t>
            </a:r>
          </a:p>
          <a:p>
            <a:pPr marL="173130" indent="461681" algn="just" defTabSz="598661">
              <a:buFontTx/>
              <a:buChar char="-"/>
              <a:defRPr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рост авансов в военно-промышленном комплексе в рамках выполнения гособоронзаказа.</a:t>
            </a: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0952" algn="just" defTabSz="587921">
              <a:defRPr/>
            </a:pP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Поступления налога на доходы физических лиц в консолидированный бюджет Российской Федерации в январе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– декабре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2022 года составили 5 728 млрд рублей, что на 845 млрд рублей, или на 17,3% больше аналогичного</a:t>
            </a:r>
            <a:r>
              <a:rPr lang="ru-RU" baseline="0" dirty="0" smtClean="0">
                <a:latin typeface="Roboto Condensed" panose="020B0604020202020204" charset="0"/>
                <a:ea typeface="Roboto Condensed" panose="020B0604020202020204" charset="0"/>
              </a:rPr>
              <a:t> периода прошлого года. </a:t>
            </a:r>
            <a:r>
              <a:rPr lang="ru-RU" dirty="0" smtClean="0">
                <a:latin typeface="Roboto Condensed" panose="020B0604020202020204" charset="0"/>
                <a:ea typeface="Roboto Condensed" panose="020B0604020202020204" charset="0"/>
              </a:rPr>
              <a:t>Темп </a:t>
            </a:r>
            <a:r>
              <a:rPr lang="ru-RU" b="0" dirty="0" smtClean="0">
                <a:latin typeface="Roboto Condensed" panose="020B0604020202020204" charset="0"/>
                <a:ea typeface="Roboto Condensed" panose="020B0604020202020204" charset="0"/>
              </a:rPr>
              <a:t>роста поступлений НДФЛ на 4,7 п.п. </a:t>
            </a:r>
            <a:r>
              <a:rPr lang="ru-RU" b="0" dirty="0" smtClean="0">
                <a:solidFill>
                  <a:srgbClr val="1C1C1C"/>
                </a:solidFill>
                <a:latin typeface="Roboto Condensed" panose="020B0604020202020204" charset="0"/>
                <a:ea typeface="Roboto Condensed" panose="020B0604020202020204" charset="0"/>
              </a:rPr>
              <a:t>выше</a:t>
            </a:r>
            <a:r>
              <a:rPr lang="ru-RU" b="0" dirty="0" smtClean="0">
                <a:latin typeface="Roboto Condensed" panose="020B0604020202020204" charset="0"/>
                <a:ea typeface="Roboto Condensed" panose="020B0604020202020204" charset="0"/>
              </a:rPr>
              <a:t> темпа роста среднемесячной начисленной заработной платы работников, который за</a:t>
            </a:r>
            <a:r>
              <a:rPr lang="ru-RU" b="0" baseline="0" dirty="0" smtClean="0">
                <a:latin typeface="Roboto Condensed" panose="020B0604020202020204" charset="0"/>
                <a:ea typeface="Roboto Condensed" panose="020B0604020202020204" charset="0"/>
              </a:rPr>
              <a:t> 2022 год </a:t>
            </a:r>
            <a:r>
              <a:rPr lang="ru-RU" b="0" dirty="0" smtClean="0">
                <a:latin typeface="Roboto Condensed" panose="020B0604020202020204" charset="0"/>
                <a:ea typeface="Roboto Condensed" panose="020B0604020202020204" charset="0"/>
              </a:rPr>
              <a:t>составил 112,6%.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83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0952"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2022 году </a:t>
            </a: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сумма поступлений НДПИ в консолидированный бюджет Российской Федерации составила 10 970,9 млрд рублей, что на 3 632,8 млрд рублей, или в 1,5 раза больше показателей 2021 года.</a:t>
            </a:r>
          </a:p>
          <a:p>
            <a:pPr indent="440952" algn="just"/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Увеличение поступлений по НДПИ обусловлено в основном ростом поступлений по НДПИ на добычу нефти на 2 095,7 млрд рублей, что связано с:</a:t>
            </a:r>
          </a:p>
          <a:p>
            <a:pPr indent="440952" algn="just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увеличением цены на нефть марки «Urals» в декабре 2021 года – ноябре 2022 года на 18,3% (с 67,1 до 79,4 $/барр.) при одновременном снижении курса доллара в декабре 2021 года – ноябре 2022 года на 6,0% (с 73,7 до 69,3 руб./$)  [по экспертной оценке дополнительно поступило – 1 037,9 млрд рублей];</a:t>
            </a:r>
          </a:p>
          <a:p>
            <a:pPr indent="440952" algn="just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изменением законодательства:</a:t>
            </a:r>
          </a:p>
          <a:p>
            <a:pPr indent="440952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соответствии с Федеральным законом от 03 августа 2018 года № 301-ФЗ «О внесении изменений в отдельные законодательные акты Российской Федерации» в части порядка расчета коэффициентов К</a:t>
            </a:r>
            <a:r>
              <a:rPr lang="ru-RU" sz="1100" baseline="-250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ман</a:t>
            </a: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(в составе показателей увеличивается К</a:t>
            </a:r>
            <a:r>
              <a:rPr lang="ru-RU" sz="1100" baseline="-250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корр</a:t>
            </a: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с 0,500 в 2021 году до 0,667 в 2022 году) и К</a:t>
            </a:r>
            <a:r>
              <a:rPr lang="ru-RU" sz="1100" baseline="-250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абдт</a:t>
            </a: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, увеличивающих ставку НДПИ в виде нефти [экспертно дополнительно поступило – 981,5 млрд рублей];</a:t>
            </a:r>
          </a:p>
          <a:p>
            <a:pPr indent="440952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 соответствии с Федеральным законом от 15 октября 2020 года № 342-ФЗ «О внесении изменений в главы 25.4 и 26 части второй Налогового кодекса Российской Федерации» в части отмены понижающих коэффициентов (К</a:t>
            </a:r>
            <a:r>
              <a:rPr lang="ru-RU" sz="1100" baseline="-250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</a:t>
            </a: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 и С</a:t>
            </a:r>
            <a:r>
              <a:rPr lang="ru-RU" sz="1100" baseline="-250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вн</a:t>
            </a: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), применяемых к ставке налога, и одновременно расширение перечня участков недр, в отношении которых возможно применения режима НДД [экспертно недопоступление составило – 63,7 млрд рублей];</a:t>
            </a:r>
          </a:p>
          <a:p>
            <a:pPr indent="440952" algn="just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увеличением объёмов добычи нефти на 2,0% (по данным Росстат за декабрь 2021 года – ноябрь 2022 года) [экспертно дополнительно поступило – 140,0 млрд рублей].</a:t>
            </a:r>
          </a:p>
          <a:p>
            <a:pPr indent="440952" algn="just" defTabSz="593741">
              <a:defRPr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Вместе с тем, наблюдается рост поступлений по НДПИ на добычу газа горючего природного на 1 294,3 млрд рублей, что связано с:</a:t>
            </a:r>
          </a:p>
          <a:p>
            <a:pPr indent="440952" algn="just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изменением законодательства в части ежемесячного (с 01 сентября по 30 ноября 2022 года) увеличения организациями - собственниками ЕСГ исчисленного к уплате налога на величину 416,0 млрд рублей, в соответствии с Федеральным законом от 14 июля 2022 года № 323-ФЗ «О внесении изменений в часть вторую Налогового кодекса Российской Федерации» [дополнительно поступило – 1 248,0 млрд рублей];</a:t>
            </a:r>
          </a:p>
          <a:p>
            <a:pPr indent="440952" algn="just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увеличением цены реализации газа за пределы территорий государств – участников СНГ (Ц</a:t>
            </a:r>
            <a:r>
              <a:rPr lang="ru-RU" sz="1100" baseline="-250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дз</a:t>
            </a: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) в декабре 2021 года – ноябре 2022 года в 1,6 раза (с 13 831 до 22 699 за 1 тыс.куб.м. добытого газа) [по экспертной оценке дополнительно поступило – 171,0 млрд рублей];</a:t>
            </a:r>
          </a:p>
          <a:p>
            <a:pPr indent="440952" algn="just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уменьшением объемов добычи газа горючего природного на 11,9% (по данным Росстат за декабрь 2021 года – ноябрь 2022 года) [экспертно недопоступление составило – 124,7 млрд рублей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  <a:cs typeface="Roboto Condensed" panose="020B0604020202020204" charset="0"/>
              </a:rPr>
              <a:t>].</a:t>
            </a:r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2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Utterly Blank"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185012-2A93-C2A3-EFF1-E49C8775AD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2" b="7812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6B4D4C-6549-0F1A-7974-7C8826C4637E}"/>
              </a:ext>
            </a:extLst>
          </p:cNvPr>
          <p:cNvSpPr/>
          <p:nvPr userDrawn="1"/>
        </p:nvSpPr>
        <p:spPr>
          <a:xfrm>
            <a:off x="335359" y="0"/>
            <a:ext cx="11856642" cy="68580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25787F8-21B7-477A-C25C-DFA9567067CD}"/>
              </a:ext>
            </a:extLst>
          </p:cNvPr>
          <p:cNvCxnSpPr>
            <a:cxnSpLocks/>
          </p:cNvCxnSpPr>
          <p:nvPr userDrawn="1"/>
        </p:nvCxnSpPr>
        <p:spPr>
          <a:xfrm>
            <a:off x="335359" y="0"/>
            <a:ext cx="0" cy="6858000"/>
          </a:xfrm>
          <a:prstGeom prst="line">
            <a:avLst/>
          </a:prstGeom>
          <a:ln w="6350">
            <a:solidFill>
              <a:schemeClr val="bg1">
                <a:lumMod val="8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EC01754D-FADD-64A3-2312-DAE8485DCE6D}"/>
              </a:ext>
            </a:extLst>
          </p:cNvPr>
          <p:cNvSpPr txBox="1">
            <a:spLocks/>
          </p:cNvSpPr>
          <p:nvPr userDrawn="1"/>
        </p:nvSpPr>
        <p:spPr>
          <a:xfrm>
            <a:off x="11413758" y="322050"/>
            <a:ext cx="442883" cy="43915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Golos Text" panose="020B0503020202020204" pitchFamily="34" charset="0"/>
                <a:ea typeface="Golos Text" panose="020B0503020202020204" pitchFamily="34" charset="0"/>
              </a:rPr>
              <a:t>‹#›</a:t>
            </a:fld>
            <a:endParaRPr lang="en-US" sz="1100" b="1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2CB9FC-F4B4-0374-205E-15B572DAE926}"/>
              </a:ext>
            </a:extLst>
          </p:cNvPr>
          <p:cNvSpPr txBox="1">
            <a:spLocks/>
          </p:cNvSpPr>
          <p:nvPr userDrawn="1"/>
        </p:nvSpPr>
        <p:spPr>
          <a:xfrm>
            <a:off x="581585" y="310791"/>
            <a:ext cx="1373951" cy="4616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000" b="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ИТОГИ ДЕЯТЕЛЬНОСТИ </a:t>
            </a:r>
            <a:br>
              <a:rPr lang="ru-RU" sz="1000" b="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ФНС РОССИИ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E749A2B5-7F5E-EF14-EA59-00103A8E290E}"/>
              </a:ext>
            </a:extLst>
          </p:cNvPr>
          <p:cNvCxnSpPr>
            <a:cxnSpLocks/>
          </p:cNvCxnSpPr>
          <p:nvPr userDrawn="1"/>
        </p:nvCxnSpPr>
        <p:spPr>
          <a:xfrm>
            <a:off x="2099556" y="282628"/>
            <a:ext cx="0" cy="51799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0EA4252-DB48-176C-AF42-2F87126BF7D3}"/>
              </a:ext>
            </a:extLst>
          </p:cNvPr>
          <p:cNvCxnSpPr>
            <a:cxnSpLocks/>
          </p:cNvCxnSpPr>
          <p:nvPr userDrawn="1"/>
        </p:nvCxnSpPr>
        <p:spPr>
          <a:xfrm>
            <a:off x="817045" y="1116646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36730C-7013-9DCF-6A3B-EAECFED1156F}"/>
              </a:ext>
            </a:extLst>
          </p:cNvPr>
          <p:cNvSpPr txBox="1"/>
          <p:nvPr userDrawn="1"/>
        </p:nvSpPr>
        <p:spPr>
          <a:xfrm>
            <a:off x="509612" y="1024313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ЯНВ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161D35-1419-0F6A-6293-65BC74CD0A2B}"/>
              </a:ext>
            </a:extLst>
          </p:cNvPr>
          <p:cNvSpPr txBox="1"/>
          <p:nvPr userDrawn="1"/>
        </p:nvSpPr>
        <p:spPr>
          <a:xfrm>
            <a:off x="1432212" y="1024313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ДЕК </a:t>
            </a:r>
            <a:r>
              <a:rPr lang="ru-RU" sz="6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95852B-B73D-9AC0-477B-4F2FF206C685}"/>
              </a:ext>
            </a:extLst>
          </p:cNvPr>
          <p:cNvSpPr/>
          <p:nvPr userDrawn="1"/>
        </p:nvSpPr>
        <p:spPr>
          <a:xfrm>
            <a:off x="988711" y="980728"/>
            <a:ext cx="271835" cy="271835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Graphic 152" descr="Monthly calendar with solid fill">
            <a:extLst>
              <a:ext uri="{FF2B5EF4-FFF2-40B4-BE49-F238E27FC236}">
                <a16:creationId xmlns:a16="http://schemas.microsoft.com/office/drawing/2014/main" xmlns="" id="{79793FF6-7FE7-F960-A1DD-B0C3160464ED}"/>
              </a:ext>
            </a:extLst>
          </p:cNvPr>
          <p:cNvGrpSpPr/>
          <p:nvPr userDrawn="1"/>
        </p:nvGrpSpPr>
        <p:grpSpPr>
          <a:xfrm>
            <a:off x="1062933" y="1054950"/>
            <a:ext cx="123390" cy="123390"/>
            <a:chOff x="1064473" y="1001688"/>
            <a:chExt cx="123390" cy="12339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782A2EF9-5479-E8C7-B61A-1044A2EAAD56}"/>
                </a:ext>
              </a:extLst>
            </p:cNvPr>
            <p:cNvSpPr/>
            <p:nvPr/>
          </p:nvSpPr>
          <p:spPr>
            <a:xfrm>
              <a:off x="1064473" y="1023462"/>
              <a:ext cx="123390" cy="101616"/>
            </a:xfrm>
            <a:custGeom>
              <a:avLst/>
              <a:gdLst>
                <a:gd name="connsiteX0" fmla="*/ 112504 w 123390"/>
                <a:gd name="connsiteY0" fmla="*/ 10887 h 101616"/>
                <a:gd name="connsiteX1" fmla="*/ 112504 w 123390"/>
                <a:gd name="connsiteY1" fmla="*/ 25404 h 101616"/>
                <a:gd name="connsiteX2" fmla="*/ 97987 w 123390"/>
                <a:gd name="connsiteY2" fmla="*/ 25404 h 101616"/>
                <a:gd name="connsiteX3" fmla="*/ 97987 w 123390"/>
                <a:gd name="connsiteY3" fmla="*/ 10887 h 101616"/>
                <a:gd name="connsiteX4" fmla="*/ 112504 w 123390"/>
                <a:gd name="connsiteY4" fmla="*/ 10887 h 101616"/>
                <a:gd name="connsiteX5" fmla="*/ 10887 w 123390"/>
                <a:gd name="connsiteY5" fmla="*/ 76212 h 101616"/>
                <a:gd name="connsiteX6" fmla="*/ 25404 w 123390"/>
                <a:gd name="connsiteY6" fmla="*/ 76212 h 101616"/>
                <a:gd name="connsiteX7" fmla="*/ 25404 w 123390"/>
                <a:gd name="connsiteY7" fmla="*/ 90729 h 101616"/>
                <a:gd name="connsiteX8" fmla="*/ 10887 w 123390"/>
                <a:gd name="connsiteY8" fmla="*/ 90729 h 101616"/>
                <a:gd name="connsiteX9" fmla="*/ 10887 w 123390"/>
                <a:gd name="connsiteY9" fmla="*/ 76212 h 101616"/>
                <a:gd name="connsiteX10" fmla="*/ 47179 w 123390"/>
                <a:gd name="connsiteY10" fmla="*/ 10887 h 101616"/>
                <a:gd name="connsiteX11" fmla="*/ 47179 w 123390"/>
                <a:gd name="connsiteY11" fmla="*/ 25404 h 101616"/>
                <a:gd name="connsiteX12" fmla="*/ 32662 w 123390"/>
                <a:gd name="connsiteY12" fmla="*/ 25404 h 101616"/>
                <a:gd name="connsiteX13" fmla="*/ 32662 w 123390"/>
                <a:gd name="connsiteY13" fmla="*/ 10887 h 101616"/>
                <a:gd name="connsiteX14" fmla="*/ 47179 w 123390"/>
                <a:gd name="connsiteY14" fmla="*/ 10887 h 101616"/>
                <a:gd name="connsiteX15" fmla="*/ 68954 w 123390"/>
                <a:gd name="connsiteY15" fmla="*/ 10887 h 101616"/>
                <a:gd name="connsiteX16" fmla="*/ 68954 w 123390"/>
                <a:gd name="connsiteY16" fmla="*/ 25404 h 101616"/>
                <a:gd name="connsiteX17" fmla="*/ 54437 w 123390"/>
                <a:gd name="connsiteY17" fmla="*/ 25404 h 101616"/>
                <a:gd name="connsiteX18" fmla="*/ 54437 w 123390"/>
                <a:gd name="connsiteY18" fmla="*/ 10887 h 101616"/>
                <a:gd name="connsiteX19" fmla="*/ 68954 w 123390"/>
                <a:gd name="connsiteY19" fmla="*/ 10887 h 101616"/>
                <a:gd name="connsiteX20" fmla="*/ 90729 w 123390"/>
                <a:gd name="connsiteY20" fmla="*/ 47179 h 101616"/>
                <a:gd name="connsiteX21" fmla="*/ 76212 w 123390"/>
                <a:gd name="connsiteY21" fmla="*/ 47179 h 101616"/>
                <a:gd name="connsiteX22" fmla="*/ 76212 w 123390"/>
                <a:gd name="connsiteY22" fmla="*/ 32662 h 101616"/>
                <a:gd name="connsiteX23" fmla="*/ 90729 w 123390"/>
                <a:gd name="connsiteY23" fmla="*/ 32662 h 101616"/>
                <a:gd name="connsiteX24" fmla="*/ 90729 w 123390"/>
                <a:gd name="connsiteY24" fmla="*/ 47179 h 101616"/>
                <a:gd name="connsiteX25" fmla="*/ 97987 w 123390"/>
                <a:gd name="connsiteY25" fmla="*/ 47179 h 101616"/>
                <a:gd name="connsiteX26" fmla="*/ 97987 w 123390"/>
                <a:gd name="connsiteY26" fmla="*/ 32662 h 101616"/>
                <a:gd name="connsiteX27" fmla="*/ 112504 w 123390"/>
                <a:gd name="connsiteY27" fmla="*/ 32662 h 101616"/>
                <a:gd name="connsiteX28" fmla="*/ 112504 w 123390"/>
                <a:gd name="connsiteY28" fmla="*/ 47179 h 101616"/>
                <a:gd name="connsiteX29" fmla="*/ 97987 w 123390"/>
                <a:gd name="connsiteY29" fmla="*/ 47179 h 101616"/>
                <a:gd name="connsiteX30" fmla="*/ 97987 w 123390"/>
                <a:gd name="connsiteY30" fmla="*/ 68954 h 101616"/>
                <a:gd name="connsiteX31" fmla="*/ 97987 w 123390"/>
                <a:gd name="connsiteY31" fmla="*/ 54437 h 101616"/>
                <a:gd name="connsiteX32" fmla="*/ 112504 w 123390"/>
                <a:gd name="connsiteY32" fmla="*/ 54437 h 101616"/>
                <a:gd name="connsiteX33" fmla="*/ 112504 w 123390"/>
                <a:gd name="connsiteY33" fmla="*/ 68954 h 101616"/>
                <a:gd name="connsiteX34" fmla="*/ 97987 w 123390"/>
                <a:gd name="connsiteY34" fmla="*/ 68954 h 101616"/>
                <a:gd name="connsiteX35" fmla="*/ 54437 w 123390"/>
                <a:gd name="connsiteY35" fmla="*/ 76212 h 101616"/>
                <a:gd name="connsiteX36" fmla="*/ 68954 w 123390"/>
                <a:gd name="connsiteY36" fmla="*/ 76212 h 101616"/>
                <a:gd name="connsiteX37" fmla="*/ 68954 w 123390"/>
                <a:gd name="connsiteY37" fmla="*/ 90729 h 101616"/>
                <a:gd name="connsiteX38" fmla="*/ 54437 w 123390"/>
                <a:gd name="connsiteY38" fmla="*/ 90729 h 101616"/>
                <a:gd name="connsiteX39" fmla="*/ 54437 w 123390"/>
                <a:gd name="connsiteY39" fmla="*/ 76212 h 101616"/>
                <a:gd name="connsiteX40" fmla="*/ 47179 w 123390"/>
                <a:gd name="connsiteY40" fmla="*/ 76212 h 101616"/>
                <a:gd name="connsiteX41" fmla="*/ 47179 w 123390"/>
                <a:gd name="connsiteY41" fmla="*/ 90729 h 101616"/>
                <a:gd name="connsiteX42" fmla="*/ 32662 w 123390"/>
                <a:gd name="connsiteY42" fmla="*/ 90729 h 101616"/>
                <a:gd name="connsiteX43" fmla="*/ 32662 w 123390"/>
                <a:gd name="connsiteY43" fmla="*/ 76212 h 101616"/>
                <a:gd name="connsiteX44" fmla="*/ 47179 w 123390"/>
                <a:gd name="connsiteY44" fmla="*/ 76212 h 101616"/>
                <a:gd name="connsiteX45" fmla="*/ 32662 w 123390"/>
                <a:gd name="connsiteY45" fmla="*/ 54437 h 101616"/>
                <a:gd name="connsiteX46" fmla="*/ 47179 w 123390"/>
                <a:gd name="connsiteY46" fmla="*/ 54437 h 101616"/>
                <a:gd name="connsiteX47" fmla="*/ 47179 w 123390"/>
                <a:gd name="connsiteY47" fmla="*/ 68954 h 101616"/>
                <a:gd name="connsiteX48" fmla="*/ 32662 w 123390"/>
                <a:gd name="connsiteY48" fmla="*/ 68954 h 101616"/>
                <a:gd name="connsiteX49" fmla="*/ 32662 w 123390"/>
                <a:gd name="connsiteY49" fmla="*/ 54437 h 101616"/>
                <a:gd name="connsiteX50" fmla="*/ 25404 w 123390"/>
                <a:gd name="connsiteY50" fmla="*/ 54437 h 101616"/>
                <a:gd name="connsiteX51" fmla="*/ 25404 w 123390"/>
                <a:gd name="connsiteY51" fmla="*/ 68954 h 101616"/>
                <a:gd name="connsiteX52" fmla="*/ 10887 w 123390"/>
                <a:gd name="connsiteY52" fmla="*/ 68954 h 101616"/>
                <a:gd name="connsiteX53" fmla="*/ 10887 w 123390"/>
                <a:gd name="connsiteY53" fmla="*/ 54437 h 101616"/>
                <a:gd name="connsiteX54" fmla="*/ 25404 w 123390"/>
                <a:gd name="connsiteY54" fmla="*/ 54437 h 101616"/>
                <a:gd name="connsiteX55" fmla="*/ 25404 w 123390"/>
                <a:gd name="connsiteY55" fmla="*/ 32662 h 101616"/>
                <a:gd name="connsiteX56" fmla="*/ 25404 w 123390"/>
                <a:gd name="connsiteY56" fmla="*/ 47179 h 101616"/>
                <a:gd name="connsiteX57" fmla="*/ 10887 w 123390"/>
                <a:gd name="connsiteY57" fmla="*/ 47179 h 101616"/>
                <a:gd name="connsiteX58" fmla="*/ 10887 w 123390"/>
                <a:gd name="connsiteY58" fmla="*/ 32662 h 101616"/>
                <a:gd name="connsiteX59" fmla="*/ 25404 w 123390"/>
                <a:gd name="connsiteY59" fmla="*/ 32662 h 101616"/>
                <a:gd name="connsiteX60" fmla="*/ 47179 w 123390"/>
                <a:gd name="connsiteY60" fmla="*/ 47179 h 101616"/>
                <a:gd name="connsiteX61" fmla="*/ 32662 w 123390"/>
                <a:gd name="connsiteY61" fmla="*/ 47179 h 101616"/>
                <a:gd name="connsiteX62" fmla="*/ 32662 w 123390"/>
                <a:gd name="connsiteY62" fmla="*/ 32662 h 101616"/>
                <a:gd name="connsiteX63" fmla="*/ 47179 w 123390"/>
                <a:gd name="connsiteY63" fmla="*/ 32662 h 101616"/>
                <a:gd name="connsiteX64" fmla="*/ 47179 w 123390"/>
                <a:gd name="connsiteY64" fmla="*/ 47179 h 101616"/>
                <a:gd name="connsiteX65" fmla="*/ 54437 w 123390"/>
                <a:gd name="connsiteY65" fmla="*/ 47179 h 101616"/>
                <a:gd name="connsiteX66" fmla="*/ 54437 w 123390"/>
                <a:gd name="connsiteY66" fmla="*/ 32662 h 101616"/>
                <a:gd name="connsiteX67" fmla="*/ 68954 w 123390"/>
                <a:gd name="connsiteY67" fmla="*/ 32662 h 101616"/>
                <a:gd name="connsiteX68" fmla="*/ 68954 w 123390"/>
                <a:gd name="connsiteY68" fmla="*/ 47179 h 101616"/>
                <a:gd name="connsiteX69" fmla="*/ 54437 w 123390"/>
                <a:gd name="connsiteY69" fmla="*/ 47179 h 101616"/>
                <a:gd name="connsiteX70" fmla="*/ 68954 w 123390"/>
                <a:gd name="connsiteY70" fmla="*/ 68954 h 101616"/>
                <a:gd name="connsiteX71" fmla="*/ 54437 w 123390"/>
                <a:gd name="connsiteY71" fmla="*/ 68954 h 101616"/>
                <a:gd name="connsiteX72" fmla="*/ 54437 w 123390"/>
                <a:gd name="connsiteY72" fmla="*/ 54437 h 101616"/>
                <a:gd name="connsiteX73" fmla="*/ 68954 w 123390"/>
                <a:gd name="connsiteY73" fmla="*/ 54437 h 101616"/>
                <a:gd name="connsiteX74" fmla="*/ 68954 w 123390"/>
                <a:gd name="connsiteY74" fmla="*/ 68954 h 101616"/>
                <a:gd name="connsiteX75" fmla="*/ 76212 w 123390"/>
                <a:gd name="connsiteY75" fmla="*/ 68954 h 101616"/>
                <a:gd name="connsiteX76" fmla="*/ 76212 w 123390"/>
                <a:gd name="connsiteY76" fmla="*/ 54437 h 101616"/>
                <a:gd name="connsiteX77" fmla="*/ 90729 w 123390"/>
                <a:gd name="connsiteY77" fmla="*/ 54437 h 101616"/>
                <a:gd name="connsiteX78" fmla="*/ 90729 w 123390"/>
                <a:gd name="connsiteY78" fmla="*/ 68954 h 101616"/>
                <a:gd name="connsiteX79" fmla="*/ 76212 w 123390"/>
                <a:gd name="connsiteY79" fmla="*/ 68954 h 101616"/>
                <a:gd name="connsiteX80" fmla="*/ 90729 w 123390"/>
                <a:gd name="connsiteY80" fmla="*/ 10887 h 101616"/>
                <a:gd name="connsiteX81" fmla="*/ 90729 w 123390"/>
                <a:gd name="connsiteY81" fmla="*/ 25404 h 101616"/>
                <a:gd name="connsiteX82" fmla="*/ 76212 w 123390"/>
                <a:gd name="connsiteY82" fmla="*/ 25404 h 101616"/>
                <a:gd name="connsiteX83" fmla="*/ 76212 w 123390"/>
                <a:gd name="connsiteY83" fmla="*/ 10887 h 101616"/>
                <a:gd name="connsiteX84" fmla="*/ 90729 w 123390"/>
                <a:gd name="connsiteY84" fmla="*/ 10887 h 101616"/>
                <a:gd name="connsiteX85" fmla="*/ 0 w 123390"/>
                <a:gd name="connsiteY85" fmla="*/ 0 h 101616"/>
                <a:gd name="connsiteX86" fmla="*/ 0 w 123390"/>
                <a:gd name="connsiteY86" fmla="*/ 101616 h 101616"/>
                <a:gd name="connsiteX87" fmla="*/ 123391 w 123390"/>
                <a:gd name="connsiteY87" fmla="*/ 101616 h 101616"/>
                <a:gd name="connsiteX88" fmla="*/ 123391 w 123390"/>
                <a:gd name="connsiteY88" fmla="*/ 0 h 101616"/>
                <a:gd name="connsiteX89" fmla="*/ 0 w 123390"/>
                <a:gd name="connsiteY89" fmla="*/ 0 h 10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23390" h="101616">
                  <a:moveTo>
                    <a:pt x="112504" y="10887"/>
                  </a:moveTo>
                  <a:lnTo>
                    <a:pt x="112504" y="25404"/>
                  </a:lnTo>
                  <a:lnTo>
                    <a:pt x="97987" y="25404"/>
                  </a:lnTo>
                  <a:lnTo>
                    <a:pt x="97987" y="10887"/>
                  </a:lnTo>
                  <a:lnTo>
                    <a:pt x="112504" y="10887"/>
                  </a:lnTo>
                  <a:close/>
                  <a:moveTo>
                    <a:pt x="10887" y="76212"/>
                  </a:moveTo>
                  <a:lnTo>
                    <a:pt x="25404" y="76212"/>
                  </a:lnTo>
                  <a:lnTo>
                    <a:pt x="25404" y="90729"/>
                  </a:lnTo>
                  <a:lnTo>
                    <a:pt x="10887" y="90729"/>
                  </a:lnTo>
                  <a:lnTo>
                    <a:pt x="10887" y="76212"/>
                  </a:lnTo>
                  <a:close/>
                  <a:moveTo>
                    <a:pt x="47179" y="10887"/>
                  </a:moveTo>
                  <a:lnTo>
                    <a:pt x="47179" y="25404"/>
                  </a:lnTo>
                  <a:lnTo>
                    <a:pt x="32662" y="25404"/>
                  </a:lnTo>
                  <a:lnTo>
                    <a:pt x="32662" y="10887"/>
                  </a:lnTo>
                  <a:lnTo>
                    <a:pt x="47179" y="10887"/>
                  </a:lnTo>
                  <a:close/>
                  <a:moveTo>
                    <a:pt x="68954" y="10887"/>
                  </a:moveTo>
                  <a:lnTo>
                    <a:pt x="68954" y="25404"/>
                  </a:lnTo>
                  <a:lnTo>
                    <a:pt x="54437" y="25404"/>
                  </a:lnTo>
                  <a:lnTo>
                    <a:pt x="54437" y="10887"/>
                  </a:lnTo>
                  <a:lnTo>
                    <a:pt x="68954" y="10887"/>
                  </a:lnTo>
                  <a:close/>
                  <a:moveTo>
                    <a:pt x="90729" y="47179"/>
                  </a:moveTo>
                  <a:lnTo>
                    <a:pt x="76212" y="47179"/>
                  </a:lnTo>
                  <a:lnTo>
                    <a:pt x="76212" y="32662"/>
                  </a:lnTo>
                  <a:lnTo>
                    <a:pt x="90729" y="32662"/>
                  </a:lnTo>
                  <a:lnTo>
                    <a:pt x="90729" y="47179"/>
                  </a:lnTo>
                  <a:close/>
                  <a:moveTo>
                    <a:pt x="97987" y="47179"/>
                  </a:moveTo>
                  <a:lnTo>
                    <a:pt x="97987" y="32662"/>
                  </a:lnTo>
                  <a:lnTo>
                    <a:pt x="112504" y="32662"/>
                  </a:lnTo>
                  <a:lnTo>
                    <a:pt x="112504" y="47179"/>
                  </a:lnTo>
                  <a:lnTo>
                    <a:pt x="97987" y="47179"/>
                  </a:lnTo>
                  <a:close/>
                  <a:moveTo>
                    <a:pt x="97987" y="68954"/>
                  </a:moveTo>
                  <a:lnTo>
                    <a:pt x="97987" y="54437"/>
                  </a:lnTo>
                  <a:lnTo>
                    <a:pt x="112504" y="54437"/>
                  </a:lnTo>
                  <a:lnTo>
                    <a:pt x="112504" y="68954"/>
                  </a:lnTo>
                  <a:lnTo>
                    <a:pt x="97987" y="68954"/>
                  </a:lnTo>
                  <a:close/>
                  <a:moveTo>
                    <a:pt x="54437" y="76212"/>
                  </a:moveTo>
                  <a:lnTo>
                    <a:pt x="68954" y="76212"/>
                  </a:lnTo>
                  <a:lnTo>
                    <a:pt x="68954" y="90729"/>
                  </a:lnTo>
                  <a:lnTo>
                    <a:pt x="54437" y="90729"/>
                  </a:lnTo>
                  <a:lnTo>
                    <a:pt x="54437" y="76212"/>
                  </a:lnTo>
                  <a:close/>
                  <a:moveTo>
                    <a:pt x="47179" y="76212"/>
                  </a:moveTo>
                  <a:lnTo>
                    <a:pt x="47179" y="90729"/>
                  </a:lnTo>
                  <a:lnTo>
                    <a:pt x="32662" y="90729"/>
                  </a:lnTo>
                  <a:lnTo>
                    <a:pt x="32662" y="76212"/>
                  </a:lnTo>
                  <a:lnTo>
                    <a:pt x="47179" y="76212"/>
                  </a:lnTo>
                  <a:close/>
                  <a:moveTo>
                    <a:pt x="32662" y="54437"/>
                  </a:moveTo>
                  <a:lnTo>
                    <a:pt x="47179" y="54437"/>
                  </a:lnTo>
                  <a:lnTo>
                    <a:pt x="47179" y="68954"/>
                  </a:lnTo>
                  <a:lnTo>
                    <a:pt x="32662" y="68954"/>
                  </a:lnTo>
                  <a:lnTo>
                    <a:pt x="32662" y="54437"/>
                  </a:lnTo>
                  <a:close/>
                  <a:moveTo>
                    <a:pt x="25404" y="54437"/>
                  </a:moveTo>
                  <a:lnTo>
                    <a:pt x="25404" y="68954"/>
                  </a:lnTo>
                  <a:lnTo>
                    <a:pt x="10887" y="68954"/>
                  </a:lnTo>
                  <a:lnTo>
                    <a:pt x="10887" y="54437"/>
                  </a:lnTo>
                  <a:lnTo>
                    <a:pt x="25404" y="54437"/>
                  </a:lnTo>
                  <a:close/>
                  <a:moveTo>
                    <a:pt x="25404" y="32662"/>
                  </a:moveTo>
                  <a:lnTo>
                    <a:pt x="25404" y="47179"/>
                  </a:lnTo>
                  <a:lnTo>
                    <a:pt x="10887" y="47179"/>
                  </a:lnTo>
                  <a:lnTo>
                    <a:pt x="10887" y="32662"/>
                  </a:lnTo>
                  <a:lnTo>
                    <a:pt x="25404" y="32662"/>
                  </a:lnTo>
                  <a:close/>
                  <a:moveTo>
                    <a:pt x="47179" y="47179"/>
                  </a:moveTo>
                  <a:lnTo>
                    <a:pt x="32662" y="47179"/>
                  </a:lnTo>
                  <a:lnTo>
                    <a:pt x="32662" y="32662"/>
                  </a:lnTo>
                  <a:lnTo>
                    <a:pt x="47179" y="32662"/>
                  </a:lnTo>
                  <a:lnTo>
                    <a:pt x="47179" y="47179"/>
                  </a:lnTo>
                  <a:close/>
                  <a:moveTo>
                    <a:pt x="54437" y="47179"/>
                  </a:moveTo>
                  <a:lnTo>
                    <a:pt x="54437" y="32662"/>
                  </a:lnTo>
                  <a:lnTo>
                    <a:pt x="68954" y="32662"/>
                  </a:lnTo>
                  <a:lnTo>
                    <a:pt x="68954" y="47179"/>
                  </a:lnTo>
                  <a:lnTo>
                    <a:pt x="54437" y="47179"/>
                  </a:lnTo>
                  <a:close/>
                  <a:moveTo>
                    <a:pt x="68954" y="68954"/>
                  </a:moveTo>
                  <a:lnTo>
                    <a:pt x="54437" y="68954"/>
                  </a:lnTo>
                  <a:lnTo>
                    <a:pt x="54437" y="54437"/>
                  </a:lnTo>
                  <a:lnTo>
                    <a:pt x="68954" y="54437"/>
                  </a:lnTo>
                  <a:lnTo>
                    <a:pt x="68954" y="68954"/>
                  </a:lnTo>
                  <a:close/>
                  <a:moveTo>
                    <a:pt x="76212" y="68954"/>
                  </a:moveTo>
                  <a:lnTo>
                    <a:pt x="76212" y="54437"/>
                  </a:lnTo>
                  <a:lnTo>
                    <a:pt x="90729" y="54437"/>
                  </a:lnTo>
                  <a:lnTo>
                    <a:pt x="90729" y="68954"/>
                  </a:lnTo>
                  <a:lnTo>
                    <a:pt x="76212" y="68954"/>
                  </a:lnTo>
                  <a:close/>
                  <a:moveTo>
                    <a:pt x="90729" y="10887"/>
                  </a:moveTo>
                  <a:lnTo>
                    <a:pt x="90729" y="25404"/>
                  </a:lnTo>
                  <a:lnTo>
                    <a:pt x="76212" y="25404"/>
                  </a:lnTo>
                  <a:lnTo>
                    <a:pt x="76212" y="10887"/>
                  </a:lnTo>
                  <a:lnTo>
                    <a:pt x="90729" y="10887"/>
                  </a:lnTo>
                  <a:close/>
                  <a:moveTo>
                    <a:pt x="0" y="0"/>
                  </a:moveTo>
                  <a:lnTo>
                    <a:pt x="0" y="101616"/>
                  </a:lnTo>
                  <a:lnTo>
                    <a:pt x="123391" y="101616"/>
                  </a:lnTo>
                  <a:lnTo>
                    <a:pt x="12339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6AE4D002-7D3D-7E47-848D-F79F3D09C69B}"/>
                </a:ext>
              </a:extLst>
            </p:cNvPr>
            <p:cNvSpPr/>
            <p:nvPr/>
          </p:nvSpPr>
          <p:spPr>
            <a:xfrm>
              <a:off x="1064473" y="1001688"/>
              <a:ext cx="123390" cy="14516"/>
            </a:xfrm>
            <a:custGeom>
              <a:avLst/>
              <a:gdLst>
                <a:gd name="connsiteX0" fmla="*/ 0 w 123390"/>
                <a:gd name="connsiteY0" fmla="*/ 0 h 14516"/>
                <a:gd name="connsiteX1" fmla="*/ 123391 w 123390"/>
                <a:gd name="connsiteY1" fmla="*/ 0 h 14516"/>
                <a:gd name="connsiteX2" fmla="*/ 123391 w 123390"/>
                <a:gd name="connsiteY2" fmla="*/ 14517 h 14516"/>
                <a:gd name="connsiteX3" fmla="*/ 0 w 123390"/>
                <a:gd name="connsiteY3" fmla="*/ 14517 h 1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90" h="14516">
                  <a:moveTo>
                    <a:pt x="0" y="0"/>
                  </a:moveTo>
                  <a:lnTo>
                    <a:pt x="123391" y="0"/>
                  </a:lnTo>
                  <a:lnTo>
                    <a:pt x="123391" y="14517"/>
                  </a:lnTo>
                  <a:lnTo>
                    <a:pt x="0" y="14517"/>
                  </a:lnTo>
                  <a:close/>
                </a:path>
              </a:pathLst>
            </a:custGeom>
            <a:grpFill/>
            <a:ln w="17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793160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Utterly Blank"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185012-2A93-C2A3-EFF1-E49C8775AD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2" b="7812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6B4D4C-6549-0F1A-7974-7C8826C4637E}"/>
              </a:ext>
            </a:extLst>
          </p:cNvPr>
          <p:cNvSpPr/>
          <p:nvPr userDrawn="1"/>
        </p:nvSpPr>
        <p:spPr>
          <a:xfrm>
            <a:off x="335359" y="0"/>
            <a:ext cx="11856642" cy="68580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25787F8-21B7-477A-C25C-DFA9567067CD}"/>
              </a:ext>
            </a:extLst>
          </p:cNvPr>
          <p:cNvCxnSpPr>
            <a:cxnSpLocks/>
          </p:cNvCxnSpPr>
          <p:nvPr userDrawn="1"/>
        </p:nvCxnSpPr>
        <p:spPr>
          <a:xfrm>
            <a:off x="335359" y="0"/>
            <a:ext cx="0" cy="6858000"/>
          </a:xfrm>
          <a:prstGeom prst="line">
            <a:avLst/>
          </a:prstGeom>
          <a:ln w="6350">
            <a:solidFill>
              <a:schemeClr val="bg1">
                <a:lumMod val="8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EC01754D-FADD-64A3-2312-DAE8485DCE6D}"/>
              </a:ext>
            </a:extLst>
          </p:cNvPr>
          <p:cNvSpPr txBox="1">
            <a:spLocks/>
          </p:cNvSpPr>
          <p:nvPr userDrawn="1"/>
        </p:nvSpPr>
        <p:spPr>
          <a:xfrm>
            <a:off x="11413758" y="322050"/>
            <a:ext cx="442883" cy="43915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Golos Text" panose="020B0503020202020204" pitchFamily="34" charset="0"/>
                <a:ea typeface="Golos Text" panose="020B0503020202020204" pitchFamily="34" charset="0"/>
              </a:rPr>
              <a:t>‹#›</a:t>
            </a:fld>
            <a:endParaRPr lang="en-US" sz="1100" b="1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2CB9FC-F4B4-0374-205E-15B572DAE926}"/>
              </a:ext>
            </a:extLst>
          </p:cNvPr>
          <p:cNvSpPr txBox="1">
            <a:spLocks/>
          </p:cNvSpPr>
          <p:nvPr userDrawn="1"/>
        </p:nvSpPr>
        <p:spPr>
          <a:xfrm>
            <a:off x="581585" y="310791"/>
            <a:ext cx="1373951" cy="4616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000" b="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ИТОГИ ДЕЯТЕЛЬНОСТИ </a:t>
            </a:r>
            <a:br>
              <a:rPr lang="ru-RU" sz="1000" b="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ФНС РОССИИ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E749A2B5-7F5E-EF14-EA59-00103A8E290E}"/>
              </a:ext>
            </a:extLst>
          </p:cNvPr>
          <p:cNvCxnSpPr>
            <a:cxnSpLocks/>
          </p:cNvCxnSpPr>
          <p:nvPr userDrawn="1"/>
        </p:nvCxnSpPr>
        <p:spPr>
          <a:xfrm>
            <a:off x="2099556" y="282628"/>
            <a:ext cx="0" cy="51799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0EA4252-DB48-176C-AF42-2F87126BF7D3}"/>
              </a:ext>
            </a:extLst>
          </p:cNvPr>
          <p:cNvCxnSpPr>
            <a:cxnSpLocks/>
          </p:cNvCxnSpPr>
          <p:nvPr userDrawn="1"/>
        </p:nvCxnSpPr>
        <p:spPr>
          <a:xfrm>
            <a:off x="817045" y="1116646"/>
            <a:ext cx="615167" cy="0"/>
          </a:xfrm>
          <a:prstGeom prst="straightConnector1">
            <a:avLst/>
          </a:prstGeom>
          <a:ln w="6350">
            <a:solidFill>
              <a:schemeClr val="tx1">
                <a:lumMod val="75000"/>
              </a:schemeClr>
            </a:solidFill>
            <a:prstDash val="dash"/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36730C-7013-9DCF-6A3B-EAECFED1156F}"/>
              </a:ext>
            </a:extLst>
          </p:cNvPr>
          <p:cNvSpPr txBox="1"/>
          <p:nvPr userDrawn="1"/>
        </p:nvSpPr>
        <p:spPr>
          <a:xfrm>
            <a:off x="509612" y="1024313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ЯНВ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161D35-1419-0F6A-6293-65BC74CD0A2B}"/>
              </a:ext>
            </a:extLst>
          </p:cNvPr>
          <p:cNvSpPr txBox="1"/>
          <p:nvPr userDrawn="1"/>
        </p:nvSpPr>
        <p:spPr>
          <a:xfrm>
            <a:off x="1432212" y="1024313"/>
            <a:ext cx="307433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ru-RU" sz="6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ДЕК </a:t>
            </a:r>
            <a:r>
              <a:rPr lang="ru-RU" sz="6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95852B-B73D-9AC0-477B-4F2FF206C685}"/>
              </a:ext>
            </a:extLst>
          </p:cNvPr>
          <p:cNvSpPr/>
          <p:nvPr userDrawn="1"/>
        </p:nvSpPr>
        <p:spPr>
          <a:xfrm>
            <a:off x="988711" y="980728"/>
            <a:ext cx="271835" cy="271835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Freeform: Shape 13">
            <a:extLst>
              <a:ext uri="{FF2B5EF4-FFF2-40B4-BE49-F238E27FC236}">
                <a16:creationId xmlns:a16="http://schemas.microsoft.com/office/drawing/2014/main" xmlns="" id="{782A2EF9-5479-E8C7-B61A-1044A2EAAD56}"/>
              </a:ext>
            </a:extLst>
          </p:cNvPr>
          <p:cNvSpPr/>
          <p:nvPr userDrawn="1"/>
        </p:nvSpPr>
        <p:spPr>
          <a:xfrm>
            <a:off x="1062933" y="1076724"/>
            <a:ext cx="123390" cy="101616"/>
          </a:xfrm>
          <a:custGeom>
            <a:avLst/>
            <a:gdLst>
              <a:gd name="connsiteX0" fmla="*/ 112504 w 123390"/>
              <a:gd name="connsiteY0" fmla="*/ 10887 h 101616"/>
              <a:gd name="connsiteX1" fmla="*/ 112504 w 123390"/>
              <a:gd name="connsiteY1" fmla="*/ 25404 h 101616"/>
              <a:gd name="connsiteX2" fmla="*/ 97987 w 123390"/>
              <a:gd name="connsiteY2" fmla="*/ 25404 h 101616"/>
              <a:gd name="connsiteX3" fmla="*/ 97987 w 123390"/>
              <a:gd name="connsiteY3" fmla="*/ 10887 h 101616"/>
              <a:gd name="connsiteX4" fmla="*/ 112504 w 123390"/>
              <a:gd name="connsiteY4" fmla="*/ 10887 h 101616"/>
              <a:gd name="connsiteX5" fmla="*/ 10887 w 123390"/>
              <a:gd name="connsiteY5" fmla="*/ 76212 h 101616"/>
              <a:gd name="connsiteX6" fmla="*/ 25404 w 123390"/>
              <a:gd name="connsiteY6" fmla="*/ 76212 h 101616"/>
              <a:gd name="connsiteX7" fmla="*/ 25404 w 123390"/>
              <a:gd name="connsiteY7" fmla="*/ 90729 h 101616"/>
              <a:gd name="connsiteX8" fmla="*/ 10887 w 123390"/>
              <a:gd name="connsiteY8" fmla="*/ 90729 h 101616"/>
              <a:gd name="connsiteX9" fmla="*/ 10887 w 123390"/>
              <a:gd name="connsiteY9" fmla="*/ 76212 h 101616"/>
              <a:gd name="connsiteX10" fmla="*/ 47179 w 123390"/>
              <a:gd name="connsiteY10" fmla="*/ 10887 h 101616"/>
              <a:gd name="connsiteX11" fmla="*/ 47179 w 123390"/>
              <a:gd name="connsiteY11" fmla="*/ 25404 h 101616"/>
              <a:gd name="connsiteX12" fmla="*/ 32662 w 123390"/>
              <a:gd name="connsiteY12" fmla="*/ 25404 h 101616"/>
              <a:gd name="connsiteX13" fmla="*/ 32662 w 123390"/>
              <a:gd name="connsiteY13" fmla="*/ 10887 h 101616"/>
              <a:gd name="connsiteX14" fmla="*/ 47179 w 123390"/>
              <a:gd name="connsiteY14" fmla="*/ 10887 h 101616"/>
              <a:gd name="connsiteX15" fmla="*/ 68954 w 123390"/>
              <a:gd name="connsiteY15" fmla="*/ 10887 h 101616"/>
              <a:gd name="connsiteX16" fmla="*/ 68954 w 123390"/>
              <a:gd name="connsiteY16" fmla="*/ 25404 h 101616"/>
              <a:gd name="connsiteX17" fmla="*/ 54437 w 123390"/>
              <a:gd name="connsiteY17" fmla="*/ 25404 h 101616"/>
              <a:gd name="connsiteX18" fmla="*/ 54437 w 123390"/>
              <a:gd name="connsiteY18" fmla="*/ 10887 h 101616"/>
              <a:gd name="connsiteX19" fmla="*/ 68954 w 123390"/>
              <a:gd name="connsiteY19" fmla="*/ 10887 h 101616"/>
              <a:gd name="connsiteX20" fmla="*/ 90729 w 123390"/>
              <a:gd name="connsiteY20" fmla="*/ 47179 h 101616"/>
              <a:gd name="connsiteX21" fmla="*/ 76212 w 123390"/>
              <a:gd name="connsiteY21" fmla="*/ 47179 h 101616"/>
              <a:gd name="connsiteX22" fmla="*/ 76212 w 123390"/>
              <a:gd name="connsiteY22" fmla="*/ 32662 h 101616"/>
              <a:gd name="connsiteX23" fmla="*/ 90729 w 123390"/>
              <a:gd name="connsiteY23" fmla="*/ 32662 h 101616"/>
              <a:gd name="connsiteX24" fmla="*/ 90729 w 123390"/>
              <a:gd name="connsiteY24" fmla="*/ 47179 h 101616"/>
              <a:gd name="connsiteX25" fmla="*/ 97987 w 123390"/>
              <a:gd name="connsiteY25" fmla="*/ 47179 h 101616"/>
              <a:gd name="connsiteX26" fmla="*/ 97987 w 123390"/>
              <a:gd name="connsiteY26" fmla="*/ 32662 h 101616"/>
              <a:gd name="connsiteX27" fmla="*/ 112504 w 123390"/>
              <a:gd name="connsiteY27" fmla="*/ 32662 h 101616"/>
              <a:gd name="connsiteX28" fmla="*/ 112504 w 123390"/>
              <a:gd name="connsiteY28" fmla="*/ 47179 h 101616"/>
              <a:gd name="connsiteX29" fmla="*/ 97987 w 123390"/>
              <a:gd name="connsiteY29" fmla="*/ 47179 h 101616"/>
              <a:gd name="connsiteX30" fmla="*/ 97987 w 123390"/>
              <a:gd name="connsiteY30" fmla="*/ 68954 h 101616"/>
              <a:gd name="connsiteX31" fmla="*/ 97987 w 123390"/>
              <a:gd name="connsiteY31" fmla="*/ 54437 h 101616"/>
              <a:gd name="connsiteX32" fmla="*/ 112504 w 123390"/>
              <a:gd name="connsiteY32" fmla="*/ 54437 h 101616"/>
              <a:gd name="connsiteX33" fmla="*/ 112504 w 123390"/>
              <a:gd name="connsiteY33" fmla="*/ 68954 h 101616"/>
              <a:gd name="connsiteX34" fmla="*/ 97987 w 123390"/>
              <a:gd name="connsiteY34" fmla="*/ 68954 h 101616"/>
              <a:gd name="connsiteX35" fmla="*/ 54437 w 123390"/>
              <a:gd name="connsiteY35" fmla="*/ 76212 h 101616"/>
              <a:gd name="connsiteX36" fmla="*/ 68954 w 123390"/>
              <a:gd name="connsiteY36" fmla="*/ 76212 h 101616"/>
              <a:gd name="connsiteX37" fmla="*/ 68954 w 123390"/>
              <a:gd name="connsiteY37" fmla="*/ 90729 h 101616"/>
              <a:gd name="connsiteX38" fmla="*/ 54437 w 123390"/>
              <a:gd name="connsiteY38" fmla="*/ 90729 h 101616"/>
              <a:gd name="connsiteX39" fmla="*/ 54437 w 123390"/>
              <a:gd name="connsiteY39" fmla="*/ 76212 h 101616"/>
              <a:gd name="connsiteX40" fmla="*/ 47179 w 123390"/>
              <a:gd name="connsiteY40" fmla="*/ 76212 h 101616"/>
              <a:gd name="connsiteX41" fmla="*/ 47179 w 123390"/>
              <a:gd name="connsiteY41" fmla="*/ 90729 h 101616"/>
              <a:gd name="connsiteX42" fmla="*/ 32662 w 123390"/>
              <a:gd name="connsiteY42" fmla="*/ 90729 h 101616"/>
              <a:gd name="connsiteX43" fmla="*/ 32662 w 123390"/>
              <a:gd name="connsiteY43" fmla="*/ 76212 h 101616"/>
              <a:gd name="connsiteX44" fmla="*/ 47179 w 123390"/>
              <a:gd name="connsiteY44" fmla="*/ 76212 h 101616"/>
              <a:gd name="connsiteX45" fmla="*/ 32662 w 123390"/>
              <a:gd name="connsiteY45" fmla="*/ 54437 h 101616"/>
              <a:gd name="connsiteX46" fmla="*/ 47179 w 123390"/>
              <a:gd name="connsiteY46" fmla="*/ 54437 h 101616"/>
              <a:gd name="connsiteX47" fmla="*/ 47179 w 123390"/>
              <a:gd name="connsiteY47" fmla="*/ 68954 h 101616"/>
              <a:gd name="connsiteX48" fmla="*/ 32662 w 123390"/>
              <a:gd name="connsiteY48" fmla="*/ 68954 h 101616"/>
              <a:gd name="connsiteX49" fmla="*/ 32662 w 123390"/>
              <a:gd name="connsiteY49" fmla="*/ 54437 h 101616"/>
              <a:gd name="connsiteX50" fmla="*/ 25404 w 123390"/>
              <a:gd name="connsiteY50" fmla="*/ 54437 h 101616"/>
              <a:gd name="connsiteX51" fmla="*/ 25404 w 123390"/>
              <a:gd name="connsiteY51" fmla="*/ 68954 h 101616"/>
              <a:gd name="connsiteX52" fmla="*/ 10887 w 123390"/>
              <a:gd name="connsiteY52" fmla="*/ 68954 h 101616"/>
              <a:gd name="connsiteX53" fmla="*/ 10887 w 123390"/>
              <a:gd name="connsiteY53" fmla="*/ 54437 h 101616"/>
              <a:gd name="connsiteX54" fmla="*/ 25404 w 123390"/>
              <a:gd name="connsiteY54" fmla="*/ 54437 h 101616"/>
              <a:gd name="connsiteX55" fmla="*/ 25404 w 123390"/>
              <a:gd name="connsiteY55" fmla="*/ 32662 h 101616"/>
              <a:gd name="connsiteX56" fmla="*/ 25404 w 123390"/>
              <a:gd name="connsiteY56" fmla="*/ 47179 h 101616"/>
              <a:gd name="connsiteX57" fmla="*/ 10887 w 123390"/>
              <a:gd name="connsiteY57" fmla="*/ 47179 h 101616"/>
              <a:gd name="connsiteX58" fmla="*/ 10887 w 123390"/>
              <a:gd name="connsiteY58" fmla="*/ 32662 h 101616"/>
              <a:gd name="connsiteX59" fmla="*/ 25404 w 123390"/>
              <a:gd name="connsiteY59" fmla="*/ 32662 h 101616"/>
              <a:gd name="connsiteX60" fmla="*/ 47179 w 123390"/>
              <a:gd name="connsiteY60" fmla="*/ 47179 h 101616"/>
              <a:gd name="connsiteX61" fmla="*/ 32662 w 123390"/>
              <a:gd name="connsiteY61" fmla="*/ 47179 h 101616"/>
              <a:gd name="connsiteX62" fmla="*/ 32662 w 123390"/>
              <a:gd name="connsiteY62" fmla="*/ 32662 h 101616"/>
              <a:gd name="connsiteX63" fmla="*/ 47179 w 123390"/>
              <a:gd name="connsiteY63" fmla="*/ 32662 h 101616"/>
              <a:gd name="connsiteX64" fmla="*/ 47179 w 123390"/>
              <a:gd name="connsiteY64" fmla="*/ 47179 h 101616"/>
              <a:gd name="connsiteX65" fmla="*/ 54437 w 123390"/>
              <a:gd name="connsiteY65" fmla="*/ 47179 h 101616"/>
              <a:gd name="connsiteX66" fmla="*/ 54437 w 123390"/>
              <a:gd name="connsiteY66" fmla="*/ 32662 h 101616"/>
              <a:gd name="connsiteX67" fmla="*/ 68954 w 123390"/>
              <a:gd name="connsiteY67" fmla="*/ 32662 h 101616"/>
              <a:gd name="connsiteX68" fmla="*/ 68954 w 123390"/>
              <a:gd name="connsiteY68" fmla="*/ 47179 h 101616"/>
              <a:gd name="connsiteX69" fmla="*/ 54437 w 123390"/>
              <a:gd name="connsiteY69" fmla="*/ 47179 h 101616"/>
              <a:gd name="connsiteX70" fmla="*/ 68954 w 123390"/>
              <a:gd name="connsiteY70" fmla="*/ 68954 h 101616"/>
              <a:gd name="connsiteX71" fmla="*/ 54437 w 123390"/>
              <a:gd name="connsiteY71" fmla="*/ 68954 h 101616"/>
              <a:gd name="connsiteX72" fmla="*/ 54437 w 123390"/>
              <a:gd name="connsiteY72" fmla="*/ 54437 h 101616"/>
              <a:gd name="connsiteX73" fmla="*/ 68954 w 123390"/>
              <a:gd name="connsiteY73" fmla="*/ 54437 h 101616"/>
              <a:gd name="connsiteX74" fmla="*/ 68954 w 123390"/>
              <a:gd name="connsiteY74" fmla="*/ 68954 h 101616"/>
              <a:gd name="connsiteX75" fmla="*/ 76212 w 123390"/>
              <a:gd name="connsiteY75" fmla="*/ 68954 h 101616"/>
              <a:gd name="connsiteX76" fmla="*/ 76212 w 123390"/>
              <a:gd name="connsiteY76" fmla="*/ 54437 h 101616"/>
              <a:gd name="connsiteX77" fmla="*/ 90729 w 123390"/>
              <a:gd name="connsiteY77" fmla="*/ 54437 h 101616"/>
              <a:gd name="connsiteX78" fmla="*/ 90729 w 123390"/>
              <a:gd name="connsiteY78" fmla="*/ 68954 h 101616"/>
              <a:gd name="connsiteX79" fmla="*/ 76212 w 123390"/>
              <a:gd name="connsiteY79" fmla="*/ 68954 h 101616"/>
              <a:gd name="connsiteX80" fmla="*/ 90729 w 123390"/>
              <a:gd name="connsiteY80" fmla="*/ 10887 h 101616"/>
              <a:gd name="connsiteX81" fmla="*/ 90729 w 123390"/>
              <a:gd name="connsiteY81" fmla="*/ 25404 h 101616"/>
              <a:gd name="connsiteX82" fmla="*/ 76212 w 123390"/>
              <a:gd name="connsiteY82" fmla="*/ 25404 h 101616"/>
              <a:gd name="connsiteX83" fmla="*/ 76212 w 123390"/>
              <a:gd name="connsiteY83" fmla="*/ 10887 h 101616"/>
              <a:gd name="connsiteX84" fmla="*/ 90729 w 123390"/>
              <a:gd name="connsiteY84" fmla="*/ 10887 h 101616"/>
              <a:gd name="connsiteX85" fmla="*/ 0 w 123390"/>
              <a:gd name="connsiteY85" fmla="*/ 0 h 101616"/>
              <a:gd name="connsiteX86" fmla="*/ 0 w 123390"/>
              <a:gd name="connsiteY86" fmla="*/ 101616 h 101616"/>
              <a:gd name="connsiteX87" fmla="*/ 123391 w 123390"/>
              <a:gd name="connsiteY87" fmla="*/ 101616 h 101616"/>
              <a:gd name="connsiteX88" fmla="*/ 123391 w 123390"/>
              <a:gd name="connsiteY88" fmla="*/ 0 h 101616"/>
              <a:gd name="connsiteX89" fmla="*/ 0 w 123390"/>
              <a:gd name="connsiteY89" fmla="*/ 0 h 1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3390" h="101616">
                <a:moveTo>
                  <a:pt x="112504" y="10887"/>
                </a:moveTo>
                <a:lnTo>
                  <a:pt x="112504" y="25404"/>
                </a:lnTo>
                <a:lnTo>
                  <a:pt x="97987" y="25404"/>
                </a:lnTo>
                <a:lnTo>
                  <a:pt x="97987" y="10887"/>
                </a:lnTo>
                <a:lnTo>
                  <a:pt x="112504" y="10887"/>
                </a:lnTo>
                <a:close/>
                <a:moveTo>
                  <a:pt x="10887" y="76212"/>
                </a:moveTo>
                <a:lnTo>
                  <a:pt x="25404" y="76212"/>
                </a:lnTo>
                <a:lnTo>
                  <a:pt x="25404" y="90729"/>
                </a:lnTo>
                <a:lnTo>
                  <a:pt x="10887" y="90729"/>
                </a:lnTo>
                <a:lnTo>
                  <a:pt x="10887" y="76212"/>
                </a:lnTo>
                <a:close/>
                <a:moveTo>
                  <a:pt x="47179" y="10887"/>
                </a:moveTo>
                <a:lnTo>
                  <a:pt x="47179" y="25404"/>
                </a:lnTo>
                <a:lnTo>
                  <a:pt x="32662" y="25404"/>
                </a:lnTo>
                <a:lnTo>
                  <a:pt x="32662" y="10887"/>
                </a:lnTo>
                <a:lnTo>
                  <a:pt x="47179" y="10887"/>
                </a:lnTo>
                <a:close/>
                <a:moveTo>
                  <a:pt x="68954" y="10887"/>
                </a:moveTo>
                <a:lnTo>
                  <a:pt x="68954" y="25404"/>
                </a:lnTo>
                <a:lnTo>
                  <a:pt x="54437" y="25404"/>
                </a:lnTo>
                <a:lnTo>
                  <a:pt x="54437" y="10887"/>
                </a:lnTo>
                <a:lnTo>
                  <a:pt x="68954" y="10887"/>
                </a:lnTo>
                <a:close/>
                <a:moveTo>
                  <a:pt x="90729" y="47179"/>
                </a:moveTo>
                <a:lnTo>
                  <a:pt x="76212" y="47179"/>
                </a:lnTo>
                <a:lnTo>
                  <a:pt x="76212" y="32662"/>
                </a:lnTo>
                <a:lnTo>
                  <a:pt x="90729" y="32662"/>
                </a:lnTo>
                <a:lnTo>
                  <a:pt x="90729" y="47179"/>
                </a:lnTo>
                <a:close/>
                <a:moveTo>
                  <a:pt x="97987" y="47179"/>
                </a:moveTo>
                <a:lnTo>
                  <a:pt x="97987" y="32662"/>
                </a:lnTo>
                <a:lnTo>
                  <a:pt x="112504" y="32662"/>
                </a:lnTo>
                <a:lnTo>
                  <a:pt x="112504" y="47179"/>
                </a:lnTo>
                <a:lnTo>
                  <a:pt x="97987" y="47179"/>
                </a:lnTo>
                <a:close/>
                <a:moveTo>
                  <a:pt x="97987" y="68954"/>
                </a:moveTo>
                <a:lnTo>
                  <a:pt x="97987" y="54437"/>
                </a:lnTo>
                <a:lnTo>
                  <a:pt x="112504" y="54437"/>
                </a:lnTo>
                <a:lnTo>
                  <a:pt x="112504" y="68954"/>
                </a:lnTo>
                <a:lnTo>
                  <a:pt x="97987" y="68954"/>
                </a:lnTo>
                <a:close/>
                <a:moveTo>
                  <a:pt x="54437" y="76212"/>
                </a:moveTo>
                <a:lnTo>
                  <a:pt x="68954" y="76212"/>
                </a:lnTo>
                <a:lnTo>
                  <a:pt x="68954" y="90729"/>
                </a:lnTo>
                <a:lnTo>
                  <a:pt x="54437" y="90729"/>
                </a:lnTo>
                <a:lnTo>
                  <a:pt x="54437" y="76212"/>
                </a:lnTo>
                <a:close/>
                <a:moveTo>
                  <a:pt x="47179" y="76212"/>
                </a:moveTo>
                <a:lnTo>
                  <a:pt x="47179" y="90729"/>
                </a:lnTo>
                <a:lnTo>
                  <a:pt x="32662" y="90729"/>
                </a:lnTo>
                <a:lnTo>
                  <a:pt x="32662" y="76212"/>
                </a:lnTo>
                <a:lnTo>
                  <a:pt x="47179" y="76212"/>
                </a:lnTo>
                <a:close/>
                <a:moveTo>
                  <a:pt x="32662" y="54437"/>
                </a:moveTo>
                <a:lnTo>
                  <a:pt x="47179" y="54437"/>
                </a:lnTo>
                <a:lnTo>
                  <a:pt x="47179" y="68954"/>
                </a:lnTo>
                <a:lnTo>
                  <a:pt x="32662" y="68954"/>
                </a:lnTo>
                <a:lnTo>
                  <a:pt x="32662" y="54437"/>
                </a:lnTo>
                <a:close/>
                <a:moveTo>
                  <a:pt x="25404" y="54437"/>
                </a:moveTo>
                <a:lnTo>
                  <a:pt x="25404" y="68954"/>
                </a:lnTo>
                <a:lnTo>
                  <a:pt x="10887" y="68954"/>
                </a:lnTo>
                <a:lnTo>
                  <a:pt x="10887" y="54437"/>
                </a:lnTo>
                <a:lnTo>
                  <a:pt x="25404" y="54437"/>
                </a:lnTo>
                <a:close/>
                <a:moveTo>
                  <a:pt x="25404" y="32662"/>
                </a:moveTo>
                <a:lnTo>
                  <a:pt x="25404" y="47179"/>
                </a:lnTo>
                <a:lnTo>
                  <a:pt x="10887" y="47179"/>
                </a:lnTo>
                <a:lnTo>
                  <a:pt x="10887" y="32662"/>
                </a:lnTo>
                <a:lnTo>
                  <a:pt x="25404" y="32662"/>
                </a:lnTo>
                <a:close/>
                <a:moveTo>
                  <a:pt x="47179" y="47179"/>
                </a:moveTo>
                <a:lnTo>
                  <a:pt x="32662" y="47179"/>
                </a:lnTo>
                <a:lnTo>
                  <a:pt x="32662" y="32662"/>
                </a:lnTo>
                <a:lnTo>
                  <a:pt x="47179" y="32662"/>
                </a:lnTo>
                <a:lnTo>
                  <a:pt x="47179" y="47179"/>
                </a:lnTo>
                <a:close/>
                <a:moveTo>
                  <a:pt x="54437" y="47179"/>
                </a:moveTo>
                <a:lnTo>
                  <a:pt x="54437" y="32662"/>
                </a:lnTo>
                <a:lnTo>
                  <a:pt x="68954" y="32662"/>
                </a:lnTo>
                <a:lnTo>
                  <a:pt x="68954" y="47179"/>
                </a:lnTo>
                <a:lnTo>
                  <a:pt x="54437" y="47179"/>
                </a:lnTo>
                <a:close/>
                <a:moveTo>
                  <a:pt x="68954" y="68954"/>
                </a:moveTo>
                <a:lnTo>
                  <a:pt x="54437" y="68954"/>
                </a:lnTo>
                <a:lnTo>
                  <a:pt x="54437" y="54437"/>
                </a:lnTo>
                <a:lnTo>
                  <a:pt x="68954" y="54437"/>
                </a:lnTo>
                <a:lnTo>
                  <a:pt x="68954" y="68954"/>
                </a:lnTo>
                <a:close/>
                <a:moveTo>
                  <a:pt x="76212" y="68954"/>
                </a:moveTo>
                <a:lnTo>
                  <a:pt x="76212" y="54437"/>
                </a:lnTo>
                <a:lnTo>
                  <a:pt x="90729" y="54437"/>
                </a:lnTo>
                <a:lnTo>
                  <a:pt x="90729" y="68954"/>
                </a:lnTo>
                <a:lnTo>
                  <a:pt x="76212" y="68954"/>
                </a:lnTo>
                <a:close/>
                <a:moveTo>
                  <a:pt x="90729" y="10887"/>
                </a:moveTo>
                <a:lnTo>
                  <a:pt x="90729" y="25404"/>
                </a:lnTo>
                <a:lnTo>
                  <a:pt x="76212" y="25404"/>
                </a:lnTo>
                <a:lnTo>
                  <a:pt x="76212" y="10887"/>
                </a:lnTo>
                <a:lnTo>
                  <a:pt x="90729" y="10887"/>
                </a:lnTo>
                <a:close/>
                <a:moveTo>
                  <a:pt x="0" y="0"/>
                </a:moveTo>
                <a:lnTo>
                  <a:pt x="0" y="101616"/>
                </a:lnTo>
                <a:lnTo>
                  <a:pt x="123391" y="101616"/>
                </a:lnTo>
                <a:lnTo>
                  <a:pt x="12339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78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Freeform: Shape 14">
            <a:extLst>
              <a:ext uri="{FF2B5EF4-FFF2-40B4-BE49-F238E27FC236}">
                <a16:creationId xmlns:a16="http://schemas.microsoft.com/office/drawing/2014/main" xmlns="" id="{6AE4D002-7D3D-7E47-848D-F79F3D09C69B}"/>
              </a:ext>
            </a:extLst>
          </p:cNvPr>
          <p:cNvSpPr/>
          <p:nvPr userDrawn="1"/>
        </p:nvSpPr>
        <p:spPr>
          <a:xfrm>
            <a:off x="1062933" y="1054950"/>
            <a:ext cx="123390" cy="14516"/>
          </a:xfrm>
          <a:custGeom>
            <a:avLst/>
            <a:gdLst>
              <a:gd name="connsiteX0" fmla="*/ 0 w 123390"/>
              <a:gd name="connsiteY0" fmla="*/ 0 h 14516"/>
              <a:gd name="connsiteX1" fmla="*/ 123391 w 123390"/>
              <a:gd name="connsiteY1" fmla="*/ 0 h 14516"/>
              <a:gd name="connsiteX2" fmla="*/ 123391 w 123390"/>
              <a:gd name="connsiteY2" fmla="*/ 14517 h 14516"/>
              <a:gd name="connsiteX3" fmla="*/ 0 w 123390"/>
              <a:gd name="connsiteY3" fmla="*/ 14517 h 1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390" h="14516">
                <a:moveTo>
                  <a:pt x="0" y="0"/>
                </a:moveTo>
                <a:lnTo>
                  <a:pt x="123391" y="0"/>
                </a:lnTo>
                <a:lnTo>
                  <a:pt x="123391" y="14517"/>
                </a:lnTo>
                <a:lnTo>
                  <a:pt x="0" y="14517"/>
                </a:lnTo>
                <a:close/>
              </a:path>
            </a:pathLst>
          </a:custGeom>
          <a:solidFill>
            <a:schemeClr val="bg1"/>
          </a:solidFill>
          <a:ln w="1786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9630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Utterly Blank">
    <p:bg>
      <p:bgPr>
        <a:solidFill>
          <a:schemeClr val="bg1"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06B98A-750D-76DD-44AF-BC2353B82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2" b="7812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6B4D4C-6549-0F1A-7974-7C8826C4637E}"/>
              </a:ext>
            </a:extLst>
          </p:cNvPr>
          <p:cNvSpPr/>
          <p:nvPr userDrawn="1"/>
        </p:nvSpPr>
        <p:spPr>
          <a:xfrm>
            <a:off x="335359" y="0"/>
            <a:ext cx="11856642" cy="68580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25787F8-21B7-477A-C25C-DFA9567067CD}"/>
              </a:ext>
            </a:extLst>
          </p:cNvPr>
          <p:cNvCxnSpPr>
            <a:cxnSpLocks/>
          </p:cNvCxnSpPr>
          <p:nvPr userDrawn="1"/>
        </p:nvCxnSpPr>
        <p:spPr>
          <a:xfrm>
            <a:off x="335359" y="0"/>
            <a:ext cx="0" cy="6858000"/>
          </a:xfrm>
          <a:prstGeom prst="line">
            <a:avLst/>
          </a:prstGeom>
          <a:ln w="6350">
            <a:solidFill>
              <a:schemeClr val="bg1">
                <a:lumMod val="8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EC01754D-FADD-64A3-2312-DAE8485DCE6D}"/>
              </a:ext>
            </a:extLst>
          </p:cNvPr>
          <p:cNvSpPr txBox="1">
            <a:spLocks/>
          </p:cNvSpPr>
          <p:nvPr userDrawn="1"/>
        </p:nvSpPr>
        <p:spPr>
          <a:xfrm>
            <a:off x="11413758" y="322050"/>
            <a:ext cx="442883" cy="43915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Golos Text" panose="020B0503020202020204" pitchFamily="34" charset="0"/>
                <a:ea typeface="Golos Text" panose="020B0503020202020204" pitchFamily="34" charset="0"/>
              </a:rPr>
              <a:t>‹#›</a:t>
            </a:fld>
            <a:endParaRPr lang="en-US" sz="1100" b="1" dirty="0"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652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9" r:id="rId2"/>
    <p:sldLayoutId id="2147483690" r:id="rId3"/>
    <p:sldLayoutId id="2147483692" r:id="rId4"/>
    <p:sldLayoutId id="2147483918" r:id="rId5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5.jp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.png"/><Relationship Id="rId3" Type="http://schemas.openxmlformats.org/officeDocument/2006/relationships/image" Target="../media/image28.png"/><Relationship Id="rId21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24" Type="http://schemas.openxmlformats.org/officeDocument/2006/relationships/customXml" Target="../ink/ink2.xml"/><Relationship Id="rId5" Type="http://schemas.openxmlformats.org/officeDocument/2006/relationships/image" Target="../media/image30.png"/><Relationship Id="rId23" Type="http://schemas.openxmlformats.org/officeDocument/2006/relationships/image" Target="../media/image32.png"/><Relationship Id="rId4" Type="http://schemas.openxmlformats.org/officeDocument/2006/relationships/image" Target="../media/image29.png"/><Relationship Id="rId22" Type="http://schemas.openxmlformats.org/officeDocument/2006/relationships/image" Target="../media/image31.png"/><Relationship Id="rId27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04F968-9807-1C51-7052-567FF2D62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b="7812"/>
          <a:stretch/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709614F-D4C7-4242-A0C5-81E42B09F973}"/>
              </a:ext>
            </a:extLst>
          </p:cNvPr>
          <p:cNvCxnSpPr>
            <a:cxnSpLocks/>
          </p:cNvCxnSpPr>
          <p:nvPr/>
        </p:nvCxnSpPr>
        <p:spPr>
          <a:xfrm>
            <a:off x="765049" y="0"/>
            <a:ext cx="0" cy="6858000"/>
          </a:xfrm>
          <a:prstGeom prst="line">
            <a:avLst/>
          </a:prstGeom>
          <a:ln w="6350">
            <a:solidFill>
              <a:schemeClr val="bg1"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FEE6740-9B35-4802-970C-EE5893354E38}"/>
              </a:ext>
            </a:extLst>
          </p:cNvPr>
          <p:cNvSpPr txBox="1"/>
          <p:nvPr/>
        </p:nvSpPr>
        <p:spPr>
          <a:xfrm>
            <a:off x="1330986" y="2875729"/>
            <a:ext cx="8077382" cy="13542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ИТОГИ </a:t>
            </a:r>
            <a:r>
              <a:rPr lang="ru-RU" sz="4400" b="1" dirty="0">
                <a:solidFill>
                  <a:schemeClr val="tx1">
                    <a:lumMod val="50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ДЕЯТЕЛЬНОСТИ</a:t>
            </a:r>
            <a:r>
              <a:rPr lang="ru-RU" sz="44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br>
              <a:rPr lang="ru-RU" sz="44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44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ФНС РОССИИ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87273E97-2264-E9E6-7CEF-B6881A8D0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50935" y="473888"/>
            <a:ext cx="1753362" cy="558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11B93D9-9F00-6BB6-AEAB-3B35A1DEB772}"/>
              </a:ext>
            </a:extLst>
          </p:cNvPr>
          <p:cNvSpPr txBox="1"/>
          <p:nvPr/>
        </p:nvSpPr>
        <p:spPr>
          <a:xfrm>
            <a:off x="0" y="6147319"/>
            <a:ext cx="767407" cy="6091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300"/>
              </a:lnSpc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Golos Text" panose="020B0503020202020204" pitchFamily="34" charset="0"/>
                <a:ea typeface="Golos Text" panose="020B0503020202020204" pitchFamily="34" charset="0"/>
              </a:rPr>
              <a:t>20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ctr">
              <a:lnSpc>
                <a:spcPts val="2300"/>
              </a:lnSpc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Golos Text" panose="020B0503020202020204" pitchFamily="34" charset="0"/>
                <a:ea typeface="Golos Text" panose="020B0503020202020204" pitchFamily="34" charset="0"/>
              </a:rPr>
              <a:t>23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4D1D2A-1A01-3BF0-8386-0B17B573C9AA}"/>
              </a:ext>
            </a:extLst>
          </p:cNvPr>
          <p:cNvSpPr txBox="1"/>
          <p:nvPr/>
        </p:nvSpPr>
        <p:spPr>
          <a:xfrm>
            <a:off x="0" y="5894374"/>
            <a:ext cx="76740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Golos Text" panose="020B0503020202020204" pitchFamily="34" charset="0"/>
                <a:ea typeface="Golos Text" panose="020B0503020202020204" pitchFamily="34" charset="0"/>
              </a:rPr>
              <a:t>МОСКВА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B6A7E2B-B9FF-F453-D3EB-6B234F31687B}"/>
              </a:ext>
            </a:extLst>
          </p:cNvPr>
          <p:cNvSpPr/>
          <p:nvPr/>
        </p:nvSpPr>
        <p:spPr>
          <a:xfrm>
            <a:off x="9007969" y="519127"/>
            <a:ext cx="2418982" cy="46805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</a:t>
            </a:r>
            <a:endParaRPr lang="ru-RU" sz="1200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27280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ИМУЩЕСТВЕННЫЕ НАЛОГИ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 </a:t>
            </a:r>
          </a:p>
        </p:txBody>
      </p:sp>
      <p:graphicFrame>
        <p:nvGraphicFramePr>
          <p:cNvPr id="2" name="Chart 4">
            <a:extLst>
              <a:ext uri="{FF2B5EF4-FFF2-40B4-BE49-F238E27FC236}">
                <a16:creationId xmlns:a16="http://schemas.microsoft.com/office/drawing/2014/main" xmlns="" id="{80FBE7C1-8563-90E9-27B2-18216B2C7C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670418"/>
              </p:ext>
            </p:extLst>
          </p:nvPr>
        </p:nvGraphicFramePr>
        <p:xfrm>
          <a:off x="659396" y="1556792"/>
          <a:ext cx="1069318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163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="" xmlns:a16="http://schemas.microsoft.com/office/drawing/2014/main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27280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УТИЛИЗАЦИОННЫЙ СБОР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 </a:t>
            </a:r>
          </a:p>
        </p:txBody>
      </p:sp>
      <p:graphicFrame>
        <p:nvGraphicFramePr>
          <p:cNvPr id="2" name="Chart 4">
            <a:extLst>
              <a:ext uri="{FF2B5EF4-FFF2-40B4-BE49-F238E27FC236}">
                <a16:creationId xmlns="" xmlns:a16="http://schemas.microsoft.com/office/drawing/2014/main" id="{36F3BB1F-E702-461F-A6FC-54E0DDE55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849"/>
              </p:ext>
            </p:extLst>
          </p:nvPr>
        </p:nvGraphicFramePr>
        <p:xfrm>
          <a:off x="647217" y="1772816"/>
          <a:ext cx="10693188" cy="230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D015B11-5594-17A1-9D2D-58FFEAE62112}"/>
              </a:ext>
            </a:extLst>
          </p:cNvPr>
          <p:cNvSpPr txBox="1">
            <a:spLocks/>
          </p:cNvSpPr>
          <p:nvPr/>
        </p:nvSpPr>
        <p:spPr>
          <a:xfrm>
            <a:off x="2387587" y="4698410"/>
            <a:ext cx="2930729" cy="8617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Исполнение параметров федерального бюджета 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январь-декабрь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 года 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утилизационному сбору</a:t>
            </a:r>
          </a:p>
        </p:txBody>
      </p:sp>
      <p:graphicFrame>
        <p:nvGraphicFramePr>
          <p:cNvPr id="4" name="Диаграмма 26">
            <a:extLst>
              <a:ext uri="{FF2B5EF4-FFF2-40B4-BE49-F238E27FC236}">
                <a16:creationId xmlns="" xmlns:a16="http://schemas.microsoft.com/office/drawing/2014/main" id="{63504F1C-FF92-0B48-E887-62FD1CE930D3}"/>
              </a:ext>
            </a:extLst>
          </p:cNvPr>
          <p:cNvGraphicFramePr/>
          <p:nvPr>
            <p:extLst/>
          </p:nvPr>
        </p:nvGraphicFramePr>
        <p:xfrm>
          <a:off x="6965224" y="3829050"/>
          <a:ext cx="2767180" cy="260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C9F37EC3-C946-731B-216B-2E0B8E7EF203}"/>
              </a:ext>
            </a:extLst>
          </p:cNvPr>
          <p:cNvSpPr txBox="1">
            <a:spLocks/>
          </p:cNvSpPr>
          <p:nvPr/>
        </p:nvSpPr>
        <p:spPr>
          <a:xfrm>
            <a:off x="7858221" y="4975409"/>
            <a:ext cx="98118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342900" algn="l"/>
              </a:tabLst>
            </a:pP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390,6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C3E7B79D-E290-5549-48B2-F688F41BBBD6}"/>
              </a:ext>
            </a:extLst>
          </p:cNvPr>
          <p:cNvSpPr txBox="1">
            <a:spLocks/>
          </p:cNvSpPr>
          <p:nvPr/>
        </p:nvSpPr>
        <p:spPr>
          <a:xfrm>
            <a:off x="6085887" y="4975409"/>
            <a:ext cx="98118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tabLst>
                <a:tab pos="342900" algn="l"/>
              </a:tabLst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225,0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7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="" xmlns:a16="http://schemas.microsoft.com/office/drawing/2014/main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НАЛОГИ, УПЛАЧИВАЕМЫЕ В СВЯЗИ С ПРИМЕНЕНИЕМ СПЕЦИАЛЬНЫХ НАЛОГОВЫХ РЕЖИМОВ*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 </a:t>
            </a:r>
          </a:p>
        </p:txBody>
      </p:sp>
      <p:graphicFrame>
        <p:nvGraphicFramePr>
          <p:cNvPr id="2" name="Chart 4">
            <a:extLst>
              <a:ext uri="{FF2B5EF4-FFF2-40B4-BE49-F238E27FC236}">
                <a16:creationId xmlns="" xmlns:a16="http://schemas.microsoft.com/office/drawing/2014/main" id="{D51046C0-558B-C250-C770-360E88B4EA2F}"/>
              </a:ext>
            </a:extLst>
          </p:cNvPr>
          <p:cNvGraphicFramePr/>
          <p:nvPr>
            <p:extLst/>
          </p:nvPr>
        </p:nvGraphicFramePr>
        <p:xfrm>
          <a:off x="659396" y="1817160"/>
          <a:ext cx="10693188" cy="1908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D1F8FA2-6B52-4543-69F5-71AA6781154F}"/>
              </a:ext>
            </a:extLst>
          </p:cNvPr>
          <p:cNvSpPr txBox="1">
            <a:spLocks/>
          </p:cNvSpPr>
          <p:nvPr/>
        </p:nvSpPr>
        <p:spPr>
          <a:xfrm>
            <a:off x="2387586" y="1387515"/>
            <a:ext cx="6336705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Динамика поступления налогов, уплачиваемых в связи с применением специальных налоговых режимов за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 год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3CA3B5D3-D7FA-D586-71BF-1992F114067B}"/>
              </a:ext>
            </a:extLst>
          </p:cNvPr>
          <p:cNvSpPr txBox="1">
            <a:spLocks/>
          </p:cNvSpPr>
          <p:nvPr/>
        </p:nvSpPr>
        <p:spPr>
          <a:xfrm>
            <a:off x="2387585" y="3725371"/>
            <a:ext cx="6336705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* — за исключением СРП, автоматизированной УСН и налога на профессиональный доход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B38EE492-2F58-BA34-EFC2-55F446CE92C8}"/>
              </a:ext>
            </a:extLst>
          </p:cNvPr>
          <p:cNvSpPr txBox="1">
            <a:spLocks/>
          </p:cNvSpPr>
          <p:nvPr/>
        </p:nvSpPr>
        <p:spPr>
          <a:xfrm>
            <a:off x="2387586" y="4413687"/>
            <a:ext cx="763285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Численность плательщиков налогов, уплачиваемых в связи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 применением спецрежимов, по видам налогов в 2021 году,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тыс. плательщиков</a:t>
            </a:r>
          </a:p>
        </p:txBody>
      </p:sp>
      <p:graphicFrame>
        <p:nvGraphicFramePr>
          <p:cNvPr id="6" name="Chart 4">
            <a:extLst>
              <a:ext uri="{FF2B5EF4-FFF2-40B4-BE49-F238E27FC236}">
                <a16:creationId xmlns="" xmlns:a16="http://schemas.microsoft.com/office/drawing/2014/main" id="{6EC7280D-F709-37EC-300C-6554A71DCBC9}"/>
              </a:ext>
            </a:extLst>
          </p:cNvPr>
          <p:cNvGraphicFramePr/>
          <p:nvPr>
            <p:extLst/>
          </p:nvPr>
        </p:nvGraphicFramePr>
        <p:xfrm>
          <a:off x="659396" y="4979135"/>
          <a:ext cx="10693188" cy="146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5781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="" xmlns:a16="http://schemas.microsoft.com/office/drawing/2014/main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 НА ПРОФЕССИОНАЛЬНЫЙ ДОХОД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DB6D5F0-05BF-B9A8-C255-79C99604D26C}"/>
              </a:ext>
            </a:extLst>
          </p:cNvPr>
          <p:cNvGrpSpPr/>
          <p:nvPr/>
        </p:nvGrpSpPr>
        <p:grpSpPr>
          <a:xfrm>
            <a:off x="2387587" y="1284522"/>
            <a:ext cx="3735845" cy="1106668"/>
            <a:chOff x="978211" y="3063838"/>
            <a:chExt cx="3735845" cy="1106668"/>
          </a:xfrm>
        </p:grpSpPr>
        <p:sp>
          <p:nvSpPr>
            <p:cNvPr id="3" name="Subtitle 2">
              <a:extLst>
                <a:ext uri="{FF2B5EF4-FFF2-40B4-BE49-F238E27FC236}">
                  <a16:creationId xmlns="" xmlns:a16="http://schemas.microsoft.com/office/drawing/2014/main" id="{DF260925-F741-94E6-46F8-9D37FCE95DE4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306383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37 452</a:t>
              </a:r>
              <a:r>
                <a:rPr lang="ru-RU" sz="4400" b="1" baseline="300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*</a:t>
              </a:r>
              <a:r>
                <a:rPr lang="ru-RU" sz="28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2800" b="1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млн руб.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4" name="Subtitle 2">
              <a:extLst>
                <a:ext uri="{FF2B5EF4-FFF2-40B4-BE49-F238E27FC236}">
                  <a16:creationId xmlns="" xmlns:a16="http://schemas.microsoft.com/office/drawing/2014/main" id="{AD28334A-238F-3510-4881-33F607483FA7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3739619"/>
              <a:ext cx="3348373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сумма уплаченного налога</a:t>
              </a:r>
              <a:b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</a:b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на </a:t>
              </a:r>
              <a:r>
                <a:rPr lang="ru-RU" sz="14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01.01.2023</a:t>
              </a:r>
              <a:endPara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60D586EC-C877-61E0-1710-A7B869E34321}"/>
              </a:ext>
            </a:extLst>
          </p:cNvPr>
          <p:cNvSpPr txBox="1">
            <a:spLocks/>
          </p:cNvSpPr>
          <p:nvPr/>
        </p:nvSpPr>
        <p:spPr>
          <a:xfrm>
            <a:off x="2387587" y="2545936"/>
            <a:ext cx="2930729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* — в том числе в ФОМС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98A9ECA-8006-42BC-1579-9DC3495E21DF}"/>
              </a:ext>
            </a:extLst>
          </p:cNvPr>
          <p:cNvGrpSpPr/>
          <p:nvPr/>
        </p:nvGrpSpPr>
        <p:grpSpPr>
          <a:xfrm>
            <a:off x="6987357" y="1284522"/>
            <a:ext cx="1309274" cy="891225"/>
            <a:chOff x="978211" y="3063838"/>
            <a:chExt cx="3735845" cy="891225"/>
          </a:xfrm>
        </p:grpSpPr>
        <p:sp>
          <p:nvSpPr>
            <p:cNvPr id="7" name="Subtitle 2">
              <a:extLst>
                <a:ext uri="{FF2B5EF4-FFF2-40B4-BE49-F238E27FC236}">
                  <a16:creationId xmlns="" xmlns:a16="http://schemas.microsoft.com/office/drawing/2014/main" id="{7F0195F8-9CCA-78C1-6C53-AC884AD1B757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306383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85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9C90C004-E534-0CCF-268C-F35B1F712F42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3739619"/>
              <a:ext cx="3348373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регионов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C14F930-41BB-13F9-24E5-2F4CFD277D88}"/>
              </a:ext>
            </a:extLst>
          </p:cNvPr>
          <p:cNvGrpSpPr/>
          <p:nvPr/>
        </p:nvGrpSpPr>
        <p:grpSpPr>
          <a:xfrm>
            <a:off x="9160556" y="1284522"/>
            <a:ext cx="2745459" cy="891225"/>
            <a:chOff x="978212" y="3063838"/>
            <a:chExt cx="2745459" cy="891225"/>
          </a:xfrm>
        </p:grpSpPr>
        <p:sp>
          <p:nvSpPr>
            <p:cNvPr id="10" name="Subtitle 2">
              <a:extLst>
                <a:ext uri="{FF2B5EF4-FFF2-40B4-BE49-F238E27FC236}">
                  <a16:creationId xmlns="" xmlns:a16="http://schemas.microsoft.com/office/drawing/2014/main" id="{C0730AA5-E00D-9B7D-0809-13C3A68DFC1A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3063838"/>
              <a:ext cx="2740239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6 561</a:t>
              </a:r>
              <a:r>
                <a:rPr lang="ru-RU" sz="28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2800" b="1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тыс.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1" name="Subtitle 2">
              <a:extLst>
                <a:ext uri="{FF2B5EF4-FFF2-40B4-BE49-F238E27FC236}">
                  <a16:creationId xmlns="" xmlns:a16="http://schemas.microsoft.com/office/drawing/2014/main" id="{1ED10828-E2A8-B9A3-1E19-565328E9A771}"/>
                </a:ext>
              </a:extLst>
            </p:cNvPr>
            <p:cNvSpPr txBox="1">
              <a:spLocks/>
            </p:cNvSpPr>
            <p:nvPr/>
          </p:nvSpPr>
          <p:spPr>
            <a:xfrm>
              <a:off x="978212" y="3739619"/>
              <a:ext cx="2529436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налогоплательщиков</a:t>
              </a:r>
            </a:p>
          </p:txBody>
        </p:sp>
      </p:grp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4B85DDE1-BC36-7748-8F82-6830F930BD9B}"/>
              </a:ext>
            </a:extLst>
          </p:cNvPr>
          <p:cNvSpPr txBox="1">
            <a:spLocks/>
          </p:cNvSpPr>
          <p:nvPr/>
        </p:nvSpPr>
        <p:spPr>
          <a:xfrm>
            <a:off x="2387586" y="3144518"/>
            <a:ext cx="9302406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Численность зарегистрированных плательщиков налога на профессиональный доход в 25 наиболее «активных» регионах по состоянию на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01.01.2023,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тыс. плательщиков</a:t>
            </a:r>
          </a:p>
        </p:txBody>
      </p:sp>
      <p:graphicFrame>
        <p:nvGraphicFramePr>
          <p:cNvPr id="13" name="Диаграмма 50">
            <a:extLst>
              <a:ext uri="{FF2B5EF4-FFF2-40B4-BE49-F238E27FC236}">
                <a16:creationId xmlns="" xmlns:a16="http://schemas.microsoft.com/office/drawing/2014/main" id="{690DF9FD-9562-34C4-C978-473E6A371A58}"/>
              </a:ext>
            </a:extLst>
          </p:cNvPr>
          <p:cNvGraphicFramePr/>
          <p:nvPr>
            <p:extLst/>
          </p:nvPr>
        </p:nvGraphicFramePr>
        <p:xfrm>
          <a:off x="7642909" y="3856096"/>
          <a:ext cx="5040560" cy="2697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58">
            <a:extLst>
              <a:ext uri="{FF2B5EF4-FFF2-40B4-BE49-F238E27FC236}">
                <a16:creationId xmlns="" xmlns:a16="http://schemas.microsoft.com/office/drawing/2014/main" id="{79541B44-39C1-9F9E-3802-E3D661B430E1}"/>
              </a:ext>
            </a:extLst>
          </p:cNvPr>
          <p:cNvGraphicFramePr/>
          <p:nvPr>
            <p:extLst/>
          </p:nvPr>
        </p:nvGraphicFramePr>
        <p:xfrm>
          <a:off x="2164737" y="3856095"/>
          <a:ext cx="7142445" cy="2697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976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СТРАХОВЫЕ ВЗНОСЫ НА ОБЯЗАТЕЛЬНОЕ СОЦИАЛЬНОЕ СТРАХОВАНИЕ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</a:t>
            </a:r>
          </a:p>
        </p:txBody>
      </p:sp>
      <p:graphicFrame>
        <p:nvGraphicFramePr>
          <p:cNvPr id="2" name="Chart 4">
            <a:extLst>
              <a:ext uri="{FF2B5EF4-FFF2-40B4-BE49-F238E27FC236}">
                <a16:creationId xmlns:a16="http://schemas.microsoft.com/office/drawing/2014/main" xmlns="" id="{7ADFA3B0-FBCA-E1F3-63D7-C9135FAF59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3855950"/>
              </p:ext>
            </p:extLst>
          </p:nvPr>
        </p:nvGraphicFramePr>
        <p:xfrm>
          <a:off x="1847528" y="1448780"/>
          <a:ext cx="10693188" cy="3276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9376" y="1880828"/>
            <a:ext cx="1260140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>
              <a:buClr>
                <a:srgbClr val="CAD82A"/>
              </a:buClr>
              <a:buFont typeface="Arial" panose="020B0604020202020204" pitchFamily="34" charset="0"/>
              <a:buNone/>
              <a:tabLst>
                <a:tab pos="342900" algn="l"/>
              </a:tabLst>
            </a:pPr>
            <a:r>
              <a:rPr lang="ru-RU" sz="1000" kern="800" spc="-13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Перенос сроков уплаты страховых взносов за апрель-сентябрь 2022 года на год в связи с принятием Постановления Правительства Российской Федерации от 29.04.2022 № 776 «Об изменении сроков уплаты страховых взносов в 2022 году</a:t>
            </a:r>
            <a:r>
              <a:rPr lang="ru-RU" sz="1000" kern="800" spc="-13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</a:t>
            </a:r>
            <a:endParaRPr lang="ru-RU" sz="1000" kern="800" spc="-13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xmlns="" id="{67F201D3-C33B-7286-17DC-6C0288D7AAA1}"/>
              </a:ext>
            </a:extLst>
          </p:cNvPr>
          <p:cNvCxnSpPr>
            <a:cxnSpLocks/>
          </p:cNvCxnSpPr>
          <p:nvPr/>
        </p:nvCxnSpPr>
        <p:spPr>
          <a:xfrm>
            <a:off x="1832680" y="1448780"/>
            <a:ext cx="14848" cy="309634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407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srgbClr val="57565A">
                    <a:lumMod val="50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КОНТРОЛЬНАЯ РАБОТА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0D28AD-5668-411E-0922-2CE11684AEEF}"/>
              </a:ext>
            </a:extLst>
          </p:cNvPr>
          <p:cNvGrpSpPr/>
          <p:nvPr/>
        </p:nvGrpSpPr>
        <p:grpSpPr>
          <a:xfrm>
            <a:off x="2706240" y="3210330"/>
            <a:ext cx="2164383" cy="945543"/>
            <a:chOff x="978211" y="1520788"/>
            <a:chExt cx="2164383" cy="94554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xmlns="" id="{D65B96EA-4CAB-96DD-1CF4-3F53FF668DB5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1520788"/>
              <a:ext cx="2159162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439</a:t>
              </a:r>
              <a:r>
                <a:rPr lang="en-US" sz="4400" b="1" dirty="0" smtClean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 smtClean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+32%</a:t>
              </a:r>
              <a:endParaRPr lang="ru-RU" sz="3600" baseline="50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4" name="Subtitle 2">
              <a:extLst>
                <a:ext uri="{FF2B5EF4-FFF2-40B4-BE49-F238E27FC236}">
                  <a16:creationId xmlns:a16="http://schemas.microsoft.com/office/drawing/2014/main" xmlns="" id="{1A3DD35C-E367-E7BF-7A64-E945B583EDDB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r>
                <a:rPr lang="ru-RU" sz="1400" dirty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71389E90-4102-8C53-702F-DBFDBAFA2653}"/>
              </a:ext>
            </a:extLst>
          </p:cNvPr>
          <p:cNvSpPr txBox="1">
            <a:spLocks/>
          </p:cNvSpPr>
          <p:nvPr/>
        </p:nvSpPr>
        <p:spPr>
          <a:xfrm>
            <a:off x="2706240" y="1624910"/>
            <a:ext cx="1980221" cy="107721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Поступило </a:t>
            </a:r>
            <a:b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результатам контрольной </a:t>
            </a:r>
            <a:b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аналитической работы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230BB97-790A-4B17-68DC-B79E38359A95}"/>
              </a:ext>
            </a:extLst>
          </p:cNvPr>
          <p:cNvGrpSpPr/>
          <p:nvPr/>
        </p:nvGrpSpPr>
        <p:grpSpPr>
          <a:xfrm>
            <a:off x="5905771" y="3210330"/>
            <a:ext cx="2164383" cy="945543"/>
            <a:chOff x="978211" y="1520788"/>
            <a:chExt cx="2164383" cy="945543"/>
          </a:xfrm>
        </p:grpSpPr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751BF7F0-D316-0A57-C38B-CC8867AE72D2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1520788"/>
              <a:ext cx="2159162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191</a:t>
              </a:r>
              <a:r>
                <a:rPr lang="en-US" sz="4400" b="1" dirty="0" smtClean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 smtClean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+60%</a:t>
              </a:r>
              <a:endParaRPr lang="ru-RU" sz="3600" baseline="50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1C39B110-DB4F-EAC1-A94D-35CE8FC6073D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r>
                <a:rPr lang="ru-RU" sz="1400" dirty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94E941DC-E96B-BB32-DB0B-CB9DD04A75E8}"/>
              </a:ext>
            </a:extLst>
          </p:cNvPr>
          <p:cNvSpPr txBox="1">
            <a:spLocks/>
          </p:cNvSpPr>
          <p:nvPr/>
        </p:nvSpPr>
        <p:spPr>
          <a:xfrm>
            <a:off x="5905771" y="1624910"/>
            <a:ext cx="1980221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Поступило </a:t>
            </a:r>
            <a:b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результатам выездных </a:t>
            </a:r>
            <a:b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проверок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E186FA72-84B0-CD72-4165-EF098E2E69BC}"/>
              </a:ext>
            </a:extLst>
          </p:cNvPr>
          <p:cNvSpPr txBox="1">
            <a:spLocks/>
          </p:cNvSpPr>
          <p:nvPr/>
        </p:nvSpPr>
        <p:spPr>
          <a:xfrm>
            <a:off x="5905771" y="4932885"/>
            <a:ext cx="1980221" cy="107721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28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44%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 поступлений </a:t>
            </a:r>
            <a:br>
              <a:rPr lang="ru-RU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контрольно-аналитической работе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6FC2602-2300-6478-DA1A-20A2F888DADF}"/>
              </a:ext>
            </a:extLst>
          </p:cNvPr>
          <p:cNvGrpSpPr/>
          <p:nvPr/>
        </p:nvGrpSpPr>
        <p:grpSpPr>
          <a:xfrm>
            <a:off x="9101162" y="3210330"/>
            <a:ext cx="2164383" cy="945543"/>
            <a:chOff x="978211" y="1520788"/>
            <a:chExt cx="2164383" cy="945543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xmlns="" id="{71B8997E-F28C-9697-370E-CD763680F9DE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1520788"/>
              <a:ext cx="2159162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189</a:t>
              </a:r>
              <a:r>
                <a:rPr lang="en-US" sz="4400" b="1" dirty="0" smtClean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 smtClean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+9%</a:t>
              </a:r>
              <a:endParaRPr lang="ru-RU" sz="3600" baseline="50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xmlns="" id="{8E95156B-F23B-CC90-DB2E-CAC981E4B908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r>
                <a:rPr lang="ru-RU" sz="1400" dirty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F4C323E6-2ED2-A1A8-FC54-26971A1D8BC9}"/>
              </a:ext>
            </a:extLst>
          </p:cNvPr>
          <p:cNvSpPr txBox="1">
            <a:spLocks/>
          </p:cNvSpPr>
          <p:nvPr/>
        </p:nvSpPr>
        <p:spPr>
          <a:xfrm>
            <a:off x="9105304" y="1624910"/>
            <a:ext cx="1980221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Поступило </a:t>
            </a:r>
            <a:b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результатам</a:t>
            </a:r>
            <a:b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аналитической работы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567BE4E3-6808-4E3E-63E7-D029FA11EAAE}"/>
              </a:ext>
            </a:extLst>
          </p:cNvPr>
          <p:cNvSpPr txBox="1">
            <a:spLocks/>
          </p:cNvSpPr>
          <p:nvPr/>
        </p:nvSpPr>
        <p:spPr>
          <a:xfrm>
            <a:off x="9105304" y="4932885"/>
            <a:ext cx="1980221" cy="107721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28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43%</a:t>
            </a:r>
            <a:endParaRPr lang="ru-RU" sz="2800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 поступлений </a:t>
            </a:r>
            <a:br>
              <a:rPr lang="ru-RU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контрольно-аналитической работе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D6FA6FB-4DD9-EE8B-2711-DA47BA02A39A}"/>
              </a:ext>
            </a:extLst>
          </p:cNvPr>
          <p:cNvCxnSpPr/>
          <p:nvPr/>
        </p:nvCxnSpPr>
        <p:spPr>
          <a:xfrm>
            <a:off x="5296116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932F85D-73A2-3DEB-DDEC-11B56D07C37A}"/>
              </a:ext>
            </a:extLst>
          </p:cNvPr>
          <p:cNvCxnSpPr/>
          <p:nvPr/>
        </p:nvCxnSpPr>
        <p:spPr>
          <a:xfrm>
            <a:off x="8495647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1D6F55D-BBC8-D151-A6C1-F85F24138D9D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E4DB6CA-C4E7-286D-726C-FBEF7B0D976B}"/>
              </a:ext>
            </a:extLst>
          </p:cNvPr>
          <p:cNvCxnSpPr/>
          <p:nvPr/>
        </p:nvCxnSpPr>
        <p:spPr>
          <a:xfrm>
            <a:off x="5312783" y="3392995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8685563-927A-4C30-FBE4-D766506EBC17}"/>
              </a:ext>
            </a:extLst>
          </p:cNvPr>
          <p:cNvCxnSpPr/>
          <p:nvPr/>
        </p:nvCxnSpPr>
        <p:spPr>
          <a:xfrm>
            <a:off x="8512314" y="3392995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D79AE40-D2FF-5F22-5E95-C9676543490D}"/>
              </a:ext>
            </a:extLst>
          </p:cNvPr>
          <p:cNvCxnSpPr>
            <a:cxnSpLocks/>
          </p:cNvCxnSpPr>
          <p:nvPr/>
        </p:nvCxnSpPr>
        <p:spPr>
          <a:xfrm>
            <a:off x="2113252" y="3392995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464733" y="914400"/>
            <a:ext cx="270934" cy="372533"/>
          </a:xfrm>
          <a:prstGeom prst="rect">
            <a:avLst/>
          </a:prstGeom>
          <a:solidFill>
            <a:srgbClr val="F3F3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367477" y="978962"/>
            <a:ext cx="423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kern="800" spc="-13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ДЕК</a:t>
            </a:r>
          </a:p>
          <a:p>
            <a:pPr algn="ctr"/>
            <a:r>
              <a:rPr lang="ru-RU" sz="600" kern="800" spc="-13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</a:t>
            </a:r>
            <a:endParaRPr lang="ru-RU" sz="600" kern="800" spc="-13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38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КАМЕРАЛЬНЫЙ КОНТРОЛЬ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4DCEDE8-AA10-72C1-2C07-65F086B5F299}"/>
              </a:ext>
            </a:extLst>
          </p:cNvPr>
          <p:cNvGrpSpPr/>
          <p:nvPr/>
        </p:nvGrpSpPr>
        <p:grpSpPr>
          <a:xfrm>
            <a:off x="2705928" y="2520828"/>
            <a:ext cx="2309633" cy="945543"/>
            <a:chOff x="978211" y="1520788"/>
            <a:chExt cx="2309633" cy="94554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xmlns="" id="{CAA43ADB-659D-7A06-2B50-30E2E24F5687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94,4</a:t>
              </a:r>
              <a:r>
                <a:rPr lang="ru-RU" sz="44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+5,8%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4" name="Subtitle 2">
              <a:extLst>
                <a:ext uri="{FF2B5EF4-FFF2-40B4-BE49-F238E27FC236}">
                  <a16:creationId xmlns:a16="http://schemas.microsoft.com/office/drawing/2014/main" xmlns="" id="{486AB118-C1A1-D19C-AD4E-10FFD3CF5465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BA16CABE-F580-7DB5-A98A-684FF85DE5F7}"/>
              </a:ext>
            </a:extLst>
          </p:cNvPr>
          <p:cNvSpPr txBox="1">
            <a:spLocks/>
          </p:cNvSpPr>
          <p:nvPr/>
        </p:nvSpPr>
        <p:spPr>
          <a:xfrm>
            <a:off x="2705929" y="1624910"/>
            <a:ext cx="3030032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Доначислено по результатам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камеральных  проверок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CA3E419-2246-098B-9033-5D1AFBC46076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870BAA6A-C575-68FF-CEC7-741121060A80}"/>
              </a:ext>
            </a:extLst>
          </p:cNvPr>
          <p:cNvCxnSpPr>
            <a:cxnSpLocks/>
          </p:cNvCxnSpPr>
          <p:nvPr/>
        </p:nvCxnSpPr>
        <p:spPr>
          <a:xfrm>
            <a:off x="2113252" y="2703493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FF041D8-E05C-8CED-85F9-2E85F9A41060}"/>
              </a:ext>
            </a:extLst>
          </p:cNvPr>
          <p:cNvGrpSpPr/>
          <p:nvPr/>
        </p:nvGrpSpPr>
        <p:grpSpPr>
          <a:xfrm>
            <a:off x="2705928" y="5147753"/>
            <a:ext cx="2309633" cy="945543"/>
            <a:chOff x="978211" y="1520788"/>
            <a:chExt cx="2309633" cy="945543"/>
          </a:xfrm>
        </p:grpSpPr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xmlns="" id="{0224A8F4-AEA5-0219-247D-945897C502FB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59,1</a:t>
              </a:r>
              <a:r>
                <a:rPr lang="ru-RU" sz="44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+47,1%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xmlns="" id="{949A0BDC-A685-C8FF-7904-021E1D3EB29C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CD2A2CB0-112F-8532-9B3C-C8ABB577C285}"/>
              </a:ext>
            </a:extLst>
          </p:cNvPr>
          <p:cNvSpPr txBox="1">
            <a:spLocks/>
          </p:cNvSpPr>
          <p:nvPr/>
        </p:nvSpPr>
        <p:spPr>
          <a:xfrm>
            <a:off x="2705929" y="4257424"/>
            <a:ext cx="3030032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Поступило по результатам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камеральных проверок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96C40AC-8D4E-A936-ECAA-67AD5360BF0F}"/>
              </a:ext>
            </a:extLst>
          </p:cNvPr>
          <p:cNvCxnSpPr>
            <a:cxnSpLocks/>
          </p:cNvCxnSpPr>
          <p:nvPr/>
        </p:nvCxnSpPr>
        <p:spPr>
          <a:xfrm>
            <a:off x="2113252" y="533041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FAC3360-389F-997D-0BC1-B805050FB0A8}"/>
              </a:ext>
            </a:extLst>
          </p:cNvPr>
          <p:cNvGrpSpPr/>
          <p:nvPr/>
        </p:nvGrpSpPr>
        <p:grpSpPr>
          <a:xfrm>
            <a:off x="6600056" y="2520828"/>
            <a:ext cx="2484276" cy="945543"/>
            <a:chOff x="978211" y="1520788"/>
            <a:chExt cx="2484276" cy="945543"/>
          </a:xfrm>
        </p:grpSpPr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xmlns="" id="{4B27F384-0907-5D90-06F7-CFDC0C90020D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2479056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86,0</a:t>
              </a:r>
              <a:r>
                <a:rPr lang="ru-RU" sz="44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+43,8%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xmlns="" id="{03D4AEC2-2564-1C94-4D85-95F0AE2BE0B5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30" name="Subtitle 2">
            <a:extLst>
              <a:ext uri="{FF2B5EF4-FFF2-40B4-BE49-F238E27FC236}">
                <a16:creationId xmlns:a16="http://schemas.microsoft.com/office/drawing/2014/main" xmlns="" id="{7CF936FB-A564-19D8-7F95-9C9B4D7C6736}"/>
              </a:ext>
            </a:extLst>
          </p:cNvPr>
          <p:cNvSpPr txBox="1">
            <a:spLocks/>
          </p:cNvSpPr>
          <p:nvPr/>
        </p:nvSpPr>
        <p:spPr>
          <a:xfrm>
            <a:off x="6600056" y="1624910"/>
            <a:ext cx="5399652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Увеличено налоговых обязательств после получения требований о представлении пояснений (документов)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процессе проведения камеральных проверок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E4EB4B35-FA29-9FD3-05C5-AE53BB37771A}"/>
              </a:ext>
            </a:extLst>
          </p:cNvPr>
          <p:cNvCxnSpPr>
            <a:cxnSpLocks/>
          </p:cNvCxnSpPr>
          <p:nvPr/>
        </p:nvCxnSpPr>
        <p:spPr>
          <a:xfrm>
            <a:off x="5987988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E8A375C3-CE4C-C85A-A0A8-17FD092A05D3}"/>
              </a:ext>
            </a:extLst>
          </p:cNvPr>
          <p:cNvCxnSpPr>
            <a:cxnSpLocks/>
          </p:cNvCxnSpPr>
          <p:nvPr/>
        </p:nvCxnSpPr>
        <p:spPr>
          <a:xfrm>
            <a:off x="6004655" y="2703493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ubtitle 2">
            <a:extLst>
              <a:ext uri="{FF2B5EF4-FFF2-40B4-BE49-F238E27FC236}">
                <a16:creationId xmlns:a16="http://schemas.microsoft.com/office/drawing/2014/main" xmlns="" id="{6B55E568-C83C-7836-81D4-E11ABE4BCABE}"/>
              </a:ext>
            </a:extLst>
          </p:cNvPr>
          <p:cNvSpPr txBox="1">
            <a:spLocks/>
          </p:cNvSpPr>
          <p:nvPr/>
        </p:nvSpPr>
        <p:spPr>
          <a:xfrm>
            <a:off x="6605276" y="5147753"/>
            <a:ext cx="2304413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0,93</a:t>
            </a:r>
            <a:r>
              <a: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%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xmlns="" id="{67D8D476-383F-C85E-51A5-255E74253132}"/>
              </a:ext>
            </a:extLst>
          </p:cNvPr>
          <p:cNvSpPr txBox="1">
            <a:spLocks/>
          </p:cNvSpPr>
          <p:nvPr/>
        </p:nvSpPr>
        <p:spPr>
          <a:xfrm>
            <a:off x="6600056" y="4257424"/>
            <a:ext cx="5399652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Удельный вес суммы расхождений по декларациям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НДС в общей сумме налоговых вычетов по НДС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C742307C-57D0-7FCF-8A44-5F3B622F0D99}"/>
              </a:ext>
            </a:extLst>
          </p:cNvPr>
          <p:cNvCxnSpPr>
            <a:cxnSpLocks/>
          </p:cNvCxnSpPr>
          <p:nvPr/>
        </p:nvCxnSpPr>
        <p:spPr>
          <a:xfrm>
            <a:off x="6004655" y="533041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BA066DAD-8025-23A7-9BAA-441569C5C0DA}"/>
              </a:ext>
            </a:extLst>
          </p:cNvPr>
          <p:cNvCxnSpPr>
            <a:cxnSpLocks/>
          </p:cNvCxnSpPr>
          <p:nvPr/>
        </p:nvCxnSpPr>
        <p:spPr>
          <a:xfrm flipH="1">
            <a:off x="2096585" y="3897052"/>
            <a:ext cx="1009541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85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НАЛОГОВЫЙ КОНТРОЛЬ ЦЕН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EF82738-8064-1306-61E1-BE9DF5185E75}"/>
              </a:ext>
            </a:extLst>
          </p:cNvPr>
          <p:cNvGrpSpPr/>
          <p:nvPr/>
        </p:nvGrpSpPr>
        <p:grpSpPr>
          <a:xfrm>
            <a:off x="2538399" y="2143397"/>
            <a:ext cx="2304413" cy="905326"/>
            <a:chOff x="790608" y="672521"/>
            <a:chExt cx="2304413" cy="905326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xmlns="" id="{B4CC5D04-666F-B736-04AB-495814607C0A}"/>
                </a:ext>
              </a:extLst>
            </p:cNvPr>
            <p:cNvSpPr txBox="1">
              <a:spLocks/>
            </p:cNvSpPr>
            <p:nvPr/>
          </p:nvSpPr>
          <p:spPr>
            <a:xfrm>
              <a:off x="790608" y="672521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69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4" name="Subtitle 2">
              <a:extLst>
                <a:ext uri="{FF2B5EF4-FFF2-40B4-BE49-F238E27FC236}">
                  <a16:creationId xmlns:a16="http://schemas.microsoft.com/office/drawing/2014/main" xmlns="" id="{650BF9B8-04B6-18A9-8D9A-A795107D9867}"/>
                </a:ext>
              </a:extLst>
            </p:cNvPr>
            <p:cNvSpPr txBox="1">
              <a:spLocks/>
            </p:cNvSpPr>
            <p:nvPr/>
          </p:nvSpPr>
          <p:spPr>
            <a:xfrm>
              <a:off x="927129" y="1362403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ЕД.</a:t>
              </a: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67222BFA-7770-3729-1A92-D757882DF5D7}"/>
              </a:ext>
            </a:extLst>
          </p:cNvPr>
          <p:cNvSpPr txBox="1">
            <a:spLocks/>
          </p:cNvSpPr>
          <p:nvPr/>
        </p:nvSpPr>
        <p:spPr>
          <a:xfrm>
            <a:off x="2591316" y="822087"/>
            <a:ext cx="2525975" cy="12926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проверок полноты исчисления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уплаты налогов в связи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 совершением сделок между взаимозависимыми лицами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561F50E-FDB8-8A17-0408-185F97553CC2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50588" cy="312955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2A1ACF7-1ADB-8B30-4E26-F4C90920FD2B}"/>
              </a:ext>
            </a:extLst>
          </p:cNvPr>
          <p:cNvGrpSpPr/>
          <p:nvPr/>
        </p:nvGrpSpPr>
        <p:grpSpPr>
          <a:xfrm>
            <a:off x="2442092" y="3808923"/>
            <a:ext cx="2309633" cy="945543"/>
            <a:chOff x="978211" y="1520788"/>
            <a:chExt cx="2309633" cy="945543"/>
          </a:xfrm>
        </p:grpSpPr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A62A4479-357B-79A9-53DC-3443A473A15F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40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4547551F-0DA8-B395-6210-0430BEE139A7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ЕД.</a:t>
              </a:r>
            </a:p>
          </p:txBody>
        </p: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80202E65-294E-92F9-09B8-A58522E6698A}"/>
              </a:ext>
            </a:extLst>
          </p:cNvPr>
          <p:cNvSpPr txBox="1">
            <a:spLocks/>
          </p:cNvSpPr>
          <p:nvPr/>
        </p:nvSpPr>
        <p:spPr>
          <a:xfrm>
            <a:off x="2440182" y="3528033"/>
            <a:ext cx="2525975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Вынесено решений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749D893-7263-32E8-AA0C-8F2BCA0CFB15}"/>
              </a:ext>
            </a:extLst>
          </p:cNvPr>
          <p:cNvGrpSpPr/>
          <p:nvPr/>
        </p:nvGrpSpPr>
        <p:grpSpPr>
          <a:xfrm>
            <a:off x="6000713" y="2035359"/>
            <a:ext cx="2304413" cy="999608"/>
            <a:chOff x="888620" y="564483"/>
            <a:chExt cx="2304413" cy="999608"/>
          </a:xfrm>
        </p:grpSpPr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xmlns="" id="{919ED25B-48D1-4071-DB95-65A9AB0A8A30}"/>
                </a:ext>
              </a:extLst>
            </p:cNvPr>
            <p:cNvSpPr txBox="1">
              <a:spLocks/>
            </p:cNvSpPr>
            <p:nvPr/>
          </p:nvSpPr>
          <p:spPr>
            <a:xfrm>
              <a:off x="888620" y="564483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10,5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xmlns="" id="{171DB5D0-FD76-4F3D-F3DA-DD2D92A93068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34864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9F9500C9-FDBA-1FE7-EF62-7A22EF766FD9}"/>
              </a:ext>
            </a:extLst>
          </p:cNvPr>
          <p:cNvSpPr txBox="1">
            <a:spLocks/>
          </p:cNvSpPr>
          <p:nvPr/>
        </p:nvSpPr>
        <p:spPr>
          <a:xfrm>
            <a:off x="5990859" y="800708"/>
            <a:ext cx="2525975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Суммы доначислений налога на прибыль организаций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074F32D-72EF-2932-4E05-B55C8A2C20EA}"/>
              </a:ext>
            </a:extLst>
          </p:cNvPr>
          <p:cNvCxnSpPr>
            <a:cxnSpLocks/>
          </p:cNvCxnSpPr>
          <p:nvPr/>
        </p:nvCxnSpPr>
        <p:spPr>
          <a:xfrm>
            <a:off x="5468708" y="-149848"/>
            <a:ext cx="0" cy="491725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F318163-0191-8173-1D8F-EDA24346E984}"/>
              </a:ext>
            </a:extLst>
          </p:cNvPr>
          <p:cNvGrpSpPr/>
          <p:nvPr/>
        </p:nvGrpSpPr>
        <p:grpSpPr>
          <a:xfrm>
            <a:off x="5794361" y="3805369"/>
            <a:ext cx="2304413" cy="888783"/>
            <a:chOff x="682268" y="204969"/>
            <a:chExt cx="2304413" cy="888783"/>
          </a:xfrm>
        </p:grpSpPr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xmlns="" id="{C01D7F1B-06F2-7383-81B8-34F5477D3306}"/>
                </a:ext>
              </a:extLst>
            </p:cNvPr>
            <p:cNvSpPr txBox="1">
              <a:spLocks/>
            </p:cNvSpPr>
            <p:nvPr/>
          </p:nvSpPr>
          <p:spPr>
            <a:xfrm>
              <a:off x="682268" y="204969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8 </a:t>
              </a: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133</a:t>
              </a:r>
              <a:endPara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xmlns="" id="{C6EEC295-B14F-8754-87BA-44304267FD87}"/>
                </a:ext>
              </a:extLst>
            </p:cNvPr>
            <p:cNvSpPr txBox="1">
              <a:spLocks/>
            </p:cNvSpPr>
            <p:nvPr/>
          </p:nvSpPr>
          <p:spPr>
            <a:xfrm>
              <a:off x="722031" y="878308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ЕД.</a:t>
              </a:r>
            </a:p>
          </p:txBody>
        </p:sp>
      </p:grp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C935BF17-8F7E-5B10-B688-78068AE7886A}"/>
              </a:ext>
            </a:extLst>
          </p:cNvPr>
          <p:cNvSpPr txBox="1">
            <a:spLocks/>
          </p:cNvSpPr>
          <p:nvPr/>
        </p:nvSpPr>
        <p:spPr>
          <a:xfrm>
            <a:off x="5847025" y="3411694"/>
            <a:ext cx="2525975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уведомлений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 контролируемых сделках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91A765D-4499-36AC-E1B8-2B9443169ADF}"/>
              </a:ext>
            </a:extLst>
          </p:cNvPr>
          <p:cNvGrpSpPr/>
          <p:nvPr/>
        </p:nvGrpSpPr>
        <p:grpSpPr>
          <a:xfrm>
            <a:off x="9175559" y="1970225"/>
            <a:ext cx="2304413" cy="985627"/>
            <a:chOff x="715094" y="499349"/>
            <a:chExt cx="2304413" cy="985627"/>
          </a:xfrm>
        </p:grpSpPr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xmlns="" id="{2579B02C-8B97-7BE5-DBA5-2B4DB15F1E04}"/>
                </a:ext>
              </a:extLst>
            </p:cNvPr>
            <p:cNvSpPr txBox="1">
              <a:spLocks/>
            </p:cNvSpPr>
            <p:nvPr/>
          </p:nvSpPr>
          <p:spPr>
            <a:xfrm>
              <a:off x="715094" y="499349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81 </a:t>
              </a: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832</a:t>
              </a:r>
              <a:endPara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xmlns="" id="{934EE459-11E2-0FF6-69DD-FE9E4C7B8C2E}"/>
                </a:ext>
              </a:extLst>
            </p:cNvPr>
            <p:cNvSpPr txBox="1">
              <a:spLocks/>
            </p:cNvSpPr>
            <p:nvPr/>
          </p:nvSpPr>
          <p:spPr>
            <a:xfrm>
              <a:off x="782408" y="1269532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ТЫС. ЕД.</a:t>
              </a:r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xmlns="" id="{67273010-0F96-C286-205E-DEF17225CFA1}"/>
              </a:ext>
            </a:extLst>
          </p:cNvPr>
          <p:cNvSpPr txBox="1">
            <a:spLocks/>
          </p:cNvSpPr>
          <p:nvPr/>
        </p:nvSpPr>
        <p:spPr>
          <a:xfrm>
            <a:off x="9145926" y="771703"/>
            <a:ext cx="2525975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контролируемых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сделок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6D8561A-6423-9714-1B3B-D67C3E41C1FC}"/>
              </a:ext>
            </a:extLst>
          </p:cNvPr>
          <p:cNvCxnSpPr>
            <a:cxnSpLocks/>
          </p:cNvCxnSpPr>
          <p:nvPr/>
        </p:nvCxnSpPr>
        <p:spPr>
          <a:xfrm>
            <a:off x="8807936" y="1624910"/>
            <a:ext cx="16667" cy="324425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E8532AC0-4948-01AA-FA97-0BA54F7EB97C}"/>
              </a:ext>
            </a:extLst>
          </p:cNvPr>
          <p:cNvCxnSpPr>
            <a:cxnSpLocks/>
          </p:cNvCxnSpPr>
          <p:nvPr/>
        </p:nvCxnSpPr>
        <p:spPr>
          <a:xfrm>
            <a:off x="8814299" y="5556096"/>
            <a:ext cx="24901" cy="1301904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64002D8-DDB2-50C0-E007-D2066632AF1F}"/>
              </a:ext>
            </a:extLst>
          </p:cNvPr>
          <p:cNvGrpSpPr/>
          <p:nvPr/>
        </p:nvGrpSpPr>
        <p:grpSpPr>
          <a:xfrm>
            <a:off x="8959684" y="3758328"/>
            <a:ext cx="2520756" cy="861302"/>
            <a:chOff x="499219" y="157928"/>
            <a:chExt cx="2520756" cy="861302"/>
          </a:xfrm>
        </p:grpSpPr>
        <p:sp>
          <p:nvSpPr>
            <p:cNvPr id="33" name="Subtitle 2">
              <a:extLst>
                <a:ext uri="{FF2B5EF4-FFF2-40B4-BE49-F238E27FC236}">
                  <a16:creationId xmlns:a16="http://schemas.microsoft.com/office/drawing/2014/main" xmlns="" id="{82E71AF8-C807-6930-E3D3-23BAC98A7C0B}"/>
                </a:ext>
              </a:extLst>
            </p:cNvPr>
            <p:cNvSpPr txBox="1">
              <a:spLocks/>
            </p:cNvSpPr>
            <p:nvPr/>
          </p:nvSpPr>
          <p:spPr>
            <a:xfrm>
              <a:off x="499219" y="157928"/>
              <a:ext cx="2520756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465 117</a:t>
              </a:r>
              <a:endPara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xmlns="" id="{5265A68B-28F6-0E25-F9B6-AF1D244856C2}"/>
                </a:ext>
              </a:extLst>
            </p:cNvPr>
            <p:cNvSpPr txBox="1">
              <a:spLocks/>
            </p:cNvSpPr>
            <p:nvPr/>
          </p:nvSpPr>
          <p:spPr>
            <a:xfrm>
              <a:off x="685461" y="803786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35" name="Subtitle 2">
            <a:extLst>
              <a:ext uri="{FF2B5EF4-FFF2-40B4-BE49-F238E27FC236}">
                <a16:creationId xmlns:a16="http://schemas.microsoft.com/office/drawing/2014/main" xmlns="" id="{2EC2103B-834A-D18B-0339-08DE8334033D}"/>
              </a:ext>
            </a:extLst>
          </p:cNvPr>
          <p:cNvSpPr txBox="1">
            <a:spLocks/>
          </p:cNvSpPr>
          <p:nvPr/>
        </p:nvSpPr>
        <p:spPr>
          <a:xfrm>
            <a:off x="9064777" y="3327441"/>
            <a:ext cx="2525975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Сумма контролируемых сделок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BAF2856C-1328-9982-4655-60A528148140}"/>
              </a:ext>
            </a:extLst>
          </p:cNvPr>
          <p:cNvCxnSpPr>
            <a:cxnSpLocks/>
          </p:cNvCxnSpPr>
          <p:nvPr/>
        </p:nvCxnSpPr>
        <p:spPr>
          <a:xfrm flipH="1">
            <a:off x="2096585" y="3194890"/>
            <a:ext cx="9908577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373625" y="5023252"/>
            <a:ext cx="5865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Golos Text" panose="020B0604020202020204" charset="0"/>
                <a:ea typeface="Golos Text" panose="020B0604020202020204" charset="0"/>
              </a:rPr>
              <a:t>СОГЛАШЕНИЯ О ЦЕНООБРАЗОВАНИИ ДЛЯ ЦЕЛЕЙ НАЛОГООБЛОЖЕНИЯ</a:t>
            </a:r>
            <a:endParaRPr lang="ru-RU" sz="1200" b="1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440182" y="5323211"/>
            <a:ext cx="226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Golos Text" panose="020B0604020202020204" charset="0"/>
                <a:ea typeface="Golos Text" panose="020B0604020202020204" charset="0"/>
              </a:rPr>
              <a:t>Заключено соглашений</a:t>
            </a:r>
            <a:endParaRPr lang="ru-RU" sz="1400" b="1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394861" y="5765806"/>
            <a:ext cx="841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</a:rPr>
              <a:t>10</a:t>
            </a:r>
            <a:endParaRPr lang="ru-RU" sz="4400" b="1" dirty="0">
              <a:solidFill>
                <a:srgbClr val="00B0F0"/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94361" y="5402208"/>
            <a:ext cx="2371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Golos Text" panose="020B0604020202020204" charset="0"/>
                <a:ea typeface="Golos Text" panose="020B0604020202020204" charset="0"/>
              </a:rPr>
              <a:t>Рассмотрено заявлений</a:t>
            </a:r>
            <a:endParaRPr lang="ru-RU" sz="1400" b="1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39746" y="5721761"/>
            <a:ext cx="978297" cy="76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</a:rPr>
              <a:t>39</a:t>
            </a:r>
            <a:endParaRPr lang="ru-RU" sz="4400" b="1" dirty="0">
              <a:solidFill>
                <a:srgbClr val="00B0F0"/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59684" y="5413984"/>
            <a:ext cx="2750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Golos Text" panose="020B0604020202020204" charset="0"/>
                <a:ea typeface="Golos Text" panose="020B0604020202020204" charset="0"/>
              </a:rPr>
              <a:t>Заявления на рассмотрении</a:t>
            </a:r>
            <a:endParaRPr lang="ru-RU" sz="1400" b="1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028686" y="5652409"/>
            <a:ext cx="896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</a:rPr>
              <a:t>20</a:t>
            </a:r>
            <a:endParaRPr lang="ru-RU" sz="4400" b="1" dirty="0">
              <a:solidFill>
                <a:srgbClr val="00B0F0"/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442092" y="6334551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Golos Text" panose="020B0604020202020204" charset="0"/>
                <a:ea typeface="Golos Text" panose="020B0604020202020204" charset="0"/>
              </a:rPr>
              <a:t>ЕД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6095524" y="6426137"/>
            <a:ext cx="486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Golos Text" panose="020B0604020202020204" charset="0"/>
                <a:ea typeface="Golos Text" panose="020B0604020202020204" charset="0"/>
              </a:rPr>
              <a:t>ЕД.</a:t>
            </a:r>
            <a:endParaRPr lang="ru-RU" sz="14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9064777" y="6340108"/>
            <a:ext cx="486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Golos Text" panose="020B0604020202020204" charset="0"/>
                <a:ea typeface="Golos Text" panose="020B0604020202020204" charset="0"/>
              </a:rPr>
              <a:t>ЕД.</a:t>
            </a:r>
          </a:p>
        </p:txBody>
      </p:sp>
      <p:cxnSp>
        <p:nvCxnSpPr>
          <p:cNvPr id="60" name="Straight Connector 30">
            <a:extLst>
              <a:ext uri="{FF2B5EF4-FFF2-40B4-BE49-F238E27FC236}">
                <a16:creationId xmlns:a16="http://schemas.microsoft.com/office/drawing/2014/main" xmlns="" id="{E8532AC0-4948-01AA-FA97-0BA54F7EB97C}"/>
              </a:ext>
            </a:extLst>
          </p:cNvPr>
          <p:cNvCxnSpPr>
            <a:cxnSpLocks/>
          </p:cNvCxnSpPr>
          <p:nvPr/>
        </p:nvCxnSpPr>
        <p:spPr>
          <a:xfrm>
            <a:off x="5468708" y="5518941"/>
            <a:ext cx="0" cy="1339059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0">
            <a:extLst>
              <a:ext uri="{FF2B5EF4-FFF2-40B4-BE49-F238E27FC236}">
                <a16:creationId xmlns:a16="http://schemas.microsoft.com/office/drawing/2014/main" xmlns="" id="{E8532AC0-4948-01AA-FA97-0BA54F7EB97C}"/>
              </a:ext>
            </a:extLst>
          </p:cNvPr>
          <p:cNvCxnSpPr>
            <a:cxnSpLocks/>
          </p:cNvCxnSpPr>
          <p:nvPr/>
        </p:nvCxnSpPr>
        <p:spPr>
          <a:xfrm>
            <a:off x="2176078" y="5470011"/>
            <a:ext cx="0" cy="1387989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4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="" xmlns:a16="http://schemas.microsoft.com/office/drawing/2014/main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КОНТРОЛИРУЕМЫЕ ИНОСТРАННЫЕ КОМПАНИИ И КОНТРОЛИРУЮЩИЕ ЛИЦА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70D09C6-5C9D-6525-3A82-7D49C87DE042}"/>
              </a:ext>
            </a:extLst>
          </p:cNvPr>
          <p:cNvGrpSpPr/>
          <p:nvPr/>
        </p:nvGrpSpPr>
        <p:grpSpPr>
          <a:xfrm>
            <a:off x="7741263" y="2228927"/>
            <a:ext cx="2928435" cy="909834"/>
            <a:chOff x="988622" y="1544851"/>
            <a:chExt cx="2928435" cy="909834"/>
          </a:xfrm>
        </p:grpSpPr>
        <p:sp>
          <p:nvSpPr>
            <p:cNvPr id="3" name="Subtitle 2">
              <a:extLst>
                <a:ext uri="{FF2B5EF4-FFF2-40B4-BE49-F238E27FC236}">
                  <a16:creationId xmlns="" xmlns:a16="http://schemas.microsoft.com/office/drawing/2014/main" id="{A29F777F-1F5A-05D1-297B-730D91F4FB3B}"/>
                </a:ext>
              </a:extLst>
            </p:cNvPr>
            <p:cNvSpPr txBox="1">
              <a:spLocks/>
            </p:cNvSpPr>
            <p:nvPr/>
          </p:nvSpPr>
          <p:spPr>
            <a:xfrm>
              <a:off x="988622" y="1544851"/>
              <a:ext cx="2928435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28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более </a:t>
              </a: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500</a:t>
              </a:r>
              <a:endPara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4" name="Subtitle 2">
              <a:extLst>
                <a:ext uri="{FF2B5EF4-FFF2-40B4-BE49-F238E27FC236}">
                  <a16:creationId xmlns="" xmlns:a16="http://schemas.microsoft.com/office/drawing/2014/main" id="{DA9BD254-1580-E38E-2B3D-18E9C4E69195}"/>
                </a:ext>
              </a:extLst>
            </p:cNvPr>
            <p:cNvSpPr txBox="1">
              <a:spLocks/>
            </p:cNvSpPr>
            <p:nvPr/>
          </p:nvSpPr>
          <p:spPr>
            <a:xfrm>
              <a:off x="1020629" y="2239241"/>
              <a:ext cx="2525975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физических лиц</a:t>
              </a: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9B99AEFB-02AB-9A5B-B96C-98CF1C849750}"/>
              </a:ext>
            </a:extLst>
          </p:cNvPr>
          <p:cNvSpPr txBox="1">
            <a:spLocks/>
          </p:cNvSpPr>
          <p:nvPr/>
        </p:nvSpPr>
        <p:spPr>
          <a:xfrm>
            <a:off x="7607364" y="1624910"/>
            <a:ext cx="3731752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Перешли на фиксированную уплату НДФЛ с прибыли КИК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c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2020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года 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5DB6266-E0BD-3ADF-D742-4E2F4D867D31}"/>
              </a:ext>
            </a:extLst>
          </p:cNvPr>
          <p:cNvCxnSpPr>
            <a:cxnSpLocks/>
          </p:cNvCxnSpPr>
          <p:nvPr/>
        </p:nvCxnSpPr>
        <p:spPr>
          <a:xfrm>
            <a:off x="7284132" y="155788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1AE180E-0046-B444-9C14-02379E29DE38}"/>
              </a:ext>
            </a:extLst>
          </p:cNvPr>
          <p:cNvCxnSpPr>
            <a:cxnSpLocks/>
          </p:cNvCxnSpPr>
          <p:nvPr/>
        </p:nvCxnSpPr>
        <p:spPr>
          <a:xfrm>
            <a:off x="7298804" y="2183377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DA9EC65-4FE9-CD3D-EEF9-FE0779CDC570}"/>
              </a:ext>
            </a:extLst>
          </p:cNvPr>
          <p:cNvCxnSpPr>
            <a:cxnSpLocks/>
          </p:cNvCxnSpPr>
          <p:nvPr/>
        </p:nvCxnSpPr>
        <p:spPr>
          <a:xfrm>
            <a:off x="7298804" y="4314133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655D52A-2236-8756-AD50-725993D18536}"/>
              </a:ext>
            </a:extLst>
          </p:cNvPr>
          <p:cNvCxnSpPr>
            <a:cxnSpLocks/>
          </p:cNvCxnSpPr>
          <p:nvPr/>
        </p:nvCxnSpPr>
        <p:spPr>
          <a:xfrm flipH="1">
            <a:off x="7308233" y="3439833"/>
            <a:ext cx="458383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="" xmlns:a16="http://schemas.microsoft.com/office/drawing/2014/main" id="{54AB8BC9-DB8D-DACE-876F-500C69EFEDF2}"/>
              </a:ext>
            </a:extLst>
          </p:cNvPr>
          <p:cNvSpPr txBox="1">
            <a:spLocks/>
          </p:cNvSpPr>
          <p:nvPr/>
        </p:nvSpPr>
        <p:spPr>
          <a:xfrm>
            <a:off x="808525" y="1624910"/>
            <a:ext cx="3235247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налогоплательщиков, представивших уведомление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 КИК за 2021 год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AE91885A-9FE2-8BAA-7460-4ABB5DA0D4F7}"/>
              </a:ext>
            </a:extLst>
          </p:cNvPr>
          <p:cNvSpPr txBox="1">
            <a:spLocks/>
          </p:cNvSpPr>
          <p:nvPr/>
        </p:nvSpPr>
        <p:spPr>
          <a:xfrm>
            <a:off x="4206571" y="1624910"/>
            <a:ext cx="3235247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задекларированных КИК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 2021 год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3D7E8FB-00A5-0ADA-1C48-EFFBB7777F35}"/>
              </a:ext>
            </a:extLst>
          </p:cNvPr>
          <p:cNvCxnSpPr>
            <a:cxnSpLocks/>
          </p:cNvCxnSpPr>
          <p:nvPr/>
        </p:nvCxnSpPr>
        <p:spPr>
          <a:xfrm>
            <a:off x="3971764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Диаграмма 26">
            <a:extLst>
              <a:ext uri="{FF2B5EF4-FFF2-40B4-BE49-F238E27FC236}">
                <a16:creationId xmlns="" xmlns:a16="http://schemas.microsoft.com/office/drawing/2014/main" id="{0DFFA744-93B4-F989-968F-B23FA7CDD9C9}"/>
              </a:ext>
            </a:extLst>
          </p:cNvPr>
          <p:cNvGraphicFramePr/>
          <p:nvPr>
            <p:extLst/>
          </p:nvPr>
        </p:nvGraphicFramePr>
        <p:xfrm>
          <a:off x="863566" y="3466237"/>
          <a:ext cx="2767180" cy="260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1C3B570C-11CC-41D7-B84D-8C107158FD10}"/>
              </a:ext>
            </a:extLst>
          </p:cNvPr>
          <p:cNvSpPr txBox="1">
            <a:spLocks/>
          </p:cNvSpPr>
          <p:nvPr/>
        </p:nvSpPr>
        <p:spPr>
          <a:xfrm>
            <a:off x="1561332" y="4612596"/>
            <a:ext cx="137165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342900" algn="l"/>
              </a:tabLst>
            </a:pPr>
            <a:r>
              <a:rPr lang="ru-RU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16 </a:t>
            </a:r>
            <a:r>
              <a:rPr lang="ru-RU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575</a:t>
            </a:r>
            <a:endParaRPr lang="ru-RU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432979C3-2E32-B6F3-33DB-78E67D42D6BB}"/>
              </a:ext>
            </a:extLst>
          </p:cNvPr>
          <p:cNvSpPr txBox="1">
            <a:spLocks/>
          </p:cNvSpPr>
          <p:nvPr/>
        </p:nvSpPr>
        <p:spPr>
          <a:xfrm>
            <a:off x="808525" y="2391197"/>
            <a:ext cx="2928433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36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</a:t>
            </a:r>
            <a:r>
              <a:rPr lang="ru-RU" sz="36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15%</a:t>
            </a:r>
            <a:endParaRPr lang="ru-RU" sz="36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="" xmlns:a16="http://schemas.microsoft.com/office/drawing/2014/main" id="{C6407979-2176-0E60-8568-3A235D0395E6}"/>
              </a:ext>
            </a:extLst>
          </p:cNvPr>
          <p:cNvSpPr txBox="1">
            <a:spLocks/>
          </p:cNvSpPr>
          <p:nvPr/>
        </p:nvSpPr>
        <p:spPr>
          <a:xfrm>
            <a:off x="4232632" y="2391197"/>
            <a:ext cx="2928433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36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+8%</a:t>
            </a:r>
          </a:p>
        </p:txBody>
      </p:sp>
      <p:graphicFrame>
        <p:nvGraphicFramePr>
          <p:cNvPr id="24" name="Диаграмма 26">
            <a:extLst>
              <a:ext uri="{FF2B5EF4-FFF2-40B4-BE49-F238E27FC236}">
                <a16:creationId xmlns="" xmlns:a16="http://schemas.microsoft.com/office/drawing/2014/main" id="{2DD5C17E-B259-DE44-7701-FE9071859822}"/>
              </a:ext>
            </a:extLst>
          </p:cNvPr>
          <p:cNvGraphicFramePr/>
          <p:nvPr>
            <p:extLst/>
          </p:nvPr>
        </p:nvGraphicFramePr>
        <p:xfrm>
          <a:off x="4345314" y="3466237"/>
          <a:ext cx="2767180" cy="260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Subtitle 2">
            <a:extLst>
              <a:ext uri="{FF2B5EF4-FFF2-40B4-BE49-F238E27FC236}">
                <a16:creationId xmlns="" xmlns:a16="http://schemas.microsoft.com/office/drawing/2014/main" id="{92EA3985-5D74-B0B1-2061-B1F95D198014}"/>
              </a:ext>
            </a:extLst>
          </p:cNvPr>
          <p:cNvSpPr txBox="1">
            <a:spLocks/>
          </p:cNvSpPr>
          <p:nvPr/>
        </p:nvSpPr>
        <p:spPr>
          <a:xfrm>
            <a:off x="5087888" y="4612596"/>
            <a:ext cx="137165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342900" algn="l"/>
              </a:tabLst>
            </a:pPr>
            <a:r>
              <a:rPr lang="ru-RU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37 505</a:t>
            </a:r>
            <a:endParaRPr lang="ru-RU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="" xmlns:a16="http://schemas.microsoft.com/office/drawing/2014/main" id="{00D3E3CB-1DA8-8AE5-BC4C-B0530A76EBD8}"/>
              </a:ext>
            </a:extLst>
          </p:cNvPr>
          <p:cNvSpPr txBox="1">
            <a:spLocks/>
          </p:cNvSpPr>
          <p:nvPr/>
        </p:nvSpPr>
        <p:spPr>
          <a:xfrm>
            <a:off x="3051133" y="3384085"/>
            <a:ext cx="137165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8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18% </a:t>
            </a:r>
            <a:endParaRPr lang="ru-RU" sz="18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8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ЮЛ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="" xmlns:a16="http://schemas.microsoft.com/office/drawing/2014/main" id="{06819D49-9D0F-3004-3894-1DEFB3103BF0}"/>
              </a:ext>
            </a:extLst>
          </p:cNvPr>
          <p:cNvSpPr txBox="1">
            <a:spLocks/>
          </p:cNvSpPr>
          <p:nvPr/>
        </p:nvSpPr>
        <p:spPr>
          <a:xfrm>
            <a:off x="6433293" y="3384085"/>
            <a:ext cx="137165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8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98% 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8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ИО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="" xmlns:a16="http://schemas.microsoft.com/office/drawing/2014/main" id="{F0994969-6933-7D6E-9885-48209F21085D}"/>
              </a:ext>
            </a:extLst>
          </p:cNvPr>
          <p:cNvSpPr txBox="1">
            <a:spLocks/>
          </p:cNvSpPr>
          <p:nvPr/>
        </p:nvSpPr>
        <p:spPr>
          <a:xfrm>
            <a:off x="778713" y="5330580"/>
            <a:ext cx="137165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82%</a:t>
            </a:r>
            <a:endParaRPr lang="ru-RU" sz="1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ФЛ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="" xmlns:a16="http://schemas.microsoft.com/office/drawing/2014/main" id="{2373D181-5994-CC79-D94A-21D1B9143709}"/>
              </a:ext>
            </a:extLst>
          </p:cNvPr>
          <p:cNvSpPr txBox="1">
            <a:spLocks/>
          </p:cNvSpPr>
          <p:nvPr/>
        </p:nvSpPr>
        <p:spPr>
          <a:xfrm>
            <a:off x="4160873" y="5330580"/>
            <a:ext cx="137165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2% </a:t>
            </a:r>
            <a:b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D7EA8E5-160B-4F8B-B313-457EE93884F6}"/>
              </a:ext>
            </a:extLst>
          </p:cNvPr>
          <p:cNvSpPr txBox="1"/>
          <p:nvPr/>
        </p:nvSpPr>
        <p:spPr bwMode="auto">
          <a:xfrm>
            <a:off x="7549566" y="3550201"/>
            <a:ext cx="4701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1500" b="1" spc="-1">
                <a:solidFill>
                  <a:srgbClr val="40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pPr algn="l"/>
            <a:r>
              <a:rPr lang="ru-RU" sz="1400" kern="800" spc="-13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Ежегодный прирост количества задекларированных КИК </a:t>
            </a:r>
            <a:endParaRPr lang="ru-RU" sz="1400" kern="800" spc="-13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7365429" y="3894719"/>
            <a:ext cx="4600700" cy="2854800"/>
            <a:chOff x="7463728" y="4031873"/>
            <a:chExt cx="4817560" cy="2657069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7463728" y="4162898"/>
              <a:ext cx="4817560" cy="2526044"/>
              <a:chOff x="7207382" y="4142408"/>
              <a:chExt cx="4817560" cy="2526044"/>
            </a:xfrm>
          </p:grpSpPr>
          <p:graphicFrame>
            <p:nvGraphicFramePr>
              <p:cNvPr id="33" name="Диаграмма 32"/>
              <p:cNvGraphicFramePr/>
              <p:nvPr>
                <p:extLst/>
              </p:nvPr>
            </p:nvGraphicFramePr>
            <p:xfrm>
              <a:off x="7207382" y="4228411"/>
              <a:ext cx="4584171" cy="244004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0D7EA8E5-160B-4F8B-B313-457EE93884F6}"/>
                  </a:ext>
                </a:extLst>
              </p:cNvPr>
              <p:cNvSpPr txBox="1"/>
              <p:nvPr/>
            </p:nvSpPr>
            <p:spPr bwMode="auto">
              <a:xfrm>
                <a:off x="7932377" y="4563681"/>
                <a:ext cx="785805" cy="532816"/>
              </a:xfrm>
              <a:prstGeom prst="rect">
                <a:avLst/>
              </a:prstGeom>
            </p:spPr>
            <p:txBody>
              <a:bodyPr wrap="none" lIns="104105" tIns="52052" rIns="104105" bIns="52052" anchor="ctr">
                <a:normAutofit/>
              </a:bodyPr>
              <a:lstStyle/>
              <a:p>
                <a:pPr algn="ctr" defTabSz="1041034">
                  <a:defRPr/>
                </a:pPr>
                <a:r>
                  <a:rPr lang="ru-RU" sz="1500" b="1" dirty="0" smtClean="0">
                    <a:solidFill>
                      <a:srgbClr val="F79646">
                        <a:lumMod val="75000"/>
                      </a:srgb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+33%</a:t>
                </a:r>
                <a:endParaRPr lang="ru-RU" sz="1500" b="1" dirty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0D7EA8E5-160B-4F8B-B313-457EE93884F6}"/>
                  </a:ext>
                </a:extLst>
              </p:cNvPr>
              <p:cNvSpPr txBox="1"/>
              <p:nvPr/>
            </p:nvSpPr>
            <p:spPr bwMode="auto">
              <a:xfrm>
                <a:off x="8630101" y="4420832"/>
                <a:ext cx="785805" cy="532816"/>
              </a:xfrm>
              <a:prstGeom prst="rect">
                <a:avLst/>
              </a:prstGeom>
            </p:spPr>
            <p:txBody>
              <a:bodyPr wrap="none" lIns="104105" tIns="52052" rIns="104105" bIns="52052" anchor="ctr">
                <a:normAutofit/>
              </a:bodyPr>
              <a:lstStyle/>
              <a:p>
                <a:pPr algn="ctr" defTabSz="1041034">
                  <a:defRPr/>
                </a:pPr>
                <a:r>
                  <a:rPr lang="ru-RU" sz="1500" b="1" dirty="0" smtClean="0">
                    <a:solidFill>
                      <a:srgbClr val="F79646">
                        <a:lumMod val="75000"/>
                      </a:srgb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+12%</a:t>
                </a:r>
                <a:endParaRPr lang="ru-RU" sz="1500" b="1" dirty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0D7EA8E5-160B-4F8B-B313-457EE93884F6}"/>
                  </a:ext>
                </a:extLst>
              </p:cNvPr>
              <p:cNvSpPr txBox="1"/>
              <p:nvPr/>
            </p:nvSpPr>
            <p:spPr bwMode="auto">
              <a:xfrm>
                <a:off x="9415906" y="4363879"/>
                <a:ext cx="643357" cy="507141"/>
              </a:xfrm>
              <a:prstGeom prst="rect">
                <a:avLst/>
              </a:prstGeom>
            </p:spPr>
            <p:txBody>
              <a:bodyPr wrap="none" lIns="104105" tIns="52052" rIns="104105" bIns="52052" anchor="ctr">
                <a:normAutofit/>
              </a:bodyPr>
              <a:lstStyle/>
              <a:p>
                <a:pPr algn="ctr" defTabSz="1041034">
                  <a:defRPr/>
                </a:pPr>
                <a:r>
                  <a:rPr lang="ru-RU" sz="1500" b="1" dirty="0" smtClean="0">
                    <a:solidFill>
                      <a:srgbClr val="F79646">
                        <a:lumMod val="75000"/>
                      </a:srgb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+6%</a:t>
                </a:r>
                <a:endParaRPr lang="ru-RU" sz="1500" b="1" dirty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0D7EA8E5-160B-4F8B-B313-457EE93884F6}"/>
                  </a:ext>
                </a:extLst>
              </p:cNvPr>
              <p:cNvSpPr txBox="1"/>
              <p:nvPr/>
            </p:nvSpPr>
            <p:spPr bwMode="auto">
              <a:xfrm>
                <a:off x="10153726" y="4142408"/>
                <a:ext cx="643357" cy="572805"/>
              </a:xfrm>
              <a:prstGeom prst="rect">
                <a:avLst/>
              </a:prstGeom>
            </p:spPr>
            <p:txBody>
              <a:bodyPr wrap="none" lIns="104105" tIns="52052" rIns="104105" bIns="52052" anchor="ctr">
                <a:normAutofit/>
              </a:bodyPr>
              <a:lstStyle/>
              <a:p>
                <a:pPr algn="ctr" defTabSz="1041034">
                  <a:defRPr/>
                </a:pPr>
                <a:r>
                  <a:rPr lang="ru-RU" sz="1500" b="1" dirty="0" smtClean="0">
                    <a:solidFill>
                      <a:srgbClr val="F79646">
                        <a:lumMod val="75000"/>
                      </a:srgbClr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+14%</a:t>
                </a:r>
                <a:endParaRPr lang="ru-RU" sz="1500" b="1" dirty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cxnSp>
            <p:nvCxnSpPr>
              <p:cNvPr id="39" name="Прямая соединительная линия 38"/>
              <p:cNvCxnSpPr/>
              <p:nvPr/>
            </p:nvCxnSpPr>
            <p:spPr>
              <a:xfrm flipV="1">
                <a:off x="7416685" y="4503424"/>
                <a:ext cx="3907653" cy="1632471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</a:schemeClr>
                </a:solidFill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0D7EA8E5-160B-4F8B-B313-457EE93884F6}"/>
                  </a:ext>
                </a:extLst>
              </p:cNvPr>
              <p:cNvSpPr txBox="1"/>
              <p:nvPr/>
            </p:nvSpPr>
            <p:spPr bwMode="auto">
              <a:xfrm>
                <a:off x="11396796" y="4382356"/>
                <a:ext cx="628146" cy="40366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none" lIns="104105" tIns="52052" rIns="104105" bIns="52052" anchor="ctr">
                <a:normAutofit/>
              </a:bodyPr>
              <a:lstStyle/>
              <a:p>
                <a:pPr algn="ctr" defTabSz="1041034">
                  <a:defRPr/>
                </a:pPr>
                <a:r>
                  <a:rPr lang="ru-RU" sz="1800" b="1" kern="800" spc="-13" dirty="0">
                    <a:solidFill>
                      <a:srgbClr val="00B0F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+94%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D7EA8E5-160B-4F8B-B313-457EE93884F6}"/>
                </a:ext>
              </a:extLst>
            </p:cNvPr>
            <p:cNvSpPr txBox="1"/>
            <p:nvPr/>
          </p:nvSpPr>
          <p:spPr bwMode="auto">
            <a:xfrm>
              <a:off x="11083126" y="4031873"/>
              <a:ext cx="643357" cy="572805"/>
            </a:xfrm>
            <a:prstGeom prst="rect">
              <a:avLst/>
            </a:prstGeom>
          </p:spPr>
          <p:txBody>
            <a:bodyPr wrap="none" lIns="104105" tIns="52052" rIns="104105" bIns="52052" anchor="ctr">
              <a:normAutofit/>
            </a:bodyPr>
            <a:lstStyle/>
            <a:p>
              <a:pPr algn="ctr" defTabSz="1041034">
                <a:defRPr/>
              </a:pPr>
              <a:r>
                <a:rPr lang="ru-RU" sz="1500" b="1" dirty="0" smtClean="0">
                  <a:solidFill>
                    <a:srgbClr val="F79646">
                      <a:lumMod val="75000"/>
                    </a:srgb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+8%</a:t>
              </a:r>
              <a:endParaRPr lang="ru-RU" sz="1500" b="1" dirty="0">
                <a:solidFill>
                  <a:srgbClr val="F79646">
                    <a:lumMod val="7500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558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srgbClr val="57565A">
                    <a:lumMod val="50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ВАЛЮТНЫЙ КОНТРОЛЬ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FD5E623-0443-BFDA-A8E5-4B9F733DF636}"/>
              </a:ext>
            </a:extLst>
          </p:cNvPr>
          <p:cNvSpPr txBox="1">
            <a:spLocks/>
          </p:cNvSpPr>
          <p:nvPr/>
        </p:nvSpPr>
        <p:spPr>
          <a:xfrm>
            <a:off x="2711148" y="2520828"/>
            <a:ext cx="3798954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25 510</a:t>
            </a:r>
            <a:r>
              <a:rPr lang="ru-RU" sz="4400" b="1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-74%</a:t>
            </a:r>
            <a:endParaRPr lang="ru-RU" sz="3600" baseline="50000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54A9C5DB-6F22-66AE-16C4-4E2884BFC5A9}"/>
              </a:ext>
            </a:extLst>
          </p:cNvPr>
          <p:cNvSpPr txBox="1">
            <a:spLocks/>
          </p:cNvSpPr>
          <p:nvPr/>
        </p:nvSpPr>
        <p:spPr>
          <a:xfrm>
            <a:off x="2705929" y="1624910"/>
            <a:ext cx="3030032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дел, возбужденных за нарушения валютного законодательства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A75F5C3F-B658-4AC4-62DD-73D0C19A83ED}"/>
              </a:ext>
            </a:extLst>
          </p:cNvPr>
          <p:cNvSpPr txBox="1">
            <a:spLocks/>
          </p:cNvSpPr>
          <p:nvPr/>
        </p:nvSpPr>
        <p:spPr>
          <a:xfrm>
            <a:off x="587389" y="6160465"/>
            <a:ext cx="1368150" cy="46166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Значение </a:t>
            </a:r>
            <a:r>
              <a:rPr lang="ru-RU" sz="10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показателей </a:t>
            </a:r>
            <a:r>
              <a:rPr lang="ru-RU" sz="1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приведено </a:t>
            </a:r>
            <a:r>
              <a:rPr lang="ru-RU" sz="10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</a:t>
            </a:r>
            <a:r>
              <a:rPr lang="ru-RU" sz="1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сравнении </a:t>
            </a:r>
            <a:br>
              <a:rPr lang="ru-RU" sz="1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 с 2021 </a:t>
            </a:r>
            <a:endParaRPr lang="ru-RU" sz="1000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7F201D3-C33B-7286-17DC-6C0288D7AAA1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C3CFF98-2FD8-DB72-4F98-66387A5E0C3C}"/>
              </a:ext>
            </a:extLst>
          </p:cNvPr>
          <p:cNvGrpSpPr/>
          <p:nvPr/>
        </p:nvGrpSpPr>
        <p:grpSpPr>
          <a:xfrm>
            <a:off x="2705928" y="5147753"/>
            <a:ext cx="2309633" cy="945543"/>
            <a:chOff x="978211" y="1520788"/>
            <a:chExt cx="2309633" cy="945543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1DAC1B55-70D7-7638-AE89-769984A75599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1,41</a:t>
              </a:r>
              <a:r>
                <a:rPr lang="ru-RU" sz="4400" b="1" dirty="0" smtClean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 smtClean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-42%</a:t>
              </a:r>
              <a:endParaRPr lang="ru-RU" sz="3600" baseline="50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xmlns="" id="{82F0735D-2E63-E6EA-EBF8-1E3610BB7464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r>
                <a:rPr lang="ru-RU" sz="1400" dirty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7F8080CA-4603-168F-150A-9C80C5905816}"/>
              </a:ext>
            </a:extLst>
          </p:cNvPr>
          <p:cNvSpPr txBox="1">
            <a:spLocks/>
          </p:cNvSpPr>
          <p:nvPr/>
        </p:nvSpPr>
        <p:spPr>
          <a:xfrm>
            <a:off x="2705929" y="4257424"/>
            <a:ext cx="3030032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Сумма взысканных штрафов </a:t>
            </a:r>
            <a:b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 нарушения валютного законодательства (всего)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4319ED1-FABB-1294-1F36-9347384F5E30}"/>
              </a:ext>
            </a:extLst>
          </p:cNvPr>
          <p:cNvCxnSpPr>
            <a:cxnSpLocks/>
          </p:cNvCxnSpPr>
          <p:nvPr/>
        </p:nvCxnSpPr>
        <p:spPr>
          <a:xfrm>
            <a:off x="2113252" y="533041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A5F2FD8A-0A0E-BC81-D22A-5492D58FCA1E}"/>
              </a:ext>
            </a:extLst>
          </p:cNvPr>
          <p:cNvSpPr txBox="1">
            <a:spLocks/>
          </p:cNvSpPr>
          <p:nvPr/>
        </p:nvSpPr>
        <p:spPr>
          <a:xfrm>
            <a:off x="7744678" y="2520828"/>
            <a:ext cx="393194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21 697</a:t>
            </a:r>
            <a:r>
              <a:rPr lang="ru-RU" sz="4400" b="1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-</a:t>
            </a:r>
            <a:r>
              <a:rPr lang="ru-RU" sz="3600" baseline="500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66%</a:t>
            </a:r>
            <a:endParaRPr lang="ru-RU" sz="3600" baseline="50000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FAB3A1C4-4E10-84E5-B5D6-E8C7AA2E54DF}"/>
              </a:ext>
            </a:extLst>
          </p:cNvPr>
          <p:cNvSpPr txBox="1">
            <a:spLocks/>
          </p:cNvSpPr>
          <p:nvPr/>
        </p:nvSpPr>
        <p:spPr>
          <a:xfrm>
            <a:off x="7739458" y="1624910"/>
            <a:ext cx="3027305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дел, возбужденных за осуществление незаконных валютных операций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5C50394-ABBC-E40B-5C07-331B7BB6C423}"/>
              </a:ext>
            </a:extLst>
          </p:cNvPr>
          <p:cNvCxnSpPr>
            <a:cxnSpLocks/>
          </p:cNvCxnSpPr>
          <p:nvPr/>
        </p:nvCxnSpPr>
        <p:spPr>
          <a:xfrm>
            <a:off x="7127390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37F06B4-5DF2-B2CD-2C62-5901AA7D7D35}"/>
              </a:ext>
            </a:extLst>
          </p:cNvPr>
          <p:cNvCxnSpPr>
            <a:cxnSpLocks/>
          </p:cNvCxnSpPr>
          <p:nvPr/>
        </p:nvCxnSpPr>
        <p:spPr>
          <a:xfrm>
            <a:off x="2113252" y="2631612"/>
            <a:ext cx="0" cy="44123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70D332A-F8BE-502D-1DE0-6D3AA4506F28}"/>
              </a:ext>
            </a:extLst>
          </p:cNvPr>
          <p:cNvCxnSpPr>
            <a:cxnSpLocks/>
          </p:cNvCxnSpPr>
          <p:nvPr/>
        </p:nvCxnSpPr>
        <p:spPr>
          <a:xfrm>
            <a:off x="7144057" y="2631612"/>
            <a:ext cx="0" cy="44123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482EA411-276F-4356-2B1D-98F9B02724B6}"/>
              </a:ext>
            </a:extLst>
          </p:cNvPr>
          <p:cNvSpPr txBox="1">
            <a:spLocks/>
          </p:cNvSpPr>
          <p:nvPr/>
        </p:nvSpPr>
        <p:spPr>
          <a:xfrm>
            <a:off x="7739458" y="4257424"/>
            <a:ext cx="3168351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Сумма взысканных штрафов </a:t>
            </a:r>
            <a:b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 осуществление незаконных валютных операций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140F0E8-8464-B94A-AB1F-446948C246D6}"/>
              </a:ext>
            </a:extLst>
          </p:cNvPr>
          <p:cNvCxnSpPr>
            <a:cxnSpLocks/>
          </p:cNvCxnSpPr>
          <p:nvPr/>
        </p:nvCxnSpPr>
        <p:spPr>
          <a:xfrm>
            <a:off x="7144057" y="533041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3886491-603D-ED53-14B9-A593CAFB8C5B}"/>
              </a:ext>
            </a:extLst>
          </p:cNvPr>
          <p:cNvCxnSpPr>
            <a:cxnSpLocks/>
          </p:cNvCxnSpPr>
          <p:nvPr/>
        </p:nvCxnSpPr>
        <p:spPr>
          <a:xfrm flipH="1">
            <a:off x="2096585" y="3717032"/>
            <a:ext cx="1009541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C1CB34A8-E71C-D011-E905-50A9F304D643}"/>
              </a:ext>
            </a:extLst>
          </p:cNvPr>
          <p:cNvSpPr txBox="1">
            <a:spLocks/>
          </p:cNvSpPr>
          <p:nvPr/>
        </p:nvSpPr>
        <p:spPr>
          <a:xfrm>
            <a:off x="587389" y="1624910"/>
            <a:ext cx="1296140" cy="30777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0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Назначение </a:t>
            </a:r>
            <a:br>
              <a:rPr lang="ru-RU" sz="10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проведение проверок соблюдения валютного законодательства приостановлено </a:t>
            </a:r>
            <a:br>
              <a:rPr lang="ru-RU" sz="10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 </a:t>
            </a:r>
            <a:r>
              <a:rPr lang="ru-RU" sz="1000" b="1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05.03.2022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endParaRPr lang="ru-RU" sz="1000" b="1" dirty="0" smtClean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 defTabSz="914400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000" kern="1200" spc="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письмо ФНС России              от 05.03.2022 </a:t>
            </a:r>
            <a:br>
              <a:rPr lang="ru-RU" sz="1000" kern="1200" spc="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kern="1200" spc="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№ШЮ-4-17/2734@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endParaRPr lang="ru-RU" sz="1000" b="1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0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постановление </a:t>
            </a:r>
            <a:r>
              <a:rPr lang="ru-RU" sz="1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Правительства РФ </a:t>
            </a:r>
            <a:r>
              <a:rPr lang="ru-RU" sz="10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               от </a:t>
            </a:r>
            <a:r>
              <a:rPr lang="ru-RU" sz="1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28.05.2022 №977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«О мерах валютного контроля в условиях внешнего санкционного давления</a:t>
            </a:r>
            <a:r>
              <a:rPr lang="ru-RU" sz="10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endParaRPr lang="ru-RU" sz="1000" b="1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xmlns="" id="{CD9E0C41-3EA2-7157-2744-AD20B334A91C}"/>
              </a:ext>
            </a:extLst>
          </p:cNvPr>
          <p:cNvSpPr txBox="1">
            <a:spLocks/>
          </p:cNvSpPr>
          <p:nvPr/>
        </p:nvSpPr>
        <p:spPr>
          <a:xfrm>
            <a:off x="6240016" y="2744508"/>
            <a:ext cx="702495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из них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A822E68-9D8C-1608-6375-CB51B4731117}"/>
              </a:ext>
            </a:extLst>
          </p:cNvPr>
          <p:cNvGrpSpPr/>
          <p:nvPr/>
        </p:nvGrpSpPr>
        <p:grpSpPr>
          <a:xfrm>
            <a:off x="7739458" y="5147753"/>
            <a:ext cx="3865153" cy="945543"/>
            <a:chOff x="978211" y="1520788"/>
            <a:chExt cx="3865153" cy="945543"/>
          </a:xfrm>
        </p:grpSpPr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xmlns="" id="{A4F81D4A-8AAE-B579-13D4-E31CC7E28257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385993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967,11</a:t>
              </a:r>
              <a:r>
                <a:rPr lang="ru-RU" sz="4400" b="1" dirty="0" smtClean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 smtClean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-50%</a:t>
              </a:r>
              <a:endParaRPr lang="ru-RU" sz="3600" baseline="50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xmlns="" id="{B16BF151-82FC-ED12-43CE-98D570F60FA0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r>
                <a:rPr lang="ru-RU" sz="1400" dirty="0">
                  <a:solidFill>
                    <a:srgbClr val="57565A">
                      <a:lumMod val="75000"/>
                    </a:srgb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МЛН РУБ.</a:t>
              </a:r>
            </a:p>
          </p:txBody>
        </p:sp>
      </p:grpSp>
      <p:sp>
        <p:nvSpPr>
          <p:cNvPr id="31" name="Subtitle 2">
            <a:extLst>
              <a:ext uri="{FF2B5EF4-FFF2-40B4-BE49-F238E27FC236}">
                <a16:creationId xmlns:a16="http://schemas.microsoft.com/office/drawing/2014/main" xmlns="" id="{D94046FD-C560-5DB0-B799-D3C8F78C88C1}"/>
              </a:ext>
            </a:extLst>
          </p:cNvPr>
          <p:cNvSpPr txBox="1">
            <a:spLocks/>
          </p:cNvSpPr>
          <p:nvPr/>
        </p:nvSpPr>
        <p:spPr>
          <a:xfrm>
            <a:off x="6240016" y="5523922"/>
            <a:ext cx="702495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из них</a:t>
            </a:r>
          </a:p>
        </p:txBody>
      </p:sp>
    </p:spTree>
    <p:extLst>
      <p:ext uri="{BB962C8B-B14F-4D97-AF65-F5344CB8AC3E}">
        <p14:creationId xmlns:p14="http://schemas.microsoft.com/office/powerpoint/2010/main" val="415657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27280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СОДЕРЖАНИЕ</a:t>
            </a:r>
          </a:p>
        </p:txBody>
      </p:sp>
      <p:graphicFrame>
        <p:nvGraphicFramePr>
          <p:cNvPr id="2" name="Таблица 45">
            <a:extLst>
              <a:ext uri="{FF2B5EF4-FFF2-40B4-BE49-F238E27FC236}">
                <a16:creationId xmlns:a16="http://schemas.microsoft.com/office/drawing/2014/main" xmlns="" id="{107DD4C0-6A87-D27C-B1C2-4F7CB0B78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096946"/>
              </p:ext>
            </p:extLst>
          </p:nvPr>
        </p:nvGraphicFramePr>
        <p:xfrm>
          <a:off x="388915" y="1286100"/>
          <a:ext cx="11820635" cy="5722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10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8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17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94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Динамика ключевых социально-экономических показателей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2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Государственная регистрация</a:t>
                      </a: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и учет налогоплательщиков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27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Поступление администрируемых ФНС России доходов 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Единый государственный реестр записей актов гражданского состояния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28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Налог на прибыль организаций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5</a:t>
                      </a: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tabLst>
                          <a:tab pos="342900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Единый регистр населения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29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Налог на добавленную стоимость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6</a:t>
                      </a: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Единый государственный реестр записей актов гражданского состояния</a:t>
                      </a:r>
                    </a:p>
                  </a:txBody>
                  <a:tcPr marL="180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Налог на доходы физических лиц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7</a:t>
                      </a: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tabLst>
                          <a:tab pos="342900" algn="l"/>
                        </a:tabLst>
                      </a:pP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Информационно-коммуникационные</a:t>
                      </a:r>
                      <a:r>
                        <a:rPr lang="ru-RU" sz="1100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технологии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30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Налог на добычу полезных ископаемых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8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Удостоверяющий</a:t>
                      </a: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центр ФНС России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31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Имущественные налоги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9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Официальный сайт ФНС</a:t>
                      </a: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России и сервисы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32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Утилизационный сбор</a:t>
                      </a:r>
                      <a:endParaRPr lang="ru-RU" sz="1100" b="0" cap="none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10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Оказание услуг налогоплательщикам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33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Налоги, уплачиваемые в связи с применением специальных налоговых режимов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11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Платформа</a:t>
                      </a: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«Внешняя поставка данных» ФНС России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34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7377">
                <a:tc row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Налог на профессиональный доход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12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Цифровая платформа</a:t>
                      </a:r>
                      <a:r>
                        <a:rPr lang="ru-RU" sz="1100" baseline="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распределенного реестра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35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Электронный документооборот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36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88067641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Страховые взносы на обязательное социальное страхование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13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Администрирование крупнейших налогоплательщиков –</a:t>
                      </a: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юридических лиц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37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Контрольная работа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14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Совершенствование организационно-функциональной</a:t>
                      </a:r>
                      <a:r>
                        <a:rPr lang="ru-RU" sz="1100" b="0" kern="12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модели ФНС России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38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Камеральный</a:t>
                      </a: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контроль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15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31711153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Налоговый контроль цен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16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Кадровые</a:t>
                      </a:r>
                      <a:r>
                        <a:rPr lang="ru-RU" sz="1100" b="0" kern="120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проекты</a:t>
                      </a:r>
                      <a:endParaRPr lang="ru-RU" sz="1100" b="0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39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Контролируемые иностранные компании и контролирующие лица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17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80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31470864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Валютный</a:t>
                      </a: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контроль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18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Проекты профессионального развития сотрудников Службы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2191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40</a:t>
                      </a:r>
                      <a:endParaRPr lang="ru-RU" sz="1100" b="0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0203993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ru-RU" sz="1100" b="0" kern="1200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Налоговый мониторинг</a:t>
                      </a:r>
                      <a:endParaRPr lang="ru-RU" sz="1100" b="0" kern="1200" cap="none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19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Развитие кадрового потенциала и служебной культуры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>
                        <a:lnSpc>
                          <a:spcPct val="90000"/>
                        </a:lnSpc>
                      </a:pPr>
                      <a:r>
                        <a:rPr lang="ru-RU" sz="1100" b="0" kern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41</a:t>
                      </a:r>
                      <a:endParaRPr lang="ru-RU" sz="1100" b="0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75806829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Задолженность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20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Человекоцентричность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kern="120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43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895573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Обеспечение процедур банкротства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21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Развитие налоговой системы новых территорий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44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02741970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Досудебное урегулирование налоговых споров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23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Международное сотрудничество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45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2373388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Судебная работа налоговых органов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24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Расходование лимитов бюджетных обязательств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46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44651790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Внутренний аудит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25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Административно-контрольная и организационная работа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47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0697060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Контрольно-кассовая</a:t>
                      </a:r>
                      <a:r>
                        <a:rPr lang="ru-RU" sz="1100" b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 техника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26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Основные изменения налогового законодательства</a:t>
                      </a: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ru-RU" sz="1100" dirty="0" smtClean="0">
                          <a:latin typeface="Golos Text" panose="020B0503020202020204" pitchFamily="34" charset="0"/>
                          <a:ea typeface="Golos Text" panose="020B0503020202020204" pitchFamily="34" charset="0"/>
                          <a:cs typeface="Roboto Condensed" panose="020B0604020202020204" charset="0"/>
                        </a:rPr>
                        <a:t>48</a:t>
                      </a: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11494401"/>
                  </a:ext>
                </a:extLst>
              </a:tr>
              <a:tr h="21737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72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R="1800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L="108000" marT="36000" marB="360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ru-RU" sz="1100" dirty="0">
                        <a:latin typeface="Golos Text" panose="020B0503020202020204" pitchFamily="34" charset="0"/>
                        <a:ea typeface="Golos Text" panose="020B0503020202020204" pitchFamily="34" charset="0"/>
                        <a:cs typeface="Roboto Condensed" panose="020B0604020202020204" charset="0"/>
                      </a:endParaRPr>
                    </a:p>
                  </a:txBody>
                  <a:tcPr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07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НАЛОГОВЫЙ МОНИТОРИНГ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11A4EE6-DF51-3C56-F1DD-712F8E4FE063}"/>
              </a:ext>
            </a:extLst>
          </p:cNvPr>
          <p:cNvSpPr txBox="1">
            <a:spLocks/>
          </p:cNvSpPr>
          <p:nvPr/>
        </p:nvSpPr>
        <p:spPr>
          <a:xfrm>
            <a:off x="2705929" y="1624910"/>
            <a:ext cx="3030032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участников налогового мониторинга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5E9201C-F3F3-1110-6490-87527FF26B3B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F598AA8E-D073-E0F2-174B-3C1B3306F653}"/>
              </a:ext>
            </a:extLst>
          </p:cNvPr>
          <p:cNvSpPr txBox="1">
            <a:spLocks/>
          </p:cNvSpPr>
          <p:nvPr/>
        </p:nvSpPr>
        <p:spPr>
          <a:xfrm>
            <a:off x="2711148" y="5147753"/>
            <a:ext cx="2304413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41%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DA1F2B36-5FA6-DF38-2BFE-CDBBF4344DE8}"/>
              </a:ext>
            </a:extLst>
          </p:cNvPr>
          <p:cNvSpPr txBox="1">
            <a:spLocks/>
          </p:cNvSpPr>
          <p:nvPr/>
        </p:nvSpPr>
        <p:spPr>
          <a:xfrm>
            <a:off x="2705928" y="4257424"/>
            <a:ext cx="3462077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Доля налоговых поступлений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федеральный бюджет участников налогового мониторинга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685B2ED-A3DB-B4A1-1869-564962913647}"/>
              </a:ext>
            </a:extLst>
          </p:cNvPr>
          <p:cNvCxnSpPr>
            <a:cxnSpLocks/>
          </p:cNvCxnSpPr>
          <p:nvPr/>
        </p:nvCxnSpPr>
        <p:spPr>
          <a:xfrm>
            <a:off x="2113252" y="5330418"/>
            <a:ext cx="0" cy="36683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D14C34A7-73F5-25A3-D792-8FF5C5EAEEE8}"/>
              </a:ext>
            </a:extLst>
          </p:cNvPr>
          <p:cNvSpPr txBox="1">
            <a:spLocks/>
          </p:cNvSpPr>
          <p:nvPr/>
        </p:nvSpPr>
        <p:spPr>
          <a:xfrm>
            <a:off x="7739458" y="1624910"/>
            <a:ext cx="3027305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Мотивированные 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мнения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C913FE3-0110-3A68-24BF-C2445355FA80}"/>
              </a:ext>
            </a:extLst>
          </p:cNvPr>
          <p:cNvCxnSpPr>
            <a:cxnSpLocks/>
          </p:cNvCxnSpPr>
          <p:nvPr/>
        </p:nvCxnSpPr>
        <p:spPr>
          <a:xfrm>
            <a:off x="7127390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C3B1E4C-0B96-39F0-C659-99EC4CA26A0C}"/>
              </a:ext>
            </a:extLst>
          </p:cNvPr>
          <p:cNvCxnSpPr>
            <a:cxnSpLocks/>
          </p:cNvCxnSpPr>
          <p:nvPr/>
        </p:nvCxnSpPr>
        <p:spPr>
          <a:xfrm>
            <a:off x="7144057" y="533041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EA5594D-8974-EA76-300B-637300D4595F}"/>
              </a:ext>
            </a:extLst>
          </p:cNvPr>
          <p:cNvCxnSpPr>
            <a:cxnSpLocks/>
          </p:cNvCxnSpPr>
          <p:nvPr/>
        </p:nvCxnSpPr>
        <p:spPr>
          <a:xfrm flipH="1">
            <a:off x="2096585" y="3789040"/>
            <a:ext cx="1009541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AB33353-C709-F96D-D46A-49112DB5DDCA}"/>
              </a:ext>
            </a:extLst>
          </p:cNvPr>
          <p:cNvGrpSpPr/>
          <p:nvPr/>
        </p:nvGrpSpPr>
        <p:grpSpPr>
          <a:xfrm>
            <a:off x="7739458" y="5147753"/>
            <a:ext cx="3865153" cy="945543"/>
            <a:chOff x="978211" y="1520788"/>
            <a:chExt cx="3865153" cy="945543"/>
          </a:xfrm>
        </p:grpSpPr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xmlns="" id="{293B05A1-185B-0681-E198-4BEE49DBD3ED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385993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283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xmlns="" id="{E55DF600-5324-FEB9-6FCD-8E3D694C01E0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378D6FB-127A-1C18-8978-F337A0EB85B5}"/>
              </a:ext>
            </a:extLst>
          </p:cNvPr>
          <p:cNvGrpSpPr/>
          <p:nvPr/>
        </p:nvGrpSpPr>
        <p:grpSpPr>
          <a:xfrm>
            <a:off x="7739458" y="2324950"/>
            <a:ext cx="2309633" cy="945543"/>
            <a:chOff x="978211" y="1520788"/>
            <a:chExt cx="2309633" cy="945543"/>
          </a:xfrm>
        </p:grpSpPr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xmlns="" id="{C01470FD-8A28-C525-747B-93D8E8C842B1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189</a:t>
              </a:r>
              <a:endPara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xmlns="" id="{AB977E9A-8583-CAF9-60F5-CE77E2274CA2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ЕД.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3878EEF-F20B-1204-B50F-476E7135D4D1}"/>
              </a:ext>
            </a:extLst>
          </p:cNvPr>
          <p:cNvGrpSpPr/>
          <p:nvPr/>
        </p:nvGrpSpPr>
        <p:grpSpPr>
          <a:xfrm>
            <a:off x="2705929" y="2324950"/>
            <a:ext cx="2309633" cy="945543"/>
            <a:chOff x="978211" y="1520788"/>
            <a:chExt cx="2309633" cy="945543"/>
          </a:xfrm>
        </p:grpSpPr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xmlns="" id="{5C88ABA9-A2F6-A0E8-1A17-9E4020F41A27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445</a:t>
              </a:r>
              <a:endPara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xmlns="" id="{4DDFB173-5CBC-4634-6EFE-84B867726C40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ЕД.</a:t>
              </a:r>
            </a:p>
          </p:txBody>
        </p:sp>
      </p:grpSp>
      <p:sp>
        <p:nvSpPr>
          <p:cNvPr id="34" name="Subtitle 2">
            <a:extLst>
              <a:ext uri="{FF2B5EF4-FFF2-40B4-BE49-F238E27FC236}">
                <a16:creationId xmlns:a16="http://schemas.microsoft.com/office/drawing/2014/main" xmlns="" id="{35E32E94-38E1-0DE3-EACC-BFF0F5E69309}"/>
              </a:ext>
            </a:extLst>
          </p:cNvPr>
          <p:cNvSpPr txBox="1">
            <a:spLocks/>
          </p:cNvSpPr>
          <p:nvPr/>
        </p:nvSpPr>
        <p:spPr>
          <a:xfrm>
            <a:off x="7739458" y="4257424"/>
            <a:ext cx="3027305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Урегулированная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сумма налогов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00DB5940-0BC1-D063-8B1C-673F69F650B6}"/>
              </a:ext>
            </a:extLst>
          </p:cNvPr>
          <p:cNvCxnSpPr>
            <a:cxnSpLocks/>
          </p:cNvCxnSpPr>
          <p:nvPr/>
        </p:nvCxnSpPr>
        <p:spPr>
          <a:xfrm>
            <a:off x="2113252" y="2435733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E90E5275-CFA3-ECDB-692A-BABD9BFDAD70}"/>
              </a:ext>
            </a:extLst>
          </p:cNvPr>
          <p:cNvCxnSpPr>
            <a:cxnSpLocks/>
          </p:cNvCxnSpPr>
          <p:nvPr/>
        </p:nvCxnSpPr>
        <p:spPr>
          <a:xfrm>
            <a:off x="7144057" y="2435733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435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ЗАДОЛЖЕННОСТЬ</a:t>
            </a:r>
          </a:p>
        </p:txBody>
      </p:sp>
      <p:graphicFrame>
        <p:nvGraphicFramePr>
          <p:cNvPr id="2" name="Объект 36">
            <a:extLst>
              <a:ext uri="{FF2B5EF4-FFF2-40B4-BE49-F238E27FC236}">
                <a16:creationId xmlns:a16="http://schemas.microsoft.com/office/drawing/2014/main" xmlns="" id="{E0DADDBE-818C-B554-14E5-F187B4F4106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91544" y="1520788"/>
          <a:ext cx="9649072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B768C8-C052-752B-8FDF-6557F82B0375}"/>
              </a:ext>
            </a:extLst>
          </p:cNvPr>
          <p:cNvSpPr txBox="1">
            <a:spLocks/>
          </p:cNvSpPr>
          <p:nvPr/>
        </p:nvSpPr>
        <p:spPr>
          <a:xfrm>
            <a:off x="2387818" y="980728"/>
            <a:ext cx="4716294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Показатель (Debt-to-income) — отношение долга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 поступлениям, %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0004A504-349E-4729-81C3-9B24B7BFD35E}"/>
              </a:ext>
            </a:extLst>
          </p:cNvPr>
          <p:cNvSpPr txBox="1">
            <a:spLocks/>
          </p:cNvSpPr>
          <p:nvPr/>
        </p:nvSpPr>
        <p:spPr>
          <a:xfrm>
            <a:off x="2387818" y="4077072"/>
            <a:ext cx="396021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Урегулировано долга в порядке зачета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г. по сравнению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 2021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2A8D8997-C25B-624D-61A5-A0CB035B2212}"/>
              </a:ext>
            </a:extLst>
          </p:cNvPr>
          <p:cNvSpPr txBox="1">
            <a:spLocks/>
          </p:cNvSpPr>
          <p:nvPr/>
        </p:nvSpPr>
        <p:spPr>
          <a:xfrm>
            <a:off x="7267635" y="4077072"/>
            <a:ext cx="396021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приостановлений по счетам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г. по сравнению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 2021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E5D436D1-E4C8-1A02-1D97-1CE41366FE6D}"/>
              </a:ext>
            </a:extLst>
          </p:cNvPr>
          <p:cNvSpPr txBox="1">
            <a:spLocks/>
          </p:cNvSpPr>
          <p:nvPr/>
        </p:nvSpPr>
        <p:spPr>
          <a:xfrm>
            <a:off x="2393038" y="4934102"/>
            <a:ext cx="395499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36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</a:t>
            </a:r>
            <a:r>
              <a:rPr lang="ru-RU" sz="36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4,8</a:t>
            </a:r>
            <a:r>
              <a:rPr lang="ru-RU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раза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B32E6E2-CAD6-724A-7AFF-8279FAD588FF}"/>
              </a:ext>
            </a:extLst>
          </p:cNvPr>
          <p:cNvGrpSpPr/>
          <p:nvPr/>
        </p:nvGrpSpPr>
        <p:grpSpPr>
          <a:xfrm>
            <a:off x="2387818" y="5638690"/>
            <a:ext cx="3960210" cy="792579"/>
            <a:chOff x="978211" y="1673752"/>
            <a:chExt cx="3960210" cy="792579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4A238AA6-EE0A-101E-47CE-84A7C48EA3E6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673752"/>
              <a:ext cx="3954990" cy="55399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36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 </a:t>
              </a:r>
              <a:r>
                <a:rPr lang="ru-RU" sz="36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788,5</a:t>
              </a:r>
              <a:endParaRPr lang="ru-RU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xmlns="" id="{801CB6E4-F780-E184-7736-FBC192FAB070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35CAFB0E-8AAE-892F-A7D8-3800A347C1AF}"/>
              </a:ext>
            </a:extLst>
          </p:cNvPr>
          <p:cNvSpPr txBox="1">
            <a:spLocks/>
          </p:cNvSpPr>
          <p:nvPr/>
        </p:nvSpPr>
        <p:spPr>
          <a:xfrm>
            <a:off x="4371781" y="6254391"/>
            <a:ext cx="788116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01.01.2022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4E101DAC-1A69-4618-EF6D-824434C6EE07}"/>
              </a:ext>
            </a:extLst>
          </p:cNvPr>
          <p:cNvSpPr txBox="1">
            <a:spLocks/>
          </p:cNvSpPr>
          <p:nvPr/>
        </p:nvSpPr>
        <p:spPr>
          <a:xfrm>
            <a:off x="5503464" y="6254391"/>
            <a:ext cx="788116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01.01.2023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172258E-C753-7E0D-D588-88AB9C175A9D}"/>
              </a:ext>
            </a:extLst>
          </p:cNvPr>
          <p:cNvCxnSpPr>
            <a:cxnSpLocks/>
          </p:cNvCxnSpPr>
          <p:nvPr/>
        </p:nvCxnSpPr>
        <p:spPr>
          <a:xfrm flipV="1">
            <a:off x="4763852" y="5334626"/>
            <a:ext cx="1080120" cy="723243"/>
          </a:xfrm>
          <a:prstGeom prst="straightConnector1">
            <a:avLst/>
          </a:prstGeom>
          <a:ln w="38100">
            <a:solidFill>
              <a:srgbClr val="00B0F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799037DE-1AC0-E47A-7790-52B018D6E29F}"/>
              </a:ext>
            </a:extLst>
          </p:cNvPr>
          <p:cNvSpPr txBox="1">
            <a:spLocks/>
          </p:cNvSpPr>
          <p:nvPr/>
        </p:nvSpPr>
        <p:spPr>
          <a:xfrm>
            <a:off x="7263802" y="4934102"/>
            <a:ext cx="3954990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36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- </a:t>
            </a:r>
            <a:r>
              <a:rPr lang="ru-RU" sz="36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51,7 </a:t>
            </a:r>
            <a:r>
              <a:rPr lang="ru-RU" sz="36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%</a:t>
            </a:r>
            <a:endParaRPr lang="ru-RU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A34439D0-258C-AA26-B67B-AF1B0580F124}"/>
              </a:ext>
            </a:extLst>
          </p:cNvPr>
          <p:cNvSpPr txBox="1">
            <a:spLocks/>
          </p:cNvSpPr>
          <p:nvPr/>
        </p:nvSpPr>
        <p:spPr>
          <a:xfrm>
            <a:off x="9242545" y="6254391"/>
            <a:ext cx="788116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01.01.2022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988B4C62-7FE4-9873-FF21-09AB31628FC8}"/>
              </a:ext>
            </a:extLst>
          </p:cNvPr>
          <p:cNvSpPr txBox="1">
            <a:spLocks/>
          </p:cNvSpPr>
          <p:nvPr/>
        </p:nvSpPr>
        <p:spPr>
          <a:xfrm>
            <a:off x="10374228" y="6254391"/>
            <a:ext cx="788116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01.01.2023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EBAAAFF-4E64-6F55-C6F9-7C8EF22D13EE}"/>
              </a:ext>
            </a:extLst>
          </p:cNvPr>
          <p:cNvCxnSpPr>
            <a:cxnSpLocks/>
          </p:cNvCxnSpPr>
          <p:nvPr/>
        </p:nvCxnSpPr>
        <p:spPr>
          <a:xfrm>
            <a:off x="9634616" y="5334626"/>
            <a:ext cx="1080120" cy="723243"/>
          </a:xfrm>
          <a:prstGeom prst="straightConnector1">
            <a:avLst/>
          </a:prstGeom>
          <a:ln w="38100">
            <a:solidFill>
              <a:srgbClr val="00B0F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2D3151E-0A77-66D6-E4B3-04DD9EE804E1}"/>
              </a:ext>
            </a:extLst>
          </p:cNvPr>
          <p:cNvCxnSpPr>
            <a:cxnSpLocks/>
          </p:cNvCxnSpPr>
          <p:nvPr/>
        </p:nvCxnSpPr>
        <p:spPr>
          <a:xfrm flipH="1">
            <a:off x="2393038" y="3789040"/>
            <a:ext cx="979896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78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ОБЕСПЕЧЕНИЕ ПРОЦЕДУР БАНКРОТСТВА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FE2992-D15E-B38F-E0EE-3AEC24558E67}"/>
              </a:ext>
            </a:extLst>
          </p:cNvPr>
          <p:cNvGrpSpPr/>
          <p:nvPr/>
        </p:nvGrpSpPr>
        <p:grpSpPr>
          <a:xfrm>
            <a:off x="2726002" y="1680019"/>
            <a:ext cx="2309633" cy="945543"/>
            <a:chOff x="978211" y="1520788"/>
            <a:chExt cx="2309633" cy="94554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xmlns="" id="{B4B0FAB1-AB50-B3CC-9657-8B8042B29463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152,3</a:t>
              </a:r>
              <a:r>
                <a:rPr lang="ru-RU" sz="4400" b="1" baseline="30000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*</a:t>
              </a:r>
              <a:endParaRPr lang="ru-RU" sz="1600" baseline="3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4" name="Subtitle 2">
              <a:extLst>
                <a:ext uri="{FF2B5EF4-FFF2-40B4-BE49-F238E27FC236}">
                  <a16:creationId xmlns:a16="http://schemas.microsoft.com/office/drawing/2014/main" xmlns="" id="{2CABA7CE-91DA-850C-7360-9CBA4BD6F5F2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E5D454C4-CAEC-B255-778F-1CFCCEF27EC3}"/>
              </a:ext>
            </a:extLst>
          </p:cNvPr>
          <p:cNvSpPr txBox="1">
            <a:spLocks/>
          </p:cNvSpPr>
          <p:nvPr/>
        </p:nvSpPr>
        <p:spPr>
          <a:xfrm>
            <a:off x="2731222" y="1155720"/>
            <a:ext cx="2525975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Поступило в бюджет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процедурах банкротства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41265DA-D722-686C-E5A4-B87E8CB595FF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4122757-19FF-75EA-608C-964271CD49E3}"/>
              </a:ext>
            </a:extLst>
          </p:cNvPr>
          <p:cNvCxnSpPr>
            <a:cxnSpLocks/>
          </p:cNvCxnSpPr>
          <p:nvPr/>
        </p:nvCxnSpPr>
        <p:spPr>
          <a:xfrm>
            <a:off x="2113252" y="2521811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685321A8-095F-251B-BEAB-C7D12F30CBE9}"/>
              </a:ext>
            </a:extLst>
          </p:cNvPr>
          <p:cNvSpPr txBox="1">
            <a:spLocks/>
          </p:cNvSpPr>
          <p:nvPr/>
        </p:nvSpPr>
        <p:spPr>
          <a:xfrm>
            <a:off x="2736442" y="4934476"/>
            <a:ext cx="2525975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Заключено мировых соглашений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B6B0823-912A-B513-0849-5B11D6A7E639}"/>
              </a:ext>
            </a:extLst>
          </p:cNvPr>
          <p:cNvCxnSpPr>
            <a:cxnSpLocks/>
          </p:cNvCxnSpPr>
          <p:nvPr/>
        </p:nvCxnSpPr>
        <p:spPr>
          <a:xfrm>
            <a:off x="2113252" y="529707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68D9420-D02E-89ED-B477-C3B9EA1AEF30}"/>
              </a:ext>
            </a:extLst>
          </p:cNvPr>
          <p:cNvCxnSpPr>
            <a:cxnSpLocks/>
          </p:cNvCxnSpPr>
          <p:nvPr/>
        </p:nvCxnSpPr>
        <p:spPr>
          <a:xfrm flipH="1">
            <a:off x="2102714" y="2996952"/>
            <a:ext cx="1009541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6E80B0B-83F4-A9EB-4BA4-2429F1386C6B}"/>
              </a:ext>
            </a:extLst>
          </p:cNvPr>
          <p:cNvSpPr/>
          <p:nvPr/>
        </p:nvSpPr>
        <p:spPr>
          <a:xfrm>
            <a:off x="6223349" y="1232757"/>
            <a:ext cx="5968651" cy="1635314"/>
          </a:xfrm>
          <a:prstGeom prst="roundRect">
            <a:avLst>
              <a:gd name="adj" fmla="val 37502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88000" tIns="180000" rIns="1764000" bIns="180000" rtlCol="0" anchor="ctr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* С 01.04.2022 </a:t>
            </a: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</a:t>
            </a:r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01.10.2022 введен мораторий </a:t>
            </a: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 возбуждение дел о банкротстве по </a:t>
            </a:r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заявлениям кредиторов (</a:t>
            </a: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постановление Правительства Российской Федерации от 28.03.2022 № 497)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E5D454C4-CAEC-B255-778F-1CFCCEF27EC3}"/>
              </a:ext>
            </a:extLst>
          </p:cNvPr>
          <p:cNvSpPr txBox="1">
            <a:spLocks/>
          </p:cNvSpPr>
          <p:nvPr/>
        </p:nvSpPr>
        <p:spPr>
          <a:xfrm>
            <a:off x="2725858" y="3165050"/>
            <a:ext cx="4054218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Поступило в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результате информирования должника о рисках банкротства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xmlns="" id="{F68D9420-D02E-89ED-B477-C3B9EA1AEF30}"/>
              </a:ext>
            </a:extLst>
          </p:cNvPr>
          <p:cNvCxnSpPr>
            <a:cxnSpLocks/>
          </p:cNvCxnSpPr>
          <p:nvPr/>
        </p:nvCxnSpPr>
        <p:spPr>
          <a:xfrm flipH="1">
            <a:off x="2113252" y="4761148"/>
            <a:ext cx="1009541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14D38666-47F2-B8F0-74A1-67A3C89FA86F}"/>
              </a:ext>
            </a:extLst>
          </p:cNvPr>
          <p:cNvSpPr txBox="1">
            <a:spLocks/>
          </p:cNvSpPr>
          <p:nvPr/>
        </p:nvSpPr>
        <p:spPr>
          <a:xfrm>
            <a:off x="2736442" y="3703135"/>
            <a:ext cx="3730624" cy="10464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44,5</a:t>
            </a:r>
            <a:r>
              <a:rPr lang="en-US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+254,7%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2CABA7CE-91DA-850C-7360-9CBA4BD6F5F2}"/>
              </a:ext>
            </a:extLst>
          </p:cNvPr>
          <p:cNvSpPr txBox="1">
            <a:spLocks/>
          </p:cNvSpPr>
          <p:nvPr/>
        </p:nvSpPr>
        <p:spPr>
          <a:xfrm>
            <a:off x="2731222" y="4417045"/>
            <a:ext cx="2302731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="" xmlns:a16="http://schemas.microsoft.com/office/drawing/2014/main" id="{14D38666-47F2-B8F0-74A1-67A3C89FA86F}"/>
              </a:ext>
            </a:extLst>
          </p:cNvPr>
          <p:cNvSpPr txBox="1">
            <a:spLocks/>
          </p:cNvSpPr>
          <p:nvPr/>
        </p:nvSpPr>
        <p:spPr>
          <a:xfrm>
            <a:off x="2725858" y="5472287"/>
            <a:ext cx="3730624" cy="10464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16,7</a:t>
            </a:r>
            <a:r>
              <a:rPr lang="en-US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+124,2%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2CABA7CE-91DA-850C-7360-9CBA4BD6F5F2}"/>
              </a:ext>
            </a:extLst>
          </p:cNvPr>
          <p:cNvSpPr txBox="1">
            <a:spLocks/>
          </p:cNvSpPr>
          <p:nvPr/>
        </p:nvSpPr>
        <p:spPr>
          <a:xfrm>
            <a:off x="2738673" y="6181240"/>
            <a:ext cx="2302731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</a:t>
            </a:r>
          </a:p>
        </p:txBody>
      </p:sp>
    </p:spTree>
    <p:extLst>
      <p:ext uri="{BB962C8B-B14F-4D97-AF65-F5344CB8AC3E}">
        <p14:creationId xmlns:p14="http://schemas.microsoft.com/office/powerpoint/2010/main" val="87495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ОБЕСПЕЧЕНИЕ ПРОЦЕДУР БАНКРОТСТВА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62231408-02F3-5888-4AF1-95067D693491}"/>
              </a:ext>
            </a:extLst>
          </p:cNvPr>
          <p:cNvSpPr txBox="1">
            <a:spLocks/>
          </p:cNvSpPr>
          <p:nvPr/>
        </p:nvSpPr>
        <p:spPr>
          <a:xfrm>
            <a:off x="2387587" y="1277386"/>
            <a:ext cx="5868653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Площадка реструктуризации долга» </a:t>
            </a:r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en-US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(с 01.04.2022)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5AAF8B-0389-87C3-DC14-80C901A2EAB1}"/>
              </a:ext>
            </a:extLst>
          </p:cNvPr>
          <p:cNvSpPr txBox="1">
            <a:spLocks/>
          </p:cNvSpPr>
          <p:nvPr/>
        </p:nvSpPr>
        <p:spPr>
          <a:xfrm>
            <a:off x="7652075" y="1277386"/>
            <a:ext cx="4096553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СКУАД – Система комплексного управления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и администрирования долга</a:t>
            </a:r>
          </a:p>
        </p:txBody>
      </p:sp>
      <p:sp>
        <p:nvSpPr>
          <p:cNvPr id="5" name="Graphic 12">
            <a:extLst>
              <a:ext uri="{FF2B5EF4-FFF2-40B4-BE49-F238E27FC236}">
                <a16:creationId xmlns:a16="http://schemas.microsoft.com/office/drawing/2014/main" xmlns="" id="{B0360275-7B06-7CB4-F560-2A0310721014}"/>
              </a:ext>
            </a:extLst>
          </p:cNvPr>
          <p:cNvSpPr/>
          <p:nvPr/>
        </p:nvSpPr>
        <p:spPr>
          <a:xfrm>
            <a:off x="6800642" y="1383267"/>
            <a:ext cx="597663" cy="5472608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Graphic 12">
            <a:extLst>
              <a:ext uri="{FF2B5EF4-FFF2-40B4-BE49-F238E27FC236}">
                <a16:creationId xmlns:a16="http://schemas.microsoft.com/office/drawing/2014/main" xmlns="" id="{6E2D5AC9-592B-CC9B-B381-B35D21EE86B8}"/>
              </a:ext>
            </a:extLst>
          </p:cNvPr>
          <p:cNvSpPr/>
          <p:nvPr/>
        </p:nvSpPr>
        <p:spPr>
          <a:xfrm>
            <a:off x="1643867" y="1385392"/>
            <a:ext cx="597663" cy="5472608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996BDCCD-408F-CCD3-EA7F-335AA9651E06}"/>
              </a:ext>
            </a:extLst>
          </p:cNvPr>
          <p:cNvSpPr txBox="1">
            <a:spLocks/>
          </p:cNvSpPr>
          <p:nvPr/>
        </p:nvSpPr>
        <p:spPr>
          <a:xfrm>
            <a:off x="2241531" y="2184951"/>
            <a:ext cx="2702342" cy="408316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800"/>
              </a:spcAft>
              <a:tabLst>
                <a:tab pos="268288" algn="l"/>
              </a:tabLst>
            </a:pPr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Результат:</a:t>
            </a:r>
            <a:endParaRPr lang="en-US" sz="16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spcAft>
                <a:spcPts val="800"/>
              </a:spcAft>
              <a:tabLst>
                <a:tab pos="268288" algn="l"/>
              </a:tabLst>
            </a:pPr>
            <a:r>
              <a:rPr lang="ru-RU" sz="1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Предоставление мер поддержки и </a:t>
            </a:r>
            <a:r>
              <a:rPr lang="ru-RU" sz="1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насыщение экономики </a:t>
            </a:r>
            <a:r>
              <a:rPr lang="ru-RU" sz="1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ликвидностью 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tabLst>
                <a:tab pos="268288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Принято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мер отлагательного взыскания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tabLst>
                <a:tab pos="268288" algn="l"/>
              </a:tabLst>
            </a:pPr>
            <a:endParaRPr lang="ru-RU" sz="14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spcAft>
                <a:spcPts val="800"/>
              </a:spcAft>
              <a:tabLst>
                <a:tab pos="268288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Отсрочка (рассрочка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)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tabLst>
                <a:tab pos="268288" algn="l"/>
              </a:tabLst>
            </a:pPr>
            <a:endParaRPr lang="ru-RU" sz="14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spcAft>
                <a:spcPts val="800"/>
              </a:spcAft>
              <a:tabLst>
                <a:tab pos="268288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Мировые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соглашения</a:t>
            </a:r>
          </a:p>
          <a:p>
            <a:pPr algn="l">
              <a:spcBef>
                <a:spcPts val="0"/>
              </a:spcBef>
              <a:spcAft>
                <a:spcPts val="800"/>
              </a:spcAft>
              <a:tabLst>
                <a:tab pos="268288" algn="l"/>
              </a:tabLst>
            </a:pPr>
            <a:endParaRPr lang="ru-RU" sz="1400" dirty="0" smtClean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spcAft>
                <a:spcPts val="800"/>
              </a:spcAft>
              <a:tabLst>
                <a:tab pos="268288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отношении системообразующих НП (решения в мае 2022)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256240" y="2184951"/>
            <a:ext cx="378042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4376C"/>
              </a:buClr>
            </a:pP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Реализовано:</a:t>
            </a:r>
          </a:p>
          <a:p>
            <a:pPr>
              <a:buClr>
                <a:srgbClr val="04376C"/>
              </a:buClr>
            </a:pPr>
            <a:endParaRPr lang="en-US" sz="14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>
              <a:buClr>
                <a:srgbClr val="04376C"/>
              </a:buClr>
            </a:pP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Оценочная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карта лица с наложением активов на пассивы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8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видов активов, </a:t>
            </a:r>
            <a:endParaRPr lang="ru-RU" sz="1400" dirty="0" smtClean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Times New Roman" panose="02020603050405020304" pitchFamily="18" charset="0"/>
            </a:endParaRPr>
          </a:p>
          <a:p>
            <a:pPr>
              <a:buClr>
                <a:srgbClr val="04376C"/>
              </a:buClr>
            </a:pPr>
            <a:r>
              <a:rPr lang="ru-RU" sz="1400" dirty="0" smtClean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16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внутренних и </a:t>
            </a:r>
            <a:r>
              <a:rPr lang="ru-RU" sz="1400" dirty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8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 внешних источников,  залоги. </a:t>
            </a:r>
            <a:endParaRPr lang="ru-RU" sz="1400" dirty="0" smtClean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Times New Roman" panose="02020603050405020304" pitchFamily="18" charset="0"/>
            </a:endParaRPr>
          </a:p>
          <a:p>
            <a:pPr marL="174625">
              <a:buClr>
                <a:srgbClr val="04376C"/>
              </a:buClr>
            </a:pPr>
            <a:endParaRPr lang="ru-RU" sz="1400" dirty="0" smtClean="0">
              <a:solidFill>
                <a:schemeClr val="bg1">
                  <a:lumMod val="50000"/>
                </a:schemeClr>
              </a:solidFill>
              <a:latin typeface="Golos Text" panose="020B0604020202020204" charset="0"/>
              <a:ea typeface="Golos Text" panose="020B0604020202020204" charset="0"/>
              <a:cs typeface="Times New Roman" panose="02020603050405020304" pitchFamily="18" charset="0"/>
            </a:endParaRPr>
          </a:p>
          <a:p>
            <a:pPr>
              <a:buClr>
                <a:srgbClr val="04376C"/>
              </a:buClr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Golos Text" panose="020B0604020202020204" charset="0"/>
              <a:ea typeface="Golos Text" panose="020B0604020202020204" charset="0"/>
              <a:cs typeface="Times New Roman" panose="02020603050405020304" pitchFamily="18" charset="0"/>
            </a:endParaRPr>
          </a:p>
          <a:p>
            <a:pPr>
              <a:buClr>
                <a:srgbClr val="04376C"/>
              </a:buClr>
            </a:pPr>
            <a:r>
              <a:rPr lang="ru-RU" sz="1400" dirty="0" smtClean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9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пользовательских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заданий (оспаривание сделок, субсидиарная ответственность, прекращение центра убытков в банкротстве, противодействие аффилированным кредиторам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и другие)</a:t>
            </a:r>
            <a:endParaRPr lang="ru-RU" sz="14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Times New Roman" panose="02020603050405020304" pitchFamily="18" charset="0"/>
            </a:endParaRPr>
          </a:p>
          <a:p>
            <a:pPr>
              <a:buClr>
                <a:srgbClr val="04376C"/>
              </a:buClr>
            </a:pPr>
            <a:endParaRPr lang="ru-RU" sz="14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Times New Roman" panose="02020603050405020304" pitchFamily="18" charset="0"/>
            </a:endParaRPr>
          </a:p>
          <a:p>
            <a:pPr>
              <a:buClr>
                <a:srgbClr val="04376C"/>
              </a:buClr>
            </a:pPr>
            <a:endParaRPr lang="ru-RU" sz="1400" dirty="0" smtClean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Times New Roman" panose="02020603050405020304" pitchFamily="18" charset="0"/>
            </a:endParaRPr>
          </a:p>
          <a:p>
            <a:pPr>
              <a:buClr>
                <a:srgbClr val="04376C"/>
              </a:buClr>
            </a:pPr>
            <a:endParaRPr lang="ru-RU" sz="14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Times New Roman" panose="02020603050405020304" pitchFamily="18" charset="0"/>
            </a:endParaRPr>
          </a:p>
          <a:p>
            <a:pPr>
              <a:buClr>
                <a:srgbClr val="04376C"/>
              </a:buClr>
            </a:pPr>
            <a:r>
              <a:rPr lang="ru-RU" sz="1400" dirty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37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 связей в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графе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Times New Roman" panose="02020603050405020304" pitchFamily="18" charset="0"/>
              </a:rPr>
              <a:t> </a:t>
            </a:r>
          </a:p>
          <a:p>
            <a:pPr marL="177800" indent="-177800">
              <a:buClr>
                <a:srgbClr val="04376C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F2533E2-8E96-1A3B-5F43-83EC63504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9217" r="6858" b="8000"/>
          <a:stretch/>
        </p:blipFill>
        <p:spPr>
          <a:xfrm>
            <a:off x="7248159" y="2698356"/>
            <a:ext cx="607343" cy="598477"/>
          </a:xfrm>
          <a:prstGeom prst="ellipse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83" y="4007804"/>
            <a:ext cx="765094" cy="7650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94" y="5503372"/>
            <a:ext cx="827362" cy="78425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840353" y="2594427"/>
            <a:ext cx="1810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00B0F0"/>
                </a:solidFill>
                <a:latin typeface="Golos"/>
              </a:rPr>
              <a:t> </a:t>
            </a:r>
            <a:r>
              <a:rPr lang="ru-RU" sz="1600" b="1" dirty="0" smtClean="0">
                <a:solidFill>
                  <a:srgbClr val="00B0F0"/>
                </a:solidFill>
                <a:latin typeface="Golos"/>
              </a:rPr>
              <a:t>664,7</a:t>
            </a:r>
            <a:r>
              <a:rPr lang="ru-RU" sz="1600" b="1" dirty="0" smtClean="0">
                <a:solidFill>
                  <a:srgbClr val="000000"/>
                </a:solidFill>
                <a:latin typeface="Golos"/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Golos"/>
              </a:rPr>
              <a:t>млрд руб.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2817" y="3572701"/>
            <a:ext cx="2088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000000"/>
                </a:solidFill>
                <a:latin typeface="Golos"/>
              </a:rPr>
              <a:t> </a:t>
            </a:r>
            <a:r>
              <a:rPr lang="ru-RU" sz="1600" b="1" dirty="0">
                <a:solidFill>
                  <a:srgbClr val="00B0F0"/>
                </a:solidFill>
                <a:latin typeface="Golos"/>
              </a:rPr>
              <a:t>258,2</a:t>
            </a:r>
            <a:r>
              <a:rPr lang="ru-RU" sz="1600" b="1" dirty="0">
                <a:solidFill>
                  <a:srgbClr val="000000"/>
                </a:solidFill>
                <a:latin typeface="Golo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Golos"/>
              </a:rPr>
              <a:t>млрд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Golos"/>
              </a:rPr>
              <a:t>руб.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67074" y="4291267"/>
            <a:ext cx="1980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 smtClean="0">
                <a:solidFill>
                  <a:srgbClr val="000000"/>
                </a:solidFill>
                <a:latin typeface="Golos"/>
              </a:rPr>
              <a:t> </a:t>
            </a:r>
            <a:r>
              <a:rPr lang="ru-RU" sz="1600" b="1" dirty="0">
                <a:solidFill>
                  <a:srgbClr val="00B0F0"/>
                </a:solidFill>
                <a:latin typeface="Golos"/>
              </a:rPr>
              <a:t>40,3</a:t>
            </a:r>
            <a:r>
              <a:rPr lang="ru-RU" sz="1600" b="1" dirty="0">
                <a:solidFill>
                  <a:srgbClr val="000000"/>
                </a:solidFill>
                <a:latin typeface="Golo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Golos"/>
              </a:rPr>
              <a:t>млрд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Golos"/>
              </a:rPr>
              <a:t>руб.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927271" y="4873054"/>
            <a:ext cx="1727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 smtClean="0">
                <a:solidFill>
                  <a:srgbClr val="000000"/>
                </a:solidFill>
                <a:latin typeface="Golos"/>
              </a:rPr>
              <a:t> </a:t>
            </a:r>
            <a:r>
              <a:rPr lang="ru-RU" sz="1600" b="1" dirty="0">
                <a:solidFill>
                  <a:srgbClr val="00B0F0"/>
                </a:solidFill>
                <a:latin typeface="Golos"/>
              </a:rPr>
              <a:t>12,5</a:t>
            </a:r>
            <a:r>
              <a:rPr lang="ru-RU" sz="1600" b="1" dirty="0">
                <a:solidFill>
                  <a:srgbClr val="000000"/>
                </a:solidFill>
                <a:latin typeface="Golo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Golos"/>
              </a:rPr>
              <a:t>млрд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Golos"/>
              </a:rPr>
              <a:t>руб.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92781" y="5771458"/>
            <a:ext cx="18543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dirty="0" smtClean="0">
                <a:solidFill>
                  <a:srgbClr val="000000"/>
                </a:solidFill>
                <a:latin typeface="Golos"/>
              </a:rPr>
              <a:t> </a:t>
            </a:r>
            <a:r>
              <a:rPr lang="ru-RU" sz="1600" b="1" dirty="0">
                <a:solidFill>
                  <a:srgbClr val="00B0F0"/>
                </a:solidFill>
                <a:latin typeface="Golos"/>
              </a:rPr>
              <a:t>353,7</a:t>
            </a:r>
            <a:r>
              <a:rPr lang="ru-RU" sz="1600" b="1" dirty="0">
                <a:solidFill>
                  <a:srgbClr val="000000"/>
                </a:solidFill>
                <a:latin typeface="Golos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Golos"/>
              </a:rPr>
              <a:t>млрд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latin typeface="Golos"/>
              </a:rPr>
              <a:t>руб.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3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ДОСУДЕБНОЕ УРЕГУЛИРОВАНИЕ НАЛОГОВЫХ СПОРОВ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07F49FC7-3378-95E5-C5D1-C21B9BFC15D0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D697A10-FB2C-70FB-130D-714F5EFA8CCD}"/>
              </a:ext>
            </a:extLst>
          </p:cNvPr>
          <p:cNvCxnSpPr>
            <a:cxnSpLocks/>
          </p:cNvCxnSpPr>
          <p:nvPr/>
        </p:nvCxnSpPr>
        <p:spPr>
          <a:xfrm>
            <a:off x="2113252" y="2703493"/>
            <a:ext cx="0" cy="329463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5C7C673-13E0-DBDF-48CB-F372C038EAC2}"/>
              </a:ext>
            </a:extLst>
          </p:cNvPr>
          <p:cNvCxnSpPr>
            <a:cxnSpLocks/>
          </p:cNvCxnSpPr>
          <p:nvPr/>
        </p:nvCxnSpPr>
        <p:spPr>
          <a:xfrm>
            <a:off x="2113252" y="5330418"/>
            <a:ext cx="0" cy="366834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CE7C543A-7DFE-64E7-873A-58D711869E2E}"/>
              </a:ext>
            </a:extLst>
          </p:cNvPr>
          <p:cNvSpPr txBox="1">
            <a:spLocks/>
          </p:cNvSpPr>
          <p:nvPr/>
        </p:nvSpPr>
        <p:spPr>
          <a:xfrm>
            <a:off x="2731223" y="2520828"/>
            <a:ext cx="3652809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7,7%</a:t>
            </a:r>
            <a:r>
              <a:rPr lang="ru-RU" sz="4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+0,2 п.п.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ACFFE7CC-FA77-8F8B-D1F2-C0FFE329BC6A}"/>
              </a:ext>
            </a:extLst>
          </p:cNvPr>
          <p:cNvSpPr txBox="1">
            <a:spLocks/>
          </p:cNvSpPr>
          <p:nvPr/>
        </p:nvSpPr>
        <p:spPr>
          <a:xfrm>
            <a:off x="2726002" y="1624910"/>
            <a:ext cx="8338549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Соотношение количества судебных дел по спорам, прошедшим досудебное урегулирование, удовлетворенных в пользу налогоплательщиков, и количества жалоб по налоговым спорам, оставленным без удовлетворения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7F4E380-9718-ADEE-EDCD-579EF4DC7919}"/>
              </a:ext>
            </a:extLst>
          </p:cNvPr>
          <p:cNvSpPr txBox="1">
            <a:spLocks/>
          </p:cNvSpPr>
          <p:nvPr/>
        </p:nvSpPr>
        <p:spPr>
          <a:xfrm>
            <a:off x="2726002" y="4257424"/>
            <a:ext cx="8554569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Соотношение количества судебных актов, вынесенных в пользу заявителей/истцов на решения об отказе в государственной регистрации, к количеству решений по жалобам на решения об отказе в государственной регистрации, вынесенных в пользу налоговых органов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8111B2C-B3E8-E804-8526-213C2194E55E}"/>
              </a:ext>
            </a:extLst>
          </p:cNvPr>
          <p:cNvCxnSpPr>
            <a:cxnSpLocks/>
          </p:cNvCxnSpPr>
          <p:nvPr/>
        </p:nvCxnSpPr>
        <p:spPr>
          <a:xfrm flipH="1">
            <a:off x="2096585" y="3717032"/>
            <a:ext cx="1009541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4619DFEA-CCCE-E763-053B-BBD528F0FA90}"/>
              </a:ext>
            </a:extLst>
          </p:cNvPr>
          <p:cNvSpPr txBox="1">
            <a:spLocks/>
          </p:cNvSpPr>
          <p:nvPr/>
        </p:nvSpPr>
        <p:spPr>
          <a:xfrm>
            <a:off x="2731223" y="5147753"/>
            <a:ext cx="3652809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en-US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</a:t>
            </a: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,63%</a:t>
            </a:r>
            <a:r>
              <a:rPr lang="ru-RU" sz="4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0,4 </a:t>
            </a:r>
            <a:r>
              <a: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п.п.</a:t>
            </a:r>
          </a:p>
        </p:txBody>
      </p:sp>
    </p:spTree>
    <p:extLst>
      <p:ext uri="{BB962C8B-B14F-4D97-AF65-F5344CB8AC3E}">
        <p14:creationId xmlns:p14="http://schemas.microsoft.com/office/powerpoint/2010/main" val="7384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СУДЕБНАЯ РАБОТА НАЛОГОВЫХ ОРГАНОВ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E82DE2F-992F-A6EA-3A55-1FF85CB4E4B2}"/>
              </a:ext>
            </a:extLst>
          </p:cNvPr>
          <p:cNvSpPr txBox="1">
            <a:spLocks/>
          </p:cNvSpPr>
          <p:nvPr/>
        </p:nvSpPr>
        <p:spPr>
          <a:xfrm>
            <a:off x="2711461" y="3210330"/>
            <a:ext cx="2567988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</a:t>
            </a: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887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+4%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D8002DCC-6C25-959F-923C-7BD9D9527751}"/>
              </a:ext>
            </a:extLst>
          </p:cNvPr>
          <p:cNvSpPr txBox="1">
            <a:spLocks/>
          </p:cNvSpPr>
          <p:nvPr/>
        </p:nvSpPr>
        <p:spPr>
          <a:xfrm>
            <a:off x="2706240" y="1624910"/>
            <a:ext cx="1980221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дел, рассмотренных судами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C9780B-D70B-5A10-D5D4-CC901A29679E}"/>
              </a:ext>
            </a:extLst>
          </p:cNvPr>
          <p:cNvGrpSpPr/>
          <p:nvPr/>
        </p:nvGrpSpPr>
        <p:grpSpPr>
          <a:xfrm>
            <a:off x="5905771" y="3210330"/>
            <a:ext cx="2164383" cy="945543"/>
            <a:chOff x="978211" y="1520788"/>
            <a:chExt cx="2164383" cy="945543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36C69ECB-C728-64FE-F8E7-22A93E14F0ED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1520788"/>
              <a:ext cx="2159162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191</a:t>
              </a:r>
              <a:r>
                <a:rPr lang="en-US" sz="44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</a:t>
              </a:r>
              <a:r>
                <a:rPr lang="ru-RU" sz="3600" baseline="500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34%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56683AA7-1389-0D6D-8606-1949C30EFA1C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44C78F8B-D9A6-C860-7ABB-C77C43641536}"/>
              </a:ext>
            </a:extLst>
          </p:cNvPr>
          <p:cNvSpPr txBox="1">
            <a:spLocks/>
          </p:cNvSpPr>
          <p:nvPr/>
        </p:nvSpPr>
        <p:spPr>
          <a:xfrm>
            <a:off x="5905771" y="1624910"/>
            <a:ext cx="1980221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Сумма рассмотренных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требований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0660A83C-F2DE-5DAB-7A9A-BADABBC12120}"/>
              </a:ext>
            </a:extLst>
          </p:cNvPr>
          <p:cNvSpPr txBox="1">
            <a:spLocks/>
          </p:cNvSpPr>
          <p:nvPr/>
        </p:nvSpPr>
        <p:spPr>
          <a:xfrm>
            <a:off x="8767592" y="3025664"/>
            <a:ext cx="3017041" cy="10464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76,5%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+1,2 п.п.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7A55A922-C596-26AC-22E5-862868820E00}"/>
              </a:ext>
            </a:extLst>
          </p:cNvPr>
          <p:cNvSpPr txBox="1">
            <a:spLocks/>
          </p:cNvSpPr>
          <p:nvPr/>
        </p:nvSpPr>
        <p:spPr>
          <a:xfrm>
            <a:off x="9105304" y="1624910"/>
            <a:ext cx="2679328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Удельный вес сумм требований, рассмотренных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пользу налоговых органов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65B41FC-6C4C-3F91-C86E-DE2845F3B015}"/>
              </a:ext>
            </a:extLst>
          </p:cNvPr>
          <p:cNvCxnSpPr/>
          <p:nvPr/>
        </p:nvCxnSpPr>
        <p:spPr>
          <a:xfrm>
            <a:off x="5296116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0A9AD41-7488-BD4C-2703-661260072AEC}"/>
              </a:ext>
            </a:extLst>
          </p:cNvPr>
          <p:cNvCxnSpPr/>
          <p:nvPr/>
        </p:nvCxnSpPr>
        <p:spPr>
          <a:xfrm>
            <a:off x="8495647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461DCB1-14D1-8D2F-100C-E5EC9F0B16E1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B36480E-5295-3DAF-7314-265C5D8F7B99}"/>
              </a:ext>
            </a:extLst>
          </p:cNvPr>
          <p:cNvCxnSpPr/>
          <p:nvPr/>
        </p:nvCxnSpPr>
        <p:spPr>
          <a:xfrm>
            <a:off x="5312783" y="3392995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A598172-DF5C-C2AE-561B-B6EA805B4F31}"/>
              </a:ext>
            </a:extLst>
          </p:cNvPr>
          <p:cNvCxnSpPr/>
          <p:nvPr/>
        </p:nvCxnSpPr>
        <p:spPr>
          <a:xfrm>
            <a:off x="8512314" y="3392995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CA2315-A52B-4D83-6178-0222BEC2BD2F}"/>
              </a:ext>
            </a:extLst>
          </p:cNvPr>
          <p:cNvCxnSpPr>
            <a:cxnSpLocks/>
          </p:cNvCxnSpPr>
          <p:nvPr/>
        </p:nvCxnSpPr>
        <p:spPr>
          <a:xfrm>
            <a:off x="2113252" y="3392995"/>
            <a:ext cx="0" cy="396045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725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ВНУТРЕННИЙ АУДИТ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D40302-C174-4B7D-FADA-375133AA5E51}"/>
              </a:ext>
            </a:extLst>
          </p:cNvPr>
          <p:cNvGrpSpPr/>
          <p:nvPr/>
        </p:nvGrpSpPr>
        <p:grpSpPr>
          <a:xfrm>
            <a:off x="2241531" y="1185223"/>
            <a:ext cx="3881902" cy="1160986"/>
            <a:chOff x="978211" y="3063838"/>
            <a:chExt cx="3735845" cy="1160986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xmlns="" id="{0ECAEEF3-1C6C-383E-2C6F-15B59AA24790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306383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3</a:t>
              </a:r>
              <a:endParaRPr lang="ru-RU" sz="3600" baseline="50000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4" name="Subtitle 2">
              <a:extLst>
                <a:ext uri="{FF2B5EF4-FFF2-40B4-BE49-F238E27FC236}">
                  <a16:creationId xmlns:a16="http://schemas.microsoft.com/office/drawing/2014/main" xmlns="" id="{CAB088D1-3ADA-89B0-9414-FE1BCECE5A4B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3793937"/>
              <a:ext cx="3348373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место в рейтинге ФОИВ по качеству внутреннего финансового аудита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8112F1C-D2B1-EF68-E2F5-1B452AC6D6E1}"/>
              </a:ext>
            </a:extLst>
          </p:cNvPr>
          <p:cNvGrpSpPr/>
          <p:nvPr/>
        </p:nvGrpSpPr>
        <p:grpSpPr>
          <a:xfrm>
            <a:off x="2387587" y="2559698"/>
            <a:ext cx="3735845" cy="1160986"/>
            <a:chOff x="978211" y="3063838"/>
            <a:chExt cx="3735845" cy="1160986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xmlns="" id="{904E2E90-0D45-246C-CB1D-D3C2AA3A360F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306383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569</a:t>
              </a:r>
              <a:endParaRPr lang="ru-RU" sz="3600" baseline="50000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2DE8090C-6E71-0A07-2061-9A41449CC3CB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3793937"/>
              <a:ext cx="3348373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аудиторских </a:t>
              </a:r>
              <a:b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</a:br>
              <a:r>
                <a:rPr lang="ru-RU" sz="14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мероприятий</a:t>
              </a:r>
              <a:endPara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8B44EBE-AA0B-34A4-E46F-F078EF889362}"/>
              </a:ext>
            </a:extLst>
          </p:cNvPr>
          <p:cNvGrpSpPr/>
          <p:nvPr/>
        </p:nvGrpSpPr>
        <p:grpSpPr>
          <a:xfrm>
            <a:off x="2387587" y="3934173"/>
            <a:ext cx="3735845" cy="1160986"/>
            <a:chOff x="978211" y="3063838"/>
            <a:chExt cx="3735845" cy="1160986"/>
          </a:xfrm>
        </p:grpSpPr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49638FA1-96FE-74B9-A52B-A0B24A5063EE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306383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36</a:t>
              </a:r>
              <a:endParaRPr lang="ru-RU" sz="3600" baseline="50000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95DBF1F9-29CD-0ABD-F9F7-388A93BDA699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3793937"/>
              <a:ext cx="3348373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проверок ведомственного </a:t>
              </a:r>
              <a:b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</a:b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контроля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2CAAD96-C46A-6D39-C1F8-27D312A5314B}"/>
              </a:ext>
            </a:extLst>
          </p:cNvPr>
          <p:cNvGrpSpPr/>
          <p:nvPr/>
        </p:nvGrpSpPr>
        <p:grpSpPr>
          <a:xfrm>
            <a:off x="2387587" y="5308649"/>
            <a:ext cx="3735845" cy="1160986"/>
            <a:chOff x="978211" y="3063838"/>
            <a:chExt cx="3735845" cy="1160986"/>
          </a:xfrm>
        </p:grpSpPr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xmlns="" id="{1697F312-98CA-777C-B209-15D5C3F98C27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306383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16,4</a:t>
              </a:r>
              <a:endParaRPr lang="ru-RU" sz="3600" baseline="50000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xmlns="" id="{B5400BEF-1A62-BA36-B0ED-61544B8DBA65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3793937"/>
              <a:ext cx="3348373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 дополнительных поступлений в бюджет</a:t>
              </a:r>
            </a:p>
          </p:txBody>
        </p:sp>
      </p:grpSp>
      <p:sp>
        <p:nvSpPr>
          <p:cNvPr id="14" name="Graphic 12">
            <a:extLst>
              <a:ext uri="{FF2B5EF4-FFF2-40B4-BE49-F238E27FC236}">
                <a16:creationId xmlns:a16="http://schemas.microsoft.com/office/drawing/2014/main" xmlns="" id="{9E4BD720-7146-B8AF-E270-7DAB762CBB6E}"/>
              </a:ext>
            </a:extLst>
          </p:cNvPr>
          <p:cNvSpPr/>
          <p:nvPr/>
        </p:nvSpPr>
        <p:spPr>
          <a:xfrm>
            <a:off x="1643867" y="1534942"/>
            <a:ext cx="597663" cy="5472608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xmlns="" id="{ABFBAA4B-9217-811E-53E5-C5A70E7D9D60}"/>
              </a:ext>
            </a:extLst>
          </p:cNvPr>
          <p:cNvSpPr/>
          <p:nvPr/>
        </p:nvSpPr>
        <p:spPr>
          <a:xfrm>
            <a:off x="1643867" y="2897915"/>
            <a:ext cx="597663" cy="5472608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xmlns="" id="{088DB695-42E0-356A-6865-EAD1379FC01A}"/>
              </a:ext>
            </a:extLst>
          </p:cNvPr>
          <p:cNvSpPr/>
          <p:nvPr/>
        </p:nvSpPr>
        <p:spPr>
          <a:xfrm>
            <a:off x="1643867" y="4252262"/>
            <a:ext cx="597663" cy="5472608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xmlns="" id="{BB25CF45-8DD8-168D-6B3E-DF60836F3540}"/>
              </a:ext>
            </a:extLst>
          </p:cNvPr>
          <p:cNvSpPr/>
          <p:nvPr/>
        </p:nvSpPr>
        <p:spPr>
          <a:xfrm>
            <a:off x="1643867" y="5641114"/>
            <a:ext cx="597663" cy="5472608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8B2B199-BA4C-8757-5F58-6C2A7D8517E6}"/>
              </a:ext>
            </a:extLst>
          </p:cNvPr>
          <p:cNvSpPr txBox="1">
            <a:spLocks/>
          </p:cNvSpPr>
          <p:nvPr/>
        </p:nvSpPr>
        <p:spPr>
          <a:xfrm>
            <a:off x="5967132" y="1391321"/>
            <a:ext cx="2289108" cy="480644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800"/>
              </a:spcAft>
              <a:tabLst>
                <a:tab pos="268288" algn="l"/>
              </a:tabLst>
            </a:pPr>
            <a:r>
              <a:rPr lang="ru-RU" sz="1200" b="1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Принятые меры </a:t>
            </a:r>
            <a:br>
              <a:rPr lang="ru-RU" sz="1200" b="1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устранению </a:t>
            </a:r>
            <a:br>
              <a:rPr lang="ru-RU" sz="1200" b="1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минимизации рисков</a:t>
            </a:r>
            <a:endParaRPr lang="en-US" sz="1200" b="1" dirty="0">
              <a:solidFill>
                <a:schemeClr val="tx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Выработано </a:t>
            </a:r>
            <a:r>
              <a:rPr lang="ru-RU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252 </a:t>
            </a: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аудиторских </a:t>
            </a:r>
            <a:r>
              <a:rPr lang="ru-RU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предложения </a:t>
            </a: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повышению качества выполнения ТП ФНС </a:t>
            </a:r>
            <a:r>
              <a:rPr lang="ru-RU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России</a:t>
            </a:r>
            <a:endParaRPr lang="ru-RU" sz="1200" dirty="0">
              <a:solidFill>
                <a:schemeClr val="tx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Разработано </a:t>
            </a:r>
            <a:r>
              <a:rPr lang="en-US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17 </a:t>
            </a:r>
            <a:r>
              <a:rPr lang="ru-RU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планов </a:t>
            </a: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мероприятий по воздействию на риски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Разработаны и размещены в Реестре Рисков:</a:t>
            </a:r>
          </a:p>
          <a:p>
            <a:pPr marL="538163" indent="-269875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538163" algn="l"/>
              </a:tabLst>
            </a:pPr>
            <a:r>
              <a:rPr lang="ru-RU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105 </a:t>
            </a: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алгоритмов выявления рисков по </a:t>
            </a:r>
            <a:r>
              <a:rPr lang="ru-RU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41 </a:t>
            </a: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ТП;</a:t>
            </a:r>
          </a:p>
          <a:p>
            <a:pPr marL="538163" indent="-269875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538163" algn="l"/>
              </a:tabLst>
            </a:pPr>
            <a:r>
              <a:rPr lang="ru-RU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230 рекомендуемых контрольных действий </a:t>
            </a: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рискам </a:t>
            </a:r>
            <a:r>
              <a:rPr lang="ru-RU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49 </a:t>
            </a: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ТП;</a:t>
            </a:r>
          </a:p>
          <a:p>
            <a:pPr marL="538163" indent="-269875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538163" algn="l"/>
              </a:tabLst>
            </a:pPr>
            <a:r>
              <a:rPr lang="ru-RU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171 рекомендация </a:t>
            </a: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минимизации рисков по </a:t>
            </a:r>
            <a:r>
              <a:rPr lang="ru-RU" sz="12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39 </a:t>
            </a:r>
            <a:r>
              <a:rPr lang="ru-RU" sz="1200" dirty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ТП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45FCD77-0760-F34C-3E0E-3784B3334F0B}"/>
              </a:ext>
            </a:extLst>
          </p:cNvPr>
          <p:cNvCxnSpPr>
            <a:cxnSpLocks/>
          </p:cNvCxnSpPr>
          <p:nvPr/>
        </p:nvCxnSpPr>
        <p:spPr>
          <a:xfrm>
            <a:off x="5951984" y="1448780"/>
            <a:ext cx="0" cy="540922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3C624EFA-839C-8E35-D6F0-C20C7125469F}"/>
              </a:ext>
            </a:extLst>
          </p:cNvPr>
          <p:cNvSpPr txBox="1">
            <a:spLocks/>
          </p:cNvSpPr>
          <p:nvPr/>
        </p:nvSpPr>
        <p:spPr>
          <a:xfrm>
            <a:off x="9521948" y="1391321"/>
            <a:ext cx="2249202" cy="435503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800"/>
              </a:spcAft>
              <a:tabLst>
                <a:tab pos="268288" algn="l"/>
              </a:tabLst>
            </a:pP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Технологические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процессы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ФНС России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Font typeface="FontAwesome" pitchFamily="2" charset="0"/>
              <a:buChar char=""/>
              <a:tabLst>
                <a:tab pos="268288" algn="l"/>
              </a:tabLst>
            </a:pP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Камеральная налоговая </a:t>
            </a:r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проверка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Font typeface="FontAwesome" pitchFamily="2" charset="0"/>
              <a:buChar char=""/>
              <a:tabLst>
                <a:tab pos="268288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Взыскание </a:t>
            </a: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 счет имущества ФЛ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Font typeface="FontAwesome" pitchFamily="2" charset="0"/>
              <a:buChar char=""/>
              <a:tabLst>
                <a:tab pos="268288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Планирование </a:t>
            </a: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выездных налоговых </a:t>
            </a:r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проверок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Font typeface="FontAwesome" pitchFamily="2" charset="0"/>
              <a:buChar char=""/>
              <a:tabLst>
                <a:tab pos="268288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Рассмотрение </a:t>
            </a: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материалов ВНП и  принятие по ним решения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Font typeface="FontAwesome" pitchFamily="2" charset="0"/>
              <a:buChar char=""/>
              <a:tabLst>
                <a:tab pos="268288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Применение </a:t>
            </a: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обеспечительных мер в соответствии с п.п. 10-13 ст. 101 НК РФ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Font typeface="FontAwesome" pitchFamily="2" charset="0"/>
              <a:buChar char=""/>
              <a:tabLst>
                <a:tab pos="268288" algn="l"/>
              </a:tabLst>
            </a:pPr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Отработка расхождений по НДС</a:t>
            </a:r>
            <a:endParaRPr lang="ru-RU" sz="12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Font typeface="FontAwesome" pitchFamily="2" charset="0"/>
              <a:buChar char=""/>
              <a:tabLst>
                <a:tab pos="268288" algn="l"/>
              </a:tabLst>
            </a:pPr>
            <a:endParaRPr lang="ru-RU" sz="12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25216FC-5A63-F619-1C03-92FA9B3FA8CE}"/>
              </a:ext>
            </a:extLst>
          </p:cNvPr>
          <p:cNvCxnSpPr>
            <a:cxnSpLocks/>
          </p:cNvCxnSpPr>
          <p:nvPr/>
        </p:nvCxnSpPr>
        <p:spPr>
          <a:xfrm>
            <a:off x="9142859" y="1448780"/>
            <a:ext cx="0" cy="540922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трелка вправо 59">
            <a:extLst>
              <a:ext uri="{FF2B5EF4-FFF2-40B4-BE49-F238E27FC236}">
                <a16:creationId xmlns:a16="http://schemas.microsoft.com/office/drawing/2014/main" xmlns="" id="{9AABA224-F72C-3D48-DDEA-0D1B0F30EB23}"/>
              </a:ext>
            </a:extLst>
          </p:cNvPr>
          <p:cNvSpPr/>
          <p:nvPr/>
        </p:nvSpPr>
        <p:spPr>
          <a:xfrm>
            <a:off x="8256240" y="1347946"/>
            <a:ext cx="1076164" cy="664513"/>
          </a:xfrm>
          <a:prstGeom prst="rightArrow">
            <a:avLst>
              <a:gd name="adj1" fmla="val 50000"/>
              <a:gd name="adj2" fmla="val 75803"/>
            </a:avLst>
          </a:prstGeom>
          <a:solidFill>
            <a:schemeClr val="bg1"/>
          </a:solidFill>
          <a:ln>
            <a:solidFill>
              <a:srgbClr val="00A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A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0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КОНТРОЛЬНО-КАССОВАЯ ТЕХНИКА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DFA5C7A-6154-D9A4-7A85-BF767E7DE093}"/>
              </a:ext>
            </a:extLst>
          </p:cNvPr>
          <p:cNvGrpSpPr/>
          <p:nvPr/>
        </p:nvGrpSpPr>
        <p:grpSpPr>
          <a:xfrm>
            <a:off x="2706240" y="3210330"/>
            <a:ext cx="2164383" cy="945543"/>
            <a:chOff x="978211" y="1520788"/>
            <a:chExt cx="2164383" cy="94554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xmlns="" id="{49056C9F-D069-58B4-F2F8-20520E8E019D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1520788"/>
              <a:ext cx="2159162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en-US" sz="4400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&gt;</a:t>
              </a:r>
              <a:r>
                <a:rPr lang="ru-RU" sz="4400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3</a:t>
              </a: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,</a:t>
              </a: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6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4" name="Subtitle 2">
              <a:extLst>
                <a:ext uri="{FF2B5EF4-FFF2-40B4-BE49-F238E27FC236}">
                  <a16:creationId xmlns:a16="http://schemas.microsoft.com/office/drawing/2014/main" xmlns="" id="{5F0B9D3D-8D0C-BF7D-B093-993160B8F5F4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МЛН ЕД.</a:t>
              </a: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D755C4FE-41AB-298F-85B5-5077B16FCDDD}"/>
              </a:ext>
            </a:extLst>
          </p:cNvPr>
          <p:cNvSpPr txBox="1">
            <a:spLocks/>
          </p:cNvSpPr>
          <p:nvPr/>
        </p:nvSpPr>
        <p:spPr>
          <a:xfrm>
            <a:off x="2706240" y="1624910"/>
            <a:ext cx="1980221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Зарегистрировано ККТ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CBE63A0-3C08-170C-B2EF-55DA69123002}"/>
              </a:ext>
            </a:extLst>
          </p:cNvPr>
          <p:cNvGrpSpPr/>
          <p:nvPr/>
        </p:nvGrpSpPr>
        <p:grpSpPr>
          <a:xfrm>
            <a:off x="5905771" y="3210330"/>
            <a:ext cx="2164383" cy="945543"/>
            <a:chOff x="978211" y="1520788"/>
            <a:chExt cx="2164383" cy="945543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6C16CBF3-A627-6337-853B-60AFDFEAB84D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1520788"/>
              <a:ext cx="2159162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en-US" sz="4400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&gt;</a:t>
              </a: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</a:t>
              </a: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8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39C9FB53-8AED-7763-5EF8-B5E244BE220B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ТЫС.</a:t>
              </a:r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F7730FD-5360-0F23-DEA9-C4AC760485ED}"/>
              </a:ext>
            </a:extLst>
          </p:cNvPr>
          <p:cNvSpPr txBox="1">
            <a:spLocks/>
          </p:cNvSpPr>
          <p:nvPr/>
        </p:nvSpPr>
        <p:spPr>
          <a:xfrm>
            <a:off x="5905771" y="1624910"/>
            <a:ext cx="1980221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проверок соблюдения требований к ККТ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86518BA-C371-3912-97CC-AC48EF38CCFC}"/>
              </a:ext>
            </a:extLst>
          </p:cNvPr>
          <p:cNvGrpSpPr/>
          <p:nvPr/>
        </p:nvGrpSpPr>
        <p:grpSpPr>
          <a:xfrm>
            <a:off x="9101162" y="3210330"/>
            <a:ext cx="2164383" cy="945543"/>
            <a:chOff x="978211" y="1520788"/>
            <a:chExt cx="2164383" cy="945543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xmlns="" id="{DAB24D98-6726-FEC1-7C42-CE54F7177D86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1520788"/>
              <a:ext cx="2159162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en-US" sz="4400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&gt;</a:t>
              </a: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</a:t>
              </a: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47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xmlns="" id="{9C1E697E-9384-3250-1B10-BAEA7A1DF384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МЛН РУБ.</a:t>
              </a:r>
            </a:p>
          </p:txBody>
        </p:sp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7B2B16FC-B764-B6A9-DD37-5CBD83289A25}"/>
              </a:ext>
            </a:extLst>
          </p:cNvPr>
          <p:cNvSpPr txBox="1">
            <a:spLocks/>
          </p:cNvSpPr>
          <p:nvPr/>
        </p:nvSpPr>
        <p:spPr>
          <a:xfrm>
            <a:off x="9105304" y="1624910"/>
            <a:ext cx="2391296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результатам проверок, выявивших нарушения, предъявлены штрафные санкции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2B8A5E5-A7E1-D2DA-F772-C95B3FBDF2D9}"/>
              </a:ext>
            </a:extLst>
          </p:cNvPr>
          <p:cNvCxnSpPr/>
          <p:nvPr/>
        </p:nvCxnSpPr>
        <p:spPr>
          <a:xfrm>
            <a:off x="5296116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2BEB381-1FF7-60C7-0E31-0EAE93147E09}"/>
              </a:ext>
            </a:extLst>
          </p:cNvPr>
          <p:cNvCxnSpPr/>
          <p:nvPr/>
        </p:nvCxnSpPr>
        <p:spPr>
          <a:xfrm>
            <a:off x="8495647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FA996B3-3946-EE10-D95C-2CBA470CD5B6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EC01ACA-16A2-30ED-5EAA-CDC8B9DA3B14}"/>
              </a:ext>
            </a:extLst>
          </p:cNvPr>
          <p:cNvCxnSpPr/>
          <p:nvPr/>
        </p:nvCxnSpPr>
        <p:spPr>
          <a:xfrm>
            <a:off x="5312783" y="3392995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C938A20-571F-9353-CB5D-631F5083C136}"/>
              </a:ext>
            </a:extLst>
          </p:cNvPr>
          <p:cNvCxnSpPr/>
          <p:nvPr/>
        </p:nvCxnSpPr>
        <p:spPr>
          <a:xfrm>
            <a:off x="8512314" y="3392995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5B94D17-6744-0103-4546-5CC6F589D4CF}"/>
              </a:ext>
            </a:extLst>
          </p:cNvPr>
          <p:cNvCxnSpPr>
            <a:cxnSpLocks/>
          </p:cNvCxnSpPr>
          <p:nvPr/>
        </p:nvCxnSpPr>
        <p:spPr>
          <a:xfrm>
            <a:off x="2113252" y="3392995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049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ГОСУДАРСТВЕННАЯ РЕГИСТРАЦИЯ И УЧЕТ НАЛОГОПЛАТЕЛЬЩИКОВ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5B5C468-5A3A-7AD2-A729-1A3FCD43634E}"/>
              </a:ext>
            </a:extLst>
          </p:cNvPr>
          <p:cNvSpPr txBox="1">
            <a:spLocks/>
          </p:cNvSpPr>
          <p:nvPr/>
        </p:nvSpPr>
        <p:spPr>
          <a:xfrm>
            <a:off x="2459596" y="3439019"/>
            <a:ext cx="1300287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МЛН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2EA08C1A-841B-21D1-CCB8-5BD0A0B7547F}"/>
              </a:ext>
            </a:extLst>
          </p:cNvPr>
          <p:cNvSpPr txBox="1">
            <a:spLocks/>
          </p:cNvSpPr>
          <p:nvPr/>
        </p:nvSpPr>
        <p:spPr>
          <a:xfrm>
            <a:off x="2459597" y="1624910"/>
            <a:ext cx="2525975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Содержится сведений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ЕГРЮЛ о юридических лицах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6324DD6-C213-5ACC-5338-B0C50E465624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07785DD-1DD9-AC65-135E-532E5CD6D9FE}"/>
              </a:ext>
            </a:extLst>
          </p:cNvPr>
          <p:cNvCxnSpPr>
            <a:cxnSpLocks/>
          </p:cNvCxnSpPr>
          <p:nvPr/>
        </p:nvCxnSpPr>
        <p:spPr>
          <a:xfrm>
            <a:off x="2113252" y="2858224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CAE3FD95-C6DE-618F-EE15-7214C749C485}"/>
              </a:ext>
            </a:extLst>
          </p:cNvPr>
          <p:cNvSpPr txBox="1">
            <a:spLocks/>
          </p:cNvSpPr>
          <p:nvPr/>
        </p:nvSpPr>
        <p:spPr>
          <a:xfrm>
            <a:off x="2459596" y="5851287"/>
            <a:ext cx="1300287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МЛН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36AD69FA-7380-0D7D-AEB5-F70926BEA531}"/>
              </a:ext>
            </a:extLst>
          </p:cNvPr>
          <p:cNvSpPr txBox="1">
            <a:spLocks/>
          </p:cNvSpPr>
          <p:nvPr/>
        </p:nvSpPr>
        <p:spPr>
          <a:xfrm>
            <a:off x="2459597" y="4305174"/>
            <a:ext cx="2525975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Содержится сведений в ЕГРИП об индивидуальных предпринимателях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A4A50BB-2301-449C-DF50-5C664DE990FF}"/>
              </a:ext>
            </a:extLst>
          </p:cNvPr>
          <p:cNvCxnSpPr>
            <a:cxnSpLocks/>
          </p:cNvCxnSpPr>
          <p:nvPr/>
        </p:nvCxnSpPr>
        <p:spPr>
          <a:xfrm>
            <a:off x="2113252" y="529707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E48F1286-CF4B-65B8-F03F-BCD5A2A41C63}"/>
              </a:ext>
            </a:extLst>
          </p:cNvPr>
          <p:cNvSpPr txBox="1">
            <a:spLocks/>
          </p:cNvSpPr>
          <p:nvPr/>
        </p:nvSpPr>
        <p:spPr>
          <a:xfrm>
            <a:off x="5483932" y="3439019"/>
            <a:ext cx="1300287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ТЫС.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3A207EB1-8710-4EE2-15FF-AC47E866F9FF}"/>
              </a:ext>
            </a:extLst>
          </p:cNvPr>
          <p:cNvSpPr txBox="1">
            <a:spLocks/>
          </p:cNvSpPr>
          <p:nvPr/>
        </p:nvSpPr>
        <p:spPr>
          <a:xfrm>
            <a:off x="5483933" y="1624910"/>
            <a:ext cx="2525975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Внесено сведений в ЕГРЮЛ о юридических лицах, прекративших свою деятельность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804507F-4C8C-20FE-3D6A-4A243310BA13}"/>
              </a:ext>
            </a:extLst>
          </p:cNvPr>
          <p:cNvCxnSpPr>
            <a:cxnSpLocks/>
          </p:cNvCxnSpPr>
          <p:nvPr/>
        </p:nvCxnSpPr>
        <p:spPr>
          <a:xfrm>
            <a:off x="5123892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764AD1D-2405-34A2-3BCC-3D8C459A8A4B}"/>
              </a:ext>
            </a:extLst>
          </p:cNvPr>
          <p:cNvCxnSpPr>
            <a:cxnSpLocks/>
          </p:cNvCxnSpPr>
          <p:nvPr/>
        </p:nvCxnSpPr>
        <p:spPr>
          <a:xfrm>
            <a:off x="5140559" y="2858224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A1BFFD86-5692-7D04-2802-94483AE0CD75}"/>
              </a:ext>
            </a:extLst>
          </p:cNvPr>
          <p:cNvSpPr txBox="1">
            <a:spLocks/>
          </p:cNvSpPr>
          <p:nvPr/>
        </p:nvSpPr>
        <p:spPr>
          <a:xfrm>
            <a:off x="5483932" y="5851287"/>
            <a:ext cx="1300287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ТЫС.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C5614E9A-8A29-B814-D22F-6E26DDD67F30}"/>
              </a:ext>
            </a:extLst>
          </p:cNvPr>
          <p:cNvSpPr txBox="1">
            <a:spLocks/>
          </p:cNvSpPr>
          <p:nvPr/>
        </p:nvSpPr>
        <p:spPr>
          <a:xfrm>
            <a:off x="5483933" y="4305174"/>
            <a:ext cx="2525975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Внесено сведений в ЕГРИП об ИП, прекративших свою деятельность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8F57157-59E9-F11F-7144-A7DFEDA70E72}"/>
              </a:ext>
            </a:extLst>
          </p:cNvPr>
          <p:cNvCxnSpPr>
            <a:cxnSpLocks/>
          </p:cNvCxnSpPr>
          <p:nvPr/>
        </p:nvCxnSpPr>
        <p:spPr>
          <a:xfrm>
            <a:off x="5140559" y="529707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ubtitle 2">
            <a:extLst>
              <a:ext uri="{FF2B5EF4-FFF2-40B4-BE49-F238E27FC236}">
                <a16:creationId xmlns:a16="http://schemas.microsoft.com/office/drawing/2014/main" xmlns="" id="{63EBA271-4089-AAAA-1F30-2D05C1F6F08B}"/>
              </a:ext>
            </a:extLst>
          </p:cNvPr>
          <p:cNvSpPr txBox="1">
            <a:spLocks/>
          </p:cNvSpPr>
          <p:nvPr/>
        </p:nvSpPr>
        <p:spPr>
          <a:xfrm>
            <a:off x="8688288" y="3439019"/>
            <a:ext cx="1300287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ТЫС.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xmlns="" id="{75F28459-EFEE-F3E5-40CE-5B713C258207}"/>
              </a:ext>
            </a:extLst>
          </p:cNvPr>
          <p:cNvSpPr txBox="1">
            <a:spLocks/>
          </p:cNvSpPr>
          <p:nvPr/>
        </p:nvSpPr>
        <p:spPr>
          <a:xfrm>
            <a:off x="8688289" y="1624910"/>
            <a:ext cx="2525975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поданных на государственную регистрацию пакетов электронных документов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4B049C1-FE2D-1B57-8C3D-90DBB60B26B9}"/>
              </a:ext>
            </a:extLst>
          </p:cNvPr>
          <p:cNvCxnSpPr>
            <a:cxnSpLocks/>
          </p:cNvCxnSpPr>
          <p:nvPr/>
        </p:nvCxnSpPr>
        <p:spPr>
          <a:xfrm>
            <a:off x="83398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31CA1BE-1460-656D-D708-705B0D37C5CC}"/>
              </a:ext>
            </a:extLst>
          </p:cNvPr>
          <p:cNvCxnSpPr>
            <a:cxnSpLocks/>
          </p:cNvCxnSpPr>
          <p:nvPr/>
        </p:nvCxnSpPr>
        <p:spPr>
          <a:xfrm>
            <a:off x="8356552" y="2858224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ubtitle 2">
            <a:extLst>
              <a:ext uri="{FF2B5EF4-FFF2-40B4-BE49-F238E27FC236}">
                <a16:creationId xmlns:a16="http://schemas.microsoft.com/office/drawing/2014/main" xmlns="" id="{3347623B-C003-4878-CB3B-3EA4A838D751}"/>
              </a:ext>
            </a:extLst>
          </p:cNvPr>
          <p:cNvSpPr txBox="1">
            <a:spLocks/>
          </p:cNvSpPr>
          <p:nvPr/>
        </p:nvSpPr>
        <p:spPr>
          <a:xfrm>
            <a:off x="8688288" y="5851287"/>
            <a:ext cx="2273948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МЛН СУБЪЕКТОВ МСП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xmlns="" id="{0EEA7227-59DA-7638-34B6-40C310BECE10}"/>
              </a:ext>
            </a:extLst>
          </p:cNvPr>
          <p:cNvSpPr txBox="1">
            <a:spLocks/>
          </p:cNvSpPr>
          <p:nvPr/>
        </p:nvSpPr>
        <p:spPr>
          <a:xfrm>
            <a:off x="8688289" y="4305174"/>
            <a:ext cx="2525975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Реестр МСП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63E92D5-22E7-03C4-D778-159EAA8726F5}"/>
              </a:ext>
            </a:extLst>
          </p:cNvPr>
          <p:cNvCxnSpPr>
            <a:cxnSpLocks/>
          </p:cNvCxnSpPr>
          <p:nvPr/>
        </p:nvCxnSpPr>
        <p:spPr>
          <a:xfrm>
            <a:off x="8356552" y="529707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2FECDD92-B236-CA76-697F-C0958E9E355A}"/>
              </a:ext>
            </a:extLst>
          </p:cNvPr>
          <p:cNvCxnSpPr>
            <a:cxnSpLocks/>
          </p:cNvCxnSpPr>
          <p:nvPr/>
        </p:nvCxnSpPr>
        <p:spPr>
          <a:xfrm flipH="1">
            <a:off x="2096585" y="3974348"/>
            <a:ext cx="1009541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ubtitle 2">
            <a:extLst>
              <a:ext uri="{FF2B5EF4-FFF2-40B4-BE49-F238E27FC236}">
                <a16:creationId xmlns:a16="http://schemas.microsoft.com/office/drawing/2014/main" xmlns="" id="{22AE36B7-68D8-691F-9FF8-A95BA2DB59EA}"/>
              </a:ext>
            </a:extLst>
          </p:cNvPr>
          <p:cNvSpPr txBox="1">
            <a:spLocks/>
          </p:cNvSpPr>
          <p:nvPr/>
        </p:nvSpPr>
        <p:spPr>
          <a:xfrm>
            <a:off x="2459597" y="2708920"/>
            <a:ext cx="2567988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3,2</a:t>
            </a: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-2,3%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xmlns="" id="{01CA2141-8E23-98BC-2CBD-35D6D024D4D1}"/>
              </a:ext>
            </a:extLst>
          </p:cNvPr>
          <p:cNvSpPr txBox="1">
            <a:spLocks/>
          </p:cNvSpPr>
          <p:nvPr/>
        </p:nvSpPr>
        <p:spPr>
          <a:xfrm>
            <a:off x="5483933" y="2708920"/>
            <a:ext cx="2567988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309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-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23,8%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xmlns="" id="{36FDCF71-126A-E46F-2168-69048DFAE381}"/>
              </a:ext>
            </a:extLst>
          </p:cNvPr>
          <p:cNvSpPr txBox="1">
            <a:spLocks/>
          </p:cNvSpPr>
          <p:nvPr/>
        </p:nvSpPr>
        <p:spPr>
          <a:xfrm>
            <a:off x="8688288" y="2708920"/>
            <a:ext cx="3714107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</a:t>
            </a: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175,5 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+5,3 </a:t>
            </a:r>
            <a:r>
              <a: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п.п.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xmlns="" id="{78790B18-FEE5-57C1-B495-F7442E34CE1C}"/>
              </a:ext>
            </a:extLst>
          </p:cNvPr>
          <p:cNvSpPr txBox="1">
            <a:spLocks/>
          </p:cNvSpPr>
          <p:nvPr/>
        </p:nvSpPr>
        <p:spPr>
          <a:xfrm>
            <a:off x="2459597" y="5121188"/>
            <a:ext cx="2567988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3,9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+4,5%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xmlns="" id="{E64B508D-99FC-8746-08BD-10C93C36BCA8}"/>
              </a:ext>
            </a:extLst>
          </p:cNvPr>
          <p:cNvSpPr txBox="1">
            <a:spLocks/>
          </p:cNvSpPr>
          <p:nvPr/>
        </p:nvSpPr>
        <p:spPr>
          <a:xfrm>
            <a:off x="5483932" y="5121188"/>
            <a:ext cx="2958023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642,5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-21,1%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xmlns="" id="{1E73F7AC-B36F-AC64-EF77-B0F90311D48C}"/>
              </a:ext>
            </a:extLst>
          </p:cNvPr>
          <p:cNvSpPr txBox="1">
            <a:spLocks/>
          </p:cNvSpPr>
          <p:nvPr/>
        </p:nvSpPr>
        <p:spPr>
          <a:xfrm>
            <a:off x="8688289" y="5121188"/>
            <a:ext cx="2567988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6,0</a:t>
            </a:r>
            <a:r>
              <a:rPr lang="en-US" sz="4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+2,1%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11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ЕДИНЫЙ ГОСУДАРСТВЕННЫЙ РЕЕСТР ЗАПИСЕЙ АКТОВ ГРАЖДАНСКОГО СОСТОЯНИЯ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72E6EE47-F686-37CE-AAB8-B725A1F9AEC2}"/>
              </a:ext>
            </a:extLst>
          </p:cNvPr>
          <p:cNvSpPr txBox="1">
            <a:spLocks/>
          </p:cNvSpPr>
          <p:nvPr/>
        </p:nvSpPr>
        <p:spPr>
          <a:xfrm>
            <a:off x="2711148" y="2520828"/>
            <a:ext cx="3798954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 </a:t>
            </a: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046</a:t>
            </a:r>
            <a:endParaRPr lang="ru-RU" sz="44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6FE183E-EA73-5766-24F7-3F9A082DFCD6}"/>
              </a:ext>
            </a:extLst>
          </p:cNvPr>
          <p:cNvSpPr txBox="1">
            <a:spLocks/>
          </p:cNvSpPr>
          <p:nvPr/>
        </p:nvSpPr>
        <p:spPr>
          <a:xfrm>
            <a:off x="2705929" y="1624910"/>
            <a:ext cx="3030032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Органов ЗАГС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состоянию на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01.01.2023</a:t>
            </a:r>
            <a:endParaRPr lang="ru-RU" sz="14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9BE9CD9-4B50-B1F7-59DB-BD9098C152B0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8E8B1871-FC0C-0E9B-9E27-C9042780CEB0}"/>
              </a:ext>
            </a:extLst>
          </p:cNvPr>
          <p:cNvSpPr txBox="1">
            <a:spLocks/>
          </p:cNvSpPr>
          <p:nvPr/>
        </p:nvSpPr>
        <p:spPr>
          <a:xfrm>
            <a:off x="2711148" y="5147753"/>
            <a:ext cx="3893766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5 370 713</a:t>
            </a:r>
            <a:endParaRPr lang="ru-RU" sz="44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28726578-D97E-A03F-2598-2FDB170F1AF6}"/>
              </a:ext>
            </a:extLst>
          </p:cNvPr>
          <p:cNvSpPr txBox="1">
            <a:spLocks/>
          </p:cNvSpPr>
          <p:nvPr/>
        </p:nvSpPr>
        <p:spPr>
          <a:xfrm>
            <a:off x="2705928" y="4257424"/>
            <a:ext cx="3714107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Зарегистрировано записей актов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12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месяцев 2022 года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(</a:t>
            </a:r>
            <a:r>
              <a:rPr lang="ru-RU" sz="1400" dirty="0" smtClean="0">
                <a:solidFill>
                  <a:schemeClr val="tx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22 949 777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 начала эксплуатации)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202F8838-2EB1-D499-757C-CE3C3FD7AA94}"/>
              </a:ext>
            </a:extLst>
          </p:cNvPr>
          <p:cNvSpPr txBox="1">
            <a:spLocks/>
          </p:cNvSpPr>
          <p:nvPr/>
        </p:nvSpPr>
        <p:spPr>
          <a:xfrm>
            <a:off x="7744678" y="2520828"/>
            <a:ext cx="393194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515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E71E172D-4C5E-BB79-3606-AB40DF46FBAF}"/>
              </a:ext>
            </a:extLst>
          </p:cNvPr>
          <p:cNvSpPr txBox="1">
            <a:spLocks/>
          </p:cNvSpPr>
          <p:nvPr/>
        </p:nvSpPr>
        <p:spPr>
          <a:xfrm>
            <a:off x="7739458" y="1624910"/>
            <a:ext cx="3685133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МФЦ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состоянию на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01.01.2023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подключено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19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субъектов РФ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74595EA-B664-F281-CD28-4D7C371B08AF}"/>
              </a:ext>
            </a:extLst>
          </p:cNvPr>
          <p:cNvCxnSpPr>
            <a:cxnSpLocks/>
          </p:cNvCxnSpPr>
          <p:nvPr/>
        </p:nvCxnSpPr>
        <p:spPr>
          <a:xfrm>
            <a:off x="7127390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2EAAAAB-BA80-CD69-5328-F0D2B1512AA9}"/>
              </a:ext>
            </a:extLst>
          </p:cNvPr>
          <p:cNvCxnSpPr>
            <a:cxnSpLocks/>
          </p:cNvCxnSpPr>
          <p:nvPr/>
        </p:nvCxnSpPr>
        <p:spPr>
          <a:xfrm>
            <a:off x="2113252" y="2631612"/>
            <a:ext cx="0" cy="44123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8AD7259-618D-5395-91FB-1FB3D72BA02F}"/>
              </a:ext>
            </a:extLst>
          </p:cNvPr>
          <p:cNvCxnSpPr>
            <a:cxnSpLocks/>
          </p:cNvCxnSpPr>
          <p:nvPr/>
        </p:nvCxnSpPr>
        <p:spPr>
          <a:xfrm>
            <a:off x="7144057" y="2631612"/>
            <a:ext cx="0" cy="44123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204F62D1-F4F8-B1A2-9378-2DFFC0DCDA56}"/>
              </a:ext>
            </a:extLst>
          </p:cNvPr>
          <p:cNvSpPr txBox="1">
            <a:spLocks/>
          </p:cNvSpPr>
          <p:nvPr/>
        </p:nvSpPr>
        <p:spPr>
          <a:xfrm>
            <a:off x="7739458" y="4257424"/>
            <a:ext cx="3168351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Обработано запросов СМЭВ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 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12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месяцев 2022 года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AB5AAC1-11B5-2831-6A32-F610DCD21B15}"/>
              </a:ext>
            </a:extLst>
          </p:cNvPr>
          <p:cNvCxnSpPr>
            <a:cxnSpLocks/>
          </p:cNvCxnSpPr>
          <p:nvPr/>
        </p:nvCxnSpPr>
        <p:spPr>
          <a:xfrm>
            <a:off x="2113252" y="5290523"/>
            <a:ext cx="0" cy="478737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B2F7F1A-049F-45AA-CFB8-58706160EB20}"/>
              </a:ext>
            </a:extLst>
          </p:cNvPr>
          <p:cNvCxnSpPr>
            <a:cxnSpLocks/>
          </p:cNvCxnSpPr>
          <p:nvPr/>
        </p:nvCxnSpPr>
        <p:spPr>
          <a:xfrm>
            <a:off x="7144057" y="5290523"/>
            <a:ext cx="0" cy="478737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2415576-AAC9-94C9-73B0-D0F2EEDC8677}"/>
              </a:ext>
            </a:extLst>
          </p:cNvPr>
          <p:cNvCxnSpPr>
            <a:cxnSpLocks/>
          </p:cNvCxnSpPr>
          <p:nvPr/>
        </p:nvCxnSpPr>
        <p:spPr>
          <a:xfrm flipH="1">
            <a:off x="2096585" y="3717032"/>
            <a:ext cx="1009541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1BE8541E-F7DD-0826-F4BB-EFC13DEEE970}"/>
              </a:ext>
            </a:extLst>
          </p:cNvPr>
          <p:cNvSpPr txBox="1">
            <a:spLocks/>
          </p:cNvSpPr>
          <p:nvPr/>
        </p:nvSpPr>
        <p:spPr>
          <a:xfrm>
            <a:off x="6240016" y="2744508"/>
            <a:ext cx="702495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из них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7DDE1AC0-C058-7FE8-A164-E6AC790265B4}"/>
              </a:ext>
            </a:extLst>
          </p:cNvPr>
          <p:cNvSpPr txBox="1">
            <a:spLocks/>
          </p:cNvSpPr>
          <p:nvPr/>
        </p:nvSpPr>
        <p:spPr>
          <a:xfrm>
            <a:off x="7744678" y="5147753"/>
            <a:ext cx="3859933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450 371 381</a:t>
            </a:r>
            <a:endParaRPr lang="ru-RU" sz="44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44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="" xmlns:a16="http://schemas.microsoft.com/office/drawing/2014/main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27280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ДИНАМИКА КЛЮЧЕВЫХ СОЦИАЛЬНО-ЭКОНОМИЧЕСКИХ ПОКАЗАТЕЛЕЙ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72C904D-CFFE-78E4-3893-465667AF25B0}"/>
              </a:ext>
            </a:extLst>
          </p:cNvPr>
          <p:cNvGrpSpPr/>
          <p:nvPr/>
        </p:nvGrpSpPr>
        <p:grpSpPr>
          <a:xfrm>
            <a:off x="767408" y="1475923"/>
            <a:ext cx="3735845" cy="945543"/>
            <a:chOff x="978211" y="1520788"/>
            <a:chExt cx="3735845" cy="945543"/>
          </a:xfrm>
        </p:grpSpPr>
        <p:sp>
          <p:nvSpPr>
            <p:cNvPr id="2" name="Subtitle 2">
              <a:extLst>
                <a:ext uri="{FF2B5EF4-FFF2-40B4-BE49-F238E27FC236}">
                  <a16:creationId xmlns="" xmlns:a16="http://schemas.microsoft.com/office/drawing/2014/main" id="{49A0C2C5-0954-F162-DBE5-BF66057C56BD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152078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</a:t>
              </a: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2</a:t>
              </a: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,</a:t>
              </a: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</a:t>
              </a: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% </a:t>
              </a:r>
              <a:r>
                <a:rPr lang="ru-RU" sz="3600" baseline="500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-7,7</a:t>
              </a:r>
              <a:r>
                <a:rPr lang="en-US" sz="3600" baseline="500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п.п.</a:t>
              </a:r>
              <a:endParaRPr lang="ru-RU" sz="44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3" name="Subtitle 2">
              <a:extLst>
                <a:ext uri="{FF2B5EF4-FFF2-40B4-BE49-F238E27FC236}">
                  <a16:creationId xmlns="" xmlns:a16="http://schemas.microsoft.com/office/drawing/2014/main" id="{10E4FDCC-7878-8DE0-69F4-5EB737E630C4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2930729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ВВП </a:t>
              </a:r>
              <a:r>
                <a:rPr lang="ru-RU" sz="14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(2022</a:t>
              </a: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026F094-CA66-DC77-2BFE-DE96E19C27B8}"/>
              </a:ext>
            </a:extLst>
          </p:cNvPr>
          <p:cNvGrpSpPr/>
          <p:nvPr/>
        </p:nvGrpSpPr>
        <p:grpSpPr>
          <a:xfrm>
            <a:off x="767408" y="5125464"/>
            <a:ext cx="3735845" cy="1160986"/>
            <a:chOff x="978211" y="3063838"/>
            <a:chExt cx="3735845" cy="1160986"/>
          </a:xfrm>
        </p:grpSpPr>
        <p:sp>
          <p:nvSpPr>
            <p:cNvPr id="4" name="Subtitle 2">
              <a:extLst>
                <a:ext uri="{FF2B5EF4-FFF2-40B4-BE49-F238E27FC236}">
                  <a16:creationId xmlns="" xmlns:a16="http://schemas.microsoft.com/office/drawing/2014/main" id="{14D38666-47F2-B8F0-74A1-67A3C89FA86F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306383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</a:t>
              </a: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12,</a:t>
              </a: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6</a:t>
              </a: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% </a:t>
              </a:r>
              <a:r>
                <a:rPr lang="ru-RU" sz="3600" baseline="500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+1,1 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п.п.</a:t>
              </a:r>
            </a:p>
          </p:txBody>
        </p:sp>
        <p:sp>
          <p:nvSpPr>
            <p:cNvPr id="5" name="Subtitle 2">
              <a:extLst>
                <a:ext uri="{FF2B5EF4-FFF2-40B4-BE49-F238E27FC236}">
                  <a16:creationId xmlns="" xmlns:a16="http://schemas.microsoft.com/office/drawing/2014/main" id="{6F5E1E46-B664-8901-566B-F38EA3817E4B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3793937"/>
              <a:ext cx="2930729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Заработная плата:</a:t>
              </a:r>
            </a:p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номинальная </a:t>
              </a:r>
              <a:r>
                <a:rPr lang="ru-RU" sz="14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(2022</a:t>
              </a: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FE096FF-E0FD-CD53-EB4F-99E965C9FDE2}"/>
              </a:ext>
            </a:extLst>
          </p:cNvPr>
          <p:cNvGrpSpPr/>
          <p:nvPr/>
        </p:nvGrpSpPr>
        <p:grpSpPr>
          <a:xfrm>
            <a:off x="767408" y="3198618"/>
            <a:ext cx="3735845" cy="1160986"/>
            <a:chOff x="978211" y="4873588"/>
            <a:chExt cx="3735845" cy="1160986"/>
          </a:xfrm>
        </p:grpSpPr>
        <p:sp>
          <p:nvSpPr>
            <p:cNvPr id="6" name="Subtitle 2">
              <a:extLst>
                <a:ext uri="{FF2B5EF4-FFF2-40B4-BE49-F238E27FC236}">
                  <a16:creationId xmlns="" xmlns:a16="http://schemas.microsoft.com/office/drawing/2014/main" id="{C8A32F78-0DD3-EEF8-C969-F743855B89C1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487358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</a:t>
              </a: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6</a:t>
              </a: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,</a:t>
              </a: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7</a:t>
              </a: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% 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-14,5 п.п.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="" xmlns:a16="http://schemas.microsoft.com/office/drawing/2014/main" id="{1649CDED-FF4E-A718-C853-08999919DB4E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5603687"/>
              <a:ext cx="2930729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Оборот розничной торговли</a:t>
              </a:r>
            </a:p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(2022)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287BB297-A400-5972-EC64-D52EAD262E77}"/>
              </a:ext>
            </a:extLst>
          </p:cNvPr>
          <p:cNvGrpSpPr/>
          <p:nvPr/>
        </p:nvGrpSpPr>
        <p:grpSpPr>
          <a:xfrm>
            <a:off x="4558359" y="1475923"/>
            <a:ext cx="3735845" cy="945543"/>
            <a:chOff x="4807261" y="1520788"/>
            <a:chExt cx="3735845" cy="945543"/>
          </a:xfrm>
        </p:grpSpPr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A726A28D-2807-9AB1-3100-1BFD84AA0E0E}"/>
                </a:ext>
              </a:extLst>
            </p:cNvPr>
            <p:cNvSpPr txBox="1">
              <a:spLocks/>
            </p:cNvSpPr>
            <p:nvPr/>
          </p:nvSpPr>
          <p:spPr>
            <a:xfrm>
              <a:off x="4812482" y="152078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+1</a:t>
              </a: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3</a:t>
              </a: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,</a:t>
              </a: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8</a:t>
              </a: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% 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+7,1 п.п.</a:t>
              </a:r>
            </a:p>
          </p:txBody>
        </p:sp>
        <p:sp>
          <p:nvSpPr>
            <p:cNvPr id="9" name="Subtitle 2">
              <a:extLst>
                <a:ext uri="{FF2B5EF4-FFF2-40B4-BE49-F238E27FC236}">
                  <a16:creationId xmlns="" xmlns:a16="http://schemas.microsoft.com/office/drawing/2014/main" id="{57366033-A7A0-421E-3DE9-7F32F7FD13A7}"/>
                </a:ext>
              </a:extLst>
            </p:cNvPr>
            <p:cNvSpPr txBox="1">
              <a:spLocks/>
            </p:cNvSpPr>
            <p:nvPr/>
          </p:nvSpPr>
          <p:spPr>
            <a:xfrm>
              <a:off x="4807261" y="2250887"/>
              <a:ext cx="2930729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Инфляция (2022)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3A30308-3553-1626-6400-BB1EDF924AD1}"/>
              </a:ext>
            </a:extLst>
          </p:cNvPr>
          <p:cNvGrpSpPr/>
          <p:nvPr/>
        </p:nvGrpSpPr>
        <p:grpSpPr>
          <a:xfrm>
            <a:off x="4558358" y="5125464"/>
            <a:ext cx="3735845" cy="1160986"/>
            <a:chOff x="4807261" y="3063838"/>
            <a:chExt cx="3735845" cy="1160986"/>
          </a:xfrm>
        </p:grpSpPr>
        <p:sp>
          <p:nvSpPr>
            <p:cNvPr id="10" name="Subtitle 2">
              <a:extLst>
                <a:ext uri="{FF2B5EF4-FFF2-40B4-BE49-F238E27FC236}">
                  <a16:creationId xmlns="" xmlns:a16="http://schemas.microsoft.com/office/drawing/2014/main" id="{8858756B-5E87-0F6B-38EE-8DE244297ED6}"/>
                </a:ext>
              </a:extLst>
            </p:cNvPr>
            <p:cNvSpPr txBox="1">
              <a:spLocks/>
            </p:cNvSpPr>
            <p:nvPr/>
          </p:nvSpPr>
          <p:spPr>
            <a:xfrm>
              <a:off x="4812482" y="306383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</a:t>
              </a: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1,</a:t>
              </a: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0</a:t>
              </a: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% </a:t>
              </a:r>
              <a:r>
                <a:rPr lang="ru-RU" sz="3600" baseline="500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-5,5 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п.п.</a:t>
              </a:r>
            </a:p>
          </p:txBody>
        </p:sp>
        <p:sp>
          <p:nvSpPr>
            <p:cNvPr id="11" name="Subtitle 2">
              <a:extLst>
                <a:ext uri="{FF2B5EF4-FFF2-40B4-BE49-F238E27FC236}">
                  <a16:creationId xmlns="" xmlns:a16="http://schemas.microsoft.com/office/drawing/2014/main" id="{D5C73D1C-7FCC-C84C-625F-68C0C02BC105}"/>
                </a:ext>
              </a:extLst>
            </p:cNvPr>
            <p:cNvSpPr txBox="1">
              <a:spLocks/>
            </p:cNvSpPr>
            <p:nvPr/>
          </p:nvSpPr>
          <p:spPr>
            <a:xfrm>
              <a:off x="4807261" y="3793937"/>
              <a:ext cx="2930729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Заработная плата:</a:t>
              </a:r>
            </a:p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реальная </a:t>
              </a:r>
              <a:r>
                <a:rPr lang="ru-RU" sz="14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(2022</a:t>
              </a: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DEF5B83F-7494-403A-158F-AB1147680D58}"/>
              </a:ext>
            </a:extLst>
          </p:cNvPr>
          <p:cNvGrpSpPr/>
          <p:nvPr/>
        </p:nvGrpSpPr>
        <p:grpSpPr>
          <a:xfrm>
            <a:off x="4558358" y="3198618"/>
            <a:ext cx="3735845" cy="1376430"/>
            <a:chOff x="4807261" y="4873588"/>
            <a:chExt cx="3735845" cy="1376430"/>
          </a:xfrm>
        </p:grpSpPr>
        <p:sp>
          <p:nvSpPr>
            <p:cNvPr id="12" name="Subtitle 2">
              <a:extLst>
                <a:ext uri="{FF2B5EF4-FFF2-40B4-BE49-F238E27FC236}">
                  <a16:creationId xmlns="" xmlns:a16="http://schemas.microsoft.com/office/drawing/2014/main" id="{B3AB1534-6485-0EB2-D2E7-4814BB89064A}"/>
                </a:ext>
              </a:extLst>
            </p:cNvPr>
            <p:cNvSpPr txBox="1">
              <a:spLocks/>
            </p:cNvSpPr>
            <p:nvPr/>
          </p:nvSpPr>
          <p:spPr>
            <a:xfrm>
              <a:off x="4812482" y="487358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68,6</a:t>
              </a:r>
              <a:r>
                <a:rPr lang="en-US" sz="4400" b="1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</a:t>
              </a:r>
              <a:r>
                <a:rPr lang="en-US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6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,</a:t>
              </a:r>
              <a:r>
                <a:rPr lang="en-US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9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%</a:t>
              </a:r>
            </a:p>
          </p:txBody>
        </p:sp>
        <p:sp>
          <p:nvSpPr>
            <p:cNvPr id="13" name="Subtitle 2">
              <a:extLst>
                <a:ext uri="{FF2B5EF4-FFF2-40B4-BE49-F238E27FC236}">
                  <a16:creationId xmlns="" xmlns:a16="http://schemas.microsoft.com/office/drawing/2014/main" id="{BAE781C6-4623-2DED-970A-9507483510A9}"/>
                </a:ext>
              </a:extLst>
            </p:cNvPr>
            <p:cNvSpPr txBox="1">
              <a:spLocks/>
            </p:cNvSpPr>
            <p:nvPr/>
          </p:nvSpPr>
          <p:spPr>
            <a:xfrm>
              <a:off x="4807261" y="5603687"/>
              <a:ext cx="2930729" cy="6463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Средний курс доллара 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/>
              </a:r>
              <a:br>
                <a:rPr lang="en-US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</a:b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(2022) </a:t>
              </a:r>
              <a:r>
                <a:rPr lang="en-US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/>
              </a:r>
              <a:br>
                <a:rPr lang="en-US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</a:b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(рублей за доллар)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25102718-291D-8CB7-830A-716289A4DE47}"/>
              </a:ext>
            </a:extLst>
          </p:cNvPr>
          <p:cNvGrpSpPr/>
          <p:nvPr/>
        </p:nvGrpSpPr>
        <p:grpSpPr>
          <a:xfrm>
            <a:off x="8349308" y="1475923"/>
            <a:ext cx="3735845" cy="1160986"/>
            <a:chOff x="8560111" y="1520788"/>
            <a:chExt cx="3735845" cy="1160986"/>
          </a:xfrm>
        </p:grpSpPr>
        <p:sp>
          <p:nvSpPr>
            <p:cNvPr id="14" name="Subtitle 2">
              <a:extLst>
                <a:ext uri="{FF2B5EF4-FFF2-40B4-BE49-F238E27FC236}">
                  <a16:creationId xmlns="" xmlns:a16="http://schemas.microsoft.com/office/drawing/2014/main" id="{7075EFAA-C17A-995F-CB9A-E587E8A43888}"/>
                </a:ext>
              </a:extLst>
            </p:cNvPr>
            <p:cNvSpPr txBox="1">
              <a:spLocks/>
            </p:cNvSpPr>
            <p:nvPr/>
          </p:nvSpPr>
          <p:spPr>
            <a:xfrm>
              <a:off x="8565332" y="152078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-0</a:t>
              </a: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,</a:t>
              </a: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6</a:t>
              </a: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% 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-6,9 п.п.</a:t>
              </a:r>
            </a:p>
          </p:txBody>
        </p:sp>
        <p:sp>
          <p:nvSpPr>
            <p:cNvPr id="15" name="Subtitle 2">
              <a:extLst>
                <a:ext uri="{FF2B5EF4-FFF2-40B4-BE49-F238E27FC236}">
                  <a16:creationId xmlns="" xmlns:a16="http://schemas.microsoft.com/office/drawing/2014/main" id="{B98CDC9C-2CFA-7C3C-71B8-A7A7C6D1A57C}"/>
                </a:ext>
              </a:extLst>
            </p:cNvPr>
            <p:cNvSpPr txBox="1">
              <a:spLocks/>
            </p:cNvSpPr>
            <p:nvPr/>
          </p:nvSpPr>
          <p:spPr>
            <a:xfrm>
              <a:off x="8560111" y="2250887"/>
              <a:ext cx="2930729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Индекс промышленного производства (2022)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E55569B-736E-035E-CF0A-C494748ACED0}"/>
              </a:ext>
            </a:extLst>
          </p:cNvPr>
          <p:cNvGrpSpPr/>
          <p:nvPr/>
        </p:nvGrpSpPr>
        <p:grpSpPr>
          <a:xfrm>
            <a:off x="8349308" y="5125464"/>
            <a:ext cx="3735845" cy="1160986"/>
            <a:chOff x="8560111" y="3063838"/>
            <a:chExt cx="3735845" cy="1160986"/>
          </a:xfrm>
        </p:grpSpPr>
        <p:sp>
          <p:nvSpPr>
            <p:cNvPr id="16" name="Subtitle 2">
              <a:extLst>
                <a:ext uri="{FF2B5EF4-FFF2-40B4-BE49-F238E27FC236}">
                  <a16:creationId xmlns="" xmlns:a16="http://schemas.microsoft.com/office/drawing/2014/main" id="{703F9759-E631-1F17-2EB5-2FD59914B264}"/>
                </a:ext>
              </a:extLst>
            </p:cNvPr>
            <p:cNvSpPr txBox="1">
              <a:spLocks/>
            </p:cNvSpPr>
            <p:nvPr/>
          </p:nvSpPr>
          <p:spPr>
            <a:xfrm>
              <a:off x="8565332" y="306383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-4</a:t>
              </a: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,</a:t>
              </a: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0</a:t>
              </a:r>
              <a:r>
                <a:rPr lang="en-US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%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7" name="Subtitle 2">
              <a:extLst>
                <a:ext uri="{FF2B5EF4-FFF2-40B4-BE49-F238E27FC236}">
                  <a16:creationId xmlns="" xmlns:a16="http://schemas.microsoft.com/office/drawing/2014/main" id="{BFF852F0-A4A1-0E82-1623-7A17FA3C5689}"/>
                </a:ext>
              </a:extLst>
            </p:cNvPr>
            <p:cNvSpPr txBox="1">
              <a:spLocks/>
            </p:cNvSpPr>
            <p:nvPr/>
          </p:nvSpPr>
          <p:spPr>
            <a:xfrm>
              <a:off x="8560111" y="3793937"/>
              <a:ext cx="2930729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Прибыль прибыльных </a:t>
              </a:r>
            </a:p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организаций </a:t>
              </a:r>
              <a:r>
                <a:rPr lang="ru-RU" sz="14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(2022</a:t>
              </a: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2067B7C-BB61-DA82-7DCA-DB2A6ED8DF03}"/>
              </a:ext>
            </a:extLst>
          </p:cNvPr>
          <p:cNvGrpSpPr/>
          <p:nvPr/>
        </p:nvGrpSpPr>
        <p:grpSpPr>
          <a:xfrm>
            <a:off x="8349308" y="3198618"/>
            <a:ext cx="3735845" cy="1376430"/>
            <a:chOff x="8560111" y="4873588"/>
            <a:chExt cx="3735845" cy="1376430"/>
          </a:xfrm>
        </p:grpSpPr>
        <p:sp>
          <p:nvSpPr>
            <p:cNvPr id="18" name="Subtitle 2">
              <a:extLst>
                <a:ext uri="{FF2B5EF4-FFF2-40B4-BE49-F238E27FC236}">
                  <a16:creationId xmlns="" xmlns:a16="http://schemas.microsoft.com/office/drawing/2014/main" id="{0492B144-113B-46AF-05F0-B7896E86BA65}"/>
                </a:ext>
              </a:extLst>
            </p:cNvPr>
            <p:cNvSpPr txBox="1">
              <a:spLocks/>
            </p:cNvSpPr>
            <p:nvPr/>
          </p:nvSpPr>
          <p:spPr>
            <a:xfrm>
              <a:off x="8565332" y="487358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en-US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77,5</a:t>
              </a:r>
              <a:r>
                <a:rPr lang="en-US" sz="4400" b="1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en-US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</a:t>
              </a:r>
              <a:r>
                <a:rPr lang="ru-RU" sz="3600" baseline="500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12,2%</a:t>
              </a:r>
            </a:p>
          </p:txBody>
        </p:sp>
        <p:sp>
          <p:nvSpPr>
            <p:cNvPr id="19" name="Subtitle 2">
              <a:extLst>
                <a:ext uri="{FF2B5EF4-FFF2-40B4-BE49-F238E27FC236}">
                  <a16:creationId xmlns="" xmlns:a16="http://schemas.microsoft.com/office/drawing/2014/main" id="{F9398141-6DF5-4744-93AD-BD2E9FBF36F0}"/>
                </a:ext>
              </a:extLst>
            </p:cNvPr>
            <p:cNvSpPr txBox="1">
              <a:spLocks/>
            </p:cNvSpPr>
            <p:nvPr/>
          </p:nvSpPr>
          <p:spPr>
            <a:xfrm>
              <a:off x="8560111" y="5603687"/>
              <a:ext cx="2930729" cy="6463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Средняя цена на нефть марки “URALS” (долларов/баррель) (2022)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9FE08CD5-64D4-3F04-C078-3E0548A256F9}"/>
              </a:ext>
            </a:extLst>
          </p:cNvPr>
          <p:cNvCxnSpPr/>
          <p:nvPr/>
        </p:nvCxnSpPr>
        <p:spPr>
          <a:xfrm>
            <a:off x="767408" y="2808654"/>
            <a:ext cx="11053228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75F185EA-07E8-73B5-6938-42046614B769}"/>
              </a:ext>
            </a:extLst>
          </p:cNvPr>
          <p:cNvCxnSpPr/>
          <p:nvPr/>
        </p:nvCxnSpPr>
        <p:spPr>
          <a:xfrm>
            <a:off x="767408" y="4744016"/>
            <a:ext cx="11053228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5CA287D-5F07-E834-7C77-5857980E27BB}"/>
              </a:ext>
            </a:extLst>
          </p:cNvPr>
          <p:cNvGrpSpPr/>
          <p:nvPr/>
        </p:nvGrpSpPr>
        <p:grpSpPr>
          <a:xfrm>
            <a:off x="4249265" y="1196752"/>
            <a:ext cx="3790951" cy="5522540"/>
            <a:chOff x="4249265" y="1664804"/>
            <a:chExt cx="3790951" cy="468052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CB8ED91B-718A-B6F3-D112-7503D1A12545}"/>
                </a:ext>
              </a:extLst>
            </p:cNvPr>
            <p:cNvCxnSpPr/>
            <p:nvPr/>
          </p:nvCxnSpPr>
          <p:spPr>
            <a:xfrm>
              <a:off x="4249265" y="1664804"/>
              <a:ext cx="0" cy="468052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C41FA668-3BD5-A533-08DC-F68D37A7CDF2}"/>
                </a:ext>
              </a:extLst>
            </p:cNvPr>
            <p:cNvCxnSpPr/>
            <p:nvPr/>
          </p:nvCxnSpPr>
          <p:spPr>
            <a:xfrm>
              <a:off x="8040216" y="1664804"/>
              <a:ext cx="0" cy="468052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Subtitle 2">
            <a:extLst>
              <a:ext uri="{FF2B5EF4-FFF2-40B4-BE49-F238E27FC236}">
                <a16:creationId xmlns:a16="http://schemas.microsoft.com/office/drawing/2014/main" xmlns="" id="{703F9759-E631-1F17-2EB5-2FD59914B264}"/>
              </a:ext>
            </a:extLst>
          </p:cNvPr>
          <p:cNvSpPr txBox="1">
            <a:spLocks/>
          </p:cNvSpPr>
          <p:nvPr/>
        </p:nvSpPr>
        <p:spPr>
          <a:xfrm>
            <a:off x="9965854" y="5219469"/>
            <a:ext cx="3730624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-94,1</a:t>
            </a:r>
            <a:r>
              <a:rPr lang="en-US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 err="1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п.п</a:t>
            </a:r>
            <a:r>
              <a: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1272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ЕДИНЫЙ РЕГИСТР НАСЕЛЕНИЯ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BEAB6D40-A254-35E0-2B07-8F68C2701249}"/>
              </a:ext>
            </a:extLst>
          </p:cNvPr>
          <p:cNvSpPr txBox="1">
            <a:spLocks/>
          </p:cNvSpPr>
          <p:nvPr/>
        </p:nvSpPr>
        <p:spPr>
          <a:xfrm>
            <a:off x="2705928" y="1624910"/>
            <a:ext cx="3534085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Первоначальное наполнение ЕРН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BE5C6B1-363D-E5E7-94C9-2F4CDB085AE0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D3AF238D-8486-5BEF-E228-A5DE4A11D6A6}"/>
              </a:ext>
            </a:extLst>
          </p:cNvPr>
          <p:cNvSpPr txBox="1">
            <a:spLocks/>
          </p:cNvSpPr>
          <p:nvPr/>
        </p:nvSpPr>
        <p:spPr>
          <a:xfrm>
            <a:off x="2705928" y="4964390"/>
            <a:ext cx="3714107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Переход поставщиков на СМЭВ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373955EE-F109-9EC2-C29C-1D3D9B7C58C6}"/>
              </a:ext>
            </a:extLst>
          </p:cNvPr>
          <p:cNvSpPr txBox="1">
            <a:spLocks/>
          </p:cNvSpPr>
          <p:nvPr/>
        </p:nvSpPr>
        <p:spPr>
          <a:xfrm>
            <a:off x="6918084" y="1624910"/>
            <a:ext cx="3685133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Профили физических лиц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23A16AF-B7CE-0DAB-6FA9-9125F4F04C97}"/>
              </a:ext>
            </a:extLst>
          </p:cNvPr>
          <p:cNvCxnSpPr>
            <a:cxnSpLocks/>
          </p:cNvCxnSpPr>
          <p:nvPr/>
        </p:nvCxnSpPr>
        <p:spPr>
          <a:xfrm>
            <a:off x="6528048" y="1624910"/>
            <a:ext cx="0" cy="310023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4CA74BB-79AE-E11C-DE01-F5621FE47297}"/>
              </a:ext>
            </a:extLst>
          </p:cNvPr>
          <p:cNvCxnSpPr>
            <a:cxnSpLocks/>
          </p:cNvCxnSpPr>
          <p:nvPr/>
        </p:nvCxnSpPr>
        <p:spPr>
          <a:xfrm flipH="1">
            <a:off x="2096585" y="4725144"/>
            <a:ext cx="1009541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4">
            <a:extLst>
              <a:ext uri="{FF2B5EF4-FFF2-40B4-BE49-F238E27FC236}">
                <a16:creationId xmlns:a16="http://schemas.microsoft.com/office/drawing/2014/main" xmlns="" id="{8FE55D8F-CEED-4500-DC34-F70935F60E31}"/>
              </a:ext>
            </a:extLst>
          </p:cNvPr>
          <p:cNvGraphicFramePr/>
          <p:nvPr>
            <p:extLst/>
          </p:nvPr>
        </p:nvGraphicFramePr>
        <p:xfrm>
          <a:off x="2096585" y="2510264"/>
          <a:ext cx="4251443" cy="1221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70546B53-F9C2-0CAC-AB26-BCA97B32EAFC}"/>
              </a:ext>
            </a:extLst>
          </p:cNvPr>
          <p:cNvSpPr txBox="1">
            <a:spLocks/>
          </p:cNvSpPr>
          <p:nvPr/>
        </p:nvSpPr>
        <p:spPr>
          <a:xfrm>
            <a:off x="2705928" y="2196829"/>
            <a:ext cx="3534085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Получены выгрузки по 29 из 33 видов сведений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 12 поставщиков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5AF0C616-49A8-8C9F-E797-827AAE6578AC}"/>
              </a:ext>
            </a:extLst>
          </p:cNvPr>
          <p:cNvSpPr txBox="1">
            <a:spLocks/>
          </p:cNvSpPr>
          <p:nvPr/>
        </p:nvSpPr>
        <p:spPr>
          <a:xfrm>
            <a:off x="2705928" y="3721243"/>
            <a:ext cx="3534085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Загружено 29 видов сведений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 12 поставщиков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C2515FB7-9F0F-EDBF-B848-FA763A9C2A5A}"/>
              </a:ext>
            </a:extLst>
          </p:cNvPr>
          <p:cNvGrpSpPr/>
          <p:nvPr/>
        </p:nvGrpSpPr>
        <p:grpSpPr>
          <a:xfrm>
            <a:off x="6833134" y="2091893"/>
            <a:ext cx="4987496" cy="617027"/>
            <a:chOff x="6833134" y="2050660"/>
            <a:chExt cx="4207347" cy="52051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31E7C410-A460-C321-265A-30F16FCEB26D}"/>
                </a:ext>
              </a:extLst>
            </p:cNvPr>
            <p:cNvSpPr/>
            <p:nvPr/>
          </p:nvSpPr>
          <p:spPr>
            <a:xfrm>
              <a:off x="6833134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07FFAC8B-CCD9-6000-8D22-A199040FFAFC}"/>
                </a:ext>
              </a:extLst>
            </p:cNvPr>
            <p:cNvSpPr/>
            <p:nvPr/>
          </p:nvSpPr>
          <p:spPr>
            <a:xfrm>
              <a:off x="7115482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6B50B128-51D5-A0B3-FF4F-EDE14316962C}"/>
                </a:ext>
              </a:extLst>
            </p:cNvPr>
            <p:cNvSpPr/>
            <p:nvPr/>
          </p:nvSpPr>
          <p:spPr>
            <a:xfrm>
              <a:off x="7397830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A73C253-557C-730C-5DD6-0F8C0FCB265C}"/>
                </a:ext>
              </a:extLst>
            </p:cNvPr>
            <p:cNvSpPr/>
            <p:nvPr/>
          </p:nvSpPr>
          <p:spPr>
            <a:xfrm>
              <a:off x="7680178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1ECDC02B-4237-D09F-A7C5-20173FB347D9}"/>
                </a:ext>
              </a:extLst>
            </p:cNvPr>
            <p:cNvSpPr/>
            <p:nvPr/>
          </p:nvSpPr>
          <p:spPr>
            <a:xfrm>
              <a:off x="7962526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38B66757-B12D-3199-A117-4D6366F2AE65}"/>
                </a:ext>
              </a:extLst>
            </p:cNvPr>
            <p:cNvSpPr/>
            <p:nvPr/>
          </p:nvSpPr>
          <p:spPr>
            <a:xfrm>
              <a:off x="8244874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E9399E39-0841-F72C-A42A-C26BF78CAE45}"/>
                </a:ext>
              </a:extLst>
            </p:cNvPr>
            <p:cNvSpPr/>
            <p:nvPr/>
          </p:nvSpPr>
          <p:spPr>
            <a:xfrm>
              <a:off x="8527222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56E6C5F5-C75A-EE20-1754-9F542FA980E8}"/>
                </a:ext>
              </a:extLst>
            </p:cNvPr>
            <p:cNvSpPr/>
            <p:nvPr/>
          </p:nvSpPr>
          <p:spPr>
            <a:xfrm>
              <a:off x="8809570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F9300BD7-B3F4-A86C-A7A8-CAA4081E2698}"/>
                </a:ext>
              </a:extLst>
            </p:cNvPr>
            <p:cNvSpPr/>
            <p:nvPr/>
          </p:nvSpPr>
          <p:spPr>
            <a:xfrm>
              <a:off x="9091918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97D3F57E-C236-9598-7AA2-789A2695C89C}"/>
                </a:ext>
              </a:extLst>
            </p:cNvPr>
            <p:cNvSpPr/>
            <p:nvPr/>
          </p:nvSpPr>
          <p:spPr>
            <a:xfrm>
              <a:off x="9374266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EACF4F3E-35BA-A900-DCC7-B1C46E0802D7}"/>
                </a:ext>
              </a:extLst>
            </p:cNvPr>
            <p:cNvSpPr/>
            <p:nvPr/>
          </p:nvSpPr>
          <p:spPr>
            <a:xfrm>
              <a:off x="9656614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D203AC8E-8A75-7489-20F2-09174E25E492}"/>
                </a:ext>
              </a:extLst>
            </p:cNvPr>
            <p:cNvSpPr/>
            <p:nvPr/>
          </p:nvSpPr>
          <p:spPr>
            <a:xfrm>
              <a:off x="9938962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C8BA73B5-0C28-D61F-F85F-E634F197A70C}"/>
                </a:ext>
              </a:extLst>
            </p:cNvPr>
            <p:cNvSpPr/>
            <p:nvPr/>
          </p:nvSpPr>
          <p:spPr>
            <a:xfrm>
              <a:off x="10221310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64D53CD-9671-E660-D428-33ED0DE29698}"/>
                </a:ext>
              </a:extLst>
            </p:cNvPr>
            <p:cNvSpPr/>
            <p:nvPr/>
          </p:nvSpPr>
          <p:spPr>
            <a:xfrm>
              <a:off x="10503658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C7991280-3547-890D-7716-EA20787A9846}"/>
                </a:ext>
              </a:extLst>
            </p:cNvPr>
            <p:cNvSpPr/>
            <p:nvPr/>
          </p:nvSpPr>
          <p:spPr>
            <a:xfrm>
              <a:off x="10786009" y="2050660"/>
              <a:ext cx="254472" cy="520511"/>
            </a:xfrm>
            <a:custGeom>
              <a:avLst/>
              <a:gdLst>
                <a:gd name="connsiteX0" fmla="*/ 127236 w 254472"/>
                <a:gd name="connsiteY0" fmla="*/ 104102 h 520511"/>
                <a:gd name="connsiteX1" fmla="*/ 165407 w 254472"/>
                <a:gd name="connsiteY1" fmla="*/ 108729 h 520511"/>
                <a:gd name="connsiteX2" fmla="*/ 213988 w 254472"/>
                <a:gd name="connsiteY2" fmla="*/ 134176 h 520511"/>
                <a:gd name="connsiteX3" fmla="*/ 220928 w 254472"/>
                <a:gd name="connsiteY3" fmla="*/ 146900 h 520511"/>
                <a:gd name="connsiteX4" fmla="*/ 253316 w 254472"/>
                <a:gd name="connsiteY4" fmla="*/ 284546 h 520511"/>
                <a:gd name="connsiteX5" fmla="*/ 254472 w 254472"/>
                <a:gd name="connsiteY5" fmla="*/ 290329 h 520511"/>
                <a:gd name="connsiteX6" fmla="*/ 231338 w 254472"/>
                <a:gd name="connsiteY6" fmla="*/ 313463 h 520511"/>
                <a:gd name="connsiteX7" fmla="*/ 209361 w 254472"/>
                <a:gd name="connsiteY7" fmla="*/ 296113 h 520511"/>
                <a:gd name="connsiteX8" fmla="*/ 185071 w 254472"/>
                <a:gd name="connsiteY8" fmla="*/ 195481 h 520511"/>
                <a:gd name="connsiteX9" fmla="*/ 185071 w 254472"/>
                <a:gd name="connsiteY9" fmla="*/ 520511 h 520511"/>
                <a:gd name="connsiteX10" fmla="*/ 138803 w 254472"/>
                <a:gd name="connsiteY10" fmla="*/ 520511 h 520511"/>
                <a:gd name="connsiteX11" fmla="*/ 138803 w 254472"/>
                <a:gd name="connsiteY11" fmla="*/ 312307 h 520511"/>
                <a:gd name="connsiteX12" fmla="*/ 115669 w 254472"/>
                <a:gd name="connsiteY12" fmla="*/ 312307 h 520511"/>
                <a:gd name="connsiteX13" fmla="*/ 115669 w 254472"/>
                <a:gd name="connsiteY13" fmla="*/ 520511 h 520511"/>
                <a:gd name="connsiteX14" fmla="*/ 69402 w 254472"/>
                <a:gd name="connsiteY14" fmla="*/ 520511 h 520511"/>
                <a:gd name="connsiteX15" fmla="*/ 69402 w 254472"/>
                <a:gd name="connsiteY15" fmla="*/ 196637 h 520511"/>
                <a:gd name="connsiteX16" fmla="*/ 45111 w 254472"/>
                <a:gd name="connsiteY16" fmla="*/ 297270 h 520511"/>
                <a:gd name="connsiteX17" fmla="*/ 23134 w 254472"/>
                <a:gd name="connsiteY17" fmla="*/ 314620 h 520511"/>
                <a:gd name="connsiteX18" fmla="*/ 0 w 254472"/>
                <a:gd name="connsiteY18" fmla="*/ 291486 h 520511"/>
                <a:gd name="connsiteX19" fmla="*/ 1157 w 254472"/>
                <a:gd name="connsiteY19" fmla="*/ 285703 h 520511"/>
                <a:gd name="connsiteX20" fmla="*/ 33544 w 254472"/>
                <a:gd name="connsiteY20" fmla="*/ 148056 h 520511"/>
                <a:gd name="connsiteX21" fmla="*/ 40484 w 254472"/>
                <a:gd name="connsiteY21" fmla="*/ 135333 h 520511"/>
                <a:gd name="connsiteX22" fmla="*/ 89065 w 254472"/>
                <a:gd name="connsiteY22" fmla="*/ 109885 h 520511"/>
                <a:gd name="connsiteX23" fmla="*/ 127236 w 254472"/>
                <a:gd name="connsiteY23" fmla="*/ 104102 h 520511"/>
                <a:gd name="connsiteX24" fmla="*/ 127237 w 254472"/>
                <a:gd name="connsiteY24" fmla="*/ 0 h 520511"/>
                <a:gd name="connsiteX25" fmla="*/ 173504 w 254472"/>
                <a:gd name="connsiteY25" fmla="*/ 46268 h 520511"/>
                <a:gd name="connsiteX26" fmla="*/ 127237 w 254472"/>
                <a:gd name="connsiteY26" fmla="*/ 92535 h 520511"/>
                <a:gd name="connsiteX27" fmla="*/ 80969 w 254472"/>
                <a:gd name="connsiteY27" fmla="*/ 46268 h 520511"/>
                <a:gd name="connsiteX28" fmla="*/ 127237 w 254472"/>
                <a:gd name="connsiteY28" fmla="*/ 0 h 52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4472" h="520511">
                  <a:moveTo>
                    <a:pt x="127236" y="104102"/>
                  </a:moveTo>
                  <a:cubicBezTo>
                    <a:pt x="139960" y="104102"/>
                    <a:pt x="152683" y="106415"/>
                    <a:pt x="165407" y="108729"/>
                  </a:cubicBezTo>
                  <a:cubicBezTo>
                    <a:pt x="183914" y="114512"/>
                    <a:pt x="200108" y="122609"/>
                    <a:pt x="213988" y="134176"/>
                  </a:cubicBezTo>
                  <a:cubicBezTo>
                    <a:pt x="217458" y="137646"/>
                    <a:pt x="219771" y="142273"/>
                    <a:pt x="220928" y="146900"/>
                  </a:cubicBezTo>
                  <a:lnTo>
                    <a:pt x="253316" y="284546"/>
                  </a:lnTo>
                  <a:cubicBezTo>
                    <a:pt x="253316" y="285703"/>
                    <a:pt x="254472" y="288016"/>
                    <a:pt x="254472" y="290329"/>
                  </a:cubicBezTo>
                  <a:cubicBezTo>
                    <a:pt x="254472" y="303053"/>
                    <a:pt x="244062" y="313463"/>
                    <a:pt x="231338" y="313463"/>
                  </a:cubicBezTo>
                  <a:cubicBezTo>
                    <a:pt x="220928" y="313463"/>
                    <a:pt x="211675" y="305366"/>
                    <a:pt x="209361" y="296113"/>
                  </a:cubicBezTo>
                  <a:lnTo>
                    <a:pt x="185071" y="195481"/>
                  </a:lnTo>
                  <a:lnTo>
                    <a:pt x="185071" y="520511"/>
                  </a:lnTo>
                  <a:lnTo>
                    <a:pt x="138803" y="520511"/>
                  </a:lnTo>
                  <a:lnTo>
                    <a:pt x="138803" y="312307"/>
                  </a:lnTo>
                  <a:lnTo>
                    <a:pt x="115669" y="312307"/>
                  </a:lnTo>
                  <a:lnTo>
                    <a:pt x="115669" y="520511"/>
                  </a:lnTo>
                  <a:lnTo>
                    <a:pt x="69402" y="520511"/>
                  </a:lnTo>
                  <a:lnTo>
                    <a:pt x="69402" y="196637"/>
                  </a:lnTo>
                  <a:lnTo>
                    <a:pt x="45111" y="297270"/>
                  </a:lnTo>
                  <a:cubicBezTo>
                    <a:pt x="42798" y="306523"/>
                    <a:pt x="33544" y="314620"/>
                    <a:pt x="23134" y="314620"/>
                  </a:cubicBezTo>
                  <a:cubicBezTo>
                    <a:pt x="10410" y="314620"/>
                    <a:pt x="0" y="304210"/>
                    <a:pt x="0" y="291486"/>
                  </a:cubicBezTo>
                  <a:cubicBezTo>
                    <a:pt x="0" y="289173"/>
                    <a:pt x="1157" y="286859"/>
                    <a:pt x="1157" y="285703"/>
                  </a:cubicBezTo>
                  <a:lnTo>
                    <a:pt x="33544" y="148056"/>
                  </a:lnTo>
                  <a:cubicBezTo>
                    <a:pt x="34701" y="143430"/>
                    <a:pt x="37014" y="138803"/>
                    <a:pt x="40484" y="135333"/>
                  </a:cubicBezTo>
                  <a:cubicBezTo>
                    <a:pt x="54365" y="123766"/>
                    <a:pt x="70558" y="114512"/>
                    <a:pt x="89065" y="109885"/>
                  </a:cubicBezTo>
                  <a:cubicBezTo>
                    <a:pt x="101789" y="106415"/>
                    <a:pt x="114512" y="104102"/>
                    <a:pt x="127236" y="104102"/>
                  </a:cubicBezTo>
                  <a:close/>
                  <a:moveTo>
                    <a:pt x="127237" y="0"/>
                  </a:moveTo>
                  <a:cubicBezTo>
                    <a:pt x="152790" y="0"/>
                    <a:pt x="173504" y="20715"/>
                    <a:pt x="173504" y="46268"/>
                  </a:cubicBezTo>
                  <a:cubicBezTo>
                    <a:pt x="173504" y="71821"/>
                    <a:pt x="152790" y="92535"/>
                    <a:pt x="127237" y="92535"/>
                  </a:cubicBezTo>
                  <a:cubicBezTo>
                    <a:pt x="101684" y="92535"/>
                    <a:pt x="80969" y="71821"/>
                    <a:pt x="80969" y="46268"/>
                  </a:cubicBezTo>
                  <a:cubicBezTo>
                    <a:pt x="80969" y="20715"/>
                    <a:pt x="101684" y="0"/>
                    <a:pt x="127237" y="0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727570FB-451A-A639-83AA-D1E2E000B924}"/>
                </a:ext>
              </a:extLst>
            </p:cNvPr>
            <p:cNvSpPr/>
            <p:nvPr/>
          </p:nvSpPr>
          <p:spPr>
            <a:xfrm>
              <a:off x="10786009" y="2062591"/>
              <a:ext cx="96924" cy="508580"/>
            </a:xfrm>
            <a:custGeom>
              <a:avLst/>
              <a:gdLst>
                <a:gd name="connsiteX0" fmla="*/ 96924 w 96924"/>
                <a:gd name="connsiteY0" fmla="*/ 96763 h 508580"/>
                <a:gd name="connsiteX1" fmla="*/ 96924 w 96924"/>
                <a:gd name="connsiteY1" fmla="*/ 508580 h 508580"/>
                <a:gd name="connsiteX2" fmla="*/ 69402 w 96924"/>
                <a:gd name="connsiteY2" fmla="*/ 508580 h 508580"/>
                <a:gd name="connsiteX3" fmla="*/ 69402 w 96924"/>
                <a:gd name="connsiteY3" fmla="*/ 184706 h 508580"/>
                <a:gd name="connsiteX4" fmla="*/ 45111 w 96924"/>
                <a:gd name="connsiteY4" fmla="*/ 285339 h 508580"/>
                <a:gd name="connsiteX5" fmla="*/ 23134 w 96924"/>
                <a:gd name="connsiteY5" fmla="*/ 302689 h 508580"/>
                <a:gd name="connsiteX6" fmla="*/ 0 w 96924"/>
                <a:gd name="connsiteY6" fmla="*/ 279555 h 508580"/>
                <a:gd name="connsiteX7" fmla="*/ 1157 w 96924"/>
                <a:gd name="connsiteY7" fmla="*/ 273772 h 508580"/>
                <a:gd name="connsiteX8" fmla="*/ 33544 w 96924"/>
                <a:gd name="connsiteY8" fmla="*/ 136125 h 508580"/>
                <a:gd name="connsiteX9" fmla="*/ 40484 w 96924"/>
                <a:gd name="connsiteY9" fmla="*/ 123402 h 508580"/>
                <a:gd name="connsiteX10" fmla="*/ 89065 w 96924"/>
                <a:gd name="connsiteY10" fmla="*/ 97954 h 508580"/>
                <a:gd name="connsiteX11" fmla="*/ 96924 w 96924"/>
                <a:gd name="connsiteY11" fmla="*/ 0 h 508580"/>
                <a:gd name="connsiteX12" fmla="*/ 96924 w 96924"/>
                <a:gd name="connsiteY12" fmla="*/ 68673 h 508580"/>
                <a:gd name="connsiteX13" fmla="*/ 94521 w 96924"/>
                <a:gd name="connsiteY13" fmla="*/ 67053 h 508580"/>
                <a:gd name="connsiteX14" fmla="*/ 80969 w 96924"/>
                <a:gd name="connsiteY14" fmla="*/ 34337 h 508580"/>
                <a:gd name="connsiteX15" fmla="*/ 94521 w 96924"/>
                <a:gd name="connsiteY15" fmla="*/ 1621 h 50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6924" h="508580">
                  <a:moveTo>
                    <a:pt x="96924" y="96763"/>
                  </a:moveTo>
                  <a:lnTo>
                    <a:pt x="96924" y="508580"/>
                  </a:lnTo>
                  <a:lnTo>
                    <a:pt x="69402" y="508580"/>
                  </a:lnTo>
                  <a:lnTo>
                    <a:pt x="69402" y="184706"/>
                  </a:lnTo>
                  <a:lnTo>
                    <a:pt x="45111" y="285339"/>
                  </a:lnTo>
                  <a:cubicBezTo>
                    <a:pt x="42798" y="294592"/>
                    <a:pt x="33544" y="302689"/>
                    <a:pt x="23134" y="302689"/>
                  </a:cubicBezTo>
                  <a:cubicBezTo>
                    <a:pt x="10410" y="302689"/>
                    <a:pt x="0" y="292279"/>
                    <a:pt x="0" y="279555"/>
                  </a:cubicBezTo>
                  <a:cubicBezTo>
                    <a:pt x="0" y="277242"/>
                    <a:pt x="1157" y="274928"/>
                    <a:pt x="1157" y="273772"/>
                  </a:cubicBezTo>
                  <a:lnTo>
                    <a:pt x="33544" y="136125"/>
                  </a:lnTo>
                  <a:cubicBezTo>
                    <a:pt x="34701" y="131499"/>
                    <a:pt x="37014" y="126872"/>
                    <a:pt x="40484" y="123402"/>
                  </a:cubicBezTo>
                  <a:cubicBezTo>
                    <a:pt x="54365" y="111835"/>
                    <a:pt x="70558" y="102581"/>
                    <a:pt x="89065" y="97954"/>
                  </a:cubicBezTo>
                  <a:close/>
                  <a:moveTo>
                    <a:pt x="96924" y="0"/>
                  </a:moveTo>
                  <a:lnTo>
                    <a:pt x="96924" y="68673"/>
                  </a:lnTo>
                  <a:lnTo>
                    <a:pt x="94521" y="67053"/>
                  </a:lnTo>
                  <a:cubicBezTo>
                    <a:pt x="86148" y="58680"/>
                    <a:pt x="80969" y="47114"/>
                    <a:pt x="80969" y="34337"/>
                  </a:cubicBezTo>
                  <a:cubicBezTo>
                    <a:pt x="80969" y="21561"/>
                    <a:pt x="86148" y="9994"/>
                    <a:pt x="94521" y="1621"/>
                  </a:cubicBezTo>
                  <a:close/>
                </a:path>
              </a:pathLst>
            </a:custGeom>
            <a:solidFill>
              <a:srgbClr val="00B0F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58" name="Subtitle 2">
            <a:extLst>
              <a:ext uri="{FF2B5EF4-FFF2-40B4-BE49-F238E27FC236}">
                <a16:creationId xmlns:a16="http://schemas.microsoft.com/office/drawing/2014/main" xmlns="" id="{11F3DE90-D819-8E76-8EE5-82007B34C545}"/>
              </a:ext>
            </a:extLst>
          </p:cNvPr>
          <p:cNvSpPr txBox="1">
            <a:spLocks/>
          </p:cNvSpPr>
          <p:nvPr/>
        </p:nvSpPr>
        <p:spPr>
          <a:xfrm>
            <a:off x="6769634" y="4185084"/>
            <a:ext cx="2738529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эталонов профилей живых ФЛ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95,5% от целевого значения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xmlns="" id="{2735CCFE-9415-7DD3-F988-090F918530BF}"/>
              </a:ext>
            </a:extLst>
          </p:cNvPr>
          <p:cNvSpPr txBox="1">
            <a:spLocks/>
          </p:cNvSpPr>
          <p:nvPr/>
        </p:nvSpPr>
        <p:spPr>
          <a:xfrm>
            <a:off x="6860552" y="3692641"/>
            <a:ext cx="2617157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3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138,3 </a:t>
            </a:r>
            <a:r>
              <a:rPr lang="ru-RU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млн</a:t>
            </a:r>
            <a:endParaRPr lang="ru-RU" sz="32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xmlns="" id="{BA7A90CF-9EE0-3541-8135-D63D33492D77}"/>
              </a:ext>
            </a:extLst>
          </p:cNvPr>
          <p:cNvSpPr txBox="1">
            <a:spLocks/>
          </p:cNvSpPr>
          <p:nvPr/>
        </p:nvSpPr>
        <p:spPr>
          <a:xfrm>
            <a:off x="10786064" y="4185084"/>
            <a:ext cx="1884933" cy="18466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«черновиков»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xmlns="" id="{7872CBBE-61F5-1CB5-8822-17194EFD6190}"/>
              </a:ext>
            </a:extLst>
          </p:cNvPr>
          <p:cNvSpPr txBox="1">
            <a:spLocks/>
          </p:cNvSpPr>
          <p:nvPr/>
        </p:nvSpPr>
        <p:spPr>
          <a:xfrm>
            <a:off x="10822074" y="3692641"/>
            <a:ext cx="1695581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3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189 </a:t>
            </a:r>
            <a:r>
              <a:rPr lang="ru-RU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млн</a:t>
            </a:r>
            <a:endParaRPr lang="ru-RU" sz="32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xmlns="" id="{76EA8A77-B1CB-284E-15EE-B4D593354733}"/>
              </a:ext>
            </a:extLst>
          </p:cNvPr>
          <p:cNvSpPr txBox="1">
            <a:spLocks/>
          </p:cNvSpPr>
          <p:nvPr/>
        </p:nvSpPr>
        <p:spPr>
          <a:xfrm>
            <a:off x="6842824" y="3273508"/>
            <a:ext cx="1884933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целевое значение профилей ФЛ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xmlns="" id="{96F204C5-7D6A-F3D7-75E6-29F7F8B25BE8}"/>
              </a:ext>
            </a:extLst>
          </p:cNvPr>
          <p:cNvSpPr txBox="1">
            <a:spLocks/>
          </p:cNvSpPr>
          <p:nvPr/>
        </p:nvSpPr>
        <p:spPr>
          <a:xfrm>
            <a:off x="6860552" y="2781065"/>
            <a:ext cx="1695581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en-US" sz="3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14</a:t>
            </a:r>
            <a:r>
              <a:rPr lang="ru-RU" sz="3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</a:t>
            </a:r>
            <a:r>
              <a:rPr lang="ru-RU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млн</a:t>
            </a:r>
            <a:endParaRPr lang="ru-RU" sz="24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2587835" y="5456263"/>
          <a:ext cx="7664400" cy="1250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Овальная выноска 23"/>
          <p:cNvSpPr/>
          <p:nvPr/>
        </p:nvSpPr>
        <p:spPr>
          <a:xfrm rot="20410330">
            <a:off x="4853359" y="5259024"/>
            <a:ext cx="391243" cy="383854"/>
          </a:xfrm>
          <a:prstGeom prst="wedgeEllipseCallout">
            <a:avLst>
              <a:gd name="adj1" fmla="val -33682"/>
              <a:gd name="adj2" fmla="val 103169"/>
            </a:avLst>
          </a:prstGeom>
          <a:noFill/>
          <a:ln w="15875">
            <a:solidFill>
              <a:srgbClr val="4140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4789361" y="5225430"/>
            <a:ext cx="75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934275" y="5850440"/>
            <a:ext cx="75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+7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2705928" y="6471338"/>
            <a:ext cx="6771781" cy="0"/>
          </a:xfrm>
          <a:prstGeom prst="straightConnector1">
            <a:avLst/>
          </a:prstGeom>
          <a:ln w="25400">
            <a:solidFill>
              <a:srgbClr val="414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3539716" y="6417332"/>
            <a:ext cx="108012" cy="10801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4140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Овал 65"/>
          <p:cNvSpPr/>
          <p:nvPr/>
        </p:nvSpPr>
        <p:spPr>
          <a:xfrm>
            <a:off x="4979876" y="6417332"/>
            <a:ext cx="108012" cy="108012"/>
          </a:xfrm>
          <a:prstGeom prst="ellipse">
            <a:avLst/>
          </a:prstGeom>
          <a:solidFill>
            <a:srgbClr val="00B0F0"/>
          </a:solidFill>
          <a:ln w="28575">
            <a:solidFill>
              <a:srgbClr val="4140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387587" y="6471338"/>
            <a:ext cx="115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Lucida Handwriting" panose="03010101010101010101" pitchFamily="66" charset="0"/>
              </a:rPr>
              <a:t>2021</a:t>
            </a:r>
            <a:endParaRPr lang="ru-RU" sz="1800" dirty="0">
              <a:latin typeface="Segoe Print" panose="02000600000000000000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647729" y="6496184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Lucida Handwriting" panose="03010101010101010101" pitchFamily="66" charset="0"/>
              </a:rPr>
              <a:t>2022</a:t>
            </a:r>
            <a:endParaRPr lang="ru-RU" sz="1800" dirty="0">
              <a:latin typeface="Segoe Print" panose="02000600000000000000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97615" y="6462681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Lucida Handwriting" panose="03010101010101010101" pitchFamily="66" charset="0"/>
              </a:rPr>
              <a:t>2023</a:t>
            </a:r>
            <a:endParaRPr lang="ru-RU" sz="18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srgbClr val="57565A">
                    <a:lumMod val="50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ИНФОРМАЦИОННО-КОММУНИКАЦИОННЫЕ ТЕХНОЛОГИИ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9D6A2660-BEDB-D435-B673-6D98C4995F8D}"/>
              </a:ext>
            </a:extLst>
          </p:cNvPr>
          <p:cNvSpPr txBox="1">
            <a:spLocks/>
          </p:cNvSpPr>
          <p:nvPr/>
        </p:nvSpPr>
        <p:spPr>
          <a:xfrm>
            <a:off x="599808" y="1624910"/>
            <a:ext cx="2651876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Объем бюджетных ассигнований в сфере ИКТ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BE26FD9-A775-E758-AE4C-0B83E94C6828}"/>
              </a:ext>
            </a:extLst>
          </p:cNvPr>
          <p:cNvCxnSpPr>
            <a:cxnSpLocks/>
          </p:cNvCxnSpPr>
          <p:nvPr/>
        </p:nvCxnSpPr>
        <p:spPr>
          <a:xfrm>
            <a:off x="4897578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B4D9F04E-81EF-5B90-F9F9-41047FE3C9F5}"/>
              </a:ext>
            </a:extLst>
          </p:cNvPr>
          <p:cNvSpPr txBox="1">
            <a:spLocks/>
          </p:cNvSpPr>
          <p:nvPr/>
        </p:nvSpPr>
        <p:spPr>
          <a:xfrm>
            <a:off x="5175322" y="1624910"/>
            <a:ext cx="318893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Развитие и сопровождение АИС ФНС России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73A2F83-821E-A355-B436-F9FA7A3125D3}"/>
              </a:ext>
            </a:extLst>
          </p:cNvPr>
          <p:cNvCxnSpPr>
            <a:cxnSpLocks/>
          </p:cNvCxnSpPr>
          <p:nvPr/>
        </p:nvCxnSpPr>
        <p:spPr>
          <a:xfrm>
            <a:off x="9727793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9CD98C7C-3DBC-CF62-E55C-A53ADD93007C}"/>
              </a:ext>
            </a:extLst>
          </p:cNvPr>
          <p:cNvSpPr txBox="1">
            <a:spLocks/>
          </p:cNvSpPr>
          <p:nvPr/>
        </p:nvSpPr>
        <p:spPr>
          <a:xfrm>
            <a:off x="10005537" y="1624910"/>
            <a:ext cx="2235063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СМЭВ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15CA1C1B-93E7-6074-2DD3-B5D5F4E0603B}"/>
              </a:ext>
            </a:extLst>
          </p:cNvPr>
          <p:cNvSpPr txBox="1">
            <a:spLocks/>
          </p:cNvSpPr>
          <p:nvPr/>
        </p:nvSpPr>
        <p:spPr>
          <a:xfrm>
            <a:off x="5175320" y="2309213"/>
            <a:ext cx="4274729" cy="393954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Разработано </a:t>
            </a:r>
            <a:r>
              <a:rPr lang="en-US" sz="1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ТЗ на закупку централизованной 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ИТ-инфраструктуры</a:t>
            </a:r>
            <a:r>
              <a:rPr lang="en-US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</a:t>
            </a:r>
            <a:r>
              <a:rPr lang="ru-RU" sz="12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24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проектам</a:t>
            </a:r>
            <a:endParaRPr lang="ru-RU" sz="1200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Рассмотрено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803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заявки на закупку ИТ-инфраструктуры для ТО ФНС России 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Заключены 2 ГК на поставку ПАП защищенной печати и тиражирования документов на сумму </a:t>
            </a:r>
            <a:r>
              <a:rPr lang="ru-RU" sz="1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616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млн руб., 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ГК на поставку телекоммуникационного и телефонного оборудования на сумму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100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млн руб. 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Заключено 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9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ГК на развитие АИС «Налог-3», ФГИС «ЕГР ЗАГС», ФГИС «ЕРН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», ФИАС, ГИС «ИСА КН», ГИС «КАП»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 общую сумму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7,39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Заключено 6 ГК на сопровождение ФГИС «ЕРН», АИС «Налог-3», ФГИС «ЕГР ЗАГС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», ФИАС, ГИС «КАП»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 общую сумму </a:t>
            </a:r>
            <a:r>
              <a:rPr lang="ru-RU" sz="1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3,46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млрд руб. 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приемо-сдаточных испытаний (ПСИ)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231</a:t>
            </a:r>
            <a:endParaRPr lang="ru-RU" sz="12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Выпущено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240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приказов ФНС России: о вводе ПО в эксплуатацию –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232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(в том числе ОЭ –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94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,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ПЭ –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136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,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ОПЭ – </a:t>
            </a:r>
            <a:r>
              <a:rPr lang="ru-RU" sz="1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),  о выводе ПО из эксплуатации – </a:t>
            </a:r>
            <a:r>
              <a:rPr lang="ru-RU" sz="1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8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C1DAE0C7-CD5C-A187-675F-CBBD6D4E9415}"/>
              </a:ext>
            </a:extLst>
          </p:cNvPr>
          <p:cNvSpPr txBox="1">
            <a:spLocks/>
          </p:cNvSpPr>
          <p:nvPr/>
        </p:nvSpPr>
        <p:spPr>
          <a:xfrm>
            <a:off x="10005538" y="2309213"/>
            <a:ext cx="1796576" cy="233910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+67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новых видов сведений ФНС России в продуктивной среде СМЭВ 3</a:t>
            </a:r>
            <a:endParaRPr lang="en-US" sz="1200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Более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4,3 </a:t>
            </a:r>
            <a:r>
              <a:rPr lang="ru-RU" sz="1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ответов в СМЭВ 3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Всего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222</a:t>
            </a:r>
            <a:r>
              <a:rPr lang="ru-RU" sz="12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вида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сведений ФНС России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Clr>
                <a:srgbClr val="CAD82A"/>
              </a:buClr>
              <a:buFont typeface="Arial" panose="020B0604020202020204" pitchFamily="34" charset="0"/>
              <a:buBlip>
                <a:blip r:embed="rId3"/>
              </a:buBlip>
              <a:tabLst>
                <a:tab pos="268288" algn="l"/>
              </a:tabLst>
            </a:pPr>
            <a:r>
              <a:rPr lang="ru-RU" sz="1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Более </a:t>
            </a:r>
            <a:r>
              <a:rPr lang="ru-RU" sz="12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2,4 </a:t>
            </a:r>
            <a:r>
              <a:rPr lang="ru-RU" sz="1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</a:t>
            </a: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ответов в СМЭВ 2 </a:t>
            </a:r>
            <a:r>
              <a:rPr lang="en-US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en-US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(в основном ГИС ГМП)</a:t>
            </a:r>
          </a:p>
        </p:txBody>
      </p:sp>
      <p:graphicFrame>
        <p:nvGraphicFramePr>
          <p:cNvPr id="9" name="Диаграмма 26">
            <a:extLst>
              <a:ext uri="{FF2B5EF4-FFF2-40B4-BE49-F238E27FC236}">
                <a16:creationId xmlns:a16="http://schemas.microsoft.com/office/drawing/2014/main" xmlns="" id="{3FD475DF-0325-E0A2-E181-CB4AB42389E8}"/>
              </a:ext>
            </a:extLst>
          </p:cNvPr>
          <p:cNvGraphicFramePr/>
          <p:nvPr>
            <p:extLst/>
          </p:nvPr>
        </p:nvGraphicFramePr>
        <p:xfrm>
          <a:off x="317326" y="1861729"/>
          <a:ext cx="2554876" cy="240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59A7166F-EBF9-32D1-F255-3C088F96F1FD}"/>
              </a:ext>
            </a:extLst>
          </p:cNvPr>
          <p:cNvSpPr txBox="1">
            <a:spLocks/>
          </p:cNvSpPr>
          <p:nvPr/>
        </p:nvSpPr>
        <p:spPr>
          <a:xfrm>
            <a:off x="954245" y="2669803"/>
            <a:ext cx="1281038" cy="7848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CAD82A"/>
              </a:buClr>
              <a:tabLst>
                <a:tab pos="342900" algn="l"/>
              </a:tabLst>
            </a:pPr>
            <a:r>
              <a:rPr lang="ru-RU" sz="18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100% </a:t>
            </a:r>
            <a:endParaRPr lang="ru-RU" sz="18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AD82A"/>
              </a:buClr>
              <a:tabLst>
                <a:tab pos="342900" algn="l"/>
              </a:tabLst>
            </a:pPr>
            <a:r>
              <a:rPr lang="ru-RU" sz="14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39,4</a:t>
            </a:r>
            <a:r>
              <a:rPr lang="en-US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en-US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98011426-5748-FA8C-E011-9196344867AE}"/>
              </a:ext>
            </a:extLst>
          </p:cNvPr>
          <p:cNvSpPr txBox="1">
            <a:spLocks/>
          </p:cNvSpPr>
          <p:nvPr/>
        </p:nvSpPr>
        <p:spPr>
          <a:xfrm>
            <a:off x="2926475" y="2720116"/>
            <a:ext cx="118930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принятые 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бюджетные</a:t>
            </a: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обязательства</a:t>
            </a:r>
          </a:p>
        </p:txBody>
      </p:sp>
      <p:graphicFrame>
        <p:nvGraphicFramePr>
          <p:cNvPr id="14" name="Диаграмма 26">
            <a:extLst>
              <a:ext uri="{FF2B5EF4-FFF2-40B4-BE49-F238E27FC236}">
                <a16:creationId xmlns:a16="http://schemas.microsoft.com/office/drawing/2014/main" xmlns="" id="{E1A52CEB-5119-0434-A671-08A76CFD0EEC}"/>
              </a:ext>
            </a:extLst>
          </p:cNvPr>
          <p:cNvGraphicFramePr/>
          <p:nvPr>
            <p:extLst/>
          </p:nvPr>
        </p:nvGraphicFramePr>
        <p:xfrm>
          <a:off x="317326" y="3800330"/>
          <a:ext cx="2554876" cy="240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48A48D19-0C7B-59AA-59B1-EE1786388541}"/>
              </a:ext>
            </a:extLst>
          </p:cNvPr>
          <p:cNvSpPr txBox="1">
            <a:spLocks/>
          </p:cNvSpPr>
          <p:nvPr/>
        </p:nvSpPr>
        <p:spPr>
          <a:xfrm>
            <a:off x="954245" y="4608404"/>
            <a:ext cx="1281038" cy="7848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CAD82A"/>
              </a:buClr>
              <a:tabLst>
                <a:tab pos="342900" algn="l"/>
              </a:tabLst>
            </a:pPr>
            <a:r>
              <a:rPr lang="ru-RU" sz="18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99,6% </a:t>
            </a:r>
            <a:endParaRPr lang="ru-RU" sz="18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CAD82A"/>
              </a:buClr>
              <a:tabLst>
                <a:tab pos="342900" algn="l"/>
              </a:tabLst>
            </a:pPr>
            <a:r>
              <a:rPr lang="ru-RU" sz="1400" dirty="0" smtClean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39,3 </a:t>
            </a:r>
            <a:r>
              <a:rPr lang="en-US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en-US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F95B9F51-EE92-C3EE-EEF4-AB8BC505811B}"/>
              </a:ext>
            </a:extLst>
          </p:cNvPr>
          <p:cNvSpPr txBox="1">
            <a:spLocks/>
          </p:cNvSpPr>
          <p:nvPr/>
        </p:nvSpPr>
        <p:spPr>
          <a:xfrm>
            <a:off x="2926475" y="4751050"/>
            <a:ext cx="1189305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кассовое исполнение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5783D792-F4A6-74DA-E763-2CD6A2062053}"/>
              </a:ext>
            </a:extLst>
          </p:cNvPr>
          <p:cNvSpPr txBox="1">
            <a:spLocks/>
          </p:cNvSpPr>
          <p:nvPr/>
        </p:nvSpPr>
        <p:spPr>
          <a:xfrm>
            <a:off x="1873586" y="6129881"/>
            <a:ext cx="2818258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положительных заключений Минцифры России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68B6BE43-1F5D-B44D-FA82-AA128520224C}"/>
              </a:ext>
            </a:extLst>
          </p:cNvPr>
          <p:cNvSpPr txBox="1">
            <a:spLocks/>
          </p:cNvSpPr>
          <p:nvPr/>
        </p:nvSpPr>
        <p:spPr>
          <a:xfrm>
            <a:off x="872749" y="6070527"/>
            <a:ext cx="892825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36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210</a:t>
            </a:r>
            <a:endParaRPr lang="ru-RU" sz="36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xmlns="" id="{13D2E6DE-4D22-59FD-194F-1402933D9511}"/>
              </a:ext>
            </a:extLst>
          </p:cNvPr>
          <p:cNvSpPr/>
          <p:nvPr/>
        </p:nvSpPr>
        <p:spPr>
          <a:xfrm>
            <a:off x="103368" y="6345324"/>
            <a:ext cx="597663" cy="5472608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pPr defTabSz="1219170"/>
            <a:endParaRPr lang="ru-RU" sz="2400" dirty="0">
              <a:solidFill>
                <a:srgbClr val="57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8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УДОСТОВЕРЯЮЩИЙ ЦЕНТР ФНС РОССИИ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9147D9D6-E105-4902-F606-ACD5166CBFE1}"/>
              </a:ext>
            </a:extLst>
          </p:cNvPr>
          <p:cNvSpPr txBox="1">
            <a:spLocks/>
          </p:cNvSpPr>
          <p:nvPr/>
        </p:nvSpPr>
        <p:spPr>
          <a:xfrm>
            <a:off x="608825" y="1624910"/>
            <a:ext cx="2471855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Разработано и запущено </a:t>
            </a:r>
            <a:b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промышленную эксплуатацию интеграционное решение: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Единая цифровая платформа </a:t>
            </a:r>
            <a:b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УЦ ФНС России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884B0163-17A8-0EE5-C3BE-F06FEA5B7B7B}"/>
              </a:ext>
            </a:extLst>
          </p:cNvPr>
          <p:cNvCxnSpPr>
            <a:cxnSpLocks/>
          </p:cNvCxnSpPr>
          <p:nvPr/>
        </p:nvCxnSpPr>
        <p:spPr>
          <a:xfrm>
            <a:off x="3342588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9E30EFC4-AC53-2908-23B1-F5AA8F757A56}"/>
              </a:ext>
            </a:extLst>
          </p:cNvPr>
          <p:cNvSpPr txBox="1">
            <a:spLocks/>
          </p:cNvSpPr>
          <p:nvPr/>
        </p:nvSpPr>
        <p:spPr>
          <a:xfrm>
            <a:off x="3604496" y="1624910"/>
            <a:ext cx="2376258" cy="192360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Подготовлены, согласованы 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en-US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утверждены необходимые нормативные правовые акты: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Постановление Правительства РФ от 02.12.2020 </a:t>
            </a: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№ 1987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Постановление Правительства РФ от 31.12.2020 </a:t>
            </a: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№ 2409</a:t>
            </a:r>
            <a:endParaRPr lang="en-US" sz="10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Приказы ФНС России 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361950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 30.12.2020 </a:t>
            </a: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№ ВД-7-24/982@</a:t>
            </a:r>
          </a:p>
          <a:p>
            <a:pPr marL="361950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 31.12.2020 </a:t>
            </a: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№ ВД-7-24/987@</a:t>
            </a:r>
            <a:endParaRPr lang="en-US" sz="10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Приказ ФСБ России от 01.05.2021 </a:t>
            </a: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№ 171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45AA2AC-BD82-4C6D-B2D2-60BA73116357}"/>
              </a:ext>
            </a:extLst>
          </p:cNvPr>
          <p:cNvCxnSpPr>
            <a:cxnSpLocks/>
          </p:cNvCxnSpPr>
          <p:nvPr/>
        </p:nvCxnSpPr>
        <p:spPr>
          <a:xfrm>
            <a:off x="6242662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191C9463-17E6-AE14-E503-993B321EDA93}"/>
              </a:ext>
            </a:extLst>
          </p:cNvPr>
          <p:cNvSpPr txBox="1">
            <a:spLocks/>
          </p:cNvSpPr>
          <p:nvPr/>
        </p:nvSpPr>
        <p:spPr>
          <a:xfrm>
            <a:off x="6504570" y="1624910"/>
            <a:ext cx="2543758" cy="238526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Доверенными лицами УЦ ФНС России определены: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buClr>
                <a:schemeClr val="tx1">
                  <a:lumMod val="75000"/>
                </a:schemeClr>
              </a:buClr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Приказ от 04.08.2021 № ЕД-7-24/717@</a:t>
            </a:r>
          </a:p>
          <a:p>
            <a:pPr marL="228600" indent="-22860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+mj-lt"/>
              <a:buAutoNum type="arabicPeriod"/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ПАО СБЕРБАНК</a:t>
            </a:r>
          </a:p>
          <a:p>
            <a:pPr marL="228600" indent="-22860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+mj-lt"/>
              <a:buAutoNum type="arabicPeriod"/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АО «АНАЛИТИЧЕСКИЙ ЦЕНТР»</a:t>
            </a:r>
          </a:p>
          <a:p>
            <a:pPr algn="l">
              <a:spcBef>
                <a:spcPts val="0"/>
              </a:spcBef>
              <a:buClr>
                <a:schemeClr val="tx1">
                  <a:lumMod val="75000"/>
                </a:schemeClr>
              </a:buClr>
              <a:tabLst>
                <a:tab pos="342900" algn="l"/>
              </a:tabLst>
            </a:pPr>
            <a:endParaRPr lang="ru-RU" sz="10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buClr>
                <a:schemeClr val="tx1">
                  <a:lumMod val="75000"/>
                </a:schemeClr>
              </a:buClr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Приказ от 25.10.2021 № ЕД-7-24/929@</a:t>
            </a:r>
          </a:p>
          <a:p>
            <a:pPr marL="228600" indent="-22860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+mj-lt"/>
              <a:buAutoNum type="arabicPeriod" startAt="3"/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БАНК ВТБ (ПАО) </a:t>
            </a:r>
          </a:p>
          <a:p>
            <a:pPr algn="l">
              <a:spcBef>
                <a:spcPts val="0"/>
              </a:spcBef>
              <a:buClr>
                <a:schemeClr val="tx1">
                  <a:lumMod val="75000"/>
                </a:schemeClr>
              </a:buClr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Приказ от 30.09.2022 № ЕД-7-24/887@</a:t>
            </a:r>
          </a:p>
          <a:p>
            <a:pPr marL="228600" indent="-22860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+mj-lt"/>
              <a:buAutoNum type="arabicPeriod" startAt="4"/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АО «ЕЭТП»</a:t>
            </a:r>
          </a:p>
          <a:p>
            <a:pPr marL="228600" indent="-22860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+mj-lt"/>
              <a:buAutoNum type="arabicPeriod" startAt="4"/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АО «Тинькофф Банк»</a:t>
            </a:r>
          </a:p>
          <a:p>
            <a:pPr marL="228600" indent="-22860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+mj-lt"/>
              <a:buAutoNum type="arabicPeriod" startAt="4"/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АО «Электронная Москва»</a:t>
            </a:r>
          </a:p>
          <a:p>
            <a:pPr marL="228600" indent="-22860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+mj-lt"/>
              <a:buAutoNum type="arabicPeriod" startAt="4"/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ПАО «Промсвязьбанк»</a:t>
            </a:r>
            <a:b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A5517A2-B990-6151-8DEF-4C6E7A2A8B2A}"/>
              </a:ext>
            </a:extLst>
          </p:cNvPr>
          <p:cNvCxnSpPr>
            <a:cxnSpLocks/>
          </p:cNvCxnSpPr>
          <p:nvPr/>
        </p:nvCxnSpPr>
        <p:spPr>
          <a:xfrm>
            <a:off x="9142736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17F25BB-9BF8-BDE2-4A0C-B6A7BB93D57A}"/>
              </a:ext>
            </a:extLst>
          </p:cNvPr>
          <p:cNvSpPr txBox="1">
            <a:spLocks/>
          </p:cNvSpPr>
          <p:nvPr/>
        </p:nvSpPr>
        <p:spPr>
          <a:xfrm>
            <a:off x="9404646" y="1624910"/>
            <a:ext cx="2376258" cy="153888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рамках цифровой экономики ведется реализация  проекта: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Clr>
                <a:schemeClr val="tx1">
                  <a:lumMod val="75000"/>
                </a:schemeClr>
              </a:buClr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Создание типовой технологии облачного удостоверяющего центра для применения, в том числе в иных уполномоченных для выполнения функций удостоверяющего центра государственных структурах</a:t>
            </a:r>
          </a:p>
          <a:p>
            <a:pPr algn="l">
              <a:spcBef>
                <a:spcPts val="0"/>
              </a:spcBef>
              <a:buClr>
                <a:schemeClr val="tx1">
                  <a:lumMod val="75000"/>
                </a:schemeClr>
              </a:buClr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Распоряжение от 08.10.2021 № 319@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0306FB4E-9906-CBC7-2D9F-28B1C18ACD32}"/>
              </a:ext>
            </a:extLst>
          </p:cNvPr>
          <p:cNvSpPr txBox="1">
            <a:spLocks/>
          </p:cNvSpPr>
          <p:nvPr/>
        </p:nvSpPr>
        <p:spPr>
          <a:xfrm>
            <a:off x="9404646" y="4581128"/>
            <a:ext cx="2376258" cy="153888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Функционирует служба технической поддержки и call-центр пользователей УЦ ФНС России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Дополнительная техническая поддержка на площадках операторов электронного документооборота: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28600" indent="-22860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+mj-lt"/>
              <a:buAutoNum type="arabicPeriod"/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ООО «ТАКСКОМ»</a:t>
            </a:r>
          </a:p>
          <a:p>
            <a:pPr marL="228600" indent="-22860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+mj-lt"/>
              <a:buAutoNum type="arabicPeriod"/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АО «ПФ «СКБ КОНТУР»</a:t>
            </a:r>
          </a:p>
          <a:p>
            <a:pPr marL="228600" indent="-22860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+mj-lt"/>
              <a:buAutoNum type="arabicPeriod"/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ООО «КОМПАНИЯ «ТЕНЗОР»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A26BB55F-A7A2-82EC-D56A-56ED506E9C98}"/>
              </a:ext>
            </a:extLst>
          </p:cNvPr>
          <p:cNvSpPr txBox="1">
            <a:spLocks/>
          </p:cNvSpPr>
          <p:nvPr/>
        </p:nvSpPr>
        <p:spPr>
          <a:xfrm>
            <a:off x="6504570" y="4581128"/>
            <a:ext cx="2376258" cy="12464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Успешно проведен эксперимент </a:t>
            </a:r>
            <a:b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безвозмездному предоставлению средств электронной подписи пользователям УЦ ФНС России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8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более 43 тыс. </a:t>
            </a:r>
            <a:br>
              <a:rPr lang="ru-RU" sz="18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8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ЮЛ и ИП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25C65C29-BFC9-5D94-1500-84236AD964B0}"/>
              </a:ext>
            </a:extLst>
          </p:cNvPr>
          <p:cNvSpPr txBox="1">
            <a:spLocks/>
          </p:cNvSpPr>
          <p:nvPr/>
        </p:nvSpPr>
        <p:spPr>
          <a:xfrm>
            <a:off x="3604496" y="4581128"/>
            <a:ext cx="2376258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Централизованная инфраструктура компонент и сервисов УЦ ФНС России на базе ФЦОД ФНС России </a:t>
            </a:r>
            <a:b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г. Дубна Московской области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EE5786C-7B2F-4646-F678-68C8876DC5D6}"/>
              </a:ext>
            </a:extLst>
          </p:cNvPr>
          <p:cNvCxnSpPr>
            <a:cxnSpLocks/>
          </p:cNvCxnSpPr>
          <p:nvPr/>
        </p:nvCxnSpPr>
        <p:spPr>
          <a:xfrm flipH="1">
            <a:off x="3342588" y="4293096"/>
            <a:ext cx="884941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719F6589-FB97-1C33-06C5-F3C9D1690A0C}"/>
              </a:ext>
            </a:extLst>
          </p:cNvPr>
          <p:cNvSpPr txBox="1">
            <a:spLocks/>
          </p:cNvSpPr>
          <p:nvPr/>
        </p:nvSpPr>
        <p:spPr>
          <a:xfrm>
            <a:off x="608825" y="4413592"/>
            <a:ext cx="2376258" cy="8156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работников ТНО прошедших обучение </a:t>
            </a:r>
            <a:b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(операторов УЦ):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8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более 3 500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6CF061E6-8DBF-F967-1968-EA1F1D54BA8B}"/>
              </a:ext>
            </a:extLst>
          </p:cNvPr>
          <p:cNvSpPr txBox="1">
            <a:spLocks/>
          </p:cNvSpPr>
          <p:nvPr/>
        </p:nvSpPr>
        <p:spPr>
          <a:xfrm>
            <a:off x="608825" y="2767280"/>
            <a:ext cx="2376258" cy="66172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налоговых органов выдающих КЭП: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8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более 600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CA7C83C4-1837-33E8-1EA4-029D4B022CD6}"/>
              </a:ext>
            </a:extLst>
          </p:cNvPr>
          <p:cNvSpPr txBox="1">
            <a:spLocks/>
          </p:cNvSpPr>
          <p:nvPr/>
        </p:nvSpPr>
        <p:spPr>
          <a:xfrm>
            <a:off x="608825" y="3641249"/>
            <a:ext cx="2376258" cy="5078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мест выдачи (АРМ):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8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более 2 000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DDB5DBF2-9E77-400D-E2BA-7C713EDAEAA3}"/>
              </a:ext>
            </a:extLst>
          </p:cNvPr>
          <p:cNvSpPr txBox="1">
            <a:spLocks/>
          </p:cNvSpPr>
          <p:nvPr/>
        </p:nvSpPr>
        <p:spPr>
          <a:xfrm>
            <a:off x="3539722" y="5719899"/>
            <a:ext cx="2376258" cy="76944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Реализован функционал дистанционного перевыпуска сертификата без личной явки (с использованием личного кабинета ЮЛ и ИП)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BE7229A-CFE8-3D1C-6DFB-7E5F959BF0E6}"/>
              </a:ext>
            </a:extLst>
          </p:cNvPr>
          <p:cNvCxnSpPr>
            <a:cxnSpLocks/>
          </p:cNvCxnSpPr>
          <p:nvPr/>
        </p:nvCxnSpPr>
        <p:spPr>
          <a:xfrm flipH="1">
            <a:off x="608913" y="2666101"/>
            <a:ext cx="273367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2A5D896-5EAD-E5CE-7BA6-FC551BA00BAD}"/>
              </a:ext>
            </a:extLst>
          </p:cNvPr>
          <p:cNvCxnSpPr>
            <a:cxnSpLocks/>
          </p:cNvCxnSpPr>
          <p:nvPr/>
        </p:nvCxnSpPr>
        <p:spPr>
          <a:xfrm flipH="1">
            <a:off x="608913" y="3537012"/>
            <a:ext cx="273367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7BC437C-B6D6-1B27-EBBF-C968B2E7C9BD}"/>
              </a:ext>
            </a:extLst>
          </p:cNvPr>
          <p:cNvCxnSpPr>
            <a:cxnSpLocks/>
          </p:cNvCxnSpPr>
          <p:nvPr/>
        </p:nvCxnSpPr>
        <p:spPr>
          <a:xfrm flipH="1">
            <a:off x="608913" y="4293096"/>
            <a:ext cx="273367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E390CF4-38E8-4B8F-0695-CA05B6A8B60E}"/>
              </a:ext>
            </a:extLst>
          </p:cNvPr>
          <p:cNvCxnSpPr>
            <a:cxnSpLocks/>
          </p:cNvCxnSpPr>
          <p:nvPr/>
        </p:nvCxnSpPr>
        <p:spPr>
          <a:xfrm flipH="1">
            <a:off x="608913" y="5373216"/>
            <a:ext cx="273367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 2">
            <a:extLst>
              <a:ext uri="{FF2B5EF4-FFF2-40B4-BE49-F238E27FC236}">
                <a16:creationId xmlns:a16="http://schemas.microsoft.com/office/drawing/2014/main" xmlns="" id="{19B17D66-764C-431D-B432-BD13F5522A2D}"/>
              </a:ext>
            </a:extLst>
          </p:cNvPr>
          <p:cNvSpPr txBox="1">
            <a:spLocks/>
          </p:cNvSpPr>
          <p:nvPr/>
        </p:nvSpPr>
        <p:spPr>
          <a:xfrm>
            <a:off x="587388" y="5553236"/>
            <a:ext cx="2625652" cy="66172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выданных сертификатов </a:t>
            </a:r>
            <a:b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ЮЛ, ИП и нотариусов: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8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свыше 4 млн. 139 тыс.</a:t>
            </a:r>
          </a:p>
        </p:txBody>
      </p:sp>
    </p:spTree>
    <p:extLst>
      <p:ext uri="{BB962C8B-B14F-4D97-AF65-F5344CB8AC3E}">
        <p14:creationId xmlns:p14="http://schemas.microsoft.com/office/powerpoint/2010/main" val="79295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ОФИЦИАЛЬНЫЙ САЙТ ФНС РОССИИ И СЕРВИСЫ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B1014A-00BE-5A1B-DD07-017EB2FC07FF}"/>
              </a:ext>
            </a:extLst>
          </p:cNvPr>
          <p:cNvSpPr txBox="1"/>
          <p:nvPr/>
        </p:nvSpPr>
        <p:spPr>
          <a:xfrm>
            <a:off x="5338827" y="1319606"/>
            <a:ext cx="19801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 САЙТЕ ФНС РОССИИ ПРЕДСТАВЛЕНО БОЛЕЕ </a:t>
            </a:r>
          </a:p>
          <a:p>
            <a:pPr algn="ctr">
              <a:lnSpc>
                <a:spcPct val="90000"/>
              </a:lnSpc>
            </a:pPr>
            <a:r>
              <a:rPr lang="ru-RU" sz="9600" b="1" spc="-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</a:t>
            </a:r>
            <a:r>
              <a:rPr lang="ru-RU" sz="9600" b="1" strike="noStrike" spc="-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</a:t>
            </a:r>
            <a:endParaRPr lang="ru-RU" sz="9600" b="1" strike="noStrike" spc="-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ctr">
              <a:lnSpc>
                <a:spcPct val="40000"/>
              </a:lnSpc>
            </a:pPr>
            <a:r>
              <a:rPr lang="ru-RU" sz="2000" b="1" strike="noStrike" spc="-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b="1" strike="noStrike" spc="-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СЕРВИСОВ</a:t>
            </a:r>
            <a:endParaRPr lang="ru-RU" sz="1100" b="1" strike="noStrike" spc="-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539AF13-790A-556A-2F57-160280ADE5A2}"/>
              </a:ext>
            </a:extLst>
          </p:cNvPr>
          <p:cNvGrpSpPr/>
          <p:nvPr/>
        </p:nvGrpSpPr>
        <p:grpSpPr>
          <a:xfrm>
            <a:off x="371364" y="4551221"/>
            <a:ext cx="11706380" cy="2225571"/>
            <a:chOff x="371364" y="4665330"/>
            <a:chExt cx="11706380" cy="222557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6A67E0D8-E806-4680-DDB4-C921313177FD}"/>
                </a:ext>
              </a:extLst>
            </p:cNvPr>
            <p:cNvGrpSpPr/>
            <p:nvPr/>
          </p:nvGrpSpPr>
          <p:grpSpPr>
            <a:xfrm>
              <a:off x="8132783" y="4665330"/>
              <a:ext cx="2060517" cy="2010127"/>
              <a:chOff x="7948624" y="4665330"/>
              <a:chExt cx="2060517" cy="201012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5EB5CC7E-F35A-1F2A-D627-8E97865ABA29}"/>
                  </a:ext>
                </a:extLst>
              </p:cNvPr>
              <p:cNvSpPr txBox="1"/>
              <p:nvPr/>
            </p:nvSpPr>
            <p:spPr>
              <a:xfrm>
                <a:off x="7948624" y="4665330"/>
                <a:ext cx="206051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ru-RU" sz="1000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«Сведения о ЮЛ и ИП,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lang="ru-RU" sz="1000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в</a:t>
                </a:r>
                <a:r>
                  <a:rPr lang="ru-RU" sz="1000" spc="-1" dirty="0" smtClean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 </a:t>
                </a:r>
                <a:r>
                  <a:rPr lang="ru-RU" sz="1000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отношении которых представлены документы для госрегистрации»</a:t>
                </a:r>
                <a:endParaRPr lang="ru-RU" sz="1000" strike="noStrike" spc="-1" dirty="0">
                  <a:solidFill>
                    <a:srgbClr val="404040"/>
                  </a:solidFill>
                  <a:latin typeface="Golos Text" panose="020B0503020202020204" pitchFamily="34" charset="0"/>
                  <a:ea typeface="Golos Text" panose="020B0503020202020204" pitchFamily="34" charset="0"/>
                </a:endParaRPr>
              </a:p>
            </p:txBody>
          </p:sp>
          <p:sp>
            <p:nvSpPr>
              <p:cNvPr id="13" name="Прямоугольник 126">
                <a:extLst>
                  <a:ext uri="{FF2B5EF4-FFF2-40B4-BE49-F238E27FC236}">
                    <a16:creationId xmlns:a16="http://schemas.microsoft.com/office/drawing/2014/main" xmlns="" id="{F11DF0CD-F26E-CD1B-833C-4DC902424F95}"/>
                  </a:ext>
                </a:extLst>
              </p:cNvPr>
              <p:cNvSpPr/>
              <p:nvPr/>
            </p:nvSpPr>
            <p:spPr>
              <a:xfrm>
                <a:off x="7989527" y="6152237"/>
                <a:ext cx="19787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МЛН </a:t>
                </a:r>
                <a:b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</a:br>
                <a: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ОБРАЩЕНИЙ</a:t>
                </a:r>
              </a:p>
            </p:txBody>
          </p:sp>
          <p:sp>
            <p:nvSpPr>
              <p:cNvPr id="14" name="Прямоугольник 127">
                <a:extLst>
                  <a:ext uri="{FF2B5EF4-FFF2-40B4-BE49-F238E27FC236}">
                    <a16:creationId xmlns:a16="http://schemas.microsoft.com/office/drawing/2014/main" xmlns="" id="{51382557-16D1-16A0-6F93-1377B1741C86}"/>
                  </a:ext>
                </a:extLst>
              </p:cNvPr>
              <p:cNvSpPr/>
              <p:nvPr/>
            </p:nvSpPr>
            <p:spPr>
              <a:xfrm>
                <a:off x="8153525" y="5373877"/>
                <a:ext cx="165071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000" b="1" dirty="0">
                    <a:solidFill>
                      <a:srgbClr val="00B0F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540,2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BD63299-41F3-7004-6D59-CD7027A76066}"/>
                </a:ext>
              </a:extLst>
            </p:cNvPr>
            <p:cNvGrpSpPr/>
            <p:nvPr/>
          </p:nvGrpSpPr>
          <p:grpSpPr>
            <a:xfrm>
              <a:off x="6248338" y="4665330"/>
              <a:ext cx="1978710" cy="2010127"/>
              <a:chOff x="6051150" y="4665330"/>
              <a:chExt cx="1978710" cy="201012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2EEC6E0-F9ED-0B1D-6E55-6C5F4729919B}"/>
                  </a:ext>
                </a:extLst>
              </p:cNvPr>
              <p:cNvSpPr txBox="1"/>
              <p:nvPr/>
            </p:nvSpPr>
            <p:spPr>
              <a:xfrm>
                <a:off x="6258371" y="4665330"/>
                <a:ext cx="1564268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ru-RU" sz="1000" strike="noStrike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«Предостав</a:t>
                </a:r>
                <a:r>
                  <a:rPr lang="ru-RU" sz="1000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л</a:t>
                </a:r>
                <a:r>
                  <a:rPr lang="ru-RU" sz="1000" strike="noStrike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ение сведений из ЕГРЮЛ/ЕГРИП»</a:t>
                </a:r>
              </a:p>
            </p:txBody>
          </p:sp>
          <p:sp>
            <p:nvSpPr>
              <p:cNvPr id="16" name="Прямоугольник 128">
                <a:extLst>
                  <a:ext uri="{FF2B5EF4-FFF2-40B4-BE49-F238E27FC236}">
                    <a16:creationId xmlns:a16="http://schemas.microsoft.com/office/drawing/2014/main" xmlns="" id="{AFF0C248-BE45-CF5E-576E-882D7AE655EF}"/>
                  </a:ext>
                </a:extLst>
              </p:cNvPr>
              <p:cNvSpPr/>
              <p:nvPr/>
            </p:nvSpPr>
            <p:spPr>
              <a:xfrm>
                <a:off x="6051150" y="6152237"/>
                <a:ext cx="19787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МЛН</a:t>
                </a:r>
                <a:b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</a:br>
                <a: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ОБРАЩЕНИЙ</a:t>
                </a:r>
              </a:p>
            </p:txBody>
          </p:sp>
          <p:sp>
            <p:nvSpPr>
              <p:cNvPr id="17" name="Прямоугольник 129">
                <a:extLst>
                  <a:ext uri="{FF2B5EF4-FFF2-40B4-BE49-F238E27FC236}">
                    <a16:creationId xmlns:a16="http://schemas.microsoft.com/office/drawing/2014/main" xmlns="" id="{CF0C1552-5B35-5AD4-76DD-B29BA01FFA95}"/>
                  </a:ext>
                </a:extLst>
              </p:cNvPr>
              <p:cNvSpPr/>
              <p:nvPr/>
            </p:nvSpPr>
            <p:spPr>
              <a:xfrm>
                <a:off x="6215148" y="5373877"/>
                <a:ext cx="165071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000" b="1" dirty="0">
                    <a:solidFill>
                      <a:srgbClr val="00B0F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702,1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2213D6A7-5465-28AC-E4BE-DFB120B750F6}"/>
                </a:ext>
              </a:extLst>
            </p:cNvPr>
            <p:cNvGrpSpPr/>
            <p:nvPr/>
          </p:nvGrpSpPr>
          <p:grpSpPr>
            <a:xfrm>
              <a:off x="10099034" y="4665330"/>
              <a:ext cx="1978710" cy="2010127"/>
              <a:chOff x="10099034" y="4665330"/>
              <a:chExt cx="1978710" cy="201012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7563055E-F25B-4A44-07AD-BEB4B5C63395}"/>
                  </a:ext>
                </a:extLst>
              </p:cNvPr>
              <p:cNvSpPr txBox="1"/>
              <p:nvPr/>
            </p:nvSpPr>
            <p:spPr>
              <a:xfrm>
                <a:off x="10306255" y="4665330"/>
                <a:ext cx="1564268" cy="4001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ru-RU" sz="1000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«Прозрачный бизнес</a:t>
                </a:r>
                <a:r>
                  <a:rPr lang="ru-RU" sz="1000" spc="-1" dirty="0" smtClean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»</a:t>
                </a:r>
                <a:endParaRPr lang="ru-RU" sz="1000" spc="-1" dirty="0">
                  <a:solidFill>
                    <a:srgbClr val="404040"/>
                  </a:solidFill>
                  <a:latin typeface="Golos Text" panose="020B0503020202020204" pitchFamily="34" charset="0"/>
                  <a:ea typeface="Golos Text" panose="020B0503020202020204" pitchFamily="34" charset="0"/>
                </a:endParaRPr>
              </a:p>
            </p:txBody>
          </p:sp>
          <p:sp>
            <p:nvSpPr>
              <p:cNvPr id="11" name="Прямоугольник 125">
                <a:extLst>
                  <a:ext uri="{FF2B5EF4-FFF2-40B4-BE49-F238E27FC236}">
                    <a16:creationId xmlns:a16="http://schemas.microsoft.com/office/drawing/2014/main" xmlns="" id="{D8A359D2-D411-B243-DDF2-2CB059A6EA74}"/>
                  </a:ext>
                </a:extLst>
              </p:cNvPr>
              <p:cNvSpPr/>
              <p:nvPr/>
            </p:nvSpPr>
            <p:spPr>
              <a:xfrm>
                <a:off x="10263032" y="5373877"/>
                <a:ext cx="165071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000" b="1" dirty="0">
                    <a:solidFill>
                      <a:srgbClr val="00B0F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454,0</a:t>
                </a:r>
              </a:p>
            </p:txBody>
          </p:sp>
          <p:sp>
            <p:nvSpPr>
              <p:cNvPr id="30" name="Прямоугольник 65">
                <a:extLst>
                  <a:ext uri="{FF2B5EF4-FFF2-40B4-BE49-F238E27FC236}">
                    <a16:creationId xmlns:a16="http://schemas.microsoft.com/office/drawing/2014/main" xmlns="" id="{C5C42FDC-320F-A490-52D2-F389932F30DB}"/>
                  </a:ext>
                </a:extLst>
              </p:cNvPr>
              <p:cNvSpPr/>
              <p:nvPr/>
            </p:nvSpPr>
            <p:spPr>
              <a:xfrm>
                <a:off x="10099034" y="6152237"/>
                <a:ext cx="19787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МЛН </a:t>
                </a:r>
                <a:b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</a:br>
                <a: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ОБРАЩЕНИЙ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BCB8C1AC-2DBA-7FA4-0DA7-9CD232F4C2A7}"/>
                </a:ext>
              </a:extLst>
            </p:cNvPr>
            <p:cNvGrpSpPr/>
            <p:nvPr/>
          </p:nvGrpSpPr>
          <p:grpSpPr>
            <a:xfrm>
              <a:off x="2468100" y="4665330"/>
              <a:ext cx="1978710" cy="1969572"/>
              <a:chOff x="2519220" y="4665330"/>
              <a:chExt cx="1978710" cy="196957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E2D32A38-F3B3-703D-157B-177F703DFFB3}"/>
                  </a:ext>
                </a:extLst>
              </p:cNvPr>
              <p:cNvSpPr txBox="1"/>
              <p:nvPr/>
            </p:nvSpPr>
            <p:spPr>
              <a:xfrm>
                <a:off x="2737789" y="4665330"/>
                <a:ext cx="156426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ru-RU" sz="1000" strike="noStrike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Личный кабинет налогоплательщика  юридического </a:t>
                </a:r>
                <a:br>
                  <a:rPr lang="ru-RU" sz="1000" strike="noStrike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</a:br>
                <a:r>
                  <a:rPr lang="ru-RU" sz="1000" strike="noStrike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лица</a:t>
                </a:r>
              </a:p>
            </p:txBody>
          </p:sp>
          <p:sp>
            <p:nvSpPr>
              <p:cNvPr id="26" name="Прямоугольник 61">
                <a:extLst>
                  <a:ext uri="{FF2B5EF4-FFF2-40B4-BE49-F238E27FC236}">
                    <a16:creationId xmlns:a16="http://schemas.microsoft.com/office/drawing/2014/main" xmlns="" id="{6E571407-663E-3596-B1EB-7F4E6EF7F945}"/>
                  </a:ext>
                </a:extLst>
              </p:cNvPr>
              <p:cNvSpPr/>
              <p:nvPr/>
            </p:nvSpPr>
            <p:spPr>
              <a:xfrm>
                <a:off x="2519220" y="6111682"/>
                <a:ext cx="19787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МЛН</a:t>
                </a:r>
                <a:b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</a:br>
                <a: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ОРГАНИЗАЦИЙ </a:t>
                </a:r>
              </a:p>
            </p:txBody>
          </p:sp>
          <p:sp>
            <p:nvSpPr>
              <p:cNvPr id="31" name="Прямоугольник 57">
                <a:extLst>
                  <a:ext uri="{FF2B5EF4-FFF2-40B4-BE49-F238E27FC236}">
                    <a16:creationId xmlns:a16="http://schemas.microsoft.com/office/drawing/2014/main" xmlns="" id="{9FBECD44-FB47-8AD9-121E-81F073EC3D82}"/>
                  </a:ext>
                </a:extLst>
              </p:cNvPr>
              <p:cNvSpPr/>
              <p:nvPr/>
            </p:nvSpPr>
            <p:spPr>
              <a:xfrm>
                <a:off x="2694566" y="5373877"/>
                <a:ext cx="165071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000" b="1" dirty="0" smtClean="0">
                    <a:solidFill>
                      <a:srgbClr val="00B0F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1,5</a:t>
                </a:r>
                <a:endParaRPr lang="ru-RU" sz="40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8D63C527-EBD4-AEAB-AD4D-05A0D9D237A8}"/>
                </a:ext>
              </a:extLst>
            </p:cNvPr>
            <p:cNvGrpSpPr/>
            <p:nvPr/>
          </p:nvGrpSpPr>
          <p:grpSpPr>
            <a:xfrm>
              <a:off x="371364" y="4665330"/>
              <a:ext cx="2202349" cy="2225571"/>
              <a:chOff x="551418" y="4665330"/>
              <a:chExt cx="2202349" cy="222557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1F1DFB7-7AFA-BFD7-94D9-F4C290498AAD}"/>
                  </a:ext>
                </a:extLst>
              </p:cNvPr>
              <p:cNvSpPr txBox="1"/>
              <p:nvPr/>
            </p:nvSpPr>
            <p:spPr>
              <a:xfrm>
                <a:off x="982278" y="4665330"/>
                <a:ext cx="156426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ru-RU" sz="1000" strike="noStrike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Личный кабинет налогоплательщика индивидуального предпринимателя</a:t>
                </a:r>
              </a:p>
            </p:txBody>
          </p:sp>
          <p:sp>
            <p:nvSpPr>
              <p:cNvPr id="24" name="Прямоугольник 51">
                <a:extLst>
                  <a:ext uri="{FF2B5EF4-FFF2-40B4-BE49-F238E27FC236}">
                    <a16:creationId xmlns:a16="http://schemas.microsoft.com/office/drawing/2014/main" xmlns="" id="{2AE7D6D0-CE0E-D97D-55CA-46B489DCD504}"/>
                  </a:ext>
                </a:extLst>
              </p:cNvPr>
              <p:cNvSpPr/>
              <p:nvPr/>
            </p:nvSpPr>
            <p:spPr>
              <a:xfrm>
                <a:off x="551418" y="6152237"/>
                <a:ext cx="2202349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dirty="0" smtClean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МЛН </a:t>
                </a:r>
              </a:p>
              <a:p>
                <a:pPr algn="ctr"/>
                <a:r>
                  <a:rPr lang="ru-RU" sz="1400" dirty="0" smtClean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ЛК ИП,</a:t>
                </a:r>
              </a:p>
              <a:p>
                <a:pPr algn="ctr"/>
                <a:r>
                  <a:rPr lang="ru-RU" sz="1400" dirty="0" smtClean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ведущих деятельность</a:t>
                </a:r>
                <a:endPara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endParaRPr>
              </a:p>
            </p:txBody>
          </p:sp>
          <p:sp>
            <p:nvSpPr>
              <p:cNvPr id="32" name="Прямоугольник 63">
                <a:extLst>
                  <a:ext uri="{FF2B5EF4-FFF2-40B4-BE49-F238E27FC236}">
                    <a16:creationId xmlns:a16="http://schemas.microsoft.com/office/drawing/2014/main" xmlns="" id="{C7E66A76-FFE1-939C-D917-4877FA7D6782}"/>
                  </a:ext>
                </a:extLst>
              </p:cNvPr>
              <p:cNvSpPr/>
              <p:nvPr/>
            </p:nvSpPr>
            <p:spPr>
              <a:xfrm>
                <a:off x="939055" y="5373877"/>
                <a:ext cx="165071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000" b="1" dirty="0" smtClean="0">
                    <a:solidFill>
                      <a:srgbClr val="00B0F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2,7</a:t>
                </a:r>
                <a:endParaRPr lang="ru-RU" sz="40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03AD17D2-E8C5-BFA4-1A68-7C23D8AADA51}"/>
                </a:ext>
              </a:extLst>
            </p:cNvPr>
            <p:cNvGrpSpPr/>
            <p:nvPr/>
          </p:nvGrpSpPr>
          <p:grpSpPr>
            <a:xfrm>
              <a:off x="4363893" y="4665330"/>
              <a:ext cx="1978710" cy="2010127"/>
              <a:chOff x="4263240" y="4665330"/>
              <a:chExt cx="1978710" cy="201012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C0D0F117-7801-E5BC-D6CE-F48BFA87FBD1}"/>
                  </a:ext>
                </a:extLst>
              </p:cNvPr>
              <p:cNvSpPr txBox="1"/>
              <p:nvPr/>
            </p:nvSpPr>
            <p:spPr>
              <a:xfrm>
                <a:off x="4470461" y="4665330"/>
                <a:ext cx="156426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ru-RU" sz="1000" strike="noStrike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Личный кабинет налогоплательщика для физических </a:t>
                </a:r>
                <a:br>
                  <a:rPr lang="ru-RU" sz="1000" strike="noStrike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</a:br>
                <a:r>
                  <a:rPr lang="ru-RU" sz="1000" strike="noStrike" spc="-1" dirty="0">
                    <a:solidFill>
                      <a:srgbClr val="40404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лиц </a:t>
                </a:r>
              </a:p>
            </p:txBody>
          </p:sp>
          <p:sp>
            <p:nvSpPr>
              <p:cNvPr id="28" name="Прямоугольник 64">
                <a:extLst>
                  <a:ext uri="{FF2B5EF4-FFF2-40B4-BE49-F238E27FC236}">
                    <a16:creationId xmlns:a16="http://schemas.microsoft.com/office/drawing/2014/main" xmlns="" id="{F8C430FF-1E75-2D9F-15D8-F15FAD9FEE43}"/>
                  </a:ext>
                </a:extLst>
              </p:cNvPr>
              <p:cNvSpPr/>
              <p:nvPr/>
            </p:nvSpPr>
            <p:spPr>
              <a:xfrm>
                <a:off x="4263240" y="6152237"/>
                <a:ext cx="19787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МЛН </a:t>
                </a:r>
                <a:b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</a:br>
                <a:r>
                  <a:rPr lang="ru-RU" sz="1400" dirty="0">
                    <a:solidFill>
                      <a:schemeClr val="tx1">
                        <a:lumMod val="75000"/>
                      </a:schemeClr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ЧЕЛОВЕК</a:t>
                </a:r>
              </a:p>
            </p:txBody>
          </p:sp>
          <p:sp>
            <p:nvSpPr>
              <p:cNvPr id="33" name="Прямоугольник 66">
                <a:extLst>
                  <a:ext uri="{FF2B5EF4-FFF2-40B4-BE49-F238E27FC236}">
                    <a16:creationId xmlns:a16="http://schemas.microsoft.com/office/drawing/2014/main" xmlns="" id="{4D6EF6C0-E810-9760-A21F-7A4D82EE2E90}"/>
                  </a:ext>
                </a:extLst>
              </p:cNvPr>
              <p:cNvSpPr/>
              <p:nvPr/>
            </p:nvSpPr>
            <p:spPr>
              <a:xfrm>
                <a:off x="4427238" y="5373877"/>
                <a:ext cx="165071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4000" b="1" dirty="0" smtClean="0">
                    <a:solidFill>
                      <a:srgbClr val="00B0F0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48</a:t>
                </a:r>
                <a:endParaRPr lang="ru-RU" sz="40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61A7CCEC-EAF8-795E-29F9-83FDDF303DA1}"/>
              </a:ext>
            </a:extLst>
          </p:cNvPr>
          <p:cNvGrpSpPr/>
          <p:nvPr/>
        </p:nvGrpSpPr>
        <p:grpSpPr>
          <a:xfrm>
            <a:off x="1583799" y="3777497"/>
            <a:ext cx="9490190" cy="516715"/>
            <a:chOff x="1583799" y="3777497"/>
            <a:chExt cx="9490190" cy="516715"/>
          </a:xfrm>
        </p:grpSpPr>
        <p:sp>
          <p:nvSpPr>
            <p:cNvPr id="46" name="Graphic 12">
              <a:extLst>
                <a:ext uri="{FF2B5EF4-FFF2-40B4-BE49-F238E27FC236}">
                  <a16:creationId xmlns:a16="http://schemas.microsoft.com/office/drawing/2014/main" xmlns="" id="{2596D590-3A0D-C892-57B8-C0C34C49FDD0}"/>
                </a:ext>
              </a:extLst>
            </p:cNvPr>
            <p:cNvSpPr/>
            <p:nvPr/>
          </p:nvSpPr>
          <p:spPr>
            <a:xfrm rot="5400000">
              <a:off x="8436230" y="1656452"/>
              <a:ext cx="516714" cy="4758804"/>
            </a:xfrm>
            <a:custGeom>
              <a:avLst/>
              <a:gdLst>
                <a:gd name="connsiteX0" fmla="*/ 850487 w 850487"/>
                <a:gd name="connsiteY0" fmla="*/ 0 h 5926550"/>
                <a:gd name="connsiteX1" fmla="*/ 0 w 850487"/>
                <a:gd name="connsiteY1" fmla="*/ 850487 h 5926550"/>
                <a:gd name="connsiteX2" fmla="*/ 0 w 850487"/>
                <a:gd name="connsiteY2" fmla="*/ 5926551 h 592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487" h="5926550">
                  <a:moveTo>
                    <a:pt x="850487" y="0"/>
                  </a:moveTo>
                  <a:cubicBezTo>
                    <a:pt x="850487" y="0"/>
                    <a:pt x="0" y="0"/>
                    <a:pt x="0" y="850487"/>
                  </a:cubicBezTo>
                  <a:lnTo>
                    <a:pt x="0" y="5926551"/>
                  </a:lnTo>
                </a:path>
              </a:pathLst>
            </a:custGeom>
            <a:noFill/>
            <a:ln w="6350" cap="flat">
              <a:solidFill>
                <a:schemeClr val="tx1">
                  <a:lumMod val="75000"/>
                </a:schemeClr>
              </a:solidFill>
              <a:prstDash val="solid"/>
              <a:miter/>
              <a:headEnd type="oval" w="sm" len="sm"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Graphic 12">
              <a:extLst>
                <a:ext uri="{FF2B5EF4-FFF2-40B4-BE49-F238E27FC236}">
                  <a16:creationId xmlns:a16="http://schemas.microsoft.com/office/drawing/2014/main" xmlns="" id="{EEA2028E-0594-8CCE-A6B1-7D48890FA1ED}"/>
                </a:ext>
              </a:extLst>
            </p:cNvPr>
            <p:cNvSpPr/>
            <p:nvPr/>
          </p:nvSpPr>
          <p:spPr>
            <a:xfrm rot="16200000" flipH="1">
              <a:off x="3704844" y="1656452"/>
              <a:ext cx="516714" cy="4758803"/>
            </a:xfrm>
            <a:custGeom>
              <a:avLst/>
              <a:gdLst>
                <a:gd name="connsiteX0" fmla="*/ 850487 w 850487"/>
                <a:gd name="connsiteY0" fmla="*/ 0 h 5926550"/>
                <a:gd name="connsiteX1" fmla="*/ 0 w 850487"/>
                <a:gd name="connsiteY1" fmla="*/ 850487 h 5926550"/>
                <a:gd name="connsiteX2" fmla="*/ 0 w 850487"/>
                <a:gd name="connsiteY2" fmla="*/ 5926551 h 592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487" h="5926550">
                  <a:moveTo>
                    <a:pt x="850487" y="0"/>
                  </a:moveTo>
                  <a:cubicBezTo>
                    <a:pt x="850487" y="0"/>
                    <a:pt x="0" y="0"/>
                    <a:pt x="0" y="850487"/>
                  </a:cubicBezTo>
                  <a:lnTo>
                    <a:pt x="0" y="5926551"/>
                  </a:lnTo>
                </a:path>
              </a:pathLst>
            </a:custGeom>
            <a:noFill/>
            <a:ln w="6350" cap="flat">
              <a:solidFill>
                <a:schemeClr val="tx1">
                  <a:lumMod val="75000"/>
                </a:schemeClr>
              </a:solidFill>
              <a:prstDash val="solid"/>
              <a:miter/>
              <a:headEnd type="oval" w="sm" len="sm"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xmlns="" id="{D4E62A13-E01B-EED2-9039-C92D7E117975}"/>
                </a:ext>
              </a:extLst>
            </p:cNvPr>
            <p:cNvSpPr/>
            <p:nvPr/>
          </p:nvSpPr>
          <p:spPr>
            <a:xfrm rot="16200000" flipH="1">
              <a:off x="5586032" y="1656452"/>
              <a:ext cx="516714" cy="4758803"/>
            </a:xfrm>
            <a:custGeom>
              <a:avLst/>
              <a:gdLst>
                <a:gd name="connsiteX0" fmla="*/ 850487 w 850487"/>
                <a:gd name="connsiteY0" fmla="*/ 0 h 5926550"/>
                <a:gd name="connsiteX1" fmla="*/ 0 w 850487"/>
                <a:gd name="connsiteY1" fmla="*/ 850487 h 5926550"/>
                <a:gd name="connsiteX2" fmla="*/ 0 w 850487"/>
                <a:gd name="connsiteY2" fmla="*/ 5926551 h 592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487" h="5926550">
                  <a:moveTo>
                    <a:pt x="850487" y="0"/>
                  </a:moveTo>
                  <a:cubicBezTo>
                    <a:pt x="850487" y="0"/>
                    <a:pt x="0" y="0"/>
                    <a:pt x="0" y="850487"/>
                  </a:cubicBezTo>
                  <a:lnTo>
                    <a:pt x="0" y="5926551"/>
                  </a:lnTo>
                </a:path>
              </a:pathLst>
            </a:custGeom>
            <a:noFill/>
            <a:ln w="6350" cap="flat">
              <a:solidFill>
                <a:schemeClr val="tx1">
                  <a:lumMod val="75000"/>
                </a:schemeClr>
              </a:solidFill>
              <a:prstDash val="solid"/>
              <a:miter/>
              <a:headEnd type="oval" w="sm" len="sm"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Graphic 12">
              <a:extLst>
                <a:ext uri="{FF2B5EF4-FFF2-40B4-BE49-F238E27FC236}">
                  <a16:creationId xmlns:a16="http://schemas.microsoft.com/office/drawing/2014/main" xmlns="" id="{3C9E24D2-EF7C-2061-CA6C-C3AFC374FDF6}"/>
                </a:ext>
              </a:extLst>
            </p:cNvPr>
            <p:cNvSpPr/>
            <p:nvPr/>
          </p:nvSpPr>
          <p:spPr>
            <a:xfrm rot="16200000" flipH="1">
              <a:off x="7462457" y="1656453"/>
              <a:ext cx="516714" cy="4758803"/>
            </a:xfrm>
            <a:custGeom>
              <a:avLst/>
              <a:gdLst>
                <a:gd name="connsiteX0" fmla="*/ 850487 w 850487"/>
                <a:gd name="connsiteY0" fmla="*/ 0 h 5926550"/>
                <a:gd name="connsiteX1" fmla="*/ 0 w 850487"/>
                <a:gd name="connsiteY1" fmla="*/ 850487 h 5926550"/>
                <a:gd name="connsiteX2" fmla="*/ 0 w 850487"/>
                <a:gd name="connsiteY2" fmla="*/ 5926551 h 592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487" h="5926550">
                  <a:moveTo>
                    <a:pt x="850487" y="0"/>
                  </a:moveTo>
                  <a:cubicBezTo>
                    <a:pt x="850487" y="0"/>
                    <a:pt x="0" y="0"/>
                    <a:pt x="0" y="850487"/>
                  </a:cubicBezTo>
                  <a:lnTo>
                    <a:pt x="0" y="5926551"/>
                  </a:lnTo>
                </a:path>
              </a:pathLst>
            </a:custGeom>
            <a:noFill/>
            <a:ln w="6350" cap="flat">
              <a:solidFill>
                <a:schemeClr val="tx1">
                  <a:lumMod val="75000"/>
                </a:schemeClr>
              </a:solidFill>
              <a:prstDash val="solid"/>
              <a:miter/>
              <a:headEnd type="oval" w="sm" len="sm"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Graphic 12">
              <a:extLst>
                <a:ext uri="{FF2B5EF4-FFF2-40B4-BE49-F238E27FC236}">
                  <a16:creationId xmlns:a16="http://schemas.microsoft.com/office/drawing/2014/main" xmlns="" id="{6072C0C4-DA4C-F059-D277-B779375EB701}"/>
                </a:ext>
              </a:extLst>
            </p:cNvPr>
            <p:cNvSpPr/>
            <p:nvPr/>
          </p:nvSpPr>
          <p:spPr>
            <a:xfrm rot="5400000">
              <a:off x="6521705" y="1656452"/>
              <a:ext cx="516714" cy="4758804"/>
            </a:xfrm>
            <a:custGeom>
              <a:avLst/>
              <a:gdLst>
                <a:gd name="connsiteX0" fmla="*/ 850487 w 850487"/>
                <a:gd name="connsiteY0" fmla="*/ 0 h 5926550"/>
                <a:gd name="connsiteX1" fmla="*/ 0 w 850487"/>
                <a:gd name="connsiteY1" fmla="*/ 850487 h 5926550"/>
                <a:gd name="connsiteX2" fmla="*/ 0 w 850487"/>
                <a:gd name="connsiteY2" fmla="*/ 5926551 h 592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487" h="5926550">
                  <a:moveTo>
                    <a:pt x="850487" y="0"/>
                  </a:moveTo>
                  <a:cubicBezTo>
                    <a:pt x="850487" y="0"/>
                    <a:pt x="0" y="0"/>
                    <a:pt x="0" y="850487"/>
                  </a:cubicBezTo>
                  <a:lnTo>
                    <a:pt x="0" y="5926551"/>
                  </a:lnTo>
                </a:path>
              </a:pathLst>
            </a:custGeom>
            <a:noFill/>
            <a:ln w="6350" cap="flat">
              <a:solidFill>
                <a:schemeClr val="tx1">
                  <a:lumMod val="75000"/>
                </a:schemeClr>
              </a:solidFill>
              <a:prstDash val="solid"/>
              <a:miter/>
              <a:headEnd type="oval" w="sm" len="sm"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Graphic 12">
              <a:extLst>
                <a:ext uri="{FF2B5EF4-FFF2-40B4-BE49-F238E27FC236}">
                  <a16:creationId xmlns:a16="http://schemas.microsoft.com/office/drawing/2014/main" xmlns="" id="{835C2624-A810-E8E1-135C-709AE9F18721}"/>
                </a:ext>
              </a:extLst>
            </p:cNvPr>
            <p:cNvSpPr/>
            <p:nvPr/>
          </p:nvSpPr>
          <p:spPr>
            <a:xfrm rot="5400000">
              <a:off x="4597655" y="1656452"/>
              <a:ext cx="516714" cy="4758804"/>
            </a:xfrm>
            <a:custGeom>
              <a:avLst/>
              <a:gdLst>
                <a:gd name="connsiteX0" fmla="*/ 850487 w 850487"/>
                <a:gd name="connsiteY0" fmla="*/ 0 h 5926550"/>
                <a:gd name="connsiteX1" fmla="*/ 0 w 850487"/>
                <a:gd name="connsiteY1" fmla="*/ 850487 h 5926550"/>
                <a:gd name="connsiteX2" fmla="*/ 0 w 850487"/>
                <a:gd name="connsiteY2" fmla="*/ 5926551 h 592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487" h="5926550">
                  <a:moveTo>
                    <a:pt x="850487" y="0"/>
                  </a:moveTo>
                  <a:cubicBezTo>
                    <a:pt x="850487" y="0"/>
                    <a:pt x="0" y="0"/>
                    <a:pt x="0" y="850487"/>
                  </a:cubicBezTo>
                  <a:lnTo>
                    <a:pt x="0" y="5926551"/>
                  </a:lnTo>
                </a:path>
              </a:pathLst>
            </a:custGeom>
            <a:noFill/>
            <a:ln w="6350" cap="flat">
              <a:solidFill>
                <a:schemeClr val="tx1">
                  <a:lumMod val="75000"/>
                </a:schemeClr>
              </a:solidFill>
              <a:prstDash val="solid"/>
              <a:miter/>
              <a:headEnd type="oval" w="sm" len="sm"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4E01DE36-409D-DA9A-AA03-3EDCD701086A}"/>
              </a:ext>
            </a:extLst>
          </p:cNvPr>
          <p:cNvCxnSpPr>
            <a:cxnSpLocks/>
          </p:cNvCxnSpPr>
          <p:nvPr/>
        </p:nvCxnSpPr>
        <p:spPr>
          <a:xfrm>
            <a:off x="6328894" y="3367507"/>
            <a:ext cx="0" cy="40999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</p:spTree>
    <p:extLst>
      <p:ext uri="{BB962C8B-B14F-4D97-AF65-F5344CB8AC3E}">
        <p14:creationId xmlns:p14="http://schemas.microsoft.com/office/powerpoint/2010/main" val="351525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ОКАЗАНИЕ УСЛУГ НАЛОГОПЛАТЕЛЬЩИКАМ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091932EF-4191-5407-8F2F-22BC9AA628AB}"/>
              </a:ext>
            </a:extLst>
          </p:cNvPr>
          <p:cNvSpPr txBox="1">
            <a:spLocks/>
          </p:cNvSpPr>
          <p:nvPr/>
        </p:nvSpPr>
        <p:spPr>
          <a:xfrm>
            <a:off x="2711461" y="3210330"/>
            <a:ext cx="2567988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84,9%</a:t>
            </a:r>
            <a:endParaRPr lang="ru-RU" sz="44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1E674E-5328-2E01-5F1B-6A06D9D2E89D}"/>
              </a:ext>
            </a:extLst>
          </p:cNvPr>
          <p:cNvSpPr txBox="1">
            <a:spLocks/>
          </p:cNvSpPr>
          <p:nvPr/>
        </p:nvSpPr>
        <p:spPr>
          <a:xfrm>
            <a:off x="2706240" y="1624910"/>
            <a:ext cx="1980221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Доля представленных деклараций в электронном виде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5F6A4BD-31E6-0C3F-40B5-D7D93F64ABF8}"/>
              </a:ext>
            </a:extLst>
          </p:cNvPr>
          <p:cNvGrpSpPr/>
          <p:nvPr/>
        </p:nvGrpSpPr>
        <p:grpSpPr>
          <a:xfrm>
            <a:off x="5905771" y="3210330"/>
            <a:ext cx="2164383" cy="945543"/>
            <a:chOff x="978211" y="1520788"/>
            <a:chExt cx="2164383" cy="945543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xmlns="" id="{64723217-FE66-CB5E-AB56-AA7E5EA61A36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1520788"/>
              <a:ext cx="2159162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10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xmlns="" id="{6BDBF5E7-FA11-2C6A-57E8-3E11747D45CA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ДНЕЙ</a:t>
              </a:r>
            </a:p>
          </p:txBody>
        </p:sp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7A0E3CF8-2706-3839-2634-1BE593551878}"/>
              </a:ext>
            </a:extLst>
          </p:cNvPr>
          <p:cNvSpPr txBox="1">
            <a:spLocks/>
          </p:cNvSpPr>
          <p:nvPr/>
        </p:nvSpPr>
        <p:spPr>
          <a:xfrm>
            <a:off x="5905771" y="1624910"/>
            <a:ext cx="1980221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Среднее время обработки формализованных обращений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819A6E3E-CE4F-02CB-0183-E73EA9E20BEB}"/>
              </a:ext>
            </a:extLst>
          </p:cNvPr>
          <p:cNvSpPr txBox="1">
            <a:spLocks/>
          </p:cNvSpPr>
          <p:nvPr/>
        </p:nvSpPr>
        <p:spPr>
          <a:xfrm>
            <a:off x="9106383" y="3210330"/>
            <a:ext cx="2159162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99,79%</a:t>
            </a:r>
            <a:endParaRPr lang="ru-RU" sz="44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188415A5-B961-A9F0-58AE-97CE5F283BE1}"/>
              </a:ext>
            </a:extLst>
          </p:cNvPr>
          <p:cNvSpPr txBox="1">
            <a:spLocks/>
          </p:cNvSpPr>
          <p:nvPr/>
        </p:nvSpPr>
        <p:spPr>
          <a:xfrm>
            <a:off x="9105304" y="1624910"/>
            <a:ext cx="2679328" cy="107721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Уровень удовлетворенности граждан качеством предоставления государственных услуг ФНС России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C77C70F-5C33-ED5C-C135-B8D83AA03330}"/>
              </a:ext>
            </a:extLst>
          </p:cNvPr>
          <p:cNvCxnSpPr/>
          <p:nvPr/>
        </p:nvCxnSpPr>
        <p:spPr>
          <a:xfrm>
            <a:off x="5296116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CEC1D97-023E-9AAB-7860-5D2BDDBD04F2}"/>
              </a:ext>
            </a:extLst>
          </p:cNvPr>
          <p:cNvCxnSpPr/>
          <p:nvPr/>
        </p:nvCxnSpPr>
        <p:spPr>
          <a:xfrm>
            <a:off x="8495647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C5FB97B-9C9D-F3FC-4E6D-794E06415581}"/>
              </a:ext>
            </a:extLst>
          </p:cNvPr>
          <p:cNvCxnSpPr>
            <a:cxnSpLocks/>
          </p:cNvCxnSpPr>
          <p:nvPr/>
        </p:nvCxnSpPr>
        <p:spPr>
          <a:xfrm>
            <a:off x="2096585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062E23D-72D0-C801-9DE1-94670869C0A6}"/>
              </a:ext>
            </a:extLst>
          </p:cNvPr>
          <p:cNvCxnSpPr/>
          <p:nvPr/>
        </p:nvCxnSpPr>
        <p:spPr>
          <a:xfrm>
            <a:off x="5312783" y="3392995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0FE32E5-4308-7C65-9242-5717B7CD782D}"/>
              </a:ext>
            </a:extLst>
          </p:cNvPr>
          <p:cNvCxnSpPr>
            <a:cxnSpLocks/>
          </p:cNvCxnSpPr>
          <p:nvPr/>
        </p:nvCxnSpPr>
        <p:spPr>
          <a:xfrm>
            <a:off x="8512314" y="3392995"/>
            <a:ext cx="0" cy="396045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54A95A9-0B2F-CC1F-1FB6-EEBB9C280C75}"/>
              </a:ext>
            </a:extLst>
          </p:cNvPr>
          <p:cNvCxnSpPr>
            <a:cxnSpLocks/>
          </p:cNvCxnSpPr>
          <p:nvPr/>
        </p:nvCxnSpPr>
        <p:spPr>
          <a:xfrm>
            <a:off x="2113252" y="3392995"/>
            <a:ext cx="0" cy="396045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811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ПЛАТФОРМА «ВНЕШНЯЯ ПОСТАВКА ДАННЫХ» ФНС РОССИИ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E8014B11-3B2A-D097-AC1D-CB2AAC0ADDF0}"/>
              </a:ext>
            </a:extLst>
          </p:cNvPr>
          <p:cNvCxnSpPr>
            <a:cxnSpLocks/>
          </p:cNvCxnSpPr>
          <p:nvPr/>
        </p:nvCxnSpPr>
        <p:spPr>
          <a:xfrm flipH="1" flipV="1">
            <a:off x="695400" y="2473845"/>
            <a:ext cx="586865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8">
            <a:extLst>
              <a:ext uri="{FF2B5EF4-FFF2-40B4-BE49-F238E27FC236}">
                <a16:creationId xmlns:a16="http://schemas.microsoft.com/office/drawing/2014/main" xmlns="" id="{E8014B11-3B2A-D097-AC1D-CB2AAC0ADDF0}"/>
              </a:ext>
            </a:extLst>
          </p:cNvPr>
          <p:cNvCxnSpPr>
            <a:cxnSpLocks/>
          </p:cNvCxnSpPr>
          <p:nvPr/>
        </p:nvCxnSpPr>
        <p:spPr>
          <a:xfrm flipH="1">
            <a:off x="695400" y="4400500"/>
            <a:ext cx="586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8">
            <a:extLst>
              <a:ext uri="{FF2B5EF4-FFF2-40B4-BE49-F238E27FC236}">
                <a16:creationId xmlns:a16="http://schemas.microsoft.com/office/drawing/2014/main" xmlns="" id="{E8014B11-3B2A-D097-AC1D-CB2AAC0ADDF0}"/>
              </a:ext>
            </a:extLst>
          </p:cNvPr>
          <p:cNvCxnSpPr>
            <a:cxnSpLocks/>
          </p:cNvCxnSpPr>
          <p:nvPr/>
        </p:nvCxnSpPr>
        <p:spPr>
          <a:xfrm flipH="1">
            <a:off x="695402" y="5408613"/>
            <a:ext cx="586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8">
            <a:extLst>
              <a:ext uri="{FF2B5EF4-FFF2-40B4-BE49-F238E27FC236}">
                <a16:creationId xmlns:a16="http://schemas.microsoft.com/office/drawing/2014/main" xmlns="" id="{E8014B11-3B2A-D097-AC1D-CB2AAC0ADDF0}"/>
              </a:ext>
            </a:extLst>
          </p:cNvPr>
          <p:cNvCxnSpPr>
            <a:cxnSpLocks/>
          </p:cNvCxnSpPr>
          <p:nvPr/>
        </p:nvCxnSpPr>
        <p:spPr>
          <a:xfrm flipH="1">
            <a:off x="695402" y="6381328"/>
            <a:ext cx="58680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ubtitle 2">
            <a:extLst>
              <a:ext uri="{FF2B5EF4-FFF2-40B4-BE49-F238E27FC236}">
                <a16:creationId xmlns:a16="http://schemas.microsoft.com/office/drawing/2014/main" xmlns="" id="{54699186-FD10-90E5-1661-640E7BDF5834}"/>
              </a:ext>
            </a:extLst>
          </p:cNvPr>
          <p:cNvSpPr txBox="1">
            <a:spLocks/>
          </p:cNvSpPr>
          <p:nvPr/>
        </p:nvSpPr>
        <p:spPr>
          <a:xfrm>
            <a:off x="695401" y="2067769"/>
            <a:ext cx="2026047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Наборов данных:</a:t>
            </a:r>
            <a:endParaRPr lang="ru-RU" sz="16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xmlns="" id="{54699186-FD10-90E5-1661-640E7BDF5834}"/>
              </a:ext>
            </a:extLst>
          </p:cNvPr>
          <p:cNvSpPr txBox="1">
            <a:spLocks/>
          </p:cNvSpPr>
          <p:nvPr/>
        </p:nvSpPr>
        <p:spPr>
          <a:xfrm>
            <a:off x="687836" y="3998745"/>
            <a:ext cx="2026047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ФОИВ: </a:t>
            </a:r>
            <a:endParaRPr lang="ru-RU" sz="16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xmlns="" id="{54699186-FD10-90E5-1661-640E7BDF5834}"/>
              </a:ext>
            </a:extLst>
          </p:cNvPr>
          <p:cNvSpPr txBox="1">
            <a:spLocks/>
          </p:cNvSpPr>
          <p:nvPr/>
        </p:nvSpPr>
        <p:spPr>
          <a:xfrm>
            <a:off x="710123" y="5016382"/>
            <a:ext cx="2026047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РОИВ:</a:t>
            </a:r>
            <a:endParaRPr lang="ru-RU" sz="16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xmlns="" id="{54699186-FD10-90E5-1661-640E7BDF5834}"/>
              </a:ext>
            </a:extLst>
          </p:cNvPr>
          <p:cNvSpPr txBox="1">
            <a:spLocks/>
          </p:cNvSpPr>
          <p:nvPr/>
        </p:nvSpPr>
        <p:spPr>
          <a:xfrm>
            <a:off x="1631504" y="5795267"/>
            <a:ext cx="3873709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Государственных организаций:</a:t>
            </a:r>
            <a:endParaRPr lang="ru-RU" sz="16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xmlns="" id="{BBDA45D2-CF8A-4F67-388F-B6DB5570979C}"/>
              </a:ext>
            </a:extLst>
          </p:cNvPr>
          <p:cNvSpPr txBox="1">
            <a:spLocks/>
          </p:cNvSpPr>
          <p:nvPr/>
        </p:nvSpPr>
        <p:spPr>
          <a:xfrm>
            <a:off x="2531604" y="1815788"/>
            <a:ext cx="2413775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205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xmlns="" id="{BBDA45D2-CF8A-4F67-388F-B6DB5570979C}"/>
              </a:ext>
            </a:extLst>
          </p:cNvPr>
          <p:cNvSpPr txBox="1">
            <a:spLocks/>
          </p:cNvSpPr>
          <p:nvPr/>
        </p:nvSpPr>
        <p:spPr>
          <a:xfrm>
            <a:off x="1506995" y="3760004"/>
            <a:ext cx="2413775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18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xmlns="" id="{BBDA45D2-CF8A-4F67-388F-B6DB5570979C}"/>
              </a:ext>
            </a:extLst>
          </p:cNvPr>
          <p:cNvSpPr txBox="1">
            <a:spLocks/>
          </p:cNvSpPr>
          <p:nvPr/>
        </p:nvSpPr>
        <p:spPr>
          <a:xfrm>
            <a:off x="1506994" y="4768116"/>
            <a:ext cx="2413775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72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xmlns="" id="{BBDA45D2-CF8A-4F67-388F-B6DB5570979C}"/>
              </a:ext>
            </a:extLst>
          </p:cNvPr>
          <p:cNvSpPr txBox="1">
            <a:spLocks/>
          </p:cNvSpPr>
          <p:nvPr/>
        </p:nvSpPr>
        <p:spPr>
          <a:xfrm>
            <a:off x="4973562" y="5549469"/>
            <a:ext cx="901607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11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xmlns="" id="{BBDA45D2-CF8A-4F67-388F-B6DB5570979C}"/>
              </a:ext>
            </a:extLst>
          </p:cNvPr>
          <p:cNvSpPr txBox="1">
            <a:spLocks/>
          </p:cNvSpPr>
          <p:nvPr/>
        </p:nvSpPr>
        <p:spPr>
          <a:xfrm>
            <a:off x="4403285" y="1990001"/>
            <a:ext cx="4825063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28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+ 155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 2021 году</a:t>
            </a:r>
            <a:endParaRPr lang="ru-RU" sz="1200" baseline="50000" dirty="0">
              <a:solidFill>
                <a:schemeClr val="bg1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xmlns="" id="{BBDA45D2-CF8A-4F67-388F-B6DB5570979C}"/>
              </a:ext>
            </a:extLst>
          </p:cNvPr>
          <p:cNvSpPr txBox="1">
            <a:spLocks/>
          </p:cNvSpPr>
          <p:nvPr/>
        </p:nvSpPr>
        <p:spPr>
          <a:xfrm>
            <a:off x="4619309" y="3958927"/>
            <a:ext cx="4825063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28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+ 13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 2021 году</a:t>
            </a:r>
            <a:endParaRPr lang="ru-RU" sz="1200" baseline="50000" dirty="0">
              <a:solidFill>
                <a:schemeClr val="bg1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xmlns="" id="{BBDA45D2-CF8A-4F67-388F-B6DB5570979C}"/>
              </a:ext>
            </a:extLst>
          </p:cNvPr>
          <p:cNvSpPr txBox="1">
            <a:spLocks/>
          </p:cNvSpPr>
          <p:nvPr/>
        </p:nvSpPr>
        <p:spPr>
          <a:xfrm>
            <a:off x="4547301" y="4941722"/>
            <a:ext cx="4825063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28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+ 66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 2021 году</a:t>
            </a:r>
            <a:endParaRPr lang="ru-RU" sz="1200" baseline="50000" dirty="0">
              <a:solidFill>
                <a:schemeClr val="bg1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xmlns="" id="{54699186-FD10-90E5-1661-640E7BDF5834}"/>
              </a:ext>
            </a:extLst>
          </p:cNvPr>
          <p:cNvSpPr txBox="1">
            <a:spLocks/>
          </p:cNvSpPr>
          <p:nvPr/>
        </p:nvSpPr>
        <p:spPr>
          <a:xfrm>
            <a:off x="8364252" y="2527959"/>
            <a:ext cx="2412268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Планы на 2023 год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xmlns="" id="{54699186-FD10-90E5-1661-640E7BDF5834}"/>
              </a:ext>
            </a:extLst>
          </p:cNvPr>
          <p:cNvSpPr txBox="1">
            <a:spLocks/>
          </p:cNvSpPr>
          <p:nvPr/>
        </p:nvSpPr>
        <p:spPr>
          <a:xfrm>
            <a:off x="7702810" y="3108227"/>
            <a:ext cx="4140460" cy="2708434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342900" algn="l"/>
              </a:tabLst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Подключение к платформе всех субъектов РФ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342900" algn="l"/>
              </a:tabLst>
            </a:pPr>
            <a:endParaRPr lang="ru-RU" sz="1600" b="1" dirty="0" smtClean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85750" indent="-285750" algn="l"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342900" algn="l"/>
              </a:tabLst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Расширение состава данных презентационной аналитики – общедоступной и ограниченного доступа</a:t>
            </a:r>
          </a:p>
          <a:p>
            <a:pPr marL="285750" indent="-285750" algn="l"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342900" algn="l"/>
              </a:tabLst>
            </a:pPr>
            <a:endParaRPr lang="ru-RU" sz="1600" b="1" dirty="0" smtClean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85750" indent="-285750" algn="l"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Ø"/>
              <a:tabLst>
                <a:tab pos="342900" algn="l"/>
              </a:tabLst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Проработка создания универсального инструмента по визуализации данных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52" name="Straight Connector 38">
            <a:extLst>
              <a:ext uri="{FF2B5EF4-FFF2-40B4-BE49-F238E27FC236}">
                <a16:creationId xmlns:a16="http://schemas.microsoft.com/office/drawing/2014/main" xmlns="" id="{E8014B11-3B2A-D097-AC1D-CB2AAC0ADDF0}"/>
              </a:ext>
            </a:extLst>
          </p:cNvPr>
          <p:cNvCxnSpPr>
            <a:cxnSpLocks/>
          </p:cNvCxnSpPr>
          <p:nvPr/>
        </p:nvCxnSpPr>
        <p:spPr>
          <a:xfrm flipH="1" flipV="1">
            <a:off x="695402" y="3429000"/>
            <a:ext cx="5868652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ubtitle 2">
            <a:extLst>
              <a:ext uri="{FF2B5EF4-FFF2-40B4-BE49-F238E27FC236}">
                <a16:creationId xmlns:a16="http://schemas.microsoft.com/office/drawing/2014/main" xmlns="" id="{54699186-FD10-90E5-1661-640E7BDF5834}"/>
              </a:ext>
            </a:extLst>
          </p:cNvPr>
          <p:cNvSpPr txBox="1">
            <a:spLocks/>
          </p:cNvSpPr>
          <p:nvPr/>
        </p:nvSpPr>
        <p:spPr>
          <a:xfrm>
            <a:off x="697920" y="3068589"/>
            <a:ext cx="2026047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Сервисов:</a:t>
            </a:r>
            <a:endParaRPr lang="ru-RU" sz="16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xmlns="" id="{BBDA45D2-CF8A-4F67-388F-B6DB5570979C}"/>
              </a:ext>
            </a:extLst>
          </p:cNvPr>
          <p:cNvSpPr txBox="1">
            <a:spLocks/>
          </p:cNvSpPr>
          <p:nvPr/>
        </p:nvSpPr>
        <p:spPr>
          <a:xfrm>
            <a:off x="1847528" y="2780604"/>
            <a:ext cx="2413775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11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xmlns="" id="{BBDA45D2-CF8A-4F67-388F-B6DB5570979C}"/>
              </a:ext>
            </a:extLst>
          </p:cNvPr>
          <p:cNvSpPr txBox="1">
            <a:spLocks/>
          </p:cNvSpPr>
          <p:nvPr/>
        </p:nvSpPr>
        <p:spPr>
          <a:xfrm>
            <a:off x="4663187" y="2967478"/>
            <a:ext cx="4825063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28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+ 11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 2021 году</a:t>
            </a:r>
            <a:endParaRPr lang="ru-RU" sz="1200" baseline="50000" dirty="0">
              <a:solidFill>
                <a:schemeClr val="bg1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64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ЦИФРОВАЯ ПЛАТФОРМА РАСПРЕДЕЛЕННОГО РЕЕСТРА(«ЦПРР») ФНС РОССИИ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59BFB71-175B-8B6F-EAAA-2FD0D9501DB5}"/>
              </a:ext>
            </a:extLst>
          </p:cNvPr>
          <p:cNvGrpSpPr/>
          <p:nvPr/>
        </p:nvGrpSpPr>
        <p:grpSpPr>
          <a:xfrm>
            <a:off x="5431470" y="2849200"/>
            <a:ext cx="2776080" cy="945543"/>
            <a:chOff x="4807259" y="1520788"/>
            <a:chExt cx="6401139" cy="94554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xmlns="" id="{BBDA45D2-CF8A-4F67-388F-B6DB5570979C}"/>
                </a:ext>
              </a:extLst>
            </p:cNvPr>
            <p:cNvSpPr txBox="1">
              <a:spLocks/>
            </p:cNvSpPr>
            <p:nvPr/>
          </p:nvSpPr>
          <p:spPr>
            <a:xfrm>
              <a:off x="4812481" y="1520788"/>
              <a:ext cx="5565730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301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4" name="Subtitle 2">
              <a:extLst>
                <a:ext uri="{FF2B5EF4-FFF2-40B4-BE49-F238E27FC236}">
                  <a16:creationId xmlns:a16="http://schemas.microsoft.com/office/drawing/2014/main" xmlns="" id="{7B072F0E-1F77-2336-FE2E-D4BE1564DDBB}"/>
                </a:ext>
              </a:extLst>
            </p:cNvPr>
            <p:cNvSpPr txBox="1">
              <a:spLocks/>
            </p:cNvSpPr>
            <p:nvPr/>
          </p:nvSpPr>
          <p:spPr>
            <a:xfrm>
              <a:off x="4807259" y="2250887"/>
              <a:ext cx="6401139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ТЫС. ЗАЯВЛЕНИЙ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F54BDE5-3F69-308E-A4BB-2938ADC89805}"/>
              </a:ext>
            </a:extLst>
          </p:cNvPr>
          <p:cNvGrpSpPr/>
          <p:nvPr/>
        </p:nvGrpSpPr>
        <p:grpSpPr>
          <a:xfrm>
            <a:off x="8632396" y="2849200"/>
            <a:ext cx="2776080" cy="945543"/>
            <a:chOff x="4807259" y="1520788"/>
            <a:chExt cx="6401139" cy="945543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xmlns="" id="{1C04EB26-AA7B-12F8-AADA-963339B28F3B}"/>
                </a:ext>
              </a:extLst>
            </p:cNvPr>
            <p:cNvSpPr txBox="1">
              <a:spLocks/>
            </p:cNvSpPr>
            <p:nvPr/>
          </p:nvSpPr>
          <p:spPr>
            <a:xfrm>
              <a:off x="4812481" y="1520788"/>
              <a:ext cx="5565730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630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1A594B17-41D5-6B55-C3CE-720EA7712D1C}"/>
                </a:ext>
              </a:extLst>
            </p:cNvPr>
            <p:cNvSpPr txBox="1">
              <a:spLocks/>
            </p:cNvSpPr>
            <p:nvPr/>
          </p:nvSpPr>
          <p:spPr>
            <a:xfrm>
              <a:off x="4807259" y="2250887"/>
              <a:ext cx="6401139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DE41F9E-3080-16CB-D5CC-6B9D535FA9C7}"/>
              </a:ext>
            </a:extLst>
          </p:cNvPr>
          <p:cNvCxnSpPr>
            <a:cxnSpLocks/>
          </p:cNvCxnSpPr>
          <p:nvPr/>
        </p:nvCxnSpPr>
        <p:spPr>
          <a:xfrm flipH="1">
            <a:off x="2096585" y="4403108"/>
            <a:ext cx="1009541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03E92A6-4AD7-01E1-F565-2E6B5A676609}"/>
              </a:ext>
            </a:extLst>
          </p:cNvPr>
          <p:cNvGrpSpPr/>
          <p:nvPr/>
        </p:nvGrpSpPr>
        <p:grpSpPr>
          <a:xfrm>
            <a:off x="5431470" y="5011475"/>
            <a:ext cx="2776080" cy="945543"/>
            <a:chOff x="4807259" y="1520788"/>
            <a:chExt cx="6401139" cy="945543"/>
          </a:xfrm>
        </p:grpSpPr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xmlns="" id="{07755E41-2C02-189F-EF55-BCEA7145D861}"/>
                </a:ext>
              </a:extLst>
            </p:cNvPr>
            <p:cNvSpPr txBox="1">
              <a:spLocks/>
            </p:cNvSpPr>
            <p:nvPr/>
          </p:nvSpPr>
          <p:spPr>
            <a:xfrm>
              <a:off x="4812482" y="1520788"/>
              <a:ext cx="5565729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26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xmlns="" id="{F1CA6E36-8D2C-FF63-8086-2821026471B9}"/>
                </a:ext>
              </a:extLst>
            </p:cNvPr>
            <p:cNvSpPr txBox="1">
              <a:spLocks/>
            </p:cNvSpPr>
            <p:nvPr/>
          </p:nvSpPr>
          <p:spPr>
            <a:xfrm>
              <a:off x="4807259" y="2250887"/>
              <a:ext cx="6401139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ТЫС. ЗАЯВЛЕНИЙ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9ACD732-608E-0762-E241-BB86B798A8D5}"/>
              </a:ext>
            </a:extLst>
          </p:cNvPr>
          <p:cNvGrpSpPr/>
          <p:nvPr/>
        </p:nvGrpSpPr>
        <p:grpSpPr>
          <a:xfrm>
            <a:off x="8632396" y="4779549"/>
            <a:ext cx="2776080" cy="1177469"/>
            <a:chOff x="4807259" y="1288862"/>
            <a:chExt cx="6401139" cy="1177469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xmlns="" id="{7E6B737A-0B12-9FB2-43E2-7FED00C2B9AA}"/>
                </a:ext>
              </a:extLst>
            </p:cNvPr>
            <p:cNvSpPr txBox="1">
              <a:spLocks/>
            </p:cNvSpPr>
            <p:nvPr/>
          </p:nvSpPr>
          <p:spPr>
            <a:xfrm>
              <a:off x="4812481" y="1520788"/>
              <a:ext cx="5565730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2933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xmlns="" id="{2915A896-3D53-C537-655C-AE578E112C63}"/>
                </a:ext>
              </a:extLst>
            </p:cNvPr>
            <p:cNvSpPr txBox="1">
              <a:spLocks/>
            </p:cNvSpPr>
            <p:nvPr/>
          </p:nvSpPr>
          <p:spPr>
            <a:xfrm>
              <a:off x="4807259" y="2250887"/>
              <a:ext cx="6401139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xmlns="" id="{F9DCB7E6-EBFF-C266-CD1A-56A606588E8E}"/>
                </a:ext>
              </a:extLst>
            </p:cNvPr>
            <p:cNvSpPr txBox="1">
              <a:spLocks/>
            </p:cNvSpPr>
            <p:nvPr/>
          </p:nvSpPr>
          <p:spPr>
            <a:xfrm>
              <a:off x="4807259" y="1288862"/>
              <a:ext cx="6401139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на сумму</a:t>
              </a:r>
            </a:p>
          </p:txBody>
        </p:sp>
      </p:grp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03A0E247-8907-0096-E9C6-A3F400265AFC}"/>
              </a:ext>
            </a:extLst>
          </p:cNvPr>
          <p:cNvSpPr txBox="1">
            <a:spLocks/>
          </p:cNvSpPr>
          <p:nvPr/>
        </p:nvSpPr>
        <p:spPr>
          <a:xfrm>
            <a:off x="2090719" y="2744890"/>
            <a:ext cx="1980221" cy="1154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Поддержка бизнеса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период пандемии</a:t>
            </a:r>
          </a:p>
          <a:p>
            <a:pPr marL="285750" indent="-28575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ПП №422</a:t>
            </a:r>
          </a:p>
          <a:p>
            <a:pPr marL="285750" indent="-28575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ПП №696</a:t>
            </a:r>
          </a:p>
          <a:p>
            <a:pPr marL="285750" indent="-285750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ПП № 279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30B0A3F9-0455-9916-979D-0EFB844D24A6}"/>
              </a:ext>
            </a:extLst>
          </p:cNvPr>
          <p:cNvSpPr txBox="1">
            <a:spLocks/>
          </p:cNvSpPr>
          <p:nvPr/>
        </p:nvSpPr>
        <p:spPr>
          <a:xfrm>
            <a:off x="2090719" y="4907165"/>
            <a:ext cx="1980221" cy="1154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Программы поддержки бизнеса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10 постановлений </a:t>
            </a:r>
            <a:b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рамках ПП </a:t>
            </a:r>
            <a:b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 08.07.2022 №1221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54699186-FD10-90E5-1661-640E7BDF5834}"/>
              </a:ext>
            </a:extLst>
          </p:cNvPr>
          <p:cNvSpPr txBox="1">
            <a:spLocks/>
          </p:cNvSpPr>
          <p:nvPr/>
        </p:nvSpPr>
        <p:spPr>
          <a:xfrm>
            <a:off x="2090719" y="1655862"/>
            <a:ext cx="1376989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Потребители: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2E0C461-8D63-D917-197B-028CD52068D0}"/>
              </a:ext>
            </a:extLst>
          </p:cNvPr>
          <p:cNvSpPr/>
          <p:nvPr/>
        </p:nvSpPr>
        <p:spPr>
          <a:xfrm>
            <a:off x="3414780" y="1538773"/>
            <a:ext cx="1303244" cy="46805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11 </a:t>
            </a: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ФОИВ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FCAB041-A444-4F18-BE80-4B3B8BD4BF9C}"/>
              </a:ext>
            </a:extLst>
          </p:cNvPr>
          <p:cNvSpPr/>
          <p:nvPr/>
        </p:nvSpPr>
        <p:spPr>
          <a:xfrm>
            <a:off x="4829982" y="1538773"/>
            <a:ext cx="2437226" cy="46805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55 </a:t>
            </a: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кредитных организаций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369BEBE-AEDA-4C5C-475D-872E7266D348}"/>
              </a:ext>
            </a:extLst>
          </p:cNvPr>
          <p:cNvSpPr/>
          <p:nvPr/>
        </p:nvSpPr>
        <p:spPr>
          <a:xfrm>
            <a:off x="7375221" y="1538773"/>
            <a:ext cx="1457084" cy="46805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Банк России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52F87D78-2630-2CBE-FEE8-95534231E663}"/>
              </a:ext>
            </a:extLst>
          </p:cNvPr>
          <p:cNvSpPr/>
          <p:nvPr/>
        </p:nvSpPr>
        <p:spPr>
          <a:xfrm>
            <a:off x="8895587" y="1538773"/>
            <a:ext cx="1440160" cy="46805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«ВЭБ.РФ»</a:t>
            </a:r>
          </a:p>
        </p:txBody>
      </p:sp>
      <p:sp>
        <p:nvSpPr>
          <p:cNvPr id="28" name="Rectangle: Rounded Corners 25">
            <a:extLst>
              <a:ext uri="{FF2B5EF4-FFF2-40B4-BE49-F238E27FC236}">
                <a16:creationId xmlns:a16="http://schemas.microsoft.com/office/drawing/2014/main" xmlns="" id="{C369BEBE-AEDA-4C5C-475D-872E7266D348}"/>
              </a:ext>
            </a:extLst>
          </p:cNvPr>
          <p:cNvSpPr/>
          <p:nvPr/>
        </p:nvSpPr>
        <p:spPr>
          <a:xfrm>
            <a:off x="10412327" y="1538773"/>
            <a:ext cx="1440160" cy="46805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ДОМ.РФ</a:t>
            </a:r>
            <a:endParaRPr lang="ru-RU" sz="1200" dirty="0">
              <a:solidFill>
                <a:schemeClr val="bg1"/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234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ЭЛЕКТРОННЫЙ ДОКУМЕНТООБОРОТ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xmlns="" id="{C032C945-D00F-1106-4CEB-4A0A680713A3}"/>
              </a:ext>
            </a:extLst>
          </p:cNvPr>
          <p:cNvSpPr txBox="1">
            <a:spLocks/>
          </p:cNvSpPr>
          <p:nvPr/>
        </p:nvSpPr>
        <p:spPr>
          <a:xfrm>
            <a:off x="1038132" y="2204864"/>
            <a:ext cx="5021864" cy="227498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Договор</a:t>
            </a:r>
            <a:endParaRPr lang="ru-RU" sz="105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Акт сверки</a:t>
            </a:r>
            <a:endParaRPr lang="ru-RU" sz="105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Машиночитаемая доверенность</a:t>
            </a:r>
            <a:endParaRPr lang="ru-RU" sz="105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Акт о приемке выполненных работ в сфере строительства (КС-2, 3)</a:t>
            </a:r>
            <a:endParaRPr lang="ru-RU" sz="105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Расходный ордер на заправку воздушных судов (</a:t>
            </a:r>
            <a:r>
              <a:rPr lang="en-US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IATA</a:t>
            </a: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)</a:t>
            </a:r>
            <a:endParaRPr lang="ru-RU" sz="105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УПД/УКД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Транспортная накладная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Заказ-наряд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Сопроводительная ведомость</a:t>
            </a:r>
            <a:endParaRPr lang="ru-RU" sz="105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D294198-55F5-59F1-2233-D20C7D6A5538}"/>
              </a:ext>
            </a:extLst>
          </p:cNvPr>
          <p:cNvSpPr txBox="1"/>
          <p:nvPr/>
        </p:nvSpPr>
        <p:spPr>
          <a:xfrm>
            <a:off x="1307467" y="1495283"/>
            <a:ext cx="3168353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14400"/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Roboto" panose="02000000000000000000" pitchFamily="2" charset="0"/>
              </a:rPr>
              <a:t>Утверждены форматы</a:t>
            </a:r>
            <a:endParaRPr lang="ru-RU" sz="16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Roboto" panose="02000000000000000000" pitchFamily="2" charset="0"/>
            </a:endParaRPr>
          </a:p>
        </p:txBody>
      </p:sp>
      <p:sp>
        <p:nvSpPr>
          <p:cNvPr id="32" name="Graphic 12">
            <a:extLst>
              <a:ext uri="{FF2B5EF4-FFF2-40B4-BE49-F238E27FC236}">
                <a16:creationId xmlns:a16="http://schemas.microsoft.com/office/drawing/2014/main" xmlns="" id="{1ACB9C51-2DBD-EE9C-9DE4-3F68C9548BBD}"/>
              </a:ext>
            </a:extLst>
          </p:cNvPr>
          <p:cNvSpPr/>
          <p:nvPr/>
        </p:nvSpPr>
        <p:spPr>
          <a:xfrm>
            <a:off x="515380" y="1772816"/>
            <a:ext cx="597663" cy="5085184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379A367-B49F-41A2-04CA-67AE30FD6DEF}"/>
              </a:ext>
            </a:extLst>
          </p:cNvPr>
          <p:cNvSpPr txBox="1"/>
          <p:nvPr/>
        </p:nvSpPr>
        <p:spPr>
          <a:xfrm>
            <a:off x="7209317" y="1495282"/>
            <a:ext cx="2806133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14400"/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Roboto" panose="02000000000000000000" pitchFamily="2" charset="0"/>
              </a:rPr>
              <a:t>В работе</a:t>
            </a:r>
            <a:endParaRPr lang="ru-RU" sz="16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  <a:cs typeface="Roboto" panose="02000000000000000000" pitchFamily="2" charset="0"/>
            </a:endParaRPr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xmlns="" id="{92643655-8056-1878-20E8-D34B4F27C9CE}"/>
              </a:ext>
            </a:extLst>
          </p:cNvPr>
          <p:cNvSpPr/>
          <p:nvPr/>
        </p:nvSpPr>
        <p:spPr>
          <a:xfrm>
            <a:off x="6417857" y="1772816"/>
            <a:ext cx="597663" cy="5085184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xmlns="" id="{1891F42A-EFC2-FC80-E4CE-D527CC568426}"/>
              </a:ext>
            </a:extLst>
          </p:cNvPr>
          <p:cNvSpPr txBox="1">
            <a:spLocks/>
          </p:cNvSpPr>
          <p:nvPr/>
        </p:nvSpPr>
        <p:spPr>
          <a:xfrm>
            <a:off x="6924092" y="2204864"/>
            <a:ext cx="4786353" cy="227498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Авансовый отчет</a:t>
            </a:r>
            <a:endParaRPr lang="ru-RU" sz="105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Счет на оплату</a:t>
            </a:r>
            <a:endParaRPr lang="ru-RU" sz="105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Договор фрахтования</a:t>
            </a:r>
            <a:endParaRPr lang="ru-RU" sz="105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Путевой лист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Гарантийное письмо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Прейскурант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Реестр оказанных услуг по ДМС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Список застрахованных лиц по ДМС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Отчет комиссионера (агента)</a:t>
            </a:r>
            <a:endParaRPr lang="ru-RU" sz="105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46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Single Corner Rounded 36">
            <a:extLst>
              <a:ext uri="{FF2B5EF4-FFF2-40B4-BE49-F238E27FC236}">
                <a16:creationId xmlns:a16="http://schemas.microsoft.com/office/drawing/2014/main" xmlns="" id="{8B7573A8-24D4-F61F-198F-9390F1C681F1}"/>
              </a:ext>
            </a:extLst>
          </p:cNvPr>
          <p:cNvSpPr/>
          <p:nvPr/>
        </p:nvSpPr>
        <p:spPr>
          <a:xfrm>
            <a:off x="0" y="1492231"/>
            <a:ext cx="3397156" cy="5365770"/>
          </a:xfrm>
          <a:prstGeom prst="round1Rect">
            <a:avLst/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88000" tIns="180000" rIns="1764000" bIns="180000" rtlCol="0" anchor="ctr">
            <a:noAutofit/>
          </a:bodyPr>
          <a:lstStyle/>
          <a:p>
            <a:endParaRPr lang="ru-RU" sz="12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АДМИНИСТРИРОВАНИЕ КРУПНЕЙШИХ НАЛОГОПЛАТЕЛЬЩИКОВ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ЮРИДИЧЕСКИХ ЛИЦ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781DBE5-AF2C-75FE-B1CE-157542E74FD6}"/>
              </a:ext>
            </a:extLst>
          </p:cNvPr>
          <p:cNvGrpSpPr/>
          <p:nvPr/>
        </p:nvGrpSpPr>
        <p:grpSpPr>
          <a:xfrm>
            <a:off x="839416" y="1869431"/>
            <a:ext cx="2052229" cy="1160986"/>
            <a:chOff x="4807259" y="1520788"/>
            <a:chExt cx="4732069" cy="1160986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xmlns="" id="{03F6334F-1684-E9A6-5F63-D2E856F9F8A0}"/>
                </a:ext>
              </a:extLst>
            </p:cNvPr>
            <p:cNvSpPr txBox="1">
              <a:spLocks/>
            </p:cNvSpPr>
            <p:nvPr/>
          </p:nvSpPr>
          <p:spPr>
            <a:xfrm>
              <a:off x="4812482" y="152078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3 </a:t>
              </a: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170</a:t>
              </a:r>
              <a:endPara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4" name="Subtitle 2">
              <a:extLst>
                <a:ext uri="{FF2B5EF4-FFF2-40B4-BE49-F238E27FC236}">
                  <a16:creationId xmlns:a16="http://schemas.microsoft.com/office/drawing/2014/main" xmlns="" id="{E5AD16EC-6EA7-9F5B-29B1-E9A2091FD702}"/>
                </a:ext>
              </a:extLst>
            </p:cNvPr>
            <p:cNvSpPr txBox="1">
              <a:spLocks/>
            </p:cNvSpPr>
            <p:nvPr/>
          </p:nvSpPr>
          <p:spPr>
            <a:xfrm>
              <a:off x="4807259" y="2250887"/>
              <a:ext cx="4732069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Крупнейших </a:t>
              </a:r>
              <a:b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</a:b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налогоплательщиков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EE558BB-7D04-0899-F2DE-BC251C08EE8E}"/>
              </a:ext>
            </a:extLst>
          </p:cNvPr>
          <p:cNvGrpSpPr/>
          <p:nvPr/>
        </p:nvGrpSpPr>
        <p:grpSpPr>
          <a:xfrm>
            <a:off x="839416" y="3460106"/>
            <a:ext cx="2052229" cy="1160986"/>
            <a:chOff x="4807259" y="1520788"/>
            <a:chExt cx="4732069" cy="1160986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xmlns="" id="{9416E49E-191E-5A22-06E5-B28FB3920A23}"/>
                </a:ext>
              </a:extLst>
            </p:cNvPr>
            <p:cNvSpPr txBox="1">
              <a:spLocks/>
            </p:cNvSpPr>
            <p:nvPr/>
          </p:nvSpPr>
          <p:spPr>
            <a:xfrm>
              <a:off x="4812482" y="152078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8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EB2C7FFA-81F7-88ED-D885-E041DE6A9525}"/>
                </a:ext>
              </a:extLst>
            </p:cNvPr>
            <p:cNvSpPr txBox="1">
              <a:spLocks/>
            </p:cNvSpPr>
            <p:nvPr/>
          </p:nvSpPr>
          <p:spPr>
            <a:xfrm>
              <a:off x="4807259" y="2250887"/>
              <a:ext cx="4732069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Межрегиональных </a:t>
              </a:r>
              <a:b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</a:b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инспекций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72D8C02-792D-039A-9A98-3C0068907A90}"/>
              </a:ext>
            </a:extLst>
          </p:cNvPr>
          <p:cNvGrpSpPr/>
          <p:nvPr/>
        </p:nvGrpSpPr>
        <p:grpSpPr>
          <a:xfrm>
            <a:off x="839416" y="5050781"/>
            <a:ext cx="2052229" cy="1160986"/>
            <a:chOff x="4807259" y="1520788"/>
            <a:chExt cx="4732069" cy="1160986"/>
          </a:xfrm>
        </p:grpSpPr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9D8BE790-A0D7-AF59-6366-3EEA5E6F5C17}"/>
                </a:ext>
              </a:extLst>
            </p:cNvPr>
            <p:cNvSpPr txBox="1">
              <a:spLocks/>
            </p:cNvSpPr>
            <p:nvPr/>
          </p:nvSpPr>
          <p:spPr>
            <a:xfrm>
              <a:off x="4812482" y="152078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13</a:t>
              </a: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7E6CAA18-38FA-9834-46BB-E280953AC0B6}"/>
                </a:ext>
              </a:extLst>
            </p:cNvPr>
            <p:cNvSpPr txBox="1">
              <a:spLocks/>
            </p:cNvSpPr>
            <p:nvPr/>
          </p:nvSpPr>
          <p:spPr>
            <a:xfrm>
              <a:off x="4807259" y="2250887"/>
              <a:ext cx="4732069" cy="43088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Межрайонных </a:t>
              </a:r>
              <a:b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</a:b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инспекций</a:t>
              </a:r>
            </a:p>
          </p:txBody>
        </p: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EAF16107-E61E-EC11-FE93-F3653CF6FAF6}"/>
              </a:ext>
            </a:extLst>
          </p:cNvPr>
          <p:cNvSpPr txBox="1">
            <a:spLocks/>
          </p:cNvSpPr>
          <p:nvPr/>
        </p:nvSpPr>
        <p:spPr>
          <a:xfrm>
            <a:off x="4019662" y="2456892"/>
            <a:ext cx="3798954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66%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2C08C6A2-3293-D7FF-4FB9-D38A2D152C14}"/>
              </a:ext>
            </a:extLst>
          </p:cNvPr>
          <p:cNvSpPr txBox="1">
            <a:spLocks/>
          </p:cNvSpPr>
          <p:nvPr/>
        </p:nvSpPr>
        <p:spPr>
          <a:xfrm>
            <a:off x="4014443" y="1624910"/>
            <a:ext cx="3030032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Доля поступлений от крупнейших налогоплательщиков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федеральный бюджет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2FE9CA3-6818-4ACB-DFCB-F5FBE904DC5D}"/>
              </a:ext>
            </a:extLst>
          </p:cNvPr>
          <p:cNvGrpSpPr/>
          <p:nvPr/>
        </p:nvGrpSpPr>
        <p:grpSpPr>
          <a:xfrm>
            <a:off x="4014442" y="5147753"/>
            <a:ext cx="2309633" cy="945543"/>
            <a:chOff x="978211" y="1520788"/>
            <a:chExt cx="2309633" cy="945543"/>
          </a:xfrm>
        </p:grpSpPr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xmlns="" id="{522ADD00-BC8F-8C90-88B0-DE62AE269399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230441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126</a:t>
              </a:r>
              <a:r>
                <a:rPr lang="ru-RU" sz="44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+65%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xmlns="" id="{CB6A48FE-A657-2C3E-9489-78F742C8C699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МЛРД РУБ.</a:t>
              </a:r>
            </a:p>
          </p:txBody>
        </p:sp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82165B93-60FF-E7E1-DB56-77745F4F6554}"/>
              </a:ext>
            </a:extLst>
          </p:cNvPr>
          <p:cNvSpPr txBox="1">
            <a:spLocks/>
          </p:cNvSpPr>
          <p:nvPr/>
        </p:nvSpPr>
        <p:spPr>
          <a:xfrm>
            <a:off x="4014443" y="4257424"/>
            <a:ext cx="3030032" cy="6463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Поступления в бюджет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результатам контрольно-аналитической  работы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2CC4F5F-D3D3-FAC3-0099-04741FC10DC6}"/>
              </a:ext>
            </a:extLst>
          </p:cNvPr>
          <p:cNvCxnSpPr>
            <a:cxnSpLocks/>
          </p:cNvCxnSpPr>
          <p:nvPr/>
        </p:nvCxnSpPr>
        <p:spPr>
          <a:xfrm>
            <a:off x="3421766" y="533041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xmlns="" id="{2D011509-9722-382E-6F5A-1F723696D49A}"/>
              </a:ext>
            </a:extLst>
          </p:cNvPr>
          <p:cNvSpPr txBox="1">
            <a:spLocks/>
          </p:cNvSpPr>
          <p:nvPr/>
        </p:nvSpPr>
        <p:spPr>
          <a:xfrm>
            <a:off x="8434809" y="2456892"/>
            <a:ext cx="393194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44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138</a:t>
            </a:r>
            <a:r>
              <a:rPr lang="ru-RU" sz="44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3600" baseline="50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+35%</a:t>
            </a:r>
            <a:endParaRPr lang="ru-RU" sz="3600" baseline="50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3754EFF2-B5EA-939D-42CD-725D7F1B9445}"/>
              </a:ext>
            </a:extLst>
          </p:cNvPr>
          <p:cNvSpPr txBox="1">
            <a:spLocks/>
          </p:cNvSpPr>
          <p:nvPr/>
        </p:nvSpPr>
        <p:spPr>
          <a:xfrm>
            <a:off x="8429589" y="1624910"/>
            <a:ext cx="3027305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Количество выездных налоговых проверок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8235426-834F-B7FE-FFC6-710359505F3E}"/>
              </a:ext>
            </a:extLst>
          </p:cNvPr>
          <p:cNvCxnSpPr>
            <a:cxnSpLocks/>
          </p:cNvCxnSpPr>
          <p:nvPr/>
        </p:nvCxnSpPr>
        <p:spPr>
          <a:xfrm>
            <a:off x="7817521" y="1624910"/>
            <a:ext cx="0" cy="523309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CF93B81-DCB6-CE4D-3341-CC827820DD9E}"/>
              </a:ext>
            </a:extLst>
          </p:cNvPr>
          <p:cNvCxnSpPr>
            <a:cxnSpLocks/>
          </p:cNvCxnSpPr>
          <p:nvPr/>
        </p:nvCxnSpPr>
        <p:spPr>
          <a:xfrm>
            <a:off x="3421766" y="2567676"/>
            <a:ext cx="0" cy="44123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DE9A2BA-7BC9-5ED3-A1C7-3684657EF8BB}"/>
              </a:ext>
            </a:extLst>
          </p:cNvPr>
          <p:cNvCxnSpPr>
            <a:cxnSpLocks/>
          </p:cNvCxnSpPr>
          <p:nvPr/>
        </p:nvCxnSpPr>
        <p:spPr>
          <a:xfrm>
            <a:off x="7834188" y="2567676"/>
            <a:ext cx="0" cy="7973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0C695AD4-3FCB-98DB-13B7-8508C5A2D715}"/>
              </a:ext>
            </a:extLst>
          </p:cNvPr>
          <p:cNvSpPr txBox="1">
            <a:spLocks/>
          </p:cNvSpPr>
          <p:nvPr/>
        </p:nvSpPr>
        <p:spPr>
          <a:xfrm>
            <a:off x="8429589" y="4257424"/>
            <a:ext cx="3168351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т.ч. по результатам аналитической работы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5226B5A-BEA9-D17B-28D4-E4F65EA3E9AF}"/>
              </a:ext>
            </a:extLst>
          </p:cNvPr>
          <p:cNvCxnSpPr>
            <a:cxnSpLocks/>
          </p:cNvCxnSpPr>
          <p:nvPr/>
        </p:nvCxnSpPr>
        <p:spPr>
          <a:xfrm>
            <a:off x="7834188" y="5330418"/>
            <a:ext cx="0" cy="720081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77EDACC-648E-03D5-05E4-AE1223722FED}"/>
              </a:ext>
            </a:extLst>
          </p:cNvPr>
          <p:cNvCxnSpPr>
            <a:cxnSpLocks/>
          </p:cNvCxnSpPr>
          <p:nvPr/>
        </p:nvCxnSpPr>
        <p:spPr>
          <a:xfrm flipH="1">
            <a:off x="3405099" y="3717032"/>
            <a:ext cx="878690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B60CC79-78E8-3283-CFA0-6104872FD019}"/>
              </a:ext>
            </a:extLst>
          </p:cNvPr>
          <p:cNvGrpSpPr/>
          <p:nvPr/>
        </p:nvGrpSpPr>
        <p:grpSpPr>
          <a:xfrm>
            <a:off x="8429589" y="5147753"/>
            <a:ext cx="3865153" cy="945543"/>
            <a:chOff x="978211" y="1520788"/>
            <a:chExt cx="3865153" cy="945543"/>
          </a:xfrm>
        </p:grpSpPr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xmlns="" id="{D6359B6D-7335-A8C3-A3ED-553475654D0D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520788"/>
              <a:ext cx="3859933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smtClean="0">
                  <a:solidFill>
                    <a:srgbClr val="00B0F0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46</a:t>
              </a:r>
              <a:r>
                <a:rPr lang="ru-RU" sz="4400" b="1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 </a:t>
              </a:r>
              <a:r>
                <a:rPr lang="ru-RU" sz="3600" baseline="5000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+22%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xmlns="" id="{33F9D58B-C481-979B-714A-EBF4899995CB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МЛН РУБ.</a:t>
              </a:r>
            </a:p>
          </p:txBody>
        </p:sp>
      </p:grpSp>
      <p:sp>
        <p:nvSpPr>
          <p:cNvPr id="35" name="Subtitle 2">
            <a:extLst>
              <a:ext uri="{FF2B5EF4-FFF2-40B4-BE49-F238E27FC236}">
                <a16:creationId xmlns:a16="http://schemas.microsoft.com/office/drawing/2014/main" xmlns="" id="{95FB6E4E-6615-0CC3-3100-523BD2E50207}"/>
              </a:ext>
            </a:extLst>
          </p:cNvPr>
          <p:cNvSpPr txBox="1">
            <a:spLocks/>
          </p:cNvSpPr>
          <p:nvPr/>
        </p:nvSpPr>
        <p:spPr>
          <a:xfrm>
            <a:off x="8452806" y="3165749"/>
            <a:ext cx="1300287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ВНП</a:t>
            </a:r>
          </a:p>
        </p:txBody>
      </p:sp>
    </p:spTree>
    <p:extLst>
      <p:ext uri="{BB962C8B-B14F-4D97-AF65-F5344CB8AC3E}">
        <p14:creationId xmlns:p14="http://schemas.microsoft.com/office/powerpoint/2010/main" val="143493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409A39B-DAE4-B712-4E39-FAE70F34A727}"/>
              </a:ext>
            </a:extLst>
          </p:cNvPr>
          <p:cNvCxnSpPr>
            <a:cxnSpLocks/>
          </p:cNvCxnSpPr>
          <p:nvPr/>
        </p:nvCxnSpPr>
        <p:spPr>
          <a:xfrm>
            <a:off x="2387587" y="1160748"/>
            <a:ext cx="0" cy="495015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9271890-7E06-1E61-8AAC-6DAB0C393B01}"/>
              </a:ext>
            </a:extLst>
          </p:cNvPr>
          <p:cNvCxnSpPr>
            <a:cxnSpLocks/>
          </p:cNvCxnSpPr>
          <p:nvPr/>
        </p:nvCxnSpPr>
        <p:spPr>
          <a:xfrm>
            <a:off x="6816080" y="1160748"/>
            <a:ext cx="0" cy="495015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СОВЕРШЕНСТВОВАНИЕ ОРГАНИЗАЦИОННО-ФУНКЦИОНАЛЬНОЙ МОДЕЛИ ФНС РОССИИ</a:t>
            </a:r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xmlns="" id="{3C44E693-E702-9361-4B5F-D124FA0FDDEE}"/>
              </a:ext>
            </a:extLst>
          </p:cNvPr>
          <p:cNvSpPr/>
          <p:nvPr/>
        </p:nvSpPr>
        <p:spPr>
          <a:xfrm rot="5400000">
            <a:off x="4601948" y="-3081835"/>
            <a:ext cx="2472726" cy="11676621"/>
          </a:xfrm>
          <a:prstGeom prst="round2SameRect">
            <a:avLst>
              <a:gd name="adj1" fmla="val 37099"/>
              <a:gd name="adj2" fmla="val 0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88000" tIns="180000" rIns="1764000" bIns="180000" rtlCol="0" anchor="ctr">
            <a:noAutofit/>
          </a:bodyPr>
          <a:lstStyle/>
          <a:p>
            <a:endParaRPr lang="ru-RU" sz="12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xmlns="" id="{6DE5B35C-7128-8C7F-33BA-83148E816D6E}"/>
              </a:ext>
            </a:extLst>
          </p:cNvPr>
          <p:cNvSpPr/>
          <p:nvPr/>
        </p:nvSpPr>
        <p:spPr>
          <a:xfrm rot="5400000">
            <a:off x="1962511" y="2157434"/>
            <a:ext cx="1990962" cy="5915976"/>
          </a:xfrm>
          <a:prstGeom prst="round2SameRect">
            <a:avLst>
              <a:gd name="adj1" fmla="val 37099"/>
              <a:gd name="adj2" fmla="val 0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88000" tIns="180000" rIns="1764000" bIns="180000" rtlCol="0" anchor="ctr">
            <a:noAutofit/>
          </a:bodyPr>
          <a:lstStyle/>
          <a:p>
            <a:endParaRPr lang="ru-RU" sz="12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75E9BA0B-5BAC-F2BF-A7B0-E1702D732CE0}"/>
              </a:ext>
            </a:extLst>
          </p:cNvPr>
          <p:cNvSpPr txBox="1">
            <a:spLocks/>
          </p:cNvSpPr>
          <p:nvPr/>
        </p:nvSpPr>
        <p:spPr>
          <a:xfrm>
            <a:off x="587387" y="2325590"/>
            <a:ext cx="1548173" cy="8617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Переход на двухуровневую систему управления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D9130AFD-9A06-3E00-0C4A-27E849943A0E}"/>
              </a:ext>
            </a:extLst>
          </p:cNvPr>
          <p:cNvSpPr txBox="1">
            <a:spLocks/>
          </p:cNvSpPr>
          <p:nvPr/>
        </p:nvSpPr>
        <p:spPr>
          <a:xfrm>
            <a:off x="587388" y="4792255"/>
            <a:ext cx="1548173" cy="64633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Укрупнение налоговых </a:t>
            </a:r>
            <a:b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органов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4C44EBF7-A285-B344-2E61-6FF24602F3F8}"/>
              </a:ext>
            </a:extLst>
          </p:cNvPr>
          <p:cNvSpPr txBox="1">
            <a:spLocks/>
          </p:cNvSpPr>
          <p:nvPr/>
        </p:nvSpPr>
        <p:spPr>
          <a:xfrm>
            <a:off x="2647237" y="1763895"/>
            <a:ext cx="8561331" cy="3370153"/>
          </a:xfrm>
          <a:prstGeom prst="rect">
            <a:avLst/>
          </a:prstGeom>
        </p:spPr>
        <p:txBody>
          <a:bodyPr vert="horz" wrap="square" lIns="0" tIns="0" rIns="0" bIns="0" numCol="2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2400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19 </a:t>
            </a:r>
            <a:r>
              <a:rPr lang="ru-RU" sz="2400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УФНС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10 УФНС России по Республике Карелия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13 УФНС России по Республике Мордовия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21 УФНС России по Чувашской Республике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27 УФНС России по Хабаровскому краю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28 УФНС России по Амурской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29 УФНС России по Архангельской области и Ненецкому автономному округу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30 УФНС России по Астраханской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31 УФНС России по Белгородской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37 УФНС России по Ивановской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39 УФНС России по Калининградской </a:t>
            </a: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endParaRPr lang="ru-RU" sz="1000" dirty="0" smtClean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endParaRPr lang="ru-RU" sz="1000" dirty="0" smtClean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endParaRPr lang="ru-RU" sz="1000" dirty="0" smtClean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endParaRPr lang="ru-RU" sz="1000" dirty="0" smtClean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tabLst>
                <a:tab pos="342900" algn="l"/>
              </a:tabLst>
            </a:pP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45 УФНС России по Курганской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46 УФНС России по Курской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48 УФНС России по Липецкой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51 УФНС России по Мурманской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57 УФНС России по Орловской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60 УФНС России по Псковской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68 УФНС России по Тамбовской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70 УФНС России по Томской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73 УФНС России по Ульяновской области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5E4C7B70-A1AB-A674-FE12-A049DB645B58}"/>
              </a:ext>
            </a:extLst>
          </p:cNvPr>
          <p:cNvSpPr txBox="1">
            <a:spLocks/>
          </p:cNvSpPr>
          <p:nvPr/>
        </p:nvSpPr>
        <p:spPr>
          <a:xfrm>
            <a:off x="2647237" y="4382840"/>
            <a:ext cx="4180081" cy="152349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  <a:tabLst>
                <a:tab pos="342900" algn="l"/>
              </a:tabLst>
            </a:pPr>
            <a:r>
              <a:rPr lang="ru-RU" sz="2400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</a:t>
            </a:r>
            <a:r>
              <a:rPr lang="ru-RU" sz="2400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2400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УФНС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16 УФНС России по Республике Татарстан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24 УФНС России по Красноярскому краю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33 УФНС России по Владимирской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34 УФНС России по Волгоградской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50 УФНС России по Московской области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59 УФНС России по Пермскому краю</a:t>
            </a:r>
          </a:p>
          <a:p>
            <a:pPr marL="180975" indent="-180975" algn="l"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0000"/>
              <a:buBlip>
                <a:blip r:embed="rId3"/>
              </a:buBlip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78 УФНС России по Санкт-Петербургу</a:t>
            </a:r>
          </a:p>
        </p:txBody>
      </p:sp>
      <p:sp>
        <p:nvSpPr>
          <p:cNvPr id="19" name="Rectangle: Top Corners Rounded 2">
            <a:extLst>
              <a:ext uri="{FF2B5EF4-FFF2-40B4-BE49-F238E27FC236}">
                <a16:creationId xmlns:a16="http://schemas.microsoft.com/office/drawing/2014/main" xmlns="" id="{6DE5B35C-7128-8C7F-33BA-83148E816D6E}"/>
              </a:ext>
            </a:extLst>
          </p:cNvPr>
          <p:cNvSpPr/>
          <p:nvPr/>
        </p:nvSpPr>
        <p:spPr>
          <a:xfrm rot="5400000" flipV="1">
            <a:off x="8287843" y="2221290"/>
            <a:ext cx="1990962" cy="5788260"/>
          </a:xfrm>
          <a:prstGeom prst="round2SameRect">
            <a:avLst>
              <a:gd name="adj1" fmla="val 37099"/>
              <a:gd name="adj2" fmla="val 0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88000" tIns="180000" rIns="1764000" bIns="180000" rtlCol="0" anchor="ctr">
            <a:noAutofit/>
          </a:bodyPr>
          <a:lstStyle/>
          <a:p>
            <a:endParaRPr lang="ru-RU" sz="12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8" name="Rectangle 184">
            <a:extLst>
              <a:ext uri="{FF2B5EF4-FFF2-40B4-BE49-F238E27FC236}">
                <a16:creationId xmlns="" xmlns:a16="http://schemas.microsoft.com/office/drawing/2014/main" id="{30AAD3BA-2CEE-2E3E-23BA-A8AF04F23FC8}"/>
              </a:ext>
            </a:extLst>
          </p:cNvPr>
          <p:cNvSpPr/>
          <p:nvPr/>
        </p:nvSpPr>
        <p:spPr>
          <a:xfrm>
            <a:off x="6934775" y="4236622"/>
            <a:ext cx="4758236" cy="19779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Созданы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 </a:t>
            </a:r>
          </a:p>
          <a:p>
            <a:r>
              <a:rPr lang="ru-RU" sz="1000" u="sng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4 Управления ФНС России</a:t>
            </a:r>
          </a:p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90 – УФНС России по Запорожской области</a:t>
            </a:r>
          </a:p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93 – УФНС России по Донецкой Народной Республике</a:t>
            </a:r>
          </a:p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94 – УФНС России по Луганской Народной Республике</a:t>
            </a:r>
          </a:p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95 – УФНС России по Херсонской области</a:t>
            </a:r>
          </a:p>
          <a:p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  <a:p>
            <a:r>
              <a:rPr lang="ru-RU" sz="1000" u="sng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2 Межрегиональные инспекции ФНС России</a:t>
            </a:r>
          </a:p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- Межрегиональная инспекция ФНС России по управлению долгом в пределах федерального округа №1</a:t>
            </a:r>
          </a:p>
          <a:p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- Межрегиональная инспекция </a:t>
            </a: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ФНС России по управлению долгом в пределах федерального округа </a:t>
            </a: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№2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  <a:p>
            <a:endParaRPr lang="ru-RU" sz="1000" dirty="0" smtClean="0">
              <a:solidFill>
                <a:schemeClr val="tx1">
                  <a:lumMod val="50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3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27280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ПОСТУПЛЕНИЕ АДМИНИСТРИРУЕМЫХ ФНС РОССИИ ДОХОДОВ  В КОНСОЛИДИРОВАННЫЙ БЮДЖЕТ РОССИЙСКОЙ ФЕДЕРАЦИИ В </a:t>
            </a: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 </a:t>
            </a: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ГОДУ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(НАРАСТАЮЩИМ  ИТОГОМ), МЛРД РУБ.</a:t>
            </a:r>
          </a:p>
        </p:txBody>
      </p:sp>
      <p:graphicFrame>
        <p:nvGraphicFramePr>
          <p:cNvPr id="2" name="Объект 36">
            <a:extLst>
              <a:ext uri="{FF2B5EF4-FFF2-40B4-BE49-F238E27FC236}">
                <a16:creationId xmlns:a16="http://schemas.microsoft.com/office/drawing/2014/main" xmlns="" id="{2AE54B06-1621-6173-6A35-AEB146B7E0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5408391"/>
              </p:ext>
            </p:extLst>
          </p:nvPr>
        </p:nvGraphicFramePr>
        <p:xfrm>
          <a:off x="1001434" y="1268760"/>
          <a:ext cx="10189132" cy="2374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63">
            <a:extLst>
              <a:ext uri="{FF2B5EF4-FFF2-40B4-BE49-F238E27FC236}">
                <a16:creationId xmlns:a16="http://schemas.microsoft.com/office/drawing/2014/main" xmlns="" id="{507AE1D1-A8B3-D690-6294-C94F9CE2FB12}"/>
              </a:ext>
            </a:extLst>
          </p:cNvPr>
          <p:cNvSpPr/>
          <p:nvPr/>
        </p:nvSpPr>
        <p:spPr>
          <a:xfrm>
            <a:off x="10956540" y="800708"/>
            <a:ext cx="1038518" cy="399837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defTabSz="1100384"/>
            <a:r>
              <a:rPr lang="ru-RU" sz="20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+</a:t>
            </a:r>
            <a:r>
              <a:rPr lang="ru-RU" sz="20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17,7%</a:t>
            </a:r>
            <a:endParaRPr lang="ru-RU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Chart 4">
            <a:extLst>
              <a:ext uri="{FF2B5EF4-FFF2-40B4-BE49-F238E27FC236}">
                <a16:creationId xmlns:a16="http://schemas.microsoft.com/office/drawing/2014/main" xmlns="" id="{FAD65B44-C573-3623-ECEC-01793CD995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7159441"/>
              </p:ext>
            </p:extLst>
          </p:nvPr>
        </p:nvGraphicFramePr>
        <p:xfrm>
          <a:off x="443372" y="4366913"/>
          <a:ext cx="11233248" cy="201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58581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КАДРОВЫЕ ПРОЕКТЫ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880A49-9DD9-652A-54C6-316477A37830}"/>
              </a:ext>
            </a:extLst>
          </p:cNvPr>
          <p:cNvSpPr txBox="1"/>
          <p:nvPr/>
        </p:nvSpPr>
        <p:spPr>
          <a:xfrm>
            <a:off x="1587071" y="3563152"/>
            <a:ext cx="1420868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0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Ментор ФНС России</a:t>
            </a:r>
          </a:p>
          <a:p>
            <a:r>
              <a:rPr lang="ru-RU" sz="108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Более </a:t>
            </a:r>
            <a:r>
              <a:rPr lang="ru-RU" sz="108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670 </a:t>
            </a:r>
            <a:r>
              <a:rPr lang="ru-RU" sz="108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участников</a:t>
            </a:r>
            <a:endParaRPr lang="en-AU" sz="1008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xmlns="" id="{187A7170-5027-622C-C0A4-C32754934CD6}"/>
              </a:ext>
            </a:extLst>
          </p:cNvPr>
          <p:cNvSpPr txBox="1">
            <a:spLocks/>
          </p:cNvSpPr>
          <p:nvPr/>
        </p:nvSpPr>
        <p:spPr>
          <a:xfrm>
            <a:off x="804635" y="4303913"/>
            <a:ext cx="2057913" cy="138499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</a:t>
            </a: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очередное заседание совета менторов ФНС России, два мероприятия в формате «круглых столов» с участием менторов и менти </a:t>
            </a: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Северо-западного </a:t>
            </a: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</a:t>
            </a: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Приволжского </a:t>
            </a: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федеральных округов, а также ведется </a:t>
            </a: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разработка </a:t>
            </a: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сайта проекта.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ABB5FC-AD61-0F4A-9961-9D2F29448738}"/>
              </a:ext>
            </a:extLst>
          </p:cNvPr>
          <p:cNvSpPr txBox="1"/>
          <p:nvPr/>
        </p:nvSpPr>
        <p:spPr>
          <a:xfrm>
            <a:off x="9372156" y="1342779"/>
            <a:ext cx="227533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0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Посвящение в профессию</a:t>
            </a:r>
          </a:p>
          <a:p>
            <a:r>
              <a:rPr lang="ru-RU" sz="108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33 </a:t>
            </a:r>
            <a:r>
              <a:rPr lang="ru-RU" sz="108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участников центрального аппарата в 2021 году</a:t>
            </a:r>
            <a:endParaRPr lang="en-AU" sz="108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xmlns="" id="{A7256560-BC53-A704-3CA1-E5947F2965ED}"/>
              </a:ext>
            </a:extLst>
          </p:cNvPr>
          <p:cNvSpPr txBox="1">
            <a:spLocks/>
          </p:cNvSpPr>
          <p:nvPr/>
        </p:nvSpPr>
        <p:spPr>
          <a:xfrm>
            <a:off x="8668673" y="2077493"/>
            <a:ext cx="3350049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</a:t>
            </a: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профессию </a:t>
            </a: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посвящены 33 молодых сотрудников ЦА, успешно прошедших адаптацию по программе «Лучший старт»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C39CC9-289A-5C3E-309B-764CE761C0ED}"/>
              </a:ext>
            </a:extLst>
          </p:cNvPr>
          <p:cNvSpPr txBox="1"/>
          <p:nvPr/>
        </p:nvSpPr>
        <p:spPr>
          <a:xfrm>
            <a:off x="4414076" y="1407412"/>
            <a:ext cx="1199752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ЦИФРОВАЯ ПЛАТФОРМА</a:t>
            </a:r>
            <a:endParaRPr lang="en-AU" sz="12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xmlns="" id="{0F5132B3-4457-56BE-C46F-A8DEBE969348}"/>
              </a:ext>
            </a:extLst>
          </p:cNvPr>
          <p:cNvSpPr txBox="1">
            <a:spLocks/>
          </p:cNvSpPr>
          <p:nvPr/>
        </p:nvSpPr>
        <p:spPr>
          <a:xfrm>
            <a:off x="3321276" y="2077493"/>
            <a:ext cx="2130301" cy="64633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Разработка единой цифровой платформы управления опытом  гражданского служащего ФНС России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4ACB194-A0F3-D63A-4C89-0A9C8233A17A}"/>
              </a:ext>
            </a:extLst>
          </p:cNvPr>
          <p:cNvSpPr txBox="1"/>
          <p:nvPr/>
        </p:nvSpPr>
        <p:spPr>
          <a:xfrm>
            <a:off x="7127312" y="1407412"/>
            <a:ext cx="1308948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СТАЖИРОВКА </a:t>
            </a:r>
          </a:p>
          <a:p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ФНС РОССИИ</a:t>
            </a:r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xmlns="" id="{BE9450D6-50AF-D53F-5E2E-16A65C6E14ED}"/>
              </a:ext>
            </a:extLst>
          </p:cNvPr>
          <p:cNvSpPr txBox="1">
            <a:spLocks/>
          </p:cNvSpPr>
          <p:nvPr/>
        </p:nvSpPr>
        <p:spPr>
          <a:xfrm>
            <a:off x="5938487" y="2077493"/>
            <a:ext cx="2005759" cy="48474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Стажировку в центральном аппарате ФНС России прошли </a:t>
            </a: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394 </a:t>
            </a: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чел.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xmlns="" id="{2B268FCE-95A6-9B17-B577-E3F5297ED31C}"/>
              </a:ext>
            </a:extLst>
          </p:cNvPr>
          <p:cNvSpPr txBox="1">
            <a:spLocks/>
          </p:cNvSpPr>
          <p:nvPr/>
        </p:nvSpPr>
        <p:spPr>
          <a:xfrm>
            <a:off x="804635" y="2077493"/>
            <a:ext cx="2057912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Разработана стратегия развития кадровой системы ФНС России «Кадровая служба 2.0.»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BDBD2CE1-6842-40B3-5D32-C2A37BBD9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" r="-6911" b="-3729"/>
          <a:stretch/>
        </p:blipFill>
        <p:spPr>
          <a:xfrm>
            <a:off x="8488088" y="1123308"/>
            <a:ext cx="833028" cy="937540"/>
          </a:xfrm>
          <a:prstGeom prst="rect">
            <a:avLst/>
          </a:prstGeom>
        </p:spPr>
      </p:pic>
      <p:pic>
        <p:nvPicPr>
          <p:cNvPr id="16" name="Рисунок 34">
            <a:extLst>
              <a:ext uri="{FF2B5EF4-FFF2-40B4-BE49-F238E27FC236}">
                <a16:creationId xmlns:a16="http://schemas.microsoft.com/office/drawing/2014/main" xmlns="" id="{0358FA92-C3B3-0717-23A0-229EB6499F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62" t="37360" r="52466" b="36351"/>
          <a:stretch/>
        </p:blipFill>
        <p:spPr>
          <a:xfrm>
            <a:off x="804635" y="3516538"/>
            <a:ext cx="644626" cy="591826"/>
          </a:xfrm>
          <a:prstGeom prst="rect">
            <a:avLst/>
          </a:prstGeom>
        </p:spPr>
      </p:pic>
      <p:grpSp>
        <p:nvGrpSpPr>
          <p:cNvPr id="17" name="Group 66">
            <a:extLst>
              <a:ext uri="{FF2B5EF4-FFF2-40B4-BE49-F238E27FC236}">
                <a16:creationId xmlns:a16="http://schemas.microsoft.com/office/drawing/2014/main" xmlns="" id="{20C2960C-9543-247B-A6FD-FC7C17C1E8FE}"/>
              </a:ext>
            </a:extLst>
          </p:cNvPr>
          <p:cNvGrpSpPr/>
          <p:nvPr/>
        </p:nvGrpSpPr>
        <p:grpSpPr>
          <a:xfrm>
            <a:off x="3321276" y="1408844"/>
            <a:ext cx="949233" cy="366469"/>
            <a:chOff x="4089555" y="1684014"/>
            <a:chExt cx="949233" cy="366469"/>
          </a:xfrm>
        </p:grpSpPr>
        <p:pic>
          <p:nvPicPr>
            <p:cNvPr id="18" name="Рисунок 33">
              <a:extLst>
                <a:ext uri="{FF2B5EF4-FFF2-40B4-BE49-F238E27FC236}">
                  <a16:creationId xmlns:a16="http://schemas.microsoft.com/office/drawing/2014/main" xmlns="" id="{9490D6C1-B584-AE0E-5658-D23799ED5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203" t="44324" r="45473" b="41381"/>
            <a:stretch/>
          </p:blipFill>
          <p:spPr>
            <a:xfrm>
              <a:off x="4089555" y="1684014"/>
              <a:ext cx="424980" cy="366469"/>
            </a:xfrm>
            <a:prstGeom prst="rect">
              <a:avLst/>
            </a:prstGeom>
          </p:spPr>
        </p:pic>
        <p:pic>
          <p:nvPicPr>
            <p:cNvPr id="19" name="Picture 2" descr="ВК логотип ПНГ на Прозрачном Фоне • Скачать PNG ВК логотип">
              <a:extLst>
                <a:ext uri="{FF2B5EF4-FFF2-40B4-BE49-F238E27FC236}">
                  <a16:creationId xmlns:a16="http://schemas.microsoft.com/office/drawing/2014/main" xmlns="" id="{2987E9D5-1AE5-33A2-9611-EBCE07DAC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959" y="1694258"/>
              <a:ext cx="308829" cy="308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3BFA13B-4F84-C891-9FA7-5362FDFFC83C}"/>
              </a:ext>
            </a:extLst>
          </p:cNvPr>
          <p:cNvSpPr txBox="1"/>
          <p:nvPr/>
        </p:nvSpPr>
        <p:spPr>
          <a:xfrm>
            <a:off x="4641847" y="3727813"/>
            <a:ext cx="991289" cy="1692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1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ПРО-кадры</a:t>
            </a:r>
          </a:p>
        </p:txBody>
      </p:sp>
      <p:sp>
        <p:nvSpPr>
          <p:cNvPr id="21" name="Text Placeholder 32">
            <a:extLst>
              <a:ext uri="{FF2B5EF4-FFF2-40B4-BE49-F238E27FC236}">
                <a16:creationId xmlns:a16="http://schemas.microsoft.com/office/drawing/2014/main" xmlns="" id="{D252B239-4D40-933A-B26C-51E7FB09E9DD}"/>
              </a:ext>
            </a:extLst>
          </p:cNvPr>
          <p:cNvSpPr txBox="1">
            <a:spLocks/>
          </p:cNvSpPr>
          <p:nvPr/>
        </p:nvSpPr>
        <p:spPr>
          <a:xfrm>
            <a:off x="3321276" y="4303913"/>
            <a:ext cx="2055616" cy="123110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Проведены кадровые форумы </a:t>
            </a: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 тему: «Цифровая трансформация – время действовать!» 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Приняло </a:t>
            </a: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участие 445 человек </a:t>
            </a: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5 форумах из </a:t>
            </a: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налоговых органов ЮФО, СКФО, ЦФО, СФО, УФО, </a:t>
            </a: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СЗФО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22" name="Рисунок 55">
            <a:extLst>
              <a:ext uri="{FF2B5EF4-FFF2-40B4-BE49-F238E27FC236}">
                <a16:creationId xmlns:a16="http://schemas.microsoft.com/office/drawing/2014/main" xmlns="" id="{B53E17B4-BC19-56E9-8913-1D3F82B66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1276" y="3595666"/>
            <a:ext cx="1083926" cy="433570"/>
          </a:xfrm>
          <a:prstGeom prst="rect">
            <a:avLst/>
          </a:prstGeom>
        </p:spPr>
      </p:pic>
      <p:pic>
        <p:nvPicPr>
          <p:cNvPr id="23" name="Рисунок 55">
            <a:extLst>
              <a:ext uri="{FF2B5EF4-FFF2-40B4-BE49-F238E27FC236}">
                <a16:creationId xmlns:a16="http://schemas.microsoft.com/office/drawing/2014/main" xmlns="" id="{5E83F4D6-9FAF-29C1-8A5A-EB34B66F3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288" y="1375293"/>
            <a:ext cx="1083926" cy="433570"/>
          </a:xfrm>
          <a:prstGeom prst="rect">
            <a:avLst/>
          </a:prstGeom>
        </p:spPr>
      </p:pic>
      <p:pic>
        <p:nvPicPr>
          <p:cNvPr id="25" name="Рисунок 174">
            <a:extLst>
              <a:ext uri="{FF2B5EF4-FFF2-40B4-BE49-F238E27FC236}">
                <a16:creationId xmlns:a16="http://schemas.microsoft.com/office/drawing/2014/main" xmlns="" id="{9AFB1EAF-4B20-ECBF-0521-7CE47AEF53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72" y="3560744"/>
            <a:ext cx="755229" cy="503414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FE876F-644A-4A62-5099-6C242B8F7BC2}"/>
              </a:ext>
            </a:extLst>
          </p:cNvPr>
          <p:cNvSpPr txBox="1"/>
          <p:nvPr/>
        </p:nvSpPr>
        <p:spPr>
          <a:xfrm>
            <a:off x="9520835" y="3458508"/>
            <a:ext cx="249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Ежегодная торжественная церемония возложения венка </a:t>
            </a:r>
            <a:b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цветов к Могиле Неизвестного Солдата 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xmlns="" id="{A024A76C-F024-0D89-5488-FAB90A665AE0}"/>
              </a:ext>
            </a:extLst>
          </p:cNvPr>
          <p:cNvSpPr txBox="1">
            <a:spLocks/>
          </p:cNvSpPr>
          <p:nvPr/>
        </p:nvSpPr>
        <p:spPr>
          <a:xfrm>
            <a:off x="8668673" y="4303913"/>
            <a:ext cx="2967498" cy="200054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Поддержание корпоративных традиций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Память павших в великой отечественной войне 1941-1945 гг. Почтили сотрудники центрального аппарата федеральной налоговой службы, ветераны войны и труда, актив молодежного совета, совета менторов, совета ветеранов и профсоюзной организации ФНС России, отдав дань глубокого уважения великому подвигу, героизму и самоотверженности участников великой отечественной войны.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Всего участие приняло 60 человек.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5757F7-0B22-3A1C-F498-343B91C397ED}"/>
              </a:ext>
            </a:extLst>
          </p:cNvPr>
          <p:cNvSpPr txBox="1"/>
          <p:nvPr/>
        </p:nvSpPr>
        <p:spPr>
          <a:xfrm>
            <a:off x="6535598" y="3646252"/>
            <a:ext cx="1246188" cy="3323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08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КНИЖНАЯ ПОЛКА</a:t>
            </a:r>
          </a:p>
        </p:txBody>
      </p:sp>
      <p:sp>
        <p:nvSpPr>
          <p:cNvPr id="32" name="Text Placeholder 32">
            <a:extLst>
              <a:ext uri="{FF2B5EF4-FFF2-40B4-BE49-F238E27FC236}">
                <a16:creationId xmlns:a16="http://schemas.microsoft.com/office/drawing/2014/main" xmlns="" id="{61578454-04AA-12F7-A37B-A4C27E6D73DC}"/>
              </a:ext>
            </a:extLst>
          </p:cNvPr>
          <p:cNvSpPr txBox="1">
            <a:spLocks/>
          </p:cNvSpPr>
          <p:nvPr/>
        </p:nvSpPr>
        <p:spPr>
          <a:xfrm>
            <a:off x="5902017" y="4303913"/>
            <a:ext cx="2139794" cy="107721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Планируется с 2023 г.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Предоставление возможности взаимодействия единомышленников с общими интересами и увлечениями для формирования сплоченного коллектива</a:t>
            </a:r>
          </a:p>
        </p:txBody>
      </p:sp>
      <p:pic>
        <p:nvPicPr>
          <p:cNvPr id="33" name="Рисунок 5">
            <a:extLst>
              <a:ext uri="{FF2B5EF4-FFF2-40B4-BE49-F238E27FC236}">
                <a16:creationId xmlns:a16="http://schemas.microsoft.com/office/drawing/2014/main" xmlns="" id="{4E6BD2F4-9E0F-5245-EE27-DA146C4DC2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r="7136"/>
          <a:stretch/>
        </p:blipFill>
        <p:spPr>
          <a:xfrm>
            <a:off x="5883652" y="3564052"/>
            <a:ext cx="495018" cy="496798"/>
          </a:xfrm>
          <a:prstGeom prst="flowChartConnector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82B36684-DD31-6570-1F79-74BFC8541A04}"/>
              </a:ext>
            </a:extLst>
          </p:cNvPr>
          <p:cNvCxnSpPr>
            <a:cxnSpLocks/>
          </p:cNvCxnSpPr>
          <p:nvPr/>
        </p:nvCxnSpPr>
        <p:spPr>
          <a:xfrm>
            <a:off x="8488088" y="1359852"/>
            <a:ext cx="0" cy="549814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8A8D1A4-1A40-25CF-93B8-BE46AE1A8AB7}"/>
              </a:ext>
            </a:extLst>
          </p:cNvPr>
          <p:cNvCxnSpPr>
            <a:cxnSpLocks/>
          </p:cNvCxnSpPr>
          <p:nvPr/>
        </p:nvCxnSpPr>
        <p:spPr>
          <a:xfrm>
            <a:off x="5678213" y="1359852"/>
            <a:ext cx="0" cy="549814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9F769F40-4016-59EE-F0B9-E7DA66030908}"/>
              </a:ext>
            </a:extLst>
          </p:cNvPr>
          <p:cNvCxnSpPr>
            <a:cxnSpLocks/>
          </p:cNvCxnSpPr>
          <p:nvPr/>
        </p:nvCxnSpPr>
        <p:spPr>
          <a:xfrm>
            <a:off x="3115988" y="1359852"/>
            <a:ext cx="0" cy="5498148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1E2ED4F-3756-1E57-3FED-55A27B0CF8EF}"/>
              </a:ext>
            </a:extLst>
          </p:cNvPr>
          <p:cNvCxnSpPr>
            <a:cxnSpLocks/>
          </p:cNvCxnSpPr>
          <p:nvPr/>
        </p:nvCxnSpPr>
        <p:spPr>
          <a:xfrm flipH="1">
            <a:off x="335360" y="3284984"/>
            <a:ext cx="1185664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67">
            <a:extLst>
              <a:ext uri="{FF2B5EF4-FFF2-40B4-BE49-F238E27FC236}">
                <a16:creationId xmlns:a16="http://schemas.microsoft.com/office/drawing/2014/main" xmlns="" id="{6115D73F-0284-1304-5838-6046021CC2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35" y="1268913"/>
            <a:ext cx="161582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ПРОЕКТЫ ПРОФЕССИОНАЛЬНОГО РАЗВИТИЯ СОТРУДНИКОВ СЛУЖБЫ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00980" y="3371008"/>
            <a:ext cx="1760421" cy="119762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RU" sz="1100" dirty="0">
              <a:solidFill>
                <a:schemeClr val="accent5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86486" y="1790391"/>
            <a:ext cx="1683308" cy="1134553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RU" sz="1100" dirty="0">
              <a:solidFill>
                <a:schemeClr val="accent5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50001" y="3534075"/>
            <a:ext cx="40501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smtClean="0">
                <a:latin typeface="Golos Text" panose="020B0604020202020204" charset="0"/>
                <a:ea typeface="Golos Text" panose="020B0604020202020204" charset="0"/>
              </a:rPr>
              <a:t>216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 обучаемых, 12 модулей, 2 потока</a:t>
            </a:r>
          </a:p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Дистанционное обучение на специальной платформе</a:t>
            </a:r>
          </a:p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Очная сессия 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</a:rPr>
              <a:t>I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потока: СПб, Новосибирск</a:t>
            </a:r>
          </a:p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Очная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сессия </a:t>
            </a:r>
            <a:r>
              <a:rPr lang="en-US" sz="1100" dirty="0">
                <a:latin typeface="Golos Text" panose="020B0604020202020204" charset="0"/>
                <a:ea typeface="Golos Text" panose="020B0604020202020204" charset="0"/>
              </a:rPr>
              <a:t>II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потока: Подмосковье, Омск</a:t>
            </a:r>
            <a:endParaRPr lang="en-US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70642" y="2179191"/>
            <a:ext cx="53781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150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обучаемых, 2 модуля.</a:t>
            </a:r>
          </a:p>
          <a:p>
            <a:pPr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Очная сессия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17-21 января (Рязань)</a:t>
            </a:r>
          </a:p>
          <a:p>
            <a:pPr algn="just"/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Очная сессия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21-25 марта (Иваново)</a:t>
            </a:r>
            <a:endParaRPr lang="en-US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448368" y="3035905"/>
            <a:ext cx="49958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Golos Text" panose="020B0604020202020204" charset="0"/>
                <a:ea typeface="Golos Text" panose="020B0604020202020204" charset="0"/>
              </a:rPr>
              <a:t>МГА: Лидер цифровой трансформации на государственной службе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272873" y="1819731"/>
            <a:ext cx="56410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Golos Text" panose="020B0604020202020204" charset="0"/>
                <a:ea typeface="Golos Text" panose="020B0604020202020204" charset="0"/>
              </a:rPr>
              <a:t>Межрегиональные взаимообучающие практики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1" y="1882092"/>
            <a:ext cx="1359172" cy="95897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50000" x2="50000" y2="50000"/>
                        <a14:foregroundMark x1="38095" y1="61765" x2="38095" y2="61765"/>
                        <a14:foregroundMark x1="17857" y1="62745" x2="17857" y2="62745"/>
                        <a14:foregroundMark x1="26190" y1="89216" x2="26190" y2="8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2" y="5937884"/>
            <a:ext cx="1293089" cy="78509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232283" y="5797602"/>
            <a:ext cx="270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Golos Text" panose="020B0604020202020204" charset="0"/>
                <a:ea typeface="Golos Text" panose="020B0604020202020204" charset="0"/>
              </a:rPr>
              <a:t>Школа руководителя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86486" y="5853567"/>
            <a:ext cx="1683308" cy="861881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.</a:t>
            </a:r>
            <a:endParaRPr lang="ru-RU" sz="1100" dirty="0">
              <a:solidFill>
                <a:schemeClr val="accent5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02" b="62399" l="16835" r="83569">
                        <a14:foregroundMark x1="49093" y1="43448" x2="49093" y2="43448"/>
                        <a14:foregroundMark x1="46774" y1="40827" x2="51109" y2="45161"/>
                        <a14:foregroundMark x1="50302" y1="52722" x2="50403" y2="55746"/>
                        <a14:foregroundMark x1="50000" y1="57157" x2="48790" y2="58972"/>
                        <a14:foregroundMark x1="46573" y1="57359" x2="46573" y2="57359"/>
                        <a14:foregroundMark x1="49496" y1="48185" x2="49496" y2="48185"/>
                        <a14:foregroundMark x1="49597" y1="49698" x2="49597" y2="49698"/>
                        <a14:foregroundMark x1="56956" y1="42843" x2="56956" y2="42843"/>
                        <a14:foregroundMark x1="56351" y1="43548" x2="58669" y2="45161"/>
                        <a14:foregroundMark x1="58770" y1="55242" x2="68246" y2="47581"/>
                        <a14:foregroundMark x1="39315" y1="50504" x2="42742" y2="44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37400" r="15624" b="36875"/>
          <a:stretch/>
        </p:blipFill>
        <p:spPr>
          <a:xfrm>
            <a:off x="521068" y="3607054"/>
            <a:ext cx="1624443" cy="637674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515380" y="4761148"/>
            <a:ext cx="1683308" cy="910214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RU" sz="1100" dirty="0">
              <a:solidFill>
                <a:schemeClr val="accent5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252166" y="4669621"/>
            <a:ext cx="54927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Golos Text" panose="020B0604020202020204" charset="0"/>
                <a:ea typeface="Golos Text" panose="020B0604020202020204" charset="0"/>
              </a:rPr>
              <a:t>Институт технологов. </a:t>
            </a:r>
            <a:r>
              <a:rPr lang="ru-RU" sz="1100" b="1" dirty="0" smtClean="0">
                <a:latin typeface="Golos Text" panose="020B0604020202020204" charset="0"/>
                <a:ea typeface="Golos Text" panose="020B0604020202020204" charset="0"/>
              </a:rPr>
              <a:t>Рестарт</a:t>
            </a:r>
            <a:endParaRPr lang="ru-RU" sz="1100" b="1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418598" y="5112756"/>
            <a:ext cx="51598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70 обучаемых, 1 модуль</a:t>
            </a:r>
          </a:p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Очная сессия 04-07 июля</a:t>
            </a:r>
            <a:r>
              <a:rPr lang="en-US" sz="1100" dirty="0" smtClean="0">
                <a:latin typeface="Golos Text" panose="020B0604020202020204" charset="0"/>
                <a:ea typeface="Golos Text" panose="020B0604020202020204" charset="0"/>
              </a:rPr>
              <a:t>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(Республика Бурятия)</a:t>
            </a:r>
          </a:p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 </a:t>
            </a:r>
            <a:endParaRPr lang="en-US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pic>
        <p:nvPicPr>
          <p:cNvPr id="38" name="Рисунок 37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70366" l="26417" r="71508">
                        <a14:foregroundMark x1="49002" y1="4486" x2="50519" y2="6730"/>
                        <a14:foregroundMark x1="49561" y1="14404" x2="54908" y2="14168"/>
                        <a14:foregroundMark x1="60734" y1="20779" x2="62570" y2="25502"/>
                        <a14:foregroundMark x1="67119" y1="19362" x2="68077" y2="21133"/>
                        <a14:foregroundMark x1="63128" y1="42385" x2="60974" y2="48406"/>
                        <a14:foregroundMark x1="66959" y1="50649" x2="68396" y2="52420"/>
                        <a14:foregroundMark x1="56824" y1="59740" x2="56824" y2="59740"/>
                        <a14:foregroundMark x1="55706" y1="60449" x2="55706" y2="60449"/>
                        <a14:foregroundMark x1="55706" y1="48524" x2="55706" y2="48524"/>
                        <a14:foregroundMark x1="46369" y1="57261" x2="51397" y2="57261"/>
                        <a14:foregroundMark x1="49322" y1="65880" x2="50120" y2="65407"/>
                        <a14:foregroundMark x1="30886" y1="49587" x2="32721" y2="51004"/>
                        <a14:foregroundMark x1="36233" y1="41795" x2="39266" y2="49351"/>
                        <a14:foregroundMark x1="36792" y1="28335" x2="38707" y2="16883"/>
                        <a14:foregroundMark x1="31764" y1="20897" x2="32163" y2="1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87" r="26314" b="26641"/>
          <a:stretch/>
        </p:blipFill>
        <p:spPr>
          <a:xfrm>
            <a:off x="854118" y="4824860"/>
            <a:ext cx="850298" cy="888757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6946655" y="3720656"/>
            <a:ext cx="1788158" cy="951482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.</a:t>
            </a:r>
            <a:endParaRPr lang="ru-RU" sz="1100" dirty="0">
              <a:solidFill>
                <a:schemeClr val="accent5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782790" y="3608639"/>
            <a:ext cx="270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Golos Text" panose="020B0604020202020204" charset="0"/>
                <a:ea typeface="Golos Text" panose="020B0604020202020204" charset="0"/>
              </a:rPr>
              <a:t>Школа переговорщиков</a:t>
            </a:r>
            <a:endParaRPr lang="ru-RU" sz="1100" b="1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852811" y="3850675"/>
            <a:ext cx="355136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Участники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: 24 сотрудника ЦА+ТНО </a:t>
            </a:r>
            <a:endParaRPr lang="ru-RU" sz="1100" dirty="0" smtClean="0">
              <a:latin typeface="Golos Text" panose="020B0604020202020204" charset="0"/>
              <a:ea typeface="Golos Text" panose="020B0604020202020204" charset="0"/>
            </a:endParaRPr>
          </a:p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2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очных тренинга </a:t>
            </a:r>
            <a:endParaRPr lang="ru-RU" sz="1100" dirty="0" smtClean="0">
              <a:latin typeface="Golos Text" panose="020B0604020202020204" charset="0"/>
              <a:ea typeface="Golos Text" panose="020B0604020202020204" charset="0"/>
            </a:endParaRPr>
          </a:p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1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будет проведен 22-23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декабря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974158" y="4863064"/>
            <a:ext cx="1747174" cy="101420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RU" sz="1100" dirty="0">
              <a:solidFill>
                <a:schemeClr val="accent5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792178" y="4788783"/>
            <a:ext cx="36274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Golos Text" panose="020B0604020202020204" charset="0"/>
                <a:ea typeface="Golos Text" panose="020B0604020202020204" charset="0"/>
              </a:rPr>
              <a:t>Обучение </a:t>
            </a:r>
            <a:r>
              <a:rPr lang="ru-RU" sz="1100" b="1" dirty="0" smtClean="0">
                <a:latin typeface="Golos Text" panose="020B0604020202020204" charset="0"/>
                <a:ea typeface="Golos Text" panose="020B0604020202020204" charset="0"/>
              </a:rPr>
              <a:t>руководящего состава ТНО</a:t>
            </a:r>
          </a:p>
          <a:p>
            <a:endParaRPr lang="ru-RU" sz="1100" b="1" dirty="0" smtClean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818955" y="5079918"/>
            <a:ext cx="33499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Психотехники </a:t>
            </a:r>
            <a:r>
              <a:rPr lang="ru-RU" sz="1100" dirty="0" err="1">
                <a:latin typeface="Golos Text" panose="020B0604020202020204" charset="0"/>
                <a:ea typeface="Golos Text" panose="020B0604020202020204" charset="0"/>
              </a:rPr>
              <a:t>самоаудита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/>
            </a:r>
            <a:b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</a:b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и </a:t>
            </a:r>
            <a:r>
              <a:rPr lang="ru-RU" sz="1100" dirty="0" err="1">
                <a:latin typeface="Golos Text" panose="020B0604020202020204" charset="0"/>
                <a:ea typeface="Golos Text" panose="020B0604020202020204" charset="0"/>
              </a:rPr>
              <a:t>саморегуляции</a:t>
            </a:r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Помощь лидеру в сложное время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8792178" y="5900225"/>
            <a:ext cx="31820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Golos Text" panose="020B0604020202020204" charset="0"/>
                <a:ea typeface="Golos Text" panose="020B0604020202020204" charset="0"/>
              </a:rPr>
              <a:t>Мастер публичных выступлений</a:t>
            </a:r>
            <a:endParaRPr lang="ru-RU" sz="1100" b="1" dirty="0" smtClean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812369" y="6225844"/>
            <a:ext cx="30535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Обучение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начальников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СП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ЦА 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8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очных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тренингов (NPS=100)</a:t>
            </a:r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pic>
        <p:nvPicPr>
          <p:cNvPr id="47" name="Рисунок 46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8"/>
          <a:stretch/>
        </p:blipFill>
        <p:spPr bwMode="auto">
          <a:xfrm>
            <a:off x="7326159" y="5038438"/>
            <a:ext cx="1143000" cy="69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724" y="3600145"/>
            <a:ext cx="1397576" cy="117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48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5"/>
          <a:stretch/>
        </p:blipFill>
        <p:spPr bwMode="auto">
          <a:xfrm>
            <a:off x="7390850" y="5883485"/>
            <a:ext cx="962025" cy="89388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Прямоугольник 50"/>
          <p:cNvSpPr/>
          <p:nvPr/>
        </p:nvSpPr>
        <p:spPr>
          <a:xfrm>
            <a:off x="8766358" y="1590944"/>
            <a:ext cx="270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Golos Text" panose="020B0604020202020204" charset="0"/>
                <a:ea typeface="Golos Text" panose="020B0604020202020204" charset="0"/>
              </a:rPr>
              <a:t>Курс молодого сотрудника</a:t>
            </a:r>
            <a:endParaRPr lang="ru-RU" sz="1100" b="1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792178" y="1914212"/>
            <a:ext cx="29209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Помощь в адаптации по общим вопросам</a:t>
            </a:r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922650" y="1624716"/>
            <a:ext cx="1788158" cy="94959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.</a:t>
            </a:r>
            <a:endParaRPr lang="ru-RU" sz="1100" dirty="0">
              <a:solidFill>
                <a:schemeClr val="accent5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096" y="1678079"/>
            <a:ext cx="869501" cy="869501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8782790" y="2620024"/>
            <a:ext cx="2709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Golos Text" panose="020B0604020202020204" charset="0"/>
                <a:ea typeface="Golos Text" panose="020B0604020202020204" charset="0"/>
              </a:rPr>
              <a:t>ФРОНТ-ЛАЙН</a:t>
            </a:r>
            <a:endParaRPr lang="ru-RU" sz="1100" b="1" dirty="0"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906033" y="2752324"/>
            <a:ext cx="1788158" cy="892700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100" dirty="0" smtClean="0">
                <a:solidFill>
                  <a:schemeClr val="accent5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.</a:t>
            </a:r>
            <a:endParaRPr lang="ru-RU" sz="1100" dirty="0">
              <a:solidFill>
                <a:schemeClr val="accent5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812369" y="2870129"/>
            <a:ext cx="34421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«Основной уровень»: 8500 обученных; </a:t>
            </a:r>
          </a:p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«Внутренний тренер»: </a:t>
            </a:r>
            <a:r>
              <a:rPr lang="ru-RU" sz="1100" dirty="0">
                <a:latin typeface="Golos Text" panose="020B0604020202020204" charset="0"/>
                <a:ea typeface="Golos Text" panose="020B0604020202020204" charset="0"/>
              </a:rPr>
              <a:t>1 очная сессия (ноябрь), 200 </a:t>
            </a:r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обученных</a:t>
            </a:r>
            <a:endParaRPr lang="ru-RU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10" y="2835415"/>
            <a:ext cx="719074" cy="71907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374587" y="122418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342900" algn="l"/>
              </a:tabLst>
            </a:pP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Портфель </a:t>
            </a: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кадровых проектов</a:t>
            </a:r>
          </a:p>
        </p:txBody>
      </p:sp>
      <p:sp>
        <p:nvSpPr>
          <p:cNvPr id="60" name="Subtitle 2">
            <a:extLst>
              <a:ext uri="{FF2B5EF4-FFF2-40B4-BE49-F238E27FC236}">
                <a16:creationId xmlns="" xmlns:a16="http://schemas.microsoft.com/office/drawing/2014/main" id="{51A55428-D23F-4777-96FE-D91E0B26310D}"/>
              </a:ext>
            </a:extLst>
          </p:cNvPr>
          <p:cNvSpPr txBox="1">
            <a:spLocks/>
          </p:cNvSpPr>
          <p:nvPr/>
        </p:nvSpPr>
        <p:spPr>
          <a:xfrm>
            <a:off x="8195624" y="1083047"/>
            <a:ext cx="3582320" cy="5847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342900" algn="l"/>
              </a:tabLst>
            </a:pP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Roboto Condensed" panose="02000000000000000000" pitchFamily="2" charset="0"/>
              </a:rPr>
              <a:t>Проекты под конкретную задачу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324537" y="6115284"/>
            <a:ext cx="550332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114 обучаемых</a:t>
            </a:r>
          </a:p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3 очных модуля: Рязань, Подмосковье, Владикавказ</a:t>
            </a:r>
          </a:p>
          <a:p>
            <a:pPr algn="just"/>
            <a:r>
              <a:rPr lang="ru-RU" sz="1100" dirty="0" smtClean="0">
                <a:latin typeface="Golos Text" panose="020B0604020202020204" charset="0"/>
                <a:ea typeface="Golos Text" panose="020B0604020202020204" charset="0"/>
              </a:rPr>
              <a:t>1 дистанционный модуль </a:t>
            </a:r>
            <a:endParaRPr lang="en-US" sz="1100" dirty="0">
              <a:latin typeface="Golos Text" panose="020B0604020202020204" charset="0"/>
              <a:ea typeface="Golos Tex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237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РАЗВИТИЕ КАДРОВОГО ПОТЕНЦИАЛА И СЛУЖЕБНОЙ КУЛЬТУРЫ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4639FC5A-2649-9047-CC60-A941D23E601E}"/>
              </a:ext>
            </a:extLst>
          </p:cNvPr>
          <p:cNvSpPr txBox="1">
            <a:spLocks/>
          </p:cNvSpPr>
          <p:nvPr/>
        </p:nvSpPr>
        <p:spPr>
          <a:xfrm>
            <a:off x="4743020" y="872716"/>
            <a:ext cx="3030032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Проекты и мероприятия</a:t>
            </a:r>
          </a:p>
        </p:txBody>
      </p:sp>
      <p:sp>
        <p:nvSpPr>
          <p:cNvPr id="19" name="Rectangle: Rounded Corners 2">
            <a:extLst>
              <a:ext uri="{FF2B5EF4-FFF2-40B4-BE49-F238E27FC236}">
                <a16:creationId xmlns:a16="http://schemas.microsoft.com/office/drawing/2014/main" xmlns="" id="{36F18B8A-B90E-B2F5-6711-3289EECC2F23}"/>
              </a:ext>
            </a:extLst>
          </p:cNvPr>
          <p:cNvSpPr/>
          <p:nvPr/>
        </p:nvSpPr>
        <p:spPr>
          <a:xfrm>
            <a:off x="504506" y="1304764"/>
            <a:ext cx="2315503" cy="978018"/>
          </a:xfrm>
          <a:prstGeom prst="roundRect">
            <a:avLst>
              <a:gd name="adj" fmla="val 14836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ПОРТФЕЛЬ ПРОЕКТОВ</a:t>
            </a:r>
          </a:p>
          <a:p>
            <a:pPr>
              <a:spcAft>
                <a:spcPts val="300"/>
              </a:spcAft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Создание и концепция утвержденного  «Портфеля кадровых проектов на 2022 год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». 19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проектов от 4-х СП ЦА ФНС России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xmlns="" id="{C5CACB24-3286-7259-BD59-12E0FE26516D}"/>
              </a:ext>
            </a:extLst>
          </p:cNvPr>
          <p:cNvSpPr/>
          <p:nvPr/>
        </p:nvSpPr>
        <p:spPr>
          <a:xfrm>
            <a:off x="504506" y="4143192"/>
            <a:ext cx="2315503" cy="2626378"/>
          </a:xfrm>
          <a:prstGeom prst="roundRect">
            <a:avLst>
              <a:gd name="adj" fmla="val 7309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r>
              <a:rPr lang="ru-RU" sz="10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МЕРОПРИЯТИЯ</a:t>
            </a:r>
            <a:br>
              <a:rPr lang="ru-RU" sz="10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7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СПРОЕКТИРОВАНЫ / РЕАЛИЗОВАНЫ / ПРОВЕДЕНЫ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32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страт.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сессий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СП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ЦА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16 страт. сессий по реализации положений Манифеста ФНС России. Перспектива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2030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Страт. сессия с Минфином РФ</a:t>
            </a:r>
            <a:endParaRPr lang="ru-RU" sz="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Страт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.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сессия с Минюстом РФ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Слет победителей кадровых проектов «Сделай карьеру сам!» и «Резерв руководителей»</a:t>
            </a:r>
            <a:endParaRPr lang="ru-RU" sz="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Страт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.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сессия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контакт-центра ФКУ «Налог-сервис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8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правовых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марафонов</a:t>
            </a:r>
            <a:endParaRPr lang="ru-RU" sz="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 семинара по внедрению ЕНС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xmlns="" id="{69171B5D-9132-DF89-622B-BE4C7BADFAB9}"/>
              </a:ext>
            </a:extLst>
          </p:cNvPr>
          <p:cNvSpPr/>
          <p:nvPr/>
        </p:nvSpPr>
        <p:spPr>
          <a:xfrm>
            <a:off x="5775560" y="4621143"/>
            <a:ext cx="1631492" cy="2148427"/>
          </a:xfrm>
          <a:prstGeom prst="roundRect">
            <a:avLst>
              <a:gd name="adj" fmla="val 14836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ЦИФРОВАЯ КАДРОВАЯ ПЛАТФОРМА</a:t>
            </a:r>
          </a:p>
          <a:p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Подготовлены проекты ТЭО и ТЗ на разработку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ПО. Принято участие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пилотном проекте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направлению «управление талантами». Организовано участие и получение обратной связи от сотрудников ЦА и ТНО ФНС России</a:t>
            </a:r>
            <a:endParaRPr lang="ru-RU" sz="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xmlns="" id="{99D8BF0E-1B8C-C86D-F1EA-EFBA0D318CA6}"/>
              </a:ext>
            </a:extLst>
          </p:cNvPr>
          <p:cNvSpPr/>
          <p:nvPr/>
        </p:nvSpPr>
        <p:spPr>
          <a:xfrm>
            <a:off x="504506" y="2319223"/>
            <a:ext cx="2315503" cy="1787528"/>
          </a:xfrm>
          <a:prstGeom prst="roundRect">
            <a:avLst>
              <a:gd name="adj" fmla="val 8673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 </a:t>
            </a:r>
            <a:b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HR-</a:t>
            </a: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АТТАШЕ»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 проект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концепции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15 дистанционных встреч рабочих групп и 3 вебинара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Реализован первый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этап пилотного проекта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HR-атташе». Проведено мероприятие, в котором приняли участие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заместители руководителей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ТНО</a:t>
            </a:r>
          </a:p>
        </p:txBody>
      </p:sp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xmlns="" id="{975D95B2-7422-D665-33F6-76ECB8A398F4}"/>
              </a:ext>
            </a:extLst>
          </p:cNvPr>
          <p:cNvSpPr/>
          <p:nvPr/>
        </p:nvSpPr>
        <p:spPr>
          <a:xfrm>
            <a:off x="2964552" y="1313459"/>
            <a:ext cx="2431042" cy="3202400"/>
          </a:xfrm>
          <a:prstGeom prst="roundRect">
            <a:avLst>
              <a:gd name="adj" fmla="val 8461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ПРОЕКТЫ</a:t>
            </a:r>
          </a:p>
          <a:p>
            <a:r>
              <a:rPr lang="ru-RU" sz="8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</a:t>
            </a:r>
            <a:r>
              <a:rPr lang="ru-RU" sz="800" b="1" dirty="0" err="1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Антинаставничество</a:t>
            </a:r>
            <a:r>
              <a:rPr lang="ru-RU" sz="8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Разработана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методология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пилотного проекта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6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очных встреч в ЦА ФНС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России</a:t>
            </a:r>
          </a:p>
          <a:p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8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</a:t>
            </a:r>
            <a:r>
              <a:rPr lang="ru-RU" sz="8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Территория общего прогресса» (ТОП</a:t>
            </a:r>
            <a:r>
              <a:rPr lang="ru-RU" sz="8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)</a:t>
            </a:r>
            <a:endParaRPr lang="ru-RU" sz="8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Разработана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методология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 этапов</a:t>
            </a:r>
          </a:p>
          <a:p>
            <a:r>
              <a:rPr lang="ru-RU" sz="8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«Сокращай дистанцию. </a:t>
            </a:r>
            <a:r>
              <a:rPr lang="ru-RU" sz="800" b="1" dirty="0" err="1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Гэмба</a:t>
            </a:r>
            <a:r>
              <a:rPr lang="ru-RU" sz="8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</a:t>
            </a:r>
          </a:p>
          <a:p>
            <a:pPr marL="171450" indent="-171450">
              <a:lnSpc>
                <a:spcPts val="1000"/>
              </a:lnSpc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Разработана методология проекта </a:t>
            </a:r>
            <a:b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12 выездов руководителей ЦА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ТНО</a:t>
            </a:r>
          </a:p>
          <a:p>
            <a:pPr marL="171450" indent="-171450">
              <a:lnSpc>
                <a:spcPts val="1000"/>
              </a:lnSpc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15 выездов руководителей ТНО в ТНО</a:t>
            </a:r>
          </a:p>
          <a:p>
            <a:pPr marL="171450" indent="-171450">
              <a:lnSpc>
                <a:spcPts val="1000"/>
              </a:lnSpc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совещание с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Руководителем Службы по итогам выездов,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составлен реестр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выявленных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проблем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передан в Управление организационного развития и пользовательского опыта для выработки решений по проблемам</a:t>
            </a:r>
            <a:endParaRPr lang="ru-RU" sz="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xmlns="" id="{2EF2A9D1-C87A-27A4-F7D6-BD7FC4587E91}"/>
              </a:ext>
            </a:extLst>
          </p:cNvPr>
          <p:cNvSpPr/>
          <p:nvPr/>
        </p:nvSpPr>
        <p:spPr>
          <a:xfrm>
            <a:off x="7608168" y="3379093"/>
            <a:ext cx="4464496" cy="1134000"/>
          </a:xfrm>
          <a:prstGeom prst="roundRect">
            <a:avLst>
              <a:gd name="adj" fmla="val 9502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r>
              <a:rPr lang="ru-RU" sz="10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ЦЕННОСТИ ФНС РОССИИ</a:t>
            </a:r>
          </a:p>
          <a:p>
            <a:pPr>
              <a:spcAft>
                <a:spcPts val="600"/>
              </a:spcAft>
            </a:pPr>
            <a:r>
              <a:rPr lang="ru-RU" sz="7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СПРОЕКТИРОВАНЫ / РЕАЛИЗОВАНЫ / ПРОВЕДЕНЫ</a:t>
            </a:r>
          </a:p>
          <a:p>
            <a:pPr marL="171450" indent="-171450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18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онлайн-сессий с более чем 2 700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участниками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из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ТНО. Участие приняли руководители / заместители руководителей УФНС России, начальники / заместители начальников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МИ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ФНС России, 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МРИ ИФНС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России и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ИФНС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России  </a:t>
            </a:r>
            <a:endParaRPr lang="ru-RU" sz="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14 стратегических встреч «Команды руководителя»</a:t>
            </a:r>
          </a:p>
          <a:p>
            <a:pPr marL="171450" indent="-171450"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Утвержден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Манифест ФНС России. Перспектива 2030</a:t>
            </a:r>
          </a:p>
        </p:txBody>
      </p:sp>
      <p:sp>
        <p:nvSpPr>
          <p:cNvPr id="25" name="Rectangle: Rounded Corners 9">
            <a:extLst>
              <a:ext uri="{FF2B5EF4-FFF2-40B4-BE49-F238E27FC236}">
                <a16:creationId xmlns:a16="http://schemas.microsoft.com/office/drawing/2014/main" xmlns="" id="{C100E751-9FDF-326A-F240-07F9355BD585}"/>
              </a:ext>
            </a:extLst>
          </p:cNvPr>
          <p:cNvSpPr/>
          <p:nvPr/>
        </p:nvSpPr>
        <p:spPr>
          <a:xfrm>
            <a:off x="10020436" y="1304764"/>
            <a:ext cx="2052228" cy="1930653"/>
          </a:xfrm>
          <a:prstGeom prst="roundRect">
            <a:avLst>
              <a:gd name="adj" fmla="val 8173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МОДЕЛЬ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КОМПЕТЕНЦИЙ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65 интервью с руководящим составом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ФНС России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пилотируемым ТНО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Апробация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 руководящем составе ЦА ФНС России и последующая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доработка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 проект рабочей версии Модели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компетенций</a:t>
            </a:r>
            <a:endParaRPr lang="ru-RU" sz="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6" name="Rectangle: Rounded Corners 10">
            <a:extLst>
              <a:ext uri="{FF2B5EF4-FFF2-40B4-BE49-F238E27FC236}">
                <a16:creationId xmlns:a16="http://schemas.microsoft.com/office/drawing/2014/main" xmlns="" id="{73ECDAF5-841A-B718-91FC-5A3643B10C35}"/>
              </a:ext>
            </a:extLst>
          </p:cNvPr>
          <p:cNvSpPr/>
          <p:nvPr/>
        </p:nvSpPr>
        <p:spPr>
          <a:xfrm>
            <a:off x="5473754" y="3379093"/>
            <a:ext cx="2044303" cy="1134000"/>
          </a:xfrm>
          <a:prstGeom prst="roundRect">
            <a:avLst>
              <a:gd name="adj" fmla="val 14836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ПРОГРАММА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АДАПТАЦИИ</a:t>
            </a:r>
          </a:p>
          <a:p>
            <a:pPr>
              <a:spcAft>
                <a:spcPts val="300"/>
              </a:spcAft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100% новых сотрудников, принятых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ЦА ФНС России в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году в прошли программу адаптации. </a:t>
            </a:r>
            <a:b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NPS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=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90,3%</a:t>
            </a:r>
            <a:endParaRPr lang="ru-RU" sz="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7" name="Rectangle: Rounded Corners 11">
            <a:extLst>
              <a:ext uri="{FF2B5EF4-FFF2-40B4-BE49-F238E27FC236}">
                <a16:creationId xmlns:a16="http://schemas.microsoft.com/office/drawing/2014/main" xmlns="" id="{9A4616FC-80B2-E13B-6C0B-8BF639CC8D9D}"/>
              </a:ext>
            </a:extLst>
          </p:cNvPr>
          <p:cNvSpPr/>
          <p:nvPr/>
        </p:nvSpPr>
        <p:spPr>
          <a:xfrm>
            <a:off x="2856138" y="4602873"/>
            <a:ext cx="2739841" cy="2148427"/>
          </a:xfrm>
          <a:prstGeom prst="roundRect">
            <a:avLst>
              <a:gd name="adj" fmla="val 8524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ОЦЕНОЧНЫЕ КОНФЕРЕНЦИИ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Реализован проект «Управленческий резерв. Москва», направленный на развитие кадрового потенциала сотрудников. Сформирован управленческий резерв для УФНС России по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. Москве </a:t>
            </a:r>
            <a:endParaRPr lang="ru-RU" sz="800" dirty="0" smtClean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Проведена оценочная конференция «Кадровый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 УФНС России по Ярославской области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 конкурс профессионального мастерства «Эксперты контрольного блока»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 финал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конкурса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СКУАД</a:t>
            </a:r>
            <a:endParaRPr lang="ru-RU" sz="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8" name="Rectangle: Rounded Corners 12">
            <a:extLst>
              <a:ext uri="{FF2B5EF4-FFF2-40B4-BE49-F238E27FC236}">
                <a16:creationId xmlns:a16="http://schemas.microsoft.com/office/drawing/2014/main" xmlns="" id="{0C3300BE-F28B-8FAA-8014-1A17E560F365}"/>
              </a:ext>
            </a:extLst>
          </p:cNvPr>
          <p:cNvSpPr/>
          <p:nvPr/>
        </p:nvSpPr>
        <p:spPr>
          <a:xfrm>
            <a:off x="7514906" y="4665189"/>
            <a:ext cx="4557758" cy="2104381"/>
          </a:xfrm>
          <a:prstGeom prst="roundRect">
            <a:avLst>
              <a:gd name="adj" fmla="val 6829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HR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-</a:t>
            </a: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КОНСУЛЬТИРОВАНИЕ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СП ЦА ФНС РОССИИ и ТНО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Консультации СП ЦА ФНС России по проектам, направленным на выявление сотрудников с высоким потенциалом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Проектирование совещаний-семинаров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Оценка кадрового потенциала сотрудников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Опрос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участников пилотного проекта «Внедрение информационных досок качества при организации работы с долгом ФНС России». Участники более 790 человек, проведен анализ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результатов и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подготовлен отчет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Проектирование коллегии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Московской области по рассмотрению актуальных и проблемных вопросов деятельности, в </a:t>
            </a:r>
            <a:r>
              <a:rPr lang="ru-RU" sz="800" dirty="0" err="1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т.ч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. по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реализации Манифеста ФНС России</a:t>
            </a:r>
          </a:p>
        </p:txBody>
      </p:sp>
      <p:sp>
        <p:nvSpPr>
          <p:cNvPr id="30" name="Graphic 12">
            <a:extLst>
              <a:ext uri="{FF2B5EF4-FFF2-40B4-BE49-F238E27FC236}">
                <a16:creationId xmlns:a16="http://schemas.microsoft.com/office/drawing/2014/main" xmlns="" id="{AFC2EAC8-31BA-C39D-E8D4-2045B63D011B}"/>
              </a:ext>
            </a:extLst>
          </p:cNvPr>
          <p:cNvSpPr/>
          <p:nvPr/>
        </p:nvSpPr>
        <p:spPr>
          <a:xfrm rot="5400000">
            <a:off x="8220490" y="274856"/>
            <a:ext cx="173008" cy="1584175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1" name="Graphic 12">
            <a:extLst>
              <a:ext uri="{FF2B5EF4-FFF2-40B4-BE49-F238E27FC236}">
                <a16:creationId xmlns:a16="http://schemas.microsoft.com/office/drawing/2014/main" xmlns="" id="{1FA9AF1D-C3D2-762D-A61D-0F2DAE90A4CC}"/>
              </a:ext>
            </a:extLst>
          </p:cNvPr>
          <p:cNvSpPr/>
          <p:nvPr/>
        </p:nvSpPr>
        <p:spPr>
          <a:xfrm rot="16200000" flipH="1">
            <a:off x="4139555" y="274857"/>
            <a:ext cx="173008" cy="1584175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2" name="Rectangle: Rounded Corners 13">
            <a:extLst>
              <a:ext uri="{FF2B5EF4-FFF2-40B4-BE49-F238E27FC236}">
                <a16:creationId xmlns:a16="http://schemas.microsoft.com/office/drawing/2014/main" xmlns="" id="{3662A005-9913-657C-128A-C042FDFA1F7A}"/>
              </a:ext>
            </a:extLst>
          </p:cNvPr>
          <p:cNvSpPr/>
          <p:nvPr/>
        </p:nvSpPr>
        <p:spPr>
          <a:xfrm>
            <a:off x="5540138" y="1304764"/>
            <a:ext cx="4335756" cy="1930653"/>
          </a:xfrm>
          <a:prstGeom prst="roundRect">
            <a:avLst>
              <a:gd name="adj" fmla="val 9710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«ПРОГРАММА РАЗВИТИЯ»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Разработана методология проекта.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Запущен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Марафон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Развития.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Разработана и проведена программа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наставничества полуфиналистов, финалистов и победителей проектов «Резерв Руководителя» и «Сделай карьеру сам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!»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</a:t>
            </a:r>
            <a:r>
              <a:rPr lang="ru-RU" sz="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8 вебинаров по развитию </a:t>
            </a: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компетенций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Составлены индивидуальные планы развития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80 индивидуальных консультаций в рамках личных траекторий развития</a:t>
            </a:r>
            <a:endParaRPr lang="ru-RU" sz="8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10" y="1337620"/>
            <a:ext cx="522875" cy="5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2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РАЗВИТИЕ КАДРОВОГО ПОТЕНЦИАЛА И СЛУЖЕБНОЙ КУЛЬТУРЫ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952B7FDC-2B28-0253-6335-D6DA53DA5FAB}"/>
              </a:ext>
            </a:extLst>
          </p:cNvPr>
          <p:cNvSpPr txBox="1">
            <a:spLocks/>
          </p:cNvSpPr>
          <p:nvPr/>
        </p:nvSpPr>
        <p:spPr>
          <a:xfrm>
            <a:off x="4743020" y="1024031"/>
            <a:ext cx="3030032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Исследования</a:t>
            </a:r>
          </a:p>
        </p:txBody>
      </p:sp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xmlns="" id="{87CC5952-4FC4-D5FD-8BBE-C1ADAB119A40}"/>
              </a:ext>
            </a:extLst>
          </p:cNvPr>
          <p:cNvSpPr/>
          <p:nvPr/>
        </p:nvSpPr>
        <p:spPr>
          <a:xfrm>
            <a:off x="550286" y="1520789"/>
            <a:ext cx="3841321" cy="3604539"/>
          </a:xfrm>
          <a:prstGeom prst="roundRect">
            <a:avLst>
              <a:gd name="adj" fmla="val 10074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ИССЛЕДОВАНИЕ ВОВЛЕЧЕННОСТИ </a:t>
            </a:r>
            <a:endParaRPr lang="ru-RU" sz="1000" b="1" dirty="0" smtClean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7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Исследование вовлеченности в ЦА и ТНО ФНС России </a:t>
            </a:r>
            <a:r>
              <a:rPr lang="ru-RU" sz="7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</a:t>
            </a:r>
            <a:endParaRPr lang="ru-RU" sz="7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Получено </a:t>
            </a: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99 273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ответов</a:t>
            </a: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Ведется формирование итоговых отчетов по ЦА и ТНО ФНС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России</a:t>
            </a: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>
              <a:spcAft>
                <a:spcPts val="300"/>
              </a:spcAft>
            </a:pP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>
              <a:spcAft>
                <a:spcPts val="300"/>
              </a:spcAft>
            </a:pP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sz="7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Также </a:t>
            </a:r>
            <a:r>
              <a:rPr lang="ru-RU" sz="7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</a:t>
            </a:r>
            <a:r>
              <a:rPr lang="ru-RU" sz="7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роведены </a:t>
            </a:r>
            <a:r>
              <a:rPr lang="ru-RU" sz="7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исследования вовлеченности </a:t>
            </a:r>
            <a:r>
              <a:rPr lang="ru-RU" sz="7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сотрудников</a:t>
            </a:r>
            <a:endParaRPr lang="ru-RU" sz="7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Для институтов </a:t>
            </a: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повышения квалификации ФНС России (отчеты переданы в Управление профессионального развития)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44 территориальных органах ФНС России, в </a:t>
            </a:r>
            <a:r>
              <a:rPr lang="ru-RU" sz="700" dirty="0" err="1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т.ч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. в </a:t>
            </a: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качестве «нулевого» замера на старте проекта «</a:t>
            </a:r>
            <a:r>
              <a:rPr lang="en-US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HR</a:t>
            </a: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-атташе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</a:t>
            </a: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Получено 14 139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ответов</a:t>
            </a: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Сформировано 45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отчетов</a:t>
            </a: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6 консультаций по результатам исследования</a:t>
            </a:r>
          </a:p>
        </p:txBody>
      </p:sp>
      <p:sp>
        <p:nvSpPr>
          <p:cNvPr id="24" name="Rectangle: Rounded Corners 4">
            <a:extLst>
              <a:ext uri="{FF2B5EF4-FFF2-40B4-BE49-F238E27FC236}">
                <a16:creationId xmlns:a16="http://schemas.microsoft.com/office/drawing/2014/main" xmlns="" id="{18897572-1F45-0015-1486-28EA12150166}"/>
              </a:ext>
            </a:extLst>
          </p:cNvPr>
          <p:cNvSpPr/>
          <p:nvPr/>
        </p:nvSpPr>
        <p:spPr>
          <a:xfrm>
            <a:off x="4583832" y="1520787"/>
            <a:ext cx="3498187" cy="1364675"/>
          </a:xfrm>
          <a:prstGeom prst="roundRect">
            <a:avLst>
              <a:gd name="adj" fmla="val 9547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КАДРОВАЯ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УСТОЙЧИВОСТЬ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Запущен проект исследования кадровой устойчивости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Произведен сбор информации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УФНС </a:t>
            </a: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МИ ФНС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России (апрель)</a:t>
            </a: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Произведен сбор информации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МРИ </a:t>
            </a: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ФНС и ИФНС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России (июль-август)</a:t>
            </a: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Произведен сбор информации по самовыдвижению в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ТНО (декабрь)</a:t>
            </a: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Произведен сбор информации в ЦА ФНС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России (декабрь)</a:t>
            </a: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xmlns="" id="{A9E00C77-AE48-02F8-14C9-AD7696FC5A18}"/>
              </a:ext>
            </a:extLst>
          </p:cNvPr>
          <p:cNvSpPr/>
          <p:nvPr/>
        </p:nvSpPr>
        <p:spPr>
          <a:xfrm>
            <a:off x="8238237" y="1520789"/>
            <a:ext cx="3690411" cy="1101797"/>
          </a:xfrm>
          <a:prstGeom prst="roundRect">
            <a:avLst>
              <a:gd name="adj" fmla="val 9545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ИССЛЕДОВАНИЕ 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NPS </a:t>
            </a: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СЛУЖБЫ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Получено </a:t>
            </a: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99 231 ответов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Выявлены причины, по которым сотрудники не готовы рекомендовать свое подразделение, в разрезе регионов и в разрезе должностей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Проведены углубленные исследования в 13 регионах</a:t>
            </a:r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xmlns="" id="{240B59A0-68BB-C1B9-F7A7-708D2128CE2E}"/>
              </a:ext>
            </a:extLst>
          </p:cNvPr>
          <p:cNvSpPr/>
          <p:nvPr/>
        </p:nvSpPr>
        <p:spPr>
          <a:xfrm rot="5400000">
            <a:off x="7752473" y="426172"/>
            <a:ext cx="173008" cy="1584175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7" name="Graphic 12">
            <a:extLst>
              <a:ext uri="{FF2B5EF4-FFF2-40B4-BE49-F238E27FC236}">
                <a16:creationId xmlns:a16="http://schemas.microsoft.com/office/drawing/2014/main" xmlns="" id="{08905EF8-FEDB-6721-E86F-24AD0509496A}"/>
              </a:ext>
            </a:extLst>
          </p:cNvPr>
          <p:cNvSpPr/>
          <p:nvPr/>
        </p:nvSpPr>
        <p:spPr>
          <a:xfrm rot="16200000" flipH="1">
            <a:off x="4590591" y="426173"/>
            <a:ext cx="173008" cy="1584175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xmlns="" id="{34753697-411E-B8B1-F922-6E316D1CAB44}"/>
              </a:ext>
            </a:extLst>
          </p:cNvPr>
          <p:cNvSpPr/>
          <p:nvPr/>
        </p:nvSpPr>
        <p:spPr>
          <a:xfrm>
            <a:off x="8230922" y="2697862"/>
            <a:ext cx="3690411" cy="1152583"/>
          </a:xfrm>
          <a:prstGeom prst="roundRect">
            <a:avLst>
              <a:gd name="adj" fmla="val 11187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ИССЛЕДОВАНИЕ РЕЗУЛЬТАТОВ ПЕРЕХОДА НА ДВУХУРОВНЕВУЮ СИСТЕМУ</a:t>
            </a: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(УФНС ПО РЕСПУБЛИКЕ КАРЕЛИЯ)</a:t>
            </a:r>
          </a:p>
          <a:p>
            <a:pPr marL="171450" indent="-171450">
              <a:spcAft>
                <a:spcPts val="2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Инициировано по запросу Руководителя ТНО</a:t>
            </a:r>
          </a:p>
          <a:p>
            <a:pPr marL="171450" indent="-171450">
              <a:spcAft>
                <a:spcPts val="2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Получено 705 ответов</a:t>
            </a:r>
          </a:p>
          <a:p>
            <a:pPr marL="171450" indent="-171450">
              <a:spcAft>
                <a:spcPts val="2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Сформирован итоговый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отчет и передан в УФНС России по Республике Карелия</a:t>
            </a:r>
            <a:endParaRPr lang="ru-RU" sz="7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xmlns="" id="{ACFA1508-EB3F-39A2-C43C-7F61EC33FF8B}"/>
              </a:ext>
            </a:extLst>
          </p:cNvPr>
          <p:cNvSpPr/>
          <p:nvPr/>
        </p:nvSpPr>
        <p:spPr>
          <a:xfrm>
            <a:off x="8250927" y="3933056"/>
            <a:ext cx="3690411" cy="1192273"/>
          </a:xfrm>
          <a:prstGeom prst="roundRect">
            <a:avLst>
              <a:gd name="adj" fmla="val 9971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0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ИССЛЕДОВАНИЕ ЭФФЕКТИВНОСТИ РАБОТЫ ФБЛПУ ФНС РОССИИ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исследование оценки качества предоставляемых услуг в ФБЛПУ ФНС России по 8 критериям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Получено 5 419 ответов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Итоговый отчет сформирован и передан в Административно-контрольное управление</a:t>
            </a:r>
          </a:p>
        </p:txBody>
      </p:sp>
      <p:sp>
        <p:nvSpPr>
          <p:cNvPr id="31" name="Rectangle: Rounded Corners 19">
            <a:extLst>
              <a:ext uri="{FF2B5EF4-FFF2-40B4-BE49-F238E27FC236}">
                <a16:creationId xmlns="" xmlns:a16="http://schemas.microsoft.com/office/drawing/2014/main" id="{4761058A-BDCD-9E55-0207-7A8A479117C7}"/>
              </a:ext>
            </a:extLst>
          </p:cNvPr>
          <p:cNvSpPr/>
          <p:nvPr/>
        </p:nvSpPr>
        <p:spPr>
          <a:xfrm>
            <a:off x="4583832" y="2950753"/>
            <a:ext cx="3513831" cy="2174576"/>
          </a:xfrm>
          <a:prstGeom prst="roundRect">
            <a:avLst>
              <a:gd name="adj" fmla="val 11562"/>
            </a:avLst>
          </a:prstGeom>
          <a:solidFill>
            <a:schemeClr val="bg1">
              <a:alpha val="90000"/>
            </a:schemeClr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3600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ru-RU" sz="11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ПУЛЬС-ОПРОСЫ</a:t>
            </a:r>
            <a:endParaRPr lang="ru-RU" sz="11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Проведены в ЦФО, ДФО, СЗФО и трех управлениях </a:t>
            </a:r>
            <a:r>
              <a:rPr lang="ru-RU" sz="7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ЦА ФНС России. </a:t>
            </a: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Инициированы курирующими заместителями руководителя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30 опросов, отражающих динамику внутренних процессов в организации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Получено более 215  000 ответов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Сформированы итоговые отчеты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Проведены консультации по итогам пульс-опросов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Проведено 3 углубленных исследования, инициированных по запросу Руководителя ТНО, в разрезе подведомственных инспекций, подготовлены отчеты</a:t>
            </a:r>
          </a:p>
          <a:p>
            <a:pPr>
              <a:spcAft>
                <a:spcPts val="800"/>
              </a:spcAft>
            </a:pPr>
            <a:endParaRPr lang="ru-RU" sz="1000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2" name="Freeform 548"/>
          <p:cNvSpPr>
            <a:spLocks/>
          </p:cNvSpPr>
          <p:nvPr/>
        </p:nvSpPr>
        <p:spPr bwMode="auto">
          <a:xfrm>
            <a:off x="7509998" y="2972284"/>
            <a:ext cx="509880" cy="197968"/>
          </a:xfrm>
          <a:custGeom>
            <a:avLst/>
            <a:gdLst>
              <a:gd name="T0" fmla="*/ 2147483646 w 3400"/>
              <a:gd name="T1" fmla="*/ 0 h 2146"/>
              <a:gd name="T2" fmla="*/ 2147483646 w 3400"/>
              <a:gd name="T3" fmla="*/ 1071271002 h 2146"/>
              <a:gd name="T4" fmla="*/ 2147483646 w 3400"/>
              <a:gd name="T5" fmla="*/ 2147483646 h 2146"/>
              <a:gd name="T6" fmla="*/ 2147483646 w 3400"/>
              <a:gd name="T7" fmla="*/ 2147483646 h 2146"/>
              <a:gd name="T8" fmla="*/ 2147483646 w 3400"/>
              <a:gd name="T9" fmla="*/ 2147483646 h 2146"/>
              <a:gd name="T10" fmla="*/ 2147483646 w 3400"/>
              <a:gd name="T11" fmla="*/ 2147483646 h 2146"/>
              <a:gd name="T12" fmla="*/ 2147483646 w 3400"/>
              <a:gd name="T13" fmla="*/ 2147483646 h 2146"/>
              <a:gd name="T14" fmla="*/ 2147483646 w 3400"/>
              <a:gd name="T15" fmla="*/ 2147483646 h 2146"/>
              <a:gd name="T16" fmla="*/ 2147483646 w 3400"/>
              <a:gd name="T17" fmla="*/ 2147483646 h 2146"/>
              <a:gd name="T18" fmla="*/ 2147483646 w 3400"/>
              <a:gd name="T19" fmla="*/ 2147483646 h 2146"/>
              <a:gd name="T20" fmla="*/ 2147483646 w 3400"/>
              <a:gd name="T21" fmla="*/ 2147483646 h 2146"/>
              <a:gd name="T22" fmla="*/ 2147483646 w 3400"/>
              <a:gd name="T23" fmla="*/ 2147483646 h 2146"/>
              <a:gd name="T24" fmla="*/ 2147483646 w 3400"/>
              <a:gd name="T25" fmla="*/ 2147483646 h 2146"/>
              <a:gd name="T26" fmla="*/ 2147483646 w 3400"/>
              <a:gd name="T27" fmla="*/ 2147483646 h 2146"/>
              <a:gd name="T28" fmla="*/ 2147483646 w 3400"/>
              <a:gd name="T29" fmla="*/ 2147483646 h 2146"/>
              <a:gd name="T30" fmla="*/ 2147483646 w 3400"/>
              <a:gd name="T31" fmla="*/ 2147483646 h 2146"/>
              <a:gd name="T32" fmla="*/ 2147483646 w 3400"/>
              <a:gd name="T33" fmla="*/ 2147483646 h 2146"/>
              <a:gd name="T34" fmla="*/ 2147483646 w 3400"/>
              <a:gd name="T35" fmla="*/ 2147483646 h 2146"/>
              <a:gd name="T36" fmla="*/ 2147483646 w 3400"/>
              <a:gd name="T37" fmla="*/ 2147483646 h 2146"/>
              <a:gd name="T38" fmla="*/ 2147483646 w 3400"/>
              <a:gd name="T39" fmla="*/ 2147483646 h 2146"/>
              <a:gd name="T40" fmla="*/ 2147483646 w 3400"/>
              <a:gd name="T41" fmla="*/ 2147483646 h 2146"/>
              <a:gd name="T42" fmla="*/ 2147483646 w 3400"/>
              <a:gd name="T43" fmla="*/ 2147483646 h 2146"/>
              <a:gd name="T44" fmla="*/ 2147483646 w 3400"/>
              <a:gd name="T45" fmla="*/ 2147483646 h 2146"/>
              <a:gd name="T46" fmla="*/ 2147483646 w 3400"/>
              <a:gd name="T47" fmla="*/ 2147483646 h 2146"/>
              <a:gd name="T48" fmla="*/ 2147483646 w 3400"/>
              <a:gd name="T49" fmla="*/ 2147483646 h 2146"/>
              <a:gd name="T50" fmla="*/ 2147483646 w 3400"/>
              <a:gd name="T51" fmla="*/ 2147483646 h 2146"/>
              <a:gd name="T52" fmla="*/ 2147483646 w 3400"/>
              <a:gd name="T53" fmla="*/ 2147483646 h 2146"/>
              <a:gd name="T54" fmla="*/ 2147483646 w 3400"/>
              <a:gd name="T55" fmla="*/ 2147483646 h 2146"/>
              <a:gd name="T56" fmla="*/ 2147483646 w 3400"/>
              <a:gd name="T57" fmla="*/ 2147483646 h 2146"/>
              <a:gd name="T58" fmla="*/ 2147483646 w 3400"/>
              <a:gd name="T59" fmla="*/ 2147483646 h 2146"/>
              <a:gd name="T60" fmla="*/ 2147483646 w 3400"/>
              <a:gd name="T61" fmla="*/ 2147483646 h 2146"/>
              <a:gd name="T62" fmla="*/ 2147483646 w 3400"/>
              <a:gd name="T63" fmla="*/ 2147483646 h 2146"/>
              <a:gd name="T64" fmla="*/ 2147483646 w 3400"/>
              <a:gd name="T65" fmla="*/ 2147483646 h 2146"/>
              <a:gd name="T66" fmla="*/ 2147483646 w 3400"/>
              <a:gd name="T67" fmla="*/ 2147483646 h 2146"/>
              <a:gd name="T68" fmla="*/ 2147483646 w 3400"/>
              <a:gd name="T69" fmla="*/ 2147483646 h 2146"/>
              <a:gd name="T70" fmla="*/ 2147483646 w 3400"/>
              <a:gd name="T71" fmla="*/ 2147483646 h 2146"/>
              <a:gd name="T72" fmla="*/ 2147483646 w 3400"/>
              <a:gd name="T73" fmla="*/ 2147483646 h 2146"/>
              <a:gd name="T74" fmla="*/ 2147483646 w 3400"/>
              <a:gd name="T75" fmla="*/ 2147483646 h 2146"/>
              <a:gd name="T76" fmla="*/ 2147483646 w 3400"/>
              <a:gd name="T77" fmla="*/ 2147483646 h 2146"/>
              <a:gd name="T78" fmla="*/ 2147483646 w 3400"/>
              <a:gd name="T79" fmla="*/ 2147483646 h 2146"/>
              <a:gd name="T80" fmla="*/ 2147483646 w 3400"/>
              <a:gd name="T81" fmla="*/ 2147483646 h 2146"/>
              <a:gd name="T82" fmla="*/ 0 w 3400"/>
              <a:gd name="T83" fmla="*/ 2147483646 h 2146"/>
              <a:gd name="T84" fmla="*/ 2147483646 w 3400"/>
              <a:gd name="T85" fmla="*/ 2147483646 h 2146"/>
              <a:gd name="T86" fmla="*/ 2147483646 w 3400"/>
              <a:gd name="T87" fmla="*/ 2147483646 h 2146"/>
              <a:gd name="T88" fmla="*/ 2147483646 w 3400"/>
              <a:gd name="T89" fmla="*/ 2147483646 h 2146"/>
              <a:gd name="T90" fmla="*/ 2147483646 w 3400"/>
              <a:gd name="T91" fmla="*/ 2147483646 h 2146"/>
              <a:gd name="T92" fmla="*/ 2147483646 w 3400"/>
              <a:gd name="T93" fmla="*/ 2147483646 h 2146"/>
              <a:gd name="T94" fmla="*/ 2147483646 w 3400"/>
              <a:gd name="T95" fmla="*/ 2147483646 h 2146"/>
              <a:gd name="T96" fmla="*/ 2147483646 w 3400"/>
              <a:gd name="T97" fmla="*/ 2147483646 h 2146"/>
              <a:gd name="T98" fmla="*/ 2147483646 w 3400"/>
              <a:gd name="T99" fmla="*/ 2147483646 h 2146"/>
              <a:gd name="T100" fmla="*/ 2147483646 w 3400"/>
              <a:gd name="T101" fmla="*/ 2147483646 h 2146"/>
              <a:gd name="T102" fmla="*/ 2147483646 w 3400"/>
              <a:gd name="T103" fmla="*/ 2147483646 h 2146"/>
              <a:gd name="T104" fmla="*/ 2147483646 w 3400"/>
              <a:gd name="T105" fmla="*/ 2147483646 h 2146"/>
              <a:gd name="T106" fmla="*/ 2147483646 w 3400"/>
              <a:gd name="T107" fmla="*/ 2147483646 h 2146"/>
              <a:gd name="T108" fmla="*/ 2147483646 w 3400"/>
              <a:gd name="T109" fmla="*/ 2147483646 h 2146"/>
              <a:gd name="T110" fmla="*/ 2147483646 w 3400"/>
              <a:gd name="T111" fmla="*/ 2142542004 h 2146"/>
              <a:gd name="T112" fmla="*/ 2147483646 w 3400"/>
              <a:gd name="T113" fmla="*/ 292164610 h 214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400" h="2146">
                <a:moveTo>
                  <a:pt x="1589" y="0"/>
                </a:moveTo>
                <a:lnTo>
                  <a:pt x="1590" y="0"/>
                </a:lnTo>
                <a:lnTo>
                  <a:pt x="1616" y="3"/>
                </a:lnTo>
                <a:lnTo>
                  <a:pt x="1640" y="11"/>
                </a:lnTo>
                <a:lnTo>
                  <a:pt x="1661" y="22"/>
                </a:lnTo>
                <a:lnTo>
                  <a:pt x="1680" y="37"/>
                </a:lnTo>
                <a:lnTo>
                  <a:pt x="1696" y="56"/>
                </a:lnTo>
                <a:lnTo>
                  <a:pt x="1707" y="78"/>
                </a:lnTo>
                <a:lnTo>
                  <a:pt x="1714" y="104"/>
                </a:lnTo>
                <a:lnTo>
                  <a:pt x="1960" y="1544"/>
                </a:lnTo>
                <a:lnTo>
                  <a:pt x="2039" y="1342"/>
                </a:lnTo>
                <a:lnTo>
                  <a:pt x="2051" y="1320"/>
                </a:lnTo>
                <a:lnTo>
                  <a:pt x="2066" y="1300"/>
                </a:lnTo>
                <a:lnTo>
                  <a:pt x="2085" y="1284"/>
                </a:lnTo>
                <a:lnTo>
                  <a:pt x="2107" y="1273"/>
                </a:lnTo>
                <a:lnTo>
                  <a:pt x="2131" y="1264"/>
                </a:lnTo>
                <a:lnTo>
                  <a:pt x="2157" y="1262"/>
                </a:lnTo>
                <a:lnTo>
                  <a:pt x="3273" y="1262"/>
                </a:lnTo>
                <a:lnTo>
                  <a:pt x="3299" y="1264"/>
                </a:lnTo>
                <a:lnTo>
                  <a:pt x="3323" y="1272"/>
                </a:lnTo>
                <a:lnTo>
                  <a:pt x="3344" y="1283"/>
                </a:lnTo>
                <a:lnTo>
                  <a:pt x="3363" y="1299"/>
                </a:lnTo>
                <a:lnTo>
                  <a:pt x="3378" y="1318"/>
                </a:lnTo>
                <a:lnTo>
                  <a:pt x="3389" y="1339"/>
                </a:lnTo>
                <a:lnTo>
                  <a:pt x="3397" y="1363"/>
                </a:lnTo>
                <a:lnTo>
                  <a:pt x="3400" y="1388"/>
                </a:lnTo>
                <a:lnTo>
                  <a:pt x="3397" y="1413"/>
                </a:lnTo>
                <a:lnTo>
                  <a:pt x="3389" y="1438"/>
                </a:lnTo>
                <a:lnTo>
                  <a:pt x="3378" y="1459"/>
                </a:lnTo>
                <a:lnTo>
                  <a:pt x="3363" y="1478"/>
                </a:lnTo>
                <a:lnTo>
                  <a:pt x="3344" y="1493"/>
                </a:lnTo>
                <a:lnTo>
                  <a:pt x="3323" y="1504"/>
                </a:lnTo>
                <a:lnTo>
                  <a:pt x="3299" y="1512"/>
                </a:lnTo>
                <a:lnTo>
                  <a:pt x="3273" y="1515"/>
                </a:lnTo>
                <a:lnTo>
                  <a:pt x="2242" y="1515"/>
                </a:lnTo>
                <a:lnTo>
                  <a:pt x="2029" y="2054"/>
                </a:lnTo>
                <a:lnTo>
                  <a:pt x="2018" y="2076"/>
                </a:lnTo>
                <a:lnTo>
                  <a:pt x="2004" y="2094"/>
                </a:lnTo>
                <a:lnTo>
                  <a:pt x="1987" y="2110"/>
                </a:lnTo>
                <a:lnTo>
                  <a:pt x="1967" y="2121"/>
                </a:lnTo>
                <a:lnTo>
                  <a:pt x="1946" y="2129"/>
                </a:lnTo>
                <a:lnTo>
                  <a:pt x="1922" y="2133"/>
                </a:lnTo>
                <a:lnTo>
                  <a:pt x="1898" y="2133"/>
                </a:lnTo>
                <a:lnTo>
                  <a:pt x="1872" y="2128"/>
                </a:lnTo>
                <a:lnTo>
                  <a:pt x="1847" y="2116"/>
                </a:lnTo>
                <a:lnTo>
                  <a:pt x="1825" y="2100"/>
                </a:lnTo>
                <a:lnTo>
                  <a:pt x="1809" y="2080"/>
                </a:lnTo>
                <a:lnTo>
                  <a:pt x="1795" y="2056"/>
                </a:lnTo>
                <a:lnTo>
                  <a:pt x="1787" y="2029"/>
                </a:lnTo>
                <a:lnTo>
                  <a:pt x="1587" y="852"/>
                </a:lnTo>
                <a:lnTo>
                  <a:pt x="1368" y="2057"/>
                </a:lnTo>
                <a:lnTo>
                  <a:pt x="1361" y="2078"/>
                </a:lnTo>
                <a:lnTo>
                  <a:pt x="1353" y="2096"/>
                </a:lnTo>
                <a:lnTo>
                  <a:pt x="1340" y="2111"/>
                </a:lnTo>
                <a:lnTo>
                  <a:pt x="1325" y="2124"/>
                </a:lnTo>
                <a:lnTo>
                  <a:pt x="1308" y="2133"/>
                </a:lnTo>
                <a:lnTo>
                  <a:pt x="1289" y="2140"/>
                </a:lnTo>
                <a:lnTo>
                  <a:pt x="1268" y="2145"/>
                </a:lnTo>
                <a:lnTo>
                  <a:pt x="1245" y="2146"/>
                </a:lnTo>
                <a:lnTo>
                  <a:pt x="1243" y="2146"/>
                </a:lnTo>
                <a:lnTo>
                  <a:pt x="1222" y="2145"/>
                </a:lnTo>
                <a:lnTo>
                  <a:pt x="1201" y="2140"/>
                </a:lnTo>
                <a:lnTo>
                  <a:pt x="1181" y="2134"/>
                </a:lnTo>
                <a:lnTo>
                  <a:pt x="1164" y="2125"/>
                </a:lnTo>
                <a:lnTo>
                  <a:pt x="1148" y="2113"/>
                </a:lnTo>
                <a:lnTo>
                  <a:pt x="1137" y="2098"/>
                </a:lnTo>
                <a:lnTo>
                  <a:pt x="1126" y="2081"/>
                </a:lnTo>
                <a:lnTo>
                  <a:pt x="1120" y="2060"/>
                </a:lnTo>
                <a:lnTo>
                  <a:pt x="953" y="1258"/>
                </a:lnTo>
                <a:lnTo>
                  <a:pt x="843" y="1449"/>
                </a:lnTo>
                <a:lnTo>
                  <a:pt x="827" y="1470"/>
                </a:lnTo>
                <a:lnTo>
                  <a:pt x="808" y="1488"/>
                </a:lnTo>
                <a:lnTo>
                  <a:pt x="786" y="1502"/>
                </a:lnTo>
                <a:lnTo>
                  <a:pt x="760" y="1512"/>
                </a:lnTo>
                <a:lnTo>
                  <a:pt x="735" y="1515"/>
                </a:lnTo>
                <a:lnTo>
                  <a:pt x="125" y="1515"/>
                </a:lnTo>
                <a:lnTo>
                  <a:pt x="100" y="1512"/>
                </a:lnTo>
                <a:lnTo>
                  <a:pt x="77" y="1504"/>
                </a:lnTo>
                <a:lnTo>
                  <a:pt x="56" y="1493"/>
                </a:lnTo>
                <a:lnTo>
                  <a:pt x="37" y="1478"/>
                </a:lnTo>
                <a:lnTo>
                  <a:pt x="21" y="1459"/>
                </a:lnTo>
                <a:lnTo>
                  <a:pt x="9" y="1438"/>
                </a:lnTo>
                <a:lnTo>
                  <a:pt x="2" y="1414"/>
                </a:lnTo>
                <a:lnTo>
                  <a:pt x="0" y="1389"/>
                </a:lnTo>
                <a:lnTo>
                  <a:pt x="2" y="1364"/>
                </a:lnTo>
                <a:lnTo>
                  <a:pt x="9" y="1339"/>
                </a:lnTo>
                <a:lnTo>
                  <a:pt x="21" y="1318"/>
                </a:lnTo>
                <a:lnTo>
                  <a:pt x="37" y="1299"/>
                </a:lnTo>
                <a:lnTo>
                  <a:pt x="56" y="1284"/>
                </a:lnTo>
                <a:lnTo>
                  <a:pt x="77" y="1273"/>
                </a:lnTo>
                <a:lnTo>
                  <a:pt x="100" y="1265"/>
                </a:lnTo>
                <a:lnTo>
                  <a:pt x="125" y="1262"/>
                </a:lnTo>
                <a:lnTo>
                  <a:pt x="663" y="1262"/>
                </a:lnTo>
                <a:lnTo>
                  <a:pt x="902" y="857"/>
                </a:lnTo>
                <a:lnTo>
                  <a:pt x="917" y="836"/>
                </a:lnTo>
                <a:lnTo>
                  <a:pt x="935" y="819"/>
                </a:lnTo>
                <a:lnTo>
                  <a:pt x="958" y="807"/>
                </a:lnTo>
                <a:lnTo>
                  <a:pt x="981" y="798"/>
                </a:lnTo>
                <a:lnTo>
                  <a:pt x="1005" y="795"/>
                </a:lnTo>
                <a:lnTo>
                  <a:pt x="1031" y="797"/>
                </a:lnTo>
                <a:lnTo>
                  <a:pt x="1056" y="803"/>
                </a:lnTo>
                <a:lnTo>
                  <a:pt x="1078" y="815"/>
                </a:lnTo>
                <a:lnTo>
                  <a:pt x="1098" y="830"/>
                </a:lnTo>
                <a:lnTo>
                  <a:pt x="1114" y="849"/>
                </a:lnTo>
                <a:lnTo>
                  <a:pt x="1126" y="871"/>
                </a:lnTo>
                <a:lnTo>
                  <a:pt x="1134" y="895"/>
                </a:lnTo>
                <a:lnTo>
                  <a:pt x="1235" y="1386"/>
                </a:lnTo>
                <a:lnTo>
                  <a:pt x="1466" y="103"/>
                </a:lnTo>
                <a:lnTo>
                  <a:pt x="1472" y="78"/>
                </a:lnTo>
                <a:lnTo>
                  <a:pt x="1484" y="56"/>
                </a:lnTo>
                <a:lnTo>
                  <a:pt x="1500" y="37"/>
                </a:lnTo>
                <a:lnTo>
                  <a:pt x="1519" y="22"/>
                </a:lnTo>
                <a:lnTo>
                  <a:pt x="1541" y="11"/>
                </a:lnTo>
                <a:lnTo>
                  <a:pt x="1564" y="3"/>
                </a:lnTo>
                <a:lnTo>
                  <a:pt x="1589" y="0"/>
                </a:lnTo>
                <a:close/>
              </a:path>
            </a:pathLst>
          </a:custGeom>
          <a:solidFill>
            <a:srgbClr val="231A6F"/>
          </a:solidFill>
          <a:ln>
            <a:noFill/>
          </a:ln>
          <a:extLst/>
        </p:spPr>
        <p:txBody>
          <a:bodyPr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srgbClr val="231A6F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7576" y="1537037"/>
            <a:ext cx="590055" cy="27178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91" y="1537037"/>
            <a:ext cx="342758" cy="36337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75" y="1537037"/>
            <a:ext cx="361803" cy="3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92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5757781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ЧЕЛОВЕКОЦЕНТРИЧНОСТЬ</a:t>
            </a:r>
          </a:p>
        </p:txBody>
      </p:sp>
      <p:sp>
        <p:nvSpPr>
          <p:cNvPr id="88" name="Subtitle 2">
            <a:extLst>
              <a:ext uri="{FF2B5EF4-FFF2-40B4-BE49-F238E27FC236}">
                <a16:creationId xmlns:a16="http://schemas.microsoft.com/office/drawing/2014/main" xmlns="" id="{C1B4A32C-DF31-40E3-C931-A564EE1D9AC4}"/>
              </a:ext>
            </a:extLst>
          </p:cNvPr>
          <p:cNvSpPr txBox="1">
            <a:spLocks/>
          </p:cNvSpPr>
          <p:nvPr/>
        </p:nvSpPr>
        <p:spPr>
          <a:xfrm>
            <a:off x="611206" y="1391140"/>
            <a:ext cx="2592288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ЧЕЛОВЕКОЦЕНТРИЧНОСТЬ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grpSp>
        <p:nvGrpSpPr>
          <p:cNvPr id="89" name="Group 3">
            <a:extLst>
              <a:ext uri="{FF2B5EF4-FFF2-40B4-BE49-F238E27FC236}">
                <a16:creationId xmlns:a16="http://schemas.microsoft.com/office/drawing/2014/main" xmlns="" id="{7F5F01BD-4E2F-91AC-58B5-2D3A3AD3763F}"/>
              </a:ext>
            </a:extLst>
          </p:cNvPr>
          <p:cNvGrpSpPr/>
          <p:nvPr/>
        </p:nvGrpSpPr>
        <p:grpSpPr>
          <a:xfrm>
            <a:off x="519732" y="1751152"/>
            <a:ext cx="3555855" cy="840241"/>
            <a:chOff x="12944548" y="3013248"/>
            <a:chExt cx="5696137" cy="2344093"/>
          </a:xfrm>
        </p:grpSpPr>
        <p:sp>
          <p:nvSpPr>
            <p:cNvPr id="90" name="Rectangle: Rounded Corners 4">
              <a:extLst>
                <a:ext uri="{FF2B5EF4-FFF2-40B4-BE49-F238E27FC236}">
                  <a16:creationId xmlns:a16="http://schemas.microsoft.com/office/drawing/2014/main" xmlns="" id="{AE14D41D-EECF-378A-D6BB-4E260646A254}"/>
                </a:ext>
              </a:extLst>
            </p:cNvPr>
            <p:cNvSpPr/>
            <p:nvPr/>
          </p:nvSpPr>
          <p:spPr>
            <a:xfrm>
              <a:off x="12944548" y="3032012"/>
              <a:ext cx="5695042" cy="2234761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91" name="Group 5">
              <a:extLst>
                <a:ext uri="{FF2B5EF4-FFF2-40B4-BE49-F238E27FC236}">
                  <a16:creationId xmlns:a16="http://schemas.microsoft.com/office/drawing/2014/main" xmlns="" id="{52A9A3FA-9D8B-BF12-5B43-9B35AB4CD96B}"/>
                </a:ext>
              </a:extLst>
            </p:cNvPr>
            <p:cNvGrpSpPr/>
            <p:nvPr/>
          </p:nvGrpSpPr>
          <p:grpSpPr>
            <a:xfrm>
              <a:off x="12966021" y="3013248"/>
              <a:ext cx="5674664" cy="2344093"/>
              <a:chOff x="2160383" y="3013248"/>
              <a:chExt cx="5674664" cy="2344093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xmlns="" id="{44DBFA5F-DBDF-626D-CD4F-1AC3B13B33DB}"/>
                  </a:ext>
                </a:extLst>
              </p:cNvPr>
              <p:cNvSpPr txBox="1"/>
              <p:nvPr/>
            </p:nvSpPr>
            <p:spPr>
              <a:xfrm>
                <a:off x="2207293" y="3013248"/>
                <a:ext cx="5558274" cy="111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ДЕКЛАРАЦИЯ ЧЕЛОВЕКОЦЕНТРИЧНОСТИ ФНС РОССИИ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xmlns="" id="{7EE55962-86B9-FC32-C740-8F2EAD17FA27}"/>
                  </a:ext>
                </a:extLst>
              </p:cNvPr>
              <p:cNvSpPr txBox="1"/>
              <p:nvPr/>
            </p:nvSpPr>
            <p:spPr>
              <a:xfrm>
                <a:off x="2160383" y="3940601"/>
                <a:ext cx="5674664" cy="141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утверждена во исполнение Манифеста ФНС России (Перспектива 2030) и федерального проекта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Государство 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для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людей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xmlns="" id="{61839A90-7CDB-64D9-1E3D-EF39F56EE674}"/>
              </a:ext>
            </a:extLst>
          </p:cNvPr>
          <p:cNvGrpSpPr/>
          <p:nvPr/>
        </p:nvGrpSpPr>
        <p:grpSpPr>
          <a:xfrm>
            <a:off x="542630" y="2658722"/>
            <a:ext cx="3538049" cy="812194"/>
            <a:chOff x="12944548" y="3032012"/>
            <a:chExt cx="5816255" cy="2308286"/>
          </a:xfrm>
        </p:grpSpPr>
        <p:sp>
          <p:nvSpPr>
            <p:cNvPr id="95" name="Rectangle: Rounded Corners 4">
              <a:extLst>
                <a:ext uri="{FF2B5EF4-FFF2-40B4-BE49-F238E27FC236}">
                  <a16:creationId xmlns:a16="http://schemas.microsoft.com/office/drawing/2014/main" xmlns="" id="{CCF21D51-C40C-1DCB-F875-A3D7FE448970}"/>
                </a:ext>
              </a:extLst>
            </p:cNvPr>
            <p:cNvSpPr/>
            <p:nvPr/>
          </p:nvSpPr>
          <p:spPr>
            <a:xfrm>
              <a:off x="12944548" y="3032012"/>
              <a:ext cx="5816255" cy="2308286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96" name="Group 5">
              <a:extLst>
                <a:ext uri="{FF2B5EF4-FFF2-40B4-BE49-F238E27FC236}">
                  <a16:creationId xmlns:a16="http://schemas.microsoft.com/office/drawing/2014/main" xmlns="" id="{14F05791-964F-4679-0480-A20EF635D773}"/>
                </a:ext>
              </a:extLst>
            </p:cNvPr>
            <p:cNvGrpSpPr/>
            <p:nvPr/>
          </p:nvGrpSpPr>
          <p:grpSpPr>
            <a:xfrm>
              <a:off x="14088604" y="3131030"/>
              <a:ext cx="4625951" cy="1848275"/>
              <a:chOff x="3282966" y="3131030"/>
              <a:chExt cx="4625951" cy="1848275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xmlns="" id="{8CE9DDEA-64BE-D00B-D0EE-0312940B9FB6}"/>
                  </a:ext>
                </a:extLst>
              </p:cNvPr>
              <p:cNvSpPr txBox="1"/>
              <p:nvPr/>
            </p:nvSpPr>
            <p:spPr>
              <a:xfrm>
                <a:off x="3282966" y="3131030"/>
                <a:ext cx="4289096" cy="59567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ЗАМРУКОВОДИТЕЛЕЙ ТНО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xmlns="" id="{5DDD15B9-CFA5-DB8E-B661-BDC0AC9271D5}"/>
                  </a:ext>
                </a:extLst>
              </p:cNvPr>
              <p:cNvSpPr txBox="1"/>
              <p:nvPr/>
            </p:nvSpPr>
            <p:spPr>
              <a:xfrm>
                <a:off x="3282966" y="3750716"/>
                <a:ext cx="4625951" cy="1228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назначены ответственными за внедрением принципов </a:t>
                </a:r>
                <a:r>
                  <a:rPr kumimoji="0" lang="ru-RU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человекоцентричности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в 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85 субъектах РФ</a:t>
                </a:r>
              </a:p>
            </p:txBody>
          </p:sp>
        </p:grpSp>
        <p:sp>
          <p:nvSpPr>
            <p:cNvPr id="97" name="Rectangle 6">
              <a:extLst>
                <a:ext uri="{FF2B5EF4-FFF2-40B4-BE49-F238E27FC236}">
                  <a16:creationId xmlns:a16="http://schemas.microsoft.com/office/drawing/2014/main" xmlns="" id="{311B9B84-A7F5-D622-F38C-74C01DE41687}"/>
                </a:ext>
              </a:extLst>
            </p:cNvPr>
            <p:cNvSpPr/>
            <p:nvPr/>
          </p:nvSpPr>
          <p:spPr>
            <a:xfrm>
              <a:off x="13110283" y="3657543"/>
              <a:ext cx="844904" cy="9679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84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0" name="Group 3">
            <a:extLst>
              <a:ext uri="{FF2B5EF4-FFF2-40B4-BE49-F238E27FC236}">
                <a16:creationId xmlns:a16="http://schemas.microsoft.com/office/drawing/2014/main" xmlns="" id="{1C68D115-8D1A-98B2-FDDD-0335E532CC13}"/>
              </a:ext>
            </a:extLst>
          </p:cNvPr>
          <p:cNvGrpSpPr/>
          <p:nvPr/>
        </p:nvGrpSpPr>
        <p:grpSpPr>
          <a:xfrm>
            <a:off x="553765" y="3558060"/>
            <a:ext cx="3574043" cy="654914"/>
            <a:chOff x="12944548" y="3032012"/>
            <a:chExt cx="5488475" cy="1941786"/>
          </a:xfrm>
        </p:grpSpPr>
        <p:sp>
          <p:nvSpPr>
            <p:cNvPr id="148" name="Rectangle: Rounded Corners 4">
              <a:extLst>
                <a:ext uri="{FF2B5EF4-FFF2-40B4-BE49-F238E27FC236}">
                  <a16:creationId xmlns:a16="http://schemas.microsoft.com/office/drawing/2014/main" xmlns="" id="{6D87C248-1C1D-3EF6-12D1-4796456107E1}"/>
                </a:ext>
              </a:extLst>
            </p:cNvPr>
            <p:cNvSpPr/>
            <p:nvPr/>
          </p:nvSpPr>
          <p:spPr>
            <a:xfrm>
              <a:off x="12944548" y="3032012"/>
              <a:ext cx="5407231" cy="1941786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149" name="Group 5">
              <a:extLst>
                <a:ext uri="{FF2B5EF4-FFF2-40B4-BE49-F238E27FC236}">
                  <a16:creationId xmlns:a16="http://schemas.microsoft.com/office/drawing/2014/main" xmlns="" id="{248AF641-CC83-0FB5-4097-2269114A22AB}"/>
                </a:ext>
              </a:extLst>
            </p:cNvPr>
            <p:cNvGrpSpPr/>
            <p:nvPr/>
          </p:nvGrpSpPr>
          <p:grpSpPr>
            <a:xfrm>
              <a:off x="13917396" y="3147357"/>
              <a:ext cx="4515627" cy="1438707"/>
              <a:chOff x="3111758" y="3147357"/>
              <a:chExt cx="4515627" cy="1438707"/>
            </a:xfrm>
          </p:grpSpPr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xmlns="" id="{7F9B3BCE-FA7E-AE83-0FDE-E023E61A3E2B}"/>
                  </a:ext>
                </a:extLst>
              </p:cNvPr>
              <p:cNvSpPr txBox="1"/>
              <p:nvPr/>
            </p:nvSpPr>
            <p:spPr>
              <a:xfrm>
                <a:off x="3111758" y="3147357"/>
                <a:ext cx="4515627" cy="63144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РАБОЧИЕ ПЛОЩАДКИ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xmlns="" id="{CD4A0086-F20F-9E4C-CD16-39166DFF67A9}"/>
                  </a:ext>
                </a:extLst>
              </p:cNvPr>
              <p:cNvSpPr txBox="1"/>
              <p:nvPr/>
            </p:nvSpPr>
            <p:spPr>
              <a:xfrm>
                <a:off x="3186398" y="3599435"/>
                <a:ext cx="4374893" cy="986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271463" algn="l"/>
                  </a:tabLst>
                  <a:defRPr/>
                </a:pPr>
                <a:r>
                  <a:rPr kumimoji="0" lang="ru-RU" sz="9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сформированы для работы по внедрению </a:t>
                </a:r>
                <a:r>
                  <a:rPr kumimoji="0" lang="ru-RU" sz="9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принципов </a:t>
                </a:r>
                <a:r>
                  <a:rPr kumimoji="0" lang="ru-RU" sz="95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человекоцентричности</a:t>
                </a:r>
                <a:r>
                  <a:rPr kumimoji="0" lang="ru-RU" sz="9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</a:t>
                </a:r>
                <a:endParaRPr kumimoji="0" lang="en-US" sz="95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  <p:sp>
          <p:nvSpPr>
            <p:cNvPr id="150" name="Rectangle 6">
              <a:extLst>
                <a:ext uri="{FF2B5EF4-FFF2-40B4-BE49-F238E27FC236}">
                  <a16:creationId xmlns:a16="http://schemas.microsoft.com/office/drawing/2014/main" xmlns="" id="{3FBB99A1-3BBD-4755-4E3A-1494ACD6C873}"/>
                </a:ext>
              </a:extLst>
            </p:cNvPr>
            <p:cNvSpPr/>
            <p:nvPr/>
          </p:nvSpPr>
          <p:spPr>
            <a:xfrm>
              <a:off x="13215677" y="3444278"/>
              <a:ext cx="518503" cy="102609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4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53" name="Group 3">
            <a:extLst>
              <a:ext uri="{FF2B5EF4-FFF2-40B4-BE49-F238E27FC236}">
                <a16:creationId xmlns:a16="http://schemas.microsoft.com/office/drawing/2014/main" xmlns="" id="{F252F722-1348-1CCE-B20C-60A830C444F1}"/>
              </a:ext>
            </a:extLst>
          </p:cNvPr>
          <p:cNvGrpSpPr/>
          <p:nvPr/>
        </p:nvGrpSpPr>
        <p:grpSpPr>
          <a:xfrm>
            <a:off x="553766" y="4312661"/>
            <a:ext cx="3539382" cy="799720"/>
            <a:chOff x="12869886" y="3032012"/>
            <a:chExt cx="6535200" cy="2565968"/>
          </a:xfrm>
        </p:grpSpPr>
        <p:sp>
          <p:nvSpPr>
            <p:cNvPr id="154" name="Rectangle: Rounded Corners 4">
              <a:extLst>
                <a:ext uri="{FF2B5EF4-FFF2-40B4-BE49-F238E27FC236}">
                  <a16:creationId xmlns:a16="http://schemas.microsoft.com/office/drawing/2014/main" xmlns="" id="{A33AE5A1-B354-67FA-CB08-D1A61A31B849}"/>
                </a:ext>
              </a:extLst>
            </p:cNvPr>
            <p:cNvSpPr/>
            <p:nvPr/>
          </p:nvSpPr>
          <p:spPr>
            <a:xfrm>
              <a:off x="12944548" y="3032012"/>
              <a:ext cx="6460538" cy="2565968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155" name="Group 5">
              <a:extLst>
                <a:ext uri="{FF2B5EF4-FFF2-40B4-BE49-F238E27FC236}">
                  <a16:creationId xmlns:a16="http://schemas.microsoft.com/office/drawing/2014/main" xmlns="" id="{502EB563-D1B1-815A-90E9-DD32376C57F0}"/>
                </a:ext>
              </a:extLst>
            </p:cNvPr>
            <p:cNvGrpSpPr/>
            <p:nvPr/>
          </p:nvGrpSpPr>
          <p:grpSpPr>
            <a:xfrm>
              <a:off x="14205222" y="3420768"/>
              <a:ext cx="5120514" cy="2165616"/>
              <a:chOff x="3399584" y="3420768"/>
              <a:chExt cx="5120514" cy="2165616"/>
            </a:xfrm>
          </p:grpSpPr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xmlns="" id="{2ECC9A8B-9C1F-C448-1E8C-57689FA480B6}"/>
                  </a:ext>
                </a:extLst>
              </p:cNvPr>
              <p:cNvSpPr txBox="1"/>
              <p:nvPr/>
            </p:nvSpPr>
            <p:spPr>
              <a:xfrm>
                <a:off x="3399584" y="3420768"/>
                <a:ext cx="5104063" cy="7366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НЕ ПОНИМАЮТ ОТВЕТОВ СЛУЖБЫ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xmlns="" id="{4D67D16B-84B2-9E00-A251-90987BF14059}"/>
                  </a:ext>
                </a:extLst>
              </p:cNvPr>
              <p:cNvSpPr txBox="1"/>
              <p:nvPr/>
            </p:nvSpPr>
            <p:spPr>
              <a:xfrm>
                <a:off x="3415011" y="4024801"/>
                <a:ext cx="5105087" cy="156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подтверждена гипотеза о сложности письменных ответов Службы (на основе 1029 чел.)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  <p:sp>
          <p:nvSpPr>
            <p:cNvPr id="156" name="Rectangle 6">
              <a:extLst>
                <a:ext uri="{FF2B5EF4-FFF2-40B4-BE49-F238E27FC236}">
                  <a16:creationId xmlns:a16="http://schemas.microsoft.com/office/drawing/2014/main" xmlns="" id="{0BE80C94-6849-3836-565F-2204FEA98F98}"/>
                </a:ext>
              </a:extLst>
            </p:cNvPr>
            <p:cNvSpPr/>
            <p:nvPr/>
          </p:nvSpPr>
          <p:spPr>
            <a:xfrm>
              <a:off x="12869886" y="3746034"/>
              <a:ext cx="1531974" cy="123034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25%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59" name="Group 3">
            <a:extLst>
              <a:ext uri="{FF2B5EF4-FFF2-40B4-BE49-F238E27FC236}">
                <a16:creationId xmlns:a16="http://schemas.microsoft.com/office/drawing/2014/main" xmlns="" id="{B62D578E-B24F-AC3A-83AD-FD80241C197D}"/>
              </a:ext>
            </a:extLst>
          </p:cNvPr>
          <p:cNvGrpSpPr/>
          <p:nvPr/>
        </p:nvGrpSpPr>
        <p:grpSpPr>
          <a:xfrm>
            <a:off x="553765" y="5201936"/>
            <a:ext cx="3526914" cy="809416"/>
            <a:chOff x="12943448" y="3032014"/>
            <a:chExt cx="5696142" cy="2266551"/>
          </a:xfrm>
        </p:grpSpPr>
        <p:sp>
          <p:nvSpPr>
            <p:cNvPr id="160" name="Rectangle: Rounded Corners 4">
              <a:extLst>
                <a:ext uri="{FF2B5EF4-FFF2-40B4-BE49-F238E27FC236}">
                  <a16:creationId xmlns:a16="http://schemas.microsoft.com/office/drawing/2014/main" xmlns="" id="{653887E3-1C71-14E1-FFA6-10D00080FE66}"/>
                </a:ext>
              </a:extLst>
            </p:cNvPr>
            <p:cNvSpPr/>
            <p:nvPr/>
          </p:nvSpPr>
          <p:spPr>
            <a:xfrm>
              <a:off x="12944548" y="3032014"/>
              <a:ext cx="5695042" cy="2266551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161" name="Group 5">
              <a:extLst>
                <a:ext uri="{FF2B5EF4-FFF2-40B4-BE49-F238E27FC236}">
                  <a16:creationId xmlns:a16="http://schemas.microsoft.com/office/drawing/2014/main" xmlns="" id="{D3E076E4-0DDE-D288-F586-43EE4874B8F1}"/>
                </a:ext>
              </a:extLst>
            </p:cNvPr>
            <p:cNvGrpSpPr/>
            <p:nvPr/>
          </p:nvGrpSpPr>
          <p:grpSpPr>
            <a:xfrm>
              <a:off x="12943448" y="3286451"/>
              <a:ext cx="5626660" cy="1790691"/>
              <a:chOff x="2137810" y="3286451"/>
              <a:chExt cx="5626660" cy="1790691"/>
            </a:xfrm>
          </p:grpSpPr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xmlns="" id="{132EC240-CDC3-CE6A-2D72-868EFDED9F9E}"/>
                  </a:ext>
                </a:extLst>
              </p:cNvPr>
              <p:cNvSpPr txBox="1"/>
              <p:nvPr/>
            </p:nvSpPr>
            <p:spPr>
              <a:xfrm>
                <a:off x="2137810" y="3286451"/>
                <a:ext cx="5626660" cy="5751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СТАНДАРТ ПИСЬМЕННЫХ КОММУНИКАЦИЙ 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xmlns="" id="{93D863D9-ACB3-E21B-BE05-B7810B3C7E7F}"/>
                  </a:ext>
                </a:extLst>
              </p:cNvPr>
              <p:cNvSpPr txBox="1"/>
              <p:nvPr/>
            </p:nvSpPr>
            <p:spPr>
              <a:xfrm>
                <a:off x="2137810" y="3890946"/>
                <a:ext cx="5626656" cy="1186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разработан и обсужден среди ЦА, ТНО, внешних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экспертов (собрано</a:t>
                </a:r>
                <a:r>
                  <a:rPr kumimoji="0" lang="ru-RU" sz="9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более 120 канцеляризмов и формализмов, используемых в Службе</a:t>
                </a:r>
                <a:r>
                  <a:rPr lang="ru-RU" sz="900" kern="0" dirty="0">
                    <a:solidFill>
                      <a:srgbClr val="57565A"/>
                    </a:solidFill>
                    <a:latin typeface="Golos Text" panose="020B0604020202020204" charset="0"/>
                    <a:ea typeface="Golos Text" panose="020B0604020202020204" charset="0"/>
                  </a:rPr>
                  <a:t>)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</p:grpSp>
      <p:grpSp>
        <p:nvGrpSpPr>
          <p:cNvPr id="164" name="Group 3">
            <a:extLst>
              <a:ext uri="{FF2B5EF4-FFF2-40B4-BE49-F238E27FC236}">
                <a16:creationId xmlns:a16="http://schemas.microsoft.com/office/drawing/2014/main" xmlns="" id="{9B7D949D-E2AA-92EB-FC48-971ACBEF5559}"/>
              </a:ext>
            </a:extLst>
          </p:cNvPr>
          <p:cNvGrpSpPr/>
          <p:nvPr/>
        </p:nvGrpSpPr>
        <p:grpSpPr>
          <a:xfrm>
            <a:off x="516947" y="6077488"/>
            <a:ext cx="3546481" cy="695772"/>
            <a:chOff x="12851922" y="3032012"/>
            <a:chExt cx="5829824" cy="1939177"/>
          </a:xfrm>
        </p:grpSpPr>
        <p:sp>
          <p:nvSpPr>
            <p:cNvPr id="165" name="Rectangle: Rounded Corners 4">
              <a:extLst>
                <a:ext uri="{FF2B5EF4-FFF2-40B4-BE49-F238E27FC236}">
                  <a16:creationId xmlns:a16="http://schemas.microsoft.com/office/drawing/2014/main" xmlns="" id="{5B4A6AE2-D76F-82B0-C789-C6A27BC3CDD8}"/>
                </a:ext>
              </a:extLst>
            </p:cNvPr>
            <p:cNvSpPr/>
            <p:nvPr/>
          </p:nvSpPr>
          <p:spPr>
            <a:xfrm>
              <a:off x="12869357" y="3032012"/>
              <a:ext cx="5812389" cy="1939177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166" name="Group 5">
              <a:extLst>
                <a:ext uri="{FF2B5EF4-FFF2-40B4-BE49-F238E27FC236}">
                  <a16:creationId xmlns:a16="http://schemas.microsoft.com/office/drawing/2014/main" xmlns="" id="{8C1831F0-175E-8E23-A6D6-9557B6D32663}"/>
                </a:ext>
              </a:extLst>
            </p:cNvPr>
            <p:cNvGrpSpPr/>
            <p:nvPr/>
          </p:nvGrpSpPr>
          <p:grpSpPr>
            <a:xfrm>
              <a:off x="12851922" y="3129959"/>
              <a:ext cx="5783087" cy="1698475"/>
              <a:chOff x="2046284" y="3129959"/>
              <a:chExt cx="5783087" cy="1698475"/>
            </a:xfrm>
          </p:grpSpPr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xmlns="" id="{BAEDD8A8-F305-50D8-24A0-0A373D337520}"/>
                  </a:ext>
                </a:extLst>
              </p:cNvPr>
              <p:cNvSpPr txBox="1"/>
              <p:nvPr/>
            </p:nvSpPr>
            <p:spPr>
              <a:xfrm>
                <a:off x="2066434" y="3129959"/>
                <a:ext cx="5730512" cy="68624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МОДЕЛЬ ПРОФИЛАКТИЧЕСКОЙ БЕСЕДЫ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xmlns="" id="{A2A8B48F-6236-84E1-6FB3-4FFB616BA61A}"/>
                  </a:ext>
                </a:extLst>
              </p:cNvPr>
              <p:cNvSpPr txBox="1"/>
              <p:nvPr/>
            </p:nvSpPr>
            <p:spPr>
              <a:xfrm>
                <a:off x="2046284" y="3799074"/>
                <a:ext cx="5783087" cy="1029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с лицом, изъявившим желание получить СКПЭП, разработана и апробирована в ТНО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</p:grpSp>
      <p:sp>
        <p:nvSpPr>
          <p:cNvPr id="169" name="Subtitle 2">
            <a:extLst>
              <a:ext uri="{FF2B5EF4-FFF2-40B4-BE49-F238E27FC236}">
                <a16:creationId xmlns:a16="http://schemas.microsoft.com/office/drawing/2014/main" xmlns="" id="{C1B4A32C-DF31-40E3-C931-A564EE1D9AC4}"/>
              </a:ext>
            </a:extLst>
          </p:cNvPr>
          <p:cNvSpPr txBox="1">
            <a:spLocks/>
          </p:cNvSpPr>
          <p:nvPr/>
        </p:nvSpPr>
        <p:spPr>
          <a:xfrm>
            <a:off x="4890037" y="1391140"/>
            <a:ext cx="2818306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ПОЛЬЗОВАТЕЛЬСКИЙ ОПЫТ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grpSp>
        <p:nvGrpSpPr>
          <p:cNvPr id="170" name="Group 3">
            <a:extLst>
              <a:ext uri="{FF2B5EF4-FFF2-40B4-BE49-F238E27FC236}">
                <a16:creationId xmlns:a16="http://schemas.microsoft.com/office/drawing/2014/main" xmlns="" id="{794F89E6-0D40-AEF7-C80E-EBA4100E537E}"/>
              </a:ext>
            </a:extLst>
          </p:cNvPr>
          <p:cNvGrpSpPr/>
          <p:nvPr/>
        </p:nvGrpSpPr>
        <p:grpSpPr>
          <a:xfrm>
            <a:off x="4739461" y="1772093"/>
            <a:ext cx="3610394" cy="830124"/>
            <a:chOff x="12944548" y="2970889"/>
            <a:chExt cx="7085987" cy="2706629"/>
          </a:xfrm>
        </p:grpSpPr>
        <p:sp>
          <p:nvSpPr>
            <p:cNvPr id="171" name="Rectangle: Rounded Corners 4">
              <a:extLst>
                <a:ext uri="{FF2B5EF4-FFF2-40B4-BE49-F238E27FC236}">
                  <a16:creationId xmlns:a16="http://schemas.microsoft.com/office/drawing/2014/main" xmlns="" id="{1B98FD3D-A820-24BC-A155-F8A71DF06361}"/>
                </a:ext>
              </a:extLst>
            </p:cNvPr>
            <p:cNvSpPr/>
            <p:nvPr/>
          </p:nvSpPr>
          <p:spPr>
            <a:xfrm>
              <a:off x="12944548" y="3032012"/>
              <a:ext cx="7085987" cy="2601955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172" name="Group 5">
              <a:extLst>
                <a:ext uri="{FF2B5EF4-FFF2-40B4-BE49-F238E27FC236}">
                  <a16:creationId xmlns:a16="http://schemas.microsoft.com/office/drawing/2014/main" xmlns="" id="{1DA3361F-64F2-C8FD-3C86-7D53418E4C39}"/>
                </a:ext>
              </a:extLst>
            </p:cNvPr>
            <p:cNvGrpSpPr/>
            <p:nvPr/>
          </p:nvGrpSpPr>
          <p:grpSpPr>
            <a:xfrm>
              <a:off x="14345184" y="2970889"/>
              <a:ext cx="5678973" cy="2706629"/>
              <a:chOff x="3539546" y="2970889"/>
              <a:chExt cx="5678973" cy="2706629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xmlns="" id="{955DE044-6834-3BA6-17BD-D1F2195F541D}"/>
                  </a:ext>
                </a:extLst>
              </p:cNvPr>
              <p:cNvSpPr txBox="1"/>
              <p:nvPr/>
            </p:nvSpPr>
            <p:spPr>
              <a:xfrm>
                <a:off x="3539546" y="2970889"/>
                <a:ext cx="5678973" cy="130456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ПРОБЛЕМ СЕРВИСА </a:t>
                </a:r>
                <a:r>
                  <a:rPr lang="ru-RU" sz="1000" b="1" kern="0" dirty="0">
                    <a:solidFill>
                      <a:srgbClr val="0070C0"/>
                    </a:solidFill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r>
                  <a:rPr kumimoji="0" lang="ru-R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ПРОЗРАЧНЫЙ БИЗНЕС</a:t>
                </a:r>
                <a:r>
                  <a:rPr kumimoji="0" lang="ru-R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xmlns="" id="{255F2F69-D19E-25EB-93C5-4F6983CDA144}"/>
                  </a:ext>
                </a:extLst>
              </p:cNvPr>
              <p:cNvSpPr txBox="1"/>
              <p:nvPr/>
            </p:nvSpPr>
            <p:spPr>
              <a:xfrm>
                <a:off x="3539546" y="4021729"/>
                <a:ext cx="5678973" cy="1655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выявлено по итогам исследования </a:t>
                </a: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клиентского пути 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в рамках жизненной ситуации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Проверка контрагента</a:t>
                </a:r>
                <a:r>
                  <a:rPr lang="ru-RU" sz="900" kern="0" dirty="0">
                    <a:solidFill>
                      <a:srgbClr val="57565A"/>
                    </a:solidFill>
                    <a:latin typeface="Golos Text" panose="020B0604020202020204" charset="0"/>
                    <a:ea typeface="Golos Text" panose="020B0604020202020204" charset="0"/>
                  </a:rPr>
                  <a:t>"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  <p:sp>
          <p:nvSpPr>
            <p:cNvPr id="173" name="Rectangle 6">
              <a:extLst>
                <a:ext uri="{FF2B5EF4-FFF2-40B4-BE49-F238E27FC236}">
                  <a16:creationId xmlns:a16="http://schemas.microsoft.com/office/drawing/2014/main" xmlns="" id="{EEE0B6F5-6DA4-D325-7D95-F6A84FFFAF7D}"/>
                </a:ext>
              </a:extLst>
            </p:cNvPr>
            <p:cNvSpPr/>
            <p:nvPr/>
          </p:nvSpPr>
          <p:spPr>
            <a:xfrm>
              <a:off x="13240078" y="3538580"/>
              <a:ext cx="982230" cy="130456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40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76" name="Group 3">
            <a:extLst>
              <a:ext uri="{FF2B5EF4-FFF2-40B4-BE49-F238E27FC236}">
                <a16:creationId xmlns:a16="http://schemas.microsoft.com/office/drawing/2014/main" xmlns="" id="{9EB9BBFC-CD0A-E6D8-33A8-1AD64C10A966}"/>
              </a:ext>
            </a:extLst>
          </p:cNvPr>
          <p:cNvGrpSpPr/>
          <p:nvPr/>
        </p:nvGrpSpPr>
        <p:grpSpPr>
          <a:xfrm>
            <a:off x="4769485" y="2735421"/>
            <a:ext cx="3591697" cy="915026"/>
            <a:chOff x="12944548" y="3032012"/>
            <a:chExt cx="7244955" cy="2308286"/>
          </a:xfrm>
        </p:grpSpPr>
        <p:sp>
          <p:nvSpPr>
            <p:cNvPr id="177" name="Rectangle: Rounded Corners 4">
              <a:extLst>
                <a:ext uri="{FF2B5EF4-FFF2-40B4-BE49-F238E27FC236}">
                  <a16:creationId xmlns:a16="http://schemas.microsoft.com/office/drawing/2014/main" xmlns="" id="{BEEF4DD2-4DBB-F26B-B25E-D36A5399A854}"/>
                </a:ext>
              </a:extLst>
            </p:cNvPr>
            <p:cNvSpPr/>
            <p:nvPr/>
          </p:nvSpPr>
          <p:spPr>
            <a:xfrm>
              <a:off x="12944548" y="3032012"/>
              <a:ext cx="7244955" cy="2308286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178" name="Group 5">
              <a:extLst>
                <a:ext uri="{FF2B5EF4-FFF2-40B4-BE49-F238E27FC236}">
                  <a16:creationId xmlns:a16="http://schemas.microsoft.com/office/drawing/2014/main" xmlns="" id="{135D07F2-5E4F-3C78-D552-77435607EBD4}"/>
                </a:ext>
              </a:extLst>
            </p:cNvPr>
            <p:cNvGrpSpPr/>
            <p:nvPr/>
          </p:nvGrpSpPr>
          <p:grpSpPr>
            <a:xfrm>
              <a:off x="14305218" y="3226670"/>
              <a:ext cx="5884284" cy="1812844"/>
              <a:chOff x="3499580" y="3226670"/>
              <a:chExt cx="5884284" cy="1812844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xmlns="" id="{3318D320-F94B-FB2D-AC7B-9EB5291FE684}"/>
                  </a:ext>
                </a:extLst>
              </p:cNvPr>
              <p:cNvSpPr txBox="1"/>
              <p:nvPr/>
            </p:nvSpPr>
            <p:spPr>
              <a:xfrm>
                <a:off x="3528417" y="3226670"/>
                <a:ext cx="5855447" cy="62112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РЕКОМЕНДАЦИЯ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xmlns="" id="{2532E789-4624-C135-F73B-AC0230BCEB32}"/>
                  </a:ext>
                </a:extLst>
              </p:cNvPr>
              <p:cNvSpPr txBox="1"/>
              <p:nvPr/>
            </p:nvSpPr>
            <p:spPr>
              <a:xfrm>
                <a:off x="3499580" y="3758436"/>
                <a:ext cx="5884284" cy="1281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по улучшению работы сервиса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Прозрачный бизнес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получено по итогам глубинных интервью</a:t>
                </a: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</a:t>
                </a:r>
              </a:p>
            </p:txBody>
          </p:sp>
        </p:grpSp>
        <p:sp>
          <p:nvSpPr>
            <p:cNvPr id="179" name="Rectangle 6">
              <a:extLst>
                <a:ext uri="{FF2B5EF4-FFF2-40B4-BE49-F238E27FC236}">
                  <a16:creationId xmlns:a16="http://schemas.microsoft.com/office/drawing/2014/main" xmlns="" id="{5EDB54C9-B68D-3900-EE98-2D2AA9B14873}"/>
                </a:ext>
              </a:extLst>
            </p:cNvPr>
            <p:cNvSpPr/>
            <p:nvPr/>
          </p:nvSpPr>
          <p:spPr>
            <a:xfrm>
              <a:off x="13258754" y="3686194"/>
              <a:ext cx="941589" cy="10093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41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82" name="Group 3">
            <a:extLst>
              <a:ext uri="{FF2B5EF4-FFF2-40B4-BE49-F238E27FC236}">
                <a16:creationId xmlns:a16="http://schemas.microsoft.com/office/drawing/2014/main" xmlns="" id="{A253C5B3-E773-FA45-B762-7C6B950A60BF}"/>
              </a:ext>
            </a:extLst>
          </p:cNvPr>
          <p:cNvGrpSpPr/>
          <p:nvPr/>
        </p:nvGrpSpPr>
        <p:grpSpPr>
          <a:xfrm>
            <a:off x="4775262" y="3788101"/>
            <a:ext cx="3595918" cy="1035695"/>
            <a:chOff x="12196368" y="3587294"/>
            <a:chExt cx="8134161" cy="3329016"/>
          </a:xfrm>
        </p:grpSpPr>
        <p:sp>
          <p:nvSpPr>
            <p:cNvPr id="183" name="Rectangle: Rounded Corners 4">
              <a:extLst>
                <a:ext uri="{FF2B5EF4-FFF2-40B4-BE49-F238E27FC236}">
                  <a16:creationId xmlns:a16="http://schemas.microsoft.com/office/drawing/2014/main" xmlns="" id="{3693525A-AE19-F57B-D96F-9A2685FC2304}"/>
                </a:ext>
              </a:extLst>
            </p:cNvPr>
            <p:cNvSpPr/>
            <p:nvPr/>
          </p:nvSpPr>
          <p:spPr>
            <a:xfrm>
              <a:off x="12196368" y="3623485"/>
              <a:ext cx="8134161" cy="3292825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184" name="Group 5">
              <a:extLst>
                <a:ext uri="{FF2B5EF4-FFF2-40B4-BE49-F238E27FC236}">
                  <a16:creationId xmlns:a16="http://schemas.microsoft.com/office/drawing/2014/main" xmlns="" id="{9F285324-7D1E-00F0-85C1-2EBB983D2858}"/>
                </a:ext>
              </a:extLst>
            </p:cNvPr>
            <p:cNvGrpSpPr/>
            <p:nvPr/>
          </p:nvGrpSpPr>
          <p:grpSpPr>
            <a:xfrm>
              <a:off x="13689816" y="3587294"/>
              <a:ext cx="6549147" cy="3165030"/>
              <a:chOff x="2884178" y="3587294"/>
              <a:chExt cx="6549147" cy="3165030"/>
            </a:xfrm>
          </p:grpSpPr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xmlns="" id="{E64692F2-3CBA-CF1A-66D6-65F58389DE3F}"/>
                  </a:ext>
                </a:extLst>
              </p:cNvPr>
              <p:cNvSpPr txBox="1"/>
              <p:nvPr/>
            </p:nvSpPr>
            <p:spPr>
              <a:xfrm>
                <a:off x="2916489" y="3587294"/>
                <a:ext cx="6512954" cy="12860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КРИТЕРИЕВ ОЦЕНКИ НАДЕЖНОСТИ КОНТРАГЕНТА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xmlns="" id="{F175625F-6E6F-66E3-30D7-B5C7B37D7B31}"/>
                  </a:ext>
                </a:extLst>
              </p:cNvPr>
              <p:cNvSpPr txBox="1"/>
              <p:nvPr/>
            </p:nvSpPr>
            <p:spPr>
              <a:xfrm>
                <a:off x="2884178" y="4675953"/>
                <a:ext cx="6549147" cy="2076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предложено в рамках внедрения </a:t>
                </a:r>
                <a:r>
                  <a:rPr kumimoji="0" lang="ru-RU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МОДЕЛИ СНИЖЕНИЯ РИСКОВ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привлечения к ответственности по ст. 54.1. НК РФ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недолжная осмотрительность</a:t>
                </a:r>
                <a:r>
                  <a:rPr lang="ru-RU" sz="900" kern="0" dirty="0">
                    <a:solidFill>
                      <a:srgbClr val="57565A"/>
                    </a:solidFill>
                    <a:latin typeface="Golos Text" panose="020B0604020202020204" charset="0"/>
                    <a:ea typeface="Golos Text" panose="020B0604020202020204" charset="0"/>
                  </a:rPr>
                  <a:t>"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                                 </a:t>
                </a:r>
                <a:endPara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  <p:sp>
          <p:nvSpPr>
            <p:cNvPr id="185" name="Rectangle 6">
              <a:extLst>
                <a:ext uri="{FF2B5EF4-FFF2-40B4-BE49-F238E27FC236}">
                  <a16:creationId xmlns:a16="http://schemas.microsoft.com/office/drawing/2014/main" xmlns="" id="{1AB6B148-E42F-835A-3843-960AD9D9DB0C}"/>
                </a:ext>
              </a:extLst>
            </p:cNvPr>
            <p:cNvSpPr/>
            <p:nvPr/>
          </p:nvSpPr>
          <p:spPr>
            <a:xfrm>
              <a:off x="12528435" y="4690278"/>
              <a:ext cx="1110307" cy="128606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58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88" name="Group 3">
            <a:extLst>
              <a:ext uri="{FF2B5EF4-FFF2-40B4-BE49-F238E27FC236}">
                <a16:creationId xmlns:a16="http://schemas.microsoft.com/office/drawing/2014/main" xmlns="" id="{D25DE2D5-7845-8972-E163-EA1B835162AF}"/>
              </a:ext>
            </a:extLst>
          </p:cNvPr>
          <p:cNvGrpSpPr/>
          <p:nvPr/>
        </p:nvGrpSpPr>
        <p:grpSpPr>
          <a:xfrm>
            <a:off x="4795670" y="4939911"/>
            <a:ext cx="3609252" cy="910032"/>
            <a:chOff x="12967604" y="2985710"/>
            <a:chExt cx="5731691" cy="3437888"/>
          </a:xfrm>
        </p:grpSpPr>
        <p:sp>
          <p:nvSpPr>
            <p:cNvPr id="189" name="Rectangle: Rounded Corners 4">
              <a:extLst>
                <a:ext uri="{FF2B5EF4-FFF2-40B4-BE49-F238E27FC236}">
                  <a16:creationId xmlns:a16="http://schemas.microsoft.com/office/drawing/2014/main" xmlns="" id="{1EA5ADFA-852E-9977-EA9A-2D06ECBD36E9}"/>
                </a:ext>
              </a:extLst>
            </p:cNvPr>
            <p:cNvSpPr/>
            <p:nvPr/>
          </p:nvSpPr>
          <p:spPr>
            <a:xfrm>
              <a:off x="12967604" y="2985710"/>
              <a:ext cx="5731691" cy="3437888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190" name="Group 5">
              <a:extLst>
                <a:ext uri="{FF2B5EF4-FFF2-40B4-BE49-F238E27FC236}">
                  <a16:creationId xmlns:a16="http://schemas.microsoft.com/office/drawing/2014/main" xmlns="" id="{064E77D0-D2E4-8D5E-29B7-3D71DF0C1530}"/>
                </a:ext>
              </a:extLst>
            </p:cNvPr>
            <p:cNvGrpSpPr/>
            <p:nvPr/>
          </p:nvGrpSpPr>
          <p:grpSpPr>
            <a:xfrm>
              <a:off x="14023631" y="3271292"/>
              <a:ext cx="4580483" cy="2345019"/>
              <a:chOff x="3217993" y="3271292"/>
              <a:chExt cx="4580483" cy="2345019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xmlns="" id="{2407DB75-FDD7-F35E-C4D4-EE8535DEE32D}"/>
                  </a:ext>
                </a:extLst>
              </p:cNvPr>
              <p:cNvSpPr txBox="1"/>
              <p:nvPr/>
            </p:nvSpPr>
            <p:spPr>
              <a:xfrm>
                <a:off x="3240837" y="3271292"/>
                <a:ext cx="4557636" cy="7663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МАКЕТА ИНТЕРФЕЙСА РАЗРАБОТАНО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xmlns="" id="{44F699B6-AA9E-8D0B-ECE7-C7AFC6CC7ED2}"/>
                  </a:ext>
                </a:extLst>
              </p:cNvPr>
              <p:cNvSpPr txBox="1"/>
              <p:nvPr/>
            </p:nvSpPr>
            <p:spPr>
              <a:xfrm>
                <a:off x="3217993" y="4083537"/>
                <a:ext cx="4580483" cy="1532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обновленный сервис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Прозрачный бизнес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endPara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  <a:p>
                <a:pPr marR="0" lvl="0" indent="3175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Виджет обратной связи на официальном сайте Службы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ОДНО ОКНО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  <a:cs typeface="Times New Roman" panose="02020603050405020304" pitchFamily="18" charset="0"/>
                  </a:rPr>
                  <a:t>"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  <p:sp>
          <p:nvSpPr>
            <p:cNvPr id="191" name="Rectangle 6">
              <a:extLst>
                <a:ext uri="{FF2B5EF4-FFF2-40B4-BE49-F238E27FC236}">
                  <a16:creationId xmlns:a16="http://schemas.microsoft.com/office/drawing/2014/main" xmlns="" id="{53C6A5E1-5E5C-2777-27E3-447A5967758C}"/>
                </a:ext>
              </a:extLst>
            </p:cNvPr>
            <p:cNvSpPr/>
            <p:nvPr/>
          </p:nvSpPr>
          <p:spPr>
            <a:xfrm>
              <a:off x="13307556" y="4127570"/>
              <a:ext cx="530007" cy="120764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2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94" name="Group 3">
            <a:extLst>
              <a:ext uri="{FF2B5EF4-FFF2-40B4-BE49-F238E27FC236}">
                <a16:creationId xmlns:a16="http://schemas.microsoft.com/office/drawing/2014/main" xmlns="" id="{F72FD160-D0DA-F7FB-43C4-1A2E0CB01864}"/>
              </a:ext>
            </a:extLst>
          </p:cNvPr>
          <p:cNvGrpSpPr/>
          <p:nvPr/>
        </p:nvGrpSpPr>
        <p:grpSpPr>
          <a:xfrm>
            <a:off x="4798181" y="5932279"/>
            <a:ext cx="3595918" cy="847493"/>
            <a:chOff x="12944643" y="2835231"/>
            <a:chExt cx="6500294" cy="2743282"/>
          </a:xfrm>
        </p:grpSpPr>
        <p:sp>
          <p:nvSpPr>
            <p:cNvPr id="195" name="Rectangle: Rounded Corners 4">
              <a:extLst>
                <a:ext uri="{FF2B5EF4-FFF2-40B4-BE49-F238E27FC236}">
                  <a16:creationId xmlns:a16="http://schemas.microsoft.com/office/drawing/2014/main" xmlns="" id="{0699E42D-BE8D-953C-8C52-1F29A8E7317C}"/>
                </a:ext>
              </a:extLst>
            </p:cNvPr>
            <p:cNvSpPr/>
            <p:nvPr/>
          </p:nvSpPr>
          <p:spPr>
            <a:xfrm>
              <a:off x="12944643" y="2835231"/>
              <a:ext cx="6444308" cy="2743282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196" name="Group 5">
              <a:extLst>
                <a:ext uri="{FF2B5EF4-FFF2-40B4-BE49-F238E27FC236}">
                  <a16:creationId xmlns:a16="http://schemas.microsoft.com/office/drawing/2014/main" xmlns="" id="{A25DE18D-48E6-23F6-6F03-6481BF711E37}"/>
                </a:ext>
              </a:extLst>
            </p:cNvPr>
            <p:cNvGrpSpPr/>
            <p:nvPr/>
          </p:nvGrpSpPr>
          <p:grpSpPr>
            <a:xfrm>
              <a:off x="14138108" y="2870746"/>
              <a:ext cx="5306829" cy="2578293"/>
              <a:chOff x="3332470" y="2870746"/>
              <a:chExt cx="5306829" cy="2578293"/>
            </a:xfrm>
          </p:grpSpPr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xmlns="" id="{DCC428CA-A4B4-5CA3-CF6D-8BF28DF43801}"/>
                  </a:ext>
                </a:extLst>
              </p:cNvPr>
              <p:cNvSpPr txBox="1"/>
              <p:nvPr/>
            </p:nvSpPr>
            <p:spPr>
              <a:xfrm>
                <a:off x="3363658" y="2870746"/>
                <a:ext cx="5219659" cy="12133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100" b="1" kern="0" dirty="0">
                    <a:solidFill>
                      <a:srgbClr val="57565A">
                        <a:lumMod val="50000"/>
                      </a:srgbClr>
                    </a:solidFill>
                    <a:latin typeface="Golos Text" panose="020B0604020202020204" charset="0"/>
                    <a:ea typeface="Golos Text" panose="020B0604020202020204" charset="0"/>
                  </a:rPr>
                  <a:t>КЛИЕНТСКИХ СЦЕНАРИЕВ МОБИЛИЗОВАННЫХ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xmlns="" id="{85559497-DF9D-4D76-0AC2-888559F53DAB}"/>
                  </a:ext>
                </a:extLst>
              </p:cNvPr>
              <p:cNvSpPr txBox="1"/>
              <p:nvPr/>
            </p:nvSpPr>
            <p:spPr>
              <a:xfrm>
                <a:off x="3332470" y="4019074"/>
                <a:ext cx="5306829" cy="1429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90488" algn="l"/>
                  </a:tabLst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реализовано в рамках предоставления мер налоговой поддержки в </a:t>
                </a:r>
                <a:r>
                  <a:rPr kumimoji="0" lang="ru-RU" sz="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беззаявительном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порядке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  <p:sp>
          <p:nvSpPr>
            <p:cNvPr id="197" name="Rectangle 6">
              <a:extLst>
                <a:ext uri="{FF2B5EF4-FFF2-40B4-BE49-F238E27FC236}">
                  <a16:creationId xmlns:a16="http://schemas.microsoft.com/office/drawing/2014/main" xmlns="" id="{E06D7C8B-2AF7-F164-F869-115242474DC3}"/>
                </a:ext>
              </a:extLst>
            </p:cNvPr>
            <p:cNvSpPr/>
            <p:nvPr/>
          </p:nvSpPr>
          <p:spPr>
            <a:xfrm>
              <a:off x="13261585" y="3632594"/>
              <a:ext cx="829329" cy="112664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12</a:t>
              </a:r>
            </a:p>
          </p:txBody>
        </p:sp>
      </p:grpSp>
      <p:grpSp>
        <p:nvGrpSpPr>
          <p:cNvPr id="200" name="Group 3">
            <a:extLst>
              <a:ext uri="{FF2B5EF4-FFF2-40B4-BE49-F238E27FC236}">
                <a16:creationId xmlns:a16="http://schemas.microsoft.com/office/drawing/2014/main" xmlns="" id="{8754A477-08E9-6A2F-88E3-D946B609B664}"/>
              </a:ext>
            </a:extLst>
          </p:cNvPr>
          <p:cNvGrpSpPr/>
          <p:nvPr/>
        </p:nvGrpSpPr>
        <p:grpSpPr>
          <a:xfrm>
            <a:off x="8817360" y="1747785"/>
            <a:ext cx="3187002" cy="750702"/>
            <a:chOff x="12944549" y="3032012"/>
            <a:chExt cx="6573646" cy="1930498"/>
          </a:xfrm>
        </p:grpSpPr>
        <p:sp>
          <p:nvSpPr>
            <p:cNvPr id="201" name="Rectangle: Rounded Corners 4">
              <a:extLst>
                <a:ext uri="{FF2B5EF4-FFF2-40B4-BE49-F238E27FC236}">
                  <a16:creationId xmlns:a16="http://schemas.microsoft.com/office/drawing/2014/main" xmlns="" id="{4B9446B6-EDDD-8780-0DCD-991DCA58A041}"/>
                </a:ext>
              </a:extLst>
            </p:cNvPr>
            <p:cNvSpPr/>
            <p:nvPr/>
          </p:nvSpPr>
          <p:spPr>
            <a:xfrm>
              <a:off x="12944549" y="3032012"/>
              <a:ext cx="6507705" cy="1893707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202" name="Group 5">
              <a:extLst>
                <a:ext uri="{FF2B5EF4-FFF2-40B4-BE49-F238E27FC236}">
                  <a16:creationId xmlns:a16="http://schemas.microsoft.com/office/drawing/2014/main" xmlns="" id="{552BA110-CE67-A569-4683-8C434478837E}"/>
                </a:ext>
              </a:extLst>
            </p:cNvPr>
            <p:cNvGrpSpPr/>
            <p:nvPr/>
          </p:nvGrpSpPr>
          <p:grpSpPr>
            <a:xfrm>
              <a:off x="13058527" y="3064002"/>
              <a:ext cx="6459668" cy="1898508"/>
              <a:chOff x="2252889" y="3064002"/>
              <a:chExt cx="6459668" cy="1898508"/>
            </a:xfrm>
          </p:grpSpPr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xmlns="" id="{ED1F5323-86CF-3762-7254-A1BF38543957}"/>
                  </a:ext>
                </a:extLst>
              </p:cNvPr>
              <p:cNvSpPr txBox="1"/>
              <p:nvPr/>
            </p:nvSpPr>
            <p:spPr>
              <a:xfrm>
                <a:off x="2252889" y="3064002"/>
                <a:ext cx="6459668" cy="10289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ПОРЯДОК ВЫЯВЛЕНИЯ </a:t>
                </a: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МНЕНИЙ ГРАЖДАН НА САЙТЕ СЛУЖБЫ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xmlns="" id="{9E73DB31-F05B-CE4A-8A71-507DC4E7629B}"/>
                  </a:ext>
                </a:extLst>
              </p:cNvPr>
              <p:cNvSpPr txBox="1"/>
              <p:nvPr/>
            </p:nvSpPr>
            <p:spPr>
              <a:xfrm>
                <a:off x="2252889" y="4012739"/>
                <a:ext cx="6435762" cy="949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разработан и апробируется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–</a:t>
                </a:r>
                <a:r>
                  <a:rPr kumimoji="0" lang="ru-RU" sz="9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</a:t>
                </a:r>
                <a:r>
                  <a:rPr kumimoji="0" lang="ru-RU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первый 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опрос запущен в декабре  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</p:grpSp>
      <p:grpSp>
        <p:nvGrpSpPr>
          <p:cNvPr id="205" name="Group 3">
            <a:extLst>
              <a:ext uri="{FF2B5EF4-FFF2-40B4-BE49-F238E27FC236}">
                <a16:creationId xmlns:a16="http://schemas.microsoft.com/office/drawing/2014/main" xmlns="" id="{B80D4FF0-FB67-0B7A-EB5C-A8A7FABAB5DF}"/>
              </a:ext>
            </a:extLst>
          </p:cNvPr>
          <p:cNvGrpSpPr/>
          <p:nvPr/>
        </p:nvGrpSpPr>
        <p:grpSpPr>
          <a:xfrm>
            <a:off x="8727998" y="2609083"/>
            <a:ext cx="3246829" cy="831401"/>
            <a:chOff x="12663013" y="3077749"/>
            <a:chExt cx="6912961" cy="2161632"/>
          </a:xfrm>
        </p:grpSpPr>
        <p:sp>
          <p:nvSpPr>
            <p:cNvPr id="206" name="Rectangle: Rounded Corners 4">
              <a:extLst>
                <a:ext uri="{FF2B5EF4-FFF2-40B4-BE49-F238E27FC236}">
                  <a16:creationId xmlns:a16="http://schemas.microsoft.com/office/drawing/2014/main" xmlns="" id="{232EBA37-242B-4866-065C-FD40AA2D9CD0}"/>
                </a:ext>
              </a:extLst>
            </p:cNvPr>
            <p:cNvSpPr/>
            <p:nvPr/>
          </p:nvSpPr>
          <p:spPr>
            <a:xfrm>
              <a:off x="12853275" y="3077749"/>
              <a:ext cx="6722699" cy="2161632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207" name="Group 5">
              <a:extLst>
                <a:ext uri="{FF2B5EF4-FFF2-40B4-BE49-F238E27FC236}">
                  <a16:creationId xmlns:a16="http://schemas.microsoft.com/office/drawing/2014/main" xmlns="" id="{24B5C891-31F0-A811-B303-F4278930EA28}"/>
                </a:ext>
              </a:extLst>
            </p:cNvPr>
            <p:cNvGrpSpPr/>
            <p:nvPr/>
          </p:nvGrpSpPr>
          <p:grpSpPr>
            <a:xfrm>
              <a:off x="14251148" y="3168660"/>
              <a:ext cx="5269435" cy="1896329"/>
              <a:chOff x="3445510" y="3168660"/>
              <a:chExt cx="5269435" cy="1896329"/>
            </a:xfrm>
          </p:grpSpPr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xmlns="" id="{8453C2DE-4CEB-153E-9F99-4ADC47C8D317}"/>
                  </a:ext>
                </a:extLst>
              </p:cNvPr>
              <p:cNvSpPr txBox="1"/>
              <p:nvPr/>
            </p:nvSpPr>
            <p:spPr>
              <a:xfrm>
                <a:off x="3445510" y="3168660"/>
                <a:ext cx="5269435" cy="64017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МНЕНИЕ ГРАЖДАН СОБРАНО 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xmlns="" id="{18450810-BDE2-E930-7FBB-FA6B56B027F8}"/>
                  </a:ext>
                </a:extLst>
              </p:cNvPr>
              <p:cNvSpPr txBox="1"/>
              <p:nvPr/>
            </p:nvSpPr>
            <p:spPr>
              <a:xfrm>
                <a:off x="3445510" y="3744635"/>
                <a:ext cx="5269435" cy="132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по итогам опроса о предпочитаемом способе информирования о статусе жалобы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  <p:sp>
          <p:nvSpPr>
            <p:cNvPr id="208" name="Rectangle 6">
              <a:extLst>
                <a:ext uri="{FF2B5EF4-FFF2-40B4-BE49-F238E27FC236}">
                  <a16:creationId xmlns:a16="http://schemas.microsoft.com/office/drawing/2014/main" xmlns="" id="{24612660-7E20-08DC-623A-AAC0FEBD5E21}"/>
                </a:ext>
              </a:extLst>
            </p:cNvPr>
            <p:cNvSpPr/>
            <p:nvPr/>
          </p:nvSpPr>
          <p:spPr>
            <a:xfrm>
              <a:off x="12663013" y="3596740"/>
              <a:ext cx="2257896" cy="104028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621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1" name="Group 3">
            <a:extLst>
              <a:ext uri="{FF2B5EF4-FFF2-40B4-BE49-F238E27FC236}">
                <a16:creationId xmlns:a16="http://schemas.microsoft.com/office/drawing/2014/main" xmlns="" id="{54FE0A3C-6059-9CBF-9FE4-71349BF841ED}"/>
              </a:ext>
            </a:extLst>
          </p:cNvPr>
          <p:cNvGrpSpPr/>
          <p:nvPr/>
        </p:nvGrpSpPr>
        <p:grpSpPr>
          <a:xfrm>
            <a:off x="8820079" y="3550638"/>
            <a:ext cx="3152314" cy="791486"/>
            <a:chOff x="12944548" y="3032012"/>
            <a:chExt cx="6495309" cy="2565968"/>
          </a:xfrm>
        </p:grpSpPr>
        <p:sp>
          <p:nvSpPr>
            <p:cNvPr id="212" name="Rectangle: Rounded Corners 4">
              <a:extLst>
                <a:ext uri="{FF2B5EF4-FFF2-40B4-BE49-F238E27FC236}">
                  <a16:creationId xmlns:a16="http://schemas.microsoft.com/office/drawing/2014/main" xmlns="" id="{D8052229-88B8-A5BB-3342-4FC51744A8AE}"/>
                </a:ext>
              </a:extLst>
            </p:cNvPr>
            <p:cNvSpPr/>
            <p:nvPr/>
          </p:nvSpPr>
          <p:spPr>
            <a:xfrm>
              <a:off x="12944548" y="3032012"/>
              <a:ext cx="6466984" cy="2565968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213" name="Group 5">
              <a:extLst>
                <a:ext uri="{FF2B5EF4-FFF2-40B4-BE49-F238E27FC236}">
                  <a16:creationId xmlns:a16="http://schemas.microsoft.com/office/drawing/2014/main" xmlns="" id="{CC192220-129C-C633-0A13-280BF7168D72}"/>
                </a:ext>
              </a:extLst>
            </p:cNvPr>
            <p:cNvGrpSpPr/>
            <p:nvPr/>
          </p:nvGrpSpPr>
          <p:grpSpPr>
            <a:xfrm>
              <a:off x="14219484" y="3070361"/>
              <a:ext cx="5220373" cy="2326822"/>
              <a:chOff x="3413846" y="3070361"/>
              <a:chExt cx="5220373" cy="2326822"/>
            </a:xfrm>
          </p:grpSpPr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xmlns="" id="{6F704E86-C6F3-D273-C882-5C506121BC63}"/>
                  </a:ext>
                </a:extLst>
              </p:cNvPr>
              <p:cNvSpPr txBox="1"/>
              <p:nvPr/>
            </p:nvSpPr>
            <p:spPr>
              <a:xfrm>
                <a:off x="3413846" y="3070361"/>
                <a:ext cx="5192048" cy="129714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ВЫБИРАЮТ САЙТ, ЛК И </a:t>
                </a:r>
              </a:p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МОБИЛЬНОЕ</a:t>
                </a:r>
                <a:r>
                  <a:rPr kumimoji="0" lang="en-US" sz="1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</a:t>
                </a:r>
                <a:r>
                  <a:rPr kumimoji="0" lang="ru-RU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ПРИЛОЖЕНИЕ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xmlns="" id="{9A725104-FEB9-4199-DB84-837A4839E005}"/>
                  </a:ext>
                </a:extLst>
              </p:cNvPr>
              <p:cNvSpPr txBox="1"/>
              <p:nvPr/>
            </p:nvSpPr>
            <p:spPr>
              <a:xfrm>
                <a:off x="3442171" y="4199822"/>
                <a:ext cx="5192048" cy="1197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в качестве предпочтительного канала обратной связи со Службой </a:t>
                </a:r>
                <a:endParaRPr kumimoji="0" lang="ru-RU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  <p:sp>
          <p:nvSpPr>
            <p:cNvPr id="214" name="Rectangle 6">
              <a:extLst>
                <a:ext uri="{FF2B5EF4-FFF2-40B4-BE49-F238E27FC236}">
                  <a16:creationId xmlns:a16="http://schemas.microsoft.com/office/drawing/2014/main" xmlns="" id="{35E05EEE-3779-2FC8-7A01-23999D65B9A1}"/>
                </a:ext>
              </a:extLst>
            </p:cNvPr>
            <p:cNvSpPr/>
            <p:nvPr/>
          </p:nvSpPr>
          <p:spPr>
            <a:xfrm>
              <a:off x="13093443" y="3636093"/>
              <a:ext cx="1413748" cy="129714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R="0" lvl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70%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23" name="Group 3">
            <a:extLst>
              <a:ext uri="{FF2B5EF4-FFF2-40B4-BE49-F238E27FC236}">
                <a16:creationId xmlns:a16="http://schemas.microsoft.com/office/drawing/2014/main" xmlns="" id="{939F412F-3D60-0414-343E-0AAA79C4A13C}"/>
              </a:ext>
            </a:extLst>
          </p:cNvPr>
          <p:cNvGrpSpPr/>
          <p:nvPr/>
        </p:nvGrpSpPr>
        <p:grpSpPr>
          <a:xfrm>
            <a:off x="8853798" y="4553728"/>
            <a:ext cx="3093117" cy="766457"/>
            <a:chOff x="12944550" y="3032012"/>
            <a:chExt cx="6576032" cy="2565967"/>
          </a:xfrm>
        </p:grpSpPr>
        <p:sp>
          <p:nvSpPr>
            <p:cNvPr id="224" name="Rectangle: Rounded Corners 4">
              <a:extLst>
                <a:ext uri="{FF2B5EF4-FFF2-40B4-BE49-F238E27FC236}">
                  <a16:creationId xmlns:a16="http://schemas.microsoft.com/office/drawing/2014/main" xmlns="" id="{F11A1161-A69F-8DCD-8B0B-221C9D57E119}"/>
                </a:ext>
              </a:extLst>
            </p:cNvPr>
            <p:cNvSpPr/>
            <p:nvPr/>
          </p:nvSpPr>
          <p:spPr>
            <a:xfrm>
              <a:off x="12944550" y="3032012"/>
              <a:ext cx="6576032" cy="2565967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225" name="Group 5">
              <a:extLst>
                <a:ext uri="{FF2B5EF4-FFF2-40B4-BE49-F238E27FC236}">
                  <a16:creationId xmlns:a16="http://schemas.microsoft.com/office/drawing/2014/main" xmlns="" id="{B9C79553-4977-AAE6-AA43-D1A0271292EE}"/>
                </a:ext>
              </a:extLst>
            </p:cNvPr>
            <p:cNvGrpSpPr/>
            <p:nvPr/>
          </p:nvGrpSpPr>
          <p:grpSpPr>
            <a:xfrm>
              <a:off x="14224948" y="3050362"/>
              <a:ext cx="5055869" cy="2363214"/>
              <a:chOff x="3419310" y="3050362"/>
              <a:chExt cx="5055869" cy="2363214"/>
            </a:xfrm>
          </p:grpSpPr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xmlns="" id="{20F82945-B8D1-43D8-0A39-74FE74AC402F}"/>
                  </a:ext>
                </a:extLst>
              </p:cNvPr>
              <p:cNvSpPr txBox="1"/>
              <p:nvPr/>
            </p:nvSpPr>
            <p:spPr>
              <a:xfrm>
                <a:off x="3494318" y="3050362"/>
                <a:ext cx="4953982" cy="8758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000" b="1" kern="0" dirty="0">
                    <a:solidFill>
                      <a:srgbClr val="57565A">
                        <a:lumMod val="50000"/>
                      </a:srgbClr>
                    </a:solidFill>
                    <a:latin typeface="Golos Text" panose="020B0604020202020204" charset="0"/>
                    <a:ea typeface="Golos Text" panose="020B0604020202020204" charset="0"/>
                  </a:rPr>
                  <a:t>ГРАЖДАН</a:t>
                </a:r>
                <a:r>
                  <a:rPr lang="ru-RU" sz="1100" b="1" kern="0" dirty="0">
                    <a:solidFill>
                      <a:srgbClr val="57565A">
                        <a:lumMod val="50000"/>
                      </a:srgbClr>
                    </a:solidFill>
                    <a:latin typeface="Golos Text" panose="020B0604020202020204" charset="0"/>
                    <a:ea typeface="Golos Text" panose="020B0604020202020204" charset="0"/>
                  </a:rPr>
                  <a:t> 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xmlns="" id="{2744CDF6-6F01-64AD-9E44-D5D8A3E18995}"/>
                  </a:ext>
                </a:extLst>
              </p:cNvPr>
              <p:cNvSpPr txBox="1"/>
              <p:nvPr/>
            </p:nvSpPr>
            <p:spPr>
              <a:xfrm>
                <a:off x="3419310" y="3713446"/>
                <a:ext cx="5055869" cy="1700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900" kern="0" dirty="0">
                    <a:solidFill>
                      <a:srgbClr val="57565A"/>
                    </a:solidFill>
                    <a:latin typeface="Golos Text" panose="020B0604020202020204" charset="0"/>
                    <a:ea typeface="Golos Text" panose="020B0604020202020204" charset="0"/>
                  </a:rPr>
                  <a:t>довольны</a:t>
                </a: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 взаимодействием с ФНС России (на основании независимого исследовании, 1,3 тыс. чел.)</a:t>
                </a:r>
                <a:endPara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  <p:sp>
          <p:nvSpPr>
            <p:cNvPr id="226" name="Rectangle 6">
              <a:extLst>
                <a:ext uri="{FF2B5EF4-FFF2-40B4-BE49-F238E27FC236}">
                  <a16:creationId xmlns:a16="http://schemas.microsoft.com/office/drawing/2014/main" xmlns="" id="{8B796EE3-64EB-ED36-86B2-BE9F0E2DE336}"/>
                </a:ext>
              </a:extLst>
            </p:cNvPr>
            <p:cNvSpPr/>
            <p:nvPr/>
          </p:nvSpPr>
          <p:spPr>
            <a:xfrm>
              <a:off x="12998629" y="3497280"/>
              <a:ext cx="1513840" cy="133950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86%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29" name="Group 3">
            <a:extLst>
              <a:ext uri="{FF2B5EF4-FFF2-40B4-BE49-F238E27FC236}">
                <a16:creationId xmlns:a16="http://schemas.microsoft.com/office/drawing/2014/main" xmlns="" id="{5EC719C2-2552-C94A-31BE-C6AC0093395E}"/>
              </a:ext>
            </a:extLst>
          </p:cNvPr>
          <p:cNvGrpSpPr/>
          <p:nvPr/>
        </p:nvGrpSpPr>
        <p:grpSpPr>
          <a:xfrm>
            <a:off x="8800502" y="5545886"/>
            <a:ext cx="3177719" cy="741956"/>
            <a:chOff x="12892960" y="3032012"/>
            <a:chExt cx="5684209" cy="2255666"/>
          </a:xfrm>
        </p:grpSpPr>
        <p:sp>
          <p:nvSpPr>
            <p:cNvPr id="230" name="Rectangle: Rounded Corners 4">
              <a:extLst>
                <a:ext uri="{FF2B5EF4-FFF2-40B4-BE49-F238E27FC236}">
                  <a16:creationId xmlns:a16="http://schemas.microsoft.com/office/drawing/2014/main" xmlns="" id="{00616170-8F90-4093-54B5-033B78DBF634}"/>
                </a:ext>
              </a:extLst>
            </p:cNvPr>
            <p:cNvSpPr/>
            <p:nvPr/>
          </p:nvSpPr>
          <p:spPr>
            <a:xfrm>
              <a:off x="12944548" y="3032012"/>
              <a:ext cx="5632621" cy="2255666"/>
            </a:xfrm>
            <a:prstGeom prst="roundRect">
              <a:avLst>
                <a:gd name="adj" fmla="val 6699"/>
              </a:avLst>
            </a:prstGeom>
            <a:solidFill>
              <a:srgbClr val="FFFFFF"/>
            </a:solidFill>
            <a:ln w="53975">
              <a:noFill/>
            </a:ln>
            <a:effectLst>
              <a:outerShdw blurRad="736600" dist="431800" dir="3660000" sx="91000" sy="91000" algn="tl" rotWithShape="0">
                <a:srgbClr val="377DFF">
                  <a:lumMod val="75000"/>
                  <a:alpha val="40000"/>
                </a:srgb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172144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231" name="Group 5">
              <a:extLst>
                <a:ext uri="{FF2B5EF4-FFF2-40B4-BE49-F238E27FC236}">
                  <a16:creationId xmlns:a16="http://schemas.microsoft.com/office/drawing/2014/main" xmlns="" id="{028E2E7A-721D-3ED2-8CAF-4BE876E09BA3}"/>
                </a:ext>
              </a:extLst>
            </p:cNvPr>
            <p:cNvGrpSpPr/>
            <p:nvPr/>
          </p:nvGrpSpPr>
          <p:grpSpPr>
            <a:xfrm>
              <a:off x="13904606" y="3226149"/>
              <a:ext cx="4531839" cy="1582640"/>
              <a:chOff x="3098968" y="3226149"/>
              <a:chExt cx="4531839" cy="1582640"/>
            </a:xfrm>
          </p:grpSpPr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xmlns="" id="{1212EE00-2979-8BC3-102D-F71148FD4FEB}"/>
                  </a:ext>
                </a:extLst>
              </p:cNvPr>
              <p:cNvSpPr txBox="1"/>
              <p:nvPr/>
            </p:nvSpPr>
            <p:spPr>
              <a:xfrm>
                <a:off x="3098968" y="3226149"/>
                <a:ext cx="4474434" cy="74855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СОТРУДНИКОВ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xmlns="" id="{3F53DEA6-21A9-34CB-5F44-D172D13C2EE5}"/>
                  </a:ext>
                </a:extLst>
              </p:cNvPr>
              <p:cNvSpPr txBox="1"/>
              <p:nvPr/>
            </p:nvSpPr>
            <p:spPr>
              <a:xfrm>
                <a:off x="3098968" y="3685959"/>
                <a:ext cx="4531839" cy="112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2285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/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удовлетворено своей работой в Службе по итогам исследования (44 547 чел.)</a:t>
                </a:r>
                <a:endPara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  <p:sp>
          <p:nvSpPr>
            <p:cNvPr id="232" name="Rectangle 6">
              <a:extLst>
                <a:ext uri="{FF2B5EF4-FFF2-40B4-BE49-F238E27FC236}">
                  <a16:creationId xmlns:a16="http://schemas.microsoft.com/office/drawing/2014/main" xmlns="" id="{BFE42598-4666-245D-E9A5-92A039283C73}"/>
                </a:ext>
              </a:extLst>
            </p:cNvPr>
            <p:cNvSpPr/>
            <p:nvPr/>
          </p:nvSpPr>
          <p:spPr>
            <a:xfrm>
              <a:off x="12892960" y="3608956"/>
              <a:ext cx="1242161" cy="121639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  <a:cs typeface="Open Sans" panose="020B0606030504020204" pitchFamily="34" charset="0"/>
                </a:rPr>
                <a:t>70%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20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РАЗВИТИЕ </a:t>
            </a: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НАЛОГОВОЙ СИСТЕМЫ НОВЫХ ТЕРРИТОРИЙ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65B0BF6B-A965-1581-2376-978481586736}"/>
              </a:ext>
            </a:extLst>
          </p:cNvPr>
          <p:cNvSpPr/>
          <p:nvPr/>
        </p:nvSpPr>
        <p:spPr>
          <a:xfrm>
            <a:off x="7091" y="908720"/>
            <a:ext cx="12192000" cy="596471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olos Text" panose="020B0604020202020204" charset="0"/>
              <a:ea typeface="Golos Text" panose="020B060402020202020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C406BA0B-5EC2-6E0C-9AB7-71E76FBC2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55" y="1478393"/>
            <a:ext cx="6623494" cy="4095298"/>
          </a:xfrm>
          <a:prstGeom prst="rect">
            <a:avLst/>
          </a:prstGeom>
        </p:spPr>
      </p:pic>
      <p:grpSp>
        <p:nvGrpSpPr>
          <p:cNvPr id="42" name="Group 180">
            <a:extLst>
              <a:ext uri="{FF2B5EF4-FFF2-40B4-BE49-F238E27FC236}">
                <a16:creationId xmlns="" xmlns:a16="http://schemas.microsoft.com/office/drawing/2014/main" id="{42CEADAF-04B3-5046-CA8A-CF24F7B35FE7}"/>
              </a:ext>
            </a:extLst>
          </p:cNvPr>
          <p:cNvGrpSpPr/>
          <p:nvPr/>
        </p:nvGrpSpPr>
        <p:grpSpPr>
          <a:xfrm>
            <a:off x="773416" y="6116896"/>
            <a:ext cx="2522930" cy="613713"/>
            <a:chOff x="-270831" y="4795076"/>
            <a:chExt cx="2522930" cy="552410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00C1B9A-AFF1-0319-1D44-569AC7F04B3B}"/>
                </a:ext>
              </a:extLst>
            </p:cNvPr>
            <p:cNvSpPr txBox="1"/>
            <p:nvPr/>
          </p:nvSpPr>
          <p:spPr>
            <a:xfrm>
              <a:off x="113725" y="4795076"/>
              <a:ext cx="1858293" cy="19392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42900" algn="l"/>
                </a:tabLst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rPr>
                <a:t>УФНС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57565A">
                    <a:lumMod val="50000"/>
                  </a:srgbClr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grpSp>
          <p:nvGrpSpPr>
            <p:cNvPr id="44" name="Group 345">
              <a:extLst>
                <a:ext uri="{FF2B5EF4-FFF2-40B4-BE49-F238E27FC236}">
                  <a16:creationId xmlns="" xmlns:a16="http://schemas.microsoft.com/office/drawing/2014/main" id="{BFAC4B73-4108-DE4D-2B52-DC6738B862F4}"/>
                </a:ext>
              </a:extLst>
            </p:cNvPr>
            <p:cNvGrpSpPr/>
            <p:nvPr/>
          </p:nvGrpSpPr>
          <p:grpSpPr>
            <a:xfrm>
              <a:off x="-270831" y="5148324"/>
              <a:ext cx="2522930" cy="199162"/>
              <a:chOff x="40366" y="6723666"/>
              <a:chExt cx="2166300" cy="203661"/>
            </a:xfrm>
          </p:grpSpPr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8493D278-B128-B4B6-8A68-102F781DD4D8}"/>
                  </a:ext>
                </a:extLst>
              </p:cNvPr>
              <p:cNvSpPr txBox="1"/>
              <p:nvPr/>
            </p:nvSpPr>
            <p:spPr>
              <a:xfrm>
                <a:off x="371667" y="6729023"/>
                <a:ext cx="1834999" cy="19830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42900" algn="l"/>
                  </a:tabLst>
                  <a:defRPr/>
                </a:pP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7565A">
                        <a:lumMod val="50000"/>
                      </a:srgbClr>
                    </a:solidFill>
                    <a:effectLst/>
                    <a:uLnTx/>
                    <a:uFillTx/>
                    <a:latin typeface="Golos Text" panose="020B0604020202020204" charset="0"/>
                    <a:ea typeface="Golos Text" panose="020B0604020202020204" charset="0"/>
                  </a:rPr>
                  <a:t>Инспекции / ТОРМ</a:t>
                </a: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7565A">
                      <a:lumMod val="50000"/>
                    </a:srgbClr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  <p:sp>
            <p:nvSpPr>
              <p:cNvPr id="46" name="Прямоугольник 8">
                <a:extLst>
                  <a:ext uri="{FF2B5EF4-FFF2-40B4-BE49-F238E27FC236}">
                    <a16:creationId xmlns="" xmlns:a16="http://schemas.microsoft.com/office/drawing/2014/main" id="{2FA7E2DD-E819-AF47-3B7D-A00C3540ED31}"/>
                  </a:ext>
                </a:extLst>
              </p:cNvPr>
              <p:cNvSpPr/>
              <p:nvPr/>
            </p:nvSpPr>
            <p:spPr>
              <a:xfrm>
                <a:off x="40366" y="6723666"/>
                <a:ext cx="180000" cy="180000"/>
              </a:xfrm>
              <a:prstGeom prst="ellipse">
                <a:avLst/>
              </a:prstGeom>
              <a:solidFill>
                <a:srgbClr val="FFC000"/>
              </a:solidFill>
              <a:ln w="22225" cap="flat" cmpd="sng" algn="ctr">
                <a:solidFill>
                  <a:srgbClr val="FF0000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los Text" panose="020B0604020202020204" charset="0"/>
                  <a:ea typeface="Golos Text" panose="020B0604020202020204" charset="0"/>
                </a:endParaRPr>
              </a:p>
            </p:txBody>
          </p:sp>
        </p:grpSp>
      </p:grpSp>
      <p:sp>
        <p:nvSpPr>
          <p:cNvPr id="47" name="Прямоугольник 8">
            <a:extLst>
              <a:ext uri="{FF2B5EF4-FFF2-40B4-BE49-F238E27FC236}">
                <a16:creationId xmlns="" xmlns:a16="http://schemas.microsoft.com/office/drawing/2014/main" id="{EEF5C4EC-B5F4-0EAB-C456-6FC01E194CFF}"/>
              </a:ext>
            </a:extLst>
          </p:cNvPr>
          <p:cNvSpPr/>
          <p:nvPr/>
        </p:nvSpPr>
        <p:spPr>
          <a:xfrm>
            <a:off x="777161" y="6130943"/>
            <a:ext cx="209633" cy="195558"/>
          </a:xfrm>
          <a:prstGeom prst="ellipse">
            <a:avLst/>
          </a:prstGeom>
          <a:solidFill>
            <a:srgbClr val="0070C0"/>
          </a:solidFill>
          <a:ln w="222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los Text" panose="020B0604020202020204" charset="0"/>
              <a:ea typeface="Golos Text" panose="020B0604020202020204" charset="0"/>
            </a:endParaRPr>
          </a:p>
        </p:txBody>
      </p:sp>
      <p:grpSp>
        <p:nvGrpSpPr>
          <p:cNvPr id="49" name="Group 180">
            <a:extLst>
              <a:ext uri="{FF2B5EF4-FFF2-40B4-BE49-F238E27FC236}">
                <a16:creationId xmlns="" xmlns:a16="http://schemas.microsoft.com/office/drawing/2014/main" id="{0878A264-1FB8-36B1-96CA-6C0201CA75FA}"/>
              </a:ext>
            </a:extLst>
          </p:cNvPr>
          <p:cNvGrpSpPr/>
          <p:nvPr/>
        </p:nvGrpSpPr>
        <p:grpSpPr>
          <a:xfrm>
            <a:off x="588006" y="1261664"/>
            <a:ext cx="3478410" cy="677108"/>
            <a:chOff x="78362" y="1015527"/>
            <a:chExt cx="3658245" cy="3432713"/>
          </a:xfrm>
          <a:noFill/>
        </p:grpSpPr>
        <p:sp>
          <p:nvSpPr>
            <p:cNvPr id="50" name="Rectangle 330">
              <a:extLst>
                <a:ext uri="{FF2B5EF4-FFF2-40B4-BE49-F238E27FC236}">
                  <a16:creationId xmlns="" xmlns:a16="http://schemas.microsoft.com/office/drawing/2014/main" id="{E8FAE5CE-9865-8850-94B8-08A8B69FB2A0}"/>
                </a:ext>
              </a:extLst>
            </p:cNvPr>
            <p:cNvSpPr/>
            <p:nvPr/>
          </p:nvSpPr>
          <p:spPr>
            <a:xfrm>
              <a:off x="78362" y="1027794"/>
              <a:ext cx="3658245" cy="2024878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los Text" panose="020B0604020202020204" charset="0"/>
                <a:ea typeface="Golos Text" panose="020B060402020202020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9F6B748D-54DD-A1B8-6250-7C9844B0808D}"/>
                </a:ext>
              </a:extLst>
            </p:cNvPr>
            <p:cNvSpPr txBox="1"/>
            <p:nvPr/>
          </p:nvSpPr>
          <p:spPr>
            <a:xfrm>
              <a:off x="235983" y="1015527"/>
              <a:ext cx="3400851" cy="343271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600"/>
                </a:spcAft>
                <a:defRPr sz="3200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ru-RU" sz="2800" b="1" dirty="0">
                  <a:solidFill>
                    <a:schemeClr val="accent6">
                      <a:lumMod val="75000"/>
                    </a:schemeClr>
                  </a:solidFill>
                  <a:latin typeface="Golos Text" panose="020B0604020202020204" charset="0"/>
                  <a:ea typeface="Golos Text" panose="020B0604020202020204" charset="0"/>
                </a:rPr>
                <a:t>05.10.2022</a:t>
              </a:r>
              <a:r>
                <a:rPr lang="ru-RU" sz="1800" b="1" dirty="0">
                  <a:solidFill>
                    <a:schemeClr val="tx1">
                      <a:lumMod val="75000"/>
                    </a:schemeClr>
                  </a:solidFill>
                  <a:latin typeface="Golos Text" panose="020B0604020202020204" charset="0"/>
                  <a:ea typeface="Golos Text" panose="020B0604020202020204" charset="0"/>
                </a:rPr>
                <a:t> </a:t>
              </a:r>
              <a:br>
                <a:rPr lang="ru-RU" sz="1800" b="1" dirty="0">
                  <a:solidFill>
                    <a:schemeClr val="tx1">
                      <a:lumMod val="75000"/>
                    </a:schemeClr>
                  </a:solidFill>
                  <a:latin typeface="Golos Text" panose="020B0604020202020204" charset="0"/>
                  <a:ea typeface="Golos Text" panose="020B0604020202020204" charset="0"/>
                </a:rPr>
              </a:br>
              <a:r>
                <a:rPr lang="ru-RU" sz="1600" b="1" dirty="0">
                  <a:solidFill>
                    <a:schemeClr val="tx1">
                      <a:lumMod val="75000"/>
                    </a:schemeClr>
                  </a:solidFill>
                  <a:latin typeface="Golos Text" panose="020B0604020202020204" charset="0"/>
                  <a:ea typeface="Golos Text" panose="020B0604020202020204" charset="0"/>
                </a:rPr>
                <a:t>созданы органы ФНС России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7A02162C-505C-5F5D-1970-DF4443B474F1}"/>
              </a:ext>
            </a:extLst>
          </p:cNvPr>
          <p:cNvSpPr txBox="1"/>
          <p:nvPr/>
        </p:nvSpPr>
        <p:spPr>
          <a:xfrm>
            <a:off x="112287" y="1934971"/>
            <a:ext cx="2803813" cy="9694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 sz="3200">
                <a:solidFill>
                  <a:srgbClr val="44546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Фактическая численность</a:t>
            </a:r>
          </a:p>
          <a:p>
            <a:pPr algn="ctr">
              <a:defRPr sz="3200">
                <a:solidFill>
                  <a:srgbClr val="44546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800" b="1" dirty="0">
                <a:solidFill>
                  <a:srgbClr val="C00000"/>
                </a:solidFill>
                <a:latin typeface="Golos Text" panose="020B0604020202020204" charset="0"/>
                <a:ea typeface="Golos Text" panose="020B0604020202020204" charset="0"/>
              </a:rPr>
              <a:t>2 574</a:t>
            </a:r>
          </a:p>
          <a:p>
            <a:pPr algn="ctr">
              <a:spcAft>
                <a:spcPts val="1200"/>
              </a:spcAft>
              <a:defRPr sz="3200">
                <a:solidFill>
                  <a:srgbClr val="44546A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сотрудников</a:t>
            </a:r>
          </a:p>
        </p:txBody>
      </p:sp>
      <p:sp>
        <p:nvSpPr>
          <p:cNvPr id="53" name="Sev01">
            <a:extLst>
              <a:ext uri="{FF2B5EF4-FFF2-40B4-BE49-F238E27FC236}">
                <a16:creationId xmlns="" xmlns:a16="http://schemas.microsoft.com/office/drawing/2014/main" id="{F4BDBFF6-DB83-0D8C-6561-FA98283F0119}"/>
              </a:ext>
            </a:extLst>
          </p:cNvPr>
          <p:cNvSpPr>
            <a:spLocks noChangeAspect="1"/>
          </p:cNvSpPr>
          <p:nvPr/>
        </p:nvSpPr>
        <p:spPr>
          <a:xfrm>
            <a:off x="447050" y="3493758"/>
            <a:ext cx="1349042" cy="134904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0846DCC-3B49-2958-7E45-218873107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6898" y="4509282"/>
            <a:ext cx="374178" cy="37417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4030D80-0083-721F-236C-6E6F5F7DD414}"/>
              </a:ext>
            </a:extLst>
          </p:cNvPr>
          <p:cNvSpPr txBox="1"/>
          <p:nvPr/>
        </p:nvSpPr>
        <p:spPr>
          <a:xfrm>
            <a:off x="-55108" y="3724796"/>
            <a:ext cx="23533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4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точки </a:t>
            </a:r>
            <a:b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присутствия</a:t>
            </a:r>
          </a:p>
          <a:p>
            <a:pPr algn="ctr"/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Куратор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: Крым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57DD295-BA51-D13D-B306-63EAB65DA5D8}"/>
              </a:ext>
            </a:extLst>
          </p:cNvPr>
          <p:cNvSpPr txBox="1"/>
          <p:nvPr/>
        </p:nvSpPr>
        <p:spPr>
          <a:xfrm>
            <a:off x="4254204" y="4819990"/>
            <a:ext cx="23533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Запорожская </a:t>
            </a:r>
            <a:br>
              <a:rPr lang="ru-RU" sz="1400" b="1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область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FF81A20-5418-EC31-40C4-B4BEC27CEBE8}"/>
              </a:ext>
            </a:extLst>
          </p:cNvPr>
          <p:cNvSpPr txBox="1"/>
          <p:nvPr/>
        </p:nvSpPr>
        <p:spPr>
          <a:xfrm>
            <a:off x="4883299" y="5096604"/>
            <a:ext cx="23533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400" b="1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Луганская Народная Республика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E1B83DEE-5DBB-DC09-A619-B469238D058E}"/>
              </a:ext>
            </a:extLst>
          </p:cNvPr>
          <p:cNvSpPr txBox="1"/>
          <p:nvPr/>
        </p:nvSpPr>
        <p:spPr>
          <a:xfrm>
            <a:off x="5347998" y="998011"/>
            <a:ext cx="231361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Донецкая Народная Республика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D036EA5C-7864-3BB9-A1C9-EE471FA689B6}"/>
              </a:ext>
            </a:extLst>
          </p:cNvPr>
          <p:cNvSpPr txBox="1"/>
          <p:nvPr/>
        </p:nvSpPr>
        <p:spPr>
          <a:xfrm>
            <a:off x="1700303" y="3236663"/>
            <a:ext cx="23533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Херсонская </a:t>
            </a:r>
            <a:br>
              <a:rPr lang="ru-RU" sz="1400" b="1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область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88C9DF3E-33F1-6E09-311D-ADFAAC4D77DF}"/>
              </a:ext>
            </a:extLst>
          </p:cNvPr>
          <p:cNvSpPr txBox="1"/>
          <p:nvPr/>
        </p:nvSpPr>
        <p:spPr>
          <a:xfrm>
            <a:off x="7680174" y="2897772"/>
            <a:ext cx="2842225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&gt; </a:t>
            </a:r>
            <a:r>
              <a:rPr lang="ru-RU" sz="3200" b="1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54% </a:t>
            </a:r>
            <a:r>
              <a:rPr lang="ru-RU" sz="1600" b="1" dirty="0">
                <a:solidFill>
                  <a:srgbClr val="FF000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сотрудников</a:t>
            </a:r>
          </a:p>
        </p:txBody>
      </p:sp>
      <p:sp>
        <p:nvSpPr>
          <p:cNvPr id="63" name="Прямоугольник: скругленные углы 3">
            <a:extLst>
              <a:ext uri="{FF2B5EF4-FFF2-40B4-BE49-F238E27FC236}">
                <a16:creationId xmlns="" xmlns:a16="http://schemas.microsoft.com/office/drawing/2014/main" id="{A5D1570B-0FD7-B8A4-1B7C-840F07F26334}"/>
              </a:ext>
            </a:extLst>
          </p:cNvPr>
          <p:cNvSpPr/>
          <p:nvPr/>
        </p:nvSpPr>
        <p:spPr>
          <a:xfrm>
            <a:off x="7608168" y="3426866"/>
            <a:ext cx="3253475" cy="43088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переведены в органы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ФНС России</a:t>
            </a:r>
          </a:p>
        </p:txBody>
      </p:sp>
      <p:sp>
        <p:nvSpPr>
          <p:cNvPr id="64" name="Sev01">
            <a:extLst>
              <a:ext uri="{FF2B5EF4-FFF2-40B4-BE49-F238E27FC236}">
                <a16:creationId xmlns="" xmlns:a16="http://schemas.microsoft.com/office/drawing/2014/main" id="{FBE78B5B-6405-C9CC-90E9-E5B18492EBF3}"/>
              </a:ext>
            </a:extLst>
          </p:cNvPr>
          <p:cNvSpPr>
            <a:spLocks noChangeAspect="1"/>
          </p:cNvSpPr>
          <p:nvPr/>
        </p:nvSpPr>
        <p:spPr>
          <a:xfrm>
            <a:off x="4121377" y="1269307"/>
            <a:ext cx="1349042" cy="134904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9FA4E6C5-5B46-D987-448D-5235453ACE80}"/>
              </a:ext>
            </a:extLst>
          </p:cNvPr>
          <p:cNvSpPr txBox="1"/>
          <p:nvPr/>
        </p:nvSpPr>
        <p:spPr>
          <a:xfrm>
            <a:off x="3642518" y="1462448"/>
            <a:ext cx="2353358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27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точек </a:t>
            </a:r>
            <a:b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присутствия</a:t>
            </a:r>
          </a:p>
          <a:p>
            <a:pPr algn="ctr"/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Куратор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: </a:t>
            </a:r>
            <a:b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400" dirty="0" err="1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Ростов</a:t>
            </a:r>
            <a:endParaRPr lang="ru-RU" sz="14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2EBE3F91-0422-1429-F1FE-E5D9BB1D3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2822" y="2377344"/>
            <a:ext cx="385176" cy="385176"/>
          </a:xfrm>
          <a:prstGeom prst="rect">
            <a:avLst/>
          </a:prstGeom>
        </p:spPr>
      </p:pic>
      <p:sp>
        <p:nvSpPr>
          <p:cNvPr id="67" name="Sev01">
            <a:extLst>
              <a:ext uri="{FF2B5EF4-FFF2-40B4-BE49-F238E27FC236}">
                <a16:creationId xmlns="" xmlns:a16="http://schemas.microsoft.com/office/drawing/2014/main" id="{B9EC3203-0AA2-62A3-8A99-CD3DAD75FEDC}"/>
              </a:ext>
            </a:extLst>
          </p:cNvPr>
          <p:cNvSpPr>
            <a:spLocks noChangeAspect="1"/>
          </p:cNvSpPr>
          <p:nvPr/>
        </p:nvSpPr>
        <p:spPr>
          <a:xfrm>
            <a:off x="3081247" y="5010377"/>
            <a:ext cx="1349042" cy="134904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3E819401-C3B4-A8AA-8CEE-A837A785A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331" y="4819990"/>
            <a:ext cx="421376" cy="42137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F3C9ADD6-7300-5ECC-69F0-18689E276C58}"/>
              </a:ext>
            </a:extLst>
          </p:cNvPr>
          <p:cNvSpPr txBox="1"/>
          <p:nvPr/>
        </p:nvSpPr>
        <p:spPr>
          <a:xfrm>
            <a:off x="2590514" y="5207843"/>
            <a:ext cx="2353358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5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точек </a:t>
            </a:r>
            <a:b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присутствия</a:t>
            </a:r>
          </a:p>
          <a:p>
            <a:pPr algn="ctr"/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Куратор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: </a:t>
            </a:r>
            <a:b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Краснодар</a:t>
            </a:r>
          </a:p>
        </p:txBody>
      </p:sp>
      <p:sp>
        <p:nvSpPr>
          <p:cNvPr id="70" name="Sev01">
            <a:extLst>
              <a:ext uri="{FF2B5EF4-FFF2-40B4-BE49-F238E27FC236}">
                <a16:creationId xmlns="" xmlns:a16="http://schemas.microsoft.com/office/drawing/2014/main" id="{B7BCB000-5FE2-AFB8-2C3B-3752DD7AFDDB}"/>
              </a:ext>
            </a:extLst>
          </p:cNvPr>
          <p:cNvSpPr>
            <a:spLocks noChangeAspect="1"/>
          </p:cNvSpPr>
          <p:nvPr/>
        </p:nvSpPr>
        <p:spPr>
          <a:xfrm>
            <a:off x="5833319" y="3642851"/>
            <a:ext cx="1349042" cy="134904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8C026032-12E9-FF74-D7BC-3505E27C0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3333" y="3508485"/>
            <a:ext cx="335796" cy="33579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9E308239-E6E3-B3CB-44B7-AE09FF0B2577}"/>
              </a:ext>
            </a:extLst>
          </p:cNvPr>
          <p:cNvSpPr txBox="1"/>
          <p:nvPr/>
        </p:nvSpPr>
        <p:spPr>
          <a:xfrm>
            <a:off x="5348646" y="3848452"/>
            <a:ext cx="2353358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24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точки </a:t>
            </a:r>
            <a:b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присутствия</a:t>
            </a:r>
          </a:p>
          <a:p>
            <a:pPr algn="ctr"/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Куратор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: </a:t>
            </a:r>
            <a:b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Волгоград</a:t>
            </a:r>
          </a:p>
        </p:txBody>
      </p:sp>
      <p:sp>
        <p:nvSpPr>
          <p:cNvPr id="73" name="Прямоугольник: скругленные углы 3">
            <a:extLst>
              <a:ext uri="{FF2B5EF4-FFF2-40B4-BE49-F238E27FC236}">
                <a16:creationId xmlns="" xmlns:a16="http://schemas.microsoft.com/office/drawing/2014/main" id="{B55BD588-3152-AD3E-3857-87037AF3FE74}"/>
              </a:ext>
            </a:extLst>
          </p:cNvPr>
          <p:cNvSpPr/>
          <p:nvPr/>
        </p:nvSpPr>
        <p:spPr>
          <a:xfrm>
            <a:off x="7236657" y="799343"/>
            <a:ext cx="4955343" cy="47673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ПОСТАНОВКА НА УЧЕТ НАЛОГОПЛАТЕЛЬЩИКОВ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A39E4FF6-FA68-5D46-D3F3-68CF9139427E}"/>
              </a:ext>
            </a:extLst>
          </p:cNvPr>
          <p:cNvSpPr txBox="1"/>
          <p:nvPr/>
        </p:nvSpPr>
        <p:spPr>
          <a:xfrm>
            <a:off x="7680022" y="1214982"/>
            <a:ext cx="2313612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00F3CB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&gt; </a:t>
            </a:r>
            <a:r>
              <a:rPr lang="ru-RU" sz="3200" b="1" dirty="0">
                <a:solidFill>
                  <a:srgbClr val="00F3CB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18 </a:t>
            </a:r>
            <a:r>
              <a:rPr lang="ru-RU" sz="1800" b="1" dirty="0" err="1">
                <a:solidFill>
                  <a:srgbClr val="00F3CB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тыс</a:t>
            </a:r>
            <a:r>
              <a:rPr lang="ru-RU" sz="1800" b="1" dirty="0">
                <a:solidFill>
                  <a:srgbClr val="00F3CB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 </a:t>
            </a:r>
            <a:br>
              <a:rPr lang="ru-RU" sz="1800" b="1" dirty="0">
                <a:solidFill>
                  <a:srgbClr val="00F3CB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F3CB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ЮЛ и ИП</a:t>
            </a:r>
            <a:endParaRPr lang="ru-RU" sz="2000" b="1" dirty="0">
              <a:solidFill>
                <a:srgbClr val="00F3CB"/>
              </a:solidFill>
              <a:latin typeface="Golos Text" panose="020B0604020202020204" charset="0"/>
              <a:ea typeface="Golos Text" panose="020B060402020202020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E889D286-BD91-7B7C-58C8-288A1CF6F314}"/>
              </a:ext>
            </a:extLst>
          </p:cNvPr>
          <p:cNvSpPr txBox="1"/>
          <p:nvPr/>
        </p:nvSpPr>
        <p:spPr>
          <a:xfrm>
            <a:off x="10362884" y="1236435"/>
            <a:ext cx="1366543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&gt; </a:t>
            </a:r>
            <a:r>
              <a:rPr lang="ru-RU" sz="3200" b="1" dirty="0">
                <a:solidFill>
                  <a:srgbClr val="0070C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31 </a:t>
            </a:r>
            <a:r>
              <a:rPr lang="ru-RU" sz="1800" b="1" dirty="0" err="1">
                <a:solidFill>
                  <a:srgbClr val="0070C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тыс</a:t>
            </a:r>
            <a:r>
              <a:rPr lang="ru-RU" sz="1800" b="1" dirty="0">
                <a:solidFill>
                  <a:srgbClr val="0070C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 </a:t>
            </a:r>
            <a:br>
              <a:rPr lang="ru-RU" sz="1800" b="1" dirty="0">
                <a:solidFill>
                  <a:srgbClr val="0070C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70C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ЮЛ</a:t>
            </a:r>
            <a:endParaRPr lang="ru-RU" sz="2000" b="1" dirty="0">
              <a:solidFill>
                <a:srgbClr val="0070C0"/>
              </a:solidFill>
              <a:latin typeface="Golos Text" panose="020B0604020202020204" charset="0"/>
              <a:ea typeface="Golos Text" panose="020B060402020202020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5726CA39-735C-2C13-3AA6-BB0CADAC7FF6}"/>
              </a:ext>
            </a:extLst>
          </p:cNvPr>
          <p:cNvSpPr txBox="1"/>
          <p:nvPr/>
        </p:nvSpPr>
        <p:spPr>
          <a:xfrm>
            <a:off x="7674424" y="2075422"/>
            <a:ext cx="25443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Вновь зарегистрированы в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Юго-Западных субъектах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B2C034E-20FD-B4C8-4FF5-E5AE3B422250}"/>
              </a:ext>
            </a:extLst>
          </p:cNvPr>
          <p:cNvSpPr txBox="1"/>
          <p:nvPr/>
        </p:nvSpPr>
        <p:spPr>
          <a:xfrm>
            <a:off x="10394188" y="2054769"/>
            <a:ext cx="21210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Автоматически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перенесены в ЕГРЮЛ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29B2D240-1382-68CD-469F-FA19462075FD}"/>
              </a:ext>
            </a:extLst>
          </p:cNvPr>
          <p:cNvSpPr txBox="1"/>
          <p:nvPr/>
        </p:nvSpPr>
        <p:spPr>
          <a:xfrm>
            <a:off x="10394188" y="2880259"/>
            <a:ext cx="1366543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&gt; </a:t>
            </a:r>
            <a:r>
              <a:rPr lang="ru-RU" sz="3200" b="1" dirty="0">
                <a:solidFill>
                  <a:srgbClr val="00206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40 </a:t>
            </a:r>
            <a:r>
              <a:rPr lang="ru-RU" sz="1600" b="1" dirty="0" err="1">
                <a:solidFill>
                  <a:srgbClr val="00206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тыс</a:t>
            </a:r>
            <a:r>
              <a:rPr lang="ru-RU" sz="1600" b="1" dirty="0">
                <a:solidFill>
                  <a:srgbClr val="00206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 </a:t>
            </a:r>
            <a:br>
              <a:rPr lang="ru-RU" sz="1600" b="1" dirty="0">
                <a:solidFill>
                  <a:srgbClr val="00206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206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посетителям</a:t>
            </a:r>
            <a:endParaRPr lang="ru-RU" sz="2000" b="1" dirty="0">
              <a:solidFill>
                <a:srgbClr val="002060"/>
              </a:solidFill>
              <a:latin typeface="Golos Text" panose="020B0604020202020204" charset="0"/>
              <a:ea typeface="Golos Text" panose="020B0604020202020204" charset="0"/>
              <a:cs typeface="Arial" panose="020B0604020202020204" pitchFamily="34" charset="0"/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="" xmlns:a16="http://schemas.microsoft.com/office/drawing/2014/main" id="{D1FD7D95-E77F-0C9D-3C38-9011AF069DA0}"/>
              </a:ext>
            </a:extLst>
          </p:cNvPr>
          <p:cNvGrpSpPr/>
          <p:nvPr/>
        </p:nvGrpSpPr>
        <p:grpSpPr>
          <a:xfrm>
            <a:off x="10066342" y="4020886"/>
            <a:ext cx="954166" cy="954166"/>
            <a:chOff x="10086341" y="1328941"/>
            <a:chExt cx="1925148" cy="1925148"/>
          </a:xfrm>
        </p:grpSpPr>
        <p:pic>
          <p:nvPicPr>
            <p:cNvPr id="80" name="Рисунок 79">
              <a:extLst>
                <a:ext uri="{FF2B5EF4-FFF2-40B4-BE49-F238E27FC236}">
                  <a16:creationId xmlns="" xmlns:a16="http://schemas.microsoft.com/office/drawing/2014/main" id="{010FB29A-4A5D-7BF8-A9E1-380880752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86341" y="1328941"/>
              <a:ext cx="1925148" cy="192514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1" name="Рукописный ввод 80">
                  <a:extLst>
                    <a:ext uri="{FF2B5EF4-FFF2-40B4-BE49-F238E27FC236}">
                      <a16:creationId xmlns="" xmlns:a16="http://schemas.microsoft.com/office/drawing/2014/main" id="{9912C147-C0B3-BB70-7EE1-FD2A308B58A5}"/>
                    </a:ext>
                  </a:extLst>
                </p14:cNvPr>
                <p14:cNvContentPartPr/>
                <p14:nvPr/>
              </p14:nvContentPartPr>
              <p14:xfrm>
                <a:off x="10947300" y="2131740"/>
                <a:ext cx="199080" cy="284760"/>
              </p14:xfrm>
            </p:contentPart>
          </mc:Choice>
          <mc:Fallback xmlns="">
            <p:pic>
              <p:nvPicPr>
                <p:cNvPr id="52" name="Рукописный ввод 51">
                  <a:extLst>
                    <a:ext uri="{FF2B5EF4-FFF2-40B4-BE49-F238E27FC236}">
                      <a16:creationId xmlns:a16="http://schemas.microsoft.com/office/drawing/2014/main" id="{1D9B8647-2C57-8EF7-F03B-F6853B6BDDC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884300" y="2069100"/>
                  <a:ext cx="324720" cy="410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7330C33B-920E-D03F-5CE5-1579F8E9A17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533" r="74806" b="23422"/>
          <a:stretch/>
        </p:blipFill>
        <p:spPr>
          <a:xfrm flipH="1">
            <a:off x="10460689" y="4380303"/>
            <a:ext cx="223544" cy="235332"/>
          </a:xfrm>
          <a:prstGeom prst="rect">
            <a:avLst/>
          </a:prstGeom>
        </p:spPr>
      </p:pic>
      <p:sp>
        <p:nvSpPr>
          <p:cNvPr id="83" name="Прямоугольник: скругленные углы 3">
            <a:extLst>
              <a:ext uri="{FF2B5EF4-FFF2-40B4-BE49-F238E27FC236}">
                <a16:creationId xmlns="" xmlns:a16="http://schemas.microsoft.com/office/drawing/2014/main" id="{E345F890-0A96-3D5C-0E8C-369553C4A658}"/>
              </a:ext>
            </a:extLst>
          </p:cNvPr>
          <p:cNvSpPr/>
          <p:nvPr/>
        </p:nvSpPr>
        <p:spPr>
          <a:xfrm>
            <a:off x="7608945" y="4135210"/>
            <a:ext cx="3253475" cy="83984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на сайте ФНС России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размещена промо-страница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с разделом «Часто задаваемые </a:t>
            </a:r>
            <a:b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</a:br>
            <a:r>
              <a:rPr lang="ru-RU" sz="12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вопросы»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57E40CFE-E241-E1BB-A0B9-A74FC4336029}"/>
              </a:ext>
            </a:extLst>
          </p:cNvPr>
          <p:cNvSpPr txBox="1"/>
          <p:nvPr/>
        </p:nvSpPr>
        <p:spPr>
          <a:xfrm>
            <a:off x="7674387" y="4986200"/>
            <a:ext cx="4382149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&gt;</a:t>
            </a:r>
            <a:r>
              <a:rPr lang="ru-RU" sz="3200" b="1" dirty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 74 </a:t>
            </a:r>
            <a:r>
              <a:rPr lang="ru-RU" sz="1600" b="1" dirty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ответов на проблемные вопросы</a:t>
            </a:r>
          </a:p>
        </p:txBody>
      </p:sp>
      <p:grpSp>
        <p:nvGrpSpPr>
          <p:cNvPr id="85" name="Группа 84">
            <a:extLst>
              <a:ext uri="{FF2B5EF4-FFF2-40B4-BE49-F238E27FC236}">
                <a16:creationId xmlns="" xmlns:a16="http://schemas.microsoft.com/office/drawing/2014/main" id="{AD0E3887-9F75-195A-C6B2-6D02301DAE63}"/>
              </a:ext>
            </a:extLst>
          </p:cNvPr>
          <p:cNvGrpSpPr/>
          <p:nvPr/>
        </p:nvGrpSpPr>
        <p:grpSpPr>
          <a:xfrm>
            <a:off x="11142409" y="4020886"/>
            <a:ext cx="976796" cy="976792"/>
            <a:chOff x="10086341" y="3725766"/>
            <a:chExt cx="1925150" cy="1925146"/>
          </a:xfrm>
        </p:grpSpPr>
        <p:pic>
          <p:nvPicPr>
            <p:cNvPr id="86" name="Рисунок 85">
              <a:extLst>
                <a:ext uri="{FF2B5EF4-FFF2-40B4-BE49-F238E27FC236}">
                  <a16:creationId xmlns="" xmlns:a16="http://schemas.microsoft.com/office/drawing/2014/main" id="{73A3B3D6-26BE-55EC-4850-29A1474AC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86341" y="3725766"/>
              <a:ext cx="1925150" cy="1925146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7" name="Рукописный ввод 86">
                  <a:extLst>
                    <a:ext uri="{FF2B5EF4-FFF2-40B4-BE49-F238E27FC236}">
                      <a16:creationId xmlns="" xmlns:a16="http://schemas.microsoft.com/office/drawing/2014/main" id="{AB4719C6-F01F-7126-8AEC-5711EBA24314}"/>
                    </a:ext>
                  </a:extLst>
                </p14:cNvPr>
                <p14:cNvContentPartPr/>
                <p14:nvPr/>
              </p14:nvContentPartPr>
              <p14:xfrm>
                <a:off x="10947300" y="4548420"/>
                <a:ext cx="207360" cy="279360"/>
              </p14:xfrm>
            </p:contentPart>
          </mc:Choice>
          <mc:Fallback xmlns="">
            <p:pic>
              <p:nvPicPr>
                <p:cNvPr id="53" name="Рукописный ввод 52">
                  <a:extLst>
                    <a:ext uri="{FF2B5EF4-FFF2-40B4-BE49-F238E27FC236}">
                      <a16:creationId xmlns:a16="http://schemas.microsoft.com/office/drawing/2014/main" id="{4AB722B7-39D5-EACF-842B-7D1B4A4C1EA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884660" y="4485420"/>
                  <a:ext cx="333000" cy="405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6C38E73C-7FA6-A63F-B896-4416046EE47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533" r="74806" b="23422"/>
          <a:stretch/>
        </p:blipFill>
        <p:spPr>
          <a:xfrm flipH="1">
            <a:off x="11547703" y="4388588"/>
            <a:ext cx="228844" cy="240910"/>
          </a:xfrm>
          <a:prstGeom prst="rect">
            <a:avLst/>
          </a:prstGeom>
        </p:spPr>
      </p:pic>
      <p:sp>
        <p:nvSpPr>
          <p:cNvPr id="89" name="Прямоугольник: скругленные углы 3">
            <a:extLst>
              <a:ext uri="{FF2B5EF4-FFF2-40B4-BE49-F238E27FC236}">
                <a16:creationId xmlns="" xmlns:a16="http://schemas.microsoft.com/office/drawing/2014/main" id="{27E742F3-242E-A0F9-9F6F-61466674C4C6}"/>
              </a:ext>
            </a:extLst>
          </p:cNvPr>
          <p:cNvSpPr/>
          <p:nvPr/>
        </p:nvSpPr>
        <p:spPr>
          <a:xfrm>
            <a:off x="7607242" y="5461526"/>
            <a:ext cx="4169305" cy="542705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функционирует единый </a:t>
            </a:r>
            <a:r>
              <a:rPr lang="ru-RU" sz="1400" b="1" dirty="0" err="1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телеграм</a:t>
            </a:r>
            <a:r>
              <a:rPr lang="ru-RU" sz="1400" b="1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-канал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F4C93547-8CFE-C31F-993E-B130F5D56404}"/>
              </a:ext>
            </a:extLst>
          </p:cNvPr>
          <p:cNvSpPr txBox="1"/>
          <p:nvPr/>
        </p:nvSpPr>
        <p:spPr>
          <a:xfrm>
            <a:off x="10670978" y="5962992"/>
            <a:ext cx="1528113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&gt;</a:t>
            </a:r>
            <a:r>
              <a:rPr lang="ru-RU" sz="3200" b="1" dirty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 8 </a:t>
            </a:r>
            <a:r>
              <a:rPr lang="ru-RU" sz="1600" b="1" dirty="0" err="1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тыс</a:t>
            </a:r>
            <a:r>
              <a:rPr lang="ru-RU" sz="1600" b="1" dirty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B0F0"/>
                </a:solidFill>
                <a:latin typeface="Golos Text" panose="020B0604020202020204" charset="0"/>
                <a:ea typeface="Golos Text" panose="020B0604020202020204" charset="0"/>
                <a:cs typeface="Arial" panose="020B0604020202020204" pitchFamily="34" charset="0"/>
              </a:rPr>
              <a:t>подписчиков</a:t>
            </a:r>
          </a:p>
        </p:txBody>
      </p:sp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0F2A01CC-9EC6-E383-E26F-44D25EF371D9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34961" y="5916330"/>
            <a:ext cx="933050" cy="93305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7A7A1811-962F-8E24-FC47-62663E4F3BF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491635" y="6267685"/>
            <a:ext cx="230340" cy="230340"/>
          </a:xfrm>
          <a:prstGeom prst="rect">
            <a:avLst/>
          </a:prstGeom>
        </p:spPr>
      </p:pic>
      <p:cxnSp>
        <p:nvCxnSpPr>
          <p:cNvPr id="93" name="Прямая соединительная линия 92">
            <a:extLst>
              <a:ext uri="{FF2B5EF4-FFF2-40B4-BE49-F238E27FC236}">
                <a16:creationId xmlns="" xmlns:a16="http://schemas.microsoft.com/office/drawing/2014/main" id="{37DC40AD-CD77-4805-314B-8B6F6F947F1B}"/>
              </a:ext>
            </a:extLst>
          </p:cNvPr>
          <p:cNvCxnSpPr>
            <a:cxnSpLocks/>
          </p:cNvCxnSpPr>
          <p:nvPr/>
        </p:nvCxnSpPr>
        <p:spPr>
          <a:xfrm>
            <a:off x="7607242" y="2708920"/>
            <a:ext cx="4591849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07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4" grpId="0" animBg="1"/>
      <p:bldP spid="67" grpId="0" animBg="1"/>
      <p:bldP spid="7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r>
              <a:rPr lang="ru-RU" sz="1200" b="1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МЕЖДУНАРОДНОЕ СОТРУДНИЧЕСТВО</a:t>
            </a:r>
            <a:r>
              <a:rPr lang="ru-RU" sz="1200" b="1" dirty="0" smtClean="0">
                <a:solidFill>
                  <a:srgbClr val="57565A">
                    <a:lumMod val="50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 </a:t>
            </a:r>
            <a:endParaRPr lang="ru-RU" sz="1200" b="1" dirty="0">
              <a:solidFill>
                <a:srgbClr val="57565A">
                  <a:lumMod val="50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A5F2FD8A-0A0E-BC81-D22A-5492D58FCA1E}"/>
              </a:ext>
            </a:extLst>
          </p:cNvPr>
          <p:cNvSpPr txBox="1">
            <a:spLocks/>
          </p:cNvSpPr>
          <p:nvPr/>
        </p:nvSpPr>
        <p:spPr>
          <a:xfrm>
            <a:off x="7739458" y="2675353"/>
            <a:ext cx="2174929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endParaRPr lang="ru-RU" sz="3600" baseline="50000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C1CB34A8-E71C-D011-E905-50A9F304D643}"/>
              </a:ext>
            </a:extLst>
          </p:cNvPr>
          <p:cNvSpPr txBox="1">
            <a:spLocks/>
          </p:cNvSpPr>
          <p:nvPr/>
        </p:nvSpPr>
        <p:spPr>
          <a:xfrm>
            <a:off x="587389" y="1624910"/>
            <a:ext cx="129614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endParaRPr lang="ru-RU" sz="1000" b="1" dirty="0" smtClean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algn="l">
              <a:spcBef>
                <a:spcPts val="0"/>
              </a:spcBef>
              <a:buClr>
                <a:srgbClr val="CAD82A"/>
              </a:buClr>
              <a:tabLst>
                <a:tab pos="342900" algn="l"/>
              </a:tabLst>
            </a:pPr>
            <a:endParaRPr lang="ru-RU" sz="1000" b="1" dirty="0">
              <a:solidFill>
                <a:srgbClr val="57565A">
                  <a:lumMod val="75000"/>
                </a:srgb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A822E68-9D8C-1608-6375-CB51B4731117}"/>
              </a:ext>
            </a:extLst>
          </p:cNvPr>
          <p:cNvGrpSpPr/>
          <p:nvPr/>
        </p:nvGrpSpPr>
        <p:grpSpPr>
          <a:xfrm>
            <a:off x="7739458" y="5301641"/>
            <a:ext cx="3865153" cy="791655"/>
            <a:chOff x="978211" y="1674676"/>
            <a:chExt cx="3865153" cy="791655"/>
          </a:xfrm>
        </p:grpSpPr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xmlns="" id="{A4F81D4A-8AAE-B579-13D4-E31CC7E28257}"/>
                </a:ext>
              </a:extLst>
            </p:cNvPr>
            <p:cNvSpPr txBox="1">
              <a:spLocks/>
            </p:cNvSpPr>
            <p:nvPr/>
          </p:nvSpPr>
          <p:spPr>
            <a:xfrm>
              <a:off x="983431" y="1674676"/>
              <a:ext cx="3859933" cy="36933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endParaRPr lang="ru-RU" sz="3600" baseline="500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xmlns="" id="{B16BF151-82FC-ED12-43CE-98D570F60FA0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2250887"/>
              <a:ext cx="1300287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buClr>
                  <a:srgbClr val="CAD82A"/>
                </a:buClr>
                <a:tabLst>
                  <a:tab pos="342900" algn="l"/>
                </a:tabLst>
              </a:pPr>
              <a:endParaRPr lang="ru-RU" sz="1400" dirty="0">
                <a:solidFill>
                  <a:srgbClr val="57565A">
                    <a:lumMod val="75000"/>
                  </a:srgb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95500" y="1609633"/>
            <a:ext cx="985601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 algn="just">
              <a:buClr>
                <a:srgbClr val="00B0F0"/>
              </a:buClr>
              <a:buFont typeface="Wingdings" panose="05000000000000000000" pitchFamily="2" charset="2"/>
              <a:buChar char="q"/>
              <a:defRPr sz="180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defRPr>
            </a:lvl1pPr>
          </a:lstStyle>
          <a:p>
            <a:endParaRPr lang="ru-RU" dirty="0"/>
          </a:p>
          <a:p>
            <a:r>
              <a:rPr lang="ru-RU" dirty="0"/>
              <a:t> Введена в опытную эксплуатацию Интегрированная система администрирования косвенных налогов Союзного государства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Внедрены в промышленную эксплуатацию системы АСК НДС и АИС ККТ в Киргизии </a:t>
            </a:r>
            <a:endParaRPr lang="ru-RU" dirty="0" smtClean="0"/>
          </a:p>
          <a:p>
            <a:pPr marL="0" indent="719138">
              <a:buNone/>
            </a:pPr>
            <a:r>
              <a:rPr lang="ru-RU" sz="1400" dirty="0" smtClean="0"/>
              <a:t>45 </a:t>
            </a:r>
            <a:r>
              <a:rPr lang="ru-RU" sz="1400" dirty="0"/>
              <a:t>000 налогоплательщиков в Киргизии используют онлайн </a:t>
            </a:r>
            <a:r>
              <a:rPr lang="ru-RU" sz="1400" dirty="0" smtClean="0"/>
              <a:t>кассы</a:t>
            </a:r>
            <a:endParaRPr lang="ru-RU" sz="1400" dirty="0"/>
          </a:p>
          <a:p>
            <a:endParaRPr lang="ru-RU" dirty="0"/>
          </a:p>
          <a:p>
            <a:r>
              <a:rPr lang="ru-RU" dirty="0"/>
              <a:t> Внедрены в промышленную эксплуатацию системы АСК НДС и АИС ККТ в Узбекистане, проведено дооснащение ЦОД Республики Киргизия и обучены более 100 сотрудников налоговых органов Киргизии (совместно с АО «ГНИВЦ»)</a:t>
            </a:r>
          </a:p>
          <a:p>
            <a:pPr marL="0" indent="631825">
              <a:buNone/>
            </a:pPr>
            <a:r>
              <a:rPr lang="ru-RU" dirty="0" smtClean="0"/>
              <a:t> </a:t>
            </a:r>
            <a:r>
              <a:rPr lang="ru-RU" sz="1400" dirty="0" smtClean="0"/>
              <a:t>Выявлено </a:t>
            </a:r>
            <a:r>
              <a:rPr lang="ru-RU" sz="1400" dirty="0"/>
              <a:t>расхождений по НДС на общую сумму около 13 млрд </a:t>
            </a:r>
            <a:r>
              <a:rPr lang="ru-RU" sz="1400" dirty="0" smtClean="0"/>
              <a:t>рублей</a:t>
            </a:r>
            <a:endParaRPr lang="ru-RU" sz="1400" dirty="0"/>
          </a:p>
          <a:p>
            <a:endParaRPr lang="ru-RU" dirty="0"/>
          </a:p>
          <a:p>
            <a:r>
              <a:rPr lang="ru-RU" dirty="0"/>
              <a:t> Проведено консультационное сопровождение создания системы электронного </a:t>
            </a:r>
            <a:r>
              <a:rPr lang="ru-RU" dirty="0" err="1"/>
              <a:t>инвойсинга</a:t>
            </a:r>
            <a:r>
              <a:rPr lang="ru-RU" dirty="0"/>
              <a:t> в Королевстве Саудовская Аравия, успешно внедренной в 2022 </a:t>
            </a:r>
            <a:r>
              <a:rPr lang="ru-RU" dirty="0" smtClean="0"/>
              <a:t>году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cxnSp>
        <p:nvCxnSpPr>
          <p:cNvPr id="37" name="Straight Connector 17">
            <a:extLst>
              <a:ext uri="{FF2B5EF4-FFF2-40B4-BE49-F238E27FC236}">
                <a16:creationId xmlns:a16="http://schemas.microsoft.com/office/drawing/2014/main" xmlns="" id="{45C50394-ABBC-E40B-5C07-331B7BB6C423}"/>
              </a:ext>
            </a:extLst>
          </p:cNvPr>
          <p:cNvCxnSpPr>
            <a:cxnSpLocks/>
          </p:cNvCxnSpPr>
          <p:nvPr/>
        </p:nvCxnSpPr>
        <p:spPr>
          <a:xfrm>
            <a:off x="12063741" y="1845938"/>
            <a:ext cx="13693" cy="2982774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">
            <a:extLst>
              <a:ext uri="{FF2B5EF4-FFF2-40B4-BE49-F238E27FC236}">
                <a16:creationId xmlns:a16="http://schemas.microsoft.com/office/drawing/2014/main" xmlns="" id="{CA31D8F5-7AAC-5679-5B77-93D26C39A6EF}"/>
              </a:ext>
            </a:extLst>
          </p:cNvPr>
          <p:cNvCxnSpPr>
            <a:cxnSpLocks/>
          </p:cNvCxnSpPr>
          <p:nvPr/>
        </p:nvCxnSpPr>
        <p:spPr>
          <a:xfrm flipH="1">
            <a:off x="0" y="2060848"/>
            <a:ext cx="1595500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xmlns="" id="{CA31D8F5-7AAC-5679-5B77-93D26C39A6EF}"/>
              </a:ext>
            </a:extLst>
          </p:cNvPr>
          <p:cNvCxnSpPr>
            <a:cxnSpLocks/>
          </p:cNvCxnSpPr>
          <p:nvPr/>
        </p:nvCxnSpPr>
        <p:spPr>
          <a:xfrm flipH="1">
            <a:off x="0" y="2852936"/>
            <a:ext cx="1595500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13" name="Straight Connector 3">
            <a:extLst>
              <a:ext uri="{FF2B5EF4-FFF2-40B4-BE49-F238E27FC236}">
                <a16:creationId xmlns:a16="http://schemas.microsoft.com/office/drawing/2014/main" xmlns="" id="{CA31D8F5-7AAC-5679-5B77-93D26C39A6EF}"/>
              </a:ext>
            </a:extLst>
          </p:cNvPr>
          <p:cNvCxnSpPr>
            <a:cxnSpLocks/>
          </p:cNvCxnSpPr>
          <p:nvPr/>
        </p:nvCxnSpPr>
        <p:spPr>
          <a:xfrm flipH="1">
            <a:off x="0" y="3969060"/>
            <a:ext cx="1595500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xmlns="" id="{CA31D8F5-7AAC-5679-5B77-93D26C39A6EF}"/>
              </a:ext>
            </a:extLst>
          </p:cNvPr>
          <p:cNvCxnSpPr>
            <a:cxnSpLocks/>
          </p:cNvCxnSpPr>
          <p:nvPr/>
        </p:nvCxnSpPr>
        <p:spPr>
          <a:xfrm flipH="1">
            <a:off x="0" y="5334299"/>
            <a:ext cx="1595500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</p:spTree>
    <p:extLst>
      <p:ext uri="{BB962C8B-B14F-4D97-AF65-F5344CB8AC3E}">
        <p14:creationId xmlns:p14="http://schemas.microsoft.com/office/powerpoint/2010/main" val="2688471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РАСХОДОВАНИЕ ЛИМИТОВ БЮДЖЕТНЫХ ОБЯЗАТЕЛЬСТВ ФНС РОССИИ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МЛН РУБ.</a:t>
            </a:r>
          </a:p>
        </p:txBody>
      </p:sp>
      <p:graphicFrame>
        <p:nvGraphicFramePr>
          <p:cNvPr id="2" name="Диаграмма 26">
            <a:extLst>
              <a:ext uri="{FF2B5EF4-FFF2-40B4-BE49-F238E27FC236}">
                <a16:creationId xmlns:a16="http://schemas.microsoft.com/office/drawing/2014/main" xmlns="" id="{67C31031-50E4-A75A-64E1-F6CB20350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048497"/>
              </p:ext>
            </p:extLst>
          </p:nvPr>
        </p:nvGraphicFramePr>
        <p:xfrm>
          <a:off x="0" y="908721"/>
          <a:ext cx="12192000" cy="5938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54C06B8-19C6-19B4-1E37-568684D5F1B1}"/>
              </a:ext>
            </a:extLst>
          </p:cNvPr>
          <p:cNvGrpSpPr/>
          <p:nvPr/>
        </p:nvGrpSpPr>
        <p:grpSpPr>
          <a:xfrm>
            <a:off x="4146611" y="3083411"/>
            <a:ext cx="4114800" cy="1148381"/>
            <a:chOff x="-78569" y="3696687"/>
            <a:chExt cx="4114800" cy="1148381"/>
          </a:xfrm>
        </p:grpSpPr>
        <p:sp>
          <p:nvSpPr>
            <p:cNvPr id="4" name="Прямоугольник 4">
              <a:extLst>
                <a:ext uri="{FF2B5EF4-FFF2-40B4-BE49-F238E27FC236}">
                  <a16:creationId xmlns:a16="http://schemas.microsoft.com/office/drawing/2014/main" xmlns="" id="{51057737-3605-0FDD-E916-72D815E29216}"/>
                </a:ext>
              </a:extLst>
            </p:cNvPr>
            <p:cNvSpPr/>
            <p:nvPr/>
          </p:nvSpPr>
          <p:spPr>
            <a:xfrm>
              <a:off x="-78569" y="3850576"/>
              <a:ext cx="4114800" cy="83099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ru-RU" sz="4800" b="1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221 </a:t>
              </a:r>
              <a:r>
                <a:rPr lang="ru-RU" sz="48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748,3 </a:t>
              </a:r>
              <a:endPara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72107877-C073-920B-61BE-F44921FE8CAD}"/>
                </a:ext>
              </a:extLst>
            </p:cNvPr>
            <p:cNvSpPr/>
            <p:nvPr/>
          </p:nvSpPr>
          <p:spPr>
            <a:xfrm>
              <a:off x="1090166" y="4537291"/>
              <a:ext cx="1777329" cy="30777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млн руб.</a:t>
              </a:r>
            </a:p>
          </p:txBody>
        </p:sp>
        <p:sp>
          <p:nvSpPr>
            <p:cNvPr id="6" name="Прямоугольник 4">
              <a:extLst>
                <a:ext uri="{FF2B5EF4-FFF2-40B4-BE49-F238E27FC236}">
                  <a16:creationId xmlns:a16="http://schemas.microsoft.com/office/drawing/2014/main" xmlns="" id="{5EAE9B1C-FB4C-367A-D63F-C850F82CAF73}"/>
                </a:ext>
              </a:extLst>
            </p:cNvPr>
            <p:cNvSpPr/>
            <p:nvPr/>
          </p:nvSpPr>
          <p:spPr>
            <a:xfrm>
              <a:off x="1090166" y="3696687"/>
              <a:ext cx="1777329" cy="30777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Всего</a:t>
              </a:r>
            </a:p>
          </p:txBody>
        </p:sp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376112CA-8B2D-B392-5E84-7006AC5206C4}"/>
              </a:ext>
            </a:extLst>
          </p:cNvPr>
          <p:cNvSpPr txBox="1">
            <a:spLocks/>
          </p:cNvSpPr>
          <p:nvPr/>
        </p:nvSpPr>
        <p:spPr>
          <a:xfrm>
            <a:off x="587388" y="6534346"/>
            <a:ext cx="3038741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состоянию на </a:t>
            </a:r>
            <a:r>
              <a:rPr lang="ru-RU" sz="10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31.12.2022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3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C032C945-D00F-1106-4CEB-4A0A680713A3}"/>
              </a:ext>
            </a:extLst>
          </p:cNvPr>
          <p:cNvSpPr txBox="1">
            <a:spLocks/>
          </p:cNvSpPr>
          <p:nvPr/>
        </p:nvSpPr>
        <p:spPr>
          <a:xfrm>
            <a:off x="657268" y="1755150"/>
            <a:ext cx="6325166" cy="499521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Внедренная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система визуального информирования руководства о состоянии исполнительской дисциплины (Дашборд) обогащена данными и инфографикой о ключевых планах ФНС России, обращениях граждан и организаций, а также имеет ссылку на сервис (тестовый режим) 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«У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меня на 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подписи»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документам ФНС России, подлежащим согласованию или утверждению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. Реализована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единая сквозная авторизация пользователей Дашборда и ПП «Рабочее место руководителя» на мобильной, планшетной и вэб-версиях </a:t>
            </a:r>
            <a:endParaRPr lang="ru-RU" sz="980" dirty="0" smtClean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Внедрен порядок подготовки, согласования и утверждения ответов ТНО на обращения граждан и организаций только в электронной форме. Направление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ответов на бумажном носителе осуществляется в виде распечатанного файла с визуализацией электронной подписи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Усилена работа по контролю исполнения обращений юридических лиц в СЭД ЦА ФНС России (аналогично порядку с обращениями граждан)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Внедрен Порядок согласования в электронной форме приказов и распоряжений ТНО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Внедрен Порядок разделения потока обращений граждан и организаций (квалификация) на обращения ЗГ и жалобы ДУ в СЭД ЦА ФНС России 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 31 адресата расширен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перечень 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федеральных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региональных органов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исполнительной 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власти, с которыми по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каналам МЭДО осуществляется 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обмен ДСП- документами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Приказами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ФНС России 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утверждены Инструкции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делопроизводству в ЦА ФНС 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России и Типовая инструкция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делопроизводству в 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ТНО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Проведена 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проектно-аналитическая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сессия «Актуальные вопросы делопроизводства, электронного документооборота, архивного хранения и работы с обращениями граждан и организаций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 с участием сотрудников ТНО</a:t>
            </a:r>
            <a:endParaRPr lang="ru-RU" sz="98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Реализован </a:t>
            </a: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 этап проекта «Цифровые помощники в СЭД ЦА ФНС России». Разработано ПО по внедрению программных роботов по трем основным сценариям (исключение рутинных операций в СЭД, снижение трудозатрат и нивелирование человеческого фактора при обработке документов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)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98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результате автоматизации в АИС "Налог-3" процесса отбора документов с истекшим сроком хранения в 2022 году обеспечено высвобождение 18 тыс. погонных метров полезной площади архивохранилищ ФКУ «Налог-Сервис» ФНС России и 475 Гб дискового пространства АИС «Налог-3</a:t>
            </a:r>
            <a:r>
              <a:rPr lang="ru-RU" sz="98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»</a:t>
            </a:r>
            <a:endParaRPr lang="ru-RU" sz="105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D294198-55F5-59F1-2233-D20C7D6A5538}"/>
              </a:ext>
            </a:extLst>
          </p:cNvPr>
          <p:cNvSpPr txBox="1"/>
          <p:nvPr/>
        </p:nvSpPr>
        <p:spPr>
          <a:xfrm>
            <a:off x="1084610" y="1417008"/>
            <a:ext cx="39604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14400"/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Roboto" panose="02000000000000000000" pitchFamily="2" charset="0"/>
              </a:rPr>
              <a:t>Документационное обеспечение</a:t>
            </a:r>
          </a:p>
        </p:txBody>
      </p:sp>
      <p:sp>
        <p:nvSpPr>
          <p:cNvPr id="24" name="Graphic 12">
            <a:extLst>
              <a:ext uri="{FF2B5EF4-FFF2-40B4-BE49-F238E27FC236}">
                <a16:creationId xmlns="" xmlns:a16="http://schemas.microsoft.com/office/drawing/2014/main" id="{1ACB9C51-2DBD-EE9C-9DE4-3F68C9548BBD}"/>
              </a:ext>
            </a:extLst>
          </p:cNvPr>
          <p:cNvSpPr/>
          <p:nvPr/>
        </p:nvSpPr>
        <p:spPr>
          <a:xfrm>
            <a:off x="503542" y="1556792"/>
            <a:ext cx="307452" cy="5287043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Subtitle 2">
            <a:extLst>
              <a:ext uri="{FF2B5EF4-FFF2-40B4-BE49-F238E27FC236}">
                <a16:creationId xmlns="" xmlns:a16="http://schemas.microsoft.com/office/drawing/2014/main" id="{1891F42A-EFC2-FC80-E4CE-D527CC568426}"/>
              </a:ext>
            </a:extLst>
          </p:cNvPr>
          <p:cNvSpPr txBox="1">
            <a:spLocks/>
          </p:cNvSpPr>
          <p:nvPr/>
        </p:nvSpPr>
        <p:spPr>
          <a:xfrm>
            <a:off x="7220000" y="1755150"/>
            <a:ext cx="4786353" cy="42293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Достигнуто оформление прав </a:t>
            </a:r>
            <a:r>
              <a:rPr lang="ru-RU" sz="105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 99,8% </a:t>
            </a: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объектов недвижимого имущества, закрепленных за ТНО и подведомственными организациями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Организовано </a:t>
            </a: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проведение капитального ремонта 94 зданий ФНС России и ФКУ «Налог-Сервис» ФНС России, из которых в 2022 году завершен капитальный ремонт 32 объектов, в том числе 4 объектов ФКУ «Налог-Сервис» ФНС </a:t>
            </a: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России</a:t>
            </a: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.</a:t>
            </a:r>
            <a:r>
              <a:rPr lang="en-US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Разработаны </a:t>
            </a: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мероприятия по строительству 8 объектов административного назначения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Заключены государственные контракты на выполнение проектно-изыскательских работ (ПИР) на капитальный ремонт административных зданий центрального аппарата ФНС России, расположенных по адресу: г. Москва, ул. Петровка, д.20/1 и ул. Неглинная, д.23. По объекту по ул. Петровка, д.20/1 завершено обследование объекта (I этап ПИР), ведутся работы по разработке проектно-сметной документации (II этап ПИР). По ул. Неглинная, д.23 проводится обследование объекта (I этап ПИР</a:t>
            </a: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).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ФБЛПУ </a:t>
            </a: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ФНС России обеспечили отдых </a:t>
            </a:r>
            <a:b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27,9 тыс. р</a:t>
            </a: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аботников</a:t>
            </a:r>
            <a:r>
              <a:rPr lang="en-US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налоговых </a:t>
            </a: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органов и членов их семей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ФБДОУ ФНС России обеспечило отдых и оздоровление 392 </a:t>
            </a:r>
            <a:r>
              <a:rPr lang="ru-RU" sz="105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детей работников </a:t>
            </a: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налоговых органов </a:t>
            </a:r>
          </a:p>
          <a:p>
            <a:pPr marL="268288" indent="-268288" algn="l">
              <a:spcBef>
                <a:spcPts val="0"/>
              </a:spcBef>
              <a:spcAft>
                <a:spcPts val="800"/>
              </a:spcAft>
              <a:buBlip>
                <a:blip r:embed="rId3"/>
              </a:buBlip>
              <a:tabLst>
                <a:tab pos="268288" algn="l"/>
              </a:tabLst>
            </a:pPr>
            <a:r>
              <a:rPr lang="ru-RU" sz="105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Организована централизованная закупка новой форменной одежды для сотрудников, работающих в помещениях для приема и обслуживания налогоплательщиков ИФНС России по г. Москве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379A367-B49F-41A2-04CA-67AE30FD6DEF}"/>
              </a:ext>
            </a:extLst>
          </p:cNvPr>
          <p:cNvSpPr txBox="1"/>
          <p:nvPr/>
        </p:nvSpPr>
        <p:spPr>
          <a:xfrm>
            <a:off x="7624144" y="1417008"/>
            <a:ext cx="3678022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914400"/>
            <a:r>
              <a:rPr lang="ru-RU" sz="16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  <a:cs typeface="Roboto" panose="02000000000000000000" pitchFamily="2" charset="0"/>
              </a:rPr>
              <a:t>Хозяйственное обеспечение</a:t>
            </a:r>
          </a:p>
        </p:txBody>
      </p:sp>
      <p:sp>
        <p:nvSpPr>
          <p:cNvPr id="27" name="Graphic 12">
            <a:extLst>
              <a:ext uri="{FF2B5EF4-FFF2-40B4-BE49-F238E27FC236}">
                <a16:creationId xmlns="" xmlns:a16="http://schemas.microsoft.com/office/drawing/2014/main" id="{92643655-8056-1878-20E8-D34B4F27C9CE}"/>
              </a:ext>
            </a:extLst>
          </p:cNvPr>
          <p:cNvSpPr/>
          <p:nvPr/>
        </p:nvSpPr>
        <p:spPr>
          <a:xfrm>
            <a:off x="7068109" y="1556792"/>
            <a:ext cx="468052" cy="5301208"/>
          </a:xfrm>
          <a:custGeom>
            <a:avLst/>
            <a:gdLst>
              <a:gd name="connsiteX0" fmla="*/ 850487 w 850487"/>
              <a:gd name="connsiteY0" fmla="*/ 0 h 5926550"/>
              <a:gd name="connsiteX1" fmla="*/ 0 w 850487"/>
              <a:gd name="connsiteY1" fmla="*/ 850487 h 5926550"/>
              <a:gd name="connsiteX2" fmla="*/ 0 w 850487"/>
              <a:gd name="connsiteY2" fmla="*/ 5926551 h 592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487" h="5926550">
                <a:moveTo>
                  <a:pt x="850487" y="0"/>
                </a:moveTo>
                <a:cubicBezTo>
                  <a:pt x="850487" y="0"/>
                  <a:pt x="0" y="0"/>
                  <a:pt x="0" y="850487"/>
                </a:cubicBezTo>
                <a:lnTo>
                  <a:pt x="0" y="5926551"/>
                </a:lnTo>
              </a:path>
            </a:pathLst>
          </a:cu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АДМИНИСТРАТИВНО-КОНТРОЛЬНАЯ И ОРГРАБОТА</a:t>
            </a:r>
          </a:p>
        </p:txBody>
      </p:sp>
    </p:spTree>
    <p:extLst>
      <p:ext uri="{BB962C8B-B14F-4D97-AF65-F5344CB8AC3E}">
        <p14:creationId xmlns:p14="http://schemas.microsoft.com/office/powerpoint/2010/main" val="199956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ОСНОВНЫЕ ИЗМЕНЕНИЯ НАЛОГОВОГО ЗАКОНОДАТЕЛЬСТВА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A31D8F5-7AAC-5679-5B77-93D26C39A6EF}"/>
              </a:ext>
            </a:extLst>
          </p:cNvPr>
          <p:cNvCxnSpPr>
            <a:cxnSpLocks/>
          </p:cNvCxnSpPr>
          <p:nvPr/>
        </p:nvCxnSpPr>
        <p:spPr>
          <a:xfrm flipH="1">
            <a:off x="0" y="3176972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C101843-67DB-DCAB-4A32-D32B9BE238E9}"/>
              </a:ext>
            </a:extLst>
          </p:cNvPr>
          <p:cNvCxnSpPr>
            <a:cxnSpLocks/>
          </p:cNvCxnSpPr>
          <p:nvPr/>
        </p:nvCxnSpPr>
        <p:spPr>
          <a:xfrm flipH="1">
            <a:off x="0" y="3861048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D84D4C8-1A9B-BE3D-3BC5-187AF5F87759}"/>
              </a:ext>
            </a:extLst>
          </p:cNvPr>
          <p:cNvCxnSpPr>
            <a:cxnSpLocks/>
          </p:cNvCxnSpPr>
          <p:nvPr/>
        </p:nvCxnSpPr>
        <p:spPr>
          <a:xfrm flipH="1">
            <a:off x="0" y="4401108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B7990FC-8D2D-0D88-D62A-235AFB7AF71C}"/>
              </a:ext>
            </a:extLst>
          </p:cNvPr>
          <p:cNvCxnSpPr>
            <a:cxnSpLocks/>
          </p:cNvCxnSpPr>
          <p:nvPr/>
        </p:nvCxnSpPr>
        <p:spPr>
          <a:xfrm flipH="1">
            <a:off x="0" y="5085184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A42DF70-4443-BDF1-FA5D-4023100B1244}"/>
              </a:ext>
            </a:extLst>
          </p:cNvPr>
          <p:cNvCxnSpPr>
            <a:cxnSpLocks/>
          </p:cNvCxnSpPr>
          <p:nvPr/>
        </p:nvCxnSpPr>
        <p:spPr>
          <a:xfrm flipH="1">
            <a:off x="0" y="5769260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AD6C1E-F226-4B63-9421-F74D8F5565CF}"/>
              </a:ext>
            </a:extLst>
          </p:cNvPr>
          <p:cNvSpPr txBox="1"/>
          <p:nvPr/>
        </p:nvSpPr>
        <p:spPr>
          <a:xfrm>
            <a:off x="2387587" y="1329167"/>
            <a:ext cx="9721081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Федеральный закон от 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21.11.2022 №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443-ФЗ </a:t>
            </a:r>
          </a:p>
          <a:p>
            <a:pPr algn="just">
              <a:buClr>
                <a:srgbClr val="00B0F0"/>
              </a:buClr>
            </a:pP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«О внесении изменений в статью 4 части первой, часть вторую Налогового кодекса Российской Федерации и отдельные законодательные акты Российской Федерации»;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Федеральный закон от 21.11.2022 №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 444-ФЗ </a:t>
            </a:r>
          </a:p>
          <a:p>
            <a:pPr algn="just">
              <a:buClr>
                <a:srgbClr val="00B0F0"/>
              </a:buClr>
            </a:pP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«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О внесении изменений в главу 25.1 части второй Налогового кодекса Российской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Федерации»; 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Федеральный закон от 19.12.2022 №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520-ФЗ </a:t>
            </a:r>
          </a:p>
          <a:p>
            <a:pPr algn="just">
              <a:buClr>
                <a:srgbClr val="00B0F0"/>
              </a:buClr>
            </a:pP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«О внесении изменений в статью 149 части второй Налогового кодекса Российской Федерации»;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Федеральный закон от 19.12.2022 №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523-ФЗ </a:t>
            </a:r>
          </a:p>
          <a:p>
            <a:pPr algn="just">
              <a:buClr>
                <a:srgbClr val="00B0F0"/>
              </a:buClr>
            </a:pP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«О внесении изменений в часть вторую Налогового кодекса Российской Федерации и отдельные законодательные акты»;</a:t>
            </a:r>
            <a:endParaRPr lang="ru-RU" sz="1400" b="1" dirty="0" smtClean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Федеральный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закон от 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28.12.2022 №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 549-ФЗ </a:t>
            </a:r>
          </a:p>
          <a:p>
            <a:pPr algn="just">
              <a:buClr>
                <a:srgbClr val="00B0F0"/>
              </a:buClr>
            </a:pP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«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О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внесении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изменений в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главу 21 части второй Налогового кодекса Российской Федерации»;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Федеральный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закон от 28.12.2022 №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564-ФЗ </a:t>
            </a:r>
          </a:p>
          <a:p>
            <a:pPr algn="just">
              <a:buClr>
                <a:srgbClr val="00B0F0"/>
              </a:buClr>
            </a:pP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«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О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внесении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изменений в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статью 4 части первой и часть вторую Налогового кодекса Российской Федерации и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отдельные законодательные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акты»;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Федеральный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закон от 28.12.2022 №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565-ФЗ </a:t>
            </a:r>
          </a:p>
          <a:p>
            <a:pPr algn="just">
              <a:buClr>
                <a:srgbClr val="00B0F0"/>
              </a:buClr>
            </a:pP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«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О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внесении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изменений в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части первую и вторую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Налогового кодекса Российской Федерации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и отдельные законодательные акты Российской Федерации о налогах и сборах»;</a:t>
            </a:r>
          </a:p>
          <a:p>
            <a:pPr marL="285750" indent="-285750"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Федеральный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закон от 28.12.2022 №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566-ФЗ </a:t>
            </a:r>
          </a:p>
          <a:p>
            <a:pPr algn="just">
              <a:buClr>
                <a:srgbClr val="00B0F0"/>
              </a:buClr>
            </a:pP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«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О внесении изменений в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главы 25 и 26 части второй Налогового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кодекса Российской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604020202020204" charset="0"/>
                <a:ea typeface="Golos Text" panose="020B0604020202020204" charset="0"/>
              </a:rPr>
              <a:t>Федерации».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  <a:p>
            <a:pPr marL="342900" indent="-342900"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endParaRPr lang="ru-RU" sz="1800" b="1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  <a:p>
            <a:pPr marL="342900" indent="-342900"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>
                  <a:lumMod val="75000"/>
                </a:schemeClr>
              </a:solidFill>
              <a:latin typeface="Golos Text" panose="020B0604020202020204" charset="0"/>
              <a:ea typeface="Golos Text" panose="020B0604020202020204" charset="0"/>
            </a:endParaRPr>
          </a:p>
        </p:txBody>
      </p:sp>
      <p:cxnSp>
        <p:nvCxnSpPr>
          <p:cNvPr id="11" name="Straight Connector 3">
            <a:extLst>
              <a:ext uri="{FF2B5EF4-FFF2-40B4-BE49-F238E27FC236}">
                <a16:creationId xmlns:a16="http://schemas.microsoft.com/office/drawing/2014/main" xmlns="" id="{CA31D8F5-7AAC-5679-5B77-93D26C39A6EF}"/>
              </a:ext>
            </a:extLst>
          </p:cNvPr>
          <p:cNvCxnSpPr>
            <a:cxnSpLocks/>
          </p:cNvCxnSpPr>
          <p:nvPr/>
        </p:nvCxnSpPr>
        <p:spPr>
          <a:xfrm flipH="1">
            <a:off x="0" y="1520788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xmlns="" id="{CA31D8F5-7AAC-5679-5B77-93D26C39A6EF}"/>
              </a:ext>
            </a:extLst>
          </p:cNvPr>
          <p:cNvCxnSpPr>
            <a:cxnSpLocks/>
          </p:cNvCxnSpPr>
          <p:nvPr/>
        </p:nvCxnSpPr>
        <p:spPr>
          <a:xfrm flipH="1">
            <a:off x="0" y="2204864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13" name="Straight Connector 3">
            <a:extLst>
              <a:ext uri="{FF2B5EF4-FFF2-40B4-BE49-F238E27FC236}">
                <a16:creationId xmlns:a16="http://schemas.microsoft.com/office/drawing/2014/main" xmlns="" id="{CA31D8F5-7AAC-5679-5B77-93D26C39A6EF}"/>
              </a:ext>
            </a:extLst>
          </p:cNvPr>
          <p:cNvCxnSpPr>
            <a:cxnSpLocks/>
          </p:cNvCxnSpPr>
          <p:nvPr/>
        </p:nvCxnSpPr>
        <p:spPr>
          <a:xfrm flipH="1">
            <a:off x="0" y="2672916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</p:spTree>
    <p:extLst>
      <p:ext uri="{BB962C8B-B14F-4D97-AF65-F5344CB8AC3E}">
        <p14:creationId xmlns:p14="http://schemas.microsoft.com/office/powerpoint/2010/main" val="39517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27280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ПОСТУПЛЕНИЕ АДМИНИСТРИРУЕМЫХ ФНС РОССИИ ДОХОДОВ В </a:t>
            </a:r>
            <a:r>
              <a:rPr lang="ru-RU" sz="1200" b="1" dirty="0">
                <a:solidFill>
                  <a:srgbClr val="0070C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ФЕДЕРАЛЬНЫЙ БЮДЖЕТ</a:t>
            </a:r>
            <a:br>
              <a:rPr lang="ru-RU" sz="1200" b="1" dirty="0">
                <a:solidFill>
                  <a:srgbClr val="0070C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</a:t>
            </a:r>
            <a:r>
              <a:rPr lang="ru-RU" sz="12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КОНСОЛИДИРОВАННЫЕ БЮДЖЕТЫ СУБЪЕКТОВ РОССИЙСКОЙ ФЕДЕРАЦИИ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</a:t>
            </a: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2022 ГОДУ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(НАРАСТАЮЩИМ  ИТОГОМ), МЛРД РУБ.</a:t>
            </a:r>
          </a:p>
        </p:txBody>
      </p:sp>
      <p:graphicFrame>
        <p:nvGraphicFramePr>
          <p:cNvPr id="2" name="Объект 36">
            <a:extLst>
              <a:ext uri="{FF2B5EF4-FFF2-40B4-BE49-F238E27FC236}">
                <a16:creationId xmlns:a16="http://schemas.microsoft.com/office/drawing/2014/main" xmlns="" id="{F642CCF1-4BAB-C4EA-F33B-99EF1D8B19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0077754"/>
              </p:ext>
            </p:extLst>
          </p:nvPr>
        </p:nvGraphicFramePr>
        <p:xfrm>
          <a:off x="1236726" y="1301933"/>
          <a:ext cx="8748972" cy="2556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63">
            <a:extLst>
              <a:ext uri="{FF2B5EF4-FFF2-40B4-BE49-F238E27FC236}">
                <a16:creationId xmlns:a16="http://schemas.microsoft.com/office/drawing/2014/main" xmlns="" id="{82CD7A19-6A6A-9ECA-A47C-734829E717D6}"/>
              </a:ext>
            </a:extLst>
          </p:cNvPr>
          <p:cNvSpPr/>
          <p:nvPr/>
        </p:nvSpPr>
        <p:spPr>
          <a:xfrm>
            <a:off x="9577129" y="2230953"/>
            <a:ext cx="1054548" cy="399837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defTabSz="1100384"/>
            <a:r>
              <a:rPr lang="ru-RU" sz="20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+</a:t>
            </a:r>
            <a:r>
              <a:rPr lang="ru-RU" sz="20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11,9%</a:t>
            </a:r>
            <a:endParaRPr lang="ru-RU" sz="2000" b="1" dirty="0">
              <a:solidFill>
                <a:srgbClr val="00B0F0"/>
              </a:solidFill>
              <a:latin typeface="Golos Text" panose="020B0503020202020204" pitchFamily="34" charset="0"/>
              <a:ea typeface="Golos Text" panose="020B05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63">
            <a:extLst>
              <a:ext uri="{FF2B5EF4-FFF2-40B4-BE49-F238E27FC236}">
                <a16:creationId xmlns:a16="http://schemas.microsoft.com/office/drawing/2014/main" xmlns="" id="{090AF514-9A36-47CB-2E7A-8D451E21EFB9}"/>
              </a:ext>
            </a:extLst>
          </p:cNvPr>
          <p:cNvSpPr/>
          <p:nvPr/>
        </p:nvSpPr>
        <p:spPr>
          <a:xfrm>
            <a:off x="9532245" y="1016034"/>
            <a:ext cx="1099432" cy="399837"/>
          </a:xfrm>
          <a:prstGeom prst="rect">
            <a:avLst/>
          </a:prstGeom>
        </p:spPr>
        <p:txBody>
          <a:bodyPr wrap="none" lIns="91168" tIns="45585" rIns="91168" bIns="45585">
            <a:spAutoFit/>
          </a:bodyPr>
          <a:lstStyle/>
          <a:p>
            <a:pPr defTabSz="1100384"/>
            <a:r>
              <a:rPr lang="ru-RU" sz="2000" b="1" dirty="0">
                <a:solidFill>
                  <a:srgbClr val="0070C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+</a:t>
            </a:r>
            <a:r>
              <a:rPr lang="ru-RU" sz="2000" b="1" dirty="0" smtClean="0">
                <a:solidFill>
                  <a:srgbClr val="0070C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22,3%</a:t>
            </a:r>
            <a:endParaRPr lang="ru-RU" sz="2000" b="1" dirty="0">
              <a:solidFill>
                <a:srgbClr val="0070C0"/>
              </a:solidFill>
              <a:latin typeface="Golos Text" panose="020B0503020202020204" pitchFamily="34" charset="0"/>
              <a:ea typeface="Golos Text" panose="020B0503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xmlns="" id="{3CCE9E44-7CEA-A041-EB6E-C791D00A5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928227"/>
              </p:ext>
            </p:extLst>
          </p:nvPr>
        </p:nvGraphicFramePr>
        <p:xfrm>
          <a:off x="1235460" y="4516310"/>
          <a:ext cx="486054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xmlns="" val="2602411562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xmlns="" val="261746427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215971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НДПИ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10 843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  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+49,8%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3614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НДС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6 489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   +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18,4%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95273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Налог на прибыль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1</a:t>
                      </a:r>
                      <a:r>
                        <a:rPr lang="ru-RU" sz="2000" b="1" baseline="0" dirty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 </a:t>
                      </a:r>
                      <a:r>
                        <a:rPr lang="ru-RU" sz="2000" b="1" baseline="0" dirty="0" smtClean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670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 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   +7,5%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6325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Акцизы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-2 102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    Х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93225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в т.ч. на нефтяное сырье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-3</a:t>
                      </a:r>
                      <a:r>
                        <a:rPr lang="ru-RU" sz="2000" b="1" baseline="0" dirty="0" smtClean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 249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  -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60,4%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34704359"/>
                  </a:ext>
                </a:extLst>
              </a:tr>
            </a:tbl>
          </a:graphicData>
        </a:graphic>
      </p:graphicFrame>
      <p:graphicFrame>
        <p:nvGraphicFramePr>
          <p:cNvPr id="8" name="Таблица 4">
            <a:extLst>
              <a:ext uri="{FF2B5EF4-FFF2-40B4-BE49-F238E27FC236}">
                <a16:creationId xmlns:a16="http://schemas.microsoft.com/office/drawing/2014/main" xmlns="" id="{208F23BE-7F6C-0B8E-55BC-E89EE3453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327388"/>
              </p:ext>
            </p:extLst>
          </p:nvPr>
        </p:nvGraphicFramePr>
        <p:xfrm>
          <a:off x="6417060" y="4516310"/>
          <a:ext cx="486054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268">
                  <a:extLst>
                    <a:ext uri="{9D8B030D-6E8A-4147-A177-3AD203B41FA5}">
                      <a16:colId xmlns:a16="http://schemas.microsoft.com/office/drawing/2014/main" xmlns="" val="260241156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617464279"/>
                    </a:ext>
                  </a:extLst>
                </a:gridCol>
                <a:gridCol w="1005136">
                  <a:extLst>
                    <a:ext uri="{9D8B030D-6E8A-4147-A177-3AD203B41FA5}">
                      <a16:colId xmlns:a16="http://schemas.microsoft.com/office/drawing/2014/main" xmlns="" val="2215971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Налог на прибыль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4 </a:t>
                      </a:r>
                      <a:r>
                        <a:rPr lang="ru-RU" sz="2000" b="1" dirty="0" smtClean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686</a:t>
                      </a:r>
                      <a:endParaRPr lang="ru-RU" sz="2000" b="1" dirty="0">
                        <a:solidFill>
                          <a:srgbClr val="00B0F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  +3,5%</a:t>
                      </a:r>
                      <a:endParaRPr lang="ru-RU" sz="1400" b="1" dirty="0">
                        <a:solidFill>
                          <a:srgbClr val="00B0F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3614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НДФЛ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5 579</a:t>
                      </a:r>
                      <a:endParaRPr lang="ru-RU" sz="2000" b="1" dirty="0">
                        <a:solidFill>
                          <a:srgbClr val="00B0F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+</a:t>
                      </a:r>
                      <a:r>
                        <a:rPr lang="ru-RU" sz="1400" b="1" dirty="0" smtClean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16,4</a:t>
                      </a:r>
                      <a:r>
                        <a:rPr lang="ru-RU" sz="1400" b="1" dirty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95273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Имущественные налоги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1 </a:t>
                      </a:r>
                      <a:r>
                        <a:rPr lang="ru-RU" sz="2000" b="1" dirty="0" smtClean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632</a:t>
                      </a:r>
                      <a:endParaRPr lang="ru-RU" sz="2000" b="1" dirty="0">
                        <a:solidFill>
                          <a:srgbClr val="00B0F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+</a:t>
                      </a:r>
                      <a:r>
                        <a:rPr lang="ru-RU" sz="1400" b="1" dirty="0" smtClean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13,0%</a:t>
                      </a:r>
                      <a:endParaRPr lang="ru-RU" sz="1400" b="1" dirty="0">
                        <a:solidFill>
                          <a:srgbClr val="00B0F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63252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Акцизы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1 117</a:t>
                      </a:r>
                      <a:endParaRPr lang="ru-RU" sz="2000" b="1" dirty="0">
                        <a:solidFill>
                          <a:srgbClr val="00B0F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+</a:t>
                      </a:r>
                      <a:r>
                        <a:rPr lang="ru-RU" sz="1400" b="1" dirty="0" smtClean="0">
                          <a:solidFill>
                            <a:srgbClr val="00B0F0"/>
                          </a:solidFill>
                          <a:latin typeface="Golos Text" panose="020B0503020202020204" pitchFamily="34" charset="0"/>
                          <a:ea typeface="Golos Text" panose="020B0503020202020204" pitchFamily="34" charset="0"/>
                        </a:rPr>
                        <a:t>17,5%</a:t>
                      </a:r>
                      <a:endParaRPr lang="ru-RU" sz="1400" b="1" dirty="0">
                        <a:solidFill>
                          <a:srgbClr val="00B0F0"/>
                        </a:solidFill>
                        <a:latin typeface="Golos Text" panose="020B0503020202020204" pitchFamily="34" charset="0"/>
                        <a:ea typeface="Golos Text" panose="020B0503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93225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016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63284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ОСНОВНЫЕ ИЗМЕНЕНИЯ НАЛОГОВОГО ЗАКОНОДАТЕЛЬСТВА</a:t>
            </a:r>
          </a:p>
        </p:txBody>
      </p: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xmlns="" id="{6BDF7677-C13A-787D-5D1B-37FA55E7E403}"/>
              </a:ext>
            </a:extLst>
          </p:cNvPr>
          <p:cNvSpPr/>
          <p:nvPr/>
        </p:nvSpPr>
        <p:spPr>
          <a:xfrm>
            <a:off x="2387588" y="1808820"/>
            <a:ext cx="9195480" cy="33239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444500" indent="-444500">
              <a:spcAft>
                <a:spcPts val="2400"/>
              </a:spcAft>
              <a:buClr>
                <a:srgbClr val="00B0F0"/>
              </a:buClr>
              <a:buFont typeface="FontAwesome" pitchFamily="2" charset="0"/>
              <a:buChar char=""/>
            </a:pP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Федеральный закон от 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09.03.2022 №</a:t>
            </a:r>
            <a:r>
              <a:rPr lang="en-US" sz="1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50-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ФЗ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«О внесении изменений в часть вторую Налогового кодекса Российской Федерации»</a:t>
            </a:r>
          </a:p>
          <a:p>
            <a:pPr marL="444500" indent="-444500">
              <a:spcAft>
                <a:spcPts val="2400"/>
              </a:spcAft>
              <a:buClr>
                <a:srgbClr val="00B0F0"/>
              </a:buClr>
              <a:buFont typeface="FontAwesome" pitchFamily="2" charset="0"/>
              <a:buChar char=""/>
            </a:pP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Федеральный закон от 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26.03.2022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№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67-ФЗ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«О внесении изменений в части первую и вторую Налогового кодекса Российской Федерации и статью 2 Федерального закона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«О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внесении изменений в часть вторую Налогового кодекса Российской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Федерации»</a:t>
            </a:r>
            <a:endParaRPr lang="ru-RU" sz="14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  <a:p>
            <a:pPr marL="444500" indent="-444500">
              <a:spcAft>
                <a:spcPts val="2400"/>
              </a:spcAft>
              <a:buClr>
                <a:srgbClr val="00B0F0"/>
              </a:buClr>
              <a:buFont typeface="FontAwesome" pitchFamily="2" charset="0"/>
              <a:buChar char=""/>
            </a:pP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Федеральный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закон от 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28.06.2022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№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225-ФЗ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«О внесении изменений в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части первую и 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вторую Налогового кодекса Российской Федерации»</a:t>
            </a:r>
          </a:p>
          <a:p>
            <a:pPr marL="444500" indent="-444500">
              <a:spcAft>
                <a:spcPts val="2400"/>
              </a:spcAft>
              <a:buClr>
                <a:srgbClr val="00B0F0"/>
              </a:buClr>
              <a:buFont typeface="FontAwesome" pitchFamily="2" charset="0"/>
              <a:buChar char=""/>
            </a:pP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Федеральный закон от 14.07.2022 № </a:t>
            </a:r>
            <a:r>
              <a:rPr lang="ru-RU" sz="1800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263-ФЗ</a:t>
            </a:r>
            <a:r>
              <a:rPr lang="ru-RU" sz="18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ru-RU" sz="18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«О внесении изменений в части первую и вторую Налогового кодекса Российской </a:t>
            </a: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Федерации</a:t>
            </a:r>
            <a:endParaRPr lang="ru-RU" sz="1400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A31D8F5-7AAC-5679-5B77-93D26C39A6EF}"/>
              </a:ext>
            </a:extLst>
          </p:cNvPr>
          <p:cNvCxnSpPr>
            <a:cxnSpLocks/>
          </p:cNvCxnSpPr>
          <p:nvPr/>
        </p:nvCxnSpPr>
        <p:spPr>
          <a:xfrm flipH="1">
            <a:off x="0" y="1952836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C101843-67DB-DCAB-4A32-D32B9BE238E9}"/>
              </a:ext>
            </a:extLst>
          </p:cNvPr>
          <p:cNvCxnSpPr>
            <a:cxnSpLocks/>
          </p:cNvCxnSpPr>
          <p:nvPr/>
        </p:nvCxnSpPr>
        <p:spPr>
          <a:xfrm flipH="1">
            <a:off x="0" y="2737840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D84D4C8-1A9B-BE3D-3BC5-187AF5F87759}"/>
              </a:ext>
            </a:extLst>
          </p:cNvPr>
          <p:cNvCxnSpPr>
            <a:cxnSpLocks/>
          </p:cNvCxnSpPr>
          <p:nvPr/>
        </p:nvCxnSpPr>
        <p:spPr>
          <a:xfrm flipH="1">
            <a:off x="0" y="3969060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B7990FC-8D2D-0D88-D62A-235AFB7AF71C}"/>
              </a:ext>
            </a:extLst>
          </p:cNvPr>
          <p:cNvCxnSpPr>
            <a:cxnSpLocks/>
          </p:cNvCxnSpPr>
          <p:nvPr/>
        </p:nvCxnSpPr>
        <p:spPr>
          <a:xfrm flipH="1">
            <a:off x="0" y="4761148"/>
            <a:ext cx="2063552" cy="0"/>
          </a:xfrm>
          <a:prstGeom prst="line">
            <a:avLst/>
          </a:prstGeom>
          <a:noFill/>
          <a:ln w="6350" cap="flat">
            <a:solidFill>
              <a:schemeClr val="tx1">
                <a:lumMod val="75000"/>
              </a:schemeClr>
            </a:solidFill>
            <a:prstDash val="solid"/>
            <a:miter/>
            <a:headEnd type="oval" w="sm" len="sm"/>
          </a:ln>
        </p:spPr>
      </p:cxnSp>
    </p:spTree>
    <p:extLst>
      <p:ext uri="{BB962C8B-B14F-4D97-AF65-F5344CB8AC3E}">
        <p14:creationId xmlns:p14="http://schemas.microsoft.com/office/powerpoint/2010/main" val="3461892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27280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 НА ПРИБЫЛЬ ОРГАНИЗАЦИЙ 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</a:t>
            </a:r>
          </a:p>
        </p:txBody>
      </p:sp>
      <p:graphicFrame>
        <p:nvGraphicFramePr>
          <p:cNvPr id="2" name="Chart 4">
            <a:extLst>
              <a:ext uri="{FF2B5EF4-FFF2-40B4-BE49-F238E27FC236}">
                <a16:creationId xmlns:a16="http://schemas.microsoft.com/office/drawing/2014/main" xmlns="" id="{5BCCE874-929D-F593-9E61-3DB5F5261E0B}"/>
              </a:ext>
            </a:extLst>
          </p:cNvPr>
          <p:cNvGraphicFramePr/>
          <p:nvPr>
            <p:extLst/>
          </p:nvPr>
        </p:nvGraphicFramePr>
        <p:xfrm>
          <a:off x="659396" y="1952836"/>
          <a:ext cx="10693188" cy="140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4EB0EF-2B58-5119-2069-5D8AC67E9F26}"/>
              </a:ext>
            </a:extLst>
          </p:cNvPr>
          <p:cNvSpPr txBox="1">
            <a:spLocks/>
          </p:cNvSpPr>
          <p:nvPr/>
        </p:nvSpPr>
        <p:spPr>
          <a:xfrm>
            <a:off x="2387587" y="4698410"/>
            <a:ext cx="2930729" cy="8617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Исполнение параметров 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федерального бюджета на 2022 год по налогу на прибыль организаций</a:t>
            </a:r>
          </a:p>
        </p:txBody>
      </p:sp>
      <p:graphicFrame>
        <p:nvGraphicFramePr>
          <p:cNvPr id="4" name="Диаграмма 26">
            <a:extLst>
              <a:ext uri="{FF2B5EF4-FFF2-40B4-BE49-F238E27FC236}">
                <a16:creationId xmlns:a16="http://schemas.microsoft.com/office/drawing/2014/main" xmlns="" id="{ACF72F92-28C7-EB31-116C-EA2C13E46BC9}"/>
              </a:ext>
            </a:extLst>
          </p:cNvPr>
          <p:cNvGraphicFramePr/>
          <p:nvPr>
            <p:extLst/>
          </p:nvPr>
        </p:nvGraphicFramePr>
        <p:xfrm>
          <a:off x="6965224" y="3829050"/>
          <a:ext cx="2767180" cy="260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4527736A-0C3F-2C7B-FB4A-5F31273B8F46}"/>
              </a:ext>
            </a:extLst>
          </p:cNvPr>
          <p:cNvSpPr txBox="1">
            <a:spLocks/>
          </p:cNvSpPr>
          <p:nvPr/>
        </p:nvSpPr>
        <p:spPr>
          <a:xfrm>
            <a:off x="7858221" y="4975409"/>
            <a:ext cx="98118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342900" algn="l"/>
              </a:tabLst>
            </a:pP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1 447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E997E2A4-CD0D-5F08-4BCB-C77894F4BC66}"/>
              </a:ext>
            </a:extLst>
          </p:cNvPr>
          <p:cNvSpPr txBox="1">
            <a:spLocks/>
          </p:cNvSpPr>
          <p:nvPr/>
        </p:nvSpPr>
        <p:spPr>
          <a:xfrm>
            <a:off x="6085887" y="4975409"/>
            <a:ext cx="98118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tabLst>
                <a:tab pos="342900" algn="l"/>
              </a:tabLst>
            </a:pPr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 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669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sp>
        <p:nvSpPr>
          <p:cNvPr id="22" name="Прямоугольник 63">
            <a:extLst>
              <a:ext uri="{FF2B5EF4-FFF2-40B4-BE49-F238E27FC236}">
                <a16:creationId xmlns="" xmlns:a16="http://schemas.microsoft.com/office/drawing/2014/main" id="{56B5D2E8-3429-4EAE-B497-24EFD5FA0E69}"/>
              </a:ext>
            </a:extLst>
          </p:cNvPr>
          <p:cNvSpPr/>
          <p:nvPr/>
        </p:nvSpPr>
        <p:spPr>
          <a:xfrm>
            <a:off x="8724292" y="3802474"/>
            <a:ext cx="2991614" cy="399837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defTabSz="1100384"/>
            <a:r>
              <a:rPr lang="ru-RU" sz="20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+222 млрд </a:t>
            </a:r>
            <a:r>
              <a:rPr lang="ru-RU" sz="20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руб. </a:t>
            </a:r>
          </a:p>
        </p:txBody>
      </p:sp>
      <p:graphicFrame>
        <p:nvGraphicFramePr>
          <p:cNvPr id="24" name="Диаграмма 26">
            <a:extLst>
              <a:ext uri="{FF2B5EF4-FFF2-40B4-BE49-F238E27FC236}">
                <a16:creationId xmlns="" xmlns:a16="http://schemas.microsoft.com/office/drawing/2014/main" id="{ECCBF6FB-3AB9-2DE2-E9E8-CCE62109574E}"/>
              </a:ext>
            </a:extLst>
          </p:cNvPr>
          <p:cNvGraphicFramePr/>
          <p:nvPr>
            <p:extLst/>
          </p:nvPr>
        </p:nvGraphicFramePr>
        <p:xfrm>
          <a:off x="6965224" y="3829050"/>
          <a:ext cx="2767180" cy="260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9418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27280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 НА </a:t>
            </a: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ДОБАВЛЕННУЮ СТОИМОСТЬ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 </a:t>
            </a:r>
          </a:p>
        </p:txBody>
      </p:sp>
      <p:graphicFrame>
        <p:nvGraphicFramePr>
          <p:cNvPr id="2" name="Chart 4">
            <a:extLst>
              <a:ext uri="{FF2B5EF4-FFF2-40B4-BE49-F238E27FC236}">
                <a16:creationId xmlns:a16="http://schemas.microsoft.com/office/drawing/2014/main" xmlns="" id="{A70B7778-B96C-FD5C-FA0A-F3C3EB7C6136}"/>
              </a:ext>
            </a:extLst>
          </p:cNvPr>
          <p:cNvGraphicFramePr/>
          <p:nvPr>
            <p:extLst/>
          </p:nvPr>
        </p:nvGraphicFramePr>
        <p:xfrm>
          <a:off x="659396" y="1916832"/>
          <a:ext cx="10693188" cy="1764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957E84-C7CA-2ADA-BC72-7ACC44679206}"/>
              </a:ext>
            </a:extLst>
          </p:cNvPr>
          <p:cNvSpPr txBox="1">
            <a:spLocks/>
          </p:cNvSpPr>
          <p:nvPr/>
        </p:nvSpPr>
        <p:spPr>
          <a:xfrm>
            <a:off x="2387587" y="4375245"/>
            <a:ext cx="2930729" cy="15081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Исполнение параметров федерального бюджета на 2022 год по налогу на добавленную стоимость  на товары (работы, услуги), реализуемые на территории Российской Федерации</a:t>
            </a:r>
          </a:p>
        </p:txBody>
      </p:sp>
      <p:graphicFrame>
        <p:nvGraphicFramePr>
          <p:cNvPr id="4" name="Диаграмма 26">
            <a:extLst>
              <a:ext uri="{FF2B5EF4-FFF2-40B4-BE49-F238E27FC236}">
                <a16:creationId xmlns:a16="http://schemas.microsoft.com/office/drawing/2014/main" xmlns="" id="{F55A1C15-EB97-B158-21D6-B79C5B961343}"/>
              </a:ext>
            </a:extLst>
          </p:cNvPr>
          <p:cNvGraphicFramePr/>
          <p:nvPr>
            <p:extLst/>
          </p:nvPr>
        </p:nvGraphicFramePr>
        <p:xfrm>
          <a:off x="6965224" y="3829050"/>
          <a:ext cx="2767180" cy="260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5368642A-977D-E9F8-8AA9-5374095E564E}"/>
              </a:ext>
            </a:extLst>
          </p:cNvPr>
          <p:cNvSpPr txBox="1">
            <a:spLocks/>
          </p:cNvSpPr>
          <p:nvPr/>
        </p:nvSpPr>
        <p:spPr>
          <a:xfrm>
            <a:off x="7858221" y="4975409"/>
            <a:ext cx="98118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342900" algn="l"/>
              </a:tabLst>
            </a:pP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7 957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7A652DF3-7819-ED18-FD87-A0831948FC7B}"/>
              </a:ext>
            </a:extLst>
          </p:cNvPr>
          <p:cNvSpPr txBox="1">
            <a:spLocks/>
          </p:cNvSpPr>
          <p:nvPr/>
        </p:nvSpPr>
        <p:spPr>
          <a:xfrm>
            <a:off x="6085887" y="4975409"/>
            <a:ext cx="98118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tabLst>
                <a:tab pos="342900" algn="l"/>
              </a:tabLst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6 488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graphicFrame>
        <p:nvGraphicFramePr>
          <p:cNvPr id="7" name="Диаграмма 26">
            <a:extLst>
              <a:ext uri="{FF2B5EF4-FFF2-40B4-BE49-F238E27FC236}">
                <a16:creationId xmlns:a16="http://schemas.microsoft.com/office/drawing/2014/main" xmlns="" id="{ECCBF6FB-3AB9-2DE2-E9E8-CCE62109574E}"/>
              </a:ext>
            </a:extLst>
          </p:cNvPr>
          <p:cNvGraphicFramePr/>
          <p:nvPr>
            <p:extLst/>
          </p:nvPr>
        </p:nvGraphicFramePr>
        <p:xfrm>
          <a:off x="6965224" y="3829050"/>
          <a:ext cx="2767180" cy="260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63">
            <a:extLst>
              <a:ext uri="{FF2B5EF4-FFF2-40B4-BE49-F238E27FC236}">
                <a16:creationId xmlns:a16="http://schemas.microsoft.com/office/drawing/2014/main" xmlns="" id="{56B5D2E8-3429-4EAE-B497-24EFD5FA0E69}"/>
              </a:ext>
            </a:extLst>
          </p:cNvPr>
          <p:cNvSpPr/>
          <p:nvPr/>
        </p:nvSpPr>
        <p:spPr>
          <a:xfrm>
            <a:off x="8724292" y="3802474"/>
            <a:ext cx="2991614" cy="399837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defTabSz="1100384"/>
            <a:r>
              <a:rPr lang="ru-RU" sz="20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+1 217 </a:t>
            </a:r>
            <a:r>
              <a:rPr lang="ru-RU" sz="20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млрд руб.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92159A33-F63A-83D2-AB13-2C2D3E4C6E42}"/>
              </a:ext>
            </a:extLst>
          </p:cNvPr>
          <p:cNvSpPr txBox="1">
            <a:spLocks/>
          </p:cNvSpPr>
          <p:nvPr/>
        </p:nvSpPr>
        <p:spPr>
          <a:xfrm>
            <a:off x="7858221" y="4988293"/>
            <a:ext cx="981187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342900" algn="l"/>
              </a:tabLst>
            </a:pP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5 271</a:t>
            </a:r>
          </a:p>
        </p:txBody>
      </p:sp>
    </p:spTree>
    <p:extLst>
      <p:ext uri="{BB962C8B-B14F-4D97-AF65-F5344CB8AC3E}">
        <p14:creationId xmlns:p14="http://schemas.microsoft.com/office/powerpoint/2010/main" val="302261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27280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 НА ДОХОДЫ ФИЗИЧЕСКИХ ЛИЦ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 </a:t>
            </a:r>
          </a:p>
        </p:txBody>
      </p:sp>
      <p:graphicFrame>
        <p:nvGraphicFramePr>
          <p:cNvPr id="2" name="Chart 4">
            <a:extLst>
              <a:ext uri="{FF2B5EF4-FFF2-40B4-BE49-F238E27FC236}">
                <a16:creationId xmlns:a16="http://schemas.microsoft.com/office/drawing/2014/main" xmlns="" id="{47530476-1D76-6129-1C11-55703D66C7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8507783"/>
              </p:ext>
            </p:extLst>
          </p:nvPr>
        </p:nvGraphicFramePr>
        <p:xfrm>
          <a:off x="443372" y="2014703"/>
          <a:ext cx="11197244" cy="93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1F2685-7C7C-4023-8BCE-276B42355679}"/>
              </a:ext>
            </a:extLst>
          </p:cNvPr>
          <p:cNvGrpSpPr/>
          <p:nvPr/>
        </p:nvGrpSpPr>
        <p:grpSpPr>
          <a:xfrm>
            <a:off x="2387587" y="4257092"/>
            <a:ext cx="3735845" cy="1376430"/>
            <a:chOff x="978211" y="3063838"/>
            <a:chExt cx="3735845" cy="1376430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xmlns="" id="{3B4583C9-5C7E-4B94-0BB7-C0C40394C117}"/>
                </a:ext>
              </a:extLst>
            </p:cNvPr>
            <p:cNvSpPr txBox="1">
              <a:spLocks/>
            </p:cNvSpPr>
            <p:nvPr/>
          </p:nvSpPr>
          <p:spPr>
            <a:xfrm>
              <a:off x="983432" y="3063838"/>
              <a:ext cx="3730624" cy="67710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4400" b="1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112,6%</a:t>
              </a:r>
              <a:endParaRPr lang="ru-RU" sz="3600" baseline="500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  <p:sp>
          <p:nvSpPr>
            <p:cNvPr id="5" name="Subtitle 2">
              <a:extLst>
                <a:ext uri="{FF2B5EF4-FFF2-40B4-BE49-F238E27FC236}">
                  <a16:creationId xmlns:a16="http://schemas.microsoft.com/office/drawing/2014/main" xmlns="" id="{546AB644-DFBF-16D5-CC30-D7F4FA1F933C}"/>
                </a:ext>
              </a:extLst>
            </p:cNvPr>
            <p:cNvSpPr txBox="1">
              <a:spLocks/>
            </p:cNvSpPr>
            <p:nvPr/>
          </p:nvSpPr>
          <p:spPr>
            <a:xfrm>
              <a:off x="978211" y="3793937"/>
              <a:ext cx="3348373" cy="6463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667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  <a:tabLst>
                  <a:tab pos="342900" algn="l"/>
                </a:tabLst>
              </a:pPr>
              <a:r>
                <a:rPr lang="ru-RU" sz="1400" dirty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темп роста среднемесячной заработной платы по данным Росстата за </a:t>
              </a:r>
              <a:r>
                <a:rPr lang="ru-RU" sz="1400" dirty="0" smtClean="0">
                  <a:solidFill>
                    <a:schemeClr val="tx1">
                      <a:lumMod val="75000"/>
                    </a:schemeClr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2022 год</a:t>
              </a:r>
              <a:endPara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37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="" xmlns:a16="http://schemas.microsoft.com/office/drawing/2014/main" id="{2344D0E4-F4CC-4666-BA65-228B5D600976}"/>
              </a:ext>
            </a:extLst>
          </p:cNvPr>
          <p:cNvSpPr txBox="1">
            <a:spLocks/>
          </p:cNvSpPr>
          <p:nvPr/>
        </p:nvSpPr>
        <p:spPr>
          <a:xfrm>
            <a:off x="2387587" y="246710"/>
            <a:ext cx="7272809" cy="55399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НАЛОГ НА ДОБЫЧУ ПОЛЕЗНЫХ ИСКОПАЕМЫХ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МЛРД РУБ. </a:t>
            </a:r>
          </a:p>
        </p:txBody>
      </p:sp>
      <p:graphicFrame>
        <p:nvGraphicFramePr>
          <p:cNvPr id="2" name="Chart 4">
            <a:extLst>
              <a:ext uri="{FF2B5EF4-FFF2-40B4-BE49-F238E27FC236}">
                <a16:creationId xmlns="" xmlns:a16="http://schemas.microsoft.com/office/drawing/2014/main" id="{A70B7778-B96C-FD5C-FA0A-F3C3EB7C6136}"/>
              </a:ext>
            </a:extLst>
          </p:cNvPr>
          <p:cNvGraphicFramePr/>
          <p:nvPr>
            <p:extLst/>
          </p:nvPr>
        </p:nvGraphicFramePr>
        <p:xfrm>
          <a:off x="659396" y="1916832"/>
          <a:ext cx="10693188" cy="1764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957E84-C7CA-2ADA-BC72-7ACC44679206}"/>
              </a:ext>
            </a:extLst>
          </p:cNvPr>
          <p:cNvSpPr txBox="1">
            <a:spLocks/>
          </p:cNvSpPr>
          <p:nvPr/>
        </p:nvSpPr>
        <p:spPr>
          <a:xfrm>
            <a:off x="2387587" y="4698410"/>
            <a:ext cx="2930729" cy="86177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Исполнение параметров 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федерального бюджета на 2022 год по налогу на добычу полезных ископаемых </a:t>
            </a:r>
          </a:p>
        </p:txBody>
      </p:sp>
      <p:graphicFrame>
        <p:nvGraphicFramePr>
          <p:cNvPr id="4" name="Диаграмма 26">
            <a:extLst>
              <a:ext uri="{FF2B5EF4-FFF2-40B4-BE49-F238E27FC236}">
                <a16:creationId xmlns="" xmlns:a16="http://schemas.microsoft.com/office/drawing/2014/main" id="{F55A1C15-EB97-B158-21D6-B79C5B961343}"/>
              </a:ext>
            </a:extLst>
          </p:cNvPr>
          <p:cNvGraphicFramePr/>
          <p:nvPr>
            <p:extLst/>
          </p:nvPr>
        </p:nvGraphicFramePr>
        <p:xfrm>
          <a:off x="6965224" y="3829050"/>
          <a:ext cx="2767180" cy="260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5368642A-977D-E9F8-8AA9-5374095E564E}"/>
              </a:ext>
            </a:extLst>
          </p:cNvPr>
          <p:cNvSpPr txBox="1">
            <a:spLocks/>
          </p:cNvSpPr>
          <p:nvPr/>
        </p:nvSpPr>
        <p:spPr>
          <a:xfrm>
            <a:off x="7858221" y="4975409"/>
            <a:ext cx="98118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tabLst>
                <a:tab pos="342900" algn="l"/>
              </a:tabLst>
            </a:pPr>
            <a:r>
              <a:rPr lang="ru-RU" b="1" dirty="0">
                <a:solidFill>
                  <a:schemeClr val="bg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7 957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7A652DF3-7819-ED18-FD87-A0831948FC7B}"/>
              </a:ext>
            </a:extLst>
          </p:cNvPr>
          <p:cNvSpPr txBox="1">
            <a:spLocks/>
          </p:cNvSpPr>
          <p:nvPr/>
        </p:nvSpPr>
        <p:spPr>
          <a:xfrm>
            <a:off x="6085887" y="4975409"/>
            <a:ext cx="98118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tabLst>
                <a:tab pos="342900" algn="l"/>
              </a:tabLst>
            </a:pPr>
            <a:r>
              <a:rPr lang="ru-RU" b="1" dirty="0" smtClean="0">
                <a:solidFill>
                  <a:schemeClr val="tx1">
                    <a:lumMod val="75000"/>
                  </a:schemeClr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10 843</a:t>
            </a:r>
            <a:endParaRPr lang="ru-RU" b="1" dirty="0">
              <a:solidFill>
                <a:schemeClr val="tx1">
                  <a:lumMod val="75000"/>
                </a:schemeClr>
              </a:solidFill>
              <a:latin typeface="Golos Text" panose="020B0503020202020204" pitchFamily="34" charset="0"/>
              <a:ea typeface="Golos Text" panose="020B0503020202020204" pitchFamily="34" charset="0"/>
            </a:endParaRPr>
          </a:p>
        </p:txBody>
      </p:sp>
      <p:graphicFrame>
        <p:nvGraphicFramePr>
          <p:cNvPr id="7" name="Диаграмма 26">
            <a:extLst>
              <a:ext uri="{FF2B5EF4-FFF2-40B4-BE49-F238E27FC236}">
                <a16:creationId xmlns="" xmlns:a16="http://schemas.microsoft.com/office/drawing/2014/main" id="{ECCBF6FB-3AB9-2DE2-E9E8-CCE62109574E}"/>
              </a:ext>
            </a:extLst>
          </p:cNvPr>
          <p:cNvGraphicFramePr/>
          <p:nvPr>
            <p:extLst/>
          </p:nvPr>
        </p:nvGraphicFramePr>
        <p:xfrm>
          <a:off x="6965224" y="3829050"/>
          <a:ext cx="2767180" cy="260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63">
            <a:extLst>
              <a:ext uri="{FF2B5EF4-FFF2-40B4-BE49-F238E27FC236}">
                <a16:creationId xmlns="" xmlns:a16="http://schemas.microsoft.com/office/drawing/2014/main" id="{56B5D2E8-3429-4EAE-B497-24EFD5FA0E69}"/>
              </a:ext>
            </a:extLst>
          </p:cNvPr>
          <p:cNvSpPr/>
          <p:nvPr/>
        </p:nvSpPr>
        <p:spPr>
          <a:xfrm>
            <a:off x="8724292" y="3802474"/>
            <a:ext cx="2991614" cy="399837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defTabSz="1100384"/>
            <a:r>
              <a:rPr lang="ru-RU" sz="2000" b="1" dirty="0" smtClean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+2 886 </a:t>
            </a:r>
            <a:r>
              <a:rPr lang="ru-RU" sz="2000" b="1" dirty="0">
                <a:solidFill>
                  <a:srgbClr val="00B0F0"/>
                </a:solidFill>
                <a:latin typeface="Golos Text" panose="020B0503020202020204" pitchFamily="34" charset="0"/>
                <a:ea typeface="Golos Text" panose="020B0503020202020204" pitchFamily="34" charset="0"/>
                <a:cs typeface="Times New Roman" panose="02020603050405020304" pitchFamily="18" charset="0"/>
              </a:rPr>
              <a:t>млрд руб. </a:t>
            </a:r>
          </a:p>
        </p:txBody>
      </p:sp>
    </p:spTree>
    <p:extLst>
      <p:ext uri="{BB962C8B-B14F-4D97-AF65-F5344CB8AC3E}">
        <p14:creationId xmlns:p14="http://schemas.microsoft.com/office/powerpoint/2010/main" val="2235709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176518</TotalTime>
  <Words>11663</Words>
  <Application>Microsoft Office PowerPoint</Application>
  <PresentationFormat>Широкоэкранный</PresentationFormat>
  <Paragraphs>1340</Paragraphs>
  <Slides>50</Slides>
  <Notes>50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5" baseType="lpstr">
      <vt:lpstr>Golos Text</vt:lpstr>
      <vt:lpstr>Roboto</vt:lpstr>
      <vt:lpstr>Open Sans</vt:lpstr>
      <vt:lpstr>Segoe Print</vt:lpstr>
      <vt:lpstr>FontAwesome</vt:lpstr>
      <vt:lpstr>Arial</vt:lpstr>
      <vt:lpstr>Times New Roman</vt:lpstr>
      <vt:lpstr>Golos</vt:lpstr>
      <vt:lpstr>Wingdings</vt:lpstr>
      <vt:lpstr>Open Sans Light</vt:lpstr>
      <vt:lpstr>Helvetica</vt:lpstr>
      <vt:lpstr>Calibri</vt:lpstr>
      <vt:lpstr>Roboto Condensed</vt:lpstr>
      <vt:lpstr>Lucida Handwriting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Алексеева Екатерина Сергеевна</cp:lastModifiedBy>
  <cp:revision>2873</cp:revision>
  <cp:lastPrinted>2023-04-04T13:33:41Z</cp:lastPrinted>
  <dcterms:created xsi:type="dcterms:W3CDTF">2014-10-08T23:03:32Z</dcterms:created>
  <dcterms:modified xsi:type="dcterms:W3CDTF">2023-04-04T13:55:56Z</dcterms:modified>
</cp:coreProperties>
</file>