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5.4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7133528"/>
        <c:axId val="87541136"/>
      </c:barChart>
      <c:catAx>
        <c:axId val="87133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541136"/>
        <c:crosses val="autoZero"/>
        <c:auto val="1"/>
        <c:lblAlgn val="ctr"/>
        <c:lblOffset val="100"/>
        <c:noMultiLvlLbl val="0"/>
      </c:catAx>
      <c:valAx>
        <c:axId val="8754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713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15.6</c:v>
                </c:pt>
                <c:pt idx="1">
                  <c:v>7.8</c:v>
                </c:pt>
                <c:pt idx="2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2880856"/>
        <c:axId val="22881240"/>
      </c:barChart>
      <c:catAx>
        <c:axId val="22880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881240"/>
        <c:crosses val="autoZero"/>
        <c:auto val="1"/>
        <c:lblAlgn val="ctr"/>
        <c:lblOffset val="100"/>
        <c:noMultiLvlLbl val="0"/>
      </c:catAx>
      <c:valAx>
        <c:axId val="22881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880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Black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2781.6</c:v>
                </c:pt>
                <c:pt idx="1">
                  <c:v>3123.5</c:v>
                </c:pt>
                <c:pt idx="2">
                  <c:v>3175.5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7415928"/>
        <c:axId val="87416312"/>
      </c:barChart>
      <c:catAx>
        <c:axId val="87415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416312"/>
        <c:crosses val="autoZero"/>
        <c:auto val="1"/>
        <c:lblAlgn val="ctr"/>
        <c:lblOffset val="100"/>
        <c:noMultiLvlLbl val="0"/>
      </c:catAx>
      <c:valAx>
        <c:axId val="8741631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87415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03479161792721"/>
                      <c:h val="0.23408056413145303"/>
                    </c:manualLayout>
                  </c15:layout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40571282154117"/>
                      <c:h val="0.23408056413145303"/>
                    </c:manualLayout>
                  </c15:layout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66387041431325"/>
                      <c:h val="0.2340805641314530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0.99380000000000002</c:v>
                </c:pt>
                <c:pt idx="1">
                  <c:v>0.99509999999999998</c:v>
                </c:pt>
                <c:pt idx="2">
                  <c:v>0.99790000000000001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88079712"/>
        <c:axId val="87594048"/>
      </c:barChart>
      <c:catAx>
        <c:axId val="88079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594048"/>
        <c:crosses val="autoZero"/>
        <c:auto val="1"/>
        <c:lblAlgn val="ctr"/>
        <c:lblOffset val="100"/>
        <c:noMultiLvlLbl val="0"/>
      </c:catAx>
      <c:valAx>
        <c:axId val="8759404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807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</c:v>
                </c:pt>
                <c:pt idx="1">
                  <c:v>0.85</c:v>
                </c:pt>
                <c:pt idx="2">
                  <c:v>0.84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4899056"/>
        <c:axId val="114900232"/>
      </c:barChart>
      <c:catAx>
        <c:axId val="114899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900232"/>
        <c:crosses val="autoZero"/>
        <c:auto val="1"/>
        <c:lblAlgn val="ctr"/>
        <c:lblOffset val="100"/>
        <c:noMultiLvlLbl val="0"/>
      </c:catAx>
      <c:valAx>
        <c:axId val="1149002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489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4897880"/>
        <c:axId val="114899840"/>
      </c:barChart>
      <c:catAx>
        <c:axId val="114897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899840"/>
        <c:crosses val="autoZero"/>
        <c:auto val="1"/>
        <c:lblAlgn val="ctr"/>
        <c:lblOffset val="100"/>
        <c:noMultiLvlLbl val="0"/>
      </c:catAx>
      <c:valAx>
        <c:axId val="1148998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4897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31.7</c:v>
                </c:pt>
                <c:pt idx="1">
                  <c:v>42.7</c:v>
                </c:pt>
                <c:pt idx="2">
                  <c:v>69.8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4900624"/>
        <c:axId val="114901016"/>
      </c:barChart>
      <c:catAx>
        <c:axId val="114900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901016"/>
        <c:crosses val="autoZero"/>
        <c:auto val="1"/>
        <c:lblAlgn val="ctr"/>
        <c:lblOffset val="100"/>
        <c:noMultiLvlLbl val="0"/>
      </c:catAx>
      <c:valAx>
        <c:axId val="11490101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1490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40571282154117"/>
                      <c:h val="0.2340805641314530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Black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1.2</c:v>
                </c:pt>
                <c:pt idx="1">
                  <c:v>0.62200956937799046</c:v>
                </c:pt>
                <c:pt idx="2">
                  <c:v>0.31268436578171094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4903760"/>
        <c:axId val="114898664"/>
      </c:barChart>
      <c:catAx>
        <c:axId val="114903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898664"/>
        <c:crosses val="autoZero"/>
        <c:auto val="1"/>
        <c:lblAlgn val="ctr"/>
        <c:lblOffset val="100"/>
        <c:noMultiLvlLbl val="0"/>
      </c:catAx>
      <c:valAx>
        <c:axId val="1148986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490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chart" Target="../charts/chart8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0" y="620688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2022 ГОД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2021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2022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46935" y="3318086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26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8,0* 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06984954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29800" y="3319737"/>
            <a:ext cx="3031174" cy="1697511"/>
            <a:chOff x="6156176" y="1561505"/>
            <a:chExt cx="2986121" cy="1697511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488900" y="1670768"/>
              <a:ext cx="2653397" cy="8402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900" b="1" dirty="0" smtClean="0">
                  <a:latin typeface="Arial Narrow" panose="020B0606020202030204" pitchFamily="34" charset="0"/>
                  <a:ea typeface="Roboto Condensed" panose="020B0604020202020204" charset="0"/>
                </a:rPr>
                <a:t>СООТНОШЕНИЕ КОЛИЧЕСТВА СУДЕБНЫХ ДЕЛ ПО СПОРАМ, ПРОШЕДШИМ ДОСУДЕБНОЕ УРЕГУЛИРОВАНИЕ, УДОВЛЕТВОРЕННЫХ В ПОЛЬЗУ НАЛОГОПЛАТЕЛЬЩИКОВ, И КОЛИЧЕСТВА ЖАЛОБ ПО НАЛОГОВЫМ СПОРАМ, ОСТАВЛЕННЫМ БЕЗ УДОВЛЕТВОРЕНИЯ *</a:t>
              </a:r>
              <a:endParaRPr lang="ru-RU" sz="900" b="1" dirty="0">
                <a:latin typeface="Arial Narrow" panose="020B0606020202030204" pitchFamily="34" charset="0"/>
                <a:ea typeface="Roboto Condensed" panose="020B0604020202020204" charset="0"/>
              </a:endParaRP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191534" y="2367466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7,7%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36836563"/>
                </p:ext>
              </p:extLst>
            </p:nvPr>
          </p:nvGraphicFramePr>
          <p:xfrm>
            <a:off x="8120468" y="2246832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07504" y="1592036"/>
            <a:ext cx="2951409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3 175,5</a:t>
              </a:r>
            </a:p>
            <a:p>
              <a:pPr algn="ctr">
                <a:lnSpc>
                  <a:spcPct val="90000"/>
                </a:lnSpc>
              </a:pP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7089038"/>
                </p:ext>
              </p:extLst>
            </p:nvPr>
          </p:nvGraphicFramePr>
          <p:xfrm>
            <a:off x="1563141" y="3856976"/>
            <a:ext cx="1527490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46935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КАЧЕСТВОМ ПРЕДОСТАВЛЕНИЯ ГОСУДАРСТВЕННЫХ УСЛУГ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99,79%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45177589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46935" y="5091490"/>
            <a:ext cx="2935280" cy="1680151"/>
            <a:chOff x="6136720" y="3233517"/>
            <a:chExt cx="2935280" cy="1638527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444417" y="32335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84%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99104594"/>
                </p:ext>
              </p:extLst>
            </p:nvPr>
          </p:nvGraphicFramePr>
          <p:xfrm>
            <a:off x="7947239" y="3871588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107504" y="5104808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07824899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6138538" y="3318086"/>
            <a:ext cx="2972987" cy="1575725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12248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70,0*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54436992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31%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6138538" y="5103173"/>
            <a:ext cx="2987998" cy="1558065"/>
            <a:chOff x="3151685" y="4921486"/>
            <a:chExt cx="2987998" cy="1558065"/>
          </a:xfrm>
        </p:grpSpPr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5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1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5018730"/>
              <a:ext cx="2556054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ЭФФЕКТИВНОСТИ ОРГАНИЗАЦИОННОЙ СРЕДЫ ВНУТРИ И ВОВНЕ ФНС РОССИИ</a:t>
              </a:r>
            </a:p>
          </p:txBody>
        </p:sp>
        <p:sp>
          <p:nvSpPr>
            <p:cNvPr id="72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85%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graphicFrame>
        <p:nvGraphicFramePr>
          <p:cNvPr id="83" name="Диаграмма 82">
            <a:extLst>
              <a:ext uri="{FF2B5EF4-FFF2-40B4-BE49-F238E27FC236}">
                <a16:creationId xmlns:a16="http://schemas.microsoft.com/office/drawing/2014/main" xmlns="" id="{490E4905-F9B0-4858-BD91-7E1571C57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394623"/>
              </p:ext>
            </p:extLst>
          </p:nvPr>
        </p:nvGraphicFramePr>
        <p:xfrm>
          <a:off x="8066844" y="2204864"/>
          <a:ext cx="1077156" cy="95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73" name="Rectangle 2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B6124B-DF65-4C29-B8CF-45E163A341A1}"/>
              </a:ext>
            </a:extLst>
          </p:cNvPr>
          <p:cNvSpPr/>
          <p:nvPr/>
        </p:nvSpPr>
        <p:spPr>
          <a:xfrm>
            <a:off x="3131840" y="4653136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за 9 мес. 2022 г.</a:t>
            </a:r>
          </a:p>
        </p:txBody>
      </p:sp>
      <p:sp>
        <p:nvSpPr>
          <p:cNvPr id="78" name="Rectangle 2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B6124B-DF65-4C29-B8CF-45E163A341A1}"/>
              </a:ext>
            </a:extLst>
          </p:cNvPr>
          <p:cNvSpPr/>
          <p:nvPr/>
        </p:nvSpPr>
        <p:spPr>
          <a:xfrm>
            <a:off x="6156176" y="4581128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за 9 мес. 2022 г.</a:t>
            </a:r>
          </a:p>
        </p:txBody>
      </p:sp>
      <p:sp>
        <p:nvSpPr>
          <p:cNvPr id="88" name="Rectangle 29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B6124B-DF65-4C29-B8CF-45E163A341A1}"/>
              </a:ext>
            </a:extLst>
          </p:cNvPr>
          <p:cNvSpPr/>
          <p:nvPr/>
        </p:nvSpPr>
        <p:spPr>
          <a:xfrm>
            <a:off x="251520" y="4653136"/>
            <a:ext cx="2592288" cy="237757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</a:t>
            </a:r>
            <a:r>
              <a:rPr lang="ru-RU" sz="90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Наименование скорректировано</a:t>
            </a: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173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Roboto Black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Радке Мария Михайловна</cp:lastModifiedBy>
  <cp:revision>58</cp:revision>
  <cp:lastPrinted>2022-11-08T11:55:51Z</cp:lastPrinted>
  <dcterms:created xsi:type="dcterms:W3CDTF">2020-05-18T08:53:00Z</dcterms:created>
  <dcterms:modified xsi:type="dcterms:W3CDTF">2023-03-20T11:52:31Z</dcterms:modified>
</cp:coreProperties>
</file>