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9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4C3-4EE5-8C5E-936AFB716471}"/>
              </c:ext>
            </c:extLst>
          </c:dPt>
          <c:dPt>
            <c:idx val="1"/>
            <c:invertIfNegative val="0"/>
            <c:bubble3D val="0"/>
            <c:spPr>
              <a:solidFill>
                <a:srgbClr val="2470AE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04C3-4EE5-8C5E-936AFB716471}"/>
              </c:ext>
            </c:extLst>
          </c:dPt>
          <c:dPt>
            <c:idx val="2"/>
            <c:invertIfNegative val="0"/>
            <c:bubble3D val="0"/>
            <c:spPr>
              <a:solidFill>
                <a:srgbClr val="E3801D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4C3-4EE5-8C5E-936AFB7164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0" tIns="19050" rIns="0" bIns="19050" anchor="ctr" anchorCtr="1">
                <a:spAutoFit/>
              </a:bodyPr>
              <a:lstStyle/>
              <a:p>
                <a:pPr>
                  <a:defRPr sz="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Condensed" panose="02000000000000000000" pitchFamily="2" charset="0"/>
                    <a:ea typeface="Roboto Condensed" panose="02000000000000000000" pitchFamily="2" charset="0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10.9</c:v>
                </c:pt>
                <c:pt idx="1">
                  <c:v>7.2</c:v>
                </c:pt>
                <c:pt idx="2">
                  <c:v>4.2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C3-4EE5-8C5E-936AFB7164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100981760"/>
        <c:axId val="100983552"/>
      </c:barChart>
      <c:catAx>
        <c:axId val="10098176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00983552"/>
        <c:crosses val="autoZero"/>
        <c:auto val="1"/>
        <c:lblAlgn val="ctr"/>
        <c:lblOffset val="100"/>
        <c:noMultiLvlLbl val="0"/>
      </c:catAx>
      <c:valAx>
        <c:axId val="1009835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0981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4C3-4EE5-8C5E-936AFB716471}"/>
              </c:ext>
            </c:extLst>
          </c:dPt>
          <c:dPt>
            <c:idx val="1"/>
            <c:invertIfNegative val="0"/>
            <c:bubble3D val="0"/>
            <c:spPr>
              <a:solidFill>
                <a:srgbClr val="2470AE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04C3-4EE5-8C5E-936AFB716471}"/>
              </c:ext>
            </c:extLst>
          </c:dPt>
          <c:dPt>
            <c:idx val="2"/>
            <c:invertIfNegative val="0"/>
            <c:bubble3D val="0"/>
            <c:spPr>
              <a:solidFill>
                <a:srgbClr val="E3801D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4C3-4EE5-8C5E-936AFB7164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0" tIns="19050" rIns="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Condensed" panose="02000000000000000000" pitchFamily="2" charset="0"/>
                    <a:ea typeface="Roboto Condensed" panose="02000000000000000000" pitchFamily="2" charset="0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 formatCode="General">
                  <c:v>6.5</c:v>
                </c:pt>
                <c:pt idx="1">
                  <c:v>5.6</c:v>
                </c:pt>
                <c:pt idx="2" formatCode="General">
                  <c:v>3.8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C3-4EE5-8C5E-936AFB7164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108006784"/>
        <c:axId val="108045440"/>
      </c:barChart>
      <c:catAx>
        <c:axId val="1080067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08045440"/>
        <c:crosses val="autoZero"/>
        <c:auto val="1"/>
        <c:lblAlgn val="ctr"/>
        <c:lblOffset val="100"/>
        <c:noMultiLvlLbl val="0"/>
      </c:catAx>
      <c:valAx>
        <c:axId val="1080454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8006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231384892293495"/>
          <c:y val="0.13801838400923153"/>
          <c:w val="0.59041349500763651"/>
          <c:h val="0.7239632319815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4C3-4EE5-8C5E-936AFB716471}"/>
              </c:ext>
            </c:extLst>
          </c:dPt>
          <c:dPt>
            <c:idx val="1"/>
            <c:invertIfNegative val="0"/>
            <c:bubble3D val="0"/>
            <c:spPr>
              <a:solidFill>
                <a:srgbClr val="2470AE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04C3-4EE5-8C5E-936AFB716471}"/>
              </c:ext>
            </c:extLst>
          </c:dPt>
          <c:dPt>
            <c:idx val="2"/>
            <c:invertIfNegative val="0"/>
            <c:bubble3D val="0"/>
            <c:spPr>
              <a:solidFill>
                <a:srgbClr val="E3801D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4C3-4EE5-8C5E-936AFB716471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0" tIns="19050" rIns="0" bIns="19050" anchor="ctr" anchorCtr="1">
                  <a:noAutofit/>
                </a:bodyPr>
                <a:lstStyle/>
                <a:p>
                  <a:pPr>
                    <a:defRPr sz="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Roboto Condensed" panose="02000000000000000000" pitchFamily="2" charset="0"/>
                      <a:ea typeface="Roboto Condensed" panose="02000000000000000000" pitchFamily="2" charset="0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0" tIns="19050" rIns="0" bIns="19050" anchor="ctr" anchorCtr="1">
                <a:spAutoFit/>
              </a:bodyPr>
              <a:lstStyle/>
              <a:p>
                <a:pPr>
                  <a:defRPr sz="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Condensed" panose="02000000000000000000" pitchFamily="2" charset="0"/>
                    <a:ea typeface="Roboto Condensed" panose="02000000000000000000" pitchFamily="2" charset="0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Лист1!$B$2:$B$4</c:f>
              <c:numCache>
                <c:formatCode>#,##0.0</c:formatCode>
                <c:ptCount val="3"/>
                <c:pt idx="0" formatCode="0.0">
                  <c:v>724</c:v>
                </c:pt>
                <c:pt idx="1">
                  <c:v>1209.8</c:v>
                </c:pt>
                <c:pt idx="2">
                  <c:v>1967.3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C3-4EE5-8C5E-936AFB7164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108384640"/>
        <c:axId val="108386176"/>
      </c:barChart>
      <c:catAx>
        <c:axId val="10838464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08386176"/>
        <c:crosses val="autoZero"/>
        <c:auto val="1"/>
        <c:lblAlgn val="ctr"/>
        <c:lblOffset val="100"/>
        <c:noMultiLvlLbl val="0"/>
      </c:catAx>
      <c:valAx>
        <c:axId val="108386176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108384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4C3-4EE5-8C5E-936AFB716471}"/>
              </c:ext>
            </c:extLst>
          </c:dPt>
          <c:dPt>
            <c:idx val="1"/>
            <c:invertIfNegative val="0"/>
            <c:bubble3D val="0"/>
            <c:spPr>
              <a:solidFill>
                <a:srgbClr val="2470AE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04C3-4EE5-8C5E-936AFB716471}"/>
              </c:ext>
            </c:extLst>
          </c:dPt>
          <c:dPt>
            <c:idx val="2"/>
            <c:invertIfNegative val="0"/>
            <c:bubble3D val="0"/>
            <c:spPr>
              <a:solidFill>
                <a:srgbClr val="E3801D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4C3-4EE5-8C5E-936AFB7164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0" tIns="19050" rIns="0" bIns="19050" anchor="ctr" anchorCtr="1">
                <a:spAutoFit/>
              </a:bodyPr>
              <a:lstStyle/>
              <a:p>
                <a:pPr>
                  <a:defRPr sz="5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Condensed" panose="02000000000000000000" pitchFamily="2" charset="0"/>
                    <a:ea typeface="Roboto Condensed" panose="02000000000000000000" pitchFamily="2" charset="0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0.99039999999999995</c:v>
                </c:pt>
                <c:pt idx="1">
                  <c:v>0.96</c:v>
                </c:pt>
                <c:pt idx="2">
                  <c:v>0.99299999999999999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C3-4EE5-8C5E-936AFB7164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108106496"/>
        <c:axId val="108108032"/>
      </c:barChart>
      <c:catAx>
        <c:axId val="1081064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08108032"/>
        <c:crosses val="autoZero"/>
        <c:auto val="1"/>
        <c:lblAlgn val="ctr"/>
        <c:lblOffset val="100"/>
        <c:noMultiLvlLbl val="0"/>
      </c:catAx>
      <c:valAx>
        <c:axId val="108108032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08106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4C3-4EE5-8C5E-936AFB716471}"/>
              </c:ext>
            </c:extLst>
          </c:dPt>
          <c:dPt>
            <c:idx val="1"/>
            <c:invertIfNegative val="0"/>
            <c:bubble3D val="0"/>
            <c:spPr>
              <a:solidFill>
                <a:srgbClr val="2470AE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04C3-4EE5-8C5E-936AFB716471}"/>
              </c:ext>
            </c:extLst>
          </c:dPt>
          <c:dPt>
            <c:idx val="2"/>
            <c:invertIfNegative val="0"/>
            <c:bubble3D val="0"/>
            <c:spPr>
              <a:solidFill>
                <a:srgbClr val="E3801D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4C3-4EE5-8C5E-936AFB7164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0" tIns="19050" rIns="0" bIns="19050" anchor="ctr" anchorCtr="1">
                <a:spAutoFit/>
              </a:bodyPr>
              <a:lstStyle/>
              <a:p>
                <a:pPr>
                  <a:defRPr sz="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Condensed" panose="02000000000000000000" pitchFamily="2" charset="0"/>
                    <a:ea typeface="Roboto Condensed" panose="02000000000000000000" pitchFamily="2" charset="0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Лист1!$B$2:$B$4</c:f>
              <c:numCache>
                <c:formatCode>0%</c:formatCode>
                <c:ptCount val="3"/>
                <c:pt idx="0">
                  <c:v>0.9</c:v>
                </c:pt>
                <c:pt idx="1">
                  <c:v>0.64</c:v>
                </c:pt>
                <c:pt idx="2">
                  <c:v>0.86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C3-4EE5-8C5E-936AFB7164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108196992"/>
        <c:axId val="108198528"/>
      </c:barChart>
      <c:catAx>
        <c:axId val="1081969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08198528"/>
        <c:crosses val="autoZero"/>
        <c:auto val="1"/>
        <c:lblAlgn val="ctr"/>
        <c:lblOffset val="100"/>
        <c:noMultiLvlLbl val="0"/>
      </c:catAx>
      <c:valAx>
        <c:axId val="10819852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08196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4C3-4EE5-8C5E-936AFB716471}"/>
              </c:ext>
            </c:extLst>
          </c:dPt>
          <c:dPt>
            <c:idx val="1"/>
            <c:invertIfNegative val="0"/>
            <c:bubble3D val="0"/>
            <c:spPr>
              <a:solidFill>
                <a:srgbClr val="2470AE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04C3-4EE5-8C5E-936AFB716471}"/>
              </c:ext>
            </c:extLst>
          </c:dPt>
          <c:dPt>
            <c:idx val="2"/>
            <c:invertIfNegative val="0"/>
            <c:bubble3D val="0"/>
            <c:spPr>
              <a:solidFill>
                <a:srgbClr val="E3801D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4C3-4EE5-8C5E-936AFB7164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0" tIns="19050" rIns="0" bIns="19050" anchor="ctr" anchorCtr="1">
                <a:spAutoFit/>
              </a:bodyPr>
              <a:lstStyle/>
              <a:p>
                <a:pPr>
                  <a:defRPr sz="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Condensed" panose="02000000000000000000" pitchFamily="2" charset="0"/>
                    <a:ea typeface="Roboto Condensed" panose="02000000000000000000" pitchFamily="2" charset="0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Лист1!$B$2:$B$4</c:f>
              <c:numCache>
                <c:formatCode>0%</c:formatCode>
                <c:ptCount val="3"/>
                <c:pt idx="0">
                  <c:v>0.99</c:v>
                </c:pt>
                <c:pt idx="1">
                  <c:v>0.98</c:v>
                </c:pt>
                <c:pt idx="2">
                  <c:v>0.99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C3-4EE5-8C5E-936AFB7164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108251008"/>
        <c:axId val="108252544"/>
      </c:barChart>
      <c:catAx>
        <c:axId val="10825100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08252544"/>
        <c:crosses val="autoZero"/>
        <c:auto val="1"/>
        <c:lblAlgn val="ctr"/>
        <c:lblOffset val="100"/>
        <c:noMultiLvlLbl val="0"/>
      </c:catAx>
      <c:valAx>
        <c:axId val="10825254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08251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4C3-4EE5-8C5E-936AFB716471}"/>
              </c:ext>
            </c:extLst>
          </c:dPt>
          <c:dPt>
            <c:idx val="1"/>
            <c:invertIfNegative val="0"/>
            <c:bubble3D val="0"/>
            <c:spPr>
              <a:solidFill>
                <a:srgbClr val="2470AE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04C3-4EE5-8C5E-936AFB716471}"/>
              </c:ext>
            </c:extLst>
          </c:dPt>
          <c:dPt>
            <c:idx val="2"/>
            <c:invertIfNegative val="0"/>
            <c:bubble3D val="0"/>
            <c:spPr>
              <a:solidFill>
                <a:srgbClr val="E3801D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4C3-4EE5-8C5E-936AFB7164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0" tIns="19050" rIns="0" bIns="19050" anchor="ctr" anchorCtr="1">
                <a:spAutoFit/>
              </a:bodyPr>
              <a:lstStyle/>
              <a:p>
                <a:pPr>
                  <a:defRPr sz="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Condensed" panose="02000000000000000000" pitchFamily="2" charset="0"/>
                    <a:ea typeface="Roboto Condensed" panose="02000000000000000000" pitchFamily="2" charset="0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 formatCode="General">
                  <c:v>22.4</c:v>
                </c:pt>
                <c:pt idx="1">
                  <c:v>36.1</c:v>
                </c:pt>
                <c:pt idx="2" formatCode="General">
                  <c:v>31.5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C3-4EE5-8C5E-936AFB7164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108398848"/>
        <c:axId val="108404736"/>
      </c:barChart>
      <c:catAx>
        <c:axId val="10839884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08404736"/>
        <c:crosses val="autoZero"/>
        <c:auto val="1"/>
        <c:lblAlgn val="ctr"/>
        <c:lblOffset val="100"/>
        <c:noMultiLvlLbl val="0"/>
      </c:catAx>
      <c:valAx>
        <c:axId val="1084047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8398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88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266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198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42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825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51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040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182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226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445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326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A48EB-C610-49A8-AC64-BC87E409CCE5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763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image" Target="../media/image2.png"/><Relationship Id="rId7" Type="http://schemas.openxmlformats.org/officeDocument/2006/relationships/chart" Target="../charts/chart2.xml"/><Relationship Id="rId12" Type="http://schemas.openxmlformats.org/officeDocument/2006/relationships/chart" Target="../charts/chart7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11" Type="http://schemas.openxmlformats.org/officeDocument/2006/relationships/chart" Target="../charts/chart6.xml"/><Relationship Id="rId5" Type="http://schemas.openxmlformats.org/officeDocument/2006/relationships/image" Target="../media/image7.svg"/><Relationship Id="rId10" Type="http://schemas.openxmlformats.org/officeDocument/2006/relationships/chart" Target="../charts/chart5.xml"/><Relationship Id="rId4" Type="http://schemas.microsoft.com/office/2007/relationships/hdphoto" Target="../media/hdphoto1.wdp"/><Relationship Id="rId9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B30CBFF-A533-4917-A9E8-4D2DE816A1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7" y="0"/>
            <a:ext cx="9139487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effectLst>
            <a:softEdge rad="635000"/>
          </a:effectLst>
        </p:spPr>
      </p:pic>
      <p:sp>
        <p:nvSpPr>
          <p:cNvPr id="10" name="Rectangle 18">
            <a:extLst>
              <a:ext uri="{FF2B5EF4-FFF2-40B4-BE49-F238E27FC236}">
                <a16:creationId xmlns="" xmlns:a16="http://schemas.microsoft.com/office/drawing/2014/main" id="{58E5111D-9A22-4D95-9795-810938D3BF30}"/>
              </a:ext>
            </a:extLst>
          </p:cNvPr>
          <p:cNvSpPr/>
          <p:nvPr/>
        </p:nvSpPr>
        <p:spPr>
          <a:xfrm>
            <a:off x="26978" y="0"/>
            <a:ext cx="9144000" cy="6858000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21" name="Rectangle 18">
            <a:extLst>
              <a:ext uri="{FF2B5EF4-FFF2-40B4-BE49-F238E27FC236}">
                <a16:creationId xmlns="" xmlns:a16="http://schemas.microsoft.com/office/drawing/2014/main" id="{4FEBCB38-E188-4A76-B08F-9B562DA8D672}"/>
              </a:ext>
            </a:extLst>
          </p:cNvPr>
          <p:cNvSpPr/>
          <p:nvPr/>
        </p:nvSpPr>
        <p:spPr>
          <a:xfrm>
            <a:off x="2438763" y="0"/>
            <a:ext cx="6705237" cy="14773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2" name="Rectangle 18">
            <a:extLst>
              <a:ext uri="{FF2B5EF4-FFF2-40B4-BE49-F238E27FC236}">
                <a16:creationId xmlns="" xmlns:a16="http://schemas.microsoft.com/office/drawing/2014/main" id="{B5849E7D-A6DB-45AA-8AEC-8D52B1560B82}"/>
              </a:ext>
            </a:extLst>
          </p:cNvPr>
          <p:cNvSpPr/>
          <p:nvPr/>
        </p:nvSpPr>
        <p:spPr>
          <a:xfrm>
            <a:off x="-1" y="0"/>
            <a:ext cx="2384303" cy="14773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D98F1ACB-18CE-41C2-A5DE-DD0064278D8E}"/>
              </a:ext>
            </a:extLst>
          </p:cNvPr>
          <p:cNvSpPr txBox="1"/>
          <p:nvPr/>
        </p:nvSpPr>
        <p:spPr>
          <a:xfrm>
            <a:off x="445040" y="166165"/>
            <a:ext cx="1939263" cy="110799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7200" b="1" dirty="0">
                <a:solidFill>
                  <a:schemeClr val="accent1">
                    <a:lumMod val="40000"/>
                    <a:lumOff val="60000"/>
                    <a:alpha val="50000"/>
                  </a:schemeClr>
                </a:solidFill>
                <a:latin typeface="Arial Narrow" panose="020B0606020202030204" pitchFamily="34" charset="0"/>
              </a:rPr>
              <a:t>2020</a:t>
            </a:r>
            <a:endParaRPr lang="ru-RU" sz="7200" b="1" dirty="0">
              <a:solidFill>
                <a:schemeClr val="accent1">
                  <a:lumMod val="40000"/>
                  <a:lumOff val="60000"/>
                  <a:alpha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94715A1C-D05E-454D-885C-DA6E47BCF4CE}"/>
              </a:ext>
            </a:extLst>
          </p:cNvPr>
          <p:cNvSpPr txBox="1"/>
          <p:nvPr/>
        </p:nvSpPr>
        <p:spPr>
          <a:xfrm>
            <a:off x="589899" y="525450"/>
            <a:ext cx="2045689" cy="36933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ru-RU" sz="1200" b="1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ПУБЛИЧНАЯ Д</a:t>
            </a:r>
            <a:r>
              <a:rPr lang="ru-RU" sz="1200" b="1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ЕКЛАРАЦИЯ </a:t>
            </a:r>
            <a:r>
              <a:rPr lang="en-US" sz="1200" b="1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en-US" sz="1200" b="1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1200" b="1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ЦЕЛЕЙ И ЗАДАЧ</a:t>
            </a:r>
          </a:p>
        </p:txBody>
      </p:sp>
      <p:pic>
        <p:nvPicPr>
          <p:cNvPr id="25" name="Рисунок 24">
            <a:extLst>
              <a:ext uri="{FF2B5EF4-FFF2-40B4-BE49-F238E27FC236}">
                <a16:creationId xmlns="" xmlns:a16="http://schemas.microsoft.com/office/drawing/2014/main" id="{C7D19342-F099-4083-8E53-AD3F69C945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4285" y="463344"/>
            <a:ext cx="360262" cy="464854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F0FE6F30-0674-45E9-B560-0419ED86B809}"/>
              </a:ext>
            </a:extLst>
          </p:cNvPr>
          <p:cNvSpPr txBox="1"/>
          <p:nvPr/>
        </p:nvSpPr>
        <p:spPr>
          <a:xfrm>
            <a:off x="2438763" y="271103"/>
            <a:ext cx="6594815" cy="61555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ru-RU" sz="2000" b="1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ОСНОВНЫЕ ПОКАЗАТЕЛИ ДЕЯТЕЛЬНОСТИ ФНС РОССИИ </a:t>
            </a:r>
            <a:br>
              <a:rPr lang="ru-RU" sz="2000" b="1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2000" b="1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ЗА </a:t>
            </a:r>
            <a:r>
              <a:rPr lang="ru-RU" sz="2000" b="1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9 МЕСЯЦЕВ </a:t>
            </a:r>
            <a:r>
              <a:rPr lang="ru-RU" sz="2000" b="1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2020 ГОДА</a:t>
            </a:r>
            <a:endParaRPr lang="ru-RU" sz="2000" b="1" dirty="0">
              <a:solidFill>
                <a:schemeClr val="tx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D599073B-5207-456F-991E-70A6C9A796EA}"/>
              </a:ext>
            </a:extLst>
          </p:cNvPr>
          <p:cNvSpPr/>
          <p:nvPr/>
        </p:nvSpPr>
        <p:spPr>
          <a:xfrm>
            <a:off x="2595295" y="930840"/>
            <a:ext cx="41517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 Condensed" panose="02000000000000000000" pitchFamily="2" charset="0"/>
              </a:rPr>
              <a:t>  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 Condensed" panose="02000000000000000000" pitchFamily="2" charset="0"/>
              </a:rPr>
              <a:t>9</a:t>
            </a: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 Condensed" panose="02000000000000000000" pitchFamily="2" charset="0"/>
              </a:rPr>
              <a:t> 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 Condensed" panose="02000000000000000000" pitchFamily="2" charset="0"/>
              </a:rPr>
              <a:t>месяцев           9 месяцев</a:t>
            </a: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 Condensed" panose="02000000000000000000" pitchFamily="2" charset="0"/>
              </a:rPr>
              <a:t> 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 Condensed" panose="02000000000000000000" pitchFamily="2" charset="0"/>
              </a:rPr>
              <a:t>              9 месяцев</a:t>
            </a:r>
            <a:endParaRPr lang="ru-RU" sz="14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ea typeface="Roboto Condensed" panose="02000000000000000000" pitchFamily="2" charset="0"/>
            </a:endParaRPr>
          </a:p>
          <a:p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 Condensed" panose="02000000000000000000" pitchFamily="2" charset="0"/>
              </a:rPr>
              <a:t>  2018	        2019	                 2020</a:t>
            </a:r>
            <a:endParaRPr lang="ru-RU" sz="14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ea typeface="Roboto Condensed" panose="02000000000000000000" pitchFamily="2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E828373C-A7CF-4ADB-87DF-FB83EC936A76}"/>
              </a:ext>
            </a:extLst>
          </p:cNvPr>
          <p:cNvSpPr/>
          <p:nvPr/>
        </p:nvSpPr>
        <p:spPr>
          <a:xfrm>
            <a:off x="2502967" y="980729"/>
            <a:ext cx="196825" cy="262433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4D2C0F7C-5848-4310-983E-8E947126F334}"/>
              </a:ext>
            </a:extLst>
          </p:cNvPr>
          <p:cNvSpPr/>
          <p:nvPr/>
        </p:nvSpPr>
        <p:spPr>
          <a:xfrm>
            <a:off x="3645047" y="980729"/>
            <a:ext cx="196825" cy="262433"/>
          </a:xfrm>
          <a:prstGeom prst="rect">
            <a:avLst/>
          </a:prstGeom>
          <a:solidFill>
            <a:srgbClr val="2470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Arial Narrow" panose="020B0606020202030204" pitchFamily="34" charset="0"/>
              </a:rPr>
              <a:t>  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3EA4B65F-0004-4AB1-A626-4D161F5A54E1}"/>
              </a:ext>
            </a:extLst>
          </p:cNvPr>
          <p:cNvSpPr/>
          <p:nvPr/>
        </p:nvSpPr>
        <p:spPr>
          <a:xfrm>
            <a:off x="4908600" y="980729"/>
            <a:ext cx="196825" cy="262433"/>
          </a:xfrm>
          <a:prstGeom prst="rect">
            <a:avLst/>
          </a:prstGeom>
          <a:solidFill>
            <a:srgbClr val="E380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3119681" y="1563001"/>
            <a:ext cx="2953406" cy="1643767"/>
            <a:chOff x="3114203" y="1618771"/>
            <a:chExt cx="2953406" cy="1643767"/>
          </a:xfrm>
        </p:grpSpPr>
        <p:sp>
          <p:nvSpPr>
            <p:cNvPr id="98" name="Прямоугольник 97">
              <a:extLst>
                <a:ext uri="{FF2B5EF4-FFF2-40B4-BE49-F238E27FC236}">
                  <a16:creationId xmlns="" xmlns:a16="http://schemas.microsoft.com/office/drawing/2014/main" id="{FF3888F5-A089-418D-819E-F8B73DBBCD26}"/>
                </a:ext>
              </a:extLst>
            </p:cNvPr>
            <p:cNvSpPr/>
            <p:nvPr/>
          </p:nvSpPr>
          <p:spPr>
            <a:xfrm>
              <a:off x="3114203" y="1618771"/>
              <a:ext cx="2915184" cy="15580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sx="102000" sy="102000" algn="ctr" rotWithShape="0">
                <a:prstClr val="black">
                  <a:alpha val="1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 Narrow" panose="020B0606020202030204" pitchFamily="34" charset="0"/>
              </a:endParaRPr>
            </a:p>
          </p:txBody>
        </p:sp>
        <p:sp>
          <p:nvSpPr>
            <p:cNvPr id="55" name="Oval 35">
              <a:extLst>
                <a:ext uri="{FF2B5EF4-FFF2-40B4-BE49-F238E27FC236}">
                  <a16:creationId xmlns="" xmlns:a16="http://schemas.microsoft.com/office/drawing/2014/main" id="{B069A2D8-020D-4AB2-A0C8-9B6939FEBB24}"/>
                </a:ext>
              </a:extLst>
            </p:cNvPr>
            <p:cNvSpPr/>
            <p:nvPr/>
          </p:nvSpPr>
          <p:spPr>
            <a:xfrm>
              <a:off x="3226510" y="1760919"/>
              <a:ext cx="228147" cy="3044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>
                  <a:solidFill>
                    <a:schemeClr val="bg1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2</a:t>
              </a:r>
              <a:endParaRPr lang="en-US" sz="1600" b="1" dirty="0">
                <a:solidFill>
                  <a:schemeClr val="bg1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sp>
          <p:nvSpPr>
            <p:cNvPr id="56" name="Rectangle 29">
              <a:extLst>
                <a:ext uri="{FF2B5EF4-FFF2-40B4-BE49-F238E27FC236}">
                  <a16:creationId xmlns="" xmlns:a16="http://schemas.microsoft.com/office/drawing/2014/main" id="{0B7F4703-2F95-4646-B8F0-B3FD0E07687D}"/>
                </a:ext>
              </a:extLst>
            </p:cNvPr>
            <p:cNvSpPr/>
            <p:nvPr/>
          </p:nvSpPr>
          <p:spPr>
            <a:xfrm>
              <a:off x="3529588" y="1736044"/>
              <a:ext cx="2403269" cy="383182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КОЛИЧЕСТВО ВЫЕЗДНЫХ </a:t>
              </a:r>
            </a:p>
            <a:p>
              <a:pPr>
                <a:lnSpc>
                  <a:spcPct val="90000"/>
                </a:lnSpc>
              </a:pP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НАЛОГОВЫХ ПРОВЕРОК</a:t>
              </a:r>
            </a:p>
          </p:txBody>
        </p:sp>
        <p:sp>
          <p:nvSpPr>
            <p:cNvPr id="57" name="Rectangle 29">
              <a:extLst>
                <a:ext uri="{FF2B5EF4-FFF2-40B4-BE49-F238E27FC236}">
                  <a16:creationId xmlns="" xmlns:a16="http://schemas.microsoft.com/office/drawing/2014/main" id="{30FE08AF-402F-4B77-9BA4-B4B108350CA7}"/>
                </a:ext>
              </a:extLst>
            </p:cNvPr>
            <p:cNvSpPr/>
            <p:nvPr/>
          </p:nvSpPr>
          <p:spPr>
            <a:xfrm>
              <a:off x="3169327" y="2349977"/>
              <a:ext cx="2071470" cy="701731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4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4,2</a:t>
              </a:r>
              <a:r>
                <a:rPr lang="ru-RU" sz="1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 </a:t>
              </a:r>
              <a:r>
                <a:rPr lang="ru-RU" sz="1400" b="1" dirty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ТЫС</a:t>
              </a:r>
              <a:r>
                <a:rPr lang="ru-RU" sz="1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. ЕД</a:t>
              </a:r>
              <a:r>
                <a:rPr lang="ru-RU" sz="1400" b="1" dirty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.</a:t>
              </a:r>
            </a:p>
          </p:txBody>
        </p:sp>
        <p:graphicFrame>
          <p:nvGraphicFramePr>
            <p:cNvPr id="58" name="Диаграмма 57">
              <a:extLst>
                <a:ext uri="{FF2B5EF4-FFF2-40B4-BE49-F238E27FC236}">
                  <a16:creationId xmlns="" xmlns:a16="http://schemas.microsoft.com/office/drawing/2014/main" id="{126F6DE5-9D20-4C39-8F7E-198946A3D31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870869896"/>
                </p:ext>
              </p:extLst>
            </p:nvPr>
          </p:nvGraphicFramePr>
          <p:xfrm>
            <a:off x="4903122" y="2262082"/>
            <a:ext cx="1164487" cy="100045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</p:grpSp>
      <p:grpSp>
        <p:nvGrpSpPr>
          <p:cNvPr id="18" name="Группа 17"/>
          <p:cNvGrpSpPr/>
          <p:nvPr/>
        </p:nvGrpSpPr>
        <p:grpSpPr>
          <a:xfrm>
            <a:off x="6156176" y="1561505"/>
            <a:ext cx="2970069" cy="1646758"/>
            <a:chOff x="6136720" y="1618771"/>
            <a:chExt cx="2970069" cy="1646758"/>
          </a:xfrm>
        </p:grpSpPr>
        <p:sp>
          <p:nvSpPr>
            <p:cNvPr id="101" name="Прямоугольник 100">
              <a:extLst>
                <a:ext uri="{FF2B5EF4-FFF2-40B4-BE49-F238E27FC236}">
                  <a16:creationId xmlns="" xmlns:a16="http://schemas.microsoft.com/office/drawing/2014/main" id="{E15E5F7C-0447-4069-86EA-B3AE2988D59D}"/>
                </a:ext>
              </a:extLst>
            </p:cNvPr>
            <p:cNvSpPr/>
            <p:nvPr/>
          </p:nvSpPr>
          <p:spPr>
            <a:xfrm>
              <a:off x="6136720" y="1618771"/>
              <a:ext cx="2915184" cy="15580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sx="102000" sy="102000" algn="ctr" rotWithShape="0">
                <a:prstClr val="black">
                  <a:alpha val="1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 Narrow" panose="020B0606020202030204" pitchFamily="34" charset="0"/>
              </a:endParaRPr>
            </a:p>
          </p:txBody>
        </p:sp>
        <p:sp>
          <p:nvSpPr>
            <p:cNvPr id="59" name="Oval 35">
              <a:extLst>
                <a:ext uri="{FF2B5EF4-FFF2-40B4-BE49-F238E27FC236}">
                  <a16:creationId xmlns="" xmlns:a16="http://schemas.microsoft.com/office/drawing/2014/main" id="{C6C19F22-CCD5-4DC7-AC45-D2B0A2783D30}"/>
                </a:ext>
              </a:extLst>
            </p:cNvPr>
            <p:cNvSpPr/>
            <p:nvPr/>
          </p:nvSpPr>
          <p:spPr>
            <a:xfrm>
              <a:off x="6265690" y="1763909"/>
              <a:ext cx="228147" cy="3044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>
                  <a:solidFill>
                    <a:schemeClr val="bg1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3</a:t>
              </a:r>
              <a:endParaRPr lang="en-US" sz="1600" b="1" dirty="0">
                <a:solidFill>
                  <a:schemeClr val="bg1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sp>
          <p:nvSpPr>
            <p:cNvPr id="60" name="Rectangle 29">
              <a:extLst>
                <a:ext uri="{FF2B5EF4-FFF2-40B4-BE49-F238E27FC236}">
                  <a16:creationId xmlns="" xmlns:a16="http://schemas.microsoft.com/office/drawing/2014/main" id="{083888CB-9994-443A-99E9-3C529E4D9CB0}"/>
                </a:ext>
              </a:extLst>
            </p:cNvPr>
            <p:cNvSpPr/>
            <p:nvPr/>
          </p:nvSpPr>
          <p:spPr>
            <a:xfrm>
              <a:off x="6568768" y="1724738"/>
              <a:ext cx="2403269" cy="528606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КОЛИЧЕСТВО РЕШЕНИЙ СУДОВ </a:t>
              </a:r>
              <a:b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</a:b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ПО СПОРАМ, ПРОШЕДШИМ ДОСУДЕБНОЕ УРЕГУЛИРОВАНИЕ</a:t>
              </a:r>
            </a:p>
          </p:txBody>
        </p:sp>
        <p:sp>
          <p:nvSpPr>
            <p:cNvPr id="61" name="Rectangle 29">
              <a:extLst>
                <a:ext uri="{FF2B5EF4-FFF2-40B4-BE49-F238E27FC236}">
                  <a16:creationId xmlns="" xmlns:a16="http://schemas.microsoft.com/office/drawing/2014/main" id="{2E52324C-7A48-4993-AFFA-D314101BA7DB}"/>
                </a:ext>
              </a:extLst>
            </p:cNvPr>
            <p:cNvSpPr/>
            <p:nvPr/>
          </p:nvSpPr>
          <p:spPr>
            <a:xfrm>
              <a:off x="6208507" y="2352967"/>
              <a:ext cx="2071470" cy="701731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4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3,8</a:t>
              </a:r>
              <a:r>
                <a:rPr lang="ru-RU" sz="1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 </a:t>
              </a:r>
              <a:r>
                <a:rPr lang="ru-RU" sz="1400" b="1" dirty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ТЫС. ДЕЛ</a:t>
              </a:r>
            </a:p>
          </p:txBody>
        </p:sp>
        <p:graphicFrame>
          <p:nvGraphicFramePr>
            <p:cNvPr id="62" name="Диаграмма 61">
              <a:extLst>
                <a:ext uri="{FF2B5EF4-FFF2-40B4-BE49-F238E27FC236}">
                  <a16:creationId xmlns="" xmlns:a16="http://schemas.microsoft.com/office/drawing/2014/main" id="{3A038763-2658-4B21-8BFD-ECCDF8AE8903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517935819"/>
                </p:ext>
              </p:extLst>
            </p:nvPr>
          </p:nvGraphicFramePr>
          <p:xfrm>
            <a:off x="8008928" y="2253345"/>
            <a:ext cx="1097861" cy="101218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</p:grpSp>
      <p:grpSp>
        <p:nvGrpSpPr>
          <p:cNvPr id="6" name="Группа 5"/>
          <p:cNvGrpSpPr/>
          <p:nvPr/>
        </p:nvGrpSpPr>
        <p:grpSpPr>
          <a:xfrm>
            <a:off x="3114549" y="3267523"/>
            <a:ext cx="2983128" cy="1624251"/>
            <a:chOff x="107504" y="3244909"/>
            <a:chExt cx="2983128" cy="1624251"/>
          </a:xfrm>
        </p:grpSpPr>
        <p:sp>
          <p:nvSpPr>
            <p:cNvPr id="102" name="Прямоугольник 101">
              <a:extLst>
                <a:ext uri="{FF2B5EF4-FFF2-40B4-BE49-F238E27FC236}">
                  <a16:creationId xmlns="" xmlns:a16="http://schemas.microsoft.com/office/drawing/2014/main" id="{04A133C7-BF3F-4010-9DBF-08CA156AF154}"/>
                </a:ext>
              </a:extLst>
            </p:cNvPr>
            <p:cNvSpPr/>
            <p:nvPr/>
          </p:nvSpPr>
          <p:spPr>
            <a:xfrm>
              <a:off x="107504" y="3244909"/>
              <a:ext cx="2915184" cy="15580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sx="102000" sy="102000" algn="ctr" rotWithShape="0">
                <a:prstClr val="black">
                  <a:alpha val="1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 Narrow" panose="020B0606020202030204" pitchFamily="34" charset="0"/>
              </a:endParaRPr>
            </a:p>
          </p:txBody>
        </p:sp>
        <p:sp>
          <p:nvSpPr>
            <p:cNvPr id="74" name="Oval 35">
              <a:extLst>
                <a:ext uri="{FF2B5EF4-FFF2-40B4-BE49-F238E27FC236}">
                  <a16:creationId xmlns="" xmlns:a16="http://schemas.microsoft.com/office/drawing/2014/main" id="{E244BBFC-B68B-4DAA-BD7C-811C97B1D663}"/>
                </a:ext>
              </a:extLst>
            </p:cNvPr>
            <p:cNvSpPr/>
            <p:nvPr/>
          </p:nvSpPr>
          <p:spPr>
            <a:xfrm>
              <a:off x="249530" y="3367541"/>
              <a:ext cx="228147" cy="3044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>
                  <a:solidFill>
                    <a:schemeClr val="bg1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4</a:t>
              </a:r>
              <a:endParaRPr lang="en-US" sz="1600" b="1" dirty="0">
                <a:solidFill>
                  <a:schemeClr val="bg1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sp>
          <p:nvSpPr>
            <p:cNvPr id="75" name="Rectangle 29">
              <a:extLst>
                <a:ext uri="{FF2B5EF4-FFF2-40B4-BE49-F238E27FC236}">
                  <a16:creationId xmlns="" xmlns:a16="http://schemas.microsoft.com/office/drawing/2014/main" id="{05A63CBE-9DB3-43F1-8CDA-813743F741E6}"/>
                </a:ext>
              </a:extLst>
            </p:cNvPr>
            <p:cNvSpPr/>
            <p:nvPr/>
          </p:nvSpPr>
          <p:spPr>
            <a:xfrm>
              <a:off x="552607" y="3255657"/>
              <a:ext cx="2471470" cy="67403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КОЛИЧЕСТВО ПАКЕТОВ ЭЛЕКТРОННЫХ ДОКУМЕНТОВ, НАПРАВЛЕННЫХ НА ГОСУДАРСТВЕННУЮ РЕГИСТРАЦИЮ ЧЕРЕЗ ИНТЕРНЕТ</a:t>
              </a:r>
            </a:p>
          </p:txBody>
        </p:sp>
        <p:sp>
          <p:nvSpPr>
            <p:cNvPr id="76" name="Rectangle 29">
              <a:extLst>
                <a:ext uri="{FF2B5EF4-FFF2-40B4-BE49-F238E27FC236}">
                  <a16:creationId xmlns="" xmlns:a16="http://schemas.microsoft.com/office/drawing/2014/main" id="{456C29B1-A5E6-4687-AF92-A33E80B6C144}"/>
                </a:ext>
              </a:extLst>
            </p:cNvPr>
            <p:cNvSpPr/>
            <p:nvPr/>
          </p:nvSpPr>
          <p:spPr>
            <a:xfrm>
              <a:off x="107504" y="3956599"/>
              <a:ext cx="2071470" cy="840230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ru-RU" sz="40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1 </a:t>
              </a:r>
              <a:r>
                <a:rPr lang="ru-RU" sz="40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967,3</a:t>
              </a:r>
              <a:r>
                <a:rPr lang="ru-RU" sz="12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 </a:t>
              </a:r>
            </a:p>
            <a:p>
              <a:pPr algn="ctr">
                <a:lnSpc>
                  <a:spcPct val="90000"/>
                </a:lnSpc>
              </a:pPr>
              <a:r>
                <a:rPr lang="ru-RU" sz="1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ТЫС</a:t>
              </a:r>
              <a:r>
                <a:rPr lang="ru-RU" sz="1400" b="1" dirty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. ЕД.</a:t>
              </a:r>
            </a:p>
          </p:txBody>
        </p:sp>
        <p:graphicFrame>
          <p:nvGraphicFramePr>
            <p:cNvPr id="77" name="Диаграмма 76">
              <a:extLst>
                <a:ext uri="{FF2B5EF4-FFF2-40B4-BE49-F238E27FC236}">
                  <a16:creationId xmlns="" xmlns:a16="http://schemas.microsoft.com/office/drawing/2014/main" id="{D21B017A-496F-411C-B1D1-D8AF04CBE84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131159423"/>
                </p:ext>
              </p:extLst>
            </p:nvPr>
          </p:nvGraphicFramePr>
          <p:xfrm>
            <a:off x="1348931" y="3856976"/>
            <a:ext cx="1741701" cy="101218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</p:grpSp>
      <p:grpSp>
        <p:nvGrpSpPr>
          <p:cNvPr id="20" name="Группа 19"/>
          <p:cNvGrpSpPr/>
          <p:nvPr/>
        </p:nvGrpSpPr>
        <p:grpSpPr>
          <a:xfrm>
            <a:off x="91679" y="4957559"/>
            <a:ext cx="2969967" cy="1638032"/>
            <a:chOff x="3151685" y="4921486"/>
            <a:chExt cx="2969967" cy="1638032"/>
          </a:xfrm>
        </p:grpSpPr>
        <p:sp>
          <p:nvSpPr>
            <p:cNvPr id="97" name="Прямоугольник 96">
              <a:extLst>
                <a:ext uri="{FF2B5EF4-FFF2-40B4-BE49-F238E27FC236}">
                  <a16:creationId xmlns="" xmlns:a16="http://schemas.microsoft.com/office/drawing/2014/main" id="{E5AA5C61-4271-4584-887F-7BA46ADB6009}"/>
                </a:ext>
              </a:extLst>
            </p:cNvPr>
            <p:cNvSpPr/>
            <p:nvPr/>
          </p:nvSpPr>
          <p:spPr>
            <a:xfrm>
              <a:off x="3151685" y="4921486"/>
              <a:ext cx="2915184" cy="15580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sx="102000" sy="102000" algn="ctr" rotWithShape="0">
                <a:prstClr val="black">
                  <a:alpha val="1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 Narrow" panose="020B0606020202030204" pitchFamily="34" charset="0"/>
              </a:endParaRPr>
            </a:p>
          </p:txBody>
        </p:sp>
        <p:sp>
          <p:nvSpPr>
            <p:cNvPr id="79" name="Oval 35">
              <a:extLst>
                <a:ext uri="{FF2B5EF4-FFF2-40B4-BE49-F238E27FC236}">
                  <a16:creationId xmlns="" xmlns:a16="http://schemas.microsoft.com/office/drawing/2014/main" id="{AA8C1351-ABF2-44B8-9006-6F91B361FF88}"/>
                </a:ext>
              </a:extLst>
            </p:cNvPr>
            <p:cNvSpPr/>
            <p:nvPr/>
          </p:nvSpPr>
          <p:spPr>
            <a:xfrm>
              <a:off x="3280551" y="5057899"/>
              <a:ext cx="228147" cy="3044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>
                  <a:solidFill>
                    <a:schemeClr val="bg1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5</a:t>
              </a:r>
              <a:endParaRPr lang="en-US" sz="1600" b="1" dirty="0">
                <a:solidFill>
                  <a:schemeClr val="bg1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sp>
          <p:nvSpPr>
            <p:cNvPr id="80" name="Rectangle 29">
              <a:extLst>
                <a:ext uri="{FF2B5EF4-FFF2-40B4-BE49-F238E27FC236}">
                  <a16:creationId xmlns="" xmlns:a16="http://schemas.microsoft.com/office/drawing/2014/main" id="{553A5538-48E7-4258-A83F-6110893C7287}"/>
                </a:ext>
              </a:extLst>
            </p:cNvPr>
            <p:cNvSpPr/>
            <p:nvPr/>
          </p:nvSpPr>
          <p:spPr>
            <a:xfrm>
              <a:off x="3583629" y="4946017"/>
              <a:ext cx="2403269" cy="67403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УРОВЕНЬ УДОВЛЕТВОРЕННОСТИ ГРАЖДАН </a:t>
              </a:r>
            </a:p>
            <a:p>
              <a:pPr>
                <a:lnSpc>
                  <a:spcPct val="90000"/>
                </a:lnSpc>
              </a:pP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КАЧЕСТВОМ ПРЕДОСТАВЛЕНИЯ ГОСУДАРСТВЕННЫХ УСЛУГ</a:t>
              </a:r>
            </a:p>
          </p:txBody>
        </p:sp>
        <p:sp>
          <p:nvSpPr>
            <p:cNvPr id="81" name="Rectangle 29">
              <a:extLst>
                <a:ext uri="{FF2B5EF4-FFF2-40B4-BE49-F238E27FC236}">
                  <a16:creationId xmlns="" xmlns:a16="http://schemas.microsoft.com/office/drawing/2014/main" id="{F1B6124B-DF65-4C29-B8CF-45E163A341A1}"/>
                </a:ext>
              </a:extLst>
            </p:cNvPr>
            <p:cNvSpPr/>
            <p:nvPr/>
          </p:nvSpPr>
          <p:spPr>
            <a:xfrm>
              <a:off x="3223368" y="5646957"/>
              <a:ext cx="2071470" cy="701731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4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99,3%</a:t>
              </a:r>
              <a:endParaRPr lang="ru-RU" sz="4400" b="1" dirty="0">
                <a:ln w="9525">
                  <a:noFill/>
                </a:ln>
                <a:solidFill>
                  <a:srgbClr val="E3801D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graphicFrame>
          <p:nvGraphicFramePr>
            <p:cNvPr id="82" name="Диаграмма 81">
              <a:extLst>
                <a:ext uri="{FF2B5EF4-FFF2-40B4-BE49-F238E27FC236}">
                  <a16:creationId xmlns="" xmlns:a16="http://schemas.microsoft.com/office/drawing/2014/main" id="{490E4905-F9B0-4858-BD91-7E1571C5774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238253491"/>
                </p:ext>
              </p:extLst>
            </p:nvPr>
          </p:nvGraphicFramePr>
          <p:xfrm>
            <a:off x="4788286" y="5606265"/>
            <a:ext cx="1333366" cy="95325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</p:grpSp>
      <p:grpSp>
        <p:nvGrpSpPr>
          <p:cNvPr id="26" name="Группа 25"/>
          <p:cNvGrpSpPr/>
          <p:nvPr/>
        </p:nvGrpSpPr>
        <p:grpSpPr>
          <a:xfrm>
            <a:off x="3124176" y="4957559"/>
            <a:ext cx="2944417" cy="1688604"/>
            <a:chOff x="6136720" y="3244909"/>
            <a:chExt cx="2944417" cy="1688604"/>
          </a:xfrm>
        </p:grpSpPr>
        <p:sp>
          <p:nvSpPr>
            <p:cNvPr id="100" name="Прямоугольник 99">
              <a:extLst>
                <a:ext uri="{FF2B5EF4-FFF2-40B4-BE49-F238E27FC236}">
                  <a16:creationId xmlns="" xmlns:a16="http://schemas.microsoft.com/office/drawing/2014/main" id="{16A27723-20D9-4EC3-8656-3E4916D03433}"/>
                </a:ext>
              </a:extLst>
            </p:cNvPr>
            <p:cNvSpPr/>
            <p:nvPr/>
          </p:nvSpPr>
          <p:spPr>
            <a:xfrm>
              <a:off x="6136720" y="3244909"/>
              <a:ext cx="2915184" cy="15580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sx="102000" sy="102000" algn="ctr" rotWithShape="0">
                <a:prstClr val="black">
                  <a:alpha val="1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 Narrow" panose="020B0606020202030204" pitchFamily="34" charset="0"/>
              </a:endParaRPr>
            </a:p>
          </p:txBody>
        </p:sp>
        <p:sp>
          <p:nvSpPr>
            <p:cNvPr id="84" name="Oval 35">
              <a:extLst>
                <a:ext uri="{FF2B5EF4-FFF2-40B4-BE49-F238E27FC236}">
                  <a16:creationId xmlns="" xmlns:a16="http://schemas.microsoft.com/office/drawing/2014/main" id="{518D64A3-4207-4375-A840-B12F5DE3D406}"/>
                </a:ext>
              </a:extLst>
            </p:cNvPr>
            <p:cNvSpPr/>
            <p:nvPr/>
          </p:nvSpPr>
          <p:spPr>
            <a:xfrm>
              <a:off x="6240037" y="3431893"/>
              <a:ext cx="228147" cy="3044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>
                  <a:solidFill>
                    <a:schemeClr val="bg1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6</a:t>
              </a:r>
              <a:endParaRPr lang="en-US" sz="1600" b="1" dirty="0">
                <a:solidFill>
                  <a:schemeClr val="bg1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sp>
          <p:nvSpPr>
            <p:cNvPr id="85" name="Rectangle 29">
              <a:extLst>
                <a:ext uri="{FF2B5EF4-FFF2-40B4-BE49-F238E27FC236}">
                  <a16:creationId xmlns="" xmlns:a16="http://schemas.microsoft.com/office/drawing/2014/main" id="{A4D4DDFB-2C11-4A9D-B772-035026C40A81}"/>
                </a:ext>
              </a:extLst>
            </p:cNvPr>
            <p:cNvSpPr/>
            <p:nvPr/>
          </p:nvSpPr>
          <p:spPr>
            <a:xfrm>
              <a:off x="6543115" y="3320008"/>
              <a:ext cx="2403269" cy="67403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ДОЛЯ НАЛОГОПЛАТЕЛЬЩИКОВ, УДОВЛЕТВОРИТЕЛЬНО ОЦЕНИВАЮЩИХ РАБОТУ ФНС РОССИИ ПО ПРОТИВОДЕЙСТВИЮ КОРРУПЦИИ</a:t>
              </a:r>
            </a:p>
          </p:txBody>
        </p:sp>
        <p:sp>
          <p:nvSpPr>
            <p:cNvPr id="86" name="Rectangle 29">
              <a:extLst>
                <a:ext uri="{FF2B5EF4-FFF2-40B4-BE49-F238E27FC236}">
                  <a16:creationId xmlns="" xmlns:a16="http://schemas.microsoft.com/office/drawing/2014/main" id="{666F1288-A62F-4BFE-BC85-56DEDD2B73C7}"/>
                </a:ext>
              </a:extLst>
            </p:cNvPr>
            <p:cNvSpPr/>
            <p:nvPr/>
          </p:nvSpPr>
          <p:spPr>
            <a:xfrm>
              <a:off x="6182854" y="4020951"/>
              <a:ext cx="2071470" cy="701731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4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86%</a:t>
              </a:r>
              <a:endParaRPr lang="ru-RU" sz="1400" b="1" dirty="0">
                <a:ln w="9525">
                  <a:noFill/>
                </a:ln>
                <a:solidFill>
                  <a:srgbClr val="E3801D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graphicFrame>
          <p:nvGraphicFramePr>
            <p:cNvPr id="87" name="Диаграмма 86">
              <a:extLst>
                <a:ext uri="{FF2B5EF4-FFF2-40B4-BE49-F238E27FC236}">
                  <a16:creationId xmlns="" xmlns:a16="http://schemas.microsoft.com/office/drawing/2014/main" id="{EB4F5F47-67B1-4229-A3C3-905C761F26C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138949824"/>
                </p:ext>
              </p:extLst>
            </p:nvPr>
          </p:nvGraphicFramePr>
          <p:xfrm>
            <a:off x="7921144" y="3933057"/>
            <a:ext cx="1159993" cy="100045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0"/>
            </a:graphicData>
          </a:graphic>
        </p:graphicFrame>
      </p:grpSp>
      <p:grpSp>
        <p:nvGrpSpPr>
          <p:cNvPr id="3" name="Группа 2"/>
          <p:cNvGrpSpPr/>
          <p:nvPr/>
        </p:nvGrpSpPr>
        <p:grpSpPr>
          <a:xfrm>
            <a:off x="6156279" y="4957559"/>
            <a:ext cx="2969966" cy="1624252"/>
            <a:chOff x="107504" y="4896441"/>
            <a:chExt cx="2969966" cy="1624252"/>
          </a:xfrm>
        </p:grpSpPr>
        <p:sp>
          <p:nvSpPr>
            <p:cNvPr id="103" name="Прямоугольник 102">
              <a:extLst>
                <a:ext uri="{FF2B5EF4-FFF2-40B4-BE49-F238E27FC236}">
                  <a16:creationId xmlns="" xmlns:a16="http://schemas.microsoft.com/office/drawing/2014/main" id="{443FCF10-A09A-4D7A-87B1-F0A9A2C024C6}"/>
                </a:ext>
              </a:extLst>
            </p:cNvPr>
            <p:cNvSpPr/>
            <p:nvPr/>
          </p:nvSpPr>
          <p:spPr>
            <a:xfrm>
              <a:off x="107504" y="4896441"/>
              <a:ext cx="2915184" cy="15580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sx="102000" sy="102000" algn="ctr" rotWithShape="0">
                <a:prstClr val="black">
                  <a:alpha val="1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 Narrow" panose="020B0606020202030204" pitchFamily="34" charset="0"/>
              </a:endParaRPr>
            </a:p>
          </p:txBody>
        </p:sp>
        <p:sp>
          <p:nvSpPr>
            <p:cNvPr id="89" name="Oval 35">
              <a:extLst>
                <a:ext uri="{FF2B5EF4-FFF2-40B4-BE49-F238E27FC236}">
                  <a16:creationId xmlns="" xmlns:a16="http://schemas.microsoft.com/office/drawing/2014/main" id="{C9194B6A-B73A-49D6-B28B-1973CF2BE426}"/>
                </a:ext>
              </a:extLst>
            </p:cNvPr>
            <p:cNvSpPr/>
            <p:nvPr/>
          </p:nvSpPr>
          <p:spPr>
            <a:xfrm>
              <a:off x="236370" y="5135809"/>
              <a:ext cx="228147" cy="3044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>
                  <a:solidFill>
                    <a:schemeClr val="bg1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7</a:t>
              </a:r>
              <a:endParaRPr lang="en-US" sz="1600" b="1" dirty="0">
                <a:solidFill>
                  <a:schemeClr val="bg1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sp>
          <p:nvSpPr>
            <p:cNvPr id="90" name="Rectangle 29">
              <a:extLst>
                <a:ext uri="{FF2B5EF4-FFF2-40B4-BE49-F238E27FC236}">
                  <a16:creationId xmlns="" xmlns:a16="http://schemas.microsoft.com/office/drawing/2014/main" id="{9125088B-77C4-4B98-A127-BC2CB90F5597}"/>
                </a:ext>
              </a:extLst>
            </p:cNvPr>
            <p:cNvSpPr/>
            <p:nvPr/>
          </p:nvSpPr>
          <p:spPr>
            <a:xfrm>
              <a:off x="539448" y="4921486"/>
              <a:ext cx="2403269" cy="528606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РЕЗУЛЬТАТИВНОСТЬ ПРОВЕРОК СОБЛЮДЕНИЯ ВАЛЮТНОГО ЗАКОНОДАТЕЛЬСТВА</a:t>
              </a:r>
            </a:p>
          </p:txBody>
        </p:sp>
        <p:sp>
          <p:nvSpPr>
            <p:cNvPr id="91" name="Rectangle 29">
              <a:extLst>
                <a:ext uri="{FF2B5EF4-FFF2-40B4-BE49-F238E27FC236}">
                  <a16:creationId xmlns="" xmlns:a16="http://schemas.microsoft.com/office/drawing/2014/main" id="{8FF13F61-1DB9-42F0-84E3-5C2BFE16A139}"/>
                </a:ext>
              </a:extLst>
            </p:cNvPr>
            <p:cNvSpPr/>
            <p:nvPr/>
          </p:nvSpPr>
          <p:spPr>
            <a:xfrm>
              <a:off x="179187" y="5608131"/>
              <a:ext cx="2071470" cy="701731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4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99%</a:t>
              </a:r>
              <a:endParaRPr lang="ru-RU" sz="1400" b="1" dirty="0">
                <a:ln w="9525">
                  <a:noFill/>
                </a:ln>
                <a:solidFill>
                  <a:srgbClr val="E3801D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graphicFrame>
          <p:nvGraphicFramePr>
            <p:cNvPr id="92" name="Диаграмма 91">
              <a:extLst>
                <a:ext uri="{FF2B5EF4-FFF2-40B4-BE49-F238E27FC236}">
                  <a16:creationId xmlns="" xmlns:a16="http://schemas.microsoft.com/office/drawing/2014/main" id="{8DE400D0-D875-4C0D-960B-5416154B03E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031961276"/>
                </p:ext>
              </p:extLst>
            </p:nvPr>
          </p:nvGraphicFramePr>
          <p:xfrm>
            <a:off x="1835593" y="5508509"/>
            <a:ext cx="1241877" cy="101218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1"/>
            </a:graphicData>
          </a:graphic>
        </p:graphicFrame>
      </p:grpSp>
      <p:grpSp>
        <p:nvGrpSpPr>
          <p:cNvPr id="4" name="Группа 3"/>
          <p:cNvGrpSpPr/>
          <p:nvPr/>
        </p:nvGrpSpPr>
        <p:grpSpPr>
          <a:xfrm>
            <a:off x="91679" y="1551777"/>
            <a:ext cx="2972988" cy="1623050"/>
            <a:chOff x="107504" y="1618771"/>
            <a:chExt cx="2972988" cy="1599341"/>
          </a:xfrm>
        </p:grpSpPr>
        <p:sp>
          <p:nvSpPr>
            <p:cNvPr id="12" name="Прямоугольник 11">
              <a:extLst>
                <a:ext uri="{FF2B5EF4-FFF2-40B4-BE49-F238E27FC236}">
                  <a16:creationId xmlns="" xmlns:a16="http://schemas.microsoft.com/office/drawing/2014/main" id="{84849F6C-46C1-42B7-9FD9-C40332F9BCE7}"/>
                </a:ext>
              </a:extLst>
            </p:cNvPr>
            <p:cNvSpPr/>
            <p:nvPr/>
          </p:nvSpPr>
          <p:spPr>
            <a:xfrm>
              <a:off x="107504" y="1618771"/>
              <a:ext cx="2915184" cy="15580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sx="102000" sy="102000" algn="ctr" rotWithShape="0">
                <a:prstClr val="black">
                  <a:alpha val="1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 Narrow" panose="020B0606020202030204" pitchFamily="34" charset="0"/>
              </a:endParaRPr>
            </a:p>
          </p:txBody>
        </p:sp>
        <p:sp>
          <p:nvSpPr>
            <p:cNvPr id="15" name="Oval 35">
              <a:extLst>
                <a:ext uri="{FF2B5EF4-FFF2-40B4-BE49-F238E27FC236}">
                  <a16:creationId xmlns="" xmlns:a16="http://schemas.microsoft.com/office/drawing/2014/main" id="{825057DE-39D6-45F9-8755-07923419096B}"/>
                </a:ext>
              </a:extLst>
            </p:cNvPr>
            <p:cNvSpPr/>
            <p:nvPr/>
          </p:nvSpPr>
          <p:spPr>
            <a:xfrm>
              <a:off x="239392" y="1716493"/>
              <a:ext cx="228147" cy="3044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>
                  <a:solidFill>
                    <a:schemeClr val="bg1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1</a:t>
              </a:r>
              <a:endParaRPr lang="en-US" sz="1600" b="1" dirty="0">
                <a:solidFill>
                  <a:schemeClr val="bg1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sp>
          <p:nvSpPr>
            <p:cNvPr id="16" name="Rectangle 29">
              <a:extLst>
                <a:ext uri="{FF2B5EF4-FFF2-40B4-BE49-F238E27FC236}">
                  <a16:creationId xmlns="" xmlns:a16="http://schemas.microsoft.com/office/drawing/2014/main" id="{EB744599-033E-4C44-A42F-0BFF9366D6CE}"/>
                </a:ext>
              </a:extLst>
            </p:cNvPr>
            <p:cNvSpPr/>
            <p:nvPr/>
          </p:nvSpPr>
          <p:spPr>
            <a:xfrm>
              <a:off x="542470" y="1691618"/>
              <a:ext cx="2403269" cy="383182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ДОНАЧИСЛЕНО НА ОДНУ </a:t>
              </a:r>
            </a:p>
            <a:p>
              <a:pPr>
                <a:lnSpc>
                  <a:spcPct val="90000"/>
                </a:lnSpc>
              </a:pP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ВЫЕЗДНУЮ ПРОВЕРКУ</a:t>
              </a:r>
            </a:p>
          </p:txBody>
        </p:sp>
        <p:sp>
          <p:nvSpPr>
            <p:cNvPr id="17" name="Rectangle 29">
              <a:extLst>
                <a:ext uri="{FF2B5EF4-FFF2-40B4-BE49-F238E27FC236}">
                  <a16:creationId xmlns="" xmlns:a16="http://schemas.microsoft.com/office/drawing/2014/main" id="{877444F1-4145-44BE-BB8D-6786684A034C}"/>
                </a:ext>
              </a:extLst>
            </p:cNvPr>
            <p:cNvSpPr/>
            <p:nvPr/>
          </p:nvSpPr>
          <p:spPr>
            <a:xfrm>
              <a:off x="182209" y="2305551"/>
              <a:ext cx="2071470" cy="701731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4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31,5</a:t>
              </a:r>
              <a:r>
                <a:rPr lang="ru-RU" sz="1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 МЛН </a:t>
              </a:r>
              <a:r>
                <a:rPr lang="ru-RU" sz="1400" b="1" dirty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РУБ.</a:t>
              </a:r>
            </a:p>
          </p:txBody>
        </p:sp>
        <p:graphicFrame>
          <p:nvGraphicFramePr>
            <p:cNvPr id="5" name="Диаграмма 4">
              <a:extLst>
                <a:ext uri="{FF2B5EF4-FFF2-40B4-BE49-F238E27FC236}">
                  <a16:creationId xmlns="" xmlns:a16="http://schemas.microsoft.com/office/drawing/2014/main" id="{696638BC-B1F1-431D-9254-C9A5854A51A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7705802"/>
                </p:ext>
              </p:extLst>
            </p:nvPr>
          </p:nvGraphicFramePr>
          <p:xfrm>
            <a:off x="1923530" y="2204864"/>
            <a:ext cx="1156962" cy="10132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2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8110472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98</Words>
  <Application>Microsoft Office PowerPoint</Application>
  <PresentationFormat>Экран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Алексеева Екатерина Сергеевна</dc:creator>
  <cp:lastModifiedBy>Алексеева Екатерина Сергеевна</cp:lastModifiedBy>
  <cp:revision>23</cp:revision>
  <dcterms:created xsi:type="dcterms:W3CDTF">2020-05-18T08:53:00Z</dcterms:created>
  <dcterms:modified xsi:type="dcterms:W3CDTF">2020-11-23T11:05:19Z</dcterms:modified>
</cp:coreProperties>
</file>