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330" r:id="rId2"/>
    <p:sldId id="331" r:id="rId3"/>
    <p:sldId id="332" r:id="rId4"/>
    <p:sldId id="335" r:id="rId5"/>
    <p:sldId id="337" r:id="rId6"/>
    <p:sldId id="336" r:id="rId7"/>
    <p:sldId id="338" r:id="rId8"/>
    <p:sldId id="344" r:id="rId9"/>
    <p:sldId id="342" r:id="rId10"/>
    <p:sldId id="341" r:id="rId11"/>
    <p:sldId id="340" r:id="rId12"/>
    <p:sldId id="339" r:id="rId13"/>
    <p:sldId id="343" r:id="rId14"/>
    <p:sldId id="334" r:id="rId15"/>
    <p:sldId id="333" r:id="rId16"/>
  </p:sldIdLst>
  <p:sldSz cx="10693400" cy="7561263"/>
  <p:notesSz cx="6718300" cy="9867900"/>
  <p:defaultTextStyle>
    <a:defPPr>
      <a:defRPr lang="ru-RU"/>
    </a:defPPr>
    <a:lvl1pPr marL="0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0425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0850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1275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1701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2123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2551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2974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3396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4F81BD"/>
    <a:srgbClr val="3DA980"/>
    <a:srgbClr val="9A1652"/>
    <a:srgbClr val="FF6969"/>
    <a:srgbClr val="18757A"/>
    <a:srgbClr val="87132F"/>
    <a:srgbClr val="C31B43"/>
    <a:srgbClr val="12575A"/>
    <a:srgbClr val="239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 showGuides="1">
      <p:cViewPr varScale="1">
        <p:scale>
          <a:sx n="91" d="100"/>
          <a:sy n="91" d="100"/>
        </p:scale>
        <p:origin x="-126" y="-168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9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483" y="9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29.06.2016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741363"/>
            <a:ext cx="523240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34" tIns="45467" rIns="90934" bIns="4546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1" y="4687266"/>
            <a:ext cx="5374640" cy="4440555"/>
          </a:xfrm>
          <a:prstGeom prst="rect">
            <a:avLst/>
          </a:prstGeom>
        </p:spPr>
        <p:txBody>
          <a:bodyPr vert="horz" lIns="90934" tIns="45467" rIns="90934" bIns="4546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2803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483" y="9372803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41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425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0850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1275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1701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2123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2551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2974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3396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14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36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0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0425" indent="0">
              <a:buNone/>
              <a:defRPr sz="3200"/>
            </a:lvl2pPr>
            <a:lvl3pPr marL="1040850" indent="0">
              <a:buNone/>
              <a:defRPr sz="2700"/>
            </a:lvl3pPr>
            <a:lvl4pPr marL="1561275" indent="0">
              <a:buNone/>
              <a:defRPr sz="2300"/>
            </a:lvl4pPr>
            <a:lvl5pPr marL="2081701" indent="0">
              <a:buNone/>
              <a:defRPr sz="2300"/>
            </a:lvl5pPr>
            <a:lvl6pPr marL="2602123" indent="0">
              <a:buNone/>
              <a:defRPr sz="2300"/>
            </a:lvl6pPr>
            <a:lvl7pPr marL="3122551" indent="0">
              <a:buNone/>
              <a:defRPr sz="2300"/>
            </a:lvl7pPr>
            <a:lvl8pPr marL="3642974" indent="0">
              <a:buNone/>
              <a:defRPr sz="2300"/>
            </a:lvl8pPr>
            <a:lvl9pPr marL="4163396" indent="0">
              <a:buNone/>
              <a:defRPr sz="23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425" indent="0">
              <a:buNone/>
              <a:defRPr sz="1400"/>
            </a:lvl2pPr>
            <a:lvl3pPr marL="1040850" indent="0">
              <a:buNone/>
              <a:defRPr sz="1100"/>
            </a:lvl3pPr>
            <a:lvl4pPr marL="1561275" indent="0">
              <a:buNone/>
              <a:defRPr sz="1000"/>
            </a:lvl4pPr>
            <a:lvl5pPr marL="2081701" indent="0">
              <a:buNone/>
              <a:defRPr sz="1000"/>
            </a:lvl5pPr>
            <a:lvl6pPr marL="2602123" indent="0">
              <a:buNone/>
              <a:defRPr sz="1000"/>
            </a:lvl6pPr>
            <a:lvl7pPr marL="3122551" indent="0">
              <a:buNone/>
              <a:defRPr sz="1000"/>
            </a:lvl7pPr>
            <a:lvl8pPr marL="3642974" indent="0">
              <a:buNone/>
              <a:defRPr sz="1000"/>
            </a:lvl8pPr>
            <a:lvl9pPr marL="41633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9" y="1771663"/>
            <a:ext cx="8561139" cy="5324475"/>
          </a:xfrm>
        </p:spPr>
        <p:txBody>
          <a:bodyPr/>
          <a:lstStyle>
            <a:lvl1pPr marL="362765" indent="0">
              <a:buFontTx/>
              <a:buNone/>
              <a:defRPr b="1">
                <a:latin typeface="+mj-lt"/>
              </a:defRPr>
            </a:lvl1pPr>
            <a:lvl2pPr marL="359599" indent="3175">
              <a:defRPr>
                <a:latin typeface="+mj-lt"/>
              </a:defRPr>
            </a:lvl2pPr>
            <a:lvl3pPr marL="627321" indent="-259799">
              <a:tabLst/>
              <a:defRPr>
                <a:latin typeface="+mj-lt"/>
              </a:defRPr>
            </a:lvl3pPr>
            <a:lvl4pPr marL="0" indent="359599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5"/>
            <a:ext cx="1080120" cy="415498"/>
          </a:xfrm>
          <a:prstGeom prst="rect">
            <a:avLst/>
          </a:prstGeom>
          <a:noFill/>
        </p:spPr>
        <p:txBody>
          <a:bodyPr wrap="square" lIns="91248" tIns="45625" rIns="91248" bIns="45625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65"/>
            <a:ext cx="8580438" cy="1219199"/>
          </a:xfrm>
        </p:spPr>
        <p:txBody>
          <a:bodyPr/>
          <a:lstStyle>
            <a:lvl1pPr marL="0" marR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9" y="1771663"/>
            <a:ext cx="8561139" cy="5324475"/>
          </a:xfrm>
        </p:spPr>
        <p:txBody>
          <a:bodyPr/>
          <a:lstStyle>
            <a:lvl1pPr marL="362765" indent="0">
              <a:buFontTx/>
              <a:buNone/>
              <a:defRPr b="1">
                <a:latin typeface="+mj-lt"/>
              </a:defRPr>
            </a:lvl1pPr>
            <a:lvl2pPr marL="362765" indent="0">
              <a:defRPr>
                <a:latin typeface="+mj-lt"/>
              </a:defRPr>
            </a:lvl2pPr>
            <a:lvl3pPr marL="627321" indent="-259799">
              <a:defRPr>
                <a:latin typeface="+mj-lt"/>
              </a:defRPr>
            </a:lvl3pPr>
            <a:lvl4pPr marL="0" indent="359599">
              <a:defRPr>
                <a:latin typeface="+mj-lt"/>
              </a:defRPr>
            </a:lvl4pPr>
            <a:lvl5pPr marL="143206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65"/>
            <a:ext cx="8581268" cy="1219199"/>
          </a:xfrm>
        </p:spPr>
        <p:txBody>
          <a:bodyPr/>
          <a:lstStyle>
            <a:lvl1pPr marL="0" marR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" y="2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9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4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08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1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1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21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25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3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8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25" indent="0">
              <a:buNone/>
              <a:defRPr sz="2300" b="1"/>
            </a:lvl2pPr>
            <a:lvl3pPr marL="1040850" indent="0">
              <a:buNone/>
              <a:defRPr sz="2100" b="1"/>
            </a:lvl3pPr>
            <a:lvl4pPr marL="1561275" indent="0">
              <a:buNone/>
              <a:defRPr sz="1800" b="1"/>
            </a:lvl4pPr>
            <a:lvl5pPr marL="2081701" indent="0">
              <a:buNone/>
              <a:defRPr sz="1800" b="1"/>
            </a:lvl5pPr>
            <a:lvl6pPr marL="2602123" indent="0">
              <a:buNone/>
              <a:defRPr sz="1800" b="1"/>
            </a:lvl6pPr>
            <a:lvl7pPr marL="3122551" indent="0">
              <a:buNone/>
              <a:defRPr sz="1800" b="1"/>
            </a:lvl7pPr>
            <a:lvl8pPr marL="3642974" indent="0">
              <a:buNone/>
              <a:defRPr sz="1800" b="1"/>
            </a:lvl8pPr>
            <a:lvl9pPr marL="41633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8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25" indent="0">
              <a:buNone/>
              <a:defRPr sz="2300" b="1"/>
            </a:lvl2pPr>
            <a:lvl3pPr marL="1040850" indent="0">
              <a:buNone/>
              <a:defRPr sz="2100" b="1"/>
            </a:lvl3pPr>
            <a:lvl4pPr marL="1561275" indent="0">
              <a:buNone/>
              <a:defRPr sz="1800" b="1"/>
            </a:lvl4pPr>
            <a:lvl5pPr marL="2081701" indent="0">
              <a:buNone/>
              <a:defRPr sz="1800" b="1"/>
            </a:lvl5pPr>
            <a:lvl6pPr marL="2602123" indent="0">
              <a:buNone/>
              <a:defRPr sz="1800" b="1"/>
            </a:lvl6pPr>
            <a:lvl7pPr marL="3122551" indent="0">
              <a:buNone/>
              <a:defRPr sz="1800" b="1"/>
            </a:lvl7pPr>
            <a:lvl8pPr marL="3642974" indent="0">
              <a:buNone/>
              <a:defRPr sz="1800" b="1"/>
            </a:lvl8pPr>
            <a:lvl9pPr marL="41633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6" cy="720080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5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5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425" indent="0">
              <a:buNone/>
              <a:defRPr sz="1400"/>
            </a:lvl2pPr>
            <a:lvl3pPr marL="1040850" indent="0">
              <a:buNone/>
              <a:defRPr sz="1100"/>
            </a:lvl3pPr>
            <a:lvl4pPr marL="1561275" indent="0">
              <a:buNone/>
              <a:defRPr sz="1000"/>
            </a:lvl4pPr>
            <a:lvl5pPr marL="2081701" indent="0">
              <a:buNone/>
              <a:defRPr sz="1000"/>
            </a:lvl5pPr>
            <a:lvl6pPr marL="2602123" indent="0">
              <a:buNone/>
              <a:defRPr sz="1000"/>
            </a:lvl6pPr>
            <a:lvl7pPr marL="3122551" indent="0">
              <a:buNone/>
              <a:defRPr sz="1000"/>
            </a:lvl7pPr>
            <a:lvl8pPr marL="3642974" indent="0">
              <a:buNone/>
              <a:defRPr sz="1000"/>
            </a:lvl8pPr>
            <a:lvl9pPr marL="41633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25" y="540277"/>
            <a:ext cx="8588251" cy="1224136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25" y="1764295"/>
            <a:ext cx="8588251" cy="5331830"/>
          </a:xfrm>
          <a:prstGeom prst="rect">
            <a:avLst/>
          </a:prstGeom>
        </p:spPr>
        <p:txBody>
          <a:bodyPr vert="horz" lIns="104087" tIns="52043" rIns="104087" bIns="5204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85"/>
            <a:ext cx="2495127" cy="402567"/>
          </a:xfrm>
          <a:prstGeom prst="rect">
            <a:avLst/>
          </a:prstGeom>
        </p:spPr>
        <p:txBody>
          <a:bodyPr vert="horz" lIns="104087" tIns="52043" rIns="104087" bIns="520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85"/>
            <a:ext cx="3386243" cy="402567"/>
          </a:xfrm>
          <a:prstGeom prst="rect">
            <a:avLst/>
          </a:prstGeom>
        </p:spPr>
        <p:txBody>
          <a:bodyPr vert="horz" lIns="104087" tIns="52043" rIns="104087" bIns="520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4" y="6660951"/>
            <a:ext cx="724718" cy="696626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040850" rtl="0" eaLnBrk="1" latinLnBrk="0" hangingPunct="1">
        <a:lnSpc>
          <a:spcPts val="5194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2765" indent="0" algn="l" defTabSz="1040850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2765" indent="0" algn="l" defTabSz="1040850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82" indent="-259799" algn="l" defTabSz="104085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59599" algn="just" defTabSz="1040850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2066" indent="0" algn="l" defTabSz="1040850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2336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2761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188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3612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25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850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275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701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123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551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974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396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Приложение к  </a:t>
            </a:r>
            <a:r>
              <a:rPr lang="ru-RU" sz="3200" b="1" dirty="0">
                <a:solidFill>
                  <a:schemeClr val="tx2"/>
                </a:solidFill>
              </a:rPr>
              <a:t>Ведомственному плану ФНС России по реализации Концепции открытости федеральных органов исполнительной власти на 2016 </a:t>
            </a:r>
            <a:r>
              <a:rPr lang="ru-RU" sz="3200" b="1" dirty="0" smtClean="0">
                <a:solidFill>
                  <a:schemeClr val="tx2"/>
                </a:solidFill>
              </a:rPr>
              <a:t>год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                 		</a:t>
            </a:r>
            <a:r>
              <a:rPr lang="ru-RU" sz="1600" dirty="0" smtClean="0">
                <a:solidFill>
                  <a:schemeClr val="tx1"/>
                </a:solidFill>
              </a:rPr>
              <a:t>официальный сайт ФНС России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www.nalog.ru</a:t>
            </a:r>
            <a:endParaRPr lang="ru-RU" sz="16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278" y="756295"/>
            <a:ext cx="2143140" cy="225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59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97" y="468263"/>
            <a:ext cx="9361040" cy="288032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>Раздел </a:t>
            </a:r>
            <a:r>
              <a:rPr lang="en-US" sz="2400" dirty="0"/>
              <a:t>ii</a:t>
            </a:r>
            <a:r>
              <a:rPr lang="ru-RU" sz="2400" dirty="0"/>
              <a:t>. Развитие ключевых механизмов </a:t>
            </a:r>
            <a:r>
              <a:rPr lang="ru-RU" sz="2400" dirty="0" smtClean="0"/>
              <a:t>открытости</a:t>
            </a:r>
            <a:br>
              <a:rPr lang="ru-RU" sz="2400" dirty="0" smtClean="0"/>
            </a:br>
            <a:r>
              <a:rPr lang="ru-RU" sz="2200" dirty="0" smtClean="0"/>
              <a:t>7. </a:t>
            </a:r>
            <a:r>
              <a:rPr lang="ru-RU" sz="2200" dirty="0"/>
              <a:t>Организация работы с референтными группами ФНС России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172" y="1620391"/>
            <a:ext cx="9217024" cy="540372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164" y="468263"/>
            <a:ext cx="86409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ьная выноска 8"/>
          <p:cNvSpPr/>
          <p:nvPr/>
        </p:nvSpPr>
        <p:spPr>
          <a:xfrm>
            <a:off x="594172" y="1548383"/>
            <a:ext cx="5760640" cy="4878005"/>
          </a:xfrm>
          <a:prstGeom prst="wedgeEllipseCallout">
            <a:avLst>
              <a:gd name="adj1" fmla="val -48763"/>
              <a:gd name="adj2" fmla="val 5772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Референтные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ФНС России: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лица: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 Представители малого бизнеса;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Представители среднего и крупного бизнеса;</a:t>
            </a:r>
          </a:p>
          <a:p>
            <a:pPr marL="228600" indent="-228600">
              <a:buAutoNum type="arabicPeriod" startAt="2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предприниматели;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 Физические лица: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3.1. Физические лица – плательщики имущественных налогов;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3.2. Физические лица, планирующие создать свой бизнес;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3.3. Физические лица, получающие налоговые вычеты (имущественные и социальные);</a:t>
            </a:r>
          </a:p>
          <a:p>
            <a:pPr marL="228600" indent="-228600" algn="just">
              <a:buAutoNum type="arabicPeriod" startAt="4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СМИ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buAutoNum type="arabicPeriod" startAt="4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профессионального сообщества (налоговые консультанты, адвокаты, аналитические компании);</a:t>
            </a:r>
          </a:p>
          <a:p>
            <a:pPr marL="228600" indent="-228600" algn="just">
              <a:buAutoNum type="arabicPeriod" startAt="4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Представители других федеральных органов исполнительной власти;</a:t>
            </a:r>
          </a:p>
          <a:p>
            <a:pPr marL="228600" indent="-228600" algn="just">
              <a:buAutoNum type="arabicPeriod" startAt="4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Общественный совет при ФНС России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/>
          </a:p>
          <a:p>
            <a:pPr algn="ctr"/>
            <a:endParaRPr lang="ru-RU" sz="1400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418651" y="1696157"/>
            <a:ext cx="3248529" cy="1220378"/>
          </a:xfrm>
          <a:prstGeom prst="wedgeRoundRectCallout">
            <a:avLst>
              <a:gd name="adj1" fmla="val -52892"/>
              <a:gd name="adj2" fmla="val 67434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Определение каналов взаимодействия</a:t>
            </a:r>
            <a:r>
              <a:rPr lang="en-US" sz="1400" dirty="0" smtClean="0">
                <a:solidFill>
                  <a:schemeClr val="tx1"/>
                </a:solidFill>
              </a:rPr>
              <a:t> c</a:t>
            </a:r>
            <a:r>
              <a:rPr lang="ru-RU" sz="1400" dirty="0" smtClean="0">
                <a:solidFill>
                  <a:schemeClr val="tx1"/>
                </a:solidFill>
              </a:rPr>
              <a:t>  различными </a:t>
            </a:r>
            <a:r>
              <a:rPr lang="ru-RU" sz="1400" dirty="0" err="1" smtClean="0">
                <a:solidFill>
                  <a:schemeClr val="tx1"/>
                </a:solidFill>
              </a:rPr>
              <a:t>рефер</a:t>
            </a:r>
            <a:r>
              <a:rPr lang="ru-RU" sz="1400" dirty="0" err="1">
                <a:solidFill>
                  <a:schemeClr val="tx1"/>
                </a:solidFill>
              </a:rPr>
              <a:t>е</a:t>
            </a:r>
            <a:r>
              <a:rPr lang="ru-RU" sz="1400" dirty="0" err="1" smtClean="0">
                <a:solidFill>
                  <a:schemeClr val="tx1"/>
                </a:solidFill>
              </a:rPr>
              <a:t>нтными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г</a:t>
            </a:r>
            <a:r>
              <a:rPr lang="ru-RU" sz="1400" dirty="0" smtClean="0">
                <a:solidFill>
                  <a:schemeClr val="tx1"/>
                </a:solidFill>
              </a:rPr>
              <a:t>руппами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494742" y="3132559"/>
            <a:ext cx="3172438" cy="1480602"/>
          </a:xfrm>
          <a:prstGeom prst="wedgeRoundRectCallout">
            <a:avLst>
              <a:gd name="adj1" fmla="val -55221"/>
              <a:gd name="adj2" fmla="val 6260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Оценка </a:t>
            </a:r>
            <a:r>
              <a:rPr lang="ru-RU" sz="1400" dirty="0">
                <a:solidFill>
                  <a:schemeClr val="tx1"/>
                </a:solidFill>
              </a:rPr>
              <a:t>качества каналов взаимодействия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ФНС России с различными референтными группами, вносящими предложения по </a:t>
            </a:r>
            <a:r>
              <a:rPr lang="ru-RU" sz="1400" dirty="0" smtClean="0">
                <a:solidFill>
                  <a:schemeClr val="tx1"/>
                </a:solidFill>
              </a:rPr>
              <a:t>совершенствованию данных каналов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494742" y="4842212"/>
            <a:ext cx="3172438" cy="1584176"/>
          </a:xfrm>
          <a:prstGeom prst="wedgeRoundRectCallout">
            <a:avLst>
              <a:gd name="adj1" fmla="val -53042"/>
              <a:gd name="adj2" fmla="val 62566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Проведение территориальными налоговыми органами ФНС России информационных кампаний, направленных на побуждение налогоплательщиков к исполнению обязанности по уплате налогов и </a:t>
            </a:r>
            <a:r>
              <a:rPr lang="ru-RU" sz="1400" dirty="0" smtClean="0">
                <a:solidFill>
                  <a:schemeClr val="tx1"/>
                </a:solidFill>
              </a:rPr>
              <a:t>сборов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71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96" y="468263"/>
            <a:ext cx="9577064" cy="2880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>Раздел </a:t>
            </a:r>
            <a:r>
              <a:rPr lang="en-US" sz="2400" dirty="0"/>
              <a:t>ii</a:t>
            </a:r>
            <a:r>
              <a:rPr lang="ru-RU" sz="2400" dirty="0"/>
              <a:t>. Развитие ключевых механизмов </a:t>
            </a:r>
            <a:r>
              <a:rPr lang="ru-RU" sz="2400" dirty="0" smtClean="0"/>
              <a:t>открытости</a:t>
            </a:r>
            <a:br>
              <a:rPr lang="ru-RU" sz="2400" dirty="0" smtClean="0"/>
            </a:br>
            <a:r>
              <a:rPr lang="ru-RU" sz="2200" dirty="0" smtClean="0"/>
              <a:t>8. </a:t>
            </a:r>
            <a:r>
              <a:rPr lang="ru-RU" sz="2200" dirty="0"/>
              <a:t>Взаимодействие ФНС России с Общественным советом </a:t>
            </a:r>
            <a:r>
              <a:rPr lang="ru-RU" sz="2200" dirty="0" smtClean="0"/>
              <a:t>при</a:t>
            </a:r>
            <a:br>
              <a:rPr lang="ru-RU" sz="2200" dirty="0" smtClean="0"/>
            </a:br>
            <a:r>
              <a:rPr lang="ru-RU" sz="2200" dirty="0" smtClean="0"/>
              <a:t> ФНС </a:t>
            </a:r>
            <a:r>
              <a:rPr lang="ru-RU" sz="2200" dirty="0"/>
              <a:t>России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9" y="1980431"/>
            <a:ext cx="8561139" cy="51156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156" y="468263"/>
            <a:ext cx="86409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242244" y="2124447"/>
            <a:ext cx="8208912" cy="388843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1</a:t>
            </a:r>
            <a:r>
              <a:rPr lang="ru-RU" sz="1400" dirty="0">
                <a:solidFill>
                  <a:schemeClr val="bg1"/>
                </a:solidFill>
              </a:rPr>
              <a:t>. В актуальном состоянии на сайте ФНС России поддерживается информация о персональном составе Общественного совета при ФНС </a:t>
            </a:r>
            <a:r>
              <a:rPr lang="ru-RU" sz="1400" dirty="0" smtClean="0">
                <a:solidFill>
                  <a:schemeClr val="bg1"/>
                </a:solidFill>
              </a:rPr>
              <a:t>России.</a:t>
            </a:r>
            <a:endParaRPr lang="ru-RU" sz="1400" dirty="0">
              <a:solidFill>
                <a:schemeClr val="bg1"/>
              </a:solidFill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</a:rPr>
              <a:t>2. План работы Общественного совета при ФНС России на 2016 год, </a:t>
            </a:r>
            <a:r>
              <a:rPr lang="ru-RU" sz="1400" dirty="0" smtClean="0">
                <a:solidFill>
                  <a:schemeClr val="bg1"/>
                </a:solidFill>
              </a:rPr>
              <a:t>утвержден </a:t>
            </a:r>
            <a:r>
              <a:rPr lang="ru-RU" sz="1400" dirty="0">
                <a:solidFill>
                  <a:schemeClr val="bg1"/>
                </a:solidFill>
              </a:rPr>
              <a:t>председателем Общественного совета при ФНС России В.А. </a:t>
            </a:r>
            <a:r>
              <a:rPr lang="ru-RU" sz="1400" dirty="0" smtClean="0">
                <a:solidFill>
                  <a:schemeClr val="bg1"/>
                </a:solidFill>
              </a:rPr>
              <a:t>Мау и размещен </a:t>
            </a:r>
            <a:r>
              <a:rPr lang="ru-RU" sz="1400" dirty="0">
                <a:solidFill>
                  <a:schemeClr val="bg1"/>
                </a:solidFill>
              </a:rPr>
              <a:t>на </a:t>
            </a:r>
            <a:r>
              <a:rPr lang="ru-RU" sz="1400" dirty="0" smtClean="0">
                <a:solidFill>
                  <a:schemeClr val="bg1"/>
                </a:solidFill>
              </a:rPr>
              <a:t>официальном сайте </a:t>
            </a:r>
            <a:r>
              <a:rPr lang="ru-RU" sz="1400" dirty="0">
                <a:solidFill>
                  <a:schemeClr val="bg1"/>
                </a:solidFill>
              </a:rPr>
              <a:t>ФНС </a:t>
            </a:r>
            <a:r>
              <a:rPr lang="ru-RU" sz="1400" dirty="0" smtClean="0">
                <a:solidFill>
                  <a:schemeClr val="bg1"/>
                </a:solidFill>
              </a:rPr>
              <a:t>России. </a:t>
            </a:r>
            <a:endParaRPr lang="ru-RU" sz="1400" dirty="0">
              <a:solidFill>
                <a:schemeClr val="bg1"/>
              </a:solidFill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</a:rPr>
              <a:t>3. Общественным советом при ФНС России </a:t>
            </a:r>
            <a:r>
              <a:rPr lang="ru-RU" sz="1400" dirty="0" smtClean="0">
                <a:solidFill>
                  <a:schemeClr val="bg1"/>
                </a:solidFill>
              </a:rPr>
              <a:t>обсуждена и одобрена </a:t>
            </a:r>
            <a:r>
              <a:rPr lang="ru-RU" sz="1400" dirty="0">
                <a:solidFill>
                  <a:schemeClr val="bg1"/>
                </a:solidFill>
              </a:rPr>
              <a:t>Публичная декларация целей и задач ФНС России на текущий год (Протокол заочного голосования Общественного совета при ФНС России от 30.03.2016 № 14</a:t>
            </a:r>
            <a:r>
              <a:rPr lang="ru-RU" sz="1400" dirty="0" smtClean="0">
                <a:solidFill>
                  <a:schemeClr val="bg1"/>
                </a:solidFill>
              </a:rPr>
              <a:t>).</a:t>
            </a:r>
            <a:endParaRPr lang="ru-RU" sz="1400" dirty="0">
              <a:solidFill>
                <a:schemeClr val="bg1"/>
              </a:solidFill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</a:rPr>
              <a:t>4. Члены Общественного совета </a:t>
            </a:r>
            <a:r>
              <a:rPr lang="ru-RU" sz="1400" dirty="0" smtClean="0">
                <a:solidFill>
                  <a:schemeClr val="bg1"/>
                </a:solidFill>
              </a:rPr>
              <a:t>участвуют </a:t>
            </a:r>
            <a:r>
              <a:rPr lang="ru-RU" sz="1400" dirty="0">
                <a:solidFill>
                  <a:schemeClr val="bg1"/>
                </a:solidFill>
              </a:rPr>
              <a:t>в работе </a:t>
            </a:r>
            <a:r>
              <a:rPr lang="ru-RU" sz="1400" dirty="0" smtClean="0">
                <a:solidFill>
                  <a:schemeClr val="bg1"/>
                </a:solidFill>
              </a:rPr>
              <a:t>аттестационных комиссий  и комиссий по вопросам, связанным с прохождением государственной гражданской службы.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5</a:t>
            </a:r>
            <a:r>
              <a:rPr lang="ru-RU" sz="1400" dirty="0">
                <a:solidFill>
                  <a:schemeClr val="bg1"/>
                </a:solidFill>
              </a:rPr>
              <a:t>. Членами Общественного совета при ФНС России </a:t>
            </a:r>
            <a:r>
              <a:rPr lang="ru-RU" sz="1400" dirty="0" smtClean="0">
                <a:solidFill>
                  <a:schemeClr val="bg1"/>
                </a:solidFill>
              </a:rPr>
              <a:t>рассматривают проекты </a:t>
            </a:r>
            <a:r>
              <a:rPr lang="ru-RU" sz="1400" dirty="0">
                <a:solidFill>
                  <a:schemeClr val="bg1"/>
                </a:solidFill>
              </a:rPr>
              <a:t>нормативных правовых актов, </a:t>
            </a:r>
            <a:r>
              <a:rPr lang="ru-RU" sz="1400" dirty="0" smtClean="0">
                <a:solidFill>
                  <a:schemeClr val="bg1"/>
                </a:solidFill>
              </a:rPr>
              <a:t>разрабатываемых </a:t>
            </a:r>
            <a:r>
              <a:rPr lang="ru-RU" sz="1400" dirty="0">
                <a:solidFill>
                  <a:schemeClr val="bg1"/>
                </a:solidFill>
              </a:rPr>
              <a:t>ФНС России и </a:t>
            </a:r>
            <a:r>
              <a:rPr lang="ru-RU" sz="1400" dirty="0" smtClean="0">
                <a:solidFill>
                  <a:schemeClr val="bg1"/>
                </a:solidFill>
              </a:rPr>
              <a:t>размещаемых </a:t>
            </a:r>
            <a:r>
              <a:rPr lang="ru-RU" sz="1400" dirty="0">
                <a:solidFill>
                  <a:schemeClr val="bg1"/>
                </a:solidFill>
              </a:rPr>
              <a:t>на </a:t>
            </a:r>
            <a:r>
              <a:rPr lang="ru-RU" sz="1400" dirty="0" smtClean="0">
                <a:solidFill>
                  <a:schemeClr val="bg1"/>
                </a:solidFill>
              </a:rPr>
              <a:t>портале  </a:t>
            </a:r>
            <a:r>
              <a:rPr lang="en-US" sz="1400" dirty="0" smtClean="0">
                <a:solidFill>
                  <a:schemeClr val="bg1"/>
                </a:solidFill>
              </a:rPr>
              <a:t>regulation.gov.ru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6</a:t>
            </a:r>
            <a:r>
              <a:rPr lang="ru-RU" sz="1400" dirty="0">
                <a:solidFill>
                  <a:schemeClr val="bg1"/>
                </a:solidFill>
              </a:rPr>
              <a:t>. </a:t>
            </a:r>
            <a:r>
              <a:rPr lang="ru-RU" sz="1400" dirty="0" smtClean="0">
                <a:solidFill>
                  <a:schemeClr val="bg1"/>
                </a:solidFill>
              </a:rPr>
              <a:t>На постоянной </a:t>
            </a:r>
            <a:r>
              <a:rPr lang="ru-RU" sz="1400" dirty="0">
                <a:solidFill>
                  <a:schemeClr val="bg1"/>
                </a:solidFill>
              </a:rPr>
              <a:t>основе публикуются Протоколы заседаний Общественного совета при ФНС России, а также заочного голосования Общественного совета при ФНС России по вопросам деятельности Федеральной налоговой службы. </a:t>
            </a:r>
          </a:p>
        </p:txBody>
      </p:sp>
    </p:spTree>
    <p:extLst>
      <p:ext uri="{BB962C8B-B14F-4D97-AF65-F5344CB8AC3E}">
        <p14:creationId xmlns:p14="http://schemas.microsoft.com/office/powerpoint/2010/main" val="3591135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396255"/>
            <a:ext cx="9341489" cy="29523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>Раздел </a:t>
            </a:r>
            <a:r>
              <a:rPr lang="en-US" sz="2400" dirty="0"/>
              <a:t>ii</a:t>
            </a:r>
            <a:r>
              <a:rPr lang="ru-RU" sz="2400" dirty="0"/>
              <a:t>. Развитие ключевых механизмов </a:t>
            </a:r>
            <a:r>
              <a:rPr lang="ru-RU" sz="2400" dirty="0" smtClean="0"/>
              <a:t>открытости</a:t>
            </a:r>
            <a:br>
              <a:rPr lang="ru-RU" sz="2400" dirty="0" smtClean="0"/>
            </a:br>
            <a:r>
              <a:rPr lang="ru-RU" sz="2200" dirty="0" smtClean="0"/>
              <a:t>9. Работа </a:t>
            </a:r>
            <a:r>
              <a:rPr lang="ru-RU" sz="2200" dirty="0"/>
              <a:t>пресс-службы ФНС России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2205" y="1548383"/>
            <a:ext cx="8839452" cy="5547742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132" y="396255"/>
            <a:ext cx="106839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936372" y="1404367"/>
            <a:ext cx="3472973" cy="1774231"/>
          </a:xfrm>
          <a:prstGeom prst="cloudCallout">
            <a:avLst>
              <a:gd name="adj1" fmla="val 32686"/>
              <a:gd name="adj2" fmla="val 83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Участие </a:t>
            </a:r>
            <a:r>
              <a:rPr lang="ru-RU" sz="1400" dirty="0"/>
              <a:t>в телевизионных программах и съемках сюжетов по вопросам деятельности ФНС России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6354812" y="1332359"/>
            <a:ext cx="3024336" cy="2232248"/>
          </a:xfrm>
          <a:prstGeom prst="cloudCallout">
            <a:avLst>
              <a:gd name="adj1" fmla="val -43533"/>
              <a:gd name="adj2" fmla="val 61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Публикация  информационных сообщений о деятельности ФНС России в разделе «Новости» официального сайта ФНС России</a:t>
            </a:r>
            <a:endParaRPr lang="ru-RU" sz="1400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6024914" y="4975780"/>
            <a:ext cx="3498250" cy="1829084"/>
          </a:xfrm>
          <a:prstGeom prst="cloudCallout">
            <a:avLst>
              <a:gd name="adj1" fmla="val -56859"/>
              <a:gd name="adj2" fmla="val -45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Ежедневный мониторинг </a:t>
            </a:r>
            <a:r>
              <a:rPr lang="ru-RU" sz="1400" dirty="0"/>
              <a:t>публикаций в СМИ и </a:t>
            </a:r>
            <a:r>
              <a:rPr lang="ru-RU" sz="1400" dirty="0" smtClean="0"/>
              <a:t> представление доклада  руководству </a:t>
            </a:r>
            <a:r>
              <a:rPr lang="ru-RU" sz="1400" dirty="0"/>
              <a:t>ФНС России</a:t>
            </a:r>
          </a:p>
        </p:txBody>
      </p:sp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40" y="3103571"/>
            <a:ext cx="2520279" cy="18722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ыноска-облако 9"/>
          <p:cNvSpPr/>
          <p:nvPr/>
        </p:nvSpPr>
        <p:spPr>
          <a:xfrm>
            <a:off x="882205" y="4089522"/>
            <a:ext cx="2808312" cy="2715341"/>
          </a:xfrm>
          <a:prstGeom prst="cloudCallout">
            <a:avLst>
              <a:gd name="adj1" fmla="val 84663"/>
              <a:gd name="adj2" fmla="val -9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Публикация информационных материалов о деятельности ФНС России в </a:t>
            </a:r>
            <a:r>
              <a:rPr lang="ru-RU" sz="1400" dirty="0"/>
              <a:t>печатных и электронных СМИ </a:t>
            </a:r>
          </a:p>
        </p:txBody>
      </p:sp>
    </p:spTree>
    <p:extLst>
      <p:ext uri="{BB962C8B-B14F-4D97-AF65-F5344CB8AC3E}">
        <p14:creationId xmlns:p14="http://schemas.microsoft.com/office/powerpoint/2010/main" val="3883026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96" y="468263"/>
            <a:ext cx="9433047" cy="2880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>Раздел </a:t>
            </a:r>
            <a:r>
              <a:rPr lang="en-US" sz="2400" dirty="0"/>
              <a:t>ii</a:t>
            </a:r>
            <a:r>
              <a:rPr lang="ru-RU" sz="2400" dirty="0"/>
              <a:t>. Развитие ключевых механизмов </a:t>
            </a:r>
            <a:r>
              <a:rPr lang="ru-RU" sz="2400" dirty="0" smtClean="0"/>
              <a:t>открытости</a:t>
            </a:r>
            <a:br>
              <a:rPr lang="ru-RU" sz="2400" dirty="0" smtClean="0"/>
            </a:br>
            <a:r>
              <a:rPr lang="ru-RU" sz="2200" dirty="0" smtClean="0"/>
              <a:t>10. </a:t>
            </a:r>
            <a:r>
              <a:rPr lang="ru-RU" sz="2200" dirty="0"/>
              <a:t>Независимая антикоррупционная экспертиза и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общественный </a:t>
            </a:r>
            <a:r>
              <a:rPr lang="ru-RU" sz="2200" dirty="0"/>
              <a:t>мониторинг правоприменения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8188" y="1836415"/>
            <a:ext cx="8964995" cy="52597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468263"/>
            <a:ext cx="115212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90216" y="1908423"/>
            <a:ext cx="3708412" cy="12961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</a:t>
            </a:r>
            <a:r>
              <a:rPr lang="ru-RU" sz="1400" dirty="0" smtClean="0">
                <a:solidFill>
                  <a:schemeClr val="tx1"/>
                </a:solidFill>
              </a:rPr>
              <a:t>риказом </a:t>
            </a:r>
            <a:r>
              <a:rPr lang="ru-RU" sz="1400" dirty="0">
                <a:solidFill>
                  <a:schemeClr val="tx1"/>
                </a:solidFill>
              </a:rPr>
              <a:t>ФНС России от 12.05.2016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№ </a:t>
            </a:r>
            <a:r>
              <a:rPr lang="ru-RU" sz="1400" dirty="0">
                <a:solidFill>
                  <a:schemeClr val="tx1"/>
                </a:solidFill>
              </a:rPr>
              <a:t>СА-7-4/321@ </a:t>
            </a:r>
            <a:r>
              <a:rPr lang="ru-RU" sz="1400" dirty="0" smtClean="0">
                <a:solidFill>
                  <a:schemeClr val="tx1"/>
                </a:solidFill>
              </a:rPr>
              <a:t>утвержден План </a:t>
            </a:r>
            <a:r>
              <a:rPr lang="ru-RU" sz="1400" dirty="0">
                <a:solidFill>
                  <a:schemeClr val="tx1"/>
                </a:solidFill>
              </a:rPr>
              <a:t>противодействия коррупции Федеральной налоговой службы на 2016 – 2017 годы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18708" y="1908424"/>
            <a:ext cx="4104456" cy="12961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Издаются и </a:t>
            </a:r>
            <a:r>
              <a:rPr lang="ru-RU" sz="1400" dirty="0">
                <a:solidFill>
                  <a:schemeClr val="tx1"/>
                </a:solidFill>
              </a:rPr>
              <a:t>размещаются на официальном сайте ФНС России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ведомственные </a:t>
            </a:r>
            <a:r>
              <a:rPr lang="ru-RU" sz="1400" dirty="0">
                <a:solidFill>
                  <a:schemeClr val="tx1"/>
                </a:solidFill>
              </a:rPr>
              <a:t>нормативные правовые </a:t>
            </a:r>
            <a:r>
              <a:rPr lang="ru-RU" sz="1400" dirty="0" smtClean="0">
                <a:solidFill>
                  <a:schemeClr val="tx1"/>
                </a:solidFill>
              </a:rPr>
              <a:t>акты </a:t>
            </a:r>
            <a:r>
              <a:rPr lang="ru-RU" sz="1400" dirty="0">
                <a:solidFill>
                  <a:schemeClr val="tx1"/>
                </a:solidFill>
              </a:rPr>
              <a:t>в сфере противодействия </a:t>
            </a:r>
            <a:r>
              <a:rPr lang="ru-RU" sz="1400" dirty="0" smtClean="0">
                <a:solidFill>
                  <a:schemeClr val="tx1"/>
                </a:solidFill>
              </a:rPr>
              <a:t>коррупции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0216" y="3348583"/>
            <a:ext cx="3708412" cy="15841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Обсуждение с </a:t>
            </a:r>
            <a:r>
              <a:rPr lang="ru-RU" sz="1400" dirty="0">
                <a:solidFill>
                  <a:schemeClr val="tx1"/>
                </a:solidFill>
              </a:rPr>
              <a:t>Общественным советом при ФНС России </a:t>
            </a:r>
            <a:r>
              <a:rPr lang="ru-RU" sz="1400" dirty="0" smtClean="0">
                <a:solidFill>
                  <a:schemeClr val="tx1"/>
                </a:solidFill>
              </a:rPr>
              <a:t>и размещение </a:t>
            </a:r>
            <a:r>
              <a:rPr lang="ru-RU" sz="1400" dirty="0">
                <a:solidFill>
                  <a:schemeClr val="tx1"/>
                </a:solidFill>
              </a:rPr>
              <a:t>на официальном сайте ФНС России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информации </a:t>
            </a:r>
            <a:r>
              <a:rPr lang="ru-RU" sz="1400" dirty="0">
                <a:solidFill>
                  <a:schemeClr val="tx1"/>
                </a:solidFill>
              </a:rPr>
              <a:t>о выполнении </a:t>
            </a:r>
            <a:r>
              <a:rPr lang="ru-RU" sz="1400" dirty="0" smtClean="0">
                <a:solidFill>
                  <a:schemeClr val="tx1"/>
                </a:solidFill>
              </a:rPr>
              <a:t>пунктов Плана </a:t>
            </a:r>
            <a:r>
              <a:rPr lang="ru-RU" sz="1400" dirty="0">
                <a:solidFill>
                  <a:schemeClr val="tx1"/>
                </a:solidFill>
              </a:rPr>
              <a:t>противодействия </a:t>
            </a:r>
            <a:r>
              <a:rPr lang="ru-RU" sz="1400" dirty="0" smtClean="0">
                <a:solidFill>
                  <a:schemeClr val="tx1"/>
                </a:solidFill>
              </a:rPr>
              <a:t>коррупции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0216" y="5076773"/>
            <a:ext cx="3708412" cy="16561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Публикация на </a:t>
            </a:r>
            <a:r>
              <a:rPr lang="ru-RU" sz="1400" dirty="0" smtClean="0">
                <a:solidFill>
                  <a:schemeClr val="tx1"/>
                </a:solidFill>
              </a:rPr>
              <a:t>официальном сайте </a:t>
            </a:r>
            <a:r>
              <a:rPr lang="ru-RU" sz="1400" dirty="0">
                <a:solidFill>
                  <a:schemeClr val="tx1"/>
                </a:solidFill>
              </a:rPr>
              <a:t>ФНС России сведений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о доходах (расходах), об имуществе и обязательствах имущественного </a:t>
            </a:r>
            <a:r>
              <a:rPr lang="ru-RU" sz="1400" dirty="0" smtClean="0">
                <a:solidFill>
                  <a:schemeClr val="tx1"/>
                </a:solidFill>
              </a:rPr>
              <a:t>характера государственных гражданских служащих ФНС России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18708" y="3348583"/>
            <a:ext cx="4104456" cy="15841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Размещение на </a:t>
            </a:r>
            <a:r>
              <a:rPr lang="ru-RU" sz="1400" dirty="0" smtClean="0">
                <a:solidFill>
                  <a:schemeClr val="tx1"/>
                </a:solidFill>
              </a:rPr>
              <a:t>официальном сайте </a:t>
            </a:r>
            <a:r>
              <a:rPr lang="ru-RU" sz="1400" dirty="0">
                <a:solidFill>
                  <a:schemeClr val="tx1"/>
                </a:solidFill>
              </a:rPr>
              <a:t>ФНС России обзоров правоприменительной практики по результатам вступивших в законную силу судебных решений о признании недействительными ненормативных правовых </a:t>
            </a:r>
            <a:r>
              <a:rPr lang="ru-RU" sz="1400" dirty="0" smtClean="0">
                <a:solidFill>
                  <a:schemeClr val="tx1"/>
                </a:solidFill>
              </a:rPr>
              <a:t>актов , незаконных </a:t>
            </a:r>
            <a:r>
              <a:rPr lang="ru-RU" sz="1400" dirty="0">
                <a:solidFill>
                  <a:schemeClr val="tx1"/>
                </a:solidFill>
              </a:rPr>
              <a:t>решений и действий (</a:t>
            </a:r>
            <a:r>
              <a:rPr lang="ru-RU" sz="1400" dirty="0" smtClean="0">
                <a:solidFill>
                  <a:schemeClr val="tx1"/>
                </a:solidFill>
              </a:rPr>
              <a:t>бездействий) </a:t>
            </a:r>
            <a:r>
              <a:rPr lang="ru-RU" sz="1400" dirty="0">
                <a:solidFill>
                  <a:schemeClr val="tx1"/>
                </a:solidFill>
              </a:rPr>
              <a:t>ФНС России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18708" y="5076772"/>
            <a:ext cx="4104456" cy="16561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Размещение на </a:t>
            </a:r>
            <a:r>
              <a:rPr lang="ru-RU" sz="1400" dirty="0" smtClean="0">
                <a:solidFill>
                  <a:schemeClr val="tx1"/>
                </a:solidFill>
              </a:rPr>
              <a:t>официальном сайте </a:t>
            </a:r>
            <a:r>
              <a:rPr lang="ru-RU" sz="1400" dirty="0">
                <a:solidFill>
                  <a:schemeClr val="tx1"/>
                </a:solidFill>
              </a:rPr>
              <a:t>ФНС России информации по антикоррупционной </a:t>
            </a:r>
            <a:r>
              <a:rPr lang="ru-RU" sz="1400" dirty="0" smtClean="0">
                <a:solidFill>
                  <a:schemeClr val="tx1"/>
                </a:solidFill>
              </a:rPr>
              <a:t>экспертизе и </a:t>
            </a:r>
            <a:r>
              <a:rPr lang="ru-RU" sz="1400" dirty="0">
                <a:solidFill>
                  <a:schemeClr val="tx1"/>
                </a:solidFill>
              </a:rPr>
              <a:t>независимой антикоррупционной экспертизе</a:t>
            </a:r>
          </a:p>
        </p:txBody>
      </p:sp>
    </p:spTree>
    <p:extLst>
      <p:ext uri="{BB962C8B-B14F-4D97-AF65-F5344CB8AC3E}">
        <p14:creationId xmlns:p14="http://schemas.microsoft.com/office/powerpoint/2010/main" val="668378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540271"/>
            <a:ext cx="9209197" cy="28083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/>
              <a:t>Раздел </a:t>
            </a:r>
            <a:r>
              <a:rPr lang="en-US" sz="2800" dirty="0"/>
              <a:t>ii</a:t>
            </a:r>
            <a:r>
              <a:rPr lang="ru-RU" sz="2800" dirty="0"/>
              <a:t>. Развитие ключевых механизмов открытости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2" y="1692399"/>
            <a:ext cx="8568967" cy="4680520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084" y="540271"/>
            <a:ext cx="129614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1463267" y="1908423"/>
            <a:ext cx="7632848" cy="42484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В 2015 году ФНС  России </a:t>
            </a:r>
            <a:r>
              <a:rPr lang="ru-RU" sz="3200" b="1" dirty="0" smtClean="0">
                <a:solidFill>
                  <a:srgbClr val="FF0000"/>
                </a:solidFill>
              </a:rPr>
              <a:t>вошла в список </a:t>
            </a:r>
            <a:r>
              <a:rPr lang="ru-RU" sz="3200" b="1" dirty="0">
                <a:solidFill>
                  <a:srgbClr val="FF0000"/>
                </a:solidFill>
              </a:rPr>
              <a:t>топ-10 самых открытых министерств и </a:t>
            </a:r>
            <a:r>
              <a:rPr lang="ru-RU" sz="3200" b="1" dirty="0" smtClean="0">
                <a:solidFill>
                  <a:srgbClr val="FF0000"/>
                </a:solidFill>
              </a:rPr>
              <a:t>ведомств.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13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96" y="468263"/>
            <a:ext cx="8561139" cy="2232248"/>
          </a:xfrm>
        </p:spPr>
        <p:txBody>
          <a:bodyPr>
            <a:normAutofit/>
          </a:bodyPr>
          <a:lstStyle/>
          <a:p>
            <a:r>
              <a:rPr lang="ru-RU" sz="2400" dirty="0"/>
              <a:t>Раздел </a:t>
            </a:r>
            <a:r>
              <a:rPr lang="en-US" sz="2400" dirty="0"/>
              <a:t>III</a:t>
            </a:r>
            <a:r>
              <a:rPr lang="ru-RU" sz="2400" dirty="0" smtClean="0"/>
              <a:t>. </a:t>
            </a:r>
            <a:r>
              <a:rPr lang="ru-RU" sz="2400" dirty="0"/>
              <a:t>Инициативные проекты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0196" y="1806241"/>
            <a:ext cx="8784976" cy="52867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011" y="468263"/>
            <a:ext cx="140851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98228" y="1980431"/>
            <a:ext cx="3528392" cy="33123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Наименование </a:t>
            </a:r>
            <a:r>
              <a:rPr lang="ru-RU" sz="1600" b="1" dirty="0" smtClean="0">
                <a:solidFill>
                  <a:schemeClr val="tx1"/>
                </a:solidFill>
              </a:rPr>
              <a:t>инициативы: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Разработка мобильных приложений для интерактивного сервиса «Личный кабинет налогоплательщика индивидуального предпринимателя» для операционных систем iOS и </a:t>
            </a:r>
            <a:r>
              <a:rPr lang="ru-RU" sz="1400" dirty="0" err="1" smtClean="0">
                <a:solidFill>
                  <a:schemeClr val="tx1"/>
                </a:solidFill>
              </a:rPr>
              <a:t>Android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Инициатива будет способствовать росту популярности как интерактивных сервисов сайта ФНС России, так и сайта ФНС России </a:t>
            </a:r>
            <a:r>
              <a:rPr lang="ru-RU" sz="1400">
                <a:solidFill>
                  <a:schemeClr val="tx1"/>
                </a:solidFill>
              </a:rPr>
              <a:t>в </a:t>
            </a:r>
            <a:r>
              <a:rPr lang="ru-RU" sz="1400" smtClean="0">
                <a:solidFill>
                  <a:schemeClr val="tx1"/>
                </a:solidFill>
              </a:rPr>
              <a:t>целом. </a:t>
            </a:r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2404" y="5652839"/>
            <a:ext cx="5184576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Ключевые этапы на 2016 год: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Запуск </a:t>
            </a:r>
            <a:r>
              <a:rPr lang="ru-RU" sz="1400" dirty="0">
                <a:solidFill>
                  <a:schemeClr val="tx1"/>
                </a:solidFill>
              </a:rPr>
              <a:t>основной версии приложений</a:t>
            </a:r>
          </a:p>
        </p:txBody>
      </p:sp>
      <p:pic>
        <p:nvPicPr>
          <p:cNvPr id="1027" name="Picture 3" descr="F:\ps_iphone_1421138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16" y="2124447"/>
            <a:ext cx="372789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1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97" y="612279"/>
            <a:ext cx="9118325" cy="24482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>Раздел </a:t>
            </a:r>
            <a:r>
              <a:rPr lang="en-US" sz="2000" dirty="0" smtClean="0"/>
              <a:t>I</a:t>
            </a:r>
            <a:r>
              <a:rPr lang="ru-RU" sz="2000" dirty="0" smtClean="0"/>
              <a:t>. Внутриведомственные </a:t>
            </a:r>
            <a:r>
              <a:rPr lang="ru-RU" sz="2000" dirty="0"/>
              <a:t>организационные мероприятия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9" y="1692399"/>
            <a:ext cx="8561139" cy="54037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108" y="468263"/>
            <a:ext cx="129614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170236" y="1836415"/>
            <a:ext cx="4176464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Определение должностных лиц центрального </a:t>
            </a:r>
            <a:r>
              <a:rPr lang="ru-RU" sz="1400" dirty="0">
                <a:solidFill>
                  <a:schemeClr val="tx1"/>
                </a:solidFill>
              </a:rPr>
              <a:t>аппарата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ФНС </a:t>
            </a:r>
            <a:r>
              <a:rPr lang="ru-RU" sz="1400" dirty="0" smtClean="0">
                <a:solidFill>
                  <a:schemeClr val="tx1"/>
                </a:solidFill>
              </a:rPr>
              <a:t>России, ответственных </a:t>
            </a:r>
            <a:r>
              <a:rPr lang="ru-RU" sz="1400" dirty="0">
                <a:solidFill>
                  <a:schemeClr val="tx1"/>
                </a:solidFill>
              </a:rPr>
              <a:t>за работу с открытыми </a:t>
            </a:r>
            <a:r>
              <a:rPr lang="ru-RU" sz="1400" dirty="0" smtClean="0">
                <a:solidFill>
                  <a:schemeClr val="tx1"/>
                </a:solidFill>
              </a:rPr>
              <a:t>данными, уполномоченных </a:t>
            </a:r>
            <a:r>
              <a:rPr lang="ru-RU" sz="1400" dirty="0">
                <a:solidFill>
                  <a:schemeClr val="tx1"/>
                </a:solidFill>
              </a:rPr>
              <a:t>принимать решения </a:t>
            </a:r>
            <a:r>
              <a:rPr lang="ru-RU" sz="1400" dirty="0" smtClean="0">
                <a:solidFill>
                  <a:schemeClr val="tx1"/>
                </a:solidFill>
              </a:rPr>
              <a:t>по их </a:t>
            </a:r>
            <a:r>
              <a:rPr lang="ru-RU" sz="1400" dirty="0">
                <a:solidFill>
                  <a:schemeClr val="tx1"/>
                </a:solidFill>
              </a:rPr>
              <a:t>публикации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70236" y="3060551"/>
            <a:ext cx="4176464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Утверждение состава </a:t>
            </a:r>
            <a:r>
              <a:rPr lang="ru-RU" sz="1400" dirty="0">
                <a:solidFill>
                  <a:schemeClr val="tx1"/>
                </a:solidFill>
              </a:rPr>
              <a:t>Координационной комиссии по вопросам реализации Концепции открытости в Федеральной налоговой службе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14852" y="1836415"/>
            <a:ext cx="2520280" cy="11521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Январь 2016 года 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88973" y="3060551"/>
            <a:ext cx="2448272" cy="10801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Март 2016 года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70236" y="4212679"/>
            <a:ext cx="4176464" cy="13464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Проведение внутреннего самообследования уровня открытости ФНС России в соответствии с Методикой мониторинга и оценки открытости федеральных органов исполнительной власти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70236" y="5652839"/>
            <a:ext cx="4176464" cy="14401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Анализ показателя удовлетворенности сайтом ФНС России (на базе ежегодного социологического исследования) и реализации комплексных мер по его повышению. Повышение уровня удовлетворенности пользователей сайта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ФНС России качеством, удобством контента и сервисов сайта ФНС России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86860" y="4212679"/>
            <a:ext cx="2448272" cy="129614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Апрель 2016 года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88973" y="5652839"/>
            <a:ext cx="2448272" cy="1440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 течение 2016 года</a:t>
            </a:r>
            <a:endParaRPr lang="ru-RU" sz="16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5562724" y="2170163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5562724" y="3276575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5582838" y="4653268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5589402" y="6084887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09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468263"/>
            <a:ext cx="8561139" cy="2880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>Раздел </a:t>
            </a:r>
            <a:r>
              <a:rPr lang="en-US" sz="2400" dirty="0" smtClean="0"/>
              <a:t>ii</a:t>
            </a:r>
            <a:r>
              <a:rPr lang="ru-RU" sz="2400" dirty="0" smtClean="0"/>
              <a:t>. </a:t>
            </a:r>
            <a:r>
              <a:rPr lang="ru-RU" sz="2400" dirty="0"/>
              <a:t>Развитие ключевых </a:t>
            </a:r>
            <a:r>
              <a:rPr lang="ru-RU" sz="2400" dirty="0" smtClean="0"/>
              <a:t>механизмов открытости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</a:t>
            </a:r>
            <a:r>
              <a:rPr lang="ru-RU" sz="2000" dirty="0" smtClean="0"/>
              <a:t>. Реализация </a:t>
            </a:r>
            <a:r>
              <a:rPr lang="ru-RU" sz="2000" dirty="0"/>
              <a:t>принципа информационной </a:t>
            </a:r>
            <a:r>
              <a:rPr lang="ru-RU" sz="2000" dirty="0" smtClean="0"/>
              <a:t>открытости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в ФНС России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9" y="2124447"/>
            <a:ext cx="8561139" cy="4971678"/>
          </a:xfrm>
        </p:spPr>
        <p:txBody>
          <a:bodyPr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Размещение на официальном сайте ФНС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России: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лана деятельности ФНС России </a:t>
            </a:r>
            <a:r>
              <a:rPr lang="ru-RU" u="sng" dirty="0" smtClean="0">
                <a:solidFill>
                  <a:schemeClr val="tx1"/>
                </a:solidFill>
              </a:rPr>
              <a:t>на 2016 год</a:t>
            </a:r>
            <a:r>
              <a:rPr lang="ru-RU" dirty="0" smtClean="0">
                <a:solidFill>
                  <a:schemeClr val="tx1"/>
                </a:solidFill>
              </a:rPr>
              <a:t>;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- отчета по реализации Плана деятельности ФНС России </a:t>
            </a:r>
            <a:r>
              <a:rPr lang="ru-RU" u="sng" dirty="0" smtClean="0">
                <a:solidFill>
                  <a:schemeClr val="tx1"/>
                </a:solidFill>
              </a:rPr>
              <a:t>в 2015 году</a:t>
            </a:r>
            <a:r>
              <a:rPr lang="ru-RU" dirty="0" smtClean="0">
                <a:solidFill>
                  <a:schemeClr val="tx1"/>
                </a:solidFill>
              </a:rPr>
              <a:t> (утвержденного Минфином России);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- показателей деятельности ФНС России на </a:t>
            </a:r>
            <a:r>
              <a:rPr lang="ru-RU" u="sng" dirty="0" smtClean="0">
                <a:solidFill>
                  <a:schemeClr val="tx1"/>
                </a:solidFill>
              </a:rPr>
              <a:t>ежеквартальной основе</a:t>
            </a:r>
            <a:r>
              <a:rPr lang="ru-RU" dirty="0" smtClean="0">
                <a:solidFill>
                  <a:schemeClr val="tx1"/>
                </a:solidFill>
              </a:rPr>
              <a:t>;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- Публичной </a:t>
            </a:r>
            <a:r>
              <a:rPr lang="ru-RU" dirty="0">
                <a:solidFill>
                  <a:schemeClr val="tx1"/>
                </a:solidFill>
              </a:rPr>
              <a:t>декларации целей и </a:t>
            </a:r>
            <a:r>
              <a:rPr lang="ru-RU" dirty="0" smtClean="0">
                <a:solidFill>
                  <a:schemeClr val="tx1"/>
                </a:solidFill>
              </a:rPr>
              <a:t>задач ФНС России </a:t>
            </a:r>
            <a:r>
              <a:rPr lang="ru-RU" u="sng" dirty="0" smtClean="0">
                <a:solidFill>
                  <a:schemeClr val="tx1"/>
                </a:solidFill>
              </a:rPr>
              <a:t>на 2016 год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- Карты </a:t>
            </a:r>
            <a:r>
              <a:rPr lang="ru-RU" dirty="0">
                <a:solidFill>
                  <a:schemeClr val="tx1"/>
                </a:solidFill>
              </a:rPr>
              <a:t>персональной ответственности за достижение результатов показателей Публичной декларации целей и задач ФНС </a:t>
            </a:r>
            <a:r>
              <a:rPr lang="ru-RU" dirty="0" smtClean="0">
                <a:solidFill>
                  <a:schemeClr val="tx1"/>
                </a:solidFill>
              </a:rPr>
              <a:t>России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u="sng" dirty="0" smtClean="0">
                <a:solidFill>
                  <a:schemeClr val="tx1"/>
                </a:solidFill>
              </a:rPr>
              <a:t>на 2016 год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612279"/>
            <a:ext cx="122413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76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468263"/>
            <a:ext cx="9425221" cy="2880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>Раздел </a:t>
            </a:r>
            <a:r>
              <a:rPr lang="en-US" sz="2400" dirty="0"/>
              <a:t>ii</a:t>
            </a:r>
            <a:r>
              <a:rPr lang="ru-RU" sz="2400" dirty="0"/>
              <a:t>. Развитие ключевых механизмов открытости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dirty="0" smtClean="0"/>
              <a:t>2. Обеспечение </a:t>
            </a:r>
            <a:r>
              <a:rPr lang="ru-RU" sz="2000" dirty="0"/>
              <a:t>работы с открытыми данными в ФНС России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9" y="1620391"/>
            <a:ext cx="8561139" cy="5475734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Открытые данные - информация </a:t>
            </a:r>
            <a:r>
              <a:rPr lang="ru-RU" sz="1600" b="1" dirty="0">
                <a:solidFill>
                  <a:schemeClr val="tx1"/>
                </a:solidFill>
              </a:rPr>
              <a:t>о деятельности государственных органов и органов местного самоуправления, размещенная в сети «Интернет» в виде массивов данных в формате, обеспечивающем их автоматизированную обработку в целях повторного использования без предварительного изменения человеком (машиночитаемый формат), и на условиях ее свободного (бесплатного) использования.</a:t>
            </a:r>
            <a:br>
              <a:rPr lang="ru-RU" sz="1600" b="1" dirty="0">
                <a:solidFill>
                  <a:schemeClr val="tx1"/>
                </a:solidFill>
              </a:rPr>
            </a:br>
            <a:endParaRPr lang="ru-RU" sz="16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132" y="540271"/>
            <a:ext cx="108012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50356" y="3204567"/>
            <a:ext cx="6120680" cy="20162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Реализация Ведомственного </a:t>
            </a:r>
            <a:r>
              <a:rPr lang="ru-RU" dirty="0">
                <a:solidFill>
                  <a:srgbClr val="0070C0"/>
                </a:solidFill>
              </a:rPr>
              <a:t>план ФНС России по реализации Концепции открытости 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федеральных органов исполнительной власти на 2016 год </a:t>
            </a:r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https://www.nalog.ru/opendata/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2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97" y="396255"/>
            <a:ext cx="9505056" cy="151216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700" dirty="0"/>
              <a:t>Раздел </a:t>
            </a:r>
            <a:r>
              <a:rPr lang="en-US" sz="2700" dirty="0"/>
              <a:t>ii</a:t>
            </a:r>
            <a:r>
              <a:rPr lang="ru-RU" sz="2700" dirty="0"/>
              <a:t>. Развитие ключевых механизмов открытости</a:t>
            </a:r>
            <a:br>
              <a:rPr lang="ru-RU" sz="2700" dirty="0"/>
            </a:br>
            <a:r>
              <a:rPr lang="ru-RU" sz="2200" dirty="0"/>
              <a:t>3. Обеспечение понятности нормативно-правового регулирования, государственной политики и программ, </a:t>
            </a:r>
            <a:r>
              <a:rPr lang="ru-RU" sz="2200" dirty="0" smtClean="0"/>
              <a:t>разрабатываемых (реализуемых</a:t>
            </a:r>
            <a:r>
              <a:rPr lang="ru-RU" sz="2200" dirty="0"/>
              <a:t>) в ФНС России 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6180" y="1764407"/>
            <a:ext cx="9073008" cy="54726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148" y="468263"/>
            <a:ext cx="93610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82204" y="1889564"/>
            <a:ext cx="3672408" cy="666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Размещение на официальном сайте ФНС России принятых нормативных правовых актов ФНС России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58868" y="1889565"/>
            <a:ext cx="2714600" cy="6669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 мере принятия в  течение 2016 года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2204" y="2700511"/>
            <a:ext cx="36724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Определение перечня общественно-значимых проектов нормативных правовых актов, требующих общественного обсуждения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14414" y="2700511"/>
            <a:ext cx="2659054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По мере принятия в  </a:t>
            </a:r>
            <a:r>
              <a:rPr lang="ru-RU" sz="1400" dirty="0" smtClean="0">
                <a:solidFill>
                  <a:schemeClr val="tx1"/>
                </a:solidFill>
              </a:rPr>
              <a:t>течение 2016 </a:t>
            </a:r>
            <a:r>
              <a:rPr lang="ru-RU" sz="1400" dirty="0">
                <a:solidFill>
                  <a:schemeClr val="tx1"/>
                </a:solidFill>
              </a:rPr>
              <a:t>года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2204" y="3636615"/>
            <a:ext cx="36724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Проведение общественного обсуждения проектов нормативных правовых актов, </a:t>
            </a:r>
            <a:r>
              <a:rPr lang="ru-RU" sz="1200" dirty="0" smtClean="0"/>
              <a:t>с </a:t>
            </a:r>
            <a:r>
              <a:rPr lang="ru-RU" sz="1200" dirty="0"/>
              <a:t>использованием различных каналов коммуникаций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14414" y="3636615"/>
            <a:ext cx="2680758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 течение </a:t>
            </a:r>
            <a:r>
              <a:rPr lang="ru-RU" sz="1400" dirty="0" smtClean="0">
                <a:solidFill>
                  <a:schemeClr val="tx1"/>
                </a:solidFill>
              </a:rPr>
              <a:t>2016 года </a:t>
            </a:r>
            <a:r>
              <a:rPr lang="ru-RU" sz="1400" dirty="0">
                <a:solidFill>
                  <a:schemeClr val="tx1"/>
                </a:solidFill>
              </a:rPr>
              <a:t>(в соответствии с планом разработки нормативных правовых актов</a:t>
            </a:r>
            <a:r>
              <a:rPr lang="ru-RU" sz="1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2204" y="4644727"/>
            <a:ext cx="367240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Проведение оценки регулирующего воздействия, общественного обсуждения проектов нормативных правовых актов, обеспечение независимой антикоррупционной экспертизы проектов нормативных правовых актов и общественного мониторинга правоприменения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14414" y="4644727"/>
            <a:ext cx="2659054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 течение </a:t>
            </a:r>
            <a:r>
              <a:rPr lang="ru-RU" sz="1400" dirty="0" smtClean="0">
                <a:solidFill>
                  <a:schemeClr val="tx1"/>
                </a:solidFill>
              </a:rPr>
              <a:t>2016 года </a:t>
            </a:r>
            <a:r>
              <a:rPr lang="ru-RU" sz="1400" dirty="0">
                <a:solidFill>
                  <a:schemeClr val="tx1"/>
                </a:solidFill>
              </a:rPr>
              <a:t>(в соответствии с планом разработки нормативных правовых актов</a:t>
            </a:r>
            <a:r>
              <a:rPr lang="ru-RU" sz="1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2204" y="6061460"/>
            <a:ext cx="3672408" cy="1103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Поддержание в актуальном состоянии базы данных «Ответы на наиболее часто задаваемые вопросы» на сайте ФНС России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14414" y="6061460"/>
            <a:ext cx="2659054" cy="11035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 течение 2016  года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274692" y="2052439"/>
            <a:ext cx="978408" cy="4083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5274692" y="2772519"/>
            <a:ext cx="978408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5274692" y="3924647"/>
            <a:ext cx="978408" cy="5040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5274692" y="5004767"/>
            <a:ext cx="978408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5274693" y="6228903"/>
            <a:ext cx="978408" cy="5524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62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468263"/>
            <a:ext cx="9353213" cy="201622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/>
              <a:t>Раздел </a:t>
            </a:r>
            <a:r>
              <a:rPr lang="en-US" sz="2400" dirty="0" smtClean="0"/>
              <a:t>ii</a:t>
            </a:r>
            <a:r>
              <a:rPr lang="ru-RU" sz="2400" dirty="0" smtClean="0"/>
              <a:t>. Развитие ключевых механизмов открытости</a:t>
            </a:r>
            <a:br>
              <a:rPr lang="ru-RU" sz="2400" dirty="0" smtClean="0"/>
            </a:br>
            <a:r>
              <a:rPr lang="ru-RU" sz="2000" dirty="0" smtClean="0"/>
              <a:t>3. Обеспечение понятности нормативно-правового регулирования, государственной политики и программ, разрабатываемых </a:t>
            </a:r>
            <a:br>
              <a:rPr lang="ru-RU" sz="2000" dirty="0" smtClean="0"/>
            </a:br>
            <a:r>
              <a:rPr lang="ru-RU" sz="2000" dirty="0" smtClean="0"/>
              <a:t>(реализуемых) в ФНС России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172" y="1836415"/>
            <a:ext cx="9217023" cy="525971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sz="1700" b="1" dirty="0">
                <a:solidFill>
                  <a:schemeClr val="tx1"/>
                </a:solidFill>
              </a:rPr>
              <a:t>Информирование налогоплательщиков о принятых </a:t>
            </a:r>
            <a:r>
              <a:rPr lang="ru-RU" sz="1700" b="1" dirty="0" smtClean="0">
                <a:solidFill>
                  <a:schemeClr val="tx1"/>
                </a:solidFill>
              </a:rPr>
              <a:t>ФНС России нормативных </a:t>
            </a:r>
            <a:r>
              <a:rPr lang="ru-RU" sz="1700" b="1" dirty="0">
                <a:solidFill>
                  <a:schemeClr val="tx1"/>
                </a:solidFill>
              </a:rPr>
              <a:t>правовых </a:t>
            </a:r>
            <a:r>
              <a:rPr lang="ru-RU" sz="1700" b="1" dirty="0" smtClean="0">
                <a:solidFill>
                  <a:schemeClr val="tx1"/>
                </a:solidFill>
              </a:rPr>
              <a:t>актах</a:t>
            </a:r>
          </a:p>
          <a:p>
            <a:pPr algn="ctr"/>
            <a:r>
              <a:rPr lang="ru-RU" sz="1800" b="1" u="sng" dirty="0" smtClean="0">
                <a:solidFill>
                  <a:srgbClr val="0070C0"/>
                </a:solidFill>
              </a:rPr>
              <a:t>Официальный сайт ФНС России </a:t>
            </a:r>
            <a:r>
              <a:rPr lang="en-US" sz="1800" b="1" u="sng" dirty="0" smtClean="0">
                <a:solidFill>
                  <a:srgbClr val="0070C0"/>
                </a:solidFill>
              </a:rPr>
              <a:t>www.nalog.ru</a:t>
            </a:r>
            <a:endParaRPr lang="ru-RU" sz="1800" b="1" u="sng" dirty="0" smtClean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endParaRPr lang="ru-RU" sz="2000" dirty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Повышение </a:t>
            </a:r>
            <a:r>
              <a:rPr lang="ru-RU" sz="2000" b="1" dirty="0">
                <a:solidFill>
                  <a:srgbClr val="0070C0"/>
                </a:solidFill>
              </a:rPr>
              <a:t>налоговой грамотности населения</a:t>
            </a:r>
            <a:br>
              <a:rPr lang="ru-RU" sz="2000" b="1" dirty="0">
                <a:solidFill>
                  <a:srgbClr val="0070C0"/>
                </a:solidFill>
              </a:rPr>
            </a:br>
            <a:endParaRPr lang="ru-RU" sz="2000" b="1" dirty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108" y="468263"/>
            <a:ext cx="129614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2" y="3818806"/>
            <a:ext cx="1998222" cy="1584176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1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97" y="3834044"/>
            <a:ext cx="2016224" cy="1584177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1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017" y="3818806"/>
            <a:ext cx="2179878" cy="1584176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1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57" y="3818803"/>
            <a:ext cx="2016224" cy="1599417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1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94172" y="2969948"/>
            <a:ext cx="1998222" cy="8488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«Электронные сервисы ФНС России»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74692" y="2959313"/>
            <a:ext cx="2179878" cy="8594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«Электронные брошюры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5797" y="2969948"/>
            <a:ext cx="2016224" cy="8786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«Новости»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50956" y="2959313"/>
            <a:ext cx="2016224" cy="8594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«Видеоматериалы»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282804" y="2391352"/>
            <a:ext cx="0" cy="567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4" idx="0"/>
          </p:cNvCxnSpPr>
          <p:nvPr/>
        </p:nvCxnSpPr>
        <p:spPr>
          <a:xfrm>
            <a:off x="3933909" y="2391352"/>
            <a:ext cx="0" cy="578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0" idx="2"/>
          </p:cNvCxnSpPr>
          <p:nvPr/>
        </p:nvCxnSpPr>
        <p:spPr>
          <a:xfrm>
            <a:off x="6357956" y="5402982"/>
            <a:ext cx="6675" cy="825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7074892" y="2391352"/>
            <a:ext cx="1165091" cy="510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1998126" y="2391352"/>
            <a:ext cx="1584175" cy="546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7447896" y="5418221"/>
            <a:ext cx="851132" cy="810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3906540" y="5418221"/>
            <a:ext cx="0" cy="810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1890316" y="5418221"/>
            <a:ext cx="972529" cy="810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45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396255"/>
            <a:ext cx="9353213" cy="29523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>Раздел </a:t>
            </a:r>
            <a:r>
              <a:rPr lang="en-US" sz="2400" dirty="0"/>
              <a:t>ii</a:t>
            </a:r>
            <a:r>
              <a:rPr lang="ru-RU" sz="2400" dirty="0"/>
              <a:t>. Развитие ключевых механизмов открытости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4. Принятие </a:t>
            </a:r>
            <a:r>
              <a:rPr lang="ru-RU" sz="1800" dirty="0"/>
              <a:t>планов деятельности ФНС России и ежегодной Публичной декларации целей и задач ФНС России, их общественное обсуждение и экспертное сопровождение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8452" y="1620391"/>
            <a:ext cx="8813153" cy="54037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132" y="396255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98228" y="1743301"/>
            <a:ext cx="3600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Размещение на официальном сайте ФНС России утвержденного Минфином России Плана деятельности ФНС России на 2016 год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98228" y="2722215"/>
            <a:ext cx="3600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Разработка Публичной декларации целей и задач ФНС России на 2016 </a:t>
            </a:r>
            <a:r>
              <a:rPr lang="ru-RU" sz="1200" dirty="0" smtClean="0"/>
              <a:t>год и ее обсуждение </a:t>
            </a:r>
            <a:r>
              <a:rPr lang="ru-RU" sz="1200" dirty="0"/>
              <a:t>на Общественном совете при ФНС России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98228" y="3708623"/>
            <a:ext cx="3600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Размещение Публичной декларации целей и задач ФНС России на 2016 год на официальном сайте ФНС России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98228" y="4716735"/>
            <a:ext cx="36004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Разработка карты персональной ответственности между структурными подразделениями ФНС России за достижение результатов показателей Публичной декларации целей и задач ФНС России на 2016 год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58868" y="1743301"/>
            <a:ext cx="2664296" cy="9144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Декабрь 2015 года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78190" y="2722215"/>
            <a:ext cx="2664296" cy="9144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Март 2016 года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58868" y="3708623"/>
            <a:ext cx="2664296" cy="92462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Апрель 2016 года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58868" y="4716735"/>
            <a:ext cx="2664296" cy="1224136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Май 2016 года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98228" y="6012879"/>
            <a:ext cx="36004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Размещение на сайте ФНС России промежуточного отчета о текущем исполнении показателей Публичной декларации целей и задач ФНС России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58868" y="6012879"/>
            <a:ext cx="2664296" cy="93610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Ежеквартально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389577" y="1958185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5361552" y="2937099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5389577" y="3928620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5389577" y="5086487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5361552" y="6238615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516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96" y="396255"/>
            <a:ext cx="9505056" cy="33843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>Раздел </a:t>
            </a:r>
            <a:r>
              <a:rPr lang="en-US" sz="2400" dirty="0"/>
              <a:t>ii</a:t>
            </a:r>
            <a:r>
              <a:rPr lang="ru-RU" sz="2400" dirty="0"/>
              <a:t>. Развитие ключевых механизмов </a:t>
            </a:r>
            <a:r>
              <a:rPr lang="ru-RU" sz="2400" dirty="0" smtClean="0"/>
              <a:t>открытости</a:t>
            </a:r>
            <a:br>
              <a:rPr lang="ru-RU" sz="2400" dirty="0" smtClean="0"/>
            </a:br>
            <a:r>
              <a:rPr lang="ru-RU" sz="2200" dirty="0" smtClean="0"/>
              <a:t>5.Формирование </a:t>
            </a:r>
            <a:r>
              <a:rPr lang="ru-RU" sz="2200" dirty="0"/>
              <a:t>публичной отчетности ФНС </a:t>
            </a:r>
            <a:r>
              <a:rPr lang="ru-RU" sz="2200" dirty="0" smtClean="0"/>
              <a:t>России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164" y="1764407"/>
            <a:ext cx="9577064" cy="533171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План деятельности ФНС России является текущим (оперативным) и формируется исходя из основных направлений и функций деятельности Службы, определенных соответствующими законодательными и нормативными правовыми актами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132" y="468263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242244" y="2628503"/>
            <a:ext cx="3744416" cy="172819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Публикация подготовленного ФНС России и утвержденного </a:t>
            </a:r>
            <a:r>
              <a:rPr lang="ru-RU" sz="1600" dirty="0" smtClean="0">
                <a:solidFill>
                  <a:schemeClr val="tx1"/>
                </a:solidFill>
              </a:rPr>
              <a:t>Минфином России Отчета </a:t>
            </a:r>
            <a:r>
              <a:rPr lang="ru-RU" sz="1600" dirty="0">
                <a:solidFill>
                  <a:schemeClr val="tx1"/>
                </a:solidFill>
              </a:rPr>
              <a:t>о результатах выполнения Плана деятельности ФНС </a:t>
            </a:r>
            <a:r>
              <a:rPr lang="ru-RU" sz="1600" dirty="0" smtClean="0">
                <a:solidFill>
                  <a:schemeClr val="tx1"/>
                </a:solidFill>
              </a:rPr>
              <a:t>России в 2015 году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94771" y="2628503"/>
            <a:ext cx="3674763" cy="172819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Размещение на </a:t>
            </a:r>
            <a:r>
              <a:rPr lang="ru-RU" sz="1600" dirty="0" smtClean="0">
                <a:solidFill>
                  <a:schemeClr val="tx1"/>
                </a:solidFill>
              </a:rPr>
              <a:t>официальном сайте </a:t>
            </a:r>
            <a:r>
              <a:rPr lang="ru-RU" sz="1600" dirty="0">
                <a:solidFill>
                  <a:schemeClr val="tx1"/>
                </a:solidFill>
              </a:rPr>
              <a:t>ФНС России статистической информации об осуществлении закупок для государственных нужд ФНС России, территориальных органов ФНС России, организаций, находящихся в ведении ФНС России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5702" y="5508823"/>
            <a:ext cx="3816423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Март 2016 года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94771" y="5508823"/>
            <a:ext cx="3672407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Ежеквартально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813988" y="4428703"/>
            <a:ext cx="484632" cy="10081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2898428" y="4428704"/>
            <a:ext cx="484632" cy="10081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094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2" y="468263"/>
            <a:ext cx="9433048" cy="22322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>Раздел </a:t>
            </a:r>
            <a:r>
              <a:rPr lang="en-US" sz="2400" dirty="0"/>
              <a:t>ii</a:t>
            </a:r>
            <a:r>
              <a:rPr lang="ru-RU" sz="2400" dirty="0"/>
              <a:t>. Развитие ключевых механизмов открытости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200" dirty="0" smtClean="0"/>
              <a:t>6</a:t>
            </a:r>
            <a:r>
              <a:rPr lang="ru-RU" sz="2000" dirty="0" smtClean="0"/>
              <a:t>. Информирование </a:t>
            </a:r>
            <a:r>
              <a:rPr lang="ru-RU" sz="2000" dirty="0"/>
              <a:t>о работе ФНС России с обращениями </a:t>
            </a:r>
            <a:r>
              <a:rPr lang="ru-RU" sz="2000" dirty="0" smtClean="0"/>
              <a:t>граждан</a:t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организаций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0197" y="1548383"/>
            <a:ext cx="8928992" cy="5547742"/>
          </a:xfrm>
        </p:spPr>
        <p:txBody>
          <a:bodyPr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Работа с </a:t>
            </a:r>
            <a:r>
              <a:rPr lang="ru-RU" sz="1400" b="1" dirty="0" smtClean="0">
                <a:solidFill>
                  <a:schemeClr val="tx1"/>
                </a:solidFill>
              </a:rPr>
              <a:t>обращениями и жалобами  </a:t>
            </a:r>
            <a:r>
              <a:rPr lang="ru-RU" sz="1400" b="1" dirty="0">
                <a:solidFill>
                  <a:schemeClr val="tx1"/>
                </a:solidFill>
              </a:rPr>
              <a:t>граждан является одной из важнейших функций налоговых органов, призванной обеспечивать соблюдение, охрану, защиту, а в необходимых случаях 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восстановление нарушенных конституционных прав и законных интересов </a:t>
            </a:r>
            <a:r>
              <a:rPr lang="ru-RU" sz="1400" b="1" dirty="0" smtClean="0">
                <a:solidFill>
                  <a:schemeClr val="tx1"/>
                </a:solidFill>
              </a:rPr>
              <a:t>граждан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altLang="ru-RU" sz="2400" cap="all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156" y="540271"/>
            <a:ext cx="93610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C:\Documents and Settings\Nikitin-EV\Рабочий стол\картинки для презент вед плана\Nalo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96" y="2340471"/>
            <a:ext cx="3744415" cy="1692188"/>
          </a:xfrm>
          <a:prstGeom prst="rect">
            <a:avLst/>
          </a:prstGeom>
          <a:noFill/>
        </p:spPr>
      </p:pic>
      <p:sp>
        <p:nvSpPr>
          <p:cNvPr id="8" name="AutoShape 46"/>
          <p:cNvSpPr>
            <a:spLocks noChangeArrowheads="1"/>
          </p:cNvSpPr>
          <p:nvPr/>
        </p:nvSpPr>
        <p:spPr bwMode="auto">
          <a:xfrm>
            <a:off x="5598729" y="2340471"/>
            <a:ext cx="4068452" cy="1692188"/>
          </a:xfrm>
          <a:prstGeom prst="foldedCorner">
            <a:avLst>
              <a:gd name="adj" fmla="val 0"/>
            </a:avLst>
          </a:prstGeom>
          <a:gradFill rotWithShape="1">
            <a:gsLst>
              <a:gs pos="0">
                <a:srgbClr val="89C4FF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10731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71538" indent="-334963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41438" indent="-268288" defTabSz="10731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8013" indent="-268288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14588" indent="-268288" defTabSz="107315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17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289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61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433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cap="all" dirty="0" smtClean="0">
                <a:solidFill>
                  <a:srgbClr val="000099"/>
                </a:solidFill>
                <a:latin typeface="Arial" panose="020B0604020202020204" pitchFamily="34" charset="0"/>
              </a:rPr>
              <a:t>ИНФОРМАЦИЯ 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cap="all" dirty="0" smtClean="0">
                <a:solidFill>
                  <a:srgbClr val="000099"/>
                </a:solidFill>
                <a:latin typeface="Arial" panose="020B0604020202020204" pitchFamily="34" charset="0"/>
              </a:rPr>
              <a:t>КОЛИЧЕСТВЕ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cap="all" dirty="0" smtClean="0">
                <a:solidFill>
                  <a:srgbClr val="000099"/>
                </a:solidFill>
                <a:latin typeface="Arial" panose="020B0604020202020204" pitchFamily="34" charset="0"/>
              </a:rPr>
              <a:t>ПОСТУПИВШИХ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cap="all" dirty="0" smtClean="0">
                <a:solidFill>
                  <a:srgbClr val="000099"/>
                </a:solidFill>
                <a:latin typeface="Arial" panose="020B0604020202020204" pitchFamily="34" charset="0"/>
              </a:rPr>
              <a:t> обращений и жалоб граждан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cap="all" dirty="0" smtClean="0">
                <a:solidFill>
                  <a:srgbClr val="000099"/>
                </a:solidFill>
                <a:latin typeface="Arial" panose="020B0604020202020204" pitchFamily="34" charset="0"/>
              </a:rPr>
              <a:t>в ФНС России</a:t>
            </a:r>
            <a:endParaRPr lang="ru-RU" altLang="ru-RU" sz="1400" cap="all" dirty="0">
              <a:latin typeface="Arial" panose="020B0604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10196" y="3636615"/>
            <a:ext cx="3744415" cy="3960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САЙТ ФНС РОССИИ</a:t>
            </a:r>
            <a:endParaRPr lang="ru-RU" alt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86260" y="4284688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Формирование  и размещение на сайте ФНС России </a:t>
            </a:r>
            <a:r>
              <a:rPr lang="ru-RU" sz="1100" u="sng" dirty="0" smtClean="0">
                <a:solidFill>
                  <a:schemeClr val="tx1"/>
                </a:solidFill>
              </a:rPr>
              <a:t>ежемесячной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справки о работе с обращениями граждан и запросами пользователей информацией в Федеральной налоговой службе и территориальных налоговых органах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10597" y="4284689"/>
            <a:ext cx="2664295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Формирование  и размещение на сайте ФНС России </a:t>
            </a:r>
            <a:r>
              <a:rPr lang="ru-RU" sz="1100" u="sng" dirty="0" smtClean="0">
                <a:solidFill>
                  <a:schemeClr val="tx1"/>
                </a:solidFill>
              </a:rPr>
              <a:t>ежеквартального</a:t>
            </a:r>
            <a:r>
              <a:rPr lang="ru-RU" sz="1100" dirty="0" smtClean="0">
                <a:solidFill>
                  <a:schemeClr val="tx1"/>
                </a:solidFill>
              </a:rPr>
              <a:t> обзора обращений граждан и запросов пользователей информацией, поступающих в центральный аппарат  ФНС России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290916" y="4284690"/>
            <a:ext cx="2448272" cy="13681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Формирование и размещение на сайте ФНС </a:t>
            </a:r>
            <a:r>
              <a:rPr lang="ru-RU" altLang="ru-RU" sz="11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России </a:t>
            </a:r>
            <a:r>
              <a:rPr lang="ru-RU" altLang="ru-RU" sz="1100" u="sng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не менее трех раз в год</a:t>
            </a:r>
            <a:r>
              <a:rPr lang="ru-RU" altLang="ru-RU" sz="11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информации </a:t>
            </a:r>
            <a:r>
              <a:rPr lang="ru-RU" altLang="ru-RU" sz="1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 количестве поступивших и рассмотренных жалоб в рамках досудебного урегулирования споров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9" name="Прямая со стрелкой 18"/>
          <p:cNvCxnSpPr>
            <a:stCxn id="7" idx="3"/>
            <a:endCxn id="8" idx="1"/>
          </p:cNvCxnSpPr>
          <p:nvPr/>
        </p:nvCxnSpPr>
        <p:spPr>
          <a:xfrm>
            <a:off x="4554611" y="3186565"/>
            <a:ext cx="104411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1458268" y="5868863"/>
            <a:ext cx="8280920" cy="108012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Обеспечение представления полной и достоверной информации о работе ФНС России с обращениями и жалобами граждан в удобной, доступной и понятной форме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8227020" y="4032659"/>
            <a:ext cx="576064" cy="252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6102784" y="4032659"/>
            <a:ext cx="684076" cy="252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3366480" y="4032659"/>
            <a:ext cx="2556284" cy="237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5922764" y="5652840"/>
            <a:ext cx="0" cy="216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8803084" y="5652841"/>
            <a:ext cx="0" cy="216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12" idx="2"/>
          </p:cNvCxnSpPr>
          <p:nvPr/>
        </p:nvCxnSpPr>
        <p:spPr>
          <a:xfrm>
            <a:off x="2754412" y="5652840"/>
            <a:ext cx="0" cy="216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09472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36104</TotalTime>
  <Words>1251</Words>
  <Application>Microsoft Office PowerPoint</Application>
  <PresentationFormat>Произвольный</PresentationFormat>
  <Paragraphs>150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Present_FNS2012_A4</vt:lpstr>
      <vt:lpstr>Презентация PowerPoint</vt:lpstr>
      <vt:lpstr>Раздел I. Внутриведомственные организационные мероприятия </vt:lpstr>
      <vt:lpstr>Раздел ii. Развитие ключевых механизмов открытости 1. Реализация принципа информационной открытости  в ФНС России</vt:lpstr>
      <vt:lpstr>Раздел ii. Развитие ключевых механизмов открытости 2. Обеспечение работы с открытыми данными в ФНС России</vt:lpstr>
      <vt:lpstr>Раздел ii. Развитие ключевых механизмов открытости 3. Обеспечение понятности нормативно-правового регулирования, государственной политики и программ, разрабатываемых (реализуемых) в ФНС России  </vt:lpstr>
      <vt:lpstr>Раздел ii. Развитие ключевых механизмов открытости 3. Обеспечение понятности нормативно-правового регулирования, государственной политики и программ, разрабатываемых  (реализуемых) в ФНС России  </vt:lpstr>
      <vt:lpstr>Раздел ii. Развитие ключевых механизмов открытости 4. Принятие планов деятельности ФНС России и ежегодной Публичной декларации целей и задач ФНС России, их общественное обсуждение и экспертное сопровождение </vt:lpstr>
      <vt:lpstr>Раздел ii. Развитие ключевых механизмов открытости 5.Формирование публичной отчетности ФНС России     </vt:lpstr>
      <vt:lpstr>Раздел ii. Развитие ключевых механизмов открытости 6. Информирование о работе ФНС России с обращениями граждан и организаций</vt:lpstr>
      <vt:lpstr>Раздел ii. Развитие ключевых механизмов открытости 7. Организация работы с референтными группами ФНС России</vt:lpstr>
      <vt:lpstr>Раздел ii. Развитие ключевых механизмов открытости 8. Взаимодействие ФНС России с Общественным советом при  ФНС России</vt:lpstr>
      <vt:lpstr>Раздел ii. Развитие ключевых механизмов открытости 9. Работа пресс-службы ФНС России</vt:lpstr>
      <vt:lpstr>Раздел ii. Развитие ключевых механизмов открытости 10. Независимая антикоррупционная экспертиза и  общественный мониторинг правоприменения </vt:lpstr>
      <vt:lpstr>Раздел ii. Развитие ключевых механизмов открытости</vt:lpstr>
      <vt:lpstr>Раздел III. Инициативные проекты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Подлесных Мария Михайловна</dc:creator>
  <cp:lastModifiedBy>Родина Олеся Ивановна</cp:lastModifiedBy>
  <cp:revision>504</cp:revision>
  <cp:lastPrinted>2016-06-24T11:36:15Z</cp:lastPrinted>
  <dcterms:created xsi:type="dcterms:W3CDTF">2013-03-01T11:19:43Z</dcterms:created>
  <dcterms:modified xsi:type="dcterms:W3CDTF">2016-06-29T10:25:47Z</dcterms:modified>
</cp:coreProperties>
</file>