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330" r:id="rId2"/>
    <p:sldId id="331" r:id="rId3"/>
    <p:sldId id="332" r:id="rId4"/>
    <p:sldId id="335" r:id="rId5"/>
    <p:sldId id="346" r:id="rId6"/>
    <p:sldId id="338" r:id="rId7"/>
    <p:sldId id="344" r:id="rId8"/>
    <p:sldId id="342" r:id="rId9"/>
    <p:sldId id="345" r:id="rId10"/>
    <p:sldId id="340" r:id="rId11"/>
    <p:sldId id="339" r:id="rId12"/>
    <p:sldId id="343" r:id="rId13"/>
    <p:sldId id="333" r:id="rId14"/>
  </p:sldIdLst>
  <p:sldSz cx="10693400" cy="7561263"/>
  <p:notesSz cx="6718300" cy="9867900"/>
  <p:defaultTextStyle>
    <a:defPPr>
      <a:defRPr lang="ru-RU"/>
    </a:defPPr>
    <a:lvl1pPr marL="0" algn="l" defTabSz="104085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0425" algn="l" defTabSz="104085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0850" algn="l" defTabSz="104085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1275" algn="l" defTabSz="104085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1701" algn="l" defTabSz="104085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2123" algn="l" defTabSz="104085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2551" algn="l" defTabSz="104085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42974" algn="l" defTabSz="104085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63396" algn="l" defTabSz="104085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orient="horz" pos="1116">
          <p15:clr>
            <a:srgbClr val="A4A3A4"/>
          </p15:clr>
        </p15:guide>
        <p15:guide id="3" orient="horz" pos="348">
          <p15:clr>
            <a:srgbClr val="A4A3A4"/>
          </p15:clr>
        </p15:guide>
        <p15:guide id="4" orient="horz" pos="4470">
          <p15:clr>
            <a:srgbClr val="A4A3A4"/>
          </p15:clr>
        </p15:guide>
        <p15:guide id="5" pos="3368">
          <p15:clr>
            <a:srgbClr val="A4A3A4"/>
          </p15:clr>
        </p15:guide>
        <p15:guide id="6" pos="828">
          <p15:clr>
            <a:srgbClr val="A4A3A4"/>
          </p15:clr>
        </p15:guide>
        <p15:guide id="7" pos="1824">
          <p15:clr>
            <a:srgbClr val="A4A3A4"/>
          </p15:clr>
        </p15:guide>
        <p15:guide id="8" pos="6011">
          <p15:clr>
            <a:srgbClr val="A4A3A4"/>
          </p15:clr>
        </p15:guide>
        <p15:guide id="9" pos="6457">
          <p15:clr>
            <a:srgbClr val="A4A3A4"/>
          </p15:clr>
        </p15:guide>
        <p15:guide id="10" pos="6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ADDD"/>
    <a:srgbClr val="9B7994"/>
    <a:srgbClr val="50AEC4"/>
    <a:srgbClr val="3A92DA"/>
    <a:srgbClr val="0CB0FA"/>
    <a:srgbClr val="4F81BD"/>
    <a:srgbClr val="3366CC"/>
    <a:srgbClr val="CC0000"/>
    <a:srgbClr val="FF5050"/>
    <a:srgbClr val="3DA9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70" autoAdjust="0"/>
    <p:restoredTop sz="94628" autoAdjust="0"/>
  </p:normalViewPr>
  <p:slideViewPr>
    <p:cSldViewPr showGuides="1">
      <p:cViewPr varScale="1">
        <p:scale>
          <a:sx n="79" d="100"/>
          <a:sy n="79" d="100"/>
        </p:scale>
        <p:origin x="1368" y="96"/>
      </p:cViewPr>
      <p:guideLst>
        <p:guide orient="horz" pos="2382"/>
        <p:guide orient="horz" pos="1116"/>
        <p:guide orient="horz" pos="348"/>
        <p:guide orient="horz" pos="4470"/>
        <p:guide pos="3368"/>
        <p:guide pos="828"/>
        <p:guide pos="1824"/>
        <p:guide pos="6011"/>
        <p:guide pos="6457"/>
        <p:guide pos="60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CCA757-C601-442A-A598-6E0F07DE34F6}" type="doc">
      <dgm:prSet loTypeId="urn:microsoft.com/office/officeart/2005/8/layout/vList3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7215D00-F989-436A-8340-32ED8E33A089}">
      <dgm:prSet phldrT="[Текст]" custT="1"/>
      <dgm:spPr>
        <a:solidFill>
          <a:schemeClr val="bg1"/>
        </a:solidFill>
        <a:ln>
          <a:solidFill>
            <a:srgbClr val="C00000"/>
          </a:solidFill>
        </a:ln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Формирование рабочей группы из сотрудников ЦА ФНС России по реализации Концепции открытости федеральных органов исполнительной власти и организации работы с открытыми данными</a:t>
          </a:r>
          <a:endParaRPr lang="ru-RU" sz="130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9EF0BE7B-CF86-47AF-9F6D-3462E5CFFC1D}" type="parTrans" cxnId="{1FD7EB13-761E-481D-9333-57E04ACB4763}">
      <dgm:prSet/>
      <dgm:spPr/>
      <dgm:t>
        <a:bodyPr/>
        <a:lstStyle/>
        <a:p>
          <a:endParaRPr lang="ru-RU">
            <a:latin typeface="+mn-lt"/>
            <a:cs typeface="Times New Roman" panose="02020603050405020304" pitchFamily="18" charset="0"/>
          </a:endParaRPr>
        </a:p>
      </dgm:t>
    </dgm:pt>
    <dgm:pt modelId="{21681477-175D-4A3F-AA7E-FAB8EB07A5EB}" type="sibTrans" cxnId="{1FD7EB13-761E-481D-9333-57E04ACB4763}">
      <dgm:prSet/>
      <dgm:spPr/>
      <dgm:t>
        <a:bodyPr/>
        <a:lstStyle/>
        <a:p>
          <a:endParaRPr lang="ru-RU">
            <a:latin typeface="+mn-lt"/>
            <a:cs typeface="Times New Roman" panose="02020603050405020304" pitchFamily="18" charset="0"/>
          </a:endParaRPr>
        </a:p>
      </dgm:t>
    </dgm:pt>
    <dgm:pt modelId="{AD2EF9AB-D430-4E03-93A0-1BC4ABEEABA9}">
      <dgm:prSet phldrT="[Текст]" custT="1"/>
      <dgm:spPr>
        <a:solidFill>
          <a:schemeClr val="bg1"/>
        </a:solidFill>
        <a:ln>
          <a:solidFill>
            <a:srgbClr val="92D050"/>
          </a:solidFill>
        </a:ln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Проведение (по мере необходимости) специализированного обучения (тренинга)</a:t>
          </a:r>
        </a:p>
        <a:p>
          <a:pPr algn="l"/>
          <a:r>
            <a:rPr lang="ru-RU" sz="13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сотрудников ФНС России в области открытых данных</a:t>
          </a:r>
          <a:endParaRPr lang="ru-RU" sz="130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BDA2E02E-F28B-4C81-9D35-A4267189570D}" type="parTrans" cxnId="{992108C8-079D-462E-AC54-A50F81CAEA50}">
      <dgm:prSet/>
      <dgm:spPr/>
      <dgm:t>
        <a:bodyPr/>
        <a:lstStyle/>
        <a:p>
          <a:endParaRPr lang="ru-RU">
            <a:latin typeface="+mn-lt"/>
            <a:cs typeface="Times New Roman" panose="02020603050405020304" pitchFamily="18" charset="0"/>
          </a:endParaRPr>
        </a:p>
      </dgm:t>
    </dgm:pt>
    <dgm:pt modelId="{5FC603DB-02D8-40A5-B7C3-738C6619A217}" type="sibTrans" cxnId="{992108C8-079D-462E-AC54-A50F81CAEA50}">
      <dgm:prSet/>
      <dgm:spPr/>
      <dgm:t>
        <a:bodyPr/>
        <a:lstStyle/>
        <a:p>
          <a:endParaRPr lang="ru-RU">
            <a:latin typeface="+mn-lt"/>
            <a:cs typeface="Times New Roman" panose="02020603050405020304" pitchFamily="18" charset="0"/>
          </a:endParaRPr>
        </a:p>
      </dgm:t>
    </dgm:pt>
    <dgm:pt modelId="{72553CF4-55B9-4CCA-8B8A-7D1F03536081}">
      <dgm:prSet phldrT="[Текст]" custT="1"/>
      <dgm:spPr>
        <a:solidFill>
          <a:schemeClr val="bg1"/>
        </a:solidFill>
        <a:ln>
          <a:solidFill>
            <a:srgbClr val="7030A0"/>
          </a:solidFill>
        </a:ln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Анализ рейтинга Минэкономразвития России, определение «слабых» мест и реализация комплекса мер по их устранению с целью повышения позиций официального Интернет - сайта ФНС России в рейтингах </a:t>
          </a:r>
          <a:endParaRPr lang="ru-RU" sz="130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2761DCCE-C494-489B-9E29-E9E3A1ABBC47}" type="parTrans" cxnId="{E9D5E3D4-295F-43BE-88DE-77BD7928F9C4}">
      <dgm:prSet/>
      <dgm:spPr/>
      <dgm:t>
        <a:bodyPr/>
        <a:lstStyle/>
        <a:p>
          <a:endParaRPr lang="ru-RU">
            <a:latin typeface="+mn-lt"/>
            <a:cs typeface="Times New Roman" panose="02020603050405020304" pitchFamily="18" charset="0"/>
          </a:endParaRPr>
        </a:p>
      </dgm:t>
    </dgm:pt>
    <dgm:pt modelId="{B8FD0ED0-1E9D-4EF6-AAB1-7490A9E96E59}" type="sibTrans" cxnId="{E9D5E3D4-295F-43BE-88DE-77BD7928F9C4}">
      <dgm:prSet/>
      <dgm:spPr/>
      <dgm:t>
        <a:bodyPr/>
        <a:lstStyle/>
        <a:p>
          <a:endParaRPr lang="ru-RU">
            <a:latin typeface="+mn-lt"/>
            <a:cs typeface="Times New Roman" panose="02020603050405020304" pitchFamily="18" charset="0"/>
          </a:endParaRPr>
        </a:p>
      </dgm:t>
    </dgm:pt>
    <dgm:pt modelId="{BF6E55BE-57E7-4209-B5A1-886AB07E203C}">
      <dgm:prSet custT="1"/>
      <dgm:spPr>
        <a:solidFill>
          <a:schemeClr val="bg1"/>
        </a:solidFill>
        <a:ln>
          <a:solidFill>
            <a:srgbClr val="00B0F0"/>
          </a:solidFill>
        </a:ln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Анализ показателя удовлетворенности официальным Интернет - сайтом ФНС России (на базе ежегодного социологического исследования) и реализации комплексных мер по его повышению. Повышение уровня удовлетворенности пользователей официального Интернет - сайта ФНС России качеством, удобством контента и сервисов официального</a:t>
          </a:r>
          <a:r>
            <a:rPr lang="en-US" sz="13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 </a:t>
          </a:r>
          <a:r>
            <a:rPr lang="ru-RU" sz="13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Интернет - сайта ФНС России</a:t>
          </a:r>
          <a:endParaRPr lang="ru-RU" sz="130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ED36C715-F5D6-44E7-8915-8780E824D360}" type="parTrans" cxnId="{B7FF5C55-31D2-4669-A283-6067FB0CC298}">
      <dgm:prSet/>
      <dgm:spPr/>
      <dgm:t>
        <a:bodyPr/>
        <a:lstStyle/>
        <a:p>
          <a:endParaRPr lang="ru-RU">
            <a:latin typeface="+mn-lt"/>
            <a:cs typeface="Times New Roman" panose="02020603050405020304" pitchFamily="18" charset="0"/>
          </a:endParaRPr>
        </a:p>
      </dgm:t>
    </dgm:pt>
    <dgm:pt modelId="{48A8EE38-3249-42C5-BBBC-197B69421AB5}" type="sibTrans" cxnId="{B7FF5C55-31D2-4669-A283-6067FB0CC298}">
      <dgm:prSet/>
      <dgm:spPr/>
      <dgm:t>
        <a:bodyPr/>
        <a:lstStyle/>
        <a:p>
          <a:endParaRPr lang="ru-RU">
            <a:latin typeface="+mn-lt"/>
            <a:cs typeface="Times New Roman" panose="02020603050405020304" pitchFamily="18" charset="0"/>
          </a:endParaRPr>
        </a:p>
      </dgm:t>
    </dgm:pt>
    <dgm:pt modelId="{2D17F3BC-A9FE-4F62-A13E-D5476CAFD62F}">
      <dgm:prSet custT="1"/>
      <dgm:spPr>
        <a:solidFill>
          <a:schemeClr val="bg1"/>
        </a:solidFill>
        <a:ln>
          <a:solidFill>
            <a:srgbClr val="FFC000"/>
          </a:solidFill>
        </a:ln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Разработка стратегического плана развития и наполнения официального Интернет - сайта ФНС России на 2019 год на основе онлайн диалога с пользователями официального Интернет - сайта ФНС России, анализа рейтингов Минэкономразвития России и ежегодно проводимого ФНС России независимого социологического исследования</a:t>
          </a:r>
          <a:endParaRPr lang="ru-RU" sz="130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2F43552E-1CC1-4CC4-8868-3D539A14A350}" type="parTrans" cxnId="{4D38D796-AFD2-49AC-A19C-E9D8836CC88E}">
      <dgm:prSet/>
      <dgm:spPr/>
      <dgm:t>
        <a:bodyPr/>
        <a:lstStyle/>
        <a:p>
          <a:endParaRPr lang="ru-RU">
            <a:latin typeface="+mn-lt"/>
            <a:cs typeface="Times New Roman" panose="02020603050405020304" pitchFamily="18" charset="0"/>
          </a:endParaRPr>
        </a:p>
      </dgm:t>
    </dgm:pt>
    <dgm:pt modelId="{0D6BEC87-C5F8-49B3-96C7-0E9D8C72C152}" type="sibTrans" cxnId="{4D38D796-AFD2-49AC-A19C-E9D8836CC88E}">
      <dgm:prSet/>
      <dgm:spPr/>
      <dgm:t>
        <a:bodyPr/>
        <a:lstStyle/>
        <a:p>
          <a:endParaRPr lang="ru-RU">
            <a:latin typeface="+mn-lt"/>
            <a:cs typeface="Times New Roman" panose="02020603050405020304" pitchFamily="18" charset="0"/>
          </a:endParaRPr>
        </a:p>
      </dgm:t>
    </dgm:pt>
    <dgm:pt modelId="{4E8757C3-820D-4355-9BE6-0DB719B97585}" type="pres">
      <dgm:prSet presAssocID="{8ACCA757-C601-442A-A598-6E0F07DE34F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9A8CA2-4A12-4456-98F7-E0143918BB63}" type="pres">
      <dgm:prSet presAssocID="{17215D00-F989-436A-8340-32ED8E33A089}" presName="composite" presStyleCnt="0"/>
      <dgm:spPr/>
      <dgm:t>
        <a:bodyPr/>
        <a:lstStyle/>
        <a:p>
          <a:endParaRPr lang="ru-RU"/>
        </a:p>
      </dgm:t>
    </dgm:pt>
    <dgm:pt modelId="{94E03B65-51CD-4D2B-8D14-9103EA95E565}" type="pres">
      <dgm:prSet presAssocID="{17215D00-F989-436A-8340-32ED8E33A089}" presName="imgShp" presStyleLbl="fgImgPlace1" presStyleIdx="0" presStyleCnt="5"/>
      <dgm:spPr>
        <a:gradFill rotWithShape="0">
          <a:gsLst>
            <a:gs pos="0">
              <a:srgbClr val="CC0000"/>
            </a:gs>
            <a:gs pos="80000">
              <a:schemeClr val="accent2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endParaRPr lang="ru-RU"/>
        </a:p>
      </dgm:t>
    </dgm:pt>
    <dgm:pt modelId="{3D73C036-CB22-488D-BFB5-CDB9A213839A}" type="pres">
      <dgm:prSet presAssocID="{17215D00-F989-436A-8340-32ED8E33A089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DB57FF-FA8E-4BC5-B2C1-260C78A5E71E}" type="pres">
      <dgm:prSet presAssocID="{21681477-175D-4A3F-AA7E-FAB8EB07A5EB}" presName="spacing" presStyleCnt="0"/>
      <dgm:spPr/>
      <dgm:t>
        <a:bodyPr/>
        <a:lstStyle/>
        <a:p>
          <a:endParaRPr lang="ru-RU"/>
        </a:p>
      </dgm:t>
    </dgm:pt>
    <dgm:pt modelId="{863CD3F0-F972-4410-BBA6-AA9102D5DC9B}" type="pres">
      <dgm:prSet presAssocID="{AD2EF9AB-D430-4E03-93A0-1BC4ABEEABA9}" presName="composite" presStyleCnt="0"/>
      <dgm:spPr/>
      <dgm:t>
        <a:bodyPr/>
        <a:lstStyle/>
        <a:p>
          <a:endParaRPr lang="ru-RU"/>
        </a:p>
      </dgm:t>
    </dgm:pt>
    <dgm:pt modelId="{01EBEC77-56E1-405C-949F-C1E99F1E8529}" type="pres">
      <dgm:prSet presAssocID="{AD2EF9AB-D430-4E03-93A0-1BC4ABEEABA9}" presName="imgShp" presStyleLbl="fgImgPlace1" presStyleIdx="1" presStyleCnt="5"/>
      <dgm:spPr>
        <a:gradFill rotWithShape="0">
          <a:gsLst>
            <a:gs pos="0">
              <a:srgbClr val="92D050"/>
            </a:gs>
            <a:gs pos="80000">
              <a:schemeClr val="accent3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endParaRPr lang="ru-RU"/>
        </a:p>
      </dgm:t>
    </dgm:pt>
    <dgm:pt modelId="{CF96964D-73A1-4C1A-B059-7D931F87F0B6}" type="pres">
      <dgm:prSet presAssocID="{AD2EF9AB-D430-4E03-93A0-1BC4ABEEABA9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26F19E-DC8A-4B7D-9FDD-1FE0A5D4721C}" type="pres">
      <dgm:prSet presAssocID="{5FC603DB-02D8-40A5-B7C3-738C6619A217}" presName="spacing" presStyleCnt="0"/>
      <dgm:spPr/>
      <dgm:t>
        <a:bodyPr/>
        <a:lstStyle/>
        <a:p>
          <a:endParaRPr lang="ru-RU"/>
        </a:p>
      </dgm:t>
    </dgm:pt>
    <dgm:pt modelId="{0B09E54A-242E-4085-81BF-12C0A6D7FCB9}" type="pres">
      <dgm:prSet presAssocID="{72553CF4-55B9-4CCA-8B8A-7D1F03536081}" presName="composite" presStyleCnt="0"/>
      <dgm:spPr/>
      <dgm:t>
        <a:bodyPr/>
        <a:lstStyle/>
        <a:p>
          <a:endParaRPr lang="ru-RU"/>
        </a:p>
      </dgm:t>
    </dgm:pt>
    <dgm:pt modelId="{4D33C92F-8F78-45A2-A0DB-07C33F3670D6}" type="pres">
      <dgm:prSet presAssocID="{72553CF4-55B9-4CCA-8B8A-7D1F03536081}" presName="imgShp" presStyleLbl="fgImgPlace1" presStyleIdx="2" presStyleCnt="5"/>
      <dgm:spPr>
        <a:gradFill rotWithShape="0">
          <a:gsLst>
            <a:gs pos="0">
              <a:srgbClr val="7030A0"/>
            </a:gs>
            <a:gs pos="80000">
              <a:schemeClr val="accent4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endParaRPr lang="ru-RU"/>
        </a:p>
      </dgm:t>
    </dgm:pt>
    <dgm:pt modelId="{48D437D0-85B7-454F-98E3-90F71374223E}" type="pres">
      <dgm:prSet presAssocID="{72553CF4-55B9-4CCA-8B8A-7D1F03536081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0B1286-0B36-457B-BB34-ABA54B5872FD}" type="pres">
      <dgm:prSet presAssocID="{B8FD0ED0-1E9D-4EF6-AAB1-7490A9E96E59}" presName="spacing" presStyleCnt="0"/>
      <dgm:spPr/>
      <dgm:t>
        <a:bodyPr/>
        <a:lstStyle/>
        <a:p>
          <a:endParaRPr lang="ru-RU"/>
        </a:p>
      </dgm:t>
    </dgm:pt>
    <dgm:pt modelId="{054CDB3D-5024-4E68-B02E-95B8EBFE5AD9}" type="pres">
      <dgm:prSet presAssocID="{BF6E55BE-57E7-4209-B5A1-886AB07E203C}" presName="composite" presStyleCnt="0"/>
      <dgm:spPr/>
      <dgm:t>
        <a:bodyPr/>
        <a:lstStyle/>
        <a:p>
          <a:endParaRPr lang="ru-RU"/>
        </a:p>
      </dgm:t>
    </dgm:pt>
    <dgm:pt modelId="{8C98486D-9AA9-4CF4-B272-1ADCC6AA3D0C}" type="pres">
      <dgm:prSet presAssocID="{BF6E55BE-57E7-4209-B5A1-886AB07E203C}" presName="imgShp" presStyleLbl="fgImgPlace1" presStyleIdx="3" presStyleCnt="5"/>
      <dgm:spPr>
        <a:gradFill rotWithShape="0">
          <a:gsLst>
            <a:gs pos="0">
              <a:srgbClr val="00B0F0"/>
            </a:gs>
            <a:gs pos="80000">
              <a:schemeClr val="accent5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endParaRPr lang="ru-RU"/>
        </a:p>
      </dgm:t>
    </dgm:pt>
    <dgm:pt modelId="{61D25C68-287D-46A9-A57D-79F62D139410}" type="pres">
      <dgm:prSet presAssocID="{BF6E55BE-57E7-4209-B5A1-886AB07E203C}" presName="txShp" presStyleLbl="node1" presStyleIdx="3" presStyleCnt="5" custScaleY="115522" custLinFactNeighborX="-285" custLinFactNeighborY="44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0AE2F0-AD51-476A-9B5B-28E03FE9CC55}" type="pres">
      <dgm:prSet presAssocID="{48A8EE38-3249-42C5-BBBC-197B69421AB5}" presName="spacing" presStyleCnt="0"/>
      <dgm:spPr/>
      <dgm:t>
        <a:bodyPr/>
        <a:lstStyle/>
        <a:p>
          <a:endParaRPr lang="ru-RU"/>
        </a:p>
      </dgm:t>
    </dgm:pt>
    <dgm:pt modelId="{2A121A3B-5EDC-4D65-856C-E33F18806BFD}" type="pres">
      <dgm:prSet presAssocID="{2D17F3BC-A9FE-4F62-A13E-D5476CAFD62F}" presName="composite" presStyleCnt="0"/>
      <dgm:spPr/>
      <dgm:t>
        <a:bodyPr/>
        <a:lstStyle/>
        <a:p>
          <a:endParaRPr lang="ru-RU"/>
        </a:p>
      </dgm:t>
    </dgm:pt>
    <dgm:pt modelId="{0D0B9082-A7D9-4BF3-AF52-501CD17B0B16}" type="pres">
      <dgm:prSet presAssocID="{2D17F3BC-A9FE-4F62-A13E-D5476CAFD62F}" presName="imgShp" presStyleLbl="fgImgPlace1" presStyleIdx="4" presStyleCnt="5"/>
      <dgm:spPr>
        <a:gradFill rotWithShape="0">
          <a:gsLst>
            <a:gs pos="0">
              <a:srgbClr val="FFC000"/>
            </a:gs>
            <a:gs pos="80000">
              <a:schemeClr val="accent6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endParaRPr lang="ru-RU"/>
        </a:p>
      </dgm:t>
    </dgm:pt>
    <dgm:pt modelId="{0E390383-69EA-4833-B6E8-03E592CCD539}" type="pres">
      <dgm:prSet presAssocID="{2D17F3BC-A9FE-4F62-A13E-D5476CAFD62F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D5E3D4-295F-43BE-88DE-77BD7928F9C4}" srcId="{8ACCA757-C601-442A-A598-6E0F07DE34F6}" destId="{72553CF4-55B9-4CCA-8B8A-7D1F03536081}" srcOrd="2" destOrd="0" parTransId="{2761DCCE-C494-489B-9E29-E9E3A1ABBC47}" sibTransId="{B8FD0ED0-1E9D-4EF6-AAB1-7490A9E96E59}"/>
    <dgm:cxn modelId="{8CE908A8-8EE2-4029-813F-4484369A5974}" type="presOf" srcId="{2D17F3BC-A9FE-4F62-A13E-D5476CAFD62F}" destId="{0E390383-69EA-4833-B6E8-03E592CCD539}" srcOrd="0" destOrd="0" presId="urn:microsoft.com/office/officeart/2005/8/layout/vList3"/>
    <dgm:cxn modelId="{75791C4E-76E8-4D28-9BF2-6EA135A92006}" type="presOf" srcId="{AD2EF9AB-D430-4E03-93A0-1BC4ABEEABA9}" destId="{CF96964D-73A1-4C1A-B059-7D931F87F0B6}" srcOrd="0" destOrd="0" presId="urn:microsoft.com/office/officeart/2005/8/layout/vList3"/>
    <dgm:cxn modelId="{992108C8-079D-462E-AC54-A50F81CAEA50}" srcId="{8ACCA757-C601-442A-A598-6E0F07DE34F6}" destId="{AD2EF9AB-D430-4E03-93A0-1BC4ABEEABA9}" srcOrd="1" destOrd="0" parTransId="{BDA2E02E-F28B-4C81-9D35-A4267189570D}" sibTransId="{5FC603DB-02D8-40A5-B7C3-738C6619A217}"/>
    <dgm:cxn modelId="{46A25259-CF68-45B6-987C-0B0972CAA13F}" type="presOf" srcId="{72553CF4-55B9-4CCA-8B8A-7D1F03536081}" destId="{48D437D0-85B7-454F-98E3-90F71374223E}" srcOrd="0" destOrd="0" presId="urn:microsoft.com/office/officeart/2005/8/layout/vList3"/>
    <dgm:cxn modelId="{B7FF5C55-31D2-4669-A283-6067FB0CC298}" srcId="{8ACCA757-C601-442A-A598-6E0F07DE34F6}" destId="{BF6E55BE-57E7-4209-B5A1-886AB07E203C}" srcOrd="3" destOrd="0" parTransId="{ED36C715-F5D6-44E7-8915-8780E824D360}" sibTransId="{48A8EE38-3249-42C5-BBBC-197B69421AB5}"/>
    <dgm:cxn modelId="{F93A48DA-0ACF-4E41-9A8C-3DCF7A4A812C}" type="presOf" srcId="{8ACCA757-C601-442A-A598-6E0F07DE34F6}" destId="{4E8757C3-820D-4355-9BE6-0DB719B97585}" srcOrd="0" destOrd="0" presId="urn:microsoft.com/office/officeart/2005/8/layout/vList3"/>
    <dgm:cxn modelId="{372FE25A-196F-4E0F-BAEE-3692D1A0A5C4}" type="presOf" srcId="{17215D00-F989-436A-8340-32ED8E33A089}" destId="{3D73C036-CB22-488D-BFB5-CDB9A213839A}" srcOrd="0" destOrd="0" presId="urn:microsoft.com/office/officeart/2005/8/layout/vList3"/>
    <dgm:cxn modelId="{1FD7EB13-761E-481D-9333-57E04ACB4763}" srcId="{8ACCA757-C601-442A-A598-6E0F07DE34F6}" destId="{17215D00-F989-436A-8340-32ED8E33A089}" srcOrd="0" destOrd="0" parTransId="{9EF0BE7B-CF86-47AF-9F6D-3462E5CFFC1D}" sibTransId="{21681477-175D-4A3F-AA7E-FAB8EB07A5EB}"/>
    <dgm:cxn modelId="{4D38D796-AFD2-49AC-A19C-E9D8836CC88E}" srcId="{8ACCA757-C601-442A-A598-6E0F07DE34F6}" destId="{2D17F3BC-A9FE-4F62-A13E-D5476CAFD62F}" srcOrd="4" destOrd="0" parTransId="{2F43552E-1CC1-4CC4-8868-3D539A14A350}" sibTransId="{0D6BEC87-C5F8-49B3-96C7-0E9D8C72C152}"/>
    <dgm:cxn modelId="{FB45B8D6-4D42-40B7-88F8-0656AE15A6B0}" type="presOf" srcId="{BF6E55BE-57E7-4209-B5A1-886AB07E203C}" destId="{61D25C68-287D-46A9-A57D-79F62D139410}" srcOrd="0" destOrd="0" presId="urn:microsoft.com/office/officeart/2005/8/layout/vList3"/>
    <dgm:cxn modelId="{44AD7B7C-B2EB-4D11-8BA9-320A27A66235}" type="presParOf" srcId="{4E8757C3-820D-4355-9BE6-0DB719B97585}" destId="{209A8CA2-4A12-4456-98F7-E0143918BB63}" srcOrd="0" destOrd="0" presId="urn:microsoft.com/office/officeart/2005/8/layout/vList3"/>
    <dgm:cxn modelId="{BAB6785A-032E-4C61-A583-FDDE4CD17665}" type="presParOf" srcId="{209A8CA2-4A12-4456-98F7-E0143918BB63}" destId="{94E03B65-51CD-4D2B-8D14-9103EA95E565}" srcOrd="0" destOrd="0" presId="urn:microsoft.com/office/officeart/2005/8/layout/vList3"/>
    <dgm:cxn modelId="{01077FDE-61CB-484E-B00E-DEE2789C4257}" type="presParOf" srcId="{209A8CA2-4A12-4456-98F7-E0143918BB63}" destId="{3D73C036-CB22-488D-BFB5-CDB9A213839A}" srcOrd="1" destOrd="0" presId="urn:microsoft.com/office/officeart/2005/8/layout/vList3"/>
    <dgm:cxn modelId="{FFD86172-3427-47C8-B5CD-86008C77F39F}" type="presParOf" srcId="{4E8757C3-820D-4355-9BE6-0DB719B97585}" destId="{31DB57FF-FA8E-4BC5-B2C1-260C78A5E71E}" srcOrd="1" destOrd="0" presId="urn:microsoft.com/office/officeart/2005/8/layout/vList3"/>
    <dgm:cxn modelId="{3791C182-3B58-407F-8B91-20A887692CCD}" type="presParOf" srcId="{4E8757C3-820D-4355-9BE6-0DB719B97585}" destId="{863CD3F0-F972-4410-BBA6-AA9102D5DC9B}" srcOrd="2" destOrd="0" presId="urn:microsoft.com/office/officeart/2005/8/layout/vList3"/>
    <dgm:cxn modelId="{0600D69D-802C-4ED9-8836-6C5B9547716A}" type="presParOf" srcId="{863CD3F0-F972-4410-BBA6-AA9102D5DC9B}" destId="{01EBEC77-56E1-405C-949F-C1E99F1E8529}" srcOrd="0" destOrd="0" presId="urn:microsoft.com/office/officeart/2005/8/layout/vList3"/>
    <dgm:cxn modelId="{1D375B2C-CE80-439F-A7FC-75DE8A950263}" type="presParOf" srcId="{863CD3F0-F972-4410-BBA6-AA9102D5DC9B}" destId="{CF96964D-73A1-4C1A-B059-7D931F87F0B6}" srcOrd="1" destOrd="0" presId="urn:microsoft.com/office/officeart/2005/8/layout/vList3"/>
    <dgm:cxn modelId="{0457B893-4CF4-45DD-BFC7-AE202BA4AC81}" type="presParOf" srcId="{4E8757C3-820D-4355-9BE6-0DB719B97585}" destId="{EA26F19E-DC8A-4B7D-9FDD-1FE0A5D4721C}" srcOrd="3" destOrd="0" presId="urn:microsoft.com/office/officeart/2005/8/layout/vList3"/>
    <dgm:cxn modelId="{7566AC03-0777-4D7C-B23B-C0FBFE4F2454}" type="presParOf" srcId="{4E8757C3-820D-4355-9BE6-0DB719B97585}" destId="{0B09E54A-242E-4085-81BF-12C0A6D7FCB9}" srcOrd="4" destOrd="0" presId="urn:microsoft.com/office/officeart/2005/8/layout/vList3"/>
    <dgm:cxn modelId="{C0F45692-FB44-41CA-A0D7-77DE6D4A9AF5}" type="presParOf" srcId="{0B09E54A-242E-4085-81BF-12C0A6D7FCB9}" destId="{4D33C92F-8F78-45A2-A0DB-07C33F3670D6}" srcOrd="0" destOrd="0" presId="urn:microsoft.com/office/officeart/2005/8/layout/vList3"/>
    <dgm:cxn modelId="{71A01993-5B9F-4574-A20F-52AA933B8E0F}" type="presParOf" srcId="{0B09E54A-242E-4085-81BF-12C0A6D7FCB9}" destId="{48D437D0-85B7-454F-98E3-90F71374223E}" srcOrd="1" destOrd="0" presId="urn:microsoft.com/office/officeart/2005/8/layout/vList3"/>
    <dgm:cxn modelId="{4A2D18C0-5053-4E34-A37D-FCE3F0DB7239}" type="presParOf" srcId="{4E8757C3-820D-4355-9BE6-0DB719B97585}" destId="{220B1286-0B36-457B-BB34-ABA54B5872FD}" srcOrd="5" destOrd="0" presId="urn:microsoft.com/office/officeart/2005/8/layout/vList3"/>
    <dgm:cxn modelId="{816258A2-94BD-45F5-B24D-5786BD940683}" type="presParOf" srcId="{4E8757C3-820D-4355-9BE6-0DB719B97585}" destId="{054CDB3D-5024-4E68-B02E-95B8EBFE5AD9}" srcOrd="6" destOrd="0" presId="urn:microsoft.com/office/officeart/2005/8/layout/vList3"/>
    <dgm:cxn modelId="{6B59F8E8-4008-4A65-A699-744DB8418AE8}" type="presParOf" srcId="{054CDB3D-5024-4E68-B02E-95B8EBFE5AD9}" destId="{8C98486D-9AA9-4CF4-B272-1ADCC6AA3D0C}" srcOrd="0" destOrd="0" presId="urn:microsoft.com/office/officeart/2005/8/layout/vList3"/>
    <dgm:cxn modelId="{AF1B8707-687C-483A-BE34-9696F192823C}" type="presParOf" srcId="{054CDB3D-5024-4E68-B02E-95B8EBFE5AD9}" destId="{61D25C68-287D-46A9-A57D-79F62D139410}" srcOrd="1" destOrd="0" presId="urn:microsoft.com/office/officeart/2005/8/layout/vList3"/>
    <dgm:cxn modelId="{7D87DCAB-0C07-4758-8639-A48DECB365FC}" type="presParOf" srcId="{4E8757C3-820D-4355-9BE6-0DB719B97585}" destId="{6E0AE2F0-AD51-476A-9B5B-28E03FE9CC55}" srcOrd="7" destOrd="0" presId="urn:microsoft.com/office/officeart/2005/8/layout/vList3"/>
    <dgm:cxn modelId="{85221F43-7B76-4FC7-9744-FEC295D69C06}" type="presParOf" srcId="{4E8757C3-820D-4355-9BE6-0DB719B97585}" destId="{2A121A3B-5EDC-4D65-856C-E33F18806BFD}" srcOrd="8" destOrd="0" presId="urn:microsoft.com/office/officeart/2005/8/layout/vList3"/>
    <dgm:cxn modelId="{04AB5CDE-E260-4240-A90E-3E1E9E8C652C}" type="presParOf" srcId="{2A121A3B-5EDC-4D65-856C-E33F18806BFD}" destId="{0D0B9082-A7D9-4BF3-AF52-501CD17B0B16}" srcOrd="0" destOrd="0" presId="urn:microsoft.com/office/officeart/2005/8/layout/vList3"/>
    <dgm:cxn modelId="{4CF051C1-2D91-4CAE-BA6B-B41C08A18F4B}" type="presParOf" srcId="{2A121A3B-5EDC-4D65-856C-E33F18806BFD}" destId="{0E390383-69EA-4833-B6E8-03E592CCD539}" srcOrd="1" destOrd="0" presId="urn:microsoft.com/office/officeart/2005/8/layout/vList3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73C036-CB22-488D-BFB5-CDB9A213839A}">
      <dsp:nvSpPr>
        <dsp:cNvPr id="0" name=""/>
        <dsp:cNvSpPr/>
      </dsp:nvSpPr>
      <dsp:spPr>
        <a:xfrm rot="10800000">
          <a:off x="2126688" y="1981"/>
          <a:ext cx="7565880" cy="883987"/>
        </a:xfrm>
        <a:prstGeom prst="homePlate">
          <a:avLst/>
        </a:prstGeom>
        <a:solidFill>
          <a:schemeClr val="bg1"/>
        </a:solidFill>
        <a:ln>
          <a:solidFill>
            <a:srgbClr val="C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9814" tIns="49530" rIns="92456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Формирование рабочей группы из сотрудников ЦА ФНС России по реализации Концепции открытости федеральных органов исполнительной власти и организации работы с открытыми данными</a:t>
          </a:r>
          <a:endParaRPr lang="ru-RU" sz="1300" kern="120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sp:txBody>
      <dsp:txXfrm rot="10800000">
        <a:off x="2347685" y="1981"/>
        <a:ext cx="7344883" cy="883987"/>
      </dsp:txXfrm>
    </dsp:sp>
    <dsp:sp modelId="{94E03B65-51CD-4D2B-8D14-9103EA95E565}">
      <dsp:nvSpPr>
        <dsp:cNvPr id="0" name=""/>
        <dsp:cNvSpPr/>
      </dsp:nvSpPr>
      <dsp:spPr>
        <a:xfrm>
          <a:off x="1684694" y="1981"/>
          <a:ext cx="883987" cy="883987"/>
        </a:xfrm>
        <a:prstGeom prst="ellipse">
          <a:avLst/>
        </a:prstGeom>
        <a:gradFill rotWithShape="0">
          <a:gsLst>
            <a:gs pos="0">
              <a:srgbClr val="CC0000"/>
            </a:gs>
            <a:gs pos="80000">
              <a:schemeClr val="accent2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F96964D-73A1-4C1A-B059-7D931F87F0B6}">
      <dsp:nvSpPr>
        <dsp:cNvPr id="0" name=""/>
        <dsp:cNvSpPr/>
      </dsp:nvSpPr>
      <dsp:spPr>
        <a:xfrm rot="10800000">
          <a:off x="2126688" y="1149846"/>
          <a:ext cx="7565880" cy="883987"/>
        </a:xfrm>
        <a:prstGeom prst="homePlate">
          <a:avLst/>
        </a:prstGeom>
        <a:solidFill>
          <a:schemeClr val="bg1"/>
        </a:solidFill>
        <a:ln>
          <a:solidFill>
            <a:srgbClr val="92D05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9814" tIns="49530" rIns="92456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Проведение (по мере необходимости) специализированного обучения (тренинга)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сотрудников ФНС России в области открытых данных</a:t>
          </a:r>
          <a:endParaRPr lang="ru-RU" sz="1300" kern="120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sp:txBody>
      <dsp:txXfrm rot="10800000">
        <a:off x="2347685" y="1149846"/>
        <a:ext cx="7344883" cy="883987"/>
      </dsp:txXfrm>
    </dsp:sp>
    <dsp:sp modelId="{01EBEC77-56E1-405C-949F-C1E99F1E8529}">
      <dsp:nvSpPr>
        <dsp:cNvPr id="0" name=""/>
        <dsp:cNvSpPr/>
      </dsp:nvSpPr>
      <dsp:spPr>
        <a:xfrm>
          <a:off x="1684694" y="1149846"/>
          <a:ext cx="883987" cy="883987"/>
        </a:xfrm>
        <a:prstGeom prst="ellipse">
          <a:avLst/>
        </a:prstGeom>
        <a:gradFill rotWithShape="0">
          <a:gsLst>
            <a:gs pos="0">
              <a:srgbClr val="92D050"/>
            </a:gs>
            <a:gs pos="80000">
              <a:schemeClr val="accent3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8D437D0-85B7-454F-98E3-90F71374223E}">
      <dsp:nvSpPr>
        <dsp:cNvPr id="0" name=""/>
        <dsp:cNvSpPr/>
      </dsp:nvSpPr>
      <dsp:spPr>
        <a:xfrm rot="10800000">
          <a:off x="2126688" y="2297711"/>
          <a:ext cx="7565880" cy="883987"/>
        </a:xfrm>
        <a:prstGeom prst="homePlate">
          <a:avLst/>
        </a:prstGeom>
        <a:solidFill>
          <a:schemeClr val="bg1"/>
        </a:solidFill>
        <a:ln>
          <a:solidFill>
            <a:srgbClr val="7030A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9814" tIns="49530" rIns="92456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Анализ рейтинга Минэкономразвития России, определение «слабых» мест и реализация комплекса мер по их устранению с целью повышения позиций официального Интернет - сайта ФНС России в рейтингах </a:t>
          </a:r>
          <a:endParaRPr lang="ru-RU" sz="1300" kern="120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sp:txBody>
      <dsp:txXfrm rot="10800000">
        <a:off x="2347685" y="2297711"/>
        <a:ext cx="7344883" cy="883987"/>
      </dsp:txXfrm>
    </dsp:sp>
    <dsp:sp modelId="{4D33C92F-8F78-45A2-A0DB-07C33F3670D6}">
      <dsp:nvSpPr>
        <dsp:cNvPr id="0" name=""/>
        <dsp:cNvSpPr/>
      </dsp:nvSpPr>
      <dsp:spPr>
        <a:xfrm>
          <a:off x="1684694" y="2297711"/>
          <a:ext cx="883987" cy="883987"/>
        </a:xfrm>
        <a:prstGeom prst="ellipse">
          <a:avLst/>
        </a:prstGeom>
        <a:gradFill rotWithShape="0">
          <a:gsLst>
            <a:gs pos="0">
              <a:srgbClr val="7030A0"/>
            </a:gs>
            <a:gs pos="80000">
              <a:schemeClr val="accent4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1D25C68-287D-46A9-A57D-79F62D139410}">
      <dsp:nvSpPr>
        <dsp:cNvPr id="0" name=""/>
        <dsp:cNvSpPr/>
      </dsp:nvSpPr>
      <dsp:spPr>
        <a:xfrm rot="10800000">
          <a:off x="2105125" y="3485302"/>
          <a:ext cx="7565880" cy="1021200"/>
        </a:xfrm>
        <a:prstGeom prst="homePlate">
          <a:avLst/>
        </a:prstGeom>
        <a:solidFill>
          <a:schemeClr val="bg1"/>
        </a:solidFill>
        <a:ln>
          <a:solidFill>
            <a:srgbClr val="00B0F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9814" tIns="49530" rIns="92456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Анализ показателя удовлетворенности официальным Интернет - сайтом ФНС России (на базе ежегодного социологического исследования) и реализации комплексных мер по его повышению. Повышение уровня удовлетворенности пользователей официального Интернет - сайта ФНС России качеством, удобством контента и сервисов официального</a:t>
          </a:r>
          <a:r>
            <a:rPr lang="en-US" sz="1300" kern="12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 </a:t>
          </a:r>
          <a:r>
            <a:rPr lang="ru-RU" sz="1300" kern="12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Интернет - сайта ФНС России</a:t>
          </a:r>
          <a:endParaRPr lang="ru-RU" sz="1300" kern="120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sp:txBody>
      <dsp:txXfrm rot="10800000">
        <a:off x="2360425" y="3485302"/>
        <a:ext cx="7310580" cy="1021200"/>
      </dsp:txXfrm>
    </dsp:sp>
    <dsp:sp modelId="{8C98486D-9AA9-4CF4-B272-1ADCC6AA3D0C}">
      <dsp:nvSpPr>
        <dsp:cNvPr id="0" name=""/>
        <dsp:cNvSpPr/>
      </dsp:nvSpPr>
      <dsp:spPr>
        <a:xfrm>
          <a:off x="1684694" y="3514182"/>
          <a:ext cx="883987" cy="883987"/>
        </a:xfrm>
        <a:prstGeom prst="ellipse">
          <a:avLst/>
        </a:prstGeom>
        <a:gradFill rotWithShape="0">
          <a:gsLst>
            <a:gs pos="0">
              <a:srgbClr val="00B0F0"/>
            </a:gs>
            <a:gs pos="80000">
              <a:schemeClr val="accent5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0E390383-69EA-4833-B6E8-03E592CCD539}">
      <dsp:nvSpPr>
        <dsp:cNvPr id="0" name=""/>
        <dsp:cNvSpPr/>
      </dsp:nvSpPr>
      <dsp:spPr>
        <a:xfrm rot="10800000">
          <a:off x="2126688" y="4730653"/>
          <a:ext cx="7565880" cy="883987"/>
        </a:xfrm>
        <a:prstGeom prst="homePlate">
          <a:avLst/>
        </a:prstGeom>
        <a:solidFill>
          <a:schemeClr val="bg1"/>
        </a:solidFill>
        <a:ln>
          <a:solidFill>
            <a:srgbClr val="FFC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9814" tIns="49530" rIns="92456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Разработка стратегического плана развития и наполнения официального Интернет - сайта ФНС России на 2019 год на основе онлайн диалога с пользователями официального Интернет - сайта ФНС России, анализа рейтингов Минэкономразвития России и ежегодно проводимого ФНС России независимого социологического исследования</a:t>
          </a:r>
          <a:endParaRPr lang="ru-RU" sz="1300" kern="120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sp:txBody>
      <dsp:txXfrm rot="10800000">
        <a:off x="2347685" y="4730653"/>
        <a:ext cx="7344883" cy="883987"/>
      </dsp:txXfrm>
    </dsp:sp>
    <dsp:sp modelId="{0D0B9082-A7D9-4BF3-AF52-501CD17B0B16}">
      <dsp:nvSpPr>
        <dsp:cNvPr id="0" name=""/>
        <dsp:cNvSpPr/>
      </dsp:nvSpPr>
      <dsp:spPr>
        <a:xfrm>
          <a:off x="1684694" y="4730653"/>
          <a:ext cx="883987" cy="883987"/>
        </a:xfrm>
        <a:prstGeom prst="ellipse">
          <a:avLst/>
        </a:prstGeom>
        <a:gradFill rotWithShape="0">
          <a:gsLst>
            <a:gs pos="0">
              <a:srgbClr val="FFC000"/>
            </a:gs>
            <a:gs pos="80000">
              <a:schemeClr val="accent6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9"/>
            <a:ext cx="2911264" cy="493395"/>
          </a:xfrm>
          <a:prstGeom prst="rect">
            <a:avLst/>
          </a:prstGeom>
        </p:spPr>
        <p:txBody>
          <a:bodyPr vert="horz" lIns="90934" tIns="45467" rIns="90934" bIns="45467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05483" y="9"/>
            <a:ext cx="2911264" cy="493395"/>
          </a:xfrm>
          <a:prstGeom prst="rect">
            <a:avLst/>
          </a:prstGeom>
        </p:spPr>
        <p:txBody>
          <a:bodyPr vert="horz" lIns="90934" tIns="45467" rIns="90934" bIns="45467" rtlCol="0"/>
          <a:lstStyle>
            <a:lvl1pPr algn="r">
              <a:defRPr sz="1200"/>
            </a:lvl1pPr>
          </a:lstStyle>
          <a:p>
            <a:fld id="{54B2CB9A-35A0-44DF-9563-3B4294FF58F5}" type="datetimeFigureOut">
              <a:rPr lang="ru-RU" smtClean="0"/>
              <a:pPr/>
              <a:t>07.02.2018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42950" y="741363"/>
            <a:ext cx="5232400" cy="3700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34" tIns="45467" rIns="90934" bIns="45467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1831" y="4687266"/>
            <a:ext cx="5374640" cy="4440555"/>
          </a:xfrm>
          <a:prstGeom prst="rect">
            <a:avLst/>
          </a:prstGeom>
        </p:spPr>
        <p:txBody>
          <a:bodyPr vert="horz" lIns="90934" tIns="45467" rIns="90934" bIns="4546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2803"/>
            <a:ext cx="2911264" cy="493395"/>
          </a:xfrm>
          <a:prstGeom prst="rect">
            <a:avLst/>
          </a:prstGeom>
        </p:spPr>
        <p:txBody>
          <a:bodyPr vert="horz" lIns="90934" tIns="45467" rIns="90934" bIns="45467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05483" y="9372803"/>
            <a:ext cx="2911264" cy="493395"/>
          </a:xfrm>
          <a:prstGeom prst="rect">
            <a:avLst/>
          </a:prstGeom>
        </p:spPr>
        <p:txBody>
          <a:bodyPr vert="horz" lIns="90934" tIns="45467" rIns="90934" bIns="45467" rtlCol="0" anchor="b"/>
          <a:lstStyle>
            <a:lvl1pPr algn="r">
              <a:defRPr sz="1200"/>
            </a:lvl1pPr>
          </a:lstStyle>
          <a:p>
            <a:fld id="{67CAF5B9-CC1E-4A3E-B04F-728BB30B0B5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7415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085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0425" algn="l" defTabSz="104085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0850" algn="l" defTabSz="104085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1275" algn="l" defTabSz="104085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1701" algn="l" defTabSz="104085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2123" algn="l" defTabSz="104085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2551" algn="l" defTabSz="104085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2974" algn="l" defTabSz="104085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63396" algn="l" defTabSz="104085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0142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588" y="1574"/>
            <a:ext cx="10691812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802005" y="3708636"/>
            <a:ext cx="9089390" cy="1620771"/>
          </a:xfrm>
        </p:spPr>
        <p:txBody>
          <a:bodyPr>
            <a:normAutofit/>
          </a:bodyPr>
          <a:lstStyle>
            <a:lvl1pPr>
              <a:defRPr sz="57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604010" y="5364807"/>
            <a:ext cx="7485380" cy="1932323"/>
          </a:xfrm>
        </p:spPr>
        <p:txBody>
          <a:bodyPr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j-lt"/>
              </a:defRPr>
            </a:lvl1pPr>
            <a:lvl2pPr marL="520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0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1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17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2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2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2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63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0425" indent="0">
              <a:buNone/>
              <a:defRPr sz="3200"/>
            </a:lvl2pPr>
            <a:lvl3pPr marL="1040850" indent="0">
              <a:buNone/>
              <a:defRPr sz="2700"/>
            </a:lvl3pPr>
            <a:lvl4pPr marL="1561275" indent="0">
              <a:buNone/>
              <a:defRPr sz="2300"/>
            </a:lvl4pPr>
            <a:lvl5pPr marL="2081701" indent="0">
              <a:buNone/>
              <a:defRPr sz="2300"/>
            </a:lvl5pPr>
            <a:lvl6pPr marL="2602123" indent="0">
              <a:buNone/>
              <a:defRPr sz="2300"/>
            </a:lvl6pPr>
            <a:lvl7pPr marL="3122551" indent="0">
              <a:buNone/>
              <a:defRPr sz="2300"/>
            </a:lvl7pPr>
            <a:lvl8pPr marL="3642974" indent="0">
              <a:buNone/>
              <a:defRPr sz="2300"/>
            </a:lvl8pPr>
            <a:lvl9pPr marL="4163396" indent="0">
              <a:buNone/>
              <a:defRPr sz="23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0425" indent="0">
              <a:buNone/>
              <a:defRPr sz="1400"/>
            </a:lvl2pPr>
            <a:lvl3pPr marL="1040850" indent="0">
              <a:buNone/>
              <a:defRPr sz="1100"/>
            </a:lvl3pPr>
            <a:lvl4pPr marL="1561275" indent="0">
              <a:buNone/>
              <a:defRPr sz="1000"/>
            </a:lvl4pPr>
            <a:lvl5pPr marL="2081701" indent="0">
              <a:buNone/>
              <a:defRPr sz="1000"/>
            </a:lvl5pPr>
            <a:lvl6pPr marL="2602123" indent="0">
              <a:buNone/>
              <a:defRPr sz="1000"/>
            </a:lvl6pPr>
            <a:lvl7pPr marL="3122551" indent="0">
              <a:buNone/>
              <a:defRPr sz="1000"/>
            </a:lvl7pPr>
            <a:lvl8pPr marL="3642974" indent="0">
              <a:buNone/>
              <a:defRPr sz="1000"/>
            </a:lvl8pPr>
            <a:lvl9pPr marL="416339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600" y="2110"/>
            <a:ext cx="10691813" cy="755863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39" y="1771663"/>
            <a:ext cx="8561139" cy="5324475"/>
          </a:xfrm>
        </p:spPr>
        <p:txBody>
          <a:bodyPr/>
          <a:lstStyle>
            <a:lvl1pPr marL="362765" indent="0">
              <a:buFontTx/>
              <a:buNone/>
              <a:defRPr b="1">
                <a:latin typeface="+mj-lt"/>
              </a:defRPr>
            </a:lvl1pPr>
            <a:lvl2pPr marL="359599" indent="3175">
              <a:defRPr>
                <a:latin typeface="+mj-lt"/>
              </a:defRPr>
            </a:lvl2pPr>
            <a:lvl3pPr marL="627321" indent="-259799">
              <a:tabLst/>
              <a:defRPr>
                <a:latin typeface="+mj-lt"/>
              </a:defRPr>
            </a:lvl3pPr>
            <a:lvl4pPr marL="0" indent="359599">
              <a:lnSpc>
                <a:spcPts val="1800"/>
              </a:lnSpc>
              <a:spcBef>
                <a:spcPts val="400"/>
              </a:spcBef>
              <a:defRPr>
                <a:latin typeface="+mj-lt"/>
              </a:defRPr>
            </a:lvl4pPr>
            <a:lvl5pPr>
              <a:lnSpc>
                <a:spcPts val="1800"/>
              </a:lnSpc>
              <a:spcBef>
                <a:spcPts val="400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930876" y="5652845"/>
            <a:ext cx="1080120" cy="415498"/>
          </a:xfrm>
          <a:prstGeom prst="rect">
            <a:avLst/>
          </a:prstGeom>
          <a:noFill/>
        </p:spPr>
        <p:txBody>
          <a:bodyPr wrap="square" lIns="91248" tIns="45625" rIns="91248" bIns="45625" rtlCol="0">
            <a:noAutofit/>
          </a:bodyPr>
          <a:lstStyle/>
          <a:p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962026" y="552465"/>
            <a:ext cx="8580438" cy="1219199"/>
          </a:xfrm>
        </p:spPr>
        <p:txBody>
          <a:bodyPr/>
          <a:lstStyle>
            <a:lvl1pPr marL="0" marR="0" indent="0" defTabSz="10408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marL="0" marR="0" lvl="0" indent="0" defTabSz="10408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" y="520"/>
            <a:ext cx="10691813" cy="755863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39" y="1771663"/>
            <a:ext cx="8561139" cy="5324475"/>
          </a:xfrm>
        </p:spPr>
        <p:txBody>
          <a:bodyPr/>
          <a:lstStyle>
            <a:lvl1pPr marL="362765" indent="0">
              <a:buFontTx/>
              <a:buNone/>
              <a:defRPr b="1">
                <a:latin typeface="+mj-lt"/>
              </a:defRPr>
            </a:lvl1pPr>
            <a:lvl2pPr marL="362765" indent="0">
              <a:defRPr>
                <a:latin typeface="+mj-lt"/>
              </a:defRPr>
            </a:lvl2pPr>
            <a:lvl3pPr marL="627321" indent="-259799">
              <a:defRPr>
                <a:latin typeface="+mj-lt"/>
              </a:defRPr>
            </a:lvl3pPr>
            <a:lvl4pPr marL="0" indent="359599">
              <a:defRPr>
                <a:latin typeface="+mj-lt"/>
              </a:defRPr>
            </a:lvl4pPr>
            <a:lvl5pPr marL="1432066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961197" y="552465"/>
            <a:ext cx="8581268" cy="1219199"/>
          </a:xfrm>
        </p:spPr>
        <p:txBody>
          <a:bodyPr/>
          <a:lstStyle>
            <a:lvl1pPr marL="0" marR="0" indent="0" defTabSz="10408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marL="0" marR="0" lvl="0" indent="0" defTabSz="10408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" y="2"/>
            <a:ext cx="10691813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39" y="1116335"/>
            <a:ext cx="8561139" cy="2232248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39" y="3781425"/>
            <a:ext cx="8561139" cy="3314700"/>
          </a:xfrm>
        </p:spPr>
        <p:txBody>
          <a:bodyPr anchor="t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042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08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12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170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21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25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429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633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600" y="2110"/>
            <a:ext cx="10691813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1"/>
            <a:ext cx="8580438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62026" y="1771650"/>
            <a:ext cx="4234282" cy="5177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9972" y="1771650"/>
            <a:ext cx="4262505" cy="5177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0"/>
            <a:ext cx="9196705" cy="1219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38" y="1771650"/>
            <a:ext cx="4297419" cy="6262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0425" indent="0">
              <a:buNone/>
              <a:defRPr sz="2300" b="1"/>
            </a:lvl2pPr>
            <a:lvl3pPr marL="1040850" indent="0">
              <a:buNone/>
              <a:defRPr sz="2100" b="1"/>
            </a:lvl3pPr>
            <a:lvl4pPr marL="1561275" indent="0">
              <a:buNone/>
              <a:defRPr sz="1800" b="1"/>
            </a:lvl4pPr>
            <a:lvl5pPr marL="2081701" indent="0">
              <a:buNone/>
              <a:defRPr sz="1800" b="1"/>
            </a:lvl5pPr>
            <a:lvl6pPr marL="2602123" indent="0">
              <a:buNone/>
              <a:defRPr sz="1800" b="1"/>
            </a:lvl6pPr>
            <a:lvl7pPr marL="3122551" indent="0">
              <a:buNone/>
              <a:defRPr sz="1800" b="1"/>
            </a:lvl7pPr>
            <a:lvl8pPr marL="3642974" indent="0">
              <a:buNone/>
              <a:defRPr sz="1800" b="1"/>
            </a:lvl8pPr>
            <a:lvl9pPr marL="4163396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62038" y="2397901"/>
            <a:ext cx="4297419" cy="469822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46704" y="1771650"/>
            <a:ext cx="4195762" cy="6262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0425" indent="0">
              <a:buNone/>
              <a:defRPr sz="2300" b="1"/>
            </a:lvl2pPr>
            <a:lvl3pPr marL="1040850" indent="0">
              <a:buNone/>
              <a:defRPr sz="2100" b="1"/>
            </a:lvl3pPr>
            <a:lvl4pPr marL="1561275" indent="0">
              <a:buNone/>
              <a:defRPr sz="1800" b="1"/>
            </a:lvl4pPr>
            <a:lvl5pPr marL="2081701" indent="0">
              <a:buNone/>
              <a:defRPr sz="1800" b="1"/>
            </a:lvl5pPr>
            <a:lvl6pPr marL="2602123" indent="0">
              <a:buNone/>
              <a:defRPr sz="1800" b="1"/>
            </a:lvl6pPr>
            <a:lvl7pPr marL="3122551" indent="0">
              <a:buNone/>
              <a:defRPr sz="1800" b="1"/>
            </a:lvl7pPr>
            <a:lvl8pPr marL="3642974" indent="0">
              <a:buNone/>
              <a:defRPr sz="1800" b="1"/>
            </a:lvl8pPr>
            <a:lvl9pPr marL="4163396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46704" y="2412479"/>
            <a:ext cx="4195762" cy="468364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600" y="2110"/>
            <a:ext cx="10691813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1"/>
            <a:ext cx="9196705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578975" y="6474804"/>
            <a:ext cx="663576" cy="720080"/>
          </a:xfrm>
          <a:prstGeom prst="rect">
            <a:avLst/>
          </a:prstGeom>
        </p:spPr>
        <p:txBody>
          <a:bodyPr vert="horz" lIns="104087" tIns="52043" rIns="104087" bIns="52043" rtlCol="0" anchor="ctr">
            <a:normAutofit/>
          </a:bodyPr>
          <a:lstStyle>
            <a:lvl1pPr algn="ctr">
              <a:defRPr sz="2700" i="0">
                <a:solidFill>
                  <a:schemeClr val="bg1"/>
                </a:solidFill>
                <a:latin typeface="+mj-lt"/>
              </a:defRPr>
            </a:lvl1pPr>
          </a:lstStyle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85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85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0425" indent="0">
              <a:buNone/>
              <a:defRPr sz="1400"/>
            </a:lvl2pPr>
            <a:lvl3pPr marL="1040850" indent="0">
              <a:buNone/>
              <a:defRPr sz="1100"/>
            </a:lvl3pPr>
            <a:lvl4pPr marL="1561275" indent="0">
              <a:buNone/>
              <a:defRPr sz="1000"/>
            </a:lvl4pPr>
            <a:lvl5pPr marL="2081701" indent="0">
              <a:buNone/>
              <a:defRPr sz="1000"/>
            </a:lvl5pPr>
            <a:lvl6pPr marL="2602123" indent="0">
              <a:buNone/>
              <a:defRPr sz="1000"/>
            </a:lvl6pPr>
            <a:lvl7pPr marL="3122551" indent="0">
              <a:buNone/>
              <a:defRPr sz="1000"/>
            </a:lvl7pPr>
            <a:lvl8pPr marL="3642974" indent="0">
              <a:buNone/>
              <a:defRPr sz="1000"/>
            </a:lvl8pPr>
            <a:lvl9pPr marL="416339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4225" y="540277"/>
            <a:ext cx="8588251" cy="1224136"/>
          </a:xfrm>
          <a:prstGeom prst="rect">
            <a:avLst/>
          </a:prstGeom>
        </p:spPr>
        <p:txBody>
          <a:bodyPr vert="horz" lIns="104087" tIns="52043" rIns="104087" bIns="5204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54225" y="1764295"/>
            <a:ext cx="8588251" cy="5331830"/>
          </a:xfrm>
          <a:prstGeom prst="rect">
            <a:avLst/>
          </a:prstGeom>
        </p:spPr>
        <p:txBody>
          <a:bodyPr vert="horz" lIns="104087" tIns="52043" rIns="104087" bIns="5204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1" y="7008185"/>
            <a:ext cx="2495127" cy="402567"/>
          </a:xfrm>
          <a:prstGeom prst="rect">
            <a:avLst/>
          </a:prstGeom>
        </p:spPr>
        <p:txBody>
          <a:bodyPr vert="horz" lIns="104087" tIns="52043" rIns="104087" bIns="5204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82" y="7008185"/>
            <a:ext cx="3386243" cy="402567"/>
          </a:xfrm>
          <a:prstGeom prst="rect">
            <a:avLst/>
          </a:prstGeom>
        </p:spPr>
        <p:txBody>
          <a:bodyPr vert="horz" lIns="104087" tIns="52043" rIns="104087" bIns="5204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734554" y="6660951"/>
            <a:ext cx="724718" cy="696626"/>
          </a:xfrm>
          <a:prstGeom prst="rect">
            <a:avLst/>
          </a:prstGeom>
        </p:spPr>
        <p:txBody>
          <a:bodyPr vert="horz" lIns="104087" tIns="52043" rIns="104087" bIns="52043" rtlCol="0" anchor="ctr">
            <a:normAutofit/>
          </a:bodyPr>
          <a:lstStyle>
            <a:lvl1pPr algn="ctr">
              <a:lnSpc>
                <a:spcPts val="2400"/>
              </a:lnSpc>
              <a:defRPr sz="2700">
                <a:solidFill>
                  <a:schemeClr val="bg1"/>
                </a:solidFill>
              </a:defRPr>
            </a:lvl1pPr>
          </a:lstStyle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1040850" rtl="0" eaLnBrk="1" latinLnBrk="0" hangingPunct="1">
        <a:lnSpc>
          <a:spcPts val="5194"/>
        </a:lnSpc>
        <a:spcBef>
          <a:spcPct val="0"/>
        </a:spcBef>
        <a:buNone/>
        <a:defRPr sz="42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362765" indent="0" algn="l" defTabSz="1040850" rtl="0" eaLnBrk="1" latinLnBrk="0" hangingPunct="1">
        <a:spcBef>
          <a:spcPct val="20000"/>
        </a:spcBef>
        <a:buFont typeface="+mj-lt"/>
        <a:buNone/>
        <a:defRPr sz="37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362765" indent="0" algn="l" defTabSz="1040850" rtl="0" eaLnBrk="1" latinLnBrk="0" hangingPunct="1">
        <a:spcBef>
          <a:spcPct val="20000"/>
        </a:spcBef>
        <a:buFont typeface="Arial" pitchFamily="34" charset="0"/>
        <a:buNone/>
        <a:defRPr sz="24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711282" indent="-259799" algn="l" defTabSz="1040850" rtl="0" eaLnBrk="1" latinLnBrk="0" hangingPunct="1">
        <a:spcBef>
          <a:spcPct val="20000"/>
        </a:spcBef>
        <a:buFont typeface="Arial" pitchFamily="34" charset="0"/>
        <a:buChar char="•"/>
        <a:defRPr sz="24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359599" algn="just" defTabSz="1040850" rtl="0" eaLnBrk="1" latinLnBrk="0" hangingPunct="1">
        <a:lnSpc>
          <a:spcPts val="1800"/>
        </a:lnSpc>
        <a:spcBef>
          <a:spcPts val="400"/>
        </a:spcBef>
        <a:buFont typeface="Arial" pitchFamily="34" charset="0"/>
        <a:buNone/>
        <a:tabLst/>
        <a:defRPr sz="16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1432066" indent="0" algn="l" defTabSz="1040850" rtl="0" eaLnBrk="1" latinLnBrk="0" hangingPunct="1">
        <a:lnSpc>
          <a:spcPts val="1800"/>
        </a:lnSpc>
        <a:spcBef>
          <a:spcPts val="400"/>
        </a:spcBef>
        <a:buFont typeface="Arial" pitchFamily="34" charset="0"/>
        <a:buNone/>
        <a:defRPr sz="14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2862336" indent="-260212" algn="l" defTabSz="104085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2761" indent="-260212" algn="l" defTabSz="104085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3188" indent="-260212" algn="l" defTabSz="104085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23612" indent="-260212" algn="l" defTabSz="104085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08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0425" algn="l" defTabSz="10408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0850" algn="l" defTabSz="10408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1275" algn="l" defTabSz="10408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1701" algn="l" defTabSz="10408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2123" algn="l" defTabSz="10408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2551" algn="l" defTabSz="10408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2974" algn="l" defTabSz="10408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63396" algn="l" defTabSz="10408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alog.ru/" TargetMode="External"/><Relationship Id="rId2" Type="http://schemas.openxmlformats.org/officeDocument/2006/relationships/hyperlink" Target="http://www.nalog.ru/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gif"/><Relationship Id="rId5" Type="http://schemas.openxmlformats.org/officeDocument/2006/relationships/hyperlink" Target="https://twitter.com/nalog__ru" TargetMode="External"/><Relationship Id="rId4" Type="http://schemas.openxmlformats.org/officeDocument/2006/relationships/hyperlink" Target="https://vk.com/nalog__r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39" y="3781425"/>
            <a:ext cx="8633133" cy="3314700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</a:rPr>
              <a:t>Приложение к  </a:t>
            </a:r>
            <a:r>
              <a:rPr lang="ru-RU" sz="3200" b="1" dirty="0">
                <a:solidFill>
                  <a:schemeClr val="tx2"/>
                </a:solidFill>
              </a:rPr>
              <a:t>Ведомственному плану ФНС России по реализации Концепции открытости федеральных органов исполнительной власти на </a:t>
            </a:r>
            <a:r>
              <a:rPr lang="ru-RU" sz="3200" b="1" dirty="0" smtClean="0">
                <a:solidFill>
                  <a:schemeClr val="tx2"/>
                </a:solidFill>
              </a:rPr>
              <a:t>2018 год</a:t>
            </a:r>
          </a:p>
          <a:p>
            <a:pPr algn="r"/>
            <a:r>
              <a:rPr lang="ru-RU" sz="1600" dirty="0" smtClean="0">
                <a:solidFill>
                  <a:srgbClr val="002060"/>
                </a:solidFill>
              </a:rPr>
              <a:t>                                                               		</a:t>
            </a:r>
            <a:r>
              <a:rPr lang="en-US" sz="1600" b="1" dirty="0" smtClean="0">
                <a:solidFill>
                  <a:schemeClr val="tx1"/>
                </a:solidFill>
                <a:hlinkClick r:id="rId2"/>
              </a:rPr>
              <a:t>www.nalog.ru</a:t>
            </a:r>
            <a:endParaRPr lang="ru-RU" sz="1600" b="1" dirty="0" smtClean="0">
              <a:solidFill>
                <a:schemeClr val="tx1"/>
              </a:solidFill>
            </a:endParaRPr>
          </a:p>
          <a:p>
            <a:pPr lvl="0" algn="r"/>
            <a:r>
              <a:rPr lang="ru-RU" sz="1600" b="1" u="sng" dirty="0">
                <a:hlinkClick r:id="rId3"/>
              </a:rPr>
              <a:t>https://www.facebook.com/nalog.ru</a:t>
            </a:r>
            <a:r>
              <a:rPr lang="ru-RU" sz="1600" b="1" u="sng" dirty="0" smtClean="0">
                <a:hlinkClick r:id="rId3"/>
              </a:rPr>
              <a:t>/</a:t>
            </a:r>
            <a:endParaRPr lang="ru-RU" sz="1600" b="1" dirty="0"/>
          </a:p>
          <a:p>
            <a:pPr lvl="0" algn="r"/>
            <a:r>
              <a:rPr lang="ru-RU" sz="1600" b="1" u="sng" dirty="0">
                <a:hlinkClick r:id="rId4"/>
              </a:rPr>
              <a:t>https://vk.com/nalog__</a:t>
            </a:r>
            <a:r>
              <a:rPr lang="ru-RU" sz="1600" b="1" u="sng" dirty="0" smtClean="0">
                <a:hlinkClick r:id="rId4"/>
              </a:rPr>
              <a:t>ru</a:t>
            </a:r>
            <a:endParaRPr lang="ru-RU" sz="1600" b="1" dirty="0"/>
          </a:p>
          <a:p>
            <a:pPr algn="r"/>
            <a:r>
              <a:rPr lang="ru-RU" sz="1600" b="1" u="sng" dirty="0">
                <a:hlinkClick r:id="rId5"/>
              </a:rPr>
              <a:t>https://twitter.com/nalog__ru</a:t>
            </a:r>
            <a:endParaRPr lang="ru-RU" sz="1600" b="1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278" y="756295"/>
            <a:ext cx="2277566" cy="2254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55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196" y="468263"/>
            <a:ext cx="8570432" cy="288032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200" dirty="0" smtClean="0"/>
              <a:t>viii</a:t>
            </a:r>
            <a:r>
              <a:rPr lang="ru-RU" sz="2200" dirty="0" smtClean="0"/>
              <a:t>. </a:t>
            </a:r>
            <a:r>
              <a:rPr lang="ru-RU" sz="2200" dirty="0"/>
              <a:t>Взаимодействие ФНС России с Общественным советом </a:t>
            </a:r>
            <a:r>
              <a:rPr lang="ru-RU" sz="2200" dirty="0" smtClean="0"/>
              <a:t>при</a:t>
            </a:r>
            <a:r>
              <a:rPr lang="ru-RU" sz="2200" dirty="0"/>
              <a:t> </a:t>
            </a:r>
            <a:r>
              <a:rPr lang="ru-RU" sz="2200" dirty="0" smtClean="0"/>
              <a:t>ФНС </a:t>
            </a:r>
            <a:r>
              <a:rPr lang="ru-RU" sz="2200" dirty="0"/>
              <a:t>России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39" y="1548383"/>
            <a:ext cx="8561139" cy="554774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26619" y="1692399"/>
            <a:ext cx="4825283" cy="129614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Поддержание в актуальном состоянии информации о составе Общественного совета при ФНС России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26620" y="3132559"/>
            <a:ext cx="4825283" cy="129614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Размещение на официальном сайте положения об Общественном совете при ФНС России и плана его работы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26619" y="4609222"/>
            <a:ext cx="4825283" cy="118763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Проведение заседаний Общественного совета при ФНС России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26620" y="5940871"/>
            <a:ext cx="4825282" cy="115212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Публикация на официальном сайте информации о деятельности Общественного совета при ФНС России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38" y="2546225"/>
            <a:ext cx="3552058" cy="3552058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1116" y="468263"/>
            <a:ext cx="1152128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113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39" y="396256"/>
            <a:ext cx="9341489" cy="100811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200" dirty="0"/>
              <a:t/>
            </a:r>
            <a:br>
              <a:rPr lang="ru-RU" sz="2200" dirty="0"/>
            </a:br>
            <a:r>
              <a:rPr lang="en-US" sz="2200" dirty="0" smtClean="0"/>
              <a:t>ix</a:t>
            </a:r>
            <a:r>
              <a:rPr lang="ru-RU" sz="2200" dirty="0" smtClean="0"/>
              <a:t>. Работа </a:t>
            </a:r>
            <a:r>
              <a:rPr lang="ru-RU" sz="2200" dirty="0"/>
              <a:t>пресс-службы ФНС России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77671" y="1548383"/>
            <a:ext cx="8983469" cy="5547742"/>
          </a:xfrm>
        </p:spPr>
        <p:txBody>
          <a:bodyPr/>
          <a:lstStyle/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6" name="Выноска-облако 5"/>
          <p:cNvSpPr/>
          <p:nvPr/>
        </p:nvSpPr>
        <p:spPr>
          <a:xfrm>
            <a:off x="4698628" y="1147853"/>
            <a:ext cx="3320662" cy="1575314"/>
          </a:xfrm>
          <a:prstGeom prst="cloudCallout">
            <a:avLst>
              <a:gd name="adj1" fmla="val 44489"/>
              <a:gd name="adj2" fmla="val 60829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Участие </a:t>
            </a:r>
            <a:r>
              <a:rPr lang="ru-RU" sz="1400" dirty="0">
                <a:solidFill>
                  <a:schemeClr val="tx1"/>
                </a:solidFill>
              </a:rPr>
              <a:t>в телевизионных программах и съемках сюжетов по вопросам деятельности ФНС России</a:t>
            </a:r>
          </a:p>
        </p:txBody>
      </p:sp>
      <p:sp>
        <p:nvSpPr>
          <p:cNvPr id="7" name="Выноска-облако 6"/>
          <p:cNvSpPr/>
          <p:nvPr/>
        </p:nvSpPr>
        <p:spPr>
          <a:xfrm>
            <a:off x="1674292" y="2484488"/>
            <a:ext cx="3096344" cy="2424194"/>
          </a:xfrm>
          <a:prstGeom prst="cloudCallout">
            <a:avLst>
              <a:gd name="adj1" fmla="val 85941"/>
              <a:gd name="adj2" fmla="val 10215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Публикация  информационных сообщений о деятельности ФНС России в разделе «Новости» официального сайта ФНС России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1578822" y="5093126"/>
            <a:ext cx="3498250" cy="1903769"/>
          </a:xfrm>
          <a:prstGeom prst="cloudCallout">
            <a:avLst>
              <a:gd name="adj1" fmla="val 67525"/>
              <a:gd name="adj2" fmla="val -68895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Ежедневный мониторинг </a:t>
            </a:r>
            <a:r>
              <a:rPr lang="ru-RU" sz="1400" dirty="0">
                <a:solidFill>
                  <a:schemeClr val="tx1"/>
                </a:solidFill>
              </a:rPr>
              <a:t>публикаций в СМИ и </a:t>
            </a:r>
            <a:r>
              <a:rPr lang="ru-RU" sz="1400" dirty="0" smtClean="0">
                <a:solidFill>
                  <a:schemeClr val="tx1"/>
                </a:solidFill>
              </a:rPr>
              <a:t> представление доклада  руководству </a:t>
            </a:r>
            <a:r>
              <a:rPr lang="ru-RU" sz="1400" dirty="0">
                <a:solidFill>
                  <a:schemeClr val="tx1"/>
                </a:solidFill>
              </a:rPr>
              <a:t>ФНС России</a:t>
            </a:r>
          </a:p>
        </p:txBody>
      </p:sp>
      <p:sp>
        <p:nvSpPr>
          <p:cNvPr id="10" name="Выноска-облако 9"/>
          <p:cNvSpPr/>
          <p:nvPr/>
        </p:nvSpPr>
        <p:spPr>
          <a:xfrm>
            <a:off x="6552324" y="5436815"/>
            <a:ext cx="2933932" cy="1800200"/>
          </a:xfrm>
          <a:prstGeom prst="cloudCallout">
            <a:avLst>
              <a:gd name="adj1" fmla="val -50840"/>
              <a:gd name="adj2" fmla="val -63895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Публикация информационных материалов о деятельности ФНС России в </a:t>
            </a:r>
            <a:r>
              <a:rPr lang="ru-RU" sz="1400" dirty="0">
                <a:solidFill>
                  <a:schemeClr val="tx1"/>
                </a:solidFill>
              </a:rPr>
              <a:t>печатных и электронных СМИ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788" y="2982147"/>
            <a:ext cx="3347467" cy="208508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754" y="1619656"/>
            <a:ext cx="1716657" cy="1035359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1116" y="468263"/>
            <a:ext cx="1152128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302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196" y="468263"/>
            <a:ext cx="9433047" cy="288032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200" dirty="0" smtClean="0"/>
              <a:t>x</a:t>
            </a:r>
            <a:r>
              <a:rPr lang="ru-RU" sz="2200" dirty="0" smtClean="0"/>
              <a:t>. </a:t>
            </a:r>
            <a:r>
              <a:rPr lang="ru-RU" sz="2200" dirty="0"/>
              <a:t>Независимая антикоррупционная экспертиза и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общественный </a:t>
            </a:r>
            <a:r>
              <a:rPr lang="ru-RU" sz="2200" dirty="0"/>
              <a:t>мониторинг правоприменения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2164" y="1692399"/>
            <a:ext cx="9289032" cy="5403726"/>
          </a:xfrm>
          <a:noFill/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978548" y="1692399"/>
            <a:ext cx="5328591" cy="2520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600" i="1" dirty="0" smtClean="0">
                <a:solidFill>
                  <a:schemeClr val="tx1"/>
                </a:solidFill>
              </a:rPr>
              <a:t>Публикация на официальном сайте: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tx1"/>
                </a:solidFill>
              </a:rPr>
              <a:t>плана противодействия коррупции, сведений о ходе его реализации;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tx1"/>
                </a:solidFill>
              </a:rPr>
              <a:t>с</a:t>
            </a:r>
            <a:r>
              <a:rPr lang="ru-RU" sz="1600" dirty="0" smtClean="0">
                <a:solidFill>
                  <a:schemeClr val="tx1"/>
                </a:solidFill>
              </a:rPr>
              <a:t>ведений о доходах (расходах), имуществе и обязательствах имущественного характера государственных служащих;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tx1"/>
                </a:solidFill>
              </a:rPr>
              <a:t>о</a:t>
            </a:r>
            <a:r>
              <a:rPr lang="ru-RU" sz="1600" dirty="0" smtClean="0">
                <a:solidFill>
                  <a:schemeClr val="tx1"/>
                </a:solidFill>
              </a:rPr>
              <a:t>бзоров правоприменительной практики по результатам вступивших в законную силу судебных решений о признании недействительными нормативных правовых актов;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tx1"/>
                </a:solidFill>
              </a:rPr>
              <a:t>и</a:t>
            </a:r>
            <a:r>
              <a:rPr lang="ru-RU" sz="1600" dirty="0" smtClean="0">
                <a:solidFill>
                  <a:schemeClr val="tx1"/>
                </a:solidFill>
              </a:rPr>
              <a:t>нформации по антикоррупционной и по независимой антикоррупционной экспертизе.</a:t>
            </a:r>
          </a:p>
          <a:p>
            <a:pPr marL="285750" indent="-285750">
              <a:buFontTx/>
              <a:buChar char="-"/>
            </a:pPr>
            <a:endParaRPr lang="ru-RU" sz="1400" dirty="0" smtClean="0">
              <a:solidFill>
                <a:schemeClr val="tx1"/>
              </a:solidFill>
            </a:endParaRPr>
          </a:p>
          <a:p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94172" y="5004767"/>
            <a:ext cx="5688632" cy="144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Рассмотрение Общественным советом при ФНС России докладов и материалов о ходе выполнения плана противодействия коррупции  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612" y="4715612"/>
            <a:ext cx="2992487" cy="23762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96" y="1692399"/>
            <a:ext cx="3336032" cy="3336032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1116" y="468263"/>
            <a:ext cx="1152128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8378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196" y="468263"/>
            <a:ext cx="8561139" cy="1296144"/>
          </a:xfrm>
        </p:spPr>
        <p:txBody>
          <a:bodyPr>
            <a:normAutofit/>
          </a:bodyPr>
          <a:lstStyle/>
          <a:p>
            <a:r>
              <a:rPr lang="ru-RU" sz="2600" dirty="0" smtClean="0"/>
              <a:t>Инициативные </a:t>
            </a:r>
            <a:r>
              <a:rPr lang="ru-RU" sz="2600" dirty="0"/>
              <a:t>проекты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94172" y="2510671"/>
            <a:ext cx="3882620" cy="237511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Проект: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Разработка «чат-бота» для пользователей сервиса «Личный кабинет налогоплательщика для физических лиц»</a:t>
            </a:r>
          </a:p>
          <a:p>
            <a:pPr algn="ctr"/>
            <a:endParaRPr lang="ru-RU" sz="1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п</a:t>
            </a:r>
            <a:r>
              <a:rPr lang="ru-RU" sz="1400" dirty="0" smtClean="0">
                <a:solidFill>
                  <a:schemeClr val="tx1"/>
                </a:solidFill>
              </a:rPr>
              <a:t>овышение удовлетворенности пользователей качеством информации, предоставляемой Интернет-</a:t>
            </a:r>
            <a:r>
              <a:rPr lang="ru-RU" sz="1400" dirty="0">
                <a:solidFill>
                  <a:schemeClr val="tx1"/>
                </a:solidFill>
              </a:rPr>
              <a:t>с</a:t>
            </a:r>
            <a:r>
              <a:rPr lang="ru-RU" sz="1400" dirty="0" smtClean="0">
                <a:solidFill>
                  <a:schemeClr val="tx1"/>
                </a:solidFill>
              </a:rPr>
              <a:t>ервисами ФНС России</a:t>
            </a:r>
          </a:p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20672" y="4667183"/>
            <a:ext cx="4103395" cy="26124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Проект: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Развитие сервиса, обеспечивающего функцию проверки кассового чека на предмет его подлинности</a:t>
            </a:r>
          </a:p>
          <a:p>
            <a:pPr algn="ctr"/>
            <a:endParaRPr lang="ru-RU" sz="1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у</a:t>
            </a:r>
            <a:r>
              <a:rPr lang="ru-RU" sz="1400" dirty="0" smtClean="0">
                <a:solidFill>
                  <a:schemeClr val="tx1"/>
                </a:solidFill>
              </a:rPr>
              <a:t>странение нарушений законодательства о применении ККТ и увеличение доли налогоплательщиков, удовлетворительно оценивающих качество работы налоговых органов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27" y="841140"/>
            <a:ext cx="2341412" cy="155850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380" y="5436815"/>
            <a:ext cx="1728232" cy="1725532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1116" y="468263"/>
            <a:ext cx="1152128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Текст 11"/>
          <p:cNvSpPr>
            <a:spLocks noGrp="1"/>
          </p:cNvSpPr>
          <p:nvPr>
            <p:ph type="body" idx="1"/>
          </p:nvPr>
        </p:nvSpPr>
        <p:spPr>
          <a:xfrm>
            <a:off x="4720672" y="1878983"/>
            <a:ext cx="3451750" cy="22616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Проект: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Издание учебного пособия «Основы налоговой грамотности» для школьников</a:t>
            </a:r>
          </a:p>
          <a:p>
            <a:pPr algn="ctr"/>
            <a:endParaRPr lang="ru-RU" sz="1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п</a:t>
            </a:r>
            <a:r>
              <a:rPr lang="ru-RU" sz="1400" dirty="0" smtClean="0">
                <a:solidFill>
                  <a:schemeClr val="tx1"/>
                </a:solidFill>
              </a:rPr>
              <a:t>овышение </a:t>
            </a:r>
            <a:r>
              <a:rPr lang="ru-RU" sz="1400" dirty="0" smtClean="0">
                <a:solidFill>
                  <a:schemeClr val="tx1"/>
                </a:solidFill>
              </a:rPr>
              <a:t>налоговой грамотности и побуждение налогоплательщиков к своевременной уплате налогов и сборов</a:t>
            </a:r>
          </a:p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302" y="2172856"/>
            <a:ext cx="1680611" cy="167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91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197" y="612279"/>
            <a:ext cx="9118325" cy="24482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200" dirty="0" smtClean="0"/>
              <a:t>Внутриведомственные </a:t>
            </a:r>
            <a:r>
              <a:rPr lang="ru-RU" sz="2200" dirty="0"/>
              <a:t>организационные мероприятия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1116" y="468263"/>
            <a:ext cx="1152128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52567865"/>
              </p:ext>
            </p:extLst>
          </p:nvPr>
        </p:nvGraphicFramePr>
        <p:xfrm>
          <a:off x="-413940" y="1476375"/>
          <a:ext cx="11377264" cy="5616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7209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39" y="468263"/>
            <a:ext cx="8561139" cy="288032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en-US" sz="2200" dirty="0" smtClean="0"/>
              <a:t>I</a:t>
            </a:r>
            <a:r>
              <a:rPr lang="ru-RU" sz="2200" dirty="0" smtClean="0"/>
              <a:t>. Реализация </a:t>
            </a:r>
            <a:r>
              <a:rPr lang="ru-RU" sz="2200" dirty="0"/>
              <a:t>принципа информационной </a:t>
            </a:r>
            <a:r>
              <a:rPr lang="ru-RU" sz="2200" dirty="0" smtClean="0"/>
              <a:t>открытости</a:t>
            </a:r>
            <a:br>
              <a:rPr lang="ru-RU" sz="2200" dirty="0" smtClean="0"/>
            </a:br>
            <a:r>
              <a:rPr lang="ru-RU" sz="2200" dirty="0" smtClean="0"/>
              <a:t> </a:t>
            </a:r>
            <a:r>
              <a:rPr lang="ru-RU" sz="2200" dirty="0"/>
              <a:t>в ФНС России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4172" y="1908423"/>
            <a:ext cx="9109011" cy="5187702"/>
          </a:xfrm>
        </p:spPr>
        <p:txBody>
          <a:bodyPr/>
          <a:lstStyle/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86145" y="2004680"/>
            <a:ext cx="5208240" cy="196772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Организация размещения на сайте ФНС России и актуализации информации в соответствии с требованиями Федерального закона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от 09.02.2009 № 8-ФЗ  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«Об обеспечении доступа к информации о деятельности государственных органов и органов местного самоуправления»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38188" y="4860751"/>
            <a:ext cx="4536504" cy="194421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Разработка и размещение на сайте ФНС России информационно-просветительских материалов (видеоролики, </a:t>
            </a:r>
            <a:r>
              <a:rPr lang="ru-RU" sz="1400" dirty="0" smtClean="0">
                <a:solidFill>
                  <a:schemeClr val="tx1"/>
                </a:solidFill>
              </a:rPr>
              <a:t>презентации) </a:t>
            </a:r>
            <a:r>
              <a:rPr lang="ru-RU" sz="1400" dirty="0">
                <a:solidFill>
                  <a:schemeClr val="tx1"/>
                </a:solidFill>
              </a:rPr>
              <a:t>для налогоплательщиков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71" y="1908422"/>
            <a:ext cx="3413714" cy="216024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901" y="4724037"/>
            <a:ext cx="3696072" cy="2217643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1116" y="468263"/>
            <a:ext cx="1152128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076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39" y="468263"/>
            <a:ext cx="9425221" cy="288032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en-US" sz="2000" dirty="0" smtClean="0"/>
              <a:t>ii</a:t>
            </a:r>
            <a:r>
              <a:rPr lang="ru-RU" sz="2000" dirty="0" smtClean="0"/>
              <a:t>. Обеспечение </a:t>
            </a:r>
            <a:r>
              <a:rPr lang="ru-RU" sz="2000" dirty="0"/>
              <a:t>работы с открытыми данными в ФНС России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8189" y="1620391"/>
            <a:ext cx="9001000" cy="5475734"/>
          </a:xfrm>
          <a:ln>
            <a:solidFill>
              <a:schemeClr val="accent3">
                <a:lumMod val="75000"/>
              </a:schemeClr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10196" y="1784123"/>
            <a:ext cx="3960440" cy="1204420"/>
          </a:xfrm>
          <a:prstGeom prst="roundRect">
            <a:avLst/>
          </a:prstGeom>
          <a:solidFill>
            <a:srgbClr val="ADADDD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Оценка наиболее востребованных наборов </a:t>
            </a:r>
            <a:r>
              <a:rPr lang="ru-RU" sz="1400" dirty="0" smtClean="0">
                <a:solidFill>
                  <a:schemeClr val="tx1"/>
                </a:solidFill>
              </a:rPr>
              <a:t>открытых данных </a:t>
            </a:r>
            <a:r>
              <a:rPr lang="ru-RU" sz="1400" dirty="0">
                <a:solidFill>
                  <a:schemeClr val="tx1"/>
                </a:solidFill>
              </a:rPr>
              <a:t>и выявление первоочередных данных для опубликования.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607800" y="1784123"/>
            <a:ext cx="4099822" cy="1204420"/>
          </a:xfrm>
          <a:prstGeom prst="roundRect">
            <a:avLst/>
          </a:prstGeom>
          <a:solidFill>
            <a:srgbClr val="ADADDD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Сбор информации о востребованности </a:t>
            </a:r>
            <a:r>
              <a:rPr lang="ru-RU" sz="1400" dirty="0" smtClean="0">
                <a:solidFill>
                  <a:schemeClr val="tx1"/>
                </a:solidFill>
              </a:rPr>
              <a:t>открытых данных, </a:t>
            </a:r>
            <a:r>
              <a:rPr lang="ru-RU" sz="1400" dirty="0">
                <a:solidFill>
                  <a:schemeClr val="tx1"/>
                </a:solidFill>
              </a:rPr>
              <a:t>размещенных на сайте ФНС России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10196" y="5652839"/>
            <a:ext cx="3960440" cy="1163238"/>
          </a:xfrm>
          <a:prstGeom prst="roundRect">
            <a:avLst/>
          </a:prstGeom>
          <a:solidFill>
            <a:srgbClr val="ADADDD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Совершенствование </a:t>
            </a:r>
            <a:r>
              <a:rPr lang="ru-RU" sz="1400" dirty="0">
                <a:solidFill>
                  <a:schemeClr val="tx1"/>
                </a:solidFill>
              </a:rPr>
              <a:t>структуры </a:t>
            </a:r>
            <a:r>
              <a:rPr lang="ru-RU" sz="1400" dirty="0" smtClean="0">
                <a:solidFill>
                  <a:schemeClr val="tx1"/>
                </a:solidFill>
              </a:rPr>
              <a:t> и </a:t>
            </a:r>
            <a:r>
              <a:rPr lang="ru-RU" sz="1400" dirty="0">
                <a:solidFill>
                  <a:schemeClr val="tx1"/>
                </a:solidFill>
              </a:rPr>
              <a:t>наборов </a:t>
            </a:r>
            <a:r>
              <a:rPr lang="ru-RU" sz="1400" dirty="0" smtClean="0">
                <a:solidFill>
                  <a:schemeClr val="tx1"/>
                </a:solidFill>
              </a:rPr>
              <a:t>открытых данных </a:t>
            </a:r>
            <a:r>
              <a:rPr lang="ru-RU" sz="1400" dirty="0">
                <a:solidFill>
                  <a:schemeClr val="tx1"/>
                </a:solidFill>
              </a:rPr>
              <a:t>в соответствии с потребностями гражданского и бизнес-сообщества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607800" y="5652839"/>
            <a:ext cx="4099822" cy="1163239"/>
          </a:xfrm>
          <a:prstGeom prst="roundRect">
            <a:avLst/>
          </a:prstGeom>
          <a:solidFill>
            <a:srgbClr val="ADADDD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Реализация механизма хранения  прошлых версий открытых данных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 descr="C:\Users\0000-06-910\Desktop\eivqlw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332" y="3398491"/>
            <a:ext cx="2820711" cy="1717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2034332" y="6687565"/>
            <a:ext cx="1512168" cy="3334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295146" y="5140298"/>
            <a:ext cx="1887084" cy="3272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      </a:t>
            </a:r>
            <a:r>
              <a:rPr lang="en-US" sz="1600" b="1" dirty="0" smtClean="0">
                <a:solidFill>
                  <a:schemeClr val="tx1"/>
                </a:solidFill>
              </a:rPr>
              <a:t>Data.gov.ru</a:t>
            </a:r>
            <a:endParaRPr lang="en-US" sz="1600" b="1" dirty="0">
              <a:solidFill>
                <a:schemeClr val="tx1"/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1116" y="468263"/>
            <a:ext cx="1152128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062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39" y="468263"/>
            <a:ext cx="8057069" cy="144016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000" dirty="0"/>
              <a:t>III</a:t>
            </a:r>
            <a:r>
              <a:rPr lang="ru-RU" sz="2000" dirty="0"/>
              <a:t>. Обеспечение понятности нормативно-правового регулирования, государственной политики и программ, разрабатываемых </a:t>
            </a:r>
            <a:r>
              <a:rPr lang="ru-RU" sz="2000" dirty="0" smtClean="0"/>
              <a:t> (</a:t>
            </a:r>
            <a:r>
              <a:rPr lang="ru-RU" sz="2000" dirty="0"/>
              <a:t>реализуемых) в ФНС России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0156" y="1620390"/>
            <a:ext cx="9217024" cy="5501523"/>
          </a:xfrm>
          <a:noFill/>
          <a:ln>
            <a:noFill/>
          </a:ln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q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5</a:t>
            </a:fld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804" y="4644727"/>
            <a:ext cx="3096344" cy="2200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002884" y="6845583"/>
            <a:ext cx="2016224" cy="2474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regulation.gov.ru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66580" y="1620390"/>
            <a:ext cx="5256584" cy="31683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tx1"/>
                </a:solidFill>
              </a:rPr>
              <a:t>о</a:t>
            </a:r>
            <a:r>
              <a:rPr lang="ru-RU" sz="1400" dirty="0" smtClean="0">
                <a:solidFill>
                  <a:schemeClr val="tx1"/>
                </a:solidFill>
              </a:rPr>
              <a:t>пределение </a:t>
            </a:r>
            <a:r>
              <a:rPr lang="ru-RU" sz="1400" dirty="0">
                <a:solidFill>
                  <a:schemeClr val="tx1"/>
                </a:solidFill>
              </a:rPr>
              <a:t>перечня общественно-значимых проектов нормативных правовых актов, требующих общественного обсуждения и представления в </a:t>
            </a:r>
            <a:r>
              <a:rPr lang="ru-RU" sz="1400" dirty="0" smtClean="0">
                <a:solidFill>
                  <a:schemeClr val="tx1"/>
                </a:solidFill>
              </a:rPr>
              <a:t>понятном </a:t>
            </a:r>
            <a:r>
              <a:rPr lang="ru-RU" sz="1400" dirty="0">
                <a:solidFill>
                  <a:schemeClr val="tx1"/>
                </a:solidFill>
              </a:rPr>
              <a:t>(доступном) </a:t>
            </a:r>
            <a:r>
              <a:rPr lang="ru-RU" sz="1400" dirty="0" smtClean="0">
                <a:solidFill>
                  <a:schemeClr val="tx1"/>
                </a:solidFill>
              </a:rPr>
              <a:t>формате;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sz="1400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tx1"/>
                </a:solidFill>
              </a:rPr>
              <a:t>п</a:t>
            </a:r>
            <a:r>
              <a:rPr lang="ru-RU" sz="1400" dirty="0" smtClean="0">
                <a:solidFill>
                  <a:schemeClr val="tx1"/>
                </a:solidFill>
              </a:rPr>
              <a:t>роведение </a:t>
            </a:r>
            <a:r>
              <a:rPr lang="ru-RU" sz="1400" dirty="0">
                <a:solidFill>
                  <a:schemeClr val="tx1"/>
                </a:solidFill>
              </a:rPr>
              <a:t>общественного обсуждения проектов нормативных правовых </a:t>
            </a:r>
            <a:r>
              <a:rPr lang="ru-RU" sz="1400" dirty="0" smtClean="0">
                <a:solidFill>
                  <a:schemeClr val="tx1"/>
                </a:solidFill>
              </a:rPr>
              <a:t>актов </a:t>
            </a:r>
            <a:r>
              <a:rPr lang="ru-RU" sz="1400" dirty="0">
                <a:solidFill>
                  <a:schemeClr val="tx1"/>
                </a:solidFill>
              </a:rPr>
              <a:t>с использованием различных каналов </a:t>
            </a:r>
            <a:r>
              <a:rPr lang="ru-RU" sz="1400" dirty="0" smtClean="0">
                <a:solidFill>
                  <a:schemeClr val="tx1"/>
                </a:solidFill>
              </a:rPr>
              <a:t>коммуникаций;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sz="1400" dirty="0">
              <a:solidFill>
                <a:schemeClr val="tx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tx1"/>
                </a:solidFill>
              </a:rPr>
              <a:t>проведение оценки регулирующего воздействия, общественного обсуждения проектов нормативных правовых актов, обеспечение независимой антикоррупционной экспертизы проектов нормативных правовых актов и общественного мониторинга </a:t>
            </a:r>
            <a:r>
              <a:rPr lang="ru-RU" sz="1400" dirty="0" err="1">
                <a:solidFill>
                  <a:schemeClr val="tx1"/>
                </a:solidFill>
              </a:rPr>
              <a:t>правоприменения</a:t>
            </a:r>
            <a:r>
              <a:rPr lang="ru-RU" sz="1400" dirty="0">
                <a:solidFill>
                  <a:schemeClr val="tx1"/>
                </a:solidFill>
              </a:rPr>
              <a:t>;</a:t>
            </a:r>
          </a:p>
          <a:p>
            <a:pPr algn="ctr"/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50156" y="4644727"/>
            <a:ext cx="5400600" cy="2592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tx1"/>
                </a:solidFill>
              </a:rPr>
              <a:t>и</a:t>
            </a:r>
            <a:r>
              <a:rPr lang="ru-RU" sz="1400" dirty="0" smtClean="0">
                <a:solidFill>
                  <a:schemeClr val="tx1"/>
                </a:solidFill>
              </a:rPr>
              <a:t>нформирование </a:t>
            </a:r>
            <a:r>
              <a:rPr lang="ru-RU" sz="1400" dirty="0">
                <a:solidFill>
                  <a:schemeClr val="tx1"/>
                </a:solidFill>
              </a:rPr>
              <a:t>налогоплательщиков (оказание информационной поддержки налогоплательщикам) о методологических позициях налогового законодательства, согласованных с Минфином России, путем размещения соответствующих разъяснений на сайте ФНС </a:t>
            </a:r>
            <a:r>
              <a:rPr lang="ru-RU" sz="1400" dirty="0" smtClean="0">
                <a:solidFill>
                  <a:schemeClr val="tx1"/>
                </a:solidFill>
              </a:rPr>
              <a:t>России;</a:t>
            </a:r>
          </a:p>
          <a:p>
            <a:endParaRPr lang="ru-RU" sz="14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schemeClr val="tx1"/>
                </a:solidFill>
              </a:rPr>
              <a:t>поддержание </a:t>
            </a:r>
            <a:r>
              <a:rPr lang="ru-RU" sz="1400" dirty="0">
                <a:solidFill>
                  <a:schemeClr val="tx1"/>
                </a:solidFill>
              </a:rPr>
              <a:t>в актуальном состоянии базы данных «Ответы на наиболее часто задаваемые вопросы» на сайте ФНС </a:t>
            </a:r>
            <a:r>
              <a:rPr lang="ru-RU" sz="1400" dirty="0" smtClean="0">
                <a:solidFill>
                  <a:schemeClr val="tx1"/>
                </a:solidFill>
              </a:rPr>
              <a:t>России;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14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tx1"/>
                </a:solidFill>
              </a:rPr>
              <a:t>р</a:t>
            </a:r>
            <a:r>
              <a:rPr lang="ru-RU" sz="1400" dirty="0" smtClean="0">
                <a:solidFill>
                  <a:schemeClr val="tx1"/>
                </a:solidFill>
              </a:rPr>
              <a:t>азмещение </a:t>
            </a:r>
            <a:r>
              <a:rPr lang="ru-RU" sz="1400" dirty="0">
                <a:solidFill>
                  <a:schemeClr val="tx1"/>
                </a:solidFill>
              </a:rPr>
              <a:t>на сайте ФНС России плана-графика нормативно-правовой работы на </a:t>
            </a:r>
            <a:r>
              <a:rPr lang="ru-RU" sz="1400" dirty="0" smtClean="0">
                <a:solidFill>
                  <a:schemeClr val="tx1"/>
                </a:solidFill>
              </a:rPr>
              <a:t>год.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83" y="1836415"/>
            <a:ext cx="3724299" cy="2520280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1116" y="468263"/>
            <a:ext cx="1152128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051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39" y="396255"/>
            <a:ext cx="7985061" cy="295232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en-US" sz="1800" dirty="0" smtClean="0"/>
              <a:t>Iv</a:t>
            </a:r>
            <a:r>
              <a:rPr lang="ru-RU" sz="1800" dirty="0" smtClean="0"/>
              <a:t>. Принятие </a:t>
            </a:r>
            <a:r>
              <a:rPr lang="ru-RU" sz="1800" dirty="0"/>
              <a:t>планов деятельности ФНС России и ежегодной Публичной декларации целей и задач ФНС России, их общественное обсуждение и экспертное сопровождение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4172" y="1620391"/>
            <a:ext cx="9181020" cy="554461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94172" y="1764406"/>
            <a:ext cx="2088232" cy="2467521"/>
          </a:xfrm>
          <a:prstGeom prst="rect">
            <a:avLst/>
          </a:prstGeom>
          <a:pattFill prst="pct50">
            <a:fgClr>
              <a:schemeClr val="accent3">
                <a:lumMod val="40000"/>
                <a:lumOff val="60000"/>
              </a:schemeClr>
            </a:fgClr>
            <a:bgClr>
              <a:schemeClr val="bg2">
                <a:lumMod val="90000"/>
              </a:schemeClr>
            </a:bgClr>
          </a:patt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План деятельности ФНС России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на 2018 год 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911007" y="1764407"/>
            <a:ext cx="2160240" cy="24675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Публичная декларация целей и задач ФНС России на 2018 год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346700" y="1764406"/>
            <a:ext cx="2088232" cy="246752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К</a:t>
            </a:r>
            <a:r>
              <a:rPr lang="ru-RU" sz="1400" b="1" dirty="0" smtClean="0">
                <a:solidFill>
                  <a:schemeClr val="tx1"/>
                </a:solidFill>
              </a:rPr>
              <a:t>арта </a:t>
            </a:r>
            <a:r>
              <a:rPr lang="ru-RU" sz="1400" b="1" dirty="0">
                <a:solidFill>
                  <a:schemeClr val="tx1"/>
                </a:solidFill>
              </a:rPr>
              <a:t>персональной ответственности между структурными подразделениями ФНС России за достижение результатов показателей Публичной декларации целей и задач ФНС России на </a:t>
            </a:r>
            <a:r>
              <a:rPr lang="ru-RU" sz="1400" b="1" dirty="0" smtClean="0">
                <a:solidFill>
                  <a:schemeClr val="tx1"/>
                </a:solidFill>
              </a:rPr>
              <a:t>2018 </a:t>
            </a:r>
            <a:r>
              <a:rPr lang="ru-RU" sz="1400" b="1" dirty="0">
                <a:solidFill>
                  <a:schemeClr val="tx1"/>
                </a:solidFill>
              </a:rPr>
              <a:t>год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7650957" y="1764406"/>
            <a:ext cx="2132166" cy="246752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Ведомственный план ФНС России по реализации Концепции открытости 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</a:rPr>
              <a:t>федеральных органов исполнительной власти на </a:t>
            </a:r>
            <a:r>
              <a:rPr lang="ru-RU" sz="1400" b="1" dirty="0" smtClean="0">
                <a:solidFill>
                  <a:schemeClr val="tx1"/>
                </a:solidFill>
              </a:rPr>
              <a:t>2018 </a:t>
            </a:r>
            <a:r>
              <a:rPr lang="ru-RU" sz="1400" b="1" dirty="0">
                <a:solidFill>
                  <a:schemeClr val="tx1"/>
                </a:solidFill>
              </a:rPr>
              <a:t>год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2394372" y="4301542"/>
            <a:ext cx="7206550" cy="2592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b="1" dirty="0" smtClean="0">
                <a:solidFill>
                  <a:schemeClr val="tx2"/>
                </a:solidFill>
              </a:rPr>
              <a:t>Приоритетные цели ФНС России</a:t>
            </a:r>
          </a:p>
          <a:p>
            <a:pPr algn="ctr"/>
            <a:endParaRPr lang="ru-RU" sz="800" b="1" dirty="0" smtClean="0">
              <a:solidFill>
                <a:schemeClr val="tx2"/>
              </a:solidFill>
            </a:endParaRPr>
          </a:p>
          <a:p>
            <a:pPr marL="342900" indent="-342900" algn="just">
              <a:buAutoNum type="arabicPeriod"/>
            </a:pPr>
            <a:r>
              <a:rPr lang="ru-RU" sz="1200" dirty="0" smtClean="0">
                <a:solidFill>
                  <a:schemeClr val="tx1"/>
                </a:solidFill>
              </a:rPr>
              <a:t>Повышение эффективности использования инструментов налогового администрирования.</a:t>
            </a:r>
          </a:p>
          <a:p>
            <a:pPr marL="342900" indent="-342900" algn="just">
              <a:buAutoNum type="arabicPeriod"/>
            </a:pPr>
            <a:r>
              <a:rPr lang="ru-RU" sz="1200" dirty="0" smtClean="0">
                <a:solidFill>
                  <a:schemeClr val="tx1"/>
                </a:solidFill>
              </a:rPr>
              <a:t>Совершенствование условий для защиты интересов налогоплательщиков и снижения количества налоговых споров в судах.</a:t>
            </a:r>
          </a:p>
          <a:p>
            <a:pPr marL="342900" indent="-342900" algn="just">
              <a:buAutoNum type="arabicPeriod"/>
            </a:pPr>
            <a:r>
              <a:rPr lang="ru-RU" sz="1200" dirty="0" smtClean="0">
                <a:solidFill>
                  <a:schemeClr val="tx1"/>
                </a:solidFill>
              </a:rPr>
              <a:t>Повышение эффективности мер урегулирования задолженности  по налогам, сборам и страховым взносам.</a:t>
            </a:r>
          </a:p>
          <a:p>
            <a:pPr marL="342900" indent="-342900" algn="just">
              <a:buAutoNum type="arabicPeriod"/>
            </a:pPr>
            <a:r>
              <a:rPr lang="ru-RU" sz="1200" dirty="0" smtClean="0">
                <a:solidFill>
                  <a:schemeClr val="tx1"/>
                </a:solidFill>
              </a:rPr>
              <a:t>Эффективное применение института банкротства.</a:t>
            </a:r>
          </a:p>
          <a:p>
            <a:pPr marL="342900" indent="-342900" algn="just">
              <a:buAutoNum type="arabicPeriod"/>
            </a:pPr>
            <a:r>
              <a:rPr lang="ru-RU" sz="1200" dirty="0" smtClean="0">
                <a:solidFill>
                  <a:schemeClr val="tx1"/>
                </a:solidFill>
              </a:rPr>
              <a:t>Совершенствование услуг, оказываемых налогоплательщикам и плательщикам страховых взносов.</a:t>
            </a:r>
          </a:p>
          <a:p>
            <a:pPr marL="342900" indent="-342900" algn="just">
              <a:buAutoNum type="arabicPeriod"/>
            </a:pPr>
            <a:r>
              <a:rPr lang="ru-RU" sz="1200" dirty="0" smtClean="0">
                <a:solidFill>
                  <a:schemeClr val="tx1"/>
                </a:solidFill>
              </a:rPr>
              <a:t>Оптимизация процедур государственной регистрации.</a:t>
            </a:r>
          </a:p>
          <a:p>
            <a:pPr marL="342900" indent="-342900" algn="just">
              <a:buAutoNum type="arabicPeriod"/>
            </a:pPr>
            <a:r>
              <a:rPr lang="ru-RU" sz="1200" dirty="0" smtClean="0">
                <a:solidFill>
                  <a:schemeClr val="tx1"/>
                </a:solidFill>
              </a:rPr>
              <a:t>Совершенствование мер по противодействию коррупции.</a:t>
            </a:r>
          </a:p>
          <a:p>
            <a:pPr marL="342900" indent="-342900" algn="just">
              <a:buAutoNum type="arabicPeriod"/>
            </a:pPr>
            <a:r>
              <a:rPr lang="ru-RU" sz="1200" dirty="0">
                <a:solidFill>
                  <a:schemeClr val="tx1"/>
                </a:solidFill>
              </a:rPr>
              <a:t>П</a:t>
            </a:r>
            <a:r>
              <a:rPr lang="ru-RU" sz="1200" dirty="0" smtClean="0">
                <a:solidFill>
                  <a:schemeClr val="tx1"/>
                </a:solidFill>
              </a:rPr>
              <a:t>овышение эффективности контрольных мероприятий за проводимыми резидентами и нерезидентами валютными операциями, а также организация учета и контроля за представлением резидентами налоговым органам уведомлений об открытии счетов (вкладов) в банках за пределами территории российской федерации и отчетов о движении средств по ним</a:t>
            </a:r>
          </a:p>
          <a:p>
            <a:pPr marL="342900" indent="-342900" algn="just">
              <a:buAutoNum type="arabicPeriod"/>
            </a:pPr>
            <a:endParaRPr lang="ru-RU" sz="1200" dirty="0" smtClean="0"/>
          </a:p>
          <a:p>
            <a:pPr marL="342900" indent="-342900" algn="ctr">
              <a:buAutoNum type="arabicPeriod"/>
            </a:pPr>
            <a:endParaRPr lang="ru-RU" sz="1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10" y="4802609"/>
            <a:ext cx="1913962" cy="1852961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1116" y="468263"/>
            <a:ext cx="1152128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451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196" y="396255"/>
            <a:ext cx="9505056" cy="338437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en-US" sz="2200" dirty="0" smtClean="0"/>
              <a:t>v</a:t>
            </a:r>
            <a:r>
              <a:rPr lang="ru-RU" sz="2200" dirty="0" smtClean="0"/>
              <a:t>.</a:t>
            </a:r>
            <a:r>
              <a:rPr lang="en-US" sz="2200" dirty="0" smtClean="0"/>
              <a:t> </a:t>
            </a:r>
            <a:r>
              <a:rPr lang="ru-RU" sz="2200" dirty="0" smtClean="0"/>
              <a:t>Формирование </a:t>
            </a:r>
            <a:r>
              <a:rPr lang="ru-RU" sz="2200" dirty="0"/>
              <a:t>публичной отчетности ФНС </a:t>
            </a:r>
            <a:r>
              <a:rPr lang="ru-RU" sz="2200" dirty="0" smtClean="0"/>
              <a:t>России</a:t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2164" y="1548383"/>
            <a:ext cx="9253028" cy="5331718"/>
          </a:xfrm>
        </p:spPr>
        <p:txBody>
          <a:bodyPr>
            <a:normAutofit/>
          </a:bodyPr>
          <a:lstStyle/>
          <a:p>
            <a:pPr algn="ctr"/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072289" y="2561445"/>
            <a:ext cx="3101217" cy="8092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Публикация на </a:t>
            </a:r>
            <a:r>
              <a:rPr lang="ru-RU" sz="2000" b="1" dirty="0">
                <a:solidFill>
                  <a:srgbClr val="0070C0"/>
                </a:solidFill>
              </a:rPr>
              <a:t>официальном сайте ФНС </a:t>
            </a:r>
            <a:r>
              <a:rPr lang="ru-RU" sz="2000" b="1" dirty="0" smtClean="0">
                <a:solidFill>
                  <a:srgbClr val="0070C0"/>
                </a:solidFill>
              </a:rPr>
              <a:t>России</a:t>
            </a:r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319" y="3576777"/>
            <a:ext cx="1689155" cy="1689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720507" y="5205924"/>
            <a:ext cx="380478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www.nalog.ru</a:t>
            </a:r>
            <a:endParaRPr lang="ru-RU" sz="4400" b="1" dirty="0">
              <a:ln w="12700" cmpd="sng">
                <a:solidFill>
                  <a:srgbClr val="0CB0FA"/>
                </a:solidFill>
                <a:prstDash val="solid"/>
              </a:ln>
              <a:solidFill>
                <a:srgbClr val="4F81BD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1116" y="468263"/>
            <a:ext cx="1152128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4722457" y="2205125"/>
            <a:ext cx="4464496" cy="113478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>
                <a:solidFill>
                  <a:schemeClr val="tx1"/>
                </a:solidFill>
              </a:rPr>
              <a:t>планов по основным направлениям деятельности  ФНС России и отчетов о их исполнении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722457" y="3725963"/>
            <a:ext cx="4464496" cy="113478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статистической информации об осуществлении закупок для государственных нужд ФНС России, территориальных органов ФНС России, организаций, находящихся в ведении ФНС России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722457" y="5246801"/>
            <a:ext cx="4464496" cy="113478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новостей, тезисов выступлений о достигнутых результатах деятельности ФНС России</a:t>
            </a:r>
          </a:p>
        </p:txBody>
      </p:sp>
    </p:spTree>
    <p:extLst>
      <p:ext uri="{BB962C8B-B14F-4D97-AF65-F5344CB8AC3E}">
        <p14:creationId xmlns:p14="http://schemas.microsoft.com/office/powerpoint/2010/main" val="43109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4212" y="468263"/>
            <a:ext cx="8449926" cy="223224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200" dirty="0" smtClean="0"/>
              <a:t>vi</a:t>
            </a:r>
            <a:r>
              <a:rPr lang="ru-RU" sz="2000" dirty="0" smtClean="0"/>
              <a:t>. Информирование </a:t>
            </a:r>
            <a:r>
              <a:rPr lang="ru-RU" sz="2000" dirty="0"/>
              <a:t>о работе ФНС России с обращениями </a:t>
            </a:r>
            <a:r>
              <a:rPr lang="ru-RU" sz="2000" dirty="0" smtClean="0"/>
              <a:t>граждан и </a:t>
            </a:r>
            <a:r>
              <a:rPr lang="ru-RU" sz="2000" dirty="0"/>
              <a:t>организаций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8544" y="1510819"/>
            <a:ext cx="8928992" cy="5582180"/>
          </a:xfrm>
        </p:spPr>
        <p:txBody>
          <a:bodyPr/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  <a:p>
            <a:pPr algn="ctr"/>
            <a:endParaRPr lang="ru-RU" altLang="ru-RU" sz="2400" cap="all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986660" y="2980413"/>
            <a:ext cx="4464497" cy="86409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Обзоров </a:t>
            </a:r>
            <a:r>
              <a:rPr lang="ru-RU" sz="1400" dirty="0">
                <a:solidFill>
                  <a:schemeClr val="tx1"/>
                </a:solidFill>
              </a:rPr>
              <a:t>обращений граждан и запросов пользователей </a:t>
            </a:r>
            <a:r>
              <a:rPr lang="ru-RU" sz="1400" dirty="0" smtClean="0">
                <a:solidFill>
                  <a:schemeClr val="tx1"/>
                </a:solidFill>
              </a:rPr>
              <a:t>информации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986660" y="4063003"/>
            <a:ext cx="4464497" cy="94135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Информации </a:t>
            </a:r>
            <a:r>
              <a:rPr lang="ru-RU" sz="1400" dirty="0">
                <a:solidFill>
                  <a:schemeClr val="tx1"/>
                </a:solidFill>
              </a:rPr>
              <a:t>о результатах работы по досудебному урегулированию споров 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986660" y="1616305"/>
            <a:ext cx="4464496" cy="113478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Справок </a:t>
            </a:r>
            <a:r>
              <a:rPr lang="ru-RU" sz="1400" dirty="0">
                <a:solidFill>
                  <a:schemeClr val="tx1"/>
                </a:solidFill>
              </a:rPr>
              <a:t>о работе ФНС России и территориальных налоговых органов с обращениями граждан и запросами пользователей информации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997233" y="5184064"/>
            <a:ext cx="4464497" cy="9361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Информации о </a:t>
            </a:r>
            <a:r>
              <a:rPr lang="ru-RU" sz="1200" dirty="0">
                <a:solidFill>
                  <a:schemeClr val="tx1"/>
                </a:solidFill>
              </a:rPr>
              <a:t>результатах рассмотрения жалоб, в форме решений (обезличенных от сведений, доступ к которым ограничен законодательством Российской Федерации), вынесенных по результатам рассмотрения жалоб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997232" y="6300911"/>
            <a:ext cx="4443961" cy="79208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Информации </a:t>
            </a:r>
            <a:r>
              <a:rPr lang="ru-RU" sz="1400" dirty="0">
                <a:solidFill>
                  <a:schemeClr val="tx1"/>
                </a:solidFill>
              </a:rPr>
              <a:t>о сервисе «Узнать о жалобе», «Решения по жалобам»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072289" y="2561445"/>
            <a:ext cx="3101217" cy="8092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Публикация на </a:t>
            </a:r>
            <a:r>
              <a:rPr lang="ru-RU" sz="2000" b="1" dirty="0">
                <a:solidFill>
                  <a:srgbClr val="0070C0"/>
                </a:solidFill>
              </a:rPr>
              <a:t>официальном сайте ФНС </a:t>
            </a:r>
            <a:r>
              <a:rPr lang="ru-RU" sz="2000" b="1" dirty="0" smtClean="0">
                <a:solidFill>
                  <a:srgbClr val="0070C0"/>
                </a:solidFill>
              </a:rPr>
              <a:t>России</a:t>
            </a:r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319" y="3576777"/>
            <a:ext cx="1689155" cy="1689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20507" y="5205924"/>
            <a:ext cx="380478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www.nalog.ru</a:t>
            </a:r>
            <a:endParaRPr lang="ru-RU" sz="4400" b="1" dirty="0">
              <a:ln w="12700" cmpd="sng">
                <a:solidFill>
                  <a:srgbClr val="0CB0FA"/>
                </a:solidFill>
                <a:prstDash val="solid"/>
              </a:ln>
              <a:solidFill>
                <a:srgbClr val="4F81BD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1116" y="468263"/>
            <a:ext cx="1152128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009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39" y="468263"/>
            <a:ext cx="9353213" cy="1152128"/>
          </a:xfrm>
        </p:spPr>
        <p:txBody>
          <a:bodyPr>
            <a:normAutofit/>
          </a:bodyPr>
          <a:lstStyle/>
          <a:p>
            <a:r>
              <a:rPr lang="en-US" sz="2000" dirty="0"/>
              <a:t>vii</a:t>
            </a:r>
            <a:r>
              <a:rPr lang="ru-RU" sz="2000" dirty="0"/>
              <a:t>. Организация работы с </a:t>
            </a:r>
            <a:r>
              <a:rPr lang="ru-RU" sz="2000" dirty="0" err="1"/>
              <a:t>референтными</a:t>
            </a:r>
            <a:r>
              <a:rPr lang="ru-RU" sz="2000" dirty="0"/>
              <a:t> группами ФНС </a:t>
            </a:r>
            <a:r>
              <a:rPr lang="ru-RU" sz="2000" dirty="0" smtClean="0"/>
              <a:t>России 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2164" y="1675863"/>
            <a:ext cx="9217024" cy="556115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762524" y="1675863"/>
            <a:ext cx="5976664" cy="28248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b="1" dirty="0" err="1" smtClean="0">
                <a:solidFill>
                  <a:schemeClr val="tx1"/>
                </a:solidFill>
              </a:rPr>
              <a:t>Референтные</a:t>
            </a:r>
            <a:r>
              <a:rPr lang="ru-RU" sz="1400" b="1" dirty="0" smtClean="0">
                <a:solidFill>
                  <a:schemeClr val="tx1"/>
                </a:solidFill>
              </a:rPr>
              <a:t> группы ФНС России 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1. </a:t>
            </a:r>
            <a:r>
              <a:rPr lang="ru-RU" sz="1400" dirty="0">
                <a:solidFill>
                  <a:schemeClr val="tx1"/>
                </a:solidFill>
              </a:rPr>
              <a:t>Прямые потребители результатов реализуемых ФНС России функций и предоставляемых </a:t>
            </a:r>
            <a:r>
              <a:rPr lang="ru-RU" sz="1400" dirty="0" smtClean="0">
                <a:solidFill>
                  <a:schemeClr val="tx1"/>
                </a:solidFill>
              </a:rPr>
              <a:t>услуг.</a:t>
            </a:r>
            <a:endParaRPr lang="ru-RU" sz="1400" dirty="0">
              <a:solidFill>
                <a:schemeClr val="tx1"/>
              </a:solidFill>
            </a:endParaRPr>
          </a:p>
          <a:p>
            <a:r>
              <a:rPr lang="ru-RU" sz="1400" dirty="0" smtClean="0">
                <a:solidFill>
                  <a:schemeClr val="tx1"/>
                </a:solidFill>
              </a:rPr>
              <a:t>2. </a:t>
            </a:r>
            <a:r>
              <a:rPr lang="ru-RU" sz="1400" dirty="0">
                <a:solidFill>
                  <a:schemeClr val="tx1"/>
                </a:solidFill>
              </a:rPr>
              <a:t>Представители органов государственной власти, органов местного самоуправления, а также Центральный банк Российской </a:t>
            </a:r>
            <a:r>
              <a:rPr lang="ru-RU" sz="1400" dirty="0" smtClean="0">
                <a:solidFill>
                  <a:schemeClr val="tx1"/>
                </a:solidFill>
              </a:rPr>
              <a:t>Федерации.</a:t>
            </a:r>
            <a:endParaRPr lang="ru-RU" sz="1400" dirty="0">
              <a:solidFill>
                <a:schemeClr val="tx1"/>
              </a:solidFill>
            </a:endParaRPr>
          </a:p>
          <a:p>
            <a:r>
              <a:rPr lang="ru-RU" sz="1400" dirty="0" smtClean="0">
                <a:solidFill>
                  <a:schemeClr val="tx1"/>
                </a:solidFill>
              </a:rPr>
              <a:t>3. </a:t>
            </a:r>
            <a:r>
              <a:rPr lang="ru-RU" sz="1400" dirty="0" err="1">
                <a:solidFill>
                  <a:schemeClr val="tx1"/>
                </a:solidFill>
              </a:rPr>
              <a:t>Референтные</a:t>
            </a:r>
            <a:r>
              <a:rPr lang="ru-RU" sz="1400" dirty="0">
                <a:solidFill>
                  <a:schemeClr val="tx1"/>
                </a:solidFill>
              </a:rPr>
              <a:t> группы ФНС России, выполняющие обеспечивающие </a:t>
            </a:r>
            <a:r>
              <a:rPr lang="ru-RU" sz="1400" dirty="0" smtClean="0">
                <a:solidFill>
                  <a:schemeClr val="tx1"/>
                </a:solidFill>
              </a:rPr>
              <a:t>функции.</a:t>
            </a:r>
            <a:endParaRPr lang="ru-RU" sz="1400" dirty="0">
              <a:solidFill>
                <a:schemeClr val="tx1"/>
              </a:solidFill>
            </a:endParaRPr>
          </a:p>
          <a:p>
            <a:r>
              <a:rPr lang="ru-RU" sz="1400" dirty="0" smtClean="0">
                <a:solidFill>
                  <a:schemeClr val="tx1"/>
                </a:solidFill>
              </a:rPr>
              <a:t>4. </a:t>
            </a:r>
            <a:r>
              <a:rPr lang="ru-RU" sz="1400" dirty="0">
                <a:solidFill>
                  <a:schemeClr val="tx1"/>
                </a:solidFill>
              </a:rPr>
              <a:t>Представители научно-исследовательского  и образовательного </a:t>
            </a:r>
            <a:r>
              <a:rPr lang="ru-RU" sz="1400" dirty="0" smtClean="0">
                <a:solidFill>
                  <a:schemeClr val="tx1"/>
                </a:solidFill>
              </a:rPr>
              <a:t>сообщества.</a:t>
            </a:r>
            <a:endParaRPr lang="ru-RU" sz="1400" dirty="0">
              <a:solidFill>
                <a:schemeClr val="tx1"/>
              </a:solidFill>
            </a:endParaRPr>
          </a:p>
          <a:p>
            <a:r>
              <a:rPr lang="ru-RU" sz="1400" dirty="0" smtClean="0">
                <a:solidFill>
                  <a:schemeClr val="tx1"/>
                </a:solidFill>
              </a:rPr>
              <a:t>5. </a:t>
            </a:r>
            <a:r>
              <a:rPr lang="ru-RU" sz="1400" dirty="0">
                <a:solidFill>
                  <a:schemeClr val="tx1"/>
                </a:solidFill>
              </a:rPr>
              <a:t>Представители международных организаций и налоговых органов иностранных </a:t>
            </a:r>
            <a:r>
              <a:rPr lang="ru-RU" sz="1400" dirty="0" smtClean="0">
                <a:solidFill>
                  <a:schemeClr val="tx1"/>
                </a:solidFill>
              </a:rPr>
              <a:t>государств.</a:t>
            </a:r>
            <a:endParaRPr lang="ru-RU" sz="1400" dirty="0">
              <a:solidFill>
                <a:schemeClr val="tx1"/>
              </a:solidFill>
            </a:endParaRPr>
          </a:p>
          <a:p>
            <a:r>
              <a:rPr lang="ru-RU" sz="1400" dirty="0" smtClean="0">
                <a:solidFill>
                  <a:schemeClr val="tx1"/>
                </a:solidFill>
              </a:rPr>
              <a:t>6. </a:t>
            </a:r>
            <a:r>
              <a:rPr lang="ru-RU" sz="1400" dirty="0">
                <a:solidFill>
                  <a:schemeClr val="tx1"/>
                </a:solidFill>
              </a:rPr>
              <a:t>Иные </a:t>
            </a:r>
            <a:r>
              <a:rPr lang="ru-RU" sz="1400" dirty="0" err="1">
                <a:solidFill>
                  <a:schemeClr val="tx1"/>
                </a:solidFill>
              </a:rPr>
              <a:t>референтные</a:t>
            </a:r>
            <a:r>
              <a:rPr lang="ru-RU" sz="1400" dirty="0">
                <a:solidFill>
                  <a:schemeClr val="tx1"/>
                </a:solidFill>
              </a:rPr>
              <a:t> группы ФНС </a:t>
            </a:r>
            <a:r>
              <a:rPr lang="ru-RU" sz="1400" dirty="0" smtClean="0">
                <a:solidFill>
                  <a:schemeClr val="tx1"/>
                </a:solidFill>
              </a:rPr>
              <a:t>России.</a:t>
            </a:r>
            <a:endParaRPr lang="ru-RU" sz="1400" dirty="0">
              <a:solidFill>
                <a:schemeClr val="tx1"/>
              </a:solidFill>
            </a:endParaRPr>
          </a:p>
          <a:p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3680" y="4315175"/>
            <a:ext cx="5976664" cy="2880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</a:rPr>
              <a:t>проведение </a:t>
            </a:r>
            <a:r>
              <a:rPr lang="ru-RU" sz="1400" dirty="0">
                <a:solidFill>
                  <a:schemeClr val="tx1"/>
                </a:solidFill>
              </a:rPr>
              <a:t>оценки качества каналов взаимодействия ФНС России с различными </a:t>
            </a:r>
            <a:r>
              <a:rPr lang="ru-RU" sz="1400" dirty="0" err="1">
                <a:solidFill>
                  <a:schemeClr val="tx1"/>
                </a:solidFill>
              </a:rPr>
              <a:t>референтными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группами </a:t>
            </a:r>
            <a:r>
              <a:rPr lang="ru-RU" sz="1400" dirty="0">
                <a:solidFill>
                  <a:schemeClr val="tx1"/>
                </a:solidFill>
              </a:rPr>
              <a:t>в целях </a:t>
            </a:r>
            <a:r>
              <a:rPr lang="ru-RU" sz="1400" dirty="0" err="1">
                <a:solidFill>
                  <a:schemeClr val="tx1"/>
                </a:solidFill>
              </a:rPr>
              <a:t>самообследования</a:t>
            </a:r>
            <a:r>
              <a:rPr lang="ru-RU" sz="1400" dirty="0">
                <a:solidFill>
                  <a:schemeClr val="tx1"/>
                </a:solidFill>
              </a:rPr>
              <a:t> уровня открытости ФНС </a:t>
            </a:r>
            <a:r>
              <a:rPr lang="ru-RU" sz="1400" dirty="0" smtClean="0">
                <a:solidFill>
                  <a:schemeClr val="tx1"/>
                </a:solidFill>
              </a:rPr>
              <a:t>России;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</a:rPr>
              <a:t>у</a:t>
            </a:r>
            <a:r>
              <a:rPr lang="ru-RU" sz="1400" dirty="0" smtClean="0">
                <a:solidFill>
                  <a:schemeClr val="tx1"/>
                </a:solidFill>
              </a:rPr>
              <a:t>частие </a:t>
            </a:r>
            <a:r>
              <a:rPr lang="ru-RU" sz="1400" dirty="0">
                <a:solidFill>
                  <a:schemeClr val="tx1"/>
                </a:solidFill>
              </a:rPr>
              <a:t>ФНС России в качестве участника и партнера в конкурсах, встречах, форумах, </a:t>
            </a:r>
            <a:r>
              <a:rPr lang="ru-RU" sz="1400" dirty="0" err="1">
                <a:solidFill>
                  <a:schemeClr val="tx1"/>
                </a:solidFill>
              </a:rPr>
              <a:t>хакатонах</a:t>
            </a:r>
            <a:r>
              <a:rPr lang="ru-RU" sz="1400" dirty="0">
                <a:solidFill>
                  <a:schemeClr val="tx1"/>
                </a:solidFill>
              </a:rPr>
              <a:t> по актуальным вопросам применения открытых данных, проводимых Аналитическим центром при Правительстве Российской Федерации и Минфином </a:t>
            </a:r>
            <a:r>
              <a:rPr lang="ru-RU" sz="1400" dirty="0" smtClean="0">
                <a:solidFill>
                  <a:schemeClr val="tx1"/>
                </a:solidFill>
              </a:rPr>
              <a:t>России;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</a:rPr>
              <a:t>у</a:t>
            </a:r>
            <a:r>
              <a:rPr lang="ru-RU" sz="1400" dirty="0" smtClean="0">
                <a:solidFill>
                  <a:schemeClr val="tx1"/>
                </a:solidFill>
              </a:rPr>
              <a:t>частие </a:t>
            </a:r>
            <a:r>
              <a:rPr lang="ru-RU" sz="1400" dirty="0">
                <a:solidFill>
                  <a:schemeClr val="tx1"/>
                </a:solidFill>
              </a:rPr>
              <a:t>ФНС России в мероприятиях постоянно действующих международных рабочих </a:t>
            </a:r>
            <a:r>
              <a:rPr lang="ru-RU" sz="1400" dirty="0" smtClean="0">
                <a:solidFill>
                  <a:schemeClr val="tx1"/>
                </a:solidFill>
              </a:rPr>
              <a:t>групп.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80" y="1702502"/>
            <a:ext cx="3034828" cy="26126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043" y="4695158"/>
            <a:ext cx="3318511" cy="2304256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1116" y="468263"/>
            <a:ext cx="1152128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019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38491</TotalTime>
  <Words>1044</Words>
  <Application>Microsoft Office PowerPoint</Application>
  <PresentationFormat>Произвольный</PresentationFormat>
  <Paragraphs>121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Wingdings</vt:lpstr>
      <vt:lpstr>Present_FNS2012_A4</vt:lpstr>
      <vt:lpstr>Презентация PowerPoint</vt:lpstr>
      <vt:lpstr> Внутриведомственные организационные мероприятия </vt:lpstr>
      <vt:lpstr> I. Реализация принципа информационной открытости  в ФНС России</vt:lpstr>
      <vt:lpstr> ii. Обеспечение работы с открытыми данными в ФНС России</vt:lpstr>
      <vt:lpstr>III. Обеспечение понятности нормативно-правового регулирования, государственной политики и программ, разрабатываемых  (реализуемых) в ФНС России</vt:lpstr>
      <vt:lpstr> Iv. Принятие планов деятельности ФНС России и ежегодной Публичной декларации целей и задач ФНС России, их общественное обсуждение и экспертное сопровождение </vt:lpstr>
      <vt:lpstr> v. Формирование публичной отчетности ФНС России     </vt:lpstr>
      <vt:lpstr>vi. Информирование о работе ФНС России с обращениями граждан и организаций</vt:lpstr>
      <vt:lpstr>vii. Организация работы с референтными группами ФНС России </vt:lpstr>
      <vt:lpstr>viii. Взаимодействие ФНС России с Общественным советом при ФНС России</vt:lpstr>
      <vt:lpstr> ix. Работа пресс-службы ФНС России</vt:lpstr>
      <vt:lpstr>x. Независимая антикоррупционная экспертиза и  общественный мониторинг правоприменения </vt:lpstr>
      <vt:lpstr>Инициативные проекты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Подлесных Мария Михайловна</dc:creator>
  <cp:lastModifiedBy>Целищев Олег Игоревич</cp:lastModifiedBy>
  <cp:revision>660</cp:revision>
  <cp:lastPrinted>2016-06-24T11:36:15Z</cp:lastPrinted>
  <dcterms:created xsi:type="dcterms:W3CDTF">2013-03-01T11:19:43Z</dcterms:created>
  <dcterms:modified xsi:type="dcterms:W3CDTF">2018-02-07T14:40:57Z</dcterms:modified>
</cp:coreProperties>
</file>