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2" r:id="rId2"/>
  </p:sldIdLst>
  <p:sldSz cx="10693400" cy="7561263"/>
  <p:notesSz cx="6799263" cy="9875838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B43"/>
    <a:srgbClr val="3DA980"/>
    <a:srgbClr val="9A1652"/>
    <a:srgbClr val="4F81BD"/>
    <a:srgbClr val="FF6969"/>
    <a:srgbClr val="FF5050"/>
    <a:srgbClr val="18757A"/>
    <a:srgbClr val="87132F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howGuides="1">
      <p:cViewPr varScale="1">
        <p:scale>
          <a:sx n="96" d="100"/>
          <a:sy n="96" d="100"/>
        </p:scale>
        <p:origin x="-1530" y="-10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3"/>
            <a:ext cx="2946347" cy="493792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8" y="13"/>
            <a:ext cx="2946347" cy="493792"/>
          </a:xfrm>
          <a:prstGeom prst="rect">
            <a:avLst/>
          </a:prstGeom>
        </p:spPr>
        <p:txBody>
          <a:bodyPr vert="horz" lIns="89793" tIns="44898" rIns="89793" bIns="44898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41363"/>
            <a:ext cx="5243513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93" tIns="44898" rIns="89793" bIns="44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691040"/>
            <a:ext cx="5439410" cy="4444127"/>
          </a:xfrm>
          <a:prstGeom prst="rect">
            <a:avLst/>
          </a:prstGeom>
        </p:spPr>
        <p:txBody>
          <a:bodyPr vert="horz" lIns="89793" tIns="44898" rIns="89793" bIns="448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80347"/>
            <a:ext cx="2946347" cy="493792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8" y="9380347"/>
            <a:ext cx="2946347" cy="493792"/>
          </a:xfrm>
          <a:prstGeom prst="rect">
            <a:avLst/>
          </a:prstGeom>
        </p:spPr>
        <p:txBody>
          <a:bodyPr vert="horz" lIns="89793" tIns="44898" rIns="89793" bIns="44898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098228" y="1692399"/>
            <a:ext cx="7776864" cy="5567237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192" y="192761"/>
            <a:ext cx="8424936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РОССИИ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18294" y="1123381"/>
            <a:ext cx="324036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КОЛИЧЕСТВО ВЫЕЗДНЫХ </a:t>
            </a:r>
            <a:endParaRPr lang="ru-RU" sz="1300" dirty="0" smtClean="0"/>
          </a:p>
          <a:p>
            <a:r>
              <a:rPr lang="ru-RU" sz="1300" dirty="0" smtClean="0"/>
              <a:t>НАЛОГОВЫХ </a:t>
            </a:r>
            <a:r>
              <a:rPr lang="ru-RU" sz="1300" dirty="0"/>
              <a:t>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87128" y="929287"/>
            <a:ext cx="3056820" cy="728917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300" dirty="0"/>
              <a:t>ДОНАЧИСЛЕНО НА ОДНУ </a:t>
            </a:r>
            <a:endParaRPr lang="ru-RU" sz="1300" dirty="0" smtClean="0"/>
          </a:p>
          <a:p>
            <a:r>
              <a:rPr lang="ru-RU" sz="1300" dirty="0" smtClean="0"/>
              <a:t>ВЫЕЗДНУЮ ПРОВЕРКУ</a:t>
            </a:r>
            <a:endParaRPr lang="ru-RU" sz="1300" dirty="0"/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11" y="1617438"/>
            <a:ext cx="870001" cy="87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5595995" y="182031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13,6 </a:t>
            </a:r>
            <a:r>
              <a:rPr lang="ru-RU" sz="1050" dirty="0" smtClean="0"/>
              <a:t>МЛН. РУБ.</a:t>
            </a:r>
            <a:endParaRPr lang="ru-RU" sz="1050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7458119" y="1927866"/>
            <a:ext cx="1712626" cy="9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8347996" y="171839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15,3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1" y="3570437"/>
            <a:ext cx="1157580" cy="12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5439005" y="148053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9,5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5302" y="3048755"/>
            <a:ext cx="4153193" cy="93610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 СПОРАМ ,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ПРОШЕДШИМ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ОСУДЕБНОЕ УРЕГУЛИРОВАНИЕ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520" y="3918153"/>
            <a:ext cx="846749" cy="76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8119390" y="408201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smtClean="0"/>
              <a:t>5,1 </a:t>
            </a:r>
            <a:r>
              <a:rPr lang="ru-RU" sz="1050" dirty="0"/>
              <a:t>ТЫС. ДЕЛ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72635" y="374089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5,3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65859" y="5825831"/>
            <a:ext cx="3741081" cy="457200"/>
          </a:xfrm>
          <a:prstGeom prst="rect">
            <a:avLst/>
          </a:prstGeom>
          <a:noFill/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718426" y="6452646"/>
            <a:ext cx="869967" cy="81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765529" y="680783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11,4%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7861" y="428235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83,9%</a:t>
            </a:r>
            <a:endParaRPr lang="ru-RU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395323" y="3207065"/>
            <a:ext cx="3439209" cy="84804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ОЦЕНИВАЮЩИХ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КАЧЕСТВО РАБОТЫ НАЛОГОВЫХ ОРГАНОВ </a:t>
            </a:r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720" y="4048475"/>
            <a:ext cx="830622" cy="110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973946" y="3984859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83,8%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11460" y="2410993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8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6%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9936" y="1188343"/>
            <a:ext cx="3539423" cy="10498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75" y="2290121"/>
            <a:ext cx="652240" cy="6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1231453" y="2122362"/>
            <a:ext cx="8467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6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06340" y="2124447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94%</a:t>
            </a:r>
          </a:p>
        </p:txBody>
      </p:sp>
      <p:sp>
        <p:nvSpPr>
          <p:cNvPr id="55" name="Кольцо 54"/>
          <p:cNvSpPr/>
          <p:nvPr/>
        </p:nvSpPr>
        <p:spPr>
          <a:xfrm>
            <a:off x="3965117" y="3071597"/>
            <a:ext cx="2215828" cy="2138560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48" tIns="45625" rIns="91248" bIns="45625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844692" y="3060551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5526720" y="3295752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5642597" y="448940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5822617" y="3903017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986624" y="4114604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4148871" y="3425288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759153" y="217670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16,4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МЛН. РУБ.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98636" y="2015290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13,8 </a:t>
            </a:r>
            <a:r>
              <a:rPr lang="ru-RU" sz="1200" dirty="0"/>
              <a:t>ТЫС. </a:t>
            </a:r>
            <a:r>
              <a:rPr lang="ru-RU" sz="1200" dirty="0" smtClean="0"/>
              <a:t>ЕД.</a:t>
            </a:r>
            <a:endParaRPr lang="ru-RU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8207242" y="447349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4,8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06593" y="65101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9,4</a:t>
            </a:r>
            <a:r>
              <a:rPr lang="ru-RU" sz="1800" dirty="0"/>
              <a:t>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28027" y="62542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9,2%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8147" y="5220791"/>
            <a:ext cx="3741081" cy="457200"/>
          </a:xfrm>
          <a:prstGeom prst="rect">
            <a:avLst/>
          </a:prstGeom>
        </p:spPr>
        <p:txBody>
          <a:bodyPr vert="horz" wrap="none" lIns="104087" tIns="52043" rIns="104087" bIns="52043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ЭФФЕКТИВНОСТЬ ПРОЦЕДУРЫ </a:t>
            </a:r>
          </a:p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БАНКРОТСТВА*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803084" y="6262938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86,5%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89515" y="600045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70,7%</a:t>
            </a:r>
            <a:endParaRPr lang="ru-RU" sz="1800" dirty="0"/>
          </a:p>
        </p:txBody>
      </p:sp>
      <p:sp>
        <p:nvSpPr>
          <p:cNvPr id="72" name="Овал 71"/>
          <p:cNvSpPr/>
          <p:nvPr/>
        </p:nvSpPr>
        <p:spPr>
          <a:xfrm>
            <a:off x="5001168" y="487726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539339" y="5206390"/>
            <a:ext cx="3439209" cy="848041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1043056">
              <a:spcBef>
                <a:spcPct val="0"/>
              </a:spcBef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  <a:endParaRPr kumimoji="0" lang="ru-RU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697427" y="6238778"/>
            <a:ext cx="643993" cy="562264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2565587" y="6216935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168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2431672" y="5962476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44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19704" y="6539642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311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4314712" y="4673205"/>
            <a:ext cx="360040" cy="36004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666" y="5738339"/>
            <a:ext cx="899667" cy="67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8998380" y="238170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10,7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456478" y="5718259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4,3%*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61024" y="6766994"/>
            <a:ext cx="224728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С 01.01.2016 изменена методика расчета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эффективности обеспечения процедур </a:t>
            </a:r>
          </a:p>
          <a:p>
            <a:pPr>
              <a:lnSpc>
                <a:spcPts val="1400"/>
              </a:lnSpc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банкротства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11908" y="468115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**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0156" y="6738933"/>
            <a:ext cx="2224603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1 п/г 2015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1 п/г 2016 года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1 п/г 2017 года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749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45568</TotalTime>
  <Words>170</Words>
  <Application>Microsoft Office PowerPoint</Application>
  <PresentationFormat>Произвольный</PresentationFormat>
  <Paragraphs>61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Кореньков Сергей Иванович</cp:lastModifiedBy>
  <cp:revision>454</cp:revision>
  <cp:lastPrinted>2017-08-21T08:02:40Z</cp:lastPrinted>
  <dcterms:created xsi:type="dcterms:W3CDTF">2013-03-01T11:19:43Z</dcterms:created>
  <dcterms:modified xsi:type="dcterms:W3CDTF">2017-09-06T11:31:33Z</dcterms:modified>
</cp:coreProperties>
</file>