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drawings/drawing14.xml" ContentType="application/vnd.openxmlformats-officedocument.drawingml.chartshapes+xml"/>
  <Override PartName="/ppt/charts/chart26.xml" ContentType="application/vnd.openxmlformats-officedocument.drawingml.chart+xml"/>
  <Override PartName="/ppt/drawings/drawing1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38"/>
  </p:notesMasterIdLst>
  <p:sldIdLst>
    <p:sldId id="275" r:id="rId3"/>
    <p:sldId id="358" r:id="rId4"/>
    <p:sldId id="359" r:id="rId5"/>
    <p:sldId id="360" r:id="rId6"/>
    <p:sldId id="361" r:id="rId7"/>
    <p:sldId id="362" r:id="rId8"/>
    <p:sldId id="330" r:id="rId9"/>
    <p:sldId id="340" r:id="rId10"/>
    <p:sldId id="341" r:id="rId11"/>
    <p:sldId id="331" r:id="rId12"/>
    <p:sldId id="347" r:id="rId13"/>
    <p:sldId id="327" r:id="rId14"/>
    <p:sldId id="326" r:id="rId15"/>
    <p:sldId id="348" r:id="rId16"/>
    <p:sldId id="332" r:id="rId17"/>
    <p:sldId id="344" r:id="rId18"/>
    <p:sldId id="316" r:id="rId19"/>
    <p:sldId id="329" r:id="rId20"/>
    <p:sldId id="333" r:id="rId21"/>
    <p:sldId id="337" r:id="rId22"/>
    <p:sldId id="342" r:id="rId23"/>
    <p:sldId id="343" r:id="rId24"/>
    <p:sldId id="356" r:id="rId25"/>
    <p:sldId id="345" r:id="rId26"/>
    <p:sldId id="335" r:id="rId27"/>
    <p:sldId id="334" r:id="rId28"/>
    <p:sldId id="325" r:id="rId29"/>
    <p:sldId id="336" r:id="rId30"/>
    <p:sldId id="338" r:id="rId31"/>
    <p:sldId id="339" r:id="rId32"/>
    <p:sldId id="355" r:id="rId33"/>
    <p:sldId id="364" r:id="rId34"/>
    <p:sldId id="352" r:id="rId35"/>
    <p:sldId id="357" r:id="rId36"/>
    <p:sldId id="353" r:id="rId37"/>
  </p:sldIdLst>
  <p:sldSz cx="9144000" cy="6858000" type="screen4x3"/>
  <p:notesSz cx="67183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E46C0A"/>
    <a:srgbClr val="FF9933"/>
    <a:srgbClr val="CC6600"/>
    <a:srgbClr val="000000"/>
    <a:srgbClr val="FAC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0" autoAdjust="0"/>
    <p:restoredTop sz="89552" autoAdjust="0"/>
  </p:normalViewPr>
  <p:slideViewPr>
    <p:cSldViewPr>
      <p:cViewPr>
        <p:scale>
          <a:sx n="80" d="100"/>
          <a:sy n="80" d="100"/>
        </p:scale>
        <p:origin x="-134" y="-82"/>
      </p:cViewPr>
      <p:guideLst>
        <p:guide orient="horz" pos="2205"/>
        <p:guide orient="horz" pos="1480"/>
        <p:guide orient="horz" pos="2478"/>
        <p:guide pos="2109"/>
        <p:guide pos="3243"/>
        <p:guide pos="8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125" d="100"/>
          <a:sy n="125" d="100"/>
        </p:scale>
        <p:origin x="-2994" y="1338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00-08-601\Desktop\&#1087;&#1086;%20&#1072;&#1085;&#1072;&#1083;&#1080;&#1090;&#1080;&#1095;&#1077;&#1089;&#1082;&#1086;&#1081;%20&#1089;&#1087;&#1088;&#1072;&#1074;&#1082;&#1077;\1%20&#1082;&#1074;.%202016\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99571211686021E-2"/>
          <c:y val="0.12642397427844521"/>
          <c:w val="0.96819570138837052"/>
          <c:h val="0.71687531750303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/>
          </c:spPr>
          <c:marker>
            <c:symbol val="circle"/>
            <c:size val="15"/>
            <c:spPr>
              <a:solidFill>
                <a:schemeClr val="bg1"/>
              </a:solidFill>
              <a:ln w="19050"/>
            </c:spPr>
          </c:marker>
          <c:dLbls>
            <c:dLbl>
              <c:idx val="0"/>
              <c:layout>
                <c:manualLayout>
                  <c:x val="-4.7357771531738556E-2"/>
                  <c:y val="-6.67714235585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643423536170035E-2"/>
                  <c:y val="-7.2617473532414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6359812892371E-2"/>
                  <c:y val="-6.3246159859095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408985064215687E-2"/>
                  <c:y val="-8.059702552361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985315538960254E-2"/>
                  <c:y val="-7.440244339385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072119527307056E-2"/>
                  <c:y val="-8.509125595544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7889269008247519E-2"/>
                  <c:y val="-7.649097352013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6260924869722227E-2"/>
                  <c:y val="-6.711965984681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9683922489844497E-2"/>
                  <c:y val="-6.6575855005889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450776537688238E-2"/>
                  <c:y val="-7.5717575340491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9083336752697886E-2"/>
                  <c:y val="-8.6422956493541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9083336752697886E-2"/>
                  <c:y val="-8.2665436645996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9.0180476341086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1 кв 2016</c:v>
                </c:pt>
                <c:pt idx="1">
                  <c:v>2 кв 2016</c:v>
                </c:pt>
                <c:pt idx="2">
                  <c:v>3 кв 2106</c:v>
                </c:pt>
                <c:pt idx="3">
                  <c:v>4 кв 2016</c:v>
                </c:pt>
                <c:pt idx="4">
                  <c:v>1 кв 2017</c:v>
                </c:pt>
                <c:pt idx="5">
                  <c:v>2 кв 2017</c:v>
                </c:pt>
                <c:pt idx="6">
                  <c:v>3 кв 2017</c:v>
                </c:pt>
                <c:pt idx="7">
                  <c:v>4 кв 2017</c:v>
                </c:pt>
                <c:pt idx="8">
                  <c:v>1 кв 2018</c:v>
                </c:pt>
                <c:pt idx="9">
                  <c:v>2 кв 2018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99.5</c:v>
                </c:pt>
                <c:pt idx="1">
                  <c:v>99.6</c:v>
                </c:pt>
                <c:pt idx="2">
                  <c:v>99.8</c:v>
                </c:pt>
                <c:pt idx="3">
                  <c:v>100.4</c:v>
                </c:pt>
                <c:pt idx="4">
                  <c:v>100.6</c:v>
                </c:pt>
                <c:pt idx="5">
                  <c:v>102.5</c:v>
                </c:pt>
                <c:pt idx="6">
                  <c:v>102.2</c:v>
                </c:pt>
                <c:pt idx="7">
                  <c:v>100.9</c:v>
                </c:pt>
                <c:pt idx="8">
                  <c:v>101.3</c:v>
                </c:pt>
                <c:pt idx="9">
                  <c:v>101.8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68416"/>
        <c:axId val="103756928"/>
      </c:lineChart>
      <c:catAx>
        <c:axId val="103468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03756928"/>
        <c:crosses val="autoZero"/>
        <c:auto val="1"/>
        <c:lblAlgn val="ctr"/>
        <c:lblOffset val="100"/>
        <c:noMultiLvlLbl val="0"/>
      </c:catAx>
      <c:valAx>
        <c:axId val="103756928"/>
        <c:scaling>
          <c:orientation val="minMax"/>
          <c:max val="107"/>
          <c:min val="98"/>
        </c:scaling>
        <c:delete val="1"/>
        <c:axPos val="l"/>
        <c:numFmt formatCode="General" sourceLinked="1"/>
        <c:majorTickMark val="out"/>
        <c:minorTickMark val="none"/>
        <c:tickLblPos val="none"/>
        <c:crossAx val="10346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1952985747405E-2"/>
          <c:y val="0"/>
          <c:w val="0.9536311882886277"/>
          <c:h val="0.7973732150692313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Консолидированные бюджеты субъектов РФ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280902017425337E-2"/>
                  <c:y val="9.3533797281110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68965195918557E-2"/>
                  <c:y val="8.7139241724937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5301681964311E-2"/>
                  <c:y val="9.5092169353898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418.7</c:v>
                </c:pt>
                <c:pt idx="1">
                  <c:v>905.9</c:v>
                </c:pt>
                <c:pt idx="2">
                  <c:v>1979.8</c:v>
                </c:pt>
                <c:pt idx="3">
                  <c:v>2873.6</c:v>
                </c:pt>
                <c:pt idx="4">
                  <c:v>3752.9</c:v>
                </c:pt>
                <c:pt idx="5">
                  <c:v>4345.47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3.6651796114243115E-2"/>
                  <c:y val="-0.121821929956104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rgbClr val="4F81BD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871.9</c:v>
                </c:pt>
                <c:pt idx="1">
                  <c:v>1647.8</c:v>
                </c:pt>
                <c:pt idx="2">
                  <c:v>2678.1</c:v>
                </c:pt>
                <c:pt idx="3">
                  <c:v>3565.1</c:v>
                </c:pt>
                <c:pt idx="4">
                  <c:v>4415</c:v>
                </c:pt>
                <c:pt idx="5">
                  <c:v>5492.6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20480"/>
        <c:axId val="56822016"/>
      </c:lineChart>
      <c:catAx>
        <c:axId val="568204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  <a:alpha val="11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56822016"/>
        <c:crosses val="autoZero"/>
        <c:auto val="1"/>
        <c:lblAlgn val="ctr"/>
        <c:lblOffset val="300"/>
        <c:tickLblSkip val="1"/>
        <c:noMultiLvlLbl val="0"/>
      </c:catAx>
      <c:valAx>
        <c:axId val="56822016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82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96537038655094E-2"/>
          <c:y val="6.8261019976975951E-2"/>
          <c:w val="0.98598631460546193"/>
          <c:h val="0.875889054587316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1521.811878</c:v>
                </c:pt>
                <c:pt idx="1">
                  <c:v>457.67770899999999</c:v>
                </c:pt>
                <c:pt idx="2">
                  <c:v>1980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59584"/>
        <c:axId val="64261120"/>
      </c:barChart>
      <c:catAx>
        <c:axId val="64259584"/>
        <c:scaling>
          <c:orientation val="minMax"/>
        </c:scaling>
        <c:delete val="1"/>
        <c:axPos val="l"/>
        <c:majorTickMark val="out"/>
        <c:minorTickMark val="none"/>
        <c:tickLblPos val="nextTo"/>
        <c:crossAx val="64261120"/>
        <c:crosses val="autoZero"/>
        <c:auto val="1"/>
        <c:lblAlgn val="ctr"/>
        <c:lblOffset val="100"/>
        <c:noMultiLvlLbl val="0"/>
      </c:catAx>
      <c:valAx>
        <c:axId val="6426112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425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3562847222222227E-2"/>
                  <c:y val="0.1811788194444444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384,9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93962526023596"/>
                      <c:h val="0.237466706126072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2342708333333329E-2"/>
                  <c:y val="-0.3598100694444444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457,7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384.96858900000001</c:v>
                </c:pt>
                <c:pt idx="1">
                  <c:v>457.67770899999999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5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143,4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753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1626</c:v>
                </c:pt>
                <c:pt idx="1">
                  <c:v>2323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13632"/>
        <c:axId val="57415168"/>
      </c:barChart>
      <c:catAx>
        <c:axId val="574136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7415168"/>
        <c:crosses val="autoZero"/>
        <c:auto val="1"/>
        <c:lblAlgn val="ctr"/>
        <c:lblOffset val="100"/>
        <c:noMultiLvlLbl val="0"/>
      </c:catAx>
      <c:valAx>
        <c:axId val="5741516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7413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5181470648558"/>
          <c:y val="0.10659722222222222"/>
          <c:w val="0.59141844082080619"/>
          <c:h val="0.777986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6531209161152419"/>
                  <c:y val="-3.061284722222222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1</a:t>
                    </a:r>
                    <a:r>
                      <a:rPr lang="en-US" sz="16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 752,6</a:t>
                    </a:r>
                    <a:endParaRPr lang="en-US" sz="16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1700</c:v>
                </c:pt>
                <c:pt idx="1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79883272396095E-2"/>
          <c:y val="5.8393831070032473E-2"/>
          <c:w val="0.93875658647997107"/>
          <c:h val="0.88321233785993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290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416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706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184.3</c:v>
                </c:pt>
                <c:pt idx="1">
                  <c:v>228.9</c:v>
                </c:pt>
                <c:pt idx="2">
                  <c:v>413.2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903424"/>
        <c:axId val="62904960"/>
      </c:barChart>
      <c:catAx>
        <c:axId val="62903424"/>
        <c:scaling>
          <c:orientation val="minMax"/>
        </c:scaling>
        <c:delete val="1"/>
        <c:axPos val="l"/>
        <c:majorTickMark val="out"/>
        <c:minorTickMark val="none"/>
        <c:tickLblPos val="nextTo"/>
        <c:crossAx val="62904960"/>
        <c:crosses val="autoZero"/>
        <c:auto val="1"/>
        <c:lblAlgn val="ctr"/>
        <c:lblOffset val="100"/>
        <c:noMultiLvlLbl val="0"/>
      </c:catAx>
      <c:valAx>
        <c:axId val="629049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290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64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4.9684027777777771E-2"/>
                  <c:y val="0.2802208333333333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015625000000003E-2"/>
                  <c:y val="-0.2539677083333333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517.10899999999992</c:v>
                </c:pt>
                <c:pt idx="1">
                  <c:v>415.94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0"/>
        <c:holeSize val="65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8349348994511E-2"/>
          <c:y val="4.9580324028889323E-2"/>
          <c:w val="0.84669036281939503"/>
          <c:h val="0.90083935194222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6.5635915958496605E-2"/>
                  <c:y val="-4.50730218444448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en-US" baseline="0" dirty="0" smtClean="0"/>
                      <a:t> 302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55929946252526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2 708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301</c:v>
                </c:pt>
                <c:pt idx="1">
                  <c:v>418.1</c:v>
                </c:pt>
                <c:pt idx="2">
                  <c:v>2690.9</c:v>
                </c:pt>
                <c:pt idx="3">
                  <c:v>3295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60480"/>
        <c:axId val="109062400"/>
      </c:barChart>
      <c:catAx>
        <c:axId val="1090604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9062400"/>
        <c:crosses val="autoZero"/>
        <c:auto val="1"/>
        <c:lblAlgn val="ctr"/>
        <c:lblOffset val="100"/>
        <c:noMultiLvlLbl val="0"/>
      </c:catAx>
      <c:valAx>
        <c:axId val="10906240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906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30826197205"/>
          <c:y val="0.18460690927764078"/>
          <c:w val="0.61621266298778155"/>
          <c:h val="0.730994055109445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3352083333333335E-2"/>
                  <c:y val="0.3399291666666666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2 136,3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98819444444443"/>
                      <c:h val="0.113994444444444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1359136071477517E-2"/>
                  <c:y val="-0.3691848982286652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2 707,7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#\ ##0.0</c:formatCode>
                <c:ptCount val="2"/>
                <c:pt idx="0">
                  <c:v>2136.3000000000002</c:v>
                </c:pt>
                <c:pt idx="1">
                  <c:v>2707.7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1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68257391387723E-2"/>
          <c:y val="5.8895257901200759E-2"/>
          <c:w val="0.91005799652144348"/>
          <c:h val="0.90511319560362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8.4085331772135286E-2"/>
                  <c:y val="-8.749364319640391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022926506797474E-2"/>
                  <c:y val="0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933606062638314E-3"/>
                  <c:y val="0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021536862092429E-2"/>
                  <c:y val="-4.50750415491142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16682200836519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4"/>
                <c:pt idx="1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77.8</c:v>
                </c:pt>
                <c:pt idx="1">
                  <c:v>19.7</c:v>
                </c:pt>
                <c:pt idx="2">
                  <c:v>18.399999999999999</c:v>
                </c:pt>
                <c:pt idx="3">
                  <c:v>38.200000000000003</c:v>
                </c:pt>
                <c:pt idx="4">
                  <c:v>465.5</c:v>
                </c:pt>
                <c:pt idx="5">
                  <c:v>6.9</c:v>
                </c:pt>
                <c:pt idx="6">
                  <c:v>589.29999999999995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109405312"/>
        <c:axId val="109406848"/>
      </c:barChart>
      <c:catAx>
        <c:axId val="1094053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9406848"/>
        <c:crosses val="autoZero"/>
        <c:auto val="1"/>
        <c:lblAlgn val="ctr"/>
        <c:lblOffset val="100"/>
        <c:noMultiLvlLbl val="0"/>
      </c:catAx>
      <c:valAx>
        <c:axId val="1094068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940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92650918635205E-4"/>
          <c:y val="5.0633226402255288E-2"/>
          <c:w val="0.76609678477690279"/>
          <c:h val="0.90796655973558849"/>
        </c:manualLayout>
      </c:layout>
      <c:doughnutChart>
        <c:varyColors val="1"/>
        <c:ser>
          <c:idx val="0"/>
          <c:order val="0"/>
          <c:cat>
            <c:strRef>
              <c:f>экспорт!$A$1:$A$7</c:f>
              <c:strCache>
                <c:ptCount val="7"/>
                <c:pt idx="0">
                  <c:v>Топливно-энергетические товары</c:v>
                </c:pt>
                <c:pt idx="1">
                  <c:v>Металлы и изделия из них</c:v>
                </c:pt>
                <c:pt idx="2">
                  <c:v>Продукция химической промышленности</c:v>
                </c:pt>
                <c:pt idx="3">
                  <c:v>Продовольственные товары</c:v>
                </c:pt>
                <c:pt idx="4">
                  <c:v>Машины, оборудование и транспортные средства</c:v>
                </c:pt>
                <c:pt idx="5">
                  <c:v>Лесоматериалы и целлюлозно-бумажные изделия</c:v>
                </c:pt>
                <c:pt idx="6">
                  <c:v>Другие </c:v>
                </c:pt>
              </c:strCache>
            </c:strRef>
          </c:cat>
          <c:val>
            <c:numRef>
              <c:f>экспорт!$B$1:$B$7</c:f>
              <c:numCache>
                <c:formatCode>0.0%</c:formatCode>
                <c:ptCount val="7"/>
                <c:pt idx="0">
                  <c:v>0.68</c:v>
                </c:pt>
                <c:pt idx="1">
                  <c:v>0.10800000000000001</c:v>
                </c:pt>
                <c:pt idx="2">
                  <c:v>5.1000000000000004E-2</c:v>
                </c:pt>
                <c:pt idx="3">
                  <c:v>4.7000000000000007E-2</c:v>
                </c:pt>
                <c:pt idx="4">
                  <c:v>3.9000000000000007E-2</c:v>
                </c:pt>
                <c:pt idx="5">
                  <c:v>2.9000000000000001E-2</c:v>
                </c:pt>
                <c:pt idx="6">
                  <c:v>4.5999999999999826E-2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039455126758E-3"/>
          <c:y val="0.13278284022843759"/>
          <c:w val="0.94378403088216412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2530.46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36128"/>
        <c:axId val="118620160"/>
      </c:barChart>
      <c:catAx>
        <c:axId val="134736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620160"/>
        <c:crosses val="autoZero"/>
        <c:auto val="1"/>
        <c:lblAlgn val="ctr"/>
        <c:lblOffset val="100"/>
        <c:noMultiLvlLbl val="0"/>
      </c:catAx>
      <c:valAx>
        <c:axId val="1186201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3473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8587171906272433"/>
          <c:h val="0.58689783040041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0.14869326293761723"/>
                  <c:y val="-3.3810054851898579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1 562,0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25329954769188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354944"/>
        <c:axId val="146356480"/>
      </c:barChart>
      <c:catAx>
        <c:axId val="146354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6356480"/>
        <c:crosses val="autoZero"/>
        <c:auto val="1"/>
        <c:lblAlgn val="ctr"/>
        <c:lblOffset val="100"/>
        <c:noMultiLvlLbl val="0"/>
      </c:catAx>
      <c:valAx>
        <c:axId val="14635648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4635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64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1582997899169169"/>
                  <c:y val="0.1346185656334921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173865242183718"/>
                  <c:y val="-8.803119215470051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112.00000000000001</c:v>
                </c:pt>
                <c:pt idx="1">
                  <c:v>68.3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6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5256773955029E-2"/>
          <c:y val="8.448369077847008E-2"/>
          <c:w val="0.82787382064572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68,3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18.66</c:v>
                </c:pt>
                <c:pt idx="1">
                  <c:v>120.63</c:v>
                </c:pt>
                <c:pt idx="2">
                  <c:v>139.29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404992"/>
        <c:axId val="118406528"/>
      </c:barChart>
      <c:catAx>
        <c:axId val="1184049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8406528"/>
        <c:crosses val="autoZero"/>
        <c:auto val="1"/>
        <c:lblAlgn val="ctr"/>
        <c:lblOffset val="100"/>
        <c:noMultiLvlLbl val="0"/>
      </c:catAx>
      <c:valAx>
        <c:axId val="11840652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1840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990336065478628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6.2895996630556797E-2"/>
                  <c:y val="5.4852739829568788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5,9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mtClean="0"/>
                      <a:t>8</a:t>
                    </a:r>
                    <a:r>
                      <a:rPr lang="ru-RU" smtClean="0"/>
                      <a:t>,3</a:t>
                    </a:r>
                    <a:endParaRPr lang="en-US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34,0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219,0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4.8</c:v>
                </c:pt>
                <c:pt idx="1">
                  <c:v>7.8</c:v>
                </c:pt>
                <c:pt idx="2">
                  <c:v>17</c:v>
                </c:pt>
                <c:pt idx="3" formatCode="#,##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118470144"/>
        <c:axId val="118471680"/>
      </c:barChart>
      <c:catAx>
        <c:axId val="118470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471680"/>
        <c:crosses val="autoZero"/>
        <c:auto val="1"/>
        <c:lblAlgn val="ctr"/>
        <c:lblOffset val="100"/>
        <c:noMultiLvlLbl val="0"/>
      </c:catAx>
      <c:valAx>
        <c:axId val="11847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47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056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21078200216057E-16"/>
                  <c:y val="3.8300478536200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ЕСХН</c:v>
                </c:pt>
                <c:pt idx="3">
                  <c:v>Патент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2850</c:v>
                </c:pt>
                <c:pt idx="1">
                  <c:v>2044</c:v>
                </c:pt>
                <c:pt idx="2">
                  <c:v>100.7</c:v>
                </c:pt>
                <c:pt idx="3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118567296"/>
        <c:axId val="118568832"/>
      </c:barChart>
      <c:catAx>
        <c:axId val="1185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8568832"/>
        <c:crosses val="autoZero"/>
        <c:auto val="1"/>
        <c:lblAlgn val="ctr"/>
        <c:lblOffset val="100"/>
        <c:noMultiLvlLbl val="0"/>
      </c:catAx>
      <c:valAx>
        <c:axId val="118568832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11856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990336065478628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8.2525034531818184E-2"/>
                  <c:y val="5.485273982956678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128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2 339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3 018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481</c:v>
                </c:pt>
                <c:pt idx="1">
                  <c:v>848.1</c:v>
                </c:pt>
                <c:pt idx="2">
                  <c:v>3553</c:v>
                </c:pt>
                <c:pt idx="3">
                  <c:v>4582.6000000000004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118617216"/>
        <c:axId val="118618752"/>
      </c:barChart>
      <c:catAx>
        <c:axId val="118617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618752"/>
        <c:crosses val="autoZero"/>
        <c:auto val="1"/>
        <c:lblAlgn val="ctr"/>
        <c:lblOffset val="100"/>
        <c:noMultiLvlLbl val="0"/>
      </c:catAx>
      <c:valAx>
        <c:axId val="1186187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18617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6565014063799"/>
          <c:y val="0.16018173590370169"/>
          <c:w val="0.7540718322261839"/>
          <c:h val="0.79827604308082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18194088931066033"/>
                  <c:y val="0.1158538569260312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Arial Narrow" panose="020B0606020202030204" pitchFamily="34" charset="0"/>
                      </a:defRPr>
                    </a:pPr>
                    <a:r>
                      <a:rPr lang="ru-RU" sz="900">
                        <a:latin typeface="Arial Narrow" panose="020B0606020202030204" pitchFamily="34" charset="0"/>
                      </a:rPr>
                      <a:t>Машины</a:t>
                    </a:r>
                    <a:r>
                      <a:rPr lang="ru-RU" sz="9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900">
                        <a:latin typeface="Arial Narrow" panose="020B0606020202030204" pitchFamily="34" charset="0"/>
                      </a:rPr>
                      <a:t>и</a:t>
                    </a:r>
                    <a:r>
                      <a:rPr lang="ru-RU" sz="9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900">
                        <a:latin typeface="Arial Narrow" panose="020B0606020202030204" pitchFamily="34" charset="0"/>
                      </a:rPr>
                      <a:t>оборудование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675352877307275"/>
                  <c:y val="-0.48064467979841186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latin typeface="Arial Narrow" panose="020B0606020202030204" pitchFamily="34" charset="0"/>
                      </a:defRPr>
                    </a:pPr>
                    <a:r>
                      <a:rPr lang="ru-RU" sz="800">
                        <a:latin typeface="Arial Narrow" panose="020B0606020202030204" pitchFamily="34" charset="0"/>
                      </a:rPr>
                      <a:t>Металлы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800">
                        <a:latin typeface="Arial Narrow" panose="020B0606020202030204" pitchFamily="34" charset="0"/>
                      </a:rPr>
                      <a:t>и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800">
                        <a:latin typeface="Arial Narrow" panose="020B0606020202030204" pitchFamily="34" charset="0"/>
                      </a:rPr>
                      <a:t>изделия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800">
                        <a:latin typeface="Arial Narrow" panose="020B0606020202030204" pitchFamily="34" charset="0"/>
                      </a:rPr>
                      <a:t>из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800">
                        <a:latin typeface="Arial Narrow" panose="020B0606020202030204" pitchFamily="34" charset="0"/>
                      </a:rPr>
                      <a:t>них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673545106527771"/>
                  <c:y val="-0.11143617199488062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latin typeface="Arial Narrow" panose="020B0606020202030204" pitchFamily="34" charset="0"/>
                      </a:defRPr>
                    </a:pPr>
                    <a:r>
                      <a:rPr lang="ru-RU" sz="800">
                        <a:latin typeface="Arial Narrow" panose="020B0606020202030204" pitchFamily="34" charset="0"/>
                      </a:rPr>
                      <a:t>Продоволь-</a:t>
                    </a:r>
                  </a:p>
                  <a:p>
                    <a:pPr>
                      <a:defRPr sz="800">
                        <a:latin typeface="Arial Narrow" panose="020B0606020202030204" pitchFamily="34" charset="0"/>
                      </a:defRPr>
                    </a:pPr>
                    <a:r>
                      <a:rPr lang="ru-RU" sz="800">
                        <a:latin typeface="Arial Narrow" panose="020B0606020202030204" pitchFamily="34" charset="0"/>
                      </a:rPr>
                      <a:t>ственные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800">
                        <a:latin typeface="Arial Narrow" panose="020B0606020202030204" pitchFamily="34" charset="0"/>
                      </a:rPr>
                      <a:t>товары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39522253625158371"/>
                  <c:y val="0.43376676025382455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latin typeface="Arial Narrow" panose="020B0606020202030204" pitchFamily="34" charset="0"/>
                      </a:defRPr>
                    </a:pPr>
                    <a:r>
                      <a:rPr lang="ru-RU" sz="800">
                        <a:latin typeface="Arial Narrow" panose="020B0606020202030204" pitchFamily="34" charset="0"/>
                      </a:rPr>
                      <a:t>Продукция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800">
                        <a:latin typeface="Arial Narrow" panose="020B0606020202030204" pitchFamily="34" charset="0"/>
                      </a:rPr>
                      <a:t>химической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800">
                        <a:latin typeface="Arial Narrow" panose="020B0606020202030204" pitchFamily="34" charset="0"/>
                      </a:rPr>
                      <a:t>промышленности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772927705425662E-2"/>
                  <c:y val="-0.18168416679509775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latin typeface="Arial Narrow" panose="020B0606020202030204" pitchFamily="34" charset="0"/>
                      </a:defRPr>
                    </a:pPr>
                    <a:r>
                      <a:rPr lang="ru-RU" sz="800">
                        <a:latin typeface="Arial Narrow" panose="020B0606020202030204" pitchFamily="34" charset="0"/>
                      </a:rPr>
                      <a:t>Текстиль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800">
                        <a:latin typeface="Arial Narrow" panose="020B0606020202030204" pitchFamily="34" charset="0"/>
                      </a:rPr>
                      <a:t>текстильные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800">
                        <a:latin typeface="Arial Narrow" panose="020B0606020202030204" pitchFamily="34" charset="0"/>
                      </a:rPr>
                      <a:t>изделия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800">
                        <a:latin typeface="Arial Narrow" panose="020B0606020202030204" pitchFamily="34" charset="0"/>
                      </a:rPr>
                      <a:t>и</a:t>
                    </a:r>
                    <a:r>
                      <a:rPr lang="ru-RU" sz="8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800">
                        <a:latin typeface="Arial Narrow" panose="020B0606020202030204" pitchFamily="34" charset="0"/>
                      </a:rPr>
                      <a:t>обувь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693811074918567"/>
                  <c:y val="-8.567603748326641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Arial Narrow" panose="020B0606020202030204" pitchFamily="34" charset="0"/>
                      </a:defRPr>
                    </a:pPr>
                    <a:r>
                      <a:rPr lang="ru-RU" sz="900">
                        <a:latin typeface="Arial Narrow" panose="020B0606020202030204" pitchFamily="34" charset="0"/>
                      </a:rPr>
                      <a:t>Другие</a:t>
                    </a:r>
                    <a:r>
                      <a:rPr lang="ru-RU" sz="9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ru-RU" sz="900">
                        <a:latin typeface="Arial Narrow" panose="020B0606020202030204" pitchFamily="34" charset="0"/>
                      </a:rPr>
                      <a:t>товары</a:t>
                    </a:r>
                    <a:r>
                      <a:rPr lang="ru-RU" sz="900" b="0" i="0" u="none" strike="noStrike" kern="1200" baseline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 </a:t>
                    </a:r>
                    <a:endParaRPr lang="ru-RU" sz="900">
                      <a:latin typeface="Arial Narrow" panose="020B0606020202030204" pitchFamily="34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машины и оборудование </c:v>
                </c:pt>
                <c:pt idx="1">
                  <c:v>продукция химической промышленности</c:v>
                </c:pt>
                <c:pt idx="2">
                  <c:v>продовольственные товары </c:v>
                </c:pt>
                <c:pt idx="3">
                  <c:v>текстиль, текстильные изделия и обувь</c:v>
                </c:pt>
                <c:pt idx="4">
                  <c:v>металлы и изделия из них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48.8</c:v>
                </c:pt>
                <c:pt idx="1">
                  <c:v>19.3</c:v>
                </c:pt>
                <c:pt idx="2">
                  <c:v>12.5</c:v>
                </c:pt>
                <c:pt idx="3" formatCode="0.0">
                  <c:v>6.6</c:v>
                </c:pt>
                <c:pt idx="4">
                  <c:v>5.7</c:v>
                </c:pt>
                <c:pt idx="5" formatCode="0.0">
                  <c:v>7.1000000000000085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92650918635205E-4"/>
          <c:y val="5.0633226402255288E-2"/>
          <c:w val="0.76609678477690279"/>
          <c:h val="0.90796655973558849"/>
        </c:manualLayout>
      </c:layout>
      <c:doughnutChart>
        <c:varyColors val="1"/>
        <c:ser>
          <c:idx val="0"/>
          <c:order val="0"/>
          <c:cat>
            <c:strRef>
              <c:f>экспорт!$A$1:$A$7</c:f>
              <c:strCache>
                <c:ptCount val="7"/>
                <c:pt idx="0">
                  <c:v>Топливно-энергетические товары</c:v>
                </c:pt>
                <c:pt idx="1">
                  <c:v>Металлы и изделия из них</c:v>
                </c:pt>
                <c:pt idx="2">
                  <c:v>Продукция химической промышленности</c:v>
                </c:pt>
                <c:pt idx="3">
                  <c:v>Продовольственные товары</c:v>
                </c:pt>
                <c:pt idx="4">
                  <c:v>Машины, оборудование и транспортные средства</c:v>
                </c:pt>
                <c:pt idx="5">
                  <c:v>Лесоматериалы и целлюлозно-бумажные изделия</c:v>
                </c:pt>
                <c:pt idx="6">
                  <c:v>Другие </c:v>
                </c:pt>
              </c:strCache>
            </c:strRef>
          </c:cat>
          <c:val>
            <c:numRef>
              <c:f>экспорт!$B$1:$B$7</c:f>
              <c:numCache>
                <c:formatCode>0.0%</c:formatCode>
                <c:ptCount val="7"/>
                <c:pt idx="0">
                  <c:v>0.68</c:v>
                </c:pt>
                <c:pt idx="1">
                  <c:v>0.10800000000000001</c:v>
                </c:pt>
                <c:pt idx="2">
                  <c:v>5.1000000000000004E-2</c:v>
                </c:pt>
                <c:pt idx="3">
                  <c:v>4.7000000000000007E-2</c:v>
                </c:pt>
                <c:pt idx="4">
                  <c:v>3.9000000000000007E-2</c:v>
                </c:pt>
                <c:pt idx="5">
                  <c:v>2.9000000000000001E-2</c:v>
                </c:pt>
                <c:pt idx="6">
                  <c:v>4.5999999999999826E-2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9150360298107"/>
          <c:y val="0.20323227245095807"/>
          <c:w val="0.7540718322261839"/>
          <c:h val="0.79827604308082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машины и оборудование </c:v>
                </c:pt>
                <c:pt idx="1">
                  <c:v>продукция химической промышленности</c:v>
                </c:pt>
                <c:pt idx="2">
                  <c:v>продовольственные товары </c:v>
                </c:pt>
                <c:pt idx="3">
                  <c:v>текстиль, текстильные изделия и обувь</c:v>
                </c:pt>
                <c:pt idx="4">
                  <c:v>металлы и изделия из них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48.8</c:v>
                </c:pt>
                <c:pt idx="1">
                  <c:v>19.3</c:v>
                </c:pt>
                <c:pt idx="2">
                  <c:v>12.5</c:v>
                </c:pt>
                <c:pt idx="3" formatCode="0.0">
                  <c:v>6.6</c:v>
                </c:pt>
                <c:pt idx="4">
                  <c:v>5.7</c:v>
                </c:pt>
                <c:pt idx="5" formatCode="0.0">
                  <c:v>7.1000000000000085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B3B3B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898989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9971109509927844E-2"/>
                  <c:y val="-0.121065746258316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89021613772573E-2"/>
                  <c:y val="-9.9446862997902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180932276552376"/>
                  <c:y val="-7.350420308540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6,2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913328529783566E-2"/>
                  <c:y val="-0.613976284595745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6,7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Фонды</c:v>
                </c:pt>
                <c:pt idx="1">
                  <c:v>Остальные</c:v>
                </c:pt>
                <c:pt idx="2">
                  <c:v>ФТС</c:v>
                </c:pt>
                <c:pt idx="3">
                  <c:v>ФНС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2.5999999999999999E-2</c:v>
                </c:pt>
                <c:pt idx="1">
                  <c:v>4.4999999999999998E-2</c:v>
                </c:pt>
                <c:pt idx="2">
                  <c:v>0.16200000000000001</c:v>
                </c:pt>
                <c:pt idx="3">
                  <c:v>0.76700000000000002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001749781277342E-2"/>
          <c:y val="4.726437256567418E-2"/>
          <c:w val="0.74667051879709068"/>
          <c:h val="0.87510655555810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6B9CE3"/>
              </a:solidFill>
            </c:spPr>
          </c:dPt>
          <c:dPt>
            <c:idx val="2"/>
            <c:bubble3D val="0"/>
            <c:spPr>
              <a:solidFill>
                <a:srgbClr val="939EB7"/>
              </a:solidFill>
            </c:spPr>
          </c:dPt>
          <c:dPt>
            <c:idx val="3"/>
            <c:bubble3D val="0"/>
            <c:spPr>
              <a:solidFill>
                <a:srgbClr val="376092"/>
              </a:solidFill>
            </c:spPr>
          </c:dPt>
          <c:dPt>
            <c:idx val="4"/>
            <c:bubble3D val="0"/>
            <c:spPr>
              <a:solidFill>
                <a:srgbClr val="5B89C1"/>
              </a:solidFill>
            </c:spPr>
          </c:dPt>
          <c:dLbls>
            <c:dLbl>
              <c:idx val="0"/>
              <c:layout>
                <c:manualLayout>
                  <c:x val="2.9021558872305141E-2"/>
                  <c:y val="-0.466472303206997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437810945273632"/>
                  <c:y val="-0.126336248785228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583747927031509"/>
                  <c:y val="2.42954324586977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0315091210613598"/>
                  <c:y val="8.2604470359572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8772802653399671E-2"/>
                  <c:y val="0.179786200194363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ФНС</c:v>
                </c:pt>
                <c:pt idx="1">
                  <c:v>ФТС</c:v>
                </c:pt>
                <c:pt idx="2">
                  <c:v>Другие администраторы</c:v>
                </c:pt>
                <c:pt idx="3">
                  <c:v>Минфин России</c:v>
                </c:pt>
                <c:pt idx="4">
                  <c:v>Росимущество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0.71</c:v>
                </c:pt>
                <c:pt idx="1">
                  <c:v>0.188</c:v>
                </c:pt>
                <c:pt idx="2">
                  <c:v>0.08</c:v>
                </c:pt>
                <c:pt idx="3">
                  <c:v>1.0999999999999999E-2</c:v>
                </c:pt>
                <c:pt idx="4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70"/>
      </c:doughnutChart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9679543436198E-2"/>
          <c:y val="6.2178510053690898E-2"/>
          <c:w val="0.70624485582564112"/>
          <c:h val="0.91773857490994881"/>
        </c:manualLayout>
      </c:layout>
      <c:doughnut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7.1634701307643892E-2"/>
                  <c:y val="-0.5573366214549938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63,7%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1965433192998005"/>
                  <c:y val="-0.1331689272503082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30,5%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10946519116155383"/>
                  <c:y val="9.9227938677825381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5,8%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5213695801995086"/>
                      <c:h val="0.138495295979494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'[2.xlsx]Лист1'!$N$6:$N$8</c:f>
              <c:strCache>
                <c:ptCount val="3"/>
                <c:pt idx="0">
                  <c:v>ФНС России</c:v>
                </c:pt>
                <c:pt idx="1">
                  <c:v>ФТС России</c:v>
                </c:pt>
                <c:pt idx="2">
                  <c:v>Другие администраторы доходов</c:v>
                </c:pt>
              </c:strCache>
            </c:strRef>
          </c:cat>
          <c:val>
            <c:numRef>
              <c:f>'[2.xlsx]Лист1'!$O$6:$O$8</c:f>
              <c:numCache>
                <c:formatCode>0.0%</c:formatCode>
                <c:ptCount val="3"/>
                <c:pt idx="0">
                  <c:v>0.56299999999999994</c:v>
                </c:pt>
                <c:pt idx="1">
                  <c:v>0.32700000000000001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94978756276556E-2"/>
          <c:y val="9.9684069028484062E-2"/>
          <c:w val="0.96601004248744693"/>
          <c:h val="0.7727659316644176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Российской Федерации</c:v>
                </c:pt>
              </c:strCache>
            </c:strRef>
          </c:tx>
          <c:spPr>
            <a:ln w="38100">
              <a:solidFill>
                <a:srgbClr val="4F81BD"/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1290.5999999999999</c:v>
                </c:pt>
                <c:pt idx="1">
                  <c:v>2553.6</c:v>
                </c:pt>
                <c:pt idx="2">
                  <c:v>4657.8999999999996</c:v>
                </c:pt>
                <c:pt idx="3">
                  <c:v>6438.7</c:v>
                </c:pt>
                <c:pt idx="4">
                  <c:v>8167.8</c:v>
                </c:pt>
                <c:pt idx="5">
                  <c:v>9838.1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33024"/>
        <c:axId val="55634560"/>
      </c:lineChart>
      <c:catAx>
        <c:axId val="556330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5634560"/>
        <c:crosses val="autoZero"/>
        <c:auto val="1"/>
        <c:lblAlgn val="ctr"/>
        <c:lblOffset val="100"/>
        <c:noMultiLvlLbl val="0"/>
      </c:catAx>
      <c:valAx>
        <c:axId val="55634560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5633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0.08438</cdr:x>
      <cdr:y>0.22424</cdr:y>
    </cdr:from>
    <cdr:to>
      <cdr:x>0.22813</cdr:x>
      <cdr:y>0.41481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5" y="576677"/>
          <a:ext cx="438150" cy="490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50" b="1">
              <a:solidFill>
                <a:schemeClr val="bg1"/>
              </a:solidFill>
              <a:latin typeface="Arial Narrow" panose="020B0606020202030204" pitchFamily="34" charset="0"/>
            </a:rPr>
            <a:t>68,0%</a:t>
          </a:r>
        </a:p>
        <a:p xmlns:a="http://schemas.openxmlformats.org/drawingml/2006/main">
          <a:pPr algn="ctr"/>
          <a:r>
            <a:rPr lang="ru-RU" sz="1050" b="1">
              <a:solidFill>
                <a:schemeClr val="bg1"/>
              </a:solidFill>
              <a:latin typeface="Arial Narrow" panose="020B0606020202030204" pitchFamily="34" charset="0"/>
            </a:rPr>
            <a:t>(68,4%)</a:t>
          </a:r>
        </a:p>
      </cdr:txBody>
    </cdr:sp>
  </cdr:relSizeAnchor>
  <cdr:relSizeAnchor xmlns:cdr="http://schemas.openxmlformats.org/drawingml/2006/chartDrawing">
    <cdr:from>
      <cdr:x>0.51541</cdr:x>
      <cdr:y>0.1803</cdr:y>
    </cdr:from>
    <cdr:to>
      <cdr:x>0.65451</cdr:x>
      <cdr:y>0.36348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00416" y="482582"/>
          <a:ext cx="431926" cy="490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50" b="1">
              <a:solidFill>
                <a:schemeClr val="bg1"/>
              </a:solidFill>
              <a:latin typeface="Arial Narrow" panose="020B0606020202030204" pitchFamily="34" charset="0"/>
            </a:rPr>
            <a:t>10,8%</a:t>
          </a:r>
        </a:p>
        <a:p xmlns:a="http://schemas.openxmlformats.org/drawingml/2006/main">
          <a:pPr algn="ctr"/>
          <a:r>
            <a:rPr lang="ru-RU" sz="1050" b="1">
              <a:solidFill>
                <a:schemeClr val="bg1"/>
              </a:solidFill>
              <a:latin typeface="Arial Narrow" panose="020B0606020202030204" pitchFamily="34" charset="0"/>
            </a:rPr>
            <a:t>(9,9%)</a:t>
          </a:r>
        </a:p>
      </cdr:txBody>
    </cdr:sp>
  </cdr:relSizeAnchor>
  <cdr:relSizeAnchor xmlns:cdr="http://schemas.openxmlformats.org/drawingml/2006/chartDrawing">
    <cdr:from>
      <cdr:x>0.56811</cdr:x>
      <cdr:y>0.51568</cdr:y>
    </cdr:from>
    <cdr:to>
      <cdr:x>0.77327</cdr:x>
      <cdr:y>0.62641</cdr:y>
    </cdr:to>
    <cdr:sp macro="" textlink="">
      <cdr:nvSpPr>
        <cdr:cNvPr id="5" name="TextBox 1"/>
        <cdr:cNvSpPr txBox="1"/>
      </cdr:nvSpPr>
      <cdr:spPr>
        <a:xfrm xmlns:a="http://schemas.openxmlformats.org/drawingml/2006/main" rot="638252">
          <a:off x="1764067" y="1380235"/>
          <a:ext cx="637043" cy="296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50" b="1" dirty="0">
              <a:solidFill>
                <a:schemeClr val="bg1"/>
              </a:solidFill>
              <a:latin typeface="Arial Narrow" panose="020B0606020202030204" pitchFamily="34" charset="0"/>
            </a:rPr>
            <a:t>3,9%</a:t>
          </a:r>
          <a:r>
            <a:rPr lang="ru-RU" sz="1050" b="1" baseline="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50" b="1" dirty="0">
              <a:solidFill>
                <a:schemeClr val="bg1"/>
              </a:solidFill>
              <a:latin typeface="Arial Narrow" panose="020B0606020202030204" pitchFamily="34" charset="0"/>
            </a:rPr>
            <a:t>(4,2%)</a:t>
          </a:r>
        </a:p>
      </cdr:txBody>
    </cdr:sp>
  </cdr:relSizeAnchor>
  <cdr:relSizeAnchor xmlns:cdr="http://schemas.openxmlformats.org/drawingml/2006/chartDrawing">
    <cdr:from>
      <cdr:x>0.5678</cdr:x>
      <cdr:y>0.32695</cdr:y>
    </cdr:from>
    <cdr:to>
      <cdr:x>0.78229</cdr:x>
      <cdr:y>0.51751</cdr:y>
    </cdr:to>
    <cdr:sp macro="" textlink="">
      <cdr:nvSpPr>
        <cdr:cNvPr id="6" name="TextBox 1"/>
        <cdr:cNvSpPr txBox="1"/>
      </cdr:nvSpPr>
      <cdr:spPr>
        <a:xfrm xmlns:a="http://schemas.openxmlformats.org/drawingml/2006/main" rot="20373769">
          <a:off x="1763105" y="875090"/>
          <a:ext cx="666037" cy="51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50" b="1" dirty="0">
              <a:solidFill>
                <a:schemeClr val="bg1"/>
              </a:solidFill>
              <a:latin typeface="Arial Narrow" panose="020B0606020202030204" pitchFamily="34" charset="0"/>
            </a:rPr>
            <a:t>5,1% (5,3%)</a:t>
          </a:r>
        </a:p>
      </cdr:txBody>
    </cdr:sp>
  </cdr:relSizeAnchor>
  <cdr:relSizeAnchor xmlns:cdr="http://schemas.openxmlformats.org/drawingml/2006/chartDrawing">
    <cdr:from>
      <cdr:x>0.50758</cdr:x>
      <cdr:y>0.65799</cdr:y>
    </cdr:from>
    <cdr:to>
      <cdr:x>0.71166</cdr:x>
      <cdr:y>0.7936</cdr:y>
    </cdr:to>
    <cdr:sp macro="" textlink="">
      <cdr:nvSpPr>
        <cdr:cNvPr id="7" name="TextBox 1"/>
        <cdr:cNvSpPr txBox="1"/>
      </cdr:nvSpPr>
      <cdr:spPr>
        <a:xfrm xmlns:a="http://schemas.openxmlformats.org/drawingml/2006/main" rot="2159846">
          <a:off x="1576105" y="1761120"/>
          <a:ext cx="633695" cy="362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50" b="1">
              <a:solidFill>
                <a:schemeClr val="bg1"/>
              </a:solidFill>
              <a:latin typeface="Arial Narrow" panose="020B0606020202030204" pitchFamily="34" charset="0"/>
            </a:rPr>
            <a:t>4,6%</a:t>
          </a:r>
          <a:r>
            <a:rPr lang="ru-RU" sz="1050" b="1" baseline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50" b="1">
              <a:solidFill>
                <a:schemeClr val="bg1"/>
              </a:solidFill>
              <a:latin typeface="Arial Narrow" panose="020B0606020202030204" pitchFamily="34" charset="0"/>
            </a:rPr>
            <a:t>(4,7%)</a:t>
          </a:r>
        </a:p>
      </cdr:txBody>
    </cdr:sp>
  </cdr:relSizeAnchor>
  <cdr:relSizeAnchor xmlns:cdr="http://schemas.openxmlformats.org/drawingml/2006/chartDrawing">
    <cdr:from>
      <cdr:x>0.52221</cdr:x>
      <cdr:y>0.60411</cdr:y>
    </cdr:from>
    <cdr:to>
      <cdr:x>0.78252</cdr:x>
      <cdr:y>0.69424</cdr:y>
    </cdr:to>
    <cdr:sp macro="" textlink="">
      <cdr:nvSpPr>
        <cdr:cNvPr id="8" name="TextBox 1"/>
        <cdr:cNvSpPr txBox="1"/>
      </cdr:nvSpPr>
      <cdr:spPr>
        <a:xfrm xmlns:a="http://schemas.openxmlformats.org/drawingml/2006/main" rot="1486864">
          <a:off x="1621535" y="1616919"/>
          <a:ext cx="808301" cy="241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lnSpc>
              <a:spcPts val="1000"/>
            </a:lnSpc>
          </a:pPr>
          <a:r>
            <a:rPr lang="ru-RU" sz="1000" b="1" dirty="0">
              <a:solidFill>
                <a:schemeClr val="bg1"/>
              </a:solidFill>
              <a:latin typeface="Arial Narrow" panose="020B0606020202030204" pitchFamily="34" charset="0"/>
            </a:rPr>
            <a:t>2,9%</a:t>
          </a:r>
          <a:r>
            <a:rPr lang="ru-RU" sz="1000" b="1" baseline="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Arial Narrow" panose="020B0606020202030204" pitchFamily="34" charset="0"/>
            </a:rPr>
            <a:t>(3,0%)</a:t>
          </a:r>
        </a:p>
      </cdr:txBody>
    </cdr:sp>
  </cdr:relSizeAnchor>
  <cdr:relSizeAnchor xmlns:cdr="http://schemas.openxmlformats.org/drawingml/2006/chartDrawing">
    <cdr:from>
      <cdr:x>0.51985</cdr:x>
      <cdr:y>0.43319</cdr:y>
    </cdr:from>
    <cdr:to>
      <cdr:x>0.83995</cdr:x>
      <cdr:y>0.59414</cdr:y>
    </cdr:to>
    <cdr:sp macro="" textlink="">
      <cdr:nvSpPr>
        <cdr:cNvPr id="9" name="TextBox 1"/>
        <cdr:cNvSpPr txBox="1"/>
      </cdr:nvSpPr>
      <cdr:spPr>
        <a:xfrm xmlns:a="http://schemas.openxmlformats.org/drawingml/2006/main" rot="21381512">
          <a:off x="1614202" y="1159439"/>
          <a:ext cx="993976" cy="430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lnSpc>
              <a:spcPts val="1000"/>
            </a:lnSpc>
          </a:pPr>
          <a:r>
            <a:rPr lang="ru-RU" sz="1000" b="1" dirty="0">
              <a:solidFill>
                <a:schemeClr val="bg1"/>
              </a:solidFill>
              <a:latin typeface="Arial Narrow" panose="020B0606020202030204" pitchFamily="34" charset="0"/>
            </a:rPr>
            <a:t>4,7%</a:t>
          </a:r>
          <a:r>
            <a:rPr lang="ru-RU" sz="1000" b="1" baseline="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Arial Narrow" panose="020B0606020202030204" pitchFamily="34" charset="0"/>
            </a:rPr>
            <a:t>(4,5%)</a:t>
          </a:r>
        </a:p>
      </cdr:txBody>
    </cdr:sp>
  </cdr:relSizeAnchor>
  <cdr:relSizeAnchor xmlns:cdr="http://schemas.openxmlformats.org/drawingml/2006/chartDrawing">
    <cdr:from>
      <cdr:x>0.22813</cdr:x>
      <cdr:y>0.4037</cdr:y>
    </cdr:from>
    <cdr:to>
      <cdr:x>0.53438</cdr:x>
      <cdr:y>0.68889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95340" y="1038220"/>
          <a:ext cx="933450" cy="733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36000" tIns="36000" rIns="36000" bIns="36000" rtlCol="0"/>
        <a:lstStyle xmlns:a="http://schemas.openxmlformats.org/drawingml/2006/main"/>
        <a:p xmlns:a="http://schemas.openxmlformats.org/drawingml/2006/main">
          <a:pPr algn="ctr">
            <a:lnSpc>
              <a:spcPts val="1500"/>
            </a:lnSpc>
          </a:pP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90,5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>
            <a:lnSpc>
              <a:spcPts val="1500"/>
            </a:lnSpc>
          </a:pPr>
          <a:r>
            <a: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млрд.</a:t>
          </a:r>
          <a:r>
            <a: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ru-RU" sz="1400" b="1" baseline="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долл.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0.81524</cdr:x>
      <cdr:y>0.25256</cdr:y>
    </cdr:from>
    <cdr:to>
      <cdr:x>0.98543</cdr:x>
      <cdr:y>0.68161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91350" y="217402"/>
          <a:ext cx="83318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+11,7%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0.70746</cdr:x>
      <cdr:y>0.24915</cdr:y>
    </cdr:from>
    <cdr:to>
      <cdr:x>0.91414</cdr:x>
      <cdr:y>0.67821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413166" y="214473"/>
          <a:ext cx="99713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+ 11,8%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0.3291</cdr:x>
      <cdr:y>0.4015</cdr:y>
    </cdr:from>
    <cdr:to>
      <cdr:x>0.62666</cdr:x>
      <cdr:y>0.6515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47796" y="1156327"/>
          <a:ext cx="856973" cy="72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180,3</a:t>
          </a:r>
        </a:p>
        <a:p xmlns:a="http://schemas.openxmlformats.org/drawingml/2006/main">
          <a:pPr algn="ctr"/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0.19832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1863070" y="63478"/>
          <a:ext cx="789214" cy="440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</a:t>
          </a:r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рублей</a:t>
          </a:r>
        </a:p>
        <a:p xmlns:a="http://schemas.openxmlformats.org/drawingml/2006/main">
          <a:pPr algn="ctr"/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 </a:t>
          </a:r>
          <a:endParaRPr lang="ru-RU" sz="1100" b="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0.05135</cdr:x>
      <cdr:y>0.81254</cdr:y>
    </cdr:from>
    <cdr:to>
      <cdr:x>0.39464</cdr:x>
      <cdr:y>0.97206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47726" y="1881258"/>
          <a:ext cx="165621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+ 19,9%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0.15661</cdr:x>
      <cdr:y>0.5999</cdr:y>
    </cdr:from>
    <cdr:to>
      <cdr:x>0.37571</cdr:x>
      <cdr:y>0.75941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55576" y="1388943"/>
          <a:ext cx="1057056" cy="369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1,8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0.06728</cdr:x>
      <cdr:y>0</cdr:y>
    </cdr:from>
    <cdr:to>
      <cdr:x>0.29148</cdr:x>
      <cdr:y>0.17231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781" y="0"/>
          <a:ext cx="655729" cy="2940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just">
            <a:spcAft>
              <a:spcPts val="750"/>
            </a:spcAft>
          </a:pPr>
          <a:r>
            <a:rPr lang="ru-RU" sz="1200" b="1" i="1" dirty="0" smtClean="0">
              <a:solidFill>
                <a:srgbClr val="E36C0A"/>
              </a:solidFill>
              <a:effectLst/>
              <a:latin typeface="Arial Narrow"/>
              <a:ea typeface="Times New Roman"/>
            </a:rPr>
            <a:t>+ 6,3%</a:t>
          </a:r>
          <a:endParaRPr lang="ru-RU" sz="1200" dirty="0">
            <a:effectLst/>
            <a:latin typeface="Times New Roman"/>
            <a:ea typeface="Times New Roman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0.08198</cdr:x>
      <cdr:y>0.78586</cdr:y>
    </cdr:from>
    <cdr:to>
      <cdr:x>0.26938</cdr:x>
      <cdr:y>0.97861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5536" y="1819497"/>
          <a:ext cx="904119" cy="446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500" b="1" dirty="0" smtClean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+ 18,6%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0.13332</cdr:x>
      <cdr:y>0.60507</cdr:y>
    </cdr:from>
    <cdr:to>
      <cdr:x>0.35242</cdr:x>
      <cdr:y>0.76458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43201" y="1400902"/>
          <a:ext cx="1057056" cy="369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+ 12,7%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0.64661</cdr:x>
      <cdr:y>0.66642</cdr:y>
    </cdr:from>
    <cdr:to>
      <cdr:x>0.82576</cdr:x>
      <cdr:y>0.87124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1890799" y="1986801"/>
          <a:ext cx="523866" cy="610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48,8%</a:t>
          </a:r>
        </a:p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(47,1%)</a:t>
          </a:r>
        </a:p>
      </cdr:txBody>
    </cdr:sp>
  </cdr:relSizeAnchor>
  <cdr:relSizeAnchor xmlns:cdr="http://schemas.openxmlformats.org/drawingml/2006/chartDrawing">
    <cdr:from>
      <cdr:x>0.64372</cdr:x>
      <cdr:y>0.25247</cdr:y>
    </cdr:from>
    <cdr:to>
      <cdr:x>0.82288</cdr:x>
      <cdr:y>0.45729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1882351" y="752706"/>
          <a:ext cx="523895" cy="610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7,1%</a:t>
          </a:r>
        </a:p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(7,5%)</a:t>
          </a:r>
        </a:p>
      </cdr:txBody>
    </cdr:sp>
  </cdr:relSizeAnchor>
  <cdr:relSizeAnchor xmlns:cdr="http://schemas.openxmlformats.org/drawingml/2006/chartDrawing">
    <cdr:from>
      <cdr:x>0.3953</cdr:x>
      <cdr:y>0.18985</cdr:y>
    </cdr:from>
    <cdr:to>
      <cdr:x>0.57445</cdr:x>
      <cdr:y>0.39467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1155940" y="566017"/>
          <a:ext cx="523866" cy="610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5,7%</a:t>
          </a:r>
        </a:p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(5,5%)</a:t>
          </a:r>
        </a:p>
      </cdr:txBody>
    </cdr:sp>
  </cdr:relSizeAnchor>
  <cdr:relSizeAnchor xmlns:cdr="http://schemas.openxmlformats.org/drawingml/2006/chartDrawing">
    <cdr:from>
      <cdr:x>0.25198</cdr:x>
      <cdr:y>0.2707</cdr:y>
    </cdr:from>
    <cdr:to>
      <cdr:x>0.43114</cdr:x>
      <cdr:y>0.47552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736837" y="807033"/>
          <a:ext cx="523895" cy="610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12,5%</a:t>
          </a:r>
        </a:p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(13,4%)</a:t>
          </a:r>
        </a:p>
      </cdr:txBody>
    </cdr:sp>
  </cdr:relSizeAnchor>
  <cdr:relSizeAnchor xmlns:cdr="http://schemas.openxmlformats.org/drawingml/2006/chartDrawing">
    <cdr:from>
      <cdr:x>0.17098</cdr:x>
      <cdr:y>0.53159</cdr:y>
    </cdr:from>
    <cdr:to>
      <cdr:x>0.35014</cdr:x>
      <cdr:y>0.73641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499972" y="1584854"/>
          <a:ext cx="523895" cy="610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19,3%</a:t>
          </a:r>
        </a:p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(19,7%)</a:t>
          </a:r>
        </a:p>
      </cdr:txBody>
    </cdr:sp>
  </cdr:relSizeAnchor>
  <cdr:relSizeAnchor xmlns:cdr="http://schemas.openxmlformats.org/drawingml/2006/chartDrawing">
    <cdr:from>
      <cdr:x>0.52787</cdr:x>
      <cdr:y>0.19333</cdr:y>
    </cdr:from>
    <cdr:to>
      <cdr:x>0.70702</cdr:x>
      <cdr:y>0.39815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1543585" y="576391"/>
          <a:ext cx="523866" cy="610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6,6%</a:t>
          </a:r>
        </a:p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(6,8%)</a:t>
          </a:r>
        </a:p>
      </cdr:txBody>
    </cdr:sp>
  </cdr:relSizeAnchor>
  <cdr:relSizeAnchor xmlns:cdr="http://schemas.openxmlformats.org/drawingml/2006/chartDrawing">
    <cdr:from>
      <cdr:x>0.44951</cdr:x>
      <cdr:y>0.44947</cdr:y>
    </cdr:from>
    <cdr:to>
      <cdr:x>0.62866</cdr:x>
      <cdr:y>0.65429</cdr:y>
    </cdr:to>
    <cdr:sp macro="" textlink="">
      <cdr:nvSpPr>
        <cdr:cNvPr id="8" name="Поле 7"/>
        <cdr:cNvSpPr txBox="1"/>
      </cdr:nvSpPr>
      <cdr:spPr>
        <a:xfrm xmlns:a="http://schemas.openxmlformats.org/drawingml/2006/main">
          <a:off x="1314449" y="1241539"/>
          <a:ext cx="523875" cy="565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48,5</a:t>
          </a:r>
        </a:p>
        <a:p xmlns:a="http://schemas.openxmlformats.org/drawingml/2006/main">
          <a:pPr algn="ctr"/>
          <a:r>
            <a:rPr lang="ru-RU" sz="1600" b="1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млрд.</a:t>
          </a:r>
          <a:r>
            <a:rPr lang="ru-RU" sz="1600" b="1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ru-RU" sz="1600" b="1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долл.</a:t>
          </a:r>
          <a:r>
            <a:rPr lang="ru-RU" sz="1600" b="1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endParaRPr lang="ru-RU" sz="1600" b="1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0.23444</cdr:x>
      <cdr:y>0.36637</cdr:y>
    </cdr:from>
    <cdr:to>
      <cdr:x>0.54069</cdr:x>
      <cdr:y>0.71214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22323" y="838287"/>
          <a:ext cx="812943" cy="791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36000" tIns="36000" rIns="36000" bIns="36000" rtlCol="0"/>
        <a:lstStyle xmlns:a="http://schemas.openxmlformats.org/drawingml/2006/main"/>
        <a:p xmlns:a="http://schemas.openxmlformats.org/drawingml/2006/main">
          <a:pPr algn="ctr">
            <a:lnSpc>
              <a:spcPts val="1500"/>
            </a:lnSpc>
          </a:pP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214,3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>
            <a:lnSpc>
              <a:spcPts val="1500"/>
            </a:lnSpc>
          </a:pPr>
          <a:r>
            <a: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млрд.</a:t>
          </a:r>
          <a:r>
            <a: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endParaRPr lang="ru-RU" sz="1400" b="1" dirty="0" smtClean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  <a:ea typeface="+mn-ea"/>
            <a:cs typeface="+mn-cs"/>
          </a:endParaRPr>
        </a:p>
        <a:p xmlns:a="http://schemas.openxmlformats.org/drawingml/2006/main">
          <a:pPr algn="ctr">
            <a:lnSpc>
              <a:spcPts val="1500"/>
            </a:lnSpc>
          </a:pPr>
          <a:r>
            <a:rPr lang="ru-RU" sz="1400" b="1" baseline="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долл</a:t>
          </a:r>
          <a:r>
            <a:rPr lang="ru-RU" sz="1400" b="1" baseline="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.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0.41535</cdr:x>
      <cdr:y>0.42886</cdr:y>
    </cdr:from>
    <cdr:to>
      <cdr:x>0.65121</cdr:x>
      <cdr:y>0.722</cdr:y>
    </cdr:to>
    <cdr:sp macro="" textlink="">
      <cdr:nvSpPr>
        <cdr:cNvPr id="8" name="Поле 7"/>
        <cdr:cNvSpPr txBox="1"/>
      </cdr:nvSpPr>
      <cdr:spPr>
        <a:xfrm xmlns:a="http://schemas.openxmlformats.org/drawingml/2006/main">
          <a:off x="1131230" y="1190872"/>
          <a:ext cx="642389" cy="813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116,3</a:t>
          </a:r>
          <a:endParaRPr lang="ru-RU" sz="1400" b="1" dirty="0" smtClean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млрд.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долл.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0.28264</cdr:x>
      <cdr:y>0.33944</cdr:y>
    </cdr:from>
    <cdr:to>
      <cdr:x>0.59534</cdr:x>
      <cdr:y>0.68854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865794" y="887176"/>
          <a:ext cx="957875" cy="912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14 167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руб.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0.33751</cdr:x>
      <cdr:y>0.42868</cdr:y>
    </cdr:from>
    <cdr:to>
      <cdr:x>0.66249</cdr:x>
      <cdr:y>0.74815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72043" y="1234611"/>
          <a:ext cx="935914" cy="920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842,6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</cdr:y>
    </cdr:from>
    <cdr:to>
      <cdr:x>1</cdr:x>
      <cdr:y>0.12917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23027" y="0"/>
          <a:ext cx="856973" cy="372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0.38403</cdr:x>
      <cdr:y>0.40798</cdr:y>
    </cdr:from>
    <cdr:to>
      <cdr:x>0.66227</cdr:x>
      <cdr:y>0.57898</cdr:y>
    </cdr:to>
    <cdr:sp macro="" textlink="">
      <cdr:nvSpPr>
        <cdr:cNvPr id="2" name="Поле 1"/>
        <cdr:cNvSpPr txBox="1"/>
      </cdr:nvSpPr>
      <cdr:spPr bwMode="auto">
        <a:xfrm xmlns:a="http://schemas.openxmlformats.org/drawingml/2006/main">
          <a:off x="1454905" y="1174982"/>
          <a:ext cx="1054117" cy="4924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3 397,2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0.69598</cdr:x>
      <cdr:y>0.03882</cdr:y>
    </cdr:from>
    <cdr:to>
      <cdr:x>1</cdr:x>
      <cdr:y>0.145</cdr:y>
    </cdr:to>
    <cdr:sp macro="" textlink="">
      <cdr:nvSpPr>
        <cdr:cNvPr id="3" name="Поле 4"/>
        <cdr:cNvSpPr txBox="1"/>
      </cdr:nvSpPr>
      <cdr:spPr bwMode="auto">
        <a:xfrm xmlns:a="http://schemas.openxmlformats.org/drawingml/2006/main">
          <a:off x="2104857" y="107950"/>
          <a:ext cx="870118" cy="295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wrap="none" lIns="27432" tIns="32004" rIns="27432" bIns="0" rtlCol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  <cdr:relSizeAnchor xmlns:cdr="http://schemas.openxmlformats.org/drawingml/2006/chartDrawing">
    <cdr:from>
      <cdr:x>0.05405</cdr:x>
      <cdr:y>0.69434</cdr:y>
    </cdr:from>
    <cdr:to>
      <cdr:x>0.22502</cdr:x>
      <cdr:y>0.87688</cdr:y>
    </cdr:to>
    <cdr:sp macro="" textlink="">
      <cdr:nvSpPr>
        <cdr:cNvPr id="4" name="TextBox 28"/>
        <cdr:cNvSpPr txBox="1"/>
      </cdr:nvSpPr>
      <cdr:spPr bwMode="auto">
        <a:xfrm xmlns:a="http://schemas.openxmlformats.org/drawingml/2006/main">
          <a:off x="204779" y="1999699"/>
          <a:ext cx="647723" cy="525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104105" tIns="52052" rIns="104105" bIns="52052" anchor="ctr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1041034">
            <a:defRPr/>
          </a:pPr>
          <a:r>
            <a:rPr lang="ru-RU" sz="1600" b="1" dirty="0" smtClean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rPr>
            <a:t>1 644,6</a:t>
          </a:r>
          <a:endParaRPr lang="ru-RU" sz="1600" b="1" dirty="0">
            <a:solidFill>
              <a:srgbClr val="F79646">
                <a:lumMod val="75000"/>
              </a:srgb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0.3291</cdr:x>
      <cdr:y>0.4015</cdr:y>
    </cdr:from>
    <cdr:to>
      <cdr:x>0.62666</cdr:x>
      <cdr:y>0.6515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47796" y="1156327"/>
          <a:ext cx="856973" cy="72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933,0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0.15417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54064" y="57150"/>
          <a:ext cx="870111" cy="295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0.3301</cdr:x>
      <cdr:y>0.43809</cdr:y>
    </cdr:from>
    <cdr:to>
      <cdr:x>0.65508</cdr:x>
      <cdr:y>0.75756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140349" y="1261707"/>
          <a:ext cx="1122673" cy="920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4 844,0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0.70054</cdr:x>
      <cdr:y>0.0052</cdr:y>
    </cdr:from>
    <cdr:to>
      <cdr:x>0.9981</cdr:x>
      <cdr:y>0.13437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17541" y="14981"/>
          <a:ext cx="856973" cy="372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1264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97" y="2"/>
            <a:ext cx="2911264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B1674-EDFF-4ACF-819C-06B4B3EA7DCA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687280"/>
            <a:ext cx="537464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2821"/>
            <a:ext cx="2911264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97" y="9372821"/>
            <a:ext cx="2911264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63C2-6CC4-4D69-B330-8740ECB5A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В 2017 году в товарной структуре ВДС значительно увеличилась доля добычи полезных ископаемых: 9,4% (в 2016 - 8,6%). </a:t>
            </a:r>
          </a:p>
          <a:p>
            <a:r>
              <a:rPr lang="ru-RU" sz="1200" dirty="0" smtClean="0">
                <a:latin typeface="Arial Narrow" panose="020B0606020202030204" pitchFamily="34" charset="0"/>
              </a:rPr>
              <a:t>Создает положительный импульс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0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уголь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52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smtClean="0">
                <a:latin typeface="Arial Narrow" panose="020B0606020202030204" pitchFamily="34" charset="0"/>
              </a:rPr>
              <a:t>Динамика ВВП тесно связана с </a:t>
            </a:r>
            <a:r>
              <a:rPr lang="ru-RU" sz="1200" dirty="0" smtClean="0">
                <a:latin typeface="Arial Narrow" panose="020B0606020202030204" pitchFamily="34" charset="0"/>
              </a:rPr>
              <a:t>таким </a:t>
            </a:r>
            <a:r>
              <a:rPr lang="x-none" sz="1200" smtClean="0">
                <a:latin typeface="Arial Narrow" panose="020B0606020202030204" pitchFamily="34" charset="0"/>
              </a:rPr>
              <a:t>видом экономической деятельности</a:t>
            </a:r>
            <a:r>
              <a:rPr lang="ru-RU" sz="1200" dirty="0" smtClean="0">
                <a:latin typeface="Arial Narrow" panose="020B0606020202030204" pitchFamily="34" charset="0"/>
              </a:rPr>
              <a:t> как розничная и оптовая торговля.</a:t>
            </a:r>
            <a:r>
              <a:rPr lang="x-none" sz="1200" smtClean="0"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latin typeface="Arial Narrow" panose="020B0606020202030204" pitchFamily="34" charset="0"/>
              </a:rPr>
              <a:t>Торговый оборот – важнейший показатель. Его доля в структуре ВДС в 2017 году составила 14,4%.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9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9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50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97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959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3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47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59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758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8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2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5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7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0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4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6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64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451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879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879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87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0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9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0" r:id="rId12"/>
    <p:sldLayoutId id="2147483701" r:id="rId13"/>
    <p:sldLayoutId id="2147483702" r:id="rId14"/>
    <p:sldLayoutId id="2147483703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2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microsoft.com/office/2007/relationships/hdphoto" Target="../media/hdphoto21.wdp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22.png"/><Relationship Id="rId26" Type="http://schemas.openxmlformats.org/officeDocument/2006/relationships/chart" Target="../charts/chart2.xml"/><Relationship Id="rId39" Type="http://schemas.microsoft.com/office/2007/relationships/hdphoto" Target="../media/hdphoto16.wdp"/><Relationship Id="rId3" Type="http://schemas.openxmlformats.org/officeDocument/2006/relationships/image" Target="../media/image15.png"/><Relationship Id="rId21" Type="http://schemas.microsoft.com/office/2007/relationships/hdphoto" Target="../media/hdphoto8.wdp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microsoft.com/office/2007/relationships/hdphoto" Target="../media/hdphoto19.wdp"/><Relationship Id="rId50" Type="http://schemas.openxmlformats.org/officeDocument/2006/relationships/chart" Target="../charts/chart5.xml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17" Type="http://schemas.openxmlformats.org/officeDocument/2006/relationships/image" Target="../media/image21.png"/><Relationship Id="rId25" Type="http://schemas.microsoft.com/office/2007/relationships/hdphoto" Target="../media/hdphoto10.wdp"/><Relationship Id="rId33" Type="http://schemas.microsoft.com/office/2007/relationships/hdphoto" Target="../media/hdphoto13.wdp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20" Type="http://schemas.openxmlformats.org/officeDocument/2006/relationships/image" Target="../media/image23.png"/><Relationship Id="rId29" Type="http://schemas.microsoft.com/office/2007/relationships/hdphoto" Target="../media/hdphoto11.wdp"/><Relationship Id="rId41" Type="http://schemas.microsoft.com/office/2007/relationships/hdphoto" Target="../media/hdphoto17.wdp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24" Type="http://schemas.openxmlformats.org/officeDocument/2006/relationships/image" Target="../media/image25.png"/><Relationship Id="rId32" Type="http://schemas.openxmlformats.org/officeDocument/2006/relationships/image" Target="../media/image28.png"/><Relationship Id="rId37" Type="http://schemas.microsoft.com/office/2007/relationships/hdphoto" Target="../media/hdphoto15.wdp"/><Relationship Id="rId40" Type="http://schemas.openxmlformats.org/officeDocument/2006/relationships/image" Target="../media/image32.png"/><Relationship Id="rId45" Type="http://schemas.openxmlformats.org/officeDocument/2006/relationships/image" Target="../media/image34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23" Type="http://schemas.microsoft.com/office/2007/relationships/hdphoto" Target="../media/hdphoto9.wdp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microsoft.com/office/2007/relationships/hdphoto" Target="../media/hdphoto20.wdp"/><Relationship Id="rId10" Type="http://schemas.microsoft.com/office/2007/relationships/hdphoto" Target="../media/hdphoto4.wdp"/><Relationship Id="rId19" Type="http://schemas.microsoft.com/office/2007/relationships/hdphoto" Target="../media/hdphoto7.wdp"/><Relationship Id="rId31" Type="http://schemas.microsoft.com/office/2007/relationships/hdphoto" Target="../media/hdphoto12.wdp"/><Relationship Id="rId44" Type="http://schemas.openxmlformats.org/officeDocument/2006/relationships/chart" Target="../charts/chart4.xml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openxmlformats.org/officeDocument/2006/relationships/image" Target="../media/image11.png"/><Relationship Id="rId22" Type="http://schemas.openxmlformats.org/officeDocument/2006/relationships/image" Target="../media/image24.png"/><Relationship Id="rId27" Type="http://schemas.openxmlformats.org/officeDocument/2006/relationships/chart" Target="../charts/chart3.xml"/><Relationship Id="rId30" Type="http://schemas.openxmlformats.org/officeDocument/2006/relationships/image" Target="../media/image27.png"/><Relationship Id="rId35" Type="http://schemas.microsoft.com/office/2007/relationships/hdphoto" Target="../media/hdphoto14.wdp"/><Relationship Id="rId43" Type="http://schemas.microsoft.com/office/2007/relationships/hdphoto" Target="../media/hdphoto18.wdp"/><Relationship Id="rId48" Type="http://schemas.openxmlformats.org/officeDocument/2006/relationships/image" Target="../media/image36.png"/><Relationship Id="rId8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6"/>
          <p:cNvSpPr/>
          <p:nvPr/>
        </p:nvSpPr>
        <p:spPr>
          <a:xfrm rot="16200000">
            <a:off x="2663790" y="368658"/>
            <a:ext cx="3816424" cy="8928994"/>
          </a:xfrm>
          <a:custGeom>
            <a:avLst/>
            <a:gdLst>
              <a:gd name="connsiteX0" fmla="*/ 0 w 2628105"/>
              <a:gd name="connsiteY0" fmla="*/ 0 h 5277046"/>
              <a:gd name="connsiteX1" fmla="*/ 1314053 w 2628105"/>
              <a:gd name="connsiteY1" fmla="*/ 0 h 5277046"/>
              <a:gd name="connsiteX2" fmla="*/ 2628106 w 2628105"/>
              <a:gd name="connsiteY2" fmla="*/ 2638523 h 5277046"/>
              <a:gd name="connsiteX3" fmla="*/ 1314053 w 2628105"/>
              <a:gd name="connsiteY3" fmla="*/ 5277046 h 5277046"/>
              <a:gd name="connsiteX4" fmla="*/ 0 w 2628105"/>
              <a:gd name="connsiteY4" fmla="*/ 5277046 h 5277046"/>
              <a:gd name="connsiteX5" fmla="*/ 0 w 2628105"/>
              <a:gd name="connsiteY5" fmla="*/ 0 h 5277046"/>
              <a:gd name="connsiteX0" fmla="*/ 0 w 2628106"/>
              <a:gd name="connsiteY0" fmla="*/ 0 h 5277046"/>
              <a:gd name="connsiteX1" fmla="*/ 1314053 w 2628106"/>
              <a:gd name="connsiteY1" fmla="*/ 0 h 5277046"/>
              <a:gd name="connsiteX2" fmla="*/ 2628106 w 2628106"/>
              <a:gd name="connsiteY2" fmla="*/ 2638523 h 5277046"/>
              <a:gd name="connsiteX3" fmla="*/ 1314053 w 2628106"/>
              <a:gd name="connsiteY3" fmla="*/ 5277046 h 5277046"/>
              <a:gd name="connsiteX4" fmla="*/ 0 w 2628106"/>
              <a:gd name="connsiteY4" fmla="*/ 5277046 h 5277046"/>
              <a:gd name="connsiteX5" fmla="*/ 0 w 2628106"/>
              <a:gd name="connsiteY5" fmla="*/ 0 h 5277046"/>
              <a:gd name="connsiteX0" fmla="*/ 0 w 2473559"/>
              <a:gd name="connsiteY0" fmla="*/ 0 h 5277046"/>
              <a:gd name="connsiteX1" fmla="*/ 1314053 w 2473559"/>
              <a:gd name="connsiteY1" fmla="*/ 0 h 5277046"/>
              <a:gd name="connsiteX2" fmla="*/ 2473559 w 2473559"/>
              <a:gd name="connsiteY2" fmla="*/ 2715796 h 5277046"/>
              <a:gd name="connsiteX3" fmla="*/ 1314053 w 2473559"/>
              <a:gd name="connsiteY3" fmla="*/ 5277046 h 5277046"/>
              <a:gd name="connsiteX4" fmla="*/ 0 w 2473559"/>
              <a:gd name="connsiteY4" fmla="*/ 5277046 h 5277046"/>
              <a:gd name="connsiteX5" fmla="*/ 0 w 2473559"/>
              <a:gd name="connsiteY5" fmla="*/ 0 h 5277046"/>
              <a:gd name="connsiteX0" fmla="*/ 0 w 2536039"/>
              <a:gd name="connsiteY0" fmla="*/ 0 h 5277046"/>
              <a:gd name="connsiteX1" fmla="*/ 1314053 w 2536039"/>
              <a:gd name="connsiteY1" fmla="*/ 0 h 5277046"/>
              <a:gd name="connsiteX2" fmla="*/ 2473559 w 2536039"/>
              <a:gd name="connsiteY2" fmla="*/ 2715796 h 5277046"/>
              <a:gd name="connsiteX3" fmla="*/ 1919360 w 2536039"/>
              <a:gd name="connsiteY3" fmla="*/ 5264170 h 5277046"/>
              <a:gd name="connsiteX4" fmla="*/ 0 w 2536039"/>
              <a:gd name="connsiteY4" fmla="*/ 5277046 h 5277046"/>
              <a:gd name="connsiteX5" fmla="*/ 0 w 2536039"/>
              <a:gd name="connsiteY5" fmla="*/ 0 h 5277046"/>
              <a:gd name="connsiteX0" fmla="*/ 0 w 2489754"/>
              <a:gd name="connsiteY0" fmla="*/ 0 h 5277046"/>
              <a:gd name="connsiteX1" fmla="*/ 1314053 w 2489754"/>
              <a:gd name="connsiteY1" fmla="*/ 0 h 5277046"/>
              <a:gd name="connsiteX2" fmla="*/ 2473559 w 2489754"/>
              <a:gd name="connsiteY2" fmla="*/ 2715796 h 5277046"/>
              <a:gd name="connsiteX3" fmla="*/ 1919360 w 2489754"/>
              <a:gd name="connsiteY3" fmla="*/ 5264170 h 5277046"/>
              <a:gd name="connsiteX4" fmla="*/ 0 w 2489754"/>
              <a:gd name="connsiteY4" fmla="*/ 5277046 h 5277046"/>
              <a:gd name="connsiteX5" fmla="*/ 0 w 2489754"/>
              <a:gd name="connsiteY5" fmla="*/ 0 h 5277046"/>
              <a:gd name="connsiteX0" fmla="*/ 0 w 2595396"/>
              <a:gd name="connsiteY0" fmla="*/ 0 h 5277046"/>
              <a:gd name="connsiteX1" fmla="*/ 1314053 w 2595396"/>
              <a:gd name="connsiteY1" fmla="*/ 0 h 5277046"/>
              <a:gd name="connsiteX2" fmla="*/ 2473559 w 2595396"/>
              <a:gd name="connsiteY2" fmla="*/ 2715796 h 5277046"/>
              <a:gd name="connsiteX3" fmla="*/ 2382999 w 2595396"/>
              <a:gd name="connsiteY3" fmla="*/ 5264170 h 5277046"/>
              <a:gd name="connsiteX4" fmla="*/ 0 w 2595396"/>
              <a:gd name="connsiteY4" fmla="*/ 5277046 h 5277046"/>
              <a:gd name="connsiteX5" fmla="*/ 0 w 2595396"/>
              <a:gd name="connsiteY5" fmla="*/ 0 h 5277046"/>
              <a:gd name="connsiteX0" fmla="*/ 0 w 2550566"/>
              <a:gd name="connsiteY0" fmla="*/ 0 h 5277046"/>
              <a:gd name="connsiteX1" fmla="*/ 1314053 w 2550566"/>
              <a:gd name="connsiteY1" fmla="*/ 0 h 5277046"/>
              <a:gd name="connsiteX2" fmla="*/ 2473559 w 2550566"/>
              <a:gd name="connsiteY2" fmla="*/ 2715796 h 5277046"/>
              <a:gd name="connsiteX3" fmla="*/ 2382999 w 2550566"/>
              <a:gd name="connsiteY3" fmla="*/ 5264170 h 5277046"/>
              <a:gd name="connsiteX4" fmla="*/ 0 w 2550566"/>
              <a:gd name="connsiteY4" fmla="*/ 5277046 h 5277046"/>
              <a:gd name="connsiteX5" fmla="*/ 0 w 2550566"/>
              <a:gd name="connsiteY5" fmla="*/ 0 h 5277046"/>
              <a:gd name="connsiteX0" fmla="*/ 0 w 2659559"/>
              <a:gd name="connsiteY0" fmla="*/ 0 h 5277046"/>
              <a:gd name="connsiteX1" fmla="*/ 1314053 w 2659559"/>
              <a:gd name="connsiteY1" fmla="*/ 0 h 5277046"/>
              <a:gd name="connsiteX2" fmla="*/ 2473559 w 2659559"/>
              <a:gd name="connsiteY2" fmla="*/ 2715796 h 5277046"/>
              <a:gd name="connsiteX3" fmla="*/ 2601939 w 2659559"/>
              <a:gd name="connsiteY3" fmla="*/ 5264170 h 5277046"/>
              <a:gd name="connsiteX4" fmla="*/ 0 w 2659559"/>
              <a:gd name="connsiteY4" fmla="*/ 5277046 h 5277046"/>
              <a:gd name="connsiteX5" fmla="*/ 0 w 2659559"/>
              <a:gd name="connsiteY5" fmla="*/ 0 h 5277046"/>
              <a:gd name="connsiteX0" fmla="*/ 0 w 2626298"/>
              <a:gd name="connsiteY0" fmla="*/ 0 h 5277046"/>
              <a:gd name="connsiteX1" fmla="*/ 1314053 w 2626298"/>
              <a:gd name="connsiteY1" fmla="*/ 0 h 5277046"/>
              <a:gd name="connsiteX2" fmla="*/ 2473559 w 2626298"/>
              <a:gd name="connsiteY2" fmla="*/ 2715796 h 5277046"/>
              <a:gd name="connsiteX3" fmla="*/ 2601939 w 2626298"/>
              <a:gd name="connsiteY3" fmla="*/ 5264170 h 5277046"/>
              <a:gd name="connsiteX4" fmla="*/ 0 w 2626298"/>
              <a:gd name="connsiteY4" fmla="*/ 5277046 h 5277046"/>
              <a:gd name="connsiteX5" fmla="*/ 0 w 2626298"/>
              <a:gd name="connsiteY5" fmla="*/ 0 h 5277046"/>
              <a:gd name="connsiteX0" fmla="*/ 0 w 2642773"/>
              <a:gd name="connsiteY0" fmla="*/ 0 h 5277046"/>
              <a:gd name="connsiteX1" fmla="*/ 1314053 w 2642773"/>
              <a:gd name="connsiteY1" fmla="*/ 0 h 5277046"/>
              <a:gd name="connsiteX2" fmla="*/ 2473559 w 2642773"/>
              <a:gd name="connsiteY2" fmla="*/ 2715796 h 5277046"/>
              <a:gd name="connsiteX3" fmla="*/ 2601939 w 2642773"/>
              <a:gd name="connsiteY3" fmla="*/ 5264170 h 5277046"/>
              <a:gd name="connsiteX4" fmla="*/ 0 w 2642773"/>
              <a:gd name="connsiteY4" fmla="*/ 5277046 h 5277046"/>
              <a:gd name="connsiteX5" fmla="*/ 0 w 2642773"/>
              <a:gd name="connsiteY5" fmla="*/ 0 h 52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773" h="5277046">
                <a:moveTo>
                  <a:pt x="0" y="0"/>
                </a:moveTo>
                <a:lnTo>
                  <a:pt x="1314053" y="0"/>
                </a:lnTo>
                <a:cubicBezTo>
                  <a:pt x="1872357" y="605309"/>
                  <a:pt x="2258911" y="1838434"/>
                  <a:pt x="2473559" y="2715796"/>
                </a:cubicBezTo>
                <a:cubicBezTo>
                  <a:pt x="2688207" y="3593158"/>
                  <a:pt x="2657969" y="4723263"/>
                  <a:pt x="2601939" y="5264170"/>
                </a:cubicBezTo>
                <a:lnTo>
                  <a:pt x="0" y="5277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Итоги деятельности ФНС России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692696"/>
            <a:ext cx="1152127" cy="12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7"/>
          <p:cNvSpPr/>
          <p:nvPr/>
        </p:nvSpPr>
        <p:spPr>
          <a:xfrm>
            <a:off x="107504" y="1238065"/>
            <a:ext cx="8938068" cy="5480807"/>
          </a:xfrm>
          <a:custGeom>
            <a:avLst/>
            <a:gdLst>
              <a:gd name="connsiteX0" fmla="*/ 0 w 5078760"/>
              <a:gd name="connsiteY0" fmla="*/ 4138290 h 4138290"/>
              <a:gd name="connsiteX1" fmla="*/ 5037368 w 5078760"/>
              <a:gd name="connsiteY1" fmla="*/ 0 h 4138290"/>
              <a:gd name="connsiteX2" fmla="*/ 5078760 w 5078760"/>
              <a:gd name="connsiteY2" fmla="*/ 4138290 h 4138290"/>
              <a:gd name="connsiteX3" fmla="*/ 0 w 5078760"/>
              <a:gd name="connsiteY3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343073 h 4343073"/>
              <a:gd name="connsiteX1" fmla="*/ 2148838 w 5078760"/>
              <a:gd name="connsiteY1" fmla="*/ 1569375 h 4343073"/>
              <a:gd name="connsiteX2" fmla="*/ 3655666 w 5078760"/>
              <a:gd name="connsiteY2" fmla="*/ 706491 h 4343073"/>
              <a:gd name="connsiteX3" fmla="*/ 5037368 w 5078760"/>
              <a:gd name="connsiteY3" fmla="*/ 204783 h 4343073"/>
              <a:gd name="connsiteX4" fmla="*/ 5078760 w 5078760"/>
              <a:gd name="connsiteY4" fmla="*/ 4343073 h 4343073"/>
              <a:gd name="connsiteX5" fmla="*/ 0 w 5078760"/>
              <a:gd name="connsiteY5" fmla="*/ 4343073 h 4343073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501708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424435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191497 w 5270257"/>
              <a:gd name="connsiteY0" fmla="*/ 4138290 h 4138290"/>
              <a:gd name="connsiteX1" fmla="*/ 1181237 w 5270257"/>
              <a:gd name="connsiteY1" fmla="*/ 2639601 h 4138290"/>
              <a:gd name="connsiteX2" fmla="*/ 2340335 w 5270257"/>
              <a:gd name="connsiteY2" fmla="*/ 1364592 h 4138290"/>
              <a:gd name="connsiteX3" fmla="*/ 3847163 w 5270257"/>
              <a:gd name="connsiteY3" fmla="*/ 424435 h 4138290"/>
              <a:gd name="connsiteX4" fmla="*/ 5228865 w 5270257"/>
              <a:gd name="connsiteY4" fmla="*/ 0 h 4138290"/>
              <a:gd name="connsiteX5" fmla="*/ 5270257 w 5270257"/>
              <a:gd name="connsiteY5" fmla="*/ 4138290 h 4138290"/>
              <a:gd name="connsiteX6" fmla="*/ 191497 w 5270257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655666 w 5078760"/>
              <a:gd name="connsiteY3" fmla="*/ 424435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519138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760" h="4138290">
                <a:moveTo>
                  <a:pt x="0" y="4138290"/>
                </a:moveTo>
                <a:cubicBezTo>
                  <a:pt x="327342" y="3630930"/>
                  <a:pt x="631600" y="3101884"/>
                  <a:pt x="989740" y="2639601"/>
                </a:cubicBezTo>
                <a:cubicBezTo>
                  <a:pt x="1347880" y="2177318"/>
                  <a:pt x="1592900" y="1901211"/>
                  <a:pt x="2032928" y="1519138"/>
                </a:cubicBezTo>
                <a:cubicBezTo>
                  <a:pt x="2650792" y="923773"/>
                  <a:pt x="3341670" y="600351"/>
                  <a:pt x="3810213" y="411556"/>
                </a:cubicBezTo>
                <a:cubicBezTo>
                  <a:pt x="4304514" y="222761"/>
                  <a:pt x="4383769" y="177367"/>
                  <a:pt x="5037368" y="0"/>
                </a:cubicBezTo>
                <a:lnTo>
                  <a:pt x="5078760" y="4138290"/>
                </a:lnTo>
                <a:lnTo>
                  <a:pt x="0" y="4138290"/>
                </a:lnTo>
                <a:close/>
              </a:path>
            </a:pathLst>
          </a:custGeom>
          <a:solidFill>
            <a:schemeClr val="bg1">
              <a:lumMod val="6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2042" y="140235"/>
            <a:ext cx="8928992" cy="6578637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noFill/>
          </a:ln>
          <a:effectLst/>
        </p:spPr>
        <p:txBody>
          <a:bodyPr wrap="none" lIns="107990" tIns="53996" rIns="107990" bIns="53996" anchor="ctr"/>
          <a:lstStyle/>
          <a:p>
            <a:pPr>
              <a:defRPr/>
            </a:pPr>
            <a:endParaRPr lang="ru-RU" dirty="0">
              <a:solidFill>
                <a:srgbClr val="C0C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082" y="614966"/>
            <a:ext cx="7772400" cy="15115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ФЕДЕРАЛЬНАЯ НАЛОГОВАЯ СЛУЖБА</a:t>
            </a:r>
            <a:endParaRPr lang="ru-RU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27809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I </a:t>
            </a:r>
            <a:r>
              <a:rPr lang="ru-RU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полугодие 2018</a:t>
            </a:r>
            <a:endParaRPr lang="ru-RU" sz="54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прибыль организаций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643" y="322118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2018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 по налогу на прибыль организаций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2375" y="1121924"/>
            <a:ext cx="4337617" cy="2046556"/>
            <a:chOff x="201385" y="3328380"/>
            <a:chExt cx="4230525" cy="2820350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1632659274"/>
                </p:ext>
              </p:extLst>
            </p:nvPr>
          </p:nvGraphicFramePr>
          <p:xfrm>
            <a:off x="201385" y="3328380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TextBox 25"/>
            <p:cNvSpPr txBox="1"/>
            <p:nvPr/>
          </p:nvSpPr>
          <p:spPr bwMode="auto">
            <a:xfrm>
              <a:off x="1233160" y="4293097"/>
              <a:ext cx="66073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+27,3%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688989" y="5097228"/>
              <a:ext cx="816031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9,0%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505019" y="3437757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+12,7%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217246" y="155169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17246" y="218232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17246" y="958186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952328" y="917653"/>
            <a:ext cx="1115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9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607491063"/>
              </p:ext>
            </p:extLst>
          </p:nvPr>
        </p:nvGraphicFramePr>
        <p:xfrm>
          <a:off x="673763" y="3789040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499992" y="980728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поступлений </a:t>
            </a:r>
            <a:r>
              <a:rPr lang="ru-RU" sz="1400" b="1" dirty="0">
                <a:latin typeface="Arial Narrow" panose="020B0606020202030204" pitchFamily="34" charset="0"/>
              </a:rPr>
              <a:t>налога на прибыль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224 </a:t>
            </a:r>
            <a:r>
              <a:rPr lang="ru-RU" sz="1400" dirty="0">
                <a:latin typeface="Arial Narrow" panose="020B0606020202030204" pitchFamily="34" charset="0"/>
              </a:rPr>
              <a:t>млрд рублей обеспечен за счет</a:t>
            </a:r>
            <a:r>
              <a:rPr lang="ru-RU" sz="1400" dirty="0" smtClean="0">
                <a:latin typeface="Arial Narrow" panose="020B0606020202030204" pitchFamily="34" charset="0"/>
              </a:rPr>
              <a:t>: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экономических </a:t>
            </a:r>
            <a:r>
              <a:rPr lang="ru-RU" sz="1400" b="1" dirty="0">
                <a:latin typeface="Arial Narrow" panose="020B0606020202030204" pitchFamily="34" charset="0"/>
              </a:rPr>
              <a:t>факторов, включая </a:t>
            </a:r>
            <a:r>
              <a:rPr lang="ru-RU" sz="1400" b="1" dirty="0" smtClean="0">
                <a:latin typeface="Arial Narrow" panose="020B0606020202030204" pitchFamily="34" charset="0"/>
              </a:rPr>
              <a:t>изменение прибыли прибыльных организаций </a:t>
            </a:r>
            <a:r>
              <a:rPr lang="ru-RU" sz="1400" b="1" dirty="0">
                <a:latin typeface="Arial Narrow" panose="020B0606020202030204" pitchFamily="34" charset="0"/>
              </a:rPr>
              <a:t>и временной фактор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+</a:t>
            </a:r>
            <a:r>
              <a:rPr lang="ru-RU" sz="1400" b="1" dirty="0" smtClean="0">
                <a:latin typeface="Arial Narrow" panose="020B0606020202030204" pitchFamily="34" charset="0"/>
              </a:rPr>
              <a:t> 45 </a:t>
            </a:r>
            <a:r>
              <a:rPr lang="ru-RU" sz="1400" dirty="0">
                <a:latin typeface="Arial Narrow" panose="020B0606020202030204" pitchFamily="34" charset="0"/>
              </a:rPr>
              <a:t>млрд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рублей, в том числе: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</a:t>
            </a:r>
            <a:r>
              <a:rPr lang="ru-RU" sz="1400" dirty="0" smtClean="0">
                <a:latin typeface="Arial Narrow" panose="020B0606020202030204" pitchFamily="34" charset="0"/>
              </a:rPr>
              <a:t>рибыль прибыльных – </a:t>
            </a:r>
            <a:r>
              <a:rPr lang="ru-RU" sz="1400" b="1" dirty="0" smtClean="0">
                <a:latin typeface="Arial Narrow" panose="020B0606020202030204" pitchFamily="34" charset="0"/>
              </a:rPr>
              <a:t>11</a:t>
            </a:r>
            <a:r>
              <a:rPr lang="ru-RU" sz="1400" dirty="0" smtClean="0">
                <a:latin typeface="Arial Narrow" panose="020B0606020202030204" pitchFamily="34" charset="0"/>
              </a:rPr>
              <a:t> млрд </a:t>
            </a:r>
            <a:r>
              <a:rPr lang="ru-RU" sz="1400" dirty="0">
                <a:latin typeface="Arial Narrow" panose="020B0606020202030204" pitchFamily="34" charset="0"/>
              </a:rPr>
              <a:t>рублей;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временные </a:t>
            </a:r>
            <a:r>
              <a:rPr lang="ru-RU" sz="1400" dirty="0">
                <a:latin typeface="Arial Narrow" panose="020B0606020202030204" pitchFamily="34" charset="0"/>
              </a:rPr>
              <a:t>факторы </a:t>
            </a:r>
            <a:r>
              <a:rPr lang="ru-RU" sz="1400" dirty="0" smtClean="0">
                <a:latin typeface="Arial Narrow" panose="020B0606020202030204" pitchFamily="34" charset="0"/>
              </a:rPr>
              <a:t>– </a:t>
            </a:r>
            <a:r>
              <a:rPr lang="ru-RU" sz="1400" b="1" dirty="0" smtClean="0">
                <a:latin typeface="Arial Narrow" panose="020B0606020202030204" pitchFamily="34" charset="0"/>
              </a:rPr>
              <a:t>34</a:t>
            </a:r>
            <a:r>
              <a:rPr lang="ru-RU" sz="1400" dirty="0" smtClean="0">
                <a:latin typeface="Arial Narrow" panose="020B0606020202030204" pitchFamily="34" charset="0"/>
              </a:rPr>
              <a:t> млрд </a:t>
            </a:r>
            <a:r>
              <a:rPr lang="ru-RU" sz="1400" dirty="0">
                <a:latin typeface="Arial Narrow" panose="020B0606020202030204" pitchFamily="34" charset="0"/>
              </a:rPr>
              <a:t>рублей.</a:t>
            </a:r>
          </a:p>
          <a:p>
            <a:pPr marL="285750" indent="180000" algn="just">
              <a:buFontTx/>
              <a:buChar char="-"/>
            </a:pPr>
            <a:r>
              <a:rPr lang="ru-RU" sz="1400" b="1" dirty="0">
                <a:latin typeface="Arial Narrow" panose="020B0606020202030204" pitchFamily="34" charset="0"/>
              </a:rPr>
              <a:t>законодательного </a:t>
            </a:r>
            <a:r>
              <a:rPr lang="ru-RU" sz="1400" b="1" dirty="0" smtClean="0">
                <a:latin typeface="Arial Narrow" panose="020B0606020202030204" pitchFamily="34" charset="0"/>
              </a:rPr>
              <a:t>фактора </a:t>
            </a:r>
            <a:r>
              <a:rPr lang="ru-RU" sz="1400" dirty="0" smtClean="0">
                <a:latin typeface="Arial Narrow" panose="020B0606020202030204" pitchFamily="34" charset="0"/>
              </a:rPr>
              <a:t>(введение </a:t>
            </a:r>
            <a:r>
              <a:rPr lang="ru-RU" sz="1400" dirty="0">
                <a:latin typeface="Arial Narrow" panose="020B0606020202030204" pitchFamily="34" charset="0"/>
              </a:rPr>
              <a:t>ограничений на списание убытков прошлых </a:t>
            </a:r>
            <a:r>
              <a:rPr lang="ru-RU" sz="1400" dirty="0" smtClean="0">
                <a:latin typeface="Arial Narrow" panose="020B0606020202030204" pitchFamily="34" charset="0"/>
              </a:rPr>
              <a:t>периодов) </a:t>
            </a:r>
            <a:r>
              <a:rPr lang="ru-RU" sz="1400" b="1" dirty="0" smtClean="0">
                <a:latin typeface="Arial Narrow" panose="020B0606020202030204" pitchFamily="34" charset="0"/>
              </a:rPr>
              <a:t>+ 179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180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30832" y="1196752"/>
            <a:ext cx="4485184" cy="1653576"/>
            <a:chOff x="217246" y="3328248"/>
            <a:chExt cx="4230525" cy="2820350"/>
          </a:xfrm>
        </p:grpSpPr>
        <p:graphicFrame>
          <p:nvGraphicFramePr>
            <p:cNvPr id="26" name="Диаграмма 25"/>
            <p:cNvGraphicFramePr/>
            <p:nvPr>
              <p:extLst>
                <p:ext uri="{D42A27DB-BD31-4B8C-83A1-F6EECF244321}">
                  <p14:modId xmlns:p14="http://schemas.microsoft.com/office/powerpoint/2010/main" val="404037117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/>
            <p:cNvSpPr txBox="1"/>
            <p:nvPr/>
          </p:nvSpPr>
          <p:spPr bwMode="auto">
            <a:xfrm>
              <a:off x="2537960" y="4887926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5,9%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542669" y="3658905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+11,6%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добавленную стоимость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2832" y="908720"/>
            <a:ext cx="46336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182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обеспечен за счет:</a:t>
            </a: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экономических факторов, включая инфляционный фактор и рост ВВП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более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56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в том числе: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инфляция -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ВВП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более 20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рублей; </a:t>
            </a: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  структурных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 временных факторов -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61 млрд. рублей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т.ч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.: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опережающий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выданных авансов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- 23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Реализация недвижимого имущества – 10 млрд. рублей;</a:t>
            </a:r>
          </a:p>
          <a:p>
            <a:pPr indent="180000" algn="just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нижение расходов на капитальное строительство -19 млрд. рублей;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ввод в эксплуатацию новых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мощностей - 16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 ( в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т.ч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энергоблоков АЭС);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-  законодательного фактора - 9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(в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т.ч. за счет введения налога на иностранные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интернет-компании);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остальной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прирост обеспечен за счет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налогового администрирования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+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56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429" y="2970823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на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год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налогу на добавленную стоимость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на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товары (работы, услуги), реализуемые на территории Российской Федерации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1173482"/>
              </p:ext>
            </p:extLst>
          </p:nvPr>
        </p:nvGraphicFramePr>
        <p:xfrm>
          <a:off x="334773" y="3705768"/>
          <a:ext cx="3788519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30832" y="1196752"/>
            <a:ext cx="1676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Поступление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0832" y="1844824"/>
            <a:ext cx="1604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Возмещение НДС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952328" y="980728"/>
            <a:ext cx="1115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9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7246" y="1196752"/>
            <a:ext cx="4498770" cy="2392376"/>
            <a:chOff x="217246" y="3328248"/>
            <a:chExt cx="4230525" cy="2820350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:p14="http://schemas.microsoft.com/office/powerpoint/2010/main" val="1795986497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 bwMode="auto">
            <a:xfrm>
              <a:off x="1887524" y="4501472"/>
              <a:ext cx="610947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-4,7%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1621115" y="5343844"/>
              <a:ext cx="610947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+2,2%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135226" y="3693826"/>
              <a:ext cx="610947" cy="42444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 lnSpcReduction="10000"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-2,0%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Акцизы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4521" y="600233"/>
            <a:ext cx="473014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Акцизов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поступило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706,1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на 2,0%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14,1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рублей), в том числе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табачную продукцию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20,8%.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динамику поступлений акцизов оказали влияние ряд факторов.</a:t>
            </a: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Изменение </a:t>
            </a:r>
            <a:r>
              <a:rPr lang="ru-RU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экономических показателей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в том числе:</a:t>
            </a:r>
          </a:p>
          <a:p>
            <a:pPr indent="180000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счет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изменения объемов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снизились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49,8 млрд. рублей: </a:t>
            </a:r>
          </a:p>
          <a:p>
            <a:pPr marL="173038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акцизам на табачную продукцию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поступлений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58,3 млрд.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связано с сокращением объёмов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реализации табачной продукции в связи с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законодательным ограничением объемов реализации табачной продукции в конце предыдущего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года, а также в связи с переносом индексации ставки акциза с 01.01.2018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01.07.2018;</a:t>
            </a:r>
          </a:p>
          <a:p>
            <a:pPr marL="173038" algn="just">
              <a:buFontTx/>
              <a:buChar char="-"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акцизов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 нефтепродукты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дополнительно поступило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5,6 млрд. рублей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за счет роста объемов реализации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нефтепродуктов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3038" algn="just">
              <a:buFontTx/>
              <a:buChar char="-"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акцизов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 автомобили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легковые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дополнительно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поступило порядка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2,9 млрд.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 счет роста реализации легковых автомобилей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indent="173038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счет изменения цены реализации природного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газа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дополнительно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поступило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5,1 млрд. рублей акцизов на природный газ,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предусмотренных международными договорами Российской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Федерации.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73038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Изменение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законодательства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в части индексации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ставок - дополнительно поступило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31,5 млрд рублей: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нефтепродукты – 29,9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автомобили – 1,6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7246" y="3443521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бюджета по акцизам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 январь-июнь 2018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года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91416504"/>
              </p:ext>
            </p:extLst>
          </p:nvPr>
        </p:nvGraphicFramePr>
        <p:xfrm>
          <a:off x="815892" y="3905186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97439" y="1119081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16550" y="1827638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93445" y="2549097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528" y="108179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/>
        </p:nvSpPr>
        <p:spPr bwMode="auto">
          <a:xfrm>
            <a:off x="8418512" y="6161087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9257" y="10427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добычу полезных ископаемых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3200" y="261693"/>
            <a:ext cx="39239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300" b="1" dirty="0">
                <a:latin typeface="Arial Narrow" panose="020B0606020202030204" pitchFamily="34" charset="0"/>
              </a:rPr>
              <a:t>НДПИ </a:t>
            </a:r>
            <a:r>
              <a:rPr lang="ru-RU" sz="1300" dirty="0">
                <a:latin typeface="Arial Narrow" panose="020B0606020202030204" pitchFamily="34" charset="0"/>
              </a:rPr>
              <a:t>поступило </a:t>
            </a:r>
            <a:r>
              <a:rPr lang="ru-RU" sz="1300" b="1" dirty="0" smtClean="0">
                <a:latin typeface="Arial Narrow" panose="020B0606020202030204" pitchFamily="34" charset="0"/>
              </a:rPr>
              <a:t>2,7 </a:t>
            </a:r>
            <a:r>
              <a:rPr lang="ru-RU" sz="1300" b="1" dirty="0">
                <a:latin typeface="Arial Narrow" panose="020B0606020202030204" pitchFamily="34" charset="0"/>
              </a:rPr>
              <a:t>трлн рублей</a:t>
            </a:r>
            <a:r>
              <a:rPr lang="ru-RU" sz="1300" dirty="0">
                <a:latin typeface="Arial Narrow" panose="020B0606020202030204" pitchFamily="34" charset="0"/>
              </a:rPr>
              <a:t>, что на </a:t>
            </a:r>
            <a:r>
              <a:rPr lang="ru-RU" sz="1300" dirty="0" smtClean="0">
                <a:latin typeface="Arial Narrow" panose="020B0606020202030204" pitchFamily="34" charset="0"/>
              </a:rPr>
              <a:t>0,7 трлн рублей, </a:t>
            </a:r>
            <a:r>
              <a:rPr lang="ru-RU" sz="1300" dirty="0">
                <a:latin typeface="Arial Narrow" panose="020B0606020202030204" pitchFamily="34" charset="0"/>
              </a:rPr>
              <a:t>или </a:t>
            </a:r>
            <a:r>
              <a:rPr lang="ru-RU" sz="1300" b="1" dirty="0" smtClean="0">
                <a:latin typeface="Arial Narrow" panose="020B0606020202030204" pitchFamily="34" charset="0"/>
              </a:rPr>
              <a:t>на 36,4% больше</a:t>
            </a:r>
            <a:r>
              <a:rPr lang="ru-RU" sz="1300" dirty="0" smtClean="0">
                <a:latin typeface="Arial Narrow" panose="020B0606020202030204" pitchFamily="34" charset="0"/>
              </a:rPr>
              <a:t> аналогичного периода 2017 года.</a:t>
            </a:r>
            <a:r>
              <a:rPr lang="ru-RU" sz="1300" dirty="0">
                <a:latin typeface="Arial Narrow" panose="020B0606020202030204" pitchFamily="34" charset="0"/>
              </a:rPr>
              <a:t> </a:t>
            </a:r>
            <a:endParaRPr lang="ru-RU" sz="13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300" dirty="0">
                <a:latin typeface="Arial Narrow" panose="020B0606020202030204" pitchFamily="34" charset="0"/>
              </a:rPr>
              <a:t>Рост поступлений НДПИ обусловлен в </a:t>
            </a:r>
            <a:r>
              <a:rPr lang="ru-RU" sz="1300" dirty="0" smtClean="0">
                <a:latin typeface="Arial Narrow" panose="020B0606020202030204" pitchFamily="34" charset="0"/>
              </a:rPr>
              <a:t>основном увеличением </a:t>
            </a:r>
            <a:r>
              <a:rPr lang="ru-RU" sz="1300" dirty="0">
                <a:latin typeface="Arial Narrow" panose="020B0606020202030204" pitchFamily="34" charset="0"/>
              </a:rPr>
              <a:t>поступлений </a:t>
            </a:r>
            <a:r>
              <a:rPr lang="ru-RU" sz="1300" b="1" dirty="0">
                <a:latin typeface="Arial Narrow" panose="020B0606020202030204" pitchFamily="34" charset="0"/>
              </a:rPr>
              <a:t>по НДПИ на добычу нефти </a:t>
            </a:r>
            <a:r>
              <a:rPr lang="ru-RU" sz="1300" dirty="0">
                <a:latin typeface="Arial Narrow" panose="020B0606020202030204" pitchFamily="34" charset="0"/>
              </a:rPr>
              <a:t>в </a:t>
            </a:r>
            <a:r>
              <a:rPr lang="ru-RU" sz="1300" dirty="0" smtClean="0">
                <a:latin typeface="Arial Narrow" panose="020B0606020202030204" pitchFamily="34" charset="0"/>
              </a:rPr>
              <a:t>результате:</a:t>
            </a:r>
          </a:p>
          <a:p>
            <a:pPr algn="just"/>
            <a:r>
              <a:rPr lang="ru-RU" sz="1300" dirty="0" smtClean="0">
                <a:latin typeface="Arial Narrow" panose="020B0606020202030204" pitchFamily="34" charset="0"/>
              </a:rPr>
              <a:t>   - </a:t>
            </a:r>
            <a:r>
              <a:rPr lang="ru-RU" sz="1300" dirty="0">
                <a:latin typeface="Arial Narrow" panose="020B0606020202030204" pitchFamily="34" charset="0"/>
              </a:rPr>
              <a:t>роста цены на нефть марки «</a:t>
            </a:r>
            <a:r>
              <a:rPr lang="ru-RU" sz="1300" dirty="0" err="1">
                <a:latin typeface="Arial Narrow" panose="020B0606020202030204" pitchFamily="34" charset="0"/>
              </a:rPr>
              <a:t>Urals</a:t>
            </a:r>
            <a:r>
              <a:rPr lang="ru-RU" sz="1300" dirty="0">
                <a:latin typeface="Arial Narrow" panose="020B0606020202030204" pitchFamily="34" charset="0"/>
              </a:rPr>
              <a:t>» в декабре 2017 года – мае 2018 года на </a:t>
            </a:r>
            <a:r>
              <a:rPr lang="ru-RU" sz="1300" dirty="0" smtClean="0">
                <a:latin typeface="Arial Narrow" panose="020B0606020202030204" pitchFamily="34" charset="0"/>
              </a:rPr>
              <a:t>31,0% </a:t>
            </a:r>
            <a:r>
              <a:rPr lang="ru-RU" sz="1300" dirty="0">
                <a:latin typeface="Arial Narrow" panose="020B0606020202030204" pitchFamily="34" charset="0"/>
              </a:rPr>
              <a:t>(с 51,3 до 67,2 долл./за барр.) при снижении курса доллара США по отношению к рублю на 0,1% (с 58,71 до 58,65 рублей за долл. США) </a:t>
            </a:r>
            <a:r>
              <a:rPr lang="ru-RU" sz="130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30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300" i="1" dirty="0">
                <a:latin typeface="Arial Narrow" panose="020B0606020202030204" pitchFamily="34" charset="0"/>
              </a:rPr>
              <a:t>– 694,4 млрд. рублей, или + 42,8</a:t>
            </a:r>
            <a:r>
              <a:rPr lang="ru-RU" sz="1300" i="1" dirty="0" smtClean="0">
                <a:latin typeface="Arial Narrow" panose="020B0606020202030204" pitchFamily="34" charset="0"/>
              </a:rPr>
              <a:t>%]</a:t>
            </a:r>
          </a:p>
          <a:p>
            <a:pPr algn="just"/>
            <a:r>
              <a:rPr lang="ru-RU" sz="1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</a:t>
            </a:r>
            <a:r>
              <a:rPr lang="ru-RU" sz="1300" dirty="0">
                <a:latin typeface="Arial Narrow" panose="020B0606020202030204" pitchFamily="34" charset="0"/>
              </a:rPr>
              <a:t>- увеличения ставок по налогу: основной налоговой ставки на добычу нефти в декабре 2017 года на 7,2% (с 857 до 919 рублей за тонну добытой нефти) и рост показателя дополнительной налоговой ставки на 16,7% (с 306 до 357 рублей за тонну добытой нефти) </a:t>
            </a:r>
            <a:r>
              <a:rPr lang="ru-RU" sz="130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30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300" i="1" dirty="0">
                <a:latin typeface="Arial Narrow" panose="020B0606020202030204" pitchFamily="34" charset="0"/>
              </a:rPr>
              <a:t>– 51,8 млрд. рублей, или </a:t>
            </a:r>
            <a:r>
              <a:rPr lang="ru-RU" sz="1300" i="1" dirty="0" smtClean="0">
                <a:latin typeface="Arial Narrow" panose="020B0606020202030204" pitchFamily="34" charset="0"/>
              </a:rPr>
              <a:t/>
            </a:r>
            <a:br>
              <a:rPr lang="ru-RU" sz="1300" i="1" dirty="0" smtClean="0">
                <a:latin typeface="Arial Narrow" panose="020B0606020202030204" pitchFamily="34" charset="0"/>
              </a:rPr>
            </a:br>
            <a:r>
              <a:rPr lang="ru-RU" sz="1300" i="1" dirty="0" smtClean="0">
                <a:latin typeface="Arial Narrow" panose="020B0606020202030204" pitchFamily="34" charset="0"/>
              </a:rPr>
              <a:t>+ </a:t>
            </a:r>
            <a:r>
              <a:rPr lang="ru-RU" sz="1300" i="1" dirty="0">
                <a:latin typeface="Arial Narrow" panose="020B0606020202030204" pitchFamily="34" charset="0"/>
              </a:rPr>
              <a:t>3,2</a:t>
            </a:r>
            <a:r>
              <a:rPr lang="ru-RU" sz="1300" i="1" dirty="0" smtClean="0">
                <a:latin typeface="Arial Narrow" panose="020B0606020202030204" pitchFamily="34" charset="0"/>
              </a:rPr>
              <a:t>%]</a:t>
            </a:r>
          </a:p>
          <a:p>
            <a:pPr algn="just"/>
            <a:r>
              <a:rPr lang="ru-RU" sz="1300" dirty="0" smtClean="0">
                <a:latin typeface="Arial Narrow" panose="020B0606020202030204" pitchFamily="34" charset="0"/>
              </a:rPr>
              <a:t>По </a:t>
            </a:r>
            <a:r>
              <a:rPr lang="ru-RU" sz="1300" b="1" dirty="0" smtClean="0">
                <a:latin typeface="Arial Narrow" panose="020B0606020202030204" pitchFamily="34" charset="0"/>
              </a:rPr>
              <a:t>налогу на добычу газа горючего природного</a:t>
            </a:r>
            <a:r>
              <a:rPr lang="ru-RU" sz="1300" dirty="0" smtClean="0">
                <a:latin typeface="Arial Narrow" panose="020B0606020202030204" pitchFamily="34" charset="0"/>
              </a:rPr>
              <a:t> также наблюдается рост, обусловленный </a:t>
            </a:r>
            <a:r>
              <a:rPr lang="ru-RU" sz="1300" dirty="0">
                <a:latin typeface="Arial Narrow" panose="020B0606020202030204" pitchFamily="34" charset="0"/>
              </a:rPr>
              <a:t>увеличением цены реализации газа за пределы СНГ в декабре 2017 года – мае 2018 года на 20,8% (с 168,5 до 203,6 долл./тыс. куб. м.) снижение расходов на транспортировку и хранение газа при его реализации за пределы СНГ в декабре 2017 года – мае 2018 года на </a:t>
            </a:r>
            <a:r>
              <a:rPr lang="ru-RU" sz="1300" dirty="0" smtClean="0">
                <a:latin typeface="Arial Narrow" panose="020B0606020202030204" pitchFamily="34" charset="0"/>
              </a:rPr>
              <a:t>17,1% </a:t>
            </a:r>
            <a:r>
              <a:rPr lang="ru-RU" sz="1300" dirty="0">
                <a:latin typeface="Arial Narrow" panose="020B0606020202030204" pitchFamily="34" charset="0"/>
              </a:rPr>
              <a:t>(с 3 067 до 2 542 рублей за </a:t>
            </a:r>
            <a:r>
              <a:rPr lang="ru-RU" sz="1300" dirty="0" err="1">
                <a:latin typeface="Arial Narrow" panose="020B0606020202030204" pitchFamily="34" charset="0"/>
              </a:rPr>
              <a:t>тыс.куб.м</a:t>
            </a:r>
            <a:r>
              <a:rPr lang="ru-RU" sz="1300" dirty="0">
                <a:latin typeface="Arial Narrow" panose="020B0606020202030204" pitchFamily="34" charset="0"/>
              </a:rPr>
              <a:t>.) при снижении курса доллара США по отношению к рублю на 0,1% (с 58,71 до 58,65 рублей за долл. США)</a:t>
            </a:r>
            <a:r>
              <a:rPr lang="ru-RU" sz="1300" dirty="0" smtClean="0">
                <a:latin typeface="Arial Narrow" panose="020B0606020202030204" pitchFamily="34" charset="0"/>
              </a:rPr>
              <a:t> </a:t>
            </a:r>
            <a:r>
              <a:rPr lang="ru-RU" sz="1300" i="1" dirty="0" smtClean="0">
                <a:latin typeface="Arial Narrow" panose="020B0606020202030204" pitchFamily="34" charset="0"/>
              </a:rPr>
              <a:t>[дополнительно поступило порядка </a:t>
            </a:r>
            <a:r>
              <a:rPr lang="ru-RU" sz="1300" b="1" i="1" dirty="0" smtClean="0">
                <a:latin typeface="Arial Narrow" panose="020B0606020202030204" pitchFamily="34" charset="0"/>
              </a:rPr>
              <a:t>28 млрд. рублей,</a:t>
            </a:r>
            <a:r>
              <a:rPr lang="ru-RU" sz="1300" i="1" dirty="0" smtClean="0">
                <a:latin typeface="Arial Narrow" panose="020B0606020202030204" pitchFamily="34" charset="0"/>
              </a:rPr>
              <a:t> или + 11,1%]</a:t>
            </a:r>
            <a:r>
              <a:rPr lang="ru-RU" sz="1300" dirty="0" smtClean="0">
                <a:latin typeface="Arial Narrow" panose="020B0606020202030204" pitchFamily="34" charset="0"/>
              </a:rPr>
              <a:t>.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640" y="35730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2018 год по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налогу на добычу полезных ископаемых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9254" y="908722"/>
            <a:ext cx="5218850" cy="2858911"/>
            <a:chOff x="-4034126" y="1422301"/>
            <a:chExt cx="4570778" cy="2076525"/>
          </a:xfrm>
        </p:grpSpPr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654604657"/>
                </p:ext>
              </p:extLst>
            </p:nvPr>
          </p:nvGraphicFramePr>
          <p:xfrm>
            <a:off x="-4034126" y="1452270"/>
            <a:ext cx="4570778" cy="2046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-3996950" y="1422301"/>
              <a:ext cx="4077601" cy="1894320"/>
              <a:chOff x="-5763257" y="3096183"/>
              <a:chExt cx="5426245" cy="2307865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-1370550" y="3380782"/>
                <a:ext cx="103353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+ 36,4%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5337043" y="5077226"/>
                <a:ext cx="103353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+ 16,2%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-5121505" y="4500866"/>
                <a:ext cx="103353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+ 12,4%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Rectangle 1"/>
              <p:cNvSpPr>
                <a:spLocks noChangeArrowheads="1"/>
              </p:cNvSpPr>
              <p:nvPr/>
            </p:nvSpPr>
            <p:spPr bwMode="auto">
              <a:xfrm>
                <a:off x="-5763257" y="3096183"/>
                <a:ext cx="350624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КБ РФ</a:t>
                </a: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-5735320" y="4831806"/>
                <a:ext cx="3510871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газовый конденсат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2195351" y="3929985"/>
                <a:ext cx="103353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+ 41,8%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-5763256" y="3994645"/>
                <a:ext cx="3510872" cy="337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endParaRPr lang="ru-RU" altLang="ru-RU" b="1" dirty="0" smtClean="0">
                  <a:solidFill>
                    <a:srgbClr val="F79646"/>
                  </a:solidFill>
                </a:endParaRPr>
              </a:p>
            </p:txBody>
          </p:sp>
          <p:sp>
            <p:nvSpPr>
              <p:cNvPr id="31" name="Rectangle 1"/>
              <p:cNvSpPr>
                <a:spLocks noChangeArrowheads="1"/>
              </p:cNvSpPr>
              <p:nvPr/>
            </p:nvSpPr>
            <p:spPr bwMode="auto">
              <a:xfrm>
                <a:off x="-5735320" y="4220120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газ горючий природный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Rectangle 1"/>
              <p:cNvSpPr>
                <a:spLocks noChangeArrowheads="1"/>
              </p:cNvSpPr>
              <p:nvPr/>
            </p:nvSpPr>
            <p:spPr bwMode="auto">
              <a:xfrm>
                <a:off x="-5746528" y="3708677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нефть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633050" y="899289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12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</a:endParaRPr>
          </a:p>
        </p:txBody>
      </p:sp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29803" y="6309320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234207154"/>
              </p:ext>
            </p:extLst>
          </p:nvPr>
        </p:nvGraphicFramePr>
        <p:xfrm>
          <a:off x="737148" y="3978000"/>
          <a:ext cx="3363519" cy="283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8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Имущественные налоги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517" y="1124744"/>
            <a:ext cx="41963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имущественных налогов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январе-июне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2018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589,3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55,9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10,5%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январе-июне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2017 года.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37037" y="1141537"/>
            <a:ext cx="3217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5113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Увеличение поступлений по налогу на имущество организаций на 54,3 млрд. рублей, или на 13,2% в основном за счет отмены с 01.01.2018 федеральной льготы в отношении движимого имущества организаций, принятого на учет с 01.01.2013. </a:t>
            </a:r>
          </a:p>
          <a:p>
            <a:pPr algn="just" defTabSz="265113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5238" y="2174850"/>
            <a:ext cx="5074834" cy="3990454"/>
            <a:chOff x="-3793649" y="769035"/>
            <a:chExt cx="5218850" cy="3224358"/>
          </a:xfrm>
        </p:grpSpPr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3756145418"/>
                </p:ext>
              </p:extLst>
            </p:nvPr>
          </p:nvGraphicFramePr>
          <p:xfrm>
            <a:off x="-3793649" y="865296"/>
            <a:ext cx="5218850" cy="3128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2" name="Группа 41"/>
            <p:cNvGrpSpPr/>
            <p:nvPr/>
          </p:nvGrpSpPr>
          <p:grpSpPr>
            <a:xfrm>
              <a:off x="-3692255" y="769035"/>
              <a:ext cx="4180809" cy="3068507"/>
              <a:chOff x="-3825062" y="769035"/>
              <a:chExt cx="4180809" cy="3068507"/>
            </a:xfrm>
          </p:grpSpPr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-759869" y="769035"/>
                <a:ext cx="1115616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200" dirty="0" smtClean="0">
                    <a:solidFill>
                      <a:prstClr val="black"/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млрд. рублей</a:t>
                </a:r>
                <a:endParaRPr lang="ru-RU" altLang="ru-RU" sz="900" dirty="0" smtClean="0">
                  <a:solidFill>
                    <a:prstClr val="black"/>
                  </a:solidFill>
                </a:endParaRPr>
              </a:p>
              <a:p>
                <a:pPr indent="0" eaLnBrk="0" hangingPunct="0"/>
                <a:endParaRPr lang="ru-RU" altLang="ru-RU" dirty="0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-3825062" y="1345412"/>
                <a:ext cx="3837491" cy="2492130"/>
                <a:chOff x="-5379873" y="981826"/>
                <a:chExt cx="5106715" cy="3036185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-4686198" y="1204385"/>
                  <a:ext cx="1213567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+17,8 %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4690162" y="3141568"/>
                  <a:ext cx="970978" cy="3626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-6,0%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-4686198" y="2665117"/>
                  <a:ext cx="996389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+5,9%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3631" y="981826"/>
                  <a:ext cx="3506239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ФЛ 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Rectangle 1"/>
                <p:cNvSpPr>
                  <a:spLocks noChangeArrowheads="1"/>
                </p:cNvSpPr>
                <p:nvPr/>
              </p:nvSpPr>
              <p:spPr bwMode="auto">
                <a:xfrm>
                  <a:off x="-5351765" y="1435740"/>
                  <a:ext cx="4793175" cy="332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организаций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" name="Rectangle 1"/>
                <p:cNvSpPr>
                  <a:spLocks noChangeArrowheads="1"/>
                </p:cNvSpPr>
                <p:nvPr/>
              </p:nvSpPr>
              <p:spPr bwMode="auto">
                <a:xfrm>
                  <a:off x="-5379873" y="1923501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Транспортный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-4620387" y="2156362"/>
                  <a:ext cx="930577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-0,6%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-1414333" y="1674203"/>
                  <a:ext cx="1141175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+13,2%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-4677913" y="3654435"/>
                  <a:ext cx="996389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+0,6%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7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2903710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- с физических лиц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3426302"/>
                  <a:ext cx="3510867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Земельный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1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0" y="2414937"/>
                  <a:ext cx="3510866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- с организаций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2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48374" y="2303336"/>
            <a:ext cx="2780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Имущественные налоги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45032" y="2614423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+10,5%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20725" y="1324300"/>
            <a:ext cx="37545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налога на доходы физических лиц в консолидированный бюджет Российской Федерации в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полугодии 2018 года составили        1 631,8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 млрд. 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170,6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 млрд. 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11,7%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в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полугодии 2017 года.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При этом рост поступлений в </a:t>
            </a:r>
            <a:r>
              <a:rPr lang="ru-RU" sz="1400" dirty="0" smtClean="0">
                <a:latin typeface="Arial Narrow" panose="020B0606020202030204" pitchFamily="34" charset="0"/>
              </a:rPr>
              <a:t>2018 </a:t>
            </a:r>
            <a:r>
              <a:rPr lang="ru-RU" sz="1400" dirty="0">
                <a:latin typeface="Arial Narrow" panose="020B0606020202030204" pitchFamily="34" charset="0"/>
              </a:rPr>
              <a:t>году превысил рост поступлений в </a:t>
            </a:r>
            <a:r>
              <a:rPr lang="ru-RU" sz="1400" dirty="0" smtClean="0">
                <a:latin typeface="Arial Narrow" panose="020B0606020202030204" pitchFamily="34" charset="0"/>
              </a:rPr>
              <a:t>2017 году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3,5 </a:t>
            </a:r>
            <a:r>
              <a:rPr lang="ru-RU" sz="1400" dirty="0">
                <a:latin typeface="Arial Narrow" panose="020B0606020202030204" pitchFamily="34" charset="0"/>
              </a:rPr>
              <a:t>п.п. (</a:t>
            </a:r>
            <a:r>
              <a:rPr lang="ru-RU" sz="1400" dirty="0" smtClean="0">
                <a:latin typeface="Arial Narrow" panose="020B0606020202030204" pitchFamily="34" charset="0"/>
              </a:rPr>
              <a:t>108,2%), одновременно опередив темп </a:t>
            </a:r>
            <a:r>
              <a:rPr lang="ru-RU" sz="1400" dirty="0">
                <a:latin typeface="Arial Narrow" panose="020B0606020202030204" pitchFamily="34" charset="0"/>
              </a:rPr>
              <a:t>роста среднемесячной начисленной заработной платы работников </a:t>
            </a:r>
            <a:r>
              <a:rPr lang="ru-RU" sz="1400" dirty="0" smtClean="0">
                <a:latin typeface="Arial Narrow" panose="020B0606020202030204" pitchFamily="34" charset="0"/>
              </a:rPr>
              <a:t>за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полугодие 2018 года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который в номинальном выражении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111,2%.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90811" y="1498511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79747569"/>
              </p:ext>
            </p:extLst>
          </p:nvPr>
        </p:nvGraphicFramePr>
        <p:xfrm>
          <a:off x="359557" y="1694603"/>
          <a:ext cx="4895891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11634" y="11685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Налог на доходы физических лиц</a:t>
            </a:r>
            <a:endParaRPr lang="ru-RU" sz="1800" dirty="0"/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189" y="1621622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8230" y="1931785"/>
            <a:ext cx="753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1 631,8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11064089"/>
              </p:ext>
            </p:extLst>
          </p:nvPr>
        </p:nvGraphicFramePr>
        <p:xfrm>
          <a:off x="359557" y="2854349"/>
          <a:ext cx="4824536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04487" y="2805311"/>
            <a:ext cx="4661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том числе, налог, уплачиваемый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налоговыми агентами</a:t>
            </a:r>
          </a:p>
        </p:txBody>
      </p:sp>
    </p:spTree>
    <p:extLst>
      <p:ext uri="{BB962C8B-B14F-4D97-AF65-F5344CB8AC3E}">
        <p14:creationId xmlns:p14="http://schemas.microsoft.com/office/powerpoint/2010/main" val="23823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205324104"/>
              </p:ext>
            </p:extLst>
          </p:nvPr>
        </p:nvGraphicFramePr>
        <p:xfrm>
          <a:off x="1115318" y="4262525"/>
          <a:ext cx="2652284" cy="253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782727108"/>
              </p:ext>
            </p:extLst>
          </p:nvPr>
        </p:nvGraphicFramePr>
        <p:xfrm>
          <a:off x="37114" y="1031935"/>
          <a:ext cx="4524196" cy="308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9432" y="348380"/>
            <a:ext cx="4172535" cy="819797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Утилизационный сбор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6429" y="1232182"/>
            <a:ext cx="40836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Снижение </a:t>
            </a:r>
            <a:r>
              <a:rPr lang="ru-RU" sz="1400" dirty="0">
                <a:latin typeface="Arial Narrow" panose="020B0606020202030204" pitchFamily="34" charset="0"/>
              </a:rPr>
              <a:t>поступлений </a:t>
            </a:r>
            <a:r>
              <a:rPr lang="ru-RU" sz="1400" b="1" dirty="0" smtClean="0">
                <a:latin typeface="Arial Narrow" panose="020B0606020202030204" pitchFamily="34" charset="0"/>
              </a:rPr>
              <a:t>утилизационного сбора</a:t>
            </a:r>
            <a:r>
              <a:rPr lang="ru-RU" sz="1400" dirty="0" smtClean="0">
                <a:latin typeface="Arial Narrow" panose="020B0606020202030204" pitchFamily="34" charset="0"/>
              </a:rPr>
              <a:t> в январе-июне 2018 года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0,5 млрд. рублей</a:t>
            </a:r>
            <a:r>
              <a:rPr lang="ru-RU" sz="1400" dirty="0" smtClean="0">
                <a:latin typeface="Arial Narrow" panose="020B0606020202030204" pitchFamily="34" charset="0"/>
              </a:rPr>
              <a:t> обусловлено </a:t>
            </a:r>
            <a:r>
              <a:rPr lang="ru-RU" sz="1400" dirty="0">
                <a:latin typeface="Arial Narrow" panose="020B0606020202030204" pitchFamily="34" charset="0"/>
              </a:rPr>
              <a:t>уплатой платежей в более поздний </a:t>
            </a:r>
            <a:r>
              <a:rPr lang="ru-RU" sz="1400" dirty="0" smtClean="0">
                <a:latin typeface="Arial Narrow" panose="020B0606020202030204" pitchFamily="34" charset="0"/>
              </a:rPr>
              <a:t>срок.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8543" y="1897755"/>
            <a:ext cx="3441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колесные  транспортные средства и прицепы к ним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131840" y="1206775"/>
            <a:ext cx="1271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1000" dirty="0" smtClean="0">
              <a:solidFill>
                <a:prstClr val="black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8543" y="2736530"/>
            <a:ext cx="2971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самоходные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машины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прицепы к ним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418" y="1216822"/>
            <a:ext cx="2687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сбор, всего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67603" y="1540961"/>
            <a:ext cx="8875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-0,7%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9253" y="2418034"/>
            <a:ext cx="87669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+3,3%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6602" y="3242238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-32,1%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347" y="3711861"/>
            <a:ext cx="4487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2018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 по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утилизационному сбору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Налоги, уплачиваемые в связи с применением специальных налоговых режимов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128626"/>
            <a:ext cx="3777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налогов, уплачиваемых в связи с применением специальных налоговых режимов</a:t>
            </a:r>
            <a:r>
              <a:rPr lang="ru-RU" sz="1400" dirty="0">
                <a:latin typeface="Arial Narrow" panose="020B0606020202030204" pitchFamily="34" charset="0"/>
              </a:rPr>
              <a:t>, в </a:t>
            </a:r>
            <a:r>
              <a:rPr lang="ru-RU" sz="1400" dirty="0" smtClean="0">
                <a:latin typeface="Arial Narrow" panose="020B0606020202030204" pitchFamily="34" charset="0"/>
              </a:rPr>
              <a:t>консолидированные бюджеты субъектов Российской </a:t>
            </a:r>
            <a:r>
              <a:rPr lang="ru-RU" sz="1400" dirty="0">
                <a:latin typeface="Arial Narrow" panose="020B0606020202030204" pitchFamily="34" charset="0"/>
              </a:rPr>
              <a:t>Федерации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полугодии 2018 года </a:t>
            </a:r>
            <a:r>
              <a:rPr lang="ru-RU" sz="1400" dirty="0"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latin typeface="Arial Narrow" panose="020B0606020202030204" pitchFamily="34" charset="0"/>
              </a:rPr>
              <a:t>267,3 </a:t>
            </a:r>
            <a:r>
              <a:rPr lang="ru-RU" sz="1400" dirty="0">
                <a:latin typeface="Arial Narrow" panose="020B0606020202030204" pitchFamily="34" charset="0"/>
              </a:rPr>
              <a:t>млрд. 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18,1%, или на 41,0 млрд рублей </a:t>
            </a:r>
            <a:r>
              <a:rPr lang="ru-RU" sz="1400" dirty="0">
                <a:latin typeface="Arial Narrow" panose="020B0606020202030204" pitchFamily="34" charset="0"/>
              </a:rPr>
              <a:t>больше, чем в </a:t>
            </a:r>
            <a:r>
              <a:rPr lang="ru-RU" sz="1400" dirty="0" smtClean="0">
                <a:latin typeface="Arial Narrow" panose="020B0606020202030204" pitchFamily="34" charset="0"/>
              </a:rPr>
              <a:t>соответствующем периоде 2017 года (в основном за счет роста налоговой базы по УСН и роста количества налогоплательщиков, применяющих патентную систему налогообложения и УСН). </a:t>
            </a:r>
            <a:r>
              <a:rPr lang="ru-RU" sz="1400" dirty="0">
                <a:latin typeface="Arial Narrow" panose="020B0606020202030204" pitchFamily="34" charset="0"/>
              </a:rPr>
              <a:t>При этом в </a:t>
            </a:r>
            <a:r>
              <a:rPr lang="ru-RU" sz="1400" dirty="0" smtClean="0">
                <a:latin typeface="Arial Narrow" panose="020B0606020202030204" pitchFamily="34" charset="0"/>
              </a:rPr>
              <a:t>местные бюджеты поступило 86,8 </a:t>
            </a:r>
            <a:r>
              <a:rPr lang="ru-RU" sz="1400" dirty="0">
                <a:latin typeface="Arial Narrow" panose="020B0606020202030204" pitchFamily="34" charset="0"/>
              </a:rPr>
              <a:t>млрд. </a:t>
            </a:r>
            <a:r>
              <a:rPr lang="ru-RU" sz="1400" dirty="0" smtClean="0">
                <a:latin typeface="Arial Narrow" panose="020B0606020202030204" pitchFamily="34" charset="0"/>
              </a:rPr>
              <a:t>рублей, что на 11,9% больше чем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2017 года.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26595" y="1808461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1865145"/>
            <a:ext cx="4864318" cy="2315290"/>
            <a:chOff x="299290" y="1865145"/>
            <a:chExt cx="4864318" cy="2315290"/>
          </a:xfrm>
        </p:grpSpPr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4235258774"/>
                </p:ext>
              </p:extLst>
            </p:nvPr>
          </p:nvGraphicFramePr>
          <p:xfrm>
            <a:off x="339072" y="1865145"/>
            <a:ext cx="4824536" cy="23152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3347864" y="2339588"/>
              <a:ext cx="886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+ 22,8%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1"/>
            <p:cNvSpPr>
              <a:spLocks noChangeArrowheads="1"/>
            </p:cNvSpPr>
            <p:nvPr/>
          </p:nvSpPr>
          <p:spPr bwMode="auto">
            <a:xfrm>
              <a:off x="339072" y="2566428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ЕНВД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299565" y="3055465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ЕСХН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299290" y="3524286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Патент</a:t>
              </a:r>
              <a:endPara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91680" y="2780928"/>
              <a:ext cx="732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- 2,5%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42780" y="2039293"/>
              <a:ext cx="233604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УСН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1309" y="1157840"/>
            <a:ext cx="4534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поступления налогов, уплачиваемых в связи с применением специальных налоговых режимов, по видам налогов в бюджетную систему Российской Федерации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полугодии 2018 года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8613" y="37890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Численность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плательщиков налогов, уплачиваемых в связи с применением </a:t>
            </a: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спецрежимов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, по видам налогов в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2017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148208" y="4387051"/>
            <a:ext cx="2924810" cy="1706245"/>
            <a:chOff x="342780" y="4782972"/>
            <a:chExt cx="2924810" cy="1706245"/>
          </a:xfrm>
        </p:grpSpPr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3911406357"/>
                </p:ext>
              </p:extLst>
            </p:nvPr>
          </p:nvGraphicFramePr>
          <p:xfrm>
            <a:off x="342780" y="4782972"/>
            <a:ext cx="2924810" cy="1706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1195290" y="5085184"/>
              <a:ext cx="69389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+ 0,1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1889185" y="5640200"/>
              <a:ext cx="604894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+ 1,0%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Надпись 2"/>
            <p:cNvSpPr txBox="1">
              <a:spLocks noChangeArrowheads="1"/>
            </p:cNvSpPr>
            <p:nvPr/>
          </p:nvSpPr>
          <p:spPr bwMode="auto">
            <a:xfrm>
              <a:off x="2310388" y="5661248"/>
              <a:ext cx="937895" cy="396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80000"/>
                </a:lnSpc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+ 18,1%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3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105075363"/>
              </p:ext>
            </p:extLst>
          </p:nvPr>
        </p:nvGraphicFramePr>
        <p:xfrm>
          <a:off x="288032" y="2789565"/>
          <a:ext cx="4824536" cy="231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1267895"/>
            <a:ext cx="42893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страховых взносов</a:t>
            </a:r>
            <a:r>
              <a:rPr lang="ru-RU" sz="1400" dirty="0">
                <a:latin typeface="Arial Narrow" panose="020B0606020202030204" pitchFamily="34" charset="0"/>
              </a:rPr>
              <a:t> на обязательное социальное страхование, администрируемых ФНС России,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январе-июне 2018 года </a:t>
            </a:r>
            <a:r>
              <a:rPr lang="ru-RU" sz="1400" dirty="0">
                <a:latin typeface="Arial Narrow" panose="020B0606020202030204" pitchFamily="34" charset="0"/>
              </a:rPr>
              <a:t>составили </a:t>
            </a:r>
            <a:r>
              <a:rPr lang="ru-RU" sz="1400" b="1" dirty="0" smtClean="0">
                <a:latin typeface="Arial Narrow" panose="020B0606020202030204" pitchFamily="34" charset="0"/>
              </a:rPr>
              <a:t>3 018,3 млрд</a:t>
            </a:r>
            <a:r>
              <a:rPr lang="ru-RU" sz="1400" b="1" dirty="0">
                <a:latin typeface="Arial Narrow" panose="020B0606020202030204" pitchFamily="34" charset="0"/>
              </a:rPr>
              <a:t>.</a:t>
            </a:r>
            <a:r>
              <a:rPr lang="ru-RU" sz="1400" dirty="0">
                <a:latin typeface="Arial Narrow" panose="020B0606020202030204" pitchFamily="34" charset="0"/>
              </a:rPr>
              <a:t> 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12,4</a:t>
            </a:r>
            <a:r>
              <a:rPr lang="ru-RU" sz="1400" b="1" dirty="0" smtClean="0">
                <a:latin typeface="Arial Narrow" panose="020B0606020202030204" pitchFamily="34" charset="0"/>
              </a:rPr>
              <a:t>%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или на </a:t>
            </a:r>
            <a:r>
              <a:rPr lang="ru-RU" sz="1400" b="1" dirty="0" smtClean="0">
                <a:latin typeface="Arial Narrow" panose="020B0606020202030204" pitchFamily="34" charset="0"/>
              </a:rPr>
              <a:t>333,0 </a:t>
            </a:r>
            <a:r>
              <a:rPr lang="ru-RU" sz="1400" b="1" dirty="0">
                <a:latin typeface="Arial Narrow" panose="020B0606020202030204" pitchFamily="34" charset="0"/>
              </a:rPr>
              <a:t>млрд</a:t>
            </a:r>
            <a:r>
              <a:rPr lang="ru-RU" sz="1400" dirty="0">
                <a:latin typeface="Arial Narrow" panose="020B0606020202030204" pitchFamily="34" charset="0"/>
              </a:rPr>
              <a:t>. рублей больше </a:t>
            </a:r>
            <a:r>
              <a:rPr lang="ru-RU" sz="1400" dirty="0" smtClean="0">
                <a:latin typeface="Arial Narrow" panose="020B0606020202030204" pitchFamily="34" charset="0"/>
              </a:rPr>
              <a:t>аналогичного периода 2017 года.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82768" y="1285408"/>
            <a:ext cx="37898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Темпы </a:t>
            </a:r>
            <a:r>
              <a:rPr lang="ru-RU" sz="1400" dirty="0">
                <a:latin typeface="Arial Narrow" panose="020B0606020202030204" pitchFamily="34" charset="0"/>
              </a:rPr>
              <a:t>роста поступлений страховых взносов, администрируемых ФНС России, в государственные внебюджетные фонды Российской </a:t>
            </a:r>
            <a:r>
              <a:rPr lang="ru-RU" sz="1400" dirty="0" smtClean="0">
                <a:latin typeface="Arial Narrow" panose="020B0606020202030204" pitchFamily="34" charset="0"/>
              </a:rPr>
              <a:t>Федерации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январе-июне </a:t>
            </a:r>
            <a:r>
              <a:rPr lang="ru-RU" sz="1400" dirty="0">
                <a:latin typeface="Arial Narrow" panose="020B0606020202030204" pitchFamily="34" charset="0"/>
              </a:rPr>
              <a:t>2018 года </a:t>
            </a:r>
            <a:r>
              <a:rPr lang="ru-RU" sz="1400" b="1" dirty="0" smtClean="0">
                <a:latin typeface="Arial Narrow" panose="020B0606020202030204" pitchFamily="34" charset="0"/>
              </a:rPr>
              <a:t>превышают </a:t>
            </a:r>
            <a:r>
              <a:rPr lang="ru-RU" sz="1400" b="1" dirty="0">
                <a:latin typeface="Arial Narrow" panose="020B0606020202030204" pitchFamily="34" charset="0"/>
              </a:rPr>
              <a:t>темпы роста заработной </a:t>
            </a:r>
            <a:r>
              <a:rPr lang="ru-RU" sz="1400" b="1" dirty="0" smtClean="0">
                <a:latin typeface="Arial Narrow" panose="020B0606020202030204" pitchFamily="34" charset="0"/>
              </a:rPr>
              <a:t>платы (111,2%)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1,2 </a:t>
            </a:r>
            <a:r>
              <a:rPr lang="ru-RU" sz="1400" dirty="0">
                <a:latin typeface="Arial Narrow" panose="020B0606020202030204" pitchFamily="34" charset="0"/>
              </a:rPr>
              <a:t>п.п., в том числе темпы роста поступлений в ПФР – на </a:t>
            </a:r>
            <a:r>
              <a:rPr lang="ru-RU" sz="1400" dirty="0" smtClean="0">
                <a:latin typeface="Arial Narrow" panose="020B0606020202030204" pitchFamily="34" charset="0"/>
              </a:rPr>
              <a:t>0,8 </a:t>
            </a:r>
            <a:r>
              <a:rPr lang="ru-RU" sz="1400" dirty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Таким </a:t>
            </a:r>
            <a:r>
              <a:rPr lang="ru-RU" sz="1400" dirty="0">
                <a:latin typeface="Arial Narrow" panose="020B0606020202030204" pitchFamily="34" charset="0"/>
              </a:rPr>
              <a:t>образом, за счет превышения динамики поступлений над заработной платой дополнительно поступило по всем фондам порядка </a:t>
            </a:r>
            <a:r>
              <a:rPr lang="ru-RU" sz="1400" b="1" dirty="0" smtClean="0">
                <a:latin typeface="Arial Narrow" panose="020B0606020202030204" pitchFamily="34" charset="0"/>
              </a:rPr>
              <a:t>32,2 млрд. </a:t>
            </a:r>
            <a:r>
              <a:rPr lang="ru-RU" sz="1400" dirty="0">
                <a:latin typeface="Arial Narrow" panose="020B0606020202030204" pitchFamily="34" charset="0"/>
              </a:rPr>
              <a:t>рублей.</a:t>
            </a:r>
          </a:p>
          <a:p>
            <a:pPr indent="180000" algn="just"/>
            <a:endParaRPr lang="ru-RU" sz="1400" dirty="0" smtClean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475555" y="2732881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4099" y="3196104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+ 12,4%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88032" y="3490848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ПФР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48525" y="3979885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ФОМС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48525" y="4468922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ФСС</a:t>
            </a:r>
            <a:endParaRPr kumimoji="0" lang="ru-RU" altLang="ru-RU" sz="24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3726029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+ 12,0%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1740" y="2963713"/>
            <a:ext cx="2336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Страховые взносы на ОСС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50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Arial Narrow" panose="020B0606020202030204" pitchFamily="34" charset="0"/>
              </a:rPr>
              <a:t>Контрольная </a:t>
            </a:r>
            <a:r>
              <a:rPr lang="ru-RU" sz="1800" dirty="0" smtClean="0">
                <a:latin typeface="Arial Narrow" panose="020B0606020202030204" pitchFamily="34" charset="0"/>
              </a:rPr>
              <a:t>работа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592" y="1988840"/>
            <a:ext cx="914400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т.ч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по результатам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аналитической работы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businessman3.pn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48531" y="2204864"/>
            <a:ext cx="474058" cy="502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323528" y="1196752"/>
            <a:ext cx="443882" cy="4166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803" t="24100" r="28147" b="34650"/>
          <a:stretch/>
        </p:blipFill>
        <p:spPr>
          <a:xfrm>
            <a:off x="5136392" y="2204864"/>
            <a:ext cx="371712" cy="41489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5576" y="1148486"/>
            <a:ext cx="1678622" cy="696339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по результатам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контрольной и аналитической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работы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2732" y="2132856"/>
            <a:ext cx="914400" cy="546963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взыскания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ВНП и КНП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14965" y="2318791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+1,8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79752" y="224010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5470" y="3179351"/>
            <a:ext cx="8419018" cy="332398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последние годы Федеральная налоговая служба сделала акцент на необходимость активного побуждения налогоплательщиков, в деятельности которых выявлены налоговые риски, к добровольному уточнению налоговых обязательств без назначения выездных налоговых проверок. И это приносит ощутимые результаты - удается обеспечить стабильный рост поступлений и по результатам контрольно-аналитической работы.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результатам контрольной и аналитической работы дополнительно поступило в бюджет 138,8 млрд. руб., что на 6,2% больше, чем в 1 пол. 2017 года (130,7 млрд. руб</a:t>
            </a:r>
            <a:r>
              <a:rPr lang="ru-RU" sz="1400" dirty="0" smtClean="0">
                <a:latin typeface="Arial Narrow" panose="020B0606020202030204" pitchFamily="34" charset="0"/>
              </a:rPr>
              <a:t>.)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том числе, по результатам </a:t>
            </a:r>
            <a:r>
              <a:rPr lang="ru-RU" sz="1400" dirty="0">
                <a:latin typeface="Arial Narrow" panose="020B0606020202030204" pitchFamily="34" charset="0"/>
              </a:rPr>
              <a:t>аналитической работы, проводимой налоговыми органами без назначения проверок, в бюджет дополнительно поступило 31,1 млрд. руб., что в 1,8 раза больше, чем в 1 пол. 2017 года.</a:t>
            </a: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80824" y="1108613"/>
            <a:ext cx="723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+6,2%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79752" y="104780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267505" y="2244466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65,2%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802" y="1804174"/>
            <a:ext cx="2232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138,8 млрд. 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1278" y="2688123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31,1 млрд.рублей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2732" y="889774"/>
            <a:ext cx="2249575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одной выездной проверки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businessman3.pn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085219" y="1056575"/>
            <a:ext cx="474058" cy="502822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Прямоугольник 27"/>
          <p:cNvSpPr/>
          <p:nvPr/>
        </p:nvSpPr>
        <p:spPr>
          <a:xfrm>
            <a:off x="8211134" y="1108613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+31,4%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76248" y="104637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Описание общего </a:t>
            </a:r>
            <a:r>
              <a:rPr lang="ru-RU" sz="1800" b="1" dirty="0">
                <a:latin typeface="Arial Narrow" panose="020B0606020202030204" pitchFamily="34" charset="0"/>
              </a:rPr>
              <a:t>экономического фона и </a:t>
            </a:r>
            <a:r>
              <a:rPr lang="ru-RU" sz="1800" b="1" dirty="0" smtClean="0">
                <a:latin typeface="Arial Narrow" panose="020B0606020202030204" pitchFamily="34" charset="0"/>
              </a:rPr>
              <a:t/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800" b="1" dirty="0" smtClean="0">
                <a:latin typeface="Arial Narrow" panose="020B0606020202030204" pitchFamily="34" charset="0"/>
              </a:rPr>
              <a:t>основных </a:t>
            </a:r>
            <a:r>
              <a:rPr lang="ru-RU" sz="1800" b="1" dirty="0">
                <a:latin typeface="Arial Narrow" panose="020B0606020202030204" pitchFamily="34" charset="0"/>
              </a:rPr>
              <a:t>тенденций </a:t>
            </a:r>
            <a:r>
              <a:rPr lang="ru-RU" sz="1800" b="1" dirty="0" smtClean="0">
                <a:latin typeface="Arial Narrow" panose="020B0606020202030204" pitchFamily="34" charset="0"/>
              </a:rPr>
              <a:t>развития </a:t>
            </a:r>
            <a:r>
              <a:rPr lang="ru-RU" sz="1800" b="1" dirty="0">
                <a:latin typeface="Arial Narrow" panose="020B0606020202030204" pitchFamily="34" charset="0"/>
              </a:rPr>
              <a:t>экономики </a:t>
            </a:r>
            <a:r>
              <a:rPr lang="ru-RU" sz="1800" b="1" dirty="0" smtClean="0">
                <a:latin typeface="Arial Narrow" panose="020B0606020202030204" pitchFamily="34" charset="0"/>
              </a:rPr>
              <a:t>страны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43054184"/>
              </p:ext>
            </p:extLst>
          </p:nvPr>
        </p:nvGraphicFramePr>
        <p:xfrm>
          <a:off x="467544" y="3433487"/>
          <a:ext cx="7798720" cy="337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1124744"/>
            <a:ext cx="8415569" cy="406800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Российская экономика в 2018 году продолжает показывать уверенный рост. Предварительная оценка Росстата дает возможность говорить о сопоставимых с уровнем 2017 года темпах роста ВВП в  2018 году.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Все секторы </a:t>
            </a:r>
            <a:r>
              <a:rPr lang="ru-RU" sz="1400" dirty="0" smtClean="0">
                <a:latin typeface="Arial Narrow" panose="020B0606020202030204" pitchFamily="34" charset="0"/>
              </a:rPr>
              <a:t>промышленности </a:t>
            </a:r>
            <a:r>
              <a:rPr lang="ru-RU" sz="1400" dirty="0">
                <a:latin typeface="Arial Narrow" panose="020B0606020202030204" pitchFamily="34" charset="0"/>
              </a:rPr>
              <a:t>демонстрируют </a:t>
            </a:r>
            <a:r>
              <a:rPr lang="ru-RU" sz="1400" dirty="0" smtClean="0">
                <a:latin typeface="Arial Narrow" panose="020B0606020202030204" pitchFamily="34" charset="0"/>
              </a:rPr>
              <a:t>рост, </a:t>
            </a:r>
            <a:r>
              <a:rPr lang="ru-RU" sz="1400" dirty="0">
                <a:latin typeface="Arial Narrow" panose="020B0606020202030204" pitchFamily="34" charset="0"/>
              </a:rPr>
              <a:t>несмотря на сложности внешнеэкономического характера</a:t>
            </a:r>
            <a:r>
              <a:rPr lang="ru-RU" sz="1400" dirty="0" smtClean="0">
                <a:latin typeface="Arial Narrow" panose="020B0606020202030204" pitchFamily="34" charset="0"/>
              </a:rPr>
              <a:t>. В частности, ускоренную динамику показывают обрабатывающие производства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и добывающая отрасль.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Увеличились также  </a:t>
            </a:r>
            <a:r>
              <a:rPr lang="ru-RU" sz="1400" dirty="0">
                <a:latin typeface="Arial Narrow" panose="020B0606020202030204" pitchFamily="34" charset="0"/>
              </a:rPr>
              <a:t>объемы грузооборота </a:t>
            </a:r>
            <a:r>
              <a:rPr lang="ru-RU" sz="1400" dirty="0" smtClean="0">
                <a:latin typeface="Arial Narrow" panose="020B0606020202030204" pitchFamily="34" charset="0"/>
              </a:rPr>
              <a:t>транспорта, обеспечившие положительный вклад в экономику – </a:t>
            </a:r>
            <a:r>
              <a:rPr lang="ru-RU" sz="1400" dirty="0">
                <a:latin typeface="Arial Narrow" panose="020B0606020202030204" pitchFamily="34" charset="0"/>
              </a:rPr>
              <a:t>рост наблюдается по всем основным видам транспорта: железнодорожному, автомобильному и трубопроводному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Высокие темпы показал рост заработной платы. В связи с этим продолжает расти потребительский спрос. Также на этом фоне продолжается замедление динамики потребительских цен.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свою очередь, положительная динамика заработной платы является импульсом увеличения темпов розничной торговли, которая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2018 года продолжает положительную тенденцию, сложившуюся во второй половине 2017 года. </a:t>
            </a:r>
            <a:r>
              <a:rPr lang="ru-RU" sz="1400" dirty="0">
                <a:latin typeface="Arial Narrow" panose="020B0606020202030204" pitchFamily="34" charset="0"/>
              </a:rPr>
              <a:t>О</a:t>
            </a:r>
            <a:r>
              <a:rPr lang="ru-RU" sz="1400" dirty="0" smtClean="0">
                <a:latin typeface="Arial Narrow" panose="020B0606020202030204" pitchFamily="34" charset="0"/>
              </a:rPr>
              <a:t>птовая торговля, в условиях тенденции высокого роста на протяжении 2016-2017 годов, в целом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2018 года также демонстрирует рост, однако более сдержанный.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На фоне увеличения стоимостного и физического объемов экспортируемой и импортируемой продукции отмечается также рост внешнеторгового оборота России и увеличение положительного сальдо торгового баланса.</a:t>
            </a:r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8412" y="422108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ВВП, %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Arial Narrow" panose="020B0606020202030204" pitchFamily="34" charset="0"/>
              </a:rPr>
              <a:t>Камеральный </a:t>
            </a:r>
            <a:r>
              <a:rPr lang="ru-RU" sz="1800" dirty="0" smtClean="0">
                <a:latin typeface="Arial Narrow" panose="020B0606020202030204" pitchFamily="34" charset="0"/>
              </a:rPr>
              <a:t>контроль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7498" y="3284984"/>
            <a:ext cx="8724071" cy="3141312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Внедрение ФНС России риск - ориентированного подхода к проведению проверок, усиление аналитической составляющей в контрольной работе, а также применение новейших автоматизированных аналитических инструментов, позволили значительно повысить дисциплинированность налогоплательщиков, сделать основной упор не на наказание, а на побуждение к добровольному уточнению и исполнению своих налоговых обязательств.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Так, показатель сумм увеличенных налоговых обязательств по уточненным налоговым декларациям, представленным налогоплательщиками в связи с самостоятельной оценкой рисков согласно критериям, </a:t>
            </a:r>
            <a:r>
              <a:rPr lang="ru-RU" sz="1400" dirty="0" smtClean="0">
                <a:latin typeface="Arial Narrow" panose="020B0606020202030204" pitchFamily="34" charset="0"/>
              </a:rPr>
              <a:t>разработанным ФНС </a:t>
            </a:r>
            <a:r>
              <a:rPr lang="ru-RU" sz="1400" dirty="0">
                <a:latin typeface="Arial Narrow" panose="020B0606020202030204" pitchFamily="34" charset="0"/>
              </a:rPr>
              <a:t>России (приказ ФНС России от 30.05.2007 №ММ-3-06/333 в редакции </a:t>
            </a:r>
            <a:r>
              <a:rPr lang="ru-RU" sz="1400" dirty="0" smtClean="0">
                <a:latin typeface="Arial Narrow" panose="020B0606020202030204" pitchFamily="34" charset="0"/>
              </a:rPr>
              <a:t>от </a:t>
            </a:r>
            <a:r>
              <a:rPr lang="ru-RU" sz="1400" dirty="0">
                <a:latin typeface="Arial Narrow" panose="020B0606020202030204" pitchFamily="34" charset="0"/>
              </a:rPr>
              <a:t>10.05.2012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№ </a:t>
            </a:r>
            <a:r>
              <a:rPr lang="ru-RU" sz="1400" dirty="0">
                <a:latin typeface="Arial Narrow" panose="020B0606020202030204" pitchFamily="34" charset="0"/>
              </a:rPr>
              <a:t>ММВ-7-2/297) за 1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полугодие </a:t>
            </a:r>
            <a:r>
              <a:rPr lang="ru-RU" sz="1400" dirty="0">
                <a:latin typeface="Arial Narrow" panose="020B0606020202030204" pitchFamily="34" charset="0"/>
              </a:rPr>
              <a:t>2018 года по сравнению с 1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полугодием </a:t>
            </a:r>
            <a:r>
              <a:rPr lang="ru-RU" sz="1400" dirty="0">
                <a:latin typeface="Arial Narrow" panose="020B0606020202030204" pitchFamily="34" charset="0"/>
              </a:rPr>
              <a:t>2017 года увеличился </a:t>
            </a:r>
            <a:r>
              <a:rPr lang="ru-RU" sz="1400" dirty="0" smtClean="0">
                <a:latin typeface="Arial Narrow" panose="020B0606020202030204" pitchFamily="34" charset="0"/>
              </a:rPr>
              <a:t>в 2,1 </a:t>
            </a:r>
            <a:r>
              <a:rPr lang="ru-RU" sz="1400" dirty="0">
                <a:latin typeface="Arial Narrow" panose="020B0606020202030204" pitchFamily="34" charset="0"/>
              </a:rPr>
              <a:t>раза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или на </a:t>
            </a:r>
            <a:r>
              <a:rPr lang="ru-RU" sz="1400" dirty="0" smtClean="0">
                <a:latin typeface="Arial Narrow" panose="020B0606020202030204" pitchFamily="34" charset="0"/>
              </a:rPr>
              <a:t>10 481,7 </a:t>
            </a:r>
            <a:r>
              <a:rPr lang="ru-RU" sz="1400" dirty="0">
                <a:latin typeface="Arial Narrow" panose="020B0606020202030204" pitchFamily="34" charset="0"/>
              </a:rPr>
              <a:t>млн. рублей) 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20 375,2 </a:t>
            </a:r>
            <a:r>
              <a:rPr lang="ru-RU" sz="1400" dirty="0">
                <a:latin typeface="Arial Narrow" panose="020B0606020202030204" pitchFamily="34" charset="0"/>
              </a:rPr>
              <a:t>млн. </a:t>
            </a:r>
            <a:r>
              <a:rPr lang="ru-RU" sz="1400" dirty="0" smtClean="0">
                <a:latin typeface="Arial Narrow" panose="020B0606020202030204" pitchFamily="34" charset="0"/>
              </a:rPr>
              <a:t>рублей.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02003" y="1052485"/>
            <a:ext cx="7887957" cy="1979858"/>
            <a:chOff x="934279" y="980784"/>
            <a:chExt cx="7412140" cy="123159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513129" y="1136000"/>
              <a:ext cx="833290" cy="229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+ 45,4%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934279" y="980784"/>
              <a:ext cx="6741226" cy="1231595"/>
              <a:chOff x="934279" y="980784"/>
              <a:chExt cx="6741226" cy="1231595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956592" y="1659049"/>
                <a:ext cx="2236378" cy="553330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Суммы возмещения НДС,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восстановленные вышестоящими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 и арбитражными </a:t>
                </a:r>
                <a:endPara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судами после 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признания их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необоснованными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934279" y="1051799"/>
                <a:ext cx="2345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Доначислено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 по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результатам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677585" y="1142335"/>
                <a:ext cx="833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+ 0,1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rot="10800000">
                <a:off x="3416892" y="1348425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64698" y="980784"/>
                <a:ext cx="914400" cy="546963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rm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Поступило по результатам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648732" y="1621768"/>
                <a:ext cx="8915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- 51,2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7274433" y="1109162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462081" y="1098548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</p:grpSp>
      </p:grp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5002613" y="1327839"/>
            <a:ext cx="443882" cy="4166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397862" y="1327839"/>
            <a:ext cx="435248" cy="457174"/>
          </a:xfrm>
          <a:prstGeom prst="rect">
            <a:avLst/>
          </a:prstGeom>
        </p:spPr>
      </p:pic>
      <p:pic>
        <p:nvPicPr>
          <p:cNvPr id="57" name="Picture 4" descr="Z:\Мои документы\bar-ch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7" y="2145257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802003" y="1569635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29,6 млрд.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422403" y="1630556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23,7 млрд.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7014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Налоговый контроль </a:t>
            </a:r>
            <a:r>
              <a:rPr lang="ru-RU" sz="1800" dirty="0" smtClean="0"/>
              <a:t>цен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495144"/>
            <a:ext cx="8923296" cy="3479463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8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01.07.2018 уменьшены </a:t>
            </a:r>
            <a:r>
              <a:rPr lang="ru-RU" sz="1400" dirty="0">
                <a:latin typeface="Arial Narrow" panose="020B0606020202030204" pitchFamily="34" charset="0"/>
              </a:rPr>
              <a:t>убытки на сумму 2,8 млрд. руб., что привело к увеличению суммы налога на прибыль к уплате в бюджет на 0,56 млрд. руб. в налоговых периодах использования убытков в уменьшение налоговой базы. </a:t>
            </a:r>
          </a:p>
          <a:p>
            <a:pPr indent="180000" algn="just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том числе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2018 </a:t>
            </a:r>
            <a:r>
              <a:rPr lang="ru-RU" sz="1400" dirty="0">
                <a:latin typeface="Arial Narrow" panose="020B0606020202030204" pitchFamily="34" charset="0"/>
              </a:rPr>
              <a:t>года:</a:t>
            </a:r>
          </a:p>
          <a:p>
            <a:pPr indent="180000" algn="just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вынесено 2 акта с общей суммой налоговых претензий 0,33 млрд. рублей;</a:t>
            </a:r>
          </a:p>
          <a:p>
            <a:pPr indent="180000" algn="just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 стадии проведения и оформления результатов находится 8 проверок.</a:t>
            </a:r>
          </a:p>
          <a:p>
            <a:pPr indent="180000" algn="just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Предполагаемая сумма доначислений налога на прибыль по ним составляет 2,7 млрд. рублей, предполагаемое уменьшение убытков по 1 проверке составляет 0,35 млрд. 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8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рамках </a:t>
            </a:r>
            <a:r>
              <a:rPr lang="ru-RU" sz="1400" dirty="0">
                <a:latin typeface="Arial Narrow" panose="020B0606020202030204" pitchFamily="34" charset="0"/>
              </a:rPr>
              <a:t>реализации полномочий, предусмотренных главой 14.6 НК РФ, по 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01.07.2018:</a:t>
            </a:r>
          </a:p>
          <a:p>
            <a:pPr indent="180000" algn="just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заключено 6 соглашений о ценообразовании для целей налогообложения, из которых 5 - в отношении сделок по реализации нефти на внутреннем рынке, 1 - в отношении сделок по переработке нефти;</a:t>
            </a:r>
          </a:p>
          <a:p>
            <a:pPr indent="180000" algn="just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вынесено 3 решения о необходимости доработки проекта соглашения о ценообразовании для целей налогообложения, из которых 2 решения в отношении сделок код-</a:t>
            </a:r>
            <a:r>
              <a:rPr lang="ru-RU" sz="1400" dirty="0" err="1">
                <a:latin typeface="Arial Narrow" panose="020B0606020202030204" pitchFamily="34" charset="0"/>
              </a:rPr>
              <a:t>шеринга</a:t>
            </a:r>
            <a:r>
              <a:rPr lang="ru-RU" sz="1400" dirty="0">
                <a:latin typeface="Arial Narrow" panose="020B0606020202030204" pitchFamily="34" charset="0"/>
              </a:rPr>
              <a:t>, 1 – в отношении сделок по приобретению продукции;</a:t>
            </a:r>
          </a:p>
          <a:p>
            <a:pPr indent="180000" algn="just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проведена проверка 10 отчетов по исполнению налогоплательщиками условий ранее заключенных соглашений о ценообразовании.</a:t>
            </a:r>
          </a:p>
          <a:p>
            <a:pPr indent="180000" algn="just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стадии рассмотрения и анализа находятся 3 отчета по исполнению условий ранее заключенных соглашений о ценообразовании. </a:t>
            </a:r>
          </a:p>
          <a:p>
            <a:pPr indent="180000" algn="just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 состоянию на 01.07.2018 поступило 13 заявлений о заключении соглашений о ценообразовании для целей налогообложения от 5 крупнейших налогоплательщиков. Также уплачены 4 государственные пошлины, но на данный момент заявления в ФНС России не поданы. </a:t>
            </a:r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716016" y="2741918"/>
            <a:ext cx="443882" cy="416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88983" y="2643386"/>
            <a:ext cx="288294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дополнительно поступившего налога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прибыль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 по корректировкам налоговой базы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59655" y="2731704"/>
            <a:ext cx="146546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2,9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6190" y="859870"/>
            <a:ext cx="30608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полноты исчисления и уплаты налогов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связи с совершением сделок между взаимозависимыми лицами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8" y="946264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5388" y="942749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37 ед.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732516" y="1564491"/>
            <a:ext cx="443882" cy="4166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170167" y="1513597"/>
            <a:ext cx="2882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доначислений налога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прибыль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1978" y="1471696"/>
            <a:ext cx="146546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3,5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07816" y="965193"/>
            <a:ext cx="306086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Вынесено решений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84" y="932535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734958" y="961678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27 ед.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6680" y="1772816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уведомлений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сделках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88433" y="1874118"/>
            <a:ext cx="1087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15 911 ед.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11612" y="2379277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сделок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09727" y="2352217"/>
            <a:ext cx="1273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187 млрд.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41448" y="2109508"/>
            <a:ext cx="223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21978" y="2100089"/>
            <a:ext cx="141256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305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трлн.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verified7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84085" y="1780118"/>
            <a:ext cx="369447" cy="52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2" y="2335766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716016" y="2173524"/>
            <a:ext cx="443882" cy="4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Валютный </a:t>
            </a:r>
            <a:r>
              <a:rPr lang="ru-RU" sz="1800" dirty="0" smtClean="0"/>
              <a:t>контроль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89643" y="2564904"/>
            <a:ext cx="8401649" cy="358251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Основными нарушениями, </a:t>
            </a:r>
            <a:r>
              <a:rPr lang="ru-RU" sz="1400" dirty="0" smtClean="0">
                <a:latin typeface="Arial Narrow" panose="020B0606020202030204" pitchFamily="34" charset="0"/>
              </a:rPr>
              <a:t>выявленными </a:t>
            </a:r>
            <a:r>
              <a:rPr lang="ru-RU" sz="1400" dirty="0">
                <a:latin typeface="Arial Narrow" panose="020B0606020202030204" pitchFamily="34" charset="0"/>
              </a:rPr>
              <a:t>налоговыми органами при проведении проверок, за I полугодие 2018 года стали нарушения, связанные с несоблюдением установленного порядка или срока представления форм учета по валютным операциям, отчетов о движении денежных средств по счетам в зарубежных банках, правил оформления паспортов сделок. На данные правонарушения пришлось 85% возбужденных дел об административных правонарушениях.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Возросло число выявляемых нарушений, связанных с </a:t>
            </a:r>
            <a:r>
              <a:rPr lang="ru-RU" sz="1400" dirty="0" err="1">
                <a:latin typeface="Arial Narrow" panose="020B0606020202030204" pitchFamily="34" charset="0"/>
              </a:rPr>
              <a:t>нерепатриацией</a:t>
            </a:r>
            <a:r>
              <a:rPr lang="ru-RU" sz="1400" dirty="0">
                <a:latin typeface="Arial Narrow" panose="020B0606020202030204" pitchFamily="34" charset="0"/>
              </a:rPr>
              <a:t> денежных средств. Если за I полугодие 2017 года было выявлено 696 таких нарушений, то за I полугодие 2018 года их число составило уже 1 806 (в </a:t>
            </a:r>
            <a:r>
              <a:rPr lang="ru-RU" sz="1400" dirty="0" smtClean="0">
                <a:latin typeface="Arial Narrow" panose="020B0606020202030204" pitchFamily="34" charset="0"/>
              </a:rPr>
              <a:t>2,6 раза больше</a:t>
            </a:r>
            <a:r>
              <a:rPr lang="ru-RU" sz="1400" dirty="0">
                <a:latin typeface="Arial Narrow" panose="020B0606020202030204" pitchFamily="34" charset="0"/>
              </a:rPr>
              <a:t>). Также возросло число выявляемых нарушений, связанных с осуществлением незаконных валютных операций – 1 446 нарушений за I полугодие 2018 года против 312 нарушений за I полугодие 2017 года, т.е. в </a:t>
            </a:r>
            <a:r>
              <a:rPr lang="ru-RU" sz="1400" dirty="0" smtClean="0">
                <a:latin typeface="Arial Narrow" panose="020B0606020202030204" pitchFamily="34" charset="0"/>
              </a:rPr>
              <a:t>4,6 раза </a:t>
            </a:r>
            <a:r>
              <a:rPr lang="ru-RU" sz="1400" dirty="0">
                <a:latin typeface="Arial Narrow" panose="020B0606020202030204" pitchFamily="34" charset="0"/>
              </a:rPr>
              <a:t>больше.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Также за I полугодие 2018 года налоговыми органами вынесено 3 075 представлений об устранении причин и условий, способствовавших совершению административного правонарушения (в </a:t>
            </a:r>
            <a:r>
              <a:rPr lang="ru-RU" sz="1400" dirty="0" smtClean="0">
                <a:latin typeface="Arial Narrow" panose="020B0606020202030204" pitchFamily="34" charset="0"/>
              </a:rPr>
              <a:t>3,6 раза </a:t>
            </a:r>
            <a:r>
              <a:rPr lang="ru-RU" sz="1400" dirty="0">
                <a:latin typeface="Arial Narrow" panose="020B0606020202030204" pitchFamily="34" charset="0"/>
              </a:rPr>
              <a:t>больше, чем за I полугодие 2017 года), а также 1 251 предписание об устранении нарушений валютного законодательства (в </a:t>
            </a:r>
            <a:r>
              <a:rPr lang="ru-RU" sz="1400" dirty="0" smtClean="0">
                <a:latin typeface="Arial Narrow" panose="020B0606020202030204" pitchFamily="34" charset="0"/>
              </a:rPr>
              <a:t>2,5 раза </a:t>
            </a:r>
            <a:r>
              <a:rPr lang="ru-RU" sz="1400" dirty="0">
                <a:latin typeface="Arial Narrow" panose="020B0606020202030204" pitchFamily="34" charset="0"/>
              </a:rPr>
              <a:t>больше, чем за I полугодие 2017 года).</a:t>
            </a:r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914" y="1189173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соблюдения валютного законодательства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3524" y="1235736"/>
            <a:ext cx="675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+25%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17758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0" y="1124744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084" y="1822321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взыскания штрафов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7265" y="176076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78%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0184" y="1809635"/>
            <a:ext cx="2427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Взыскано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штрафных санкций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39784" y="1753652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2,3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7165" y="174392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08202" y="1722184"/>
            <a:ext cx="443882" cy="416650"/>
          </a:xfrm>
          <a:prstGeom prst="rect">
            <a:avLst/>
          </a:prstGeom>
        </p:spPr>
      </p:pic>
      <p:pic>
        <p:nvPicPr>
          <p:cNvPr id="15" name="businessman3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25534" y="1724799"/>
            <a:ext cx="474058" cy="50282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5290184" y="1235736"/>
            <a:ext cx="2707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Предъявлено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штрафных санкций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47725" y="1223731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+ 79%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10736" y="115230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4889928" y="1175538"/>
            <a:ext cx="435248" cy="4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Задолженность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66602" y="1151865"/>
            <a:ext cx="2101741" cy="1047304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rgbClr val="404040"/>
                </a:solidFill>
                <a:latin typeface="Arial Narrow" panose="020B0606020202030204" pitchFamily="34" charset="0"/>
              </a:rPr>
              <a:t>Совокупная </a:t>
            </a:r>
            <a:r>
              <a:rPr lang="ru-RU" sz="1400" b="1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задолженность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по налогам, сборам и </a:t>
            </a:r>
          </a:p>
          <a:p>
            <a:pPr algn="just">
              <a:defRPr/>
            </a:pPr>
            <a:r>
              <a:rPr lang="ru-RU" sz="1400" b="1" dirty="0">
                <a:solidFill>
                  <a:srgbClr val="404040"/>
                </a:solidFill>
                <a:latin typeface="Arial Narrow" panose="020B0606020202030204" pitchFamily="34" charset="0"/>
              </a:rPr>
              <a:t>страховым взносам на обязательное социальное страхование</a:t>
            </a:r>
            <a:r>
              <a:rPr lang="ru-RU" sz="1400" b="1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 </a:t>
            </a:r>
            <a:endParaRPr lang="ru-RU" sz="1400" b="1" dirty="0">
              <a:solidFill>
                <a:srgbClr val="40404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2397" y="1340768"/>
            <a:ext cx="199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Взыскано (с учетом страховых взносов)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776" y="2780930"/>
            <a:ext cx="7973664" cy="2462213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результате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применения мер принудительного взыскания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 состоянию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 1 полугодие 2018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 в бюджет взыскано (с учетом страховых взносов)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554 млрд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или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71 млрд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. рублей больше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чем за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аналогичный период прошлого года.</a:t>
            </a:r>
            <a:b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Совокупная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задолженность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состоянию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01.07.2018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1 976,5 млрд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уменьшилась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относительно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начала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143,5 млрд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рублей,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или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6,8%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46948" y="145701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+71 млрд. руб.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1791" y="139361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00029" y="1475492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- 6,8%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7668344" y="134076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Z:\Мои документы\c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6" y="1366664"/>
            <a:ext cx="358620" cy="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net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0540" y="1402598"/>
            <a:ext cx="358620" cy="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5372" y="1829837"/>
            <a:ext cx="154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554 млрд. руб.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Обеспечение процедур </a:t>
            </a:r>
            <a:r>
              <a:rPr lang="ru-RU" sz="1800" dirty="0" smtClean="0"/>
              <a:t>банкротства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43508" y="3140968"/>
            <a:ext cx="8748972" cy="3444800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полугодии 2018</a:t>
            </a:r>
            <a:r>
              <a:rPr lang="x-none" sz="1400" dirty="0" smtClean="0">
                <a:latin typeface="Arial Narrow" panose="020B0606020202030204" pitchFamily="34" charset="0"/>
              </a:rPr>
              <a:t> года </a:t>
            </a:r>
            <a:r>
              <a:rPr lang="ru-RU" sz="1400" dirty="0" smtClean="0">
                <a:latin typeface="Arial Narrow" panose="020B0606020202030204" pitchFamily="34" charset="0"/>
              </a:rPr>
              <a:t>общие поступления </a:t>
            </a:r>
            <a:r>
              <a:rPr lang="x-none" sz="1400" dirty="0" smtClean="0">
                <a:latin typeface="Arial Narrow" panose="020B0606020202030204" pitchFamily="34" charset="0"/>
              </a:rPr>
              <a:t>в бюджет   </a:t>
            </a:r>
            <a:r>
              <a:rPr lang="ru-RU" sz="1400" dirty="0" smtClean="0">
                <a:latin typeface="Arial Narrow" panose="020B0606020202030204" pitchFamily="34" charset="0"/>
              </a:rPr>
              <a:t>составили </a:t>
            </a:r>
            <a:r>
              <a:rPr lang="ru-RU" sz="1400" b="1" dirty="0" smtClean="0">
                <a:latin typeface="Arial Narrow" panose="020B0606020202030204" pitchFamily="34" charset="0"/>
              </a:rPr>
              <a:t>51 </a:t>
            </a:r>
            <a:r>
              <a:rPr lang="x-none" sz="1400" b="1" dirty="0" smtClean="0">
                <a:latin typeface="Arial Narrow" panose="020B0606020202030204" pitchFamily="34" charset="0"/>
              </a:rPr>
              <a:t>млрд руб</a:t>
            </a:r>
            <a:r>
              <a:rPr lang="x-none" sz="1400" dirty="0" smtClean="0">
                <a:latin typeface="Arial Narrow" panose="020B0606020202030204" pitchFamily="34" charset="0"/>
              </a:rPr>
              <a:t>., что на </a:t>
            </a:r>
            <a:r>
              <a:rPr lang="ru-RU" sz="1400" dirty="0" smtClean="0">
                <a:latin typeface="Arial Narrow" panose="020B0606020202030204" pitchFamily="34" charset="0"/>
              </a:rPr>
              <a:t>22,4</a:t>
            </a:r>
            <a:r>
              <a:rPr lang="x-none" sz="1400" dirty="0" smtClean="0">
                <a:latin typeface="Arial Narrow" panose="020B0606020202030204" pitchFamily="34" charset="0"/>
              </a:rPr>
              <a:t>% больше</a:t>
            </a:r>
            <a:r>
              <a:rPr lang="ru-RU" sz="1400" dirty="0" smtClean="0">
                <a:latin typeface="Arial Narrow" panose="020B0606020202030204" pitchFamily="34" charset="0"/>
              </a:rPr>
              <a:t> аналогичного периода прошлого года</a:t>
            </a:r>
            <a:r>
              <a:rPr lang="x-none" sz="1400" dirty="0" smtClean="0">
                <a:latin typeface="Arial Narrow" panose="020B0606020202030204" pitchFamily="34" charset="0"/>
              </a:rPr>
              <a:t>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Должниками, находящимися в процедурах банкротства, погашено </a:t>
            </a:r>
            <a:r>
              <a:rPr lang="ru-RU" sz="1400" b="1" dirty="0" smtClean="0">
                <a:latin typeface="Arial Narrow" panose="020B0606020202030204" pitchFamily="34" charset="0"/>
              </a:rPr>
              <a:t>28,1 млрд. руб.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текущих </a:t>
            </a:r>
            <a:r>
              <a:rPr lang="ru-RU" sz="1400" dirty="0" smtClean="0">
                <a:latin typeface="Arial Narrow" panose="020B0606020202030204" pitchFamily="34" charset="0"/>
              </a:rPr>
              <a:t>платежей, что превышает аналогичный показатель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полугодия прошлого года </a:t>
            </a:r>
            <a:r>
              <a:rPr lang="ru-RU" sz="1400" b="1" dirty="0" smtClean="0">
                <a:latin typeface="Arial Narrow" panose="020B0606020202030204" pitchFamily="34" charset="0"/>
              </a:rPr>
              <a:t>в 1,4 раза.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Погашено задолженности, включенной в реестр требований кредиторов должника, в размере </a:t>
            </a:r>
            <a:r>
              <a:rPr lang="ru-RU" sz="1400" b="1" dirty="0">
                <a:latin typeface="Arial Narrow" panose="020B0606020202030204" pitchFamily="34" charset="0"/>
              </a:rPr>
              <a:t>7,0 млрд. </a:t>
            </a:r>
            <a:r>
              <a:rPr lang="ru-RU" sz="1400" b="1" dirty="0" smtClean="0">
                <a:latin typeface="Arial Narrow" panose="020B0606020202030204" pitchFamily="34" charset="0"/>
              </a:rPr>
              <a:t>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После принятия решения о подаче заявления о признании должника банкротом </a:t>
            </a:r>
            <a:r>
              <a:rPr lang="ru-RU" sz="1400" b="1" dirty="0" smtClean="0">
                <a:latin typeface="Arial Narrow" panose="020B0606020202030204" pitchFamily="34" charset="0"/>
              </a:rPr>
              <a:t>добровольно погашено 13,1 млрд. 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Усилена </a:t>
            </a:r>
            <a:r>
              <a:rPr lang="ru-RU" sz="1400" dirty="0">
                <a:latin typeface="Arial Narrow" panose="020B0606020202030204" pitchFamily="34" charset="0"/>
              </a:rPr>
              <a:t>роль механизма согласительных процедур, направленных на погашение накопленной налоговой задолженности в рассрочку, сохранение бизнеса и рабочих </a:t>
            </a:r>
            <a:r>
              <a:rPr lang="ru-RU" sz="1400" dirty="0" smtClean="0">
                <a:latin typeface="Arial Narrow" panose="020B0606020202030204" pitchFamily="34" charset="0"/>
              </a:rPr>
              <a:t>мест.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</a:t>
            </a:r>
            <a:r>
              <a:rPr lang="x-none" sz="1400" dirty="0">
                <a:latin typeface="Arial Narrow" panose="020B0606020202030204" pitchFamily="34" charset="0"/>
              </a:rPr>
              <a:t> связи с </a:t>
            </a:r>
            <a:r>
              <a:rPr lang="ru-RU" sz="1400" dirty="0">
                <a:latin typeface="Arial Narrow" panose="020B0606020202030204" pitchFamily="34" charset="0"/>
              </a:rPr>
              <a:t>этим м</a:t>
            </a:r>
            <a:r>
              <a:rPr lang="x-none" sz="1400" dirty="0">
                <a:latin typeface="Arial Narrow" panose="020B0606020202030204" pitchFamily="34" charset="0"/>
              </a:rPr>
              <a:t>ировое соглашение   является одним из основных способов внесудебного решения вопросов, возникающих при деятельности субъектов гражданского права, в основе </a:t>
            </a:r>
            <a:r>
              <a:rPr lang="x-none" sz="1400">
                <a:latin typeface="Arial Narrow" panose="020B0606020202030204" pitchFamily="34" charset="0"/>
              </a:rPr>
              <a:t>которого </a:t>
            </a:r>
            <a:r>
              <a:rPr lang="x-none" sz="1400" smtClean="0">
                <a:latin typeface="Arial Narrow" panose="020B0606020202030204" pitchFamily="34" charset="0"/>
              </a:rPr>
              <a:t>лежит </a:t>
            </a:r>
            <a:r>
              <a:rPr lang="x-none" sz="1400" dirty="0">
                <a:latin typeface="Arial Narrow" panose="020B0606020202030204" pitchFamily="34" charset="0"/>
              </a:rPr>
              <a:t>построенная на принципах </a:t>
            </a:r>
            <a:r>
              <a:rPr lang="x-none" sz="1400">
                <a:latin typeface="Arial Narrow" panose="020B0606020202030204" pitchFamily="34" charset="0"/>
              </a:rPr>
              <a:t>доброй </a:t>
            </a:r>
            <a:r>
              <a:rPr lang="x-none" sz="1400" smtClean="0">
                <a:latin typeface="Arial Narrow" panose="020B0606020202030204" pitchFamily="34" charset="0"/>
              </a:rPr>
              <a:t>воли </a:t>
            </a:r>
            <a:r>
              <a:rPr lang="x-none" sz="1400" dirty="0">
                <a:latin typeface="Arial Narrow" panose="020B0606020202030204" pitchFamily="34" charset="0"/>
              </a:rPr>
              <a:t>договоренность сторон о прекращении спора на устраивающих стороны условиях.</a:t>
            </a:r>
            <a:r>
              <a:rPr lang="ru-RU" sz="1400" dirty="0">
                <a:latin typeface="Arial Narrow" panose="020B0606020202030204" pitchFamily="34" charset="0"/>
              </a:rPr>
              <a:t> И направлено на  </a:t>
            </a:r>
            <a:r>
              <a:rPr lang="x-none" sz="1400">
                <a:latin typeface="Arial Narrow" panose="020B0606020202030204" pitchFamily="34" charset="0"/>
              </a:rPr>
              <a:t> </a:t>
            </a:r>
            <a:r>
              <a:rPr lang="x-none" sz="1400" smtClean="0">
                <a:latin typeface="Arial Narrow" panose="020B0606020202030204" pitchFamily="34" charset="0"/>
              </a:rPr>
              <a:t>восстанов</a:t>
            </a:r>
            <a:r>
              <a:rPr lang="ru-RU" sz="1400" dirty="0" err="1" smtClean="0">
                <a:latin typeface="Arial Narrow" panose="020B0606020202030204" pitchFamily="34" charset="0"/>
              </a:rPr>
              <a:t>ление</a:t>
            </a:r>
            <a:r>
              <a:rPr lang="x-none" sz="1400" smtClean="0">
                <a:latin typeface="Arial Narrow" panose="020B0606020202030204" pitchFamily="34" charset="0"/>
              </a:rPr>
              <a:t> </a:t>
            </a:r>
            <a:r>
              <a:rPr lang="x-none" sz="1400" dirty="0">
                <a:latin typeface="Arial Narrow" panose="020B0606020202030204" pitchFamily="34" charset="0"/>
              </a:rPr>
              <a:t>платежеспособност</a:t>
            </a:r>
            <a:r>
              <a:rPr lang="ru-RU" sz="1400" dirty="0">
                <a:latin typeface="Arial Narrow" panose="020B0606020202030204" pitchFamily="34" charset="0"/>
              </a:rPr>
              <a:t>и</a:t>
            </a:r>
            <a:r>
              <a:rPr lang="x-none" sz="1400" dirty="0">
                <a:latin typeface="Arial Narrow" panose="020B0606020202030204" pitchFamily="34" charset="0"/>
              </a:rPr>
              <a:t> своей организации </a:t>
            </a:r>
            <a:r>
              <a:rPr lang="ru-RU" sz="1400" dirty="0">
                <a:latin typeface="Arial Narrow" panose="020B0606020202030204" pitchFamily="34" charset="0"/>
              </a:rPr>
              <a:t>и </a:t>
            </a:r>
            <a:r>
              <a:rPr lang="x-none" sz="1400" dirty="0">
                <a:latin typeface="Arial Narrow" panose="020B0606020202030204" pitchFamily="34" charset="0"/>
              </a:rPr>
              <a:t>делов</a:t>
            </a:r>
            <a:r>
              <a:rPr lang="ru-RU" sz="1400" dirty="0">
                <a:latin typeface="Arial Narrow" panose="020B0606020202030204" pitchFamily="34" charset="0"/>
              </a:rPr>
              <a:t>ой</a:t>
            </a:r>
            <a:r>
              <a:rPr lang="x-none" sz="1400" dirty="0">
                <a:latin typeface="Arial Narrow" panose="020B0606020202030204" pitchFamily="34" charset="0"/>
              </a:rPr>
              <a:t> репутаци</a:t>
            </a:r>
            <a:r>
              <a:rPr lang="ru-RU" sz="1400" dirty="0">
                <a:latin typeface="Arial Narrow" panose="020B0606020202030204" pitchFamily="34" charset="0"/>
              </a:rPr>
              <a:t>и</a:t>
            </a:r>
            <a:r>
              <a:rPr lang="x-none" sz="1400" dirty="0">
                <a:latin typeface="Arial Narrow" panose="020B0606020202030204" pitchFamily="34" charset="0"/>
              </a:rPr>
              <a:t> на </a:t>
            </a:r>
            <a:r>
              <a:rPr lang="x-none" sz="1400">
                <a:latin typeface="Arial Narrow" panose="020B0606020202030204" pitchFamily="34" charset="0"/>
              </a:rPr>
              <a:t>рынке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5417" y="2062322"/>
            <a:ext cx="267272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Поступления в рамках заключенных мировых соглашений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78840" y="217837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270388" y="2161289"/>
            <a:ext cx="2161935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Погашено текущих платежей должниками, находящимися в стадии банкротства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14465" y="2248335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1,6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92448" y="2277766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1,4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91400" y="227776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028" name="Picture 4" descr="Z:\Мои документы\bar-ch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0" y="2245706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Мои документы\human-resourc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2073"/>
            <a:ext cx="546018" cy="5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Мои документы\cou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795" y="1076722"/>
            <a:ext cx="541707" cy="5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7732" y="1005230"/>
            <a:ext cx="2444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в бюджет в ходе дел о несостоятельности (банкротстве) - всего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78840" y="110323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59162" y="116290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+22,4%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27098" y="890300"/>
            <a:ext cx="2444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Погашение должниками-банкротами страховых взносов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84079" y="1019892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1,5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32323" y="110737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5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59" y="956672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177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Досудебное урегулирование налоговых </a:t>
            </a:r>
            <a:r>
              <a:rPr lang="ru-RU" sz="1800" dirty="0" smtClean="0"/>
              <a:t>споров</a:t>
            </a: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803" t="24100" r="28147" b="34650"/>
          <a:stretch/>
        </p:blipFill>
        <p:spPr>
          <a:xfrm>
            <a:off x="5148063" y="1391612"/>
            <a:ext cx="371712" cy="4148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34280" y="2316628"/>
            <a:ext cx="2657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 по результатам ВНП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КНП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1300" y="2408073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- 16,9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>
            <a:off x="3328604" y="228565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26500" y="2089949"/>
            <a:ext cx="2161935" cy="546963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числа удовлетворенных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6500" y="1340768"/>
            <a:ext cx="2161934" cy="667237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сумм удовлетворенных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требований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00392" y="2223407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31,4%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97196" y="1452378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10,3%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880" y="3087662"/>
            <a:ext cx="8004223" cy="3593708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Ввиду </a:t>
            </a:r>
            <a:r>
              <a:rPr lang="ru-RU" sz="1400" dirty="0">
                <a:latin typeface="Arial Narrow" panose="020B0606020202030204" pitchFamily="34" charset="0"/>
              </a:rPr>
              <a:t>повышения качества досудебного урегулирования споров снизилось количество обращений заявителей в суды после их досудебного рассмотрения в вышестоящих налоговых органах. Так,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</a:t>
            </a:r>
            <a:r>
              <a:rPr lang="ru-RU" sz="1400" dirty="0">
                <a:latin typeface="Arial Narrow" panose="020B0606020202030204" pitchFamily="34" charset="0"/>
              </a:rPr>
              <a:t>2018 года количество вынесенных судами 1 инстанции решений по заявлениям (искам) налогоплательщиков по налоговым спорам, прошедшим досудебное урегулирование, уменьшилось на </a:t>
            </a:r>
            <a:r>
              <a:rPr lang="ru-RU" sz="1400" dirty="0" smtClean="0">
                <a:latin typeface="Arial Narrow" panose="020B0606020202030204" pitchFamily="34" charset="0"/>
              </a:rPr>
              <a:t>6,9% </a:t>
            </a:r>
            <a:r>
              <a:rPr lang="ru-RU" sz="1400" dirty="0">
                <a:latin typeface="Arial Narrow" panose="020B0606020202030204" pitchFamily="34" charset="0"/>
              </a:rPr>
              <a:t>по сравнению с 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полугодием </a:t>
            </a:r>
            <a:r>
              <a:rPr lang="ru-RU" sz="1400" dirty="0">
                <a:latin typeface="Arial Narrow" panose="020B0606020202030204" pitchFamily="34" charset="0"/>
              </a:rPr>
              <a:t>2017 года.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Сохранение положительной тенденции сокращения числа споров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2018 года стало возможным благодаря выработке налоговыми органами единых правоприменительных подходов, изменивших порядок администрирования налогоплательщиков, учету судебной практики при проведении мероприятий налогового контроля, а также доведению правовых позиций при рассмотрении жалоб до налогоплательщиков через размещенные на сайте ФНС России </a:t>
            </a:r>
            <a:r>
              <a:rPr lang="en-US" sz="1400" dirty="0" smtClean="0">
                <a:latin typeface="Arial Narrow" panose="020B0606020202030204" pitchFamily="34" charset="0"/>
              </a:rPr>
              <a:t>on-line</a:t>
            </a:r>
            <a:r>
              <a:rPr lang="ru-RU" sz="1400" dirty="0" smtClean="0">
                <a:latin typeface="Arial Narrow" panose="020B0606020202030204" pitchFamily="34" charset="0"/>
              </a:rPr>
              <a:t> сервисы и средства массовой информации.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Служба </a:t>
            </a:r>
            <a:r>
              <a:rPr lang="ru-RU" sz="1400" dirty="0">
                <a:latin typeface="Arial Narrow" panose="020B0606020202030204" pitchFamily="34" charset="0"/>
              </a:rPr>
              <a:t>на постоянной основе осуществляет наполнение контента размещенного на сайте ФНС России интернет-сервиса «Решения по жалобам», предоставляющего возможность просмотра в свободном доступе наиболее значимых решений, вынесенных по результатам рассмотрения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налоговыми органами жалоб (обращений</a:t>
            </a:r>
            <a:r>
              <a:rPr lang="ru-RU" sz="1400" dirty="0">
                <a:latin typeface="Arial Narrow" panose="020B0606020202030204" pitchFamily="34" charset="0"/>
              </a:rPr>
              <a:t>) налогоплательщиков на акты налоговых органов ненормативного характера, действия или бездействие их должностных лиц. </a:t>
            </a:r>
          </a:p>
        </p:txBody>
      </p:sp>
      <p:pic>
        <p:nvPicPr>
          <p:cNvPr id="2050" name="Picture 2" descr="Z:\Мои документы\police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6628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Мои документы\suc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9949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8900" y="1046952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поступивших жалоб по налоговым спорам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8401" y="1076415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- 13,1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2" descr="Z:\Мои документы\police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6" y="1046952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rot="10800000">
            <a:off x="3320138" y="101381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68900" y="1762036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61300" y="1775963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- 7,5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3328604" y="172228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7" name="Picture 2" descr="Z:\Мои документы\police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6" y="1762036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омер слайда 3"/>
          <p:cNvSpPr>
            <a:spLocks noGrp="1"/>
          </p:cNvSpPr>
          <p:nvPr/>
        </p:nvSpPr>
        <p:spPr bwMode="auto">
          <a:xfrm>
            <a:off x="8508042" y="6245625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Судебная работа налоговых </a:t>
            </a:r>
            <a:r>
              <a:rPr lang="ru-RU" sz="1800" dirty="0" smtClean="0"/>
              <a:t>органов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077750" y="1052736"/>
            <a:ext cx="2588283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судебных дел с бизнесом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8053" y="1273227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- 6,4%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624" y="1938536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Удовлетворено в пользу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 сумм требований</a:t>
            </a:r>
          </a:p>
          <a:p>
            <a:pPr defTabSz="1041034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81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63137" y="2195406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82,7%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>
            <a:off x="3918617" y="119675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32040" y="2204864"/>
            <a:ext cx="443882" cy="416650"/>
          </a:xfrm>
          <a:prstGeom prst="rect">
            <a:avLst/>
          </a:prstGeom>
        </p:spPr>
      </p:pic>
      <p:pic>
        <p:nvPicPr>
          <p:cNvPr id="3074" name="Picture 2" descr="Z:\Мои документы\ju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1" y="1273227"/>
            <a:ext cx="517684" cy="5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00608" y="5950222"/>
            <a:ext cx="71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72110" y="4552536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3532" y="3429000"/>
            <a:ext cx="7881664" cy="203132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Положительные результаты судебной </a:t>
            </a:r>
            <a:r>
              <a:rPr lang="ru-RU" sz="1400" dirty="0" smtClean="0">
                <a:latin typeface="Arial Narrow" panose="020B0606020202030204" pitchFamily="34" charset="0"/>
              </a:rPr>
              <a:t>работы         за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полугодие 2018 года связаны </a:t>
            </a:r>
            <a:r>
              <a:rPr lang="ru-RU" sz="1400" dirty="0">
                <a:latin typeface="Arial Narrow" panose="020B0606020202030204" pitchFamily="34" charset="0"/>
              </a:rPr>
              <a:t>с эффективной совместной работой контрольного блока и юридических (правовых) отделов, а также методологических подразделений на стадии проведения проверок и в ходе судебного разбирательства, а также при досудебном рассмотрении налоговых споров с учетом сложившейся судебной практики.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Кроме того, юридическими подразделениями налоговых органов обеспечивается правовое сопровождение налоговых проверок. В рамках взаимодействия подготавливаются дополнительные рекомендации, касающиеся мероприятий налогового контроля, правомерности доначисления налогов, предлагается дополнительное нормативное обоснование позиции налогового органа с учетом сложившейся судебной практики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7" name="Picture 3" descr="Z:\Мои документы\suc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3" y="2123232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82364" y="2034582"/>
            <a:ext cx="2686761" cy="818354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дел,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рассмотренных в пользу налоговых органов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10774" y="2161056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3928" y="211380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02324" y="1294824"/>
            <a:ext cx="443882" cy="416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65229" y="1052736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рассмотренных требований,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97,5 млрд.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205429" y="1310677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- 23,0%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0800000">
            <a:off x="8028384" y="119675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2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Маркировка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962057" y="1723454"/>
            <a:ext cx="267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Промаркировано меховых изделий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62057" y="935008"/>
            <a:ext cx="2645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зарегистрированных участников в системе маркировки меховых изделий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8259" y="1100441"/>
            <a:ext cx="996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10 825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2967" y="103357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99358" y="17543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17502" y="1692676"/>
            <a:ext cx="1164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5,1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млн.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sym typeface="Symbol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товаров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31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9" y="1013423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ая\Коллегия ноябрь 2017\Итоги\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2" y="1779022"/>
            <a:ext cx="497989" cy="4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53" y="937501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28481" y="771396"/>
            <a:ext cx="2645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зарегистрированных участников в системе маркировки лекарственных препаратов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00764" y="99309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040118" y="1049788"/>
            <a:ext cx="996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,6 тыс.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Picture 2" descr="Z:\Мои документы\medicine-pills-contain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66" y="1790059"/>
            <a:ext cx="486445" cy="4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17595" y="1791398"/>
            <a:ext cx="2916057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Промаркировано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лекарственных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препаратов  в системе маркировки ЛП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33422" y="181241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992405" y="1772493"/>
            <a:ext cx="798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11,3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млн.уп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3" y="3068960"/>
            <a:ext cx="8601743" cy="3227501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Маркировка меховых изделий обеспечивает: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полную </a:t>
            </a:r>
            <a:r>
              <a:rPr lang="ru-RU" sz="1400" dirty="0" err="1">
                <a:latin typeface="Arial Narrow" panose="020B0606020202030204" pitchFamily="34" charset="0"/>
              </a:rPr>
              <a:t>прослеживаемость</a:t>
            </a:r>
            <a:r>
              <a:rPr lang="ru-RU" sz="1400" dirty="0">
                <a:latin typeface="Arial Narrow" panose="020B0606020202030204" pitchFamily="34" charset="0"/>
              </a:rPr>
              <a:t> оборота товаров от производителя до его конечной реализации, что приводит к возможности видеть рынок товаров в режиме «онлайн</a:t>
            </a:r>
            <a:r>
              <a:rPr lang="ru-RU" sz="1400" dirty="0" smtClean="0">
                <a:latin typeface="Arial Narrow" panose="020B0606020202030204" pitchFamily="34" charset="0"/>
              </a:rPr>
              <a:t>»,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противодействие </a:t>
            </a:r>
            <a:r>
              <a:rPr lang="ru-RU" sz="1400" dirty="0">
                <a:latin typeface="Arial Narrow" panose="020B0606020202030204" pitchFamily="34" charset="0"/>
              </a:rPr>
              <a:t>поступлению в легальный оборот фальсифицированной, контрафактной и недоброкачественной продукции.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ru-RU" sz="1400" dirty="0">
                <a:latin typeface="Arial Narrow" panose="020B0606020202030204" pitchFamily="34" charset="0"/>
              </a:rPr>
              <a:t>помощью маркировки лекарственных </a:t>
            </a:r>
            <a:r>
              <a:rPr lang="ru-RU" sz="1400" dirty="0" smtClean="0">
                <a:latin typeface="Arial Narrow" panose="020B0606020202030204" pitchFamily="34" charset="0"/>
              </a:rPr>
              <a:t>препаратов можно заблокировать </a:t>
            </a:r>
            <a:r>
              <a:rPr lang="ru-RU" sz="1400" dirty="0">
                <a:latin typeface="Arial Narrow" panose="020B0606020202030204" pitchFamily="34" charset="0"/>
              </a:rPr>
              <a:t>оборот недоброкачественных лекарств, а также обеспечить оперативную переброску лекарств в очаги эпидемии.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Для этого создано приложение </a:t>
            </a:r>
            <a:r>
              <a:rPr lang="ru-RU" sz="1400" dirty="0">
                <a:latin typeface="Arial Narrow" panose="020B0606020202030204" pitchFamily="34" charset="0"/>
              </a:rPr>
              <a:t>для </a:t>
            </a:r>
            <a:r>
              <a:rPr lang="ru-RU" sz="1400" dirty="0" smtClean="0">
                <a:latin typeface="Arial Narrow" panose="020B0606020202030204" pitchFamily="34" charset="0"/>
              </a:rPr>
              <a:t>мобильных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устройств </a:t>
            </a:r>
            <a:r>
              <a:rPr lang="ru-RU" sz="1400" dirty="0">
                <a:latin typeface="Arial Narrow" panose="020B0606020202030204" pitchFamily="34" charset="0"/>
              </a:rPr>
              <a:t>на базе IOS и </a:t>
            </a:r>
            <a:r>
              <a:rPr lang="ru-RU" sz="1400" dirty="0" err="1" smtClean="0">
                <a:latin typeface="Arial Narrow" panose="020B0606020202030204" pitchFamily="34" charset="0"/>
              </a:rPr>
              <a:t>Android</a:t>
            </a:r>
            <a:r>
              <a:rPr lang="ru-RU" sz="1400" dirty="0" smtClean="0">
                <a:latin typeface="Arial Narrow" panose="020B0606020202030204" pitchFamily="34" charset="0"/>
              </a:rPr>
              <a:t>, позволяющее проверить </a:t>
            </a:r>
            <a:r>
              <a:rPr lang="ru-RU" sz="1400" dirty="0">
                <a:latin typeface="Arial Narrow" panose="020B0606020202030204" pitchFamily="34" charset="0"/>
              </a:rPr>
              <a:t>легальность приобретаемого маркированного товара и в случае отрицательного результата проверки немедленно сообщать об этом факте в систему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Также </a:t>
            </a:r>
            <a:r>
              <a:rPr lang="ru-RU" sz="1400" dirty="0">
                <a:latin typeface="Arial Narrow" panose="020B0606020202030204" pitchFamily="34" charset="0"/>
              </a:rPr>
              <a:t>с декабря 2017 </a:t>
            </a:r>
            <a:r>
              <a:rPr lang="ru-RU" sz="1400" dirty="0" smtClean="0">
                <a:latin typeface="Arial Narrow" panose="020B0606020202030204" pitchFamily="34" charset="0"/>
              </a:rPr>
              <a:t>года ФНС </a:t>
            </a:r>
            <a:r>
              <a:rPr lang="ru-RU" sz="1400" dirty="0">
                <a:latin typeface="Arial Narrow" panose="020B0606020202030204" pitchFamily="34" charset="0"/>
              </a:rPr>
              <a:t>России </a:t>
            </a:r>
            <a:r>
              <a:rPr lang="ru-RU" sz="1400" dirty="0" smtClean="0">
                <a:latin typeface="Arial Narrow" panose="020B0606020202030204" pitchFamily="34" charset="0"/>
              </a:rPr>
              <a:t>реализует пилотный проект </a:t>
            </a:r>
            <a:r>
              <a:rPr lang="ru-RU" sz="1400" dirty="0">
                <a:latin typeface="Arial Narrow" panose="020B0606020202030204" pitchFamily="34" charset="0"/>
              </a:rPr>
              <a:t>по интеграции системы маркировки с «облачными кассами</a:t>
            </a:r>
            <a:r>
              <a:rPr lang="ru-RU" sz="1400" dirty="0" smtClean="0">
                <a:latin typeface="Arial Narrow" panose="020B0606020202030204" pitchFamily="34" charset="0"/>
              </a:rPr>
              <a:t>». В </a:t>
            </a:r>
            <a:r>
              <a:rPr lang="ru-RU" sz="1400" dirty="0">
                <a:latin typeface="Arial Narrow" panose="020B0606020202030204" pitchFamily="34" charset="0"/>
              </a:rPr>
              <a:t>рамках </a:t>
            </a:r>
            <a:r>
              <a:rPr lang="ru-RU" sz="1400" dirty="0" smtClean="0">
                <a:latin typeface="Arial Narrow" panose="020B0606020202030204" pitchFamily="34" charset="0"/>
              </a:rPr>
              <a:t>проекта на </a:t>
            </a:r>
            <a:r>
              <a:rPr lang="ru-RU" sz="1400" dirty="0">
                <a:latin typeface="Arial Narrow" panose="020B0606020202030204" pitchFamily="34" charset="0"/>
              </a:rPr>
              <a:t>основании фискальных данных происходит автоматическое выбытие товаров, проданных в розницу, в информационной системе маркировки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endParaRPr lang="ru-RU" sz="1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Государственная регистрация и учет налогоплательщиков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322" y="1946713"/>
            <a:ext cx="271875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ЕГРЮЛ </a:t>
            </a:r>
          </a:p>
          <a:p>
            <a:r>
              <a:rPr lang="ru-RU" dirty="0" smtClean="0"/>
              <a:t>о юридических лицах, прекративших свою деятельность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4279" y="1278276"/>
            <a:ext cx="2444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ЕГРЮЛ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юридических лицах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9471" y="1356093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- 14,7%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3396613" y="1230507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64697" y="1283372"/>
            <a:ext cx="2259631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ЕГРИП об индивидуальных предпринимателях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4697" y="2034965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ЕГРИП об ИП, прекративших свою деятельность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90227" y="2106657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15,2%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93739" y="1337331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+ 10,7%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17693" y="12603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93739" y="2106657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+ 16,3%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54414" y="204683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539651"/>
            <a:ext cx="8640960" cy="341632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По 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июля 2018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юридических лиц (ЕГРЮЛ)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4 243,6 </a:t>
            </a:r>
            <a:r>
              <a:rPr lang="ru-RU" sz="1350" b="1" dirty="0">
                <a:latin typeface="Arial Narrow" panose="020B0606020202030204" pitchFamily="34" charset="0"/>
              </a:rPr>
              <a:t>тыс.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лицах </a:t>
            </a:r>
            <a:r>
              <a:rPr lang="ru-RU" sz="1350" dirty="0">
                <a:latin typeface="Arial Narrow" panose="020B0606020202030204" pitchFamily="34" charset="0"/>
              </a:rPr>
              <a:t>(кроме прекративших свою деятельность) и о </a:t>
            </a:r>
            <a:r>
              <a:rPr lang="ru-RU" sz="1350" b="1" dirty="0" smtClean="0">
                <a:latin typeface="Arial Narrow" panose="020B0606020202030204" pitchFamily="34" charset="0"/>
              </a:rPr>
              <a:t>6 178,5</a:t>
            </a:r>
            <a:r>
              <a:rPr lang="ru-RU" sz="1350" dirty="0" smtClean="0">
                <a:latin typeface="Arial Narrow" panose="020B0606020202030204" pitchFamily="34" charset="0"/>
              </a:rPr>
              <a:t> </a:t>
            </a:r>
            <a:r>
              <a:rPr lang="ru-RU" sz="1350" b="1" dirty="0">
                <a:latin typeface="Arial Narrow" panose="020B0606020202030204" pitchFamily="34" charset="0"/>
              </a:rPr>
              <a:t>тыс.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лицах, </a:t>
            </a:r>
            <a:r>
              <a:rPr lang="ru-RU" sz="1350" dirty="0">
                <a:latin typeface="Arial Narrow" panose="020B0606020202030204" pitchFamily="34" charset="0"/>
              </a:rPr>
              <a:t>прекративших свою </a:t>
            </a:r>
            <a:r>
              <a:rPr lang="ru-RU" sz="1350" dirty="0" smtClean="0">
                <a:latin typeface="Arial Narrow" panose="020B0606020202030204" pitchFamily="34" charset="0"/>
              </a:rPr>
              <a:t>деятельность.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июля 2018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индивидуальных предпринимателей (ЕГРИП) содержатся сведения о </a:t>
            </a:r>
            <a:r>
              <a:rPr lang="ru-RU" sz="1350" b="1" dirty="0">
                <a:latin typeface="Arial Narrow" panose="020B0606020202030204" pitchFamily="34" charset="0"/>
              </a:rPr>
              <a:t>3 </a:t>
            </a:r>
            <a:r>
              <a:rPr lang="ru-RU" sz="1350" b="1" dirty="0" smtClean="0">
                <a:latin typeface="Arial Narrow" panose="020B0606020202030204" pitchFamily="34" charset="0"/>
              </a:rPr>
              <a:t>935,9</a:t>
            </a:r>
            <a:r>
              <a:rPr lang="ru-RU" sz="1350" b="1" dirty="0">
                <a:latin typeface="Arial Narrow" panose="020B0606020202030204" pitchFamily="34" charset="0"/>
              </a:rPr>
              <a:t> тыс. </a:t>
            </a:r>
            <a:r>
              <a:rPr lang="ru-RU" sz="1350" dirty="0">
                <a:latin typeface="Arial Narrow" panose="020B0606020202030204" pitchFamily="34" charset="0"/>
              </a:rPr>
              <a:t> индивидуальных </a:t>
            </a:r>
            <a:r>
              <a:rPr lang="ru-RU" sz="1350" dirty="0" smtClean="0">
                <a:latin typeface="Arial Narrow" panose="020B0606020202030204" pitchFamily="34" charset="0"/>
              </a:rPr>
              <a:t>предпринимателей </a:t>
            </a:r>
            <a:r>
              <a:rPr lang="ru-RU" sz="1350" dirty="0">
                <a:latin typeface="Arial Narrow" panose="020B0606020202030204" pitchFamily="34" charset="0"/>
              </a:rPr>
              <a:t>и крестьянских (фермерских) </a:t>
            </a:r>
            <a:r>
              <a:rPr lang="ru-RU" sz="1350" dirty="0" smtClean="0">
                <a:latin typeface="Arial Narrow" panose="020B0606020202030204" pitchFamily="34" charset="0"/>
              </a:rPr>
              <a:t>хозяйств, </a:t>
            </a:r>
            <a:r>
              <a:rPr lang="ru-RU" sz="1350" dirty="0">
                <a:latin typeface="Arial Narrow" panose="020B0606020202030204" pitchFamily="34" charset="0"/>
              </a:rPr>
              <a:t>кроме прекративших свою деятельность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С использованием сервиса «Подача электронных документов на государственную регистрацию» за 1 полугодие 2018 года направлено около 405,6 тыс. пакетов электронных документов.</a:t>
            </a:r>
          </a:p>
          <a:p>
            <a:pPr indent="180000" algn="just"/>
            <a:endParaRPr lang="ru-RU" sz="135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С 1 августа 2016 года Служба осуществляет ведение </a:t>
            </a:r>
            <a:r>
              <a:rPr lang="ru-RU" sz="1350" b="1" dirty="0" smtClean="0">
                <a:latin typeface="Arial Narrow" panose="020B0606020202030204" pitchFamily="34" charset="0"/>
              </a:rPr>
              <a:t>Единого реестра субъектов малого и среднего предпринимательства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10 </a:t>
            </a:r>
            <a:r>
              <a:rPr lang="ru-RU" sz="1350" dirty="0" smtClean="0">
                <a:latin typeface="Arial Narrow" panose="020B0606020202030204" pitchFamily="34" charset="0"/>
              </a:rPr>
              <a:t>июля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2018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года </a:t>
            </a:r>
            <a:r>
              <a:rPr lang="ru-RU" sz="1350" dirty="0">
                <a:latin typeface="Arial Narrow" panose="020B0606020202030204" pitchFamily="34" charset="0"/>
              </a:rPr>
              <a:t>в реестре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6,27</a:t>
            </a:r>
            <a:r>
              <a:rPr lang="ru-RU" sz="1350" b="1" dirty="0">
                <a:latin typeface="Arial Narrow" panose="020B0606020202030204" pitchFamily="34" charset="0"/>
              </a:rPr>
              <a:t> млн. </a:t>
            </a:r>
            <a:r>
              <a:rPr lang="ru-RU" sz="1350" dirty="0" smtClean="0">
                <a:latin typeface="Arial Narrow" panose="020B0606020202030204" pitchFamily="34" charset="0"/>
              </a:rPr>
              <a:t>субъектов </a:t>
            </a:r>
            <a:r>
              <a:rPr lang="ru-RU" sz="1350" dirty="0">
                <a:latin typeface="Arial Narrow" panose="020B0606020202030204" pitchFamily="34" charset="0"/>
              </a:rPr>
              <a:t>малого и среднего предпринимательства, </a:t>
            </a:r>
            <a:r>
              <a:rPr lang="ru-RU" sz="1350" dirty="0" smtClean="0">
                <a:latin typeface="Arial Narrow" panose="020B0606020202030204" pitchFamily="34" charset="0"/>
              </a:rPr>
              <a:t>из </a:t>
            </a:r>
            <a:r>
              <a:rPr lang="ru-RU" sz="1350" dirty="0">
                <a:latin typeface="Arial Narrow" panose="020B0606020202030204" pitchFamily="34" charset="0"/>
              </a:rPr>
              <a:t>них </a:t>
            </a:r>
            <a:r>
              <a:rPr lang="ru-RU" sz="1350" dirty="0" smtClean="0">
                <a:latin typeface="Arial Narrow" panose="020B0606020202030204" pitchFamily="34" charset="0"/>
              </a:rPr>
              <a:t>– </a:t>
            </a:r>
            <a:r>
              <a:rPr lang="ru-RU" sz="1350" dirty="0">
                <a:latin typeface="Arial Narrow" panose="020B0606020202030204" pitchFamily="34" charset="0"/>
              </a:rPr>
              <a:t>5</a:t>
            </a:r>
            <a:r>
              <a:rPr lang="ru-RU" sz="1350" dirty="0" smtClean="0">
                <a:latin typeface="Arial Narrow" panose="020B0606020202030204" pitchFamily="34" charset="0"/>
              </a:rPr>
              <a:t>,99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млн. </a:t>
            </a:r>
            <a:r>
              <a:rPr lang="ru-RU" sz="1350" dirty="0">
                <a:latin typeface="Arial Narrow" panose="020B0606020202030204" pitchFamily="34" charset="0"/>
              </a:rPr>
              <a:t>микропредприятий с доходами до 120 млн. рублей, </a:t>
            </a:r>
            <a:r>
              <a:rPr lang="ru-RU" sz="1350" dirty="0" smtClean="0">
                <a:latin typeface="Arial Narrow" panose="020B0606020202030204" pitchFamily="34" charset="0"/>
              </a:rPr>
              <a:t>262,6</a:t>
            </a:r>
            <a:r>
              <a:rPr lang="ru-RU" sz="1350" dirty="0">
                <a:latin typeface="Arial Narrow" panose="020B0606020202030204" pitchFamily="34" charset="0"/>
              </a:rPr>
              <a:t> тыс. малых предприятий и </a:t>
            </a:r>
            <a:r>
              <a:rPr lang="ru-RU" sz="1350" dirty="0" smtClean="0">
                <a:latin typeface="Arial Narrow" panose="020B0606020202030204" pitchFamily="34" charset="0"/>
              </a:rPr>
              <a:t>19,9</a:t>
            </a:r>
            <a:r>
              <a:rPr lang="ru-RU" sz="1350" dirty="0">
                <a:latin typeface="Arial Narrow" panose="020B0606020202030204" pitchFamily="34" charset="0"/>
              </a:rPr>
              <a:t> тыс. средних предприятий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За </a:t>
            </a:r>
            <a:r>
              <a:rPr lang="ru-RU" sz="1350" dirty="0" smtClean="0">
                <a:latin typeface="Arial Narrow" panose="020B0606020202030204" pitchFamily="34" charset="0"/>
              </a:rPr>
              <a:t>1 полугодие 2018 года </a:t>
            </a:r>
            <a:r>
              <a:rPr lang="ru-RU" sz="1350" dirty="0">
                <a:latin typeface="Arial Narrow" panose="020B0606020202030204" pitchFamily="34" charset="0"/>
              </a:rPr>
              <a:t>пользователями выполнено около </a:t>
            </a:r>
            <a:r>
              <a:rPr lang="ru-RU" sz="1350" dirty="0" smtClean="0">
                <a:latin typeface="Arial Narrow" panose="020B0606020202030204" pitchFamily="34" charset="0"/>
              </a:rPr>
              <a:t>7</a:t>
            </a:r>
            <a:r>
              <a:rPr lang="ru-RU" sz="1350" b="1" dirty="0" smtClean="0">
                <a:latin typeface="Arial Narrow" panose="020B0606020202030204" pitchFamily="34" charset="0"/>
              </a:rPr>
              <a:t>,0 млн. </a:t>
            </a:r>
            <a:r>
              <a:rPr lang="ru-RU" sz="1350" b="1" dirty="0">
                <a:latin typeface="Arial Narrow" panose="020B0606020202030204" pitchFamily="34" charset="0"/>
              </a:rPr>
              <a:t>поисковых запросов</a:t>
            </a:r>
            <a:r>
              <a:rPr lang="ru-RU" sz="1350" dirty="0">
                <a:latin typeface="Arial Narrow" panose="020B0606020202030204" pitchFamily="34" charset="0"/>
              </a:rPr>
              <a:t>, в том числе сформировано более </a:t>
            </a:r>
            <a:r>
              <a:rPr lang="ru-RU" sz="1350" b="1" dirty="0" smtClean="0">
                <a:latin typeface="Arial Narrow" panose="020B0606020202030204" pitchFamily="34" charset="0"/>
              </a:rPr>
              <a:t>1,5 млн. </a:t>
            </a:r>
            <a:r>
              <a:rPr lang="ru-RU" sz="1350" b="1" dirty="0">
                <a:latin typeface="Arial Narrow" panose="020B0606020202030204" pitchFamily="34" charset="0"/>
              </a:rPr>
              <a:t>выписок</a:t>
            </a:r>
            <a:r>
              <a:rPr lang="ru-RU" sz="1350" dirty="0">
                <a:latin typeface="Arial Narrow" panose="020B0606020202030204" pitchFamily="34" charset="0"/>
              </a:rPr>
              <a:t> из Единого реестра субъектов малого и среднего предпринимательства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4697" y="2708340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Реестр МСП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49343" y="2721518"/>
            <a:ext cx="2795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Количество  поданных на государственную регистрацию пакетов электронных документов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90155" y="2885971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+ 31,1%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16233" y="2870964"/>
            <a:ext cx="347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78840" y="198826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746638" y="2833772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52320" y="279520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026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1283372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021084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3" y="1283372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facto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696" y="1859796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1" y="2021084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Мои документы\calend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761183"/>
            <a:ext cx="591260" cy="5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" y="2833772"/>
            <a:ext cx="4397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7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-965200" y="1484313"/>
            <a:ext cx="11153775" cy="4376737"/>
            <a:chOff x="-215462" y="169719"/>
            <a:chExt cx="11154375" cy="4376402"/>
          </a:xfrm>
        </p:grpSpPr>
        <p:grpSp>
          <p:nvGrpSpPr>
            <p:cNvPr id="15368" name="Группа 5"/>
            <p:cNvGrpSpPr>
              <a:grpSpLocks/>
            </p:cNvGrpSpPr>
            <p:nvPr/>
          </p:nvGrpSpPr>
          <p:grpSpPr bwMode="auto">
            <a:xfrm>
              <a:off x="-215462" y="169719"/>
              <a:ext cx="11154375" cy="4376402"/>
              <a:chOff x="-215462" y="169719"/>
              <a:chExt cx="11154375" cy="4376402"/>
            </a:xfrm>
          </p:grpSpPr>
          <p:sp>
            <p:nvSpPr>
              <p:cNvPr id="15370" name="Надпись 2"/>
              <p:cNvSpPr txBox="1">
                <a:spLocks noChangeArrowheads="1"/>
              </p:cNvSpPr>
              <p:nvPr/>
            </p:nvSpPr>
            <p:spPr bwMode="auto">
              <a:xfrm>
                <a:off x="929767" y="2740361"/>
                <a:ext cx="2079889" cy="106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>
                  <a:lnSpc>
                    <a:spcPct val="115000"/>
                  </a:lnSpc>
                </a:pPr>
                <a:r>
                  <a:rPr lang="ru-RU" altLang="ru-RU" sz="1300" b="1" dirty="0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rPr>
                  <a:t>ЛИЧНЫЙ КАБИНЕТ НАЛОГОПЛАТЕЛЬЩИКА ДЛЯ ФИЗИЧЕСКИХ ЛИЦ </a:t>
                </a:r>
                <a:endParaRPr lang="ru-RU" altLang="ru-RU" sz="11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algn="r">
                  <a:lnSpc>
                    <a:spcPct val="115000"/>
                  </a:lnSpc>
                </a:pPr>
                <a:r>
                  <a:rPr lang="ru-RU" altLang="ru-RU" sz="2000" b="1" dirty="0" smtClean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31 </a:t>
                </a:r>
                <a:r>
                  <a:rPr lang="ru-RU" altLang="ru-RU" sz="1300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млн человек</a:t>
                </a:r>
                <a:endParaRPr lang="ru-RU" altLang="ru-RU" sz="1100" dirty="0"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 </a:t>
                </a:r>
              </a:p>
            </p:txBody>
          </p:sp>
          <p:grpSp>
            <p:nvGrpSpPr>
              <p:cNvPr id="15371" name="Группа 8"/>
              <p:cNvGrpSpPr>
                <a:grpSpLocks/>
              </p:cNvGrpSpPr>
              <p:nvPr/>
            </p:nvGrpSpPr>
            <p:grpSpPr bwMode="auto">
              <a:xfrm>
                <a:off x="-215462" y="169719"/>
                <a:ext cx="11154375" cy="4376402"/>
                <a:chOff x="-508760" y="169719"/>
                <a:chExt cx="11154375" cy="4376402"/>
              </a:xfrm>
            </p:grpSpPr>
            <p:pic>
              <p:nvPicPr>
                <p:cNvPr id="15372" name="Рисунок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" b="-2020"/>
                <a:stretch>
                  <a:fillRect/>
                </a:stretch>
              </p:blipFill>
              <p:spPr bwMode="auto">
                <a:xfrm>
                  <a:off x="2882000" y="172528"/>
                  <a:ext cx="4287329" cy="437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6338" y="1498218"/>
                  <a:ext cx="2700020" cy="1086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 ЮРИДИЧЕСКОГО ЛИЦА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662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тысяч организаций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526331" y="169719"/>
                  <a:ext cx="2190027" cy="12594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ИНДИВИДУАЛЬНОГО ПРЕДПРИНИМАТЕЛЯ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более </a:t>
                  </a: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1,2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 млн ИП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5" y="169719"/>
                  <a:ext cx="2467875" cy="7759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«РИСКИ БИЗНЕСА: ПРОВЕРЬ СЕБЯ И КОНТРАГЕНТА»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573,8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. обращений*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-508760" y="3899140"/>
                  <a:ext cx="3225118" cy="6469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«УЗНАЙ ИНН»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169,7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</a:t>
                  </a:r>
                  <a:r>
                    <a:rPr lang="ru-RU" altLang="ru-RU" sz="13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*</a:t>
                  </a:r>
                  <a:endParaRPr lang="ru-RU" altLang="ru-RU" sz="1100" b="1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6" y="1297912"/>
                  <a:ext cx="2323856" cy="1134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«ПОЛУЧЕНИЕ ВЫПИСКИ ИЗ ЕГРЮЛ/ЕГРИП ЧЕРЕЗ ИНТЕРНЕТ»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6,7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обращений*</a:t>
                  </a: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8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5" y="2784395"/>
                  <a:ext cx="3475990" cy="710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«СОЗДАЙ СВОЙ БИЗНЕС»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2,7</a:t>
                  </a:r>
                  <a:r>
                    <a:rPr lang="ru-RU" altLang="ru-RU" sz="20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 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обращений*</a:t>
                  </a: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5" y="3847381"/>
                  <a:ext cx="2069945" cy="698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«АДРЕС И ПЛАТЕЖНЫЕ РЕКВИЗИТЫ ВАШЕЙ ИНСПЕКЦИИ»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2,2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заявок на прием*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pic>
          <p:nvPicPr>
            <p:cNvPr id="7" name="Рисунок 6" descr="D:\Рабочая\Коллегия 6 сентября 2017\Примеры оформления слайдов 2\Slide08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7" t="45109" r="36714" b="16878"/>
            <a:stretch/>
          </p:blipFill>
          <p:spPr bwMode="auto">
            <a:xfrm>
              <a:off x="3891291" y="1259457"/>
              <a:ext cx="2889849" cy="2372264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363" name="Номер слайда 3"/>
          <p:cNvSpPr>
            <a:spLocks noGrp="1"/>
          </p:cNvSpPr>
          <p:nvPr/>
        </p:nvSpPr>
        <p:spPr bwMode="auto">
          <a:xfrm>
            <a:off x="8418513" y="6237288"/>
            <a:ext cx="7254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2" tIns="51318" rIns="102642" bIns="51318" anchor="ctr"/>
          <a:lstStyle>
            <a:lvl1pPr defTabSz="1025525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itchFamily="34" charset="0"/>
              </a:defRPr>
            </a:lvl1pPr>
            <a:lvl2pPr marL="512763" indent="-55563" defTabSz="1025525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Arial" pitchFamily="34" charset="0"/>
              </a:defRPr>
            </a:lvl2pPr>
            <a:lvl3pPr marL="1025525" indent="-111125" defTabSz="1025525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Arial" pitchFamily="34" charset="0"/>
              </a:defRPr>
            </a:lvl3pPr>
            <a:lvl4pPr marL="1538288" indent="-166688" algn="just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Arial" pitchFamily="34" charset="0"/>
              </a:defRPr>
            </a:lvl4pPr>
            <a:lvl5pPr marL="2051050" indent="-222250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5pPr>
            <a:lvl6pPr marL="25082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6pPr>
            <a:lvl7pPr marL="29654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7pPr>
            <a:lvl8pPr marL="34226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8pPr>
            <a:lvl9pPr marL="38798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3013"/>
              </a:lnSpc>
              <a:spcBef>
                <a:spcPct val="0"/>
              </a:spcBef>
              <a:buFontTx/>
              <a:buNone/>
            </a:pPr>
            <a:fld id="{B084E5B5-89B5-4CFA-A742-909770CA5D23}" type="slidenum">
              <a:rPr lang="ru-RU" altLang="ru-RU" sz="1800">
                <a:solidFill>
                  <a:schemeClr val="tx1"/>
                </a:solidFill>
                <a:latin typeface="Arial Narrow" pitchFamily="34" charset="0"/>
              </a:rPr>
              <a:pPr algn="ctr">
                <a:lnSpc>
                  <a:spcPts val="3013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8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2930525" y="5691188"/>
            <a:ext cx="33115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ВСЕГО </a:t>
            </a:r>
            <a:r>
              <a:rPr lang="ru-RU" altLang="ru-RU" sz="2000" b="1" dirty="0" smtClean="0">
                <a:solidFill>
                  <a:srgbClr val="E46C0A"/>
                </a:solidFill>
                <a:latin typeface="Arial Narrow" pitchFamily="34" charset="0"/>
                <a:cs typeface="Times New Roman" pitchFamily="18" charset="0"/>
              </a:rPr>
              <a:t>54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СЕРВИСА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количество посещений</a:t>
            </a:r>
            <a:r>
              <a:rPr lang="ru-RU" altLang="ru-RU" sz="1300" b="1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официального сайта</a:t>
            </a:r>
            <a:b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300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70,3 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млн.*</a:t>
            </a:r>
          </a:p>
        </p:txBody>
      </p:sp>
      <p:sp>
        <p:nvSpPr>
          <p:cNvPr id="15367" name="Надпись 2"/>
          <p:cNvSpPr txBox="1">
            <a:spLocks noChangeArrowheads="1"/>
          </p:cNvSpPr>
          <p:nvPr/>
        </p:nvSpPr>
        <p:spPr bwMode="auto">
          <a:xfrm>
            <a:off x="-965200" y="6122988"/>
            <a:ext cx="3224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15000"/>
              </a:lnSpc>
            </a:pP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altLang="ru-RU" sz="1300" b="1" dirty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* За 1 </a:t>
            </a:r>
            <a:r>
              <a:rPr lang="ru-RU" altLang="ru-RU" sz="1300" b="1" dirty="0" smtClean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полугодие 2018 </a:t>
            </a:r>
            <a:r>
              <a:rPr lang="ru-RU" altLang="ru-RU" sz="1300" b="1" dirty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года</a:t>
            </a: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cs typeface="Times New Roman" panose="02020603050405020304" pitchFamily="18" charset="0"/>
              </a:rPr>
              <a:t>Официальный сайт ФНС России и сервисы</a:t>
            </a:r>
            <a:endParaRPr lang="ru-RU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90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9425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О</a:t>
            </a:r>
            <a:r>
              <a:rPr lang="ru-RU" sz="1800" dirty="0" smtClean="0">
                <a:latin typeface="Arial Narrow" panose="020B0606020202030204" pitchFamily="34" charset="0"/>
              </a:rPr>
              <a:t>сновные тенденции развития реального сектора экономики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92088" cy="8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2780928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Добывающие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0832" y="3022681"/>
            <a:ext cx="7280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2780928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Обрабатывающие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30217" y="3031012"/>
            <a:ext cx="7280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+4,0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43022" y="270892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Обеспечение электроэнергией, газом, паром, кондиционирование воздуха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980728"/>
            <a:ext cx="74655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Позитивная макроэкономическая ситуация проявляется </a:t>
            </a:r>
            <a:r>
              <a:rPr lang="ru-RU" sz="1400" dirty="0">
                <a:latin typeface="Arial Narrow" panose="020B0606020202030204" pitchFamily="34" charset="0"/>
              </a:rPr>
              <a:t>в положительной динамике </a:t>
            </a:r>
            <a:r>
              <a:rPr lang="ru-RU" sz="1400" dirty="0" smtClean="0">
                <a:latin typeface="Arial Narrow" panose="020B0606020202030204" pitchFamily="34" charset="0"/>
              </a:rPr>
              <a:t>промышленного производства – 103%.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2018 года наибольший рост среди добывающих отраслей показала добыча газа горючего природного (+7,2%). Среди обрабатывающих отраслей обращает на себя особое внимание рост производства автотранспортных средств, прицепов и полуприцепов (+17,2%), производства прочих транспортных средств и оборудования (+17,0%), производства табачных изделий (+9,8%) и др.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5336" y="3073403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83" y="2526956"/>
            <a:ext cx="440389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49" y="2451128"/>
            <a:ext cx="466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564904"/>
            <a:ext cx="38704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876364" y="3031012"/>
            <a:ext cx="7280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+1,9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10528" y="3077125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7504" y="3645024"/>
            <a:ext cx="849694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543125" y="3111351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67512" y="717503"/>
            <a:ext cx="7920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Производственная активность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7512" y="3717032"/>
            <a:ext cx="7920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Финансовые результаты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организаций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23528" y="5695508"/>
            <a:ext cx="122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Добывающие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90075" y="6286372"/>
            <a:ext cx="1093569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1,7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43808" y="5714672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Обрабатывающие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35121" y="6286372"/>
            <a:ext cx="833883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+12,2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19672" y="632021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4356" y="6286372"/>
            <a:ext cx="728084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+9,3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96336" y="632021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83968" y="632021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33" y="5517232"/>
            <a:ext cx="647611" cy="71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32" y="5633348"/>
            <a:ext cx="710223" cy="5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48" y="5615001"/>
            <a:ext cx="629266" cy="61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077072"/>
            <a:ext cx="83296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В январе-мае 2018 года </a:t>
            </a:r>
            <a:r>
              <a:rPr lang="ru-RU" sz="1400" dirty="0">
                <a:latin typeface="Arial Narrow" panose="020B0606020202030204" pitchFamily="34" charset="0"/>
              </a:rPr>
              <a:t>сальдированный финансовый результат </a:t>
            </a:r>
            <a:r>
              <a:rPr lang="ru-RU" sz="1400" dirty="0" smtClean="0">
                <a:latin typeface="Arial Narrow" panose="020B0606020202030204" pitchFamily="34" charset="0"/>
              </a:rPr>
              <a:t>организаций составил         +4 885,8 млрд </a:t>
            </a:r>
            <a:r>
              <a:rPr lang="ru-RU" sz="1400" dirty="0">
                <a:latin typeface="Arial Narrow" panose="020B0606020202030204" pitchFamily="34" charset="0"/>
              </a:rPr>
              <a:t>рублей и </a:t>
            </a:r>
            <a:r>
              <a:rPr lang="ru-RU" sz="1400" dirty="0" smtClean="0">
                <a:latin typeface="Arial Narrow" panose="020B0606020202030204" pitchFamily="34" charset="0"/>
              </a:rPr>
              <a:t>увеличился на 20,7% (32,8 </a:t>
            </a:r>
            <a:r>
              <a:rPr lang="ru-RU" sz="1400" dirty="0">
                <a:latin typeface="Arial Narrow" panose="020B0606020202030204" pitchFamily="34" charset="0"/>
              </a:rPr>
              <a:t>тыс. организаций получили прибыль в размере </a:t>
            </a:r>
            <a:r>
              <a:rPr lang="ru-RU" sz="1400" dirty="0" smtClean="0">
                <a:latin typeface="Arial Narrow" panose="020B0606020202030204" pitchFamily="34" charset="0"/>
              </a:rPr>
              <a:t>6 108,0 млрд рублей (с ростом на 22,1%), 16,0 </a:t>
            </a:r>
            <a:r>
              <a:rPr lang="ru-RU" sz="1400" dirty="0">
                <a:latin typeface="Arial Narrow" panose="020B0606020202030204" pitchFamily="34" charset="0"/>
              </a:rPr>
              <a:t>тыс. организаций имели убыток на </a:t>
            </a:r>
            <a:r>
              <a:rPr lang="ru-RU" sz="1400" dirty="0" smtClean="0">
                <a:latin typeface="Arial Narrow" panose="020B0606020202030204" pitchFamily="34" charset="0"/>
              </a:rPr>
              <a:t>сумму 1 222,2 млрд рублей (рост на 28,1%)). Наибольший прирост сальдированного финансового результата среди организаций </a:t>
            </a:r>
            <a:r>
              <a:rPr lang="ru-RU" sz="1400" b="1" dirty="0" smtClean="0">
                <a:latin typeface="Arial Narrow" panose="020B0606020202030204" pitchFamily="34" charset="0"/>
              </a:rPr>
              <a:t>обрабатывающих производств </a:t>
            </a:r>
            <a:r>
              <a:rPr lang="ru-RU" sz="1400" dirty="0" smtClean="0">
                <a:latin typeface="Arial Narrow" panose="020B0606020202030204" pitchFamily="34" charset="0"/>
              </a:rPr>
              <a:t>отмечается: в производстве нефтепродуктов (+31,1%), металлургическом производстве (+33,4%), производстве автотранспортных средств (увеличение в 4,1 раза) и в производстве табачных изделий (рост в 3,7 раза), среди </a:t>
            </a:r>
            <a:r>
              <a:rPr lang="ru-RU" sz="1400" b="1" dirty="0" smtClean="0">
                <a:latin typeface="Arial Narrow" panose="020B0606020202030204" pitchFamily="34" charset="0"/>
              </a:rPr>
              <a:t>добывающих отраслей </a:t>
            </a:r>
            <a:r>
              <a:rPr lang="ru-RU" sz="1400" dirty="0" smtClean="0">
                <a:latin typeface="Arial Narrow" panose="020B0606020202030204" pitchFamily="34" charset="0"/>
              </a:rPr>
              <a:t>– в добыче сырой нефти и газа (в 2,2 раза).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308850" y="5714672"/>
            <a:ext cx="2462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Обеспечение электроэнергией, газом, паром, кондиционирование воздуха</a:t>
            </a:r>
          </a:p>
        </p:txBody>
      </p:sp>
      <p:sp>
        <p:nvSpPr>
          <p:cNvPr id="3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205900"/>
            <a:ext cx="8389313" cy="4535468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Для удобства налогоплательщиков, посещающих налоговые органы, внедряется фирменный стиль Федеральной налоговой службы.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целях сокращения времени ожидания в очереди, для оптимизации процесса приёма налогоплательщиков 499 инспекций ФНС России по субъектам Российской Федерации оснащены программно-аппаратными комплексами автоматизации обслуживания граждан и организаций в территориальных налоговых органах (системами управления очередью).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ФНС России ведёт активную информационно - разъяснительную работу по повышению налоговой грамотности населения. В 1 полугодии 2018 года была проведена следующая информационно-разъяснительная работа в рамках публичного информирования налогоплательщиков: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количество </a:t>
            </a:r>
            <a:r>
              <a:rPr lang="ru-RU" sz="1400" dirty="0">
                <a:latin typeface="Arial Narrow" panose="020B0606020202030204" pitchFamily="34" charset="0"/>
              </a:rPr>
              <a:t>проведенных тематических семинаров с налогоплательщиками - 27 </a:t>
            </a:r>
            <a:r>
              <a:rPr lang="ru-RU" sz="1400" dirty="0" smtClean="0">
                <a:latin typeface="Arial Narrow" panose="020B0606020202030204" pitchFamily="34" charset="0"/>
              </a:rPr>
              <a:t>864,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количество </a:t>
            </a:r>
            <a:r>
              <a:rPr lang="ru-RU" sz="1400" dirty="0">
                <a:latin typeface="Arial Narrow" panose="020B0606020202030204" pitchFamily="34" charset="0"/>
              </a:rPr>
              <a:t>аудио и видеоматериалов, подготовленных в ИФНС России и доведенных до налогоплательщика - 12 </a:t>
            </a:r>
            <a:r>
              <a:rPr lang="ru-RU" sz="1400" dirty="0" smtClean="0">
                <a:latin typeface="Arial Narrow" panose="020B0606020202030204" pitchFamily="34" charset="0"/>
              </a:rPr>
              <a:t>647,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количество </a:t>
            </a:r>
            <a:r>
              <a:rPr lang="ru-RU" sz="1400" dirty="0">
                <a:latin typeface="Arial Narrow" panose="020B0606020202030204" pitchFamily="34" charset="0"/>
              </a:rPr>
              <a:t>информационных материалов для налогоплательщиков, подготовленных в ИФНС России и распространенных среди налогоплательщиков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- 42 399.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5805264"/>
            <a:ext cx="720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" y="1319436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1809" y="120082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удовлетворенности граждан качеством предоставления государственных услуг ФНС России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2998" y="1323267"/>
            <a:ext cx="82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98,90%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1969" y="1197306"/>
            <a:ext cx="3155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вызовов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единый контакт-центр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в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полугодии 2018 года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65154" y="1349036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3,5 млн.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2" descr="\\c0020-app008.dmz.tax.nalog.ru\DavWWWRoot\inetdata\0000-00-755\Мои документы\My Pictures\no-translate-detected_318-3348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6" y="1243620"/>
            <a:ext cx="548773" cy="5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Оказание услуг налогоплательщикам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412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357"/>
            <a:ext cx="8229600" cy="9361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Модернизация налоговых органов</a:t>
            </a:r>
            <a:endParaRPr lang="ru-RU" sz="1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69276" y="3046338"/>
            <a:ext cx="8311979" cy="353943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400" b="1" dirty="0">
                <a:latin typeface="Arial Narrow" panose="020B0606020202030204" pitchFamily="34" charset="0"/>
              </a:rPr>
              <a:t>Личный кабинет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налогоплательщика для физических лиц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Личный </a:t>
            </a:r>
            <a:r>
              <a:rPr lang="ru-RU" sz="1400" dirty="0">
                <a:latin typeface="Arial Narrow" panose="020B0606020202030204" pitchFamily="34" charset="0"/>
              </a:rPr>
              <a:t>кабинет является главным способом </a:t>
            </a:r>
            <a:r>
              <a:rPr lang="ru-RU" sz="1400" dirty="0" smtClean="0">
                <a:latin typeface="Arial Narrow" panose="020B0606020202030204" pitchFamily="34" charset="0"/>
              </a:rPr>
              <a:t>получения </a:t>
            </a:r>
            <a:r>
              <a:rPr lang="ru-RU" sz="1400" dirty="0">
                <a:latin typeface="Arial Narrow" panose="020B0606020202030204" pitchFamily="34" charset="0"/>
              </a:rPr>
              <a:t>актуальной налоговой информации, проверки своих налоговых и персональных данных, корректировки их при необходимости, решения своих жизненных ситуаций, связанных с </a:t>
            </a:r>
            <a:r>
              <a:rPr lang="ru-RU" sz="1400" dirty="0" smtClean="0">
                <a:latin typeface="Arial Narrow" panose="020B0606020202030204" pitchFamily="34" charset="0"/>
              </a:rPr>
              <a:t>налогообложением, </a:t>
            </a:r>
            <a:r>
              <a:rPr lang="ru-RU" sz="1400" dirty="0">
                <a:latin typeface="Arial Narrow" panose="020B0606020202030204" pitchFamily="34" charset="0"/>
              </a:rPr>
              <a:t>а также оплаты </a:t>
            </a:r>
            <a:r>
              <a:rPr lang="ru-RU" sz="1400" dirty="0" smtClean="0">
                <a:latin typeface="Arial Narrow" panose="020B0606020202030204" pitchFamily="34" charset="0"/>
              </a:rPr>
              <a:t>налогов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 ноября 2017 года в тестовом режиме запущена новая версия Личного кабинета.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полугодии 2018 года:</a:t>
            </a:r>
          </a:p>
          <a:p>
            <a:pPr lvl="0" indent="180000" algn="just"/>
            <a:r>
              <a:rPr lang="ru-RU" sz="1400" dirty="0">
                <a:latin typeface="Arial Narrow" panose="020B0606020202030204" pitchFamily="34" charset="0"/>
              </a:rPr>
              <a:t>в функционал модернизированного интернет-сервиса ЛК ФЛ внедрен основной объем жизненных ситуаций, </a:t>
            </a:r>
            <a:r>
              <a:rPr lang="ru-RU" sz="1400" dirty="0" smtClean="0">
                <a:latin typeface="Arial Narrow" panose="020B0606020202030204" pitchFamily="34" charset="0"/>
              </a:rPr>
              <a:t>необходимый </a:t>
            </a:r>
            <a:r>
              <a:rPr lang="ru-RU" sz="1400" dirty="0">
                <a:latin typeface="Arial Narrow" panose="020B0606020202030204" pitchFamily="34" charset="0"/>
              </a:rPr>
              <a:t>для информационного взаимодействия налогоплательщиков с налоговыми органами; </a:t>
            </a:r>
          </a:p>
          <a:p>
            <a:pPr lvl="0" indent="180000" algn="just"/>
            <a:r>
              <a:rPr lang="ru-RU" sz="1400" dirty="0">
                <a:latin typeface="Arial Narrow" panose="020B0606020202030204" pitchFamily="34" charset="0"/>
              </a:rPr>
              <a:t>проведена опытная эксплуатация модернизированного ЛК ФЛ, по результатам которой организован ввод в промышленную эксплуатацию.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Новая версия Личного кабинета дополнена следующими функциями:</a:t>
            </a:r>
          </a:p>
          <a:p>
            <a:pPr lvl="0" indent="180000" algn="just"/>
            <a:r>
              <a:rPr lang="ru-RU" sz="1400" dirty="0">
                <a:latin typeface="Arial Narrow" panose="020B0606020202030204" pitchFamily="34" charset="0"/>
              </a:rPr>
              <a:t>оплата всех начислений, задолженности и пени в два клика;</a:t>
            </a:r>
          </a:p>
          <a:p>
            <a:pPr lvl="0" indent="180000" algn="just"/>
            <a:r>
              <a:rPr lang="ru-RU" sz="1400" dirty="0">
                <a:latin typeface="Arial Narrow" panose="020B0606020202030204" pitchFamily="34" charset="0"/>
              </a:rPr>
              <a:t>расширенная структура данных;</a:t>
            </a:r>
          </a:p>
          <a:p>
            <a:pPr lvl="0" indent="180000" algn="just"/>
            <a:r>
              <a:rPr lang="ru-RU" sz="1400" dirty="0">
                <a:latin typeface="Arial Narrow" panose="020B0606020202030204" pitchFamily="34" charset="0"/>
              </a:rPr>
              <a:t>улучшенная система обратной связи с налогоплательщиком;</a:t>
            </a:r>
          </a:p>
          <a:p>
            <a:pPr lvl="0" indent="180000" algn="just"/>
            <a:r>
              <a:rPr lang="ru-RU" sz="1400" dirty="0">
                <a:latin typeface="Arial Narrow" panose="020B0606020202030204" pitchFamily="34" charset="0"/>
              </a:rPr>
              <a:t>просмотр формул начислений по имущественным налогам с детальным описанием всех показателей.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Разработаны и опубликованы мобильные приложения Личного кабинета для операционных систем </a:t>
            </a:r>
            <a:r>
              <a:rPr lang="ru-RU" sz="1400" dirty="0" err="1" smtClean="0">
                <a:latin typeface="Arial Narrow" panose="020B0606020202030204" pitchFamily="34" charset="0"/>
              </a:rPr>
              <a:t>iOS</a:t>
            </a:r>
            <a:r>
              <a:rPr lang="ru-RU" sz="1400" dirty="0" smtClean="0">
                <a:latin typeface="Arial Narrow" panose="020B0606020202030204" pitchFamily="34" charset="0"/>
              </a:rPr>
              <a:t> и </a:t>
            </a:r>
            <a:r>
              <a:rPr lang="ru-RU" sz="1400" dirty="0" err="1" smtClean="0">
                <a:latin typeface="Arial Narrow" panose="020B0606020202030204" pitchFamily="34" charset="0"/>
              </a:rPr>
              <a:t>Android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27" name="Picture 3" descr="Z:\Мои документы\facto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696" y="1859796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303" y="1149270"/>
            <a:ext cx="3721021" cy="540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пользователей Личного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кабинета  налогоплательщика для ФЛ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18358" y="1115780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31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млн. чел.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7" y="1032313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7" y="1631763"/>
            <a:ext cx="511379" cy="5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8312" y="1795441"/>
            <a:ext cx="372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Выполнено входов в Личный кабинета для ФЛ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995" y="1757153"/>
            <a:ext cx="159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51,7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3" descr="\\c0020-app008.dmz.tax.nalog.ru\DavWWWRoot\inetdata\0000-00-755\Мои документы\My Pictures\telephon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7" y="2265414"/>
            <a:ext cx="482823" cy="48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8777" y="2271897"/>
            <a:ext cx="632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Мобильное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приложение на базе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OS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скачали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119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тыс.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пользователей,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базе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Android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102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тыс.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пользователей </a:t>
            </a:r>
          </a:p>
        </p:txBody>
      </p:sp>
    </p:spTree>
    <p:extLst>
      <p:ext uri="{BB962C8B-B14F-4D97-AF65-F5344CB8AC3E}">
        <p14:creationId xmlns:p14="http://schemas.microsoft.com/office/powerpoint/2010/main" val="27828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Контрольно-кассовая техника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01511" y="2924944"/>
            <a:ext cx="8444202" cy="3429000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полугодии 2018 года налоговыми органами проведено более 10 тыс. проверок соблюдения требований законодательства Российской Федерации о применении контрольно-кассовой техники (в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полугодии 2017 года проведено более 48 тыс. проверок). При этом более 90% проверок выявили нарушения.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результатам проведенных контрольных мероприятий в </a:t>
            </a:r>
            <a:r>
              <a:rPr lang="en-US" sz="1400" dirty="0">
                <a:latin typeface="Arial Narrow" panose="020B0606020202030204" pitchFamily="34" charset="0"/>
              </a:rPr>
              <a:t>I</a:t>
            </a:r>
            <a:r>
              <a:rPr lang="ru-RU" sz="1400" dirty="0">
                <a:latin typeface="Arial Narrow" panose="020B0606020202030204" pitchFamily="34" charset="0"/>
              </a:rPr>
              <a:t> полугодии 2018 года предъявлено более 79 млн. руб., при этом процент взыскания штрафных санкций по сравнению с аналогичным периодом прошлого года увеличился на 21 процентный пункт.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Снижение </a:t>
            </a:r>
            <a:r>
              <a:rPr lang="ru-RU" sz="1400" dirty="0">
                <a:latin typeface="Arial Narrow" panose="020B0606020202030204" pitchFamily="34" charset="0"/>
              </a:rPr>
              <a:t>количества контрольных мероприятий за применением контрольно-кассовой техники связано с переориентацией налоговых органов на информационную работу в связи с переходом налогоплательщиков на новый порядок применения контрольно-кассовой техники.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Сформирован </a:t>
            </a:r>
            <a:r>
              <a:rPr lang="ru-RU" sz="1400" dirty="0">
                <a:latin typeface="Arial Narrow" panose="020B0606020202030204" pitchFamily="34" charset="0"/>
              </a:rPr>
              <a:t>конкурентный рынок, на сегодняшний день 47 производителей включили в реестр 144 модели контрольно-кассовой техники, 7 производителей включили в реестр 18 моделей фискальных накопителей, разрешение на обработку фискальных данных имеют 19 операторов фискальных данных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До июля 2018 года переведены на кассы организации и индивидуальные предприниматели в сфере торговли и общепита на патентной системе и ЕНВД (применяющих наемный труд). Эти налогоплательщики ранее не применяли кассовые аппараты. Дополнительно - это порядка 1 млн касс.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1200" y="1364357"/>
            <a:ext cx="26727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ККТ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51200" y="1653701"/>
            <a:ext cx="200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2 246 тыс. единиц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33033" y="1146448"/>
            <a:ext cx="3083383" cy="914400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Пробито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55 млрд чеков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сумму свыше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36 трлн рублей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716016" y="1406319"/>
            <a:ext cx="443882" cy="416650"/>
          </a:xfrm>
          <a:prstGeom prst="rect">
            <a:avLst/>
          </a:prstGeom>
        </p:spPr>
      </p:pic>
      <p:pic>
        <p:nvPicPr>
          <p:cNvPr id="4" name="Picture 4" descr="D:\Рабочая\Коллегия ноябрь 2017\Итоги\cash-mach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7" y="1382341"/>
            <a:ext cx="456026" cy="4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4360" y="949171"/>
            <a:ext cx="8435280" cy="5328592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just">
              <a:lnSpc>
                <a:spcPct val="95000"/>
              </a:lnSpc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закон от 19 июля 2018 г. N 199-ФЗ "О внесении изменений в части первую и вторую Налогового кодекса Российской Федерации"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НК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 РФ дополнен новой главой, посвященной уплате налога на дополнительный доход от добычи углеводородного сырья.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Плательщиками признаются организации-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недропользователи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, занимающиеся определенными видами деятельности. Речь идет, в частности, о подготовке, хранении углеводородного сырья, о поиске и оценке месторождений углеводородного сырья, разведке, добыче ресурсов.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Налоговым периодом является календарный год, отчетным - первый квартал, полугодие и девять месяцев календарного года. Ставка - 50%. Определены категории участков недр, на которые будет распространяться налог.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Дополнительным доходом от добычи углеводородного сырья на участке недр признается расчетная выручка от реализации сырья, добытого на определенном новой главой участке недр, уменьшенная последовательно на величину фактических расходов по добыче и на величину расчетных затрат.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Закреплен порядок признания затрат, переноса убытков на будущее. Прописаны основания для освобождения от налогообложения.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Введена ставка НДПИ в размере 1 руб. за 1 т нефти обессоленной, обезвоженной и стабилизированной, добытой на участках недр, в отношении которой в течение всего налогового периода исчисляется налог на дополнительный доход от добычи углеводородного сырья. При этом ставка умножается на коэффициент, характеризующий уровень налогообложения нефти, добываемой на участках недр, в отношении которой исчисляется новый налог (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Кндд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).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 1 сентября по 31 декабря 2018 г. решено увеличить с 1,4022 до 2,055 коэффициент, характеризующий экспортную доходность единицы условного топлива.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Предусмотрено снижение ставок акцизов на бензин класса 5 (на 3 000 руб. за 1 т) и на дизельное топливо (на 2 000 руб. за 1 т) по 31 декабря 2018 г. Так, ставка на бензин с 1 по 30 июня 2018 г. и с 1 июля по 31 декабря 2018 г. равняется 8 213 руб. за 1 т (против ставки 11 213 руб. с 1 января по 31 мая 2018 г.). Данные изменения распространяются на операции, совершенные с 1 июня 2018 г. Скорректирован порядок применения акцизов по иным товарам.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Дополнен перечень расходов на выполнение работ по освоению природных ресурсов, учитываемых при налогообложении прибыли. Уточнен ряд иных вопросов.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закон вступает в силу со дня его официального опубликования, за исключением положений, для которых предусмотрен иной срок.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568952" cy="5832648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>
              <a:lnSpc>
                <a:spcPct val="95000"/>
              </a:lnSpc>
            </a:pPr>
            <a:r>
              <a:rPr lang="ru-RU" sz="1400" b="1" dirty="0">
                <a:latin typeface="Arial Narrow" panose="020B0606020202030204" pitchFamily="34" charset="0"/>
              </a:rPr>
              <a:t>Федеральный закон от 3 августа 2018 г. N 302-ФЗ "О внесении изменений в части первую и вторую Налогового кодекса Российской Федерации" (не вступил в силу)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Внесены </a:t>
            </a:r>
            <a:r>
              <a:rPr lang="ru-RU" sz="1400" dirty="0">
                <a:latin typeface="Arial Narrow" panose="020B0606020202030204" pitchFamily="34" charset="0"/>
              </a:rPr>
              <a:t>изменения в НК РФ.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Ответственного участника КГН обязали представлять информацию о прогнозируемых поступлениях по налогу на прибыль в бюджеты регионов. Ее можно передавать региональным финансовым органам.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 3 до 2 месяцев сокращен срок камеральной проверки на основе декларации по НДС.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Налоговые органы надо уведомлять о том, что </a:t>
            </a:r>
            <a:r>
              <a:rPr lang="ru-RU" sz="1400" dirty="0" err="1">
                <a:latin typeface="Arial Narrow" panose="020B0606020202030204" pitchFamily="34" charset="0"/>
              </a:rPr>
              <a:t>истребуемые</a:t>
            </a:r>
            <a:r>
              <a:rPr lang="ru-RU" sz="1400" dirty="0">
                <a:latin typeface="Arial Narrow" panose="020B0606020202030204" pitchFamily="34" charset="0"/>
              </a:rPr>
              <a:t> документы (информация) были представлены ранее.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Изменился порядок признания внутрироссийской сделки контролируемой. Скорректирован перечень оснований. Для всех внутрироссийских сделок установлен единый порог по сумме доходов для признания их контролируемыми - 1 млрд руб. Ранее для отдельных сделок он составлял 60 млн и 100 млн.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Введен суммовой порог по выручке для отнесения сделок с иностранными взаимозависимыми лицами к категории контролируемых - 60 млн руб.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Прописано, как считается налоговая база по НДС и как налог принимается к вычету при получении предоплаты при уступке денежного требования по договору реализации товаров (работ, услуг), при передаче имущественных прав на жилые дома или жилые помещения, на доли в них, гаражи или </a:t>
            </a:r>
            <a:r>
              <a:rPr lang="ru-RU" sz="1400" dirty="0" err="1">
                <a:latin typeface="Arial Narrow" panose="020B0606020202030204" pitchFamily="34" charset="0"/>
              </a:rPr>
              <a:t>машино</a:t>
            </a:r>
            <a:r>
              <a:rPr lang="ru-RU" sz="1400" dirty="0">
                <a:latin typeface="Arial Narrow" panose="020B0606020202030204" pitchFamily="34" charset="0"/>
              </a:rPr>
              <a:t>-места.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Российские перевозчики на ж/д транспорте признаются налоговыми агентами при предоставлении в России ж/д подвижного состава и (или) контейнеров на основе договоров поручения, комиссии либо агентских договоров (за исключением транспортно-экспедиционных услуг и международной перевозки товаров).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Установлена нулевая ставка НДС при реализации товаров, вывезенных из России в ЕАЭС.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Уточнен порядок применения ставки НДС 0% при фрахтовании судна на время (тайм-чартер).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До 2 млрд руб. снижена минимальная сумма НДС, акцизов, налога на прибыль и НДПИ за 3 года, дающая право на заявительный порядок возмещения НДС, на освобождение от акциза без банковской гарантии.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Более не устанавливается минимальная величина, до которой регионы могут снижать ставку налога на прибыль для отдельных категорий налогоплательщиков.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Установлены размеры госпошлины за лицензирование </a:t>
            </a:r>
            <a:r>
              <a:rPr lang="ru-RU" sz="1400" dirty="0" err="1">
                <a:latin typeface="Arial Narrow" panose="020B0606020202030204" pitchFamily="34" charset="0"/>
              </a:rPr>
              <a:t>энергосбытовой</a:t>
            </a:r>
            <a:r>
              <a:rPr lang="ru-RU" sz="1400" dirty="0">
                <a:latin typeface="Arial Narrow" panose="020B0606020202030204" pitchFamily="34" charset="0"/>
              </a:rPr>
              <a:t> деятельности: за предоставление лицензии - 50 тыс. руб., ее переоформление, выдачу дубликата - 5 тыс. руб.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Налогом на имущество организаций не облагается движимое имущество.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Закон вступает в силу по истечении 1 месяца со дня его официального опубликования, за исключением отдельных положений, для которых предусмотрены иные сроки.</a:t>
            </a:r>
          </a:p>
        </p:txBody>
      </p:sp>
    </p:spTree>
    <p:extLst>
      <p:ext uri="{BB962C8B-B14F-4D97-AF65-F5344CB8AC3E}">
        <p14:creationId xmlns:p14="http://schemas.microsoft.com/office/powerpoint/2010/main" val="824272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7200" y="1412776"/>
            <a:ext cx="8435280" cy="4310131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закон от 27.06.2018 № 159-ФЗ «О внесении изменений в статьи 164 и 165 части второй Налогового кодекса Российской Федерации».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18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Внесены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изменения в подпункт 6 пункта 1 статьи 164 Налогового кодекса Российской Федерации, в соответствии с которыми налогоплательщики, осуществляющие производство драгоценных металлов из лома и отходов, содержащих драгоценные металлы, вправе применить налоговую ставку НДС 0 процентов без лицензии на пользование недрами.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Таким образом, Законом устранены неясности относительно правомерности применения указанной льготы налогоплательщиками, не являющимися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недропользователями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Указанные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изменения вступают в силу с 01.10.2018 года.</a:t>
            </a:r>
          </a:p>
          <a:p>
            <a:pPr indent="18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Ключевые направления развития внутреннего рынка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6" y="2173493"/>
            <a:ext cx="662667" cy="67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04994"/>
            <a:ext cx="971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1" y="1332709"/>
            <a:ext cx="774738" cy="5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5900" y="5916175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Оптовая торговля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3817" y="3281178"/>
            <a:ext cx="1301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Строительство</a:t>
            </a:r>
          </a:p>
        </p:txBody>
      </p:sp>
      <p:pic>
        <p:nvPicPr>
          <p:cNvPr id="17" name="Picture 4" descr="C:\Users\0000-09-030\Documents\инвестиции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4099" r="74090" b="62271"/>
          <a:stretch/>
        </p:blipFill>
        <p:spPr bwMode="auto">
          <a:xfrm>
            <a:off x="276011" y="393305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86236" y="3886736"/>
            <a:ext cx="15135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Инвестиции в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основной капитал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квартал 2018)</a:t>
            </a:r>
          </a:p>
          <a:p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7660" y="5001304"/>
            <a:ext cx="1678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Розничная торговля</a:t>
            </a:r>
          </a:p>
        </p:txBody>
      </p:sp>
      <p:pic>
        <p:nvPicPr>
          <p:cNvPr id="20" name="Picture 2" descr="C:\Users\0000-09-030\Documents\торговля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9" t="18113" r="52420" b="68264"/>
          <a:stretch/>
        </p:blipFill>
        <p:spPr bwMode="auto">
          <a:xfrm>
            <a:off x="251520" y="4837669"/>
            <a:ext cx="715733" cy="58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508360" y="4014270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15489" y="3241414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- 1,0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38543" y="4764422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+ 2,6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6" y="3068960"/>
            <a:ext cx="60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 rot="10800000">
            <a:off x="3501624" y="321297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20297" y="4069816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+ 3,6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01624" y="490806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38543" y="5735853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+ 1,9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01624" y="577215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070" y="1421940"/>
            <a:ext cx="2048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рузооборот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транспорта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86236" y="2276872"/>
            <a:ext cx="257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рузооборот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железнодорожного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транспорта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27151" y="143177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+ 2,9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95064" y="139350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53817" y="1877674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т.ч.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84104" y="250217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+ 4,5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247373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51520" y="2996952"/>
            <a:ext cx="849694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80395" y="4653136"/>
            <a:ext cx="849694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572001" y="1252498"/>
            <a:ext cx="4434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sz="1400" dirty="0" smtClean="0">
                <a:latin typeface="Arial Narrow" panose="020B0606020202030204" pitchFamily="34" charset="0"/>
              </a:rPr>
              <a:t>	Наибольшее влияние на рост оказал грузооборот железнодорожного транспорта  (+4,5%), автомобильного (+3,2%) и трубопроводного (+2,1%). При этом снижение демонстрируют грузооборот морского (-29,5%), внутреннего водного (-4,9%) и воздушного транспорта (-0,5%), однако их доля в общем грузообороте транспорта незначительна.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639195"/>
            <a:ext cx="44342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sz="1400" dirty="0" smtClean="0">
                <a:latin typeface="Arial Narrow" panose="020B0606020202030204" pitchFamily="34" charset="0"/>
              </a:rPr>
              <a:t>	Обороты розничной торговли начиная со </a:t>
            </a:r>
            <a:r>
              <a:rPr lang="en-US" sz="1400" dirty="0" smtClean="0">
                <a:latin typeface="Arial Narrow" panose="020B0606020202030204" pitchFamily="34" charset="0"/>
              </a:rPr>
              <a:t>II </a:t>
            </a:r>
            <a:r>
              <a:rPr lang="ru-RU" sz="1400" dirty="0" smtClean="0">
                <a:latin typeface="Arial Narrow" panose="020B0606020202030204" pitchFamily="34" charset="0"/>
              </a:rPr>
              <a:t>кв. 2017 года демонстрируют стабильную тенденцию роста. В целом </a:t>
            </a:r>
            <a:r>
              <a:rPr lang="ru-RU" sz="1400" dirty="0">
                <a:latin typeface="Arial Narrow" panose="020B0606020202030204" pitchFamily="34" charset="0"/>
              </a:rPr>
              <a:t>за 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полугодие 2018 </a:t>
            </a:r>
            <a:r>
              <a:rPr lang="ru-RU" sz="1400" dirty="0">
                <a:latin typeface="Arial Narrow" panose="020B0606020202030204" pitchFamily="34" charset="0"/>
              </a:rPr>
              <a:t>года основные показатели, характеризующие потребительский спрос, </a:t>
            </a:r>
            <a:r>
              <a:rPr lang="ru-RU" sz="1400" dirty="0" smtClean="0">
                <a:latin typeface="Arial Narrow" panose="020B0606020202030204" pitchFamily="34" charset="0"/>
              </a:rPr>
              <a:t>растут. Активизация потребительского спроса наблюдается и в сфере услуг. Продолжает устойчиво расти оборот общественного питания + 3,3%, объем платных услуг населению +2,4%.</a:t>
            </a:r>
          </a:p>
          <a:p>
            <a:pPr algn="just">
              <a:tabLst>
                <a:tab pos="177800" algn="l"/>
              </a:tabLst>
            </a:pPr>
            <a:r>
              <a:rPr lang="ru-RU" sz="1400" dirty="0" smtClean="0">
                <a:latin typeface="Arial Narrow" panose="020B0606020202030204" pitchFamily="34" charset="0"/>
              </a:rPr>
              <a:t>	Оптовая торговля в 2018 году также сохраняет положительную динамику: 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квартале рост на 1,3%, во </a:t>
            </a:r>
            <a:r>
              <a:rPr lang="en-US" sz="1400" dirty="0" smtClean="0">
                <a:latin typeface="Arial Narrow" panose="020B0606020202030204" pitchFamily="34" charset="0"/>
              </a:rPr>
              <a:t>II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– на 2,4%.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572000" y="3861048"/>
            <a:ext cx="4375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	</a:t>
            </a:r>
            <a:r>
              <a:rPr lang="ru-RU" sz="1400" dirty="0" smtClean="0">
                <a:latin typeface="Arial Narrow" panose="020B0606020202030204" pitchFamily="34" charset="0"/>
              </a:rPr>
              <a:t>Наибольший вклад в рост инвестиции внесли добыча полезных ископаемых, нефтегазовый комплекс, транспорт, социальный сектор, за исключением образования.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/>
        </p:nvSpPr>
        <p:spPr bwMode="auto">
          <a:xfrm>
            <a:off x="8647000" y="6376876"/>
            <a:ext cx="515644" cy="6299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996952"/>
            <a:ext cx="4313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В</a:t>
            </a:r>
            <a:r>
              <a:rPr lang="ru-RU" sz="1400" dirty="0" smtClean="0">
                <a:latin typeface="Arial Narrow" panose="020B0606020202030204" pitchFamily="34" charset="0"/>
              </a:rPr>
              <a:t>о </a:t>
            </a:r>
            <a:r>
              <a:rPr lang="en-US" sz="1400" dirty="0" smtClean="0">
                <a:latin typeface="Arial Narrow" panose="020B0606020202030204" pitchFamily="34" charset="0"/>
              </a:rPr>
              <a:t>II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2018 года впервые за 5 лет в строительстве наметилась положительная тенденция  (+0,9%), в результате чего в 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объем работ снизился всего на 1,0% (против -3,4% в   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2017 года).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2" descr="Z:\Мои документы\clothe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71" y="5274581"/>
            <a:ext cx="315190" cy="3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3" descr="Z:\Мои документы\conveyo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32" y="3933056"/>
            <a:ext cx="294222" cy="2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6" descr="Z:\Мои документы\flasks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01" y="4365448"/>
            <a:ext cx="294223" cy="29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3" descr="Z:\Мои документы\food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40" y="4823053"/>
            <a:ext cx="317565" cy="3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Picture 4" descr="Z:\Мои документы\welder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35" y="5717055"/>
            <a:ext cx="317889" cy="31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Ключевые показатели внешней торговли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581" y="1512942"/>
            <a:ext cx="662667" cy="67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4" y="1052386"/>
            <a:ext cx="774738" cy="547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27571" y="1141617"/>
            <a:ext cx="78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Экспорт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20927" y="1185187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Импорт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16295" y="1151449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+ 26,5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5024" y="111317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664767" y="1141617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+ 13,6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80312" y="111317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51520" y="2996952"/>
            <a:ext cx="878497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788024" y="2996952"/>
            <a:ext cx="0" cy="36004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04542" y="1752400"/>
            <a:ext cx="8243922" cy="2246769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algn="just">
              <a:tabLst>
                <a:tab pos="3048000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По данным </a:t>
            </a:r>
            <a:r>
              <a:rPr lang="ru-RU" sz="1400" dirty="0" smtClean="0">
                <a:latin typeface="Arial Narrow" panose="020B0606020202030204" pitchFamily="34" charset="0"/>
              </a:rPr>
              <a:t>ФТС России в январе-июне 2018 </a:t>
            </a:r>
            <a:r>
              <a:rPr lang="ru-RU" sz="1400" dirty="0">
                <a:latin typeface="Arial Narrow" panose="020B0606020202030204" pitchFamily="34" charset="0"/>
              </a:rPr>
              <a:t>года внешнеторговый оборот России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330,6 </a:t>
            </a:r>
            <a:r>
              <a:rPr lang="ru-RU" sz="1400" dirty="0">
                <a:latin typeface="Arial Narrow" panose="020B0606020202030204" pitchFamily="34" charset="0"/>
              </a:rPr>
              <a:t>млрд. долларов США и по сравнению аналогичным периодом </a:t>
            </a:r>
            <a:r>
              <a:rPr lang="ru-RU" sz="1400" dirty="0" smtClean="0">
                <a:latin typeface="Arial Narrow" panose="020B0606020202030204" pitchFamily="34" charset="0"/>
              </a:rPr>
              <a:t>2017 </a:t>
            </a:r>
            <a:r>
              <a:rPr lang="ru-RU" sz="1400" dirty="0">
                <a:latin typeface="Arial Narrow" panose="020B0606020202030204" pitchFamily="34" charset="0"/>
              </a:rPr>
              <a:t>года увеличился на </a:t>
            </a:r>
            <a:r>
              <a:rPr lang="ru-RU" sz="1400" dirty="0" smtClean="0">
                <a:latin typeface="Arial Narrow" panose="020B0606020202030204" pitchFamily="34" charset="0"/>
              </a:rPr>
              <a:t>21,6%.</a:t>
            </a:r>
          </a:p>
          <a:p>
            <a:pPr algn="just"/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latin typeface="Arial Narrow" panose="020B0606020202030204" pitchFamily="34" charset="0"/>
            </a:endParaRPr>
          </a:p>
          <a:p>
            <a:pPr algn="just"/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latin typeface="Arial Narrow" panose="020B0606020202030204" pitchFamily="34" charset="0"/>
            </a:endParaRPr>
          </a:p>
          <a:p>
            <a:pPr algn="just"/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На долю стран дальнего зарубежья приходилось 87,8% общего объема экспорта и 88,9% общего объема импорта, на страны СНГ – 12,2% и 11,1% соответственно.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6788" y="3049224"/>
            <a:ext cx="4261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Товарная структура экспорта Российской Федерации в страны дальнего зарубежья 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январе-июне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2018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года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 descr="Z:\Мои документы\delivery-truck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encilGrayscale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016442"/>
            <a:ext cx="716694" cy="716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9" name="Picture 3" descr="Z:\Мои документы\delivery-truck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Marke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374" y="5879119"/>
            <a:ext cx="716694" cy="716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053" y="1959404"/>
            <a:ext cx="774738" cy="547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Z:\Мои документы\delivery-truck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Marke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068" y="4999233"/>
            <a:ext cx="716694" cy="716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1065177"/>
            <a:ext cx="774738" cy="547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Z:\Мои документы\delivery-truck 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484" y="2501736"/>
            <a:ext cx="878429" cy="8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Мои документы\delivery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644" y="3380165"/>
            <a:ext cx="749170" cy="7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Z:\Мои документы\repair mechanism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458" y="3611501"/>
            <a:ext cx="579106" cy="5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9" name="Диаграм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753224"/>
              </p:ext>
            </p:extLst>
          </p:nvPr>
        </p:nvGraphicFramePr>
        <p:xfrm>
          <a:off x="372690" y="6957392"/>
          <a:ext cx="310515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968326353"/>
              </p:ext>
            </p:extLst>
          </p:nvPr>
        </p:nvGraphicFramePr>
        <p:xfrm>
          <a:off x="4806994" y="7101408"/>
          <a:ext cx="2924175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pic>
        <p:nvPicPr>
          <p:cNvPr id="63" name="Picture 3" descr="Z:\Мои документы\food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80" y="5720167"/>
            <a:ext cx="366754" cy="3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Мои документы\clothes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88" y="3042289"/>
            <a:ext cx="337876" cy="33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1"/>
          <p:cNvSpPr txBox="1"/>
          <p:nvPr/>
        </p:nvSpPr>
        <p:spPr>
          <a:xfrm>
            <a:off x="9217675" y="2774762"/>
            <a:ext cx="825162" cy="6054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Лесоматериалы,</a:t>
            </a:r>
            <a:r>
              <a:rPr lang="ru-RU" sz="800" b="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8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8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целлюлозно-</a:t>
            </a:r>
          </a:p>
          <a:p>
            <a:pPr algn="r"/>
            <a:r>
              <a:rPr lang="ru-RU" sz="8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бумажные</a:t>
            </a:r>
          </a:p>
          <a:p>
            <a:pPr algn="r"/>
            <a:r>
              <a:rPr lang="ru-RU" sz="800" b="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8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изделия</a:t>
            </a:r>
            <a:endParaRPr lang="ru-RU" sz="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2"/>
          <p:cNvSpPr txBox="1"/>
          <p:nvPr/>
        </p:nvSpPr>
        <p:spPr>
          <a:xfrm>
            <a:off x="9466501" y="3956456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Машины</a:t>
            </a:r>
            <a:r>
              <a:rPr lang="ru-RU" sz="800" b="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8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ru-RU" sz="800" b="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8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8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оборудование</a:t>
            </a:r>
            <a:endParaRPr lang="ru-RU" sz="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Picture 5" descr="Z:\Мои документы\board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26" y="3211227"/>
            <a:ext cx="371856" cy="3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Z:\Мои документы\conveyor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70" y="3864832"/>
            <a:ext cx="371856" cy="3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2"/>
          <p:cNvSpPr txBox="1"/>
          <p:nvPr/>
        </p:nvSpPr>
        <p:spPr>
          <a:xfrm>
            <a:off x="9680723" y="4484199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Металлы</a:t>
            </a:r>
            <a:r>
              <a:rPr lang="ru-RU" sz="800" b="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800" b="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800" b="0" baseline="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800" b="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изделия</a:t>
            </a:r>
            <a:r>
              <a:rPr lang="ru-RU" sz="800" b="0" baseline="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800" b="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из</a:t>
            </a:r>
            <a:r>
              <a:rPr lang="ru-RU" sz="800" b="0" baseline="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800" b="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них</a:t>
            </a:r>
            <a:endParaRPr lang="ru-RU" sz="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Box 2"/>
          <p:cNvSpPr txBox="1"/>
          <p:nvPr/>
        </p:nvSpPr>
        <p:spPr>
          <a:xfrm>
            <a:off x="9680723" y="4854150"/>
            <a:ext cx="748062" cy="481587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Продукция</a:t>
            </a:r>
          </a:p>
          <a:p>
            <a:pPr algn="l"/>
            <a:r>
              <a:rPr lang="ru-RU" sz="800" b="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8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химической</a:t>
            </a:r>
            <a:r>
              <a:rPr lang="ru-RU" sz="800" b="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8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8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промышленности</a:t>
            </a:r>
            <a:r>
              <a:rPr lang="ru-RU" sz="800" b="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2" name="Picture 6" descr="Z:\Мои документы\flasks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011" y="4880057"/>
            <a:ext cx="391693" cy="3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Z:\Мои документы\welder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929" y="4363206"/>
            <a:ext cx="371856" cy="3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174405" y="3846733"/>
            <a:ext cx="6880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63,9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+ 1,3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43799" y="3859864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188833" y="4310466"/>
            <a:ext cx="6880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10,6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0,7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51970" y="4328190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153167" y="4741694"/>
            <a:ext cx="6607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6,2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- 0,7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10800000">
            <a:off x="2939909" y="4736647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184975" y="5611709"/>
            <a:ext cx="6880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5,3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+ 0,1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54084" y="5635294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157321" y="5158353"/>
            <a:ext cx="6607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5,8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- 0,6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0800000">
            <a:off x="2944064" y="5171484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157320" y="6093296"/>
            <a:ext cx="6607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3,2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- 0,1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0800000">
            <a:off x="2944063" y="6106427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8838" y="3846733"/>
            <a:ext cx="963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Топливно-энергетические товары</a:t>
            </a:r>
          </a:p>
        </p:txBody>
      </p:sp>
      <p:sp>
        <p:nvSpPr>
          <p:cNvPr id="78" name="TextBox 2"/>
          <p:cNvSpPr txBox="1"/>
          <p:nvPr/>
        </p:nvSpPr>
        <p:spPr>
          <a:xfrm>
            <a:off x="3814127" y="4293096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Металлы </a:t>
            </a:r>
            <a:r>
              <a:rPr lang="ru-RU" sz="80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80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 изделия из них</a:t>
            </a:r>
            <a:endParaRPr 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Box 2"/>
          <p:cNvSpPr txBox="1"/>
          <p:nvPr/>
        </p:nvSpPr>
        <p:spPr>
          <a:xfrm>
            <a:off x="3814127" y="4747613"/>
            <a:ext cx="748062" cy="481587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Продукция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 химической 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промышленности </a:t>
            </a:r>
          </a:p>
        </p:txBody>
      </p:sp>
      <p:sp>
        <p:nvSpPr>
          <p:cNvPr id="84" name="TextBox 2"/>
          <p:cNvSpPr txBox="1"/>
          <p:nvPr/>
        </p:nvSpPr>
        <p:spPr>
          <a:xfrm>
            <a:off x="3826663" y="5193382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Машины и 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оборудование</a:t>
            </a:r>
          </a:p>
        </p:txBody>
      </p:sp>
      <p:sp>
        <p:nvSpPr>
          <p:cNvPr id="85" name="TextBox 2"/>
          <p:cNvSpPr txBox="1"/>
          <p:nvPr/>
        </p:nvSpPr>
        <p:spPr>
          <a:xfrm>
            <a:off x="3773937" y="5611709"/>
            <a:ext cx="967650" cy="481587"/>
          </a:xfrm>
          <a:prstGeom prst="rect">
            <a:avLst/>
          </a:prstGeom>
        </p:spPr>
        <p:txBody>
          <a:bodyPr wrap="squar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Продовольственные товары</a:t>
            </a:r>
            <a:endParaRPr 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Box 2"/>
          <p:cNvSpPr txBox="1"/>
          <p:nvPr/>
        </p:nvSpPr>
        <p:spPr>
          <a:xfrm>
            <a:off x="3873388" y="6093296"/>
            <a:ext cx="748062" cy="597493"/>
          </a:xfrm>
          <a:prstGeom prst="rect">
            <a:avLst/>
          </a:prstGeom>
        </p:spPr>
        <p:txBody>
          <a:bodyPr wrap="squar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Лесоматериалы и целлюлозно-бумажные изделия</a:t>
            </a:r>
            <a:endParaRPr 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" name="Picture 3" descr="Z:\Мои документы\food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01" y="7529010"/>
            <a:ext cx="366754" cy="3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Z:\Мои документы\welder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029" y="7542592"/>
            <a:ext cx="371856" cy="3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 descr="Z:\Мои документы\flasks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303" y="7522756"/>
            <a:ext cx="364880" cy="3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Прямоугольник 117"/>
          <p:cNvSpPr/>
          <p:nvPr/>
        </p:nvSpPr>
        <p:spPr>
          <a:xfrm>
            <a:off x="5669161" y="3835316"/>
            <a:ext cx="6238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46,9%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0,0 п.п.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156176" y="3847088"/>
            <a:ext cx="308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=</a:t>
            </a:r>
            <a:endParaRPr lang="ru-RU" sz="1400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5674292" y="5677798"/>
            <a:ext cx="5934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6,0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0,0 п.п.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156176" y="5693186"/>
            <a:ext cx="308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=</a:t>
            </a:r>
            <a:endParaRPr lang="ru-RU" sz="1400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5637100" y="4294257"/>
            <a:ext cx="6880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18,7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0,4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 rot="10800000">
            <a:off x="5724128" y="4289681"/>
            <a:ext cx="100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650725" y="4741694"/>
            <a:ext cx="6607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13,0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- 0,6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 rot="10800000">
            <a:off x="6158546" y="4757081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5620871" y="5229731"/>
            <a:ext cx="6880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7,3%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+ 0,2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1" name="TextBox 2"/>
          <p:cNvSpPr txBox="1"/>
          <p:nvPr/>
        </p:nvSpPr>
        <p:spPr>
          <a:xfrm>
            <a:off x="10338826" y="7052381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Металлы </a:t>
            </a:r>
            <a:r>
              <a:rPr lang="ru-RU" sz="800" b="1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800" b="1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 изделия из них</a:t>
            </a:r>
            <a:endParaRPr lang="ru-RU" sz="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TextBox 2"/>
          <p:cNvSpPr txBox="1"/>
          <p:nvPr/>
        </p:nvSpPr>
        <p:spPr>
          <a:xfrm>
            <a:off x="8877829" y="7034403"/>
            <a:ext cx="748062" cy="481587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Продукция</a:t>
            </a:r>
          </a:p>
          <a:p>
            <a:pPr algn="ctr"/>
            <a:r>
              <a:rPr lang="ru-RU" sz="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химической </a:t>
            </a:r>
          </a:p>
          <a:p>
            <a:pPr algn="ctr"/>
            <a:r>
              <a:rPr lang="ru-RU" sz="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промышленности </a:t>
            </a:r>
          </a:p>
        </p:txBody>
      </p:sp>
      <p:sp>
        <p:nvSpPr>
          <p:cNvPr id="133" name="TextBox 2"/>
          <p:cNvSpPr txBox="1"/>
          <p:nvPr/>
        </p:nvSpPr>
        <p:spPr>
          <a:xfrm>
            <a:off x="4927003" y="5661248"/>
            <a:ext cx="748062" cy="395858"/>
          </a:xfrm>
          <a:prstGeom prst="rect">
            <a:avLst/>
          </a:prstGeom>
        </p:spPr>
        <p:txBody>
          <a:bodyPr wrap="squar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Текстильные </a:t>
            </a:r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изделия и обувь</a:t>
            </a:r>
          </a:p>
        </p:txBody>
      </p:sp>
      <p:sp>
        <p:nvSpPr>
          <p:cNvPr id="134" name="TextBox 2"/>
          <p:cNvSpPr txBox="1"/>
          <p:nvPr/>
        </p:nvSpPr>
        <p:spPr>
          <a:xfrm>
            <a:off x="9480183" y="7049032"/>
            <a:ext cx="967650" cy="481587"/>
          </a:xfrm>
          <a:prstGeom prst="rect">
            <a:avLst/>
          </a:prstGeom>
        </p:spPr>
        <p:txBody>
          <a:bodyPr wrap="squar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Продовольственные товары</a:t>
            </a:r>
            <a:endParaRPr lang="ru-RU" sz="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TextBox 2"/>
          <p:cNvSpPr txBox="1"/>
          <p:nvPr/>
        </p:nvSpPr>
        <p:spPr>
          <a:xfrm>
            <a:off x="8080719" y="7053979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Машины и </a:t>
            </a:r>
          </a:p>
          <a:p>
            <a:pPr algn="ctr"/>
            <a:r>
              <a:rPr lang="ru-RU" sz="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оборудование</a:t>
            </a:r>
          </a:p>
        </p:txBody>
      </p:sp>
      <p:pic>
        <p:nvPicPr>
          <p:cNvPr id="138" name="Picture 3" descr="Z:\Мои документы\conveyor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37" y="7531200"/>
            <a:ext cx="356435" cy="3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Группа 82"/>
          <p:cNvGrpSpPr/>
          <p:nvPr/>
        </p:nvGrpSpPr>
        <p:grpSpPr>
          <a:xfrm>
            <a:off x="108453" y="3892048"/>
            <a:ext cx="2735354" cy="2561287"/>
            <a:chOff x="1219721" y="3716204"/>
            <a:chExt cx="3199720" cy="2996102"/>
          </a:xfrm>
        </p:grpSpPr>
        <p:graphicFrame>
          <p:nvGraphicFramePr>
            <p:cNvPr id="88" name="Диаграмма 8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91854168"/>
                </p:ext>
              </p:extLst>
            </p:nvPr>
          </p:nvGraphicFramePr>
          <p:xfrm>
            <a:off x="1219721" y="3716204"/>
            <a:ext cx="3105150" cy="26765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4"/>
            </a:graphicData>
          </a:graphic>
        </p:graphicFrame>
        <p:pic>
          <p:nvPicPr>
            <p:cNvPr id="89" name="Picture 3" descr="Z:\Мои документы\f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71" y="5361973"/>
              <a:ext cx="371476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3" descr="Z:\Мои документы\conveyor.png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978" y="5839572"/>
              <a:ext cx="344170" cy="34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Z:\Мои документы\welde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586" y="4309105"/>
              <a:ext cx="371855" cy="37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5" descr="Z:\Мои документы\board.png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BEBA8EAE-BF5A-486C-A8C5-ECC9F3942E4B}">
                  <a14:imgProps xmlns:a14="http://schemas.microsoft.com/office/drawing/2010/main">
                    <a14:imgLayer r:embed="rId4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21" y="6330227"/>
              <a:ext cx="382079" cy="382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6" descr="Z:\Мои документы\flask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71" y="4802248"/>
              <a:ext cx="344172" cy="34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Z:\Мои документы\extraction.png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BEBA8EAE-BF5A-486C-A8C5-ECC9F3942E4B}">
                  <a14:imgProps xmlns:a14="http://schemas.microsoft.com/office/drawing/2010/main">
                    <a14:imgLayer r:embed="rId4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21" y="3766101"/>
              <a:ext cx="374585" cy="374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Группа 2051"/>
          <p:cNvGrpSpPr/>
          <p:nvPr/>
        </p:nvGrpSpPr>
        <p:grpSpPr>
          <a:xfrm>
            <a:off x="2392312" y="3883567"/>
            <a:ext cx="80426" cy="405562"/>
            <a:chOff x="2192350" y="3864832"/>
            <a:chExt cx="147402" cy="405562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2192350" y="3871822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Прямая соединительная линия 2048"/>
            <p:cNvCxnSpPr/>
            <p:nvPr/>
          </p:nvCxnSpPr>
          <p:spPr>
            <a:xfrm>
              <a:off x="2192350" y="3864832"/>
              <a:ext cx="147402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2192350" y="4270394"/>
              <a:ext cx="147402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0" name="Группа 2059"/>
          <p:cNvGrpSpPr/>
          <p:nvPr/>
        </p:nvGrpSpPr>
        <p:grpSpPr>
          <a:xfrm>
            <a:off x="2399034" y="4335836"/>
            <a:ext cx="84734" cy="389308"/>
            <a:chOff x="2309255" y="4335836"/>
            <a:chExt cx="84734" cy="389308"/>
          </a:xfrm>
        </p:grpSpPr>
        <p:cxnSp>
          <p:nvCxnSpPr>
            <p:cNvPr id="150" name="Прямая соединительная линия 149"/>
            <p:cNvCxnSpPr/>
            <p:nvPr/>
          </p:nvCxnSpPr>
          <p:spPr>
            <a:xfrm>
              <a:off x="2309255" y="4725144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2309255" y="4336992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2320288" y="4335836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8" name="Группа 2057"/>
          <p:cNvGrpSpPr/>
          <p:nvPr/>
        </p:nvGrpSpPr>
        <p:grpSpPr>
          <a:xfrm>
            <a:off x="2396471" y="5229200"/>
            <a:ext cx="73701" cy="388152"/>
            <a:chOff x="2338059" y="5229200"/>
            <a:chExt cx="73701" cy="388152"/>
          </a:xfrm>
        </p:grpSpPr>
        <p:cxnSp>
          <p:nvCxnSpPr>
            <p:cNvPr id="165" name="Прямая соединительная линия 164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Группа 172"/>
          <p:cNvGrpSpPr/>
          <p:nvPr/>
        </p:nvGrpSpPr>
        <p:grpSpPr>
          <a:xfrm>
            <a:off x="2396471" y="6104316"/>
            <a:ext cx="73701" cy="388152"/>
            <a:chOff x="2338059" y="5229200"/>
            <a:chExt cx="73701" cy="388152"/>
          </a:xfrm>
        </p:grpSpPr>
        <p:cxnSp>
          <p:nvCxnSpPr>
            <p:cNvPr id="174" name="Прямая соединительная линия 173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Группа 179"/>
          <p:cNvGrpSpPr/>
          <p:nvPr/>
        </p:nvGrpSpPr>
        <p:grpSpPr>
          <a:xfrm>
            <a:off x="2396471" y="4773514"/>
            <a:ext cx="73701" cy="388152"/>
            <a:chOff x="2338059" y="5229200"/>
            <a:chExt cx="73701" cy="388152"/>
          </a:xfrm>
        </p:grpSpPr>
        <p:cxnSp>
          <p:nvCxnSpPr>
            <p:cNvPr id="181" name="Прямая соединительная линия 180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182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Группа 183"/>
          <p:cNvGrpSpPr/>
          <p:nvPr/>
        </p:nvGrpSpPr>
        <p:grpSpPr>
          <a:xfrm>
            <a:off x="2399033" y="5662409"/>
            <a:ext cx="73701" cy="388152"/>
            <a:chOff x="2338059" y="5229200"/>
            <a:chExt cx="73701" cy="388152"/>
          </a:xfrm>
        </p:grpSpPr>
        <p:cxnSp>
          <p:nvCxnSpPr>
            <p:cNvPr id="185" name="Прямая соединительная линия 184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Прямая соединительная линия 208"/>
          <p:cNvCxnSpPr/>
          <p:nvPr/>
        </p:nvCxnSpPr>
        <p:spPr>
          <a:xfrm>
            <a:off x="2339752" y="3890557"/>
            <a:ext cx="0" cy="38815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>
            <a:off x="2339752" y="4340148"/>
            <a:ext cx="0" cy="38815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>
            <a:off x="2339752" y="4775356"/>
            <a:ext cx="0" cy="38815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>
            <a:off x="2339752" y="5224947"/>
            <a:ext cx="0" cy="388152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>
            <a:off x="2339752" y="5660294"/>
            <a:ext cx="0" cy="388152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>
            <a:off x="2339752" y="6109885"/>
            <a:ext cx="0" cy="388152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"/>
          <p:cNvSpPr txBox="1"/>
          <p:nvPr/>
        </p:nvSpPr>
        <p:spPr>
          <a:xfrm>
            <a:off x="4933135" y="5229200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Металлы </a:t>
            </a:r>
            <a:r>
              <a:rPr lang="ru-RU" sz="80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80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 изделия из них</a:t>
            </a:r>
            <a:endParaRPr 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" name="TextBox 2"/>
          <p:cNvSpPr txBox="1"/>
          <p:nvPr/>
        </p:nvSpPr>
        <p:spPr>
          <a:xfrm>
            <a:off x="4932040" y="4293096"/>
            <a:ext cx="748062" cy="481587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Продукция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 химической 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промышленности </a:t>
            </a:r>
          </a:p>
        </p:txBody>
      </p:sp>
      <p:sp>
        <p:nvSpPr>
          <p:cNvPr id="267" name="TextBox 2"/>
          <p:cNvSpPr txBox="1"/>
          <p:nvPr/>
        </p:nvSpPr>
        <p:spPr>
          <a:xfrm>
            <a:off x="4932040" y="3861048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Машины и 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оборудование</a:t>
            </a:r>
          </a:p>
        </p:txBody>
      </p:sp>
      <p:sp>
        <p:nvSpPr>
          <p:cNvPr id="268" name="TextBox 2"/>
          <p:cNvSpPr txBox="1"/>
          <p:nvPr/>
        </p:nvSpPr>
        <p:spPr>
          <a:xfrm>
            <a:off x="4860032" y="4747613"/>
            <a:ext cx="967650" cy="481587"/>
          </a:xfrm>
          <a:prstGeom prst="rect">
            <a:avLst/>
          </a:prstGeom>
        </p:spPr>
        <p:txBody>
          <a:bodyPr wrap="squar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Продовольственные товары</a:t>
            </a:r>
            <a:endParaRPr 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9" name="Группа 268"/>
          <p:cNvGrpSpPr/>
          <p:nvPr/>
        </p:nvGrpSpPr>
        <p:grpSpPr>
          <a:xfrm flipH="1">
            <a:off x="6804248" y="3883567"/>
            <a:ext cx="80426" cy="405562"/>
            <a:chOff x="2192350" y="3864832"/>
            <a:chExt cx="147402" cy="405562"/>
          </a:xfrm>
        </p:grpSpPr>
        <p:cxnSp>
          <p:nvCxnSpPr>
            <p:cNvPr id="270" name="Прямая соединительная линия 269"/>
            <p:cNvCxnSpPr/>
            <p:nvPr/>
          </p:nvCxnSpPr>
          <p:spPr>
            <a:xfrm>
              <a:off x="2192350" y="3871822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Прямая соединительная линия 270"/>
            <p:cNvCxnSpPr/>
            <p:nvPr/>
          </p:nvCxnSpPr>
          <p:spPr>
            <a:xfrm>
              <a:off x="2192350" y="3864832"/>
              <a:ext cx="147402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Прямая соединительная линия 271"/>
            <p:cNvCxnSpPr/>
            <p:nvPr/>
          </p:nvCxnSpPr>
          <p:spPr>
            <a:xfrm>
              <a:off x="2192350" y="4270394"/>
              <a:ext cx="147402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Группа 272"/>
          <p:cNvGrpSpPr/>
          <p:nvPr/>
        </p:nvGrpSpPr>
        <p:grpSpPr>
          <a:xfrm flipH="1">
            <a:off x="6810970" y="4335836"/>
            <a:ext cx="84734" cy="389308"/>
            <a:chOff x="2309255" y="4335836"/>
            <a:chExt cx="84734" cy="389308"/>
          </a:xfrm>
        </p:grpSpPr>
        <p:cxnSp>
          <p:nvCxnSpPr>
            <p:cNvPr id="274" name="Прямая соединительная линия 273"/>
            <p:cNvCxnSpPr/>
            <p:nvPr/>
          </p:nvCxnSpPr>
          <p:spPr>
            <a:xfrm>
              <a:off x="2309255" y="4725144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Прямая соединительная линия 274"/>
            <p:cNvCxnSpPr/>
            <p:nvPr/>
          </p:nvCxnSpPr>
          <p:spPr>
            <a:xfrm>
              <a:off x="2309255" y="4336992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единительная линия 275"/>
            <p:cNvCxnSpPr/>
            <p:nvPr/>
          </p:nvCxnSpPr>
          <p:spPr>
            <a:xfrm>
              <a:off x="2320288" y="4335836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Группа 276"/>
          <p:cNvGrpSpPr/>
          <p:nvPr/>
        </p:nvGrpSpPr>
        <p:grpSpPr>
          <a:xfrm flipH="1">
            <a:off x="6808407" y="5229200"/>
            <a:ext cx="73701" cy="388152"/>
            <a:chOff x="2338059" y="5229200"/>
            <a:chExt cx="73701" cy="388152"/>
          </a:xfrm>
        </p:grpSpPr>
        <p:cxnSp>
          <p:nvCxnSpPr>
            <p:cNvPr id="278" name="Прямая соединительная линия 277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Прямая соединительная линия 278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Прямая соединительная линия 279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Группа 284"/>
          <p:cNvGrpSpPr/>
          <p:nvPr/>
        </p:nvGrpSpPr>
        <p:grpSpPr>
          <a:xfrm flipH="1">
            <a:off x="6808407" y="4773514"/>
            <a:ext cx="73701" cy="388152"/>
            <a:chOff x="2338059" y="5229200"/>
            <a:chExt cx="73701" cy="388152"/>
          </a:xfrm>
        </p:grpSpPr>
        <p:cxnSp>
          <p:nvCxnSpPr>
            <p:cNvPr id="286" name="Прямая соединительная линия 285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Прямая соединительная линия 286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Прямая соединительная линия 287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Группа 288"/>
          <p:cNvGrpSpPr/>
          <p:nvPr/>
        </p:nvGrpSpPr>
        <p:grpSpPr>
          <a:xfrm flipH="1">
            <a:off x="6810969" y="5662409"/>
            <a:ext cx="73701" cy="388152"/>
            <a:chOff x="2338059" y="5229200"/>
            <a:chExt cx="73701" cy="388152"/>
          </a:xfrm>
        </p:grpSpPr>
        <p:cxnSp>
          <p:nvCxnSpPr>
            <p:cNvPr id="290" name="Прямая соединительная линия 289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Прямая соединительная линия 290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Прямая соединительная линия 291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3" name="Прямая соединительная линия 292"/>
          <p:cNvCxnSpPr/>
          <p:nvPr/>
        </p:nvCxnSpPr>
        <p:spPr>
          <a:xfrm>
            <a:off x="6948264" y="3890557"/>
            <a:ext cx="0" cy="388152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/>
          <p:cNvCxnSpPr/>
          <p:nvPr/>
        </p:nvCxnSpPr>
        <p:spPr>
          <a:xfrm>
            <a:off x="6948264" y="4340148"/>
            <a:ext cx="0" cy="388152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я соединительная линия 294"/>
          <p:cNvCxnSpPr/>
          <p:nvPr/>
        </p:nvCxnSpPr>
        <p:spPr>
          <a:xfrm>
            <a:off x="6948264" y="4775356"/>
            <a:ext cx="0" cy="38815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>
            <a:off x="6948264" y="5224947"/>
            <a:ext cx="0" cy="388152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>
            <a:off x="6948264" y="5660294"/>
            <a:ext cx="0" cy="388152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4" name="Диаграмма 323"/>
          <p:cNvGraphicFramePr/>
          <p:nvPr>
            <p:extLst>
              <p:ext uri="{D42A27DB-BD31-4B8C-83A1-F6EECF244321}">
                <p14:modId xmlns:p14="http://schemas.microsoft.com/office/powerpoint/2010/main" val="1427285210"/>
              </p:ext>
            </p:extLst>
          </p:nvPr>
        </p:nvGraphicFramePr>
        <p:xfrm>
          <a:off x="6641843" y="3500438"/>
          <a:ext cx="2723578" cy="277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146" name="Прямоугольник 145"/>
          <p:cNvSpPr/>
          <p:nvPr/>
        </p:nvSpPr>
        <p:spPr>
          <a:xfrm>
            <a:off x="4860033" y="3010833"/>
            <a:ext cx="4255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Товарная структура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импорта Российской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Федерации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из стран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дальнего зарубежья 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январе-июне 2018 года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156176" y="4293096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2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6156176" y="5229200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200" dirty="0"/>
          </a:p>
        </p:txBody>
      </p:sp>
      <p:sp>
        <p:nvSpPr>
          <p:cNvPr id="147" name="Номер слайда 3"/>
          <p:cNvSpPr>
            <a:spLocks noGrp="1"/>
          </p:cNvSpPr>
          <p:nvPr/>
        </p:nvSpPr>
        <p:spPr bwMode="auto">
          <a:xfrm>
            <a:off x="8647000" y="6376876"/>
            <a:ext cx="515644" cy="6299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Уровень жизни населения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018360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Среднемесячная начисленная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заработная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плата: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                      номинальная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3118" y="4221088"/>
            <a:ext cx="235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Реальные располагаемые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денежные доходы населения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9488" y="4407495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23665" y="4361329"/>
            <a:ext cx="7809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1057757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2018 года инфляция  замедлила свой рост и составила 2,</a:t>
            </a:r>
            <a:r>
              <a:rPr lang="ru-RU" sz="1400" dirty="0">
                <a:latin typeface="Arial Narrow" panose="020B0606020202030204" pitchFamily="34" charset="0"/>
              </a:rPr>
              <a:t>3</a:t>
            </a:r>
            <a:r>
              <a:rPr lang="ru-RU" sz="1400" dirty="0" smtClean="0">
                <a:latin typeface="Arial Narrow" panose="020B0606020202030204" pitchFamily="34" charset="0"/>
              </a:rPr>
              <a:t>% г/</a:t>
            </a:r>
            <a:r>
              <a:rPr lang="ru-RU" sz="1400" dirty="0" err="1" smtClean="0">
                <a:latin typeface="Arial Narrow" panose="020B0606020202030204" pitchFamily="34" charset="0"/>
              </a:rPr>
              <a:t>г</a:t>
            </a:r>
            <a:r>
              <a:rPr lang="ru-RU" sz="1400" dirty="0" smtClean="0">
                <a:latin typeface="Arial Narrow" panose="020B0606020202030204" pitchFamily="34" charset="0"/>
              </a:rPr>
              <a:t> против 4,4% г/</a:t>
            </a:r>
            <a:r>
              <a:rPr lang="ru-RU" sz="1400" dirty="0" err="1" smtClean="0">
                <a:latin typeface="Arial Narrow" panose="020B0606020202030204" pitchFamily="34" charset="0"/>
              </a:rPr>
              <a:t>г</a:t>
            </a:r>
            <a:r>
              <a:rPr lang="ru-RU" sz="1400" dirty="0" smtClean="0">
                <a:latin typeface="Arial Narrow" panose="020B0606020202030204" pitchFamily="34" charset="0"/>
              </a:rPr>
              <a:t> за аналогичный период 2017 года 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4030" y="4149080"/>
            <a:ext cx="4357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 2018 году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прервана з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атянувшаяся в последние 4 года тенденция снижения реальных располагаемых денежных доходов населения.</a:t>
            </a: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квартале они выросли на 3,2%, по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II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квартале – на 2,0%, обеспечив тем самым рост в целом за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полугодие 2018 года на 2,6% против снижения на 2,7% в  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полугодии 2017 года.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27984" y="2132856"/>
            <a:ext cx="4353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Среднемесячная номинальная заработная плата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2018 года составила (по оценке Росстата) 42 550 рублей против        38 049 рублей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2017 года. Темп роста номинальной зарплаты 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полугодии 2018 года превышает темп роста за аналогичный период 2017 года на 4,1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., а реальной зарплаты – на 6,1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r>
              <a:rPr lang="en-US" sz="1400" dirty="0" smtClean="0">
                <a:latin typeface="Arial Narrow" panose="020B0606020202030204" pitchFamily="34" charset="0"/>
              </a:rPr>
              <a:t>  </a:t>
            </a:r>
            <a:r>
              <a:rPr lang="ru-RU" sz="1400" dirty="0" smtClean="0">
                <a:latin typeface="Arial Narrow" panose="020B0606020202030204" pitchFamily="34" charset="0"/>
              </a:rPr>
              <a:t>Определенное влияние на темпы роста оказала индексация заработной платы отдельных категорий работников бюджетной сферы.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53391" y="2307835"/>
            <a:ext cx="8763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+ 11,2%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23781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211098" y="3169609"/>
            <a:ext cx="128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реальная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9454" y="3113289"/>
            <a:ext cx="780983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+ 8,7%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75856" y="3159455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pic>
        <p:nvPicPr>
          <p:cNvPr id="4098" name="Picture 2" descr="Z:\Мои документы\wall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4" y="4149080"/>
            <a:ext cx="531683" cy="5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Мои документы\credit-c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692172" cy="6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15995817"/>
              </p:ext>
            </p:extLst>
          </p:nvPr>
        </p:nvGraphicFramePr>
        <p:xfrm>
          <a:off x="-301785" y="1863758"/>
          <a:ext cx="3179593" cy="293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09" y="-1632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Государственные </a:t>
            </a:r>
            <a:r>
              <a:rPr lang="ru-RU" sz="1800" dirty="0" smtClean="0">
                <a:latin typeface="Arial Narrow" panose="020B0606020202030204" pitchFamily="34" charset="0"/>
              </a:rPr>
              <a:t>финансы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4305" y="575406"/>
            <a:ext cx="3960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консолидированного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13696" y="1344212"/>
            <a:ext cx="3063240" cy="5019148"/>
            <a:chOff x="981670" y="1664211"/>
            <a:chExt cx="3063240" cy="5019148"/>
          </a:xfrm>
        </p:grpSpPr>
        <p:graphicFrame>
          <p:nvGraphicFramePr>
            <p:cNvPr id="16" name="Диаграмма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46512482"/>
                </p:ext>
              </p:extLst>
            </p:nvPr>
          </p:nvGraphicFramePr>
          <p:xfrm>
            <a:off x="981670" y="1664211"/>
            <a:ext cx="3063240" cy="2613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3" name="Группа 12"/>
            <p:cNvGrpSpPr/>
            <p:nvPr/>
          </p:nvGrpSpPr>
          <p:grpSpPr>
            <a:xfrm>
              <a:off x="1179874" y="2924944"/>
              <a:ext cx="206698" cy="3758415"/>
              <a:chOff x="1179874" y="2924944"/>
              <a:chExt cx="206698" cy="375841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276555" y="2924944"/>
                <a:ext cx="0" cy="375841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>
                <a:off x="1188572" y="4591814"/>
                <a:ext cx="198000" cy="19802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1188572" y="5096934"/>
                <a:ext cx="198000" cy="198022"/>
              </a:xfrm>
              <a:prstGeom prst="ellipse">
                <a:avLst/>
              </a:prstGeom>
              <a:solidFill>
                <a:srgbClr val="6B9CE3"/>
              </a:solidFill>
              <a:ln>
                <a:solidFill>
                  <a:srgbClr val="6B9C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1188572" y="5565945"/>
                <a:ext cx="198000" cy="1980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179874" y="6045904"/>
                <a:ext cx="198000" cy="198022"/>
              </a:xfrm>
              <a:prstGeom prst="ellipse">
                <a:avLst/>
              </a:prstGeom>
              <a:solidFill>
                <a:srgbClr val="5B89C1"/>
              </a:solidFill>
              <a:ln>
                <a:solidFill>
                  <a:srgbClr val="5B89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486023" y="4269278"/>
            <a:ext cx="35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9 838,1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20581" y="4722057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2 716,8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39235" y="5179709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Росимущество -  34,7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39235" y="5666801"/>
            <a:ext cx="398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Минфин России -  28,5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58520654"/>
              </p:ext>
            </p:extLst>
          </p:nvPr>
        </p:nvGraphicFramePr>
        <p:xfrm>
          <a:off x="6129651" y="1058108"/>
          <a:ext cx="3346018" cy="257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6324744" y="2310757"/>
            <a:ext cx="200317" cy="3169533"/>
            <a:chOff x="1188572" y="2969012"/>
            <a:chExt cx="200317" cy="316953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1188572" y="4624865"/>
              <a:ext cx="198000" cy="198022"/>
            </a:xfrm>
            <a:prstGeom prst="ellipse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90889" y="5306257"/>
              <a:ext cx="198000" cy="19802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FAC09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29863" y="3902989"/>
            <a:ext cx="371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5 492,6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65611" y="4583426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2 627,6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30735" y="5143581"/>
            <a:ext cx="376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508,4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3" name="Овал 42"/>
          <p:cNvSpPr/>
          <p:nvPr/>
        </p:nvSpPr>
        <p:spPr>
          <a:xfrm>
            <a:off x="3211900" y="6286761"/>
            <a:ext cx="198000" cy="198022"/>
          </a:xfrm>
          <a:prstGeom prst="ellipse">
            <a:avLst/>
          </a:prstGeom>
          <a:solidFill>
            <a:srgbClr val="939EB7"/>
          </a:solidFill>
          <a:ln>
            <a:solidFill>
              <a:srgbClr val="939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539235" y="6101750"/>
            <a:ext cx="335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1 549,4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3" name="Надпись 3"/>
          <p:cNvSpPr txBox="1"/>
          <p:nvPr/>
        </p:nvSpPr>
        <p:spPr>
          <a:xfrm>
            <a:off x="6999176" y="2051780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8</a:t>
            </a:r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 629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24657" y="694207"/>
            <a:ext cx="32438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консолидированного бюджета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 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бюджетов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государственных внебюджетных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фондов по основным администраторам доходов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2675" y="3315250"/>
            <a:ext cx="215373" cy="3169533"/>
            <a:chOff x="1171199" y="2969012"/>
            <a:chExt cx="215373" cy="3169533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1171199" y="4283215"/>
              <a:ext cx="198000" cy="198022"/>
            </a:xfrm>
            <a:prstGeom prst="ellipse">
              <a:avLst/>
            </a:prstGeom>
            <a:solidFill>
              <a:srgbClr val="898989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71199" y="4768110"/>
              <a:ext cx="198000" cy="198022"/>
            </a:xfrm>
            <a:prstGeom prst="ellipse">
              <a:avLst/>
            </a:prstGeom>
            <a:solidFill>
              <a:srgbClr val="B3B3B3"/>
            </a:solidFill>
            <a:ln>
              <a:solidFill>
                <a:srgbClr val="B3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0915" y="4577055"/>
            <a:ext cx="371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12 856,4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5034" y="5092175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2 716,8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2659" y="6190950"/>
            <a:ext cx="28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754,2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60" name="Надпись 3"/>
          <p:cNvSpPr txBox="1"/>
          <p:nvPr/>
        </p:nvSpPr>
        <p:spPr>
          <a:xfrm>
            <a:off x="738567" y="3007743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16 771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6459" y="5668119"/>
            <a:ext cx="315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ГВБФ -  443,2 млрд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latin typeface="Arial Narrow" panose="020B0606020202030204" pitchFamily="34" charset="0"/>
              </a:rPr>
              <a:t>рублей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(без СВ, администрируемых ФНС России)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2727" y="5695856"/>
            <a:ext cx="198000" cy="198022"/>
          </a:xfrm>
          <a:prstGeom prst="ellipse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26975" y="408283"/>
            <a:ext cx="324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федерального бюджета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Поступление </a:t>
            </a:r>
            <a:r>
              <a:rPr lang="ru-RU" sz="1800" dirty="0">
                <a:latin typeface="Arial Narrow" panose="020B0606020202030204" pitchFamily="34" charset="0"/>
              </a:rPr>
              <a:t>администрируемых </a:t>
            </a:r>
            <a:r>
              <a:rPr lang="ru-RU" sz="1800" dirty="0" smtClean="0">
                <a:latin typeface="Arial Narrow" panose="020B0606020202030204" pitchFamily="34" charset="0"/>
              </a:rPr>
              <a:t>ФНС России доходов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b="0" dirty="0"/>
              <a:t>(нарастающим </a:t>
            </a:r>
            <a:r>
              <a:rPr lang="ru-RU" sz="1800" b="0" dirty="0" smtClean="0"/>
              <a:t> итогом</a:t>
            </a:r>
            <a:r>
              <a:rPr lang="ru-RU" sz="1800" b="0" dirty="0"/>
              <a:t>)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2633434"/>
              </p:ext>
            </p:extLst>
          </p:nvPr>
        </p:nvGraphicFramePr>
        <p:xfrm>
          <a:off x="464396" y="798123"/>
          <a:ext cx="8137525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71267" y="4569528"/>
            <a:ext cx="7747245" cy="2277714"/>
            <a:chOff x="228727" y="4416661"/>
            <a:chExt cx="7895207" cy="2322360"/>
          </a:xfrm>
        </p:grpSpPr>
        <p:sp>
          <p:nvSpPr>
            <p:cNvPr id="6" name="Овал 5"/>
            <p:cNvSpPr/>
            <p:nvPr/>
          </p:nvSpPr>
          <p:spPr>
            <a:xfrm>
              <a:off x="4503673" y="5229200"/>
              <a:ext cx="947336" cy="947336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199939" y="5157192"/>
              <a:ext cx="1015930" cy="101593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97773" y="6232857"/>
              <a:ext cx="1470022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Налог на прибыль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88119" y="6265407"/>
              <a:ext cx="609106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НДФЛ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78353" y="6250116"/>
              <a:ext cx="504555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НДС</a:t>
              </a: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9817" y="6251497"/>
              <a:ext cx="61237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НДПИ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96835" y="5093404"/>
              <a:ext cx="1071900" cy="107190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5585" y="5178896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1 979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50703" y="5202736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 1 753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22970" y="5230963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1 632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93164" y="5340636"/>
              <a:ext cx="752659" cy="75266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1166" y="5294463"/>
              <a:ext cx="797034" cy="824667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706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905989" y="6229661"/>
              <a:ext cx="70222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Акцизы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8727" y="4422286"/>
              <a:ext cx="1246927" cy="1727554"/>
              <a:chOff x="228728" y="4307915"/>
              <a:chExt cx="1246927" cy="172755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228728" y="4788542"/>
                <a:ext cx="1246927" cy="1246927"/>
              </a:xfrm>
              <a:prstGeom prst="ellipse">
                <a:avLst/>
              </a:prstGeom>
              <a:solidFill>
                <a:srgbClr val="4F81BD"/>
              </a:solidFill>
              <a:ln w="1143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5536" y="4895777"/>
                <a:ext cx="914400" cy="914400"/>
              </a:xfrm>
              <a:prstGeom prst="rect">
                <a:avLst/>
              </a:prstGeom>
            </p:spPr>
            <p:txBody>
              <a:bodyPr vert="horz" wrap="none" lIns="104306" tIns="52153" rIns="104306" bIns="52153" rtlCol="0" anchor="ctr">
                <a:noAutofit/>
              </a:bodyPr>
              <a:lstStyle/>
              <a:p>
                <a:pPr algn="ctr" defTabSz="1043056">
                  <a:spcBef>
                    <a:spcPct val="0"/>
                  </a:spcBef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2 708</a:t>
                </a: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316357" y="4672277"/>
                <a:ext cx="1159298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516401" y="4307915"/>
                <a:ext cx="770835" cy="344913"/>
              </a:xfrm>
              <a:prstGeom prst="rect">
                <a:avLst/>
              </a:prstGeom>
            </p:spPr>
            <p:txBody>
              <a:bodyPr wrap="none" lIns="91168" tIns="45585" rIns="91168" bIns="45585">
                <a:spAutoFit/>
              </a:bodyPr>
              <a:lstStyle/>
              <a:p>
                <a:pPr algn="ctr" defTabSz="1100384"/>
                <a:r>
                  <a:rPr lang="ru-RU" sz="1600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+36,4%</a:t>
                </a:r>
                <a:endParaRPr lang="ru-RU" sz="1400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1947367" y="4439442"/>
              <a:ext cx="770835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+12,7%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82256" y="4430091"/>
              <a:ext cx="758289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+11,6%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834155" y="4464314"/>
              <a:ext cx="680987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- 2,0%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613528" y="4416661"/>
              <a:ext cx="758289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+11,7%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927169" y="4768878"/>
              <a:ext cx="862816" cy="141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220690" y="4768878"/>
              <a:ext cx="9144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48552" y="4753515"/>
              <a:ext cx="865121" cy="686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795433" y="4771818"/>
              <a:ext cx="75843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7026023" y="5428442"/>
              <a:ext cx="664853" cy="664853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96577" y="5295550"/>
              <a:ext cx="723749" cy="821586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589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774799" y="6205823"/>
              <a:ext cx="1349135" cy="533198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Имущественные</a:t>
              </a:r>
            </a:p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налоги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984561" y="4439442"/>
              <a:ext cx="770835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</a:t>
              </a:r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10,5%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7008682" y="4778180"/>
              <a:ext cx="75843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7795789" y="477638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36051" y="798123"/>
            <a:ext cx="903865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+16,5%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Поступление администрируемых ФНС России доходов в федеральный бюджет</a:t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и консолидированные бюджеты субъектов Российской </a:t>
            </a:r>
            <a:r>
              <a:rPr lang="ru-RU" sz="1800" dirty="0" smtClean="0">
                <a:latin typeface="Arial Narrow" panose="020B0606020202030204" pitchFamily="34" charset="0"/>
              </a:rPr>
              <a:t>Федерации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b="0" dirty="0" smtClean="0"/>
              <a:t>(нарастающим  итогом)</a:t>
            </a:r>
            <a:endParaRPr lang="ru-RU" sz="1800" b="0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6435049"/>
              </p:ext>
            </p:extLst>
          </p:nvPr>
        </p:nvGraphicFramePr>
        <p:xfrm>
          <a:off x="59150" y="1000162"/>
          <a:ext cx="8585200" cy="216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5854745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6551" y="119969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29761" y="891916"/>
            <a:ext cx="833333" cy="615280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+22,2%</a:t>
            </a:r>
          </a:p>
          <a:p>
            <a:pPr algn="ctr" defTabSz="1100384"/>
            <a:r>
              <a:rPr lang="ru-RU" sz="1600" b="1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ФБ</a:t>
            </a:r>
            <a:endParaRPr lang="ru-RU" sz="1600" b="1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745914" y="1772816"/>
            <a:ext cx="833333" cy="615280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E46C0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+10,1%</a:t>
            </a:r>
          </a:p>
          <a:p>
            <a:pPr algn="ctr" defTabSz="1100384"/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КБС РФ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82199" y="4396432"/>
            <a:ext cx="2138505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62654" y="4395841"/>
            <a:ext cx="4256253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algn="ctr"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Консолидированные бюджеты субъектов 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16016" y="4922730"/>
            <a:ext cx="76921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НДФЛ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06288" y="5356222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47951" y="5801082"/>
            <a:ext cx="235618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Имущественные налоги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53801" y="6291423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19682" y="4797152"/>
            <a:ext cx="792678" cy="5847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1 632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50529" y="5268680"/>
            <a:ext cx="752103" cy="54179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1 522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79507" y="5667893"/>
            <a:ext cx="732853" cy="62697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589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5398813"/>
            <a:ext cx="637767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НДС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11760" y="5258334"/>
            <a:ext cx="914400" cy="58668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1 753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4933689"/>
            <a:ext cx="774022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НДПИ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32048" y="4710315"/>
            <a:ext cx="873824" cy="74248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2 679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95536" y="6297210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576" y="6134860"/>
            <a:ext cx="914400" cy="7157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416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92733" y="5838464"/>
            <a:ext cx="914400" cy="4426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458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79507" y="6292971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290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91400" y="4882184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+37,0%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400" y="5358510"/>
            <a:ext cx="946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11,6%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7306" y="6297926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- 4,7%</a:t>
            </a:r>
            <a:endParaRPr lang="ru-RU" sz="2000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5" y="5850273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27,3%</a:t>
            </a:r>
            <a:endParaRPr lang="ru-RU" sz="24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104665" y="461392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72106" y="6284862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+ 2,2%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52555" y="5830658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+10,5%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97984" y="5339569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+9,0%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21784" y="4892891"/>
            <a:ext cx="889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+11,7%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"/>
          <p:cNvSpPr>
            <a:spLocks noGrp="1"/>
          </p:cNvSpPr>
          <p:nvPr/>
        </p:nvSpPr>
        <p:spPr bwMode="auto">
          <a:xfrm>
            <a:off x="8618319" y="628741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972900" y="4674630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18787</TotalTime>
  <Words>5114</Words>
  <Application>Microsoft Office PowerPoint</Application>
  <PresentationFormat>Экран (4:3)</PresentationFormat>
  <Paragraphs>885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2_Тема Office</vt:lpstr>
      <vt:lpstr>ФЕДЕРАЛЬНАЯ НАЛОГОВАЯ СЛУЖБА</vt:lpstr>
      <vt:lpstr>Описание общего экономического фона и  основных тенденций развития экономики страны</vt:lpstr>
      <vt:lpstr>Основные тенденции развития реального сектора экономики</vt:lpstr>
      <vt:lpstr>Ключевые направления развития внутреннего рынка</vt:lpstr>
      <vt:lpstr>Ключевые показатели внешней торговли</vt:lpstr>
      <vt:lpstr>Уровень жизни населения</vt:lpstr>
      <vt:lpstr>Государственные финансы</vt:lpstr>
      <vt:lpstr>Поступление администрируемых ФНС России доходов  в консолидированный бюджет Российской Федерации (нарастающим  итогом)</vt:lpstr>
      <vt:lpstr>Поступление администрируемых ФНС России доходов в федеральный бюджет и консолидированные бюджеты субъектов Российской Федерации (нарастающим  итогом)</vt:lpstr>
      <vt:lpstr>Налог на прибыль организаций</vt:lpstr>
      <vt:lpstr>Налог на добавленную стоимость</vt:lpstr>
      <vt:lpstr>Акцизы</vt:lpstr>
      <vt:lpstr>Налог на добычу полезных ископаемых</vt:lpstr>
      <vt:lpstr>Имущественные налоги</vt:lpstr>
      <vt:lpstr>Налог на доходы физических лиц</vt:lpstr>
      <vt:lpstr>Утилизационный сбор</vt:lpstr>
      <vt:lpstr>Налоги, уплачиваемые в связи с применением специальных налоговых режимов</vt:lpstr>
      <vt:lpstr>Страховые взносы на обязательное социальное страхование</vt:lpstr>
      <vt:lpstr>Контрольная работа</vt:lpstr>
      <vt:lpstr>Камеральный контроль</vt:lpstr>
      <vt:lpstr>Налоговый контроль цен</vt:lpstr>
      <vt:lpstr>Валютный контроль</vt:lpstr>
      <vt:lpstr>Задолженность</vt:lpstr>
      <vt:lpstr>Обеспечение процедур банкротства</vt:lpstr>
      <vt:lpstr>Досудебное урегулирование налоговых споров</vt:lpstr>
      <vt:lpstr>Судебная работа налоговых органов</vt:lpstr>
      <vt:lpstr>Маркировка</vt:lpstr>
      <vt:lpstr>Государственная регистрация и учет налогоплательщиков</vt:lpstr>
      <vt:lpstr>Официальный сайт ФНС России и сервисы</vt:lpstr>
      <vt:lpstr>Презентация PowerPoint</vt:lpstr>
      <vt:lpstr>Модернизация налоговых органов</vt:lpstr>
      <vt:lpstr>Контрольно-кассовая техника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Екатерина Вячеславовна</dc:creator>
  <cp:lastModifiedBy>Алексеева Екатерина Сергеевна</cp:lastModifiedBy>
  <cp:revision>823</cp:revision>
  <cp:lastPrinted>2018-09-10T14:15:33Z</cp:lastPrinted>
  <dcterms:created xsi:type="dcterms:W3CDTF">2017-10-17T15:39:05Z</dcterms:created>
  <dcterms:modified xsi:type="dcterms:W3CDTF">2018-09-12T13:17:41Z</dcterms:modified>
</cp:coreProperties>
</file>