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2.xml" ContentType="application/vnd.openxmlformats-officedocument.drawingml.chartshapes+xml"/>
  <Override PartName="/ppt/charts/chart13.xml" ContentType="application/vnd.openxmlformats-officedocument.drawingml.chart+xml"/>
  <Override PartName="/ppt/drawings/drawing3.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drawings/drawing4.xml" ContentType="application/vnd.openxmlformats-officedocument.drawingml.chartshapes+xml"/>
  <Override PartName="/ppt/charts/chart16.xml" ContentType="application/vnd.openxmlformats-officedocument.drawingml.chart+xml"/>
  <Override PartName="/ppt/drawings/drawing5.xml" ContentType="application/vnd.openxmlformats-officedocument.drawingml.chartshapes+xml"/>
  <Override PartName="/ppt/charts/chart17.xml" ContentType="application/vnd.openxmlformats-officedocument.drawingml.chart+xml"/>
  <Override PartName="/ppt/drawings/drawing6.xml" ContentType="application/vnd.openxmlformats-officedocument.drawingml.chartshapes+xml"/>
  <Override PartName="/ppt/notesSlides/notesSlide5.xml" ContentType="application/vnd.openxmlformats-officedocument.presentationml.notesSlide+xml"/>
  <Override PartName="/ppt/charts/chart18.xml" ContentType="application/vnd.openxmlformats-officedocument.drawingml.chart+xml"/>
  <Override PartName="/ppt/theme/themeOverride2.xml" ContentType="application/vnd.openxmlformats-officedocument.themeOverrid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Lst>
  <p:notesMasterIdLst>
    <p:notesMasterId r:id="rId46"/>
  </p:notesMasterIdLst>
  <p:sldIdLst>
    <p:sldId id="275" r:id="rId3"/>
    <p:sldId id="257" r:id="rId4"/>
    <p:sldId id="256" r:id="rId5"/>
    <p:sldId id="258" r:id="rId6"/>
    <p:sldId id="261" r:id="rId7"/>
    <p:sldId id="293" r:id="rId8"/>
    <p:sldId id="267" r:id="rId9"/>
    <p:sldId id="268" r:id="rId10"/>
    <p:sldId id="288" r:id="rId11"/>
    <p:sldId id="292" r:id="rId12"/>
    <p:sldId id="289" r:id="rId13"/>
    <p:sldId id="290" r:id="rId14"/>
    <p:sldId id="273" r:id="rId15"/>
    <p:sldId id="314" r:id="rId16"/>
    <p:sldId id="287" r:id="rId17"/>
    <p:sldId id="291" r:id="rId18"/>
    <p:sldId id="286" r:id="rId19"/>
    <p:sldId id="316" r:id="rId20"/>
    <p:sldId id="264" r:id="rId21"/>
    <p:sldId id="296" r:id="rId22"/>
    <p:sldId id="297" r:id="rId23"/>
    <p:sldId id="309" r:id="rId24"/>
    <p:sldId id="315" r:id="rId25"/>
    <p:sldId id="276" r:id="rId26"/>
    <p:sldId id="313" r:id="rId27"/>
    <p:sldId id="279" r:id="rId28"/>
    <p:sldId id="294" r:id="rId29"/>
    <p:sldId id="283" r:id="rId30"/>
    <p:sldId id="284" r:id="rId31"/>
    <p:sldId id="295" r:id="rId32"/>
    <p:sldId id="312" r:id="rId33"/>
    <p:sldId id="305" r:id="rId34"/>
    <p:sldId id="310" r:id="rId35"/>
    <p:sldId id="306" r:id="rId36"/>
    <p:sldId id="307" r:id="rId37"/>
    <p:sldId id="308" r:id="rId38"/>
    <p:sldId id="298" r:id="rId39"/>
    <p:sldId id="299" r:id="rId40"/>
    <p:sldId id="300" r:id="rId41"/>
    <p:sldId id="301" r:id="rId42"/>
    <p:sldId id="302" r:id="rId43"/>
    <p:sldId id="303" r:id="rId44"/>
    <p:sldId id="304" r:id="rId45"/>
  </p:sldIdLst>
  <p:sldSz cx="9144000" cy="6858000" type="screen4x3"/>
  <p:notesSz cx="6692900" cy="98679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C6600"/>
    <a:srgbClr val="FAC0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3663" autoAdjust="0"/>
  </p:normalViewPr>
  <p:slideViewPr>
    <p:cSldViewPr>
      <p:cViewPr varScale="1">
        <p:scale>
          <a:sx n="78" d="100"/>
          <a:sy n="78" d="100"/>
        </p:scale>
        <p:origin x="-62" y="-125"/>
      </p:cViewPr>
      <p:guideLst>
        <p:guide orient="horz" pos="2160"/>
        <p:guide pos="2880"/>
      </p:guideLst>
    </p:cSldViewPr>
  </p:slideViewPr>
  <p:outlineViewPr>
    <p:cViewPr>
      <p:scale>
        <a:sx n="33" d="100"/>
        <a:sy n="33" d="100"/>
      </p:scale>
      <p:origin x="0" y="3139"/>
    </p:cViewPr>
    <p:sldLst>
      <p:sld r:id="rId1" collapse="1"/>
    </p:sldLst>
  </p:outlineViewPr>
  <p:notesTextViewPr>
    <p:cViewPr>
      <p:scale>
        <a:sx n="1" d="1"/>
        <a:sy n="1" d="1"/>
      </p:scale>
      <p:origin x="0" y="0"/>
    </p:cViewPr>
  </p:notesTextViewPr>
  <p:sorterViewPr>
    <p:cViewPr>
      <p:scale>
        <a:sx n="20" d="100"/>
        <a:sy n="20" d="100"/>
      </p:scale>
      <p:origin x="0" y="0"/>
    </p:cViewPr>
  </p:sorterViewPr>
  <p:notesViewPr>
    <p:cSldViewPr>
      <p:cViewPr varScale="1">
        <p:scale>
          <a:sx n="76" d="100"/>
          <a:sy n="76" d="100"/>
        </p:scale>
        <p:origin x="-4032" y="-96"/>
      </p:cViewPr>
      <p:guideLst>
        <p:guide orient="horz" pos="3108"/>
        <p:guide pos="21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7.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0000-08-601\Desktop\&#1087;&#1086;%20&#1072;&#1085;&#1072;&#1083;&#1080;&#1090;&#1080;&#1095;&#1077;&#1089;&#1082;&#1086;&#1081;%20&#1089;&#1087;&#1088;&#1072;&#1074;&#1082;&#1077;\1%20&#1082;&#1074;.%202016\2.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99571211686021E-2"/>
          <c:y val="0.12642397427844523"/>
          <c:w val="0.9681957013883703"/>
          <c:h val="0.71687531750303046"/>
        </c:manualLayout>
      </c:layout>
      <c:lineChart>
        <c:grouping val="standard"/>
        <c:varyColors val="0"/>
        <c:ser>
          <c:idx val="0"/>
          <c:order val="0"/>
          <c:tx>
            <c:strRef>
              <c:f>Лист1!$B$1</c:f>
              <c:strCache>
                <c:ptCount val="1"/>
                <c:pt idx="0">
                  <c:v>Ряд 1</c:v>
                </c:pt>
              </c:strCache>
            </c:strRef>
          </c:tx>
          <c:spPr>
            <a:ln w="38100"/>
          </c:spPr>
          <c:marker>
            <c:symbol val="circle"/>
            <c:size val="15"/>
            <c:spPr>
              <a:solidFill>
                <a:schemeClr val="bg1"/>
              </a:solidFill>
              <a:ln w="19050"/>
            </c:spPr>
          </c:marker>
          <c:dLbls>
            <c:dLbl>
              <c:idx val="0"/>
              <c:layout>
                <c:manualLayout>
                  <c:x val="-4.7357771531738535E-2"/>
                  <c:y val="-6.6771423558584314E-2"/>
                </c:manualLayout>
              </c:layout>
              <c:showLegendKey val="0"/>
              <c:showVal val="1"/>
              <c:showCatName val="0"/>
              <c:showSerName val="0"/>
              <c:showPercent val="0"/>
              <c:showBubbleSize val="0"/>
            </c:dLbl>
            <c:dLbl>
              <c:idx val="1"/>
              <c:layout>
                <c:manualLayout>
                  <c:x val="-4.6643423536170035E-2"/>
                  <c:y val="-7.2617473532414822E-2"/>
                </c:manualLayout>
              </c:layout>
              <c:showLegendKey val="0"/>
              <c:showVal val="1"/>
              <c:showCatName val="0"/>
              <c:showSerName val="0"/>
              <c:showPercent val="0"/>
              <c:showBubbleSize val="0"/>
            </c:dLbl>
            <c:dLbl>
              <c:idx val="2"/>
              <c:layout>
                <c:manualLayout>
                  <c:x val="-4.5363598128923689E-2"/>
                  <c:y val="-6.3246159859095971E-2"/>
                </c:manualLayout>
              </c:layout>
              <c:showLegendKey val="0"/>
              <c:showVal val="1"/>
              <c:showCatName val="0"/>
              <c:showSerName val="0"/>
              <c:showPercent val="0"/>
              <c:showBubbleSize val="0"/>
            </c:dLbl>
            <c:dLbl>
              <c:idx val="3"/>
              <c:layout>
                <c:manualLayout>
                  <c:x val="-5.2408985064215666E-2"/>
                  <c:y val="-8.0597025523619262E-2"/>
                </c:manualLayout>
              </c:layout>
              <c:showLegendKey val="0"/>
              <c:showVal val="1"/>
              <c:showCatName val="0"/>
              <c:showSerName val="0"/>
              <c:showPercent val="0"/>
              <c:showBubbleSize val="0"/>
            </c:dLbl>
            <c:dLbl>
              <c:idx val="4"/>
              <c:layout>
                <c:manualLayout>
                  <c:x val="-4.3186702433219808E-2"/>
                  <c:y val="-7.8159963241396388E-2"/>
                </c:manualLayout>
              </c:layout>
              <c:showLegendKey val="0"/>
              <c:showVal val="1"/>
              <c:showCatName val="0"/>
              <c:showSerName val="0"/>
              <c:showPercent val="0"/>
              <c:showBubbleSize val="0"/>
            </c:dLbl>
            <c:dLbl>
              <c:idx val="5"/>
              <c:layout>
                <c:manualLayout>
                  <c:x val="-4.8072119527307049E-2"/>
                  <c:y val="-8.5091255955447059E-2"/>
                </c:manualLayout>
              </c:layout>
              <c:showLegendKey val="0"/>
              <c:showVal val="1"/>
              <c:showCatName val="0"/>
              <c:showSerName val="0"/>
              <c:showPercent val="0"/>
              <c:showBubbleSize val="0"/>
            </c:dLbl>
            <c:dLbl>
              <c:idx val="6"/>
              <c:layout>
                <c:manualLayout>
                  <c:x val="-4.7889269008247505E-2"/>
                  <c:y val="-7.6490973520136313E-2"/>
                </c:manualLayout>
              </c:layout>
              <c:showLegendKey val="0"/>
              <c:showVal val="1"/>
              <c:showCatName val="0"/>
              <c:showSerName val="0"/>
              <c:showPercent val="0"/>
              <c:showBubbleSize val="0"/>
            </c:dLbl>
            <c:dLbl>
              <c:idx val="7"/>
              <c:layout>
                <c:manualLayout>
                  <c:x val="-4.6260924869722213E-2"/>
                  <c:y val="-6.7119659846817462E-2"/>
                </c:manualLayout>
              </c:layout>
              <c:showLegendKey val="0"/>
              <c:showVal val="1"/>
              <c:showCatName val="0"/>
              <c:showSerName val="0"/>
              <c:showPercent val="0"/>
              <c:showBubbleSize val="0"/>
            </c:dLbl>
            <c:dLbl>
              <c:idx val="8"/>
              <c:layout>
                <c:manualLayout>
                  <c:x val="-6.2711573181240002E-2"/>
                  <c:y val="-7.409089470097982E-2"/>
                </c:manualLayout>
              </c:layout>
              <c:showLegendKey val="0"/>
              <c:showVal val="1"/>
              <c:showCatName val="0"/>
              <c:showSerName val="0"/>
              <c:showPercent val="0"/>
              <c:showBubbleSize val="0"/>
            </c:dLbl>
            <c:dLbl>
              <c:idx val="9"/>
              <c:layout>
                <c:manualLayout>
                  <c:x val="-5.7162585655081741E-2"/>
                  <c:y val="-7.1960055492946665E-2"/>
                </c:manualLayout>
              </c:layout>
              <c:showLegendKey val="0"/>
              <c:showVal val="1"/>
              <c:showCatName val="0"/>
              <c:showSerName val="0"/>
              <c:showPercent val="0"/>
              <c:showBubbleSize val="0"/>
            </c:dLbl>
            <c:dLbl>
              <c:idx val="10"/>
              <c:layout>
                <c:manualLayout>
                  <c:x val="-2.7684030199827663E-2"/>
                  <c:y val="-8.6422956493541647E-2"/>
                </c:manualLayout>
              </c:layout>
              <c:showLegendKey val="0"/>
              <c:showVal val="1"/>
              <c:showCatName val="0"/>
              <c:showSerName val="0"/>
              <c:showPercent val="0"/>
              <c:showBubbleSize val="0"/>
            </c:dLbl>
            <c:dLbl>
              <c:idx val="11"/>
              <c:layout>
                <c:manualLayout>
                  <c:x val="-6.5138894587829796E-3"/>
                  <c:y val="-8.2665436645996362E-2"/>
                </c:manualLayout>
              </c:layout>
              <c:showLegendKey val="0"/>
              <c:showVal val="1"/>
              <c:showCatName val="0"/>
              <c:showSerName val="0"/>
              <c:showPercent val="0"/>
              <c:showBubbleSize val="0"/>
            </c:dLbl>
            <c:txPr>
              <a:bodyPr/>
              <a:lstStyle/>
              <a:p>
                <a:pPr>
                  <a:defRPr>
                    <a:solidFill>
                      <a:schemeClr val="tx1">
                        <a:lumMod val="65000"/>
                        <a:lumOff val="35000"/>
                      </a:schemeClr>
                    </a:solidFill>
                    <a:latin typeface="Arial Narrow" panose="020B0606020202030204" pitchFamily="34" charset="0"/>
                  </a:defRPr>
                </a:pPr>
                <a:endParaRPr lang="ru-RU"/>
              </a:p>
            </c:txPr>
            <c:showLegendKey val="0"/>
            <c:showVal val="1"/>
            <c:showCatName val="0"/>
            <c:showSerName val="0"/>
            <c:showPercent val="0"/>
            <c:showBubbleSize val="0"/>
            <c:showLeaderLines val="0"/>
          </c:dLbls>
          <c:cat>
            <c:strRef>
              <c:f>Лист1!$A$2:$A$13</c:f>
              <c:strCache>
                <c:ptCount val="12"/>
                <c:pt idx="0">
                  <c:v>1 кв 2015</c:v>
                </c:pt>
                <c:pt idx="1">
                  <c:v>2 кв 2015</c:v>
                </c:pt>
                <c:pt idx="2">
                  <c:v>3 кв 2015</c:v>
                </c:pt>
                <c:pt idx="3">
                  <c:v>4 кв 2015</c:v>
                </c:pt>
                <c:pt idx="4">
                  <c:v>1 кв 2016</c:v>
                </c:pt>
                <c:pt idx="5">
                  <c:v>2 кв 2016</c:v>
                </c:pt>
                <c:pt idx="6">
                  <c:v>3 кв 2106</c:v>
                </c:pt>
                <c:pt idx="7">
                  <c:v>4 кв 2016</c:v>
                </c:pt>
                <c:pt idx="8">
                  <c:v>1 кв 2017</c:v>
                </c:pt>
                <c:pt idx="9">
                  <c:v>2 кв 2017</c:v>
                </c:pt>
                <c:pt idx="10">
                  <c:v>3 кв 2017</c:v>
                </c:pt>
                <c:pt idx="11">
                  <c:v>4 кв 2017</c:v>
                </c:pt>
              </c:strCache>
            </c:strRef>
          </c:cat>
          <c:val>
            <c:numRef>
              <c:f>Лист1!$B$2:$B$13</c:f>
              <c:numCache>
                <c:formatCode>General</c:formatCode>
                <c:ptCount val="12"/>
                <c:pt idx="0">
                  <c:v>98.1</c:v>
                </c:pt>
                <c:pt idx="1">
                  <c:v>96.6</c:v>
                </c:pt>
                <c:pt idx="2">
                  <c:v>97.3</c:v>
                </c:pt>
                <c:pt idx="3">
                  <c:v>96.8</c:v>
                </c:pt>
                <c:pt idx="4">
                  <c:v>99.6</c:v>
                </c:pt>
                <c:pt idx="5">
                  <c:v>99.5</c:v>
                </c:pt>
                <c:pt idx="6">
                  <c:v>99.6</c:v>
                </c:pt>
                <c:pt idx="7">
                  <c:v>100.3</c:v>
                </c:pt>
                <c:pt idx="8">
                  <c:v>100.5</c:v>
                </c:pt>
                <c:pt idx="9">
                  <c:v>102.5</c:v>
                </c:pt>
                <c:pt idx="10">
                  <c:v>101.8</c:v>
                </c:pt>
                <c:pt idx="11">
                  <c:v>101.2</c:v>
                </c:pt>
              </c:numCache>
            </c:numRef>
          </c:val>
          <c:smooth val="0"/>
        </c:ser>
        <c:dLbls>
          <c:showLegendKey val="0"/>
          <c:showVal val="0"/>
          <c:showCatName val="0"/>
          <c:showSerName val="0"/>
          <c:showPercent val="0"/>
          <c:showBubbleSize val="0"/>
        </c:dLbls>
        <c:marker val="1"/>
        <c:smooth val="0"/>
        <c:axId val="94592384"/>
        <c:axId val="94610560"/>
      </c:lineChart>
      <c:catAx>
        <c:axId val="94592384"/>
        <c:scaling>
          <c:orientation val="minMax"/>
        </c:scaling>
        <c:delete val="0"/>
        <c:axPos val="b"/>
        <c:majorTickMark val="out"/>
        <c:minorTickMark val="none"/>
        <c:tickLblPos val="nextTo"/>
        <c:txPr>
          <a:bodyPr/>
          <a:lstStyle/>
          <a:p>
            <a:pPr>
              <a:defRPr sz="1200">
                <a:solidFill>
                  <a:schemeClr val="tx1">
                    <a:lumMod val="65000"/>
                    <a:lumOff val="35000"/>
                  </a:schemeClr>
                </a:solidFill>
                <a:latin typeface="Arial Narrow" panose="020B0606020202030204" pitchFamily="34" charset="0"/>
              </a:defRPr>
            </a:pPr>
            <a:endParaRPr lang="ru-RU"/>
          </a:p>
        </c:txPr>
        <c:crossAx val="94610560"/>
        <c:crosses val="autoZero"/>
        <c:auto val="1"/>
        <c:lblAlgn val="ctr"/>
        <c:lblOffset val="100"/>
        <c:noMultiLvlLbl val="0"/>
      </c:catAx>
      <c:valAx>
        <c:axId val="94610560"/>
        <c:scaling>
          <c:orientation val="minMax"/>
          <c:max val="103.5"/>
          <c:min val="95"/>
        </c:scaling>
        <c:delete val="1"/>
        <c:axPos val="l"/>
        <c:numFmt formatCode="General" sourceLinked="1"/>
        <c:majorTickMark val="out"/>
        <c:minorTickMark val="none"/>
        <c:tickLblPos val="nextTo"/>
        <c:crossAx val="945923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68349348994511E-2"/>
          <c:y val="4.9580324028889323E-2"/>
          <c:w val="0.84669036281939503"/>
          <c:h val="0.90083935194222131"/>
        </c:manualLayout>
      </c:layout>
      <c:barChart>
        <c:barDir val="bar"/>
        <c:grouping val="clustered"/>
        <c:varyColors val="0"/>
        <c:ser>
          <c:idx val="0"/>
          <c:order val="0"/>
          <c:tx>
            <c:strRef>
              <c:f>Лист1!$B$1</c:f>
              <c:strCache>
                <c:ptCount val="1"/>
                <c:pt idx="0">
                  <c:v>Ряд 1</c:v>
                </c:pt>
              </c:strCache>
            </c:strRef>
          </c:tx>
          <c:invertIfNegative val="0"/>
          <c:dPt>
            <c:idx val="0"/>
            <c:invertIfNegative val="0"/>
            <c:bubble3D val="0"/>
            <c:spPr>
              <a:solidFill>
                <a:schemeClr val="bg1">
                  <a:lumMod val="65000"/>
                </a:schemeClr>
              </a:solidFill>
            </c:spPr>
          </c:dPt>
          <c:dPt>
            <c:idx val="1"/>
            <c:invertIfNegative val="0"/>
            <c:bubble3D val="0"/>
            <c:spPr>
              <a:solidFill>
                <a:schemeClr val="bg1">
                  <a:lumMod val="65000"/>
                </a:schemeClr>
              </a:solidFill>
            </c:spPr>
          </c:dPt>
          <c:dPt>
            <c:idx val="2"/>
            <c:invertIfNegative val="0"/>
            <c:bubble3D val="0"/>
            <c:spPr>
              <a:solidFill>
                <a:schemeClr val="bg1">
                  <a:lumMod val="65000"/>
                </a:schemeClr>
              </a:solidFill>
            </c:spPr>
          </c:dPt>
          <c:dLbls>
            <c:dLbl>
              <c:idx val="0"/>
              <c:layout>
                <c:manualLayout>
                  <c:x val="-7.536986117631278E-2"/>
                  <c:y val="-4.5073021844444835E-3"/>
                </c:manualLayout>
              </c:layout>
              <c:tx>
                <c:rich>
                  <a:bodyPr/>
                  <a:lstStyle/>
                  <a:p>
                    <a:r>
                      <a:rPr lang="en-US" dirty="0" smtClean="0">
                        <a:solidFill>
                          <a:schemeClr val="bg1"/>
                        </a:solidFill>
                      </a:rPr>
                      <a:t>124</a:t>
                    </a:r>
                    <a:endParaRPr lang="en-US" dirty="0">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dirty="0" smtClean="0"/>
                      <a:t>545</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dirty="0" smtClean="0"/>
                      <a:t>3 352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0559299462525269"/>
                  <c:y val="0"/>
                </c:manualLayout>
              </c:layout>
              <c:tx>
                <c:rich>
                  <a:bodyPr/>
                  <a:lstStyle/>
                  <a:p>
                    <a:r>
                      <a:rPr lang="en-US" dirty="0" smtClean="0"/>
                      <a:t>4 130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solidFill>
                      <a:schemeClr val="bg1"/>
                    </a:solidFill>
                    <a:latin typeface="Arial Narrow" panose="020B0606020202030204" pitchFamily="34"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Категория 1</c:v>
                </c:pt>
                <c:pt idx="1">
                  <c:v>Категория 2</c:v>
                </c:pt>
                <c:pt idx="2">
                  <c:v>Категория 3</c:v>
                </c:pt>
              </c:strCache>
            </c:strRef>
          </c:cat>
          <c:val>
            <c:numRef>
              <c:f>Лист1!$B$2:$B$5</c:f>
              <c:numCache>
                <c:formatCode>#,##0</c:formatCode>
                <c:ptCount val="4"/>
                <c:pt idx="0">
                  <c:v>301</c:v>
                </c:pt>
                <c:pt idx="1">
                  <c:v>418.1</c:v>
                </c:pt>
                <c:pt idx="2">
                  <c:v>2690.9</c:v>
                </c:pt>
                <c:pt idx="3">
                  <c:v>3295</c:v>
                </c:pt>
              </c:numCache>
            </c:numRef>
          </c:val>
        </c:ser>
        <c:dLbls>
          <c:showLegendKey val="0"/>
          <c:showVal val="0"/>
          <c:showCatName val="0"/>
          <c:showSerName val="0"/>
          <c:showPercent val="0"/>
          <c:showBubbleSize val="0"/>
        </c:dLbls>
        <c:gapWidth val="150"/>
        <c:axId val="65268736"/>
        <c:axId val="65318272"/>
      </c:barChart>
      <c:catAx>
        <c:axId val="65268736"/>
        <c:scaling>
          <c:orientation val="minMax"/>
        </c:scaling>
        <c:delete val="1"/>
        <c:axPos val="l"/>
        <c:numFmt formatCode="General" sourceLinked="0"/>
        <c:majorTickMark val="out"/>
        <c:minorTickMark val="none"/>
        <c:tickLblPos val="nextTo"/>
        <c:crossAx val="65318272"/>
        <c:crosses val="autoZero"/>
        <c:auto val="1"/>
        <c:lblAlgn val="ctr"/>
        <c:lblOffset val="100"/>
        <c:noMultiLvlLbl val="0"/>
      </c:catAx>
      <c:valAx>
        <c:axId val="65318272"/>
        <c:scaling>
          <c:orientation val="minMax"/>
        </c:scaling>
        <c:delete val="1"/>
        <c:axPos val="b"/>
        <c:numFmt formatCode="#,##0" sourceLinked="1"/>
        <c:majorTickMark val="out"/>
        <c:minorTickMark val="none"/>
        <c:tickLblPos val="nextTo"/>
        <c:crossAx val="6526873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68257391387723E-2"/>
          <c:y val="5.8895257901200759E-2"/>
          <c:w val="0.72786778434693167"/>
          <c:h val="0.90511319560362102"/>
        </c:manualLayout>
      </c:layout>
      <c:barChart>
        <c:barDir val="bar"/>
        <c:grouping val="clustered"/>
        <c:varyColors val="0"/>
        <c:ser>
          <c:idx val="0"/>
          <c:order val="0"/>
          <c:tx>
            <c:strRef>
              <c:f>Лист1!$B$1</c:f>
              <c:strCache>
                <c:ptCount val="1"/>
                <c:pt idx="0">
                  <c:v>Ряд 1</c:v>
                </c:pt>
              </c:strCache>
            </c:strRef>
          </c:tx>
          <c:invertIfNegative val="0"/>
          <c:dPt>
            <c:idx val="0"/>
            <c:invertIfNegative val="0"/>
            <c:bubble3D val="0"/>
            <c:spPr>
              <a:solidFill>
                <a:schemeClr val="accent1"/>
              </a:solidFill>
            </c:spPr>
          </c:dPt>
          <c:dPt>
            <c:idx val="1"/>
            <c:invertIfNegative val="0"/>
            <c:bubble3D val="0"/>
            <c:spPr>
              <a:solidFill>
                <a:schemeClr val="bg1">
                  <a:lumMod val="65000"/>
                </a:schemeClr>
              </a:solidFill>
            </c:spPr>
          </c:dPt>
          <c:dPt>
            <c:idx val="2"/>
            <c:invertIfNegative val="0"/>
            <c:bubble3D val="0"/>
            <c:spPr>
              <a:solidFill>
                <a:schemeClr val="bg1">
                  <a:lumMod val="65000"/>
                </a:schemeClr>
              </a:solidFill>
            </c:spPr>
          </c:dPt>
          <c:dLbls>
            <c:dLbl>
              <c:idx val="0"/>
              <c:layout>
                <c:manualLayout>
                  <c:x val="-8.4085331772135286E-2"/>
                  <c:y val="-8.7493643196403918E-4"/>
                </c:manualLayout>
              </c:layout>
              <c:dLblPos val="outEnd"/>
              <c:showLegendKey val="0"/>
              <c:showVal val="1"/>
              <c:showCatName val="0"/>
              <c:showSerName val="0"/>
              <c:showPercent val="0"/>
              <c:showBubbleSize val="0"/>
            </c:dLbl>
            <c:dLbl>
              <c:idx val="1"/>
              <c:layout>
                <c:manualLayout>
                  <c:x val="-7.5596862253449415E-2"/>
                  <c:y val="0"/>
                </c:manualLayout>
              </c:layout>
              <c:tx>
                <c:rich>
                  <a:bodyPr/>
                  <a:lstStyle/>
                  <a:p>
                    <a:r>
                      <a:rPr lang="ru-RU" dirty="0" smtClean="0"/>
                      <a:t>128</a:t>
                    </a:r>
                    <a:endParaRPr lang="en-US" dirty="0"/>
                  </a:p>
                </c:rich>
              </c:tx>
              <c:dLblPos val="outEnd"/>
              <c:showLegendKey val="0"/>
              <c:showVal val="1"/>
              <c:showCatName val="0"/>
              <c:showSerName val="0"/>
              <c:showPercent val="0"/>
              <c:showBubbleSize val="0"/>
            </c:dLbl>
            <c:dLbl>
              <c:idx val="2"/>
              <c:layout>
                <c:manualLayout>
                  <c:x val="-5.5117578331985322E-2"/>
                  <c:y val="0"/>
                </c:manualLayout>
              </c:layout>
              <c:tx>
                <c:rich>
                  <a:bodyPr/>
                  <a:lstStyle/>
                  <a:p>
                    <a:r>
                      <a:rPr lang="ru-RU" dirty="0" smtClean="0">
                        <a:solidFill>
                          <a:schemeClr val="bg1"/>
                        </a:solidFill>
                      </a:rPr>
                      <a:t>27</a:t>
                    </a:r>
                    <a:endParaRPr lang="en-US" dirty="0">
                      <a:solidFill>
                        <a:schemeClr val="bg1"/>
                      </a:solidFill>
                    </a:endParaRPr>
                  </a:p>
                </c:rich>
              </c:tx>
              <c:dLblPos val="outEnd"/>
              <c:showLegendKey val="0"/>
              <c:showVal val="1"/>
              <c:showCatName val="0"/>
              <c:showSerName val="0"/>
              <c:showPercent val="0"/>
              <c:showBubbleSize val="0"/>
            </c:dLbl>
            <c:dLbl>
              <c:idx val="3"/>
              <c:layout>
                <c:manualLayout>
                  <c:x val="-9.1007397652609956E-2"/>
                  <c:y val="1.1852219792155904E-2"/>
                </c:manualLayout>
              </c:layout>
              <c:tx>
                <c:rich>
                  <a:bodyPr/>
                  <a:lstStyle/>
                  <a:p>
                    <a:r>
                      <a:rPr lang="ru-RU" dirty="0" smtClean="0"/>
                      <a:t>1</a:t>
                    </a:r>
                    <a:r>
                      <a:rPr lang="en-US" dirty="0" smtClean="0"/>
                      <a:t>55</a:t>
                    </a:r>
                    <a:endParaRPr lang="en-US" dirty="0"/>
                  </a:p>
                </c:rich>
              </c:tx>
              <c:dLblPos val="outEnd"/>
              <c:showLegendKey val="0"/>
              <c:showVal val="1"/>
              <c:showCatName val="0"/>
              <c:showSerName val="0"/>
              <c:showPercent val="0"/>
              <c:showBubbleSize val="0"/>
            </c:dLbl>
            <c:dLbl>
              <c:idx val="5"/>
              <c:layout>
                <c:manualLayout>
                  <c:x val="-7.3760069672820297E-2"/>
                  <c:y val="3.2719587722889309E-3"/>
                </c:manualLayout>
              </c:layout>
              <c:tx>
                <c:rich>
                  <a:bodyPr/>
                  <a:lstStyle/>
                  <a:p>
                    <a:r>
                      <a:rPr lang="en-US" dirty="0" smtClean="0">
                        <a:solidFill>
                          <a:schemeClr val="bg1"/>
                        </a:solidFill>
                      </a:rPr>
                      <a:t>52</a:t>
                    </a:r>
                    <a:endParaRPr lang="en-US" dirty="0">
                      <a:solidFill>
                        <a:schemeClr val="bg1"/>
                      </a:solidFill>
                    </a:endParaRPr>
                  </a:p>
                </c:rich>
              </c:tx>
              <c:dLblPos val="outEnd"/>
              <c:showLegendKey val="0"/>
              <c:showVal val="1"/>
              <c:showCatName val="0"/>
              <c:showSerName val="0"/>
              <c:showPercent val="0"/>
              <c:showBubbleSize val="0"/>
            </c:dLbl>
            <c:txPr>
              <a:bodyPr/>
              <a:lstStyle/>
              <a:p>
                <a:pPr>
                  <a:defRPr sz="1800" b="1">
                    <a:solidFill>
                      <a:schemeClr val="bg1"/>
                    </a:solidFill>
                    <a:latin typeface="Arial Narrow" panose="020B0606020202030204" pitchFamily="34" charset="0"/>
                  </a:defRPr>
                </a:pPr>
                <a:endParaRPr lang="ru-RU"/>
              </a:p>
            </c:txPr>
            <c:dLblPos val="inEnd"/>
            <c:showLegendKey val="0"/>
            <c:showVal val="1"/>
            <c:showCatName val="0"/>
            <c:showSerName val="0"/>
            <c:showPercent val="0"/>
            <c:showBubbleSize val="0"/>
            <c:showLeaderLines val="0"/>
          </c:dLbls>
          <c:cat>
            <c:strRef>
              <c:f>Лист1!$A$2:$A$8</c:f>
              <c:strCache>
                <c:ptCount val="4"/>
                <c:pt idx="1">
                  <c:v>Категория 1</c:v>
                </c:pt>
                <c:pt idx="2">
                  <c:v>Категория 2</c:v>
                </c:pt>
                <c:pt idx="3">
                  <c:v>Категория 3</c:v>
                </c:pt>
              </c:strCache>
            </c:strRef>
          </c:cat>
          <c:val>
            <c:numRef>
              <c:f>Лист1!$B$2:$B$8</c:f>
              <c:numCache>
                <c:formatCode>#,##0</c:formatCode>
                <c:ptCount val="7"/>
                <c:pt idx="0">
                  <c:v>186</c:v>
                </c:pt>
                <c:pt idx="1">
                  <c:v>130</c:v>
                </c:pt>
                <c:pt idx="2">
                  <c:v>90</c:v>
                </c:pt>
                <c:pt idx="3">
                  <c:v>170</c:v>
                </c:pt>
                <c:pt idx="4">
                  <c:v>856.1</c:v>
                </c:pt>
                <c:pt idx="5">
                  <c:v>152</c:v>
                </c:pt>
                <c:pt idx="6">
                  <c:v>1250.3</c:v>
                </c:pt>
              </c:numCache>
            </c:numRef>
          </c:val>
        </c:ser>
        <c:dLbls>
          <c:showLegendKey val="0"/>
          <c:showVal val="0"/>
          <c:showCatName val="0"/>
          <c:showSerName val="0"/>
          <c:showPercent val="0"/>
          <c:showBubbleSize val="0"/>
        </c:dLbls>
        <c:gapWidth val="69"/>
        <c:axId val="65682432"/>
        <c:axId val="111284992"/>
      </c:barChart>
      <c:catAx>
        <c:axId val="65682432"/>
        <c:scaling>
          <c:orientation val="minMax"/>
        </c:scaling>
        <c:delete val="1"/>
        <c:axPos val="l"/>
        <c:majorTickMark val="out"/>
        <c:minorTickMark val="none"/>
        <c:tickLblPos val="nextTo"/>
        <c:crossAx val="111284992"/>
        <c:crosses val="autoZero"/>
        <c:auto val="1"/>
        <c:lblAlgn val="ctr"/>
        <c:lblOffset val="100"/>
        <c:noMultiLvlLbl val="0"/>
      </c:catAx>
      <c:valAx>
        <c:axId val="111284992"/>
        <c:scaling>
          <c:orientation val="minMax"/>
        </c:scaling>
        <c:delete val="1"/>
        <c:axPos val="b"/>
        <c:numFmt formatCode="#,##0" sourceLinked="1"/>
        <c:majorTickMark val="out"/>
        <c:minorTickMark val="none"/>
        <c:tickLblPos val="nextTo"/>
        <c:crossAx val="6568243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52039455126758E-3"/>
          <c:y val="0.13278284022843759"/>
          <c:w val="0.94378403088216412"/>
          <c:h val="0.67541972388604143"/>
        </c:manualLayout>
      </c:layout>
      <c:barChart>
        <c:barDir val="bar"/>
        <c:grouping val="clustered"/>
        <c:varyColors val="0"/>
        <c:ser>
          <c:idx val="0"/>
          <c:order val="0"/>
          <c:tx>
            <c:strRef>
              <c:f>Лист1!$B$1</c:f>
              <c:strCache>
                <c:ptCount val="1"/>
                <c:pt idx="0">
                  <c:v>Ряд 1</c:v>
                </c:pt>
              </c:strCache>
            </c:strRef>
          </c:tx>
          <c:spPr>
            <a:solidFill>
              <a:schemeClr val="accent1"/>
            </a:solidFill>
          </c:spPr>
          <c:invertIfNegative val="0"/>
          <c:dPt>
            <c:idx val="0"/>
            <c:invertIfNegative val="0"/>
            <c:bubble3D val="0"/>
            <c:spPr>
              <a:solidFill>
                <a:schemeClr val="accent1"/>
              </a:solidFill>
            </c:spPr>
          </c:dPt>
          <c:dPt>
            <c:idx val="1"/>
            <c:invertIfNegative val="0"/>
            <c:bubble3D val="0"/>
          </c:dPt>
          <c:dPt>
            <c:idx val="2"/>
            <c:invertIfNegative val="0"/>
            <c:bubble3D val="0"/>
          </c:dPt>
          <c:dLbls>
            <c:dLbl>
              <c:idx val="0"/>
              <c:layout>
                <c:manualLayout>
                  <c:x val="-0.1039429407612152"/>
                  <c:y val="0"/>
                </c:manualLayout>
              </c:layout>
              <c:tx>
                <c:rich>
                  <a:bodyPr/>
                  <a:lstStyle/>
                  <a:p>
                    <a:r>
                      <a:rPr lang="en-US" dirty="0" smtClean="0"/>
                      <a:t>3 251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2532995476918801E-3"/>
                  <c:y val="0"/>
                </c:manualLayout>
              </c:layout>
              <c:spPr/>
              <c:txPr>
                <a:bodyPr/>
                <a:lstStyle/>
                <a:p>
                  <a:pPr>
                    <a:defRPr sz="1600" b="1">
                      <a:solidFill>
                        <a:schemeClr val="tx2">
                          <a:lumMod val="60000"/>
                          <a:lumOff val="40000"/>
                        </a:schemeClr>
                      </a:solidFill>
                      <a:latin typeface="Arial Narrow" panose="020B0606020202030204" pitchFamily="34" charset="0"/>
                    </a:defRPr>
                  </a:pPr>
                  <a:endParaRPr lang="ru-RU"/>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solidFill>
                      <a:schemeClr val="bg1"/>
                    </a:solidFill>
                    <a:latin typeface="Arial Narrow" panose="020B0606020202030204" pitchFamily="34"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Лист1!$B$2</c:f>
              <c:numCache>
                <c:formatCode>#,##0</c:formatCode>
                <c:ptCount val="1"/>
                <c:pt idx="0">
                  <c:v>2530.46</c:v>
                </c:pt>
              </c:numCache>
            </c:numRef>
          </c:val>
        </c:ser>
        <c:dLbls>
          <c:showLegendKey val="0"/>
          <c:showVal val="0"/>
          <c:showCatName val="0"/>
          <c:showSerName val="0"/>
          <c:showPercent val="0"/>
          <c:showBubbleSize val="0"/>
        </c:dLbls>
        <c:gapWidth val="150"/>
        <c:axId val="113207168"/>
        <c:axId val="113208704"/>
      </c:barChart>
      <c:catAx>
        <c:axId val="113207168"/>
        <c:scaling>
          <c:orientation val="minMax"/>
        </c:scaling>
        <c:delete val="1"/>
        <c:axPos val="l"/>
        <c:numFmt formatCode="General" sourceLinked="1"/>
        <c:majorTickMark val="out"/>
        <c:minorTickMark val="none"/>
        <c:tickLblPos val="nextTo"/>
        <c:crossAx val="113208704"/>
        <c:crosses val="autoZero"/>
        <c:auto val="1"/>
        <c:lblAlgn val="ctr"/>
        <c:lblOffset val="100"/>
        <c:noMultiLvlLbl val="0"/>
      </c:catAx>
      <c:valAx>
        <c:axId val="113208704"/>
        <c:scaling>
          <c:orientation val="minMax"/>
        </c:scaling>
        <c:delete val="1"/>
        <c:axPos val="b"/>
        <c:numFmt formatCode="#,##0" sourceLinked="1"/>
        <c:majorTickMark val="out"/>
        <c:minorTickMark val="none"/>
        <c:tickLblPos val="nextTo"/>
        <c:crossAx val="113207168"/>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52713235379924E-3"/>
          <c:y val="0.16229013805697928"/>
          <c:w val="0.35939621965718571"/>
          <c:h val="0.67541972388604143"/>
        </c:manualLayout>
      </c:layout>
      <c:barChart>
        <c:barDir val="bar"/>
        <c:grouping val="clustered"/>
        <c:varyColors val="0"/>
        <c:ser>
          <c:idx val="0"/>
          <c:order val="0"/>
          <c:tx>
            <c:strRef>
              <c:f>Лист1!$B$1</c:f>
              <c:strCache>
                <c:ptCount val="1"/>
                <c:pt idx="0">
                  <c:v>Ряд 1</c:v>
                </c:pt>
              </c:strCache>
            </c:strRef>
          </c:tx>
          <c:spPr>
            <a:solidFill>
              <a:schemeClr val="accent1"/>
            </a:solidFill>
          </c:spPr>
          <c:invertIfNegative val="0"/>
          <c:dPt>
            <c:idx val="0"/>
            <c:invertIfNegative val="0"/>
            <c:bubble3D val="0"/>
            <c:spPr>
              <a:solidFill>
                <a:schemeClr val="accent1"/>
              </a:solidFill>
            </c:spPr>
          </c:dPt>
          <c:dPt>
            <c:idx val="1"/>
            <c:invertIfNegative val="0"/>
            <c:bubble3D val="0"/>
          </c:dPt>
          <c:dPt>
            <c:idx val="2"/>
            <c:invertIfNegative val="0"/>
            <c:bubble3D val="0"/>
          </c:dPt>
          <c:dLbls>
            <c:dLbl>
              <c:idx val="0"/>
              <c:layout>
                <c:manualLayout>
                  <c:x val="-6.7089560529758716E-2"/>
                  <c:y val="-1.4753648914270912E-2"/>
                </c:manualLayout>
              </c:layout>
              <c:tx>
                <c:rich>
                  <a:bodyPr/>
                  <a:lstStyle/>
                  <a:p>
                    <a:r>
                      <a:rPr lang="en-US" dirty="0" smtClean="0"/>
                      <a:t>92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2532995476918801E-3"/>
                  <c:y val="0"/>
                </c:manualLayout>
              </c:layout>
              <c:spPr/>
              <c:txPr>
                <a:bodyPr/>
                <a:lstStyle/>
                <a:p>
                  <a:pPr>
                    <a:defRPr sz="1600" b="1">
                      <a:solidFill>
                        <a:schemeClr val="tx2">
                          <a:lumMod val="60000"/>
                          <a:lumOff val="40000"/>
                        </a:schemeClr>
                      </a:solidFill>
                      <a:latin typeface="Arial Narrow" panose="020B0606020202030204" pitchFamily="34" charset="0"/>
                    </a:defRPr>
                  </a:pPr>
                  <a:endParaRPr lang="ru-RU"/>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solidFill>
                      <a:schemeClr val="bg1"/>
                    </a:solidFill>
                    <a:latin typeface="Arial Narrow" panose="020B0606020202030204" pitchFamily="34"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Лист1!$B$2</c:f>
              <c:numCache>
                <c:formatCode>#,##0</c:formatCode>
                <c:ptCount val="1"/>
                <c:pt idx="0">
                  <c:v>90</c:v>
                </c:pt>
              </c:numCache>
            </c:numRef>
          </c:val>
        </c:ser>
        <c:dLbls>
          <c:showLegendKey val="0"/>
          <c:showVal val="0"/>
          <c:showCatName val="0"/>
          <c:showSerName val="0"/>
          <c:showPercent val="0"/>
          <c:showBubbleSize val="0"/>
        </c:dLbls>
        <c:gapWidth val="150"/>
        <c:axId val="113549696"/>
        <c:axId val="113551232"/>
      </c:barChart>
      <c:catAx>
        <c:axId val="113549696"/>
        <c:scaling>
          <c:orientation val="minMax"/>
        </c:scaling>
        <c:delete val="1"/>
        <c:axPos val="l"/>
        <c:numFmt formatCode="General" sourceLinked="1"/>
        <c:majorTickMark val="out"/>
        <c:minorTickMark val="none"/>
        <c:tickLblPos val="nextTo"/>
        <c:crossAx val="113551232"/>
        <c:crosses val="autoZero"/>
        <c:auto val="1"/>
        <c:lblAlgn val="ctr"/>
        <c:lblOffset val="100"/>
        <c:noMultiLvlLbl val="0"/>
      </c:catAx>
      <c:valAx>
        <c:axId val="113551232"/>
        <c:scaling>
          <c:orientation val="minMax"/>
        </c:scaling>
        <c:delete val="1"/>
        <c:axPos val="b"/>
        <c:numFmt formatCode="#,##0" sourceLinked="1"/>
        <c:majorTickMark val="out"/>
        <c:minorTickMark val="none"/>
        <c:tickLblPos val="nextTo"/>
        <c:crossAx val="113549696"/>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65256773955029E-2"/>
          <c:y val="8.448369077847008E-2"/>
          <c:w val="0.82787382064572101"/>
          <c:h val="0.83103286453117364"/>
        </c:manualLayout>
      </c:layout>
      <c:barChart>
        <c:barDir val="bar"/>
        <c:grouping val="clustered"/>
        <c:varyColors val="0"/>
        <c:ser>
          <c:idx val="0"/>
          <c:order val="0"/>
          <c:tx>
            <c:strRef>
              <c:f>Лист1!$B$1</c:f>
              <c:strCache>
                <c:ptCount val="1"/>
                <c:pt idx="0">
                  <c:v>Ряд 1</c:v>
                </c:pt>
              </c:strCache>
            </c:strRef>
          </c:tx>
          <c:invertIfNegative val="0"/>
          <c:dLbls>
            <c:spPr>
              <a:noFill/>
              <a:ln>
                <a:noFill/>
              </a:ln>
              <a:effectLst/>
            </c:spPr>
            <c:txPr>
              <a:bodyPr/>
              <a:lstStyle/>
              <a:p>
                <a:pPr>
                  <a:defRPr sz="1600" b="1">
                    <a:solidFill>
                      <a:schemeClr val="bg1"/>
                    </a:solidFill>
                    <a:latin typeface="Arial Narrow" panose="020B0606020202030204" pitchFamily="34"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Категория 1</c:v>
                </c:pt>
                <c:pt idx="1">
                  <c:v>Категория 2</c:v>
                </c:pt>
                <c:pt idx="2">
                  <c:v>Категория 3</c:v>
                </c:pt>
              </c:strCache>
            </c:strRef>
          </c:cat>
          <c:val>
            <c:numRef>
              <c:f>Лист1!$B$2:$B$4</c:f>
              <c:numCache>
                <c:formatCode>#,##0</c:formatCode>
                <c:ptCount val="3"/>
                <c:pt idx="0">
                  <c:v>18.66</c:v>
                </c:pt>
                <c:pt idx="1">
                  <c:v>120.63</c:v>
                </c:pt>
                <c:pt idx="2">
                  <c:v>139.29</c:v>
                </c:pt>
              </c:numCache>
            </c:numRef>
          </c:val>
        </c:ser>
        <c:dLbls>
          <c:showLegendKey val="0"/>
          <c:showVal val="0"/>
          <c:showCatName val="0"/>
          <c:showSerName val="0"/>
          <c:showPercent val="0"/>
          <c:showBubbleSize val="0"/>
        </c:dLbls>
        <c:gapWidth val="150"/>
        <c:axId val="113579136"/>
        <c:axId val="113580672"/>
      </c:barChart>
      <c:catAx>
        <c:axId val="113579136"/>
        <c:scaling>
          <c:orientation val="minMax"/>
        </c:scaling>
        <c:delete val="1"/>
        <c:axPos val="l"/>
        <c:numFmt formatCode="General" sourceLinked="0"/>
        <c:majorTickMark val="out"/>
        <c:minorTickMark val="none"/>
        <c:tickLblPos val="nextTo"/>
        <c:crossAx val="113580672"/>
        <c:crosses val="autoZero"/>
        <c:auto val="1"/>
        <c:lblAlgn val="ctr"/>
        <c:lblOffset val="100"/>
        <c:noMultiLvlLbl val="0"/>
      </c:catAx>
      <c:valAx>
        <c:axId val="113580672"/>
        <c:scaling>
          <c:orientation val="minMax"/>
        </c:scaling>
        <c:delete val="1"/>
        <c:axPos val="b"/>
        <c:numFmt formatCode="#,##0" sourceLinked="1"/>
        <c:majorTickMark val="out"/>
        <c:minorTickMark val="none"/>
        <c:tickLblPos val="nextTo"/>
        <c:crossAx val="11357913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52713235379924E-3"/>
          <c:y val="0.16229013805697928"/>
          <c:w val="0.8990336065478628"/>
          <c:h val="0.83770974694314748"/>
        </c:manualLayout>
      </c:layout>
      <c:barChart>
        <c:barDir val="bar"/>
        <c:grouping val="clustered"/>
        <c:varyColors val="0"/>
        <c:ser>
          <c:idx val="0"/>
          <c:order val="0"/>
          <c:tx>
            <c:strRef>
              <c:f>Лист1!$B$1</c:f>
              <c:strCache>
                <c:ptCount val="1"/>
                <c:pt idx="0">
                  <c:v>Ряд 1</c:v>
                </c:pt>
              </c:strCache>
            </c:strRef>
          </c:tx>
          <c:spPr>
            <a:solidFill>
              <a:schemeClr val="accent1"/>
            </a:solidFill>
          </c:spPr>
          <c:invertIfNegative val="0"/>
          <c:dPt>
            <c:idx val="0"/>
            <c:invertIfNegative val="0"/>
            <c:bubble3D val="0"/>
          </c:dPt>
          <c:dPt>
            <c:idx val="1"/>
            <c:invertIfNegative val="0"/>
            <c:bubble3D val="0"/>
          </c:dPt>
          <c:dPt>
            <c:idx val="2"/>
            <c:invertIfNegative val="0"/>
            <c:bubble3D val="0"/>
          </c:dPt>
          <c:dLbls>
            <c:dLbl>
              <c:idx val="0"/>
              <c:layout>
                <c:manualLayout>
                  <c:x val="-8.0702890391946502E-2"/>
                  <c:y val="1.0970547965913657E-2"/>
                </c:manualLayout>
              </c:layout>
              <c:tx>
                <c:rich>
                  <a:bodyPr/>
                  <a:lstStyle/>
                  <a:p>
                    <a:r>
                      <a:rPr lang="en-US" dirty="0" smtClean="0">
                        <a:solidFill>
                          <a:schemeClr val="bg1"/>
                        </a:solidFill>
                      </a:rPr>
                      <a:t>223</a:t>
                    </a:r>
                    <a:endParaRPr lang="en-US" dirty="0">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1 087</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4 490</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3"/>
              <c:layout>
                <c:manualLayout>
                  <c:x val="-0.12934259377482105"/>
                  <c:y val="2.5140548662788423E-17"/>
                </c:manualLayout>
              </c:layout>
              <c:tx>
                <c:rich>
                  <a:bodyPr/>
                  <a:lstStyle/>
                  <a:p>
                    <a:r>
                      <a:rPr lang="en-US" dirty="0" smtClean="0"/>
                      <a:t>5 800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solidFill>
                      <a:schemeClr val="bg1"/>
                    </a:solidFill>
                    <a:latin typeface="Arial Narrow" panose="020B0606020202030204" pitchFamily="34"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numCache>
            </c:numRef>
          </c:cat>
          <c:val>
            <c:numRef>
              <c:f>Лист1!$B$2:$B$5</c:f>
              <c:numCache>
                <c:formatCode>#,##0</c:formatCode>
                <c:ptCount val="4"/>
                <c:pt idx="0">
                  <c:v>481</c:v>
                </c:pt>
                <c:pt idx="1">
                  <c:v>848.1</c:v>
                </c:pt>
                <c:pt idx="2">
                  <c:v>3553</c:v>
                </c:pt>
                <c:pt idx="3">
                  <c:v>4582.6000000000004</c:v>
                </c:pt>
              </c:numCache>
            </c:numRef>
          </c:val>
        </c:ser>
        <c:dLbls>
          <c:showLegendKey val="0"/>
          <c:showVal val="0"/>
          <c:showCatName val="0"/>
          <c:showSerName val="0"/>
          <c:showPercent val="0"/>
          <c:showBubbleSize val="0"/>
        </c:dLbls>
        <c:gapWidth val="97"/>
        <c:overlap val="-23"/>
        <c:axId val="116662656"/>
        <c:axId val="116664192"/>
      </c:barChart>
      <c:catAx>
        <c:axId val="116662656"/>
        <c:scaling>
          <c:orientation val="minMax"/>
        </c:scaling>
        <c:delete val="1"/>
        <c:axPos val="l"/>
        <c:numFmt formatCode="General" sourceLinked="1"/>
        <c:majorTickMark val="out"/>
        <c:minorTickMark val="none"/>
        <c:tickLblPos val="nextTo"/>
        <c:crossAx val="116664192"/>
        <c:crosses val="autoZero"/>
        <c:auto val="1"/>
        <c:lblAlgn val="ctr"/>
        <c:lblOffset val="100"/>
        <c:noMultiLvlLbl val="0"/>
      </c:catAx>
      <c:valAx>
        <c:axId val="116664192"/>
        <c:scaling>
          <c:orientation val="minMax"/>
        </c:scaling>
        <c:delete val="1"/>
        <c:axPos val="b"/>
        <c:numFmt formatCode="#,##0" sourceLinked="1"/>
        <c:majorTickMark val="out"/>
        <c:minorTickMark val="none"/>
        <c:tickLblPos val="nextTo"/>
        <c:crossAx val="116662656"/>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52713235379924E-3"/>
          <c:y val="0.16229013805697928"/>
          <c:w val="0.8990336065478628"/>
          <c:h val="0.83770974694314748"/>
        </c:manualLayout>
      </c:layout>
      <c:barChart>
        <c:barDir val="bar"/>
        <c:grouping val="clustered"/>
        <c:varyColors val="0"/>
        <c:ser>
          <c:idx val="0"/>
          <c:order val="0"/>
          <c:tx>
            <c:strRef>
              <c:f>Лист1!$B$1</c:f>
              <c:strCache>
                <c:ptCount val="1"/>
                <c:pt idx="0">
                  <c:v>Ряд 1</c:v>
                </c:pt>
              </c:strCache>
            </c:strRef>
          </c:tx>
          <c:spPr>
            <a:solidFill>
              <a:schemeClr val="accent1"/>
            </a:solidFill>
          </c:spPr>
          <c:invertIfNegative val="0"/>
          <c:dPt>
            <c:idx val="0"/>
            <c:invertIfNegative val="0"/>
            <c:bubble3D val="0"/>
          </c:dPt>
          <c:dPt>
            <c:idx val="1"/>
            <c:invertIfNegative val="0"/>
            <c:bubble3D val="0"/>
          </c:dPt>
          <c:dPt>
            <c:idx val="2"/>
            <c:invertIfNegative val="0"/>
            <c:bubble3D val="0"/>
          </c:dPt>
          <c:dLbls>
            <c:dLbl>
              <c:idx val="0"/>
              <c:layout>
                <c:manualLayout>
                  <c:x val="-8.0702890391946502E-2"/>
                  <c:y val="1.0970547965913657E-2"/>
                </c:manualLayout>
              </c:layout>
              <c:tx>
                <c:rich>
                  <a:bodyPr/>
                  <a:lstStyle/>
                  <a:p>
                    <a:r>
                      <a:rPr lang="ru-RU" dirty="0" smtClean="0">
                        <a:solidFill>
                          <a:schemeClr val="bg1"/>
                        </a:solidFill>
                      </a:rPr>
                      <a:t>11</a:t>
                    </a:r>
                    <a:endParaRPr lang="en-US" dirty="0">
                      <a:solidFill>
                        <a:schemeClr val="bg1"/>
                      </a:solidFill>
                    </a:endParaRPr>
                  </a:p>
                </c:rich>
              </c:tx>
              <c:dLblPos val="outEnd"/>
              <c:showLegendKey val="0"/>
              <c:showVal val="1"/>
              <c:showCatName val="0"/>
              <c:showSerName val="0"/>
              <c:showPercent val="0"/>
              <c:showBubbleSize val="0"/>
            </c:dLbl>
            <c:dLbl>
              <c:idx val="1"/>
              <c:layout/>
              <c:tx>
                <c:rich>
                  <a:bodyPr/>
                  <a:lstStyle/>
                  <a:p>
                    <a:r>
                      <a:rPr lang="ru-RU" dirty="0" smtClean="0"/>
                      <a:t>12</a:t>
                    </a:r>
                    <a:endParaRPr lang="en-US" dirty="0"/>
                  </a:p>
                </c:rich>
              </c:tx>
              <c:dLblPos val="inEnd"/>
              <c:showLegendKey val="0"/>
              <c:showVal val="1"/>
              <c:showCatName val="0"/>
              <c:showSerName val="0"/>
              <c:showPercent val="0"/>
              <c:showBubbleSize val="0"/>
            </c:dLbl>
            <c:dLbl>
              <c:idx val="2"/>
              <c:layout/>
              <c:tx>
                <c:rich>
                  <a:bodyPr/>
                  <a:lstStyle/>
                  <a:p>
                    <a:r>
                      <a:rPr lang="ru-RU" smtClean="0"/>
                      <a:t>7</a:t>
                    </a:r>
                    <a:r>
                      <a:rPr lang="en-US" smtClean="0"/>
                      <a:t>1</a:t>
                    </a:r>
                    <a:endParaRPr lang="en-US"/>
                  </a:p>
                </c:rich>
              </c:tx>
              <c:dLblPos val="inEnd"/>
              <c:showLegendKey val="0"/>
              <c:showVal val="1"/>
              <c:showCatName val="0"/>
              <c:showSerName val="0"/>
              <c:showPercent val="0"/>
              <c:showBubbleSize val="0"/>
            </c:dLbl>
            <c:dLbl>
              <c:idx val="3"/>
              <c:layout>
                <c:manualLayout>
                  <c:x val="-0.12934259377482105"/>
                  <c:y val="2.5140548662788423E-17"/>
                </c:manualLayout>
              </c:layout>
              <c:dLblPos val="outEnd"/>
              <c:showLegendKey val="0"/>
              <c:showVal val="1"/>
              <c:showCatName val="0"/>
              <c:showSerName val="0"/>
              <c:showPercent val="0"/>
              <c:showBubbleSize val="0"/>
            </c:dLbl>
            <c:txPr>
              <a:bodyPr/>
              <a:lstStyle/>
              <a:p>
                <a:pPr>
                  <a:defRPr sz="1800" b="1">
                    <a:solidFill>
                      <a:schemeClr val="bg1"/>
                    </a:solidFill>
                    <a:latin typeface="Arial Narrow" panose="020B0606020202030204" pitchFamily="34" charset="0"/>
                  </a:defRPr>
                </a:pPr>
                <a:endParaRPr lang="ru-RU"/>
              </a:p>
            </c:txPr>
            <c:dLblPos val="inEnd"/>
            <c:showLegendKey val="0"/>
            <c:showVal val="1"/>
            <c:showCatName val="0"/>
            <c:showSerName val="0"/>
            <c:showPercent val="0"/>
            <c:showBubbleSize val="0"/>
            <c:showLeaderLines val="0"/>
          </c:dLbls>
          <c:cat>
            <c:numRef>
              <c:f>Лист1!$A$2:$A$5</c:f>
              <c:numCache>
                <c:formatCode>General</c:formatCode>
                <c:ptCount val="4"/>
              </c:numCache>
            </c:numRef>
          </c:cat>
          <c:val>
            <c:numRef>
              <c:f>Лист1!$B$2:$B$5</c:f>
              <c:numCache>
                <c:formatCode>General</c:formatCode>
                <c:ptCount val="4"/>
                <c:pt idx="0">
                  <c:v>44</c:v>
                </c:pt>
                <c:pt idx="1">
                  <c:v>48</c:v>
                </c:pt>
                <c:pt idx="2">
                  <c:v>142</c:v>
                </c:pt>
                <c:pt idx="3" formatCode="#,##0">
                  <c:v>345</c:v>
                </c:pt>
              </c:numCache>
            </c:numRef>
          </c:val>
        </c:ser>
        <c:dLbls>
          <c:showLegendKey val="0"/>
          <c:showVal val="0"/>
          <c:showCatName val="0"/>
          <c:showSerName val="0"/>
          <c:showPercent val="0"/>
          <c:showBubbleSize val="0"/>
        </c:dLbls>
        <c:gapWidth val="97"/>
        <c:overlap val="-23"/>
        <c:axId val="114525312"/>
        <c:axId val="114526848"/>
      </c:barChart>
      <c:catAx>
        <c:axId val="114525312"/>
        <c:scaling>
          <c:orientation val="minMax"/>
        </c:scaling>
        <c:delete val="1"/>
        <c:axPos val="l"/>
        <c:numFmt formatCode="General" sourceLinked="1"/>
        <c:majorTickMark val="out"/>
        <c:minorTickMark val="none"/>
        <c:tickLblPos val="nextTo"/>
        <c:crossAx val="114526848"/>
        <c:crosses val="autoZero"/>
        <c:auto val="1"/>
        <c:lblAlgn val="ctr"/>
        <c:lblOffset val="100"/>
        <c:noMultiLvlLbl val="0"/>
      </c:catAx>
      <c:valAx>
        <c:axId val="114526848"/>
        <c:scaling>
          <c:orientation val="minMax"/>
        </c:scaling>
        <c:delete val="1"/>
        <c:axPos val="b"/>
        <c:numFmt formatCode="General" sourceLinked="1"/>
        <c:majorTickMark val="out"/>
        <c:minorTickMark val="none"/>
        <c:tickLblPos val="nextTo"/>
        <c:crossAx val="114525312"/>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4286164705126"/>
          <c:y val="4.619686670566002E-2"/>
          <c:w val="0.60119271926471107"/>
          <c:h val="0.92420857869238671"/>
        </c:manualLayout>
      </c:layout>
      <c:doughnutChart>
        <c:varyColors val="1"/>
        <c:ser>
          <c:idx val="0"/>
          <c:order val="0"/>
          <c:tx>
            <c:strRef>
              <c:f>Лист1!$B$1</c:f>
              <c:strCache>
                <c:ptCount val="1"/>
                <c:pt idx="0">
                  <c:v>Продажи</c:v>
                </c:pt>
              </c:strCache>
            </c:strRef>
          </c:tx>
          <c:spPr>
            <a:solidFill>
              <a:schemeClr val="accent1">
                <a:lumMod val="75000"/>
              </a:schemeClr>
            </a:solidFill>
          </c:spPr>
          <c:dPt>
            <c:idx val="0"/>
            <c:bubble3D val="0"/>
            <c:spPr>
              <a:noFill/>
              <a:ln>
                <a:solidFill>
                  <a:schemeClr val="accent6">
                    <a:lumMod val="75000"/>
                  </a:schemeClr>
                </a:solidFill>
              </a:ln>
            </c:spPr>
          </c:dPt>
          <c:dPt>
            <c:idx val="1"/>
            <c:bubble3D val="0"/>
            <c:spPr>
              <a:solidFill>
                <a:schemeClr val="accent6">
                  <a:lumMod val="75000"/>
                </a:schemeClr>
              </a:solidFill>
            </c:spPr>
          </c:dPt>
          <c:cat>
            <c:strRef>
              <c:f>Лист1!$A$2:$A$3</c:f>
              <c:strCache>
                <c:ptCount val="2"/>
                <c:pt idx="0">
                  <c:v>Кв. 1</c:v>
                </c:pt>
                <c:pt idx="1">
                  <c:v>Кв. 2</c:v>
                </c:pt>
              </c:strCache>
            </c:strRef>
          </c:cat>
          <c:val>
            <c:numRef>
              <c:f>Лист1!$B$2:$B$3</c:f>
              <c:numCache>
                <c:formatCode>#,##0.0</c:formatCode>
                <c:ptCount val="2"/>
                <c:pt idx="0">
                  <c:v>17.200000000000003</c:v>
                </c:pt>
                <c:pt idx="1">
                  <c:v>82.8</c:v>
                </c:pt>
              </c:numCache>
            </c:numRef>
          </c:val>
        </c:ser>
        <c:dLbls>
          <c:showLegendKey val="0"/>
          <c:showVal val="0"/>
          <c:showCatName val="0"/>
          <c:showSerName val="0"/>
          <c:showPercent val="0"/>
          <c:showBubbleSize val="0"/>
          <c:showLeaderLines val="1"/>
        </c:dLbls>
        <c:firstSliceAng val="270"/>
        <c:holeSize val="70"/>
      </c:doughnutChart>
    </c:plotArea>
    <c:plotVisOnly val="1"/>
    <c:dispBlanksAs val="gap"/>
    <c:showDLblsOverMax val="0"/>
  </c:chart>
  <c:spPr>
    <a:ln>
      <a:no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1195">
                <a:latin typeface="Arial Narrow" panose="020B0606020202030204" pitchFamily="34" charset="0"/>
              </a:defRPr>
            </a:pPr>
            <a:r>
              <a:rPr lang="ru-RU" sz="1096" dirty="0">
                <a:latin typeface="Arial Narrow" panose="020B0606020202030204" pitchFamily="34" charset="0"/>
              </a:rPr>
              <a:t>Информация о направлениях расходования лимитов бюджетных обязательств ФНС России по состоянию на 01.01.2018 года, млрд. рублей</a:t>
            </a:r>
          </a:p>
        </c:rich>
      </c:tx>
      <c:layout/>
      <c:overlay val="0"/>
    </c:title>
    <c:autoTitleDeleted val="0"/>
    <c:plotArea>
      <c:layout>
        <c:manualLayout>
          <c:layoutTarget val="inner"/>
          <c:xMode val="edge"/>
          <c:yMode val="edge"/>
          <c:x val="0.30500277034206003"/>
          <c:y val="0.21965831487164256"/>
          <c:w val="0.45261649035519147"/>
          <c:h val="0.41605678386416817"/>
        </c:manualLayout>
      </c:layout>
      <c:doughnutChart>
        <c:varyColors val="1"/>
        <c:ser>
          <c:idx val="0"/>
          <c:order val="0"/>
          <c:dPt>
            <c:idx val="0"/>
            <c:bubble3D val="0"/>
          </c:dPt>
          <c:dPt>
            <c:idx val="1"/>
            <c:bubble3D val="0"/>
          </c:dPt>
          <c:dPt>
            <c:idx val="2"/>
            <c:bubble3D val="0"/>
          </c:dPt>
          <c:dPt>
            <c:idx val="3"/>
            <c:bubble3D val="0"/>
          </c:dPt>
          <c:dPt>
            <c:idx val="4"/>
            <c:bubble3D val="0"/>
          </c:dPt>
          <c:dLbls>
            <c:dLbl>
              <c:idx val="0"/>
              <c:layout>
                <c:manualLayout>
                  <c:x val="-0.2232928501667262"/>
                  <c:y val="0.27737286434231528"/>
                </c:manualLayout>
              </c:layout>
              <c:showLegendKey val="0"/>
              <c:showVal val="0"/>
              <c:showCatName val="1"/>
              <c:showSerName val="0"/>
              <c:showPercent val="0"/>
              <c:showBubbleSize val="0"/>
            </c:dLbl>
            <c:dLbl>
              <c:idx val="1"/>
              <c:layout>
                <c:manualLayout>
                  <c:x val="0.18485684834844152"/>
                  <c:y val="2.4302092810732489E-2"/>
                </c:manualLayout>
              </c:layout>
              <c:showLegendKey val="0"/>
              <c:showVal val="0"/>
              <c:showCatName val="1"/>
              <c:showSerName val="0"/>
              <c:showPercent val="0"/>
              <c:showBubbleSize val="0"/>
            </c:dLbl>
            <c:dLbl>
              <c:idx val="2"/>
              <c:layout>
                <c:manualLayout>
                  <c:x val="0.15575117271435845"/>
                  <c:y val="6.5603765757766039E-2"/>
                </c:manualLayout>
              </c:layout>
              <c:showLegendKey val="0"/>
              <c:showVal val="0"/>
              <c:showCatName val="1"/>
              <c:showSerName val="0"/>
              <c:showPercent val="0"/>
              <c:showBubbleSize val="0"/>
            </c:dLbl>
            <c:dLbl>
              <c:idx val="3"/>
              <c:layout>
                <c:manualLayout>
                  <c:x val="7.0123412110180611E-2"/>
                  <c:y val="0.2209138857292324"/>
                </c:manualLayout>
              </c:layout>
              <c:tx>
                <c:rich>
                  <a:bodyPr/>
                  <a:lstStyle/>
                  <a:p>
                    <a:r>
                      <a:rPr lang="ru-RU" sz="1000" dirty="0"/>
                      <a:t>Расходы на обеспечение деятельности учреждений, находящихся в ведении ФНС России</a:t>
                    </a:r>
                    <a:endParaRPr lang="ru-RU" sz="300" dirty="0"/>
                  </a:p>
                </c:rich>
              </c:tx>
              <c:showLegendKey val="0"/>
              <c:showVal val="0"/>
              <c:showCatName val="0"/>
              <c:showSerName val="0"/>
              <c:showPercent val="0"/>
              <c:showBubbleSize val="0"/>
            </c:dLbl>
            <c:dLbl>
              <c:idx val="4"/>
              <c:layout>
                <c:manualLayout>
                  <c:x val="-0.11809420019505043"/>
                  <c:y val="0.11845626230314961"/>
                </c:manualLayout>
              </c:layout>
              <c:showLegendKey val="0"/>
              <c:showVal val="0"/>
              <c:showCatName val="1"/>
              <c:showSerName val="0"/>
              <c:showPercent val="0"/>
              <c:showBubbleSize val="0"/>
            </c:dLbl>
            <c:txPr>
              <a:bodyPr/>
              <a:lstStyle/>
              <a:p>
                <a:pPr>
                  <a:defRPr sz="1000">
                    <a:latin typeface="Arial Narrow" panose="020B0606020202030204" pitchFamily="34" charset="0"/>
                  </a:defRPr>
                </a:pPr>
                <a:endParaRPr lang="ru-RU"/>
              </a:p>
            </c:txPr>
            <c:showLegendKey val="0"/>
            <c:showVal val="0"/>
            <c:showCatName val="1"/>
            <c:showSerName val="0"/>
            <c:showPercent val="0"/>
            <c:showBubbleSize val="0"/>
            <c:showLeaderLines val="0"/>
          </c:dLbls>
          <c:cat>
            <c:strRef>
              <c:f>Лист3!$B$3:$B$7</c:f>
              <c:strCache>
                <c:ptCount val="5"/>
                <c:pt idx="0">
                  <c:v>Оплата труда</c:v>
                </c:pt>
                <c:pt idx="1">
                  <c:v>Текущие расходы</c:v>
                </c:pt>
                <c:pt idx="2">
                  <c:v>Расходы в сфере ИТК</c:v>
                </c:pt>
                <c:pt idx="3">
                  <c:v>Расходы на обеспечение деятельности учреждений, находящихся в ведении ФНС России</c:v>
                </c:pt>
                <c:pt idx="4">
                  <c:v>Бюджетные инвестиции</c:v>
                </c:pt>
              </c:strCache>
            </c:strRef>
          </c:cat>
          <c:val>
            <c:numRef>
              <c:f>Лист3!$C$3:$C$7</c:f>
              <c:numCache>
                <c:formatCode>General</c:formatCode>
                <c:ptCount val="5"/>
                <c:pt idx="0">
                  <c:v>108.7</c:v>
                </c:pt>
                <c:pt idx="1">
                  <c:v>16.3</c:v>
                </c:pt>
                <c:pt idx="2">
                  <c:v>10.5</c:v>
                </c:pt>
                <c:pt idx="3">
                  <c:v>6.7</c:v>
                </c:pt>
                <c:pt idx="4" formatCode="0.0">
                  <c:v>5.3</c:v>
                </c:pt>
              </c:numCache>
            </c:numRef>
          </c:val>
        </c:ser>
        <c:dLbls>
          <c:showLegendKey val="0"/>
          <c:showVal val="0"/>
          <c:showCatName val="0"/>
          <c:showSerName val="0"/>
          <c:showPercent val="0"/>
          <c:showBubbleSize val="0"/>
          <c:showLeaderLines val="0"/>
        </c:dLbls>
        <c:firstSliceAng val="180"/>
        <c:holeSize val="70"/>
      </c:doughnutChart>
      <c:spPr>
        <a:noFill/>
        <a:ln w="25303">
          <a:noFill/>
        </a:ln>
      </c:spPr>
    </c:plotArea>
    <c:plotVisOnly val="1"/>
    <c:dispBlanksAs val="gap"/>
    <c:showDLblsOverMax val="0"/>
  </c:chart>
  <c:spPr>
    <a:noFill/>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Лист1!$B$1</c:f>
              <c:strCache>
                <c:ptCount val="1"/>
                <c:pt idx="0">
                  <c:v>Столбец1</c:v>
                </c:pt>
              </c:strCache>
            </c:strRef>
          </c:tx>
          <c:spPr>
            <a:ln>
              <a:noFill/>
            </a:ln>
          </c:spPr>
          <c:dPt>
            <c:idx val="0"/>
            <c:bubble3D val="0"/>
            <c:spPr>
              <a:solidFill>
                <a:schemeClr val="tx1">
                  <a:lumMod val="85000"/>
                  <a:lumOff val="15000"/>
                </a:schemeClr>
              </a:solidFill>
              <a:ln w="19050">
                <a:noFill/>
              </a:ln>
              <a:effectLst/>
            </c:spPr>
          </c:dPt>
          <c:dPt>
            <c:idx val="1"/>
            <c:bubble3D val="0"/>
            <c:spPr>
              <a:solidFill>
                <a:schemeClr val="tx1">
                  <a:lumMod val="65000"/>
                  <a:lumOff val="35000"/>
                </a:schemeClr>
              </a:solidFill>
              <a:ln w="19050">
                <a:noFill/>
              </a:ln>
              <a:effectLst/>
            </c:spPr>
          </c:dPt>
          <c:dPt>
            <c:idx val="2"/>
            <c:bubble3D val="0"/>
            <c:spPr>
              <a:solidFill>
                <a:srgbClr val="B3B3B3"/>
              </a:solidFill>
              <a:ln w="19050">
                <a:noFill/>
              </a:ln>
              <a:effectLst/>
            </c:spPr>
          </c:dPt>
          <c:dPt>
            <c:idx val="3"/>
            <c:bubble3D val="0"/>
            <c:spPr>
              <a:solidFill>
                <a:srgbClr val="898989"/>
              </a:solidFill>
              <a:ln w="19050">
                <a:noFill/>
              </a:ln>
              <a:effectLst/>
            </c:spPr>
          </c:dPt>
          <c:dLbls>
            <c:dLbl>
              <c:idx val="0"/>
              <c:layout>
                <c:manualLayout>
                  <c:x val="-1.9971109509927844E-2"/>
                  <c:y val="-0.1210657462583160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589021613772573E-2"/>
                  <c:y val="-9.94468629979024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3180932276552376"/>
                  <c:y val="-7.350420308540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9913328529783566E-2"/>
                  <c:y val="-0.6139762845957457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Лист1!$A$2:$A$5</c:f>
              <c:strCache>
                <c:ptCount val="4"/>
                <c:pt idx="0">
                  <c:v>Фонды</c:v>
                </c:pt>
                <c:pt idx="1">
                  <c:v>Остальные</c:v>
                </c:pt>
                <c:pt idx="2">
                  <c:v>ФТС</c:v>
                </c:pt>
                <c:pt idx="3">
                  <c:v>ФНС</c:v>
                </c:pt>
              </c:strCache>
            </c:strRef>
          </c:cat>
          <c:val>
            <c:numRef>
              <c:f>Лист1!$B$2:$B$5</c:f>
              <c:numCache>
                <c:formatCode>0.0%</c:formatCode>
                <c:ptCount val="4"/>
                <c:pt idx="0">
                  <c:v>2.5999999999999999E-2</c:v>
                </c:pt>
                <c:pt idx="1">
                  <c:v>6.4000000000000001E-2</c:v>
                </c:pt>
                <c:pt idx="2">
                  <c:v>0.155</c:v>
                </c:pt>
                <c:pt idx="3">
                  <c:v>0.755</c:v>
                </c:pt>
              </c:numCache>
            </c:numRef>
          </c:val>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01749781277342E-2"/>
          <c:y val="4.726437256567418E-2"/>
          <c:w val="0.74667051879709068"/>
          <c:h val="0.87510655555810624"/>
        </c:manualLayout>
      </c:layout>
      <c:doughnutChart>
        <c:varyColors val="1"/>
        <c:ser>
          <c:idx val="0"/>
          <c:order val="0"/>
          <c:tx>
            <c:strRef>
              <c:f>Лист1!$B$1</c:f>
              <c:strCache>
                <c:ptCount val="1"/>
                <c:pt idx="0">
                  <c:v>Доходы</c:v>
                </c:pt>
              </c:strCache>
            </c:strRef>
          </c:tx>
          <c:dPt>
            <c:idx val="0"/>
            <c:bubble3D val="0"/>
            <c:spPr>
              <a:solidFill>
                <a:srgbClr val="4F81BD">
                  <a:lumMod val="60000"/>
                  <a:lumOff val="40000"/>
                </a:srgbClr>
              </a:solidFill>
            </c:spPr>
          </c:dPt>
          <c:dPt>
            <c:idx val="1"/>
            <c:bubble3D val="0"/>
            <c:spPr>
              <a:solidFill>
                <a:srgbClr val="1F497D">
                  <a:lumMod val="60000"/>
                  <a:lumOff val="40000"/>
                </a:srgbClr>
              </a:solidFill>
            </c:spPr>
          </c:dPt>
          <c:dPt>
            <c:idx val="2"/>
            <c:bubble3D val="0"/>
            <c:spPr>
              <a:solidFill>
                <a:srgbClr val="1F497D">
                  <a:lumMod val="75000"/>
                </a:srgbClr>
              </a:solidFill>
            </c:spPr>
          </c:dPt>
          <c:dPt>
            <c:idx val="3"/>
            <c:bubble3D val="0"/>
          </c:dPt>
          <c:dPt>
            <c:idx val="4"/>
            <c:bubble3D val="0"/>
          </c:dPt>
          <c:dLbls>
            <c:dLbl>
              <c:idx val="0"/>
              <c:layout>
                <c:manualLayout>
                  <c:x val="2.9021558872305141E-2"/>
                  <c:y val="-0.4664723032069970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2437810945273632"/>
                  <c:y val="-0.1263362487852283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6583747927031509"/>
                  <c:y val="2.42954324586977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20315091210613598"/>
                  <c:y val="8.26044703595723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8772802653399671E-2"/>
                  <c:y val="0.1797862001943634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b="1">
                    <a:solidFill>
                      <a:schemeClr val="tx1">
                        <a:lumMod val="65000"/>
                        <a:lumOff val="35000"/>
                      </a:schemeClr>
                    </a:solidFill>
                    <a:latin typeface="Arial Narrow" panose="020B060602020203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Лист1!$A$2:$A$6</c:f>
              <c:strCache>
                <c:ptCount val="5"/>
                <c:pt idx="0">
                  <c:v>ФНС</c:v>
                </c:pt>
                <c:pt idx="1">
                  <c:v>ФТС</c:v>
                </c:pt>
                <c:pt idx="2">
                  <c:v>Другие администраторы</c:v>
                </c:pt>
                <c:pt idx="3">
                  <c:v>Минфин России</c:v>
                </c:pt>
                <c:pt idx="4">
                  <c:v>Росимущество </c:v>
                </c:pt>
              </c:strCache>
            </c:strRef>
          </c:cat>
          <c:val>
            <c:numRef>
              <c:f>Лист1!$B$2:$B$6</c:f>
              <c:numCache>
                <c:formatCode>0.0%</c:formatCode>
                <c:ptCount val="5"/>
                <c:pt idx="0">
                  <c:v>0.67100000000000004</c:v>
                </c:pt>
                <c:pt idx="1">
                  <c:v>0.184</c:v>
                </c:pt>
                <c:pt idx="2">
                  <c:v>0.13100000000000001</c:v>
                </c:pt>
                <c:pt idx="3">
                  <c:v>4.0000000000000001E-3</c:v>
                </c:pt>
                <c:pt idx="4">
                  <c:v>0.01</c:v>
                </c:pt>
              </c:numCache>
            </c:numRef>
          </c:val>
        </c:ser>
        <c:dLbls>
          <c:showLegendKey val="0"/>
          <c:showVal val="0"/>
          <c:showCatName val="0"/>
          <c:showSerName val="0"/>
          <c:showPercent val="0"/>
          <c:showBubbleSize val="0"/>
          <c:showLeaderLines val="0"/>
        </c:dLbls>
        <c:firstSliceAng val="140"/>
        <c:holeSize val="70"/>
      </c:doughnutChart>
      <c:spPr>
        <a:noFill/>
        <a:ln w="25371">
          <a:noFill/>
        </a:ln>
      </c:spPr>
    </c:plotArea>
    <c:plotVisOnly val="1"/>
    <c:dispBlanksAs val="gap"/>
    <c:showDLblsOverMax val="0"/>
  </c:chart>
  <c:spPr>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169679543436198E-2"/>
          <c:y val="6.2178510053690898E-2"/>
          <c:w val="0.70624485582564112"/>
          <c:h val="0.91773857490994881"/>
        </c:manualLayout>
      </c:layout>
      <c:doughnutChart>
        <c:varyColors val="1"/>
        <c:ser>
          <c:idx val="0"/>
          <c:order val="0"/>
          <c:dPt>
            <c:idx val="0"/>
            <c:bubble3D val="0"/>
          </c:dPt>
          <c:dPt>
            <c:idx val="1"/>
            <c:bubble3D val="0"/>
          </c:dPt>
          <c:dPt>
            <c:idx val="2"/>
            <c:bubble3D val="0"/>
          </c:dPt>
          <c:dLbls>
            <c:dLbl>
              <c:idx val="0"/>
              <c:layout>
                <c:manualLayout>
                  <c:x val="7.1634701307643892E-2"/>
                  <c:y val="-0.55733662145499385"/>
                </c:manualLayout>
              </c:layout>
              <c:tx>
                <c:rich>
                  <a:bodyPr rot="0" vert="horz"/>
                  <a:lstStyle/>
                  <a:p>
                    <a:pPr>
                      <a:defRPr sz="1800" b="1">
                        <a:solidFill>
                          <a:schemeClr val="tx1">
                            <a:lumMod val="65000"/>
                            <a:lumOff val="35000"/>
                          </a:schemeClr>
                        </a:solidFill>
                        <a:latin typeface="Arial Narrow" panose="020B0606020202030204" pitchFamily="34" charset="0"/>
                      </a:defRPr>
                    </a:pPr>
                    <a:r>
                      <a:rPr lang="en-US" sz="1800" b="1" dirty="0" smtClean="0">
                        <a:solidFill>
                          <a:schemeClr val="tx1">
                            <a:lumMod val="65000"/>
                            <a:lumOff val="35000"/>
                          </a:schemeClr>
                        </a:solidFill>
                        <a:latin typeface="Arial Narrow" panose="020B0606020202030204" pitchFamily="34" charset="0"/>
                      </a:rPr>
                      <a:t>60,7%</a:t>
                    </a:r>
                    <a:endParaRPr lang="en-US" dirty="0"/>
                  </a:p>
                </c:rich>
              </c:tx>
              <c:numFmt formatCode="0.0%" sourceLinked="0"/>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1"/>
              <c:layout>
                <c:manualLayout>
                  <c:x val="0.11965433192998005"/>
                  <c:y val="-0.13316892725030827"/>
                </c:manualLayout>
              </c:layout>
              <c:tx>
                <c:rich>
                  <a:bodyPr rot="0" vert="horz"/>
                  <a:lstStyle/>
                  <a:p>
                    <a:pPr>
                      <a:defRPr sz="1800" b="1">
                        <a:solidFill>
                          <a:schemeClr val="tx1">
                            <a:lumMod val="65000"/>
                            <a:lumOff val="35000"/>
                          </a:schemeClr>
                        </a:solidFill>
                        <a:latin typeface="Arial Narrow" panose="020B0606020202030204" pitchFamily="34" charset="0"/>
                      </a:defRPr>
                    </a:pPr>
                    <a:r>
                      <a:rPr lang="en-US" sz="1800" b="1" dirty="0" smtClean="0">
                        <a:solidFill>
                          <a:schemeClr val="tx1">
                            <a:lumMod val="65000"/>
                            <a:lumOff val="35000"/>
                          </a:schemeClr>
                        </a:solidFill>
                        <a:latin typeface="Arial Narrow" panose="020B0606020202030204" pitchFamily="34" charset="0"/>
                      </a:rPr>
                      <a:t>30,3</a:t>
                    </a:r>
                    <a:r>
                      <a:rPr lang="en-US" sz="1800" b="1" dirty="0">
                        <a:solidFill>
                          <a:schemeClr val="tx1">
                            <a:lumMod val="65000"/>
                            <a:lumOff val="35000"/>
                          </a:schemeClr>
                        </a:solidFill>
                        <a:latin typeface="Arial Narrow" panose="020B0606020202030204" pitchFamily="34" charset="0"/>
                      </a:rPr>
                      <a:t>%</a:t>
                    </a:r>
                    <a:endParaRPr lang="en-US" dirty="0"/>
                  </a:p>
                </c:rich>
              </c:tx>
              <c:numFmt formatCode="0.0%" sourceLinked="0"/>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2"/>
              <c:layout>
                <c:manualLayout>
                  <c:x val="0.10946519116155383"/>
                  <c:y val="9.9227938677825381E-2"/>
                </c:manualLayout>
              </c:layout>
              <c:tx>
                <c:rich>
                  <a:bodyPr rot="0" vert="horz"/>
                  <a:lstStyle/>
                  <a:p>
                    <a:pPr>
                      <a:defRPr sz="1800" b="1">
                        <a:solidFill>
                          <a:schemeClr val="tx1">
                            <a:lumMod val="65000"/>
                            <a:lumOff val="35000"/>
                          </a:schemeClr>
                        </a:solidFill>
                        <a:latin typeface="Arial Narrow" panose="020B0606020202030204" pitchFamily="34" charset="0"/>
                      </a:defRPr>
                    </a:pPr>
                    <a:r>
                      <a:rPr lang="en-US" sz="1800" b="1" dirty="0" smtClean="0">
                        <a:solidFill>
                          <a:schemeClr val="tx1">
                            <a:lumMod val="65000"/>
                            <a:lumOff val="35000"/>
                          </a:schemeClr>
                        </a:solidFill>
                        <a:latin typeface="Arial Narrow" panose="020B0606020202030204" pitchFamily="34" charset="0"/>
                      </a:rPr>
                      <a:t>9,0%</a:t>
                    </a:r>
                    <a:endParaRPr lang="en-US" dirty="0"/>
                  </a:p>
                </c:rich>
              </c:tx>
              <c:numFmt formatCode="0.0%" sourceLinked="0"/>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15213695801995086"/>
                      <c:h val="0.13849529597949453"/>
                    </c:manualLayout>
                  </c15:layout>
                </c:ext>
              </c:extLst>
            </c:dLbl>
            <c:spPr>
              <a:noFill/>
              <a:ln>
                <a:noFill/>
              </a:ln>
              <a:effectLst/>
            </c:spPr>
            <c:txPr>
              <a:bodyPr rot="0" vert="horz"/>
              <a:lstStyle/>
              <a:p>
                <a:pPr>
                  <a:defRPr sz="1800" b="1">
                    <a:solidFill>
                      <a:schemeClr val="tx1">
                        <a:lumMod val="65000"/>
                        <a:lumOff val="35000"/>
                      </a:schemeClr>
                    </a:solidFill>
                    <a:latin typeface="Arial Narrow" panose="020B0606020202030204" pitchFamily="34" charset="0"/>
                  </a:defRPr>
                </a:pPr>
                <a:endParaRPr lang="ru-RU"/>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'[2.xlsx]Лист1'!$N$6:$N$8</c:f>
              <c:strCache>
                <c:ptCount val="3"/>
                <c:pt idx="0">
                  <c:v>ФНС России</c:v>
                </c:pt>
                <c:pt idx="1">
                  <c:v>ФТС России</c:v>
                </c:pt>
                <c:pt idx="2">
                  <c:v>Другие администраторы доходов</c:v>
                </c:pt>
              </c:strCache>
            </c:strRef>
          </c:cat>
          <c:val>
            <c:numRef>
              <c:f>'[2.xlsx]Лист1'!$O$6:$O$8</c:f>
              <c:numCache>
                <c:formatCode>0.0%</c:formatCode>
                <c:ptCount val="3"/>
                <c:pt idx="0">
                  <c:v>0.56299999999999994</c:v>
                </c:pt>
                <c:pt idx="1">
                  <c:v>0.32700000000000001</c:v>
                </c:pt>
                <c:pt idx="2">
                  <c:v>0.11</c:v>
                </c:pt>
              </c:numCache>
            </c:numRef>
          </c:val>
        </c:ser>
        <c:dLbls>
          <c:showLegendKey val="0"/>
          <c:showVal val="0"/>
          <c:showCatName val="0"/>
          <c:showSerName val="0"/>
          <c:showPercent val="0"/>
          <c:showBubbleSize val="0"/>
          <c:showLeaderLines val="0"/>
        </c:dLbls>
        <c:firstSliceAng val="154"/>
        <c:holeSize val="70"/>
      </c:doughnut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94978756276556E-2"/>
          <c:y val="9.9684069028484062E-2"/>
          <c:w val="0.96601004248744693"/>
          <c:h val="0.77276593166441765"/>
        </c:manualLayout>
      </c:layout>
      <c:lineChart>
        <c:grouping val="stacked"/>
        <c:varyColors val="0"/>
        <c:ser>
          <c:idx val="0"/>
          <c:order val="0"/>
          <c:tx>
            <c:strRef>
              <c:f>Лист1!$B$1</c:f>
              <c:strCache>
                <c:ptCount val="1"/>
                <c:pt idx="0">
                  <c:v>Консолидированный бюджет Российской Федерации</c:v>
                </c:pt>
              </c:strCache>
            </c:strRef>
          </c:tx>
          <c:spPr>
            <a:ln w="38100">
              <a:solidFill>
                <a:schemeClr val="accent1">
                  <a:lumMod val="75000"/>
                </a:schemeClr>
              </a:solidFill>
              <a:round/>
            </a:ln>
          </c:spPr>
          <c:marker>
            <c:symbol val="circle"/>
            <c:size val="15"/>
            <c:spPr>
              <a:solidFill>
                <a:schemeClr val="bg1"/>
              </a:solidFill>
              <a:ln>
                <a:solidFill>
                  <a:schemeClr val="accent1">
                    <a:lumMod val="75000"/>
                  </a:schemeClr>
                </a:solidFill>
              </a:ln>
            </c:spPr>
          </c:marker>
          <c:dLbls>
            <c:numFmt formatCode="#,##0" sourceLinked="0"/>
            <c:txPr>
              <a:bodyPr/>
              <a:lstStyle/>
              <a:p>
                <a:pPr>
                  <a:defRPr b="0"/>
                </a:pPr>
                <a:endParaRPr lang="ru-RU"/>
              </a:p>
            </c:txPr>
            <c:dLblPos val="t"/>
            <c:showLegendKey val="0"/>
            <c:showVal val="1"/>
            <c:showCatName val="0"/>
            <c:showSerName val="0"/>
            <c:showPercent val="0"/>
            <c:showBubbleSize val="0"/>
            <c:showLeaderLines val="0"/>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Лист1!$B$2:$B$13</c:f>
              <c:numCache>
                <c:formatCode>General</c:formatCode>
                <c:ptCount val="12"/>
                <c:pt idx="0">
                  <c:v>1269.2680720000001</c:v>
                </c:pt>
                <c:pt idx="1">
                  <c:v>2311.4340699999998</c:v>
                </c:pt>
                <c:pt idx="2">
                  <c:v>4220.840972</c:v>
                </c:pt>
                <c:pt idx="3">
                  <c:v>5683.9427889999997</c:v>
                </c:pt>
                <c:pt idx="4">
                  <c:v>7112.6822570000004</c:v>
                </c:pt>
                <c:pt idx="5">
                  <c:v>8442.7869429999992</c:v>
                </c:pt>
                <c:pt idx="6">
                  <c:v>9977.8741669999999</c:v>
                </c:pt>
                <c:pt idx="7">
                  <c:v>11168.430953999999</c:v>
                </c:pt>
                <c:pt idx="8">
                  <c:v>12558.581292000001</c:v>
                </c:pt>
                <c:pt idx="9">
                  <c:v>14297.939399000001</c:v>
                </c:pt>
                <c:pt idx="10">
                  <c:v>15555.115248</c:v>
                </c:pt>
                <c:pt idx="11">
                  <c:v>17343.436138000001</c:v>
                </c:pt>
              </c:numCache>
            </c:numRef>
          </c:val>
          <c:smooth val="0"/>
        </c:ser>
        <c:dLbls>
          <c:showLegendKey val="0"/>
          <c:showVal val="0"/>
          <c:showCatName val="0"/>
          <c:showSerName val="0"/>
          <c:showPercent val="0"/>
          <c:showBubbleSize val="0"/>
        </c:dLbls>
        <c:marker val="1"/>
        <c:smooth val="0"/>
        <c:axId val="57125888"/>
        <c:axId val="57492224"/>
      </c:lineChart>
      <c:catAx>
        <c:axId val="57125888"/>
        <c:scaling>
          <c:orientation val="minMax"/>
        </c:scaling>
        <c:delete val="0"/>
        <c:axPos val="b"/>
        <c:majorTickMark val="out"/>
        <c:minorTickMark val="none"/>
        <c:tickLblPos val="nextTo"/>
        <c:spPr>
          <a:noFill/>
        </c:spPr>
        <c:txPr>
          <a:bodyPr/>
          <a:lstStyle/>
          <a:p>
            <a:pPr>
              <a:defRPr sz="1200"/>
            </a:pPr>
            <a:endParaRPr lang="ru-RU"/>
          </a:p>
        </c:txPr>
        <c:crossAx val="57492224"/>
        <c:crosses val="autoZero"/>
        <c:auto val="1"/>
        <c:lblAlgn val="ctr"/>
        <c:lblOffset val="100"/>
        <c:noMultiLvlLbl val="0"/>
      </c:catAx>
      <c:valAx>
        <c:axId val="57492224"/>
        <c:scaling>
          <c:orientation val="minMax"/>
          <c:min val="-200"/>
        </c:scaling>
        <c:delete val="1"/>
        <c:axPos val="l"/>
        <c:majorGridlines>
          <c:spPr>
            <a:ln>
              <a:noFill/>
            </a:ln>
          </c:spPr>
        </c:majorGridlines>
        <c:numFmt formatCode="General" sourceLinked="1"/>
        <c:majorTickMark val="out"/>
        <c:minorTickMark val="none"/>
        <c:tickLblPos val="nextTo"/>
        <c:crossAx val="57125888"/>
        <c:crosses val="autoZero"/>
        <c:crossBetween val="between"/>
      </c:valAx>
    </c:plotArea>
    <c:plotVisOnly val="1"/>
    <c:dispBlanksAs val="gap"/>
    <c:showDLblsOverMax val="0"/>
  </c:chart>
  <c:txPr>
    <a:bodyPr/>
    <a:lstStyle/>
    <a:p>
      <a:pPr>
        <a:defRPr sz="1800">
          <a:latin typeface="Arial Narrow" panose="020B0606020202030204" pitchFamily="34"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41952985747405E-2"/>
          <c:y val="0"/>
          <c:w val="0.9536311882886277"/>
          <c:h val="0.87226882320440036"/>
        </c:manualLayout>
      </c:layout>
      <c:lineChart>
        <c:grouping val="stacked"/>
        <c:varyColors val="0"/>
        <c:ser>
          <c:idx val="0"/>
          <c:order val="0"/>
          <c:tx>
            <c:strRef>
              <c:f>Лист1!$B$1</c:f>
              <c:strCache>
                <c:ptCount val="1"/>
                <c:pt idx="0">
                  <c:v>Консолидированные бюджеты субъектов РФ</c:v>
                </c:pt>
              </c:strCache>
            </c:strRef>
          </c:tx>
          <c:spPr>
            <a:ln w="38100">
              <a:solidFill>
                <a:schemeClr val="bg1">
                  <a:lumMod val="50000"/>
                </a:schemeClr>
              </a:solidFill>
              <a:round/>
            </a:ln>
          </c:spPr>
          <c:marker>
            <c:symbol val="circle"/>
            <c:size val="15"/>
            <c:spPr>
              <a:solidFill>
                <a:schemeClr val="bg1"/>
              </a:solidFill>
              <a:ln>
                <a:solidFill>
                  <a:schemeClr val="bg1">
                    <a:lumMod val="50000"/>
                  </a:schemeClr>
                </a:solidFill>
              </a:ln>
            </c:spPr>
          </c:marker>
          <c:dLbls>
            <c:dLbl>
              <c:idx val="0"/>
              <c:layout>
                <c:manualLayout>
                  <c:x val="-3.7280803398995754E-2"/>
                  <c:y val="3.4754024901874285E-2"/>
                </c:manualLayout>
              </c:layout>
              <c:dLblPos val="r"/>
              <c:showLegendKey val="0"/>
              <c:showVal val="1"/>
              <c:showCatName val="0"/>
              <c:showSerName val="0"/>
              <c:showPercent val="0"/>
              <c:showBubbleSize val="0"/>
            </c:dLbl>
            <c:dLbl>
              <c:idx val="1"/>
              <c:layout>
                <c:manualLayout>
                  <c:x val="-4.0127492754019882E-2"/>
                  <c:y val="5.7749165717311833E-2"/>
                </c:manualLayout>
              </c:layout>
              <c:dLblPos val="r"/>
              <c:showLegendKey val="0"/>
              <c:showVal val="1"/>
              <c:showCatName val="0"/>
              <c:showSerName val="0"/>
              <c:showPercent val="0"/>
              <c:showBubbleSize val="0"/>
            </c:dLbl>
            <c:dLbl>
              <c:idx val="2"/>
              <c:layout>
                <c:manualLayout>
                  <c:x val="-4.425301681964311E-2"/>
                  <c:y val="9.5092169353898109E-2"/>
                </c:manualLayout>
              </c:layout>
              <c:dLblPos val="r"/>
              <c:showLegendKey val="0"/>
              <c:showVal val="1"/>
              <c:showCatName val="0"/>
              <c:showSerName val="0"/>
              <c:showPercent val="0"/>
              <c:showBubbleSize val="0"/>
            </c:dLbl>
            <c:numFmt formatCode="#,##0" sourceLinked="0"/>
            <c:txPr>
              <a:bodyPr/>
              <a:lstStyle/>
              <a:p>
                <a:pPr>
                  <a:defRPr sz="1600" b="0">
                    <a:solidFill>
                      <a:schemeClr val="tx1">
                        <a:lumMod val="65000"/>
                        <a:lumOff val="35000"/>
                      </a:schemeClr>
                    </a:solidFill>
                  </a:defRPr>
                </a:pPr>
                <a:endParaRPr lang="ru-RU"/>
              </a:p>
            </c:txPr>
            <c:dLblPos val="b"/>
            <c:showLegendKey val="0"/>
            <c:showVal val="1"/>
            <c:showCatName val="0"/>
            <c:showSerName val="0"/>
            <c:showPercent val="0"/>
            <c:showBubbleSize val="0"/>
            <c:showLeaderLines val="0"/>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Лист1!$B$2:$B$13</c:f>
              <c:numCache>
                <c:formatCode>General</c:formatCode>
                <c:ptCount val="12"/>
                <c:pt idx="0">
                  <c:v>369.11474199999998</c:v>
                </c:pt>
                <c:pt idx="1">
                  <c:v>795.24444000000005</c:v>
                </c:pt>
                <c:pt idx="2">
                  <c:v>1838.627342</c:v>
                </c:pt>
                <c:pt idx="3">
                  <c:v>2567.3371550000002</c:v>
                </c:pt>
                <c:pt idx="4">
                  <c:v>3400.6552969999998</c:v>
                </c:pt>
                <c:pt idx="5">
                  <c:v>3946.455187</c:v>
                </c:pt>
                <c:pt idx="6">
                  <c:v>4769.6592899999996</c:v>
                </c:pt>
                <c:pt idx="7">
                  <c:v>5344.0163579999999</c:v>
                </c:pt>
                <c:pt idx="8">
                  <c:v>5828.695592</c:v>
                </c:pt>
                <c:pt idx="9">
                  <c:v>6756.3456109999997</c:v>
                </c:pt>
                <c:pt idx="10">
                  <c:v>7387.0588939999998</c:v>
                </c:pt>
                <c:pt idx="11">
                  <c:v>8181.4751429999997</c:v>
                </c:pt>
              </c:numCache>
            </c:numRef>
          </c:val>
          <c:smooth val="0"/>
        </c:ser>
        <c:ser>
          <c:idx val="1"/>
          <c:order val="1"/>
          <c:tx>
            <c:strRef>
              <c:f>Лист1!$C$1</c:f>
              <c:strCache>
                <c:ptCount val="1"/>
                <c:pt idx="0">
                  <c:v>Федеральный бюджет</c:v>
                </c:pt>
              </c:strCache>
            </c:strRef>
          </c:tx>
          <c:spPr>
            <a:ln w="38100">
              <a:solidFill>
                <a:schemeClr val="accent1"/>
              </a:solidFill>
            </a:ln>
          </c:spPr>
          <c:marker>
            <c:symbol val="circle"/>
            <c:size val="15"/>
            <c:spPr>
              <a:solidFill>
                <a:schemeClr val="bg1"/>
              </a:solidFill>
              <a:ln>
                <a:solidFill>
                  <a:schemeClr val="accent1"/>
                </a:solidFill>
              </a:ln>
            </c:spPr>
          </c:marker>
          <c:dLbls>
            <c:dLbl>
              <c:idx val="0"/>
              <c:layout>
                <c:manualLayout>
                  <c:x val="-3.8131034995884355E-2"/>
                  <c:y val="-6.8919621646511178E-2"/>
                </c:manualLayout>
              </c:layout>
              <c:dLblPos val="r"/>
              <c:showLegendKey val="0"/>
              <c:showVal val="1"/>
              <c:showCatName val="0"/>
              <c:showSerName val="0"/>
              <c:showPercent val="0"/>
              <c:showBubbleSize val="0"/>
            </c:dLbl>
            <c:dLbl>
              <c:idx val="11"/>
              <c:delete val="1"/>
            </c:dLbl>
            <c:numFmt formatCode="#,##0" sourceLinked="0"/>
            <c:txPr>
              <a:bodyPr/>
              <a:lstStyle/>
              <a:p>
                <a:pPr>
                  <a:defRPr sz="1600">
                    <a:solidFill>
                      <a:schemeClr val="accent1"/>
                    </a:solidFill>
                  </a:defRPr>
                </a:pPr>
                <a:endParaRPr lang="ru-RU"/>
              </a:p>
            </c:txPr>
            <c:dLblPos val="t"/>
            <c:showLegendKey val="0"/>
            <c:showVal val="1"/>
            <c:showCatName val="0"/>
            <c:showSerName val="0"/>
            <c:showPercent val="0"/>
            <c:showBubbleSize val="0"/>
            <c:showLeaderLines val="0"/>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Лист1!$C$2:$C$13</c:f>
              <c:numCache>
                <c:formatCode>General</c:formatCode>
                <c:ptCount val="12"/>
                <c:pt idx="0">
                  <c:v>900.15332999999998</c:v>
                </c:pt>
                <c:pt idx="1">
                  <c:v>1516.1896300000001</c:v>
                </c:pt>
                <c:pt idx="2">
                  <c:v>2382.2136300000002</c:v>
                </c:pt>
                <c:pt idx="3">
                  <c:v>3116.605634</c:v>
                </c:pt>
                <c:pt idx="4">
                  <c:v>3712.0269600000001</c:v>
                </c:pt>
                <c:pt idx="5">
                  <c:v>4496.3317559999996</c:v>
                </c:pt>
                <c:pt idx="6">
                  <c:v>5208.2148770000003</c:v>
                </c:pt>
                <c:pt idx="7">
                  <c:v>5824.4145959999996</c:v>
                </c:pt>
                <c:pt idx="8">
                  <c:v>6729.8856999999998</c:v>
                </c:pt>
                <c:pt idx="9">
                  <c:v>7541.5937880000001</c:v>
                </c:pt>
                <c:pt idx="10">
                  <c:v>8168.0563540000003</c:v>
                </c:pt>
                <c:pt idx="11">
                  <c:v>9161.9609949999995</c:v>
                </c:pt>
              </c:numCache>
            </c:numRef>
          </c:val>
          <c:smooth val="0"/>
        </c:ser>
        <c:dLbls>
          <c:showLegendKey val="0"/>
          <c:showVal val="0"/>
          <c:showCatName val="0"/>
          <c:showSerName val="0"/>
          <c:showPercent val="0"/>
          <c:showBubbleSize val="0"/>
        </c:dLbls>
        <c:marker val="1"/>
        <c:smooth val="0"/>
        <c:axId val="54490624"/>
        <c:axId val="54498816"/>
      </c:lineChart>
      <c:catAx>
        <c:axId val="54490624"/>
        <c:scaling>
          <c:orientation val="minMax"/>
        </c:scaling>
        <c:delete val="0"/>
        <c:axPos val="b"/>
        <c:majorTickMark val="out"/>
        <c:minorTickMark val="none"/>
        <c:tickLblPos val="nextTo"/>
        <c:spPr>
          <a:noFill/>
          <a:ln>
            <a:solidFill>
              <a:schemeClr val="bg1">
                <a:lumMod val="50000"/>
                <a:alpha val="11000"/>
              </a:schemeClr>
            </a:solidFill>
          </a:ln>
        </c:spPr>
        <c:txPr>
          <a:bodyPr/>
          <a:lstStyle/>
          <a:p>
            <a:pPr>
              <a:defRPr sz="1400"/>
            </a:pPr>
            <a:endParaRPr lang="ru-RU"/>
          </a:p>
        </c:txPr>
        <c:crossAx val="54498816"/>
        <c:crosses val="autoZero"/>
        <c:auto val="1"/>
        <c:lblAlgn val="ctr"/>
        <c:lblOffset val="100"/>
        <c:noMultiLvlLbl val="0"/>
      </c:catAx>
      <c:valAx>
        <c:axId val="54498816"/>
        <c:scaling>
          <c:orientation val="minMax"/>
          <c:min val="-200"/>
        </c:scaling>
        <c:delete val="1"/>
        <c:axPos val="l"/>
        <c:majorGridlines>
          <c:spPr>
            <a:ln>
              <a:noFill/>
            </a:ln>
          </c:spPr>
        </c:majorGridlines>
        <c:numFmt formatCode="General" sourceLinked="1"/>
        <c:majorTickMark val="out"/>
        <c:minorTickMark val="none"/>
        <c:tickLblPos val="nextTo"/>
        <c:crossAx val="54490624"/>
        <c:crosses val="autoZero"/>
        <c:crossBetween val="between"/>
      </c:valAx>
    </c:plotArea>
    <c:plotVisOnly val="1"/>
    <c:dispBlanksAs val="gap"/>
    <c:showDLblsOverMax val="0"/>
  </c:chart>
  <c:txPr>
    <a:bodyPr/>
    <a:lstStyle/>
    <a:p>
      <a:pPr>
        <a:defRPr sz="1800">
          <a:latin typeface="Arial Narrow" panose="020B0606020202030204" pitchFamily="34" charset="0"/>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63724600057147E-2"/>
          <c:y val="6.8261019976975951E-2"/>
          <c:w val="0.82495321365421814"/>
          <c:h val="0.86347796004604804"/>
        </c:manualLayout>
      </c:layout>
      <c:barChart>
        <c:barDir val="bar"/>
        <c:grouping val="clustered"/>
        <c:varyColors val="0"/>
        <c:ser>
          <c:idx val="0"/>
          <c:order val="0"/>
          <c:tx>
            <c:strRef>
              <c:f>Лист1!$B$1</c:f>
              <c:strCache>
                <c:ptCount val="1"/>
                <c:pt idx="0">
                  <c:v>Ряд 1</c:v>
                </c:pt>
              </c:strCache>
            </c:strRef>
          </c:tx>
          <c:invertIfNegative val="0"/>
          <c:dLbls>
            <c:txPr>
              <a:bodyPr/>
              <a:lstStyle/>
              <a:p>
                <a:pPr>
                  <a:defRPr sz="1600" b="1">
                    <a:solidFill>
                      <a:schemeClr val="bg1"/>
                    </a:solidFill>
                    <a:latin typeface="Arial Narrow" panose="020B0606020202030204" pitchFamily="34" charset="0"/>
                  </a:defRPr>
                </a:pPr>
                <a:endParaRPr lang="ru-RU"/>
              </a:p>
            </c:txPr>
            <c:dLblPos val="inEnd"/>
            <c:showLegendKey val="0"/>
            <c:showVal val="1"/>
            <c:showCatName val="0"/>
            <c:showSerName val="0"/>
            <c:showPercent val="0"/>
            <c:showBubbleSize val="0"/>
            <c:showLeaderLines val="0"/>
          </c:dLbls>
          <c:cat>
            <c:strRef>
              <c:f>Лист1!$A$2:$A$4</c:f>
              <c:strCache>
                <c:ptCount val="3"/>
                <c:pt idx="0">
                  <c:v>Категория 1</c:v>
                </c:pt>
                <c:pt idx="1">
                  <c:v>Категория 2</c:v>
                </c:pt>
                <c:pt idx="2">
                  <c:v>Категория 3</c:v>
                </c:pt>
              </c:strCache>
            </c:strRef>
          </c:cat>
          <c:val>
            <c:numRef>
              <c:f>Лист1!$B$2:$B$4</c:f>
              <c:numCache>
                <c:formatCode>#,##0</c:formatCode>
                <c:ptCount val="3"/>
                <c:pt idx="0">
                  <c:v>2527.5883490000001</c:v>
                </c:pt>
                <c:pt idx="1">
                  <c:v>762.40414899999996</c:v>
                </c:pt>
                <c:pt idx="2">
                  <c:v>3289.9924980000001</c:v>
                </c:pt>
              </c:numCache>
            </c:numRef>
          </c:val>
        </c:ser>
        <c:dLbls>
          <c:showLegendKey val="0"/>
          <c:showVal val="0"/>
          <c:showCatName val="0"/>
          <c:showSerName val="0"/>
          <c:showPercent val="0"/>
          <c:showBubbleSize val="0"/>
        </c:dLbls>
        <c:gapWidth val="150"/>
        <c:axId val="54149504"/>
        <c:axId val="56804480"/>
      </c:barChart>
      <c:catAx>
        <c:axId val="54149504"/>
        <c:scaling>
          <c:orientation val="minMax"/>
        </c:scaling>
        <c:delete val="1"/>
        <c:axPos val="l"/>
        <c:majorTickMark val="out"/>
        <c:minorTickMark val="none"/>
        <c:tickLblPos val="nextTo"/>
        <c:crossAx val="56804480"/>
        <c:crosses val="autoZero"/>
        <c:auto val="1"/>
        <c:lblAlgn val="ctr"/>
        <c:lblOffset val="100"/>
        <c:noMultiLvlLbl val="0"/>
      </c:catAx>
      <c:valAx>
        <c:axId val="56804480"/>
        <c:scaling>
          <c:orientation val="minMax"/>
        </c:scaling>
        <c:delete val="1"/>
        <c:axPos val="b"/>
        <c:numFmt formatCode="#,##0" sourceLinked="1"/>
        <c:majorTickMark val="out"/>
        <c:minorTickMark val="none"/>
        <c:tickLblPos val="nextTo"/>
        <c:crossAx val="541495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05859181686839E-2"/>
          <c:y val="3.8401621697460531E-2"/>
          <c:w val="0.86455644903269857"/>
          <c:h val="0.88479513490761841"/>
        </c:manualLayout>
      </c:layout>
      <c:barChart>
        <c:barDir val="bar"/>
        <c:grouping val="clustered"/>
        <c:varyColors val="0"/>
        <c:ser>
          <c:idx val="0"/>
          <c:order val="0"/>
          <c:tx>
            <c:strRef>
              <c:f>Лист1!$B$1</c:f>
              <c:strCache>
                <c:ptCount val="1"/>
                <c:pt idx="0">
                  <c:v>Ряд 1</c:v>
                </c:pt>
              </c:strCache>
            </c:strRef>
          </c:tx>
          <c:invertIfNegative val="0"/>
          <c:dLbls>
            <c:dLbl>
              <c:idx val="1"/>
              <c:tx>
                <c:rich>
                  <a:bodyPr/>
                  <a:lstStyle/>
                  <a:p>
                    <a:r>
                      <a:rPr lang="en-US" dirty="0" smtClean="0"/>
                      <a:t>3</a:t>
                    </a:r>
                    <a:r>
                      <a:rPr lang="en-US" baseline="0" dirty="0" smtClean="0"/>
                      <a:t> 070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chemeClr val="bg1"/>
                    </a:solidFill>
                    <a:latin typeface="Arial Narrow" panose="020B0606020202030204" pitchFamily="34"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Лист1!$A$2:$A$3</c:f>
              <c:strCache>
                <c:ptCount val="2"/>
                <c:pt idx="0">
                  <c:v>Категория 1</c:v>
                </c:pt>
                <c:pt idx="1">
                  <c:v>Категория 2</c:v>
                </c:pt>
              </c:strCache>
            </c:strRef>
          </c:cat>
          <c:val>
            <c:numRef>
              <c:f>Лист1!$B$2:$B$3</c:f>
              <c:numCache>
                <c:formatCode>#,##0</c:formatCode>
                <c:ptCount val="2"/>
                <c:pt idx="0">
                  <c:v>2339.8000000000002</c:v>
                </c:pt>
                <c:pt idx="1">
                  <c:v>3070</c:v>
                </c:pt>
              </c:numCache>
            </c:numRef>
          </c:val>
        </c:ser>
        <c:dLbls>
          <c:showLegendKey val="0"/>
          <c:showVal val="0"/>
          <c:showCatName val="0"/>
          <c:showSerName val="0"/>
          <c:showPercent val="0"/>
          <c:showBubbleSize val="0"/>
        </c:dLbls>
        <c:gapWidth val="150"/>
        <c:axId val="64875904"/>
        <c:axId val="65315968"/>
      </c:barChart>
      <c:catAx>
        <c:axId val="64875904"/>
        <c:scaling>
          <c:orientation val="minMax"/>
        </c:scaling>
        <c:delete val="1"/>
        <c:axPos val="l"/>
        <c:numFmt formatCode="General" sourceLinked="0"/>
        <c:majorTickMark val="out"/>
        <c:minorTickMark val="none"/>
        <c:tickLblPos val="nextTo"/>
        <c:crossAx val="65315968"/>
        <c:crosses val="autoZero"/>
        <c:auto val="1"/>
        <c:lblAlgn val="ctr"/>
        <c:lblOffset val="100"/>
        <c:noMultiLvlLbl val="0"/>
      </c:catAx>
      <c:valAx>
        <c:axId val="65315968"/>
        <c:scaling>
          <c:orientation val="minMax"/>
        </c:scaling>
        <c:delete val="1"/>
        <c:axPos val="b"/>
        <c:numFmt formatCode="#,##0" sourceLinked="1"/>
        <c:majorTickMark val="out"/>
        <c:minorTickMark val="none"/>
        <c:tickLblPos val="nextTo"/>
        <c:crossAx val="648759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63724600057147E-2"/>
          <c:y val="5.8393831070032473E-2"/>
          <c:w val="0.82773173407240519"/>
          <c:h val="0.88321233785993503"/>
        </c:manualLayout>
      </c:layout>
      <c:barChart>
        <c:barDir val="bar"/>
        <c:grouping val="clustered"/>
        <c:varyColors val="0"/>
        <c:ser>
          <c:idx val="0"/>
          <c:order val="0"/>
          <c:tx>
            <c:strRef>
              <c:f>Лист1!$B$1</c:f>
              <c:strCache>
                <c:ptCount val="1"/>
                <c:pt idx="0">
                  <c:v>Ряд 1</c:v>
                </c:pt>
              </c:strCache>
            </c:strRef>
          </c:tx>
          <c:invertIfNegative val="0"/>
          <c:dLbls>
            <c:dLbl>
              <c:idx val="0"/>
              <c:tx>
                <c:rich>
                  <a:bodyPr/>
                  <a:lstStyle/>
                  <a:p>
                    <a:r>
                      <a:rPr lang="ru-RU" dirty="0" smtClean="0"/>
                      <a:t>611</a:t>
                    </a:r>
                    <a:endParaRPr lang="en-US" dirty="0"/>
                  </a:p>
                </c:rich>
              </c:tx>
              <c:dLblPos val="inEnd"/>
              <c:showLegendKey val="0"/>
              <c:showVal val="1"/>
              <c:showCatName val="0"/>
              <c:showSerName val="0"/>
              <c:showPercent val="0"/>
              <c:showBubbleSize val="0"/>
            </c:dLbl>
            <c:dLbl>
              <c:idx val="1"/>
              <c:tx>
                <c:rich>
                  <a:bodyPr/>
                  <a:lstStyle/>
                  <a:p>
                    <a:r>
                      <a:rPr lang="ru-RU" dirty="0" smtClean="0"/>
                      <a:t>910</a:t>
                    </a:r>
                    <a:endParaRPr lang="en-US" dirty="0"/>
                  </a:p>
                </c:rich>
              </c:tx>
              <c:dLblPos val="inEnd"/>
              <c:showLegendKey val="0"/>
              <c:showVal val="1"/>
              <c:showCatName val="0"/>
              <c:showSerName val="0"/>
              <c:showPercent val="0"/>
              <c:showBubbleSize val="0"/>
            </c:dLbl>
            <c:dLbl>
              <c:idx val="2"/>
              <c:tx>
                <c:rich>
                  <a:bodyPr/>
                  <a:lstStyle/>
                  <a:p>
                    <a:r>
                      <a:rPr lang="en-US" dirty="0"/>
                      <a:t>1 </a:t>
                    </a:r>
                    <a:r>
                      <a:rPr lang="ru-RU" dirty="0" smtClean="0"/>
                      <a:t>521</a:t>
                    </a:r>
                    <a:endParaRPr lang="en-US" dirty="0"/>
                  </a:p>
                </c:rich>
              </c:tx>
              <c:dLblPos val="inEnd"/>
              <c:showLegendKey val="0"/>
              <c:showVal val="1"/>
              <c:showCatName val="0"/>
              <c:showSerName val="0"/>
              <c:showPercent val="0"/>
              <c:showBubbleSize val="0"/>
            </c:dLbl>
            <c:txPr>
              <a:bodyPr/>
              <a:lstStyle/>
              <a:p>
                <a:pPr>
                  <a:defRPr sz="1600" b="1">
                    <a:solidFill>
                      <a:schemeClr val="bg1"/>
                    </a:solidFill>
                    <a:latin typeface="Arial Narrow" panose="020B0606020202030204" pitchFamily="34" charset="0"/>
                  </a:defRPr>
                </a:pPr>
                <a:endParaRPr lang="ru-RU"/>
              </a:p>
            </c:txPr>
            <c:dLblPos val="inEnd"/>
            <c:showLegendKey val="0"/>
            <c:showVal val="1"/>
            <c:showCatName val="0"/>
            <c:showSerName val="0"/>
            <c:showPercent val="0"/>
            <c:showBubbleSize val="0"/>
            <c:showLeaderLines val="0"/>
          </c:dLbls>
          <c:cat>
            <c:strRef>
              <c:f>Лист1!$A$2:$A$4</c:f>
              <c:strCache>
                <c:ptCount val="3"/>
                <c:pt idx="0">
                  <c:v>Категория 1</c:v>
                </c:pt>
                <c:pt idx="1">
                  <c:v>Категория 2</c:v>
                </c:pt>
                <c:pt idx="2">
                  <c:v>Категория 3</c:v>
                </c:pt>
              </c:strCache>
            </c:strRef>
          </c:cat>
          <c:val>
            <c:numRef>
              <c:f>Лист1!$B$2:$B$4</c:f>
              <c:numCache>
                <c:formatCode>#,##0</c:formatCode>
                <c:ptCount val="3"/>
                <c:pt idx="0">
                  <c:v>504.2</c:v>
                </c:pt>
                <c:pt idx="1">
                  <c:v>754.9</c:v>
                </c:pt>
                <c:pt idx="2">
                  <c:v>1259</c:v>
                </c:pt>
              </c:numCache>
            </c:numRef>
          </c:val>
        </c:ser>
        <c:dLbls>
          <c:showLegendKey val="0"/>
          <c:showVal val="0"/>
          <c:showCatName val="0"/>
          <c:showSerName val="0"/>
          <c:showPercent val="0"/>
          <c:showBubbleSize val="0"/>
        </c:dLbls>
        <c:gapWidth val="150"/>
        <c:axId val="63463424"/>
        <c:axId val="63466112"/>
      </c:barChart>
      <c:catAx>
        <c:axId val="63463424"/>
        <c:scaling>
          <c:orientation val="minMax"/>
        </c:scaling>
        <c:delete val="1"/>
        <c:axPos val="l"/>
        <c:majorTickMark val="out"/>
        <c:minorTickMark val="none"/>
        <c:tickLblPos val="nextTo"/>
        <c:crossAx val="63466112"/>
        <c:crosses val="autoZero"/>
        <c:auto val="1"/>
        <c:lblAlgn val="ctr"/>
        <c:lblOffset val="100"/>
        <c:noMultiLvlLbl val="0"/>
      </c:catAx>
      <c:valAx>
        <c:axId val="63466112"/>
        <c:scaling>
          <c:orientation val="minMax"/>
        </c:scaling>
        <c:delete val="1"/>
        <c:axPos val="b"/>
        <c:numFmt formatCode="#,##0" sourceLinked="1"/>
        <c:majorTickMark val="out"/>
        <c:minorTickMark val="none"/>
        <c:tickLblPos val="nextTo"/>
        <c:crossAx val="6346342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0.28264</cdr:x>
      <cdr:y>0.33944</cdr:y>
    </cdr:from>
    <cdr:to>
      <cdr:x>0.59534</cdr:x>
      <cdr:y>0.68854</cdr:y>
    </cdr:to>
    <cdr:sp macro="" textlink="">
      <cdr:nvSpPr>
        <cdr:cNvPr id="2" name="Поле 1"/>
        <cdr:cNvSpPr txBox="1"/>
      </cdr:nvSpPr>
      <cdr:spPr>
        <a:xfrm xmlns:a="http://schemas.openxmlformats.org/drawingml/2006/main">
          <a:off x="865794" y="887176"/>
          <a:ext cx="957875" cy="9124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2400" b="1" dirty="0" smtClean="0">
              <a:solidFill>
                <a:schemeClr val="tx1">
                  <a:lumMod val="65000"/>
                  <a:lumOff val="35000"/>
                </a:schemeClr>
              </a:solidFill>
              <a:latin typeface="Arial Narrow" panose="020B0606020202030204" pitchFamily="34" charset="0"/>
            </a:rPr>
            <a:t>25 847</a:t>
          </a:r>
          <a:endParaRPr lang="ru-RU" sz="2400" b="1" dirty="0">
            <a:solidFill>
              <a:schemeClr val="tx1">
                <a:lumMod val="65000"/>
                <a:lumOff val="35000"/>
              </a:schemeClr>
            </a:solidFill>
            <a:latin typeface="Arial Narrow" panose="020B0606020202030204" pitchFamily="34" charset="0"/>
          </a:endParaRPr>
        </a:p>
        <a:p xmlns:a="http://schemas.openxmlformats.org/drawingml/2006/main">
          <a:pPr algn="ctr"/>
          <a:r>
            <a:rPr lang="ru-RU" sz="1600" b="1" dirty="0">
              <a:solidFill>
                <a:schemeClr val="tx1">
                  <a:lumMod val="65000"/>
                  <a:lumOff val="35000"/>
                </a:schemeClr>
              </a:solidFill>
              <a:latin typeface="Arial Narrow" panose="020B0606020202030204" pitchFamily="34" charset="0"/>
            </a:rPr>
            <a:t>млрд. </a:t>
          </a:r>
          <a:r>
            <a:rPr lang="ru-RU" sz="1600" b="1" dirty="0" smtClean="0">
              <a:solidFill>
                <a:schemeClr val="tx1">
                  <a:lumMod val="65000"/>
                  <a:lumOff val="35000"/>
                </a:schemeClr>
              </a:solidFill>
              <a:latin typeface="Arial Narrow" panose="020B0606020202030204" pitchFamily="34" charset="0"/>
            </a:rPr>
            <a:t>руб.</a:t>
          </a:r>
          <a:endParaRPr lang="ru-RU" sz="1600" b="1" dirty="0">
            <a:solidFill>
              <a:schemeClr val="tx1">
                <a:lumMod val="65000"/>
                <a:lumOff val="35000"/>
              </a:schemeClr>
            </a:solidFill>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0.83821</cdr:x>
      <cdr:y>0.26816</cdr:y>
    </cdr:from>
    <cdr:to>
      <cdr:x>1</cdr:x>
      <cdr:y>0.69721</cdr:y>
    </cdr:to>
    <cdr:sp macro="" textlink="">
      <cdr:nvSpPr>
        <cdr:cNvPr id="2" name="Прямоугольник 1"/>
        <cdr:cNvSpPr/>
      </cdr:nvSpPr>
      <cdr:spPr>
        <a:xfrm xmlns:a="http://schemas.openxmlformats.org/drawingml/2006/main">
          <a:off x="4103804" y="230833"/>
          <a:ext cx="792087"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ru-RU" sz="1800" b="1" dirty="0" smtClean="0">
              <a:solidFill>
                <a:schemeClr val="accent6">
                  <a:lumMod val="75000"/>
                </a:schemeClr>
              </a:solidFill>
              <a:latin typeface="Arial Narrow" panose="020B0606020202030204" pitchFamily="34" charset="0"/>
            </a:rPr>
            <a:t>+7,7%</a:t>
          </a:r>
          <a:endParaRPr lang="ru-RU" sz="1800" b="1" dirty="0">
            <a:solidFill>
              <a:schemeClr val="accent6">
                <a:lumMod val="75000"/>
              </a:schemeClr>
            </a:solidFill>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0.34328</cdr:x>
      <cdr:y>0.27565</cdr:y>
    </cdr:from>
    <cdr:to>
      <cdr:x>0.55147</cdr:x>
      <cdr:y>0.70471</cdr:y>
    </cdr:to>
    <cdr:sp macro="" textlink="">
      <cdr:nvSpPr>
        <cdr:cNvPr id="2" name="Прямоугольник 1"/>
        <cdr:cNvSpPr/>
      </cdr:nvSpPr>
      <cdr:spPr>
        <a:xfrm xmlns:a="http://schemas.openxmlformats.org/drawingml/2006/main">
          <a:off x="1656184" y="237281"/>
          <a:ext cx="1004420"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just"/>
          <a:r>
            <a:rPr lang="ru-RU" sz="1800" b="1" dirty="0" smtClean="0">
              <a:solidFill>
                <a:schemeClr val="accent6">
                  <a:lumMod val="75000"/>
                </a:schemeClr>
              </a:solidFill>
              <a:latin typeface="Arial Narrow" panose="020B0606020202030204" pitchFamily="34" charset="0"/>
            </a:rPr>
            <a:t>+ 24,1%</a:t>
          </a:r>
          <a:endParaRPr lang="ru-RU" sz="1800" b="1" dirty="0">
            <a:solidFill>
              <a:schemeClr val="accent6">
                <a:lumMod val="75000"/>
              </a:schemeClr>
            </a:solidFill>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0.08198</cdr:x>
      <cdr:y>0.77946</cdr:y>
    </cdr:from>
    <cdr:to>
      <cdr:x>0.26938</cdr:x>
      <cdr:y>0.97221</cdr:y>
    </cdr:to>
    <cdr:sp macro="" textlink="">
      <cdr:nvSpPr>
        <cdr:cNvPr id="3" name="Прямоугольник 2"/>
        <cdr:cNvSpPr/>
      </cdr:nvSpPr>
      <cdr:spPr>
        <a:xfrm xmlns:a="http://schemas.openxmlformats.org/drawingml/2006/main">
          <a:off x="395536" y="1804674"/>
          <a:ext cx="904119" cy="44627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ru-RU" sz="500" b="1" dirty="0" smtClean="0">
            <a:solidFill>
              <a:schemeClr val="accent6">
                <a:lumMod val="75000"/>
              </a:schemeClr>
            </a:solidFill>
            <a:latin typeface="Arial Narrow" panose="020B0606020202030204" pitchFamily="34" charset="0"/>
          </a:endParaRPr>
        </a:p>
        <a:p xmlns:a="http://schemas.openxmlformats.org/drawingml/2006/main">
          <a:pPr algn="ctr"/>
          <a:r>
            <a:rPr lang="ru-RU" b="1" dirty="0" smtClean="0">
              <a:solidFill>
                <a:schemeClr val="accent6">
                  <a:lumMod val="75000"/>
                </a:schemeClr>
              </a:solidFill>
              <a:latin typeface="Arial Narrow" panose="020B0606020202030204" pitchFamily="34" charset="0"/>
            </a:rPr>
            <a:t>+ 24,7%</a:t>
          </a:r>
          <a:endParaRPr lang="ru-RU" b="1" dirty="0">
            <a:solidFill>
              <a:schemeClr val="accent6">
                <a:lumMod val="75000"/>
              </a:schemeClr>
            </a:solidFill>
            <a:latin typeface="Arial Narrow" panose="020B0606020202030204" pitchFamily="34" charset="0"/>
          </a:endParaRPr>
        </a:p>
      </cdr:txBody>
    </cdr:sp>
  </cdr:relSizeAnchor>
  <cdr:relSizeAnchor xmlns:cdr="http://schemas.openxmlformats.org/drawingml/2006/chartDrawing">
    <cdr:from>
      <cdr:x>0.14647</cdr:x>
      <cdr:y>0.58723</cdr:y>
    </cdr:from>
    <cdr:to>
      <cdr:x>0.36557</cdr:x>
      <cdr:y>0.74674</cdr:y>
    </cdr:to>
    <cdr:sp macro="" textlink="">
      <cdr:nvSpPr>
        <cdr:cNvPr id="4" name="Прямоугольник 3"/>
        <cdr:cNvSpPr/>
      </cdr:nvSpPr>
      <cdr:spPr>
        <a:xfrm xmlns:a="http://schemas.openxmlformats.org/drawingml/2006/main">
          <a:off x="706656" y="1359597"/>
          <a:ext cx="10570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ru-RU" sz="1800" b="1" dirty="0" smtClean="0">
              <a:solidFill>
                <a:schemeClr val="accent6">
                  <a:lumMod val="75000"/>
                </a:schemeClr>
              </a:solidFill>
              <a:latin typeface="Arial Narrow" panose="020B0606020202030204" pitchFamily="34" charset="0"/>
            </a:rPr>
            <a:t>+ </a:t>
          </a:r>
          <a:r>
            <a:rPr lang="ru-RU" b="1" dirty="0" smtClean="0">
              <a:solidFill>
                <a:schemeClr val="accent6">
                  <a:lumMod val="75000"/>
                </a:schemeClr>
              </a:solidFill>
              <a:latin typeface="Arial Narrow" panose="020B0606020202030204" pitchFamily="34" charset="0"/>
            </a:rPr>
            <a:t>8</a:t>
          </a:r>
          <a:r>
            <a:rPr lang="ru-RU" sz="1800" b="1" dirty="0" smtClean="0">
              <a:solidFill>
                <a:schemeClr val="accent6">
                  <a:lumMod val="75000"/>
                </a:schemeClr>
              </a:solidFill>
              <a:latin typeface="Arial Narrow" panose="020B0606020202030204" pitchFamily="34" charset="0"/>
            </a:rPr>
            <a:t>,0%</a:t>
          </a:r>
          <a:endParaRPr lang="ru-RU" sz="1800" b="1" dirty="0">
            <a:solidFill>
              <a:schemeClr val="accent6">
                <a:lumMod val="75000"/>
              </a:schemeClr>
            </a:solidFill>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0.09124</cdr:x>
      <cdr:y>0.76645</cdr:y>
    </cdr:from>
    <cdr:to>
      <cdr:x>0.43453</cdr:x>
      <cdr:y>0.9592</cdr:y>
    </cdr:to>
    <cdr:sp macro="" textlink="">
      <cdr:nvSpPr>
        <cdr:cNvPr id="3" name="Прямоугольник 2"/>
        <cdr:cNvSpPr/>
      </cdr:nvSpPr>
      <cdr:spPr>
        <a:xfrm xmlns:a="http://schemas.openxmlformats.org/drawingml/2006/main">
          <a:off x="440203" y="1774557"/>
          <a:ext cx="1656184" cy="44627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ru-RU" sz="500" b="1" dirty="0" smtClean="0">
            <a:solidFill>
              <a:schemeClr val="accent6">
                <a:lumMod val="75000"/>
              </a:schemeClr>
            </a:solidFill>
            <a:latin typeface="Arial Narrow" panose="020B0606020202030204" pitchFamily="34" charset="0"/>
          </a:endParaRPr>
        </a:p>
        <a:p xmlns:a="http://schemas.openxmlformats.org/drawingml/2006/main">
          <a:pPr algn="ctr"/>
          <a:r>
            <a:rPr lang="ru-RU" b="1" dirty="0">
              <a:solidFill>
                <a:schemeClr val="accent6">
                  <a:lumMod val="75000"/>
                </a:schemeClr>
              </a:solidFill>
              <a:latin typeface="Arial Narrow" panose="020B0606020202030204" pitchFamily="34" charset="0"/>
            </a:rPr>
            <a:t>в</a:t>
          </a:r>
          <a:r>
            <a:rPr lang="ru-RU" b="1" dirty="0" smtClean="0">
              <a:solidFill>
                <a:schemeClr val="accent6">
                  <a:lumMod val="75000"/>
                </a:schemeClr>
              </a:solidFill>
              <a:latin typeface="Arial Narrow" panose="020B0606020202030204" pitchFamily="34" charset="0"/>
            </a:rPr>
            <a:t> 1,5 раза</a:t>
          </a:r>
          <a:endParaRPr lang="ru-RU" b="1" dirty="0">
            <a:solidFill>
              <a:schemeClr val="accent6">
                <a:lumMod val="75000"/>
              </a:schemeClr>
            </a:solidFill>
            <a:latin typeface="Arial Narrow" panose="020B0606020202030204" pitchFamily="34" charset="0"/>
          </a:endParaRPr>
        </a:p>
      </cdr:txBody>
    </cdr:sp>
  </cdr:relSizeAnchor>
  <cdr:relSizeAnchor xmlns:cdr="http://schemas.openxmlformats.org/drawingml/2006/chartDrawing">
    <cdr:from>
      <cdr:x>0.15661</cdr:x>
      <cdr:y>0.5999</cdr:y>
    </cdr:from>
    <cdr:to>
      <cdr:x>0.37571</cdr:x>
      <cdr:y>0.75941</cdr:y>
    </cdr:to>
    <cdr:sp macro="" textlink="">
      <cdr:nvSpPr>
        <cdr:cNvPr id="4" name="Прямоугольник 3"/>
        <cdr:cNvSpPr/>
      </cdr:nvSpPr>
      <cdr:spPr>
        <a:xfrm xmlns:a="http://schemas.openxmlformats.org/drawingml/2006/main">
          <a:off x="755576" y="1388943"/>
          <a:ext cx="1057056" cy="36931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ru-RU" sz="1800" b="1" dirty="0" smtClean="0">
              <a:solidFill>
                <a:schemeClr val="accent6">
                  <a:lumMod val="75000"/>
                </a:schemeClr>
              </a:solidFill>
              <a:latin typeface="Arial Narrow" panose="020B0606020202030204" pitchFamily="34" charset="0"/>
            </a:rPr>
            <a:t>+ </a:t>
          </a:r>
          <a:r>
            <a:rPr lang="ru-RU" b="1" dirty="0">
              <a:solidFill>
                <a:schemeClr val="accent6">
                  <a:lumMod val="75000"/>
                </a:schemeClr>
              </a:solidFill>
              <a:latin typeface="Arial Narrow" panose="020B0606020202030204" pitchFamily="34" charset="0"/>
            </a:rPr>
            <a:t>4</a:t>
          </a:r>
          <a:r>
            <a:rPr lang="ru-RU" sz="1800" b="1" dirty="0" smtClean="0">
              <a:solidFill>
                <a:schemeClr val="accent6">
                  <a:lumMod val="75000"/>
                </a:schemeClr>
              </a:solidFill>
              <a:latin typeface="Arial Narrow" panose="020B0606020202030204" pitchFamily="34" charset="0"/>
            </a:rPr>
            <a:t>,0%</a:t>
          </a:r>
          <a:endParaRPr lang="ru-RU" sz="1800" b="1" dirty="0">
            <a:solidFill>
              <a:schemeClr val="accent6">
                <a:lumMod val="75000"/>
              </a:schemeClr>
            </a:solidFill>
            <a:latin typeface="Arial Narrow" panose="020B0606020202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0.27139</cdr:x>
      <cdr:y>0.3694</cdr:y>
    </cdr:from>
    <cdr:to>
      <cdr:x>0.60449</cdr:x>
      <cdr:y>0.55439</cdr:y>
    </cdr:to>
    <cdr:sp macro="" textlink="">
      <cdr:nvSpPr>
        <cdr:cNvPr id="2" name="TextBox 1"/>
        <cdr:cNvSpPr txBox="1"/>
      </cdr:nvSpPr>
      <cdr:spPr>
        <a:xfrm xmlns:a="http://schemas.openxmlformats.org/drawingml/2006/main">
          <a:off x="895194" y="792614"/>
          <a:ext cx="1098734" cy="3969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2400" b="1" dirty="0" smtClean="0">
              <a:solidFill>
                <a:schemeClr val="accent6">
                  <a:lumMod val="75000"/>
                </a:schemeClr>
              </a:solidFill>
              <a:latin typeface="Arial Narrow" panose="020B0606020202030204" pitchFamily="34" charset="0"/>
            </a:rPr>
            <a:t>238,6</a:t>
          </a:r>
          <a:endParaRPr lang="ru-RU" sz="2400" b="1" dirty="0">
            <a:solidFill>
              <a:schemeClr val="accent6">
                <a:lumMod val="75000"/>
              </a:schemeClr>
            </a:solidFill>
            <a:latin typeface="Arial Narrow" panose="020B060602020203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0.20372</cdr:x>
      <cdr:y>0.51162</cdr:y>
    </cdr:from>
    <cdr:to>
      <cdr:x>0.36895</cdr:x>
      <cdr:y>0.59533</cdr:y>
    </cdr:to>
    <cdr:sp macro="" textlink="">
      <cdr:nvSpPr>
        <cdr:cNvPr id="2" name="Прямоугольник 1"/>
        <cdr:cNvSpPr/>
      </cdr:nvSpPr>
      <cdr:spPr>
        <a:xfrm xmlns:a="http://schemas.openxmlformats.org/drawingml/2006/main">
          <a:off x="745282" y="2036167"/>
          <a:ext cx="604477" cy="33315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100" b="1" dirty="0">
              <a:solidFill>
                <a:schemeClr val="accent6">
                  <a:lumMod val="75000"/>
                </a:schemeClr>
              </a:solidFill>
              <a:latin typeface="Arial Narrow" panose="020B0606020202030204" pitchFamily="34" charset="0"/>
            </a:rPr>
            <a:t>114,1</a:t>
          </a:r>
        </a:p>
      </cdr:txBody>
    </cdr:sp>
  </cdr:relSizeAnchor>
  <cdr:relSizeAnchor xmlns:cdr="http://schemas.openxmlformats.org/drawingml/2006/chartDrawing">
    <cdr:from>
      <cdr:x>0.74476</cdr:x>
      <cdr:y>0.45734</cdr:y>
    </cdr:from>
    <cdr:to>
      <cdr:x>0.8999</cdr:x>
      <cdr:y>0.52943</cdr:y>
    </cdr:to>
    <cdr:sp macro="" textlink="">
      <cdr:nvSpPr>
        <cdr:cNvPr id="3" name="Прямоугольник 2"/>
        <cdr:cNvSpPr/>
      </cdr:nvSpPr>
      <cdr:spPr>
        <a:xfrm xmlns:a="http://schemas.openxmlformats.org/drawingml/2006/main">
          <a:off x="2724613" y="1820143"/>
          <a:ext cx="567564" cy="28690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100" b="1" dirty="0">
              <a:solidFill>
                <a:schemeClr val="accent6">
                  <a:lumMod val="75000"/>
                </a:schemeClr>
              </a:solidFill>
              <a:latin typeface="Arial Narrow" panose="020B0606020202030204" pitchFamily="34" charset="0"/>
            </a:rPr>
            <a:t>24</a:t>
          </a:r>
        </a:p>
      </cdr:txBody>
    </cdr:sp>
  </cdr:relSizeAnchor>
  <cdr:relSizeAnchor xmlns:cdr="http://schemas.openxmlformats.org/drawingml/2006/chartDrawing">
    <cdr:from>
      <cdr:x>0.47928</cdr:x>
      <cdr:y>0.63827</cdr:y>
    </cdr:from>
    <cdr:to>
      <cdr:x>0.57769</cdr:x>
      <cdr:y>0.71064</cdr:y>
    </cdr:to>
    <cdr:sp macro="" textlink="">
      <cdr:nvSpPr>
        <cdr:cNvPr id="4" name="Прямоугольник 3"/>
        <cdr:cNvSpPr/>
      </cdr:nvSpPr>
      <cdr:spPr>
        <a:xfrm xmlns:a="http://schemas.openxmlformats.org/drawingml/2006/main">
          <a:off x="1753394" y="2540223"/>
          <a:ext cx="360040" cy="28803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100" b="1" dirty="0">
              <a:solidFill>
                <a:schemeClr val="accent6">
                  <a:lumMod val="75000"/>
                </a:schemeClr>
              </a:solidFill>
              <a:latin typeface="Arial Narrow" panose="020B0606020202030204" pitchFamily="34" charset="0"/>
            </a:rPr>
            <a:t>4,1</a:t>
          </a:r>
        </a:p>
      </cdr:txBody>
    </cdr:sp>
  </cdr:relSizeAnchor>
  <cdr:relSizeAnchor xmlns:cdr="http://schemas.openxmlformats.org/drawingml/2006/chartDrawing">
    <cdr:from>
      <cdr:x>0.63674</cdr:x>
      <cdr:y>0.58399</cdr:y>
    </cdr:from>
    <cdr:to>
      <cdr:x>0.77165</cdr:x>
      <cdr:y>0.66349</cdr:y>
    </cdr:to>
    <cdr:sp macro="" textlink="">
      <cdr:nvSpPr>
        <cdr:cNvPr id="5" name="Прямоугольник 4"/>
        <cdr:cNvSpPr/>
      </cdr:nvSpPr>
      <cdr:spPr>
        <a:xfrm xmlns:a="http://schemas.openxmlformats.org/drawingml/2006/main">
          <a:off x="2329458" y="2324199"/>
          <a:ext cx="493554" cy="3163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100" b="1" dirty="0">
              <a:solidFill>
                <a:schemeClr val="accent6">
                  <a:lumMod val="75000"/>
                </a:schemeClr>
              </a:solidFill>
              <a:latin typeface="Arial Narrow" panose="020B0606020202030204" pitchFamily="34" charset="0"/>
            </a:rPr>
            <a:t>17,7</a:t>
          </a:r>
        </a:p>
      </cdr:txBody>
    </cdr:sp>
  </cdr:relSizeAnchor>
  <cdr:relSizeAnchor xmlns:cdr="http://schemas.openxmlformats.org/drawingml/2006/chartDrawing">
    <cdr:from>
      <cdr:x>0.57769</cdr:x>
      <cdr:y>0.62018</cdr:y>
    </cdr:from>
    <cdr:to>
      <cdr:x>0.69689</cdr:x>
      <cdr:y>0.68206</cdr:y>
    </cdr:to>
    <cdr:sp macro="" textlink="">
      <cdr:nvSpPr>
        <cdr:cNvPr id="6" name="Прямоугольник 5"/>
        <cdr:cNvSpPr/>
      </cdr:nvSpPr>
      <cdr:spPr>
        <a:xfrm xmlns:a="http://schemas.openxmlformats.org/drawingml/2006/main">
          <a:off x="2113434" y="2468215"/>
          <a:ext cx="436081" cy="24627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100" b="1" dirty="0">
              <a:solidFill>
                <a:schemeClr val="accent6">
                  <a:lumMod val="75000"/>
                </a:schemeClr>
              </a:solidFill>
              <a:latin typeface="Arial Narrow" panose="020B0606020202030204" pitchFamily="34" charset="0"/>
            </a:rPr>
            <a:t>1,1</a:t>
          </a:r>
        </a:p>
      </cdr:txBody>
    </cdr:sp>
  </cdr:relSizeAnchor>
  <cdr:relSizeAnchor xmlns:cdr="http://schemas.openxmlformats.org/drawingml/2006/chartDrawing">
    <cdr:from>
      <cdr:x>0.38087</cdr:x>
      <cdr:y>0.34878</cdr:y>
    </cdr:from>
    <cdr:to>
      <cdr:x>0.66915</cdr:x>
      <cdr:y>0.49526</cdr:y>
    </cdr:to>
    <cdr:sp macro="" textlink="">
      <cdr:nvSpPr>
        <cdr:cNvPr id="7" name="Прямоугольник 6"/>
        <cdr:cNvSpPr/>
      </cdr:nvSpPr>
      <cdr:spPr>
        <a:xfrm xmlns:a="http://schemas.openxmlformats.org/drawingml/2006/main">
          <a:off x="1393354" y="1388095"/>
          <a:ext cx="1054642" cy="58297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lnSpc>
              <a:spcPts val="2100"/>
            </a:lnSpc>
          </a:pPr>
          <a:r>
            <a:rPr lang="ru-RU" sz="1400" b="1" dirty="0">
              <a:solidFill>
                <a:schemeClr val="accent6">
                  <a:lumMod val="75000"/>
                </a:schemeClr>
              </a:solidFill>
              <a:latin typeface="Arial Narrow" panose="020B0606020202030204" pitchFamily="34" charset="0"/>
            </a:rPr>
            <a:t>161,0</a:t>
          </a:r>
          <a:r>
            <a:rPr lang="ru-RU" sz="1200" b="1" dirty="0">
              <a:solidFill>
                <a:schemeClr val="accent6">
                  <a:lumMod val="75000"/>
                </a:schemeClr>
              </a:solidFill>
              <a:latin typeface="Arial Narrow" panose="020B0606020202030204" pitchFamily="34" charset="0"/>
            </a:rPr>
            <a:t> </a:t>
          </a:r>
        </a:p>
        <a:p xmlns:a="http://schemas.openxmlformats.org/drawingml/2006/main">
          <a:pPr algn="ctr">
            <a:lnSpc>
              <a:spcPts val="1000"/>
            </a:lnSpc>
          </a:pPr>
          <a:r>
            <a:rPr lang="ru-RU" sz="1100" b="1" dirty="0">
              <a:solidFill>
                <a:schemeClr val="accent6">
                  <a:lumMod val="75000"/>
                </a:schemeClr>
              </a:solidFill>
              <a:latin typeface="Arial Narrow" panose="020B0606020202030204" pitchFamily="34" charset="0"/>
            </a:rPr>
            <a:t>млрд. руб.</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00257" cy="49339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791098" y="2"/>
            <a:ext cx="2900257" cy="493395"/>
          </a:xfrm>
          <a:prstGeom prst="rect">
            <a:avLst/>
          </a:prstGeom>
        </p:spPr>
        <p:txBody>
          <a:bodyPr vert="horz" lIns="91440" tIns="45720" rIns="91440" bIns="45720" rtlCol="0"/>
          <a:lstStyle>
            <a:lvl1pPr algn="r">
              <a:defRPr sz="1200"/>
            </a:lvl1pPr>
          </a:lstStyle>
          <a:p>
            <a:fld id="{442B1674-EDFF-4ACF-819C-06B4B3EA7DCA}" type="datetimeFigureOut">
              <a:rPr lang="ru-RU" smtClean="0"/>
              <a:t>27.02.2018</a:t>
            </a:fld>
            <a:endParaRPr lang="ru-RU" dirty="0"/>
          </a:p>
        </p:txBody>
      </p:sp>
      <p:sp>
        <p:nvSpPr>
          <p:cNvPr id="4" name="Образ слайда 3"/>
          <p:cNvSpPr>
            <a:spLocks noGrp="1" noRot="1" noChangeAspect="1"/>
          </p:cNvSpPr>
          <p:nvPr>
            <p:ph type="sldImg" idx="2"/>
          </p:nvPr>
        </p:nvSpPr>
        <p:spPr>
          <a:xfrm>
            <a:off x="879475" y="739775"/>
            <a:ext cx="4933950" cy="3700463"/>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69291" y="4687260"/>
            <a:ext cx="5354320" cy="444055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2800"/>
            <a:ext cx="2900257" cy="49339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791098" y="9372800"/>
            <a:ext cx="2900257" cy="493395"/>
          </a:xfrm>
          <a:prstGeom prst="rect">
            <a:avLst/>
          </a:prstGeom>
        </p:spPr>
        <p:txBody>
          <a:bodyPr vert="horz" lIns="91440" tIns="45720" rIns="91440" bIns="45720" rtlCol="0" anchor="b"/>
          <a:lstStyle>
            <a:lvl1pPr algn="r">
              <a:defRPr sz="1200"/>
            </a:lvl1pPr>
          </a:lstStyle>
          <a:p>
            <a:fld id="{FA6C63C2-6CC4-4D69-B330-8740ECB5A0D8}" type="slidenum">
              <a:rPr lang="ru-RU" smtClean="0"/>
              <a:t>‹#›</a:t>
            </a:fld>
            <a:endParaRPr lang="ru-RU" dirty="0"/>
          </a:p>
        </p:txBody>
      </p:sp>
    </p:spTree>
    <p:extLst>
      <p:ext uri="{BB962C8B-B14F-4D97-AF65-F5344CB8AC3E}">
        <p14:creationId xmlns:p14="http://schemas.microsoft.com/office/powerpoint/2010/main" val="82310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6C63C2-6CC4-4D69-B330-8740ECB5A0D8}" type="slidenum">
              <a:rPr lang="ru-RU" smtClean="0"/>
              <a:t>4</a:t>
            </a:fld>
            <a:endParaRPr lang="ru-RU" dirty="0"/>
          </a:p>
        </p:txBody>
      </p:sp>
    </p:spTree>
    <p:extLst>
      <p:ext uri="{BB962C8B-B14F-4D97-AF65-F5344CB8AC3E}">
        <p14:creationId xmlns:p14="http://schemas.microsoft.com/office/powerpoint/2010/main" val="195429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6C63C2-6CC4-4D69-B330-8740ECB5A0D8}" type="slidenum">
              <a:rPr lang="ru-RU" smtClean="0"/>
              <a:t>6</a:t>
            </a:fld>
            <a:endParaRPr lang="ru-RU" dirty="0"/>
          </a:p>
        </p:txBody>
      </p:sp>
    </p:spTree>
    <p:extLst>
      <p:ext uri="{BB962C8B-B14F-4D97-AF65-F5344CB8AC3E}">
        <p14:creationId xmlns:p14="http://schemas.microsoft.com/office/powerpoint/2010/main" val="68697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6C63C2-6CC4-4D69-B330-8740ECB5A0D8}" type="slidenum">
              <a:rPr lang="ru-RU" smtClean="0"/>
              <a:t>8</a:t>
            </a:fld>
            <a:endParaRPr lang="ru-RU" dirty="0"/>
          </a:p>
        </p:txBody>
      </p:sp>
    </p:spTree>
    <p:extLst>
      <p:ext uri="{BB962C8B-B14F-4D97-AF65-F5344CB8AC3E}">
        <p14:creationId xmlns:p14="http://schemas.microsoft.com/office/powerpoint/2010/main" val="102895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6C63C2-6CC4-4D69-B330-8740ECB5A0D8}" type="slidenum">
              <a:rPr lang="ru-RU" smtClean="0"/>
              <a:t>11</a:t>
            </a:fld>
            <a:endParaRPr lang="ru-RU" dirty="0"/>
          </a:p>
        </p:txBody>
      </p:sp>
    </p:spTree>
    <p:extLst>
      <p:ext uri="{BB962C8B-B14F-4D97-AF65-F5344CB8AC3E}">
        <p14:creationId xmlns:p14="http://schemas.microsoft.com/office/powerpoint/2010/main" val="223916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6C63C2-6CC4-4D69-B330-8740ECB5A0D8}" type="slidenum">
              <a:rPr lang="ru-RU" smtClean="0"/>
              <a:t>27</a:t>
            </a:fld>
            <a:endParaRPr lang="ru-RU" dirty="0"/>
          </a:p>
        </p:txBody>
      </p:sp>
    </p:spTree>
    <p:extLst>
      <p:ext uri="{BB962C8B-B14F-4D97-AF65-F5344CB8AC3E}">
        <p14:creationId xmlns:p14="http://schemas.microsoft.com/office/powerpoint/2010/main" val="230768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694F0-5F17-4B03-BB06-3B895D141A80}" type="slidenum">
              <a:rPr lang="ru-RU" smtClean="0"/>
              <a:t>‹#›</a:t>
            </a:fld>
            <a:endParaRPr lang="ru-RU" dirty="0"/>
          </a:p>
        </p:txBody>
      </p:sp>
    </p:spTree>
    <p:extLst>
      <p:ext uri="{BB962C8B-B14F-4D97-AF65-F5344CB8AC3E}">
        <p14:creationId xmlns:p14="http://schemas.microsoft.com/office/powerpoint/2010/main" val="70751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694F0-5F17-4B03-BB06-3B895D141A80}" type="slidenum">
              <a:rPr lang="ru-RU" smtClean="0"/>
              <a:t>‹#›</a:t>
            </a:fld>
            <a:endParaRPr lang="ru-RU" dirty="0"/>
          </a:p>
        </p:txBody>
      </p:sp>
    </p:spTree>
    <p:extLst>
      <p:ext uri="{BB962C8B-B14F-4D97-AF65-F5344CB8AC3E}">
        <p14:creationId xmlns:p14="http://schemas.microsoft.com/office/powerpoint/2010/main" val="290490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694F0-5F17-4B03-BB06-3B895D141A80}" type="slidenum">
              <a:rPr lang="ru-RU" smtClean="0"/>
              <a:t>‹#›</a:t>
            </a:fld>
            <a:endParaRPr lang="ru-RU" dirty="0"/>
          </a:p>
        </p:txBody>
      </p:sp>
    </p:spTree>
    <p:extLst>
      <p:ext uri="{BB962C8B-B14F-4D97-AF65-F5344CB8AC3E}">
        <p14:creationId xmlns:p14="http://schemas.microsoft.com/office/powerpoint/2010/main" val="3256470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2433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5002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69092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05195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21585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1312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46420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4204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normAutofit/>
          </a:bodyPr>
          <a:lstStyle>
            <a:lvl1pPr algn="just">
              <a:defRPr sz="2000" b="1">
                <a:latin typeface="Arial Narrow" panose="020B0606020202030204" pitchFamily="34" charset="0"/>
              </a:defRPr>
            </a:lvl1pPr>
          </a:lstStyle>
          <a:p>
            <a:r>
              <a:rPr lang="ru-RU" dirty="0" smtClean="0"/>
              <a:t>Образец заголовка</a:t>
            </a:r>
            <a:endParaRPr lang="ru-RU" dirty="0"/>
          </a:p>
        </p:txBody>
      </p:sp>
    </p:spTree>
    <p:extLst>
      <p:ext uri="{BB962C8B-B14F-4D97-AF65-F5344CB8AC3E}">
        <p14:creationId xmlns:p14="http://schemas.microsoft.com/office/powerpoint/2010/main" val="628378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86239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74656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4066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694F0-5F17-4B03-BB06-3B895D141A80}" type="slidenum">
              <a:rPr lang="ru-RU" smtClean="0"/>
              <a:t>‹#›</a:t>
            </a:fld>
            <a:endParaRPr lang="ru-RU" dirty="0"/>
          </a:p>
        </p:txBody>
      </p:sp>
    </p:spTree>
    <p:extLst>
      <p:ext uri="{BB962C8B-B14F-4D97-AF65-F5344CB8AC3E}">
        <p14:creationId xmlns:p14="http://schemas.microsoft.com/office/powerpoint/2010/main" val="232030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694F0-5F17-4B03-BB06-3B895D141A80}" type="slidenum">
              <a:rPr lang="ru-RU" smtClean="0"/>
              <a:t>‹#›</a:t>
            </a:fld>
            <a:endParaRPr lang="ru-RU" dirty="0"/>
          </a:p>
        </p:txBody>
      </p:sp>
    </p:spTree>
    <p:extLst>
      <p:ext uri="{BB962C8B-B14F-4D97-AF65-F5344CB8AC3E}">
        <p14:creationId xmlns:p14="http://schemas.microsoft.com/office/powerpoint/2010/main" val="253393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694F0-5F17-4B03-BB06-3B895D141A80}" type="slidenum">
              <a:rPr lang="ru-RU" smtClean="0"/>
              <a:t>‹#›</a:t>
            </a:fld>
            <a:endParaRPr lang="ru-RU" dirty="0"/>
          </a:p>
        </p:txBody>
      </p:sp>
    </p:spTree>
    <p:extLst>
      <p:ext uri="{BB962C8B-B14F-4D97-AF65-F5344CB8AC3E}">
        <p14:creationId xmlns:p14="http://schemas.microsoft.com/office/powerpoint/2010/main" val="107581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694F0-5F17-4B03-BB06-3B895D141A80}" type="slidenum">
              <a:rPr lang="ru-RU" smtClean="0"/>
              <a:t>‹#›</a:t>
            </a:fld>
            <a:endParaRPr lang="ru-RU" dirty="0"/>
          </a:p>
        </p:txBody>
      </p:sp>
    </p:spTree>
    <p:extLst>
      <p:ext uri="{BB962C8B-B14F-4D97-AF65-F5344CB8AC3E}">
        <p14:creationId xmlns:p14="http://schemas.microsoft.com/office/powerpoint/2010/main" val="153027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694F0-5F17-4B03-BB06-3B895D141A80}" type="slidenum">
              <a:rPr lang="ru-RU" smtClean="0"/>
              <a:t>‹#›</a:t>
            </a:fld>
            <a:endParaRPr lang="ru-RU" dirty="0"/>
          </a:p>
        </p:txBody>
      </p:sp>
    </p:spTree>
    <p:extLst>
      <p:ext uri="{BB962C8B-B14F-4D97-AF65-F5344CB8AC3E}">
        <p14:creationId xmlns:p14="http://schemas.microsoft.com/office/powerpoint/2010/main" val="366404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694F0-5F17-4B03-BB06-3B895D141A80}" type="slidenum">
              <a:rPr lang="ru-RU" smtClean="0"/>
              <a:t>‹#›</a:t>
            </a:fld>
            <a:endParaRPr lang="ru-RU" dirty="0"/>
          </a:p>
        </p:txBody>
      </p:sp>
    </p:spTree>
    <p:extLst>
      <p:ext uri="{BB962C8B-B14F-4D97-AF65-F5344CB8AC3E}">
        <p14:creationId xmlns:p14="http://schemas.microsoft.com/office/powerpoint/2010/main" val="223202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694F0-5F17-4B03-BB06-3B895D141A80}" type="slidenum">
              <a:rPr lang="ru-RU" smtClean="0"/>
              <a:t>‹#›</a:t>
            </a:fld>
            <a:endParaRPr lang="ru-RU" dirty="0"/>
          </a:p>
        </p:txBody>
      </p:sp>
    </p:spTree>
    <p:extLst>
      <p:ext uri="{BB962C8B-B14F-4D97-AF65-F5344CB8AC3E}">
        <p14:creationId xmlns:p14="http://schemas.microsoft.com/office/powerpoint/2010/main" val="180082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694F0-5F17-4B03-BB06-3B895D141A80}" type="slidenum">
              <a:rPr lang="ru-RU" smtClean="0"/>
              <a:t>‹#›</a:t>
            </a:fld>
            <a:endParaRPr lang="ru-RU" dirty="0"/>
          </a:p>
        </p:txBody>
      </p:sp>
    </p:spTree>
    <p:extLst>
      <p:ext uri="{BB962C8B-B14F-4D97-AF65-F5344CB8AC3E}">
        <p14:creationId xmlns:p14="http://schemas.microsoft.com/office/powerpoint/2010/main" val="1388755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694F0-5F17-4B03-BB06-3B895D141A8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263197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garantf1://71700726.0/"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задержка 6"/>
          <p:cNvSpPr/>
          <p:nvPr/>
        </p:nvSpPr>
        <p:spPr>
          <a:xfrm rot="16200000">
            <a:off x="2663790" y="368658"/>
            <a:ext cx="3816424" cy="8928994"/>
          </a:xfrm>
          <a:custGeom>
            <a:avLst/>
            <a:gdLst>
              <a:gd name="connsiteX0" fmla="*/ 0 w 2628105"/>
              <a:gd name="connsiteY0" fmla="*/ 0 h 5277046"/>
              <a:gd name="connsiteX1" fmla="*/ 1314053 w 2628105"/>
              <a:gd name="connsiteY1" fmla="*/ 0 h 5277046"/>
              <a:gd name="connsiteX2" fmla="*/ 2628106 w 2628105"/>
              <a:gd name="connsiteY2" fmla="*/ 2638523 h 5277046"/>
              <a:gd name="connsiteX3" fmla="*/ 1314053 w 2628105"/>
              <a:gd name="connsiteY3" fmla="*/ 5277046 h 5277046"/>
              <a:gd name="connsiteX4" fmla="*/ 0 w 2628105"/>
              <a:gd name="connsiteY4" fmla="*/ 5277046 h 5277046"/>
              <a:gd name="connsiteX5" fmla="*/ 0 w 2628105"/>
              <a:gd name="connsiteY5" fmla="*/ 0 h 5277046"/>
              <a:gd name="connsiteX0" fmla="*/ 0 w 2628106"/>
              <a:gd name="connsiteY0" fmla="*/ 0 h 5277046"/>
              <a:gd name="connsiteX1" fmla="*/ 1314053 w 2628106"/>
              <a:gd name="connsiteY1" fmla="*/ 0 h 5277046"/>
              <a:gd name="connsiteX2" fmla="*/ 2628106 w 2628106"/>
              <a:gd name="connsiteY2" fmla="*/ 2638523 h 5277046"/>
              <a:gd name="connsiteX3" fmla="*/ 1314053 w 2628106"/>
              <a:gd name="connsiteY3" fmla="*/ 5277046 h 5277046"/>
              <a:gd name="connsiteX4" fmla="*/ 0 w 2628106"/>
              <a:gd name="connsiteY4" fmla="*/ 5277046 h 5277046"/>
              <a:gd name="connsiteX5" fmla="*/ 0 w 2628106"/>
              <a:gd name="connsiteY5" fmla="*/ 0 h 5277046"/>
              <a:gd name="connsiteX0" fmla="*/ 0 w 2473559"/>
              <a:gd name="connsiteY0" fmla="*/ 0 h 5277046"/>
              <a:gd name="connsiteX1" fmla="*/ 1314053 w 2473559"/>
              <a:gd name="connsiteY1" fmla="*/ 0 h 5277046"/>
              <a:gd name="connsiteX2" fmla="*/ 2473559 w 2473559"/>
              <a:gd name="connsiteY2" fmla="*/ 2715796 h 5277046"/>
              <a:gd name="connsiteX3" fmla="*/ 1314053 w 2473559"/>
              <a:gd name="connsiteY3" fmla="*/ 5277046 h 5277046"/>
              <a:gd name="connsiteX4" fmla="*/ 0 w 2473559"/>
              <a:gd name="connsiteY4" fmla="*/ 5277046 h 5277046"/>
              <a:gd name="connsiteX5" fmla="*/ 0 w 2473559"/>
              <a:gd name="connsiteY5" fmla="*/ 0 h 5277046"/>
              <a:gd name="connsiteX0" fmla="*/ 0 w 2536039"/>
              <a:gd name="connsiteY0" fmla="*/ 0 h 5277046"/>
              <a:gd name="connsiteX1" fmla="*/ 1314053 w 2536039"/>
              <a:gd name="connsiteY1" fmla="*/ 0 h 5277046"/>
              <a:gd name="connsiteX2" fmla="*/ 2473559 w 2536039"/>
              <a:gd name="connsiteY2" fmla="*/ 2715796 h 5277046"/>
              <a:gd name="connsiteX3" fmla="*/ 1919360 w 2536039"/>
              <a:gd name="connsiteY3" fmla="*/ 5264170 h 5277046"/>
              <a:gd name="connsiteX4" fmla="*/ 0 w 2536039"/>
              <a:gd name="connsiteY4" fmla="*/ 5277046 h 5277046"/>
              <a:gd name="connsiteX5" fmla="*/ 0 w 2536039"/>
              <a:gd name="connsiteY5" fmla="*/ 0 h 5277046"/>
              <a:gd name="connsiteX0" fmla="*/ 0 w 2489754"/>
              <a:gd name="connsiteY0" fmla="*/ 0 h 5277046"/>
              <a:gd name="connsiteX1" fmla="*/ 1314053 w 2489754"/>
              <a:gd name="connsiteY1" fmla="*/ 0 h 5277046"/>
              <a:gd name="connsiteX2" fmla="*/ 2473559 w 2489754"/>
              <a:gd name="connsiteY2" fmla="*/ 2715796 h 5277046"/>
              <a:gd name="connsiteX3" fmla="*/ 1919360 w 2489754"/>
              <a:gd name="connsiteY3" fmla="*/ 5264170 h 5277046"/>
              <a:gd name="connsiteX4" fmla="*/ 0 w 2489754"/>
              <a:gd name="connsiteY4" fmla="*/ 5277046 h 5277046"/>
              <a:gd name="connsiteX5" fmla="*/ 0 w 2489754"/>
              <a:gd name="connsiteY5" fmla="*/ 0 h 5277046"/>
              <a:gd name="connsiteX0" fmla="*/ 0 w 2595396"/>
              <a:gd name="connsiteY0" fmla="*/ 0 h 5277046"/>
              <a:gd name="connsiteX1" fmla="*/ 1314053 w 2595396"/>
              <a:gd name="connsiteY1" fmla="*/ 0 h 5277046"/>
              <a:gd name="connsiteX2" fmla="*/ 2473559 w 2595396"/>
              <a:gd name="connsiteY2" fmla="*/ 2715796 h 5277046"/>
              <a:gd name="connsiteX3" fmla="*/ 2382999 w 2595396"/>
              <a:gd name="connsiteY3" fmla="*/ 5264170 h 5277046"/>
              <a:gd name="connsiteX4" fmla="*/ 0 w 2595396"/>
              <a:gd name="connsiteY4" fmla="*/ 5277046 h 5277046"/>
              <a:gd name="connsiteX5" fmla="*/ 0 w 2595396"/>
              <a:gd name="connsiteY5" fmla="*/ 0 h 5277046"/>
              <a:gd name="connsiteX0" fmla="*/ 0 w 2550566"/>
              <a:gd name="connsiteY0" fmla="*/ 0 h 5277046"/>
              <a:gd name="connsiteX1" fmla="*/ 1314053 w 2550566"/>
              <a:gd name="connsiteY1" fmla="*/ 0 h 5277046"/>
              <a:gd name="connsiteX2" fmla="*/ 2473559 w 2550566"/>
              <a:gd name="connsiteY2" fmla="*/ 2715796 h 5277046"/>
              <a:gd name="connsiteX3" fmla="*/ 2382999 w 2550566"/>
              <a:gd name="connsiteY3" fmla="*/ 5264170 h 5277046"/>
              <a:gd name="connsiteX4" fmla="*/ 0 w 2550566"/>
              <a:gd name="connsiteY4" fmla="*/ 5277046 h 5277046"/>
              <a:gd name="connsiteX5" fmla="*/ 0 w 2550566"/>
              <a:gd name="connsiteY5" fmla="*/ 0 h 5277046"/>
              <a:gd name="connsiteX0" fmla="*/ 0 w 2659559"/>
              <a:gd name="connsiteY0" fmla="*/ 0 h 5277046"/>
              <a:gd name="connsiteX1" fmla="*/ 1314053 w 2659559"/>
              <a:gd name="connsiteY1" fmla="*/ 0 h 5277046"/>
              <a:gd name="connsiteX2" fmla="*/ 2473559 w 2659559"/>
              <a:gd name="connsiteY2" fmla="*/ 2715796 h 5277046"/>
              <a:gd name="connsiteX3" fmla="*/ 2601939 w 2659559"/>
              <a:gd name="connsiteY3" fmla="*/ 5264170 h 5277046"/>
              <a:gd name="connsiteX4" fmla="*/ 0 w 2659559"/>
              <a:gd name="connsiteY4" fmla="*/ 5277046 h 5277046"/>
              <a:gd name="connsiteX5" fmla="*/ 0 w 2659559"/>
              <a:gd name="connsiteY5" fmla="*/ 0 h 5277046"/>
              <a:gd name="connsiteX0" fmla="*/ 0 w 2626298"/>
              <a:gd name="connsiteY0" fmla="*/ 0 h 5277046"/>
              <a:gd name="connsiteX1" fmla="*/ 1314053 w 2626298"/>
              <a:gd name="connsiteY1" fmla="*/ 0 h 5277046"/>
              <a:gd name="connsiteX2" fmla="*/ 2473559 w 2626298"/>
              <a:gd name="connsiteY2" fmla="*/ 2715796 h 5277046"/>
              <a:gd name="connsiteX3" fmla="*/ 2601939 w 2626298"/>
              <a:gd name="connsiteY3" fmla="*/ 5264170 h 5277046"/>
              <a:gd name="connsiteX4" fmla="*/ 0 w 2626298"/>
              <a:gd name="connsiteY4" fmla="*/ 5277046 h 5277046"/>
              <a:gd name="connsiteX5" fmla="*/ 0 w 2626298"/>
              <a:gd name="connsiteY5" fmla="*/ 0 h 5277046"/>
              <a:gd name="connsiteX0" fmla="*/ 0 w 2642773"/>
              <a:gd name="connsiteY0" fmla="*/ 0 h 5277046"/>
              <a:gd name="connsiteX1" fmla="*/ 1314053 w 2642773"/>
              <a:gd name="connsiteY1" fmla="*/ 0 h 5277046"/>
              <a:gd name="connsiteX2" fmla="*/ 2473559 w 2642773"/>
              <a:gd name="connsiteY2" fmla="*/ 2715796 h 5277046"/>
              <a:gd name="connsiteX3" fmla="*/ 2601939 w 2642773"/>
              <a:gd name="connsiteY3" fmla="*/ 5264170 h 5277046"/>
              <a:gd name="connsiteX4" fmla="*/ 0 w 2642773"/>
              <a:gd name="connsiteY4" fmla="*/ 5277046 h 5277046"/>
              <a:gd name="connsiteX5" fmla="*/ 0 w 2642773"/>
              <a:gd name="connsiteY5" fmla="*/ 0 h 527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2773" h="5277046">
                <a:moveTo>
                  <a:pt x="0" y="0"/>
                </a:moveTo>
                <a:lnTo>
                  <a:pt x="1314053" y="0"/>
                </a:lnTo>
                <a:cubicBezTo>
                  <a:pt x="1872357" y="605309"/>
                  <a:pt x="2258911" y="1838434"/>
                  <a:pt x="2473559" y="2715796"/>
                </a:cubicBezTo>
                <a:cubicBezTo>
                  <a:pt x="2688207" y="3593158"/>
                  <a:pt x="2657969" y="4723263"/>
                  <a:pt x="2601939" y="5264170"/>
                </a:cubicBezTo>
                <a:lnTo>
                  <a:pt x="0" y="5277046"/>
                </a:lnTo>
                <a:lnTo>
                  <a:pt x="0" y="0"/>
                </a:lnTo>
                <a:close/>
              </a:path>
            </a:pathLst>
          </a:cu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990" tIns="53996" rIns="107990" bIns="53996" anchor="ctr"/>
          <a:lstStyle/>
          <a:p>
            <a:pPr algn="ctr">
              <a:defRPr/>
            </a:pPr>
            <a:endParaRPr lang="ru-RU" dirty="0">
              <a:solidFill>
                <a:prstClr val="white"/>
              </a:solidFill>
            </a:endParaRPr>
          </a:p>
        </p:txBody>
      </p:sp>
      <p:sp>
        <p:nvSpPr>
          <p:cNvPr id="3" name="Подзаголовок 2"/>
          <p:cNvSpPr>
            <a:spLocks noGrp="1"/>
          </p:cNvSpPr>
          <p:nvPr>
            <p:ph type="subTitle" idx="1"/>
          </p:nvPr>
        </p:nvSpPr>
        <p:spPr>
          <a:xfrm>
            <a:off x="755576" y="4437112"/>
            <a:ext cx="6400800" cy="1752600"/>
          </a:xfrm>
        </p:spPr>
        <p:txBody>
          <a:bodyPr/>
          <a:lstStyle/>
          <a:p>
            <a:r>
              <a:rPr lang="ru-RU" b="1" dirty="0" smtClean="0">
                <a:latin typeface="Arial Narrow" panose="020B0606020202030204" pitchFamily="34" charset="0"/>
              </a:rPr>
              <a:t>Итоги деятельности ФНС России</a:t>
            </a:r>
            <a:endParaRPr lang="ru-RU" b="1" dirty="0">
              <a:latin typeface="Arial Narrow" panose="020B0606020202030204" pitchFamily="34" charset="0"/>
            </a:endParaRPr>
          </a:p>
        </p:txBody>
      </p:sp>
      <p:pic>
        <p:nvPicPr>
          <p:cNvPr id="11" name="Рисунок 6" descr="C:\Users\panova_ea\Desktop\ФНС\Новая папка\word\jpg\true-logo-F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8" y="692696"/>
            <a:ext cx="1152127" cy="124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Равнобедренный треугольник 7"/>
          <p:cNvSpPr/>
          <p:nvPr/>
        </p:nvSpPr>
        <p:spPr>
          <a:xfrm>
            <a:off x="107504" y="1238065"/>
            <a:ext cx="8938068" cy="5480807"/>
          </a:xfrm>
          <a:custGeom>
            <a:avLst/>
            <a:gdLst>
              <a:gd name="connsiteX0" fmla="*/ 0 w 5078760"/>
              <a:gd name="connsiteY0" fmla="*/ 4138290 h 4138290"/>
              <a:gd name="connsiteX1" fmla="*/ 5037368 w 5078760"/>
              <a:gd name="connsiteY1" fmla="*/ 0 h 4138290"/>
              <a:gd name="connsiteX2" fmla="*/ 5078760 w 5078760"/>
              <a:gd name="connsiteY2" fmla="*/ 4138290 h 4138290"/>
              <a:gd name="connsiteX3" fmla="*/ 0 w 5078760"/>
              <a:gd name="connsiteY3" fmla="*/ 4138290 h 4138290"/>
              <a:gd name="connsiteX0" fmla="*/ 0 w 5078760"/>
              <a:gd name="connsiteY0" fmla="*/ 4138290 h 4138290"/>
              <a:gd name="connsiteX1" fmla="*/ 2148838 w 5078760"/>
              <a:gd name="connsiteY1" fmla="*/ 1364592 h 4138290"/>
              <a:gd name="connsiteX2" fmla="*/ 5037368 w 5078760"/>
              <a:gd name="connsiteY2" fmla="*/ 0 h 4138290"/>
              <a:gd name="connsiteX3" fmla="*/ 5078760 w 5078760"/>
              <a:gd name="connsiteY3" fmla="*/ 4138290 h 4138290"/>
              <a:gd name="connsiteX4" fmla="*/ 0 w 5078760"/>
              <a:gd name="connsiteY4" fmla="*/ 4138290 h 4138290"/>
              <a:gd name="connsiteX0" fmla="*/ 0 w 5078760"/>
              <a:gd name="connsiteY0" fmla="*/ 4138290 h 4138290"/>
              <a:gd name="connsiteX1" fmla="*/ 2148838 w 5078760"/>
              <a:gd name="connsiteY1" fmla="*/ 1364592 h 4138290"/>
              <a:gd name="connsiteX2" fmla="*/ 5037368 w 5078760"/>
              <a:gd name="connsiteY2" fmla="*/ 0 h 4138290"/>
              <a:gd name="connsiteX3" fmla="*/ 5078760 w 5078760"/>
              <a:gd name="connsiteY3" fmla="*/ 4138290 h 4138290"/>
              <a:gd name="connsiteX4" fmla="*/ 0 w 5078760"/>
              <a:gd name="connsiteY4" fmla="*/ 4138290 h 4138290"/>
              <a:gd name="connsiteX0" fmla="*/ 0 w 5078760"/>
              <a:gd name="connsiteY0" fmla="*/ 4138290 h 4138290"/>
              <a:gd name="connsiteX1" fmla="*/ 2148838 w 5078760"/>
              <a:gd name="connsiteY1" fmla="*/ 1364592 h 4138290"/>
              <a:gd name="connsiteX2" fmla="*/ 5037368 w 5078760"/>
              <a:gd name="connsiteY2" fmla="*/ 0 h 4138290"/>
              <a:gd name="connsiteX3" fmla="*/ 5078760 w 5078760"/>
              <a:gd name="connsiteY3" fmla="*/ 4138290 h 4138290"/>
              <a:gd name="connsiteX4" fmla="*/ 0 w 5078760"/>
              <a:gd name="connsiteY4" fmla="*/ 4138290 h 4138290"/>
              <a:gd name="connsiteX0" fmla="*/ 0 w 5078760"/>
              <a:gd name="connsiteY0" fmla="*/ 4138290 h 4138290"/>
              <a:gd name="connsiteX1" fmla="*/ 2148838 w 5078760"/>
              <a:gd name="connsiteY1" fmla="*/ 1364592 h 4138290"/>
              <a:gd name="connsiteX2" fmla="*/ 5037368 w 5078760"/>
              <a:gd name="connsiteY2" fmla="*/ 0 h 4138290"/>
              <a:gd name="connsiteX3" fmla="*/ 5078760 w 5078760"/>
              <a:gd name="connsiteY3" fmla="*/ 4138290 h 4138290"/>
              <a:gd name="connsiteX4" fmla="*/ 0 w 5078760"/>
              <a:gd name="connsiteY4" fmla="*/ 4138290 h 4138290"/>
              <a:gd name="connsiteX0" fmla="*/ 0 w 5078760"/>
              <a:gd name="connsiteY0" fmla="*/ 4343073 h 4343073"/>
              <a:gd name="connsiteX1" fmla="*/ 2148838 w 5078760"/>
              <a:gd name="connsiteY1" fmla="*/ 1569375 h 4343073"/>
              <a:gd name="connsiteX2" fmla="*/ 3655666 w 5078760"/>
              <a:gd name="connsiteY2" fmla="*/ 706491 h 4343073"/>
              <a:gd name="connsiteX3" fmla="*/ 5037368 w 5078760"/>
              <a:gd name="connsiteY3" fmla="*/ 204783 h 4343073"/>
              <a:gd name="connsiteX4" fmla="*/ 5078760 w 5078760"/>
              <a:gd name="connsiteY4" fmla="*/ 4343073 h 4343073"/>
              <a:gd name="connsiteX5" fmla="*/ 0 w 5078760"/>
              <a:gd name="connsiteY5" fmla="*/ 4343073 h 4343073"/>
              <a:gd name="connsiteX0" fmla="*/ 0 w 5078760"/>
              <a:gd name="connsiteY0" fmla="*/ 4138290 h 4138290"/>
              <a:gd name="connsiteX1" fmla="*/ 2148838 w 5078760"/>
              <a:gd name="connsiteY1" fmla="*/ 1364592 h 4138290"/>
              <a:gd name="connsiteX2" fmla="*/ 3655666 w 5078760"/>
              <a:gd name="connsiteY2" fmla="*/ 501708 h 4138290"/>
              <a:gd name="connsiteX3" fmla="*/ 5037368 w 5078760"/>
              <a:gd name="connsiteY3" fmla="*/ 0 h 4138290"/>
              <a:gd name="connsiteX4" fmla="*/ 5078760 w 5078760"/>
              <a:gd name="connsiteY4" fmla="*/ 4138290 h 4138290"/>
              <a:gd name="connsiteX5" fmla="*/ 0 w 5078760"/>
              <a:gd name="connsiteY5" fmla="*/ 4138290 h 4138290"/>
              <a:gd name="connsiteX0" fmla="*/ 0 w 5078760"/>
              <a:gd name="connsiteY0" fmla="*/ 4138290 h 4138290"/>
              <a:gd name="connsiteX1" fmla="*/ 2148838 w 5078760"/>
              <a:gd name="connsiteY1" fmla="*/ 1364592 h 4138290"/>
              <a:gd name="connsiteX2" fmla="*/ 3655666 w 5078760"/>
              <a:gd name="connsiteY2" fmla="*/ 424435 h 4138290"/>
              <a:gd name="connsiteX3" fmla="*/ 5037368 w 5078760"/>
              <a:gd name="connsiteY3" fmla="*/ 0 h 4138290"/>
              <a:gd name="connsiteX4" fmla="*/ 5078760 w 5078760"/>
              <a:gd name="connsiteY4" fmla="*/ 4138290 h 4138290"/>
              <a:gd name="connsiteX5" fmla="*/ 0 w 5078760"/>
              <a:gd name="connsiteY5" fmla="*/ 4138290 h 4138290"/>
              <a:gd name="connsiteX0" fmla="*/ 191497 w 5270257"/>
              <a:gd name="connsiteY0" fmla="*/ 4138290 h 4138290"/>
              <a:gd name="connsiteX1" fmla="*/ 1181237 w 5270257"/>
              <a:gd name="connsiteY1" fmla="*/ 2639601 h 4138290"/>
              <a:gd name="connsiteX2" fmla="*/ 2340335 w 5270257"/>
              <a:gd name="connsiteY2" fmla="*/ 1364592 h 4138290"/>
              <a:gd name="connsiteX3" fmla="*/ 3847163 w 5270257"/>
              <a:gd name="connsiteY3" fmla="*/ 424435 h 4138290"/>
              <a:gd name="connsiteX4" fmla="*/ 5228865 w 5270257"/>
              <a:gd name="connsiteY4" fmla="*/ 0 h 4138290"/>
              <a:gd name="connsiteX5" fmla="*/ 5270257 w 5270257"/>
              <a:gd name="connsiteY5" fmla="*/ 4138290 h 4138290"/>
              <a:gd name="connsiteX6" fmla="*/ 191497 w 5270257"/>
              <a:gd name="connsiteY6" fmla="*/ 4138290 h 4138290"/>
              <a:gd name="connsiteX0" fmla="*/ 0 w 5078760"/>
              <a:gd name="connsiteY0" fmla="*/ 4138290 h 4138290"/>
              <a:gd name="connsiteX1" fmla="*/ 989740 w 5078760"/>
              <a:gd name="connsiteY1" fmla="*/ 2639601 h 4138290"/>
              <a:gd name="connsiteX2" fmla="*/ 2148838 w 5078760"/>
              <a:gd name="connsiteY2" fmla="*/ 1364592 h 4138290"/>
              <a:gd name="connsiteX3" fmla="*/ 3655666 w 5078760"/>
              <a:gd name="connsiteY3" fmla="*/ 424435 h 4138290"/>
              <a:gd name="connsiteX4" fmla="*/ 5037368 w 5078760"/>
              <a:gd name="connsiteY4" fmla="*/ 0 h 4138290"/>
              <a:gd name="connsiteX5" fmla="*/ 5078760 w 5078760"/>
              <a:gd name="connsiteY5" fmla="*/ 4138290 h 4138290"/>
              <a:gd name="connsiteX6" fmla="*/ 0 w 5078760"/>
              <a:gd name="connsiteY6" fmla="*/ 4138290 h 4138290"/>
              <a:gd name="connsiteX0" fmla="*/ 0 w 5078760"/>
              <a:gd name="connsiteY0" fmla="*/ 4138290 h 4138290"/>
              <a:gd name="connsiteX1" fmla="*/ 989740 w 5078760"/>
              <a:gd name="connsiteY1" fmla="*/ 2639601 h 4138290"/>
              <a:gd name="connsiteX2" fmla="*/ 2148838 w 5078760"/>
              <a:gd name="connsiteY2" fmla="*/ 1364592 h 4138290"/>
              <a:gd name="connsiteX3" fmla="*/ 3784455 w 5078760"/>
              <a:gd name="connsiteY3" fmla="*/ 372919 h 4138290"/>
              <a:gd name="connsiteX4" fmla="*/ 5037368 w 5078760"/>
              <a:gd name="connsiteY4" fmla="*/ 0 h 4138290"/>
              <a:gd name="connsiteX5" fmla="*/ 5078760 w 5078760"/>
              <a:gd name="connsiteY5" fmla="*/ 4138290 h 4138290"/>
              <a:gd name="connsiteX6" fmla="*/ 0 w 5078760"/>
              <a:gd name="connsiteY6" fmla="*/ 4138290 h 4138290"/>
              <a:gd name="connsiteX0" fmla="*/ 0 w 5078760"/>
              <a:gd name="connsiteY0" fmla="*/ 4138290 h 4138290"/>
              <a:gd name="connsiteX1" fmla="*/ 989740 w 5078760"/>
              <a:gd name="connsiteY1" fmla="*/ 2639601 h 4138290"/>
              <a:gd name="connsiteX2" fmla="*/ 2148838 w 5078760"/>
              <a:gd name="connsiteY2" fmla="*/ 1364592 h 4138290"/>
              <a:gd name="connsiteX3" fmla="*/ 3784455 w 5078760"/>
              <a:gd name="connsiteY3" fmla="*/ 372919 h 4138290"/>
              <a:gd name="connsiteX4" fmla="*/ 5037368 w 5078760"/>
              <a:gd name="connsiteY4" fmla="*/ 0 h 4138290"/>
              <a:gd name="connsiteX5" fmla="*/ 5078760 w 5078760"/>
              <a:gd name="connsiteY5" fmla="*/ 4138290 h 4138290"/>
              <a:gd name="connsiteX6" fmla="*/ 0 w 5078760"/>
              <a:gd name="connsiteY6" fmla="*/ 4138290 h 4138290"/>
              <a:gd name="connsiteX0" fmla="*/ 0 w 5078760"/>
              <a:gd name="connsiteY0" fmla="*/ 4138290 h 4138290"/>
              <a:gd name="connsiteX1" fmla="*/ 989740 w 5078760"/>
              <a:gd name="connsiteY1" fmla="*/ 2639601 h 4138290"/>
              <a:gd name="connsiteX2" fmla="*/ 2148838 w 5078760"/>
              <a:gd name="connsiteY2" fmla="*/ 1364592 h 4138290"/>
              <a:gd name="connsiteX3" fmla="*/ 3784455 w 5078760"/>
              <a:gd name="connsiteY3" fmla="*/ 372919 h 4138290"/>
              <a:gd name="connsiteX4" fmla="*/ 5037368 w 5078760"/>
              <a:gd name="connsiteY4" fmla="*/ 0 h 4138290"/>
              <a:gd name="connsiteX5" fmla="*/ 5078760 w 5078760"/>
              <a:gd name="connsiteY5" fmla="*/ 4138290 h 4138290"/>
              <a:gd name="connsiteX6" fmla="*/ 0 w 5078760"/>
              <a:gd name="connsiteY6" fmla="*/ 4138290 h 4138290"/>
              <a:gd name="connsiteX0" fmla="*/ 0 w 5078760"/>
              <a:gd name="connsiteY0" fmla="*/ 4138290 h 4138290"/>
              <a:gd name="connsiteX1" fmla="*/ 989740 w 5078760"/>
              <a:gd name="connsiteY1" fmla="*/ 2639601 h 4138290"/>
              <a:gd name="connsiteX2" fmla="*/ 2032928 w 5078760"/>
              <a:gd name="connsiteY2" fmla="*/ 1467623 h 4138290"/>
              <a:gd name="connsiteX3" fmla="*/ 3784455 w 5078760"/>
              <a:gd name="connsiteY3" fmla="*/ 372919 h 4138290"/>
              <a:gd name="connsiteX4" fmla="*/ 5037368 w 5078760"/>
              <a:gd name="connsiteY4" fmla="*/ 0 h 4138290"/>
              <a:gd name="connsiteX5" fmla="*/ 5078760 w 5078760"/>
              <a:gd name="connsiteY5" fmla="*/ 4138290 h 4138290"/>
              <a:gd name="connsiteX6" fmla="*/ 0 w 5078760"/>
              <a:gd name="connsiteY6" fmla="*/ 4138290 h 4138290"/>
              <a:gd name="connsiteX0" fmla="*/ 0 w 5078760"/>
              <a:gd name="connsiteY0" fmla="*/ 4138290 h 4138290"/>
              <a:gd name="connsiteX1" fmla="*/ 989740 w 5078760"/>
              <a:gd name="connsiteY1" fmla="*/ 2639601 h 4138290"/>
              <a:gd name="connsiteX2" fmla="*/ 2032928 w 5078760"/>
              <a:gd name="connsiteY2" fmla="*/ 1467623 h 4138290"/>
              <a:gd name="connsiteX3" fmla="*/ 3810213 w 5078760"/>
              <a:gd name="connsiteY3" fmla="*/ 411556 h 4138290"/>
              <a:gd name="connsiteX4" fmla="*/ 5037368 w 5078760"/>
              <a:gd name="connsiteY4" fmla="*/ 0 h 4138290"/>
              <a:gd name="connsiteX5" fmla="*/ 5078760 w 5078760"/>
              <a:gd name="connsiteY5" fmla="*/ 4138290 h 4138290"/>
              <a:gd name="connsiteX6" fmla="*/ 0 w 5078760"/>
              <a:gd name="connsiteY6" fmla="*/ 4138290 h 4138290"/>
              <a:gd name="connsiteX0" fmla="*/ 0 w 5078760"/>
              <a:gd name="connsiteY0" fmla="*/ 4138290 h 4138290"/>
              <a:gd name="connsiteX1" fmla="*/ 989740 w 5078760"/>
              <a:gd name="connsiteY1" fmla="*/ 2639601 h 4138290"/>
              <a:gd name="connsiteX2" fmla="*/ 2032928 w 5078760"/>
              <a:gd name="connsiteY2" fmla="*/ 1519138 h 4138290"/>
              <a:gd name="connsiteX3" fmla="*/ 3810213 w 5078760"/>
              <a:gd name="connsiteY3" fmla="*/ 411556 h 4138290"/>
              <a:gd name="connsiteX4" fmla="*/ 5037368 w 5078760"/>
              <a:gd name="connsiteY4" fmla="*/ 0 h 4138290"/>
              <a:gd name="connsiteX5" fmla="*/ 5078760 w 5078760"/>
              <a:gd name="connsiteY5" fmla="*/ 4138290 h 4138290"/>
              <a:gd name="connsiteX6" fmla="*/ 0 w 5078760"/>
              <a:gd name="connsiteY6" fmla="*/ 4138290 h 413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8760" h="4138290">
                <a:moveTo>
                  <a:pt x="0" y="4138290"/>
                </a:moveTo>
                <a:cubicBezTo>
                  <a:pt x="327342" y="3630930"/>
                  <a:pt x="631600" y="3101884"/>
                  <a:pt x="989740" y="2639601"/>
                </a:cubicBezTo>
                <a:cubicBezTo>
                  <a:pt x="1347880" y="2177318"/>
                  <a:pt x="1592900" y="1901211"/>
                  <a:pt x="2032928" y="1519138"/>
                </a:cubicBezTo>
                <a:cubicBezTo>
                  <a:pt x="2650792" y="923773"/>
                  <a:pt x="3341670" y="600351"/>
                  <a:pt x="3810213" y="411556"/>
                </a:cubicBezTo>
                <a:cubicBezTo>
                  <a:pt x="4304514" y="222761"/>
                  <a:pt x="4383769" y="177367"/>
                  <a:pt x="5037368" y="0"/>
                </a:cubicBezTo>
                <a:lnTo>
                  <a:pt x="5078760" y="4138290"/>
                </a:lnTo>
                <a:lnTo>
                  <a:pt x="0" y="4138290"/>
                </a:lnTo>
                <a:close/>
              </a:path>
            </a:pathLst>
          </a:custGeom>
          <a:solidFill>
            <a:schemeClr val="bg1">
              <a:lumMod val="65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990" tIns="53996" rIns="107990" bIns="53996" anchor="ctr"/>
          <a:lstStyle/>
          <a:p>
            <a:pPr algn="ctr">
              <a:defRPr/>
            </a:pPr>
            <a:endParaRPr lang="ru-RU" dirty="0">
              <a:solidFill>
                <a:prstClr val="white"/>
              </a:solidFill>
            </a:endParaRPr>
          </a:p>
        </p:txBody>
      </p:sp>
      <p:sp>
        <p:nvSpPr>
          <p:cNvPr id="8" name="Rectangle 3"/>
          <p:cNvSpPr>
            <a:spLocks noChangeArrowheads="1"/>
          </p:cNvSpPr>
          <p:nvPr/>
        </p:nvSpPr>
        <p:spPr bwMode="auto">
          <a:xfrm>
            <a:off x="112042" y="140235"/>
            <a:ext cx="8928992" cy="6578637"/>
          </a:xfrm>
          <a:prstGeom prst="rect">
            <a:avLst/>
          </a:prstGeom>
          <a:solidFill>
            <a:srgbClr val="C0C0C0">
              <a:alpha val="30000"/>
            </a:srgbClr>
          </a:solidFill>
          <a:ln>
            <a:noFill/>
          </a:ln>
          <a:effectLst/>
        </p:spPr>
        <p:txBody>
          <a:bodyPr wrap="none" lIns="107990" tIns="53996" rIns="107990" bIns="53996" anchor="ctr"/>
          <a:lstStyle/>
          <a:p>
            <a:pPr>
              <a:defRPr/>
            </a:pPr>
            <a:endParaRPr lang="ru-RU" dirty="0">
              <a:solidFill>
                <a:srgbClr val="C0C0C0"/>
              </a:solidFill>
            </a:endParaRPr>
          </a:p>
        </p:txBody>
      </p:sp>
      <p:sp>
        <p:nvSpPr>
          <p:cNvPr id="2" name="Заголовок 1"/>
          <p:cNvSpPr>
            <a:spLocks noGrp="1"/>
          </p:cNvSpPr>
          <p:nvPr>
            <p:ph type="ctrTitle"/>
          </p:nvPr>
        </p:nvSpPr>
        <p:spPr>
          <a:xfrm>
            <a:off x="1364082" y="614966"/>
            <a:ext cx="7772400" cy="1511571"/>
          </a:xfrm>
        </p:spPr>
        <p:txBody>
          <a:bodyPr>
            <a:normAutofit/>
          </a:bodyPr>
          <a:lstStyle/>
          <a:p>
            <a:r>
              <a:rPr lang="ru-RU" sz="3200" b="1" dirty="0" smtClean="0">
                <a:solidFill>
                  <a:schemeClr val="accent1"/>
                </a:solidFill>
                <a:latin typeface="Arial Narrow" panose="020B0606020202030204" pitchFamily="34" charset="0"/>
              </a:rPr>
              <a:t>ФЕДЕРАЛЬНАЯ НАЛОГОВАЯ СЛУЖБА</a:t>
            </a:r>
            <a:endParaRPr lang="ru-RU" sz="3200" b="1" dirty="0">
              <a:solidFill>
                <a:schemeClr val="accent1"/>
              </a:solidFill>
              <a:latin typeface="Arial Narrow" panose="020B0606020202030204" pitchFamily="34" charset="0"/>
            </a:endParaRPr>
          </a:p>
        </p:txBody>
      </p:sp>
      <p:sp>
        <p:nvSpPr>
          <p:cNvPr id="5" name="Подзаголовок 2"/>
          <p:cNvSpPr txBox="1">
            <a:spLocks/>
          </p:cNvSpPr>
          <p:nvPr/>
        </p:nvSpPr>
        <p:spPr>
          <a:xfrm>
            <a:off x="1043608" y="2780928"/>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ru-RU" sz="5400" b="1" dirty="0" smtClean="0">
                <a:solidFill>
                  <a:srgbClr val="4F81BD"/>
                </a:solidFill>
                <a:latin typeface="Arial Narrow" panose="020B0606020202030204" pitchFamily="34" charset="0"/>
              </a:rPr>
              <a:t>2017</a:t>
            </a:r>
            <a:endParaRPr lang="ru-RU" sz="5400" b="1" dirty="0">
              <a:solidFill>
                <a:srgbClr val="4F81BD"/>
              </a:solidFill>
              <a:latin typeface="Arial Narrow" panose="020B0606020202030204" pitchFamily="34" charset="0"/>
            </a:endParaRPr>
          </a:p>
        </p:txBody>
      </p:sp>
    </p:spTree>
    <p:extLst>
      <p:ext uri="{BB962C8B-B14F-4D97-AF65-F5344CB8AC3E}">
        <p14:creationId xmlns:p14="http://schemas.microsoft.com/office/powerpoint/2010/main" val="3186827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Группа 24"/>
          <p:cNvGrpSpPr/>
          <p:nvPr/>
        </p:nvGrpSpPr>
        <p:grpSpPr>
          <a:xfrm>
            <a:off x="230832" y="1196752"/>
            <a:ext cx="4269160" cy="1737741"/>
            <a:chOff x="217246" y="3328248"/>
            <a:chExt cx="4230525" cy="2820350"/>
          </a:xfrm>
        </p:grpSpPr>
        <p:graphicFrame>
          <p:nvGraphicFramePr>
            <p:cNvPr id="26" name="Диаграмма 25"/>
            <p:cNvGraphicFramePr/>
            <p:nvPr>
              <p:extLst>
                <p:ext uri="{D42A27DB-BD31-4B8C-83A1-F6EECF244321}">
                  <p14:modId xmlns:p14="http://schemas.microsoft.com/office/powerpoint/2010/main" val="3649682687"/>
                </p:ext>
              </p:extLst>
            </p:nvPr>
          </p:nvGraphicFramePr>
          <p:xfrm>
            <a:off x="217246" y="3328248"/>
            <a:ext cx="4230525" cy="2820350"/>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p:cNvSpPr txBox="1"/>
            <p:nvPr/>
          </p:nvSpPr>
          <p:spPr bwMode="auto">
            <a:xfrm>
              <a:off x="2673656" y="4850290"/>
              <a:ext cx="610947" cy="896668"/>
            </a:xfrm>
            <a:prstGeom prst="rect">
              <a:avLst/>
            </a:prstGeom>
          </p:spPr>
          <p:txBody>
            <a:bodyPr wrap="none" lIns="104105" tIns="52052" rIns="104105" bIns="52052" anchor="ctr">
              <a:normAutofit/>
            </a:bodyPr>
            <a:lstStyle/>
            <a:p>
              <a:pPr algn="r" defTabSz="1041034">
                <a:defRPr/>
              </a:pPr>
              <a:r>
                <a:rPr lang="en-US" b="1" dirty="0" smtClean="0">
                  <a:solidFill>
                    <a:srgbClr val="F79646">
                      <a:lumMod val="75000"/>
                    </a:srgbClr>
                  </a:solidFill>
                  <a:latin typeface="Arial Narrow" panose="020B0606020202030204" pitchFamily="34" charset="0"/>
                </a:rPr>
                <a:t>+</a:t>
              </a:r>
              <a:r>
                <a:rPr lang="ru-RU" b="1" dirty="0" smtClean="0">
                  <a:solidFill>
                    <a:srgbClr val="F79646">
                      <a:lumMod val="75000"/>
                    </a:srgbClr>
                  </a:solidFill>
                  <a:latin typeface="Arial Narrow" panose="020B0606020202030204" pitchFamily="34" charset="0"/>
                </a:rPr>
                <a:t>8,5%</a:t>
              </a:r>
              <a:endParaRPr lang="ru-RU" b="1" dirty="0">
                <a:solidFill>
                  <a:srgbClr val="F79646">
                    <a:lumMod val="75000"/>
                  </a:srgbClr>
                </a:solidFill>
                <a:latin typeface="Arial Narrow" panose="020B0606020202030204" pitchFamily="34" charset="0"/>
              </a:endParaRPr>
            </a:p>
          </p:txBody>
        </p:sp>
        <p:sp>
          <p:nvSpPr>
            <p:cNvPr id="29" name="TextBox 28"/>
            <p:cNvSpPr txBox="1"/>
            <p:nvPr/>
          </p:nvSpPr>
          <p:spPr bwMode="auto">
            <a:xfrm>
              <a:off x="3284602" y="3718644"/>
              <a:ext cx="610947" cy="896668"/>
            </a:xfrm>
            <a:prstGeom prst="rect">
              <a:avLst/>
            </a:prstGeom>
          </p:spPr>
          <p:txBody>
            <a:bodyPr wrap="none" lIns="104105" tIns="52052" rIns="104105" bIns="52052" anchor="ctr">
              <a:normAutofit/>
            </a:bodyPr>
            <a:lstStyle/>
            <a:p>
              <a:pPr algn="r" defTabSz="1041034">
                <a:defRPr/>
              </a:pPr>
              <a:r>
                <a:rPr lang="ru-RU" b="1" dirty="0" smtClean="0">
                  <a:solidFill>
                    <a:srgbClr val="F79646">
                      <a:lumMod val="75000"/>
                    </a:srgbClr>
                  </a:solidFill>
                  <a:latin typeface="Arial Narrow" panose="020B0606020202030204" pitchFamily="34" charset="0"/>
                </a:rPr>
                <a:t>+</a:t>
              </a:r>
              <a:r>
                <a:rPr lang="en-US" b="1" dirty="0" smtClean="0">
                  <a:solidFill>
                    <a:srgbClr val="F79646">
                      <a:lumMod val="75000"/>
                    </a:srgbClr>
                  </a:solidFill>
                  <a:latin typeface="Arial Narrow" panose="020B0606020202030204" pitchFamily="34" charset="0"/>
                </a:rPr>
                <a:t>1</a:t>
              </a:r>
              <a:r>
                <a:rPr lang="ru-RU" b="1" dirty="0" smtClean="0">
                  <a:solidFill>
                    <a:srgbClr val="F79646">
                      <a:lumMod val="75000"/>
                    </a:srgbClr>
                  </a:solidFill>
                  <a:latin typeface="Arial Narrow" panose="020B0606020202030204" pitchFamily="34" charset="0"/>
                </a:rPr>
                <a:t>5,5%</a:t>
              </a:r>
              <a:endParaRPr lang="ru-RU" b="1" dirty="0">
                <a:solidFill>
                  <a:srgbClr val="F79646">
                    <a:lumMod val="75000"/>
                  </a:srgbClr>
                </a:solidFill>
                <a:latin typeface="Arial Narrow" panose="020B0606020202030204" pitchFamily="34" charset="0"/>
              </a:endParaRPr>
            </a:p>
          </p:txBody>
        </p:sp>
      </p:grpSp>
      <p:sp>
        <p:nvSpPr>
          <p:cNvPr id="4" name="Заголовок 1"/>
          <p:cNvSpPr>
            <a:spLocks noGrp="1"/>
          </p:cNvSpPr>
          <p:nvPr>
            <p:ph type="title"/>
          </p:nvPr>
        </p:nvSpPr>
        <p:spPr/>
        <p:txBody>
          <a:bodyPr>
            <a:normAutofit/>
          </a:bodyPr>
          <a:lstStyle/>
          <a:p>
            <a:pPr algn="l"/>
            <a:r>
              <a:rPr lang="ru-RU" sz="1800" dirty="0" smtClean="0">
                <a:latin typeface="Arial Narrow" panose="020B0606020202030204" pitchFamily="34" charset="0"/>
              </a:rPr>
              <a:t>Налог на добавленную стоимость</a:t>
            </a:r>
            <a:endParaRPr lang="ru-RU" sz="1800" dirty="0">
              <a:latin typeface="Arial Narrow" panose="020B0606020202030204" pitchFamily="34" charset="0"/>
            </a:endParaRPr>
          </a:p>
        </p:txBody>
      </p:sp>
      <p:sp>
        <p:nvSpPr>
          <p:cNvPr id="2" name="Прямоугольник 1"/>
          <p:cNvSpPr/>
          <p:nvPr/>
        </p:nvSpPr>
        <p:spPr>
          <a:xfrm>
            <a:off x="4964282" y="908720"/>
            <a:ext cx="3973388" cy="2462213"/>
          </a:xfrm>
          <a:prstGeom prst="rect">
            <a:avLst/>
          </a:prstGeom>
        </p:spPr>
        <p:txBody>
          <a:bodyPr wrap="square">
            <a:spAutoFit/>
          </a:bodyPr>
          <a:lstStyle/>
          <a:p>
            <a:pPr indent="180000" algn="just"/>
            <a:r>
              <a:rPr lang="ru-RU" sz="1400" dirty="0">
                <a:latin typeface="Arial Narrow" panose="020B0606020202030204" pitchFamily="34" charset="0"/>
              </a:rPr>
              <a:t>Рост поступлений на </a:t>
            </a:r>
            <a:r>
              <a:rPr lang="ru-RU" sz="1400" b="1" dirty="0" smtClean="0">
                <a:latin typeface="Arial Narrow" panose="020B0606020202030204" pitchFamily="34" charset="0"/>
              </a:rPr>
              <a:t>413 </a:t>
            </a:r>
            <a:r>
              <a:rPr lang="ru-RU" sz="1400" b="1" dirty="0">
                <a:latin typeface="Arial Narrow" panose="020B0606020202030204" pitchFamily="34" charset="0"/>
              </a:rPr>
              <a:t>млрд рублей</a:t>
            </a:r>
            <a:r>
              <a:rPr lang="ru-RU" sz="1400" dirty="0">
                <a:latin typeface="Arial Narrow" panose="020B0606020202030204" pitchFamily="34" charset="0"/>
              </a:rPr>
              <a:t> обеспечен за счет:</a:t>
            </a:r>
          </a:p>
          <a:p>
            <a:pPr indent="180000" algn="just"/>
            <a:r>
              <a:rPr lang="ru-RU" sz="1400" b="1" dirty="0" smtClean="0">
                <a:latin typeface="Arial Narrow" panose="020B0606020202030204" pitchFamily="34" charset="0"/>
              </a:rPr>
              <a:t>- экономических </a:t>
            </a:r>
            <a:r>
              <a:rPr lang="ru-RU" sz="1400" b="1" dirty="0">
                <a:latin typeface="Arial Narrow" panose="020B0606020202030204" pitchFamily="34" charset="0"/>
              </a:rPr>
              <a:t>факторов, включая инфляционный фактор и рост ВВП</a:t>
            </a:r>
            <a:r>
              <a:rPr lang="ru-RU" sz="1400" dirty="0">
                <a:latin typeface="Arial Narrow" panose="020B0606020202030204" pitchFamily="34" charset="0"/>
              </a:rPr>
              <a:t> - </a:t>
            </a:r>
            <a:r>
              <a:rPr lang="ru-RU" sz="1400" b="1" dirty="0" smtClean="0">
                <a:latin typeface="Arial Narrow" panose="020B0606020202030204" pitchFamily="34" charset="0"/>
              </a:rPr>
              <a:t>138 </a:t>
            </a:r>
            <a:r>
              <a:rPr lang="ru-RU" sz="1400" b="1" dirty="0">
                <a:latin typeface="Arial Narrow" panose="020B0606020202030204" pitchFamily="34" charset="0"/>
              </a:rPr>
              <a:t>млрд рублей</a:t>
            </a:r>
            <a:r>
              <a:rPr lang="ru-RU" sz="1400" dirty="0">
                <a:latin typeface="Arial Narrow" panose="020B0606020202030204" pitchFamily="34" charset="0"/>
              </a:rPr>
              <a:t>, в том числе:</a:t>
            </a:r>
          </a:p>
          <a:p>
            <a:pPr indent="180000" algn="just"/>
            <a:r>
              <a:rPr lang="ru-RU" sz="1400" dirty="0">
                <a:latin typeface="Arial Narrow" panose="020B0606020202030204" pitchFamily="34" charset="0"/>
              </a:rPr>
              <a:t>инфляция - </a:t>
            </a:r>
            <a:r>
              <a:rPr lang="ru-RU" sz="1400" b="1" dirty="0" smtClean="0">
                <a:latin typeface="Arial Narrow" panose="020B0606020202030204" pitchFamily="34" charset="0"/>
              </a:rPr>
              <a:t>98 </a:t>
            </a:r>
            <a:r>
              <a:rPr lang="ru-RU" sz="1400" b="1" dirty="0">
                <a:latin typeface="Arial Narrow" panose="020B0606020202030204" pitchFamily="34" charset="0"/>
              </a:rPr>
              <a:t>млрд рублей</a:t>
            </a:r>
            <a:r>
              <a:rPr lang="ru-RU" sz="1400" dirty="0">
                <a:latin typeface="Arial Narrow" panose="020B0606020202030204" pitchFamily="34" charset="0"/>
              </a:rPr>
              <a:t>; </a:t>
            </a:r>
          </a:p>
          <a:p>
            <a:pPr indent="180000" algn="just"/>
            <a:r>
              <a:rPr lang="ru-RU" sz="1400" dirty="0">
                <a:latin typeface="Arial Narrow" panose="020B0606020202030204" pitchFamily="34" charset="0"/>
              </a:rPr>
              <a:t>рост ВВП - </a:t>
            </a:r>
            <a:r>
              <a:rPr lang="ru-RU" sz="1400" b="1" dirty="0" smtClean="0">
                <a:latin typeface="Arial Narrow" panose="020B0606020202030204" pitchFamily="34" charset="0"/>
              </a:rPr>
              <a:t>40 </a:t>
            </a:r>
            <a:r>
              <a:rPr lang="ru-RU" sz="1400" b="1" dirty="0">
                <a:latin typeface="Arial Narrow" panose="020B0606020202030204" pitchFamily="34" charset="0"/>
              </a:rPr>
              <a:t>млрд </a:t>
            </a:r>
            <a:r>
              <a:rPr lang="ru-RU" sz="1400" b="1" dirty="0" smtClean="0">
                <a:latin typeface="Arial Narrow" panose="020B0606020202030204" pitchFamily="34" charset="0"/>
              </a:rPr>
              <a:t>рублей </a:t>
            </a:r>
            <a:r>
              <a:rPr lang="ru-RU" sz="1400" dirty="0" smtClean="0">
                <a:latin typeface="Arial Narrow" panose="020B0606020202030204" pitchFamily="34" charset="0"/>
              </a:rPr>
              <a:t>(рост ВВП на 1,5%); </a:t>
            </a:r>
            <a:endParaRPr lang="ru-RU" sz="1400" dirty="0">
              <a:latin typeface="Arial Narrow" panose="020B0606020202030204" pitchFamily="34" charset="0"/>
            </a:endParaRPr>
          </a:p>
          <a:p>
            <a:pPr indent="180000" algn="just"/>
            <a:r>
              <a:rPr lang="ru-RU" sz="1400" dirty="0" smtClean="0">
                <a:latin typeface="Arial Narrow" panose="020B0606020202030204" pitchFamily="34" charset="0"/>
              </a:rPr>
              <a:t>структурного </a:t>
            </a:r>
            <a:r>
              <a:rPr lang="ru-RU" sz="1400" dirty="0">
                <a:latin typeface="Arial Narrow" panose="020B0606020202030204" pitchFamily="34" charset="0"/>
              </a:rPr>
              <a:t>и временнóго факторов – </a:t>
            </a:r>
            <a:r>
              <a:rPr lang="ru-RU" sz="1400" b="1" dirty="0" smtClean="0">
                <a:latin typeface="Arial Narrow" panose="020B0606020202030204" pitchFamily="34" charset="0"/>
              </a:rPr>
              <a:t>54 </a:t>
            </a:r>
            <a:r>
              <a:rPr lang="ru-RU" sz="1400" b="1" dirty="0">
                <a:latin typeface="Arial Narrow" panose="020B0606020202030204" pitchFamily="34" charset="0"/>
              </a:rPr>
              <a:t>млрд </a:t>
            </a:r>
            <a:r>
              <a:rPr lang="ru-RU" sz="1400" b="1" dirty="0" smtClean="0">
                <a:latin typeface="Arial Narrow" panose="020B0606020202030204" pitchFamily="34" charset="0"/>
              </a:rPr>
              <a:t>рублей. </a:t>
            </a:r>
          </a:p>
          <a:p>
            <a:pPr indent="180000" algn="just"/>
            <a:r>
              <a:rPr lang="ru-RU" sz="1400" dirty="0" smtClean="0">
                <a:latin typeface="Arial Narrow" panose="020B0606020202030204" pitchFamily="34" charset="0"/>
              </a:rPr>
              <a:t>Остальной </a:t>
            </a:r>
            <a:r>
              <a:rPr lang="ru-RU" sz="1400" dirty="0">
                <a:latin typeface="Arial Narrow" panose="020B0606020202030204" pitchFamily="34" charset="0"/>
              </a:rPr>
              <a:t>прирост обеспечен за счет </a:t>
            </a:r>
            <a:r>
              <a:rPr lang="ru-RU" sz="1400" b="1" dirty="0">
                <a:latin typeface="Arial Narrow" panose="020B0606020202030204" pitchFamily="34" charset="0"/>
              </a:rPr>
              <a:t>налогового администрирования</a:t>
            </a:r>
            <a:r>
              <a:rPr lang="ru-RU" sz="1400" dirty="0">
                <a:latin typeface="Arial Narrow" panose="020B0606020202030204" pitchFamily="34" charset="0"/>
              </a:rPr>
              <a:t> </a:t>
            </a:r>
            <a:r>
              <a:rPr lang="ru-RU" sz="1400" b="1" dirty="0">
                <a:latin typeface="Arial Narrow" panose="020B0606020202030204" pitchFamily="34" charset="0"/>
              </a:rPr>
              <a:t>+ </a:t>
            </a:r>
            <a:r>
              <a:rPr lang="ru-RU" sz="1400" b="1" dirty="0" smtClean="0">
                <a:latin typeface="Arial Narrow" panose="020B0606020202030204" pitchFamily="34" charset="0"/>
              </a:rPr>
              <a:t>221 </a:t>
            </a:r>
            <a:r>
              <a:rPr lang="ru-RU" sz="1400" b="1" dirty="0">
                <a:latin typeface="Arial Narrow" panose="020B0606020202030204" pitchFamily="34" charset="0"/>
              </a:rPr>
              <a:t>млрд рублей</a:t>
            </a:r>
            <a:r>
              <a:rPr lang="ru-RU" sz="1400" dirty="0">
                <a:latin typeface="Arial Narrow" panose="020B0606020202030204" pitchFamily="34" charset="0"/>
              </a:rPr>
              <a:t>.</a:t>
            </a:r>
          </a:p>
        </p:txBody>
      </p:sp>
      <p:sp>
        <p:nvSpPr>
          <p:cNvPr id="3" name="Прямоугольник 2"/>
          <p:cNvSpPr/>
          <p:nvPr/>
        </p:nvSpPr>
        <p:spPr>
          <a:xfrm>
            <a:off x="270227" y="3475878"/>
            <a:ext cx="4032448" cy="646331"/>
          </a:xfrm>
          <a:prstGeom prst="rect">
            <a:avLst/>
          </a:prstGeom>
        </p:spPr>
        <p:txBody>
          <a:bodyPr wrap="square">
            <a:spAutoFit/>
          </a:bodyPr>
          <a:lstStyle/>
          <a:p>
            <a:pPr algn="ctr"/>
            <a:r>
              <a:rPr lang="ru-RU" sz="1200" b="1" dirty="0">
                <a:solidFill>
                  <a:prstClr val="black"/>
                </a:solidFill>
                <a:latin typeface="Arial Narrow" panose="020B0606020202030204" pitchFamily="34" charset="0"/>
              </a:rPr>
              <a:t>Исполнение параметров федерального бюджета на 2017 год по налогу на добавленную стоимость на товары (работы, услуги), реализуемые на территории Российской Федерации</a:t>
            </a:r>
            <a:endParaRPr lang="ru-RU" sz="1200" dirty="0">
              <a:solidFill>
                <a:prstClr val="black"/>
              </a:solidFill>
              <a:latin typeface="Arial Narrow" panose="020B0606020202030204" pitchFamily="34" charset="0"/>
            </a:endParaRPr>
          </a:p>
        </p:txBody>
      </p:sp>
      <p:sp>
        <p:nvSpPr>
          <p:cNvPr id="19" name="Прямоугольник 18"/>
          <p:cNvSpPr/>
          <p:nvPr/>
        </p:nvSpPr>
        <p:spPr>
          <a:xfrm>
            <a:off x="203324" y="1157768"/>
            <a:ext cx="1676872" cy="338554"/>
          </a:xfrm>
          <a:prstGeom prst="rect">
            <a:avLst/>
          </a:prstGeom>
        </p:spPr>
        <p:txBody>
          <a:bodyPr wrap="square">
            <a:spAutoFit/>
          </a:bodyPr>
          <a:lstStyle/>
          <a:p>
            <a:pPr algn="ctr"/>
            <a:r>
              <a:rPr lang="ru-RU" sz="1600" dirty="0">
                <a:solidFill>
                  <a:schemeClr val="accent1">
                    <a:lumMod val="50000"/>
                  </a:schemeClr>
                </a:solidFill>
                <a:latin typeface="Arial Narrow" panose="020B0606020202030204" pitchFamily="34" charset="0"/>
              </a:rPr>
              <a:t>Поступление</a:t>
            </a:r>
            <a:r>
              <a:rPr lang="ru-RU" sz="1200" b="1" dirty="0" smtClean="0">
                <a:solidFill>
                  <a:schemeClr val="accent1">
                    <a:lumMod val="50000"/>
                  </a:schemeClr>
                </a:solidFill>
                <a:latin typeface="Arial Narrow" panose="020B0606020202030204" pitchFamily="34" charset="0"/>
              </a:rPr>
              <a:t> </a:t>
            </a:r>
            <a:r>
              <a:rPr lang="ru-RU" sz="1600" dirty="0">
                <a:solidFill>
                  <a:schemeClr val="accent1">
                    <a:lumMod val="50000"/>
                  </a:schemeClr>
                </a:solidFill>
                <a:latin typeface="Arial Narrow" panose="020B0606020202030204" pitchFamily="34" charset="0"/>
              </a:rPr>
              <a:t>НДС</a:t>
            </a:r>
          </a:p>
        </p:txBody>
      </p:sp>
      <p:sp>
        <p:nvSpPr>
          <p:cNvPr id="20" name="Прямоугольник 19"/>
          <p:cNvSpPr/>
          <p:nvPr/>
        </p:nvSpPr>
        <p:spPr>
          <a:xfrm>
            <a:off x="275332" y="1885703"/>
            <a:ext cx="1604864" cy="338554"/>
          </a:xfrm>
          <a:prstGeom prst="rect">
            <a:avLst/>
          </a:prstGeom>
        </p:spPr>
        <p:txBody>
          <a:bodyPr wrap="square">
            <a:spAutoFit/>
          </a:bodyPr>
          <a:lstStyle/>
          <a:p>
            <a:pPr algn="ctr"/>
            <a:r>
              <a:rPr lang="ru-RU" sz="1600" dirty="0">
                <a:solidFill>
                  <a:schemeClr val="accent1">
                    <a:lumMod val="50000"/>
                  </a:schemeClr>
                </a:solidFill>
                <a:latin typeface="Arial Narrow" panose="020B0606020202030204" pitchFamily="34" charset="0"/>
              </a:rPr>
              <a:t>Возмещение НДС</a:t>
            </a:r>
          </a:p>
        </p:txBody>
      </p:sp>
      <p:sp>
        <p:nvSpPr>
          <p:cNvPr id="24" name="Rectangle 1"/>
          <p:cNvSpPr>
            <a:spLocks noChangeArrowheads="1"/>
          </p:cNvSpPr>
          <p:nvPr/>
        </p:nvSpPr>
        <p:spPr bwMode="auto">
          <a:xfrm>
            <a:off x="2952328" y="980728"/>
            <a:ext cx="11156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200" dirty="0" smtClean="0">
                <a:solidFill>
                  <a:prstClr val="black"/>
                </a:solidFill>
                <a:latin typeface="Arial Narrow" pitchFamily="34" charset="0"/>
                <a:ea typeface="Times New Roman" pitchFamily="18" charset="0"/>
                <a:cs typeface="Times New Roman" pitchFamily="18" charset="0"/>
              </a:rPr>
              <a:t>млрд. рублей</a:t>
            </a:r>
            <a:endParaRPr lang="ru-RU" altLang="ru-RU" sz="900" dirty="0" smtClean="0">
              <a:solidFill>
                <a:prstClr val="black"/>
              </a:solidFill>
            </a:endParaRPr>
          </a:p>
          <a:p>
            <a:pPr indent="0" eaLnBrk="0" hangingPunct="0"/>
            <a:endParaRPr lang="ru-RU" altLang="ru-RU" dirty="0" smtClean="0">
              <a:solidFill>
                <a:prstClr val="black"/>
              </a:solidFill>
            </a:endParaRPr>
          </a:p>
        </p:txBody>
      </p:sp>
      <p:sp>
        <p:nvSpPr>
          <p:cNvPr id="13"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10</a:t>
            </a:fld>
            <a:endParaRPr lang="ru-RU" sz="1800" dirty="0" smtClean="0">
              <a:solidFill>
                <a:schemeClr val="tx1"/>
              </a:solidFill>
              <a:latin typeface="Arial Narrow" panose="020B0606020202030204" pitchFamily="34" charset="0"/>
            </a:endParaRPr>
          </a:p>
        </p:txBody>
      </p:sp>
      <p:sp>
        <p:nvSpPr>
          <p:cNvPr id="16" name="TextBox 15"/>
          <p:cNvSpPr txBox="1"/>
          <p:nvPr/>
        </p:nvSpPr>
        <p:spPr>
          <a:xfrm>
            <a:off x="1194957" y="5252395"/>
            <a:ext cx="1370477" cy="369589"/>
          </a:xfrm>
          <a:prstGeom prst="rect">
            <a:avLst/>
          </a:prstGeom>
        </p:spPr>
        <p:txBody>
          <a:bodyPr vert="horz" wrap="none" lIns="104306" tIns="52153" rIns="104306" bIns="52153" rtlCol="0" anchor="ctr">
            <a:noAutofit/>
          </a:bodyPr>
          <a:lstStyle/>
          <a:p>
            <a:pPr>
              <a:spcBef>
                <a:spcPct val="0"/>
              </a:spcBef>
            </a:pPr>
            <a:r>
              <a:rPr lang="ru-RU" sz="1200" b="1" dirty="0" smtClean="0">
                <a:solidFill>
                  <a:schemeClr val="bg1"/>
                </a:solidFill>
                <a:latin typeface="Arial Narrow" panose="020B0606020202030204" pitchFamily="34" charset="0"/>
              </a:rPr>
              <a:t>ДЕЙСТВУЮЩИЙ БЮДЖЕТ</a:t>
            </a:r>
          </a:p>
        </p:txBody>
      </p:sp>
      <p:sp>
        <p:nvSpPr>
          <p:cNvPr id="32" name="TextBox 31"/>
          <p:cNvSpPr txBox="1"/>
          <p:nvPr/>
        </p:nvSpPr>
        <p:spPr>
          <a:xfrm>
            <a:off x="548935" y="5634097"/>
            <a:ext cx="702457" cy="211270"/>
          </a:xfrm>
          <a:prstGeom prst="rect">
            <a:avLst/>
          </a:prstGeom>
        </p:spPr>
        <p:txBody>
          <a:bodyPr vert="horz" wrap="none" lIns="104306" tIns="52153" rIns="104306" bIns="52153" rtlCol="0" anchor="ctr">
            <a:noAutofit/>
          </a:bodyPr>
          <a:lstStyle/>
          <a:p>
            <a:pPr algn="ctr">
              <a:spcBef>
                <a:spcPct val="0"/>
              </a:spcBef>
            </a:pPr>
            <a:endParaRPr lang="ru-RU" sz="1600" b="1" dirty="0" smtClean="0">
              <a:solidFill>
                <a:srgbClr val="006666"/>
              </a:solidFill>
              <a:latin typeface="Arial Narrow" panose="020B0606020202030204" pitchFamily="34" charset="0"/>
            </a:endParaRPr>
          </a:p>
        </p:txBody>
      </p:sp>
      <p:sp>
        <p:nvSpPr>
          <p:cNvPr id="23" name="Прямоугольник 22"/>
          <p:cNvSpPr/>
          <p:nvPr/>
        </p:nvSpPr>
        <p:spPr>
          <a:xfrm>
            <a:off x="4227876" y="4454716"/>
            <a:ext cx="905657" cy="323165"/>
          </a:xfrm>
          <a:prstGeom prst="rect">
            <a:avLst/>
          </a:prstGeom>
        </p:spPr>
        <p:txBody>
          <a:bodyPr wrap="square">
            <a:spAutoFit/>
          </a:bodyPr>
          <a:lstStyle/>
          <a:p>
            <a:pPr>
              <a:spcBef>
                <a:spcPct val="0"/>
              </a:spcBef>
            </a:pPr>
            <a:r>
              <a:rPr lang="ru-RU" sz="1500" b="1" dirty="0" smtClean="0">
                <a:solidFill>
                  <a:srgbClr val="993366"/>
                </a:solidFill>
                <a:latin typeface="Arial Narrow" panose="020B0606020202030204" pitchFamily="34" charset="0"/>
              </a:rPr>
              <a:t> </a:t>
            </a:r>
            <a:r>
              <a:rPr lang="ru-RU" sz="1500" b="1" dirty="0" smtClean="0">
                <a:solidFill>
                  <a:schemeClr val="accent6">
                    <a:lumMod val="75000"/>
                  </a:schemeClr>
                </a:solidFill>
                <a:latin typeface="Arial Narrow" panose="020B0606020202030204" pitchFamily="34" charset="0"/>
              </a:rPr>
              <a:t>+ 0,6%</a:t>
            </a:r>
            <a:endParaRPr lang="ru-RU" sz="1500" b="1" dirty="0">
              <a:solidFill>
                <a:schemeClr val="accent6">
                  <a:lumMod val="75000"/>
                </a:schemeClr>
              </a:solidFill>
              <a:latin typeface="Arial Narrow" panose="020B0606020202030204" pitchFamily="34" charset="0"/>
            </a:endParaRPr>
          </a:p>
        </p:txBody>
      </p:sp>
      <p:grpSp>
        <p:nvGrpSpPr>
          <p:cNvPr id="27" name="Группа 26"/>
          <p:cNvGrpSpPr/>
          <p:nvPr/>
        </p:nvGrpSpPr>
        <p:grpSpPr>
          <a:xfrm>
            <a:off x="263037" y="4478482"/>
            <a:ext cx="3440160" cy="2042582"/>
            <a:chOff x="87466" y="4540554"/>
            <a:chExt cx="4204405" cy="2110966"/>
          </a:xfrm>
        </p:grpSpPr>
        <p:sp>
          <p:nvSpPr>
            <p:cNvPr id="31" name="Блок-схема: ручной ввод 4"/>
            <p:cNvSpPr/>
            <p:nvPr/>
          </p:nvSpPr>
          <p:spPr>
            <a:xfrm>
              <a:off x="87575" y="4540554"/>
              <a:ext cx="4204296" cy="21109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66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660 h 10000"/>
                <a:gd name="connsiteX0" fmla="*/ 0 w 10000"/>
                <a:gd name="connsiteY0" fmla="*/ 43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352 h 10000"/>
                <a:gd name="connsiteX0" fmla="*/ 40 w 10000"/>
                <a:gd name="connsiteY0" fmla="*/ 5385 h 10000"/>
                <a:gd name="connsiteX1" fmla="*/ 10000 w 10000"/>
                <a:gd name="connsiteY1" fmla="*/ 0 h 10000"/>
                <a:gd name="connsiteX2" fmla="*/ 10000 w 10000"/>
                <a:gd name="connsiteY2" fmla="*/ 10000 h 10000"/>
                <a:gd name="connsiteX3" fmla="*/ 0 w 10000"/>
                <a:gd name="connsiteY3" fmla="*/ 10000 h 10000"/>
                <a:gd name="connsiteX4" fmla="*/ 40 w 10000"/>
                <a:gd name="connsiteY4" fmla="*/ 5385 h 10000"/>
                <a:gd name="connsiteX0" fmla="*/ 40 w 10000"/>
                <a:gd name="connsiteY0" fmla="*/ 5643 h 10258"/>
                <a:gd name="connsiteX1" fmla="*/ 10000 w 10000"/>
                <a:gd name="connsiteY1" fmla="*/ 0 h 10258"/>
                <a:gd name="connsiteX2" fmla="*/ 10000 w 10000"/>
                <a:gd name="connsiteY2" fmla="*/ 10258 h 10258"/>
                <a:gd name="connsiteX3" fmla="*/ 0 w 10000"/>
                <a:gd name="connsiteY3" fmla="*/ 10258 h 10258"/>
                <a:gd name="connsiteX4" fmla="*/ 40 w 10000"/>
                <a:gd name="connsiteY4" fmla="*/ 5643 h 10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8">
                  <a:moveTo>
                    <a:pt x="40" y="5643"/>
                  </a:moveTo>
                  <a:lnTo>
                    <a:pt x="10000" y="0"/>
                  </a:lnTo>
                  <a:lnTo>
                    <a:pt x="10000" y="10258"/>
                  </a:lnTo>
                  <a:lnTo>
                    <a:pt x="0" y="10258"/>
                  </a:lnTo>
                  <a:cubicBezTo>
                    <a:pt x="13" y="8720"/>
                    <a:pt x="27" y="7181"/>
                    <a:pt x="40" y="5643"/>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6" name="Блок-схема: ручной ввод 5"/>
            <p:cNvSpPr/>
            <p:nvPr/>
          </p:nvSpPr>
          <p:spPr>
            <a:xfrm>
              <a:off x="112186" y="4780105"/>
              <a:ext cx="4179685" cy="187141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38"/>
                <a:gd name="connsiteY0" fmla="*/ 73 h 8073"/>
                <a:gd name="connsiteX1" fmla="*/ 10038 w 10038"/>
                <a:gd name="connsiteY1" fmla="*/ 0 h 8073"/>
                <a:gd name="connsiteX2" fmla="*/ 10000 w 10038"/>
                <a:gd name="connsiteY2" fmla="*/ 8073 h 8073"/>
                <a:gd name="connsiteX3" fmla="*/ 0 w 10038"/>
                <a:gd name="connsiteY3" fmla="*/ 8073 h 8073"/>
                <a:gd name="connsiteX4" fmla="*/ 0 w 10038"/>
                <a:gd name="connsiteY4" fmla="*/ 73 h 8073"/>
                <a:gd name="connsiteX0" fmla="*/ 0 w 10025"/>
                <a:gd name="connsiteY0" fmla="*/ 2917 h 12827"/>
                <a:gd name="connsiteX1" fmla="*/ 10025 w 10025"/>
                <a:gd name="connsiteY1" fmla="*/ 0 h 12827"/>
                <a:gd name="connsiteX2" fmla="*/ 9962 w 10025"/>
                <a:gd name="connsiteY2" fmla="*/ 12827 h 12827"/>
                <a:gd name="connsiteX3" fmla="*/ 0 w 10025"/>
                <a:gd name="connsiteY3" fmla="*/ 12827 h 12827"/>
                <a:gd name="connsiteX4" fmla="*/ 0 w 10025"/>
                <a:gd name="connsiteY4" fmla="*/ 2917 h 12827"/>
                <a:gd name="connsiteX0" fmla="*/ 0 w 10025"/>
                <a:gd name="connsiteY0" fmla="*/ 3404 h 13314"/>
                <a:gd name="connsiteX1" fmla="*/ 10025 w 10025"/>
                <a:gd name="connsiteY1" fmla="*/ 0 h 13314"/>
                <a:gd name="connsiteX2" fmla="*/ 9962 w 10025"/>
                <a:gd name="connsiteY2" fmla="*/ 13314 h 13314"/>
                <a:gd name="connsiteX3" fmla="*/ 0 w 10025"/>
                <a:gd name="connsiteY3" fmla="*/ 13314 h 13314"/>
                <a:gd name="connsiteX4" fmla="*/ 0 w 10025"/>
                <a:gd name="connsiteY4" fmla="*/ 3404 h 13314"/>
                <a:gd name="connsiteX0" fmla="*/ 49 w 10025"/>
                <a:gd name="connsiteY0" fmla="*/ 3599 h 13314"/>
                <a:gd name="connsiteX1" fmla="*/ 10025 w 10025"/>
                <a:gd name="connsiteY1" fmla="*/ 0 h 13314"/>
                <a:gd name="connsiteX2" fmla="*/ 9962 w 10025"/>
                <a:gd name="connsiteY2" fmla="*/ 13314 h 13314"/>
                <a:gd name="connsiteX3" fmla="*/ 0 w 10025"/>
                <a:gd name="connsiteY3" fmla="*/ 13314 h 13314"/>
                <a:gd name="connsiteX4" fmla="*/ 49 w 10025"/>
                <a:gd name="connsiteY4" fmla="*/ 3599 h 13314"/>
                <a:gd name="connsiteX0" fmla="*/ 49 w 10025"/>
                <a:gd name="connsiteY0" fmla="*/ 5550 h 13314"/>
                <a:gd name="connsiteX1" fmla="*/ 10025 w 10025"/>
                <a:gd name="connsiteY1" fmla="*/ 0 h 13314"/>
                <a:gd name="connsiteX2" fmla="*/ 9962 w 10025"/>
                <a:gd name="connsiteY2" fmla="*/ 13314 h 13314"/>
                <a:gd name="connsiteX3" fmla="*/ 0 w 10025"/>
                <a:gd name="connsiteY3" fmla="*/ 13314 h 13314"/>
                <a:gd name="connsiteX4" fmla="*/ 49 w 10025"/>
                <a:gd name="connsiteY4" fmla="*/ 5550 h 13314"/>
                <a:gd name="connsiteX0" fmla="*/ 49 w 10005"/>
                <a:gd name="connsiteY0" fmla="*/ 5727 h 13491"/>
                <a:gd name="connsiteX1" fmla="*/ 10005 w 10005"/>
                <a:gd name="connsiteY1" fmla="*/ 0 h 13491"/>
                <a:gd name="connsiteX2" fmla="*/ 9962 w 10005"/>
                <a:gd name="connsiteY2" fmla="*/ 13491 h 13491"/>
                <a:gd name="connsiteX3" fmla="*/ 0 w 10005"/>
                <a:gd name="connsiteY3" fmla="*/ 13491 h 13491"/>
                <a:gd name="connsiteX4" fmla="*/ 49 w 10005"/>
                <a:gd name="connsiteY4" fmla="*/ 5727 h 13491"/>
                <a:gd name="connsiteX0" fmla="*/ 3 w 9959"/>
                <a:gd name="connsiteY0" fmla="*/ 5727 h 13491"/>
                <a:gd name="connsiteX1" fmla="*/ 9959 w 9959"/>
                <a:gd name="connsiteY1" fmla="*/ 0 h 13491"/>
                <a:gd name="connsiteX2" fmla="*/ 9916 w 9959"/>
                <a:gd name="connsiteY2" fmla="*/ 13491 h 13491"/>
                <a:gd name="connsiteX3" fmla="*/ 54 w 9959"/>
                <a:gd name="connsiteY3" fmla="*/ 13402 h 13491"/>
                <a:gd name="connsiteX4" fmla="*/ 3 w 9959"/>
                <a:gd name="connsiteY4" fmla="*/ 5727 h 13491"/>
                <a:gd name="connsiteX0" fmla="*/ 3 w 10000"/>
                <a:gd name="connsiteY0" fmla="*/ 4245 h 10000"/>
                <a:gd name="connsiteX1" fmla="*/ 10000 w 10000"/>
                <a:gd name="connsiteY1" fmla="*/ 0 h 10000"/>
                <a:gd name="connsiteX2" fmla="*/ 9957 w 10000"/>
                <a:gd name="connsiteY2" fmla="*/ 10000 h 10000"/>
                <a:gd name="connsiteX3" fmla="*/ 14 w 10000"/>
                <a:gd name="connsiteY3" fmla="*/ 9737 h 10000"/>
                <a:gd name="connsiteX4" fmla="*/ 3 w 10000"/>
                <a:gd name="connsiteY4" fmla="*/ 4245 h 10000"/>
                <a:gd name="connsiteX0" fmla="*/ 3 w 10019"/>
                <a:gd name="connsiteY0" fmla="*/ 4245 h 10000"/>
                <a:gd name="connsiteX1" fmla="*/ 10000 w 10019"/>
                <a:gd name="connsiteY1" fmla="*/ 0 h 10000"/>
                <a:gd name="connsiteX2" fmla="*/ 10017 w 10019"/>
                <a:gd name="connsiteY2" fmla="*/ 10000 h 10000"/>
                <a:gd name="connsiteX3" fmla="*/ 14 w 10019"/>
                <a:gd name="connsiteY3" fmla="*/ 9737 h 10000"/>
                <a:gd name="connsiteX4" fmla="*/ 3 w 10019"/>
                <a:gd name="connsiteY4" fmla="*/ 4245 h 10000"/>
                <a:gd name="connsiteX0" fmla="*/ 9 w 10025"/>
                <a:gd name="connsiteY0" fmla="*/ 4245 h 10000"/>
                <a:gd name="connsiteX1" fmla="*/ 10006 w 10025"/>
                <a:gd name="connsiteY1" fmla="*/ 0 h 10000"/>
                <a:gd name="connsiteX2" fmla="*/ 10023 w 10025"/>
                <a:gd name="connsiteY2" fmla="*/ 10000 h 10000"/>
                <a:gd name="connsiteX3" fmla="*/ 0 w 10025"/>
                <a:gd name="connsiteY3" fmla="*/ 9803 h 10000"/>
                <a:gd name="connsiteX4" fmla="*/ 9 w 10025"/>
                <a:gd name="connsiteY4" fmla="*/ 4245 h 10000"/>
                <a:gd name="connsiteX0" fmla="*/ 9 w 10025"/>
                <a:gd name="connsiteY0" fmla="*/ 5428 h 11183"/>
                <a:gd name="connsiteX1" fmla="*/ 10006 w 10025"/>
                <a:gd name="connsiteY1" fmla="*/ 0 h 11183"/>
                <a:gd name="connsiteX2" fmla="*/ 10023 w 10025"/>
                <a:gd name="connsiteY2" fmla="*/ 11183 h 11183"/>
                <a:gd name="connsiteX3" fmla="*/ 0 w 10025"/>
                <a:gd name="connsiteY3" fmla="*/ 10986 h 11183"/>
                <a:gd name="connsiteX4" fmla="*/ 9 w 10025"/>
                <a:gd name="connsiteY4" fmla="*/ 5428 h 1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5" h="11183">
                  <a:moveTo>
                    <a:pt x="9" y="5428"/>
                  </a:moveTo>
                  <a:lnTo>
                    <a:pt x="10006" y="0"/>
                  </a:lnTo>
                  <a:cubicBezTo>
                    <a:pt x="9993" y="2471"/>
                    <a:pt x="10036" y="8712"/>
                    <a:pt x="10023" y="11183"/>
                  </a:cubicBezTo>
                  <a:lnTo>
                    <a:pt x="0" y="10986"/>
                  </a:lnTo>
                  <a:cubicBezTo>
                    <a:pt x="16" y="8586"/>
                    <a:pt x="-7" y="7828"/>
                    <a:pt x="9" y="542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cxnSp>
          <p:nvCxnSpPr>
            <p:cNvPr id="37" name="Прямая со стрелкой 36"/>
            <p:cNvCxnSpPr/>
            <p:nvPr/>
          </p:nvCxnSpPr>
          <p:spPr>
            <a:xfrm flipV="1">
              <a:off x="87466" y="4752852"/>
              <a:ext cx="4187479" cy="101558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36" idx="0"/>
            </p:cNvCxnSpPr>
            <p:nvPr/>
          </p:nvCxnSpPr>
          <p:spPr>
            <a:xfrm flipV="1">
              <a:off x="115939" y="4540556"/>
              <a:ext cx="4175932" cy="1147896"/>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rot="20518812">
            <a:off x="548262" y="4765374"/>
            <a:ext cx="2241779" cy="498178"/>
          </a:xfrm>
          <a:prstGeom prst="rect">
            <a:avLst/>
          </a:prstGeom>
        </p:spPr>
        <p:txBody>
          <a:bodyPr vert="horz" wrap="none" lIns="104306" tIns="52153" rIns="104306" bIns="52153" rtlCol="0" anchor="ctr">
            <a:noAutofit/>
          </a:bodyPr>
          <a:lstStyle/>
          <a:p>
            <a:pPr>
              <a:spcBef>
                <a:spcPct val="0"/>
              </a:spcBef>
            </a:pPr>
            <a:r>
              <a:rPr lang="ru-RU" sz="1400" b="1" dirty="0" smtClean="0">
                <a:solidFill>
                  <a:srgbClr val="4F81BD">
                    <a:lumMod val="75000"/>
                  </a:srgbClr>
                </a:solidFill>
                <a:latin typeface="Arial Narrow" panose="020B0606020202030204" pitchFamily="34" charset="0"/>
              </a:rPr>
              <a:t>ФАКТИЧЕСКИЕ ПОСТУПЛЕНИЯ</a:t>
            </a:r>
          </a:p>
        </p:txBody>
      </p:sp>
      <p:sp>
        <p:nvSpPr>
          <p:cNvPr id="46" name="TextBox 45"/>
          <p:cNvSpPr txBox="1"/>
          <p:nvPr/>
        </p:nvSpPr>
        <p:spPr>
          <a:xfrm rot="20683168">
            <a:off x="896803" y="5331406"/>
            <a:ext cx="2001843" cy="293590"/>
          </a:xfrm>
          <a:prstGeom prst="rect">
            <a:avLst/>
          </a:prstGeom>
        </p:spPr>
        <p:txBody>
          <a:bodyPr vert="horz" wrap="none" lIns="104306" tIns="52153" rIns="104306" bIns="52153" rtlCol="0" anchor="ctr">
            <a:noAutofit/>
          </a:bodyPr>
          <a:lstStyle/>
          <a:p>
            <a:pPr>
              <a:spcBef>
                <a:spcPct val="0"/>
              </a:spcBef>
            </a:pPr>
            <a:r>
              <a:rPr lang="ru-RU" sz="1300" b="1" dirty="0" smtClean="0">
                <a:solidFill>
                  <a:prstClr val="white"/>
                </a:solidFill>
                <a:latin typeface="Arial Narrow" panose="020B0606020202030204" pitchFamily="34" charset="0"/>
              </a:rPr>
              <a:t>ДЕЙСТВУЮЩИЙ БЮДЖЕТ</a:t>
            </a:r>
          </a:p>
        </p:txBody>
      </p:sp>
      <p:grpSp>
        <p:nvGrpSpPr>
          <p:cNvPr id="47" name="Группа 46"/>
          <p:cNvGrpSpPr/>
          <p:nvPr/>
        </p:nvGrpSpPr>
        <p:grpSpPr>
          <a:xfrm>
            <a:off x="3707990" y="4174220"/>
            <a:ext cx="588708" cy="853622"/>
            <a:chOff x="4297157" y="4246360"/>
            <a:chExt cx="588708" cy="853622"/>
          </a:xfrm>
        </p:grpSpPr>
        <p:sp>
          <p:nvSpPr>
            <p:cNvPr id="48" name="TextBox 47"/>
            <p:cNvSpPr txBox="1"/>
            <p:nvPr/>
          </p:nvSpPr>
          <p:spPr>
            <a:xfrm>
              <a:off x="4323179" y="4775570"/>
              <a:ext cx="485623" cy="321588"/>
            </a:xfrm>
            <a:prstGeom prst="rect">
              <a:avLst/>
            </a:prstGeom>
          </p:spPr>
          <p:txBody>
            <a:bodyPr vert="horz" wrap="none" lIns="104306" tIns="52153" rIns="104306" bIns="52153" rtlCol="0" anchor="ctr">
              <a:noAutofit/>
            </a:bodyPr>
            <a:lstStyle/>
            <a:p>
              <a:pPr>
                <a:spcBef>
                  <a:spcPct val="0"/>
                </a:spcBef>
              </a:pPr>
              <a:r>
                <a:rPr lang="ru-RU" sz="1500" b="1" dirty="0" smtClean="0">
                  <a:solidFill>
                    <a:srgbClr val="4F81BD">
                      <a:lumMod val="75000"/>
                    </a:srgbClr>
                  </a:solidFill>
                  <a:latin typeface="Arial Narrow" panose="020B0606020202030204" pitchFamily="34" charset="0"/>
                </a:rPr>
                <a:t>3051</a:t>
              </a:r>
            </a:p>
          </p:txBody>
        </p:sp>
        <p:sp>
          <p:nvSpPr>
            <p:cNvPr id="49" name="TextBox 48"/>
            <p:cNvSpPr txBox="1"/>
            <p:nvPr/>
          </p:nvSpPr>
          <p:spPr>
            <a:xfrm>
              <a:off x="4304659" y="4246360"/>
              <a:ext cx="581206" cy="363706"/>
            </a:xfrm>
            <a:prstGeom prst="rect">
              <a:avLst/>
            </a:prstGeom>
          </p:spPr>
          <p:txBody>
            <a:bodyPr vert="horz" wrap="none" lIns="104306" tIns="52153" rIns="104306" bIns="52153" rtlCol="0" anchor="ctr">
              <a:noAutofit/>
            </a:bodyPr>
            <a:lstStyle/>
            <a:p>
              <a:pPr>
                <a:spcBef>
                  <a:spcPct val="0"/>
                </a:spcBef>
              </a:pPr>
              <a:r>
                <a:rPr lang="ru-RU" sz="1500" b="1" dirty="0" smtClean="0">
                  <a:solidFill>
                    <a:srgbClr val="4F81BD">
                      <a:lumMod val="75000"/>
                    </a:srgbClr>
                  </a:solidFill>
                  <a:latin typeface="Arial Narrow" panose="020B0606020202030204" pitchFamily="34" charset="0"/>
                </a:rPr>
                <a:t>3070</a:t>
              </a:r>
            </a:p>
          </p:txBody>
        </p:sp>
        <p:sp>
          <p:nvSpPr>
            <p:cNvPr id="50" name="Стрелка вниз 49"/>
            <p:cNvSpPr/>
            <p:nvPr/>
          </p:nvSpPr>
          <p:spPr>
            <a:xfrm flipV="1">
              <a:off x="4800439" y="4550622"/>
              <a:ext cx="85426" cy="24102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32" tIns="45617" rIns="91232" bIns="45617" rtlCol="0" anchor="ctr"/>
            <a:lstStyle/>
            <a:p>
              <a:pPr algn="ctr" defTabSz="1040850"/>
              <a:endParaRPr lang="ru-RU" dirty="0">
                <a:solidFill>
                  <a:schemeClr val="accent6">
                    <a:lumMod val="75000"/>
                  </a:schemeClr>
                </a:solidFill>
              </a:endParaRPr>
            </a:p>
          </p:txBody>
        </p:sp>
        <p:sp>
          <p:nvSpPr>
            <p:cNvPr id="51" name="Овал 50"/>
            <p:cNvSpPr/>
            <p:nvPr/>
          </p:nvSpPr>
          <p:spPr>
            <a:xfrm>
              <a:off x="4297157" y="4270387"/>
              <a:ext cx="529205" cy="315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F81BD">
                    <a:lumMod val="75000"/>
                  </a:srgbClr>
                </a:solidFill>
              </a:endParaRPr>
            </a:p>
          </p:txBody>
        </p:sp>
        <p:sp>
          <p:nvSpPr>
            <p:cNvPr id="52" name="Овал 51"/>
            <p:cNvSpPr/>
            <p:nvPr/>
          </p:nvSpPr>
          <p:spPr>
            <a:xfrm>
              <a:off x="4318545" y="4784330"/>
              <a:ext cx="529205" cy="315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F81BD">
                    <a:lumMod val="75000"/>
                  </a:srgbClr>
                </a:solidFill>
              </a:endParaRPr>
            </a:p>
          </p:txBody>
        </p:sp>
      </p:grpSp>
    </p:spTree>
    <p:extLst>
      <p:ext uri="{BB962C8B-B14F-4D97-AF65-F5344CB8AC3E}">
        <p14:creationId xmlns:p14="http://schemas.microsoft.com/office/powerpoint/2010/main" val="4209047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217246" y="1196752"/>
            <a:ext cx="4570778" cy="2392376"/>
            <a:chOff x="217246" y="3328248"/>
            <a:chExt cx="4230525" cy="2820350"/>
          </a:xfrm>
        </p:grpSpPr>
        <p:graphicFrame>
          <p:nvGraphicFramePr>
            <p:cNvPr id="3" name="Диаграмма 2"/>
            <p:cNvGraphicFramePr/>
            <p:nvPr>
              <p:extLst>
                <p:ext uri="{D42A27DB-BD31-4B8C-83A1-F6EECF244321}">
                  <p14:modId xmlns:p14="http://schemas.microsoft.com/office/powerpoint/2010/main" val="958180077"/>
                </p:ext>
              </p:extLst>
            </p:nvPr>
          </p:nvGraphicFramePr>
          <p:xfrm>
            <a:off x="217246" y="3328248"/>
            <a:ext cx="4230525" cy="282035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bwMode="auto">
            <a:xfrm>
              <a:off x="2192868" y="4293096"/>
              <a:ext cx="666477" cy="896668"/>
            </a:xfrm>
            <a:prstGeom prst="rect">
              <a:avLst/>
            </a:prstGeom>
          </p:spPr>
          <p:txBody>
            <a:bodyPr wrap="none" lIns="104105" tIns="52052" rIns="104105" bIns="52052" anchor="ctr">
              <a:normAutofit/>
            </a:bodyPr>
            <a:lstStyle/>
            <a:p>
              <a:pPr algn="r" defTabSz="1041034">
                <a:defRPr/>
              </a:pPr>
              <a:r>
                <a:rPr lang="ru-RU" b="1" dirty="0" smtClean="0">
                  <a:solidFill>
                    <a:srgbClr val="F79646">
                      <a:lumMod val="75000"/>
                    </a:srgbClr>
                  </a:solidFill>
                  <a:latin typeface="Arial Narrow" panose="020B0606020202030204" pitchFamily="34" charset="0"/>
                </a:rPr>
                <a:t>+43,9%</a:t>
              </a:r>
              <a:endParaRPr lang="ru-RU" b="1" dirty="0">
                <a:solidFill>
                  <a:srgbClr val="F79646">
                    <a:lumMod val="75000"/>
                  </a:srgbClr>
                </a:solidFill>
                <a:latin typeface="Arial Narrow" panose="020B0606020202030204" pitchFamily="34" charset="0"/>
              </a:endParaRPr>
            </a:p>
          </p:txBody>
        </p:sp>
        <p:sp>
          <p:nvSpPr>
            <p:cNvPr id="21" name="TextBox 20"/>
            <p:cNvSpPr txBox="1"/>
            <p:nvPr/>
          </p:nvSpPr>
          <p:spPr bwMode="auto">
            <a:xfrm>
              <a:off x="1581922" y="5127486"/>
              <a:ext cx="610947" cy="896668"/>
            </a:xfrm>
            <a:prstGeom prst="rect">
              <a:avLst/>
            </a:prstGeom>
          </p:spPr>
          <p:txBody>
            <a:bodyPr wrap="none" lIns="104105" tIns="52052" rIns="104105" bIns="52052" anchor="ctr">
              <a:normAutofit/>
            </a:bodyPr>
            <a:lstStyle/>
            <a:p>
              <a:pPr algn="r" defTabSz="1041034">
                <a:defRPr/>
              </a:pPr>
              <a:r>
                <a:rPr lang="ru-RU" b="1" dirty="0" smtClean="0">
                  <a:solidFill>
                    <a:srgbClr val="F79646">
                      <a:lumMod val="75000"/>
                    </a:srgbClr>
                  </a:solidFill>
                  <a:latin typeface="Arial Narrow" panose="020B0606020202030204" pitchFamily="34" charset="0"/>
                </a:rPr>
                <a:t>-7,6%</a:t>
              </a:r>
              <a:endParaRPr lang="ru-RU" b="1" dirty="0">
                <a:solidFill>
                  <a:srgbClr val="F79646">
                    <a:lumMod val="75000"/>
                  </a:srgbClr>
                </a:solidFill>
                <a:latin typeface="Arial Narrow" panose="020B0606020202030204" pitchFamily="34" charset="0"/>
              </a:endParaRPr>
            </a:p>
          </p:txBody>
        </p:sp>
        <p:sp>
          <p:nvSpPr>
            <p:cNvPr id="25" name="TextBox 24"/>
            <p:cNvSpPr txBox="1"/>
            <p:nvPr/>
          </p:nvSpPr>
          <p:spPr bwMode="auto">
            <a:xfrm>
              <a:off x="3436938" y="3444071"/>
              <a:ext cx="610947" cy="896668"/>
            </a:xfrm>
            <a:prstGeom prst="rect">
              <a:avLst/>
            </a:prstGeom>
          </p:spPr>
          <p:txBody>
            <a:bodyPr wrap="none" lIns="104105" tIns="52052" rIns="104105" bIns="52052" anchor="ctr">
              <a:normAutofit/>
            </a:bodyPr>
            <a:lstStyle/>
            <a:p>
              <a:pPr algn="r" defTabSz="1041034">
                <a:defRPr/>
              </a:pPr>
              <a:r>
                <a:rPr lang="ru-RU" b="1" dirty="0" smtClean="0">
                  <a:solidFill>
                    <a:srgbClr val="F79646">
                      <a:lumMod val="75000"/>
                    </a:srgbClr>
                  </a:solidFill>
                  <a:latin typeface="Arial Narrow" panose="020B0606020202030204" pitchFamily="34" charset="0"/>
                </a:rPr>
                <a:t>+17,6%</a:t>
              </a:r>
              <a:endParaRPr lang="ru-RU" b="1" dirty="0">
                <a:solidFill>
                  <a:srgbClr val="F79646">
                    <a:lumMod val="75000"/>
                  </a:srgbClr>
                </a:solidFill>
                <a:latin typeface="Arial Narrow" panose="020B0606020202030204" pitchFamily="34" charset="0"/>
              </a:endParaRPr>
            </a:p>
          </p:txBody>
        </p:sp>
      </p:grpSp>
      <p:sp>
        <p:nvSpPr>
          <p:cNvPr id="4" name="Заголовок 1"/>
          <p:cNvSpPr>
            <a:spLocks noGrp="1"/>
          </p:cNvSpPr>
          <p:nvPr>
            <p:ph type="title"/>
          </p:nvPr>
        </p:nvSpPr>
        <p:spPr/>
        <p:txBody>
          <a:bodyPr>
            <a:normAutofit/>
          </a:bodyPr>
          <a:lstStyle/>
          <a:p>
            <a:pPr algn="l"/>
            <a:r>
              <a:rPr lang="ru-RU" sz="1800" dirty="0" smtClean="0">
                <a:latin typeface="Arial Narrow" panose="020B0606020202030204" pitchFamily="34" charset="0"/>
              </a:rPr>
              <a:t>Акцизы</a:t>
            </a:r>
            <a:endParaRPr lang="ru-RU" sz="1800" dirty="0">
              <a:latin typeface="Arial Narrow" panose="020B0606020202030204" pitchFamily="34" charset="0"/>
            </a:endParaRPr>
          </a:p>
        </p:txBody>
      </p:sp>
      <p:sp>
        <p:nvSpPr>
          <p:cNvPr id="6" name="Прямоугольник 5"/>
          <p:cNvSpPr/>
          <p:nvPr/>
        </p:nvSpPr>
        <p:spPr>
          <a:xfrm>
            <a:off x="4499992" y="1196752"/>
            <a:ext cx="4392488" cy="3539430"/>
          </a:xfrm>
          <a:prstGeom prst="rect">
            <a:avLst/>
          </a:prstGeom>
        </p:spPr>
        <p:txBody>
          <a:bodyPr wrap="square">
            <a:spAutoFit/>
          </a:bodyPr>
          <a:lstStyle/>
          <a:p>
            <a:pPr indent="180000" algn="just"/>
            <a:r>
              <a:rPr lang="ru-RU" sz="1400" dirty="0">
                <a:latin typeface="Arial Narrow" panose="020B0606020202030204" pitchFamily="34" charset="0"/>
              </a:rPr>
              <a:t>Рост поступлений </a:t>
            </a:r>
            <a:r>
              <a:rPr lang="ru-RU" sz="1400" b="1" dirty="0">
                <a:latin typeface="Arial Narrow" panose="020B0606020202030204" pitchFamily="34" charset="0"/>
              </a:rPr>
              <a:t>акцизов на </a:t>
            </a:r>
            <a:r>
              <a:rPr lang="ru-RU" sz="1400" b="1" dirty="0" smtClean="0">
                <a:latin typeface="Arial Narrow" panose="020B0606020202030204" pitchFamily="34" charset="0"/>
              </a:rPr>
              <a:t>227 </a:t>
            </a:r>
            <a:r>
              <a:rPr lang="ru-RU" sz="1400" b="1" dirty="0">
                <a:latin typeface="Arial Narrow" panose="020B0606020202030204" pitchFamily="34" charset="0"/>
              </a:rPr>
              <a:t>млрд рублей</a:t>
            </a:r>
            <a:r>
              <a:rPr lang="ru-RU" sz="1400" dirty="0">
                <a:latin typeface="Arial Narrow" panose="020B0606020202030204" pitchFamily="34" charset="0"/>
              </a:rPr>
              <a:t> обеспечен в том числе за счет:</a:t>
            </a:r>
          </a:p>
          <a:p>
            <a:pPr indent="180000" algn="just"/>
            <a:r>
              <a:rPr lang="ru-RU" sz="1400" b="1" dirty="0" smtClean="0">
                <a:latin typeface="Arial Narrow" panose="020B0606020202030204" pitchFamily="34" charset="0"/>
              </a:rPr>
              <a:t>- индексации</a:t>
            </a:r>
            <a:r>
              <a:rPr lang="ru-RU" sz="1400" dirty="0" smtClean="0">
                <a:latin typeface="Arial Narrow" panose="020B0606020202030204" pitchFamily="34" charset="0"/>
              </a:rPr>
              <a:t> </a:t>
            </a:r>
            <a:r>
              <a:rPr lang="ru-RU" sz="1400" dirty="0">
                <a:latin typeface="Arial Narrow" panose="020B0606020202030204" pitchFamily="34" charset="0"/>
              </a:rPr>
              <a:t>ставок - дополнительно поступило</a:t>
            </a:r>
            <a:r>
              <a:rPr lang="ru-RU" sz="1400" b="1" dirty="0">
                <a:latin typeface="Arial Narrow" panose="020B0606020202030204" pitchFamily="34" charset="0"/>
              </a:rPr>
              <a:t> </a:t>
            </a:r>
            <a:r>
              <a:rPr lang="ru-RU" sz="1400" b="1" dirty="0" smtClean="0">
                <a:latin typeface="Arial Narrow" panose="020B0606020202030204" pitchFamily="34" charset="0"/>
              </a:rPr>
              <a:t>200 </a:t>
            </a:r>
            <a:r>
              <a:rPr lang="ru-RU" sz="1400" b="1" dirty="0">
                <a:latin typeface="Arial Narrow" panose="020B0606020202030204" pitchFamily="34" charset="0"/>
              </a:rPr>
              <a:t>млрд рублей:</a:t>
            </a:r>
            <a:r>
              <a:rPr lang="ru-RU" sz="1400" dirty="0">
                <a:latin typeface="Arial Narrow" panose="020B0606020202030204" pitchFamily="34" charset="0"/>
              </a:rPr>
              <a:t> </a:t>
            </a:r>
            <a:r>
              <a:rPr lang="ru-RU" sz="1400" b="1" dirty="0">
                <a:latin typeface="Arial Narrow" panose="020B0606020202030204" pitchFamily="34" charset="0"/>
              </a:rPr>
              <a:t>на</a:t>
            </a:r>
            <a:r>
              <a:rPr lang="ru-RU" sz="1400" dirty="0">
                <a:latin typeface="Arial Narrow" panose="020B0606020202030204" pitchFamily="34" charset="0"/>
              </a:rPr>
              <a:t> </a:t>
            </a:r>
            <a:r>
              <a:rPr lang="ru-RU" sz="1400" b="1" dirty="0">
                <a:latin typeface="Arial Narrow" panose="020B0606020202030204" pitchFamily="34" charset="0"/>
              </a:rPr>
              <a:t>табак – </a:t>
            </a:r>
            <a:r>
              <a:rPr lang="ru-RU" sz="1400" b="1" dirty="0" smtClean="0">
                <a:latin typeface="Arial Narrow" panose="020B0606020202030204" pitchFamily="34" charset="0"/>
              </a:rPr>
              <a:t>106</a:t>
            </a:r>
            <a:r>
              <a:rPr lang="ru-RU" sz="1400" dirty="0" smtClean="0">
                <a:latin typeface="Arial Narrow" panose="020B0606020202030204" pitchFamily="34" charset="0"/>
              </a:rPr>
              <a:t> </a:t>
            </a:r>
            <a:r>
              <a:rPr lang="ru-RU" sz="1400" dirty="0">
                <a:latin typeface="Arial Narrow" panose="020B0606020202030204" pitchFamily="34" charset="0"/>
              </a:rPr>
              <a:t>млрд рублей, </a:t>
            </a:r>
            <a:r>
              <a:rPr lang="ru-RU" sz="1400" b="1" dirty="0">
                <a:latin typeface="Arial Narrow" panose="020B0606020202030204" pitchFamily="34" charset="0"/>
              </a:rPr>
              <a:t>на</a:t>
            </a:r>
            <a:r>
              <a:rPr lang="ru-RU" sz="1400" dirty="0">
                <a:latin typeface="Arial Narrow" panose="020B0606020202030204" pitchFamily="34" charset="0"/>
              </a:rPr>
              <a:t> </a:t>
            </a:r>
            <a:r>
              <a:rPr lang="ru-RU" sz="1400" b="1" dirty="0">
                <a:latin typeface="Arial Narrow" panose="020B0606020202030204" pitchFamily="34" charset="0"/>
              </a:rPr>
              <a:t>нефтепродукты – </a:t>
            </a:r>
            <a:r>
              <a:rPr lang="ru-RU" sz="1400" b="1" dirty="0" smtClean="0">
                <a:latin typeface="Arial Narrow" panose="020B0606020202030204" pitchFamily="34" charset="0"/>
              </a:rPr>
              <a:t>82</a:t>
            </a:r>
            <a:r>
              <a:rPr lang="ru-RU" sz="1400" dirty="0" smtClean="0">
                <a:latin typeface="Arial Narrow" panose="020B0606020202030204" pitchFamily="34" charset="0"/>
              </a:rPr>
              <a:t> </a:t>
            </a:r>
            <a:r>
              <a:rPr lang="ru-RU" sz="1400" dirty="0">
                <a:latin typeface="Arial Narrow" panose="020B0606020202030204" pitchFamily="34" charset="0"/>
              </a:rPr>
              <a:t>млрд рублей, </a:t>
            </a:r>
            <a:r>
              <a:rPr lang="ru-RU" sz="1400" b="1" dirty="0">
                <a:latin typeface="Arial Narrow" panose="020B0606020202030204" pitchFamily="34" charset="0"/>
              </a:rPr>
              <a:t>на алкогольную продукцию – </a:t>
            </a:r>
            <a:r>
              <a:rPr lang="ru-RU" sz="1400" b="1" dirty="0" smtClean="0">
                <a:latin typeface="Arial Narrow" panose="020B0606020202030204" pitchFamily="34" charset="0"/>
              </a:rPr>
              <a:t>7</a:t>
            </a:r>
            <a:r>
              <a:rPr lang="ru-RU" sz="1400" dirty="0" smtClean="0">
                <a:latin typeface="Arial Narrow" panose="020B0606020202030204" pitchFamily="34" charset="0"/>
              </a:rPr>
              <a:t> </a:t>
            </a:r>
            <a:r>
              <a:rPr lang="ru-RU" sz="1400" dirty="0">
                <a:latin typeface="Arial Narrow" panose="020B0606020202030204" pitchFamily="34" charset="0"/>
              </a:rPr>
              <a:t>млрд </a:t>
            </a:r>
            <a:r>
              <a:rPr lang="ru-RU" sz="1400" dirty="0" smtClean="0">
                <a:latin typeface="Arial Narrow" panose="020B0606020202030204" pitchFamily="34" charset="0"/>
              </a:rPr>
              <a:t>рублей, на вина – </a:t>
            </a:r>
            <a:r>
              <a:rPr lang="ru-RU" sz="1400" b="1" dirty="0" smtClean="0">
                <a:latin typeface="Arial Narrow" panose="020B0606020202030204" pitchFamily="34" charset="0"/>
              </a:rPr>
              <a:t>5</a:t>
            </a:r>
            <a:r>
              <a:rPr lang="ru-RU" sz="1400" dirty="0" smtClean="0">
                <a:latin typeface="Arial Narrow" panose="020B0606020202030204" pitchFamily="34" charset="0"/>
              </a:rPr>
              <a:t> млрд. рублей;</a:t>
            </a:r>
            <a:endParaRPr lang="ru-RU" sz="1400" dirty="0">
              <a:latin typeface="Arial Narrow" panose="020B0606020202030204" pitchFamily="34" charset="0"/>
            </a:endParaRPr>
          </a:p>
          <a:p>
            <a:pPr indent="180000" algn="just"/>
            <a:r>
              <a:rPr lang="ru-RU" sz="1400" b="1" dirty="0" smtClean="0">
                <a:latin typeface="Arial Narrow" panose="020B0606020202030204" pitchFamily="34" charset="0"/>
              </a:rPr>
              <a:t>- изменения экономических факторов </a:t>
            </a:r>
            <a:r>
              <a:rPr lang="ru-RU" sz="1400" dirty="0" smtClean="0">
                <a:latin typeface="Arial Narrow" panose="020B0606020202030204" pitchFamily="34" charset="0"/>
              </a:rPr>
              <a:t>–</a:t>
            </a:r>
            <a:r>
              <a:rPr lang="ru-RU" sz="1400" b="1" dirty="0" smtClean="0">
                <a:latin typeface="Arial Narrow" panose="020B0606020202030204" pitchFamily="34" charset="0"/>
              </a:rPr>
              <a:t> </a:t>
            </a:r>
            <a:r>
              <a:rPr lang="ru-RU" sz="1400" dirty="0" smtClean="0">
                <a:latin typeface="Arial Narrow" panose="020B0606020202030204" pitchFamily="34" charset="0"/>
              </a:rPr>
              <a:t>дополнительно поступило </a:t>
            </a:r>
            <a:r>
              <a:rPr lang="ru-RU" sz="1400" b="1" dirty="0" smtClean="0">
                <a:latin typeface="Arial Narrow" panose="020B0606020202030204" pitchFamily="34" charset="0"/>
              </a:rPr>
              <a:t>10</a:t>
            </a:r>
            <a:r>
              <a:rPr lang="ru-RU" sz="1400" dirty="0" smtClean="0">
                <a:latin typeface="Arial Narrow" panose="020B0606020202030204" pitchFamily="34" charset="0"/>
              </a:rPr>
              <a:t> </a:t>
            </a:r>
            <a:r>
              <a:rPr lang="ru-RU" sz="1400" b="1" dirty="0" smtClean="0">
                <a:latin typeface="Arial Narrow" panose="020B0606020202030204" pitchFamily="34" charset="0"/>
              </a:rPr>
              <a:t>млрд. рублей </a:t>
            </a:r>
            <a:r>
              <a:rPr lang="ru-RU" sz="1400" dirty="0" smtClean="0">
                <a:latin typeface="Arial Narrow" panose="020B0606020202030204" pitchFamily="34" charset="0"/>
              </a:rPr>
              <a:t>(за счет изменения цен и объемов реализации отдельных видов подакцизной продукции, а также временного фактора);</a:t>
            </a:r>
          </a:p>
          <a:p>
            <a:pPr indent="180000" algn="just"/>
            <a:r>
              <a:rPr lang="ru-RU" sz="1400" b="1" dirty="0" smtClean="0">
                <a:latin typeface="Arial Narrow" panose="020B0606020202030204" pitchFamily="34" charset="0"/>
              </a:rPr>
              <a:t>- налогового администрирования </a:t>
            </a:r>
            <a:r>
              <a:rPr lang="ru-RU" sz="1400" dirty="0" smtClean="0">
                <a:latin typeface="Arial Narrow" panose="020B0606020202030204" pitchFamily="34" charset="0"/>
              </a:rPr>
              <a:t>– </a:t>
            </a:r>
            <a:r>
              <a:rPr lang="ru-RU" sz="1400" dirty="0">
                <a:latin typeface="Arial Narrow" panose="020B0606020202030204" pitchFamily="34" charset="0"/>
              </a:rPr>
              <a:t>дополнительно </a:t>
            </a:r>
            <a:r>
              <a:rPr lang="ru-RU" sz="1400" dirty="0" smtClean="0">
                <a:latin typeface="Arial Narrow" panose="020B0606020202030204" pitchFamily="34" charset="0"/>
              </a:rPr>
              <a:t>поступило </a:t>
            </a:r>
            <a:r>
              <a:rPr lang="ru-RU" sz="1400" b="1" dirty="0" smtClean="0">
                <a:latin typeface="Arial Narrow" panose="020B0606020202030204" pitchFamily="34" charset="0"/>
              </a:rPr>
              <a:t>19 </a:t>
            </a:r>
            <a:r>
              <a:rPr lang="ru-RU" sz="1400" b="1" dirty="0">
                <a:latin typeface="Arial Narrow" panose="020B0606020202030204" pitchFamily="34" charset="0"/>
              </a:rPr>
              <a:t>млрд </a:t>
            </a:r>
            <a:r>
              <a:rPr lang="ru-RU" sz="1400" b="1" dirty="0" smtClean="0">
                <a:latin typeface="Arial Narrow" panose="020B0606020202030204" pitchFamily="34" charset="0"/>
              </a:rPr>
              <a:t>рублей</a:t>
            </a:r>
            <a:r>
              <a:rPr lang="ru-RU" sz="1400" dirty="0" smtClean="0">
                <a:latin typeface="Arial Narrow" panose="020B0606020202030204" pitchFamily="34" charset="0"/>
              </a:rPr>
              <a:t> за </a:t>
            </a:r>
            <a:r>
              <a:rPr lang="ru-RU" sz="1400" dirty="0">
                <a:latin typeface="Arial Narrow" panose="020B0606020202030204" pitchFamily="34" charset="0"/>
              </a:rPr>
              <a:t>счет роста объемов реализации алкогольной продукции на </a:t>
            </a:r>
            <a:r>
              <a:rPr lang="ru-RU" sz="1400" dirty="0" smtClean="0">
                <a:latin typeface="Arial Narrow" panose="020B0606020202030204" pitchFamily="34" charset="0"/>
              </a:rPr>
              <a:t>11%, </a:t>
            </a:r>
            <a:r>
              <a:rPr lang="ru-RU" sz="1400" dirty="0">
                <a:latin typeface="Arial Narrow" panose="020B0606020202030204" pitchFamily="34" charset="0"/>
              </a:rPr>
              <a:t>что обусловлено преимущественно волновым эффектом от совместных мероприятий по легализации алкогольной отрасли, проведенных в 2016 году</a:t>
            </a:r>
            <a:r>
              <a:rPr lang="ru-RU" sz="1400" dirty="0" smtClean="0">
                <a:latin typeface="Arial Narrow" panose="020B0606020202030204" pitchFamily="34" charset="0"/>
              </a:rPr>
              <a:t>.</a:t>
            </a:r>
            <a:endParaRPr lang="ru-RU" sz="1400" dirty="0">
              <a:solidFill>
                <a:prstClr val="black"/>
              </a:solidFill>
              <a:latin typeface="Arial Narrow" panose="020B0606020202030204" pitchFamily="34" charset="0"/>
            </a:endParaRPr>
          </a:p>
        </p:txBody>
      </p:sp>
      <p:sp>
        <p:nvSpPr>
          <p:cNvPr id="2" name="Прямоугольник 1"/>
          <p:cNvSpPr/>
          <p:nvPr/>
        </p:nvSpPr>
        <p:spPr>
          <a:xfrm>
            <a:off x="217246" y="3443521"/>
            <a:ext cx="3816424" cy="646331"/>
          </a:xfrm>
          <a:prstGeom prst="rect">
            <a:avLst/>
          </a:prstGeom>
        </p:spPr>
        <p:txBody>
          <a:bodyPr wrap="square">
            <a:spAutoFit/>
          </a:bodyPr>
          <a:lstStyle/>
          <a:p>
            <a:pPr algn="ctr"/>
            <a:r>
              <a:rPr lang="ru-RU" sz="1200" b="1" dirty="0">
                <a:solidFill>
                  <a:prstClr val="black"/>
                </a:solidFill>
                <a:latin typeface="Arial Narrow" panose="020B0606020202030204" pitchFamily="34" charset="0"/>
              </a:rPr>
              <a:t>Исполнение </a:t>
            </a:r>
            <a:r>
              <a:rPr lang="ru-RU" sz="1200" b="1" dirty="0" smtClean="0">
                <a:solidFill>
                  <a:prstClr val="black"/>
                </a:solidFill>
                <a:latin typeface="Arial Narrow" panose="020B0606020202030204" pitchFamily="34" charset="0"/>
              </a:rPr>
              <a:t>параметров федерального бюджета </a:t>
            </a:r>
            <a:r>
              <a:rPr lang="ru-RU" sz="1200" b="1" dirty="0">
                <a:solidFill>
                  <a:prstClr val="black"/>
                </a:solidFill>
                <a:latin typeface="Arial Narrow" panose="020B0606020202030204" pitchFamily="34" charset="0"/>
              </a:rPr>
              <a:t>на 2017 год </a:t>
            </a:r>
            <a:r>
              <a:rPr lang="ru-RU" sz="1200" b="1" dirty="0" smtClean="0">
                <a:solidFill>
                  <a:prstClr val="black"/>
                </a:solidFill>
                <a:latin typeface="Arial Narrow" panose="020B0606020202030204" pitchFamily="34" charset="0"/>
              </a:rPr>
              <a:t>по акцизам  по подакцизным товарам (продукции), производимым на территории Российской Федерации</a:t>
            </a:r>
            <a:endParaRPr lang="ru-RU" sz="1200" dirty="0">
              <a:solidFill>
                <a:prstClr val="black"/>
              </a:solidFill>
              <a:latin typeface="Arial Narrow" panose="020B0606020202030204" pitchFamily="34" charset="0"/>
            </a:endParaRPr>
          </a:p>
        </p:txBody>
      </p:sp>
      <p:sp>
        <p:nvSpPr>
          <p:cNvPr id="11" name="Rectangle 1"/>
          <p:cNvSpPr>
            <a:spLocks noChangeArrowheads="1"/>
          </p:cNvSpPr>
          <p:nvPr/>
        </p:nvSpPr>
        <p:spPr bwMode="auto">
          <a:xfrm>
            <a:off x="2897439" y="1072914"/>
            <a:ext cx="11156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200" dirty="0" smtClean="0">
                <a:solidFill>
                  <a:prstClr val="black"/>
                </a:solidFill>
                <a:latin typeface="Arial Narrow" pitchFamily="34" charset="0"/>
                <a:ea typeface="Times New Roman" pitchFamily="18" charset="0"/>
                <a:cs typeface="Times New Roman" pitchFamily="18" charset="0"/>
              </a:rPr>
              <a:t>млрд. рублей</a:t>
            </a:r>
            <a:endParaRPr lang="ru-RU" altLang="ru-RU" sz="900" dirty="0" smtClean="0">
              <a:solidFill>
                <a:prstClr val="black"/>
              </a:solidFill>
            </a:endParaRPr>
          </a:p>
          <a:p>
            <a:pPr indent="0" eaLnBrk="0" hangingPunct="0"/>
            <a:endParaRPr lang="ru-RU" altLang="ru-RU" dirty="0" smtClean="0">
              <a:solidFill>
                <a:prstClr val="black"/>
              </a:solidFill>
            </a:endParaRPr>
          </a:p>
        </p:txBody>
      </p:sp>
      <p:sp>
        <p:nvSpPr>
          <p:cNvPr id="16" name="TextBox 15"/>
          <p:cNvSpPr txBox="1"/>
          <p:nvPr/>
        </p:nvSpPr>
        <p:spPr bwMode="auto">
          <a:xfrm>
            <a:off x="316550" y="1827638"/>
            <a:ext cx="889279" cy="593508"/>
          </a:xfrm>
          <a:prstGeom prst="rect">
            <a:avLst/>
          </a:prstGeom>
        </p:spPr>
        <p:txBody>
          <a:bodyPr wrap="none" lIns="103852" tIns="51926" rIns="103852" bIns="51926" anchor="ctr">
            <a:normAutofit/>
          </a:bodyPr>
          <a:lstStyle/>
          <a:p>
            <a:pPr defTabSz="1038520">
              <a:lnSpc>
                <a:spcPts val="1798"/>
              </a:lnSpc>
              <a:defRPr/>
            </a:pPr>
            <a:r>
              <a:rPr lang="ru-RU" sz="1600" dirty="0" smtClean="0">
                <a:solidFill>
                  <a:schemeClr val="accent1">
                    <a:lumMod val="50000"/>
                  </a:schemeClr>
                </a:solidFill>
                <a:latin typeface="Arial Narrow" panose="020B0606020202030204" pitchFamily="34" charset="0"/>
              </a:rPr>
              <a:t>ФБ</a:t>
            </a:r>
            <a:endParaRPr lang="ru-RU" sz="1600" dirty="0">
              <a:solidFill>
                <a:schemeClr val="accent1">
                  <a:lumMod val="50000"/>
                </a:schemeClr>
              </a:solidFill>
              <a:latin typeface="Arial Narrow" panose="020B0606020202030204" pitchFamily="34" charset="0"/>
            </a:endParaRPr>
          </a:p>
        </p:txBody>
      </p:sp>
      <p:sp>
        <p:nvSpPr>
          <p:cNvPr id="17" name="TextBox 16"/>
          <p:cNvSpPr txBox="1"/>
          <p:nvPr/>
        </p:nvSpPr>
        <p:spPr bwMode="auto">
          <a:xfrm>
            <a:off x="293445" y="2549097"/>
            <a:ext cx="889279" cy="593508"/>
          </a:xfrm>
          <a:prstGeom prst="rect">
            <a:avLst/>
          </a:prstGeom>
        </p:spPr>
        <p:txBody>
          <a:bodyPr wrap="none" lIns="103852" tIns="51926" rIns="103852" bIns="51926" anchor="ctr">
            <a:normAutofit/>
          </a:bodyPr>
          <a:lstStyle/>
          <a:p>
            <a:pPr defTabSz="1038520">
              <a:lnSpc>
                <a:spcPts val="1798"/>
              </a:lnSpc>
              <a:defRPr/>
            </a:pPr>
            <a:r>
              <a:rPr lang="ru-RU" sz="1600" dirty="0" smtClean="0">
                <a:solidFill>
                  <a:schemeClr val="accent1">
                    <a:lumMod val="50000"/>
                  </a:schemeClr>
                </a:solidFill>
                <a:latin typeface="Arial Narrow" panose="020B0606020202030204" pitchFamily="34" charset="0"/>
              </a:rPr>
              <a:t>КБС РФ</a:t>
            </a:r>
            <a:endParaRPr lang="ru-RU" sz="1600" dirty="0">
              <a:solidFill>
                <a:schemeClr val="accent1">
                  <a:lumMod val="50000"/>
                </a:schemeClr>
              </a:solidFill>
              <a:latin typeface="Arial Narrow" panose="020B0606020202030204" pitchFamily="34" charset="0"/>
            </a:endParaRPr>
          </a:p>
        </p:txBody>
      </p:sp>
      <p:sp>
        <p:nvSpPr>
          <p:cNvPr id="23" name="TextBox 22"/>
          <p:cNvSpPr txBox="1"/>
          <p:nvPr/>
        </p:nvSpPr>
        <p:spPr bwMode="auto">
          <a:xfrm>
            <a:off x="323528" y="1081792"/>
            <a:ext cx="889279" cy="593508"/>
          </a:xfrm>
          <a:prstGeom prst="rect">
            <a:avLst/>
          </a:prstGeom>
        </p:spPr>
        <p:txBody>
          <a:bodyPr wrap="none" lIns="103852" tIns="51926" rIns="103852" bIns="51926" anchor="ctr">
            <a:normAutofit/>
          </a:bodyPr>
          <a:lstStyle/>
          <a:p>
            <a:pPr defTabSz="1038520">
              <a:lnSpc>
                <a:spcPts val="1798"/>
              </a:lnSpc>
              <a:defRPr/>
            </a:pPr>
            <a:r>
              <a:rPr lang="ru-RU" sz="1600" dirty="0" smtClean="0">
                <a:solidFill>
                  <a:schemeClr val="accent1">
                    <a:lumMod val="50000"/>
                  </a:schemeClr>
                </a:solidFill>
                <a:latin typeface="Arial Narrow" panose="020B0606020202030204" pitchFamily="34" charset="0"/>
              </a:rPr>
              <a:t>КБ РФ</a:t>
            </a:r>
            <a:endParaRPr lang="ru-RU" sz="1600" dirty="0">
              <a:solidFill>
                <a:schemeClr val="accent1">
                  <a:lumMod val="50000"/>
                </a:schemeClr>
              </a:solidFill>
              <a:latin typeface="Arial Narrow" panose="020B0606020202030204" pitchFamily="34" charset="0"/>
            </a:endParaRPr>
          </a:p>
        </p:txBody>
      </p:sp>
      <p:sp>
        <p:nvSpPr>
          <p:cNvPr id="15"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11</a:t>
            </a:fld>
            <a:endParaRPr lang="ru-RU" sz="1800" dirty="0" smtClean="0">
              <a:solidFill>
                <a:schemeClr val="tx1"/>
              </a:solidFill>
              <a:latin typeface="Arial Narrow" panose="020B0606020202030204" pitchFamily="34" charset="0"/>
            </a:endParaRPr>
          </a:p>
        </p:txBody>
      </p:sp>
      <p:sp>
        <p:nvSpPr>
          <p:cNvPr id="19" name="TextBox 18"/>
          <p:cNvSpPr txBox="1"/>
          <p:nvPr/>
        </p:nvSpPr>
        <p:spPr>
          <a:xfrm>
            <a:off x="363776" y="4103879"/>
            <a:ext cx="1039871" cy="276999"/>
          </a:xfrm>
          <a:prstGeom prst="rect">
            <a:avLst/>
          </a:prstGeom>
          <a:noFill/>
        </p:spPr>
        <p:txBody>
          <a:bodyPr wrap="square" rtlCol="0">
            <a:spAutoFit/>
          </a:bodyPr>
          <a:lstStyle/>
          <a:p>
            <a:r>
              <a:rPr lang="ru-RU" sz="1200" dirty="0">
                <a:latin typeface="Arial Narrow" panose="020B0606020202030204" pitchFamily="34" charset="0"/>
              </a:rPr>
              <a:t>м</a:t>
            </a:r>
            <a:r>
              <a:rPr lang="ru-RU" sz="1200" dirty="0" smtClean="0">
                <a:latin typeface="Arial Narrow" panose="020B0606020202030204" pitchFamily="34" charset="0"/>
              </a:rPr>
              <a:t>лрд. рублей</a:t>
            </a:r>
            <a:endParaRPr lang="ru-RU" sz="1200" dirty="0">
              <a:latin typeface="Arial Narrow" panose="020B0606020202030204" pitchFamily="34" charset="0"/>
            </a:endParaRPr>
          </a:p>
        </p:txBody>
      </p:sp>
      <p:sp>
        <p:nvSpPr>
          <p:cNvPr id="33" name="TextBox 32"/>
          <p:cNvSpPr txBox="1"/>
          <p:nvPr/>
        </p:nvSpPr>
        <p:spPr>
          <a:xfrm rot="20851548">
            <a:off x="1287000" y="5337118"/>
            <a:ext cx="2001843" cy="390768"/>
          </a:xfrm>
          <a:prstGeom prst="rect">
            <a:avLst/>
          </a:prstGeom>
        </p:spPr>
        <p:txBody>
          <a:bodyPr vert="horz" wrap="none" lIns="104306" tIns="52153" rIns="104306" bIns="52153" rtlCol="0" anchor="ctr">
            <a:noAutofit/>
          </a:bodyPr>
          <a:lstStyle/>
          <a:p>
            <a:pPr>
              <a:spcBef>
                <a:spcPct val="0"/>
              </a:spcBef>
            </a:pPr>
            <a:r>
              <a:rPr lang="ru-RU" sz="1300" b="1" dirty="0" smtClean="0">
                <a:solidFill>
                  <a:prstClr val="white"/>
                </a:solidFill>
                <a:latin typeface="Arial Narrow" panose="020B0606020202030204" pitchFamily="34" charset="0"/>
              </a:rPr>
              <a:t>ДЕЙСТВУЮЩИЙ БЮДЖЕТ</a:t>
            </a:r>
          </a:p>
        </p:txBody>
      </p:sp>
      <p:grpSp>
        <p:nvGrpSpPr>
          <p:cNvPr id="8" name="Группа 7"/>
          <p:cNvGrpSpPr/>
          <p:nvPr/>
        </p:nvGrpSpPr>
        <p:grpSpPr>
          <a:xfrm>
            <a:off x="107504" y="4224965"/>
            <a:ext cx="4379855" cy="2372387"/>
            <a:chOff x="424209" y="4140803"/>
            <a:chExt cx="4507837" cy="2435129"/>
          </a:xfrm>
        </p:grpSpPr>
        <p:sp>
          <p:nvSpPr>
            <p:cNvPr id="31" name="Стрелка вниз 30"/>
            <p:cNvSpPr/>
            <p:nvPr/>
          </p:nvSpPr>
          <p:spPr>
            <a:xfrm flipV="1">
              <a:off x="4275498" y="4506997"/>
              <a:ext cx="66459" cy="24102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32" tIns="45617" rIns="91232" bIns="45617" rtlCol="0" anchor="ctr"/>
            <a:lstStyle/>
            <a:p>
              <a:pPr algn="ctr" defTabSz="1040850"/>
              <a:endParaRPr lang="ru-RU" dirty="0">
                <a:solidFill>
                  <a:schemeClr val="accent6">
                    <a:lumMod val="75000"/>
                  </a:schemeClr>
                </a:solidFill>
              </a:endParaRPr>
            </a:p>
          </p:txBody>
        </p:sp>
        <p:grpSp>
          <p:nvGrpSpPr>
            <p:cNvPr id="5" name="Группа 4"/>
            <p:cNvGrpSpPr/>
            <p:nvPr/>
          </p:nvGrpSpPr>
          <p:grpSpPr>
            <a:xfrm>
              <a:off x="424209" y="4140803"/>
              <a:ext cx="4507837" cy="2435129"/>
              <a:chOff x="424209" y="4140803"/>
              <a:chExt cx="4577908" cy="2435129"/>
            </a:xfrm>
          </p:grpSpPr>
          <p:sp>
            <p:nvSpPr>
              <p:cNvPr id="22" name="Блок-схема: ручной ввод 4"/>
              <p:cNvSpPr/>
              <p:nvPr/>
            </p:nvSpPr>
            <p:spPr>
              <a:xfrm>
                <a:off x="424209" y="4445675"/>
                <a:ext cx="3396576" cy="21109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66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660 h 10000"/>
                  <a:gd name="connsiteX0" fmla="*/ 0 w 10000"/>
                  <a:gd name="connsiteY0" fmla="*/ 43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352 h 10000"/>
                  <a:gd name="connsiteX0" fmla="*/ 40 w 10000"/>
                  <a:gd name="connsiteY0" fmla="*/ 5385 h 10000"/>
                  <a:gd name="connsiteX1" fmla="*/ 10000 w 10000"/>
                  <a:gd name="connsiteY1" fmla="*/ 0 h 10000"/>
                  <a:gd name="connsiteX2" fmla="*/ 10000 w 10000"/>
                  <a:gd name="connsiteY2" fmla="*/ 10000 h 10000"/>
                  <a:gd name="connsiteX3" fmla="*/ 0 w 10000"/>
                  <a:gd name="connsiteY3" fmla="*/ 10000 h 10000"/>
                  <a:gd name="connsiteX4" fmla="*/ 40 w 10000"/>
                  <a:gd name="connsiteY4" fmla="*/ 5385 h 10000"/>
                  <a:gd name="connsiteX0" fmla="*/ 40 w 10000"/>
                  <a:gd name="connsiteY0" fmla="*/ 5643 h 10258"/>
                  <a:gd name="connsiteX1" fmla="*/ 10000 w 10000"/>
                  <a:gd name="connsiteY1" fmla="*/ 0 h 10258"/>
                  <a:gd name="connsiteX2" fmla="*/ 10000 w 10000"/>
                  <a:gd name="connsiteY2" fmla="*/ 10258 h 10258"/>
                  <a:gd name="connsiteX3" fmla="*/ 0 w 10000"/>
                  <a:gd name="connsiteY3" fmla="*/ 10258 h 10258"/>
                  <a:gd name="connsiteX4" fmla="*/ 40 w 10000"/>
                  <a:gd name="connsiteY4" fmla="*/ 5643 h 10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8">
                    <a:moveTo>
                      <a:pt x="40" y="5643"/>
                    </a:moveTo>
                    <a:lnTo>
                      <a:pt x="10000" y="0"/>
                    </a:lnTo>
                    <a:lnTo>
                      <a:pt x="10000" y="10258"/>
                    </a:lnTo>
                    <a:lnTo>
                      <a:pt x="0" y="10258"/>
                    </a:lnTo>
                    <a:cubicBezTo>
                      <a:pt x="13" y="8720"/>
                      <a:pt x="27" y="7181"/>
                      <a:pt x="40" y="5643"/>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4" name="TextBox 23"/>
              <p:cNvSpPr txBox="1"/>
              <p:nvPr/>
            </p:nvSpPr>
            <p:spPr>
              <a:xfrm>
                <a:off x="3811095" y="4764677"/>
                <a:ext cx="570364" cy="321588"/>
              </a:xfrm>
              <a:prstGeom prst="rect">
                <a:avLst/>
              </a:prstGeom>
            </p:spPr>
            <p:txBody>
              <a:bodyPr vert="horz" wrap="none" lIns="104306" tIns="52153" rIns="104306" bIns="52153" rtlCol="0" anchor="ctr">
                <a:noAutofit/>
              </a:bodyPr>
              <a:lstStyle/>
              <a:p>
                <a:pPr algn="ctr">
                  <a:spcBef>
                    <a:spcPct val="0"/>
                  </a:spcBef>
                </a:pPr>
                <a:r>
                  <a:rPr lang="ru-RU" sz="1600" b="1" dirty="0" smtClean="0">
                    <a:solidFill>
                      <a:srgbClr val="4F81BD">
                        <a:lumMod val="75000"/>
                      </a:srgbClr>
                    </a:solidFill>
                    <a:latin typeface="Arial Narrow" panose="020B0606020202030204" pitchFamily="34" charset="0"/>
                  </a:rPr>
                  <a:t>902</a:t>
                </a:r>
              </a:p>
            </p:txBody>
          </p:sp>
          <p:sp>
            <p:nvSpPr>
              <p:cNvPr id="26" name="TextBox 25"/>
              <p:cNvSpPr txBox="1"/>
              <p:nvPr/>
            </p:nvSpPr>
            <p:spPr>
              <a:xfrm>
                <a:off x="4324747" y="4439673"/>
                <a:ext cx="677370" cy="377033"/>
              </a:xfrm>
              <a:prstGeom prst="rect">
                <a:avLst/>
              </a:prstGeom>
            </p:spPr>
            <p:txBody>
              <a:bodyPr vert="horz" wrap="none" lIns="104306" tIns="52153" rIns="104306" bIns="52153" rtlCol="0" anchor="ctr">
                <a:normAutofit/>
              </a:bodyPr>
              <a:lstStyle/>
              <a:p>
                <a:pPr>
                  <a:spcBef>
                    <a:spcPct val="0"/>
                  </a:spcBef>
                </a:pPr>
                <a:r>
                  <a:rPr lang="ru-RU" sz="1600" b="1" dirty="0" smtClean="0">
                    <a:solidFill>
                      <a:schemeClr val="accent6">
                        <a:lumMod val="75000"/>
                      </a:schemeClr>
                    </a:solidFill>
                    <a:latin typeface="Arial Narrow" panose="020B0606020202030204" pitchFamily="34" charset="0"/>
                  </a:rPr>
                  <a:t>+0,8%</a:t>
                </a:r>
              </a:p>
            </p:txBody>
          </p:sp>
          <p:sp>
            <p:nvSpPr>
              <p:cNvPr id="27" name="TextBox 26"/>
              <p:cNvSpPr txBox="1"/>
              <p:nvPr/>
            </p:nvSpPr>
            <p:spPr>
              <a:xfrm>
                <a:off x="3727209" y="4140803"/>
                <a:ext cx="657923" cy="363706"/>
              </a:xfrm>
              <a:prstGeom prst="rect">
                <a:avLst/>
              </a:prstGeom>
            </p:spPr>
            <p:txBody>
              <a:bodyPr vert="horz" wrap="none" lIns="104306" tIns="52153" rIns="104306" bIns="52153" rtlCol="0" anchor="ctr">
                <a:noAutofit/>
              </a:bodyPr>
              <a:lstStyle/>
              <a:p>
                <a:pPr algn="ctr">
                  <a:spcBef>
                    <a:spcPct val="0"/>
                  </a:spcBef>
                </a:pPr>
                <a:r>
                  <a:rPr lang="ru-RU" sz="1600" b="1" dirty="0" smtClean="0">
                    <a:solidFill>
                      <a:srgbClr val="4F81BD">
                        <a:lumMod val="75000"/>
                      </a:srgbClr>
                    </a:solidFill>
                    <a:latin typeface="Arial Narrow" panose="020B0606020202030204" pitchFamily="34" charset="0"/>
                  </a:rPr>
                  <a:t>910</a:t>
                </a:r>
              </a:p>
            </p:txBody>
          </p:sp>
          <p:sp>
            <p:nvSpPr>
              <p:cNvPr id="28" name="TextBox 27"/>
              <p:cNvSpPr txBox="1"/>
              <p:nvPr/>
            </p:nvSpPr>
            <p:spPr>
              <a:xfrm rot="20468378">
                <a:off x="775302" y="4665827"/>
                <a:ext cx="2452518" cy="498178"/>
              </a:xfrm>
              <a:prstGeom prst="rect">
                <a:avLst/>
              </a:prstGeom>
            </p:spPr>
            <p:txBody>
              <a:bodyPr vert="horz" wrap="none" lIns="104306" tIns="52153" rIns="104306" bIns="52153" rtlCol="0" anchor="ctr">
                <a:noAutofit/>
              </a:bodyPr>
              <a:lstStyle/>
              <a:p>
                <a:pPr>
                  <a:spcBef>
                    <a:spcPct val="0"/>
                  </a:spcBef>
                </a:pPr>
                <a:r>
                  <a:rPr lang="ru-RU" sz="1400" b="1" dirty="0" smtClean="0">
                    <a:solidFill>
                      <a:srgbClr val="4F81BD">
                        <a:lumMod val="75000"/>
                      </a:srgbClr>
                    </a:solidFill>
                    <a:latin typeface="Arial Narrow" panose="020B0606020202030204" pitchFamily="34" charset="0"/>
                  </a:rPr>
                  <a:t>ФАКТИЧЕСКИЕ ПОСТУПЛЕНИЯ</a:t>
                </a:r>
              </a:p>
            </p:txBody>
          </p:sp>
          <p:sp>
            <p:nvSpPr>
              <p:cNvPr id="30" name="Овал 29"/>
              <p:cNvSpPr/>
              <p:nvPr/>
            </p:nvSpPr>
            <p:spPr>
              <a:xfrm>
                <a:off x="3781890" y="4170435"/>
                <a:ext cx="553133"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F81BD">
                      <a:lumMod val="75000"/>
                    </a:srgbClr>
                  </a:solidFill>
                </a:endParaRPr>
              </a:p>
            </p:txBody>
          </p:sp>
          <p:sp>
            <p:nvSpPr>
              <p:cNvPr id="32" name="Блок-схема: ручной ввод 5"/>
              <p:cNvSpPr/>
              <p:nvPr/>
            </p:nvSpPr>
            <p:spPr>
              <a:xfrm>
                <a:off x="435375" y="4767942"/>
                <a:ext cx="3385411" cy="180799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38"/>
                  <a:gd name="connsiteY0" fmla="*/ 73 h 8073"/>
                  <a:gd name="connsiteX1" fmla="*/ 10038 w 10038"/>
                  <a:gd name="connsiteY1" fmla="*/ 0 h 8073"/>
                  <a:gd name="connsiteX2" fmla="*/ 10000 w 10038"/>
                  <a:gd name="connsiteY2" fmla="*/ 8073 h 8073"/>
                  <a:gd name="connsiteX3" fmla="*/ 0 w 10038"/>
                  <a:gd name="connsiteY3" fmla="*/ 8073 h 8073"/>
                  <a:gd name="connsiteX4" fmla="*/ 0 w 10038"/>
                  <a:gd name="connsiteY4" fmla="*/ 73 h 8073"/>
                  <a:gd name="connsiteX0" fmla="*/ 0 w 10025"/>
                  <a:gd name="connsiteY0" fmla="*/ 2917 h 12827"/>
                  <a:gd name="connsiteX1" fmla="*/ 10025 w 10025"/>
                  <a:gd name="connsiteY1" fmla="*/ 0 h 12827"/>
                  <a:gd name="connsiteX2" fmla="*/ 9962 w 10025"/>
                  <a:gd name="connsiteY2" fmla="*/ 12827 h 12827"/>
                  <a:gd name="connsiteX3" fmla="*/ 0 w 10025"/>
                  <a:gd name="connsiteY3" fmla="*/ 12827 h 12827"/>
                  <a:gd name="connsiteX4" fmla="*/ 0 w 10025"/>
                  <a:gd name="connsiteY4" fmla="*/ 2917 h 12827"/>
                  <a:gd name="connsiteX0" fmla="*/ 0 w 10025"/>
                  <a:gd name="connsiteY0" fmla="*/ 3404 h 13314"/>
                  <a:gd name="connsiteX1" fmla="*/ 10025 w 10025"/>
                  <a:gd name="connsiteY1" fmla="*/ 0 h 13314"/>
                  <a:gd name="connsiteX2" fmla="*/ 9962 w 10025"/>
                  <a:gd name="connsiteY2" fmla="*/ 13314 h 13314"/>
                  <a:gd name="connsiteX3" fmla="*/ 0 w 10025"/>
                  <a:gd name="connsiteY3" fmla="*/ 13314 h 13314"/>
                  <a:gd name="connsiteX4" fmla="*/ 0 w 10025"/>
                  <a:gd name="connsiteY4" fmla="*/ 3404 h 13314"/>
                  <a:gd name="connsiteX0" fmla="*/ 49 w 10025"/>
                  <a:gd name="connsiteY0" fmla="*/ 3599 h 13314"/>
                  <a:gd name="connsiteX1" fmla="*/ 10025 w 10025"/>
                  <a:gd name="connsiteY1" fmla="*/ 0 h 13314"/>
                  <a:gd name="connsiteX2" fmla="*/ 9962 w 10025"/>
                  <a:gd name="connsiteY2" fmla="*/ 13314 h 13314"/>
                  <a:gd name="connsiteX3" fmla="*/ 0 w 10025"/>
                  <a:gd name="connsiteY3" fmla="*/ 13314 h 13314"/>
                  <a:gd name="connsiteX4" fmla="*/ 49 w 10025"/>
                  <a:gd name="connsiteY4" fmla="*/ 3599 h 13314"/>
                  <a:gd name="connsiteX0" fmla="*/ 49 w 10025"/>
                  <a:gd name="connsiteY0" fmla="*/ 5550 h 13314"/>
                  <a:gd name="connsiteX1" fmla="*/ 10025 w 10025"/>
                  <a:gd name="connsiteY1" fmla="*/ 0 h 13314"/>
                  <a:gd name="connsiteX2" fmla="*/ 9962 w 10025"/>
                  <a:gd name="connsiteY2" fmla="*/ 13314 h 13314"/>
                  <a:gd name="connsiteX3" fmla="*/ 0 w 10025"/>
                  <a:gd name="connsiteY3" fmla="*/ 13314 h 13314"/>
                  <a:gd name="connsiteX4" fmla="*/ 49 w 10025"/>
                  <a:gd name="connsiteY4" fmla="*/ 5550 h 13314"/>
                  <a:gd name="connsiteX0" fmla="*/ 49 w 10005"/>
                  <a:gd name="connsiteY0" fmla="*/ 5727 h 13491"/>
                  <a:gd name="connsiteX1" fmla="*/ 10005 w 10005"/>
                  <a:gd name="connsiteY1" fmla="*/ 0 h 13491"/>
                  <a:gd name="connsiteX2" fmla="*/ 9962 w 10005"/>
                  <a:gd name="connsiteY2" fmla="*/ 13491 h 13491"/>
                  <a:gd name="connsiteX3" fmla="*/ 0 w 10005"/>
                  <a:gd name="connsiteY3" fmla="*/ 13491 h 13491"/>
                  <a:gd name="connsiteX4" fmla="*/ 49 w 10005"/>
                  <a:gd name="connsiteY4" fmla="*/ 5727 h 13491"/>
                  <a:gd name="connsiteX0" fmla="*/ 3 w 9959"/>
                  <a:gd name="connsiteY0" fmla="*/ 5727 h 13491"/>
                  <a:gd name="connsiteX1" fmla="*/ 9959 w 9959"/>
                  <a:gd name="connsiteY1" fmla="*/ 0 h 13491"/>
                  <a:gd name="connsiteX2" fmla="*/ 9916 w 9959"/>
                  <a:gd name="connsiteY2" fmla="*/ 13491 h 13491"/>
                  <a:gd name="connsiteX3" fmla="*/ 54 w 9959"/>
                  <a:gd name="connsiteY3" fmla="*/ 13402 h 13491"/>
                  <a:gd name="connsiteX4" fmla="*/ 3 w 9959"/>
                  <a:gd name="connsiteY4" fmla="*/ 5727 h 13491"/>
                  <a:gd name="connsiteX0" fmla="*/ 3 w 10000"/>
                  <a:gd name="connsiteY0" fmla="*/ 4245 h 10000"/>
                  <a:gd name="connsiteX1" fmla="*/ 10000 w 10000"/>
                  <a:gd name="connsiteY1" fmla="*/ 0 h 10000"/>
                  <a:gd name="connsiteX2" fmla="*/ 9957 w 10000"/>
                  <a:gd name="connsiteY2" fmla="*/ 10000 h 10000"/>
                  <a:gd name="connsiteX3" fmla="*/ 14 w 10000"/>
                  <a:gd name="connsiteY3" fmla="*/ 9737 h 10000"/>
                  <a:gd name="connsiteX4" fmla="*/ 3 w 10000"/>
                  <a:gd name="connsiteY4" fmla="*/ 4245 h 10000"/>
                  <a:gd name="connsiteX0" fmla="*/ 3 w 10019"/>
                  <a:gd name="connsiteY0" fmla="*/ 4245 h 10000"/>
                  <a:gd name="connsiteX1" fmla="*/ 10000 w 10019"/>
                  <a:gd name="connsiteY1" fmla="*/ 0 h 10000"/>
                  <a:gd name="connsiteX2" fmla="*/ 10017 w 10019"/>
                  <a:gd name="connsiteY2" fmla="*/ 10000 h 10000"/>
                  <a:gd name="connsiteX3" fmla="*/ 14 w 10019"/>
                  <a:gd name="connsiteY3" fmla="*/ 9737 h 10000"/>
                  <a:gd name="connsiteX4" fmla="*/ 3 w 10019"/>
                  <a:gd name="connsiteY4" fmla="*/ 4245 h 10000"/>
                  <a:gd name="connsiteX0" fmla="*/ 9 w 10025"/>
                  <a:gd name="connsiteY0" fmla="*/ 4245 h 10000"/>
                  <a:gd name="connsiteX1" fmla="*/ 10006 w 10025"/>
                  <a:gd name="connsiteY1" fmla="*/ 0 h 10000"/>
                  <a:gd name="connsiteX2" fmla="*/ 10023 w 10025"/>
                  <a:gd name="connsiteY2" fmla="*/ 10000 h 10000"/>
                  <a:gd name="connsiteX3" fmla="*/ 0 w 10025"/>
                  <a:gd name="connsiteY3" fmla="*/ 9803 h 10000"/>
                  <a:gd name="connsiteX4" fmla="*/ 9 w 10025"/>
                  <a:gd name="connsiteY4" fmla="*/ 4245 h 10000"/>
                  <a:gd name="connsiteX0" fmla="*/ 9 w 10025"/>
                  <a:gd name="connsiteY0" fmla="*/ 5428 h 11183"/>
                  <a:gd name="connsiteX1" fmla="*/ 10006 w 10025"/>
                  <a:gd name="connsiteY1" fmla="*/ 0 h 11183"/>
                  <a:gd name="connsiteX2" fmla="*/ 10023 w 10025"/>
                  <a:gd name="connsiteY2" fmla="*/ 11183 h 11183"/>
                  <a:gd name="connsiteX3" fmla="*/ 0 w 10025"/>
                  <a:gd name="connsiteY3" fmla="*/ 10986 h 11183"/>
                  <a:gd name="connsiteX4" fmla="*/ 9 w 10025"/>
                  <a:gd name="connsiteY4" fmla="*/ 5428 h 1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5" h="11183">
                    <a:moveTo>
                      <a:pt x="9" y="5428"/>
                    </a:moveTo>
                    <a:lnTo>
                      <a:pt x="10006" y="0"/>
                    </a:lnTo>
                    <a:cubicBezTo>
                      <a:pt x="9993" y="2471"/>
                      <a:pt x="10036" y="8712"/>
                      <a:pt x="10023" y="11183"/>
                    </a:cubicBezTo>
                    <a:lnTo>
                      <a:pt x="0" y="10986"/>
                    </a:lnTo>
                    <a:cubicBezTo>
                      <a:pt x="16" y="8586"/>
                      <a:pt x="-7" y="7828"/>
                      <a:pt x="9" y="542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5" name="Овал 34"/>
              <p:cNvSpPr/>
              <p:nvPr/>
            </p:nvSpPr>
            <p:spPr>
              <a:xfrm>
                <a:off x="3822661" y="4773684"/>
                <a:ext cx="548839"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grpSp>
      <p:sp>
        <p:nvSpPr>
          <p:cNvPr id="36" name="TextBox 35"/>
          <p:cNvSpPr txBox="1"/>
          <p:nvPr/>
        </p:nvSpPr>
        <p:spPr>
          <a:xfrm rot="20851548">
            <a:off x="997749" y="5211561"/>
            <a:ext cx="2001843" cy="390768"/>
          </a:xfrm>
          <a:prstGeom prst="rect">
            <a:avLst/>
          </a:prstGeom>
        </p:spPr>
        <p:txBody>
          <a:bodyPr vert="horz" wrap="none" lIns="104306" tIns="52153" rIns="104306" bIns="52153" rtlCol="0" anchor="ctr">
            <a:noAutofit/>
          </a:bodyPr>
          <a:lstStyle/>
          <a:p>
            <a:pPr>
              <a:spcBef>
                <a:spcPct val="0"/>
              </a:spcBef>
            </a:pPr>
            <a:r>
              <a:rPr lang="ru-RU" sz="1300" b="1" dirty="0" smtClean="0">
                <a:solidFill>
                  <a:prstClr val="white"/>
                </a:solidFill>
                <a:latin typeface="Arial Narrow" panose="020B0606020202030204" pitchFamily="34" charset="0"/>
              </a:rPr>
              <a:t>ДЕЙСТВУЮЩИЙ БЮДЖЕТ</a:t>
            </a:r>
          </a:p>
        </p:txBody>
      </p:sp>
      <p:cxnSp>
        <p:nvCxnSpPr>
          <p:cNvPr id="37" name="Прямая со стрелкой 36"/>
          <p:cNvCxnSpPr/>
          <p:nvPr/>
        </p:nvCxnSpPr>
        <p:spPr>
          <a:xfrm flipV="1">
            <a:off x="107504" y="4853282"/>
            <a:ext cx="3256008" cy="83532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22" idx="0"/>
            <a:endCxn id="22" idx="1"/>
          </p:cNvCxnSpPr>
          <p:nvPr/>
        </p:nvCxnSpPr>
        <p:spPr>
          <a:xfrm flipV="1">
            <a:off x="120503" y="4521979"/>
            <a:ext cx="3236655" cy="11313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304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a:bodyPr>
          <a:lstStyle/>
          <a:p>
            <a:pPr algn="l"/>
            <a:r>
              <a:rPr lang="ru-RU" sz="1800" dirty="0" smtClean="0">
                <a:latin typeface="Arial Narrow" panose="020B0606020202030204" pitchFamily="34" charset="0"/>
              </a:rPr>
              <a:t>Налог на добычу полезных ископаемых</a:t>
            </a:r>
            <a:endParaRPr lang="ru-RU" sz="1800" dirty="0">
              <a:latin typeface="Arial Narrow" panose="020B0606020202030204" pitchFamily="34" charset="0"/>
            </a:endParaRPr>
          </a:p>
        </p:txBody>
      </p:sp>
      <p:sp>
        <p:nvSpPr>
          <p:cNvPr id="5" name="Прямоугольник 4"/>
          <p:cNvSpPr/>
          <p:nvPr/>
        </p:nvSpPr>
        <p:spPr>
          <a:xfrm>
            <a:off x="5023312" y="266176"/>
            <a:ext cx="3923928" cy="6694140"/>
          </a:xfrm>
          <a:prstGeom prst="rect">
            <a:avLst/>
          </a:prstGeom>
        </p:spPr>
        <p:txBody>
          <a:bodyPr wrap="square">
            <a:spAutoFit/>
          </a:bodyPr>
          <a:lstStyle/>
          <a:p>
            <a:pPr indent="180000" algn="just"/>
            <a:r>
              <a:rPr lang="ru-RU" sz="1300" b="1" dirty="0">
                <a:solidFill>
                  <a:prstClr val="black"/>
                </a:solidFill>
                <a:latin typeface="Arial Narrow" panose="020B0606020202030204" pitchFamily="34" charset="0"/>
              </a:rPr>
              <a:t>НДПИ </a:t>
            </a:r>
            <a:r>
              <a:rPr lang="ru-RU" sz="1300" dirty="0">
                <a:solidFill>
                  <a:prstClr val="black"/>
                </a:solidFill>
                <a:latin typeface="Arial Narrow" panose="020B0606020202030204" pitchFamily="34" charset="0"/>
              </a:rPr>
              <a:t>поступило </a:t>
            </a:r>
            <a:r>
              <a:rPr lang="ru-RU" sz="1300" b="1" dirty="0" smtClean="0">
                <a:solidFill>
                  <a:prstClr val="black"/>
                </a:solidFill>
                <a:latin typeface="Arial Narrow" panose="020B0606020202030204" pitchFamily="34" charset="0"/>
              </a:rPr>
              <a:t>4,1 </a:t>
            </a:r>
            <a:r>
              <a:rPr lang="ru-RU" sz="1300" b="1" dirty="0">
                <a:solidFill>
                  <a:prstClr val="black"/>
                </a:solidFill>
                <a:latin typeface="Arial Narrow" panose="020B0606020202030204" pitchFamily="34" charset="0"/>
              </a:rPr>
              <a:t>трлн рублей</a:t>
            </a:r>
            <a:r>
              <a:rPr lang="ru-RU" sz="1300" dirty="0">
                <a:solidFill>
                  <a:prstClr val="black"/>
                </a:solidFill>
                <a:latin typeface="Arial Narrow" panose="020B0606020202030204" pitchFamily="34" charset="0"/>
              </a:rPr>
              <a:t>, что на </a:t>
            </a:r>
            <a:r>
              <a:rPr lang="ru-RU" sz="1300" dirty="0" smtClean="0">
                <a:solidFill>
                  <a:prstClr val="black"/>
                </a:solidFill>
                <a:latin typeface="Arial Narrow" panose="020B0606020202030204" pitchFamily="34" charset="0"/>
              </a:rPr>
              <a:t>1,2 трлн рублей, </a:t>
            </a:r>
            <a:r>
              <a:rPr lang="ru-RU" sz="1300" dirty="0">
                <a:solidFill>
                  <a:prstClr val="black"/>
                </a:solidFill>
                <a:latin typeface="Arial Narrow" panose="020B0606020202030204" pitchFamily="34" charset="0"/>
              </a:rPr>
              <a:t>или </a:t>
            </a:r>
            <a:r>
              <a:rPr lang="ru-RU" sz="1300" b="1" dirty="0">
                <a:solidFill>
                  <a:prstClr val="black"/>
                </a:solidFill>
                <a:latin typeface="Arial Narrow" panose="020B0606020202030204" pitchFamily="34" charset="0"/>
              </a:rPr>
              <a:t>в 1,4 раза больше</a:t>
            </a:r>
            <a:r>
              <a:rPr lang="ru-RU" sz="1300" dirty="0">
                <a:solidFill>
                  <a:prstClr val="black"/>
                </a:solidFill>
                <a:latin typeface="Arial Narrow" panose="020B0606020202030204" pitchFamily="34" charset="0"/>
              </a:rPr>
              <a:t> </a:t>
            </a:r>
            <a:r>
              <a:rPr lang="ru-RU" sz="1300" dirty="0" smtClean="0">
                <a:solidFill>
                  <a:prstClr val="black"/>
                </a:solidFill>
                <a:latin typeface="Arial Narrow" panose="020B0606020202030204" pitchFamily="34" charset="0"/>
              </a:rPr>
              <a:t>2016 года.</a:t>
            </a:r>
            <a:r>
              <a:rPr lang="ru-RU" sz="1300" dirty="0">
                <a:solidFill>
                  <a:prstClr val="black"/>
                </a:solidFill>
                <a:latin typeface="Arial Narrow" panose="020B0606020202030204" pitchFamily="34" charset="0"/>
              </a:rPr>
              <a:t> </a:t>
            </a:r>
            <a:endParaRPr lang="ru-RU" sz="1300" dirty="0" smtClean="0">
              <a:solidFill>
                <a:prstClr val="black"/>
              </a:solidFill>
              <a:latin typeface="Arial Narrow" panose="020B0606020202030204" pitchFamily="34" charset="0"/>
            </a:endParaRPr>
          </a:p>
          <a:p>
            <a:pPr indent="180000" algn="just"/>
            <a:r>
              <a:rPr lang="ru-RU" sz="1300" dirty="0">
                <a:latin typeface="Arial Narrow" panose="020B0606020202030204" pitchFamily="34" charset="0"/>
              </a:rPr>
              <a:t>Рост поступлений НДПИ обусловлен в </a:t>
            </a:r>
            <a:r>
              <a:rPr lang="ru-RU" sz="1300" dirty="0" smtClean="0">
                <a:latin typeface="Arial Narrow" panose="020B0606020202030204" pitchFamily="34" charset="0"/>
              </a:rPr>
              <a:t>основном увеличением </a:t>
            </a:r>
            <a:r>
              <a:rPr lang="ru-RU" sz="1300" dirty="0">
                <a:latin typeface="Arial Narrow" panose="020B0606020202030204" pitchFamily="34" charset="0"/>
              </a:rPr>
              <a:t>поступлений </a:t>
            </a:r>
            <a:r>
              <a:rPr lang="ru-RU" sz="1300" b="1" dirty="0">
                <a:latin typeface="Arial Narrow" panose="020B0606020202030204" pitchFamily="34" charset="0"/>
              </a:rPr>
              <a:t>по НДПИ на добычу нефти </a:t>
            </a:r>
            <a:r>
              <a:rPr lang="ru-RU" sz="1300" dirty="0">
                <a:latin typeface="Arial Narrow" panose="020B0606020202030204" pitchFamily="34" charset="0"/>
              </a:rPr>
              <a:t>в </a:t>
            </a:r>
            <a:r>
              <a:rPr lang="ru-RU" sz="1300" dirty="0" smtClean="0">
                <a:latin typeface="Arial Narrow" panose="020B0606020202030204" pitchFamily="34" charset="0"/>
              </a:rPr>
              <a:t>результате:</a:t>
            </a:r>
          </a:p>
          <a:p>
            <a:pPr algn="just"/>
            <a:r>
              <a:rPr lang="ru-RU" sz="1300" dirty="0" smtClean="0">
                <a:latin typeface="Arial Narrow" panose="020B0606020202030204" pitchFamily="34" charset="0"/>
              </a:rPr>
              <a:t>   - роста </a:t>
            </a:r>
            <a:r>
              <a:rPr lang="ru-RU" sz="1300" dirty="0">
                <a:latin typeface="Arial Narrow" panose="020B0606020202030204" pitchFamily="34" charset="0"/>
              </a:rPr>
              <a:t>цены на нефть марки «</a:t>
            </a:r>
            <a:r>
              <a:rPr lang="en-US" sz="1300" dirty="0">
                <a:latin typeface="Arial Narrow" panose="020B0606020202030204" pitchFamily="34" charset="0"/>
              </a:rPr>
              <a:t>Urals</a:t>
            </a:r>
            <a:r>
              <a:rPr lang="ru-RU" sz="1300" dirty="0">
                <a:latin typeface="Arial Narrow" panose="020B0606020202030204" pitchFamily="34" charset="0"/>
              </a:rPr>
              <a:t>» в декабре 2016 года – </a:t>
            </a:r>
            <a:r>
              <a:rPr lang="ru-RU" sz="1300" dirty="0" smtClean="0">
                <a:latin typeface="Arial Narrow" panose="020B0606020202030204" pitchFamily="34" charset="0"/>
              </a:rPr>
              <a:t>ноябре </a:t>
            </a:r>
            <a:r>
              <a:rPr lang="ru-RU" sz="1300" dirty="0">
                <a:latin typeface="Arial Narrow" panose="020B0606020202030204" pitchFamily="34" charset="0"/>
              </a:rPr>
              <a:t>2017 года на </a:t>
            </a:r>
            <a:r>
              <a:rPr lang="ru-RU" sz="1300" dirty="0" smtClean="0">
                <a:latin typeface="Arial Narrow" panose="020B0606020202030204" pitchFamily="34" charset="0"/>
              </a:rPr>
              <a:t>29,1% </a:t>
            </a:r>
            <a:r>
              <a:rPr lang="ru-RU" sz="1300" dirty="0">
                <a:latin typeface="Arial Narrow" panose="020B0606020202030204" pitchFamily="34" charset="0"/>
              </a:rPr>
              <a:t>(с </a:t>
            </a:r>
            <a:r>
              <a:rPr lang="ru-RU" sz="1300" dirty="0" smtClean="0">
                <a:latin typeface="Arial Narrow" panose="020B0606020202030204" pitchFamily="34" charset="0"/>
              </a:rPr>
              <a:t>40,3 </a:t>
            </a:r>
            <a:r>
              <a:rPr lang="ru-RU" sz="1300" dirty="0">
                <a:latin typeface="Arial Narrow" panose="020B0606020202030204" pitchFamily="34" charset="0"/>
              </a:rPr>
              <a:t>до </a:t>
            </a:r>
            <a:r>
              <a:rPr lang="ru-RU" sz="1300" dirty="0" smtClean="0">
                <a:latin typeface="Arial Narrow" panose="020B0606020202030204" pitchFamily="34" charset="0"/>
              </a:rPr>
              <a:t>52,1 долл</a:t>
            </a:r>
            <a:r>
              <a:rPr lang="ru-RU" sz="1300" dirty="0">
                <a:latin typeface="Arial Narrow" panose="020B0606020202030204" pitchFamily="34" charset="0"/>
              </a:rPr>
              <a:t>./за барр.) при снижении курса доллара США на </a:t>
            </a:r>
            <a:r>
              <a:rPr lang="ru-RU" sz="1300" dirty="0" smtClean="0">
                <a:latin typeface="Arial Narrow" panose="020B0606020202030204" pitchFamily="34" charset="0"/>
              </a:rPr>
              <a:t>13,4% </a:t>
            </a:r>
            <a:r>
              <a:rPr lang="ru-RU" sz="1300" dirty="0">
                <a:latin typeface="Arial Narrow" panose="020B0606020202030204" pitchFamily="34" charset="0"/>
              </a:rPr>
              <a:t>(с </a:t>
            </a:r>
            <a:r>
              <a:rPr lang="ru-RU" sz="1300" dirty="0" smtClean="0">
                <a:latin typeface="Arial Narrow" panose="020B0606020202030204" pitchFamily="34" charset="0"/>
              </a:rPr>
              <a:t>67,7 </a:t>
            </a:r>
            <a:r>
              <a:rPr lang="ru-RU" sz="1300" dirty="0">
                <a:latin typeface="Arial Narrow" panose="020B0606020202030204" pitchFamily="34" charset="0"/>
              </a:rPr>
              <a:t>до </a:t>
            </a:r>
            <a:r>
              <a:rPr lang="ru-RU" sz="1300" dirty="0" smtClean="0">
                <a:latin typeface="Arial Narrow" panose="020B0606020202030204" pitchFamily="34" charset="0"/>
              </a:rPr>
              <a:t>58,6 </a:t>
            </a:r>
            <a:r>
              <a:rPr lang="ru-RU" sz="1300" dirty="0">
                <a:latin typeface="Arial Narrow" panose="020B0606020202030204" pitchFamily="34" charset="0"/>
              </a:rPr>
              <a:t>рублей за долл. США) </a:t>
            </a:r>
            <a:r>
              <a:rPr lang="ru-RU" sz="1300" i="1" dirty="0">
                <a:latin typeface="Arial Narrow" panose="020B0606020202030204" pitchFamily="34" charset="0"/>
              </a:rPr>
              <a:t>[дополнительно </a:t>
            </a:r>
            <a:r>
              <a:rPr lang="ru-RU" sz="1300" i="1" dirty="0" smtClean="0">
                <a:latin typeface="Arial Narrow" panose="020B0606020202030204" pitchFamily="34" charset="0"/>
              </a:rPr>
              <a:t>поступило порядка </a:t>
            </a:r>
            <a:r>
              <a:rPr lang="ru-RU" sz="1300" b="1" i="1" dirty="0" smtClean="0">
                <a:latin typeface="Arial Narrow" panose="020B0606020202030204" pitchFamily="34" charset="0"/>
              </a:rPr>
              <a:t>667 </a:t>
            </a:r>
            <a:r>
              <a:rPr lang="ru-RU" sz="1300" b="1" i="1" dirty="0">
                <a:latin typeface="Arial Narrow" panose="020B0606020202030204" pitchFamily="34" charset="0"/>
              </a:rPr>
              <a:t>млрд. рублей, </a:t>
            </a:r>
            <a:r>
              <a:rPr lang="ru-RU" sz="1300" i="1" dirty="0">
                <a:latin typeface="Arial Narrow" panose="020B0606020202030204" pitchFamily="34" charset="0"/>
              </a:rPr>
              <a:t>или </a:t>
            </a:r>
            <a:r>
              <a:rPr lang="ru-RU" sz="1300" i="1" dirty="0" smtClean="0">
                <a:latin typeface="Arial Narrow" panose="020B0606020202030204" pitchFamily="34" charset="0"/>
              </a:rPr>
              <a:t>+ 28,5%]</a:t>
            </a:r>
            <a:r>
              <a:rPr lang="ru-RU" sz="1300" dirty="0" smtClean="0">
                <a:latin typeface="Arial Narrow" panose="020B0606020202030204" pitchFamily="34" charset="0"/>
              </a:rPr>
              <a:t>;</a:t>
            </a:r>
            <a:endParaRPr lang="ru-RU" sz="1300" dirty="0">
              <a:latin typeface="Arial Narrow" panose="020B0606020202030204" pitchFamily="34" charset="0"/>
            </a:endParaRPr>
          </a:p>
          <a:p>
            <a:pPr algn="just"/>
            <a:r>
              <a:rPr lang="ru-RU" sz="1300" dirty="0" smtClean="0">
                <a:latin typeface="Arial Narrow" panose="020B0606020202030204" pitchFamily="34" charset="0"/>
              </a:rPr>
              <a:t>   - увеличения </a:t>
            </a:r>
            <a:r>
              <a:rPr lang="ru-RU" sz="1300" dirty="0">
                <a:latin typeface="Arial Narrow" panose="020B0606020202030204" pitchFamily="34" charset="0"/>
              </a:rPr>
              <a:t>основной налоговой ставки на добычу нефти в 2017 году на 7,2% (с 857 до 919 рублей за тонну добытой нефти) и дополнительного увеличения налоговой ставки на 306 рублей за тонну добытой нефти </a:t>
            </a:r>
            <a:r>
              <a:rPr lang="ru-RU" sz="1300" i="1" dirty="0">
                <a:latin typeface="Arial Narrow" panose="020B0606020202030204" pitchFamily="34" charset="0"/>
              </a:rPr>
              <a:t>[дополнительно </a:t>
            </a:r>
            <a:r>
              <a:rPr lang="ru-RU" sz="1300" i="1" dirty="0" smtClean="0">
                <a:latin typeface="Arial Narrow" panose="020B0606020202030204" pitchFamily="34" charset="0"/>
              </a:rPr>
              <a:t>поступило порядка </a:t>
            </a:r>
            <a:r>
              <a:rPr lang="ru-RU" sz="1300" b="1" i="1" dirty="0" smtClean="0">
                <a:latin typeface="Arial Narrow" panose="020B0606020202030204" pitchFamily="34" charset="0"/>
              </a:rPr>
              <a:t>400 </a:t>
            </a:r>
            <a:r>
              <a:rPr lang="ru-RU" sz="1300" b="1" i="1" dirty="0">
                <a:latin typeface="Arial Narrow" panose="020B0606020202030204" pitchFamily="34" charset="0"/>
              </a:rPr>
              <a:t>млрд. </a:t>
            </a:r>
            <a:r>
              <a:rPr lang="ru-RU" sz="1300" b="1" i="1" dirty="0" smtClean="0">
                <a:latin typeface="Arial Narrow" panose="020B0606020202030204" pitchFamily="34" charset="0"/>
              </a:rPr>
              <a:t>рублей, </a:t>
            </a:r>
            <a:r>
              <a:rPr lang="ru-RU" sz="1300" i="1" dirty="0" smtClean="0">
                <a:latin typeface="Arial Narrow" panose="020B0606020202030204" pitchFamily="34" charset="0"/>
              </a:rPr>
              <a:t>или + 17,1%]</a:t>
            </a:r>
            <a:r>
              <a:rPr lang="ru-RU" sz="1300" dirty="0" smtClean="0">
                <a:latin typeface="Arial Narrow" panose="020B0606020202030204" pitchFamily="34" charset="0"/>
              </a:rPr>
              <a:t>.</a:t>
            </a:r>
          </a:p>
          <a:p>
            <a:pPr indent="180000" algn="just"/>
            <a:r>
              <a:rPr lang="ru-RU" sz="1300" dirty="0" smtClean="0">
                <a:latin typeface="Arial Narrow" panose="020B0606020202030204" pitchFamily="34" charset="0"/>
              </a:rPr>
              <a:t>По </a:t>
            </a:r>
            <a:r>
              <a:rPr lang="ru-RU" sz="1300" b="1" dirty="0" smtClean="0">
                <a:latin typeface="Arial Narrow" panose="020B0606020202030204" pitchFamily="34" charset="0"/>
              </a:rPr>
              <a:t>налогу на добычу газа горючего природного</a:t>
            </a:r>
            <a:r>
              <a:rPr lang="ru-RU" sz="1300" dirty="0" smtClean="0">
                <a:latin typeface="Arial Narrow" panose="020B0606020202030204" pitchFamily="34" charset="0"/>
              </a:rPr>
              <a:t> также наблюдается рост, обусловленный увеличением </a:t>
            </a:r>
            <a:r>
              <a:rPr lang="ru-RU" sz="1300" dirty="0">
                <a:latin typeface="Arial Narrow" panose="020B0606020202030204" pitchFamily="34" charset="0"/>
              </a:rPr>
              <a:t>расчётной налоговой ставки в 2017 году </a:t>
            </a:r>
            <a:r>
              <a:rPr lang="ru-RU" sz="1300" dirty="0" smtClean="0">
                <a:latin typeface="Arial Narrow" panose="020B0606020202030204" pitchFamily="34" charset="0"/>
              </a:rPr>
              <a:t>в среднем на 45,7% </a:t>
            </a:r>
            <a:r>
              <a:rPr lang="ru-RU" sz="1300" dirty="0">
                <a:latin typeface="Arial Narrow" panose="020B0606020202030204" pitchFamily="34" charset="0"/>
              </a:rPr>
              <a:t>(с 0,2051 до </a:t>
            </a:r>
            <a:r>
              <a:rPr lang="ru-RU" sz="1300" dirty="0" smtClean="0">
                <a:latin typeface="Arial Narrow" panose="020B0606020202030204" pitchFamily="34" charset="0"/>
              </a:rPr>
              <a:t>0,2695 в январе-сентябре 2017 года и с 0,2051 до 0,3411 в октябре-декабре 2017 года) </a:t>
            </a:r>
            <a:r>
              <a:rPr lang="ru-RU" sz="1300" dirty="0">
                <a:latin typeface="Arial Narrow" panose="020B0606020202030204" pitchFamily="34" charset="0"/>
              </a:rPr>
              <a:t>в результате внесения изменений в порядок определения единицы условного топлива (Е</a:t>
            </a:r>
            <a:r>
              <a:rPr lang="ru-RU" sz="1300" baseline="-25000" dirty="0">
                <a:latin typeface="Arial Narrow" panose="020B0606020202030204" pitchFamily="34" charset="0"/>
              </a:rPr>
              <a:t>ут</a:t>
            </a:r>
            <a:r>
              <a:rPr lang="ru-RU" sz="1300" dirty="0" smtClean="0">
                <a:latin typeface="Arial Narrow" panose="020B0606020202030204" pitchFamily="34" charset="0"/>
              </a:rPr>
              <a:t>) </a:t>
            </a:r>
            <a:r>
              <a:rPr lang="ru-RU" sz="1300" dirty="0">
                <a:latin typeface="Arial Narrow" panose="020B0606020202030204" pitchFamily="34" charset="0"/>
              </a:rPr>
              <a:t>в отношении организаций, </a:t>
            </a:r>
            <a:r>
              <a:rPr lang="ru-RU" sz="1300" dirty="0" smtClean="0">
                <a:latin typeface="Arial Narrow" panose="020B0606020202030204" pitchFamily="34" charset="0"/>
              </a:rPr>
              <a:t>являющихся </a:t>
            </a:r>
            <a:r>
              <a:rPr lang="ru-RU" sz="1300" dirty="0">
                <a:latin typeface="Arial Narrow" panose="020B0606020202030204" pitchFamily="34" charset="0"/>
              </a:rPr>
              <a:t>собственниками ЕСГ при расчёте НДПИ на газ </a:t>
            </a:r>
            <a:r>
              <a:rPr lang="ru-RU" sz="1300" i="1" dirty="0">
                <a:latin typeface="Arial Narrow" panose="020B0606020202030204" pitchFamily="34" charset="0"/>
              </a:rPr>
              <a:t>[дополнительно поступило порядка </a:t>
            </a:r>
            <a:r>
              <a:rPr lang="ru-RU" sz="1300" b="1" i="1" dirty="0" smtClean="0">
                <a:latin typeface="Arial Narrow" panose="020B0606020202030204" pitchFamily="34" charset="0"/>
              </a:rPr>
              <a:t>128 </a:t>
            </a:r>
            <a:r>
              <a:rPr lang="ru-RU" sz="1300" b="1" i="1" dirty="0">
                <a:latin typeface="Arial Narrow" panose="020B0606020202030204" pitchFamily="34" charset="0"/>
              </a:rPr>
              <a:t>млрд. рублей,</a:t>
            </a:r>
            <a:r>
              <a:rPr lang="ru-RU" sz="1300" i="1" dirty="0">
                <a:latin typeface="Arial Narrow" panose="020B0606020202030204" pitchFamily="34" charset="0"/>
              </a:rPr>
              <a:t> или + </a:t>
            </a:r>
            <a:r>
              <a:rPr lang="ru-RU" sz="1300" i="1" dirty="0" smtClean="0">
                <a:latin typeface="Arial Narrow" panose="020B0606020202030204" pitchFamily="34" charset="0"/>
              </a:rPr>
              <a:t>34,7%]</a:t>
            </a:r>
            <a:r>
              <a:rPr lang="ru-RU" sz="1300" dirty="0" smtClean="0">
                <a:latin typeface="Arial Narrow" panose="020B0606020202030204" pitchFamily="34" charset="0"/>
              </a:rPr>
              <a:t>, а также увеличением </a:t>
            </a:r>
            <a:r>
              <a:rPr lang="ru-RU" sz="1300" dirty="0">
                <a:latin typeface="Arial Narrow" panose="020B0606020202030204" pitchFamily="34" charset="0"/>
              </a:rPr>
              <a:t>объёмов добычи газа. По данным Росстата в декабре 2016 года – </a:t>
            </a:r>
            <a:r>
              <a:rPr lang="ru-RU" sz="1300" dirty="0" smtClean="0">
                <a:latin typeface="Arial Narrow" panose="020B0606020202030204" pitchFamily="34" charset="0"/>
              </a:rPr>
              <a:t>ноябре </a:t>
            </a:r>
            <a:r>
              <a:rPr lang="ru-RU" sz="1300" dirty="0">
                <a:latin typeface="Arial Narrow" panose="020B0606020202030204" pitchFamily="34" charset="0"/>
              </a:rPr>
              <a:t>2017 года объём добычи газа составил </a:t>
            </a:r>
            <a:r>
              <a:rPr lang="ru-RU" sz="1300" dirty="0" smtClean="0">
                <a:latin typeface="Arial Narrow" panose="020B0606020202030204" pitchFamily="34" charset="0"/>
              </a:rPr>
              <a:t>606,6</a:t>
            </a:r>
            <a:r>
              <a:rPr lang="ru-RU" sz="1300" dirty="0">
                <a:latin typeface="Arial Narrow" panose="020B0606020202030204" pitchFamily="34" charset="0"/>
              </a:rPr>
              <a:t> млрд. куб. м. и вырос на </a:t>
            </a:r>
            <a:r>
              <a:rPr lang="ru-RU" sz="1300" dirty="0" smtClean="0">
                <a:latin typeface="Arial Narrow" panose="020B0606020202030204" pitchFamily="34" charset="0"/>
              </a:rPr>
              <a:t>9,8% </a:t>
            </a:r>
            <a:r>
              <a:rPr lang="ru-RU" sz="1300" dirty="0">
                <a:latin typeface="Arial Narrow" panose="020B0606020202030204" pitchFamily="34" charset="0"/>
              </a:rPr>
              <a:t>по отношению к аналогичному периоду 2016 года </a:t>
            </a:r>
            <a:r>
              <a:rPr lang="ru-RU" sz="1300" i="1" dirty="0">
                <a:latin typeface="Arial Narrow" panose="020B0606020202030204" pitchFamily="34" charset="0"/>
              </a:rPr>
              <a:t>[дополнительно </a:t>
            </a:r>
            <a:r>
              <a:rPr lang="ru-RU" sz="1300" i="1" dirty="0" smtClean="0">
                <a:latin typeface="Arial Narrow" panose="020B0606020202030204" pitchFamily="34" charset="0"/>
              </a:rPr>
              <a:t>поступило порядка </a:t>
            </a:r>
            <a:r>
              <a:rPr lang="ru-RU" sz="1300" b="1" i="1" dirty="0" smtClean="0">
                <a:latin typeface="Arial Narrow" panose="020B0606020202030204" pitchFamily="34" charset="0"/>
              </a:rPr>
              <a:t>36 </a:t>
            </a:r>
            <a:r>
              <a:rPr lang="ru-RU" sz="1300" b="1" i="1" dirty="0">
                <a:latin typeface="Arial Narrow" panose="020B0606020202030204" pitchFamily="34" charset="0"/>
              </a:rPr>
              <a:t>млрд. рублей,</a:t>
            </a:r>
            <a:r>
              <a:rPr lang="ru-RU" sz="1300" i="1" dirty="0">
                <a:latin typeface="Arial Narrow" panose="020B0606020202030204" pitchFamily="34" charset="0"/>
              </a:rPr>
              <a:t> или + </a:t>
            </a:r>
            <a:r>
              <a:rPr lang="ru-RU" sz="1300" i="1" dirty="0" smtClean="0">
                <a:latin typeface="Arial Narrow" panose="020B0606020202030204" pitchFamily="34" charset="0"/>
              </a:rPr>
              <a:t>9,8%].</a:t>
            </a:r>
            <a:endParaRPr lang="ru-RU" sz="1300" dirty="0">
              <a:latin typeface="Arial Narrow" panose="020B0606020202030204" pitchFamily="34" charset="0"/>
            </a:endParaRPr>
          </a:p>
          <a:p>
            <a:pPr indent="180000" algn="just">
              <a:buFontTx/>
              <a:buChar char="-"/>
            </a:pPr>
            <a:endParaRPr lang="ru-RU" sz="1300" dirty="0">
              <a:solidFill>
                <a:srgbClr val="FF0000"/>
              </a:solidFill>
              <a:latin typeface="Arial Narrow" panose="020B0606020202030204" pitchFamily="34" charset="0"/>
            </a:endParaRPr>
          </a:p>
        </p:txBody>
      </p:sp>
      <p:sp>
        <p:nvSpPr>
          <p:cNvPr id="6" name="Прямоугольник 5"/>
          <p:cNvSpPr/>
          <p:nvPr/>
        </p:nvSpPr>
        <p:spPr>
          <a:xfrm>
            <a:off x="281640" y="3753654"/>
            <a:ext cx="4572000" cy="461665"/>
          </a:xfrm>
          <a:prstGeom prst="rect">
            <a:avLst/>
          </a:prstGeom>
        </p:spPr>
        <p:txBody>
          <a:bodyPr>
            <a:spAutoFit/>
          </a:bodyPr>
          <a:lstStyle/>
          <a:p>
            <a:pPr algn="ctr"/>
            <a:r>
              <a:rPr lang="ru-RU" sz="1200" b="1" dirty="0">
                <a:solidFill>
                  <a:prstClr val="black"/>
                </a:solidFill>
                <a:latin typeface="Arial Narrow" panose="020B0606020202030204" pitchFamily="34" charset="0"/>
              </a:rPr>
              <a:t>Исполнение параметров федерального бюджета </a:t>
            </a:r>
            <a:r>
              <a:rPr lang="ru-RU" sz="1200" b="1" dirty="0" smtClean="0">
                <a:solidFill>
                  <a:prstClr val="black"/>
                </a:solidFill>
                <a:latin typeface="Arial Narrow" panose="020B0606020202030204" pitchFamily="34" charset="0"/>
              </a:rPr>
              <a:t>на 2017 год по </a:t>
            </a:r>
            <a:r>
              <a:rPr lang="ru-RU" sz="1200" b="1" dirty="0">
                <a:solidFill>
                  <a:prstClr val="black"/>
                </a:solidFill>
                <a:latin typeface="Arial Narrow" panose="020B0606020202030204" pitchFamily="34" charset="0"/>
              </a:rPr>
              <a:t>налогу на добычу полезных ископаемых </a:t>
            </a:r>
            <a:endParaRPr lang="ru-RU" sz="1200" dirty="0">
              <a:solidFill>
                <a:prstClr val="black"/>
              </a:solidFill>
              <a:latin typeface="Arial Narrow" panose="020B0606020202030204" pitchFamily="34" charset="0"/>
            </a:endParaRPr>
          </a:p>
        </p:txBody>
      </p:sp>
      <p:grpSp>
        <p:nvGrpSpPr>
          <p:cNvPr id="2" name="Группа 1"/>
          <p:cNvGrpSpPr/>
          <p:nvPr/>
        </p:nvGrpSpPr>
        <p:grpSpPr>
          <a:xfrm>
            <a:off x="289254" y="1074144"/>
            <a:ext cx="5218850" cy="2858912"/>
            <a:chOff x="-4034126" y="1422300"/>
            <a:chExt cx="4570778" cy="2076526"/>
          </a:xfrm>
        </p:grpSpPr>
        <p:graphicFrame>
          <p:nvGraphicFramePr>
            <p:cNvPr id="29" name="Диаграмма 28"/>
            <p:cNvGraphicFramePr/>
            <p:nvPr>
              <p:extLst>
                <p:ext uri="{D42A27DB-BD31-4B8C-83A1-F6EECF244321}">
                  <p14:modId xmlns:p14="http://schemas.microsoft.com/office/powerpoint/2010/main" val="1307554425"/>
                </p:ext>
              </p:extLst>
            </p:nvPr>
          </p:nvGraphicFramePr>
          <p:xfrm>
            <a:off x="-4034126" y="1452270"/>
            <a:ext cx="4570778" cy="2046556"/>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Группа 10"/>
            <p:cNvGrpSpPr/>
            <p:nvPr/>
          </p:nvGrpSpPr>
          <p:grpSpPr>
            <a:xfrm>
              <a:off x="-3996950" y="1422300"/>
              <a:ext cx="4077601" cy="1879217"/>
              <a:chOff x="-5763257" y="3096183"/>
              <a:chExt cx="5426245" cy="2289466"/>
            </a:xfrm>
          </p:grpSpPr>
          <p:sp>
            <p:nvSpPr>
              <p:cNvPr id="18" name="Прямоугольник 17"/>
              <p:cNvSpPr/>
              <p:nvPr/>
            </p:nvSpPr>
            <p:spPr>
              <a:xfrm>
                <a:off x="-1370550" y="3380782"/>
                <a:ext cx="1033538" cy="326822"/>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+ 41,0%</a:t>
                </a:r>
                <a:endParaRPr lang="ru-RU" b="1" dirty="0">
                  <a:solidFill>
                    <a:schemeClr val="accent6">
                      <a:lumMod val="75000"/>
                    </a:schemeClr>
                  </a:solidFill>
                  <a:latin typeface="Arial Narrow" panose="020B0606020202030204" pitchFamily="34" charset="0"/>
                </a:endParaRPr>
              </a:p>
            </p:txBody>
          </p:sp>
          <p:sp>
            <p:nvSpPr>
              <p:cNvPr id="19" name="Прямоугольник 18"/>
              <p:cNvSpPr/>
              <p:nvPr/>
            </p:nvSpPr>
            <p:spPr>
              <a:xfrm>
                <a:off x="-5226222" y="5058827"/>
                <a:ext cx="910231" cy="326822"/>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+ 3,6%</a:t>
                </a:r>
                <a:endParaRPr lang="ru-RU" b="1" dirty="0">
                  <a:solidFill>
                    <a:schemeClr val="accent6">
                      <a:lumMod val="75000"/>
                    </a:schemeClr>
                  </a:solidFill>
                  <a:latin typeface="Arial Narrow" panose="020B0606020202030204" pitchFamily="34" charset="0"/>
                </a:endParaRPr>
              </a:p>
            </p:txBody>
          </p:sp>
          <p:sp>
            <p:nvSpPr>
              <p:cNvPr id="20" name="Прямоугольник 19"/>
              <p:cNvSpPr/>
              <p:nvPr/>
            </p:nvSpPr>
            <p:spPr>
              <a:xfrm>
                <a:off x="-5121505" y="4500866"/>
                <a:ext cx="1033538" cy="326822"/>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+ 48,1%</a:t>
                </a:r>
                <a:endParaRPr lang="ru-RU" b="1" dirty="0">
                  <a:solidFill>
                    <a:schemeClr val="accent6">
                      <a:lumMod val="75000"/>
                    </a:schemeClr>
                  </a:solidFill>
                  <a:latin typeface="Arial Narrow" panose="020B0606020202030204" pitchFamily="34" charset="0"/>
                </a:endParaRPr>
              </a:p>
            </p:txBody>
          </p:sp>
          <p:sp>
            <p:nvSpPr>
              <p:cNvPr id="21" name="Rectangle 1"/>
              <p:cNvSpPr>
                <a:spLocks noChangeArrowheads="1"/>
              </p:cNvSpPr>
              <p:nvPr/>
            </p:nvSpPr>
            <p:spPr bwMode="auto">
              <a:xfrm>
                <a:off x="-5763257" y="3096183"/>
                <a:ext cx="3506243" cy="29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600" dirty="0" smtClean="0">
                    <a:solidFill>
                      <a:schemeClr val="accent1">
                        <a:lumMod val="50000"/>
                      </a:schemeClr>
                    </a:solidFill>
                    <a:latin typeface="Arial Narrow" panose="020B0606020202030204" pitchFamily="34" charset="0"/>
                  </a:rPr>
                  <a:t>КБ РФ</a:t>
                </a:r>
              </a:p>
            </p:txBody>
          </p:sp>
          <p:sp>
            <p:nvSpPr>
              <p:cNvPr id="23" name="Rectangle 1"/>
              <p:cNvSpPr>
                <a:spLocks noChangeArrowheads="1"/>
              </p:cNvSpPr>
              <p:nvPr/>
            </p:nvSpPr>
            <p:spPr bwMode="auto">
              <a:xfrm>
                <a:off x="-5735320" y="4831806"/>
                <a:ext cx="3510871" cy="29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600" dirty="0" smtClean="0">
                    <a:solidFill>
                      <a:schemeClr val="accent1">
                        <a:lumMod val="50000"/>
                      </a:schemeClr>
                    </a:solidFill>
                    <a:latin typeface="Arial Narrow" pitchFamily="34" charset="0"/>
                    <a:ea typeface="Times New Roman" pitchFamily="18" charset="0"/>
                    <a:cs typeface="Times New Roman" pitchFamily="18" charset="0"/>
                  </a:rPr>
                  <a:t>газового конденсата в ФБ</a:t>
                </a:r>
                <a:endParaRPr lang="ru-RU" altLang="ru-RU" sz="2400" dirty="0" smtClean="0">
                  <a:solidFill>
                    <a:schemeClr val="accent1">
                      <a:lumMod val="50000"/>
                    </a:schemeClr>
                  </a:solidFill>
                </a:endParaRPr>
              </a:p>
            </p:txBody>
          </p:sp>
          <p:sp>
            <p:nvSpPr>
              <p:cNvPr id="27" name="Прямоугольник 26"/>
              <p:cNvSpPr/>
              <p:nvPr/>
            </p:nvSpPr>
            <p:spPr>
              <a:xfrm>
                <a:off x="-2195351" y="3929985"/>
                <a:ext cx="1033538" cy="326822"/>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+ 43,1%</a:t>
                </a:r>
                <a:endParaRPr lang="ru-RU" b="1" dirty="0">
                  <a:solidFill>
                    <a:schemeClr val="accent6">
                      <a:lumMod val="75000"/>
                    </a:schemeClr>
                  </a:solidFill>
                  <a:latin typeface="Arial Narrow" panose="020B0606020202030204" pitchFamily="34" charset="0"/>
                </a:endParaRPr>
              </a:p>
            </p:txBody>
          </p:sp>
          <p:sp>
            <p:nvSpPr>
              <p:cNvPr id="30" name="Rectangle 1"/>
              <p:cNvSpPr>
                <a:spLocks noChangeArrowheads="1"/>
              </p:cNvSpPr>
              <p:nvPr/>
            </p:nvSpPr>
            <p:spPr bwMode="auto">
              <a:xfrm>
                <a:off x="-5763256" y="3994645"/>
                <a:ext cx="3510872" cy="33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endParaRPr lang="ru-RU" altLang="ru-RU" b="1" dirty="0" smtClean="0">
                  <a:solidFill>
                    <a:srgbClr val="F79646"/>
                  </a:solidFill>
                </a:endParaRPr>
              </a:p>
            </p:txBody>
          </p:sp>
          <p:sp>
            <p:nvSpPr>
              <p:cNvPr id="31" name="Rectangle 1"/>
              <p:cNvSpPr>
                <a:spLocks noChangeArrowheads="1"/>
              </p:cNvSpPr>
              <p:nvPr/>
            </p:nvSpPr>
            <p:spPr bwMode="auto">
              <a:xfrm>
                <a:off x="-5735320" y="4220120"/>
                <a:ext cx="3510873" cy="29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600" dirty="0">
                    <a:solidFill>
                      <a:schemeClr val="accent1">
                        <a:lumMod val="50000"/>
                      </a:schemeClr>
                    </a:solidFill>
                    <a:latin typeface="Arial Narrow" pitchFamily="34" charset="0"/>
                    <a:cs typeface="Times New Roman" pitchFamily="18" charset="0"/>
                  </a:rPr>
                  <a:t>г</a:t>
                </a:r>
                <a:r>
                  <a:rPr lang="ru-RU" altLang="ru-RU" sz="1600" dirty="0" smtClean="0">
                    <a:solidFill>
                      <a:schemeClr val="accent1">
                        <a:lumMod val="50000"/>
                      </a:schemeClr>
                    </a:solidFill>
                    <a:latin typeface="Arial Narrow" pitchFamily="34" charset="0"/>
                    <a:cs typeface="Times New Roman" pitchFamily="18" charset="0"/>
                  </a:rPr>
                  <a:t>аза горючего природного в ФБ</a:t>
                </a:r>
                <a:endParaRPr lang="ru-RU" altLang="ru-RU" sz="2400" dirty="0" smtClean="0">
                  <a:solidFill>
                    <a:schemeClr val="accent1">
                      <a:lumMod val="50000"/>
                    </a:schemeClr>
                  </a:solidFill>
                </a:endParaRPr>
              </a:p>
            </p:txBody>
          </p:sp>
          <p:sp>
            <p:nvSpPr>
              <p:cNvPr id="33" name="Rectangle 1"/>
              <p:cNvSpPr>
                <a:spLocks noChangeArrowheads="1"/>
              </p:cNvSpPr>
              <p:nvPr/>
            </p:nvSpPr>
            <p:spPr bwMode="auto">
              <a:xfrm>
                <a:off x="-5746528" y="3708677"/>
                <a:ext cx="3510873" cy="29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600" dirty="0" smtClean="0">
                    <a:solidFill>
                      <a:schemeClr val="accent1">
                        <a:lumMod val="50000"/>
                      </a:schemeClr>
                    </a:solidFill>
                    <a:latin typeface="Arial Narrow" pitchFamily="34" charset="0"/>
                    <a:cs typeface="Times New Roman" pitchFamily="18" charset="0"/>
                  </a:rPr>
                  <a:t>нефть в ФБ</a:t>
                </a:r>
                <a:endParaRPr lang="ru-RU" altLang="ru-RU" sz="2400" dirty="0" smtClean="0">
                  <a:solidFill>
                    <a:schemeClr val="accent1">
                      <a:lumMod val="50000"/>
                    </a:schemeClr>
                  </a:solidFill>
                </a:endParaRPr>
              </a:p>
            </p:txBody>
          </p:sp>
        </p:grpSp>
      </p:grpSp>
      <p:sp>
        <p:nvSpPr>
          <p:cNvPr id="36" name="Rectangle 1"/>
          <p:cNvSpPr>
            <a:spLocks noChangeArrowheads="1"/>
          </p:cNvSpPr>
          <p:nvPr/>
        </p:nvSpPr>
        <p:spPr bwMode="auto">
          <a:xfrm>
            <a:off x="3633050" y="899289"/>
            <a:ext cx="11156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200" dirty="0" smtClean="0">
                <a:solidFill>
                  <a:prstClr val="black"/>
                </a:solidFill>
                <a:latin typeface="Arial Narrow" pitchFamily="34" charset="0"/>
                <a:ea typeface="Times New Roman" pitchFamily="18" charset="0"/>
                <a:cs typeface="Times New Roman" pitchFamily="18" charset="0"/>
              </a:rPr>
              <a:t>млрд. рублей</a:t>
            </a:r>
            <a:endParaRPr lang="ru-RU" altLang="ru-RU" sz="1200" dirty="0" smtClean="0">
              <a:solidFill>
                <a:prstClr val="black"/>
              </a:solidFill>
            </a:endParaRPr>
          </a:p>
          <a:p>
            <a:pPr indent="0" eaLnBrk="0" hangingPunct="0"/>
            <a:endParaRPr lang="ru-RU" altLang="ru-RU" sz="1200" dirty="0" smtClean="0">
              <a:solidFill>
                <a:prstClr val="black"/>
              </a:solidFill>
            </a:endParaRPr>
          </a:p>
        </p:txBody>
      </p:sp>
      <p:sp>
        <p:nvSpPr>
          <p:cNvPr id="24" name="Номер слайда 3"/>
          <p:cNvSpPr>
            <a:spLocks noGrp="1"/>
          </p:cNvSpPr>
          <p:nvPr/>
        </p:nvSpPr>
        <p:spPr bwMode="auto">
          <a:xfrm>
            <a:off x="8429803" y="6309320"/>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12</a:t>
            </a:fld>
            <a:endParaRPr lang="ru-RU" sz="1800" dirty="0" smtClean="0">
              <a:solidFill>
                <a:schemeClr val="tx1"/>
              </a:solidFill>
              <a:latin typeface="Arial Narrow" panose="020B0606020202030204" pitchFamily="34" charset="0"/>
            </a:endParaRPr>
          </a:p>
        </p:txBody>
      </p:sp>
      <p:sp>
        <p:nvSpPr>
          <p:cNvPr id="26" name="TextBox 25"/>
          <p:cNvSpPr txBox="1"/>
          <p:nvPr/>
        </p:nvSpPr>
        <p:spPr>
          <a:xfrm>
            <a:off x="252017" y="4222980"/>
            <a:ext cx="1192253" cy="307777"/>
          </a:xfrm>
          <a:prstGeom prst="rect">
            <a:avLst/>
          </a:prstGeom>
          <a:noFill/>
        </p:spPr>
        <p:txBody>
          <a:bodyPr wrap="square" rtlCol="0">
            <a:spAutoFit/>
          </a:bodyPr>
          <a:lstStyle/>
          <a:p>
            <a:r>
              <a:rPr lang="ru-RU" sz="1400" dirty="0">
                <a:latin typeface="Arial Narrow" panose="020B0606020202030204" pitchFamily="34" charset="0"/>
              </a:rPr>
              <a:t>м</a:t>
            </a:r>
            <a:r>
              <a:rPr lang="ru-RU" sz="1400" dirty="0" smtClean="0">
                <a:latin typeface="Arial Narrow" panose="020B0606020202030204" pitchFamily="34" charset="0"/>
              </a:rPr>
              <a:t>лрд. рублей</a:t>
            </a:r>
            <a:endParaRPr lang="ru-RU" sz="1400" dirty="0">
              <a:latin typeface="Arial Narrow" panose="020B0606020202030204" pitchFamily="34" charset="0"/>
            </a:endParaRPr>
          </a:p>
        </p:txBody>
      </p:sp>
      <p:sp>
        <p:nvSpPr>
          <p:cNvPr id="28" name="Блок-схема: ручной ввод 4"/>
          <p:cNvSpPr/>
          <p:nvPr/>
        </p:nvSpPr>
        <p:spPr>
          <a:xfrm>
            <a:off x="395536" y="4351237"/>
            <a:ext cx="3396576" cy="21109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66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660 h 10000"/>
              <a:gd name="connsiteX0" fmla="*/ 0 w 10000"/>
              <a:gd name="connsiteY0" fmla="*/ 43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352 h 10000"/>
              <a:gd name="connsiteX0" fmla="*/ 40 w 10000"/>
              <a:gd name="connsiteY0" fmla="*/ 5385 h 10000"/>
              <a:gd name="connsiteX1" fmla="*/ 10000 w 10000"/>
              <a:gd name="connsiteY1" fmla="*/ 0 h 10000"/>
              <a:gd name="connsiteX2" fmla="*/ 10000 w 10000"/>
              <a:gd name="connsiteY2" fmla="*/ 10000 h 10000"/>
              <a:gd name="connsiteX3" fmla="*/ 0 w 10000"/>
              <a:gd name="connsiteY3" fmla="*/ 10000 h 10000"/>
              <a:gd name="connsiteX4" fmla="*/ 40 w 10000"/>
              <a:gd name="connsiteY4" fmla="*/ 5385 h 10000"/>
              <a:gd name="connsiteX0" fmla="*/ 40 w 10000"/>
              <a:gd name="connsiteY0" fmla="*/ 5643 h 10258"/>
              <a:gd name="connsiteX1" fmla="*/ 10000 w 10000"/>
              <a:gd name="connsiteY1" fmla="*/ 0 h 10258"/>
              <a:gd name="connsiteX2" fmla="*/ 10000 w 10000"/>
              <a:gd name="connsiteY2" fmla="*/ 10258 h 10258"/>
              <a:gd name="connsiteX3" fmla="*/ 0 w 10000"/>
              <a:gd name="connsiteY3" fmla="*/ 10258 h 10258"/>
              <a:gd name="connsiteX4" fmla="*/ 40 w 10000"/>
              <a:gd name="connsiteY4" fmla="*/ 5643 h 10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8">
                <a:moveTo>
                  <a:pt x="40" y="5643"/>
                </a:moveTo>
                <a:lnTo>
                  <a:pt x="10000" y="0"/>
                </a:lnTo>
                <a:lnTo>
                  <a:pt x="10000" y="10258"/>
                </a:lnTo>
                <a:lnTo>
                  <a:pt x="0" y="10258"/>
                </a:lnTo>
                <a:cubicBezTo>
                  <a:pt x="13" y="8720"/>
                  <a:pt x="27" y="7181"/>
                  <a:pt x="40" y="5643"/>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2" name="TextBox 31"/>
          <p:cNvSpPr txBox="1"/>
          <p:nvPr/>
        </p:nvSpPr>
        <p:spPr>
          <a:xfrm>
            <a:off x="3824798" y="4682294"/>
            <a:ext cx="377801" cy="321588"/>
          </a:xfrm>
          <a:prstGeom prst="rect">
            <a:avLst/>
          </a:prstGeom>
        </p:spPr>
        <p:txBody>
          <a:bodyPr vert="horz" wrap="none" lIns="104306" tIns="52153" rIns="104306" bIns="52153" rtlCol="0" anchor="ctr">
            <a:noAutofit/>
          </a:bodyPr>
          <a:lstStyle/>
          <a:p>
            <a:pPr>
              <a:spcBef>
                <a:spcPct val="0"/>
              </a:spcBef>
            </a:pPr>
            <a:r>
              <a:rPr lang="ru-RU" sz="1600" b="1" dirty="0" smtClean="0">
                <a:solidFill>
                  <a:srgbClr val="4F81BD">
                    <a:lumMod val="75000"/>
                  </a:srgbClr>
                </a:solidFill>
                <a:latin typeface="Arial Narrow" panose="020B0606020202030204" pitchFamily="34" charset="0"/>
              </a:rPr>
              <a:t>3 918</a:t>
            </a:r>
          </a:p>
        </p:txBody>
      </p:sp>
      <p:sp>
        <p:nvSpPr>
          <p:cNvPr id="34" name="TextBox 33"/>
          <p:cNvSpPr txBox="1"/>
          <p:nvPr/>
        </p:nvSpPr>
        <p:spPr>
          <a:xfrm>
            <a:off x="4383538" y="4376868"/>
            <a:ext cx="589883" cy="497511"/>
          </a:xfrm>
          <a:prstGeom prst="rect">
            <a:avLst/>
          </a:prstGeom>
        </p:spPr>
        <p:txBody>
          <a:bodyPr vert="horz" wrap="none" lIns="104306" tIns="52153" rIns="104306" bIns="52153" rtlCol="0" anchor="ctr">
            <a:normAutofit/>
          </a:bodyPr>
          <a:lstStyle/>
          <a:p>
            <a:pPr>
              <a:spcBef>
                <a:spcPct val="0"/>
              </a:spcBef>
            </a:pPr>
            <a:r>
              <a:rPr lang="ru-RU" sz="1800" b="1" dirty="0" smtClean="0">
                <a:solidFill>
                  <a:schemeClr val="accent6">
                    <a:lumMod val="75000"/>
                  </a:schemeClr>
                </a:solidFill>
                <a:latin typeface="Arial Narrow" panose="020B0606020202030204" pitchFamily="34" charset="0"/>
              </a:rPr>
              <a:t>+3,7%</a:t>
            </a:r>
          </a:p>
        </p:txBody>
      </p:sp>
      <p:sp>
        <p:nvSpPr>
          <p:cNvPr id="35" name="TextBox 34"/>
          <p:cNvSpPr txBox="1"/>
          <p:nvPr/>
        </p:nvSpPr>
        <p:spPr>
          <a:xfrm>
            <a:off x="3791068" y="4149080"/>
            <a:ext cx="366175" cy="363706"/>
          </a:xfrm>
          <a:prstGeom prst="rect">
            <a:avLst/>
          </a:prstGeom>
        </p:spPr>
        <p:txBody>
          <a:bodyPr vert="horz" wrap="none" lIns="104306" tIns="52153" rIns="104306" bIns="52153" rtlCol="0" anchor="ctr">
            <a:noAutofit/>
          </a:bodyPr>
          <a:lstStyle/>
          <a:p>
            <a:pPr>
              <a:spcBef>
                <a:spcPct val="0"/>
              </a:spcBef>
            </a:pPr>
            <a:r>
              <a:rPr lang="ru-RU" sz="1600" b="1" dirty="0" smtClean="0">
                <a:solidFill>
                  <a:srgbClr val="4F81BD">
                    <a:lumMod val="75000"/>
                  </a:srgbClr>
                </a:solidFill>
                <a:latin typeface="Arial Narrow" panose="020B0606020202030204" pitchFamily="34" charset="0"/>
              </a:rPr>
              <a:t>4 061</a:t>
            </a:r>
          </a:p>
        </p:txBody>
      </p:sp>
      <p:sp>
        <p:nvSpPr>
          <p:cNvPr id="37" name="TextBox 36"/>
          <p:cNvSpPr txBox="1"/>
          <p:nvPr/>
        </p:nvSpPr>
        <p:spPr>
          <a:xfrm rot="20468378">
            <a:off x="689097" y="4591902"/>
            <a:ext cx="2452518" cy="498178"/>
          </a:xfrm>
          <a:prstGeom prst="rect">
            <a:avLst/>
          </a:prstGeom>
        </p:spPr>
        <p:txBody>
          <a:bodyPr vert="horz" wrap="none" lIns="104306" tIns="52153" rIns="104306" bIns="52153" rtlCol="0" anchor="ctr">
            <a:noAutofit/>
          </a:bodyPr>
          <a:lstStyle/>
          <a:p>
            <a:pPr>
              <a:spcBef>
                <a:spcPct val="0"/>
              </a:spcBef>
            </a:pPr>
            <a:r>
              <a:rPr lang="ru-RU" sz="1400" b="1" dirty="0" smtClean="0">
                <a:solidFill>
                  <a:srgbClr val="4F81BD">
                    <a:lumMod val="75000"/>
                  </a:srgbClr>
                </a:solidFill>
                <a:latin typeface="Arial Narrow" panose="020B0606020202030204" pitchFamily="34" charset="0"/>
              </a:rPr>
              <a:t>ФАКТИЧЕСКИЕ ПОСТУПЛЕНИЯ</a:t>
            </a:r>
          </a:p>
        </p:txBody>
      </p:sp>
      <p:cxnSp>
        <p:nvCxnSpPr>
          <p:cNvPr id="40" name="Прямая со стрелкой 39"/>
          <p:cNvCxnSpPr>
            <a:stCxn id="28" idx="0"/>
            <a:endCxn id="28" idx="1"/>
          </p:cNvCxnSpPr>
          <p:nvPr/>
        </p:nvCxnSpPr>
        <p:spPr>
          <a:xfrm flipV="1">
            <a:off x="409122" y="4351237"/>
            <a:ext cx="3382990" cy="116125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Овал 40"/>
          <p:cNvSpPr/>
          <p:nvPr/>
        </p:nvSpPr>
        <p:spPr>
          <a:xfrm>
            <a:off x="3834365" y="4165948"/>
            <a:ext cx="553133"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F81BD">
                  <a:lumMod val="75000"/>
                </a:srgbClr>
              </a:solidFill>
            </a:endParaRPr>
          </a:p>
        </p:txBody>
      </p:sp>
      <p:sp>
        <p:nvSpPr>
          <p:cNvPr id="43" name="Стрелка вниз 42"/>
          <p:cNvSpPr/>
          <p:nvPr/>
        </p:nvSpPr>
        <p:spPr>
          <a:xfrm flipV="1">
            <a:off x="4390217" y="4460154"/>
            <a:ext cx="66459" cy="24102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32" tIns="45617" rIns="91232" bIns="45617" rtlCol="0" anchor="ctr"/>
          <a:lstStyle/>
          <a:p>
            <a:pPr algn="ctr" defTabSz="1040850"/>
            <a:endParaRPr lang="ru-RU" dirty="0">
              <a:solidFill>
                <a:schemeClr val="accent6">
                  <a:lumMod val="75000"/>
                </a:schemeClr>
              </a:solidFill>
            </a:endParaRPr>
          </a:p>
        </p:txBody>
      </p:sp>
      <p:sp>
        <p:nvSpPr>
          <p:cNvPr id="44" name="Блок-схема: ручной ввод 5"/>
          <p:cNvSpPr/>
          <p:nvPr/>
        </p:nvSpPr>
        <p:spPr>
          <a:xfrm>
            <a:off x="409122" y="4985394"/>
            <a:ext cx="3375326" cy="151254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38"/>
              <a:gd name="connsiteY0" fmla="*/ 73 h 8073"/>
              <a:gd name="connsiteX1" fmla="*/ 10038 w 10038"/>
              <a:gd name="connsiteY1" fmla="*/ 0 h 8073"/>
              <a:gd name="connsiteX2" fmla="*/ 10000 w 10038"/>
              <a:gd name="connsiteY2" fmla="*/ 8073 h 8073"/>
              <a:gd name="connsiteX3" fmla="*/ 0 w 10038"/>
              <a:gd name="connsiteY3" fmla="*/ 8073 h 8073"/>
              <a:gd name="connsiteX4" fmla="*/ 0 w 10038"/>
              <a:gd name="connsiteY4" fmla="*/ 73 h 8073"/>
              <a:gd name="connsiteX0" fmla="*/ 0 w 10025"/>
              <a:gd name="connsiteY0" fmla="*/ 2917 h 12827"/>
              <a:gd name="connsiteX1" fmla="*/ 10025 w 10025"/>
              <a:gd name="connsiteY1" fmla="*/ 0 h 12827"/>
              <a:gd name="connsiteX2" fmla="*/ 9962 w 10025"/>
              <a:gd name="connsiteY2" fmla="*/ 12827 h 12827"/>
              <a:gd name="connsiteX3" fmla="*/ 0 w 10025"/>
              <a:gd name="connsiteY3" fmla="*/ 12827 h 12827"/>
              <a:gd name="connsiteX4" fmla="*/ 0 w 10025"/>
              <a:gd name="connsiteY4" fmla="*/ 2917 h 12827"/>
              <a:gd name="connsiteX0" fmla="*/ 0 w 10025"/>
              <a:gd name="connsiteY0" fmla="*/ 3404 h 13314"/>
              <a:gd name="connsiteX1" fmla="*/ 10025 w 10025"/>
              <a:gd name="connsiteY1" fmla="*/ 0 h 13314"/>
              <a:gd name="connsiteX2" fmla="*/ 9962 w 10025"/>
              <a:gd name="connsiteY2" fmla="*/ 13314 h 13314"/>
              <a:gd name="connsiteX3" fmla="*/ 0 w 10025"/>
              <a:gd name="connsiteY3" fmla="*/ 13314 h 13314"/>
              <a:gd name="connsiteX4" fmla="*/ 0 w 10025"/>
              <a:gd name="connsiteY4" fmla="*/ 3404 h 13314"/>
              <a:gd name="connsiteX0" fmla="*/ 49 w 10025"/>
              <a:gd name="connsiteY0" fmla="*/ 3599 h 13314"/>
              <a:gd name="connsiteX1" fmla="*/ 10025 w 10025"/>
              <a:gd name="connsiteY1" fmla="*/ 0 h 13314"/>
              <a:gd name="connsiteX2" fmla="*/ 9962 w 10025"/>
              <a:gd name="connsiteY2" fmla="*/ 13314 h 13314"/>
              <a:gd name="connsiteX3" fmla="*/ 0 w 10025"/>
              <a:gd name="connsiteY3" fmla="*/ 13314 h 13314"/>
              <a:gd name="connsiteX4" fmla="*/ 49 w 10025"/>
              <a:gd name="connsiteY4" fmla="*/ 3599 h 13314"/>
              <a:gd name="connsiteX0" fmla="*/ 49 w 10025"/>
              <a:gd name="connsiteY0" fmla="*/ 5550 h 13314"/>
              <a:gd name="connsiteX1" fmla="*/ 10025 w 10025"/>
              <a:gd name="connsiteY1" fmla="*/ 0 h 13314"/>
              <a:gd name="connsiteX2" fmla="*/ 9962 w 10025"/>
              <a:gd name="connsiteY2" fmla="*/ 13314 h 13314"/>
              <a:gd name="connsiteX3" fmla="*/ 0 w 10025"/>
              <a:gd name="connsiteY3" fmla="*/ 13314 h 13314"/>
              <a:gd name="connsiteX4" fmla="*/ 49 w 10025"/>
              <a:gd name="connsiteY4" fmla="*/ 5550 h 13314"/>
              <a:gd name="connsiteX0" fmla="*/ 49 w 10005"/>
              <a:gd name="connsiteY0" fmla="*/ 5727 h 13491"/>
              <a:gd name="connsiteX1" fmla="*/ 10005 w 10005"/>
              <a:gd name="connsiteY1" fmla="*/ 0 h 13491"/>
              <a:gd name="connsiteX2" fmla="*/ 9962 w 10005"/>
              <a:gd name="connsiteY2" fmla="*/ 13491 h 13491"/>
              <a:gd name="connsiteX3" fmla="*/ 0 w 10005"/>
              <a:gd name="connsiteY3" fmla="*/ 13491 h 13491"/>
              <a:gd name="connsiteX4" fmla="*/ 49 w 10005"/>
              <a:gd name="connsiteY4" fmla="*/ 5727 h 13491"/>
              <a:gd name="connsiteX0" fmla="*/ 3 w 9959"/>
              <a:gd name="connsiteY0" fmla="*/ 5727 h 13491"/>
              <a:gd name="connsiteX1" fmla="*/ 9959 w 9959"/>
              <a:gd name="connsiteY1" fmla="*/ 0 h 13491"/>
              <a:gd name="connsiteX2" fmla="*/ 9916 w 9959"/>
              <a:gd name="connsiteY2" fmla="*/ 13491 h 13491"/>
              <a:gd name="connsiteX3" fmla="*/ 54 w 9959"/>
              <a:gd name="connsiteY3" fmla="*/ 13402 h 13491"/>
              <a:gd name="connsiteX4" fmla="*/ 3 w 9959"/>
              <a:gd name="connsiteY4" fmla="*/ 5727 h 13491"/>
              <a:gd name="connsiteX0" fmla="*/ 3 w 10000"/>
              <a:gd name="connsiteY0" fmla="*/ 4245 h 10000"/>
              <a:gd name="connsiteX1" fmla="*/ 10000 w 10000"/>
              <a:gd name="connsiteY1" fmla="*/ 0 h 10000"/>
              <a:gd name="connsiteX2" fmla="*/ 9957 w 10000"/>
              <a:gd name="connsiteY2" fmla="*/ 10000 h 10000"/>
              <a:gd name="connsiteX3" fmla="*/ 14 w 10000"/>
              <a:gd name="connsiteY3" fmla="*/ 9737 h 10000"/>
              <a:gd name="connsiteX4" fmla="*/ 3 w 10000"/>
              <a:gd name="connsiteY4" fmla="*/ 4245 h 10000"/>
              <a:gd name="connsiteX0" fmla="*/ 3 w 10019"/>
              <a:gd name="connsiteY0" fmla="*/ 4245 h 10000"/>
              <a:gd name="connsiteX1" fmla="*/ 10000 w 10019"/>
              <a:gd name="connsiteY1" fmla="*/ 0 h 10000"/>
              <a:gd name="connsiteX2" fmla="*/ 10017 w 10019"/>
              <a:gd name="connsiteY2" fmla="*/ 10000 h 10000"/>
              <a:gd name="connsiteX3" fmla="*/ 14 w 10019"/>
              <a:gd name="connsiteY3" fmla="*/ 9737 h 10000"/>
              <a:gd name="connsiteX4" fmla="*/ 3 w 10019"/>
              <a:gd name="connsiteY4" fmla="*/ 4245 h 10000"/>
              <a:gd name="connsiteX0" fmla="*/ 9 w 10025"/>
              <a:gd name="connsiteY0" fmla="*/ 4245 h 10000"/>
              <a:gd name="connsiteX1" fmla="*/ 10006 w 10025"/>
              <a:gd name="connsiteY1" fmla="*/ 0 h 10000"/>
              <a:gd name="connsiteX2" fmla="*/ 10023 w 10025"/>
              <a:gd name="connsiteY2" fmla="*/ 10000 h 10000"/>
              <a:gd name="connsiteX3" fmla="*/ 0 w 10025"/>
              <a:gd name="connsiteY3" fmla="*/ 9803 h 10000"/>
              <a:gd name="connsiteX4" fmla="*/ 9 w 10025"/>
              <a:gd name="connsiteY4" fmla="*/ 4245 h 10000"/>
              <a:gd name="connsiteX0" fmla="*/ 9 w 10025"/>
              <a:gd name="connsiteY0" fmla="*/ 5428 h 11183"/>
              <a:gd name="connsiteX1" fmla="*/ 10006 w 10025"/>
              <a:gd name="connsiteY1" fmla="*/ 0 h 11183"/>
              <a:gd name="connsiteX2" fmla="*/ 10023 w 10025"/>
              <a:gd name="connsiteY2" fmla="*/ 11183 h 11183"/>
              <a:gd name="connsiteX3" fmla="*/ 0 w 10025"/>
              <a:gd name="connsiteY3" fmla="*/ 10986 h 11183"/>
              <a:gd name="connsiteX4" fmla="*/ 9 w 10025"/>
              <a:gd name="connsiteY4" fmla="*/ 5428 h 1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5" h="11183">
                <a:moveTo>
                  <a:pt x="9" y="5428"/>
                </a:moveTo>
                <a:lnTo>
                  <a:pt x="10006" y="0"/>
                </a:lnTo>
                <a:cubicBezTo>
                  <a:pt x="9993" y="2471"/>
                  <a:pt x="10036" y="8712"/>
                  <a:pt x="10023" y="11183"/>
                </a:cubicBezTo>
                <a:lnTo>
                  <a:pt x="0" y="10986"/>
                </a:lnTo>
                <a:cubicBezTo>
                  <a:pt x="16" y="8586"/>
                  <a:pt x="-7" y="7828"/>
                  <a:pt x="9" y="542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8" name="TextBox 37"/>
          <p:cNvSpPr txBox="1"/>
          <p:nvPr/>
        </p:nvSpPr>
        <p:spPr>
          <a:xfrm rot="20851548">
            <a:off x="1258327" y="5242680"/>
            <a:ext cx="2001843" cy="390768"/>
          </a:xfrm>
          <a:prstGeom prst="rect">
            <a:avLst/>
          </a:prstGeom>
        </p:spPr>
        <p:txBody>
          <a:bodyPr vert="horz" wrap="none" lIns="104306" tIns="52153" rIns="104306" bIns="52153" rtlCol="0" anchor="ctr">
            <a:noAutofit/>
          </a:bodyPr>
          <a:lstStyle/>
          <a:p>
            <a:pPr>
              <a:spcBef>
                <a:spcPct val="0"/>
              </a:spcBef>
            </a:pPr>
            <a:r>
              <a:rPr lang="ru-RU" sz="1300" b="1" dirty="0" smtClean="0">
                <a:solidFill>
                  <a:prstClr val="white"/>
                </a:solidFill>
                <a:latin typeface="Arial Narrow" panose="020B0606020202030204" pitchFamily="34" charset="0"/>
              </a:rPr>
              <a:t>ДЕЙСТВУЮЩИЙ БЮДЖЕТ</a:t>
            </a:r>
          </a:p>
        </p:txBody>
      </p:sp>
      <p:cxnSp>
        <p:nvCxnSpPr>
          <p:cNvPr id="39" name="Прямая со стрелкой 38"/>
          <p:cNvCxnSpPr/>
          <p:nvPr/>
        </p:nvCxnSpPr>
        <p:spPr>
          <a:xfrm flipV="1">
            <a:off x="409122" y="4985394"/>
            <a:ext cx="3375326" cy="729639"/>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Овал 41"/>
          <p:cNvSpPr/>
          <p:nvPr/>
        </p:nvSpPr>
        <p:spPr>
          <a:xfrm>
            <a:off x="3846322" y="4691301"/>
            <a:ext cx="548839"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Tree>
    <p:extLst>
      <p:ext uri="{BB962C8B-B14F-4D97-AF65-F5344CB8AC3E}">
        <p14:creationId xmlns:p14="http://schemas.microsoft.com/office/powerpoint/2010/main" val="2045576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a:bodyPr>
          <a:lstStyle/>
          <a:p>
            <a:pPr algn="l"/>
            <a:r>
              <a:rPr lang="ru-RU" sz="1800" dirty="0" smtClean="0">
                <a:latin typeface="Arial Narrow" panose="020B0606020202030204" pitchFamily="34" charset="0"/>
              </a:rPr>
              <a:t>Имущественные налоги</a:t>
            </a:r>
            <a:endParaRPr lang="ru-RU" sz="1800" dirty="0">
              <a:latin typeface="Arial Narrow" panose="020B0606020202030204" pitchFamily="34" charset="0"/>
            </a:endParaRPr>
          </a:p>
        </p:txBody>
      </p:sp>
      <p:sp>
        <p:nvSpPr>
          <p:cNvPr id="5" name="Прямоугольник 4"/>
          <p:cNvSpPr/>
          <p:nvPr/>
        </p:nvSpPr>
        <p:spPr>
          <a:xfrm>
            <a:off x="274517" y="1124744"/>
            <a:ext cx="4196398" cy="954107"/>
          </a:xfrm>
          <a:prstGeom prst="rect">
            <a:avLst/>
          </a:prstGeom>
        </p:spPr>
        <p:txBody>
          <a:bodyPr wrap="square">
            <a:spAutoFit/>
          </a:bodyPr>
          <a:lstStyle/>
          <a:p>
            <a:pPr indent="180000" algn="just"/>
            <a:r>
              <a:rPr lang="ru-RU" sz="1400" dirty="0">
                <a:solidFill>
                  <a:prstClr val="black"/>
                </a:solidFill>
                <a:latin typeface="Arial Narrow" panose="020B0606020202030204" pitchFamily="34" charset="0"/>
              </a:rPr>
              <a:t>Поступления </a:t>
            </a:r>
            <a:r>
              <a:rPr lang="ru-RU" sz="1400" b="1" dirty="0">
                <a:solidFill>
                  <a:prstClr val="black"/>
                </a:solidFill>
                <a:latin typeface="Arial Narrow" panose="020B0606020202030204" pitchFamily="34" charset="0"/>
              </a:rPr>
              <a:t>имущественных налогов </a:t>
            </a:r>
            <a:r>
              <a:rPr lang="ru-RU" sz="1400" dirty="0">
                <a:solidFill>
                  <a:prstClr val="black"/>
                </a:solidFill>
                <a:latin typeface="Arial Narrow" panose="020B0606020202030204" pitchFamily="34" charset="0"/>
              </a:rPr>
              <a:t>в консолидированный бюджет Российской Федерации</a:t>
            </a:r>
            <a:r>
              <a:rPr lang="ru-RU" sz="1400" b="1" dirty="0">
                <a:solidFill>
                  <a:prstClr val="black"/>
                </a:solidFill>
                <a:latin typeface="Arial Narrow" panose="020B0606020202030204" pitchFamily="34" charset="0"/>
              </a:rPr>
              <a:t> </a:t>
            </a:r>
            <a:r>
              <a:rPr lang="ru-RU" sz="1400" dirty="0">
                <a:solidFill>
                  <a:prstClr val="black"/>
                </a:solidFill>
                <a:latin typeface="Arial Narrow" panose="020B0606020202030204" pitchFamily="34" charset="0"/>
              </a:rPr>
              <a:t>в </a:t>
            </a:r>
            <a:r>
              <a:rPr lang="ru-RU" sz="1400" dirty="0" smtClean="0">
                <a:solidFill>
                  <a:prstClr val="black"/>
                </a:solidFill>
                <a:latin typeface="Arial Narrow" panose="020B0606020202030204" pitchFamily="34" charset="0"/>
              </a:rPr>
              <a:t>2017 году </a:t>
            </a:r>
            <a:r>
              <a:rPr lang="ru-RU" sz="1400" dirty="0">
                <a:solidFill>
                  <a:prstClr val="black"/>
                </a:solidFill>
                <a:latin typeface="Arial Narrow" panose="020B0606020202030204" pitchFamily="34" charset="0"/>
              </a:rPr>
              <a:t>составили </a:t>
            </a:r>
            <a:r>
              <a:rPr lang="ru-RU" sz="1400" dirty="0" smtClean="0">
                <a:solidFill>
                  <a:prstClr val="black"/>
                </a:solidFill>
                <a:latin typeface="Arial Narrow" panose="020B0606020202030204" pitchFamily="34" charset="0"/>
              </a:rPr>
              <a:t>1 250,3 </a:t>
            </a:r>
            <a:r>
              <a:rPr lang="ru-RU" sz="1400" dirty="0">
                <a:solidFill>
                  <a:prstClr val="black"/>
                </a:solidFill>
                <a:latin typeface="Arial Narrow" panose="020B0606020202030204" pitchFamily="34" charset="0"/>
              </a:rPr>
              <a:t>млрд. рублей, что на </a:t>
            </a:r>
            <a:r>
              <a:rPr lang="ru-RU" sz="1400" dirty="0" smtClean="0">
                <a:solidFill>
                  <a:prstClr val="black"/>
                </a:solidFill>
                <a:latin typeface="Arial Narrow" panose="020B0606020202030204" pitchFamily="34" charset="0"/>
              </a:rPr>
              <a:t>133,3 </a:t>
            </a:r>
            <a:r>
              <a:rPr lang="ru-RU" sz="1400" dirty="0">
                <a:solidFill>
                  <a:prstClr val="black"/>
                </a:solidFill>
                <a:latin typeface="Arial Narrow" panose="020B0606020202030204" pitchFamily="34" charset="0"/>
              </a:rPr>
              <a:t>млрд. </a:t>
            </a:r>
            <a:r>
              <a:rPr lang="ru-RU" sz="1400" dirty="0" smtClean="0">
                <a:solidFill>
                  <a:prstClr val="black"/>
                </a:solidFill>
                <a:latin typeface="Arial Narrow" panose="020B0606020202030204" pitchFamily="34" charset="0"/>
              </a:rPr>
              <a:t>рублей, </a:t>
            </a:r>
            <a:r>
              <a:rPr lang="ru-RU" sz="1400" dirty="0">
                <a:solidFill>
                  <a:prstClr val="black"/>
                </a:solidFill>
                <a:latin typeface="Arial Narrow" panose="020B0606020202030204" pitchFamily="34" charset="0"/>
              </a:rPr>
              <a:t>или на </a:t>
            </a:r>
            <a:r>
              <a:rPr lang="ru-RU" sz="1400" dirty="0" smtClean="0">
                <a:solidFill>
                  <a:prstClr val="black"/>
                </a:solidFill>
                <a:latin typeface="Arial Narrow" panose="020B0606020202030204" pitchFamily="34" charset="0"/>
              </a:rPr>
              <a:t>11,9% </a:t>
            </a:r>
            <a:r>
              <a:rPr lang="ru-RU" sz="1400" dirty="0">
                <a:solidFill>
                  <a:prstClr val="black"/>
                </a:solidFill>
                <a:latin typeface="Arial Narrow" panose="020B0606020202030204" pitchFamily="34" charset="0"/>
              </a:rPr>
              <a:t>больше, чем в </a:t>
            </a:r>
            <a:r>
              <a:rPr lang="ru-RU" sz="1400" dirty="0" smtClean="0">
                <a:solidFill>
                  <a:prstClr val="black"/>
                </a:solidFill>
                <a:latin typeface="Arial Narrow" panose="020B0606020202030204" pitchFamily="34" charset="0"/>
              </a:rPr>
              <a:t>2016 году.</a:t>
            </a:r>
            <a:endParaRPr lang="ru-RU" sz="1400" dirty="0">
              <a:solidFill>
                <a:prstClr val="black"/>
              </a:solidFill>
              <a:latin typeface="Arial Narrow" panose="020B0606020202030204" pitchFamily="34" charset="0"/>
            </a:endParaRPr>
          </a:p>
        </p:txBody>
      </p:sp>
      <p:sp>
        <p:nvSpPr>
          <p:cNvPr id="2" name="Прямоугольник 1"/>
          <p:cNvSpPr/>
          <p:nvPr/>
        </p:nvSpPr>
        <p:spPr>
          <a:xfrm>
            <a:off x="4788024" y="229372"/>
            <a:ext cx="4005411" cy="6524863"/>
          </a:xfrm>
          <a:prstGeom prst="rect">
            <a:avLst/>
          </a:prstGeom>
        </p:spPr>
        <p:txBody>
          <a:bodyPr wrap="square">
            <a:spAutoFit/>
          </a:bodyPr>
          <a:lstStyle/>
          <a:p>
            <a:pPr indent="180000" algn="just"/>
            <a:r>
              <a:rPr lang="ru-RU" sz="1100" b="1" dirty="0">
                <a:latin typeface="Arial Narrow" panose="020B0606020202030204" pitchFamily="34" charset="0"/>
              </a:rPr>
              <a:t>Рост поступлений налога на имущество физических лиц </a:t>
            </a:r>
            <a:r>
              <a:rPr lang="ru-RU" sz="1100" dirty="0">
                <a:latin typeface="Arial Narrow" panose="020B0606020202030204" pitchFamily="34" charset="0"/>
              </a:rPr>
              <a:t>обусловлен следующими основными факторами: </a:t>
            </a:r>
          </a:p>
          <a:p>
            <a:pPr indent="180000" algn="just"/>
            <a:r>
              <a:rPr lang="ru-RU" sz="1100" dirty="0">
                <a:latin typeface="Arial Narrow" panose="020B0606020202030204" pitchFamily="34" charset="0"/>
              </a:rPr>
              <a:t>- переход с 2016 г. в 21 субъекте РФ на порядок исчисления налога исходя из кадастровой стоимости с вовлечением в налоговый оборот новых объектов, по которым ранее не была определена налоговая база. Совокупный </a:t>
            </a:r>
            <a:r>
              <a:rPr lang="ru-RU" sz="1100" dirty="0" smtClean="0">
                <a:latin typeface="Arial Narrow" panose="020B0606020202030204" pitchFamily="34" charset="0"/>
              </a:rPr>
              <a:t>прирост </a:t>
            </a:r>
            <a:r>
              <a:rPr lang="ru-RU" sz="1100" dirty="0">
                <a:latin typeface="Arial Narrow" panose="020B0606020202030204" pitchFamily="34" charset="0"/>
              </a:rPr>
              <a:t>поступлений по налогу в этих регионах на 01.01.2018 составил 5,2 % по сравнению с 2016 г.;</a:t>
            </a:r>
          </a:p>
          <a:p>
            <a:pPr indent="180000" algn="just"/>
            <a:r>
              <a:rPr lang="ru-RU" sz="1100" dirty="0">
                <a:latin typeface="Arial Narrow" panose="020B0606020202030204" pitchFamily="34" charset="0"/>
              </a:rPr>
              <a:t>- применение в 28 регионах коэффициента 0,4 (в 2015 году – 0,2) ко второму налоговому периоду использования в качестве налоговой базы кадастровой стоимости (в соответствии со ст. 408 НК РФ). </a:t>
            </a:r>
            <a:r>
              <a:rPr lang="ru-RU" sz="1100" dirty="0" smtClean="0">
                <a:latin typeface="Arial Narrow" panose="020B0606020202030204" pitchFamily="34" charset="0"/>
              </a:rPr>
              <a:t>Прирост </a:t>
            </a:r>
            <a:r>
              <a:rPr lang="ru-RU" sz="1100" dirty="0">
                <a:latin typeface="Arial Narrow" panose="020B0606020202030204" pitchFamily="34" charset="0"/>
              </a:rPr>
              <a:t>налога в этих регионах составил 72,7 % к 2016 г.;</a:t>
            </a:r>
          </a:p>
          <a:p>
            <a:pPr indent="180000" algn="just"/>
            <a:r>
              <a:rPr lang="ru-RU" sz="1100" dirty="0">
                <a:latin typeface="Arial Narrow" panose="020B0606020202030204" pitchFamily="34" charset="0"/>
              </a:rPr>
              <a:t>- изменение установленного Минэкономразвития России коэффициента-дефлятора для применения инвентаризационной стоимости в качестве налоговой базы (1,329 вместо 1,147 за 2015 год);</a:t>
            </a:r>
          </a:p>
          <a:p>
            <a:pPr indent="180000" algn="just"/>
            <a:r>
              <a:rPr lang="ru-RU" sz="1100" dirty="0">
                <a:latin typeface="Arial Narrow" panose="020B0606020202030204" pitchFamily="34" charset="0"/>
              </a:rPr>
              <a:t>- вступление в силу с 2016 г. НПА об утверждении результатов новых туров государственной кадастровой оценки недвижимого имущества;</a:t>
            </a:r>
          </a:p>
          <a:p>
            <a:pPr indent="180000" algn="just"/>
            <a:r>
              <a:rPr lang="ru-RU" sz="1100" dirty="0">
                <a:latin typeface="Arial Narrow" panose="020B0606020202030204" pitchFamily="34" charset="0"/>
              </a:rPr>
              <a:t>- рост на 2 % количества налогоплательщиков и изменение элементов налогообложения (налоговых ставок и (или) льгот) решениями муниципальных </a:t>
            </a:r>
            <a:r>
              <a:rPr lang="ru-RU" sz="1100" dirty="0" smtClean="0">
                <a:latin typeface="Arial Narrow" panose="020B0606020202030204" pitchFamily="34" charset="0"/>
              </a:rPr>
              <a:t>органов.</a:t>
            </a:r>
          </a:p>
          <a:p>
            <a:pPr indent="180000" algn="just"/>
            <a:r>
              <a:rPr lang="ru-RU" sz="1100" b="1" dirty="0">
                <a:latin typeface="Arial Narrow" panose="020B0606020202030204" pitchFamily="34" charset="0"/>
              </a:rPr>
              <a:t>На рост поступлений налога на имущество организаций </a:t>
            </a:r>
            <a:r>
              <a:rPr lang="ru-RU" sz="1100" dirty="0">
                <a:latin typeface="Arial Narrow" panose="020B0606020202030204" pitchFamily="34" charset="0"/>
              </a:rPr>
              <a:t>по большинству субъектов РФ оказали влияние следующие основные факторы: </a:t>
            </a:r>
          </a:p>
          <a:p>
            <a:pPr indent="180000" algn="just"/>
            <a:r>
              <a:rPr lang="ru-RU" sz="1100" dirty="0">
                <a:latin typeface="Arial Narrow" panose="020B0606020202030204" pitchFamily="34" charset="0"/>
              </a:rPr>
              <a:t> </a:t>
            </a:r>
            <a:r>
              <a:rPr lang="ru-RU" sz="1100" dirty="0" smtClean="0">
                <a:latin typeface="Arial Narrow" panose="020B0606020202030204" pitchFamily="34" charset="0"/>
              </a:rPr>
              <a:t>-</a:t>
            </a:r>
            <a:r>
              <a:rPr lang="ru-RU" sz="1100" dirty="0">
                <a:latin typeface="Arial Narrow" panose="020B0606020202030204" pitchFamily="34" charset="0"/>
              </a:rPr>
              <a:t> применение в 61 </a:t>
            </a:r>
            <a:r>
              <a:rPr lang="ru-RU" sz="1100" dirty="0" smtClean="0">
                <a:latin typeface="Arial Narrow" panose="020B0606020202030204" pitchFamily="34" charset="0"/>
              </a:rPr>
              <a:t>субъекте </a:t>
            </a:r>
            <a:r>
              <a:rPr lang="ru-RU" sz="1100" dirty="0">
                <a:latin typeface="Arial Narrow" panose="020B0606020202030204" pitchFamily="34" charset="0"/>
              </a:rPr>
              <a:t>РФ особенностей налогообложения имущества исходя из кадастровой стоимости объектов недвижимости в соответствии со ст. 378</a:t>
            </a:r>
            <a:r>
              <a:rPr lang="ru-RU" sz="1100" baseline="30000" dirty="0">
                <a:latin typeface="Arial Narrow" panose="020B0606020202030204" pitchFamily="34" charset="0"/>
              </a:rPr>
              <a:t>2 </a:t>
            </a:r>
            <a:r>
              <a:rPr lang="ru-RU" sz="1100" dirty="0">
                <a:latin typeface="Arial Narrow" panose="020B0606020202030204" pitchFamily="34" charset="0"/>
              </a:rPr>
              <a:t>НК РФ, а также ввод в эксплуатацию новых объектов налогообложения. Совокупный </a:t>
            </a:r>
            <a:r>
              <a:rPr lang="ru-RU" sz="1100" dirty="0" smtClean="0">
                <a:latin typeface="Arial Narrow" panose="020B0606020202030204" pitchFamily="34" charset="0"/>
              </a:rPr>
              <a:t>прирост </a:t>
            </a:r>
            <a:r>
              <a:rPr lang="ru-RU" sz="1100" dirty="0">
                <a:latin typeface="Arial Narrow" panose="020B0606020202030204" pitchFamily="34" charset="0"/>
              </a:rPr>
              <a:t>поступлений по налогу в этих регионах </a:t>
            </a:r>
            <a:r>
              <a:rPr lang="ru-RU" sz="1100" dirty="0" smtClean="0">
                <a:latin typeface="Arial Narrow" panose="020B0606020202030204" pitchFamily="34" charset="0"/>
              </a:rPr>
              <a:t>в 2017 году составил </a:t>
            </a:r>
            <a:r>
              <a:rPr lang="ru-RU" sz="1100" dirty="0">
                <a:latin typeface="Arial Narrow" panose="020B0606020202030204" pitchFamily="34" charset="0"/>
              </a:rPr>
              <a:t>12,5 %, </a:t>
            </a:r>
            <a:r>
              <a:rPr lang="ru-RU" sz="1100" dirty="0" smtClean="0">
                <a:latin typeface="Arial Narrow" panose="020B0606020202030204" pitchFamily="34" charset="0"/>
              </a:rPr>
              <a:t>или 72 </a:t>
            </a:r>
            <a:r>
              <a:rPr lang="ru-RU" sz="1100" dirty="0">
                <a:latin typeface="Arial Narrow" panose="020B0606020202030204" pitchFamily="34" charset="0"/>
              </a:rPr>
              <a:t>млрд. руб. по отношению к </a:t>
            </a:r>
            <a:r>
              <a:rPr lang="ru-RU" sz="1100" dirty="0" smtClean="0">
                <a:latin typeface="Arial Narrow" panose="020B0606020202030204" pitchFamily="34" charset="0"/>
              </a:rPr>
              <a:t>2016 году;</a:t>
            </a:r>
            <a:endParaRPr lang="ru-RU" sz="1100" dirty="0">
              <a:latin typeface="Arial Narrow" panose="020B0606020202030204" pitchFamily="34" charset="0"/>
            </a:endParaRPr>
          </a:p>
          <a:p>
            <a:pPr indent="180000" algn="just"/>
            <a:r>
              <a:rPr lang="ru-RU" sz="1100" dirty="0">
                <a:latin typeface="Arial Narrow" panose="020B0606020202030204" pitchFamily="34" charset="0"/>
              </a:rPr>
              <a:t>- изменение в регионах, перешедших ранее на налогообложение объектов недвижимости исходя из кадастровой стоимости, элементов налогообложения (налоговых ставок и (или) льгот)</a:t>
            </a:r>
            <a:r>
              <a:rPr lang="ru-RU" sz="1100" baseline="30000" dirty="0">
                <a:latin typeface="Arial Narrow" panose="020B0606020202030204" pitchFamily="34" charset="0"/>
              </a:rPr>
              <a:t> </a:t>
            </a:r>
            <a:r>
              <a:rPr lang="ru-RU" sz="1100" dirty="0">
                <a:latin typeface="Arial Narrow" panose="020B0606020202030204" pitchFamily="34" charset="0"/>
              </a:rPr>
              <a:t>в соответствии со ст. 372 НК РФ;</a:t>
            </a:r>
          </a:p>
          <a:p>
            <a:pPr indent="180000" algn="just"/>
            <a:r>
              <a:rPr lang="ru-RU" sz="1100" dirty="0">
                <a:latin typeface="Arial Narrow" panose="020B0606020202030204" pitchFamily="34" charset="0"/>
              </a:rPr>
              <a:t>- изменение ставки налога в отношении магистральных трубопроводов, линий энергопередачи, а также сооружений, являющихся неотъемлемой технологической частью указанных объектов (с 1,3% в 2016 году до 1,6% в 2017 году), и другие причины.</a:t>
            </a:r>
          </a:p>
          <a:p>
            <a:pPr marL="171450" indent="180000" algn="just">
              <a:buFontTx/>
              <a:buChar char="-"/>
            </a:pPr>
            <a:endParaRPr lang="ru-RU" sz="1100" dirty="0">
              <a:latin typeface="Arial Narrow" panose="020B0606020202030204" pitchFamily="34" charset="0"/>
            </a:endParaRPr>
          </a:p>
        </p:txBody>
      </p:sp>
      <p:grpSp>
        <p:nvGrpSpPr>
          <p:cNvPr id="7" name="Группа 6"/>
          <p:cNvGrpSpPr/>
          <p:nvPr/>
        </p:nvGrpSpPr>
        <p:grpSpPr>
          <a:xfrm>
            <a:off x="145238" y="2174850"/>
            <a:ext cx="5506882" cy="4000911"/>
            <a:chOff x="-3793649" y="769035"/>
            <a:chExt cx="5218850" cy="3224358"/>
          </a:xfrm>
        </p:grpSpPr>
        <p:graphicFrame>
          <p:nvGraphicFramePr>
            <p:cNvPr id="33" name="Диаграмма 32"/>
            <p:cNvGraphicFramePr/>
            <p:nvPr>
              <p:extLst>
                <p:ext uri="{D42A27DB-BD31-4B8C-83A1-F6EECF244321}">
                  <p14:modId xmlns:p14="http://schemas.microsoft.com/office/powerpoint/2010/main" val="787941319"/>
                </p:ext>
              </p:extLst>
            </p:nvPr>
          </p:nvGraphicFramePr>
          <p:xfrm>
            <a:off x="-3793649" y="865296"/>
            <a:ext cx="5218850" cy="3128097"/>
          </p:xfrm>
          <a:graphic>
            <a:graphicData uri="http://schemas.openxmlformats.org/drawingml/2006/chart">
              <c:chart xmlns:c="http://schemas.openxmlformats.org/drawingml/2006/chart" xmlns:r="http://schemas.openxmlformats.org/officeDocument/2006/relationships" r:id="rId2"/>
            </a:graphicData>
          </a:graphic>
        </p:graphicFrame>
        <p:grpSp>
          <p:nvGrpSpPr>
            <p:cNvPr id="42" name="Группа 41"/>
            <p:cNvGrpSpPr/>
            <p:nvPr/>
          </p:nvGrpSpPr>
          <p:grpSpPr>
            <a:xfrm>
              <a:off x="-3692255" y="769035"/>
              <a:ext cx="4180809" cy="3072187"/>
              <a:chOff x="-3825062" y="769035"/>
              <a:chExt cx="4180809" cy="3072187"/>
            </a:xfrm>
          </p:grpSpPr>
          <p:sp>
            <p:nvSpPr>
              <p:cNvPr id="17" name="Rectangle 1"/>
              <p:cNvSpPr>
                <a:spLocks noChangeArrowheads="1"/>
              </p:cNvSpPr>
              <p:nvPr/>
            </p:nvSpPr>
            <p:spPr bwMode="auto">
              <a:xfrm>
                <a:off x="-759869" y="769035"/>
                <a:ext cx="11156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200" dirty="0" smtClean="0">
                    <a:solidFill>
                      <a:prstClr val="black"/>
                    </a:solidFill>
                    <a:latin typeface="Arial Narrow" pitchFamily="34" charset="0"/>
                    <a:ea typeface="Times New Roman" pitchFamily="18" charset="0"/>
                    <a:cs typeface="Times New Roman" pitchFamily="18" charset="0"/>
                  </a:rPr>
                  <a:t>млрд. рублей</a:t>
                </a:r>
                <a:endParaRPr lang="ru-RU" altLang="ru-RU" sz="900" dirty="0" smtClean="0">
                  <a:solidFill>
                    <a:prstClr val="black"/>
                  </a:solidFill>
                </a:endParaRPr>
              </a:p>
              <a:p>
                <a:pPr indent="0" eaLnBrk="0" hangingPunct="0"/>
                <a:endParaRPr lang="ru-RU" altLang="ru-RU" dirty="0" smtClean="0">
                  <a:solidFill>
                    <a:prstClr val="black"/>
                  </a:solidFill>
                </a:endParaRPr>
              </a:p>
            </p:txBody>
          </p:sp>
          <p:grpSp>
            <p:nvGrpSpPr>
              <p:cNvPr id="3" name="Группа 2"/>
              <p:cNvGrpSpPr/>
              <p:nvPr/>
            </p:nvGrpSpPr>
            <p:grpSpPr>
              <a:xfrm>
                <a:off x="-3825062" y="1312656"/>
                <a:ext cx="3623000" cy="2528566"/>
                <a:chOff x="-5379873" y="941922"/>
                <a:chExt cx="4821283" cy="3080577"/>
              </a:xfrm>
            </p:grpSpPr>
            <p:sp>
              <p:nvSpPr>
                <p:cNvPr id="21" name="Прямоугольник 20"/>
                <p:cNvSpPr/>
                <p:nvPr/>
              </p:nvSpPr>
              <p:spPr>
                <a:xfrm>
                  <a:off x="-4852809" y="1185685"/>
                  <a:ext cx="1118355" cy="362626"/>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+ 44,7%</a:t>
                  </a:r>
                  <a:endParaRPr lang="ru-RU" b="1" dirty="0">
                    <a:solidFill>
                      <a:schemeClr val="accent6">
                        <a:lumMod val="75000"/>
                      </a:schemeClr>
                    </a:solidFill>
                    <a:latin typeface="Arial Narrow" panose="020B0606020202030204" pitchFamily="34" charset="0"/>
                  </a:endParaRPr>
                </a:p>
              </p:txBody>
            </p:sp>
            <p:sp>
              <p:nvSpPr>
                <p:cNvPr id="22" name="Прямоугольник 21"/>
                <p:cNvSpPr/>
                <p:nvPr/>
              </p:nvSpPr>
              <p:spPr>
                <a:xfrm>
                  <a:off x="-4822222" y="3137111"/>
                  <a:ext cx="2128490" cy="362626"/>
                </a:xfrm>
                <a:prstGeom prst="rect">
                  <a:avLst/>
                </a:prstGeom>
              </p:spPr>
              <p:txBody>
                <a:bodyPr wrap="square">
                  <a:spAutoFit/>
                </a:bodyPr>
                <a:lstStyle/>
                <a:p>
                  <a:r>
                    <a:rPr lang="ru-RU" b="1" dirty="0" smtClean="0">
                      <a:solidFill>
                        <a:schemeClr val="accent6">
                          <a:lumMod val="75000"/>
                        </a:schemeClr>
                      </a:solidFill>
                      <a:latin typeface="Arial Narrow" panose="020B0606020202030204" pitchFamily="34" charset="0"/>
                    </a:rPr>
                    <a:t>+16,9%</a:t>
                  </a:r>
                  <a:endParaRPr lang="ru-RU" b="1" dirty="0">
                    <a:solidFill>
                      <a:schemeClr val="accent6">
                        <a:lumMod val="75000"/>
                      </a:schemeClr>
                    </a:solidFill>
                    <a:latin typeface="Arial Narrow" panose="020B0606020202030204" pitchFamily="34" charset="0"/>
                  </a:endParaRPr>
                </a:p>
              </p:txBody>
            </p:sp>
            <p:sp>
              <p:nvSpPr>
                <p:cNvPr id="23" name="Прямоугольник 22"/>
                <p:cNvSpPr/>
                <p:nvPr/>
              </p:nvSpPr>
              <p:spPr>
                <a:xfrm>
                  <a:off x="-4775525" y="2654426"/>
                  <a:ext cx="924281" cy="362626"/>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- 8,7%</a:t>
                  </a:r>
                  <a:endParaRPr lang="ru-RU" b="1" dirty="0">
                    <a:solidFill>
                      <a:schemeClr val="accent6">
                        <a:lumMod val="75000"/>
                      </a:schemeClr>
                    </a:solidFill>
                    <a:latin typeface="Arial Narrow" panose="020B0606020202030204" pitchFamily="34" charset="0"/>
                  </a:endParaRPr>
                </a:p>
              </p:txBody>
            </p:sp>
            <p:sp>
              <p:nvSpPr>
                <p:cNvPr id="24" name="Rectangle 1"/>
                <p:cNvSpPr>
                  <a:spLocks noChangeArrowheads="1"/>
                </p:cNvSpPr>
                <p:nvPr/>
              </p:nvSpPr>
              <p:spPr bwMode="auto">
                <a:xfrm>
                  <a:off x="-5376444" y="941922"/>
                  <a:ext cx="3506239" cy="33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600" dirty="0" smtClean="0">
                      <a:solidFill>
                        <a:schemeClr val="accent1">
                          <a:lumMod val="50000"/>
                        </a:schemeClr>
                      </a:solidFill>
                      <a:latin typeface="Arial Narrow" pitchFamily="34" charset="0"/>
                      <a:ea typeface="Times New Roman" pitchFamily="18" charset="0"/>
                      <a:cs typeface="Times New Roman" pitchFamily="18" charset="0"/>
                    </a:rPr>
                    <a:t>Налог на имущество ФЛ </a:t>
                  </a:r>
                  <a:endParaRPr lang="ru-RU" altLang="ru-RU" sz="2400" dirty="0" smtClean="0">
                    <a:solidFill>
                      <a:schemeClr val="accent1">
                        <a:lumMod val="50000"/>
                      </a:schemeClr>
                    </a:solidFill>
                  </a:endParaRPr>
                </a:p>
              </p:txBody>
            </p:sp>
            <p:sp>
              <p:nvSpPr>
                <p:cNvPr id="25" name="Rectangle 1"/>
                <p:cNvSpPr>
                  <a:spLocks noChangeArrowheads="1"/>
                </p:cNvSpPr>
                <p:nvPr/>
              </p:nvSpPr>
              <p:spPr bwMode="auto">
                <a:xfrm>
                  <a:off x="-5351765" y="1435740"/>
                  <a:ext cx="4793175" cy="33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600" dirty="0" smtClean="0">
                      <a:solidFill>
                        <a:schemeClr val="accent1">
                          <a:lumMod val="50000"/>
                        </a:schemeClr>
                      </a:solidFill>
                      <a:latin typeface="Arial Narrow" pitchFamily="34" charset="0"/>
                      <a:ea typeface="Times New Roman" pitchFamily="18" charset="0"/>
                      <a:cs typeface="Times New Roman" pitchFamily="18" charset="0"/>
                    </a:rPr>
                    <a:t>Налог на имущество организаций</a:t>
                  </a:r>
                  <a:endParaRPr lang="ru-RU" altLang="ru-RU" sz="2400" dirty="0" smtClean="0">
                    <a:solidFill>
                      <a:schemeClr val="accent1">
                        <a:lumMod val="50000"/>
                      </a:schemeClr>
                    </a:solidFill>
                  </a:endParaRPr>
                </a:p>
              </p:txBody>
            </p:sp>
            <p:sp>
              <p:nvSpPr>
                <p:cNvPr id="26" name="Rectangle 1"/>
                <p:cNvSpPr>
                  <a:spLocks noChangeArrowheads="1"/>
                </p:cNvSpPr>
                <p:nvPr/>
              </p:nvSpPr>
              <p:spPr bwMode="auto">
                <a:xfrm>
                  <a:off x="-5379873" y="1923501"/>
                  <a:ext cx="3510868" cy="33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600" dirty="0" smtClean="0">
                      <a:solidFill>
                        <a:schemeClr val="accent1">
                          <a:lumMod val="50000"/>
                        </a:schemeClr>
                      </a:solidFill>
                      <a:latin typeface="Arial Narrow" pitchFamily="34" charset="0"/>
                      <a:ea typeface="Times New Roman" pitchFamily="18" charset="0"/>
                      <a:cs typeface="Times New Roman" pitchFamily="18" charset="0"/>
                    </a:rPr>
                    <a:t>Транспортный налог - всего</a:t>
                  </a:r>
                  <a:endParaRPr lang="ru-RU" altLang="ru-RU" sz="2400" dirty="0" smtClean="0">
                    <a:solidFill>
                      <a:schemeClr val="accent1">
                        <a:lumMod val="50000"/>
                      </a:schemeClr>
                    </a:solidFill>
                  </a:endParaRPr>
                </a:p>
              </p:txBody>
            </p:sp>
            <p:sp>
              <p:nvSpPr>
                <p:cNvPr id="31" name="Прямоугольник 30"/>
                <p:cNvSpPr/>
                <p:nvPr/>
              </p:nvSpPr>
              <p:spPr>
                <a:xfrm>
                  <a:off x="-4177067" y="2166625"/>
                  <a:ext cx="1105256" cy="362626"/>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+ 11,4%</a:t>
                  </a:r>
                  <a:endParaRPr lang="ru-RU" b="1" dirty="0">
                    <a:solidFill>
                      <a:schemeClr val="accent6">
                        <a:lumMod val="75000"/>
                      </a:schemeClr>
                    </a:solidFill>
                    <a:latin typeface="Arial Narrow" panose="020B0606020202030204" pitchFamily="34" charset="0"/>
                  </a:endParaRPr>
                </a:p>
              </p:txBody>
            </p:sp>
            <p:sp>
              <p:nvSpPr>
                <p:cNvPr id="32" name="Прямоугольник 31"/>
                <p:cNvSpPr/>
                <p:nvPr/>
              </p:nvSpPr>
              <p:spPr>
                <a:xfrm>
                  <a:off x="-2311560" y="1667100"/>
                  <a:ext cx="1118355" cy="362626"/>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+ 12,0%</a:t>
                  </a:r>
                  <a:endParaRPr lang="ru-RU" b="1" dirty="0">
                    <a:solidFill>
                      <a:schemeClr val="accent6">
                        <a:lumMod val="75000"/>
                      </a:schemeClr>
                    </a:solidFill>
                    <a:latin typeface="Arial Narrow" panose="020B0606020202030204" pitchFamily="34" charset="0"/>
                  </a:endParaRPr>
                </a:p>
              </p:txBody>
            </p:sp>
            <p:sp>
              <p:nvSpPr>
                <p:cNvPr id="34" name="Прямоугольник 33"/>
                <p:cNvSpPr/>
                <p:nvPr/>
              </p:nvSpPr>
              <p:spPr>
                <a:xfrm>
                  <a:off x="-4608025" y="3659873"/>
                  <a:ext cx="984929" cy="362626"/>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+ 5,4%</a:t>
                  </a:r>
                  <a:endParaRPr lang="ru-RU" b="1" dirty="0">
                    <a:solidFill>
                      <a:schemeClr val="accent6">
                        <a:lumMod val="75000"/>
                      </a:schemeClr>
                    </a:solidFill>
                    <a:latin typeface="Arial Narrow" panose="020B0606020202030204" pitchFamily="34" charset="0"/>
                  </a:endParaRPr>
                </a:p>
              </p:txBody>
            </p:sp>
            <p:sp>
              <p:nvSpPr>
                <p:cNvPr id="37" name="Rectangle 1"/>
                <p:cNvSpPr>
                  <a:spLocks noChangeArrowheads="1"/>
                </p:cNvSpPr>
                <p:nvPr/>
              </p:nvSpPr>
              <p:spPr bwMode="auto">
                <a:xfrm>
                  <a:off x="-5367061" y="2903710"/>
                  <a:ext cx="3510868" cy="33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600" dirty="0" smtClean="0">
                      <a:solidFill>
                        <a:schemeClr val="accent1">
                          <a:lumMod val="50000"/>
                        </a:schemeClr>
                      </a:solidFill>
                      <a:latin typeface="Arial Narrow" pitchFamily="34" charset="0"/>
                      <a:cs typeface="Times New Roman" pitchFamily="18" charset="0"/>
                    </a:rPr>
                    <a:t>- с физических лиц</a:t>
                  </a:r>
                  <a:endParaRPr lang="ru-RU" altLang="ru-RU" sz="2400" dirty="0" smtClean="0">
                    <a:solidFill>
                      <a:schemeClr val="accent1">
                        <a:lumMod val="50000"/>
                      </a:schemeClr>
                    </a:solidFill>
                  </a:endParaRPr>
                </a:p>
              </p:txBody>
            </p:sp>
            <p:sp>
              <p:nvSpPr>
                <p:cNvPr id="38" name="Rectangle 1"/>
                <p:cNvSpPr>
                  <a:spLocks noChangeArrowheads="1"/>
                </p:cNvSpPr>
                <p:nvPr/>
              </p:nvSpPr>
              <p:spPr bwMode="auto">
                <a:xfrm>
                  <a:off x="-5367061" y="3426302"/>
                  <a:ext cx="3510867" cy="33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600" dirty="0" smtClean="0">
                      <a:solidFill>
                        <a:schemeClr val="accent1">
                          <a:lumMod val="50000"/>
                        </a:schemeClr>
                      </a:solidFill>
                      <a:latin typeface="Arial Narrow" pitchFamily="34" charset="0"/>
                      <a:ea typeface="Times New Roman" pitchFamily="18" charset="0"/>
                      <a:cs typeface="Times New Roman" pitchFamily="18" charset="0"/>
                    </a:rPr>
                    <a:t>Земельный налог</a:t>
                  </a:r>
                  <a:endParaRPr lang="ru-RU" altLang="ru-RU" sz="2400" dirty="0" smtClean="0">
                    <a:solidFill>
                      <a:schemeClr val="accent1">
                        <a:lumMod val="50000"/>
                      </a:schemeClr>
                    </a:solidFill>
                  </a:endParaRPr>
                </a:p>
              </p:txBody>
            </p:sp>
            <p:sp>
              <p:nvSpPr>
                <p:cNvPr id="41" name="Rectangle 1"/>
                <p:cNvSpPr>
                  <a:spLocks noChangeArrowheads="1"/>
                </p:cNvSpPr>
                <p:nvPr/>
              </p:nvSpPr>
              <p:spPr bwMode="auto">
                <a:xfrm>
                  <a:off x="-5367060" y="2414937"/>
                  <a:ext cx="3510866" cy="33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600" dirty="0" smtClean="0">
                      <a:solidFill>
                        <a:schemeClr val="accent1">
                          <a:lumMod val="50000"/>
                        </a:schemeClr>
                      </a:solidFill>
                      <a:latin typeface="Arial Narrow" pitchFamily="34" charset="0"/>
                      <a:cs typeface="Times New Roman" pitchFamily="18" charset="0"/>
                    </a:rPr>
                    <a:t>- с организаций</a:t>
                  </a:r>
                  <a:endParaRPr lang="ru-RU" altLang="ru-RU" sz="2400" dirty="0" smtClean="0">
                    <a:solidFill>
                      <a:schemeClr val="accent1">
                        <a:lumMod val="50000"/>
                      </a:schemeClr>
                    </a:solidFill>
                  </a:endParaRPr>
                </a:p>
              </p:txBody>
            </p:sp>
          </p:grpSp>
        </p:grpSp>
      </p:grpSp>
      <p:sp>
        <p:nvSpPr>
          <p:cNvPr id="27"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13</a:t>
            </a:fld>
            <a:endParaRPr lang="ru-RU" sz="1800" dirty="0" smtClean="0">
              <a:solidFill>
                <a:schemeClr val="tx1"/>
              </a:solidFill>
              <a:latin typeface="Arial Narrow" panose="020B0606020202030204" pitchFamily="34" charset="0"/>
            </a:endParaRPr>
          </a:p>
        </p:txBody>
      </p:sp>
      <p:sp>
        <p:nvSpPr>
          <p:cNvPr id="29" name="Rectangle 1"/>
          <p:cNvSpPr>
            <a:spLocks noChangeArrowheads="1"/>
          </p:cNvSpPr>
          <p:nvPr/>
        </p:nvSpPr>
        <p:spPr bwMode="auto">
          <a:xfrm>
            <a:off x="348374" y="2303336"/>
            <a:ext cx="27802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600" dirty="0" smtClean="0">
                <a:solidFill>
                  <a:schemeClr val="accent1">
                    <a:lumMod val="50000"/>
                  </a:schemeClr>
                </a:solidFill>
                <a:latin typeface="Arial Narrow" pitchFamily="34" charset="0"/>
                <a:ea typeface="Times New Roman" pitchFamily="18" charset="0"/>
                <a:cs typeface="Times New Roman" pitchFamily="18" charset="0"/>
              </a:rPr>
              <a:t>Имущественные налоги - всего</a:t>
            </a:r>
            <a:endParaRPr lang="ru-RU" altLang="ru-RU" sz="2400" dirty="0" smtClean="0">
              <a:solidFill>
                <a:schemeClr val="accent1">
                  <a:lumMod val="50000"/>
                </a:schemeClr>
              </a:solidFill>
            </a:endParaRPr>
          </a:p>
        </p:txBody>
      </p:sp>
      <p:sp>
        <p:nvSpPr>
          <p:cNvPr id="30" name="Прямоугольник 29"/>
          <p:cNvSpPr/>
          <p:nvPr/>
        </p:nvSpPr>
        <p:spPr>
          <a:xfrm>
            <a:off x="3862309" y="2598403"/>
            <a:ext cx="876394" cy="369332"/>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+ 11,9%</a:t>
            </a:r>
            <a:endParaRPr lang="ru-RU" b="1" dirty="0">
              <a:solidFill>
                <a:schemeClr val="accent6">
                  <a:lumMod val="75000"/>
                </a:schemeClr>
              </a:solidFill>
              <a:latin typeface="Arial Narrow" panose="020B0606020202030204" pitchFamily="34" charset="0"/>
            </a:endParaRPr>
          </a:p>
        </p:txBody>
      </p:sp>
    </p:spTree>
    <p:extLst>
      <p:ext uri="{BB962C8B-B14F-4D97-AF65-F5344CB8AC3E}">
        <p14:creationId xmlns:p14="http://schemas.microsoft.com/office/powerpoint/2010/main" val="1452290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a:bodyPr>
          <a:lstStyle/>
          <a:p>
            <a:pPr algn="l"/>
            <a:r>
              <a:rPr lang="ru-RU" sz="1800" dirty="0" smtClean="0">
                <a:latin typeface="Arial Narrow" panose="020B0606020202030204" pitchFamily="34" charset="0"/>
              </a:rPr>
              <a:t>Имущественные налоги</a:t>
            </a:r>
            <a:endParaRPr lang="ru-RU" sz="1800" dirty="0">
              <a:latin typeface="Arial Narrow" panose="020B0606020202030204" pitchFamily="34" charset="0"/>
            </a:endParaRPr>
          </a:p>
        </p:txBody>
      </p:sp>
      <p:sp>
        <p:nvSpPr>
          <p:cNvPr id="2" name="Прямоугольник 1"/>
          <p:cNvSpPr/>
          <p:nvPr/>
        </p:nvSpPr>
        <p:spPr>
          <a:xfrm>
            <a:off x="899592" y="980728"/>
            <a:ext cx="7416824" cy="5256584"/>
          </a:xfrm>
          <a:prstGeom prst="rect">
            <a:avLst/>
          </a:prstGeom>
        </p:spPr>
        <p:txBody>
          <a:bodyPr wrap="square" numCol="2" spcCol="360000">
            <a:spAutoFit/>
          </a:bodyPr>
          <a:lstStyle/>
          <a:p>
            <a:pPr indent="180000" algn="just"/>
            <a:r>
              <a:rPr lang="ru-RU" sz="1400" dirty="0">
                <a:latin typeface="Arial Narrow" panose="020B0606020202030204" pitchFamily="34" charset="0"/>
              </a:rPr>
              <a:t>Снижение поступления</a:t>
            </a:r>
            <a:r>
              <a:rPr lang="ru-RU" sz="1400" b="1" dirty="0">
                <a:latin typeface="Arial Narrow" panose="020B0606020202030204" pitchFamily="34" charset="0"/>
              </a:rPr>
              <a:t> транспортного налога с организаций</a:t>
            </a:r>
            <a:r>
              <a:rPr lang="ru-RU" sz="1400" dirty="0">
                <a:latin typeface="Arial Narrow" panose="020B0606020202030204" pitchFamily="34" charset="0"/>
              </a:rPr>
              <a:t> обусловлено в том числе в результате применения федеральной налоговой льготы по п. 2 ст. 362 НК РФ, касающейся уменьшения размера налога на величину платы, внесённой в систему «Платон», на сумму 2,9 млрд. руб.</a:t>
            </a:r>
          </a:p>
          <a:p>
            <a:pPr indent="180000" algn="just"/>
            <a:r>
              <a:rPr lang="ru-RU" sz="1400" dirty="0">
                <a:latin typeface="Arial Narrow" panose="020B0606020202030204" pitchFamily="34" charset="0"/>
              </a:rPr>
              <a:t>Рост  поступления по </a:t>
            </a:r>
            <a:r>
              <a:rPr lang="ru-RU" sz="1400" b="1" dirty="0">
                <a:latin typeface="Arial Narrow" panose="020B0606020202030204" pitchFamily="34" charset="0"/>
              </a:rPr>
              <a:t>транспортному налогу с физических лиц</a:t>
            </a:r>
            <a:r>
              <a:rPr lang="ru-RU" sz="1400" dirty="0">
                <a:latin typeface="Arial Narrow" panose="020B0606020202030204" pitchFamily="34" charset="0"/>
              </a:rPr>
              <a:t> обусловлен:</a:t>
            </a:r>
          </a:p>
          <a:p>
            <a:pPr indent="180000" algn="just"/>
            <a:r>
              <a:rPr lang="ru-RU" sz="1400" dirty="0">
                <a:latin typeface="Arial Narrow" panose="020B0606020202030204" pitchFamily="34" charset="0"/>
              </a:rPr>
              <a:t>- ростом на 1,9 % количества объектов налогообложения;</a:t>
            </a:r>
          </a:p>
          <a:p>
            <a:pPr indent="180000" algn="just"/>
            <a:r>
              <a:rPr lang="ru-RU" sz="1400" dirty="0">
                <a:latin typeface="Arial Narrow" panose="020B0606020202030204" pitchFamily="34" charset="0"/>
              </a:rPr>
              <a:t>- изменением законами субъектов РФ элементов налогообложения (налоговых ставок и (или) налоговых льгот);</a:t>
            </a:r>
          </a:p>
          <a:p>
            <a:pPr indent="180000" algn="just"/>
            <a:r>
              <a:rPr lang="ru-RU" sz="1400" dirty="0">
                <a:latin typeface="Arial Narrow" panose="020B0606020202030204" pitchFamily="34" charset="0"/>
              </a:rPr>
              <a:t>- сокращением количества физических лиц, использующих налоговые льготы (всего 560 тыс. человек) и суммы налоговых льгот (9,9 % к 2015 г.).</a:t>
            </a:r>
          </a:p>
          <a:p>
            <a:pPr indent="180000" algn="just"/>
            <a:r>
              <a:rPr lang="ru-RU" sz="1400" b="1" dirty="0">
                <a:latin typeface="Arial Narrow" panose="020B0606020202030204" pitchFamily="34" charset="0"/>
              </a:rPr>
              <a:t> </a:t>
            </a:r>
            <a:r>
              <a:rPr lang="ru-RU" sz="1400" dirty="0" smtClean="0">
                <a:latin typeface="Arial Narrow" panose="020B0606020202030204" pitchFamily="34" charset="0"/>
              </a:rPr>
              <a:t>Поступления</a:t>
            </a:r>
            <a:r>
              <a:rPr lang="ru-RU" sz="1400" b="1" dirty="0" smtClean="0">
                <a:latin typeface="Arial Narrow" panose="020B0606020202030204" pitchFamily="34" charset="0"/>
              </a:rPr>
              <a:t> </a:t>
            </a:r>
            <a:r>
              <a:rPr lang="ru-RU" sz="1400" b="1" dirty="0">
                <a:latin typeface="Arial Narrow" panose="020B0606020202030204" pitchFamily="34" charset="0"/>
              </a:rPr>
              <a:t>земельного налога</a:t>
            </a:r>
            <a:r>
              <a:rPr lang="ru-RU" sz="1400" dirty="0">
                <a:latin typeface="Arial Narrow" panose="020B0606020202030204" pitchFamily="34" charset="0"/>
              </a:rPr>
              <a:t> в консолидированные бюджеты субъектов Российской Федерации в 2017 г. составили всего 186,0 млрд. рублей, что   на 5,4% больше 2016 года, в том числе</a:t>
            </a:r>
          </a:p>
          <a:p>
            <a:pPr indent="180000" algn="just"/>
            <a:r>
              <a:rPr lang="ru-RU" sz="1400" dirty="0">
                <a:latin typeface="Arial Narrow" panose="020B0606020202030204" pitchFamily="34" charset="0"/>
              </a:rPr>
              <a:t>- поступления  </a:t>
            </a:r>
            <a:r>
              <a:rPr lang="ru-RU" sz="1400" b="1" dirty="0">
                <a:latin typeface="Arial Narrow" panose="020B0606020202030204" pitchFamily="34" charset="0"/>
              </a:rPr>
              <a:t>земельного налога с организаций</a:t>
            </a:r>
            <a:r>
              <a:rPr lang="ru-RU" sz="1400" dirty="0">
                <a:latin typeface="Arial Narrow" panose="020B0606020202030204" pitchFamily="34" charset="0"/>
              </a:rPr>
              <a:t> составили 140,7 млрд. рублей и снизились  на 0,2 % относительно 2016 года;</a:t>
            </a:r>
          </a:p>
          <a:p>
            <a:pPr indent="180000" algn="just"/>
            <a:r>
              <a:rPr lang="ru-RU" sz="1400" dirty="0">
                <a:latin typeface="Arial Narrow" panose="020B0606020202030204" pitchFamily="34" charset="0"/>
              </a:rPr>
              <a:t>- поступления  </a:t>
            </a:r>
            <a:r>
              <a:rPr lang="ru-RU" sz="1400" b="1" dirty="0">
                <a:latin typeface="Arial Narrow" panose="020B0606020202030204" pitchFamily="34" charset="0"/>
              </a:rPr>
              <a:t>земельного налога с физических лиц</a:t>
            </a:r>
            <a:r>
              <a:rPr lang="ru-RU" sz="1400" dirty="0">
                <a:latin typeface="Arial Narrow" panose="020B0606020202030204" pitchFamily="34" charset="0"/>
              </a:rPr>
              <a:t> составили 45,3 млрд. рублей, что   в 1,3 раза больше, чем в 2016 году.</a:t>
            </a:r>
          </a:p>
          <a:p>
            <a:pPr indent="180000" algn="just"/>
            <a:r>
              <a:rPr lang="ru-RU" sz="1400" dirty="0">
                <a:latin typeface="Arial Narrow" panose="020B0606020202030204" pitchFamily="34" charset="0"/>
              </a:rPr>
              <a:t>К основным факторам, влияющим на динамику поступления земельного налога, относятся: </a:t>
            </a:r>
          </a:p>
          <a:p>
            <a:pPr indent="180000" algn="just"/>
            <a:r>
              <a:rPr lang="ru-RU" sz="1400" dirty="0">
                <a:latin typeface="Arial Narrow" panose="020B0606020202030204" pitchFamily="34" charset="0"/>
              </a:rPr>
              <a:t>- применение с 2017 г. в 42 субъектах РФ новых туров государственной кадастровой оценки земель, влияющих на определение налоговой базы; </a:t>
            </a:r>
          </a:p>
          <a:p>
            <a:pPr indent="180000" algn="just"/>
            <a:r>
              <a:rPr lang="ru-RU" sz="1400" dirty="0">
                <a:latin typeface="Arial Narrow" panose="020B0606020202030204" pitchFamily="34" charset="0"/>
              </a:rPr>
              <a:t>- применение в 2017 г. в 40 субъектах РФ туров государственной кадастровой оценки земель, с момента проведения которых прошло более 5 лет; </a:t>
            </a:r>
          </a:p>
          <a:p>
            <a:pPr indent="180000" algn="just"/>
            <a:r>
              <a:rPr lang="ru-RU" sz="1400" dirty="0">
                <a:latin typeface="Arial Narrow" panose="020B0606020202030204" pitchFamily="34" charset="0"/>
              </a:rPr>
              <a:t>- оспаривание кадастровой стоимости земельных участков, влекущее возникновение выпадающих налоговых доходов на   сумму 8,9 млрд. руб.;</a:t>
            </a:r>
          </a:p>
          <a:p>
            <a:pPr indent="180000" algn="just"/>
            <a:r>
              <a:rPr lang="ru-RU" sz="1400" dirty="0">
                <a:latin typeface="Arial Narrow" panose="020B0606020202030204" pitchFamily="34" charset="0"/>
              </a:rPr>
              <a:t>- применение местных изменений в системе налоговых ставок, налоговых льгот, объектов налогообложения. </a:t>
            </a:r>
          </a:p>
          <a:p>
            <a:pPr indent="180000" algn="just"/>
            <a:r>
              <a:rPr lang="ru-RU" sz="1400" dirty="0">
                <a:latin typeface="Arial Narrow" panose="020B0606020202030204" pitchFamily="34" charset="0"/>
              </a:rPr>
              <a:t> </a:t>
            </a:r>
          </a:p>
          <a:p>
            <a:pPr marL="171450" indent="180000" algn="just">
              <a:buFontTx/>
              <a:buChar char="-"/>
            </a:pPr>
            <a:endParaRPr lang="ru-RU" sz="1400" dirty="0">
              <a:latin typeface="Arial Narrow" panose="020B0606020202030204" pitchFamily="34" charset="0"/>
            </a:endParaRPr>
          </a:p>
        </p:txBody>
      </p:sp>
      <p:sp>
        <p:nvSpPr>
          <p:cNvPr id="27"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14</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1182194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5220072" y="730438"/>
            <a:ext cx="3754536" cy="3754874"/>
          </a:xfrm>
          <a:prstGeom prst="rect">
            <a:avLst/>
          </a:prstGeom>
        </p:spPr>
        <p:txBody>
          <a:bodyPr wrap="square">
            <a:spAutoFit/>
          </a:bodyPr>
          <a:lstStyle/>
          <a:p>
            <a:pPr indent="180000" algn="just"/>
            <a:r>
              <a:rPr lang="ru-RU" sz="1400" dirty="0">
                <a:solidFill>
                  <a:prstClr val="black"/>
                </a:solidFill>
                <a:latin typeface="Arial Narrow" panose="020B0606020202030204" pitchFamily="34" charset="0"/>
              </a:rPr>
              <a:t>Поступления налога на доходы физических лиц в консолидированный бюджет Российской Федерации в </a:t>
            </a:r>
            <a:r>
              <a:rPr lang="ru-RU" sz="1400" dirty="0" smtClean="0">
                <a:solidFill>
                  <a:prstClr val="black"/>
                </a:solidFill>
                <a:latin typeface="Arial Narrow" panose="020B0606020202030204" pitchFamily="34" charset="0"/>
              </a:rPr>
              <a:t>2017 году </a:t>
            </a:r>
            <a:r>
              <a:rPr lang="ru-RU" sz="1400" dirty="0">
                <a:solidFill>
                  <a:prstClr val="black"/>
                </a:solidFill>
                <a:latin typeface="Arial Narrow" panose="020B0606020202030204" pitchFamily="34" charset="0"/>
              </a:rPr>
              <a:t>составили </a:t>
            </a:r>
            <a:r>
              <a:rPr lang="ru-RU" sz="1400" dirty="0" smtClean="0">
                <a:solidFill>
                  <a:prstClr val="black"/>
                </a:solidFill>
                <a:latin typeface="Arial Narrow" panose="020B0606020202030204" pitchFamily="34" charset="0"/>
              </a:rPr>
              <a:t>3 251,1</a:t>
            </a:r>
            <a:r>
              <a:rPr lang="ru-RU" sz="1400" dirty="0">
                <a:solidFill>
                  <a:prstClr val="black"/>
                </a:solidFill>
                <a:latin typeface="Arial Narrow" panose="020B0606020202030204" pitchFamily="34" charset="0"/>
              </a:rPr>
              <a:t> млрд. рублей, что на </a:t>
            </a:r>
            <a:r>
              <a:rPr lang="ru-RU" sz="1400" dirty="0" smtClean="0">
                <a:solidFill>
                  <a:prstClr val="black"/>
                </a:solidFill>
                <a:latin typeface="Arial Narrow" panose="020B0606020202030204" pitchFamily="34" charset="0"/>
              </a:rPr>
              <a:t>233,8</a:t>
            </a:r>
            <a:r>
              <a:rPr lang="ru-RU" sz="1400" dirty="0">
                <a:solidFill>
                  <a:prstClr val="black"/>
                </a:solidFill>
                <a:latin typeface="Arial Narrow" panose="020B0606020202030204" pitchFamily="34" charset="0"/>
              </a:rPr>
              <a:t> млрд. рублей, или на </a:t>
            </a:r>
            <a:r>
              <a:rPr lang="ru-RU" sz="1400" dirty="0" smtClean="0">
                <a:solidFill>
                  <a:prstClr val="black"/>
                </a:solidFill>
                <a:latin typeface="Arial Narrow" panose="020B0606020202030204" pitchFamily="34" charset="0"/>
              </a:rPr>
              <a:t>7,7% </a:t>
            </a:r>
            <a:r>
              <a:rPr lang="ru-RU" sz="1400" dirty="0">
                <a:solidFill>
                  <a:prstClr val="black"/>
                </a:solidFill>
                <a:latin typeface="Arial Narrow" panose="020B0606020202030204" pitchFamily="34" charset="0"/>
              </a:rPr>
              <a:t>больше, чем в </a:t>
            </a:r>
            <a:r>
              <a:rPr lang="ru-RU" sz="1400" dirty="0" smtClean="0">
                <a:solidFill>
                  <a:prstClr val="black"/>
                </a:solidFill>
                <a:latin typeface="Arial Narrow" panose="020B0606020202030204" pitchFamily="34" charset="0"/>
              </a:rPr>
              <a:t>2016 году.</a:t>
            </a:r>
          </a:p>
          <a:p>
            <a:pPr indent="180000" algn="just"/>
            <a:r>
              <a:rPr lang="ru-RU" sz="1400" dirty="0">
                <a:latin typeface="Arial Narrow" panose="020B0606020202030204" pitchFamily="34" charset="0"/>
              </a:rPr>
              <a:t>При этом рост поступлений в </a:t>
            </a:r>
            <a:r>
              <a:rPr lang="ru-RU" sz="1400" dirty="0" smtClean="0">
                <a:latin typeface="Arial Narrow" panose="020B0606020202030204" pitchFamily="34" charset="0"/>
              </a:rPr>
              <a:t>2017 </a:t>
            </a:r>
            <a:r>
              <a:rPr lang="ru-RU" sz="1400" dirty="0">
                <a:latin typeface="Arial Narrow" panose="020B0606020202030204" pitchFamily="34" charset="0"/>
              </a:rPr>
              <a:t>году превысил рост поступлений в </a:t>
            </a:r>
            <a:r>
              <a:rPr lang="ru-RU" sz="1400" dirty="0" smtClean="0">
                <a:latin typeface="Arial Narrow" panose="020B0606020202030204" pitchFamily="34" charset="0"/>
              </a:rPr>
              <a:t>2016 году </a:t>
            </a:r>
            <a:r>
              <a:rPr lang="ru-RU" sz="1400" dirty="0">
                <a:latin typeface="Arial Narrow" panose="020B0606020202030204" pitchFamily="34" charset="0"/>
              </a:rPr>
              <a:t>на </a:t>
            </a:r>
            <a:r>
              <a:rPr lang="ru-RU" sz="1400" dirty="0" smtClean="0">
                <a:latin typeface="Arial Narrow" panose="020B0606020202030204" pitchFamily="34" charset="0"/>
              </a:rPr>
              <a:t>0,2 </a:t>
            </a:r>
            <a:r>
              <a:rPr lang="ru-RU" sz="1400" dirty="0">
                <a:latin typeface="Arial Narrow" panose="020B0606020202030204" pitchFamily="34" charset="0"/>
              </a:rPr>
              <a:t>п.п. (</a:t>
            </a:r>
            <a:r>
              <a:rPr lang="ru-RU" sz="1400" dirty="0" smtClean="0">
                <a:latin typeface="Arial Narrow" panose="020B0606020202030204" pitchFamily="34" charset="0"/>
              </a:rPr>
              <a:t>107,5%).</a:t>
            </a:r>
            <a:endParaRPr lang="ru-RU" sz="1400" dirty="0">
              <a:latin typeface="Arial Narrow" panose="020B0606020202030204" pitchFamily="34" charset="0"/>
            </a:endParaRPr>
          </a:p>
          <a:p>
            <a:pPr indent="180000" algn="just"/>
            <a:r>
              <a:rPr lang="ru-RU" sz="1400" dirty="0">
                <a:latin typeface="Arial Narrow" panose="020B0606020202030204" pitchFamily="34" charset="0"/>
              </a:rPr>
              <a:t>Темп роста поступлений НДФЛ превысил темп роста среднемесячной начисленной заработной платы работников за </a:t>
            </a:r>
            <a:r>
              <a:rPr lang="ru-RU" sz="1400" dirty="0" smtClean="0">
                <a:latin typeface="Arial Narrow" panose="020B0606020202030204" pitchFamily="34" charset="0"/>
              </a:rPr>
              <a:t>2017 год, </a:t>
            </a:r>
            <a:r>
              <a:rPr lang="ru-RU" sz="1400" dirty="0">
                <a:latin typeface="Arial Narrow" panose="020B0606020202030204" pitchFamily="34" charset="0"/>
              </a:rPr>
              <a:t>который в номинальном выражении составил </a:t>
            </a:r>
            <a:r>
              <a:rPr lang="ru-RU" sz="1400" dirty="0" smtClean="0">
                <a:latin typeface="Arial Narrow" panose="020B0606020202030204" pitchFamily="34" charset="0"/>
              </a:rPr>
              <a:t>107,2%.</a:t>
            </a:r>
            <a:endParaRPr lang="ru-RU" sz="1400" dirty="0">
              <a:latin typeface="Arial Narrow" panose="020B0606020202030204" pitchFamily="34" charset="0"/>
            </a:endParaRPr>
          </a:p>
          <a:p>
            <a:pPr indent="180000" algn="just"/>
            <a:r>
              <a:rPr lang="ru-RU" sz="1400" dirty="0">
                <a:latin typeface="Arial Narrow" panose="020B0606020202030204" pitchFamily="34" charset="0"/>
              </a:rPr>
              <a:t>Росту поступлений НДФЛ </a:t>
            </a:r>
            <a:r>
              <a:rPr lang="ru-RU" sz="1400" dirty="0" smtClean="0">
                <a:latin typeface="Arial Narrow" panose="020B0606020202030204" pitchFamily="34" charset="0"/>
              </a:rPr>
              <a:t>способствовало сокращение </a:t>
            </a:r>
            <a:r>
              <a:rPr lang="ru-RU" sz="1400" dirty="0">
                <a:latin typeface="Arial Narrow" panose="020B0606020202030204" pitchFamily="34" charset="0"/>
              </a:rPr>
              <a:t>темпа роста общей численности безработных </a:t>
            </a:r>
            <a:r>
              <a:rPr lang="ru-RU" sz="1400" dirty="0" smtClean="0">
                <a:latin typeface="Arial Narrow" panose="020B0606020202030204" pitchFamily="34" charset="0"/>
              </a:rPr>
              <a:t>с 99,5% </a:t>
            </a:r>
            <a:r>
              <a:rPr lang="ru-RU" sz="1400" dirty="0">
                <a:latin typeface="Arial Narrow" panose="020B0606020202030204" pitchFamily="34" charset="0"/>
              </a:rPr>
              <a:t>в </a:t>
            </a:r>
            <a:r>
              <a:rPr lang="ru-RU" sz="1400" dirty="0" smtClean="0">
                <a:latin typeface="Arial Narrow" panose="020B0606020202030204" pitchFamily="34" charset="0"/>
              </a:rPr>
              <a:t>2016 году </a:t>
            </a:r>
            <a:r>
              <a:rPr lang="ru-RU" sz="1400" dirty="0">
                <a:latin typeface="Arial Narrow" panose="020B0606020202030204" pitchFamily="34" charset="0"/>
              </a:rPr>
              <a:t>до </a:t>
            </a:r>
            <a:r>
              <a:rPr lang="ru-RU" sz="1400" dirty="0" smtClean="0">
                <a:latin typeface="Arial Narrow" panose="020B0606020202030204" pitchFamily="34" charset="0"/>
              </a:rPr>
              <a:t>93,5% </a:t>
            </a:r>
            <a:r>
              <a:rPr lang="ru-RU" sz="1400" dirty="0">
                <a:latin typeface="Arial Narrow" panose="020B0606020202030204" pitchFamily="34" charset="0"/>
              </a:rPr>
              <a:t>в </a:t>
            </a:r>
            <a:r>
              <a:rPr lang="ru-RU" sz="1400" dirty="0" smtClean="0">
                <a:latin typeface="Arial Narrow" panose="020B0606020202030204" pitchFamily="34" charset="0"/>
              </a:rPr>
              <a:t>2017 </a:t>
            </a:r>
            <a:r>
              <a:rPr lang="ru-RU" sz="1400" dirty="0">
                <a:latin typeface="Arial Narrow" panose="020B0606020202030204" pitchFamily="34" charset="0"/>
              </a:rPr>
              <a:t>году и </a:t>
            </a:r>
            <a:r>
              <a:rPr lang="ru-RU" sz="1400" dirty="0" smtClean="0">
                <a:latin typeface="Arial Narrow" panose="020B0606020202030204" pitchFamily="34" charset="0"/>
              </a:rPr>
              <a:t>снижение </a:t>
            </a:r>
            <a:r>
              <a:rPr lang="ru-RU" sz="1400" dirty="0">
                <a:latin typeface="Arial Narrow" panose="020B0606020202030204" pitchFamily="34" charset="0"/>
              </a:rPr>
              <a:t>численности работников, работающих в режиме неполной занятости. </a:t>
            </a:r>
          </a:p>
        </p:txBody>
      </p:sp>
      <p:sp>
        <p:nvSpPr>
          <p:cNvPr id="16" name="Rectangle 1"/>
          <p:cNvSpPr>
            <a:spLocks noChangeArrowheads="1"/>
          </p:cNvSpPr>
          <p:nvPr/>
        </p:nvSpPr>
        <p:spPr bwMode="auto">
          <a:xfrm>
            <a:off x="3635896" y="1463814"/>
            <a:ext cx="11156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200" dirty="0" smtClean="0">
                <a:solidFill>
                  <a:prstClr val="black"/>
                </a:solidFill>
                <a:latin typeface="Arial Narrow" panose="020B0606020202030204" pitchFamily="34" charset="0"/>
                <a:ea typeface="Times New Roman" pitchFamily="18" charset="0"/>
                <a:cs typeface="Times New Roman" pitchFamily="18" charset="0"/>
              </a:rPr>
              <a:t>млрд. рублей</a:t>
            </a:r>
            <a:endParaRPr lang="ru-RU" altLang="ru-RU" sz="1200" dirty="0" smtClean="0">
              <a:solidFill>
                <a:prstClr val="black"/>
              </a:solidFill>
              <a:latin typeface="Arial Narrow" panose="020B0606020202030204" pitchFamily="34" charset="0"/>
            </a:endParaRPr>
          </a:p>
          <a:p>
            <a:pPr indent="0" eaLnBrk="0" hangingPunct="0"/>
            <a:endParaRPr lang="ru-RU" altLang="ru-RU" sz="1200" dirty="0" smtClean="0">
              <a:solidFill>
                <a:prstClr val="black"/>
              </a:solidFill>
              <a:latin typeface="Arial Narrow" panose="020B0606020202030204" pitchFamily="34" charset="0"/>
            </a:endParaRPr>
          </a:p>
        </p:txBody>
      </p:sp>
      <p:graphicFrame>
        <p:nvGraphicFramePr>
          <p:cNvPr id="6" name="Диаграмма 5"/>
          <p:cNvGraphicFramePr/>
          <p:nvPr>
            <p:extLst>
              <p:ext uri="{D42A27DB-BD31-4B8C-83A1-F6EECF244321}">
                <p14:modId xmlns:p14="http://schemas.microsoft.com/office/powerpoint/2010/main" val="475075945"/>
              </p:ext>
            </p:extLst>
          </p:nvPr>
        </p:nvGraphicFramePr>
        <p:xfrm>
          <a:off x="396188" y="1694646"/>
          <a:ext cx="4895891" cy="8608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ext uri="{D42A27DB-BD31-4B8C-83A1-F6EECF244321}">
                <p14:modId xmlns:p14="http://schemas.microsoft.com/office/powerpoint/2010/main" val="3573278508"/>
              </p:ext>
            </p:extLst>
          </p:nvPr>
        </p:nvGraphicFramePr>
        <p:xfrm>
          <a:off x="414519" y="2780928"/>
          <a:ext cx="4824536" cy="860804"/>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414519" y="2420888"/>
            <a:ext cx="4031795" cy="584775"/>
          </a:xfrm>
          <a:prstGeom prst="rect">
            <a:avLst/>
          </a:prstGeom>
        </p:spPr>
        <p:txBody>
          <a:bodyPr wrap="square">
            <a:spAutoFit/>
          </a:bodyPr>
          <a:lstStyle/>
          <a:p>
            <a:r>
              <a:rPr lang="ru-RU" sz="1600" dirty="0" smtClean="0">
                <a:solidFill>
                  <a:schemeClr val="accent1">
                    <a:lumMod val="50000"/>
                  </a:schemeClr>
                </a:solidFill>
                <a:latin typeface="Arial Narrow" panose="020B0606020202030204" pitchFamily="34" charset="0"/>
              </a:rPr>
              <a:t>НДФЛ</a:t>
            </a:r>
            <a:r>
              <a:rPr lang="ru-RU" sz="1600" dirty="0">
                <a:solidFill>
                  <a:schemeClr val="accent1">
                    <a:lumMod val="50000"/>
                  </a:schemeClr>
                </a:solidFill>
                <a:latin typeface="Arial Narrow" panose="020B0606020202030204" pitchFamily="34" charset="0"/>
              </a:rPr>
              <a:t>, </a:t>
            </a:r>
            <a:r>
              <a:rPr lang="ru-RU" sz="1600" dirty="0" smtClean="0">
                <a:solidFill>
                  <a:schemeClr val="accent1">
                    <a:lumMod val="50000"/>
                  </a:schemeClr>
                </a:solidFill>
                <a:latin typeface="Arial Narrow" panose="020B0606020202030204" pitchFamily="34" charset="0"/>
              </a:rPr>
              <a:t>уплачиваемый ФЛ </a:t>
            </a:r>
            <a:r>
              <a:rPr lang="ru-RU" sz="1600" dirty="0">
                <a:solidFill>
                  <a:schemeClr val="accent1">
                    <a:lumMod val="50000"/>
                  </a:schemeClr>
                </a:solidFill>
                <a:latin typeface="Arial Narrow" panose="020B0606020202030204" pitchFamily="34" charset="0"/>
              </a:rPr>
              <a:t>путем декларирования полученных ими доходов </a:t>
            </a:r>
          </a:p>
        </p:txBody>
      </p:sp>
      <p:sp>
        <p:nvSpPr>
          <p:cNvPr id="10" name="Заголовок 9"/>
          <p:cNvSpPr>
            <a:spLocks noGrp="1"/>
          </p:cNvSpPr>
          <p:nvPr>
            <p:ph type="title"/>
          </p:nvPr>
        </p:nvSpPr>
        <p:spPr/>
        <p:txBody>
          <a:bodyPr>
            <a:normAutofit/>
          </a:bodyPr>
          <a:lstStyle/>
          <a:p>
            <a:r>
              <a:rPr lang="ru-RU" sz="1800" dirty="0" smtClean="0"/>
              <a:t>Налог на доходы физических лиц</a:t>
            </a:r>
            <a:endParaRPr lang="ru-RU" sz="1800" dirty="0"/>
          </a:p>
        </p:txBody>
      </p:sp>
      <p:sp>
        <p:nvSpPr>
          <p:cNvPr id="11"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15</a:t>
            </a:fld>
            <a:endParaRPr lang="ru-RU" sz="1800" dirty="0" smtClean="0">
              <a:solidFill>
                <a:schemeClr val="tx1"/>
              </a:solidFill>
              <a:latin typeface="Arial Narrow" panose="020B0606020202030204" pitchFamily="34" charset="0"/>
            </a:endParaRPr>
          </a:p>
        </p:txBody>
      </p:sp>
      <p:sp>
        <p:nvSpPr>
          <p:cNvPr id="12" name="Прямоугольник 11"/>
          <p:cNvSpPr/>
          <p:nvPr/>
        </p:nvSpPr>
        <p:spPr>
          <a:xfrm>
            <a:off x="396189" y="1621622"/>
            <a:ext cx="659155" cy="338554"/>
          </a:xfrm>
          <a:prstGeom prst="rect">
            <a:avLst/>
          </a:prstGeom>
        </p:spPr>
        <p:txBody>
          <a:bodyPr wrap="none">
            <a:spAutoFit/>
          </a:bodyPr>
          <a:lstStyle/>
          <a:p>
            <a:r>
              <a:rPr lang="ru-RU" sz="1600" dirty="0" smtClean="0">
                <a:solidFill>
                  <a:schemeClr val="accent1">
                    <a:lumMod val="50000"/>
                  </a:schemeClr>
                </a:solidFill>
                <a:latin typeface="Arial Narrow" panose="020B0606020202030204" pitchFamily="34" charset="0"/>
              </a:rPr>
              <a:t>НДФЛ</a:t>
            </a:r>
            <a:endParaRPr lang="ru-RU" sz="1600"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3141904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Диаграмма 25"/>
          <p:cNvGraphicFramePr/>
          <p:nvPr>
            <p:extLst>
              <p:ext uri="{D42A27DB-BD31-4B8C-83A1-F6EECF244321}">
                <p14:modId xmlns:p14="http://schemas.microsoft.com/office/powerpoint/2010/main" val="158505699"/>
              </p:ext>
            </p:extLst>
          </p:nvPr>
        </p:nvGraphicFramePr>
        <p:xfrm>
          <a:off x="37114" y="1031935"/>
          <a:ext cx="4524196" cy="3083317"/>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a:spLocks noGrp="1"/>
          </p:cNvSpPr>
          <p:nvPr>
            <p:ph type="title"/>
          </p:nvPr>
        </p:nvSpPr>
        <p:spPr>
          <a:xfrm>
            <a:off x="459432" y="348380"/>
            <a:ext cx="4172535" cy="819797"/>
          </a:xfrm>
        </p:spPr>
        <p:txBody>
          <a:bodyPr>
            <a:normAutofit/>
          </a:bodyPr>
          <a:lstStyle/>
          <a:p>
            <a:pPr algn="l"/>
            <a:r>
              <a:rPr lang="ru-RU" sz="1800" dirty="0" smtClean="0">
                <a:latin typeface="Arial Narrow" panose="020B0606020202030204" pitchFamily="34" charset="0"/>
              </a:rPr>
              <a:t>Утилизационный сбор</a:t>
            </a:r>
            <a:endParaRPr lang="ru-RU" sz="1800" dirty="0">
              <a:latin typeface="Arial Narrow" panose="020B0606020202030204" pitchFamily="34" charset="0"/>
            </a:endParaRPr>
          </a:p>
        </p:txBody>
      </p:sp>
      <p:sp>
        <p:nvSpPr>
          <p:cNvPr id="2" name="Прямоугольник 1"/>
          <p:cNvSpPr/>
          <p:nvPr/>
        </p:nvSpPr>
        <p:spPr>
          <a:xfrm>
            <a:off x="4612127" y="989814"/>
            <a:ext cx="4380936" cy="2893100"/>
          </a:xfrm>
          <a:prstGeom prst="rect">
            <a:avLst/>
          </a:prstGeom>
        </p:spPr>
        <p:txBody>
          <a:bodyPr wrap="square">
            <a:spAutoFit/>
          </a:bodyPr>
          <a:lstStyle/>
          <a:p>
            <a:pPr indent="180000" algn="just"/>
            <a:r>
              <a:rPr lang="ru-RU" sz="1400" dirty="0">
                <a:latin typeface="Arial Narrow" panose="020B0606020202030204" pitchFamily="34" charset="0"/>
              </a:rPr>
              <a:t>Рост поступлений </a:t>
            </a:r>
            <a:r>
              <a:rPr lang="ru-RU" sz="1400" b="1" dirty="0" smtClean="0">
                <a:latin typeface="Arial Narrow" panose="020B0606020202030204" pitchFamily="34" charset="0"/>
              </a:rPr>
              <a:t>утилизационного сбора</a:t>
            </a:r>
            <a:r>
              <a:rPr lang="ru-RU" sz="1400" dirty="0" smtClean="0">
                <a:latin typeface="Arial Narrow" panose="020B0606020202030204" pitchFamily="34" charset="0"/>
              </a:rPr>
              <a:t> 2017 году </a:t>
            </a:r>
            <a:r>
              <a:rPr lang="ru-RU" sz="1400" dirty="0">
                <a:latin typeface="Arial Narrow" panose="020B0606020202030204" pitchFamily="34" charset="0"/>
              </a:rPr>
              <a:t>на </a:t>
            </a:r>
            <a:r>
              <a:rPr lang="ru-RU" sz="1400" b="1" dirty="0" smtClean="0">
                <a:latin typeface="Arial Narrow" panose="020B0606020202030204" pitchFamily="34" charset="0"/>
              </a:rPr>
              <a:t>49,5 </a:t>
            </a:r>
            <a:r>
              <a:rPr lang="ru-RU" sz="1400" b="1" dirty="0">
                <a:latin typeface="Arial Narrow" panose="020B0606020202030204" pitchFamily="34" charset="0"/>
              </a:rPr>
              <a:t>млрд рублей</a:t>
            </a:r>
            <a:r>
              <a:rPr lang="ru-RU" sz="1400" dirty="0">
                <a:latin typeface="Arial Narrow" panose="020B0606020202030204" pitchFamily="34" charset="0"/>
              </a:rPr>
              <a:t> обеспечен за счет:</a:t>
            </a:r>
          </a:p>
          <a:p>
            <a:pPr indent="180000" algn="just"/>
            <a:r>
              <a:rPr lang="ru-RU" sz="1400" b="1" dirty="0">
                <a:latin typeface="Arial Narrow" panose="020B0606020202030204" pitchFamily="34" charset="0"/>
              </a:rPr>
              <a:t>- экономических факторов, включая </a:t>
            </a:r>
            <a:r>
              <a:rPr lang="ru-RU" sz="1400" b="1" dirty="0" smtClean="0">
                <a:latin typeface="Arial Narrow" panose="020B0606020202030204" pitchFamily="34" charset="0"/>
              </a:rPr>
              <a:t>рост объемов производства и временные факторы</a:t>
            </a:r>
            <a:r>
              <a:rPr lang="ru-RU" sz="1400" dirty="0" smtClean="0">
                <a:latin typeface="Arial Narrow" panose="020B0606020202030204" pitchFamily="34" charset="0"/>
              </a:rPr>
              <a:t> + </a:t>
            </a:r>
            <a:r>
              <a:rPr lang="ru-RU" sz="1400" b="1" dirty="0" smtClean="0">
                <a:latin typeface="Arial Narrow" panose="020B0606020202030204" pitchFamily="34" charset="0"/>
              </a:rPr>
              <a:t>26,4 </a:t>
            </a:r>
            <a:r>
              <a:rPr lang="ru-RU" sz="1400" b="1" dirty="0">
                <a:latin typeface="Arial Narrow" panose="020B0606020202030204" pitchFamily="34" charset="0"/>
              </a:rPr>
              <a:t>млрд </a:t>
            </a:r>
            <a:r>
              <a:rPr lang="ru-RU" sz="1400" dirty="0">
                <a:latin typeface="Arial Narrow" panose="020B0606020202030204" pitchFamily="34" charset="0"/>
              </a:rPr>
              <a:t>рублей, в том числе:</a:t>
            </a:r>
          </a:p>
          <a:p>
            <a:pPr indent="180000" algn="just"/>
            <a:r>
              <a:rPr lang="ru-RU" sz="1400" dirty="0" smtClean="0">
                <a:latin typeface="Arial Narrow" panose="020B0606020202030204" pitchFamily="34" charset="0"/>
              </a:rPr>
              <a:t>рост объемов- около</a:t>
            </a:r>
            <a:r>
              <a:rPr lang="ru-RU" sz="1400" b="1" dirty="0" smtClean="0">
                <a:latin typeface="Arial Narrow" panose="020B0606020202030204" pitchFamily="34" charset="0"/>
              </a:rPr>
              <a:t> 14,0</a:t>
            </a:r>
            <a:r>
              <a:rPr lang="ru-RU" sz="1400" dirty="0" smtClean="0">
                <a:latin typeface="Arial Narrow" panose="020B0606020202030204" pitchFamily="34" charset="0"/>
              </a:rPr>
              <a:t> </a:t>
            </a:r>
            <a:r>
              <a:rPr lang="ru-RU" sz="1400" b="1" dirty="0">
                <a:latin typeface="Arial Narrow" panose="020B0606020202030204" pitchFamily="34" charset="0"/>
              </a:rPr>
              <a:t>млрд рублей</a:t>
            </a:r>
            <a:r>
              <a:rPr lang="ru-RU" sz="1400" dirty="0">
                <a:latin typeface="Arial Narrow" panose="020B0606020202030204" pitchFamily="34" charset="0"/>
              </a:rPr>
              <a:t>;</a:t>
            </a:r>
          </a:p>
          <a:p>
            <a:pPr indent="180000" algn="just"/>
            <a:r>
              <a:rPr lang="ru-RU" sz="1400" dirty="0" smtClean="0">
                <a:latin typeface="Arial Narrow" panose="020B0606020202030204" pitchFamily="34" charset="0"/>
              </a:rPr>
              <a:t>временные </a:t>
            </a:r>
            <a:r>
              <a:rPr lang="ru-RU" sz="1400" dirty="0">
                <a:latin typeface="Arial Narrow" panose="020B0606020202030204" pitchFamily="34" charset="0"/>
              </a:rPr>
              <a:t>факторы – </a:t>
            </a:r>
            <a:r>
              <a:rPr lang="ru-RU" sz="1400" dirty="0" smtClean="0">
                <a:latin typeface="Arial Narrow" panose="020B0606020202030204" pitchFamily="34" charset="0"/>
              </a:rPr>
              <a:t>около</a:t>
            </a:r>
            <a:r>
              <a:rPr lang="ru-RU" sz="1400" b="1" dirty="0" smtClean="0">
                <a:latin typeface="Arial Narrow" panose="020B0606020202030204" pitchFamily="34" charset="0"/>
              </a:rPr>
              <a:t> 9,0</a:t>
            </a:r>
            <a:r>
              <a:rPr lang="ru-RU" sz="1400" dirty="0" smtClean="0">
                <a:latin typeface="Arial Narrow" panose="020B0606020202030204" pitchFamily="34" charset="0"/>
              </a:rPr>
              <a:t>  </a:t>
            </a:r>
            <a:r>
              <a:rPr lang="ru-RU" sz="1400" b="1" dirty="0">
                <a:latin typeface="Arial Narrow" panose="020B0606020202030204" pitchFamily="34" charset="0"/>
              </a:rPr>
              <a:t>млрд </a:t>
            </a:r>
            <a:r>
              <a:rPr lang="ru-RU" sz="1400" b="1" dirty="0" smtClean="0">
                <a:latin typeface="Arial Narrow" panose="020B0606020202030204" pitchFamily="34" charset="0"/>
              </a:rPr>
              <a:t>рублей</a:t>
            </a:r>
            <a:r>
              <a:rPr lang="ru-RU" sz="1400" dirty="0" smtClean="0">
                <a:latin typeface="Arial Narrow" panose="020B0606020202030204" pitchFamily="34" charset="0"/>
              </a:rPr>
              <a:t>;</a:t>
            </a:r>
          </a:p>
          <a:p>
            <a:pPr indent="180000" algn="just"/>
            <a:r>
              <a:rPr lang="ru-RU" sz="1400" b="1" dirty="0" smtClean="0">
                <a:latin typeface="Arial Narrow" panose="020B0606020202030204" pitchFamily="34" charset="0"/>
              </a:rPr>
              <a:t>- </a:t>
            </a:r>
            <a:r>
              <a:rPr lang="ru-RU" sz="1400" b="1" dirty="0">
                <a:latin typeface="Arial Narrow" panose="020B0606020202030204" pitchFamily="34" charset="0"/>
              </a:rPr>
              <a:t>законодательного фактора + </a:t>
            </a:r>
            <a:r>
              <a:rPr lang="ru-RU" sz="1400" b="1" dirty="0" smtClean="0">
                <a:latin typeface="Arial Narrow" panose="020B0606020202030204" pitchFamily="34" charset="0"/>
              </a:rPr>
              <a:t>20,7 </a:t>
            </a:r>
            <a:r>
              <a:rPr lang="ru-RU" sz="1400" b="1" dirty="0">
                <a:latin typeface="Arial Narrow" panose="020B0606020202030204" pitchFamily="34" charset="0"/>
              </a:rPr>
              <a:t>млрд рублей </a:t>
            </a:r>
            <a:r>
              <a:rPr lang="ru-RU" sz="1400" b="1" dirty="0" smtClean="0">
                <a:latin typeface="Arial Narrow" panose="020B0606020202030204" pitchFamily="34" charset="0"/>
              </a:rPr>
              <a:t>(</a:t>
            </a:r>
            <a:r>
              <a:rPr lang="ru-RU" sz="1400" dirty="0" smtClean="0">
                <a:latin typeface="Arial Narrow" panose="020B0606020202030204" pitchFamily="34" charset="0"/>
              </a:rPr>
              <a:t>в результате </a:t>
            </a:r>
            <a:r>
              <a:rPr lang="ru-RU" sz="1400" dirty="0">
                <a:latin typeface="Arial Narrow" panose="020B0606020202030204" pitchFamily="34" charset="0"/>
              </a:rPr>
              <a:t>увеличения с 01.01.2016 коэффициента расчета суммы утилизационного сбора</a:t>
            </a:r>
            <a:r>
              <a:rPr lang="ru-RU" sz="1400" b="1" dirty="0">
                <a:latin typeface="Arial Narrow" panose="020B0606020202030204" pitchFamily="34" charset="0"/>
              </a:rPr>
              <a:t> </a:t>
            </a:r>
            <a:r>
              <a:rPr lang="ru-RU" sz="1400" dirty="0">
                <a:latin typeface="Arial Narrow" panose="020B0606020202030204" pitchFamily="34" charset="0"/>
              </a:rPr>
              <a:t>на 65</a:t>
            </a:r>
            <a:r>
              <a:rPr lang="ru-RU" sz="1400" dirty="0" smtClean="0">
                <a:latin typeface="Arial Narrow" panose="020B0606020202030204" pitchFamily="34" charset="0"/>
              </a:rPr>
              <a:t>%, а также введением </a:t>
            </a:r>
            <a:r>
              <a:rPr lang="ru-RU" sz="1400" dirty="0">
                <a:latin typeface="Arial Narrow" panose="020B0606020202030204" pitchFamily="34" charset="0"/>
              </a:rPr>
              <a:t>в 2016 году сбора в отношении самоходных машин и (или) прицепов к ним, уплата за IV квартал 2016 года по которому произведена в феврале 2017 </a:t>
            </a:r>
            <a:r>
              <a:rPr lang="ru-RU" sz="1400" dirty="0" smtClean="0">
                <a:latin typeface="Arial Narrow" panose="020B0606020202030204" pitchFamily="34" charset="0"/>
              </a:rPr>
              <a:t>года);</a:t>
            </a:r>
            <a:endParaRPr lang="ru-RU" sz="1400" dirty="0">
              <a:latin typeface="Arial Narrow" panose="020B0606020202030204" pitchFamily="34" charset="0"/>
            </a:endParaRPr>
          </a:p>
        </p:txBody>
      </p:sp>
      <p:sp>
        <p:nvSpPr>
          <p:cNvPr id="19" name="Прямоугольник 18"/>
          <p:cNvSpPr/>
          <p:nvPr/>
        </p:nvSpPr>
        <p:spPr>
          <a:xfrm>
            <a:off x="78550" y="1891647"/>
            <a:ext cx="3441569" cy="523220"/>
          </a:xfrm>
          <a:prstGeom prst="rect">
            <a:avLst/>
          </a:prstGeom>
        </p:spPr>
        <p:txBody>
          <a:bodyPr wrap="square">
            <a:spAutoFit/>
          </a:bodyPr>
          <a:lstStyle/>
          <a:p>
            <a:pPr algn="ctr"/>
            <a:r>
              <a:rPr lang="ru-RU" sz="1400" dirty="0" smtClean="0">
                <a:solidFill>
                  <a:schemeClr val="accent1">
                    <a:lumMod val="50000"/>
                  </a:schemeClr>
                </a:solidFill>
                <a:latin typeface="Arial Narrow" panose="020B0606020202030204" pitchFamily="34" charset="0"/>
              </a:rPr>
              <a:t>Утилизационный сбор за колесные  транспортные средства и прицепы к ним</a:t>
            </a:r>
            <a:endParaRPr lang="ru-RU" sz="1400" dirty="0">
              <a:solidFill>
                <a:schemeClr val="accent1">
                  <a:lumMod val="50000"/>
                </a:schemeClr>
              </a:solidFill>
              <a:latin typeface="Arial Narrow" panose="020B0606020202030204" pitchFamily="34" charset="0"/>
            </a:endParaRPr>
          </a:p>
        </p:txBody>
      </p:sp>
      <p:sp>
        <p:nvSpPr>
          <p:cNvPr id="24" name="Rectangle 1"/>
          <p:cNvSpPr>
            <a:spLocks noChangeArrowheads="1"/>
          </p:cNvSpPr>
          <p:nvPr/>
        </p:nvSpPr>
        <p:spPr bwMode="auto">
          <a:xfrm>
            <a:off x="3131840" y="1206775"/>
            <a:ext cx="12715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400" dirty="0" smtClean="0">
                <a:solidFill>
                  <a:prstClr val="black"/>
                </a:solidFill>
                <a:latin typeface="Arial Narrow" pitchFamily="34" charset="0"/>
                <a:ea typeface="Times New Roman" pitchFamily="18" charset="0"/>
                <a:cs typeface="Times New Roman" pitchFamily="18" charset="0"/>
              </a:rPr>
              <a:t>млрд. рублей</a:t>
            </a:r>
            <a:endParaRPr lang="ru-RU" altLang="ru-RU" sz="1000" dirty="0" smtClean="0">
              <a:solidFill>
                <a:prstClr val="black"/>
              </a:solidFill>
            </a:endParaRPr>
          </a:p>
        </p:txBody>
      </p:sp>
      <p:sp>
        <p:nvSpPr>
          <p:cNvPr id="13"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16</a:t>
            </a:fld>
            <a:endParaRPr lang="ru-RU" sz="1800" dirty="0" smtClean="0">
              <a:solidFill>
                <a:schemeClr val="tx1"/>
              </a:solidFill>
              <a:latin typeface="Arial Narrow" panose="020B0606020202030204" pitchFamily="34" charset="0"/>
            </a:endParaRPr>
          </a:p>
        </p:txBody>
      </p:sp>
      <p:sp>
        <p:nvSpPr>
          <p:cNvPr id="14" name="Прямоугольник 13"/>
          <p:cNvSpPr/>
          <p:nvPr/>
        </p:nvSpPr>
        <p:spPr>
          <a:xfrm>
            <a:off x="184936" y="2738556"/>
            <a:ext cx="3109829" cy="738664"/>
          </a:xfrm>
          <a:prstGeom prst="rect">
            <a:avLst/>
          </a:prstGeom>
        </p:spPr>
        <p:txBody>
          <a:bodyPr wrap="square">
            <a:spAutoFit/>
          </a:bodyPr>
          <a:lstStyle/>
          <a:p>
            <a:pPr algn="ctr"/>
            <a:r>
              <a:rPr lang="ru-RU" sz="1400" dirty="0" smtClean="0">
                <a:solidFill>
                  <a:schemeClr val="accent1">
                    <a:lumMod val="50000"/>
                  </a:schemeClr>
                </a:solidFill>
                <a:latin typeface="Arial Narrow" panose="020B0606020202030204" pitchFamily="34" charset="0"/>
              </a:rPr>
              <a:t>Утилизационный сбор за </a:t>
            </a:r>
            <a:r>
              <a:rPr lang="ru-RU" sz="1400" dirty="0">
                <a:solidFill>
                  <a:schemeClr val="accent1">
                    <a:lumMod val="50000"/>
                  </a:schemeClr>
                </a:solidFill>
                <a:latin typeface="Arial Narrow" panose="020B0606020202030204" pitchFamily="34" charset="0"/>
              </a:rPr>
              <a:t>самоходные  </a:t>
            </a:r>
            <a:r>
              <a:rPr lang="ru-RU" sz="1400" dirty="0" smtClean="0">
                <a:solidFill>
                  <a:schemeClr val="accent1">
                    <a:lumMod val="50000"/>
                  </a:schemeClr>
                </a:solidFill>
                <a:latin typeface="Arial Narrow" panose="020B0606020202030204" pitchFamily="34" charset="0"/>
              </a:rPr>
              <a:t>машины и </a:t>
            </a:r>
            <a:r>
              <a:rPr lang="ru-RU" sz="1400" dirty="0">
                <a:solidFill>
                  <a:schemeClr val="accent1">
                    <a:lumMod val="50000"/>
                  </a:schemeClr>
                </a:solidFill>
                <a:latin typeface="Arial Narrow" panose="020B0606020202030204" pitchFamily="34" charset="0"/>
              </a:rPr>
              <a:t>прицепы к ним</a:t>
            </a:r>
          </a:p>
          <a:p>
            <a:pPr algn="ctr"/>
            <a:endParaRPr lang="ru-RU" sz="1400" dirty="0">
              <a:solidFill>
                <a:schemeClr val="accent1">
                  <a:lumMod val="50000"/>
                </a:schemeClr>
              </a:solidFill>
              <a:latin typeface="Arial Narrow" panose="020B0606020202030204" pitchFamily="34" charset="0"/>
            </a:endParaRPr>
          </a:p>
        </p:txBody>
      </p:sp>
      <p:sp>
        <p:nvSpPr>
          <p:cNvPr id="5" name="TextBox 4"/>
          <p:cNvSpPr txBox="1"/>
          <p:nvPr/>
        </p:nvSpPr>
        <p:spPr>
          <a:xfrm>
            <a:off x="408755" y="4416418"/>
            <a:ext cx="1296144" cy="307777"/>
          </a:xfrm>
          <a:prstGeom prst="rect">
            <a:avLst/>
          </a:prstGeom>
          <a:noFill/>
        </p:spPr>
        <p:txBody>
          <a:bodyPr wrap="square" rtlCol="0">
            <a:spAutoFit/>
          </a:bodyPr>
          <a:lstStyle/>
          <a:p>
            <a:r>
              <a:rPr lang="ru-RU" sz="1400" dirty="0">
                <a:latin typeface="Arial Narrow" panose="020B0606020202030204" pitchFamily="34" charset="0"/>
              </a:rPr>
              <a:t>м</a:t>
            </a:r>
            <a:r>
              <a:rPr lang="ru-RU" sz="1400" dirty="0" smtClean="0">
                <a:latin typeface="Arial Narrow" panose="020B0606020202030204" pitchFamily="34" charset="0"/>
              </a:rPr>
              <a:t>лрд. рублей</a:t>
            </a:r>
            <a:endParaRPr lang="ru-RU" sz="1400" dirty="0">
              <a:latin typeface="Arial Narrow" panose="020B0606020202030204" pitchFamily="34" charset="0"/>
            </a:endParaRPr>
          </a:p>
        </p:txBody>
      </p:sp>
      <p:sp>
        <p:nvSpPr>
          <p:cNvPr id="18" name="Прямоугольник 17"/>
          <p:cNvSpPr/>
          <p:nvPr/>
        </p:nvSpPr>
        <p:spPr>
          <a:xfrm>
            <a:off x="30418" y="1216822"/>
            <a:ext cx="2687509" cy="307777"/>
          </a:xfrm>
          <a:prstGeom prst="rect">
            <a:avLst/>
          </a:prstGeom>
        </p:spPr>
        <p:txBody>
          <a:bodyPr wrap="square">
            <a:spAutoFit/>
          </a:bodyPr>
          <a:lstStyle/>
          <a:p>
            <a:pPr algn="ctr"/>
            <a:r>
              <a:rPr lang="ru-RU" sz="1400" dirty="0" smtClean="0">
                <a:solidFill>
                  <a:schemeClr val="accent1">
                    <a:lumMod val="50000"/>
                  </a:schemeClr>
                </a:solidFill>
                <a:latin typeface="Arial Narrow" panose="020B0606020202030204" pitchFamily="34" charset="0"/>
              </a:rPr>
              <a:t>Утилизационный сбор, всего</a:t>
            </a:r>
            <a:endParaRPr lang="ru-RU" sz="1400" dirty="0">
              <a:solidFill>
                <a:schemeClr val="accent1">
                  <a:lumMod val="50000"/>
                </a:schemeClr>
              </a:solidFill>
              <a:latin typeface="Arial Narrow" panose="020B0606020202030204" pitchFamily="34" charset="0"/>
            </a:endParaRPr>
          </a:p>
        </p:txBody>
      </p:sp>
      <p:sp>
        <p:nvSpPr>
          <p:cNvPr id="21" name="Прямоугольник 20"/>
          <p:cNvSpPr/>
          <p:nvPr/>
        </p:nvSpPr>
        <p:spPr>
          <a:xfrm>
            <a:off x="3767603" y="1540961"/>
            <a:ext cx="887524"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800" b="1" dirty="0" smtClean="0">
                <a:solidFill>
                  <a:schemeClr val="accent6">
                    <a:lumMod val="75000"/>
                  </a:schemeClr>
                </a:solidFill>
                <a:latin typeface="Arial Narrow" panose="020B0606020202030204" pitchFamily="34" charset="0"/>
              </a:rPr>
              <a:t>+55,1%</a:t>
            </a:r>
            <a:endParaRPr lang="ru-RU" sz="1800" b="1" dirty="0">
              <a:solidFill>
                <a:schemeClr val="accent6">
                  <a:lumMod val="75000"/>
                </a:schemeClr>
              </a:solidFill>
              <a:latin typeface="Arial Narrow" panose="020B0606020202030204" pitchFamily="34" charset="0"/>
            </a:endParaRPr>
          </a:p>
        </p:txBody>
      </p:sp>
      <p:sp>
        <p:nvSpPr>
          <p:cNvPr id="22" name="Прямоугольник 21"/>
          <p:cNvSpPr/>
          <p:nvPr/>
        </p:nvSpPr>
        <p:spPr>
          <a:xfrm>
            <a:off x="3329253" y="2418034"/>
            <a:ext cx="876699"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800" b="1" dirty="0" smtClean="0">
                <a:solidFill>
                  <a:schemeClr val="accent6">
                    <a:lumMod val="75000"/>
                  </a:schemeClr>
                </a:solidFill>
                <a:latin typeface="Arial Narrow" panose="020B0606020202030204" pitchFamily="34" charset="0"/>
              </a:rPr>
              <a:t>+49,1%</a:t>
            </a:r>
            <a:endParaRPr lang="ru-RU" sz="1800" b="1" dirty="0">
              <a:solidFill>
                <a:schemeClr val="accent6">
                  <a:lumMod val="75000"/>
                </a:schemeClr>
              </a:solidFill>
              <a:latin typeface="Arial Narrow" panose="020B0606020202030204" pitchFamily="34" charset="0"/>
            </a:endParaRPr>
          </a:p>
        </p:txBody>
      </p:sp>
      <p:sp>
        <p:nvSpPr>
          <p:cNvPr id="23" name="Прямоугольник 22"/>
          <p:cNvSpPr/>
          <p:nvPr/>
        </p:nvSpPr>
        <p:spPr>
          <a:xfrm>
            <a:off x="1043608" y="3275476"/>
            <a:ext cx="936104"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800" b="1" dirty="0" smtClean="0">
                <a:solidFill>
                  <a:schemeClr val="accent6">
                    <a:lumMod val="75000"/>
                  </a:schemeClr>
                </a:solidFill>
                <a:latin typeface="Arial Narrow" panose="020B0606020202030204" pitchFamily="34" charset="0"/>
              </a:rPr>
              <a:t>+109,5%</a:t>
            </a:r>
            <a:endParaRPr lang="ru-RU" sz="1800" b="1" dirty="0">
              <a:solidFill>
                <a:schemeClr val="accent6">
                  <a:lumMod val="75000"/>
                </a:schemeClr>
              </a:solidFill>
              <a:latin typeface="Arial Narrow" panose="020B0606020202030204" pitchFamily="34" charset="0"/>
            </a:endParaRPr>
          </a:p>
        </p:txBody>
      </p:sp>
      <p:sp>
        <p:nvSpPr>
          <p:cNvPr id="3" name="Прямоугольник 2"/>
          <p:cNvSpPr/>
          <p:nvPr/>
        </p:nvSpPr>
        <p:spPr>
          <a:xfrm>
            <a:off x="517347" y="3711861"/>
            <a:ext cx="4487987" cy="523220"/>
          </a:xfrm>
          <a:prstGeom prst="rect">
            <a:avLst/>
          </a:prstGeom>
        </p:spPr>
        <p:txBody>
          <a:bodyPr wrap="square">
            <a:spAutoFit/>
          </a:bodyPr>
          <a:lstStyle/>
          <a:p>
            <a:pPr algn="ctr"/>
            <a:r>
              <a:rPr lang="ru-RU" sz="1400" b="1" dirty="0">
                <a:solidFill>
                  <a:prstClr val="black"/>
                </a:solidFill>
                <a:latin typeface="Arial Narrow" panose="020B0606020202030204" pitchFamily="34" charset="0"/>
              </a:rPr>
              <a:t>Исполнение параметров федерального бюджета </a:t>
            </a:r>
            <a:endParaRPr lang="ru-RU" sz="1400" b="1" dirty="0" smtClean="0">
              <a:solidFill>
                <a:prstClr val="black"/>
              </a:solidFill>
              <a:latin typeface="Arial Narrow" panose="020B0606020202030204" pitchFamily="34" charset="0"/>
            </a:endParaRPr>
          </a:p>
          <a:p>
            <a:pPr algn="ctr"/>
            <a:r>
              <a:rPr lang="ru-RU" sz="1400" b="1" dirty="0" smtClean="0">
                <a:solidFill>
                  <a:prstClr val="black"/>
                </a:solidFill>
                <a:latin typeface="Arial Narrow" panose="020B0606020202030204" pitchFamily="34" charset="0"/>
              </a:rPr>
              <a:t>на </a:t>
            </a:r>
            <a:r>
              <a:rPr lang="ru-RU" sz="1400" b="1" dirty="0">
                <a:solidFill>
                  <a:prstClr val="black"/>
                </a:solidFill>
                <a:latin typeface="Arial Narrow" panose="020B0606020202030204" pitchFamily="34" charset="0"/>
              </a:rPr>
              <a:t>2017 год по </a:t>
            </a:r>
            <a:r>
              <a:rPr lang="ru-RU" sz="1400" b="1" dirty="0" smtClean="0">
                <a:solidFill>
                  <a:prstClr val="black"/>
                </a:solidFill>
                <a:latin typeface="Arial Narrow" panose="020B0606020202030204" pitchFamily="34" charset="0"/>
              </a:rPr>
              <a:t>утилизационному сбору</a:t>
            </a:r>
            <a:endParaRPr lang="ru-RU" sz="1400" dirty="0">
              <a:solidFill>
                <a:prstClr val="black"/>
              </a:solidFill>
              <a:latin typeface="Arial Narrow" panose="020B0606020202030204" pitchFamily="34" charset="0"/>
            </a:endParaRPr>
          </a:p>
        </p:txBody>
      </p:sp>
      <p:sp>
        <p:nvSpPr>
          <p:cNvPr id="30" name="Блок-схема: ручной ввод 4"/>
          <p:cNvSpPr/>
          <p:nvPr/>
        </p:nvSpPr>
        <p:spPr>
          <a:xfrm>
            <a:off x="428951" y="4516170"/>
            <a:ext cx="4204296" cy="21109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66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660 h 10000"/>
              <a:gd name="connsiteX0" fmla="*/ 0 w 10000"/>
              <a:gd name="connsiteY0" fmla="*/ 43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352 h 10000"/>
              <a:gd name="connsiteX0" fmla="*/ 40 w 10000"/>
              <a:gd name="connsiteY0" fmla="*/ 5385 h 10000"/>
              <a:gd name="connsiteX1" fmla="*/ 10000 w 10000"/>
              <a:gd name="connsiteY1" fmla="*/ 0 h 10000"/>
              <a:gd name="connsiteX2" fmla="*/ 10000 w 10000"/>
              <a:gd name="connsiteY2" fmla="*/ 10000 h 10000"/>
              <a:gd name="connsiteX3" fmla="*/ 0 w 10000"/>
              <a:gd name="connsiteY3" fmla="*/ 10000 h 10000"/>
              <a:gd name="connsiteX4" fmla="*/ 40 w 10000"/>
              <a:gd name="connsiteY4" fmla="*/ 5385 h 10000"/>
              <a:gd name="connsiteX0" fmla="*/ 40 w 10000"/>
              <a:gd name="connsiteY0" fmla="*/ 5643 h 10258"/>
              <a:gd name="connsiteX1" fmla="*/ 10000 w 10000"/>
              <a:gd name="connsiteY1" fmla="*/ 0 h 10258"/>
              <a:gd name="connsiteX2" fmla="*/ 10000 w 10000"/>
              <a:gd name="connsiteY2" fmla="*/ 10258 h 10258"/>
              <a:gd name="connsiteX3" fmla="*/ 0 w 10000"/>
              <a:gd name="connsiteY3" fmla="*/ 10258 h 10258"/>
              <a:gd name="connsiteX4" fmla="*/ 40 w 10000"/>
              <a:gd name="connsiteY4" fmla="*/ 5643 h 10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8">
                <a:moveTo>
                  <a:pt x="40" y="5643"/>
                </a:moveTo>
                <a:lnTo>
                  <a:pt x="10000" y="0"/>
                </a:lnTo>
                <a:lnTo>
                  <a:pt x="10000" y="10258"/>
                </a:lnTo>
                <a:lnTo>
                  <a:pt x="0" y="10258"/>
                </a:lnTo>
                <a:cubicBezTo>
                  <a:pt x="13" y="8720"/>
                  <a:pt x="27" y="7181"/>
                  <a:pt x="40" y="5643"/>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1" name="Блок-схема: ручной ввод 5"/>
          <p:cNvSpPr/>
          <p:nvPr/>
        </p:nvSpPr>
        <p:spPr>
          <a:xfrm>
            <a:off x="442274" y="4855398"/>
            <a:ext cx="4204472" cy="18065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38"/>
              <a:gd name="connsiteY0" fmla="*/ 73 h 8073"/>
              <a:gd name="connsiteX1" fmla="*/ 10038 w 10038"/>
              <a:gd name="connsiteY1" fmla="*/ 0 h 8073"/>
              <a:gd name="connsiteX2" fmla="*/ 10000 w 10038"/>
              <a:gd name="connsiteY2" fmla="*/ 8073 h 8073"/>
              <a:gd name="connsiteX3" fmla="*/ 0 w 10038"/>
              <a:gd name="connsiteY3" fmla="*/ 8073 h 8073"/>
              <a:gd name="connsiteX4" fmla="*/ 0 w 10038"/>
              <a:gd name="connsiteY4" fmla="*/ 73 h 8073"/>
              <a:gd name="connsiteX0" fmla="*/ 0 w 10025"/>
              <a:gd name="connsiteY0" fmla="*/ 2917 h 12827"/>
              <a:gd name="connsiteX1" fmla="*/ 10025 w 10025"/>
              <a:gd name="connsiteY1" fmla="*/ 0 h 12827"/>
              <a:gd name="connsiteX2" fmla="*/ 9962 w 10025"/>
              <a:gd name="connsiteY2" fmla="*/ 12827 h 12827"/>
              <a:gd name="connsiteX3" fmla="*/ 0 w 10025"/>
              <a:gd name="connsiteY3" fmla="*/ 12827 h 12827"/>
              <a:gd name="connsiteX4" fmla="*/ 0 w 10025"/>
              <a:gd name="connsiteY4" fmla="*/ 2917 h 12827"/>
              <a:gd name="connsiteX0" fmla="*/ 0 w 10025"/>
              <a:gd name="connsiteY0" fmla="*/ 3404 h 13314"/>
              <a:gd name="connsiteX1" fmla="*/ 10025 w 10025"/>
              <a:gd name="connsiteY1" fmla="*/ 0 h 13314"/>
              <a:gd name="connsiteX2" fmla="*/ 9962 w 10025"/>
              <a:gd name="connsiteY2" fmla="*/ 13314 h 13314"/>
              <a:gd name="connsiteX3" fmla="*/ 0 w 10025"/>
              <a:gd name="connsiteY3" fmla="*/ 13314 h 13314"/>
              <a:gd name="connsiteX4" fmla="*/ 0 w 10025"/>
              <a:gd name="connsiteY4" fmla="*/ 3404 h 13314"/>
              <a:gd name="connsiteX0" fmla="*/ 49 w 10025"/>
              <a:gd name="connsiteY0" fmla="*/ 3599 h 13314"/>
              <a:gd name="connsiteX1" fmla="*/ 10025 w 10025"/>
              <a:gd name="connsiteY1" fmla="*/ 0 h 13314"/>
              <a:gd name="connsiteX2" fmla="*/ 9962 w 10025"/>
              <a:gd name="connsiteY2" fmla="*/ 13314 h 13314"/>
              <a:gd name="connsiteX3" fmla="*/ 0 w 10025"/>
              <a:gd name="connsiteY3" fmla="*/ 13314 h 13314"/>
              <a:gd name="connsiteX4" fmla="*/ 49 w 10025"/>
              <a:gd name="connsiteY4" fmla="*/ 3599 h 13314"/>
              <a:gd name="connsiteX0" fmla="*/ 49 w 10025"/>
              <a:gd name="connsiteY0" fmla="*/ 5550 h 13314"/>
              <a:gd name="connsiteX1" fmla="*/ 10025 w 10025"/>
              <a:gd name="connsiteY1" fmla="*/ 0 h 13314"/>
              <a:gd name="connsiteX2" fmla="*/ 9962 w 10025"/>
              <a:gd name="connsiteY2" fmla="*/ 13314 h 13314"/>
              <a:gd name="connsiteX3" fmla="*/ 0 w 10025"/>
              <a:gd name="connsiteY3" fmla="*/ 13314 h 13314"/>
              <a:gd name="connsiteX4" fmla="*/ 49 w 10025"/>
              <a:gd name="connsiteY4" fmla="*/ 5550 h 13314"/>
              <a:gd name="connsiteX0" fmla="*/ 49 w 10005"/>
              <a:gd name="connsiteY0" fmla="*/ 5727 h 13491"/>
              <a:gd name="connsiteX1" fmla="*/ 10005 w 10005"/>
              <a:gd name="connsiteY1" fmla="*/ 0 h 13491"/>
              <a:gd name="connsiteX2" fmla="*/ 9962 w 10005"/>
              <a:gd name="connsiteY2" fmla="*/ 13491 h 13491"/>
              <a:gd name="connsiteX3" fmla="*/ 0 w 10005"/>
              <a:gd name="connsiteY3" fmla="*/ 13491 h 13491"/>
              <a:gd name="connsiteX4" fmla="*/ 49 w 10005"/>
              <a:gd name="connsiteY4" fmla="*/ 5727 h 13491"/>
              <a:gd name="connsiteX0" fmla="*/ 3 w 9959"/>
              <a:gd name="connsiteY0" fmla="*/ 5727 h 13491"/>
              <a:gd name="connsiteX1" fmla="*/ 9959 w 9959"/>
              <a:gd name="connsiteY1" fmla="*/ 0 h 13491"/>
              <a:gd name="connsiteX2" fmla="*/ 9916 w 9959"/>
              <a:gd name="connsiteY2" fmla="*/ 13491 h 13491"/>
              <a:gd name="connsiteX3" fmla="*/ 54 w 9959"/>
              <a:gd name="connsiteY3" fmla="*/ 13402 h 13491"/>
              <a:gd name="connsiteX4" fmla="*/ 3 w 9959"/>
              <a:gd name="connsiteY4" fmla="*/ 5727 h 13491"/>
              <a:gd name="connsiteX0" fmla="*/ 3 w 10000"/>
              <a:gd name="connsiteY0" fmla="*/ 4245 h 10000"/>
              <a:gd name="connsiteX1" fmla="*/ 10000 w 10000"/>
              <a:gd name="connsiteY1" fmla="*/ 0 h 10000"/>
              <a:gd name="connsiteX2" fmla="*/ 9957 w 10000"/>
              <a:gd name="connsiteY2" fmla="*/ 10000 h 10000"/>
              <a:gd name="connsiteX3" fmla="*/ 14 w 10000"/>
              <a:gd name="connsiteY3" fmla="*/ 9737 h 10000"/>
              <a:gd name="connsiteX4" fmla="*/ 3 w 10000"/>
              <a:gd name="connsiteY4" fmla="*/ 4245 h 10000"/>
              <a:gd name="connsiteX0" fmla="*/ 3 w 10019"/>
              <a:gd name="connsiteY0" fmla="*/ 4245 h 10000"/>
              <a:gd name="connsiteX1" fmla="*/ 10000 w 10019"/>
              <a:gd name="connsiteY1" fmla="*/ 0 h 10000"/>
              <a:gd name="connsiteX2" fmla="*/ 10017 w 10019"/>
              <a:gd name="connsiteY2" fmla="*/ 10000 h 10000"/>
              <a:gd name="connsiteX3" fmla="*/ 14 w 10019"/>
              <a:gd name="connsiteY3" fmla="*/ 9737 h 10000"/>
              <a:gd name="connsiteX4" fmla="*/ 3 w 10019"/>
              <a:gd name="connsiteY4" fmla="*/ 4245 h 10000"/>
              <a:gd name="connsiteX0" fmla="*/ 9 w 10025"/>
              <a:gd name="connsiteY0" fmla="*/ 4245 h 10000"/>
              <a:gd name="connsiteX1" fmla="*/ 10006 w 10025"/>
              <a:gd name="connsiteY1" fmla="*/ 0 h 10000"/>
              <a:gd name="connsiteX2" fmla="*/ 10023 w 10025"/>
              <a:gd name="connsiteY2" fmla="*/ 10000 h 10000"/>
              <a:gd name="connsiteX3" fmla="*/ 0 w 10025"/>
              <a:gd name="connsiteY3" fmla="*/ 9803 h 10000"/>
              <a:gd name="connsiteX4" fmla="*/ 9 w 10025"/>
              <a:gd name="connsiteY4" fmla="*/ 4245 h 10000"/>
              <a:gd name="connsiteX0" fmla="*/ 9 w 10025"/>
              <a:gd name="connsiteY0" fmla="*/ 5428 h 11183"/>
              <a:gd name="connsiteX1" fmla="*/ 10006 w 10025"/>
              <a:gd name="connsiteY1" fmla="*/ 0 h 11183"/>
              <a:gd name="connsiteX2" fmla="*/ 10023 w 10025"/>
              <a:gd name="connsiteY2" fmla="*/ 11183 h 11183"/>
              <a:gd name="connsiteX3" fmla="*/ 0 w 10025"/>
              <a:gd name="connsiteY3" fmla="*/ 10986 h 11183"/>
              <a:gd name="connsiteX4" fmla="*/ 9 w 10025"/>
              <a:gd name="connsiteY4" fmla="*/ 5428 h 1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5" h="11183">
                <a:moveTo>
                  <a:pt x="9" y="5428"/>
                </a:moveTo>
                <a:lnTo>
                  <a:pt x="10006" y="0"/>
                </a:lnTo>
                <a:cubicBezTo>
                  <a:pt x="9993" y="2471"/>
                  <a:pt x="10036" y="8712"/>
                  <a:pt x="10023" y="11183"/>
                </a:cubicBezTo>
                <a:lnTo>
                  <a:pt x="0" y="10986"/>
                </a:lnTo>
                <a:cubicBezTo>
                  <a:pt x="16" y="8586"/>
                  <a:pt x="-7" y="7828"/>
                  <a:pt x="9" y="542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2" name="TextBox 31"/>
          <p:cNvSpPr txBox="1"/>
          <p:nvPr/>
        </p:nvSpPr>
        <p:spPr>
          <a:xfrm>
            <a:off x="4687479" y="4777616"/>
            <a:ext cx="485623" cy="321588"/>
          </a:xfrm>
          <a:prstGeom prst="rect">
            <a:avLst/>
          </a:prstGeom>
        </p:spPr>
        <p:txBody>
          <a:bodyPr vert="horz" wrap="none" lIns="104306" tIns="52153" rIns="104306" bIns="52153" rtlCol="0" anchor="ctr">
            <a:noAutofit/>
          </a:bodyPr>
          <a:lstStyle/>
          <a:p>
            <a:pPr>
              <a:spcBef>
                <a:spcPct val="0"/>
              </a:spcBef>
            </a:pPr>
            <a:r>
              <a:rPr lang="ru-RU" sz="1600" b="1" dirty="0" smtClean="0">
                <a:solidFill>
                  <a:srgbClr val="4F81BD">
                    <a:lumMod val="75000"/>
                  </a:srgbClr>
                </a:solidFill>
                <a:latin typeface="Arial Narrow" panose="020B0606020202030204" pitchFamily="34" charset="0"/>
              </a:rPr>
              <a:t>134</a:t>
            </a:r>
          </a:p>
        </p:txBody>
      </p:sp>
      <p:sp>
        <p:nvSpPr>
          <p:cNvPr id="33" name="TextBox 32"/>
          <p:cNvSpPr txBox="1"/>
          <p:nvPr/>
        </p:nvSpPr>
        <p:spPr>
          <a:xfrm>
            <a:off x="5263938" y="4449267"/>
            <a:ext cx="758231" cy="497511"/>
          </a:xfrm>
          <a:prstGeom prst="rect">
            <a:avLst/>
          </a:prstGeom>
        </p:spPr>
        <p:txBody>
          <a:bodyPr vert="horz" wrap="none" lIns="104306" tIns="52153" rIns="104306" bIns="52153" rtlCol="0" anchor="ctr">
            <a:normAutofit/>
          </a:bodyPr>
          <a:lstStyle/>
          <a:p>
            <a:pPr>
              <a:spcBef>
                <a:spcPct val="0"/>
              </a:spcBef>
            </a:pPr>
            <a:r>
              <a:rPr lang="ru-RU" sz="1800" b="1" dirty="0" smtClean="0">
                <a:solidFill>
                  <a:schemeClr val="accent6">
                    <a:lumMod val="75000"/>
                  </a:schemeClr>
                </a:solidFill>
                <a:latin typeface="Arial Narrow" panose="020B0606020202030204" pitchFamily="34" charset="0"/>
              </a:rPr>
              <a:t>+ 4,2%</a:t>
            </a:r>
          </a:p>
        </p:txBody>
      </p:sp>
      <p:sp>
        <p:nvSpPr>
          <p:cNvPr id="34" name="TextBox 33"/>
          <p:cNvSpPr txBox="1"/>
          <p:nvPr/>
        </p:nvSpPr>
        <p:spPr>
          <a:xfrm>
            <a:off x="4684817" y="4334317"/>
            <a:ext cx="470678" cy="363706"/>
          </a:xfrm>
          <a:prstGeom prst="rect">
            <a:avLst/>
          </a:prstGeom>
        </p:spPr>
        <p:txBody>
          <a:bodyPr vert="horz" wrap="none" lIns="104306" tIns="52153" rIns="104306" bIns="52153" rtlCol="0" anchor="ctr">
            <a:noAutofit/>
          </a:bodyPr>
          <a:lstStyle/>
          <a:p>
            <a:pPr>
              <a:spcBef>
                <a:spcPct val="0"/>
              </a:spcBef>
            </a:pPr>
            <a:r>
              <a:rPr lang="ru-RU" sz="1600" b="1" dirty="0" smtClean="0">
                <a:solidFill>
                  <a:srgbClr val="4F81BD">
                    <a:lumMod val="75000"/>
                  </a:srgbClr>
                </a:solidFill>
                <a:latin typeface="Arial Narrow" panose="020B0606020202030204" pitchFamily="34" charset="0"/>
              </a:rPr>
              <a:t>139</a:t>
            </a:r>
          </a:p>
        </p:txBody>
      </p:sp>
      <p:sp>
        <p:nvSpPr>
          <p:cNvPr id="35" name="TextBox 34"/>
          <p:cNvSpPr txBox="1"/>
          <p:nvPr/>
        </p:nvSpPr>
        <p:spPr>
          <a:xfrm rot="20665127">
            <a:off x="1347680" y="4740371"/>
            <a:ext cx="2241779" cy="498178"/>
          </a:xfrm>
          <a:prstGeom prst="rect">
            <a:avLst/>
          </a:prstGeom>
        </p:spPr>
        <p:txBody>
          <a:bodyPr vert="horz" wrap="none" lIns="104306" tIns="52153" rIns="104306" bIns="52153" rtlCol="0" anchor="ctr">
            <a:noAutofit/>
          </a:bodyPr>
          <a:lstStyle/>
          <a:p>
            <a:pPr>
              <a:spcBef>
                <a:spcPct val="0"/>
              </a:spcBef>
            </a:pPr>
            <a:r>
              <a:rPr lang="ru-RU" sz="1400" b="1" dirty="0" smtClean="0">
                <a:solidFill>
                  <a:srgbClr val="4F81BD">
                    <a:lumMod val="75000"/>
                  </a:srgbClr>
                </a:solidFill>
                <a:latin typeface="Arial Narrow" panose="020B0606020202030204" pitchFamily="34" charset="0"/>
              </a:rPr>
              <a:t>ФАКТИЧЕСКИЕ ПОСТУПЛЕНИЯ</a:t>
            </a:r>
          </a:p>
        </p:txBody>
      </p:sp>
      <p:sp>
        <p:nvSpPr>
          <p:cNvPr id="36" name="TextBox 35"/>
          <p:cNvSpPr txBox="1"/>
          <p:nvPr/>
        </p:nvSpPr>
        <p:spPr>
          <a:xfrm rot="20937611">
            <a:off x="1694765" y="5280247"/>
            <a:ext cx="1659550" cy="390768"/>
          </a:xfrm>
          <a:prstGeom prst="rect">
            <a:avLst/>
          </a:prstGeom>
        </p:spPr>
        <p:txBody>
          <a:bodyPr vert="horz" wrap="none" lIns="104306" tIns="52153" rIns="104306" bIns="52153" rtlCol="0" anchor="ctr">
            <a:noAutofit/>
          </a:bodyPr>
          <a:lstStyle/>
          <a:p>
            <a:pPr>
              <a:spcBef>
                <a:spcPct val="0"/>
              </a:spcBef>
            </a:pPr>
            <a:r>
              <a:rPr lang="ru-RU" sz="1300" b="1" dirty="0" smtClean="0">
                <a:solidFill>
                  <a:prstClr val="white"/>
                </a:solidFill>
                <a:latin typeface="Arial Narrow" panose="020B0606020202030204" pitchFamily="34" charset="0"/>
              </a:rPr>
              <a:t>ДЕЙСТВУЮЩИЙ БЮДЖЕТ</a:t>
            </a:r>
          </a:p>
        </p:txBody>
      </p:sp>
      <p:cxnSp>
        <p:nvCxnSpPr>
          <p:cNvPr id="39" name="Прямая со стрелкой 38"/>
          <p:cNvCxnSpPr>
            <a:stCxn id="31" idx="0"/>
            <a:endCxn id="31" idx="1"/>
          </p:cNvCxnSpPr>
          <p:nvPr/>
        </p:nvCxnSpPr>
        <p:spPr>
          <a:xfrm flipV="1">
            <a:off x="446049" y="4855398"/>
            <a:ext cx="4192728" cy="87687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30" idx="0"/>
            <a:endCxn id="30" idx="1"/>
          </p:cNvCxnSpPr>
          <p:nvPr/>
        </p:nvCxnSpPr>
        <p:spPr>
          <a:xfrm flipV="1">
            <a:off x="445768" y="4516170"/>
            <a:ext cx="4187479" cy="116125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Овал 40"/>
          <p:cNvSpPr/>
          <p:nvPr/>
        </p:nvSpPr>
        <p:spPr>
          <a:xfrm>
            <a:off x="4681323" y="4343721"/>
            <a:ext cx="516464"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F81BD">
                  <a:lumMod val="75000"/>
                </a:srgbClr>
              </a:solidFill>
            </a:endParaRPr>
          </a:p>
        </p:txBody>
      </p:sp>
      <p:sp>
        <p:nvSpPr>
          <p:cNvPr id="42" name="Овал 41"/>
          <p:cNvSpPr/>
          <p:nvPr/>
        </p:nvSpPr>
        <p:spPr>
          <a:xfrm>
            <a:off x="4693280" y="4766500"/>
            <a:ext cx="516699" cy="3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7" name="Стрелка вниз 46"/>
          <p:cNvSpPr/>
          <p:nvPr/>
        </p:nvSpPr>
        <p:spPr>
          <a:xfrm flipV="1">
            <a:off x="5258107" y="4570306"/>
            <a:ext cx="85426" cy="24102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32" tIns="45617" rIns="91232" bIns="45617" rtlCol="0" anchor="ctr"/>
          <a:lstStyle/>
          <a:p>
            <a:pPr algn="ctr" defTabSz="1040850"/>
            <a:endParaRPr lang="ru-RU" dirty="0">
              <a:solidFill>
                <a:schemeClr val="accent6">
                  <a:lumMod val="75000"/>
                </a:schemeClr>
              </a:solidFill>
            </a:endParaRPr>
          </a:p>
        </p:txBody>
      </p:sp>
    </p:spTree>
    <p:extLst>
      <p:ext uri="{BB962C8B-B14F-4D97-AF65-F5344CB8AC3E}">
        <p14:creationId xmlns:p14="http://schemas.microsoft.com/office/powerpoint/2010/main" val="541056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Диаграмма 17"/>
          <p:cNvGraphicFramePr/>
          <p:nvPr>
            <p:extLst>
              <p:ext uri="{D42A27DB-BD31-4B8C-83A1-F6EECF244321}">
                <p14:modId xmlns:p14="http://schemas.microsoft.com/office/powerpoint/2010/main" val="1239798181"/>
              </p:ext>
            </p:extLst>
          </p:nvPr>
        </p:nvGraphicFramePr>
        <p:xfrm>
          <a:off x="288032" y="2789565"/>
          <a:ext cx="4824536" cy="231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p:txBody>
          <a:bodyPr>
            <a:normAutofit/>
          </a:bodyPr>
          <a:lstStyle/>
          <a:p>
            <a:pPr algn="l"/>
            <a:r>
              <a:rPr lang="ru-RU" sz="1800" dirty="0">
                <a:latin typeface="Arial Narrow" panose="020B0606020202030204" pitchFamily="34" charset="0"/>
              </a:rPr>
              <a:t>Страховые взносы на обязательное социальное страхование</a:t>
            </a:r>
          </a:p>
        </p:txBody>
      </p:sp>
      <p:sp>
        <p:nvSpPr>
          <p:cNvPr id="4" name="Прямоугольник 3"/>
          <p:cNvSpPr/>
          <p:nvPr/>
        </p:nvSpPr>
        <p:spPr>
          <a:xfrm>
            <a:off x="251519" y="1267895"/>
            <a:ext cx="4289361" cy="1600438"/>
          </a:xfrm>
          <a:prstGeom prst="rect">
            <a:avLst/>
          </a:prstGeom>
        </p:spPr>
        <p:txBody>
          <a:bodyPr wrap="square">
            <a:spAutoFit/>
          </a:bodyPr>
          <a:lstStyle/>
          <a:p>
            <a:pPr indent="180000" algn="just"/>
            <a:r>
              <a:rPr lang="ru-RU" sz="1400" dirty="0">
                <a:latin typeface="Arial Narrow" panose="020B0606020202030204" pitchFamily="34" charset="0"/>
              </a:rPr>
              <a:t>Поступления </a:t>
            </a:r>
            <a:r>
              <a:rPr lang="ru-RU" sz="1400" b="1" dirty="0">
                <a:latin typeface="Arial Narrow" panose="020B0606020202030204" pitchFamily="34" charset="0"/>
              </a:rPr>
              <a:t>страховых взносов</a:t>
            </a:r>
            <a:r>
              <a:rPr lang="ru-RU" sz="1400" dirty="0">
                <a:latin typeface="Arial Narrow" panose="020B0606020202030204" pitchFamily="34" charset="0"/>
              </a:rPr>
              <a:t> на обязательное социальное страхование, администрируемых ФНС России, в </a:t>
            </a:r>
            <a:r>
              <a:rPr lang="ru-RU" sz="1400" dirty="0" smtClean="0">
                <a:latin typeface="Arial Narrow" panose="020B0606020202030204" pitchFamily="34" charset="0"/>
              </a:rPr>
              <a:t>2017 году </a:t>
            </a:r>
            <a:r>
              <a:rPr lang="ru-RU" sz="1400" dirty="0">
                <a:latin typeface="Arial Narrow" panose="020B0606020202030204" pitchFamily="34" charset="0"/>
              </a:rPr>
              <a:t>составили </a:t>
            </a:r>
            <a:endParaRPr lang="ru-RU" sz="1400" dirty="0" smtClean="0">
              <a:latin typeface="Arial Narrow" panose="020B0606020202030204" pitchFamily="34" charset="0"/>
            </a:endParaRPr>
          </a:p>
          <a:p>
            <a:pPr indent="180000" algn="just"/>
            <a:r>
              <a:rPr lang="ru-RU" sz="1400" b="1" dirty="0" smtClean="0">
                <a:latin typeface="Arial Narrow" panose="020B0606020202030204" pitchFamily="34" charset="0"/>
              </a:rPr>
              <a:t>5 799,9 млрд</a:t>
            </a:r>
            <a:r>
              <a:rPr lang="ru-RU" sz="1400" b="1" dirty="0">
                <a:latin typeface="Arial Narrow" panose="020B0606020202030204" pitchFamily="34" charset="0"/>
              </a:rPr>
              <a:t>.</a:t>
            </a:r>
            <a:r>
              <a:rPr lang="ru-RU" sz="1400" dirty="0">
                <a:latin typeface="Arial Narrow" panose="020B0606020202030204" pitchFamily="34" charset="0"/>
              </a:rPr>
              <a:t> рублей, что на </a:t>
            </a:r>
            <a:r>
              <a:rPr lang="ru-RU" sz="1400" dirty="0" smtClean="0">
                <a:latin typeface="Arial Narrow" panose="020B0606020202030204" pitchFamily="34" charset="0"/>
              </a:rPr>
              <a:t>9,1</a:t>
            </a:r>
            <a:r>
              <a:rPr lang="ru-RU" sz="1400" b="1" dirty="0" smtClean="0">
                <a:latin typeface="Arial Narrow" panose="020B0606020202030204" pitchFamily="34" charset="0"/>
              </a:rPr>
              <a:t>%</a:t>
            </a:r>
            <a:r>
              <a:rPr lang="ru-RU" sz="1400" dirty="0" smtClean="0">
                <a:latin typeface="Arial Narrow" panose="020B0606020202030204" pitchFamily="34" charset="0"/>
              </a:rPr>
              <a:t>, </a:t>
            </a:r>
            <a:r>
              <a:rPr lang="ru-RU" sz="1400" dirty="0">
                <a:latin typeface="Arial Narrow" panose="020B0606020202030204" pitchFamily="34" charset="0"/>
              </a:rPr>
              <a:t>или на </a:t>
            </a:r>
            <a:r>
              <a:rPr lang="ru-RU" sz="1400" b="1" dirty="0" smtClean="0">
                <a:latin typeface="Arial Narrow" panose="020B0606020202030204" pitchFamily="34" charset="0"/>
              </a:rPr>
              <a:t>483,2 </a:t>
            </a:r>
            <a:r>
              <a:rPr lang="ru-RU" sz="1400" b="1" dirty="0">
                <a:latin typeface="Arial Narrow" panose="020B0606020202030204" pitchFamily="34" charset="0"/>
              </a:rPr>
              <a:t>млрд</a:t>
            </a:r>
            <a:r>
              <a:rPr lang="ru-RU" sz="1400" dirty="0">
                <a:latin typeface="Arial Narrow" panose="020B0606020202030204" pitchFamily="34" charset="0"/>
              </a:rPr>
              <a:t>. рублей больше </a:t>
            </a:r>
            <a:r>
              <a:rPr lang="ru-RU" sz="1400" dirty="0" smtClean="0">
                <a:latin typeface="Arial Narrow" panose="020B0606020202030204" pitchFamily="34" charset="0"/>
              </a:rPr>
              <a:t>2016 года и </a:t>
            </a:r>
            <a:r>
              <a:rPr lang="ru-RU" sz="1400" b="1" dirty="0">
                <a:latin typeface="Arial Narrow" panose="020B0606020202030204" pitchFamily="34" charset="0"/>
              </a:rPr>
              <a:t>на 90,5 млрд. </a:t>
            </a:r>
            <a:r>
              <a:rPr lang="ru-RU" sz="1400" dirty="0">
                <a:latin typeface="Arial Narrow" panose="020B0606020202030204" pitchFamily="34" charset="0"/>
              </a:rPr>
              <a:t>рублей больше сумм, учтенных в </a:t>
            </a:r>
            <a:r>
              <a:rPr lang="ru-RU" sz="1400" b="1" dirty="0">
                <a:latin typeface="Arial Narrow" panose="020B0606020202030204" pitchFamily="34" charset="0"/>
              </a:rPr>
              <a:t>бюджетах </a:t>
            </a:r>
            <a:r>
              <a:rPr lang="ru-RU" sz="1400" dirty="0">
                <a:latin typeface="Arial Narrow" panose="020B0606020202030204" pitchFamily="34" charset="0"/>
              </a:rPr>
              <a:t>Фондов на 2017 год (5 709,3 млрд. рублей</a:t>
            </a:r>
            <a:r>
              <a:rPr lang="ru-RU" sz="1400" dirty="0" smtClean="0">
                <a:latin typeface="Arial Narrow" panose="020B0606020202030204" pitchFamily="34" charset="0"/>
              </a:rPr>
              <a:t>). </a:t>
            </a:r>
            <a:endParaRPr lang="ru-RU" sz="1400" dirty="0">
              <a:latin typeface="Arial Narrow" panose="020B0606020202030204" pitchFamily="34" charset="0"/>
            </a:endParaRPr>
          </a:p>
        </p:txBody>
      </p:sp>
      <p:sp>
        <p:nvSpPr>
          <p:cNvPr id="9" name="Прямоугольник 8"/>
          <p:cNvSpPr/>
          <p:nvPr/>
        </p:nvSpPr>
        <p:spPr>
          <a:xfrm>
            <a:off x="5082768" y="1285408"/>
            <a:ext cx="3789836" cy="1384995"/>
          </a:xfrm>
          <a:prstGeom prst="rect">
            <a:avLst/>
          </a:prstGeom>
        </p:spPr>
        <p:txBody>
          <a:bodyPr wrap="square">
            <a:spAutoFit/>
          </a:bodyPr>
          <a:lstStyle/>
          <a:p>
            <a:pPr indent="180000" algn="just"/>
            <a:r>
              <a:rPr lang="ru-RU" sz="1400" dirty="0" smtClean="0">
                <a:latin typeface="Arial Narrow" panose="020B0606020202030204" pitchFamily="34" charset="0"/>
              </a:rPr>
              <a:t>Темпы </a:t>
            </a:r>
            <a:r>
              <a:rPr lang="ru-RU" sz="1400" dirty="0">
                <a:latin typeface="Arial Narrow" panose="020B0606020202030204" pitchFamily="34" charset="0"/>
              </a:rPr>
              <a:t>роста поступлений страховых взносов, администрируемых ФНС России, в государственные внебюджетные фонды Российской Федерации в 2017 году </a:t>
            </a:r>
            <a:r>
              <a:rPr lang="ru-RU" sz="1400" b="1" dirty="0" smtClean="0">
                <a:latin typeface="Arial Narrow" panose="020B0606020202030204" pitchFamily="34" charset="0"/>
              </a:rPr>
              <a:t>превышают </a:t>
            </a:r>
            <a:r>
              <a:rPr lang="ru-RU" sz="1400" b="1" dirty="0">
                <a:latin typeface="Arial Narrow" panose="020B0606020202030204" pitchFamily="34" charset="0"/>
              </a:rPr>
              <a:t>темпы роста заработной </a:t>
            </a:r>
            <a:r>
              <a:rPr lang="ru-RU" sz="1400" b="1" dirty="0" smtClean="0">
                <a:latin typeface="Arial Narrow" panose="020B0606020202030204" pitchFamily="34" charset="0"/>
              </a:rPr>
              <a:t>платы (107,2%) </a:t>
            </a:r>
            <a:r>
              <a:rPr lang="ru-RU" sz="1400" dirty="0">
                <a:latin typeface="Arial Narrow" panose="020B0606020202030204" pitchFamily="34" charset="0"/>
              </a:rPr>
              <a:t>на </a:t>
            </a:r>
            <a:r>
              <a:rPr lang="ru-RU" sz="1400" dirty="0" smtClean="0">
                <a:latin typeface="Arial Narrow" panose="020B0606020202030204" pitchFamily="34" charset="0"/>
              </a:rPr>
              <a:t>1,9 </a:t>
            </a:r>
            <a:r>
              <a:rPr lang="ru-RU" sz="1400" dirty="0">
                <a:latin typeface="Arial Narrow" panose="020B0606020202030204" pitchFamily="34" charset="0"/>
              </a:rPr>
              <a:t>п.п., в том числе темпы роста поступлений в ПФР – на </a:t>
            </a:r>
            <a:r>
              <a:rPr lang="ru-RU" sz="1400" dirty="0" smtClean="0">
                <a:latin typeface="Arial Narrow" panose="020B0606020202030204" pitchFamily="34" charset="0"/>
              </a:rPr>
              <a:t>1,5 </a:t>
            </a:r>
            <a:r>
              <a:rPr lang="ru-RU" sz="1400" dirty="0">
                <a:latin typeface="Arial Narrow" panose="020B0606020202030204" pitchFamily="34" charset="0"/>
              </a:rPr>
              <a:t>п.п</a:t>
            </a:r>
            <a:r>
              <a:rPr lang="ru-RU" sz="1400" dirty="0" smtClean="0">
                <a:latin typeface="Arial Narrow" panose="020B0606020202030204" pitchFamily="34" charset="0"/>
              </a:rPr>
              <a:t>.</a:t>
            </a:r>
          </a:p>
        </p:txBody>
      </p:sp>
      <p:sp>
        <p:nvSpPr>
          <p:cNvPr id="12" name="Rectangle 1"/>
          <p:cNvSpPr>
            <a:spLocks noChangeArrowheads="1"/>
          </p:cNvSpPr>
          <p:nvPr/>
        </p:nvSpPr>
        <p:spPr bwMode="auto">
          <a:xfrm>
            <a:off x="3475555" y="2732881"/>
            <a:ext cx="11156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124450" algn="l"/>
              </a:tabLst>
            </a:pPr>
            <a:r>
              <a:rPr kumimoji="0" lang="ru-RU" altLang="ru-RU"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млрд. рублей</a:t>
            </a:r>
            <a:endParaRPr kumimoji="0" lang="ru-RU" altLang="ru-RU"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124450" algn="l"/>
              </a:tabLst>
            </a:pPr>
            <a:endParaRPr kumimoji="0" lang="ru-RU" altLang="ru-RU" sz="1200" b="0" i="0" u="none" strike="noStrike" cap="none" normalizeH="0" baseline="0" dirty="0" smtClean="0">
              <a:ln>
                <a:noFill/>
              </a:ln>
              <a:solidFill>
                <a:schemeClr val="tx1"/>
              </a:solidFill>
              <a:effectLst/>
            </a:endParaRPr>
          </a:p>
        </p:txBody>
      </p:sp>
      <p:sp>
        <p:nvSpPr>
          <p:cNvPr id="6" name="Прямоугольник 5"/>
          <p:cNvSpPr/>
          <p:nvPr/>
        </p:nvSpPr>
        <p:spPr>
          <a:xfrm>
            <a:off x="3759897" y="3196104"/>
            <a:ext cx="780983" cy="369332"/>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+ 9,1%</a:t>
            </a:r>
            <a:endParaRPr lang="ru-RU" b="1" dirty="0">
              <a:solidFill>
                <a:schemeClr val="accent6">
                  <a:lumMod val="75000"/>
                </a:schemeClr>
              </a:solidFill>
              <a:latin typeface="Arial Narrow" panose="020B0606020202030204" pitchFamily="34" charset="0"/>
            </a:endParaRPr>
          </a:p>
        </p:txBody>
      </p:sp>
      <p:sp>
        <p:nvSpPr>
          <p:cNvPr id="37" name="Rectangle 1"/>
          <p:cNvSpPr>
            <a:spLocks noChangeArrowheads="1"/>
          </p:cNvSpPr>
          <p:nvPr/>
        </p:nvSpPr>
        <p:spPr bwMode="auto">
          <a:xfrm>
            <a:off x="288032" y="3490848"/>
            <a:ext cx="11156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124450" algn="l"/>
              </a:tabLst>
            </a:pPr>
            <a:r>
              <a:rPr kumimoji="0" lang="ru-RU" altLang="ru-RU" sz="160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ПФР</a:t>
            </a:r>
            <a:endParaRPr kumimoji="0" lang="ru-RU" altLang="ru-RU" sz="2400" i="0" u="none" strike="noStrike" cap="none" normalizeH="0" baseline="0" dirty="0" smtClean="0">
              <a:ln>
                <a:noFill/>
              </a:ln>
              <a:solidFill>
                <a:schemeClr val="accent1">
                  <a:lumMod val="50000"/>
                </a:schemeClr>
              </a:solidFill>
              <a:effectLst/>
            </a:endParaRPr>
          </a:p>
        </p:txBody>
      </p:sp>
      <p:sp>
        <p:nvSpPr>
          <p:cNvPr id="38" name="Rectangle 1"/>
          <p:cNvSpPr>
            <a:spLocks noChangeArrowheads="1"/>
          </p:cNvSpPr>
          <p:nvPr/>
        </p:nvSpPr>
        <p:spPr bwMode="auto">
          <a:xfrm>
            <a:off x="248525" y="3979885"/>
            <a:ext cx="11156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124450" algn="l"/>
              </a:tabLst>
            </a:pPr>
            <a:r>
              <a:rPr kumimoji="0" lang="ru-RU" altLang="ru-RU" sz="160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ФОМС</a:t>
            </a:r>
            <a:endParaRPr kumimoji="0" lang="ru-RU" altLang="ru-RU" sz="2400" i="0" u="none" strike="noStrike" cap="none" normalizeH="0" baseline="0" dirty="0" smtClean="0">
              <a:ln>
                <a:noFill/>
              </a:ln>
              <a:solidFill>
                <a:schemeClr val="accent1">
                  <a:lumMod val="50000"/>
                </a:schemeClr>
              </a:solidFill>
              <a:effectLst/>
            </a:endParaRPr>
          </a:p>
        </p:txBody>
      </p:sp>
      <p:sp>
        <p:nvSpPr>
          <p:cNvPr id="39" name="Rectangle 1"/>
          <p:cNvSpPr>
            <a:spLocks noChangeArrowheads="1"/>
          </p:cNvSpPr>
          <p:nvPr/>
        </p:nvSpPr>
        <p:spPr bwMode="auto">
          <a:xfrm>
            <a:off x="248250" y="4448706"/>
            <a:ext cx="11156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124450" algn="l"/>
              </a:tabLst>
            </a:pPr>
            <a:r>
              <a:rPr kumimoji="0" lang="ru-RU" altLang="ru-RU" sz="160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ФСС</a:t>
            </a:r>
            <a:endParaRPr kumimoji="0" lang="ru-RU" altLang="ru-RU" sz="2400" u="none" strike="noStrike" cap="none" normalizeH="0" baseline="0" dirty="0" smtClean="0">
              <a:ln>
                <a:noFill/>
              </a:ln>
              <a:solidFill>
                <a:schemeClr val="accent1">
                  <a:lumMod val="50000"/>
                </a:schemeClr>
              </a:solidFill>
              <a:effectLst/>
            </a:endParaRPr>
          </a:p>
        </p:txBody>
      </p:sp>
      <p:sp>
        <p:nvSpPr>
          <p:cNvPr id="11"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17</a:t>
            </a:fld>
            <a:endParaRPr lang="ru-RU" sz="1800" dirty="0" smtClean="0">
              <a:solidFill>
                <a:schemeClr val="tx1"/>
              </a:solidFill>
              <a:latin typeface="Arial Narrow" panose="020B0606020202030204" pitchFamily="34" charset="0"/>
            </a:endParaRPr>
          </a:p>
        </p:txBody>
      </p:sp>
      <p:sp>
        <p:nvSpPr>
          <p:cNvPr id="13" name="Прямоугольник 12"/>
          <p:cNvSpPr/>
          <p:nvPr/>
        </p:nvSpPr>
        <p:spPr>
          <a:xfrm>
            <a:off x="2893174" y="3727211"/>
            <a:ext cx="780983" cy="369332"/>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+ 8,7%</a:t>
            </a:r>
            <a:endParaRPr lang="ru-RU" b="1" dirty="0">
              <a:solidFill>
                <a:schemeClr val="accent6">
                  <a:lumMod val="75000"/>
                </a:schemeClr>
              </a:solidFill>
              <a:latin typeface="Arial Narrow" panose="020B0606020202030204" pitchFamily="34" charset="0"/>
            </a:endParaRPr>
          </a:p>
        </p:txBody>
      </p:sp>
      <p:sp>
        <p:nvSpPr>
          <p:cNvPr id="14" name="Rectangle 1"/>
          <p:cNvSpPr>
            <a:spLocks noChangeArrowheads="1"/>
          </p:cNvSpPr>
          <p:nvPr/>
        </p:nvSpPr>
        <p:spPr bwMode="auto">
          <a:xfrm>
            <a:off x="291740" y="2963713"/>
            <a:ext cx="23360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124450" algn="l"/>
              </a:tabLst>
            </a:pPr>
            <a:r>
              <a:rPr kumimoji="0" lang="ru-RU" altLang="ru-RU" sz="1600" i="0" u="none" strike="noStrike" cap="none" normalizeH="0" baseline="0" dirty="0" smtClean="0">
                <a:ln>
                  <a:noFill/>
                </a:ln>
                <a:solidFill>
                  <a:schemeClr val="accent1">
                    <a:lumMod val="50000"/>
                  </a:schemeClr>
                </a:solidFill>
                <a:effectLst/>
                <a:latin typeface="Arial Narrow" pitchFamily="34" charset="0"/>
                <a:ea typeface="Times New Roman" pitchFamily="18" charset="0"/>
                <a:cs typeface="Times New Roman" pitchFamily="18" charset="0"/>
              </a:rPr>
              <a:t>Страховые взносы на ОСС</a:t>
            </a:r>
            <a:endParaRPr kumimoji="0" lang="ru-RU" altLang="ru-RU" sz="2400" i="0" u="none" strike="noStrike" cap="none" normalizeH="0" baseline="0" dirty="0" smtClean="0">
              <a:ln>
                <a:noFill/>
              </a:ln>
              <a:solidFill>
                <a:schemeClr val="accent1">
                  <a:lumMod val="50000"/>
                </a:schemeClr>
              </a:solidFill>
              <a:effectLst/>
            </a:endParaRPr>
          </a:p>
        </p:txBody>
      </p:sp>
      <p:sp>
        <p:nvSpPr>
          <p:cNvPr id="15" name="Прямоугольник 14"/>
          <p:cNvSpPr/>
          <p:nvPr/>
        </p:nvSpPr>
        <p:spPr>
          <a:xfrm>
            <a:off x="3639877" y="3775665"/>
            <a:ext cx="1335622" cy="587853"/>
          </a:xfrm>
          <a:prstGeom prst="rect">
            <a:avLst/>
          </a:prstGeom>
        </p:spPr>
        <p:txBody>
          <a:bodyPr wrap="none">
            <a:spAutoFit/>
          </a:bodyPr>
          <a:lstStyle/>
          <a:p>
            <a:pPr>
              <a:lnSpc>
                <a:spcPct val="70000"/>
              </a:lnSpc>
            </a:pPr>
            <a:r>
              <a:rPr lang="ru-RU" b="1" dirty="0" smtClean="0">
                <a:solidFill>
                  <a:srgbClr val="4F81BD"/>
                </a:solidFill>
                <a:latin typeface="Arial Narrow" panose="020B0606020202030204" pitchFamily="34" charset="0"/>
              </a:rPr>
              <a:t>+ 42,3 </a:t>
            </a:r>
          </a:p>
          <a:p>
            <a:pPr>
              <a:lnSpc>
                <a:spcPct val="70000"/>
              </a:lnSpc>
            </a:pPr>
            <a:r>
              <a:rPr lang="ru-RU" sz="1400" b="1" dirty="0" smtClean="0">
                <a:solidFill>
                  <a:srgbClr val="4F81BD"/>
                </a:solidFill>
                <a:latin typeface="Arial Narrow" panose="020B0606020202030204" pitchFamily="34" charset="0"/>
              </a:rPr>
              <a:t>млрд рублей</a:t>
            </a:r>
          </a:p>
          <a:p>
            <a:pPr>
              <a:lnSpc>
                <a:spcPct val="70000"/>
              </a:lnSpc>
            </a:pPr>
            <a:r>
              <a:rPr lang="ru-RU" sz="1400" b="1" dirty="0" smtClean="0">
                <a:solidFill>
                  <a:srgbClr val="4F81BD"/>
                </a:solidFill>
                <a:latin typeface="Arial Narrow" panose="020B0606020202030204" pitchFamily="34" charset="0"/>
              </a:rPr>
              <a:t>к бюджету ПФР</a:t>
            </a:r>
            <a:endParaRPr lang="ru-RU" sz="1400" b="1" dirty="0">
              <a:solidFill>
                <a:srgbClr val="4F81BD"/>
              </a:solidFill>
              <a:latin typeface="Arial Narrow" panose="020B0606020202030204" pitchFamily="34" charset="0"/>
            </a:endParaRPr>
          </a:p>
        </p:txBody>
      </p:sp>
      <p:sp>
        <p:nvSpPr>
          <p:cNvPr id="16" name="Прямоугольник 15"/>
          <p:cNvSpPr/>
          <p:nvPr/>
        </p:nvSpPr>
        <p:spPr>
          <a:xfrm>
            <a:off x="1728388" y="4171065"/>
            <a:ext cx="1459054" cy="587853"/>
          </a:xfrm>
          <a:prstGeom prst="rect">
            <a:avLst/>
          </a:prstGeom>
        </p:spPr>
        <p:txBody>
          <a:bodyPr wrap="none">
            <a:spAutoFit/>
          </a:bodyPr>
          <a:lstStyle/>
          <a:p>
            <a:pPr>
              <a:lnSpc>
                <a:spcPct val="70000"/>
              </a:lnSpc>
            </a:pPr>
            <a:r>
              <a:rPr lang="ru-RU" b="1" dirty="0" smtClean="0">
                <a:solidFill>
                  <a:srgbClr val="4F81BD"/>
                </a:solidFill>
                <a:latin typeface="Arial Narrow" panose="020B0606020202030204" pitchFamily="34" charset="0"/>
              </a:rPr>
              <a:t>+ 27,1 </a:t>
            </a:r>
          </a:p>
          <a:p>
            <a:pPr>
              <a:lnSpc>
                <a:spcPct val="70000"/>
              </a:lnSpc>
            </a:pPr>
            <a:r>
              <a:rPr lang="ru-RU" sz="1400" b="1" dirty="0" smtClean="0">
                <a:solidFill>
                  <a:srgbClr val="4F81BD"/>
                </a:solidFill>
                <a:latin typeface="Arial Narrow" panose="020B0606020202030204" pitchFamily="34" charset="0"/>
              </a:rPr>
              <a:t>млрд рублей</a:t>
            </a:r>
          </a:p>
          <a:p>
            <a:pPr>
              <a:lnSpc>
                <a:spcPct val="70000"/>
              </a:lnSpc>
            </a:pPr>
            <a:r>
              <a:rPr lang="ru-RU" sz="1400" b="1" dirty="0" smtClean="0">
                <a:solidFill>
                  <a:srgbClr val="4F81BD"/>
                </a:solidFill>
                <a:latin typeface="Arial Narrow" panose="020B0606020202030204" pitchFamily="34" charset="0"/>
              </a:rPr>
              <a:t>к бюджету ФОМС</a:t>
            </a:r>
            <a:endParaRPr lang="ru-RU" sz="1400" b="1" dirty="0">
              <a:solidFill>
                <a:srgbClr val="4F81BD"/>
              </a:solidFill>
              <a:latin typeface="Arial Narrow" panose="020B0606020202030204" pitchFamily="34" charset="0"/>
            </a:endParaRPr>
          </a:p>
        </p:txBody>
      </p:sp>
    </p:spTree>
    <p:extLst>
      <p:ext uri="{BB962C8B-B14F-4D97-AF65-F5344CB8AC3E}">
        <p14:creationId xmlns:p14="http://schemas.microsoft.com/office/powerpoint/2010/main" val="975985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Диаграмма 17"/>
          <p:cNvGraphicFramePr/>
          <p:nvPr>
            <p:extLst>
              <p:ext uri="{D42A27DB-BD31-4B8C-83A1-F6EECF244321}">
                <p14:modId xmlns:p14="http://schemas.microsoft.com/office/powerpoint/2010/main" val="3589873637"/>
              </p:ext>
            </p:extLst>
          </p:nvPr>
        </p:nvGraphicFramePr>
        <p:xfrm>
          <a:off x="339072" y="1865145"/>
          <a:ext cx="4824536" cy="231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p:txBody>
          <a:bodyPr>
            <a:normAutofit/>
          </a:bodyPr>
          <a:lstStyle/>
          <a:p>
            <a:pPr algn="l"/>
            <a:r>
              <a:rPr lang="ru-RU" sz="1800" dirty="0" smtClean="0">
                <a:latin typeface="Arial Narrow" panose="020B0606020202030204" pitchFamily="34" charset="0"/>
              </a:rPr>
              <a:t>Налоги, уплачиваемые в связи с применением специальных налоговых режимов</a:t>
            </a:r>
            <a:endParaRPr lang="ru-RU" sz="1800" dirty="0">
              <a:latin typeface="Arial Narrow" panose="020B0606020202030204" pitchFamily="34" charset="0"/>
            </a:endParaRPr>
          </a:p>
        </p:txBody>
      </p:sp>
      <p:sp>
        <p:nvSpPr>
          <p:cNvPr id="4" name="Прямоугольник 3"/>
          <p:cNvSpPr/>
          <p:nvPr/>
        </p:nvSpPr>
        <p:spPr>
          <a:xfrm>
            <a:off x="5004048" y="1128626"/>
            <a:ext cx="3777208" cy="2031325"/>
          </a:xfrm>
          <a:prstGeom prst="rect">
            <a:avLst/>
          </a:prstGeom>
        </p:spPr>
        <p:txBody>
          <a:bodyPr wrap="square">
            <a:spAutoFit/>
          </a:bodyPr>
          <a:lstStyle/>
          <a:p>
            <a:pPr indent="180000" algn="just"/>
            <a:r>
              <a:rPr lang="ru-RU" sz="1400" dirty="0">
                <a:latin typeface="Arial Narrow" panose="020B0606020202030204" pitchFamily="34" charset="0"/>
              </a:rPr>
              <a:t>Поступления </a:t>
            </a:r>
            <a:r>
              <a:rPr lang="ru-RU" sz="1400" b="1" dirty="0">
                <a:latin typeface="Arial Narrow" panose="020B0606020202030204" pitchFamily="34" charset="0"/>
              </a:rPr>
              <a:t>налогов, уплачиваемых в связи с применением специальных налоговых режимов</a:t>
            </a:r>
            <a:r>
              <a:rPr lang="ru-RU" sz="1400" dirty="0">
                <a:latin typeface="Arial Narrow" panose="020B0606020202030204" pitchFamily="34" charset="0"/>
              </a:rPr>
              <a:t>, в бюджетную систему Российской Федерации в 2017 году составили 438,9 млрд. рублей, что на 15,4% больше, чем в 2016 году. При этом в консолидированные бюджеты субъектов Российской Федерации поступило 438,9 млрд. рублей (в том числе в местные бюджеты – 149,2 млрд. рублей</a:t>
            </a:r>
            <a:r>
              <a:rPr lang="ru-RU" sz="1400" dirty="0" smtClean="0">
                <a:latin typeface="Arial Narrow" panose="020B0606020202030204" pitchFamily="34" charset="0"/>
              </a:rPr>
              <a:t>).</a:t>
            </a:r>
            <a:endParaRPr lang="ru-RU" sz="1400" dirty="0">
              <a:latin typeface="Arial Narrow" panose="020B0606020202030204" pitchFamily="34" charset="0"/>
            </a:endParaRPr>
          </a:p>
        </p:txBody>
      </p:sp>
      <p:sp>
        <p:nvSpPr>
          <p:cNvPr id="12" name="Rectangle 1"/>
          <p:cNvSpPr>
            <a:spLocks noChangeArrowheads="1"/>
          </p:cNvSpPr>
          <p:nvPr/>
        </p:nvSpPr>
        <p:spPr bwMode="auto">
          <a:xfrm>
            <a:off x="3526595" y="1808461"/>
            <a:ext cx="11156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124450" algn="l"/>
              </a:tabLst>
            </a:pPr>
            <a:r>
              <a:rPr kumimoji="0" lang="ru-RU" altLang="ru-RU" sz="12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млрд. рублей</a:t>
            </a:r>
            <a:endParaRPr kumimoji="0" lang="ru-RU" altLang="ru-RU"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124450" algn="l"/>
              </a:tabLst>
            </a:pPr>
            <a:endParaRPr kumimoji="0" lang="ru-RU" altLang="ru-RU" sz="1200" b="0" i="0" u="none" strike="noStrike" cap="none" normalizeH="0" baseline="0" dirty="0" smtClean="0">
              <a:ln>
                <a:noFill/>
              </a:ln>
              <a:solidFill>
                <a:schemeClr val="tx1"/>
              </a:solidFill>
              <a:effectLst/>
            </a:endParaRPr>
          </a:p>
        </p:txBody>
      </p:sp>
      <p:sp>
        <p:nvSpPr>
          <p:cNvPr id="6" name="Прямоугольник 5"/>
          <p:cNvSpPr/>
          <p:nvPr/>
        </p:nvSpPr>
        <p:spPr>
          <a:xfrm>
            <a:off x="4132811" y="2271684"/>
            <a:ext cx="886781" cy="369332"/>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+ 20,3%</a:t>
            </a:r>
            <a:endParaRPr lang="ru-RU" b="1" dirty="0">
              <a:solidFill>
                <a:schemeClr val="accent6">
                  <a:lumMod val="75000"/>
                </a:schemeClr>
              </a:solidFill>
              <a:latin typeface="Arial Narrow" panose="020B0606020202030204" pitchFamily="34" charset="0"/>
            </a:endParaRPr>
          </a:p>
        </p:txBody>
      </p:sp>
      <p:sp>
        <p:nvSpPr>
          <p:cNvPr id="37" name="Rectangle 1"/>
          <p:cNvSpPr>
            <a:spLocks noChangeArrowheads="1"/>
          </p:cNvSpPr>
          <p:nvPr/>
        </p:nvSpPr>
        <p:spPr bwMode="auto">
          <a:xfrm>
            <a:off x="339072" y="2566428"/>
            <a:ext cx="11156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124450" algn="l"/>
              </a:tabLst>
            </a:pPr>
            <a:r>
              <a:rPr lang="ru-RU" altLang="ru-RU" sz="1600" dirty="0" smtClean="0">
                <a:solidFill>
                  <a:schemeClr val="accent1">
                    <a:lumMod val="50000"/>
                  </a:schemeClr>
                </a:solidFill>
                <a:latin typeface="Arial Narrow" pitchFamily="34" charset="0"/>
                <a:cs typeface="Times New Roman" pitchFamily="18" charset="0"/>
              </a:rPr>
              <a:t>ЕНВД</a:t>
            </a:r>
            <a:endParaRPr kumimoji="0" lang="ru-RU" altLang="ru-RU" sz="2400" i="0" u="none" strike="noStrike" cap="none" normalizeH="0" baseline="0" dirty="0" smtClean="0">
              <a:ln>
                <a:noFill/>
              </a:ln>
              <a:solidFill>
                <a:schemeClr val="accent1">
                  <a:lumMod val="50000"/>
                </a:schemeClr>
              </a:solidFill>
              <a:effectLst/>
            </a:endParaRPr>
          </a:p>
        </p:txBody>
      </p:sp>
      <p:sp>
        <p:nvSpPr>
          <p:cNvPr id="38" name="Rectangle 1"/>
          <p:cNvSpPr>
            <a:spLocks noChangeArrowheads="1"/>
          </p:cNvSpPr>
          <p:nvPr/>
        </p:nvSpPr>
        <p:spPr bwMode="auto">
          <a:xfrm>
            <a:off x="299565" y="3055465"/>
            <a:ext cx="11156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124450" algn="l"/>
              </a:tabLst>
            </a:pPr>
            <a:r>
              <a:rPr lang="ru-RU" altLang="ru-RU" sz="1600" dirty="0" smtClean="0">
                <a:solidFill>
                  <a:schemeClr val="accent1">
                    <a:lumMod val="50000"/>
                  </a:schemeClr>
                </a:solidFill>
                <a:latin typeface="Arial Narrow" pitchFamily="34" charset="0"/>
                <a:cs typeface="Times New Roman" pitchFamily="18" charset="0"/>
              </a:rPr>
              <a:t>ЕСХН</a:t>
            </a:r>
            <a:endParaRPr kumimoji="0" lang="ru-RU" altLang="ru-RU" sz="2400" i="0" u="none" strike="noStrike" cap="none" normalizeH="0" baseline="0" dirty="0" smtClean="0">
              <a:ln>
                <a:noFill/>
              </a:ln>
              <a:solidFill>
                <a:schemeClr val="accent1">
                  <a:lumMod val="50000"/>
                </a:schemeClr>
              </a:solidFill>
              <a:effectLst/>
            </a:endParaRPr>
          </a:p>
        </p:txBody>
      </p:sp>
      <p:sp>
        <p:nvSpPr>
          <p:cNvPr id="39" name="Rectangle 1"/>
          <p:cNvSpPr>
            <a:spLocks noChangeArrowheads="1"/>
          </p:cNvSpPr>
          <p:nvPr/>
        </p:nvSpPr>
        <p:spPr bwMode="auto">
          <a:xfrm>
            <a:off x="299290" y="3524286"/>
            <a:ext cx="11156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124450" algn="l"/>
              </a:tabLst>
            </a:pPr>
            <a:r>
              <a:rPr lang="ru-RU" altLang="ru-RU" sz="1600" dirty="0" smtClean="0">
                <a:solidFill>
                  <a:schemeClr val="accent1">
                    <a:lumMod val="50000"/>
                  </a:schemeClr>
                </a:solidFill>
                <a:latin typeface="Arial Narrow" pitchFamily="34" charset="0"/>
                <a:cs typeface="Times New Roman" pitchFamily="18" charset="0"/>
              </a:rPr>
              <a:t>Патент</a:t>
            </a:r>
            <a:endParaRPr kumimoji="0" lang="ru-RU" altLang="ru-RU" sz="2400" u="none" strike="noStrike" cap="none" normalizeH="0" baseline="0" dirty="0" smtClean="0">
              <a:ln>
                <a:noFill/>
              </a:ln>
              <a:solidFill>
                <a:schemeClr val="accent1">
                  <a:lumMod val="50000"/>
                </a:schemeClr>
              </a:solidFill>
              <a:effectLst/>
            </a:endParaRPr>
          </a:p>
        </p:txBody>
      </p:sp>
      <p:sp>
        <p:nvSpPr>
          <p:cNvPr id="11"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18</a:t>
            </a:fld>
            <a:endParaRPr lang="ru-RU" sz="1800" dirty="0" smtClean="0">
              <a:solidFill>
                <a:schemeClr val="tx1"/>
              </a:solidFill>
              <a:latin typeface="Arial Narrow" panose="020B0606020202030204" pitchFamily="34" charset="0"/>
            </a:endParaRPr>
          </a:p>
        </p:txBody>
      </p:sp>
      <p:sp>
        <p:nvSpPr>
          <p:cNvPr id="13" name="Прямоугольник 12"/>
          <p:cNvSpPr/>
          <p:nvPr/>
        </p:nvSpPr>
        <p:spPr>
          <a:xfrm>
            <a:off x="1945930" y="2761848"/>
            <a:ext cx="732893" cy="369332"/>
          </a:xfrm>
          <a:prstGeom prst="rect">
            <a:avLst/>
          </a:prstGeom>
        </p:spPr>
        <p:txBody>
          <a:bodyPr wrap="none">
            <a:spAutoFit/>
          </a:bodyPr>
          <a:lstStyle/>
          <a:p>
            <a:pPr algn="r"/>
            <a:r>
              <a:rPr lang="ru-RU" b="1" dirty="0" smtClean="0">
                <a:solidFill>
                  <a:schemeClr val="accent6">
                    <a:lumMod val="75000"/>
                  </a:schemeClr>
                </a:solidFill>
                <a:latin typeface="Arial Narrow" panose="020B0606020202030204" pitchFamily="34" charset="0"/>
              </a:rPr>
              <a:t>- 5,0%</a:t>
            </a:r>
            <a:endParaRPr lang="ru-RU" b="1" dirty="0">
              <a:solidFill>
                <a:schemeClr val="accent6">
                  <a:lumMod val="75000"/>
                </a:schemeClr>
              </a:solidFill>
              <a:latin typeface="Arial Narrow" panose="020B0606020202030204" pitchFamily="34" charset="0"/>
            </a:endParaRPr>
          </a:p>
        </p:txBody>
      </p:sp>
      <p:sp>
        <p:nvSpPr>
          <p:cNvPr id="14" name="Rectangle 1"/>
          <p:cNvSpPr>
            <a:spLocks noChangeArrowheads="1"/>
          </p:cNvSpPr>
          <p:nvPr/>
        </p:nvSpPr>
        <p:spPr bwMode="auto">
          <a:xfrm>
            <a:off x="342780" y="2039293"/>
            <a:ext cx="23360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124450" algn="l"/>
              </a:tabLst>
            </a:pPr>
            <a:r>
              <a:rPr lang="ru-RU" altLang="ru-RU" sz="1600" dirty="0" smtClean="0">
                <a:solidFill>
                  <a:schemeClr val="accent1">
                    <a:lumMod val="50000"/>
                  </a:schemeClr>
                </a:solidFill>
                <a:latin typeface="Arial Narrow" pitchFamily="34" charset="0"/>
                <a:cs typeface="Times New Roman" pitchFamily="18" charset="0"/>
              </a:rPr>
              <a:t>УСН</a:t>
            </a:r>
            <a:endParaRPr kumimoji="0" lang="ru-RU" altLang="ru-RU" sz="2400" i="0" u="none" strike="noStrike" cap="none" normalizeH="0" baseline="0" dirty="0" smtClean="0">
              <a:ln>
                <a:noFill/>
              </a:ln>
              <a:solidFill>
                <a:schemeClr val="accent1">
                  <a:lumMod val="50000"/>
                </a:schemeClr>
              </a:solidFill>
              <a:effectLst/>
            </a:endParaRPr>
          </a:p>
        </p:txBody>
      </p:sp>
      <p:sp>
        <p:nvSpPr>
          <p:cNvPr id="3" name="Прямоугольник 2"/>
          <p:cNvSpPr/>
          <p:nvPr/>
        </p:nvSpPr>
        <p:spPr>
          <a:xfrm>
            <a:off x="107504" y="1157840"/>
            <a:ext cx="4464496" cy="646331"/>
          </a:xfrm>
          <a:prstGeom prst="rect">
            <a:avLst/>
          </a:prstGeom>
        </p:spPr>
        <p:txBody>
          <a:bodyPr wrap="square">
            <a:spAutoFit/>
          </a:bodyPr>
          <a:lstStyle/>
          <a:p>
            <a:pPr algn="ctr"/>
            <a:r>
              <a:rPr lang="ru-RU" sz="1200" b="1" dirty="0" smtClean="0">
                <a:solidFill>
                  <a:prstClr val="black"/>
                </a:solidFill>
                <a:latin typeface="Arial Narrow" panose="020B0606020202030204" pitchFamily="34" charset="0"/>
              </a:rPr>
              <a:t>Структура поступления налогов, уплачиваемых в связи с применением специальных налоговых режимов, по видам налогов в бюджетную систему Российской Федерации </a:t>
            </a:r>
            <a:r>
              <a:rPr lang="ru-RU" sz="1200" b="1" dirty="0">
                <a:solidFill>
                  <a:prstClr val="black"/>
                </a:solidFill>
                <a:latin typeface="Arial Narrow" panose="020B0606020202030204" pitchFamily="34" charset="0"/>
              </a:rPr>
              <a:t>в </a:t>
            </a:r>
            <a:r>
              <a:rPr lang="ru-RU" sz="1200" b="1" dirty="0" smtClean="0">
                <a:solidFill>
                  <a:prstClr val="black"/>
                </a:solidFill>
                <a:latin typeface="Arial Narrow" panose="020B0606020202030204" pitchFamily="34" charset="0"/>
              </a:rPr>
              <a:t>2017 </a:t>
            </a:r>
            <a:r>
              <a:rPr lang="ru-RU" sz="1200" b="1" dirty="0">
                <a:solidFill>
                  <a:prstClr val="black"/>
                </a:solidFill>
                <a:latin typeface="Arial Narrow" panose="020B0606020202030204" pitchFamily="34" charset="0"/>
              </a:rPr>
              <a:t>году</a:t>
            </a:r>
          </a:p>
        </p:txBody>
      </p:sp>
    </p:spTree>
    <p:extLst>
      <p:ext uri="{BB962C8B-B14F-4D97-AF65-F5344CB8AC3E}">
        <p14:creationId xmlns:p14="http://schemas.microsoft.com/office/powerpoint/2010/main" val="2566381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p:txBody>
          <a:bodyPr rtlCol="0">
            <a:noAutofit/>
          </a:bodyPr>
          <a:lstStyle/>
          <a:p>
            <a:pPr algn="l">
              <a:defRPr/>
            </a:pPr>
            <a:r>
              <a:rPr lang="ru-RU" sz="1800" dirty="0">
                <a:latin typeface="Arial Narrow" panose="020B0606020202030204" pitchFamily="34" charset="0"/>
              </a:rPr>
              <a:t>Основные результаты контрольной работы </a:t>
            </a:r>
            <a:r>
              <a:rPr lang="ru-RU" sz="1800" dirty="0" smtClean="0">
                <a:latin typeface="Arial Narrow" panose="020B0606020202030204" pitchFamily="34" charset="0"/>
              </a:rPr>
              <a:t>в 2017 году</a:t>
            </a:r>
            <a:endParaRPr lang="ru-RU" sz="1800" dirty="0">
              <a:latin typeface="Arial Narrow" panose="020B0606020202030204" pitchFamily="34" charset="0"/>
            </a:endParaRPr>
          </a:p>
        </p:txBody>
      </p:sp>
      <p:sp>
        <p:nvSpPr>
          <p:cNvPr id="5" name="TextBox 4"/>
          <p:cNvSpPr txBox="1"/>
          <p:nvPr/>
        </p:nvSpPr>
        <p:spPr>
          <a:xfrm>
            <a:off x="956592" y="2348880"/>
            <a:ext cx="914400" cy="914400"/>
          </a:xfrm>
          <a:prstGeom prst="rect">
            <a:avLst/>
          </a:prstGeom>
        </p:spPr>
        <p:txBody>
          <a:bodyPr wrap="none" lIns="104105" tIns="52052" rIns="104105" bIns="52052" anchor="ctr">
            <a:norm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Эффективность одной выездной </a:t>
            </a:r>
          </a:p>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проверки</a:t>
            </a:r>
            <a:endParaRPr lang="ru-RU" sz="1400" b="1" dirty="0">
              <a:solidFill>
                <a:schemeClr val="tx1">
                  <a:lumMod val="75000"/>
                  <a:lumOff val="25000"/>
                </a:schemeClr>
              </a:solidFill>
              <a:latin typeface="Arial Narrow" panose="020B0606020202030204" pitchFamily="34" charset="0"/>
            </a:endParaRPr>
          </a:p>
        </p:txBody>
      </p:sp>
      <p:sp>
        <p:nvSpPr>
          <p:cNvPr id="7" name="TextBox 6"/>
          <p:cNvSpPr txBox="1"/>
          <p:nvPr/>
        </p:nvSpPr>
        <p:spPr>
          <a:xfrm>
            <a:off x="956592" y="1659049"/>
            <a:ext cx="914400" cy="553330"/>
          </a:xfrm>
          <a:prstGeom prst="rect">
            <a:avLst/>
          </a:prstGeom>
        </p:spPr>
        <p:txBody>
          <a:bodyPr wrap="none" lIns="104105" tIns="52052" rIns="104105" bIns="52052" anchor="ctr">
            <a:no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Доначислено по результатам</a:t>
            </a:r>
          </a:p>
          <a:p>
            <a:pPr defTabSz="1041034" fontAlgn="auto">
              <a:spcAft>
                <a:spcPts val="0"/>
              </a:spcAft>
              <a:defRPr/>
            </a:pPr>
            <a:r>
              <a:rPr lang="ru-RU" sz="1400" b="1" dirty="0">
                <a:solidFill>
                  <a:schemeClr val="tx1">
                    <a:lumMod val="75000"/>
                    <a:lumOff val="25000"/>
                  </a:schemeClr>
                </a:solidFill>
                <a:latin typeface="Arial Narrow" panose="020B0606020202030204" pitchFamily="34" charset="0"/>
              </a:rPr>
              <a:t>в</a:t>
            </a:r>
            <a:r>
              <a:rPr lang="ru-RU" sz="1400" b="1" dirty="0" smtClean="0">
                <a:solidFill>
                  <a:schemeClr val="tx1">
                    <a:lumMod val="75000"/>
                    <a:lumOff val="25000"/>
                  </a:schemeClr>
                </a:solidFill>
                <a:latin typeface="Arial Narrow" panose="020B0606020202030204" pitchFamily="34" charset="0"/>
              </a:rPr>
              <a:t>ыездных проверок </a:t>
            </a:r>
            <a:endParaRPr lang="ru-RU" sz="1400" b="1" dirty="0">
              <a:solidFill>
                <a:schemeClr val="tx1">
                  <a:lumMod val="75000"/>
                  <a:lumOff val="25000"/>
                </a:schemeClr>
              </a:solidFill>
              <a:latin typeface="Arial Narrow" panose="020B0606020202030204" pitchFamily="34" charset="0"/>
            </a:endParaRPr>
          </a:p>
        </p:txBody>
      </p:sp>
      <p:pic>
        <p:nvPicPr>
          <p:cNvPr id="20" name="thumb36.png"/>
          <p:cNvPicPr/>
          <p:nvPr/>
        </p:nvPicPr>
        <p:blipFill>
          <a:blip r:embed="rId2">
            <a:duotone>
              <a:schemeClr val="accent1">
                <a:shade val="45000"/>
                <a:satMod val="135000"/>
              </a:schemeClr>
              <a:prstClr val="white"/>
            </a:duotone>
            <a:extLst/>
          </a:blip>
          <a:stretch>
            <a:fillRect/>
          </a:stretch>
        </p:blipFill>
        <p:spPr>
          <a:xfrm rot="10800000" flipH="1">
            <a:off x="4716016" y="2501548"/>
            <a:ext cx="383785" cy="391864"/>
          </a:xfrm>
          <a:prstGeom prst="rect">
            <a:avLst/>
          </a:prstGeom>
          <a:ln w="12700">
            <a:miter lim="400000"/>
          </a:ln>
        </p:spPr>
      </p:pic>
      <p:pic>
        <p:nvPicPr>
          <p:cNvPr id="21" name="Рисунок 20"/>
          <p:cNvPicPr>
            <a:picLocks noChangeAspect="1"/>
          </p:cNvPicPr>
          <p:nvPr/>
        </p:nvPicPr>
        <p:blipFill rotWithShape="1">
          <a:blip r:embed="rId3">
            <a:duotone>
              <a:schemeClr val="accent1">
                <a:shade val="45000"/>
                <a:satMod val="135000"/>
              </a:schemeClr>
              <a:prstClr val="white"/>
            </a:duotone>
          </a:blip>
          <a:srcRect l="50590" t="26901" r="29132" b="37400"/>
          <a:stretch/>
        </p:blipFill>
        <p:spPr>
          <a:xfrm>
            <a:off x="415630" y="1830044"/>
            <a:ext cx="435248" cy="457174"/>
          </a:xfrm>
          <a:prstGeom prst="rect">
            <a:avLst/>
          </a:prstGeom>
        </p:spPr>
      </p:pic>
      <p:pic>
        <p:nvPicPr>
          <p:cNvPr id="23" name="businessman3.png"/>
          <p:cNvPicPr/>
          <p:nvPr/>
        </p:nvPicPr>
        <p:blipFill>
          <a:blip r:embed="rId4">
            <a:duotone>
              <a:schemeClr val="accent1">
                <a:shade val="45000"/>
                <a:satMod val="135000"/>
              </a:schemeClr>
              <a:prstClr val="white"/>
            </a:duotone>
            <a:extLst/>
          </a:blip>
          <a:stretch>
            <a:fillRect/>
          </a:stretch>
        </p:blipFill>
        <p:spPr>
          <a:xfrm>
            <a:off x="448531" y="2514272"/>
            <a:ext cx="474058" cy="502822"/>
          </a:xfrm>
          <a:prstGeom prst="rect">
            <a:avLst/>
          </a:prstGeom>
          <a:ln w="12700">
            <a:miter lim="400000"/>
          </a:ln>
        </p:spPr>
      </p:pic>
      <p:pic>
        <p:nvPicPr>
          <p:cNvPr id="24" name="Рисунок 23"/>
          <p:cNvPicPr>
            <a:picLocks noChangeAspect="1"/>
          </p:cNvPicPr>
          <p:nvPr/>
        </p:nvPicPr>
        <p:blipFill rotWithShape="1">
          <a:blip r:embed="rId5">
            <a:duotone>
              <a:schemeClr val="accent1">
                <a:shade val="45000"/>
                <a:satMod val="135000"/>
              </a:schemeClr>
              <a:prstClr val="white"/>
            </a:duotone>
          </a:blip>
          <a:srcRect l="49606" t="26901" r="28147" b="38100"/>
          <a:stretch/>
        </p:blipFill>
        <p:spPr>
          <a:xfrm>
            <a:off x="4686261" y="1002104"/>
            <a:ext cx="443882" cy="416650"/>
          </a:xfrm>
          <a:prstGeom prst="rect">
            <a:avLst/>
          </a:prstGeom>
        </p:spPr>
      </p:pic>
      <p:pic>
        <p:nvPicPr>
          <p:cNvPr id="25" name="Рисунок 24"/>
          <p:cNvPicPr>
            <a:picLocks noChangeAspect="1"/>
          </p:cNvPicPr>
          <p:nvPr/>
        </p:nvPicPr>
        <p:blipFill rotWithShape="1">
          <a:blip r:embed="rId6">
            <a:duotone>
              <a:schemeClr val="accent1">
                <a:shade val="45000"/>
                <a:satMod val="135000"/>
              </a:schemeClr>
              <a:prstClr val="white"/>
            </a:duotone>
          </a:blip>
          <a:srcRect l="49803" t="24100" r="28147" b="34650"/>
          <a:stretch/>
        </p:blipFill>
        <p:spPr>
          <a:xfrm>
            <a:off x="4716016" y="1673918"/>
            <a:ext cx="371712" cy="414890"/>
          </a:xfrm>
          <a:prstGeom prst="rect">
            <a:avLst/>
          </a:prstGeom>
        </p:spPr>
      </p:pic>
      <p:sp>
        <p:nvSpPr>
          <p:cNvPr id="26" name="Прямоугольник 25"/>
          <p:cNvSpPr/>
          <p:nvPr/>
        </p:nvSpPr>
        <p:spPr>
          <a:xfrm>
            <a:off x="934279" y="1051799"/>
            <a:ext cx="2593980" cy="307777"/>
          </a:xfrm>
          <a:prstGeom prst="rect">
            <a:avLst/>
          </a:prstGeom>
        </p:spPr>
        <p:txBody>
          <a:bodyPr wrap="none">
            <a:spAutoFit/>
          </a:bodyPr>
          <a:lstStyle/>
          <a:p>
            <a:r>
              <a:rPr lang="ru-RU" sz="1400" b="1" dirty="0">
                <a:solidFill>
                  <a:schemeClr val="tx1">
                    <a:lumMod val="75000"/>
                    <a:lumOff val="25000"/>
                  </a:schemeClr>
                </a:solidFill>
                <a:latin typeface="Arial Narrow" panose="020B0606020202030204" pitchFamily="34" charset="0"/>
              </a:rPr>
              <a:t>Количество выездных проверок</a:t>
            </a:r>
          </a:p>
        </p:txBody>
      </p:sp>
      <p:sp>
        <p:nvSpPr>
          <p:cNvPr id="27" name="Прямоугольник 26"/>
          <p:cNvSpPr/>
          <p:nvPr/>
        </p:nvSpPr>
        <p:spPr>
          <a:xfrm>
            <a:off x="3680409" y="1011901"/>
            <a:ext cx="891591"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- 22,6</a:t>
            </a:r>
            <a:r>
              <a:rPr lang="ru-RU" b="1" dirty="0" smtClean="0">
                <a:solidFill>
                  <a:schemeClr val="accent6">
                    <a:lumMod val="75000"/>
                  </a:schemeClr>
                </a:solidFill>
                <a:latin typeface="Arial Narrow" panose="020B0606020202030204" pitchFamily="34" charset="0"/>
              </a:rPr>
              <a:t>% </a:t>
            </a:r>
            <a:endParaRPr lang="ru-RU" b="1" dirty="0">
              <a:solidFill>
                <a:schemeClr val="accent6">
                  <a:lumMod val="75000"/>
                </a:schemeClr>
              </a:solidFill>
              <a:latin typeface="Arial Narrow" panose="020B0606020202030204" pitchFamily="34" charset="0"/>
            </a:endParaRPr>
          </a:p>
        </p:txBody>
      </p:sp>
      <p:sp>
        <p:nvSpPr>
          <p:cNvPr id="28" name="Прямоугольник 27"/>
          <p:cNvSpPr/>
          <p:nvPr/>
        </p:nvSpPr>
        <p:spPr>
          <a:xfrm rot="10800000">
            <a:off x="3378840" y="908720"/>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30" name="Прямоугольник 29"/>
          <p:cNvSpPr/>
          <p:nvPr/>
        </p:nvSpPr>
        <p:spPr>
          <a:xfrm rot="10800000">
            <a:off x="3455232" y="1610840"/>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31" name="TextBox 30"/>
          <p:cNvSpPr txBox="1"/>
          <p:nvPr/>
        </p:nvSpPr>
        <p:spPr>
          <a:xfrm>
            <a:off x="5264698" y="980940"/>
            <a:ext cx="914400" cy="546963"/>
          </a:xfrm>
          <a:prstGeom prst="rect">
            <a:avLst/>
          </a:prstGeom>
        </p:spPr>
        <p:txBody>
          <a:bodyPr wrap="none" lIns="104105" tIns="52052" rIns="104105" bIns="52052" anchor="ctr">
            <a:norm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Поступило по результатам </a:t>
            </a:r>
          </a:p>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выездных проверок</a:t>
            </a:r>
            <a:endParaRPr lang="ru-RU" sz="1400" b="1" dirty="0">
              <a:solidFill>
                <a:schemeClr val="tx1">
                  <a:lumMod val="75000"/>
                  <a:lumOff val="25000"/>
                </a:schemeClr>
              </a:solidFill>
              <a:latin typeface="Arial Narrow" panose="020B0606020202030204" pitchFamily="34" charset="0"/>
            </a:endParaRPr>
          </a:p>
        </p:txBody>
      </p:sp>
      <p:sp>
        <p:nvSpPr>
          <p:cNvPr id="32" name="TextBox 31"/>
          <p:cNvSpPr txBox="1"/>
          <p:nvPr/>
        </p:nvSpPr>
        <p:spPr>
          <a:xfrm>
            <a:off x="5264698" y="1650176"/>
            <a:ext cx="914400" cy="546963"/>
          </a:xfrm>
          <a:prstGeom prst="rect">
            <a:avLst/>
          </a:prstGeom>
        </p:spPr>
        <p:txBody>
          <a:bodyPr wrap="none" lIns="104105" tIns="52052" rIns="104105" bIns="52052" anchor="ctr">
            <a:norm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Уровень взыскания</a:t>
            </a:r>
            <a:endParaRPr lang="ru-RU" sz="1400" b="1" dirty="0">
              <a:solidFill>
                <a:schemeClr val="tx1">
                  <a:lumMod val="75000"/>
                  <a:lumOff val="25000"/>
                </a:schemeClr>
              </a:solidFill>
              <a:latin typeface="Arial Narrow" panose="020B0606020202030204" pitchFamily="34" charset="0"/>
            </a:endParaRPr>
          </a:p>
        </p:txBody>
      </p:sp>
      <p:sp>
        <p:nvSpPr>
          <p:cNvPr id="33" name="TextBox 32"/>
          <p:cNvSpPr txBox="1"/>
          <p:nvPr/>
        </p:nvSpPr>
        <p:spPr>
          <a:xfrm>
            <a:off x="5264698" y="2469722"/>
            <a:ext cx="914400" cy="546963"/>
          </a:xfrm>
          <a:prstGeom prst="rect">
            <a:avLst/>
          </a:prstGeom>
        </p:spPr>
        <p:txBody>
          <a:bodyPr wrap="none" lIns="104105" tIns="52052" rIns="104105" bIns="52052" anchor="ctr">
            <a:no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Доля малоэффективных проверок </a:t>
            </a:r>
          </a:p>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с доначислениями до 2 млн рублей</a:t>
            </a:r>
            <a:endParaRPr lang="ru-RU" sz="1400" b="1" dirty="0">
              <a:solidFill>
                <a:schemeClr val="tx1">
                  <a:lumMod val="75000"/>
                  <a:lumOff val="25000"/>
                </a:schemeClr>
              </a:solidFill>
              <a:latin typeface="Arial Narrow" panose="020B0606020202030204" pitchFamily="34" charset="0"/>
            </a:endParaRPr>
          </a:p>
        </p:txBody>
      </p:sp>
      <p:sp>
        <p:nvSpPr>
          <p:cNvPr id="34" name="Прямоугольник 33"/>
          <p:cNvSpPr/>
          <p:nvPr/>
        </p:nvSpPr>
        <p:spPr>
          <a:xfrm>
            <a:off x="3629320" y="2514272"/>
            <a:ext cx="833883"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+14,8%</a:t>
            </a:r>
            <a:endParaRPr lang="ru-RU" b="1" dirty="0">
              <a:solidFill>
                <a:schemeClr val="accent6">
                  <a:lumMod val="75000"/>
                </a:schemeClr>
              </a:solidFill>
              <a:latin typeface="Arial Narrow" panose="020B0606020202030204" pitchFamily="34" charset="0"/>
            </a:endParaRPr>
          </a:p>
        </p:txBody>
      </p:sp>
      <p:sp>
        <p:nvSpPr>
          <p:cNvPr id="35" name="Прямоугольник 34"/>
          <p:cNvSpPr/>
          <p:nvPr/>
        </p:nvSpPr>
        <p:spPr>
          <a:xfrm>
            <a:off x="3459616" y="2456124"/>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36" name="Прямоугольник 35"/>
          <p:cNvSpPr/>
          <p:nvPr/>
        </p:nvSpPr>
        <p:spPr>
          <a:xfrm>
            <a:off x="3701065" y="1672567"/>
            <a:ext cx="732894"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- 12</a:t>
            </a:r>
            <a:r>
              <a:rPr lang="ru-RU" b="1" dirty="0" smtClean="0">
                <a:solidFill>
                  <a:schemeClr val="accent6">
                    <a:lumMod val="75000"/>
                  </a:schemeClr>
                </a:solidFill>
                <a:latin typeface="Arial Narrow" panose="020B0606020202030204" pitchFamily="34" charset="0"/>
              </a:rPr>
              <a:t>% </a:t>
            </a:r>
            <a:endParaRPr lang="ru-RU" b="1" dirty="0">
              <a:solidFill>
                <a:schemeClr val="accent6">
                  <a:lumMod val="75000"/>
                </a:schemeClr>
              </a:solidFill>
              <a:latin typeface="Arial Narrow" panose="020B0606020202030204" pitchFamily="34" charset="0"/>
            </a:endParaRPr>
          </a:p>
        </p:txBody>
      </p:sp>
      <p:sp>
        <p:nvSpPr>
          <p:cNvPr id="2" name="TextBox 1"/>
          <p:cNvSpPr txBox="1"/>
          <p:nvPr/>
        </p:nvSpPr>
        <p:spPr>
          <a:xfrm>
            <a:off x="539552" y="3202519"/>
            <a:ext cx="8027312" cy="3539430"/>
          </a:xfrm>
          <a:prstGeom prst="rect">
            <a:avLst/>
          </a:prstGeom>
          <a:noFill/>
        </p:spPr>
        <p:txBody>
          <a:bodyPr wrap="square" numCol="2" spcCol="360000" rtlCol="0">
            <a:spAutoFit/>
          </a:bodyPr>
          <a:lstStyle/>
          <a:p>
            <a:pPr indent="180000" algn="just"/>
            <a:r>
              <a:rPr lang="ru-RU" sz="1400" dirty="0">
                <a:latin typeface="Arial Narrow" panose="020B0606020202030204" pitchFamily="34" charset="0"/>
              </a:rPr>
              <a:t>В последние годы Федеральная налоговая служба сделала акцент на необходимость активного побуждения налогоплательщиков, в деятельности которых выявлены налоговые риски, к добровольному уточнению налоговых обязательств без назначения выездных налоговых проверок. И это приносит ощутимые результаты - удается обеспечить стабильный рост поступлений и по результатам контрольно-аналитической работы.</a:t>
            </a:r>
          </a:p>
          <a:p>
            <a:pPr indent="180000" algn="just"/>
            <a:r>
              <a:rPr lang="ru-RU" sz="1400" dirty="0" smtClean="0">
                <a:latin typeface="Arial Narrow" panose="020B0606020202030204" pitchFamily="34" charset="0"/>
              </a:rPr>
              <a:t>По </a:t>
            </a:r>
            <a:r>
              <a:rPr lang="ru-RU" sz="1400" dirty="0">
                <a:latin typeface="Arial Narrow" panose="020B0606020202030204" pitchFamily="34" charset="0"/>
              </a:rPr>
              <a:t>результатам аналитической работы, проводимой налоговыми </a:t>
            </a:r>
            <a:r>
              <a:rPr lang="ru-RU" sz="1400" dirty="0" smtClean="0">
                <a:latin typeface="Arial Narrow" panose="020B0606020202030204" pitchFamily="34" charset="0"/>
              </a:rPr>
              <a:t>органами без назначения проверок, </a:t>
            </a:r>
            <a:r>
              <a:rPr lang="ru-RU" sz="1400" dirty="0">
                <a:latin typeface="Arial Narrow" panose="020B0606020202030204" pitchFamily="34" charset="0"/>
              </a:rPr>
              <a:t>в бюджет </a:t>
            </a:r>
            <a:r>
              <a:rPr lang="ru-RU" sz="1400" dirty="0" smtClean="0">
                <a:latin typeface="Arial Narrow" panose="020B0606020202030204" pitchFamily="34" charset="0"/>
              </a:rPr>
              <a:t>дополнительно поступило </a:t>
            </a:r>
            <a:r>
              <a:rPr lang="ru-RU" sz="1400" dirty="0">
                <a:latin typeface="Arial Narrow" panose="020B0606020202030204" pitchFamily="34" charset="0"/>
              </a:rPr>
              <a:t>56,1 млрд. руб., что </a:t>
            </a:r>
            <a:r>
              <a:rPr lang="ru-RU" sz="1400" dirty="0" smtClean="0">
                <a:latin typeface="Arial Narrow" panose="020B0606020202030204" pitchFamily="34" charset="0"/>
              </a:rPr>
              <a:t>в 2 раза больше, чем в 2016 году.</a:t>
            </a:r>
          </a:p>
          <a:p>
            <a:pPr indent="180000" algn="just"/>
            <a:endParaRPr lang="ru-RU" sz="1400" dirty="0">
              <a:latin typeface="Arial Narrow" panose="020B0606020202030204" pitchFamily="34" charset="0"/>
            </a:endParaRPr>
          </a:p>
          <a:p>
            <a:pPr indent="180000" algn="just"/>
            <a:endParaRPr lang="ru-RU" sz="1400" dirty="0" smtClean="0">
              <a:latin typeface="Arial Narrow" panose="020B0606020202030204" pitchFamily="34" charset="0"/>
            </a:endParaRPr>
          </a:p>
          <a:p>
            <a:pPr indent="180000" algn="just"/>
            <a:endParaRPr lang="ru-RU" sz="1400" dirty="0">
              <a:latin typeface="Arial Narrow" panose="020B0606020202030204" pitchFamily="34" charset="0"/>
            </a:endParaRPr>
          </a:p>
          <a:p>
            <a:pPr indent="180000" algn="just"/>
            <a:r>
              <a:rPr lang="ru-RU" sz="1400" dirty="0">
                <a:latin typeface="Arial Narrow" panose="020B0606020202030204" pitchFamily="34" charset="0"/>
              </a:rPr>
              <a:t>Таким образом, </a:t>
            </a:r>
            <a:r>
              <a:rPr lang="ru-RU" sz="1400" dirty="0" smtClean="0">
                <a:latin typeface="Arial Narrow" panose="020B0606020202030204" pitchFamily="34" charset="0"/>
              </a:rPr>
              <a:t>по </a:t>
            </a:r>
            <a:r>
              <a:rPr lang="ru-RU" sz="1400" dirty="0">
                <a:latin typeface="Arial Narrow" panose="020B0606020202030204" pitchFamily="34" charset="0"/>
              </a:rPr>
              <a:t>результатам контрольной и аналитической работы дополнительно поступило в бюджет 279,2 млрд. руб., что на </a:t>
            </a:r>
            <a:r>
              <a:rPr lang="ru-RU" sz="1400" dirty="0" smtClean="0">
                <a:latin typeface="Arial Narrow" panose="020B0606020202030204" pitchFamily="34" charset="0"/>
              </a:rPr>
              <a:t>16,2</a:t>
            </a:r>
            <a:r>
              <a:rPr lang="ru-RU" sz="1400" dirty="0">
                <a:latin typeface="Arial Narrow" panose="020B0606020202030204" pitchFamily="34" charset="0"/>
              </a:rPr>
              <a:t>% больше, </a:t>
            </a:r>
            <a:r>
              <a:rPr lang="ru-RU" sz="1400" dirty="0" smtClean="0">
                <a:latin typeface="Arial Narrow" panose="020B0606020202030204" pitchFamily="34" charset="0"/>
              </a:rPr>
              <a:t>чем в 2016 году.</a:t>
            </a:r>
            <a:endParaRPr lang="ru-RU" sz="1400" b="1" dirty="0" smtClean="0">
              <a:latin typeface="Arial Narrow" panose="020B0606020202030204" pitchFamily="34" charset="0"/>
            </a:endParaRPr>
          </a:p>
          <a:p>
            <a:pPr indent="180000" algn="just"/>
            <a:endParaRPr lang="ru-RU" sz="1400" b="1" dirty="0">
              <a:latin typeface="Arial Narrow" panose="020B0606020202030204" pitchFamily="34" charset="0"/>
            </a:endParaRPr>
          </a:p>
          <a:p>
            <a:pPr indent="180000" algn="just"/>
            <a:endParaRPr lang="ru-RU" sz="1400" b="1" dirty="0" smtClean="0">
              <a:latin typeface="Arial Narrow" panose="020B0606020202030204" pitchFamily="34" charset="0"/>
            </a:endParaRPr>
          </a:p>
          <a:p>
            <a:pPr indent="180000" algn="just"/>
            <a:endParaRPr lang="ru-RU" sz="1400" b="1" dirty="0">
              <a:latin typeface="Arial Narrow" panose="020B0606020202030204" pitchFamily="34" charset="0"/>
            </a:endParaRPr>
          </a:p>
          <a:p>
            <a:pPr indent="180000" algn="just"/>
            <a:endParaRPr lang="ru-RU" sz="1400" b="1" dirty="0" smtClean="0">
              <a:latin typeface="Arial Narrow" panose="020B0606020202030204" pitchFamily="34" charset="0"/>
            </a:endParaRPr>
          </a:p>
          <a:p>
            <a:pPr indent="180000" algn="just"/>
            <a:endParaRPr lang="ru-RU" sz="1400" b="1" dirty="0">
              <a:latin typeface="Arial Narrow" panose="020B0606020202030204" pitchFamily="34" charset="0"/>
            </a:endParaRPr>
          </a:p>
          <a:p>
            <a:pPr indent="180000" algn="just"/>
            <a:endParaRPr lang="ru-RU" sz="1400" b="1" dirty="0" smtClean="0">
              <a:latin typeface="Arial Narrow" panose="020B0606020202030204" pitchFamily="34" charset="0"/>
            </a:endParaRPr>
          </a:p>
          <a:p>
            <a:pPr indent="180000" algn="just"/>
            <a:endParaRPr lang="ru-RU" sz="1400" b="1" dirty="0">
              <a:latin typeface="Arial Narrow" panose="020B0606020202030204" pitchFamily="34" charset="0"/>
            </a:endParaRPr>
          </a:p>
          <a:p>
            <a:pPr indent="180000" algn="just"/>
            <a:endParaRPr lang="ru-RU" sz="1400" b="1" dirty="0" smtClean="0">
              <a:latin typeface="Arial Narrow" panose="020B0606020202030204" pitchFamily="34" charset="0"/>
            </a:endParaRPr>
          </a:p>
          <a:p>
            <a:pPr indent="180000" algn="just"/>
            <a:endParaRPr lang="ru-RU" sz="1400" b="1" dirty="0">
              <a:latin typeface="Arial Narrow" panose="020B0606020202030204" pitchFamily="34" charset="0"/>
            </a:endParaRPr>
          </a:p>
          <a:p>
            <a:pPr indent="180000" algn="just"/>
            <a:endParaRPr lang="ru-RU" sz="1400" b="1" dirty="0" smtClean="0">
              <a:latin typeface="Arial Narrow" panose="020B0606020202030204" pitchFamily="34" charset="0"/>
            </a:endParaRPr>
          </a:p>
          <a:p>
            <a:pPr indent="180000" algn="just"/>
            <a:endParaRPr lang="ru-RU" sz="1400" b="1" dirty="0">
              <a:latin typeface="Arial Narrow" panose="020B0606020202030204" pitchFamily="34" charset="0"/>
            </a:endParaRPr>
          </a:p>
        </p:txBody>
      </p:sp>
      <p:sp>
        <p:nvSpPr>
          <p:cNvPr id="29" name="Прямоугольник 28"/>
          <p:cNvSpPr/>
          <p:nvPr/>
        </p:nvSpPr>
        <p:spPr>
          <a:xfrm>
            <a:off x="7649236" y="1114398"/>
            <a:ext cx="728084"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+8,8%</a:t>
            </a:r>
            <a:endParaRPr lang="ru-RU" b="1" dirty="0">
              <a:solidFill>
                <a:schemeClr val="accent6">
                  <a:lumMod val="75000"/>
                </a:schemeClr>
              </a:solidFill>
              <a:latin typeface="Arial Narrow" panose="020B0606020202030204" pitchFamily="34" charset="0"/>
            </a:endParaRPr>
          </a:p>
        </p:txBody>
      </p:sp>
      <p:sp>
        <p:nvSpPr>
          <p:cNvPr id="37" name="Прямоугольник 36"/>
          <p:cNvSpPr/>
          <p:nvPr/>
        </p:nvSpPr>
        <p:spPr>
          <a:xfrm>
            <a:off x="7426633" y="1056250"/>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38" name="Прямоугольник 37"/>
          <p:cNvSpPr/>
          <p:nvPr/>
        </p:nvSpPr>
        <p:spPr>
          <a:xfrm>
            <a:off x="7665147" y="1761786"/>
            <a:ext cx="723276"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61,4%</a:t>
            </a:r>
            <a:endParaRPr lang="ru-RU" b="1" dirty="0">
              <a:solidFill>
                <a:schemeClr val="accent6">
                  <a:lumMod val="75000"/>
                </a:schemeClr>
              </a:solidFill>
              <a:latin typeface="Arial Narrow" panose="020B0606020202030204" pitchFamily="34" charset="0"/>
            </a:endParaRPr>
          </a:p>
        </p:txBody>
      </p:sp>
      <p:sp>
        <p:nvSpPr>
          <p:cNvPr id="39" name="Прямоугольник 38"/>
          <p:cNvSpPr/>
          <p:nvPr/>
        </p:nvSpPr>
        <p:spPr>
          <a:xfrm>
            <a:off x="7440141" y="1703638"/>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40" name="Прямоугольник 39"/>
          <p:cNvSpPr/>
          <p:nvPr/>
        </p:nvSpPr>
        <p:spPr>
          <a:xfrm>
            <a:off x="8215616" y="2504386"/>
            <a:ext cx="723276"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18,6%</a:t>
            </a:r>
            <a:endParaRPr lang="ru-RU" b="1" dirty="0">
              <a:solidFill>
                <a:schemeClr val="accent6">
                  <a:lumMod val="75000"/>
                </a:schemeClr>
              </a:solidFill>
              <a:latin typeface="Arial Narrow" panose="020B0606020202030204" pitchFamily="34" charset="0"/>
            </a:endParaRPr>
          </a:p>
        </p:txBody>
      </p:sp>
      <p:sp>
        <p:nvSpPr>
          <p:cNvPr id="41" name="Прямоугольник 40"/>
          <p:cNvSpPr/>
          <p:nvPr/>
        </p:nvSpPr>
        <p:spPr>
          <a:xfrm rot="10800000">
            <a:off x="7971731" y="2404169"/>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pic>
        <p:nvPicPr>
          <p:cNvPr id="5122" name="Picture 2" descr="Z:\Мои документы\security-guar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160" y="980728"/>
            <a:ext cx="525432" cy="525432"/>
          </a:xfrm>
          <a:prstGeom prst="rect">
            <a:avLst/>
          </a:prstGeom>
          <a:noFill/>
          <a:extLst>
            <a:ext uri="{909E8E84-426E-40DD-AFC4-6F175D3DCCD1}">
              <a14:hiddenFill xmlns:a14="http://schemas.microsoft.com/office/drawing/2010/main">
                <a:solidFill>
                  <a:srgbClr val="FFFFFF"/>
                </a:solidFill>
              </a14:hiddenFill>
            </a:ext>
          </a:extLst>
        </p:spPr>
      </p:pic>
      <p:sp>
        <p:nvSpPr>
          <p:cNvPr id="42" name="Номер слайда 3"/>
          <p:cNvSpPr>
            <a:spLocks noGrp="1"/>
          </p:cNvSpPr>
          <p:nvPr/>
        </p:nvSpPr>
        <p:spPr bwMode="auto">
          <a:xfrm>
            <a:off x="8377320"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19</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172498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800" b="1" dirty="0" smtClean="0">
                <a:latin typeface="Arial Narrow" panose="020B0606020202030204" pitchFamily="34" charset="0"/>
              </a:rPr>
              <a:t>Описание общего </a:t>
            </a:r>
            <a:r>
              <a:rPr lang="ru-RU" sz="1800" b="1" dirty="0">
                <a:latin typeface="Arial Narrow" panose="020B0606020202030204" pitchFamily="34" charset="0"/>
              </a:rPr>
              <a:t>экономического фона и </a:t>
            </a:r>
            <a:r>
              <a:rPr lang="ru-RU" sz="1800" b="1" dirty="0" smtClean="0">
                <a:latin typeface="Arial Narrow" panose="020B0606020202030204" pitchFamily="34" charset="0"/>
              </a:rPr>
              <a:t/>
            </a:r>
            <a:br>
              <a:rPr lang="ru-RU" sz="1800" b="1" dirty="0" smtClean="0">
                <a:latin typeface="Arial Narrow" panose="020B0606020202030204" pitchFamily="34" charset="0"/>
              </a:rPr>
            </a:br>
            <a:r>
              <a:rPr lang="ru-RU" sz="1800" b="1" dirty="0" smtClean="0">
                <a:latin typeface="Arial Narrow" panose="020B0606020202030204" pitchFamily="34" charset="0"/>
              </a:rPr>
              <a:t>основных </a:t>
            </a:r>
            <a:r>
              <a:rPr lang="ru-RU" sz="1800" b="1" dirty="0">
                <a:latin typeface="Arial Narrow" panose="020B0606020202030204" pitchFamily="34" charset="0"/>
              </a:rPr>
              <a:t>тенденций </a:t>
            </a:r>
            <a:r>
              <a:rPr lang="ru-RU" sz="1800" b="1" dirty="0" smtClean="0">
                <a:latin typeface="Arial Narrow" panose="020B0606020202030204" pitchFamily="34" charset="0"/>
              </a:rPr>
              <a:t>развития </a:t>
            </a:r>
            <a:r>
              <a:rPr lang="ru-RU" sz="1800" b="1" dirty="0">
                <a:latin typeface="Arial Narrow" panose="020B0606020202030204" pitchFamily="34" charset="0"/>
              </a:rPr>
              <a:t>экономики </a:t>
            </a:r>
            <a:r>
              <a:rPr lang="ru-RU" sz="1800" b="1" dirty="0" smtClean="0">
                <a:latin typeface="Arial Narrow" panose="020B0606020202030204" pitchFamily="34" charset="0"/>
              </a:rPr>
              <a:t>страны</a:t>
            </a:r>
            <a:endParaRPr lang="ru-RU" sz="1800" b="1" dirty="0">
              <a:latin typeface="Arial Narrow" panose="020B0606020202030204" pitchFamily="34" charset="0"/>
            </a:endParaRPr>
          </a:p>
        </p:txBody>
      </p:sp>
      <p:graphicFrame>
        <p:nvGraphicFramePr>
          <p:cNvPr id="5" name="Диаграмма 4"/>
          <p:cNvGraphicFramePr/>
          <p:nvPr>
            <p:extLst>
              <p:ext uri="{D42A27DB-BD31-4B8C-83A1-F6EECF244321}">
                <p14:modId xmlns:p14="http://schemas.microsoft.com/office/powerpoint/2010/main" val="3061562877"/>
              </p:ext>
            </p:extLst>
          </p:nvPr>
        </p:nvGraphicFramePr>
        <p:xfrm>
          <a:off x="467544" y="3356992"/>
          <a:ext cx="7798720" cy="3379889"/>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467544" y="1421344"/>
            <a:ext cx="8415569" cy="1815882"/>
          </a:xfrm>
          <a:prstGeom prst="rect">
            <a:avLst/>
          </a:prstGeom>
        </p:spPr>
        <p:txBody>
          <a:bodyPr wrap="square" numCol="2" spcCol="360000">
            <a:spAutoFit/>
          </a:bodyPr>
          <a:lstStyle/>
          <a:p>
            <a:pPr indent="180000" algn="just"/>
            <a:r>
              <a:rPr lang="ru-RU" sz="1400" dirty="0">
                <a:latin typeface="Arial Narrow" panose="020B0606020202030204" pitchFamily="34" charset="0"/>
              </a:rPr>
              <a:t>В 2016 году экономика приспосабливалась к новым условиям после двукратного снижения цен на нефть, резкого сокращения объемов </a:t>
            </a:r>
            <a:r>
              <a:rPr lang="ru-RU" sz="1400" dirty="0" smtClean="0">
                <a:latin typeface="Arial Narrow" panose="020B0606020202030204" pitchFamily="34" charset="0"/>
              </a:rPr>
              <a:t>экспорта, </a:t>
            </a:r>
            <a:r>
              <a:rPr lang="ru-RU" sz="1400" dirty="0">
                <a:latin typeface="Arial Narrow" panose="020B0606020202030204" pitchFamily="34" charset="0"/>
              </a:rPr>
              <a:t>в том числе на ключевые товары, </a:t>
            </a:r>
            <a:r>
              <a:rPr lang="ru-RU" sz="1400" dirty="0" smtClean="0">
                <a:latin typeface="Arial Narrow" panose="020B0606020202030204" pitchFamily="34" charset="0"/>
              </a:rPr>
              <a:t>ограниченного доступа </a:t>
            </a:r>
            <a:r>
              <a:rPr lang="ru-RU" sz="1400" dirty="0">
                <a:latin typeface="Arial Narrow" panose="020B0606020202030204" pitchFamily="34" charset="0"/>
              </a:rPr>
              <a:t>к внешнему финансированию, </a:t>
            </a:r>
            <a:r>
              <a:rPr lang="ru-RU" sz="1400" dirty="0" smtClean="0">
                <a:latin typeface="Arial Narrow" panose="020B0606020202030204" pitchFamily="34" charset="0"/>
              </a:rPr>
              <a:t>санкционного давления.</a:t>
            </a:r>
            <a:endParaRPr lang="ru-RU" sz="1400" dirty="0">
              <a:latin typeface="Arial Narrow" panose="020B0606020202030204" pitchFamily="34" charset="0"/>
            </a:endParaRPr>
          </a:p>
          <a:p>
            <a:pPr indent="180000" algn="just"/>
            <a:r>
              <a:rPr lang="ru-RU" sz="1400" dirty="0" smtClean="0">
                <a:latin typeface="Arial Narrow" panose="020B0606020202030204" pitchFamily="34" charset="0"/>
              </a:rPr>
              <a:t>В </a:t>
            </a:r>
            <a:r>
              <a:rPr lang="ru-RU" sz="1400" dirty="0">
                <a:latin typeface="Arial Narrow" panose="020B0606020202030204" pitchFamily="34" charset="0"/>
              </a:rPr>
              <a:t>2017 </a:t>
            </a:r>
            <a:r>
              <a:rPr lang="ru-RU" sz="1400" dirty="0" smtClean="0">
                <a:latin typeface="Arial Narrow" panose="020B0606020202030204" pitchFamily="34" charset="0"/>
              </a:rPr>
              <a:t>году разрозненные </a:t>
            </a:r>
            <a:r>
              <a:rPr lang="ru-RU" sz="1400" dirty="0">
                <a:latin typeface="Arial Narrow" panose="020B0606020202030204" pitchFamily="34" charset="0"/>
              </a:rPr>
              <a:t>точки роста сформировались в устойчивую </a:t>
            </a:r>
            <a:r>
              <a:rPr lang="ru-RU" sz="1400" dirty="0" smtClean="0">
                <a:latin typeface="Arial Narrow" panose="020B0606020202030204" pitchFamily="34" charset="0"/>
              </a:rPr>
              <a:t>тенденцию и </a:t>
            </a:r>
            <a:r>
              <a:rPr lang="ru-RU" sz="1400" dirty="0">
                <a:latin typeface="Arial Narrow" panose="020B0606020202030204" pitchFamily="34" charset="0"/>
              </a:rPr>
              <a:t>демонстрируют весьма хороший </a:t>
            </a:r>
            <a:r>
              <a:rPr lang="ru-RU" sz="1400" dirty="0" smtClean="0">
                <a:latin typeface="Arial Narrow" panose="020B0606020202030204" pitchFamily="34" charset="0"/>
              </a:rPr>
              <a:t>рост.</a:t>
            </a:r>
          </a:p>
          <a:p>
            <a:pPr indent="180000" algn="just"/>
            <a:r>
              <a:rPr lang="ru-RU" sz="1400" dirty="0" smtClean="0">
                <a:latin typeface="Arial Narrow" panose="020B0606020202030204" pitchFamily="34" charset="0"/>
              </a:rPr>
              <a:t>В результате по итогам года ВВП  вырос на 1,2 п.п., перейдя на траекторию роста  после снижения на протяжении последних двух лет.</a:t>
            </a:r>
            <a:endParaRPr lang="ru-RU" sz="1400" dirty="0">
              <a:latin typeface="Arial Narrow" panose="020B0606020202030204" pitchFamily="34" charset="0"/>
            </a:endParaRPr>
          </a:p>
        </p:txBody>
      </p:sp>
      <p:sp>
        <p:nvSpPr>
          <p:cNvPr id="7"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2</a:t>
            </a:fld>
            <a:endParaRPr lang="ru-RU" sz="1800" dirty="0" smtClean="0">
              <a:solidFill>
                <a:schemeClr val="tx1"/>
              </a:solidFill>
              <a:latin typeface="Arial Narrow" panose="020B0606020202030204" pitchFamily="34" charset="0"/>
            </a:endParaRPr>
          </a:p>
        </p:txBody>
      </p:sp>
      <p:sp>
        <p:nvSpPr>
          <p:cNvPr id="3" name="TextBox 2"/>
          <p:cNvSpPr txBox="1"/>
          <p:nvPr/>
        </p:nvSpPr>
        <p:spPr>
          <a:xfrm>
            <a:off x="8418512" y="3452669"/>
            <a:ext cx="401960" cy="369332"/>
          </a:xfrm>
          <a:prstGeom prst="rect">
            <a:avLst/>
          </a:prstGeom>
          <a:noFill/>
        </p:spPr>
        <p:txBody>
          <a:bodyPr wrap="square" rtlCol="0">
            <a:spAutoFit/>
          </a:bodyPr>
          <a:lstStyle/>
          <a:p>
            <a:r>
              <a:rPr lang="ru-RU" dirty="0" smtClean="0">
                <a:latin typeface="Arial Narrow" panose="020B0606020202030204" pitchFamily="34" charset="0"/>
              </a:rPr>
              <a:t>%</a:t>
            </a:r>
            <a:endParaRPr lang="ru-RU" dirty="0">
              <a:latin typeface="Arial Narrow" panose="020B0606020202030204" pitchFamily="34" charset="0"/>
            </a:endParaRPr>
          </a:p>
        </p:txBody>
      </p:sp>
    </p:spTree>
    <p:extLst>
      <p:ext uri="{BB962C8B-B14F-4D97-AF65-F5344CB8AC3E}">
        <p14:creationId xmlns:p14="http://schemas.microsoft.com/office/powerpoint/2010/main" val="3418884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Налоговый контроль цен</a:t>
            </a:r>
            <a:endParaRPr lang="ru-RU" dirty="0"/>
          </a:p>
        </p:txBody>
      </p:sp>
      <p:sp>
        <p:nvSpPr>
          <p:cNvPr id="6" name="TextBox 5"/>
          <p:cNvSpPr txBox="1"/>
          <p:nvPr/>
        </p:nvSpPr>
        <p:spPr>
          <a:xfrm>
            <a:off x="385528" y="907738"/>
            <a:ext cx="8506951" cy="5970258"/>
          </a:xfrm>
          <a:prstGeom prst="rect">
            <a:avLst/>
          </a:prstGeom>
          <a:noFill/>
        </p:spPr>
        <p:txBody>
          <a:bodyPr wrap="square" numCol="2" spcCol="360000" rtlCol="0">
            <a:spAutoFit/>
          </a:bodyPr>
          <a:lstStyle/>
          <a:p>
            <a:pPr indent="180000" algn="just"/>
            <a:r>
              <a:rPr lang="ru-RU" sz="1400" dirty="0">
                <a:latin typeface="Arial Narrow" panose="020B0606020202030204" pitchFamily="34" charset="0"/>
              </a:rPr>
              <a:t>При введении института контроля за трансфертным ценообразованием законодателем была выбрана модель централизованного контроля за наиболее важной частью сделок между взаимозависимыми лицами – контролируемыми сделками. Такой контроль может осуществляться только непосредственно </a:t>
            </a:r>
            <a:r>
              <a:rPr lang="ru-RU" sz="1400" dirty="0" smtClean="0">
                <a:latin typeface="Arial Narrow" panose="020B0606020202030204" pitchFamily="34" charset="0"/>
              </a:rPr>
              <a:t>ЦА ФНС </a:t>
            </a:r>
            <a:r>
              <a:rPr lang="ru-RU" sz="1400" dirty="0">
                <a:latin typeface="Arial Narrow" panose="020B0606020202030204" pitchFamily="34" charset="0"/>
              </a:rPr>
              <a:t>России без участия территориальных налоговых органов. В связи с этим администрирование трансфертного ценообразования было направлено на создание системы эффективного риск-анализа, мониторинга перемещения налоговой базы между компаниями внутри холдинга с целью выявления зон потенциального риска. </a:t>
            </a:r>
          </a:p>
          <a:p>
            <a:pPr indent="180000" algn="just"/>
            <a:r>
              <a:rPr lang="ru-RU" sz="1400" dirty="0">
                <a:latin typeface="Arial Narrow" panose="020B0606020202030204" pitchFamily="34" charset="0"/>
              </a:rPr>
              <a:t>За период 2014 </a:t>
            </a:r>
            <a:r>
              <a:rPr lang="ru-RU" sz="1400" dirty="0" smtClean="0">
                <a:latin typeface="Arial Narrow" panose="020B0606020202030204" pitchFamily="34" charset="0"/>
              </a:rPr>
              <a:t>– 2017 гг. </a:t>
            </a:r>
            <a:r>
              <a:rPr lang="ru-RU" sz="1400" dirty="0">
                <a:latin typeface="Arial Narrow" panose="020B0606020202030204" pitchFamily="34" charset="0"/>
              </a:rPr>
              <a:t>было назначено 34 проверки. Основной акцент в контрольной работе в первые </a:t>
            </a:r>
            <a:r>
              <a:rPr lang="ru-RU" sz="1400" dirty="0" smtClean="0">
                <a:latin typeface="Arial Narrow" panose="020B0606020202030204" pitchFamily="34" charset="0"/>
              </a:rPr>
              <a:t>годы </a:t>
            </a:r>
            <a:r>
              <a:rPr lang="ru-RU" sz="1400" dirty="0">
                <a:latin typeface="Arial Narrow" panose="020B0606020202030204" pitchFamily="34" charset="0"/>
              </a:rPr>
              <a:t>был сделан на выборочных проверках наиболее рисковых сделок в важных для бюджета отраслях экономики (внешнеэкономические сделки с иностранными взаимозависимыми лицами и/или резидентами офшорных зон по реализации нефти, нефтепродуктов, цветных металлов, минеральных удобрений) с целью формирования риск-профилей и методики выявления высокорисковых групп налогоплательщиков с учетом отраслевой специфики.</a:t>
            </a:r>
          </a:p>
          <a:p>
            <a:pPr indent="180000" algn="just"/>
            <a:r>
              <a:rPr lang="ru-RU" sz="1400" dirty="0">
                <a:latin typeface="Arial Narrow" panose="020B0606020202030204" pitchFamily="34" charset="0"/>
              </a:rPr>
              <a:t>По состоянию на 01.01.2018:</a:t>
            </a:r>
          </a:p>
          <a:p>
            <a:pPr indent="180000" algn="just"/>
            <a:r>
              <a:rPr lang="ru-RU" sz="1400" dirty="0">
                <a:latin typeface="Arial Narrow" panose="020B0606020202030204" pitchFamily="34" charset="0"/>
              </a:rPr>
              <a:t>- вынесено 26 решений с общей суммой доначислений налога на прибыль организаций (включая пени) 3,4 млрд. рублей. Также уменьшены убытки на сумму 2,8 млрд. рублей, что привело к увеличению суммы налога на прибыль к уплате в бюджет на 0,56 млрд. рублей в налоговых периодах использования убытков в уменьшение налоговой базы;</a:t>
            </a:r>
          </a:p>
          <a:p>
            <a:pPr indent="180000" algn="just"/>
            <a:r>
              <a:rPr lang="ru-RU" sz="1400" dirty="0">
                <a:latin typeface="Arial Narrow" panose="020B0606020202030204" pitchFamily="34" charset="0"/>
              </a:rPr>
              <a:t>- вынесен 1 акт с общей суммой налоговых претензий 0,07 млрд. рублей.</a:t>
            </a:r>
          </a:p>
          <a:p>
            <a:pPr indent="180000" algn="just"/>
            <a:r>
              <a:rPr lang="ru-RU" sz="1400" dirty="0">
                <a:latin typeface="Arial Narrow" panose="020B0606020202030204" pitchFamily="34" charset="0"/>
              </a:rPr>
              <a:t>В стадии проведения и оформления результатов находится 7 проверок.</a:t>
            </a:r>
          </a:p>
          <a:p>
            <a:pPr indent="180000" algn="just"/>
            <a:r>
              <a:rPr lang="ru-RU" sz="1400" dirty="0">
                <a:latin typeface="Arial Narrow" panose="020B0606020202030204" pitchFamily="34" charset="0"/>
              </a:rPr>
              <a:t> </a:t>
            </a:r>
            <a:r>
              <a:rPr lang="ru-RU" sz="1400" b="1" dirty="0" smtClean="0">
                <a:latin typeface="Arial Narrow" panose="020B0606020202030204" pitchFamily="34" charset="0"/>
              </a:rPr>
              <a:t>Самостоятельные </a:t>
            </a:r>
            <a:r>
              <a:rPr lang="ru-RU" sz="1400" b="1" dirty="0">
                <a:latin typeface="Arial Narrow" panose="020B0606020202030204" pitchFamily="34" charset="0"/>
              </a:rPr>
              <a:t>корректировки налоговой базы</a:t>
            </a:r>
            <a:endParaRPr lang="ru-RU" sz="1400" dirty="0">
              <a:latin typeface="Arial Narrow" panose="020B0606020202030204" pitchFamily="34" charset="0"/>
            </a:endParaRPr>
          </a:p>
          <a:p>
            <a:pPr indent="180000" algn="just"/>
            <a:r>
              <a:rPr lang="ru-RU" sz="1400" dirty="0">
                <a:latin typeface="Arial Narrow" panose="020B0606020202030204" pitchFamily="34" charset="0"/>
              </a:rPr>
              <a:t>В результате контрольно-аналитической работы за налоговые периоды 2012-2016 годов до назначения проверок ряд налогоплательщиков, применявших трансфертные цены, на основании пункта 6 статьи 105.3 НК РФ по состоянию на 01.01.2018 самостоятельно скорректировали налогооблагаемую базу на сумму более </a:t>
            </a:r>
            <a:r>
              <a:rPr lang="ru-RU" sz="1400" dirty="0" smtClean="0">
                <a:latin typeface="Arial Narrow" panose="020B0606020202030204" pitchFamily="34" charset="0"/>
              </a:rPr>
              <a:t>120 млрд</a:t>
            </a:r>
            <a:r>
              <a:rPr lang="ru-RU" sz="1400" dirty="0">
                <a:latin typeface="Arial Narrow" panose="020B0606020202030204" pitchFamily="34" charset="0"/>
              </a:rPr>
              <a:t>. рублей, из них самостоятельные корректировки по налогу на прибыль организаций – 118,6 млрд. рублей. В бюджет дополнительно поступило 16,8 млрд. рублей, из них налога на прибыль организаций – 16,6 млрд. рублей, в том числе 2,5 млрд. рублей самостоятельные корректировки налога на прибыль последующих периодов, произведенные по результатам проверок.</a:t>
            </a:r>
          </a:p>
          <a:p>
            <a:pPr indent="180000" algn="just"/>
            <a:r>
              <a:rPr lang="ru-RU" sz="1400" dirty="0">
                <a:latin typeface="Arial Narrow" panose="020B0606020202030204" pitchFamily="34" charset="0"/>
              </a:rPr>
              <a:t> </a:t>
            </a:r>
          </a:p>
          <a:p>
            <a:pPr indent="180000" algn="just"/>
            <a:r>
              <a:rPr lang="ru-RU" sz="1400" b="1" dirty="0">
                <a:latin typeface="Arial Narrow" panose="020B0606020202030204" pitchFamily="34" charset="0"/>
              </a:rPr>
              <a:t> </a:t>
            </a:r>
            <a:endParaRPr lang="ru-RU" sz="1400" dirty="0">
              <a:latin typeface="Arial Narrow" panose="020B0606020202030204" pitchFamily="34" charset="0"/>
            </a:endParaRPr>
          </a:p>
        </p:txBody>
      </p:sp>
      <p:sp>
        <p:nvSpPr>
          <p:cNvPr id="7" name="Номер слайда 3"/>
          <p:cNvSpPr>
            <a:spLocks noGrp="1"/>
          </p:cNvSpPr>
          <p:nvPr/>
        </p:nvSpPr>
        <p:spPr bwMode="auto">
          <a:xfrm>
            <a:off x="8377320"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20</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2212662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5110" y="908720"/>
            <a:ext cx="8427370" cy="5616624"/>
          </a:xfrm>
          <a:prstGeom prst="rect">
            <a:avLst/>
          </a:prstGeom>
          <a:noFill/>
        </p:spPr>
        <p:txBody>
          <a:bodyPr wrap="square" numCol="2" spcCol="360000" rtlCol="0">
            <a:spAutoFit/>
          </a:bodyPr>
          <a:lstStyle/>
          <a:p>
            <a:pPr indent="180000" algn="just"/>
            <a:r>
              <a:rPr lang="ru-RU" sz="1400" b="1" dirty="0" smtClean="0">
                <a:latin typeface="Arial Narrow" panose="020B0606020202030204" pitchFamily="34" charset="0"/>
              </a:rPr>
              <a:t>Заключение </a:t>
            </a:r>
            <a:r>
              <a:rPr lang="ru-RU" sz="1400" b="1" dirty="0">
                <a:latin typeface="Arial Narrow" panose="020B0606020202030204" pitchFamily="34" charset="0"/>
              </a:rPr>
              <a:t>соглашений о ценообразовании для целей налогообложения</a:t>
            </a:r>
            <a:r>
              <a:rPr lang="ru-RU" sz="1400" dirty="0">
                <a:latin typeface="Arial Narrow" panose="020B0606020202030204" pitchFamily="34" charset="0"/>
              </a:rPr>
              <a:t> На 01.01.2018 в рамках реализации полномочий, предусмотренных главой 14.6 НК РФ:</a:t>
            </a:r>
          </a:p>
          <a:p>
            <a:pPr indent="180000" algn="just"/>
            <a:r>
              <a:rPr lang="ru-RU" sz="1400" dirty="0">
                <a:latin typeface="Arial Narrow" panose="020B0606020202030204" pitchFamily="34" charset="0"/>
              </a:rPr>
              <a:t>- заключено 9 соглашений о ценообразовании для целей налогообложения с 26 крупнейшими российскими налогоплательщиками;</a:t>
            </a:r>
          </a:p>
          <a:p>
            <a:pPr indent="180000" algn="just"/>
            <a:r>
              <a:rPr lang="ru-RU" sz="1400" dirty="0">
                <a:latin typeface="Arial Narrow" panose="020B0606020202030204" pitchFamily="34" charset="0"/>
              </a:rPr>
              <a:t>- проведена проверка 9 отчетов по исполнению налогоплательщиками условий ранее заключенных соглашений о ценообразовании, по результатам которой в бюджет дополнительно поступило 0,5 млрд. руб. налога на прибыль организаций.</a:t>
            </a:r>
          </a:p>
          <a:p>
            <a:pPr indent="180000" algn="just"/>
            <a:r>
              <a:rPr lang="ru-RU" sz="1400" dirty="0">
                <a:latin typeface="Arial Narrow" panose="020B0606020202030204" pitchFamily="34" charset="0"/>
              </a:rPr>
              <a:t>В стадии рассмотрения и анализа находятся 10 заявлений о заключении соглашений о ценообразовании и 5 отчетов по исполнению условий ранее заключенных соглашений о ценообразовании.</a:t>
            </a:r>
          </a:p>
          <a:p>
            <a:pPr indent="180000" algn="just"/>
            <a:r>
              <a:rPr lang="ru-RU" sz="1400" dirty="0">
                <a:latin typeface="Arial Narrow" panose="020B0606020202030204" pitchFamily="34" charset="0"/>
              </a:rPr>
              <a:t>В рамках предварительных обсуждений рассматриваются условия, порядок определения цен и применения методик (формул) ценообразования 6 проектов соглашений о ценообразовании.  </a:t>
            </a:r>
          </a:p>
          <a:p>
            <a:pPr indent="180000" algn="just"/>
            <a:endParaRPr lang="ru-RU" sz="1400" b="1" dirty="0" smtClean="0">
              <a:latin typeface="Arial Narrow" panose="020B0606020202030204" pitchFamily="34" charset="0"/>
            </a:endParaRPr>
          </a:p>
          <a:p>
            <a:pPr indent="180000" algn="just"/>
            <a:r>
              <a:rPr lang="ru-RU" sz="1400" b="1" dirty="0" smtClean="0">
                <a:latin typeface="Arial Narrow" panose="020B0606020202030204" pitchFamily="34" charset="0"/>
              </a:rPr>
              <a:t>Поступление </a:t>
            </a:r>
            <a:r>
              <a:rPr lang="ru-RU" sz="1400" b="1" dirty="0">
                <a:latin typeface="Arial Narrow" panose="020B0606020202030204" pitchFamily="34" charset="0"/>
              </a:rPr>
              <a:t>сведений о контролируемых сделках в информационные ресурсы ФНС России</a:t>
            </a:r>
            <a:endParaRPr lang="ru-RU" sz="1400" dirty="0">
              <a:latin typeface="Arial Narrow" panose="020B0606020202030204" pitchFamily="34" charset="0"/>
            </a:endParaRPr>
          </a:p>
          <a:p>
            <a:pPr indent="180000" algn="just"/>
            <a:r>
              <a:rPr lang="ru-RU" sz="1400" dirty="0">
                <a:latin typeface="Arial Narrow" panose="020B0606020202030204" pitchFamily="34" charset="0"/>
              </a:rPr>
              <a:t>ФНС России продолжает работу по приему уведомлений о контролируемых сделках.</a:t>
            </a:r>
          </a:p>
          <a:p>
            <a:pPr indent="180000" algn="just"/>
            <a:r>
              <a:rPr lang="ru-RU" sz="1400" dirty="0">
                <a:latin typeface="Arial Narrow" panose="020B0606020202030204" pitchFamily="34" charset="0"/>
              </a:rPr>
              <a:t>Подведены итоги кампании по предоставлению уведомлений о контролируемых сделках, совершенных в 2016 году.</a:t>
            </a:r>
          </a:p>
          <a:p>
            <a:pPr indent="180000" algn="just"/>
            <a:r>
              <a:rPr lang="ru-RU" sz="1400" dirty="0">
                <a:latin typeface="Arial Narrow" panose="020B0606020202030204" pitchFamily="34" charset="0"/>
              </a:rPr>
              <a:t>По данным отчета 1-ТЦ, по состоянию на 01.01.2018 налогоплательщики представили 16 092 уведомления о контролируемых сделках, совершенных в 2016 году, что на 16% больше, чем по сделкам 2015 года. В уведомлениях заявлены сведения в отношении более чем 124 млн. контролируемых сделок, что на 27% выше по сравнению с количеством контролируемых сделок в 2015 году. </a:t>
            </a:r>
          </a:p>
          <a:p>
            <a:pPr indent="180000" algn="just"/>
            <a:r>
              <a:rPr lang="ru-RU" sz="1400" dirty="0">
                <a:latin typeface="Arial Narrow" panose="020B0606020202030204" pitchFamily="34" charset="0"/>
              </a:rPr>
              <a:t>Общая сумма контролируемых сделок, совершенных </a:t>
            </a:r>
            <a:r>
              <a:rPr lang="ru-RU" sz="1400" dirty="0" smtClean="0">
                <a:latin typeface="Arial Narrow" panose="020B0606020202030204" pitchFamily="34" charset="0"/>
              </a:rPr>
              <a:t>в 2016 году, составляет свыше </a:t>
            </a:r>
            <a:r>
              <a:rPr lang="ru-RU" sz="1400" dirty="0">
                <a:latin typeface="Arial Narrow" panose="020B0606020202030204" pitchFamily="34" charset="0"/>
              </a:rPr>
              <a:t>344 трлн. рублей. </a:t>
            </a:r>
          </a:p>
          <a:p>
            <a:pPr indent="180000" algn="just"/>
            <a:r>
              <a:rPr lang="ru-RU" sz="1400" dirty="0">
                <a:latin typeface="Arial Narrow" panose="020B0606020202030204" pitchFamily="34" charset="0"/>
              </a:rPr>
              <a:t>По данным ИР «Трансфертная цена» территориальными налоговыми органами по состоянию на 01.01.2018 было сформировано более 3 </a:t>
            </a:r>
            <a:r>
              <a:rPr lang="ru-RU" sz="1400" dirty="0" smtClean="0">
                <a:latin typeface="Arial Narrow" panose="020B0606020202030204" pitchFamily="34" charset="0"/>
              </a:rPr>
              <a:t>тысяч извещений </a:t>
            </a:r>
            <a:r>
              <a:rPr lang="ru-RU" sz="1400" dirty="0">
                <a:latin typeface="Arial Narrow" panose="020B0606020202030204" pitchFamily="34" charset="0"/>
              </a:rPr>
              <a:t>о контролируемых сделках, выявленных в рамках проведения выездных и камеральных налоговых проверок, информация о которых не была отражена налогоплательщиками в уведомлениях о контролируемых сделках.</a:t>
            </a:r>
          </a:p>
          <a:p>
            <a:pPr indent="180000" algn="just"/>
            <a:endParaRPr lang="ru-RU" sz="1400" dirty="0">
              <a:latin typeface="Arial Narrow" panose="020B0606020202030204" pitchFamily="34" charset="0"/>
            </a:endParaRPr>
          </a:p>
          <a:p>
            <a:pPr indent="180000" algn="just"/>
            <a:endParaRPr lang="ru-RU" sz="1400" dirty="0">
              <a:latin typeface="Arial Narrow" panose="020B0606020202030204" pitchFamily="34" charset="0"/>
            </a:endParaRPr>
          </a:p>
        </p:txBody>
      </p:sp>
      <p:sp>
        <p:nvSpPr>
          <p:cNvPr id="4" name="Заголовок 1"/>
          <p:cNvSpPr>
            <a:spLocks noGrp="1"/>
          </p:cNvSpPr>
          <p:nvPr>
            <p:ph type="title"/>
          </p:nvPr>
        </p:nvSpPr>
        <p:spPr/>
        <p:txBody>
          <a:bodyPr/>
          <a:lstStyle/>
          <a:p>
            <a:r>
              <a:rPr lang="ru-RU" dirty="0" smtClean="0"/>
              <a:t>Налоговый контроль цен</a:t>
            </a:r>
            <a:endParaRPr lang="ru-RU" dirty="0"/>
          </a:p>
        </p:txBody>
      </p:sp>
      <p:sp>
        <p:nvSpPr>
          <p:cNvPr id="5" name="Номер слайда 3"/>
          <p:cNvSpPr>
            <a:spLocks noGrp="1"/>
          </p:cNvSpPr>
          <p:nvPr/>
        </p:nvSpPr>
        <p:spPr bwMode="auto">
          <a:xfrm>
            <a:off x="8377320"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21</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2217401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Валютный контроль</a:t>
            </a:r>
            <a:endParaRPr lang="ru-RU" dirty="0"/>
          </a:p>
        </p:txBody>
      </p:sp>
      <p:sp>
        <p:nvSpPr>
          <p:cNvPr id="3" name="TextBox 2"/>
          <p:cNvSpPr txBox="1"/>
          <p:nvPr/>
        </p:nvSpPr>
        <p:spPr>
          <a:xfrm>
            <a:off x="467544" y="1196752"/>
            <a:ext cx="8496944" cy="5262979"/>
          </a:xfrm>
          <a:prstGeom prst="rect">
            <a:avLst/>
          </a:prstGeom>
          <a:noFill/>
        </p:spPr>
        <p:txBody>
          <a:bodyPr wrap="square" numCol="2" spcCol="360000" rtlCol="0">
            <a:spAutoFit/>
          </a:bodyPr>
          <a:lstStyle/>
          <a:p>
            <a:pPr indent="180000" algn="just"/>
            <a:r>
              <a:rPr lang="ru-RU" sz="1200" dirty="0">
                <a:latin typeface="Arial Narrow" panose="020B0606020202030204" pitchFamily="34" charset="0"/>
              </a:rPr>
              <a:t>В 2017 году территориальными налоговыми органами </a:t>
            </a:r>
            <a:r>
              <a:rPr lang="ru-RU" sz="1200" dirty="0" smtClean="0">
                <a:latin typeface="Arial Narrow" panose="020B0606020202030204" pitchFamily="34" charset="0"/>
              </a:rPr>
              <a:t>проведено более 36,7 тыс. проверок </a:t>
            </a:r>
            <a:r>
              <a:rPr lang="ru-RU" sz="1200" dirty="0">
                <a:latin typeface="Arial Narrow" panose="020B0606020202030204" pitchFamily="34" charset="0"/>
              </a:rPr>
              <a:t>соблюдения валютного законодательства, что на </a:t>
            </a:r>
            <a:r>
              <a:rPr lang="ru-RU" sz="1200" dirty="0" smtClean="0">
                <a:latin typeface="Arial Narrow" panose="020B0606020202030204" pitchFamily="34" charset="0"/>
              </a:rPr>
              <a:t>12,7 тыс. проверок, </a:t>
            </a:r>
            <a:r>
              <a:rPr lang="ru-RU" sz="1200" dirty="0">
                <a:latin typeface="Arial Narrow" panose="020B0606020202030204" pitchFamily="34" charset="0"/>
              </a:rPr>
              <a:t>или на 53% больше, чем за 2016 год.</a:t>
            </a:r>
          </a:p>
          <a:p>
            <a:pPr indent="180000" algn="just"/>
            <a:r>
              <a:rPr lang="ru-RU" sz="1200" dirty="0">
                <a:latin typeface="Arial Narrow" panose="020B0606020202030204" pitchFamily="34" charset="0"/>
              </a:rPr>
              <a:t>По результатам проведенных в 2017 году проверок выявлено </a:t>
            </a:r>
            <a:r>
              <a:rPr lang="ru-RU" sz="1200" dirty="0" smtClean="0">
                <a:latin typeface="Arial Narrow" panose="020B0606020202030204" pitchFamily="34" charset="0"/>
              </a:rPr>
              <a:t>53,6 тыс. нарушений </a:t>
            </a:r>
            <a:r>
              <a:rPr lang="ru-RU" sz="1200" dirty="0">
                <a:latin typeface="Arial Narrow" panose="020B0606020202030204" pitchFamily="34" charset="0"/>
              </a:rPr>
              <a:t>валютного законодательства (на </a:t>
            </a:r>
            <a:r>
              <a:rPr lang="ru-RU" sz="1200" dirty="0" smtClean="0">
                <a:latin typeface="Arial Narrow" panose="020B0606020202030204" pitchFamily="34" charset="0"/>
              </a:rPr>
              <a:t>36,8 тыс., </a:t>
            </a:r>
            <a:r>
              <a:rPr lang="ru-RU" sz="1200" dirty="0">
                <a:latin typeface="Arial Narrow" panose="020B0606020202030204" pitchFamily="34" charset="0"/>
              </a:rPr>
              <a:t>или в </a:t>
            </a:r>
            <a:r>
              <a:rPr lang="ru-RU" sz="1200" dirty="0" smtClean="0">
                <a:latin typeface="Arial Narrow" panose="020B0606020202030204" pitchFamily="34" charset="0"/>
              </a:rPr>
              <a:t>3,1 </a:t>
            </a:r>
            <a:r>
              <a:rPr lang="ru-RU" sz="1200" dirty="0">
                <a:latin typeface="Arial Narrow" panose="020B0606020202030204" pitchFamily="34" charset="0"/>
              </a:rPr>
              <a:t>раза больше, чем за 2016 год), составлено </a:t>
            </a:r>
            <a:r>
              <a:rPr lang="ru-RU" sz="1200" dirty="0" smtClean="0">
                <a:latin typeface="Arial Narrow" panose="020B0606020202030204" pitchFamily="34" charset="0"/>
              </a:rPr>
              <a:t>60,1 тыс.  </a:t>
            </a:r>
            <a:r>
              <a:rPr lang="ru-RU" sz="1200" dirty="0">
                <a:latin typeface="Arial Narrow" panose="020B0606020202030204" pitchFamily="34" charset="0"/>
              </a:rPr>
              <a:t>протоколов об административных правонарушениях (на </a:t>
            </a:r>
            <a:r>
              <a:rPr lang="ru-RU" sz="1200" dirty="0" smtClean="0">
                <a:latin typeface="Arial Narrow" panose="020B0606020202030204" pitchFamily="34" charset="0"/>
              </a:rPr>
              <a:t>43,3 тыс., </a:t>
            </a:r>
            <a:r>
              <a:rPr lang="ru-RU" sz="1200" dirty="0">
                <a:latin typeface="Arial Narrow" panose="020B0606020202030204" pitchFamily="34" charset="0"/>
              </a:rPr>
              <a:t>или в </a:t>
            </a:r>
            <a:r>
              <a:rPr lang="ru-RU" sz="1200" dirty="0" smtClean="0">
                <a:latin typeface="Arial Narrow" panose="020B0606020202030204" pitchFamily="34" charset="0"/>
              </a:rPr>
              <a:t>3,6 </a:t>
            </a:r>
            <a:r>
              <a:rPr lang="ru-RU" sz="1200" dirty="0">
                <a:latin typeface="Arial Narrow" panose="020B0606020202030204" pitchFamily="34" charset="0"/>
              </a:rPr>
              <a:t>раза больше, чем за 2016 год).</a:t>
            </a:r>
          </a:p>
          <a:p>
            <a:pPr indent="180000" algn="just"/>
            <a:r>
              <a:rPr lang="ru-RU" sz="1200" dirty="0">
                <a:latin typeface="Arial Narrow" panose="020B0606020202030204" pitchFamily="34" charset="0"/>
              </a:rPr>
              <a:t>Показатель результативности проведенных проверок по итогам 2017 года составил 95% против 57% по итогам 2016 года. </a:t>
            </a:r>
          </a:p>
          <a:p>
            <a:pPr indent="180000" algn="just"/>
            <a:r>
              <a:rPr lang="ru-RU" sz="1200" dirty="0">
                <a:latin typeface="Arial Narrow" panose="020B0606020202030204" pitchFamily="34" charset="0"/>
              </a:rPr>
              <a:t>По результатам рассмотрения указанных дел предъявлено штрафных санкций на сумму </a:t>
            </a:r>
            <a:r>
              <a:rPr lang="ru-RU" sz="1200" dirty="0" smtClean="0">
                <a:latin typeface="Arial Narrow" panose="020B0606020202030204" pitchFamily="34" charset="0"/>
              </a:rPr>
              <a:t>846,3 </a:t>
            </a:r>
            <a:r>
              <a:rPr lang="ru-RU" sz="1200" dirty="0">
                <a:latin typeface="Arial Narrow" panose="020B0606020202030204" pitchFamily="34" charset="0"/>
              </a:rPr>
              <a:t>млн. рублей (на </a:t>
            </a:r>
            <a:r>
              <a:rPr lang="ru-RU" sz="1200" dirty="0" smtClean="0">
                <a:latin typeface="Arial Narrow" panose="020B0606020202030204" pitchFamily="34" charset="0"/>
              </a:rPr>
              <a:t>562 </a:t>
            </a:r>
            <a:r>
              <a:rPr lang="ru-RU" sz="1200" dirty="0">
                <a:latin typeface="Arial Narrow" panose="020B0606020202030204" pitchFamily="34" charset="0"/>
              </a:rPr>
              <a:t>млн. рублей, или в 3 раза больше чем за 2016 год</a:t>
            </a:r>
            <a:r>
              <a:rPr lang="ru-RU" sz="1200" dirty="0" smtClean="0">
                <a:latin typeface="Arial Narrow" panose="020B0606020202030204" pitchFamily="34" charset="0"/>
              </a:rPr>
              <a:t>), </a:t>
            </a:r>
            <a:r>
              <a:rPr lang="ru-RU" sz="1200" dirty="0">
                <a:latin typeface="Arial Narrow" panose="020B0606020202030204" pitchFamily="34" charset="0"/>
              </a:rPr>
              <a:t>из которых взыскано </a:t>
            </a:r>
            <a:r>
              <a:rPr lang="ru-RU" sz="1200" dirty="0" smtClean="0">
                <a:latin typeface="Arial Narrow" panose="020B0606020202030204" pitchFamily="34" charset="0"/>
              </a:rPr>
              <a:t>499,4 </a:t>
            </a:r>
            <a:r>
              <a:rPr lang="ru-RU" sz="1200" dirty="0">
                <a:latin typeface="Arial Narrow" panose="020B0606020202030204" pitchFamily="34" charset="0"/>
              </a:rPr>
              <a:t>млн. рублей (на </a:t>
            </a:r>
            <a:r>
              <a:rPr lang="ru-RU" sz="1200" dirty="0" smtClean="0">
                <a:latin typeface="Arial Narrow" panose="020B0606020202030204" pitchFamily="34" charset="0"/>
              </a:rPr>
              <a:t>332,5 </a:t>
            </a:r>
            <a:r>
              <a:rPr lang="ru-RU" sz="1200" dirty="0">
                <a:latin typeface="Arial Narrow" panose="020B0606020202030204" pitchFamily="34" charset="0"/>
              </a:rPr>
              <a:t>млн. рублей, или в 3 раза больше, чем за 2016 год).</a:t>
            </a:r>
          </a:p>
          <a:p>
            <a:pPr indent="180000" algn="just"/>
            <a:r>
              <a:rPr lang="ru-RU" sz="1200" dirty="0">
                <a:latin typeface="Arial Narrow" panose="020B0606020202030204" pitchFamily="34" charset="0"/>
              </a:rPr>
              <a:t>Также в 2017 году налоговыми органами составлено 1 718 протоколов по «смежным нарушениям», выявляемым в ходе мероприятий валютного контроля (статьи 19.4, 19.4.1, 19.5, 19.6, 20.25 КоАП РФ и т.д.), дела по которым рассматриваются судебными органами. По результатам рассмотрения указанных дел судами предъявлено штрафных санкций на сумму </a:t>
            </a:r>
            <a:r>
              <a:rPr lang="ru-RU" sz="1200" dirty="0" smtClean="0">
                <a:latin typeface="Arial Narrow" panose="020B0606020202030204" pitchFamily="34" charset="0"/>
              </a:rPr>
              <a:t>30,5 </a:t>
            </a:r>
            <a:r>
              <a:rPr lang="ru-RU" sz="1200" dirty="0">
                <a:latin typeface="Arial Narrow" panose="020B0606020202030204" pitchFamily="34" charset="0"/>
              </a:rPr>
              <a:t>млн. рублей.</a:t>
            </a:r>
          </a:p>
          <a:p>
            <a:pPr indent="180000" algn="just"/>
            <a:r>
              <a:rPr lang="ru-RU" sz="1200" dirty="0">
                <a:latin typeface="Arial Narrow" panose="020B0606020202030204" pitchFamily="34" charset="0"/>
              </a:rPr>
              <a:t>Основными нарушениями, выявляемыми налоговыми органами при проведении проверок, в 2017 году стали нарушения, связанные с несоблюдением установленного порядка или срока представления форм учета по валютным операциям, отчетов о движении денежных средств по счетам в зарубежных банках, правил оформления паспортов сделок. На данные правонарушения пришлось 85% возбужденных дел об административных правонарушениях.</a:t>
            </a:r>
          </a:p>
          <a:p>
            <a:pPr indent="180000" algn="just"/>
            <a:r>
              <a:rPr lang="ru-RU" sz="1200" dirty="0">
                <a:latin typeface="Arial Narrow" panose="020B0606020202030204" pitchFamily="34" charset="0"/>
              </a:rPr>
              <a:t>Возросло число выявляемых нарушений, связанных с нерепатриацией денежных средств. Если в 2016 году было выявлено 356 таких нарушений, то в 2017 году их число составило уже 1 888, т.е. в 5.3 раз больше.</a:t>
            </a:r>
          </a:p>
          <a:p>
            <a:pPr indent="180000" algn="just"/>
            <a:r>
              <a:rPr lang="ru-RU" sz="1200" dirty="0">
                <a:latin typeface="Arial Narrow" panose="020B0606020202030204" pitchFamily="34" charset="0"/>
              </a:rPr>
              <a:t>В 2017 году налоговыми органами по результатам рассмотрения дел, связанных </a:t>
            </a:r>
            <a:r>
              <a:rPr lang="ru-RU" sz="1200" dirty="0" smtClean="0">
                <a:latin typeface="Arial Narrow" panose="020B0606020202030204" pitchFamily="34" charset="0"/>
              </a:rPr>
              <a:t>с </a:t>
            </a:r>
            <a:r>
              <a:rPr lang="ru-RU" sz="1200" dirty="0" err="1" smtClean="0">
                <a:latin typeface="Arial Narrow" panose="020B0606020202030204" pitchFamily="34" charset="0"/>
              </a:rPr>
              <a:t>нерепатриацией</a:t>
            </a:r>
            <a:r>
              <a:rPr lang="ru-RU" sz="1200" dirty="0" smtClean="0">
                <a:latin typeface="Arial Narrow" panose="020B0606020202030204" pitchFamily="34" charset="0"/>
              </a:rPr>
              <a:t> </a:t>
            </a:r>
            <a:r>
              <a:rPr lang="ru-RU" sz="1200" dirty="0">
                <a:latin typeface="Arial Narrow" panose="020B0606020202030204" pitchFamily="34" charset="0"/>
              </a:rPr>
              <a:t>денежных средств, предъявлено штрафных санкций на сумму </a:t>
            </a:r>
            <a:r>
              <a:rPr lang="ru-RU" sz="1200" dirty="0" smtClean="0">
                <a:latin typeface="Arial Narrow" panose="020B0606020202030204" pitchFamily="34" charset="0"/>
              </a:rPr>
              <a:t>179,5 </a:t>
            </a:r>
            <a:r>
              <a:rPr lang="ru-RU" sz="1200" dirty="0">
                <a:latin typeface="Arial Narrow" panose="020B0606020202030204" pitchFamily="34" charset="0"/>
              </a:rPr>
              <a:t>млн. рублей (на </a:t>
            </a:r>
            <a:r>
              <a:rPr lang="ru-RU" sz="1200" dirty="0" smtClean="0">
                <a:latin typeface="Arial Narrow" panose="020B0606020202030204" pitchFamily="34" charset="0"/>
              </a:rPr>
              <a:t>96,1 </a:t>
            </a:r>
            <a:r>
              <a:rPr lang="ru-RU" sz="1200" dirty="0">
                <a:latin typeface="Arial Narrow" panose="020B0606020202030204" pitchFamily="34" charset="0"/>
              </a:rPr>
              <a:t>млн. рублей, или в </a:t>
            </a:r>
            <a:r>
              <a:rPr lang="ru-RU" sz="1200" dirty="0" smtClean="0">
                <a:latin typeface="Arial Narrow" panose="020B0606020202030204" pitchFamily="34" charset="0"/>
              </a:rPr>
              <a:t>2,1 </a:t>
            </a:r>
            <a:r>
              <a:rPr lang="ru-RU" sz="1200" dirty="0">
                <a:latin typeface="Arial Narrow" panose="020B0606020202030204" pitchFamily="34" charset="0"/>
              </a:rPr>
              <a:t>раза больше, чем в 2016 году).</a:t>
            </a:r>
          </a:p>
          <a:p>
            <a:pPr indent="180000" algn="just"/>
            <a:r>
              <a:rPr lang="ru-RU" sz="1200" dirty="0">
                <a:latin typeface="Arial Narrow" panose="020B0606020202030204" pitchFamily="34" charset="0"/>
              </a:rPr>
              <a:t>Одновременно возросло число выявляемых нарушений, связанных с осуществлением незаконных валютных операций </a:t>
            </a:r>
            <a:r>
              <a:rPr lang="ru-RU" sz="1200" dirty="0" smtClean="0">
                <a:latin typeface="Arial Narrow" panose="020B0606020202030204" pitchFamily="34" charset="0"/>
              </a:rPr>
              <a:t>– 1107 </a:t>
            </a:r>
            <a:r>
              <a:rPr lang="ru-RU" sz="1200" dirty="0">
                <a:latin typeface="Arial Narrow" panose="020B0606020202030204" pitchFamily="34" charset="0"/>
              </a:rPr>
              <a:t>нарушений в 2017 году </a:t>
            </a:r>
            <a:r>
              <a:rPr lang="ru-RU" sz="1200" dirty="0" smtClean="0">
                <a:latin typeface="Arial Narrow" panose="020B0606020202030204" pitchFamily="34" charset="0"/>
              </a:rPr>
              <a:t>против 244 </a:t>
            </a:r>
            <a:r>
              <a:rPr lang="ru-RU" sz="1200" dirty="0">
                <a:latin typeface="Arial Narrow" panose="020B0606020202030204" pitchFamily="34" charset="0"/>
              </a:rPr>
              <a:t>нарушения в 2016 </a:t>
            </a:r>
            <a:r>
              <a:rPr lang="ru-RU" sz="1200" dirty="0" smtClean="0">
                <a:latin typeface="Arial Narrow" panose="020B0606020202030204" pitchFamily="34" charset="0"/>
              </a:rPr>
              <a:t>году, </a:t>
            </a:r>
            <a:r>
              <a:rPr lang="ru-RU" sz="1200" dirty="0">
                <a:latin typeface="Arial Narrow" panose="020B0606020202030204" pitchFamily="34" charset="0"/>
              </a:rPr>
              <a:t>т.е. в </a:t>
            </a:r>
            <a:r>
              <a:rPr lang="ru-RU" sz="1200" dirty="0" smtClean="0">
                <a:latin typeface="Arial Narrow" panose="020B0606020202030204" pitchFamily="34" charset="0"/>
              </a:rPr>
              <a:t>4,5 раза </a:t>
            </a:r>
            <a:r>
              <a:rPr lang="ru-RU" sz="1200" dirty="0">
                <a:latin typeface="Arial Narrow" panose="020B0606020202030204" pitchFamily="34" charset="0"/>
              </a:rPr>
              <a:t>больше.</a:t>
            </a:r>
          </a:p>
          <a:p>
            <a:pPr indent="180000" algn="just"/>
            <a:r>
              <a:rPr lang="ru-RU" sz="1200" dirty="0">
                <a:latin typeface="Arial Narrow" panose="020B0606020202030204" pitchFamily="34" charset="0"/>
              </a:rPr>
              <a:t>По результатам рассмотрения дел, связанных с осуществлением незаконных валютных операций, налоговыми органами в 2017 году предъявлено штрафных санкций на сумму </a:t>
            </a:r>
            <a:r>
              <a:rPr lang="ru-RU" sz="1200" dirty="0" smtClean="0">
                <a:latin typeface="Arial Narrow" panose="020B0606020202030204" pitchFamily="34" charset="0"/>
              </a:rPr>
              <a:t>115,6 </a:t>
            </a:r>
            <a:r>
              <a:rPr lang="ru-RU" sz="1200" dirty="0">
                <a:latin typeface="Arial Narrow" panose="020B0606020202030204" pitchFamily="34" charset="0"/>
              </a:rPr>
              <a:t>млн. рублей (на </a:t>
            </a:r>
            <a:r>
              <a:rPr lang="ru-RU" sz="1200" dirty="0" smtClean="0">
                <a:latin typeface="Arial Narrow" panose="020B0606020202030204" pitchFamily="34" charset="0"/>
              </a:rPr>
              <a:t>110,7 </a:t>
            </a:r>
            <a:r>
              <a:rPr lang="ru-RU" sz="1200" dirty="0">
                <a:latin typeface="Arial Narrow" panose="020B0606020202030204" pitchFamily="34" charset="0"/>
              </a:rPr>
              <a:t>млн. рублей, или в </a:t>
            </a:r>
            <a:r>
              <a:rPr lang="ru-RU" sz="1200" dirty="0" smtClean="0">
                <a:latin typeface="Arial Narrow" panose="020B0606020202030204" pitchFamily="34" charset="0"/>
              </a:rPr>
              <a:t>23,5 </a:t>
            </a:r>
            <a:r>
              <a:rPr lang="ru-RU" sz="1200" dirty="0">
                <a:latin typeface="Arial Narrow" panose="020B0606020202030204" pitchFamily="34" charset="0"/>
              </a:rPr>
              <a:t>раза больше, чем в 2016 году).</a:t>
            </a:r>
          </a:p>
          <a:p>
            <a:pPr indent="180000" algn="just"/>
            <a:r>
              <a:rPr lang="ru-RU" sz="1200" dirty="0">
                <a:latin typeface="Arial Narrow" panose="020B0606020202030204" pitchFamily="34" charset="0"/>
              </a:rPr>
              <a:t>Также в 2017 году налоговыми органами вынесено 3 093 представления об устранении причин и условий, способствовавших совершению административного правонарушения, а также </a:t>
            </a:r>
            <a:r>
              <a:rPr lang="ru-RU" sz="1200" dirty="0" smtClean="0">
                <a:latin typeface="Arial Narrow" panose="020B0606020202030204" pitchFamily="34" charset="0"/>
              </a:rPr>
              <a:t>1086 предписаний </a:t>
            </a:r>
            <a:r>
              <a:rPr lang="ru-RU" sz="1200" dirty="0">
                <a:latin typeface="Arial Narrow" panose="020B0606020202030204" pitchFamily="34" charset="0"/>
              </a:rPr>
              <a:t>об устранении нарушений валютного законодательства.</a:t>
            </a:r>
          </a:p>
          <a:p>
            <a:pPr indent="180000" algn="just"/>
            <a:endParaRPr lang="ru-RU" sz="1200" dirty="0">
              <a:latin typeface="Arial Narrow" panose="020B0606020202030204" pitchFamily="34" charset="0"/>
            </a:endParaRPr>
          </a:p>
        </p:txBody>
      </p:sp>
      <p:sp>
        <p:nvSpPr>
          <p:cNvPr id="4" name="Номер слайда 3"/>
          <p:cNvSpPr>
            <a:spLocks noGrp="1"/>
          </p:cNvSpPr>
          <p:nvPr/>
        </p:nvSpPr>
        <p:spPr bwMode="auto">
          <a:xfrm>
            <a:off x="8377320"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22</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3316009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Досудебное урегулирование налоговых споров</a:t>
            </a:r>
            <a:endParaRPr lang="ru-RU" sz="1800" dirty="0"/>
          </a:p>
        </p:txBody>
      </p:sp>
      <p:pic>
        <p:nvPicPr>
          <p:cNvPr id="11" name="Рисунок 10"/>
          <p:cNvPicPr>
            <a:picLocks noChangeAspect="1"/>
          </p:cNvPicPr>
          <p:nvPr/>
        </p:nvPicPr>
        <p:blipFill rotWithShape="1">
          <a:blip r:embed="rId2">
            <a:duotone>
              <a:schemeClr val="accent1">
                <a:shade val="45000"/>
                <a:satMod val="135000"/>
              </a:schemeClr>
              <a:prstClr val="white"/>
            </a:duotone>
          </a:blip>
          <a:srcRect l="49803" t="24100" r="28147" b="34650"/>
          <a:stretch/>
        </p:blipFill>
        <p:spPr>
          <a:xfrm>
            <a:off x="395536" y="2740599"/>
            <a:ext cx="371712" cy="414890"/>
          </a:xfrm>
          <a:prstGeom prst="rect">
            <a:avLst/>
          </a:prstGeom>
        </p:spPr>
      </p:pic>
      <p:sp>
        <p:nvSpPr>
          <p:cNvPr id="12" name="Прямоугольник 11"/>
          <p:cNvSpPr/>
          <p:nvPr/>
        </p:nvSpPr>
        <p:spPr>
          <a:xfrm>
            <a:off x="934280" y="1340768"/>
            <a:ext cx="2657418" cy="523220"/>
          </a:xfrm>
          <a:prstGeom prst="rect">
            <a:avLst/>
          </a:prstGeom>
        </p:spPr>
        <p:txBody>
          <a:bodyPr wrap="square">
            <a:spAutoFit/>
          </a:bodyPr>
          <a:lstStyle/>
          <a:p>
            <a:r>
              <a:rPr lang="ru-RU" sz="1400" b="1" dirty="0" smtClean="0">
                <a:solidFill>
                  <a:schemeClr val="tx1">
                    <a:lumMod val="75000"/>
                    <a:lumOff val="25000"/>
                  </a:schemeClr>
                </a:solidFill>
                <a:latin typeface="Arial Narrow" panose="020B0606020202030204" pitchFamily="34" charset="0"/>
              </a:rPr>
              <a:t>Количество рассмотренных жалоб по результатам ВНП</a:t>
            </a:r>
            <a:endParaRPr lang="ru-RU" sz="1400" b="1" dirty="0">
              <a:solidFill>
                <a:schemeClr val="tx1">
                  <a:lumMod val="75000"/>
                  <a:lumOff val="25000"/>
                </a:schemeClr>
              </a:solidFill>
              <a:latin typeface="Arial Narrow" panose="020B0606020202030204" pitchFamily="34" charset="0"/>
            </a:endParaRPr>
          </a:p>
        </p:txBody>
      </p:sp>
      <p:sp>
        <p:nvSpPr>
          <p:cNvPr id="13" name="Прямоугольник 12"/>
          <p:cNvSpPr/>
          <p:nvPr/>
        </p:nvSpPr>
        <p:spPr>
          <a:xfrm>
            <a:off x="3419872" y="1359160"/>
            <a:ext cx="891591"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- 10,5</a:t>
            </a:r>
            <a:r>
              <a:rPr lang="ru-RU" b="1" dirty="0" smtClean="0">
                <a:solidFill>
                  <a:schemeClr val="accent6">
                    <a:lumMod val="75000"/>
                  </a:schemeClr>
                </a:solidFill>
                <a:latin typeface="Arial Narrow" panose="020B0606020202030204" pitchFamily="34" charset="0"/>
              </a:rPr>
              <a:t>% </a:t>
            </a:r>
            <a:endParaRPr lang="ru-RU" b="1" dirty="0">
              <a:solidFill>
                <a:schemeClr val="accent6">
                  <a:lumMod val="75000"/>
                </a:schemeClr>
              </a:solidFill>
              <a:latin typeface="Arial Narrow" panose="020B0606020202030204" pitchFamily="34" charset="0"/>
            </a:endParaRPr>
          </a:p>
        </p:txBody>
      </p:sp>
      <p:sp>
        <p:nvSpPr>
          <p:cNvPr id="14" name="Прямоугольник 13"/>
          <p:cNvSpPr/>
          <p:nvPr/>
        </p:nvSpPr>
        <p:spPr>
          <a:xfrm rot="10800000">
            <a:off x="3131840" y="1301012"/>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16" name="TextBox 15"/>
          <p:cNvSpPr txBox="1"/>
          <p:nvPr/>
        </p:nvSpPr>
        <p:spPr>
          <a:xfrm>
            <a:off x="973972" y="2020519"/>
            <a:ext cx="2161935" cy="546963"/>
          </a:xfrm>
          <a:prstGeom prst="rect">
            <a:avLst/>
          </a:prstGeom>
        </p:spPr>
        <p:txBody>
          <a:bodyPr wrap="square" lIns="104105" tIns="52052" rIns="104105" bIns="52052" anchor="ctr">
            <a:norm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Удельный вес числа удовлетворенных жалоб</a:t>
            </a:r>
            <a:endParaRPr lang="ru-RU" sz="1400" b="1" dirty="0">
              <a:solidFill>
                <a:schemeClr val="tx1">
                  <a:lumMod val="75000"/>
                  <a:lumOff val="25000"/>
                </a:schemeClr>
              </a:solidFill>
              <a:latin typeface="Arial Narrow" panose="020B0606020202030204" pitchFamily="34" charset="0"/>
            </a:endParaRPr>
          </a:p>
        </p:txBody>
      </p:sp>
      <p:sp>
        <p:nvSpPr>
          <p:cNvPr id="17" name="TextBox 16"/>
          <p:cNvSpPr txBox="1"/>
          <p:nvPr/>
        </p:nvSpPr>
        <p:spPr>
          <a:xfrm>
            <a:off x="973973" y="2689755"/>
            <a:ext cx="2161934" cy="667237"/>
          </a:xfrm>
          <a:prstGeom prst="rect">
            <a:avLst/>
          </a:prstGeom>
        </p:spPr>
        <p:txBody>
          <a:bodyPr wrap="square" lIns="104105" tIns="52052" rIns="104105" bIns="52052" anchor="ctr">
            <a:noAutofit/>
          </a:bodyPr>
          <a:lstStyle/>
          <a:p>
            <a:pPr defTabSz="1041034" fontAlgn="auto">
              <a:spcAft>
                <a:spcPts val="0"/>
              </a:spcAft>
              <a:defRPr/>
            </a:pPr>
            <a:r>
              <a:rPr lang="ru-RU" sz="1400" b="1" dirty="0">
                <a:solidFill>
                  <a:schemeClr val="tx1">
                    <a:lumMod val="75000"/>
                    <a:lumOff val="25000"/>
                  </a:schemeClr>
                </a:solidFill>
                <a:latin typeface="Arial Narrow" panose="020B0606020202030204" pitchFamily="34" charset="0"/>
              </a:rPr>
              <a:t>Удельный вес сумм удовлетворенных </a:t>
            </a:r>
            <a:r>
              <a:rPr lang="ru-RU" sz="1400" b="1" dirty="0" smtClean="0">
                <a:solidFill>
                  <a:schemeClr val="tx1">
                    <a:lumMod val="75000"/>
                    <a:lumOff val="25000"/>
                  </a:schemeClr>
                </a:solidFill>
                <a:latin typeface="Arial Narrow" panose="020B0606020202030204" pitchFamily="34" charset="0"/>
              </a:rPr>
              <a:t>требований</a:t>
            </a:r>
            <a:endParaRPr lang="ru-RU" sz="1400" b="1" dirty="0">
              <a:solidFill>
                <a:schemeClr val="tx1">
                  <a:lumMod val="75000"/>
                  <a:lumOff val="25000"/>
                </a:schemeClr>
              </a:solidFill>
              <a:latin typeface="Arial Narrow" panose="020B0606020202030204" pitchFamily="34" charset="0"/>
            </a:endParaRPr>
          </a:p>
        </p:txBody>
      </p:sp>
      <p:sp>
        <p:nvSpPr>
          <p:cNvPr id="22" name="Прямоугольник 21"/>
          <p:cNvSpPr/>
          <p:nvPr/>
        </p:nvSpPr>
        <p:spPr>
          <a:xfrm>
            <a:off x="3347864" y="2153977"/>
            <a:ext cx="723276"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34,7%</a:t>
            </a:r>
            <a:endParaRPr lang="ru-RU" b="1" dirty="0">
              <a:solidFill>
                <a:schemeClr val="accent6">
                  <a:lumMod val="75000"/>
                </a:schemeClr>
              </a:solidFill>
              <a:latin typeface="Arial Narrow" panose="020B0606020202030204" pitchFamily="34" charset="0"/>
            </a:endParaRPr>
          </a:p>
        </p:txBody>
      </p:sp>
      <p:sp>
        <p:nvSpPr>
          <p:cNvPr id="24" name="Прямоугольник 23"/>
          <p:cNvSpPr/>
          <p:nvPr/>
        </p:nvSpPr>
        <p:spPr>
          <a:xfrm>
            <a:off x="3344669" y="2801365"/>
            <a:ext cx="723276"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16,2%</a:t>
            </a:r>
            <a:endParaRPr lang="ru-RU" b="1" dirty="0">
              <a:solidFill>
                <a:schemeClr val="accent6">
                  <a:lumMod val="75000"/>
                </a:schemeClr>
              </a:solidFill>
              <a:latin typeface="Arial Narrow" panose="020B0606020202030204" pitchFamily="34" charset="0"/>
            </a:endParaRPr>
          </a:p>
        </p:txBody>
      </p:sp>
      <p:sp>
        <p:nvSpPr>
          <p:cNvPr id="28" name="TextBox 27"/>
          <p:cNvSpPr txBox="1"/>
          <p:nvPr/>
        </p:nvSpPr>
        <p:spPr>
          <a:xfrm>
            <a:off x="4190984" y="908720"/>
            <a:ext cx="4701496" cy="5807744"/>
          </a:xfrm>
          <a:prstGeom prst="rect">
            <a:avLst/>
          </a:prstGeom>
          <a:noFill/>
        </p:spPr>
        <p:txBody>
          <a:bodyPr wrap="square" rtlCol="0">
            <a:spAutoFit/>
          </a:bodyPr>
          <a:lstStyle/>
          <a:p>
            <a:pPr indent="180000" algn="just"/>
            <a:r>
              <a:rPr lang="ru-RU" sz="1200" dirty="0" smtClean="0">
                <a:latin typeface="Arial Narrow" panose="020B0606020202030204" pitchFamily="34" charset="0"/>
              </a:rPr>
              <a:t>Динамика сокращения жалоб на результаты выездных налоговых проверок отмечается на протяжении последних 5 лет, что обусловлено эффективной работой по урегулированию споров в досудебном порядке, а также развитием института досудебного урегулирования налоговых споров.</a:t>
            </a:r>
          </a:p>
          <a:p>
            <a:pPr indent="180000" algn="just"/>
            <a:r>
              <a:rPr lang="ru-RU" sz="1200" dirty="0" smtClean="0">
                <a:latin typeface="Arial Narrow" panose="020B0606020202030204" pitchFamily="34" charset="0"/>
              </a:rPr>
              <a:t>И сохранение указанной тенденции в 2017 году стало возможным благодаря выработке налоговыми органами единых правоприменительных подходов, изменивших порядок администрирования налогоплательщиков, учету судебной практики при проведении мероприятий налогового контроля, а также доведению правовых позиций при рассмотрении жалоб до налогоплательщиков через размещенные на сайте ФНС России </a:t>
            </a:r>
            <a:r>
              <a:rPr lang="en-US" sz="1200" dirty="0" smtClean="0">
                <a:latin typeface="Arial Narrow" panose="020B0606020202030204" pitchFamily="34" charset="0"/>
              </a:rPr>
              <a:t>on-line</a:t>
            </a:r>
            <a:r>
              <a:rPr lang="ru-RU" sz="1200" dirty="0" smtClean="0">
                <a:latin typeface="Arial Narrow" panose="020B0606020202030204" pitchFamily="34" charset="0"/>
              </a:rPr>
              <a:t> сервисы и средства массовой информации.</a:t>
            </a:r>
          </a:p>
          <a:p>
            <a:pPr indent="180000" algn="just"/>
            <a:r>
              <a:rPr lang="ru-RU" sz="1200" dirty="0" smtClean="0">
                <a:latin typeface="Arial Narrow" panose="020B0606020202030204" pitchFamily="34" charset="0"/>
              </a:rPr>
              <a:t>Служба </a:t>
            </a:r>
            <a:r>
              <a:rPr lang="ru-RU" sz="1200" dirty="0">
                <a:latin typeface="Arial Narrow" panose="020B0606020202030204" pitchFamily="34" charset="0"/>
              </a:rPr>
              <a:t>на постоянной основе осуществляет наполнение контента размещенного на сайте ФНС России интернет-сервиса «Решения по жалобам», предоставляющего возможность просмотра в свободном доступе наиболее значимых решений, вынесенных по результатам рассмотрения </a:t>
            </a:r>
            <a:r>
              <a:rPr lang="ru-RU" sz="1200" dirty="0" smtClean="0">
                <a:latin typeface="Arial Narrow" panose="020B0606020202030204" pitchFamily="34" charset="0"/>
              </a:rPr>
              <a:t>налоговыми органами жалоб (обращений</a:t>
            </a:r>
            <a:r>
              <a:rPr lang="ru-RU" sz="1200" dirty="0">
                <a:latin typeface="Arial Narrow" panose="020B0606020202030204" pitchFamily="34" charset="0"/>
              </a:rPr>
              <a:t>) налогоплательщиков на акты налоговых органов ненормативного характера, действия или бездействие их должностных лиц. </a:t>
            </a:r>
          </a:p>
          <a:p>
            <a:pPr indent="180000" algn="just"/>
            <a:r>
              <a:rPr lang="ru-RU" sz="1200" dirty="0">
                <a:latin typeface="Arial Narrow" panose="020B0606020202030204" pitchFamily="34" charset="0"/>
              </a:rPr>
              <a:t>В </a:t>
            </a:r>
            <a:r>
              <a:rPr lang="ru-RU" sz="1200" dirty="0" smtClean="0">
                <a:latin typeface="Arial Narrow" panose="020B0606020202030204" pitchFamily="34" charset="0"/>
              </a:rPr>
              <a:t>интернет-сервисе </a:t>
            </a:r>
            <a:r>
              <a:rPr lang="ru-RU" sz="1200" dirty="0">
                <a:latin typeface="Arial Narrow" panose="020B0606020202030204" pitchFamily="34" charset="0"/>
              </a:rPr>
              <a:t>размещаются </a:t>
            </a:r>
            <a:r>
              <a:rPr lang="ru-RU" sz="1200" dirty="0" smtClean="0">
                <a:latin typeface="Arial Narrow" panose="020B0606020202030204" pitchFamily="34" charset="0"/>
              </a:rPr>
              <a:t>также решения</a:t>
            </a:r>
            <a:r>
              <a:rPr lang="ru-RU" sz="1200" dirty="0">
                <a:latin typeface="Arial Narrow" panose="020B0606020202030204" pitchFamily="34" charset="0"/>
              </a:rPr>
              <a:t>, вынесенные по результатам рассмотрения споров, связанных с государственной регистрацией (отказами в государственной регистрации).</a:t>
            </a:r>
          </a:p>
          <a:p>
            <a:pPr indent="180000" algn="just"/>
            <a:r>
              <a:rPr lang="ru-RU" sz="1200" dirty="0">
                <a:latin typeface="Arial Narrow" panose="020B0606020202030204" pitchFamily="34" charset="0"/>
              </a:rPr>
              <a:t>Помимо </a:t>
            </a:r>
            <a:r>
              <a:rPr lang="ru-RU" sz="1200" dirty="0" smtClean="0">
                <a:latin typeface="Arial Narrow" panose="020B0606020202030204" pitchFamily="34" charset="0"/>
              </a:rPr>
              <a:t>этого на </a:t>
            </a:r>
            <a:r>
              <a:rPr lang="ru-RU" sz="1200" dirty="0">
                <a:latin typeface="Arial Narrow" panose="020B0606020202030204" pitchFamily="34" charset="0"/>
              </a:rPr>
              <a:t>данном сервисе по каждому размещенному решению также размещается краткая информация с описанием позиции налогового органа, вынесшего обжалуемое решение, позиции налогоплательщика, правовой позиции налогового органа, вынесшего решение по жалобе, а также данные о реквизитах размещенного решения и налоговом органе, вынесшим размещенное решение по жалобе.</a:t>
            </a:r>
          </a:p>
          <a:p>
            <a:pPr indent="180000" algn="just"/>
            <a:r>
              <a:rPr lang="ru-RU" sz="1200" dirty="0">
                <a:latin typeface="Arial Narrow" panose="020B0606020202030204" pitchFamily="34" charset="0"/>
              </a:rPr>
              <a:t>По итогам 2017 года к данному сервису зарегистрировано 578,8 тыс. обращений, что почти в 2 раза больше, чем за 2016 год (308,1 тыс. обращений).</a:t>
            </a:r>
          </a:p>
          <a:p>
            <a:pPr indent="180000" algn="just">
              <a:lnSpc>
                <a:spcPct val="95000"/>
              </a:lnSpc>
            </a:pPr>
            <a:endParaRPr lang="ru-RU" sz="1200" dirty="0">
              <a:latin typeface="Arial Narrow" panose="020B0606020202030204" pitchFamily="34" charset="0"/>
            </a:endParaRPr>
          </a:p>
        </p:txBody>
      </p:sp>
      <p:pic>
        <p:nvPicPr>
          <p:cNvPr id="2050" name="Picture 2" descr="Z:\Мои документы\police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40768"/>
            <a:ext cx="513680" cy="5136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Z:\Мои документы\succ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020519"/>
            <a:ext cx="513680" cy="513680"/>
          </a:xfrm>
          <a:prstGeom prst="rect">
            <a:avLst/>
          </a:prstGeom>
          <a:noFill/>
          <a:extLst>
            <a:ext uri="{909E8E84-426E-40DD-AFC4-6F175D3DCCD1}">
              <a14:hiddenFill xmlns:a14="http://schemas.microsoft.com/office/drawing/2010/main">
                <a:solidFill>
                  <a:srgbClr val="FFFFFF"/>
                </a:solidFill>
              </a14:hiddenFill>
            </a:ext>
          </a:extLst>
        </p:spPr>
      </p:pic>
      <p:sp>
        <p:nvSpPr>
          <p:cNvPr id="20"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23</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2735125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Судебная работа налоговых органов</a:t>
            </a:r>
            <a:endParaRPr lang="ru-RU" sz="1800" dirty="0"/>
          </a:p>
        </p:txBody>
      </p:sp>
      <p:sp>
        <p:nvSpPr>
          <p:cNvPr id="4" name="TextBox 3"/>
          <p:cNvSpPr txBox="1"/>
          <p:nvPr/>
        </p:nvSpPr>
        <p:spPr>
          <a:xfrm>
            <a:off x="457200" y="3068960"/>
            <a:ext cx="4248472" cy="2031325"/>
          </a:xfrm>
          <a:prstGeom prst="rect">
            <a:avLst/>
          </a:prstGeom>
          <a:noFill/>
        </p:spPr>
        <p:txBody>
          <a:bodyPr wrap="square" rtlCol="0">
            <a:spAutoFit/>
          </a:bodyPr>
          <a:lstStyle/>
          <a:p>
            <a:pPr indent="180000" algn="just"/>
            <a:r>
              <a:rPr lang="ru-RU" sz="1400" dirty="0">
                <a:latin typeface="Arial Narrow" panose="020B0606020202030204" pitchFamily="34" charset="0"/>
              </a:rPr>
              <a:t>Анализ итогов судебной работы налоговых органов в 2017 году свидетельствует о стабильно высоких показателях.</a:t>
            </a:r>
          </a:p>
          <a:p>
            <a:pPr indent="180000" algn="just"/>
            <a:r>
              <a:rPr lang="ru-RU" sz="1400" dirty="0" smtClean="0">
                <a:latin typeface="Arial Narrow" panose="020B0606020202030204" pitchFamily="34" charset="0"/>
              </a:rPr>
              <a:t>Количество </a:t>
            </a:r>
            <a:r>
              <a:rPr lang="ru-RU" sz="1400" dirty="0">
                <a:latin typeface="Arial Narrow" panose="020B0606020202030204" pitchFamily="34" charset="0"/>
              </a:rPr>
              <a:t>рассмотренных судами споров с бизнесом </a:t>
            </a:r>
            <a:r>
              <a:rPr lang="ru-RU" sz="1400" dirty="0" smtClean="0">
                <a:latin typeface="Arial Narrow" panose="020B0606020202030204" pitchFamily="34" charset="0"/>
              </a:rPr>
              <a:t>по </a:t>
            </a:r>
            <a:r>
              <a:rPr lang="ru-RU" sz="1400" dirty="0">
                <a:latin typeface="Arial Narrow" panose="020B0606020202030204" pitchFamily="34" charset="0"/>
              </a:rPr>
              <a:t>сравнению с 2016 годом </a:t>
            </a:r>
            <a:r>
              <a:rPr lang="ru-RU" sz="1400" dirty="0" smtClean="0">
                <a:latin typeface="Arial Narrow" panose="020B0606020202030204" pitchFamily="34" charset="0"/>
              </a:rPr>
              <a:t>снизилось на 9%. </a:t>
            </a:r>
          </a:p>
          <a:p>
            <a:pPr indent="180000" algn="just"/>
            <a:r>
              <a:rPr lang="ru-RU" sz="1400" dirty="0" smtClean="0">
                <a:latin typeface="Arial Narrow" panose="020B0606020202030204" pitchFamily="34" charset="0"/>
              </a:rPr>
              <a:t>Из </a:t>
            </a:r>
            <a:r>
              <a:rPr lang="ru-RU" sz="1400" dirty="0">
                <a:latin typeface="Arial Narrow" panose="020B0606020202030204" pitchFamily="34" charset="0"/>
              </a:rPr>
              <a:t>общей суммы рассмотренных судами требований </a:t>
            </a:r>
            <a:r>
              <a:rPr lang="ru-RU" sz="1400" dirty="0" smtClean="0">
                <a:latin typeface="Arial Narrow" panose="020B0606020202030204" pitchFamily="34" charset="0"/>
              </a:rPr>
              <a:t>по спорам с бизнесом в </a:t>
            </a:r>
            <a:r>
              <a:rPr lang="ru-RU" sz="1400" dirty="0">
                <a:latin typeface="Arial Narrow" panose="020B0606020202030204" pitchFamily="34" charset="0"/>
              </a:rPr>
              <a:t>пользу бюджета удовлетворено </a:t>
            </a:r>
            <a:r>
              <a:rPr lang="ru-RU" sz="1400" dirty="0" smtClean="0">
                <a:latin typeface="Arial Narrow" panose="020B0606020202030204" pitchFamily="34" charset="0"/>
              </a:rPr>
              <a:t>80%, или 191 </a:t>
            </a:r>
            <a:r>
              <a:rPr lang="ru-RU" sz="1400" dirty="0">
                <a:latin typeface="Arial Narrow" panose="020B0606020202030204" pitchFamily="34" charset="0"/>
              </a:rPr>
              <a:t>млрд. рублей, что на 2% больше, чем за 2016 год.</a:t>
            </a:r>
          </a:p>
          <a:p>
            <a:pPr indent="180000" algn="just"/>
            <a:endParaRPr lang="ru-RU" sz="1400" dirty="0" smtClean="0">
              <a:latin typeface="Arial Narrow" panose="020B0606020202030204" pitchFamily="34" charset="0"/>
            </a:endParaRPr>
          </a:p>
        </p:txBody>
      </p:sp>
      <p:sp>
        <p:nvSpPr>
          <p:cNvPr id="5" name="Прямоугольник 4"/>
          <p:cNvSpPr/>
          <p:nvPr/>
        </p:nvSpPr>
        <p:spPr>
          <a:xfrm>
            <a:off x="4977144" y="3905537"/>
            <a:ext cx="3923928" cy="461665"/>
          </a:xfrm>
          <a:prstGeom prst="rect">
            <a:avLst/>
          </a:prstGeom>
        </p:spPr>
        <p:txBody>
          <a:bodyPr wrap="square">
            <a:spAutoFit/>
          </a:bodyPr>
          <a:lstStyle/>
          <a:p>
            <a:pPr algn="ctr"/>
            <a:r>
              <a:rPr lang="ru-RU" sz="1200" b="1" dirty="0" smtClean="0">
                <a:solidFill>
                  <a:prstClr val="black"/>
                </a:solidFill>
                <a:latin typeface="Arial Narrow" panose="020B0606020202030204" pitchFamily="34" charset="0"/>
              </a:rPr>
              <a:t>Удовлетворено в пользу бюджета рассмотренных в судах сумм требований по спорам с бизнесом в 2017 году</a:t>
            </a:r>
            <a:endParaRPr lang="ru-RU" sz="1200" dirty="0">
              <a:solidFill>
                <a:prstClr val="black"/>
              </a:solidFill>
              <a:latin typeface="Arial Narrow" panose="020B0606020202030204" pitchFamily="34" charset="0"/>
            </a:endParaRPr>
          </a:p>
        </p:txBody>
      </p:sp>
      <p:graphicFrame>
        <p:nvGraphicFramePr>
          <p:cNvPr id="6" name="Диаграмма 5"/>
          <p:cNvGraphicFramePr/>
          <p:nvPr>
            <p:extLst>
              <p:ext uri="{D42A27DB-BD31-4B8C-83A1-F6EECF244321}">
                <p14:modId xmlns:p14="http://schemas.microsoft.com/office/powerpoint/2010/main" val="640087034"/>
              </p:ext>
            </p:extLst>
          </p:nvPr>
        </p:nvGraphicFramePr>
        <p:xfrm>
          <a:off x="5307957" y="4551868"/>
          <a:ext cx="3298513" cy="21456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52945" y="1205136"/>
            <a:ext cx="2588283" cy="914400"/>
          </a:xfrm>
          <a:prstGeom prst="rect">
            <a:avLst/>
          </a:prstGeom>
        </p:spPr>
        <p:txBody>
          <a:bodyPr wrap="none" lIns="104105" tIns="52052" rIns="104105" bIns="52052" anchor="ctr">
            <a:norm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Количество судебных дел с бизнесом</a:t>
            </a:r>
            <a:endParaRPr lang="ru-RU" sz="1400" b="1" dirty="0">
              <a:solidFill>
                <a:schemeClr val="tx1">
                  <a:lumMod val="75000"/>
                  <a:lumOff val="25000"/>
                </a:schemeClr>
              </a:solidFill>
              <a:latin typeface="Arial Narrow" panose="020B0606020202030204" pitchFamily="34" charset="0"/>
            </a:endParaRPr>
          </a:p>
        </p:txBody>
      </p:sp>
      <p:sp>
        <p:nvSpPr>
          <p:cNvPr id="9" name="Прямоугольник 8"/>
          <p:cNvSpPr/>
          <p:nvPr/>
        </p:nvSpPr>
        <p:spPr>
          <a:xfrm>
            <a:off x="4139952" y="1444027"/>
            <a:ext cx="574196"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- 9%</a:t>
            </a:r>
            <a:endParaRPr lang="ru-RU" b="1" dirty="0">
              <a:solidFill>
                <a:schemeClr val="accent6">
                  <a:lumMod val="75000"/>
                </a:schemeClr>
              </a:solidFill>
              <a:latin typeface="Arial Narrow" panose="020B0606020202030204" pitchFamily="34" charset="0"/>
            </a:endParaRPr>
          </a:p>
        </p:txBody>
      </p:sp>
      <p:sp>
        <p:nvSpPr>
          <p:cNvPr id="18" name="TextBox 17"/>
          <p:cNvSpPr txBox="1"/>
          <p:nvPr/>
        </p:nvSpPr>
        <p:spPr>
          <a:xfrm>
            <a:off x="1115615" y="1874912"/>
            <a:ext cx="2520279" cy="914400"/>
          </a:xfrm>
          <a:prstGeom prst="rect">
            <a:avLst/>
          </a:prstGeom>
        </p:spPr>
        <p:txBody>
          <a:bodyPr wrap="none" lIns="104105" tIns="52052" rIns="104105" bIns="52052" anchor="ctr">
            <a:norm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Удовлетворено в пользу </a:t>
            </a:r>
          </a:p>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бюджета сумм требований</a:t>
            </a:r>
            <a:endParaRPr lang="ru-RU" sz="1400" b="1" dirty="0">
              <a:solidFill>
                <a:schemeClr val="tx1">
                  <a:lumMod val="75000"/>
                  <a:lumOff val="25000"/>
                </a:schemeClr>
              </a:solidFill>
              <a:latin typeface="Arial Narrow" panose="020B0606020202030204" pitchFamily="34" charset="0"/>
            </a:endParaRPr>
          </a:p>
        </p:txBody>
      </p:sp>
      <p:sp>
        <p:nvSpPr>
          <p:cNvPr id="19" name="Прямоугольник 18"/>
          <p:cNvSpPr/>
          <p:nvPr/>
        </p:nvSpPr>
        <p:spPr>
          <a:xfrm>
            <a:off x="4147917" y="2113803"/>
            <a:ext cx="564578"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80%</a:t>
            </a:r>
            <a:endParaRPr lang="ru-RU" b="1" dirty="0">
              <a:solidFill>
                <a:schemeClr val="accent6">
                  <a:lumMod val="75000"/>
                </a:schemeClr>
              </a:solidFill>
              <a:latin typeface="Arial Narrow" panose="020B0606020202030204" pitchFamily="34" charset="0"/>
            </a:endParaRPr>
          </a:p>
        </p:txBody>
      </p:sp>
      <p:sp>
        <p:nvSpPr>
          <p:cNvPr id="21" name="Прямоугольник 20"/>
          <p:cNvSpPr/>
          <p:nvPr/>
        </p:nvSpPr>
        <p:spPr>
          <a:xfrm rot="10800000">
            <a:off x="3947192" y="1349152"/>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pic>
        <p:nvPicPr>
          <p:cNvPr id="22" name="Рисунок 21"/>
          <p:cNvPicPr>
            <a:picLocks noChangeAspect="1"/>
          </p:cNvPicPr>
          <p:nvPr/>
        </p:nvPicPr>
        <p:blipFill rotWithShape="1">
          <a:blip r:embed="rId3">
            <a:duotone>
              <a:schemeClr val="accent1">
                <a:shade val="45000"/>
                <a:satMod val="135000"/>
              </a:schemeClr>
              <a:prstClr val="white"/>
            </a:duotone>
          </a:blip>
          <a:srcRect l="49606" t="26901" r="28147" b="38100"/>
          <a:stretch/>
        </p:blipFill>
        <p:spPr>
          <a:xfrm>
            <a:off x="561031" y="2141240"/>
            <a:ext cx="443882" cy="416650"/>
          </a:xfrm>
          <a:prstGeom prst="rect">
            <a:avLst/>
          </a:prstGeom>
        </p:spPr>
      </p:pic>
      <p:pic>
        <p:nvPicPr>
          <p:cNvPr id="3074" name="Picture 2" descr="Z:\Мои документы\jur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031" y="1421160"/>
            <a:ext cx="517684" cy="517684"/>
          </a:xfrm>
          <a:prstGeom prst="rect">
            <a:avLst/>
          </a:prstGeom>
          <a:noFill/>
          <a:extLst>
            <a:ext uri="{909E8E84-426E-40DD-AFC4-6F175D3DCCD1}">
              <a14:hiddenFill xmlns:a14="http://schemas.microsoft.com/office/drawing/2010/main">
                <a:solidFill>
                  <a:srgbClr val="FFFFFF"/>
                </a:solidFill>
              </a14:hiddenFill>
            </a:ext>
          </a:extLst>
        </p:spPr>
      </p:pic>
      <p:sp>
        <p:nvSpPr>
          <p:cNvPr id="16"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24</a:t>
            </a:fld>
            <a:endParaRPr lang="ru-RU" sz="1800" dirty="0" smtClean="0">
              <a:solidFill>
                <a:schemeClr val="tx1"/>
              </a:solidFill>
              <a:latin typeface="Arial Narrow" panose="020B0606020202030204" pitchFamily="34" charset="0"/>
            </a:endParaRPr>
          </a:p>
        </p:txBody>
      </p:sp>
      <p:sp>
        <p:nvSpPr>
          <p:cNvPr id="23" name="Прямоугольник 22"/>
          <p:cNvSpPr/>
          <p:nvPr/>
        </p:nvSpPr>
        <p:spPr>
          <a:xfrm>
            <a:off x="7700608" y="5950222"/>
            <a:ext cx="717904" cy="307777"/>
          </a:xfrm>
          <a:prstGeom prst="rect">
            <a:avLst/>
          </a:prstGeom>
        </p:spPr>
        <p:txBody>
          <a:bodyPr wrap="square">
            <a:spAutoFit/>
          </a:bodyPr>
          <a:lstStyle/>
          <a:p>
            <a:pPr algn="ctr"/>
            <a:r>
              <a:rPr lang="ru-RU" sz="1400" b="1" smtClean="0">
                <a:solidFill>
                  <a:schemeClr val="accent6">
                    <a:lumMod val="75000"/>
                  </a:schemeClr>
                </a:solidFill>
                <a:latin typeface="Arial Narrow" panose="020B0606020202030204" pitchFamily="34" charset="0"/>
              </a:rPr>
              <a:t>191,5 </a:t>
            </a:r>
            <a:endParaRPr lang="ru-RU" sz="1400" b="1" dirty="0" smtClean="0">
              <a:solidFill>
                <a:schemeClr val="accent6">
                  <a:lumMod val="75000"/>
                </a:schemeClr>
              </a:solidFill>
              <a:latin typeface="Arial Narrow" panose="020B0606020202030204" pitchFamily="34" charset="0"/>
            </a:endParaRPr>
          </a:p>
        </p:txBody>
      </p:sp>
      <p:sp>
        <p:nvSpPr>
          <p:cNvPr id="24" name="Прямоугольник 23"/>
          <p:cNvSpPr/>
          <p:nvPr/>
        </p:nvSpPr>
        <p:spPr>
          <a:xfrm>
            <a:off x="7557120" y="4548316"/>
            <a:ext cx="1224136" cy="276999"/>
          </a:xfrm>
          <a:prstGeom prst="rect">
            <a:avLst/>
          </a:prstGeom>
        </p:spPr>
        <p:txBody>
          <a:bodyPr wrap="square">
            <a:spAutoFit/>
          </a:bodyPr>
          <a:lstStyle/>
          <a:p>
            <a:pPr algn="ctr"/>
            <a:r>
              <a:rPr lang="ru-RU" sz="1200" dirty="0" smtClean="0">
                <a:solidFill>
                  <a:schemeClr val="tx1">
                    <a:lumMod val="65000"/>
                    <a:lumOff val="35000"/>
                  </a:schemeClr>
                </a:solidFill>
                <a:latin typeface="Arial Narrow" panose="020B0606020202030204" pitchFamily="34" charset="0"/>
              </a:rPr>
              <a:t>млрд. рублей</a:t>
            </a:r>
            <a:endParaRPr lang="ru-RU" sz="1200" dirty="0">
              <a:solidFill>
                <a:schemeClr val="tx1">
                  <a:lumMod val="65000"/>
                  <a:lumOff val="35000"/>
                </a:schemeClr>
              </a:solidFill>
              <a:latin typeface="Arial Narrow" panose="020B0606020202030204" pitchFamily="34" charset="0"/>
            </a:endParaRPr>
          </a:p>
        </p:txBody>
      </p:sp>
      <p:sp>
        <p:nvSpPr>
          <p:cNvPr id="25" name="TextBox 24"/>
          <p:cNvSpPr txBox="1"/>
          <p:nvPr/>
        </p:nvSpPr>
        <p:spPr>
          <a:xfrm>
            <a:off x="4895528" y="198194"/>
            <a:ext cx="3996952" cy="3754874"/>
          </a:xfrm>
          <a:prstGeom prst="rect">
            <a:avLst/>
          </a:prstGeom>
          <a:noFill/>
        </p:spPr>
        <p:txBody>
          <a:bodyPr wrap="square" rtlCol="0">
            <a:spAutoFit/>
          </a:bodyPr>
          <a:lstStyle/>
          <a:p>
            <a:pPr indent="180000" algn="just"/>
            <a:r>
              <a:rPr lang="ru-RU" sz="1400" dirty="0">
                <a:latin typeface="Arial Narrow" panose="020B0606020202030204" pitchFamily="34" charset="0"/>
              </a:rPr>
              <a:t>Положительные результаты судебной работы за 2017 год связаны с эффективной совместной работой контрольного блока и юридических (правовых) отделов, а также методологических подразделений на стадии проведения проверок и в ходе судебного разбирательства, а также при досудебном рассмотрении налоговых споров с учетом сложившейся судебной практики.</a:t>
            </a:r>
          </a:p>
          <a:p>
            <a:pPr indent="180000" algn="just"/>
            <a:r>
              <a:rPr lang="ru-RU" sz="1400" dirty="0">
                <a:latin typeface="Arial Narrow" panose="020B0606020202030204" pitchFamily="34" charset="0"/>
              </a:rPr>
              <a:t>Кроме того, юридическими подразделениями налоговых органов обеспечивается правовое сопровождение налоговых проверок. В рамках взаимодействия подготавливаются дополнительные рекомендации, касающиеся мероприятий налогового контроля, правомерности доначисления налогов, предлагается дополнительное нормативное обоснование позиции налогового органа с учетом сложившейся судебной практики</a:t>
            </a:r>
            <a:r>
              <a:rPr lang="ru-RU" sz="1400" dirty="0" smtClean="0">
                <a:latin typeface="Arial Narrow" panose="020B0606020202030204" pitchFamily="34" charset="0"/>
              </a:rPr>
              <a:t>.</a:t>
            </a:r>
          </a:p>
        </p:txBody>
      </p:sp>
    </p:spTree>
    <p:extLst>
      <p:ext uri="{BB962C8B-B14F-4D97-AF65-F5344CB8AC3E}">
        <p14:creationId xmlns:p14="http://schemas.microsoft.com/office/powerpoint/2010/main" val="683815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Задолженность</a:t>
            </a:r>
            <a:endParaRPr lang="ru-RU" sz="1800" dirty="0"/>
          </a:p>
        </p:txBody>
      </p:sp>
      <p:sp>
        <p:nvSpPr>
          <p:cNvPr id="4" name="TextBox 3"/>
          <p:cNvSpPr txBox="1"/>
          <p:nvPr/>
        </p:nvSpPr>
        <p:spPr>
          <a:xfrm>
            <a:off x="5318104" y="1196752"/>
            <a:ext cx="2494256" cy="1047304"/>
          </a:xfrm>
          <a:prstGeom prst="rect">
            <a:avLst/>
          </a:prstGeom>
        </p:spPr>
        <p:txBody>
          <a:bodyPr wrap="square" lIns="104105" tIns="52052" rIns="104105" bIns="52052" anchor="ctr">
            <a:noAutofit/>
          </a:bodyPr>
          <a:lstStyle/>
          <a:p>
            <a:pPr algn="just" fontAlgn="auto">
              <a:spcAft>
                <a:spcPts val="0"/>
              </a:spcAft>
              <a:defRPr/>
            </a:pPr>
            <a:r>
              <a:rPr lang="ru-RU" sz="1400" b="1" dirty="0" smtClean="0">
                <a:solidFill>
                  <a:schemeClr val="tx1">
                    <a:lumMod val="75000"/>
                    <a:lumOff val="25000"/>
                  </a:schemeClr>
                </a:solidFill>
                <a:latin typeface="Arial Narrow" panose="020B0606020202030204" pitchFamily="34" charset="0"/>
              </a:rPr>
              <a:t>Совокупная задолженность (без задолженности страховых взносов и организаций – банкротов)</a:t>
            </a:r>
            <a:endParaRPr lang="ru-RU" sz="1400" b="1" dirty="0">
              <a:solidFill>
                <a:schemeClr val="tx1">
                  <a:lumMod val="75000"/>
                  <a:lumOff val="25000"/>
                </a:schemeClr>
              </a:solidFill>
              <a:latin typeface="Arial Narrow" panose="020B0606020202030204" pitchFamily="34" charset="0"/>
            </a:endParaRPr>
          </a:p>
        </p:txBody>
      </p:sp>
      <p:sp>
        <p:nvSpPr>
          <p:cNvPr id="5" name="Прямоугольник 4"/>
          <p:cNvSpPr/>
          <p:nvPr/>
        </p:nvSpPr>
        <p:spPr>
          <a:xfrm>
            <a:off x="1078296" y="1340768"/>
            <a:ext cx="2657418" cy="523220"/>
          </a:xfrm>
          <a:prstGeom prst="rect">
            <a:avLst/>
          </a:prstGeom>
        </p:spPr>
        <p:txBody>
          <a:bodyPr wrap="square">
            <a:spAutoFit/>
          </a:bodyPr>
          <a:lstStyle/>
          <a:p>
            <a:r>
              <a:rPr lang="ru-RU" sz="1400" b="1" dirty="0" smtClean="0">
                <a:solidFill>
                  <a:schemeClr val="tx1">
                    <a:lumMod val="75000"/>
                    <a:lumOff val="25000"/>
                  </a:schemeClr>
                </a:solidFill>
                <a:latin typeface="Arial Narrow" panose="020B0606020202030204" pitchFamily="34" charset="0"/>
              </a:rPr>
              <a:t>Взыскано (с учетом страховых взносов)</a:t>
            </a:r>
            <a:endParaRPr lang="ru-RU" sz="1400" b="1" dirty="0">
              <a:solidFill>
                <a:schemeClr val="tx1">
                  <a:lumMod val="75000"/>
                  <a:lumOff val="25000"/>
                </a:schemeClr>
              </a:solidFill>
              <a:latin typeface="Arial Narrow" panose="020B0606020202030204" pitchFamily="34" charset="0"/>
            </a:endParaRPr>
          </a:p>
        </p:txBody>
      </p:sp>
      <p:sp>
        <p:nvSpPr>
          <p:cNvPr id="9" name="TextBox 8"/>
          <p:cNvSpPr txBox="1"/>
          <p:nvPr/>
        </p:nvSpPr>
        <p:spPr>
          <a:xfrm>
            <a:off x="1043608" y="2780928"/>
            <a:ext cx="7128792" cy="2462213"/>
          </a:xfrm>
          <a:prstGeom prst="rect">
            <a:avLst/>
          </a:prstGeom>
          <a:noFill/>
        </p:spPr>
        <p:txBody>
          <a:bodyPr wrap="square" numCol="2" spcCol="360000" rtlCol="0">
            <a:spAutoFit/>
          </a:bodyPr>
          <a:lstStyle/>
          <a:p>
            <a:pPr indent="180000" algn="just"/>
            <a:r>
              <a:rPr lang="ru-RU" sz="1400" dirty="0">
                <a:latin typeface="Arial Narrow" panose="020B0606020202030204" pitchFamily="34" charset="0"/>
              </a:rPr>
              <a:t>Благодаря эффективной работе налоговых органов по реализации концепции по повышению эффективности работы по урегулированию </a:t>
            </a:r>
            <a:r>
              <a:rPr lang="ru-RU" sz="1400" dirty="0" smtClean="0">
                <a:latin typeface="Arial Narrow" panose="020B0606020202030204" pitchFamily="34" charset="0"/>
              </a:rPr>
              <a:t>и </a:t>
            </a:r>
            <a:r>
              <a:rPr lang="ru-RU" sz="1400" dirty="0">
                <a:latin typeface="Arial Narrow" panose="020B0606020202030204" pitchFamily="34" charset="0"/>
              </a:rPr>
              <a:t>взысканию задолженности, а также активному взаимодействию с ФССП России, </a:t>
            </a:r>
            <a:r>
              <a:rPr lang="ru-RU" sz="1400" b="1" dirty="0">
                <a:latin typeface="Arial Narrow" panose="020B0606020202030204" pitchFamily="34" charset="0"/>
              </a:rPr>
              <a:t>в результате </a:t>
            </a:r>
            <a:r>
              <a:rPr lang="ru-RU" sz="1400" b="1" dirty="0" smtClean="0">
                <a:latin typeface="Arial Narrow" panose="020B0606020202030204" pitchFamily="34" charset="0"/>
              </a:rPr>
              <a:t>применения мер </a:t>
            </a:r>
            <a:r>
              <a:rPr lang="ru-RU" sz="1400" b="1" dirty="0">
                <a:latin typeface="Arial Narrow" panose="020B0606020202030204" pitchFamily="34" charset="0"/>
              </a:rPr>
              <a:t>принудительного взыскания </a:t>
            </a:r>
            <a:r>
              <a:rPr lang="ru-RU" sz="1400" dirty="0">
                <a:latin typeface="Arial Narrow" panose="020B0606020202030204" pitchFamily="34" charset="0"/>
              </a:rPr>
              <a:t>по состоянию на 1 </a:t>
            </a:r>
            <a:r>
              <a:rPr lang="ru-RU" sz="1400" dirty="0" smtClean="0">
                <a:latin typeface="Arial Narrow" panose="020B0606020202030204" pitchFamily="34" charset="0"/>
              </a:rPr>
              <a:t>января 2018 года в </a:t>
            </a:r>
            <a:r>
              <a:rPr lang="ru-RU" sz="1400" dirty="0">
                <a:latin typeface="Arial Narrow" panose="020B0606020202030204" pitchFamily="34" charset="0"/>
              </a:rPr>
              <a:t>бюджет взыскано (с учетом страховых взносов) </a:t>
            </a:r>
            <a:r>
              <a:rPr lang="ru-RU" sz="1400" b="1" dirty="0" smtClean="0">
                <a:latin typeface="Arial Narrow" panose="020B0606020202030204" pitchFamily="34" charset="0"/>
              </a:rPr>
              <a:t>1 071 млрд</a:t>
            </a:r>
            <a:r>
              <a:rPr lang="ru-RU" sz="1400" b="1" dirty="0">
                <a:latin typeface="Arial Narrow" panose="020B0606020202030204" pitchFamily="34" charset="0"/>
              </a:rPr>
              <a:t>. рублей</a:t>
            </a:r>
            <a:r>
              <a:rPr lang="ru-RU" sz="1400" dirty="0">
                <a:latin typeface="Arial Narrow" panose="020B0606020202030204" pitchFamily="34" charset="0"/>
              </a:rPr>
              <a:t>, или на </a:t>
            </a:r>
            <a:r>
              <a:rPr lang="ru-RU" sz="1400" b="1" dirty="0" smtClean="0">
                <a:latin typeface="Arial Narrow" panose="020B0606020202030204" pitchFamily="34" charset="0"/>
              </a:rPr>
              <a:t>302 млрд</a:t>
            </a:r>
            <a:r>
              <a:rPr lang="ru-RU" sz="1400" b="1" dirty="0">
                <a:latin typeface="Arial Narrow" panose="020B0606020202030204" pitchFamily="34" charset="0"/>
              </a:rPr>
              <a:t>. рублей больше</a:t>
            </a:r>
            <a:r>
              <a:rPr lang="ru-RU" sz="1400" dirty="0">
                <a:latin typeface="Arial Narrow" panose="020B0606020202030204" pitchFamily="34" charset="0"/>
              </a:rPr>
              <a:t>, чем за </a:t>
            </a:r>
            <a:r>
              <a:rPr lang="ru-RU" sz="1400" dirty="0" smtClean="0">
                <a:latin typeface="Arial Narrow" panose="020B0606020202030204" pitchFamily="34" charset="0"/>
              </a:rPr>
              <a:t>2016 год (+39%).</a:t>
            </a:r>
          </a:p>
          <a:p>
            <a:pPr indent="180000" algn="just"/>
            <a:r>
              <a:rPr lang="ru-RU" sz="1400" b="1" dirty="0" smtClean="0">
                <a:latin typeface="Arial Narrow" panose="020B0606020202030204" pitchFamily="34" charset="0"/>
              </a:rPr>
              <a:t>Совокупная задолженность </a:t>
            </a:r>
            <a:r>
              <a:rPr lang="ru-RU" sz="1400" dirty="0" smtClean="0">
                <a:latin typeface="Arial Narrow" panose="020B0606020202030204" pitchFamily="34" charset="0"/>
              </a:rPr>
              <a:t>(</a:t>
            </a:r>
            <a:r>
              <a:rPr lang="ru-RU" sz="1400" dirty="0">
                <a:latin typeface="Arial Narrow" panose="020B0606020202030204" pitchFamily="34" charset="0"/>
              </a:rPr>
              <a:t>без учета задолженности по страховым взносам и задолженности </a:t>
            </a:r>
            <a:r>
              <a:rPr lang="ru-RU" sz="1400" dirty="0" smtClean="0">
                <a:latin typeface="Arial Narrow" panose="020B0606020202030204" pitchFamily="34" charset="0"/>
              </a:rPr>
              <a:t>организаций-банкротов) по состоянию на 01.01.2018 составила </a:t>
            </a:r>
            <a:r>
              <a:rPr lang="ru-RU" sz="1400" b="1" dirty="0" smtClean="0">
                <a:latin typeface="Arial Narrow" panose="020B0606020202030204" pitchFamily="34" charset="0"/>
              </a:rPr>
              <a:t>972 млрд. рублей</a:t>
            </a:r>
            <a:r>
              <a:rPr lang="ru-RU" sz="1400" dirty="0" smtClean="0">
                <a:latin typeface="Arial Narrow" panose="020B0606020202030204" pitchFamily="34" charset="0"/>
              </a:rPr>
              <a:t> и </a:t>
            </a:r>
            <a:r>
              <a:rPr lang="ru-RU" sz="1400" b="1" dirty="0" smtClean="0">
                <a:latin typeface="Arial Narrow" panose="020B0606020202030204" pitchFamily="34" charset="0"/>
              </a:rPr>
              <a:t>увеличилась </a:t>
            </a:r>
            <a:r>
              <a:rPr lang="ru-RU" sz="1400" dirty="0" smtClean="0">
                <a:latin typeface="Arial Narrow" panose="020B0606020202030204" pitchFamily="34" charset="0"/>
              </a:rPr>
              <a:t>относительно </a:t>
            </a:r>
            <a:r>
              <a:rPr lang="ru-RU" sz="1400" dirty="0">
                <a:latin typeface="Arial Narrow" panose="020B0606020202030204" pitchFamily="34" charset="0"/>
              </a:rPr>
              <a:t>начала 2017 года </a:t>
            </a:r>
            <a:r>
              <a:rPr lang="ru-RU" sz="1400" b="1" dirty="0" smtClean="0">
                <a:latin typeface="Arial Narrow" panose="020B0606020202030204" pitchFamily="34" charset="0"/>
              </a:rPr>
              <a:t>на 4 млрд. рублей, или на 0,4%</a:t>
            </a:r>
            <a:r>
              <a:rPr lang="ru-RU" sz="1400" dirty="0" smtClean="0">
                <a:latin typeface="Arial Narrow" panose="020B0606020202030204" pitchFamily="34" charset="0"/>
              </a:rPr>
              <a:t>. </a:t>
            </a:r>
            <a:endParaRPr lang="ru-RU" sz="1400" dirty="0">
              <a:latin typeface="Arial Narrow" panose="020B0606020202030204" pitchFamily="34" charset="0"/>
            </a:endParaRPr>
          </a:p>
        </p:txBody>
      </p:sp>
      <p:sp>
        <p:nvSpPr>
          <p:cNvPr id="10" name="Прямоугольник 9"/>
          <p:cNvSpPr/>
          <p:nvPr/>
        </p:nvSpPr>
        <p:spPr>
          <a:xfrm>
            <a:off x="4016786" y="1457012"/>
            <a:ext cx="675186"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+39%</a:t>
            </a:r>
            <a:endParaRPr lang="ru-RU" b="1" dirty="0">
              <a:solidFill>
                <a:schemeClr val="accent6">
                  <a:lumMod val="75000"/>
                </a:schemeClr>
              </a:solidFill>
              <a:latin typeface="Arial Narrow" panose="020B0606020202030204" pitchFamily="34" charset="0"/>
            </a:endParaRPr>
          </a:p>
        </p:txBody>
      </p:sp>
      <p:sp>
        <p:nvSpPr>
          <p:cNvPr id="11" name="Прямоугольник 10"/>
          <p:cNvSpPr/>
          <p:nvPr/>
        </p:nvSpPr>
        <p:spPr>
          <a:xfrm>
            <a:off x="3607014" y="1393612"/>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12" name="Прямоугольник 11"/>
          <p:cNvSpPr/>
          <p:nvPr/>
        </p:nvSpPr>
        <p:spPr>
          <a:xfrm>
            <a:off x="8251085" y="1475492"/>
            <a:ext cx="617478"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0,4%</a:t>
            </a:r>
            <a:endParaRPr lang="ru-RU" b="1" dirty="0">
              <a:solidFill>
                <a:schemeClr val="accent6">
                  <a:lumMod val="75000"/>
                </a:schemeClr>
              </a:solidFill>
              <a:latin typeface="Arial Narrow" panose="020B0606020202030204" pitchFamily="34" charset="0"/>
            </a:endParaRPr>
          </a:p>
        </p:txBody>
      </p:sp>
      <p:sp>
        <p:nvSpPr>
          <p:cNvPr id="13" name="Прямоугольник 12"/>
          <p:cNvSpPr/>
          <p:nvPr/>
        </p:nvSpPr>
        <p:spPr>
          <a:xfrm>
            <a:off x="7829162" y="1340768"/>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pic>
        <p:nvPicPr>
          <p:cNvPr id="1026" name="Picture 2" descr="Z:\Мои документы\clo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02" y="1366664"/>
            <a:ext cx="478160" cy="4781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Мои документы\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813920" y="1402598"/>
            <a:ext cx="478160" cy="478160"/>
          </a:xfrm>
          <a:prstGeom prst="rect">
            <a:avLst/>
          </a:prstGeom>
          <a:noFill/>
          <a:extLst>
            <a:ext uri="{909E8E84-426E-40DD-AFC4-6F175D3DCCD1}">
              <a14:hiddenFill xmlns:a14="http://schemas.microsoft.com/office/drawing/2010/main">
                <a:solidFill>
                  <a:srgbClr val="FFFFFF"/>
                </a:solidFill>
              </a14:hiddenFill>
            </a:ext>
          </a:extLst>
        </p:spPr>
      </p:pic>
      <p:sp>
        <p:nvSpPr>
          <p:cNvPr id="1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25</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2963899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Обеспечение процедур банкротства</a:t>
            </a:r>
            <a:endParaRPr lang="ru-RU" sz="1800" dirty="0"/>
          </a:p>
        </p:txBody>
      </p:sp>
      <p:sp>
        <p:nvSpPr>
          <p:cNvPr id="5" name="TextBox 4"/>
          <p:cNvSpPr txBox="1"/>
          <p:nvPr/>
        </p:nvSpPr>
        <p:spPr>
          <a:xfrm>
            <a:off x="143508" y="3263462"/>
            <a:ext cx="8388933" cy="3323987"/>
          </a:xfrm>
          <a:prstGeom prst="rect">
            <a:avLst/>
          </a:prstGeom>
          <a:noFill/>
        </p:spPr>
        <p:txBody>
          <a:bodyPr wrap="square" numCol="2" spcCol="360000" rtlCol="0">
            <a:spAutoFit/>
          </a:bodyPr>
          <a:lstStyle/>
          <a:p>
            <a:pPr indent="180000" algn="just"/>
            <a:r>
              <a:rPr lang="x-none" sz="1400">
                <a:latin typeface="Arial Narrow" panose="020B0606020202030204" pitchFamily="34" charset="0"/>
              </a:rPr>
              <a:t>По итогам 2017 года банкротами перечислено в бюджет   </a:t>
            </a:r>
            <a:r>
              <a:rPr lang="x-none" sz="1400" b="1">
                <a:latin typeface="Arial Narrow" panose="020B0606020202030204" pitchFamily="34" charset="0"/>
              </a:rPr>
              <a:t>101 млрд руб</a:t>
            </a:r>
            <a:r>
              <a:rPr lang="x-none" sz="1400">
                <a:latin typeface="Arial Narrow" panose="020B0606020202030204" pitchFamily="34" charset="0"/>
              </a:rPr>
              <a:t>., что на 35% больше, чем в 2016 </a:t>
            </a:r>
            <a:r>
              <a:rPr lang="x-none" sz="1400" smtClean="0">
                <a:latin typeface="Arial Narrow" panose="020B0606020202030204" pitchFamily="34" charset="0"/>
              </a:rPr>
              <a:t>г</a:t>
            </a:r>
            <a:r>
              <a:rPr lang="ru-RU" sz="1400" dirty="0" smtClean="0">
                <a:latin typeface="Arial Narrow" panose="020B0606020202030204" pitchFamily="34" charset="0"/>
              </a:rPr>
              <a:t>оду</a:t>
            </a:r>
            <a:r>
              <a:rPr lang="x-none" sz="1400" smtClean="0">
                <a:latin typeface="Arial Narrow" panose="020B0606020202030204" pitchFamily="34" charset="0"/>
              </a:rPr>
              <a:t>. </a:t>
            </a:r>
            <a:endParaRPr lang="ru-RU" sz="1400" dirty="0" smtClean="0">
              <a:latin typeface="Arial Narrow" panose="020B0606020202030204" pitchFamily="34" charset="0"/>
            </a:endParaRPr>
          </a:p>
          <a:p>
            <a:pPr indent="180000" algn="just"/>
            <a:r>
              <a:rPr lang="x-none" sz="1400" smtClean="0">
                <a:latin typeface="Arial Narrow" panose="020B0606020202030204" pitchFamily="34" charset="0"/>
              </a:rPr>
              <a:t>Эффективность </a:t>
            </a:r>
            <a:r>
              <a:rPr lang="x-none" sz="1400">
                <a:latin typeface="Arial Narrow" panose="020B0606020202030204" pitchFamily="34" charset="0"/>
              </a:rPr>
              <a:t>погашения задолженности в процедурах банкротства по состоянию на 01.01.2018 составила 106,5 % против 77,6% на 01.01.2017</a:t>
            </a:r>
            <a:r>
              <a:rPr lang="x-none" sz="1400" smtClean="0">
                <a:latin typeface="Arial Narrow" panose="020B0606020202030204" pitchFamily="34" charset="0"/>
              </a:rPr>
              <a:t>.</a:t>
            </a:r>
            <a:r>
              <a:rPr lang="ru-RU" sz="1400" dirty="0">
                <a:latin typeface="Arial Narrow" panose="020B0606020202030204" pitchFamily="34" charset="0"/>
              </a:rPr>
              <a:t> </a:t>
            </a:r>
            <a:endParaRPr lang="ru-RU" sz="1400" dirty="0" smtClean="0">
              <a:latin typeface="Arial Narrow" panose="020B0606020202030204" pitchFamily="34" charset="0"/>
            </a:endParaRPr>
          </a:p>
          <a:p>
            <a:pPr indent="180000" algn="just"/>
            <a:r>
              <a:rPr lang="ru-RU" sz="1400" dirty="0" smtClean="0">
                <a:latin typeface="Arial Narrow" panose="020B0606020202030204" pitchFamily="34" charset="0"/>
              </a:rPr>
              <a:t>Такая </a:t>
            </a:r>
            <a:r>
              <a:rPr lang="ru-RU" sz="1400" dirty="0">
                <a:latin typeface="Arial Narrow" panose="020B0606020202030204" pitchFamily="34" charset="0"/>
              </a:rPr>
              <a:t>динамика обусловлена комплексным изменением подхода к сопровождению процедур банкротства, когда они инициируются только при наличии вероятности поступления денежных средств в бюджет</a:t>
            </a:r>
            <a:r>
              <a:rPr lang="ru-RU" sz="1400" dirty="0" smtClean="0">
                <a:latin typeface="Arial Narrow" panose="020B0606020202030204" pitchFamily="34" charset="0"/>
              </a:rPr>
              <a:t>.</a:t>
            </a:r>
          </a:p>
          <a:p>
            <a:pPr indent="180000" algn="just"/>
            <a:r>
              <a:rPr lang="ru-RU" sz="1400" dirty="0">
                <a:latin typeface="Arial Narrow" panose="020B0606020202030204" pitchFamily="34" charset="0"/>
              </a:rPr>
              <a:t>Усилена роль механизма согласительных процедур, направленных на погашение накопленной налоговой задолженности в рассрочку, сохранение бизнеса и рабочих мест.</a:t>
            </a:r>
          </a:p>
          <a:p>
            <a:pPr indent="180000" algn="just"/>
            <a:r>
              <a:rPr lang="ru-RU" sz="1400" dirty="0">
                <a:latin typeface="Arial Narrow" panose="020B0606020202030204" pitchFamily="34" charset="0"/>
              </a:rPr>
              <a:t>За 2017 год поступления в бюджет в рамках заключенных мировых соглашений возросли </a:t>
            </a:r>
            <a:r>
              <a:rPr lang="ru-RU" sz="1400" b="1" dirty="0">
                <a:latin typeface="Arial Narrow" panose="020B0606020202030204" pitchFamily="34" charset="0"/>
              </a:rPr>
              <a:t>более чем</a:t>
            </a:r>
            <a:r>
              <a:rPr lang="ru-RU" sz="1400" dirty="0">
                <a:latin typeface="Arial Narrow" panose="020B0606020202030204" pitchFamily="34" charset="0"/>
              </a:rPr>
              <a:t> </a:t>
            </a:r>
            <a:r>
              <a:rPr lang="ru-RU" sz="1400" b="1" dirty="0">
                <a:latin typeface="Arial Narrow" panose="020B0606020202030204" pitchFamily="34" charset="0"/>
              </a:rPr>
              <a:t>в 3,2 раза</a:t>
            </a:r>
            <a:r>
              <a:rPr lang="ru-RU" sz="1400" dirty="0">
                <a:latin typeface="Arial Narrow" panose="020B0606020202030204" pitchFamily="34" charset="0"/>
              </a:rPr>
              <a:t> и составили </a:t>
            </a:r>
            <a:r>
              <a:rPr lang="ru-RU" sz="1400" b="1" dirty="0">
                <a:latin typeface="Arial Narrow" panose="020B0606020202030204" pitchFamily="34" charset="0"/>
              </a:rPr>
              <a:t>4,2 млрд. рублей</a:t>
            </a:r>
            <a:r>
              <a:rPr lang="ru-RU" sz="1400" dirty="0">
                <a:latin typeface="Arial Narrow" panose="020B0606020202030204" pitchFamily="34" charset="0"/>
              </a:rPr>
              <a:t>.</a:t>
            </a:r>
          </a:p>
          <a:p>
            <a:pPr indent="180000" algn="just"/>
            <a:r>
              <a:rPr lang="ru-RU" sz="1400" dirty="0">
                <a:latin typeface="Arial Narrow" panose="020B0606020202030204" pitchFamily="34" charset="0"/>
              </a:rPr>
              <a:t>Погашено задолженности, включенной в реестр требований кредиторов должника, в размере </a:t>
            </a:r>
            <a:r>
              <a:rPr lang="ru-RU" sz="1400" b="1" dirty="0">
                <a:latin typeface="Arial Narrow" panose="020B0606020202030204" pitchFamily="34" charset="0"/>
              </a:rPr>
              <a:t>13,8 млрд. руб</a:t>
            </a:r>
            <a:r>
              <a:rPr lang="ru-RU" sz="1400" dirty="0">
                <a:latin typeface="Arial Narrow" panose="020B0606020202030204" pitchFamily="34" charset="0"/>
              </a:rPr>
              <a:t>., что больше аналогичного периода прошлого года </a:t>
            </a:r>
            <a:r>
              <a:rPr lang="ru-RU" sz="1400" b="1" dirty="0">
                <a:latin typeface="Arial Narrow" panose="020B0606020202030204" pitchFamily="34" charset="0"/>
              </a:rPr>
              <a:t>в 1,7 раза</a:t>
            </a:r>
            <a:r>
              <a:rPr lang="ru-RU" sz="1400" dirty="0">
                <a:latin typeface="Arial Narrow" panose="020B0606020202030204" pitchFamily="34" charset="0"/>
              </a:rPr>
              <a:t>.</a:t>
            </a:r>
          </a:p>
          <a:p>
            <a:pPr indent="180000" algn="just"/>
            <a:r>
              <a:rPr lang="ru-RU" sz="1400" dirty="0">
                <a:latin typeface="Arial Narrow" panose="020B0606020202030204" pitchFamily="34" charset="0"/>
              </a:rPr>
              <a:t>Должниками, находящимися в процедурах банкротства, погашено </a:t>
            </a:r>
            <a:r>
              <a:rPr lang="ru-RU" sz="1400" b="1" dirty="0">
                <a:latin typeface="Arial Narrow" panose="020B0606020202030204" pitchFamily="34" charset="0"/>
              </a:rPr>
              <a:t>47,8 млрд. руб.</a:t>
            </a:r>
            <a:r>
              <a:rPr lang="ru-RU" sz="1400" dirty="0">
                <a:latin typeface="Arial Narrow" panose="020B0606020202030204" pitchFamily="34" charset="0"/>
              </a:rPr>
              <a:t> </a:t>
            </a:r>
            <a:r>
              <a:rPr lang="ru-RU" sz="1400" b="1" dirty="0">
                <a:latin typeface="Arial Narrow" panose="020B0606020202030204" pitchFamily="34" charset="0"/>
              </a:rPr>
              <a:t>текущих </a:t>
            </a:r>
            <a:r>
              <a:rPr lang="ru-RU" sz="1400" dirty="0">
                <a:latin typeface="Arial Narrow" panose="020B0606020202030204" pitchFamily="34" charset="0"/>
              </a:rPr>
              <a:t>платежей, что превышает аналогичный показатель прошлого года </a:t>
            </a:r>
            <a:r>
              <a:rPr lang="ru-RU" sz="1400" b="1" dirty="0">
                <a:latin typeface="Arial Narrow" panose="020B0606020202030204" pitchFamily="34" charset="0"/>
              </a:rPr>
              <a:t>на 29,3 </a:t>
            </a:r>
            <a:r>
              <a:rPr lang="ru-RU" sz="1400" b="1" dirty="0" smtClean="0">
                <a:latin typeface="Arial Narrow" panose="020B0606020202030204" pitchFamily="34" charset="0"/>
              </a:rPr>
              <a:t>%.</a:t>
            </a:r>
            <a:endParaRPr lang="ru-RU" sz="1400" dirty="0">
              <a:latin typeface="Arial Narrow" panose="020B0606020202030204" pitchFamily="34" charset="0"/>
            </a:endParaRPr>
          </a:p>
          <a:p>
            <a:pPr indent="180000" algn="just"/>
            <a:r>
              <a:rPr lang="ru-RU" sz="1400" dirty="0">
                <a:latin typeface="Arial Narrow" panose="020B0606020202030204" pitchFamily="34" charset="0"/>
              </a:rPr>
              <a:t>После принятия решения о подаче заявления о признании должника банкротом </a:t>
            </a:r>
            <a:r>
              <a:rPr lang="ru-RU" sz="1400" b="1" dirty="0">
                <a:latin typeface="Arial Narrow" panose="020B0606020202030204" pitchFamily="34" charset="0"/>
              </a:rPr>
              <a:t>добровольно погашено 35,3 млрд. рублей</a:t>
            </a:r>
            <a:r>
              <a:rPr lang="ru-RU" sz="1400" dirty="0">
                <a:latin typeface="Arial Narrow" panose="020B0606020202030204" pitchFamily="34" charset="0"/>
              </a:rPr>
              <a:t>.</a:t>
            </a:r>
          </a:p>
          <a:p>
            <a:pPr indent="180000" algn="just"/>
            <a:endParaRPr lang="ru-RU" sz="1400" dirty="0">
              <a:latin typeface="Arial Narrow" panose="020B0606020202030204" pitchFamily="34" charset="0"/>
            </a:endParaRPr>
          </a:p>
        </p:txBody>
      </p:sp>
      <p:sp>
        <p:nvSpPr>
          <p:cNvPr id="6" name="TextBox 5"/>
          <p:cNvSpPr txBox="1"/>
          <p:nvPr/>
        </p:nvSpPr>
        <p:spPr>
          <a:xfrm>
            <a:off x="956591" y="2402304"/>
            <a:ext cx="2703561" cy="738664"/>
          </a:xfrm>
          <a:prstGeom prst="rect">
            <a:avLst/>
          </a:prstGeom>
        </p:spPr>
        <p:txBody>
          <a:bodyPr wrap="square">
            <a:spAutoFit/>
          </a:bodyPr>
          <a:lstStyle>
            <a:defPPr>
              <a:defRPr lang="ru-RU"/>
            </a:defPPr>
            <a:lvl1pPr>
              <a:defRPr sz="1400" b="1">
                <a:solidFill>
                  <a:schemeClr val="tx1">
                    <a:lumMod val="75000"/>
                    <a:lumOff val="25000"/>
                  </a:schemeClr>
                </a:solidFill>
                <a:latin typeface="Arial Narrow" panose="020B0606020202030204" pitchFamily="34" charset="0"/>
              </a:defRPr>
            </a:lvl1pPr>
          </a:lstStyle>
          <a:p>
            <a:r>
              <a:rPr lang="ru-RU" dirty="0"/>
              <a:t>Погашение задолженности, включенной в реестр требований кредиторов должника</a:t>
            </a:r>
          </a:p>
        </p:txBody>
      </p:sp>
      <p:sp>
        <p:nvSpPr>
          <p:cNvPr id="7" name="TextBox 6"/>
          <p:cNvSpPr txBox="1"/>
          <p:nvPr/>
        </p:nvSpPr>
        <p:spPr>
          <a:xfrm>
            <a:off x="956591" y="1700808"/>
            <a:ext cx="2672728" cy="738664"/>
          </a:xfrm>
          <a:prstGeom prst="rect">
            <a:avLst/>
          </a:prstGeom>
        </p:spPr>
        <p:txBody>
          <a:bodyPr wrap="square">
            <a:spAutoFit/>
          </a:bodyPr>
          <a:lstStyle>
            <a:defPPr>
              <a:defRPr lang="ru-RU"/>
            </a:defPPr>
            <a:lvl1pPr>
              <a:defRPr sz="1400" b="1">
                <a:solidFill>
                  <a:schemeClr val="tx1">
                    <a:lumMod val="75000"/>
                    <a:lumOff val="25000"/>
                  </a:schemeClr>
                </a:solidFill>
                <a:latin typeface="Arial Narrow" panose="020B0606020202030204" pitchFamily="34" charset="0"/>
              </a:defRPr>
            </a:lvl1pPr>
          </a:lstStyle>
          <a:p>
            <a:r>
              <a:rPr lang="ru-RU" dirty="0"/>
              <a:t>Поступления в рамках заключенных мировых соглашений</a:t>
            </a:r>
          </a:p>
        </p:txBody>
      </p:sp>
      <p:pic>
        <p:nvPicPr>
          <p:cNvPr id="10" name="verified7.png"/>
          <p:cNvPicPr/>
          <p:nvPr/>
        </p:nvPicPr>
        <p:blipFill>
          <a:blip r:embed="rId2">
            <a:duotone>
              <a:schemeClr val="accent1">
                <a:shade val="45000"/>
                <a:satMod val="135000"/>
              </a:schemeClr>
              <a:prstClr val="white"/>
            </a:duotone>
            <a:extLst/>
          </a:blip>
          <a:stretch>
            <a:fillRect/>
          </a:stretch>
        </p:blipFill>
        <p:spPr>
          <a:xfrm>
            <a:off x="448531" y="2484869"/>
            <a:ext cx="369447" cy="522485"/>
          </a:xfrm>
          <a:prstGeom prst="rect">
            <a:avLst/>
          </a:prstGeom>
          <a:ln w="12700">
            <a:miter lim="400000"/>
          </a:ln>
        </p:spPr>
      </p:pic>
      <p:sp>
        <p:nvSpPr>
          <p:cNvPr id="17" name="Прямоугольник 16"/>
          <p:cNvSpPr/>
          <p:nvPr/>
        </p:nvSpPr>
        <p:spPr>
          <a:xfrm>
            <a:off x="3378840" y="1772816"/>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18" name="TextBox 17"/>
          <p:cNvSpPr txBox="1"/>
          <p:nvPr/>
        </p:nvSpPr>
        <p:spPr>
          <a:xfrm>
            <a:off x="5264697" y="1868231"/>
            <a:ext cx="2161935" cy="546963"/>
          </a:xfrm>
          <a:prstGeom prst="rect">
            <a:avLst/>
          </a:prstGeom>
        </p:spPr>
        <p:txBody>
          <a:bodyPr wrap="square" lIns="104105" tIns="52052" rIns="104105" bIns="52052" anchor="ctr">
            <a:no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Погашено текущих платежей должниками, находящимися в стадии банкротства</a:t>
            </a:r>
            <a:endParaRPr lang="ru-RU" sz="1400" b="1" dirty="0">
              <a:solidFill>
                <a:schemeClr val="tx1">
                  <a:lumMod val="75000"/>
                  <a:lumOff val="25000"/>
                </a:schemeClr>
              </a:solidFill>
              <a:latin typeface="Arial Narrow" panose="020B0606020202030204" pitchFamily="34" charset="0"/>
            </a:endParaRPr>
          </a:p>
        </p:txBody>
      </p:sp>
      <p:sp>
        <p:nvSpPr>
          <p:cNvPr id="19" name="TextBox 18"/>
          <p:cNvSpPr txBox="1"/>
          <p:nvPr/>
        </p:nvSpPr>
        <p:spPr>
          <a:xfrm>
            <a:off x="5264697" y="2612529"/>
            <a:ext cx="2362472" cy="546963"/>
          </a:xfrm>
          <a:prstGeom prst="rect">
            <a:avLst/>
          </a:prstGeom>
        </p:spPr>
        <p:txBody>
          <a:bodyPr wrap="square" lIns="104105" tIns="52052" rIns="104105" bIns="52052" anchor="ctr">
            <a:noAutofit/>
          </a:bodyPr>
          <a:lstStyle>
            <a:defPPr>
              <a:defRPr lang="ru-RU"/>
            </a:defPPr>
            <a:lvl1pPr defTabSz="1041034" fontAlgn="auto">
              <a:spcAft>
                <a:spcPts val="0"/>
              </a:spcAft>
              <a:defRPr sz="1400" b="1">
                <a:solidFill>
                  <a:schemeClr val="tx1">
                    <a:lumMod val="75000"/>
                    <a:lumOff val="25000"/>
                  </a:schemeClr>
                </a:solidFill>
                <a:latin typeface="Arial Narrow" panose="020B0606020202030204" pitchFamily="34" charset="0"/>
              </a:defRPr>
            </a:lvl1pPr>
          </a:lstStyle>
          <a:p>
            <a:r>
              <a:rPr lang="ru-RU" dirty="0" smtClean="0"/>
              <a:t>Эффективность применения института субсидиарной ответственности</a:t>
            </a:r>
            <a:endParaRPr lang="ru-RU" dirty="0"/>
          </a:p>
        </p:txBody>
      </p:sp>
      <p:sp>
        <p:nvSpPr>
          <p:cNvPr id="21" name="Прямоугольник 20"/>
          <p:cNvSpPr/>
          <p:nvPr/>
        </p:nvSpPr>
        <p:spPr>
          <a:xfrm>
            <a:off x="3622447" y="2518883"/>
            <a:ext cx="1093569"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в 1,7 раза</a:t>
            </a:r>
            <a:endParaRPr lang="ru-RU" b="1" dirty="0">
              <a:solidFill>
                <a:schemeClr val="accent6">
                  <a:lumMod val="75000"/>
                </a:schemeClr>
              </a:solidFill>
              <a:latin typeface="Arial Narrow" panose="020B0606020202030204" pitchFamily="34" charset="0"/>
            </a:endParaRPr>
          </a:p>
        </p:txBody>
      </p:sp>
      <p:sp>
        <p:nvSpPr>
          <p:cNvPr id="22" name="Прямоугольник 21"/>
          <p:cNvSpPr/>
          <p:nvPr/>
        </p:nvSpPr>
        <p:spPr>
          <a:xfrm>
            <a:off x="3398893" y="2524809"/>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23" name="Прямоугольник 22"/>
          <p:cNvSpPr/>
          <p:nvPr/>
        </p:nvSpPr>
        <p:spPr>
          <a:xfrm>
            <a:off x="3548162" y="1830297"/>
            <a:ext cx="1093569"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в 3,2 раза</a:t>
            </a:r>
            <a:endParaRPr lang="ru-RU" b="1" dirty="0">
              <a:solidFill>
                <a:schemeClr val="accent6">
                  <a:lumMod val="75000"/>
                </a:schemeClr>
              </a:solidFill>
              <a:latin typeface="Arial Narrow" panose="020B0606020202030204" pitchFamily="34" charset="0"/>
            </a:endParaRPr>
          </a:p>
        </p:txBody>
      </p:sp>
      <p:sp>
        <p:nvSpPr>
          <p:cNvPr id="24" name="Прямоугольник 23"/>
          <p:cNvSpPr/>
          <p:nvPr/>
        </p:nvSpPr>
        <p:spPr>
          <a:xfrm>
            <a:off x="7645659" y="2001689"/>
            <a:ext cx="886782"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+ 29,3%</a:t>
            </a:r>
            <a:endParaRPr lang="ru-RU" b="1" dirty="0">
              <a:solidFill>
                <a:schemeClr val="accent6">
                  <a:lumMod val="75000"/>
                </a:schemeClr>
              </a:solidFill>
              <a:latin typeface="Arial Narrow" panose="020B0606020202030204" pitchFamily="34" charset="0"/>
            </a:endParaRPr>
          </a:p>
        </p:txBody>
      </p:sp>
      <p:sp>
        <p:nvSpPr>
          <p:cNvPr id="25" name="Прямоугольник 24"/>
          <p:cNvSpPr/>
          <p:nvPr/>
        </p:nvSpPr>
        <p:spPr>
          <a:xfrm>
            <a:off x="7426633" y="1943541"/>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26" name="Прямоугольник 25"/>
          <p:cNvSpPr/>
          <p:nvPr/>
        </p:nvSpPr>
        <p:spPr>
          <a:xfrm>
            <a:off x="7597572" y="2649077"/>
            <a:ext cx="1199367"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в 12,6 раза</a:t>
            </a:r>
            <a:endParaRPr lang="ru-RU" b="1" dirty="0">
              <a:solidFill>
                <a:schemeClr val="accent6">
                  <a:lumMod val="75000"/>
                </a:schemeClr>
              </a:solidFill>
              <a:latin typeface="Arial Narrow" panose="020B0606020202030204" pitchFamily="34" charset="0"/>
            </a:endParaRPr>
          </a:p>
        </p:txBody>
      </p:sp>
      <p:sp>
        <p:nvSpPr>
          <p:cNvPr id="27" name="Прямоугольник 26"/>
          <p:cNvSpPr/>
          <p:nvPr/>
        </p:nvSpPr>
        <p:spPr>
          <a:xfrm>
            <a:off x="7440141" y="2590929"/>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pic>
        <p:nvPicPr>
          <p:cNvPr id="1026" name="Picture 2" descr="Z:\Мои документы\rich-peo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3422" y="2622385"/>
            <a:ext cx="476758" cy="4767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Мои документы\bar-cha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4618" y="1883988"/>
            <a:ext cx="454521" cy="4545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Z:\Мои документы\human-resourc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574" y="1844824"/>
            <a:ext cx="546018" cy="5460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Мои документы\coup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795" y="1076722"/>
            <a:ext cx="541707" cy="541707"/>
          </a:xfrm>
          <a:prstGeom prst="rect">
            <a:avLst/>
          </a:prstGeom>
          <a:noFill/>
          <a:extLst>
            <a:ext uri="{909E8E84-426E-40DD-AFC4-6F175D3DCCD1}">
              <a14:hiddenFill xmlns:a14="http://schemas.microsoft.com/office/drawing/2010/main">
                <a:solidFill>
                  <a:srgbClr val="FFFFFF"/>
                </a:solidFill>
              </a14:hiddenFill>
            </a:ext>
          </a:extLst>
        </p:spPr>
      </p:pic>
      <p:sp>
        <p:nvSpPr>
          <p:cNvPr id="30"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26</a:t>
            </a:fld>
            <a:endParaRPr lang="ru-RU" sz="1800" dirty="0" smtClean="0">
              <a:solidFill>
                <a:schemeClr val="tx1"/>
              </a:solidFill>
              <a:latin typeface="Arial Narrow" panose="020B0606020202030204" pitchFamily="34" charset="0"/>
            </a:endParaRPr>
          </a:p>
        </p:txBody>
      </p:sp>
      <p:sp>
        <p:nvSpPr>
          <p:cNvPr id="28" name="Прямоугольник 27"/>
          <p:cNvSpPr/>
          <p:nvPr/>
        </p:nvSpPr>
        <p:spPr>
          <a:xfrm>
            <a:off x="897732" y="1005230"/>
            <a:ext cx="2444561" cy="738664"/>
          </a:xfrm>
          <a:prstGeom prst="rect">
            <a:avLst/>
          </a:prstGeom>
        </p:spPr>
        <p:txBody>
          <a:bodyPr wrap="square">
            <a:spAutoFit/>
          </a:bodyPr>
          <a:lstStyle/>
          <a:p>
            <a:r>
              <a:rPr lang="ru-RU" sz="1400" b="1" dirty="0" smtClean="0">
                <a:solidFill>
                  <a:schemeClr val="tx1">
                    <a:lumMod val="75000"/>
                    <a:lumOff val="25000"/>
                  </a:schemeClr>
                </a:solidFill>
                <a:latin typeface="Arial Narrow" panose="020B0606020202030204" pitchFamily="34" charset="0"/>
              </a:rPr>
              <a:t>Поступило в бюджет в ходе дел о несостоятельности (банкротстве) - всего</a:t>
            </a:r>
            <a:endParaRPr lang="ru-RU" sz="1400" b="1" dirty="0">
              <a:solidFill>
                <a:schemeClr val="tx1">
                  <a:lumMod val="75000"/>
                  <a:lumOff val="25000"/>
                </a:schemeClr>
              </a:solidFill>
              <a:latin typeface="Arial Narrow" panose="020B0606020202030204" pitchFamily="34" charset="0"/>
            </a:endParaRPr>
          </a:p>
        </p:txBody>
      </p:sp>
      <p:sp>
        <p:nvSpPr>
          <p:cNvPr id="29" name="Прямоугольник 28"/>
          <p:cNvSpPr/>
          <p:nvPr/>
        </p:nvSpPr>
        <p:spPr>
          <a:xfrm>
            <a:off x="3378840" y="1103233"/>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31" name="Прямоугольник 30"/>
          <p:cNvSpPr/>
          <p:nvPr/>
        </p:nvSpPr>
        <p:spPr>
          <a:xfrm>
            <a:off x="3629319" y="1162909"/>
            <a:ext cx="1093569"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в 1,3 раза</a:t>
            </a:r>
            <a:endParaRPr lang="ru-RU" b="1" dirty="0">
              <a:solidFill>
                <a:schemeClr val="accent6">
                  <a:lumMod val="75000"/>
                </a:schemeClr>
              </a:solidFill>
              <a:latin typeface="Arial Narrow" panose="020B0606020202030204" pitchFamily="34" charset="0"/>
            </a:endParaRPr>
          </a:p>
        </p:txBody>
      </p:sp>
      <p:sp>
        <p:nvSpPr>
          <p:cNvPr id="32" name="Прямоугольник 31"/>
          <p:cNvSpPr/>
          <p:nvPr/>
        </p:nvSpPr>
        <p:spPr>
          <a:xfrm>
            <a:off x="5238269" y="908720"/>
            <a:ext cx="2444561" cy="738664"/>
          </a:xfrm>
          <a:prstGeom prst="rect">
            <a:avLst/>
          </a:prstGeom>
        </p:spPr>
        <p:txBody>
          <a:bodyPr wrap="square">
            <a:spAutoFit/>
          </a:bodyPr>
          <a:lstStyle/>
          <a:p>
            <a:r>
              <a:rPr lang="ru-RU" sz="1400" b="1" dirty="0" smtClean="0">
                <a:solidFill>
                  <a:schemeClr val="tx1">
                    <a:lumMod val="75000"/>
                    <a:lumOff val="25000"/>
                  </a:schemeClr>
                </a:solidFill>
                <a:latin typeface="Arial Narrow" panose="020B0606020202030204" pitchFamily="34" charset="0"/>
              </a:rPr>
              <a:t>Погашение должниками-банкротами страховых взносов</a:t>
            </a:r>
            <a:endParaRPr lang="ru-RU" sz="1400" b="1" dirty="0">
              <a:solidFill>
                <a:schemeClr val="tx1">
                  <a:lumMod val="75000"/>
                  <a:lumOff val="25000"/>
                </a:schemeClr>
              </a:solidFill>
              <a:latin typeface="Arial Narrow" panose="020B0606020202030204" pitchFamily="34" charset="0"/>
            </a:endParaRPr>
          </a:p>
        </p:txBody>
      </p:sp>
      <p:sp>
        <p:nvSpPr>
          <p:cNvPr id="33" name="Прямоугольник 32"/>
          <p:cNvSpPr/>
          <p:nvPr/>
        </p:nvSpPr>
        <p:spPr>
          <a:xfrm>
            <a:off x="7942927" y="1019892"/>
            <a:ext cx="1093569"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в 3,0 раза</a:t>
            </a:r>
            <a:endParaRPr lang="ru-RU" b="1" dirty="0">
              <a:solidFill>
                <a:schemeClr val="accent6">
                  <a:lumMod val="75000"/>
                </a:schemeClr>
              </a:solidFill>
              <a:latin typeface="Arial Narrow" panose="020B0606020202030204" pitchFamily="34" charset="0"/>
            </a:endParaRPr>
          </a:p>
        </p:txBody>
      </p:sp>
      <p:sp>
        <p:nvSpPr>
          <p:cNvPr id="34" name="Прямоугольник 33"/>
          <p:cNvSpPr/>
          <p:nvPr/>
        </p:nvSpPr>
        <p:spPr>
          <a:xfrm>
            <a:off x="7682830" y="985543"/>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pic>
        <p:nvPicPr>
          <p:cNvPr id="35" name="Picture 7" descr="Z:\Мои документы\group-securit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5559" y="956672"/>
            <a:ext cx="543369" cy="5433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Z:\Мои документы\group-securit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1124744"/>
            <a:ext cx="543369" cy="54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775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09600" y="269032"/>
            <a:ext cx="8229600" cy="11430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000" b="1" kern="1200">
                <a:solidFill>
                  <a:schemeClr val="tx1"/>
                </a:solidFill>
                <a:latin typeface="Arial Narrow" panose="020B0606020202030204" pitchFamily="34" charset="0"/>
                <a:ea typeface="+mj-ea"/>
                <a:cs typeface="+mj-cs"/>
              </a:defRPr>
            </a:lvl1pPr>
          </a:lstStyle>
          <a:p>
            <a:r>
              <a:rPr lang="ru-RU" sz="1800" dirty="0" smtClean="0"/>
              <a:t>Обеспечение процедур банкротства</a:t>
            </a:r>
            <a:endParaRPr lang="ru-RU" sz="1800" dirty="0"/>
          </a:p>
        </p:txBody>
      </p:sp>
      <p:sp>
        <p:nvSpPr>
          <p:cNvPr id="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27</a:t>
            </a:fld>
            <a:endParaRPr lang="ru-RU" sz="1800" dirty="0" smtClean="0">
              <a:solidFill>
                <a:schemeClr val="tx1"/>
              </a:solidFill>
              <a:latin typeface="Arial Narrow" panose="020B0606020202030204" pitchFamily="34" charset="0"/>
            </a:endParaRPr>
          </a:p>
        </p:txBody>
      </p:sp>
      <p:sp>
        <p:nvSpPr>
          <p:cNvPr id="5" name="Прямоугольник 4"/>
          <p:cNvSpPr/>
          <p:nvPr/>
        </p:nvSpPr>
        <p:spPr>
          <a:xfrm>
            <a:off x="286544" y="1220554"/>
            <a:ext cx="8587680" cy="5604611"/>
          </a:xfrm>
          <a:prstGeom prst="rect">
            <a:avLst/>
          </a:prstGeom>
        </p:spPr>
        <p:txBody>
          <a:bodyPr wrap="square" numCol="2" spcCol="360000">
            <a:spAutoFit/>
          </a:bodyPr>
          <a:lstStyle/>
          <a:p>
            <a:pPr indent="180000" algn="just">
              <a:lnSpc>
                <a:spcPct val="90000"/>
              </a:lnSpc>
            </a:pPr>
            <a:r>
              <a:rPr lang="ru-RU" sz="1400" dirty="0" smtClean="0">
                <a:latin typeface="Arial Narrow" panose="020B0606020202030204" pitchFamily="34" charset="0"/>
              </a:rPr>
              <a:t>Повышена эффективность применения института субсидиарной ответственности. За 2017 год поступило в бюджет </a:t>
            </a:r>
            <a:r>
              <a:rPr lang="ru-RU" sz="1400" b="1" dirty="0" smtClean="0">
                <a:latin typeface="Arial Narrow" panose="020B0606020202030204" pitchFamily="34" charset="0"/>
              </a:rPr>
              <a:t>2,0 млрд. руб.</a:t>
            </a:r>
            <a:r>
              <a:rPr lang="ru-RU" sz="1400" dirty="0" smtClean="0">
                <a:latin typeface="Arial Narrow" panose="020B0606020202030204" pitchFamily="34" charset="0"/>
              </a:rPr>
              <a:t> что больше аналогичного периода прошлого года </a:t>
            </a:r>
            <a:r>
              <a:rPr lang="ru-RU" sz="1400" b="1" dirty="0" smtClean="0">
                <a:latin typeface="Arial Narrow" panose="020B0606020202030204" pitchFamily="34" charset="0"/>
              </a:rPr>
              <a:t>в 12,6 раза</a:t>
            </a:r>
            <a:r>
              <a:rPr lang="ru-RU" sz="1400" dirty="0" smtClean="0">
                <a:latin typeface="Arial Narrow" panose="020B0606020202030204" pitchFamily="34" charset="0"/>
              </a:rPr>
              <a:t>.</a:t>
            </a:r>
          </a:p>
          <a:p>
            <a:pPr indent="180000" algn="just">
              <a:lnSpc>
                <a:spcPct val="90000"/>
              </a:lnSpc>
            </a:pPr>
            <a:r>
              <a:rPr lang="x-none" sz="1400">
                <a:latin typeface="Arial Narrow" panose="020B0606020202030204" pitchFamily="34" charset="0"/>
              </a:rPr>
              <a:t>В настоящее время согласительные процедуры, обеспечивающие погашение задолженности перед бюджетом и сохранение хозяйствующего субъекта -   одни из приоритетов   деятельности</a:t>
            </a:r>
            <a:r>
              <a:rPr lang="ru-RU" sz="1400" dirty="0">
                <a:latin typeface="Arial Narrow" panose="020B0606020202030204" pitchFamily="34" charset="0"/>
              </a:rPr>
              <a:t> Службы.  В</a:t>
            </a:r>
            <a:r>
              <a:rPr lang="x-none" sz="1400">
                <a:latin typeface="Arial Narrow" panose="020B0606020202030204" pitchFamily="34" charset="0"/>
              </a:rPr>
              <a:t> связи с </a:t>
            </a:r>
            <a:r>
              <a:rPr lang="ru-RU" sz="1400" dirty="0">
                <a:latin typeface="Arial Narrow" panose="020B0606020202030204" pitchFamily="34" charset="0"/>
              </a:rPr>
              <a:t>этим м</a:t>
            </a:r>
            <a:r>
              <a:rPr lang="x-none" sz="1400">
                <a:latin typeface="Arial Narrow" panose="020B0606020202030204" pitchFamily="34" charset="0"/>
              </a:rPr>
              <a:t>ировое соглашение   является одним из основных способов внесудебного решения вопросов, возникающих при деятельности субъектов гражданского права, в основе которого лежит, построенная на принципах доброй воли, договоренность сторон о прекращении спора на устраивающих стороны условиях.</a:t>
            </a:r>
            <a:r>
              <a:rPr lang="ru-RU" sz="1400" dirty="0">
                <a:latin typeface="Arial Narrow" panose="020B0606020202030204" pitchFamily="34" charset="0"/>
              </a:rPr>
              <a:t> И направлено на  </a:t>
            </a:r>
            <a:r>
              <a:rPr lang="x-none" sz="1400">
                <a:latin typeface="Arial Narrow" panose="020B0606020202030204" pitchFamily="34" charset="0"/>
              </a:rPr>
              <a:t> </a:t>
            </a:r>
            <a:r>
              <a:rPr lang="x-none" sz="1400" smtClean="0">
                <a:latin typeface="Arial Narrow" panose="020B0606020202030204" pitchFamily="34" charset="0"/>
              </a:rPr>
              <a:t>восстанов</a:t>
            </a:r>
            <a:r>
              <a:rPr lang="ru-RU" sz="1400" dirty="0" err="1" smtClean="0">
                <a:latin typeface="Arial Narrow" panose="020B0606020202030204" pitchFamily="34" charset="0"/>
              </a:rPr>
              <a:t>ление</a:t>
            </a:r>
            <a:r>
              <a:rPr lang="x-none" sz="1400" smtClean="0">
                <a:latin typeface="Arial Narrow" panose="020B0606020202030204" pitchFamily="34" charset="0"/>
              </a:rPr>
              <a:t> </a:t>
            </a:r>
            <a:r>
              <a:rPr lang="x-none" sz="1400">
                <a:latin typeface="Arial Narrow" panose="020B0606020202030204" pitchFamily="34" charset="0"/>
              </a:rPr>
              <a:t>платежеспособност</a:t>
            </a:r>
            <a:r>
              <a:rPr lang="ru-RU" sz="1400" dirty="0">
                <a:latin typeface="Arial Narrow" panose="020B0606020202030204" pitchFamily="34" charset="0"/>
              </a:rPr>
              <a:t>и</a:t>
            </a:r>
            <a:r>
              <a:rPr lang="x-none" sz="1400">
                <a:latin typeface="Arial Narrow" panose="020B0606020202030204" pitchFamily="34" charset="0"/>
              </a:rPr>
              <a:t> своей организации </a:t>
            </a:r>
            <a:r>
              <a:rPr lang="ru-RU" sz="1400" dirty="0">
                <a:latin typeface="Arial Narrow" panose="020B0606020202030204" pitchFamily="34" charset="0"/>
              </a:rPr>
              <a:t>и </a:t>
            </a:r>
            <a:r>
              <a:rPr lang="x-none" sz="1400">
                <a:latin typeface="Arial Narrow" panose="020B0606020202030204" pitchFamily="34" charset="0"/>
              </a:rPr>
              <a:t>делов</a:t>
            </a:r>
            <a:r>
              <a:rPr lang="ru-RU" sz="1400" dirty="0">
                <a:latin typeface="Arial Narrow" panose="020B0606020202030204" pitchFamily="34" charset="0"/>
              </a:rPr>
              <a:t>ой</a:t>
            </a:r>
            <a:r>
              <a:rPr lang="x-none" sz="1400">
                <a:latin typeface="Arial Narrow" panose="020B0606020202030204" pitchFamily="34" charset="0"/>
              </a:rPr>
              <a:t> репутаци</a:t>
            </a:r>
            <a:r>
              <a:rPr lang="ru-RU" sz="1400" dirty="0">
                <a:latin typeface="Arial Narrow" panose="020B0606020202030204" pitchFamily="34" charset="0"/>
              </a:rPr>
              <a:t>и</a:t>
            </a:r>
            <a:r>
              <a:rPr lang="x-none" sz="1400">
                <a:latin typeface="Arial Narrow" panose="020B0606020202030204" pitchFamily="34" charset="0"/>
              </a:rPr>
              <a:t> на рынке</a:t>
            </a:r>
            <a:r>
              <a:rPr lang="ru-RU" sz="1400" dirty="0">
                <a:latin typeface="Arial Narrow" panose="020B0606020202030204" pitchFamily="34" charset="0"/>
              </a:rPr>
              <a:t>.</a:t>
            </a:r>
          </a:p>
          <a:p>
            <a:pPr indent="180000" algn="just">
              <a:lnSpc>
                <a:spcPct val="90000"/>
              </a:lnSpc>
            </a:pPr>
            <a:r>
              <a:rPr lang="ru-RU" sz="1400" dirty="0" smtClean="0">
                <a:latin typeface="Arial Narrow" panose="020B0606020202030204" pitchFamily="34" charset="0"/>
              </a:rPr>
              <a:t>Повышена </a:t>
            </a:r>
            <a:r>
              <a:rPr lang="ru-RU" sz="1400" dirty="0">
                <a:latin typeface="Arial Narrow" panose="020B0606020202030204" pitchFamily="34" charset="0"/>
              </a:rPr>
              <a:t>эффективность направления материалов в правоохранительные органы для решения вопроса о возбуждении уголовных дел. За 2017 год соотношение возбужденных уголовных дел к направленным составило </a:t>
            </a:r>
            <a:r>
              <a:rPr lang="ru-RU" sz="1400" b="1" dirty="0">
                <a:latin typeface="Arial Narrow" panose="020B0606020202030204" pitchFamily="34" charset="0"/>
              </a:rPr>
              <a:t>42,8 %, </a:t>
            </a:r>
            <a:r>
              <a:rPr lang="ru-RU" sz="1400" dirty="0">
                <a:latin typeface="Arial Narrow" panose="020B0606020202030204" pitchFamily="34" charset="0"/>
              </a:rPr>
              <a:t>что больше аналогичного периода прошлого года на</a:t>
            </a:r>
            <a:r>
              <a:rPr lang="ru-RU" sz="1400" b="1" dirty="0">
                <a:latin typeface="Arial Narrow" panose="020B0606020202030204" pitchFamily="34" charset="0"/>
              </a:rPr>
              <a:t> 7 </a:t>
            </a:r>
            <a:r>
              <a:rPr lang="ru-RU" sz="1400" dirty="0">
                <a:latin typeface="Arial Narrow" panose="020B0606020202030204" pitchFamily="34" charset="0"/>
              </a:rPr>
              <a:t>процентных пунктов.</a:t>
            </a:r>
          </a:p>
          <a:p>
            <a:pPr indent="180000" algn="just">
              <a:lnSpc>
                <a:spcPct val="90000"/>
              </a:lnSpc>
            </a:pPr>
            <a:r>
              <a:rPr lang="ru-RU" sz="1400" dirty="0">
                <a:latin typeface="Arial Narrow" panose="020B0606020202030204" pitchFamily="34" charset="0"/>
              </a:rPr>
              <a:t>Активно реализуются положения Федерального закона от 29.12.2015 № 391-ФЗ «О внесении изменений в отдельные законодательные акты Российской Федерации». За 2017 год привлечено к административной ответственности </a:t>
            </a:r>
            <a:r>
              <a:rPr lang="ru-RU" sz="1400" b="1" dirty="0">
                <a:latin typeface="Arial Narrow" panose="020B0606020202030204" pitchFamily="34" charset="0"/>
              </a:rPr>
              <a:t>15 тысяч</a:t>
            </a:r>
            <a:r>
              <a:rPr lang="ru-RU" sz="1400" dirty="0">
                <a:latin typeface="Arial Narrow" panose="020B0606020202030204" pitchFamily="34" charset="0"/>
              </a:rPr>
              <a:t> нарушителей Закона о банкротстве на общую сумму административных штрафов </a:t>
            </a:r>
            <a:r>
              <a:rPr lang="ru-RU" sz="1400" b="1" dirty="0">
                <a:latin typeface="Arial Narrow" panose="020B0606020202030204" pitchFamily="34" charset="0"/>
              </a:rPr>
              <a:t>67 млн. рублей.</a:t>
            </a:r>
            <a:r>
              <a:rPr lang="ru-RU" sz="1400" dirty="0">
                <a:latin typeface="Arial Narrow" panose="020B0606020202030204" pitchFamily="34" charset="0"/>
              </a:rPr>
              <a:t> Вступило в законную силу </a:t>
            </a:r>
            <a:r>
              <a:rPr lang="ru-RU" sz="1400" b="1" dirty="0">
                <a:latin typeface="Arial Narrow" panose="020B0606020202030204" pitchFamily="34" charset="0"/>
              </a:rPr>
              <a:t>608 </a:t>
            </a:r>
            <a:r>
              <a:rPr lang="ru-RU" sz="1400" dirty="0">
                <a:latin typeface="Arial Narrow" panose="020B0606020202030204" pitchFamily="34" charset="0"/>
              </a:rPr>
              <a:t>судебных актов о дисквалификации должностных лиц за совершение административных правонарушений, предусмотренных частями 5.1 и 8 статьи 14.13 Кодекса об административных правонарушениях. </a:t>
            </a:r>
            <a:endParaRPr lang="ru-RU" sz="1400" dirty="0" smtClean="0">
              <a:latin typeface="Arial Narrow" panose="020B0606020202030204" pitchFamily="34" charset="0"/>
            </a:endParaRPr>
          </a:p>
          <a:p>
            <a:pPr indent="180000" algn="just">
              <a:lnSpc>
                <a:spcPct val="90000"/>
              </a:lnSpc>
            </a:pPr>
            <a:r>
              <a:rPr lang="ru-RU" sz="1400" dirty="0" smtClean="0">
                <a:latin typeface="Arial Narrow" panose="020B0606020202030204" pitchFamily="34" charset="0"/>
              </a:rPr>
              <a:t>Сформированная </a:t>
            </a:r>
            <a:r>
              <a:rPr lang="ru-RU" sz="1400" dirty="0">
                <a:latin typeface="Arial Narrow" panose="020B0606020202030204" pitchFamily="34" charset="0"/>
              </a:rPr>
              <a:t>положительная судебная правоприменительная практика по взысканию страховых взносов и адресная работа с арбитражными управляющими и кредитными организациями обеспечили погашение должниками - банкротами </a:t>
            </a:r>
            <a:r>
              <a:rPr lang="ru-RU" sz="1400" b="1" dirty="0">
                <a:latin typeface="Arial Narrow" panose="020B0606020202030204" pitchFamily="34" charset="0"/>
              </a:rPr>
              <a:t>страховых взносов, функции по администрированию которых переданы налоговым органам</a:t>
            </a:r>
            <a:r>
              <a:rPr lang="ru-RU" sz="1400" dirty="0">
                <a:latin typeface="Arial Narrow" panose="020B0606020202030204" pitchFamily="34" charset="0"/>
              </a:rPr>
              <a:t>, в размере </a:t>
            </a:r>
            <a:r>
              <a:rPr lang="ru-RU" sz="1400" b="1" dirty="0">
                <a:latin typeface="Arial Narrow" panose="020B0606020202030204" pitchFamily="34" charset="0"/>
              </a:rPr>
              <a:t>35 млрд. руб</a:t>
            </a:r>
            <a:r>
              <a:rPr lang="ru-RU" sz="1400" dirty="0">
                <a:latin typeface="Arial Narrow" panose="020B0606020202030204" pitchFamily="34" charset="0"/>
              </a:rPr>
              <a:t>., что больше аналогичного периода прошлого года </a:t>
            </a:r>
            <a:r>
              <a:rPr lang="ru-RU" sz="1400" b="1" dirty="0">
                <a:latin typeface="Arial Narrow" panose="020B0606020202030204" pitchFamily="34" charset="0"/>
              </a:rPr>
              <a:t>в 3,0 раза.</a:t>
            </a:r>
            <a:endParaRPr lang="ru-RU" sz="1400" dirty="0">
              <a:latin typeface="Arial Narrow" panose="020B0606020202030204" pitchFamily="34" charset="0"/>
            </a:endParaRPr>
          </a:p>
          <a:p>
            <a:pPr indent="180000" algn="just">
              <a:lnSpc>
                <a:spcPct val="90000"/>
              </a:lnSpc>
            </a:pPr>
            <a:endParaRPr lang="ru-RU" sz="1400" dirty="0">
              <a:latin typeface="Arial Narrow" panose="020B0606020202030204" pitchFamily="34" charset="0"/>
            </a:endParaRPr>
          </a:p>
        </p:txBody>
      </p:sp>
    </p:spTree>
    <p:extLst>
      <p:ext uri="{BB962C8B-B14F-4D97-AF65-F5344CB8AC3E}">
        <p14:creationId xmlns:p14="http://schemas.microsoft.com/office/powerpoint/2010/main" val="565714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Контрольно-кассовая техника</a:t>
            </a:r>
            <a:endParaRPr lang="ru-RU" sz="1800" dirty="0"/>
          </a:p>
        </p:txBody>
      </p:sp>
      <p:sp>
        <p:nvSpPr>
          <p:cNvPr id="5" name="TextBox 4"/>
          <p:cNvSpPr txBox="1"/>
          <p:nvPr/>
        </p:nvSpPr>
        <p:spPr>
          <a:xfrm>
            <a:off x="337055" y="2348880"/>
            <a:ext cx="8350796" cy="4616648"/>
          </a:xfrm>
          <a:prstGeom prst="rect">
            <a:avLst/>
          </a:prstGeom>
          <a:noFill/>
        </p:spPr>
        <p:txBody>
          <a:bodyPr wrap="square" numCol="2" spcCol="360000" rtlCol="0">
            <a:spAutoFit/>
          </a:bodyPr>
          <a:lstStyle/>
          <a:p>
            <a:pPr indent="180000" algn="just">
              <a:lnSpc>
                <a:spcPct val="90000"/>
              </a:lnSpc>
            </a:pPr>
            <a:r>
              <a:rPr lang="ru-RU" sz="1400" b="1" dirty="0">
                <a:latin typeface="Arial Narrow" panose="020B0606020202030204" pitchFamily="34" charset="0"/>
              </a:rPr>
              <a:t>01.07.2017 года</a:t>
            </a:r>
            <a:r>
              <a:rPr lang="ru-RU" sz="1400" dirty="0">
                <a:latin typeface="Arial Narrow" panose="020B0606020202030204" pitchFamily="34" charset="0"/>
              </a:rPr>
              <a:t> завершен </a:t>
            </a:r>
            <a:r>
              <a:rPr lang="ru-RU" sz="1400" b="1" dirty="0">
                <a:latin typeface="Arial Narrow" panose="020B0606020202030204" pitchFamily="34" charset="0"/>
              </a:rPr>
              <a:t>первый этап </a:t>
            </a:r>
            <a:r>
              <a:rPr lang="ru-RU" sz="1400" dirty="0">
                <a:latin typeface="Arial Narrow" panose="020B0606020202030204" pitchFamily="34" charset="0"/>
              </a:rPr>
              <a:t>перехода на </a:t>
            </a:r>
            <a:r>
              <a:rPr lang="ru-RU" sz="1400" b="1" dirty="0">
                <a:latin typeface="Arial Narrow" panose="020B0606020202030204" pitchFamily="34" charset="0"/>
              </a:rPr>
              <a:t>новый порядок применения ККТ</a:t>
            </a:r>
            <a:r>
              <a:rPr lang="ru-RU" sz="1400" dirty="0">
                <a:latin typeface="Arial Narrow" panose="020B0606020202030204" pitchFamily="34" charset="0"/>
              </a:rPr>
              <a:t>, предусматривающий передачу информации о расчетах в адрес налоговых органов в режиме онлайн, реализуемый в соответствии с поручением Президента Российской Федерации</a:t>
            </a:r>
            <a:r>
              <a:rPr lang="ru-RU" sz="1400" dirty="0" smtClean="0">
                <a:latin typeface="Arial Narrow" panose="020B0606020202030204" pitchFamily="34" charset="0"/>
              </a:rPr>
              <a:t>.</a:t>
            </a:r>
          </a:p>
          <a:p>
            <a:pPr indent="180000" algn="just">
              <a:lnSpc>
                <a:spcPct val="90000"/>
              </a:lnSpc>
            </a:pPr>
            <a:r>
              <a:rPr lang="ru-RU" sz="1400" dirty="0">
                <a:latin typeface="Arial Narrow" panose="020B0606020202030204" pitchFamily="34" charset="0"/>
              </a:rPr>
              <a:t>Более 500 тысяч налогоплательщиков зарегистрировали 1,6 млн. касс, что превышает дореформенный парк касс на 40%. На сегодняшний день пробито 28 млрд. чеков на сумму свыше 18,7 трлн. руб., включая НДС — более 1,6 трлн. руб. Ежедневно пробивается более 120 млн. чеков. По разным подсчетам выручка по каждой кассе в 1,5 раза больше, чем была до реформы.</a:t>
            </a:r>
          </a:p>
          <a:p>
            <a:pPr indent="180000" algn="just">
              <a:lnSpc>
                <a:spcPct val="90000"/>
              </a:lnSpc>
            </a:pPr>
            <a:r>
              <a:rPr lang="ru-RU" sz="1400" dirty="0" smtClean="0">
                <a:latin typeface="Arial Narrow" panose="020B0606020202030204" pitchFamily="34" charset="0"/>
              </a:rPr>
              <a:t>Система </a:t>
            </a:r>
            <a:r>
              <a:rPr lang="ru-RU" sz="1400" dirty="0">
                <a:latin typeface="Arial Narrow" panose="020B0606020202030204" pitchFamily="34" charset="0"/>
              </a:rPr>
              <a:t>онлайн-касс в комплексе с другими инновационными проектами по контролю добавленной стоимости, маркировке и прослеживаемости товаров обеспечит эффективное решение поставленных перед Службой задач.</a:t>
            </a:r>
          </a:p>
          <a:p>
            <a:pPr indent="180000" algn="just">
              <a:lnSpc>
                <a:spcPct val="90000"/>
              </a:lnSpc>
            </a:pPr>
            <a:r>
              <a:rPr lang="ru-RU" sz="1400" dirty="0">
                <a:latin typeface="Arial Narrow" panose="020B0606020202030204" pitchFamily="34" charset="0"/>
              </a:rPr>
              <a:t>Новая система дает налогоплательщикам реальные возможности и преимущества. В первую очередь, это выравнивание конкурентных условий для </a:t>
            </a:r>
            <a:r>
              <a:rPr lang="ru-RU" sz="1400" dirty="0" smtClean="0">
                <a:latin typeface="Arial Narrow" panose="020B0606020202030204" pitchFamily="34" charset="0"/>
              </a:rPr>
              <a:t>всех</a:t>
            </a:r>
            <a:br>
              <a:rPr lang="ru-RU" sz="1400" dirty="0" smtClean="0">
                <a:latin typeface="Arial Narrow" panose="020B0606020202030204" pitchFamily="34" charset="0"/>
              </a:rPr>
            </a:br>
            <a:endParaRPr lang="ru-RU" sz="1400" dirty="0" smtClean="0">
              <a:latin typeface="Arial Narrow" panose="020B0606020202030204" pitchFamily="34" charset="0"/>
            </a:endParaRPr>
          </a:p>
          <a:p>
            <a:pPr indent="180000" algn="just">
              <a:lnSpc>
                <a:spcPct val="90000"/>
              </a:lnSpc>
            </a:pPr>
            <a:r>
              <a:rPr lang="ru-RU" sz="1400" dirty="0" smtClean="0">
                <a:latin typeface="Arial Narrow" panose="020B0606020202030204" pitchFamily="34" charset="0"/>
              </a:rPr>
              <a:t>                                                                                                                                                                                                                                         налогоплательщиков</a:t>
            </a:r>
            <a:r>
              <a:rPr lang="ru-RU" sz="1400" dirty="0">
                <a:latin typeface="Arial Narrow" panose="020B0606020202030204" pitchFamily="34" charset="0"/>
              </a:rPr>
              <a:t>, существенное сокращение проверок за счет дистанционного мониторинга и риск-ориентированного подхода. </a:t>
            </a:r>
          </a:p>
          <a:p>
            <a:pPr indent="180000" algn="just">
              <a:lnSpc>
                <a:spcPct val="90000"/>
              </a:lnSpc>
            </a:pPr>
            <a:r>
              <a:rPr lang="ru-RU" sz="1400" dirty="0">
                <a:latin typeface="Arial Narrow" panose="020B0606020202030204" pitchFamily="34" charset="0"/>
              </a:rPr>
              <a:t>Среди других преимуществ системы – это возможность регистрации кассы через сайт за несколько минут, полная ликвидация кассовой отчетности, защита прав потребителя за счет перехода на электронные чеки, которые можно получать и хранить в электронном виде, а также быстро и удобно проверять с помощью бесплатного мобильного приложения Службы.</a:t>
            </a:r>
          </a:p>
          <a:p>
            <a:pPr indent="180000" algn="just">
              <a:lnSpc>
                <a:spcPct val="90000"/>
              </a:lnSpc>
            </a:pPr>
            <a:r>
              <a:rPr lang="ru-RU" sz="1400" dirty="0">
                <a:latin typeface="Arial Narrow" panose="020B0606020202030204" pitchFamily="34" charset="0"/>
              </a:rPr>
              <a:t>Благодаря конкурентному рынку цены на кассы, фискальные накопители и сопутствующие услуги последовательно снижаются. На сегодняшний день 41 производитель включил в реестр 117 моделей касс, 5 производителей включили в реестр 11 моделей фискальных накопителей, разрешение на обработку фискальных данных имеют 17 операторов</a:t>
            </a:r>
            <a:r>
              <a:rPr lang="ru-RU" sz="1400" dirty="0" smtClean="0">
                <a:latin typeface="Arial Narrow" panose="020B0606020202030204" pitchFamily="34" charset="0"/>
              </a:rPr>
              <a:t>.</a:t>
            </a:r>
            <a:endParaRPr lang="ru-RU" sz="1400" dirty="0">
              <a:latin typeface="Arial Narrow" panose="020B0606020202030204" pitchFamily="34" charset="0"/>
            </a:endParaRPr>
          </a:p>
        </p:txBody>
      </p:sp>
      <p:sp>
        <p:nvSpPr>
          <p:cNvPr id="7" name="TextBox 6"/>
          <p:cNvSpPr txBox="1"/>
          <p:nvPr/>
        </p:nvSpPr>
        <p:spPr>
          <a:xfrm>
            <a:off x="1059154" y="1082782"/>
            <a:ext cx="2672728" cy="523220"/>
          </a:xfrm>
          <a:prstGeom prst="rect">
            <a:avLst/>
          </a:prstGeom>
        </p:spPr>
        <p:txBody>
          <a:bodyPr wrap="square">
            <a:spAutoFit/>
          </a:bodyPr>
          <a:lstStyle>
            <a:defPPr>
              <a:defRPr lang="ru-RU"/>
            </a:defPPr>
            <a:lvl1pPr>
              <a:defRPr sz="1400" b="1">
                <a:solidFill>
                  <a:schemeClr val="tx1">
                    <a:lumMod val="75000"/>
                    <a:lumOff val="25000"/>
                  </a:schemeClr>
                </a:solidFill>
                <a:latin typeface="Arial Narrow" panose="020B0606020202030204" pitchFamily="34" charset="0"/>
              </a:defRPr>
            </a:lvl1pPr>
          </a:lstStyle>
          <a:p>
            <a:r>
              <a:rPr lang="ru-RU" dirty="0" smtClean="0"/>
              <a:t>Зарегистрировано ККТ </a:t>
            </a:r>
          </a:p>
          <a:p>
            <a:r>
              <a:rPr lang="ru-RU" dirty="0" smtClean="0"/>
              <a:t>(парк ККТ)</a:t>
            </a:r>
            <a:endParaRPr lang="ru-RU" dirty="0"/>
          </a:p>
        </p:txBody>
      </p:sp>
      <p:sp>
        <p:nvSpPr>
          <p:cNvPr id="17" name="Прямоугольник 16"/>
          <p:cNvSpPr/>
          <p:nvPr/>
        </p:nvSpPr>
        <p:spPr>
          <a:xfrm>
            <a:off x="3597784" y="1082782"/>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23" name="Прямоугольник 22"/>
          <p:cNvSpPr/>
          <p:nvPr/>
        </p:nvSpPr>
        <p:spPr>
          <a:xfrm>
            <a:off x="3627352" y="1082782"/>
            <a:ext cx="1016656" cy="369332"/>
          </a:xfrm>
          <a:prstGeom prst="rect">
            <a:avLst/>
          </a:prstGeom>
        </p:spPr>
        <p:txBody>
          <a:bodyPr wrap="square">
            <a:spAutoFit/>
          </a:bodyPr>
          <a:lstStyle/>
          <a:p>
            <a:pPr algn="r"/>
            <a:r>
              <a:rPr lang="ru-RU" b="1" dirty="0" smtClean="0">
                <a:solidFill>
                  <a:schemeClr val="accent6">
                    <a:lumMod val="75000"/>
                  </a:schemeClr>
                </a:solidFill>
                <a:latin typeface="Arial Narrow" panose="020B0606020202030204" pitchFamily="34" charset="0"/>
                <a:sym typeface="Symbol"/>
              </a:rPr>
              <a:t>+ 40%</a:t>
            </a:r>
            <a:endParaRPr lang="ru-RU" b="1" dirty="0">
              <a:solidFill>
                <a:schemeClr val="accent6">
                  <a:lumMod val="75000"/>
                </a:schemeClr>
              </a:solidFill>
              <a:latin typeface="Arial Narrow" panose="020B0606020202030204" pitchFamily="34" charset="0"/>
            </a:endParaRPr>
          </a:p>
        </p:txBody>
      </p:sp>
      <p:pic>
        <p:nvPicPr>
          <p:cNvPr id="1030" name="Picture 6" descr="Z:\Мои документы\cou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795" y="1076722"/>
            <a:ext cx="541707" cy="54170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555857" y="858416"/>
            <a:ext cx="2520279" cy="914400"/>
          </a:xfrm>
          <a:prstGeom prst="rect">
            <a:avLst/>
          </a:prstGeom>
        </p:spPr>
        <p:txBody>
          <a:bodyPr wrap="square" lIns="104105" tIns="52052" rIns="104105" bIns="52052" anchor="ctr">
            <a:norm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Выручка в среднем на 1 кассу</a:t>
            </a:r>
            <a:endParaRPr lang="ru-RU" sz="1400" b="1" dirty="0">
              <a:solidFill>
                <a:schemeClr val="tx1">
                  <a:lumMod val="75000"/>
                  <a:lumOff val="25000"/>
                </a:schemeClr>
              </a:solidFill>
              <a:latin typeface="Arial Narrow" panose="020B0606020202030204" pitchFamily="34" charset="0"/>
            </a:endParaRPr>
          </a:p>
        </p:txBody>
      </p:sp>
      <p:sp>
        <p:nvSpPr>
          <p:cNvPr id="32" name="Прямоугольник 31"/>
          <p:cNvSpPr/>
          <p:nvPr/>
        </p:nvSpPr>
        <p:spPr>
          <a:xfrm>
            <a:off x="8043724" y="1097307"/>
            <a:ext cx="1093569" cy="369332"/>
          </a:xfrm>
          <a:prstGeom prst="rect">
            <a:avLst/>
          </a:prstGeom>
        </p:spPr>
        <p:txBody>
          <a:bodyPr wrap="none">
            <a:spAutoFit/>
          </a:bodyPr>
          <a:lstStyle/>
          <a:p>
            <a:pPr algn="ctr"/>
            <a:r>
              <a:rPr lang="ru-RU" b="1" dirty="0">
                <a:solidFill>
                  <a:schemeClr val="accent6">
                    <a:lumMod val="75000"/>
                  </a:schemeClr>
                </a:solidFill>
                <a:latin typeface="Arial Narrow" panose="020B0606020202030204" pitchFamily="34" charset="0"/>
              </a:rPr>
              <a:t>в</a:t>
            </a:r>
            <a:r>
              <a:rPr lang="ru-RU" b="1" dirty="0" smtClean="0">
                <a:solidFill>
                  <a:schemeClr val="accent6">
                    <a:lumMod val="75000"/>
                  </a:schemeClr>
                </a:solidFill>
                <a:latin typeface="Arial Narrow" panose="020B0606020202030204" pitchFamily="34" charset="0"/>
              </a:rPr>
              <a:t> 1,5 раза</a:t>
            </a:r>
            <a:endParaRPr lang="ru-RU" b="1" dirty="0">
              <a:solidFill>
                <a:schemeClr val="accent6">
                  <a:lumMod val="75000"/>
                </a:schemeClr>
              </a:solidFill>
              <a:latin typeface="Arial Narrow" panose="020B0606020202030204" pitchFamily="34" charset="0"/>
            </a:endParaRPr>
          </a:p>
        </p:txBody>
      </p:sp>
      <p:sp>
        <p:nvSpPr>
          <p:cNvPr id="33" name="Прямоугольник 32"/>
          <p:cNvSpPr/>
          <p:nvPr/>
        </p:nvSpPr>
        <p:spPr>
          <a:xfrm>
            <a:off x="7812360" y="1039159"/>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pic>
        <p:nvPicPr>
          <p:cNvPr id="34" name="Рисунок 33"/>
          <p:cNvPicPr>
            <a:picLocks noChangeAspect="1"/>
          </p:cNvPicPr>
          <p:nvPr/>
        </p:nvPicPr>
        <p:blipFill rotWithShape="1">
          <a:blip r:embed="rId3">
            <a:duotone>
              <a:schemeClr val="accent1">
                <a:shade val="45000"/>
                <a:satMod val="135000"/>
              </a:schemeClr>
              <a:prstClr val="white"/>
            </a:duotone>
          </a:blip>
          <a:srcRect l="49606" t="26901" r="28147" b="38100"/>
          <a:stretch/>
        </p:blipFill>
        <p:spPr>
          <a:xfrm>
            <a:off x="4975600" y="1124744"/>
            <a:ext cx="443882" cy="416650"/>
          </a:xfrm>
          <a:prstGeom prst="rect">
            <a:avLst/>
          </a:prstGeom>
        </p:spPr>
      </p:pic>
      <p:pic>
        <p:nvPicPr>
          <p:cNvPr id="4" name="Picture 4" descr="D:\Рабочая\Коллегия ноябрь 2017\Итоги\cash-machi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11" y="1100766"/>
            <a:ext cx="456026" cy="456026"/>
          </a:xfrm>
          <a:prstGeom prst="rect">
            <a:avLst/>
          </a:prstGeom>
          <a:noFill/>
          <a:extLst>
            <a:ext uri="{909E8E84-426E-40DD-AFC4-6F175D3DCCD1}">
              <a14:hiddenFill xmlns:a14="http://schemas.microsoft.com/office/drawing/2010/main">
                <a:solidFill>
                  <a:srgbClr val="FFFFFF"/>
                </a:solidFill>
              </a14:hiddenFill>
            </a:ext>
          </a:extLst>
        </p:spPr>
      </p:pic>
      <p:sp>
        <p:nvSpPr>
          <p:cNvPr id="2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28</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1318466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Маркировка</a:t>
            </a:r>
            <a:endParaRPr lang="ru-RU" sz="1800" dirty="0"/>
          </a:p>
        </p:txBody>
      </p:sp>
      <p:sp>
        <p:nvSpPr>
          <p:cNvPr id="5" name="TextBox 4"/>
          <p:cNvSpPr txBox="1"/>
          <p:nvPr/>
        </p:nvSpPr>
        <p:spPr>
          <a:xfrm>
            <a:off x="107504" y="2805490"/>
            <a:ext cx="8881029" cy="3785652"/>
          </a:xfrm>
          <a:prstGeom prst="rect">
            <a:avLst/>
          </a:prstGeom>
          <a:noFill/>
        </p:spPr>
        <p:txBody>
          <a:bodyPr wrap="square" numCol="2" spcCol="360000" rtlCol="0" anchor="ctr">
            <a:spAutoFit/>
          </a:bodyPr>
          <a:lstStyle/>
          <a:p>
            <a:pPr indent="180000" algn="just"/>
            <a:r>
              <a:rPr lang="ru-RU" sz="1400" dirty="0">
                <a:latin typeface="Arial Narrow" panose="020B0606020202030204" pitchFamily="34" charset="0"/>
              </a:rPr>
              <a:t>В Российской Федерации продолжается реализация пилотного проекта по введению маркировки товаров контрольными (идентификационными) знаками по товарной позиции «Предметы одежды, принадлежности к одежде и прочие изделия, из натурального меха» (постановление Правительства Российской Федерации от 11.08.2016 № 787) и по состоянию на 29.12.2017 в информационном ресурсе (далее – ИР) маркировки меховых изделий зарегистрировано более 9 848 участников, промаркировано 5 млн. товаров, из них выведено из оборота более 1,8 млн. изделий на сумму </a:t>
            </a:r>
            <a:r>
              <a:rPr lang="ru-RU" sz="1400" dirty="0" smtClean="0">
                <a:latin typeface="Arial Narrow" panose="020B0606020202030204" pitchFamily="34" charset="0"/>
              </a:rPr>
              <a:t>101,9 млрд. рублей.</a:t>
            </a:r>
          </a:p>
          <a:p>
            <a:pPr indent="180000" algn="just"/>
            <a:r>
              <a:rPr lang="ru-RU" sz="1400" dirty="0">
                <a:latin typeface="Arial Narrow" panose="020B0606020202030204" pitchFamily="34" charset="0"/>
              </a:rPr>
              <a:t>С I квартала 2017 года в соответствии с постановлением Правительства Российской Федерации от 24.01.2017 № 62 началась реализация эксперимента по маркировке контрольными (идентификационными) знаками и мониторингу за оборотом отдельных видов лекарственных препаратов (далее – ЛП) для медицинского применения. Оператором ИР маркировки ЛП в соответствии с указанным постановлением является Федеральная налоговая служба.</a:t>
            </a:r>
          </a:p>
          <a:p>
            <a:pPr indent="180000" algn="just"/>
            <a:r>
              <a:rPr lang="ru-RU" sz="1400" dirty="0" smtClean="0">
                <a:latin typeface="Arial Narrow" panose="020B0606020202030204" pitchFamily="34" charset="0"/>
              </a:rPr>
              <a:t>Основным принципом, используемым при создании систем маркировки, является полная </a:t>
            </a:r>
            <a:r>
              <a:rPr lang="ru-RU" sz="1400" dirty="0" err="1" smtClean="0">
                <a:latin typeface="Arial Narrow" panose="020B0606020202030204" pitchFamily="34" charset="0"/>
              </a:rPr>
              <a:t>прослеживаемость</a:t>
            </a:r>
            <a:r>
              <a:rPr lang="ru-RU" sz="1400" dirty="0" smtClean="0">
                <a:latin typeface="Arial Narrow" panose="020B0606020202030204" pitchFamily="34" charset="0"/>
              </a:rPr>
              <a:t> оборота товаров от  производителя до его конечной реализации, что приводит к возможности видеть рынок товаров в режиме </a:t>
            </a:r>
            <a:r>
              <a:rPr lang="en-US" sz="1400" dirty="0" smtClean="0">
                <a:latin typeface="Arial Narrow" panose="020B0606020202030204" pitchFamily="34" charset="0"/>
              </a:rPr>
              <a:t>on-line.</a:t>
            </a:r>
            <a:endParaRPr lang="ru-RU" sz="1400" dirty="0" smtClean="0">
              <a:latin typeface="Arial Narrow" panose="020B0606020202030204" pitchFamily="34" charset="0"/>
            </a:endParaRPr>
          </a:p>
          <a:p>
            <a:pPr indent="180000" algn="just"/>
            <a:r>
              <a:rPr lang="ru-RU" sz="1400" dirty="0" smtClean="0">
                <a:latin typeface="Arial Narrow" panose="020B0606020202030204" pitchFamily="34" charset="0"/>
              </a:rPr>
              <a:t>Основной целью маркировки является противодействие поступлению в легальный оборот фальсифицированной, контрафактной и недоброкачественной продукции. В то же время маркировка представляет потребителю возможность приобретения качественного и легального товара.</a:t>
            </a:r>
          </a:p>
        </p:txBody>
      </p:sp>
      <p:sp>
        <p:nvSpPr>
          <p:cNvPr id="7" name="TextBox 6"/>
          <p:cNvSpPr txBox="1"/>
          <p:nvPr/>
        </p:nvSpPr>
        <p:spPr>
          <a:xfrm>
            <a:off x="859901" y="1908121"/>
            <a:ext cx="2672728" cy="523220"/>
          </a:xfrm>
          <a:prstGeom prst="rect">
            <a:avLst/>
          </a:prstGeom>
        </p:spPr>
        <p:txBody>
          <a:bodyPr wrap="square">
            <a:spAutoFit/>
          </a:bodyPr>
          <a:lstStyle>
            <a:defPPr>
              <a:defRPr lang="ru-RU"/>
            </a:defPPr>
            <a:lvl1pPr>
              <a:defRPr sz="1400" b="1">
                <a:solidFill>
                  <a:schemeClr val="tx1">
                    <a:lumMod val="75000"/>
                    <a:lumOff val="25000"/>
                  </a:schemeClr>
                </a:solidFill>
                <a:latin typeface="Arial Narrow" panose="020B0606020202030204" pitchFamily="34" charset="0"/>
              </a:defRPr>
            </a:lvl1pPr>
          </a:lstStyle>
          <a:p>
            <a:r>
              <a:rPr lang="ru-RU" dirty="0" smtClean="0"/>
              <a:t>Промаркировано меховых изделий</a:t>
            </a:r>
            <a:endParaRPr lang="ru-RU" dirty="0"/>
          </a:p>
        </p:txBody>
      </p:sp>
      <p:sp>
        <p:nvSpPr>
          <p:cNvPr id="14" name="Прямоугольник 13"/>
          <p:cNvSpPr/>
          <p:nvPr/>
        </p:nvSpPr>
        <p:spPr>
          <a:xfrm>
            <a:off x="934279" y="1052736"/>
            <a:ext cx="2645097" cy="738664"/>
          </a:xfrm>
          <a:prstGeom prst="rect">
            <a:avLst/>
          </a:prstGeom>
        </p:spPr>
        <p:txBody>
          <a:bodyPr wrap="square">
            <a:spAutoFit/>
          </a:bodyPr>
          <a:lstStyle/>
          <a:p>
            <a:r>
              <a:rPr lang="ru-RU" sz="1400" b="1" dirty="0" smtClean="0">
                <a:solidFill>
                  <a:schemeClr val="tx1">
                    <a:lumMod val="75000"/>
                    <a:lumOff val="25000"/>
                  </a:schemeClr>
                </a:solidFill>
                <a:latin typeface="Arial Narrow" panose="020B0606020202030204" pitchFamily="34" charset="0"/>
              </a:rPr>
              <a:t>Количество зарегистрированных участников в системе маркировки меховых изделий</a:t>
            </a:r>
            <a:endParaRPr lang="ru-RU" sz="1400" b="1" dirty="0">
              <a:solidFill>
                <a:schemeClr val="tx1">
                  <a:lumMod val="75000"/>
                  <a:lumOff val="25000"/>
                </a:schemeClr>
              </a:solidFill>
              <a:latin typeface="Arial Narrow" panose="020B0606020202030204" pitchFamily="34" charset="0"/>
            </a:endParaRPr>
          </a:p>
        </p:txBody>
      </p:sp>
      <p:sp>
        <p:nvSpPr>
          <p:cNvPr id="15" name="Прямоугольник 14"/>
          <p:cNvSpPr/>
          <p:nvPr/>
        </p:nvSpPr>
        <p:spPr>
          <a:xfrm>
            <a:off x="3723393" y="1187707"/>
            <a:ext cx="996378" cy="369332"/>
          </a:xfrm>
          <a:prstGeom prst="rect">
            <a:avLst/>
          </a:prstGeom>
        </p:spPr>
        <p:txBody>
          <a:bodyPr wrap="square">
            <a:spAutoFit/>
          </a:bodyPr>
          <a:lstStyle/>
          <a:p>
            <a:pPr algn="ctr"/>
            <a:r>
              <a:rPr lang="ru-RU" b="1" dirty="0">
                <a:solidFill>
                  <a:schemeClr val="accent6">
                    <a:lumMod val="75000"/>
                  </a:schemeClr>
                </a:solidFill>
                <a:latin typeface="Arial Narrow" panose="020B0606020202030204" pitchFamily="34" charset="0"/>
                <a:sym typeface="Symbol"/>
              </a:rPr>
              <a:t>9 </a:t>
            </a:r>
            <a:r>
              <a:rPr lang="ru-RU" b="1" dirty="0" smtClean="0">
                <a:solidFill>
                  <a:schemeClr val="accent6">
                    <a:lumMod val="75000"/>
                  </a:schemeClr>
                </a:solidFill>
                <a:latin typeface="Arial Narrow" panose="020B0606020202030204" pitchFamily="34" charset="0"/>
                <a:sym typeface="Symbol"/>
              </a:rPr>
              <a:t>848</a:t>
            </a:r>
            <a:endParaRPr lang="ru-RU" b="1" dirty="0">
              <a:solidFill>
                <a:schemeClr val="accent6">
                  <a:lumMod val="75000"/>
                </a:schemeClr>
              </a:solidFill>
              <a:latin typeface="Arial Narrow" panose="020B0606020202030204" pitchFamily="34" charset="0"/>
            </a:endParaRPr>
          </a:p>
        </p:txBody>
      </p:sp>
      <p:sp>
        <p:nvSpPr>
          <p:cNvPr id="16" name="Прямоугольник 15"/>
          <p:cNvSpPr/>
          <p:nvPr/>
        </p:nvSpPr>
        <p:spPr>
          <a:xfrm>
            <a:off x="3522856" y="1129559"/>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17" name="Прямоугольник 16"/>
          <p:cNvSpPr/>
          <p:nvPr/>
        </p:nvSpPr>
        <p:spPr>
          <a:xfrm>
            <a:off x="3431053" y="1908121"/>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20" name="TextBox 19"/>
          <p:cNvSpPr txBox="1"/>
          <p:nvPr/>
        </p:nvSpPr>
        <p:spPr>
          <a:xfrm>
            <a:off x="5336785" y="1945933"/>
            <a:ext cx="2916057" cy="546963"/>
          </a:xfrm>
          <a:prstGeom prst="rect">
            <a:avLst/>
          </a:prstGeom>
        </p:spPr>
        <p:txBody>
          <a:bodyPr wrap="square" lIns="104105" tIns="52052" rIns="104105" bIns="52052" anchor="ctr">
            <a:no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Промаркировано лекарственных препаратов (далее – ЛП) в системе маркировки ЛП</a:t>
            </a:r>
            <a:endParaRPr lang="ru-RU" sz="1400" b="1" dirty="0">
              <a:solidFill>
                <a:schemeClr val="tx1">
                  <a:lumMod val="75000"/>
                  <a:lumOff val="25000"/>
                </a:schemeClr>
              </a:solidFill>
              <a:latin typeface="Arial Narrow" panose="020B0606020202030204" pitchFamily="34" charset="0"/>
            </a:endParaRPr>
          </a:p>
        </p:txBody>
      </p:sp>
      <p:sp>
        <p:nvSpPr>
          <p:cNvPr id="23" name="Прямоугольник 22"/>
          <p:cNvSpPr/>
          <p:nvPr/>
        </p:nvSpPr>
        <p:spPr>
          <a:xfrm>
            <a:off x="3694963" y="1908121"/>
            <a:ext cx="805029" cy="800219"/>
          </a:xfrm>
          <a:prstGeom prst="rect">
            <a:avLst/>
          </a:prstGeom>
        </p:spPr>
        <p:txBody>
          <a:bodyPr wrap="square">
            <a:spAutoFit/>
          </a:bodyPr>
          <a:lstStyle/>
          <a:p>
            <a:pPr algn="ctr"/>
            <a:r>
              <a:rPr lang="ru-RU" b="1" dirty="0" smtClean="0">
                <a:solidFill>
                  <a:schemeClr val="accent6">
                    <a:lumMod val="75000"/>
                  </a:schemeClr>
                </a:solidFill>
                <a:latin typeface="Arial Narrow" panose="020B0606020202030204" pitchFamily="34" charset="0"/>
                <a:sym typeface="Symbol"/>
              </a:rPr>
              <a:t>5 </a:t>
            </a:r>
            <a:r>
              <a:rPr lang="ru-RU" sz="1400" b="1" dirty="0">
                <a:solidFill>
                  <a:schemeClr val="accent6">
                    <a:lumMod val="75000"/>
                  </a:schemeClr>
                </a:solidFill>
                <a:latin typeface="Arial Narrow" panose="020B0606020202030204" pitchFamily="34" charset="0"/>
                <a:sym typeface="Symbol"/>
              </a:rPr>
              <a:t>млн. </a:t>
            </a:r>
            <a:r>
              <a:rPr lang="ru-RU" sz="1400" b="1" dirty="0" smtClean="0">
                <a:solidFill>
                  <a:schemeClr val="accent6">
                    <a:lumMod val="75000"/>
                  </a:schemeClr>
                </a:solidFill>
                <a:latin typeface="Arial Narrow" panose="020B0606020202030204" pitchFamily="34" charset="0"/>
                <a:sym typeface="Symbol"/>
              </a:rPr>
              <a:t>ед.</a:t>
            </a:r>
            <a:endParaRPr lang="ru-RU" sz="1400" b="1" dirty="0">
              <a:solidFill>
                <a:schemeClr val="accent6">
                  <a:lumMod val="75000"/>
                </a:schemeClr>
              </a:solidFill>
              <a:latin typeface="Arial Narrow" panose="020B0606020202030204" pitchFamily="34" charset="0"/>
              <a:sym typeface="Symbol"/>
            </a:endParaRPr>
          </a:p>
          <a:p>
            <a:pPr algn="ctr"/>
            <a:r>
              <a:rPr lang="ru-RU" sz="1400" b="1" dirty="0">
                <a:solidFill>
                  <a:schemeClr val="accent6">
                    <a:lumMod val="75000"/>
                  </a:schemeClr>
                </a:solidFill>
                <a:latin typeface="Arial Narrow" panose="020B0606020202030204" pitchFamily="34" charset="0"/>
                <a:sym typeface="Symbol"/>
              </a:rPr>
              <a:t>товаров</a:t>
            </a:r>
            <a:endParaRPr lang="ru-RU" sz="1400" b="1" dirty="0">
              <a:solidFill>
                <a:schemeClr val="accent6">
                  <a:lumMod val="75000"/>
                </a:schemeClr>
              </a:solidFill>
              <a:latin typeface="Arial Narrow" panose="020B0606020202030204" pitchFamily="34" charset="0"/>
            </a:endParaRPr>
          </a:p>
        </p:txBody>
      </p:sp>
      <p:sp>
        <p:nvSpPr>
          <p:cNvPr id="24" name="Прямоугольник 23"/>
          <p:cNvSpPr/>
          <p:nvPr/>
        </p:nvSpPr>
        <p:spPr>
          <a:xfrm>
            <a:off x="8189917" y="1908121"/>
            <a:ext cx="798617" cy="584775"/>
          </a:xfrm>
          <a:prstGeom prst="rect">
            <a:avLst/>
          </a:prstGeom>
        </p:spPr>
        <p:txBody>
          <a:bodyPr wrap="square">
            <a:spAutoFit/>
          </a:bodyPr>
          <a:lstStyle/>
          <a:p>
            <a:pPr algn="ctr"/>
            <a:r>
              <a:rPr lang="ru-RU" b="1" dirty="0" smtClean="0">
                <a:solidFill>
                  <a:schemeClr val="accent6">
                    <a:lumMod val="75000"/>
                  </a:schemeClr>
                </a:solidFill>
                <a:latin typeface="Arial Narrow" panose="020B0606020202030204" pitchFamily="34" charset="0"/>
                <a:sym typeface="Symbol"/>
              </a:rPr>
              <a:t>3,48 </a:t>
            </a:r>
            <a:r>
              <a:rPr lang="ru-RU" sz="1400" b="1" dirty="0" smtClean="0">
                <a:solidFill>
                  <a:schemeClr val="accent6">
                    <a:lumMod val="75000"/>
                  </a:schemeClr>
                </a:solidFill>
                <a:latin typeface="Arial Narrow" panose="020B0606020202030204" pitchFamily="34" charset="0"/>
                <a:sym typeface="Symbol"/>
              </a:rPr>
              <a:t>млн.уп</a:t>
            </a:r>
            <a:r>
              <a:rPr lang="ru-RU" sz="1400" b="1" dirty="0">
                <a:solidFill>
                  <a:schemeClr val="accent6">
                    <a:lumMod val="75000"/>
                  </a:schemeClr>
                </a:solidFill>
                <a:latin typeface="Arial Narrow" panose="020B0606020202030204" pitchFamily="34" charset="0"/>
                <a:sym typeface="Symbol"/>
              </a:rPr>
              <a:t>.</a:t>
            </a:r>
            <a:endParaRPr lang="ru-RU" sz="1400" b="1" dirty="0">
              <a:solidFill>
                <a:schemeClr val="accent6">
                  <a:lumMod val="75000"/>
                </a:schemeClr>
              </a:solidFill>
              <a:latin typeface="Arial Narrow" panose="020B0606020202030204" pitchFamily="34" charset="0"/>
            </a:endParaRPr>
          </a:p>
        </p:txBody>
      </p:sp>
      <p:sp>
        <p:nvSpPr>
          <p:cNvPr id="25" name="Прямоугольник 24"/>
          <p:cNvSpPr/>
          <p:nvPr/>
        </p:nvSpPr>
        <p:spPr>
          <a:xfrm>
            <a:off x="7926808" y="1908121"/>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pic>
        <p:nvPicPr>
          <p:cNvPr id="1030" name="Picture 6" descr="Z:\Мои документы\cou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795" y="1076722"/>
            <a:ext cx="541707" cy="54170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Z:\Мои документы\group-secur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69" y="1157439"/>
            <a:ext cx="543369" cy="5433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Z:\Мои документы\medicine-pills-contain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5635" y="1934443"/>
            <a:ext cx="486445" cy="4864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Рабочая\Коллегия ноябрь 2017\Итоги\ta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336" y="1950083"/>
            <a:ext cx="497989" cy="497989"/>
          </a:xfrm>
          <a:prstGeom prst="rect">
            <a:avLst/>
          </a:prstGeom>
          <a:noFill/>
          <a:extLst>
            <a:ext uri="{909E8E84-426E-40DD-AFC4-6F175D3DCCD1}">
              <a14:hiddenFill xmlns:a14="http://schemas.microsoft.com/office/drawing/2010/main">
                <a:solidFill>
                  <a:srgbClr val="FFFFFF"/>
                </a:solidFill>
              </a14:hiddenFill>
            </a:ext>
          </a:extLst>
        </p:spPr>
      </p:pic>
      <p:sp>
        <p:nvSpPr>
          <p:cNvPr id="26"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29</a:t>
            </a:fld>
            <a:endParaRPr lang="ru-RU" sz="1800" dirty="0" smtClean="0">
              <a:solidFill>
                <a:schemeClr val="tx1"/>
              </a:solidFill>
              <a:latin typeface="Arial Narrow" panose="020B0606020202030204" pitchFamily="34" charset="0"/>
            </a:endParaRPr>
          </a:p>
        </p:txBody>
      </p:sp>
      <p:sp>
        <p:nvSpPr>
          <p:cNvPr id="27" name="Прямоугольник 26"/>
          <p:cNvSpPr/>
          <p:nvPr/>
        </p:nvSpPr>
        <p:spPr>
          <a:xfrm>
            <a:off x="5331393" y="959000"/>
            <a:ext cx="2645097" cy="954107"/>
          </a:xfrm>
          <a:prstGeom prst="rect">
            <a:avLst/>
          </a:prstGeom>
        </p:spPr>
        <p:txBody>
          <a:bodyPr wrap="square">
            <a:spAutoFit/>
          </a:bodyPr>
          <a:lstStyle/>
          <a:p>
            <a:r>
              <a:rPr lang="ru-RU" sz="1400" b="1" dirty="0" smtClean="0">
                <a:solidFill>
                  <a:schemeClr val="tx1">
                    <a:lumMod val="75000"/>
                    <a:lumOff val="25000"/>
                  </a:schemeClr>
                </a:solidFill>
                <a:latin typeface="Arial Narrow" panose="020B0606020202030204" pitchFamily="34" charset="0"/>
              </a:rPr>
              <a:t>Количество зарегистрированных участников в системе маркировки лекарственных препаратов</a:t>
            </a:r>
            <a:endParaRPr lang="ru-RU" sz="1400" b="1" dirty="0">
              <a:solidFill>
                <a:schemeClr val="tx1">
                  <a:lumMod val="75000"/>
                  <a:lumOff val="25000"/>
                </a:schemeClr>
              </a:solidFill>
              <a:latin typeface="Arial Narrow" panose="020B0606020202030204" pitchFamily="34" charset="0"/>
            </a:endParaRPr>
          </a:p>
        </p:txBody>
      </p:sp>
      <p:pic>
        <p:nvPicPr>
          <p:cNvPr id="28" name="Picture 7" descr="Z:\Мои документы\group-secur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157439"/>
            <a:ext cx="543369" cy="543369"/>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a:xfrm>
            <a:off x="8112126" y="1254900"/>
            <a:ext cx="996378" cy="369332"/>
          </a:xfrm>
          <a:prstGeom prst="rect">
            <a:avLst/>
          </a:prstGeom>
        </p:spPr>
        <p:txBody>
          <a:bodyPr wrap="square">
            <a:spAutoFit/>
          </a:bodyPr>
          <a:lstStyle/>
          <a:p>
            <a:pPr algn="ctr"/>
            <a:r>
              <a:rPr lang="ru-RU" b="1" dirty="0" smtClean="0">
                <a:solidFill>
                  <a:schemeClr val="accent6">
                    <a:lumMod val="75000"/>
                  </a:schemeClr>
                </a:solidFill>
                <a:latin typeface="Arial Narrow" panose="020B0606020202030204" pitchFamily="34" charset="0"/>
              </a:rPr>
              <a:t>1 012</a:t>
            </a:r>
            <a:endParaRPr lang="ru-RU" b="1" dirty="0">
              <a:solidFill>
                <a:schemeClr val="accent6">
                  <a:lumMod val="75000"/>
                </a:schemeClr>
              </a:solidFill>
              <a:latin typeface="Arial Narrow" panose="020B0606020202030204" pitchFamily="34" charset="0"/>
            </a:endParaRPr>
          </a:p>
        </p:txBody>
      </p:sp>
      <p:sp>
        <p:nvSpPr>
          <p:cNvPr id="30" name="Прямоугольник 29"/>
          <p:cNvSpPr/>
          <p:nvPr/>
        </p:nvSpPr>
        <p:spPr>
          <a:xfrm>
            <a:off x="7911589" y="1196752"/>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Tree>
    <p:extLst>
      <p:ext uri="{BB962C8B-B14F-4D97-AF65-F5344CB8AC3E}">
        <p14:creationId xmlns:p14="http://schemas.microsoft.com/office/powerpoint/2010/main" val="2590167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939425"/>
          </a:xfrm>
        </p:spPr>
        <p:txBody>
          <a:bodyPr>
            <a:noAutofit/>
          </a:bodyPr>
          <a:lstStyle/>
          <a:p>
            <a:pPr algn="l"/>
            <a:r>
              <a:rPr lang="ru-RU" sz="1800" dirty="0" smtClean="0">
                <a:latin typeface="Arial Narrow" panose="020B0606020202030204" pitchFamily="34" charset="0"/>
              </a:rPr>
              <a:t>Состояние и основные тенденции развития реального сектора экономики</a:t>
            </a:r>
            <a:endParaRPr lang="ru-RU" sz="1800" dirty="0">
              <a:latin typeface="Arial Narrow" panose="020B0606020202030204" pitchFamily="34" charset="0"/>
            </a:endParaRPr>
          </a:p>
        </p:txBody>
      </p:sp>
      <p:pic>
        <p:nvPicPr>
          <p:cNvPr id="1027" name="Picture 3"/>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1239143"/>
            <a:ext cx="792088" cy="86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611560" y="2804155"/>
            <a:ext cx="1234633" cy="523220"/>
          </a:xfrm>
          <a:prstGeom prst="rect">
            <a:avLst/>
          </a:prstGeom>
        </p:spPr>
        <p:txBody>
          <a:bodyPr wrap="none">
            <a:spAutoFit/>
          </a:bodyPr>
          <a:lstStyle/>
          <a:p>
            <a:r>
              <a:rPr lang="ru-RU" sz="1400" b="1" dirty="0" smtClean="0">
                <a:solidFill>
                  <a:schemeClr val="tx1">
                    <a:lumMod val="75000"/>
                    <a:lumOff val="25000"/>
                  </a:schemeClr>
                </a:solidFill>
                <a:latin typeface="Arial Narrow" panose="020B0606020202030204" pitchFamily="34" charset="0"/>
              </a:rPr>
              <a:t>Добывающие </a:t>
            </a:r>
          </a:p>
          <a:p>
            <a:r>
              <a:rPr lang="ru-RU" sz="1400" b="1" dirty="0" smtClean="0">
                <a:solidFill>
                  <a:schemeClr val="tx1">
                    <a:lumMod val="75000"/>
                    <a:lumOff val="25000"/>
                  </a:schemeClr>
                </a:solidFill>
                <a:latin typeface="Arial Narrow" panose="020B0606020202030204" pitchFamily="34" charset="0"/>
              </a:rPr>
              <a:t>производства</a:t>
            </a:r>
            <a:endParaRPr lang="ru-RU" sz="1400" dirty="0">
              <a:solidFill>
                <a:schemeClr val="tx1">
                  <a:lumMod val="75000"/>
                  <a:lumOff val="25000"/>
                </a:schemeClr>
              </a:solidFill>
              <a:latin typeface="Arial Narrow" panose="020B0606020202030204" pitchFamily="34" charset="0"/>
            </a:endParaRPr>
          </a:p>
        </p:txBody>
      </p:sp>
      <p:sp>
        <p:nvSpPr>
          <p:cNvPr id="8" name="Прямоугольник 7"/>
          <p:cNvSpPr/>
          <p:nvPr/>
        </p:nvSpPr>
        <p:spPr>
          <a:xfrm>
            <a:off x="1960832" y="2916613"/>
            <a:ext cx="728084" cy="507831"/>
          </a:xfrm>
          <a:prstGeom prst="rect">
            <a:avLst/>
          </a:prstGeom>
        </p:spPr>
        <p:txBody>
          <a:bodyPr wrap="none">
            <a:spAutoFit/>
          </a:bodyPr>
          <a:lstStyle/>
          <a:p>
            <a:pPr defTabSz="1043056">
              <a:lnSpc>
                <a:spcPct val="150000"/>
              </a:lnSpc>
              <a:spcBef>
                <a:spcPct val="0"/>
              </a:spcBef>
            </a:pPr>
            <a:r>
              <a:rPr lang="ru-RU" b="1" dirty="0" smtClean="0">
                <a:solidFill>
                  <a:schemeClr val="accent6">
                    <a:lumMod val="75000"/>
                  </a:schemeClr>
                </a:solidFill>
                <a:latin typeface="Arial Narrow" panose="020B0606020202030204" pitchFamily="34" charset="0"/>
                <a:sym typeface="Symbol"/>
              </a:rPr>
              <a:t>+</a:t>
            </a:r>
            <a:r>
              <a:rPr lang="ru-RU" b="1" dirty="0" smtClean="0">
                <a:solidFill>
                  <a:schemeClr val="accent6">
                    <a:lumMod val="75000"/>
                  </a:schemeClr>
                </a:solidFill>
                <a:latin typeface="Arial Narrow" panose="020B0606020202030204" pitchFamily="34" charset="0"/>
              </a:rPr>
              <a:t>2,0%</a:t>
            </a:r>
            <a:endParaRPr lang="ru-RU" b="1" dirty="0">
              <a:solidFill>
                <a:schemeClr val="accent6">
                  <a:lumMod val="75000"/>
                </a:schemeClr>
              </a:solidFill>
              <a:latin typeface="Arial Narrow" panose="020B0606020202030204" pitchFamily="34" charset="0"/>
            </a:endParaRPr>
          </a:p>
        </p:txBody>
      </p:sp>
      <p:sp>
        <p:nvSpPr>
          <p:cNvPr id="10" name="Прямоугольник 9"/>
          <p:cNvSpPr/>
          <p:nvPr/>
        </p:nvSpPr>
        <p:spPr>
          <a:xfrm>
            <a:off x="3131840" y="2800264"/>
            <a:ext cx="1571264" cy="523220"/>
          </a:xfrm>
          <a:prstGeom prst="rect">
            <a:avLst/>
          </a:prstGeom>
        </p:spPr>
        <p:txBody>
          <a:bodyPr wrap="none">
            <a:spAutoFit/>
          </a:bodyPr>
          <a:lstStyle/>
          <a:p>
            <a:r>
              <a:rPr lang="ru-RU" sz="1400" b="1" dirty="0" smtClean="0">
                <a:solidFill>
                  <a:schemeClr val="tx1">
                    <a:lumMod val="75000"/>
                    <a:lumOff val="25000"/>
                  </a:schemeClr>
                </a:solidFill>
                <a:latin typeface="Arial Narrow" panose="020B0606020202030204" pitchFamily="34" charset="0"/>
              </a:rPr>
              <a:t>Обрабатывающие </a:t>
            </a:r>
            <a:endParaRPr lang="ru-RU" sz="1400" b="1" dirty="0">
              <a:solidFill>
                <a:schemeClr val="tx1">
                  <a:lumMod val="75000"/>
                  <a:lumOff val="25000"/>
                </a:schemeClr>
              </a:solidFill>
              <a:latin typeface="Arial Narrow" panose="020B0606020202030204" pitchFamily="34" charset="0"/>
            </a:endParaRPr>
          </a:p>
          <a:p>
            <a:r>
              <a:rPr lang="ru-RU" sz="1400" b="1" dirty="0" smtClean="0">
                <a:solidFill>
                  <a:schemeClr val="tx1">
                    <a:lumMod val="75000"/>
                    <a:lumOff val="25000"/>
                  </a:schemeClr>
                </a:solidFill>
                <a:latin typeface="Arial Narrow" panose="020B0606020202030204" pitchFamily="34" charset="0"/>
              </a:rPr>
              <a:t>производства</a:t>
            </a:r>
            <a:endParaRPr lang="ru-RU" sz="1400" b="1" dirty="0">
              <a:solidFill>
                <a:schemeClr val="tx1">
                  <a:lumMod val="75000"/>
                  <a:lumOff val="25000"/>
                </a:schemeClr>
              </a:solidFill>
              <a:latin typeface="Arial Narrow" panose="020B0606020202030204" pitchFamily="34" charset="0"/>
            </a:endParaRPr>
          </a:p>
        </p:txBody>
      </p:sp>
      <p:sp>
        <p:nvSpPr>
          <p:cNvPr id="11" name="Прямоугольник 10"/>
          <p:cNvSpPr/>
          <p:nvPr/>
        </p:nvSpPr>
        <p:spPr>
          <a:xfrm>
            <a:off x="4730217" y="2944387"/>
            <a:ext cx="728084" cy="507831"/>
          </a:xfrm>
          <a:prstGeom prst="rect">
            <a:avLst/>
          </a:prstGeom>
        </p:spPr>
        <p:txBody>
          <a:bodyPr wrap="none">
            <a:spAutoFit/>
          </a:bodyPr>
          <a:lstStyle/>
          <a:p>
            <a:pPr defTabSz="1043056">
              <a:lnSpc>
                <a:spcPct val="150000"/>
              </a:lnSpc>
              <a:spcBef>
                <a:spcPct val="0"/>
              </a:spcBef>
            </a:pPr>
            <a:r>
              <a:rPr lang="ru-RU" b="1" dirty="0" smtClean="0">
                <a:solidFill>
                  <a:schemeClr val="accent6">
                    <a:lumMod val="75000"/>
                  </a:schemeClr>
                </a:solidFill>
                <a:latin typeface="Arial Narrow" panose="020B0606020202030204" pitchFamily="34" charset="0"/>
                <a:sym typeface="Symbol"/>
              </a:rPr>
              <a:t>+0,2</a:t>
            </a:r>
            <a:r>
              <a:rPr lang="ru-RU" b="1" dirty="0" smtClean="0">
                <a:solidFill>
                  <a:schemeClr val="accent6">
                    <a:lumMod val="75000"/>
                  </a:schemeClr>
                </a:solidFill>
                <a:latin typeface="Arial Narrow" panose="020B0606020202030204" pitchFamily="34" charset="0"/>
              </a:rPr>
              <a:t>%</a:t>
            </a:r>
            <a:endParaRPr lang="ru-RU" b="1" dirty="0">
              <a:solidFill>
                <a:schemeClr val="accent6">
                  <a:lumMod val="75000"/>
                </a:schemeClr>
              </a:solidFill>
              <a:latin typeface="Arial Narrow" panose="020B0606020202030204" pitchFamily="34" charset="0"/>
            </a:endParaRPr>
          </a:p>
        </p:txBody>
      </p:sp>
      <p:sp>
        <p:nvSpPr>
          <p:cNvPr id="12" name="Прямоугольник 11"/>
          <p:cNvSpPr/>
          <p:nvPr/>
        </p:nvSpPr>
        <p:spPr>
          <a:xfrm>
            <a:off x="5543022" y="2653086"/>
            <a:ext cx="2592288" cy="738664"/>
          </a:xfrm>
          <a:prstGeom prst="rect">
            <a:avLst/>
          </a:prstGeom>
        </p:spPr>
        <p:txBody>
          <a:bodyPr wrap="square">
            <a:spAutoFit/>
          </a:bodyPr>
          <a:lstStyle/>
          <a:p>
            <a:r>
              <a:rPr lang="ru-RU" sz="1400" b="1" dirty="0" smtClean="0">
                <a:solidFill>
                  <a:schemeClr val="tx1">
                    <a:lumMod val="75000"/>
                    <a:lumOff val="25000"/>
                  </a:schemeClr>
                </a:solidFill>
                <a:latin typeface="Arial Narrow" panose="020B0606020202030204" pitchFamily="34" charset="0"/>
              </a:rPr>
              <a:t>Обеспечение электроэнергией, газом, паром, кондиционирование воздуха</a:t>
            </a:r>
          </a:p>
        </p:txBody>
      </p:sp>
      <p:sp>
        <p:nvSpPr>
          <p:cNvPr id="15" name="Прямоугольник 14"/>
          <p:cNvSpPr/>
          <p:nvPr/>
        </p:nvSpPr>
        <p:spPr>
          <a:xfrm>
            <a:off x="1187624" y="1234189"/>
            <a:ext cx="7465510" cy="738664"/>
          </a:xfrm>
          <a:prstGeom prst="rect">
            <a:avLst/>
          </a:prstGeom>
        </p:spPr>
        <p:txBody>
          <a:bodyPr wrap="square">
            <a:spAutoFit/>
          </a:bodyPr>
          <a:lstStyle/>
          <a:p>
            <a:pPr algn="just"/>
            <a:r>
              <a:rPr lang="ru-RU" sz="1400" dirty="0" smtClean="0">
                <a:latin typeface="Arial Narrow" panose="020B0606020202030204" pitchFamily="34" charset="0"/>
              </a:rPr>
              <a:t>С 2016 года в производственном секторе России наблюдаются признаки стабилизации и укрепляется тенденция положительных ожиданий. </a:t>
            </a:r>
          </a:p>
          <a:p>
            <a:pPr algn="just"/>
            <a:r>
              <a:rPr lang="ru-RU" sz="1400" dirty="0" smtClean="0">
                <a:latin typeface="Arial Narrow" panose="020B0606020202030204" pitchFamily="34" charset="0"/>
              </a:rPr>
              <a:t>Промышленное производство </a:t>
            </a:r>
            <a:r>
              <a:rPr lang="ru-RU" sz="1400" dirty="0">
                <a:latin typeface="Arial Narrow" panose="020B0606020202030204" pitchFamily="34" charset="0"/>
              </a:rPr>
              <a:t>в</a:t>
            </a:r>
            <a:r>
              <a:rPr lang="ru-RU" sz="1400" dirty="0" smtClean="0">
                <a:latin typeface="Arial Narrow" panose="020B0606020202030204" pitchFamily="34" charset="0"/>
              </a:rPr>
              <a:t> 2017 году выросло на 1,0%.</a:t>
            </a:r>
            <a:endParaRPr lang="ru-RU" sz="1400" dirty="0">
              <a:latin typeface="Arial Narrow" panose="020B0606020202030204" pitchFamily="34" charset="0"/>
            </a:endParaRPr>
          </a:p>
        </p:txBody>
      </p:sp>
      <p:sp>
        <p:nvSpPr>
          <p:cNvPr id="4" name="Прямоугольник 3"/>
          <p:cNvSpPr/>
          <p:nvPr/>
        </p:nvSpPr>
        <p:spPr>
          <a:xfrm>
            <a:off x="1695336" y="2895327"/>
            <a:ext cx="370614" cy="461665"/>
          </a:xfrm>
          <a:prstGeom prst="rect">
            <a:avLst/>
          </a:prstGeom>
        </p:spPr>
        <p:txBody>
          <a:bodyPr wrap="none">
            <a:spAutoFit/>
          </a:bodyPr>
          <a:lstStyle/>
          <a:p>
            <a:r>
              <a:rPr lang="ru-RU" sz="2400" dirty="0">
                <a:solidFill>
                  <a:srgbClr val="0070C0"/>
                </a:solidFill>
                <a:latin typeface="Arial Narrow" panose="020B0606020202030204" pitchFamily="34" charset="0"/>
                <a:sym typeface="Symbol"/>
              </a:rPr>
              <a:t></a:t>
            </a:r>
            <a:endParaRPr lang="ru-RU" sz="2400" dirty="0"/>
          </a:p>
        </p:txBody>
      </p:sp>
      <p:pic>
        <p:nvPicPr>
          <p:cNvPr id="102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7874" y="2250070"/>
            <a:ext cx="5143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7249" y="2153585"/>
            <a:ext cx="4667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6001" y="2286492"/>
            <a:ext cx="4095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Прямоугольник 22"/>
          <p:cNvSpPr/>
          <p:nvPr/>
        </p:nvSpPr>
        <p:spPr>
          <a:xfrm>
            <a:off x="7876364" y="2968629"/>
            <a:ext cx="728084" cy="507831"/>
          </a:xfrm>
          <a:prstGeom prst="rect">
            <a:avLst/>
          </a:prstGeom>
        </p:spPr>
        <p:txBody>
          <a:bodyPr wrap="none">
            <a:spAutoFit/>
          </a:bodyPr>
          <a:lstStyle/>
          <a:p>
            <a:pPr defTabSz="1043056">
              <a:lnSpc>
                <a:spcPct val="150000"/>
              </a:lnSpc>
              <a:spcBef>
                <a:spcPct val="0"/>
              </a:spcBef>
            </a:pPr>
            <a:r>
              <a:rPr lang="ru-RU" b="1" dirty="0" smtClean="0">
                <a:solidFill>
                  <a:schemeClr val="accent6">
                    <a:lumMod val="75000"/>
                  </a:schemeClr>
                </a:solidFill>
                <a:latin typeface="Arial Narrow" panose="020B0606020202030204" pitchFamily="34" charset="0"/>
                <a:sym typeface="Symbol"/>
              </a:rPr>
              <a:t>+0,1</a:t>
            </a:r>
            <a:r>
              <a:rPr lang="ru-RU" b="1" dirty="0" smtClean="0">
                <a:solidFill>
                  <a:schemeClr val="accent6">
                    <a:lumMod val="75000"/>
                  </a:schemeClr>
                </a:solidFill>
                <a:latin typeface="Arial Narrow" panose="020B0606020202030204" pitchFamily="34" charset="0"/>
              </a:rPr>
              <a:t>%</a:t>
            </a:r>
            <a:endParaRPr lang="ru-RU" b="1" dirty="0">
              <a:solidFill>
                <a:schemeClr val="accent6">
                  <a:lumMod val="75000"/>
                </a:schemeClr>
              </a:solidFill>
              <a:latin typeface="Arial Narrow" panose="020B0606020202030204" pitchFamily="34" charset="0"/>
            </a:endParaRPr>
          </a:p>
        </p:txBody>
      </p:sp>
      <p:sp>
        <p:nvSpPr>
          <p:cNvPr id="24" name="Прямоугольник 23"/>
          <p:cNvSpPr/>
          <p:nvPr/>
        </p:nvSpPr>
        <p:spPr>
          <a:xfrm>
            <a:off x="7710528" y="3014742"/>
            <a:ext cx="370614" cy="461665"/>
          </a:xfrm>
          <a:prstGeom prst="rect">
            <a:avLst/>
          </a:prstGeom>
        </p:spPr>
        <p:txBody>
          <a:bodyPr wrap="none">
            <a:spAutoFit/>
          </a:bodyPr>
          <a:lstStyle/>
          <a:p>
            <a:r>
              <a:rPr lang="ru-RU" sz="2400" dirty="0">
                <a:solidFill>
                  <a:srgbClr val="0070C0"/>
                </a:solidFill>
                <a:latin typeface="Arial Narrow" panose="020B0606020202030204" pitchFamily="34" charset="0"/>
                <a:sym typeface="Symbol"/>
              </a:rPr>
              <a:t></a:t>
            </a:r>
            <a:endParaRPr lang="ru-RU" sz="2400" dirty="0"/>
          </a:p>
        </p:txBody>
      </p:sp>
      <p:cxnSp>
        <p:nvCxnSpPr>
          <p:cNvPr id="17" name="Прямая соединительная линия 16"/>
          <p:cNvCxnSpPr/>
          <p:nvPr/>
        </p:nvCxnSpPr>
        <p:spPr>
          <a:xfrm>
            <a:off x="107504" y="3645024"/>
            <a:ext cx="84969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8" name="Прямоугольник 47"/>
          <p:cNvSpPr/>
          <p:nvPr/>
        </p:nvSpPr>
        <p:spPr>
          <a:xfrm>
            <a:off x="4543125" y="3024726"/>
            <a:ext cx="370614" cy="461665"/>
          </a:xfrm>
          <a:prstGeom prst="rect">
            <a:avLst/>
          </a:prstGeom>
        </p:spPr>
        <p:txBody>
          <a:bodyPr wrap="none">
            <a:spAutoFit/>
          </a:bodyPr>
          <a:lstStyle/>
          <a:p>
            <a:r>
              <a:rPr lang="ru-RU" sz="2400" dirty="0">
                <a:solidFill>
                  <a:srgbClr val="0070C0"/>
                </a:solidFill>
                <a:latin typeface="Arial Narrow" panose="020B0606020202030204" pitchFamily="34" charset="0"/>
                <a:sym typeface="Symbol"/>
              </a:rPr>
              <a:t></a:t>
            </a:r>
            <a:endParaRPr lang="ru-RU" sz="2400" dirty="0"/>
          </a:p>
        </p:txBody>
      </p:sp>
      <p:sp>
        <p:nvSpPr>
          <p:cNvPr id="43" name="Прямоугольник 42"/>
          <p:cNvSpPr/>
          <p:nvPr/>
        </p:nvSpPr>
        <p:spPr>
          <a:xfrm>
            <a:off x="467512" y="717503"/>
            <a:ext cx="7920912" cy="338554"/>
          </a:xfrm>
          <a:prstGeom prst="rect">
            <a:avLst/>
          </a:prstGeom>
        </p:spPr>
        <p:txBody>
          <a:bodyPr wrap="square">
            <a:spAutoFit/>
          </a:bodyPr>
          <a:lstStyle/>
          <a:p>
            <a:r>
              <a:rPr lang="ru-RU" sz="1600" b="1" dirty="0" smtClean="0">
                <a:solidFill>
                  <a:schemeClr val="accent1">
                    <a:lumMod val="75000"/>
                  </a:schemeClr>
                </a:solidFill>
                <a:latin typeface="Arial Narrow" panose="020B0606020202030204" pitchFamily="34" charset="0"/>
              </a:rPr>
              <a:t>Производственная активность</a:t>
            </a:r>
            <a:endParaRPr lang="ru-RU" sz="1600" b="1" dirty="0">
              <a:solidFill>
                <a:schemeClr val="accent1">
                  <a:lumMod val="75000"/>
                </a:schemeClr>
              </a:solidFill>
              <a:latin typeface="Arial Narrow" panose="020B0606020202030204" pitchFamily="34" charset="0"/>
            </a:endParaRPr>
          </a:p>
        </p:txBody>
      </p:sp>
      <p:sp>
        <p:nvSpPr>
          <p:cNvPr id="47" name="Прямоугольник 46"/>
          <p:cNvSpPr/>
          <p:nvPr/>
        </p:nvSpPr>
        <p:spPr>
          <a:xfrm>
            <a:off x="395504" y="3933056"/>
            <a:ext cx="7920912" cy="338554"/>
          </a:xfrm>
          <a:prstGeom prst="rect">
            <a:avLst/>
          </a:prstGeom>
        </p:spPr>
        <p:txBody>
          <a:bodyPr wrap="square">
            <a:spAutoFit/>
          </a:bodyPr>
          <a:lstStyle/>
          <a:p>
            <a:r>
              <a:rPr lang="ru-RU" sz="1600" b="1" dirty="0">
                <a:solidFill>
                  <a:schemeClr val="accent1">
                    <a:lumMod val="75000"/>
                  </a:schemeClr>
                </a:solidFill>
                <a:latin typeface="Arial Narrow" panose="020B0606020202030204" pitchFamily="34" charset="0"/>
              </a:rPr>
              <a:t>Финансовые результаты </a:t>
            </a:r>
            <a:r>
              <a:rPr lang="ru-RU" sz="1600" b="1" dirty="0" smtClean="0">
                <a:solidFill>
                  <a:schemeClr val="accent1">
                    <a:lumMod val="75000"/>
                  </a:schemeClr>
                </a:solidFill>
                <a:latin typeface="Arial Narrow" panose="020B0606020202030204" pitchFamily="34" charset="0"/>
              </a:rPr>
              <a:t>деятельности </a:t>
            </a:r>
            <a:r>
              <a:rPr lang="ru-RU" sz="1600" b="1" dirty="0">
                <a:solidFill>
                  <a:schemeClr val="accent1">
                    <a:lumMod val="75000"/>
                  </a:schemeClr>
                </a:solidFill>
                <a:latin typeface="Arial Narrow" panose="020B0606020202030204" pitchFamily="34" charset="0"/>
              </a:rPr>
              <a:t>организаций </a:t>
            </a:r>
          </a:p>
        </p:txBody>
      </p:sp>
      <p:sp>
        <p:nvSpPr>
          <p:cNvPr id="51" name="Прямоугольник 50"/>
          <p:cNvSpPr/>
          <p:nvPr/>
        </p:nvSpPr>
        <p:spPr>
          <a:xfrm>
            <a:off x="467544" y="5982246"/>
            <a:ext cx="1226618" cy="523220"/>
          </a:xfrm>
          <a:prstGeom prst="rect">
            <a:avLst/>
          </a:prstGeom>
        </p:spPr>
        <p:txBody>
          <a:bodyPr wrap="none">
            <a:spAutoFit/>
          </a:bodyPr>
          <a:lstStyle/>
          <a:p>
            <a:r>
              <a:rPr lang="ru-RU" sz="1400" b="1" dirty="0" smtClean="0">
                <a:solidFill>
                  <a:schemeClr val="tx1">
                    <a:lumMod val="75000"/>
                    <a:lumOff val="25000"/>
                  </a:schemeClr>
                </a:solidFill>
                <a:latin typeface="Arial Narrow" panose="020B0606020202030204" pitchFamily="34" charset="0"/>
              </a:rPr>
              <a:t>Добывающие </a:t>
            </a:r>
          </a:p>
          <a:p>
            <a:r>
              <a:rPr lang="ru-RU" sz="1400" b="1" dirty="0" smtClean="0">
                <a:solidFill>
                  <a:schemeClr val="tx1">
                    <a:lumMod val="75000"/>
                    <a:lumOff val="25000"/>
                  </a:schemeClr>
                </a:solidFill>
                <a:latin typeface="Arial Narrow" panose="020B0606020202030204" pitchFamily="34" charset="0"/>
              </a:rPr>
              <a:t>производства</a:t>
            </a:r>
            <a:endParaRPr lang="ru-RU" sz="1400" dirty="0">
              <a:solidFill>
                <a:schemeClr val="tx1">
                  <a:lumMod val="75000"/>
                  <a:lumOff val="25000"/>
                </a:schemeClr>
              </a:solidFill>
              <a:latin typeface="Arial Narrow" panose="020B0606020202030204" pitchFamily="34" charset="0"/>
            </a:endParaRPr>
          </a:p>
        </p:txBody>
      </p:sp>
      <p:sp>
        <p:nvSpPr>
          <p:cNvPr id="52" name="Прямоугольник 51"/>
          <p:cNvSpPr/>
          <p:nvPr/>
        </p:nvSpPr>
        <p:spPr>
          <a:xfrm>
            <a:off x="1935240" y="6070348"/>
            <a:ext cx="833883" cy="507831"/>
          </a:xfrm>
          <a:prstGeom prst="rect">
            <a:avLst/>
          </a:prstGeom>
        </p:spPr>
        <p:txBody>
          <a:bodyPr wrap="none">
            <a:spAutoFit/>
          </a:bodyPr>
          <a:lstStyle/>
          <a:p>
            <a:pPr defTabSz="1043056">
              <a:lnSpc>
                <a:spcPct val="150000"/>
              </a:lnSpc>
              <a:spcBef>
                <a:spcPct val="0"/>
              </a:spcBef>
            </a:pPr>
            <a:r>
              <a:rPr lang="ru-RU" b="1" dirty="0">
                <a:solidFill>
                  <a:schemeClr val="accent6">
                    <a:lumMod val="75000"/>
                  </a:schemeClr>
                </a:solidFill>
                <a:latin typeface="Arial Narrow" panose="020B0606020202030204" pitchFamily="34" charset="0"/>
                <a:sym typeface="Symbol"/>
              </a:rPr>
              <a:t>+</a:t>
            </a:r>
            <a:r>
              <a:rPr lang="ru-RU" b="1" dirty="0" smtClean="0">
                <a:solidFill>
                  <a:schemeClr val="accent6">
                    <a:lumMod val="75000"/>
                  </a:schemeClr>
                </a:solidFill>
                <a:latin typeface="Arial Narrow" panose="020B0606020202030204" pitchFamily="34" charset="0"/>
                <a:sym typeface="Symbol"/>
              </a:rPr>
              <a:t>18,2</a:t>
            </a:r>
            <a:r>
              <a:rPr lang="ru-RU" b="1" dirty="0" smtClean="0">
                <a:solidFill>
                  <a:schemeClr val="accent6">
                    <a:lumMod val="75000"/>
                  </a:schemeClr>
                </a:solidFill>
                <a:latin typeface="Arial Narrow" panose="020B0606020202030204" pitchFamily="34" charset="0"/>
              </a:rPr>
              <a:t>%</a:t>
            </a:r>
            <a:endParaRPr lang="ru-RU" b="1" dirty="0">
              <a:solidFill>
                <a:schemeClr val="accent6">
                  <a:lumMod val="75000"/>
                </a:schemeClr>
              </a:solidFill>
              <a:latin typeface="Arial Narrow" panose="020B0606020202030204" pitchFamily="34" charset="0"/>
            </a:endParaRPr>
          </a:p>
        </p:txBody>
      </p:sp>
      <p:sp>
        <p:nvSpPr>
          <p:cNvPr id="54" name="Прямоугольник 53"/>
          <p:cNvSpPr/>
          <p:nvPr/>
        </p:nvSpPr>
        <p:spPr>
          <a:xfrm>
            <a:off x="2843808" y="5978158"/>
            <a:ext cx="1571264" cy="523220"/>
          </a:xfrm>
          <a:prstGeom prst="rect">
            <a:avLst/>
          </a:prstGeom>
        </p:spPr>
        <p:txBody>
          <a:bodyPr wrap="none">
            <a:spAutoFit/>
          </a:bodyPr>
          <a:lstStyle/>
          <a:p>
            <a:r>
              <a:rPr lang="ru-RU" sz="1400" b="1" dirty="0" smtClean="0">
                <a:solidFill>
                  <a:schemeClr val="tx1">
                    <a:lumMod val="75000"/>
                    <a:lumOff val="25000"/>
                  </a:schemeClr>
                </a:solidFill>
                <a:latin typeface="Arial Narrow" panose="020B0606020202030204" pitchFamily="34" charset="0"/>
              </a:rPr>
              <a:t>Обрабатывающие </a:t>
            </a:r>
            <a:endParaRPr lang="ru-RU" sz="1400" b="1" dirty="0">
              <a:solidFill>
                <a:schemeClr val="tx1">
                  <a:lumMod val="75000"/>
                  <a:lumOff val="25000"/>
                </a:schemeClr>
              </a:solidFill>
              <a:latin typeface="Arial Narrow" panose="020B0606020202030204" pitchFamily="34" charset="0"/>
            </a:endParaRPr>
          </a:p>
          <a:p>
            <a:r>
              <a:rPr lang="ru-RU" sz="1400" b="1" dirty="0" smtClean="0">
                <a:solidFill>
                  <a:schemeClr val="tx1">
                    <a:lumMod val="75000"/>
                    <a:lumOff val="25000"/>
                  </a:schemeClr>
                </a:solidFill>
                <a:latin typeface="Arial Narrow" panose="020B0606020202030204" pitchFamily="34" charset="0"/>
              </a:rPr>
              <a:t>производства</a:t>
            </a:r>
            <a:endParaRPr lang="ru-RU" sz="1400" b="1" dirty="0">
              <a:solidFill>
                <a:schemeClr val="tx1">
                  <a:lumMod val="75000"/>
                  <a:lumOff val="25000"/>
                </a:schemeClr>
              </a:solidFill>
              <a:latin typeface="Arial Narrow" panose="020B0606020202030204" pitchFamily="34" charset="0"/>
            </a:endParaRPr>
          </a:p>
        </p:txBody>
      </p:sp>
      <p:sp>
        <p:nvSpPr>
          <p:cNvPr id="56" name="Прямоугольник 55"/>
          <p:cNvSpPr/>
          <p:nvPr/>
        </p:nvSpPr>
        <p:spPr>
          <a:xfrm>
            <a:off x="4604588" y="6070348"/>
            <a:ext cx="679994" cy="454996"/>
          </a:xfrm>
          <a:prstGeom prst="rect">
            <a:avLst/>
          </a:prstGeom>
        </p:spPr>
        <p:txBody>
          <a:bodyPr wrap="none">
            <a:spAutoFit/>
          </a:bodyPr>
          <a:lstStyle/>
          <a:p>
            <a:pPr defTabSz="1043056">
              <a:lnSpc>
                <a:spcPct val="150000"/>
              </a:lnSpc>
              <a:spcBef>
                <a:spcPct val="0"/>
              </a:spcBef>
            </a:pPr>
            <a:r>
              <a:rPr lang="ru-RU" b="1" dirty="0" smtClean="0">
                <a:solidFill>
                  <a:schemeClr val="accent6">
                    <a:lumMod val="75000"/>
                  </a:schemeClr>
                </a:solidFill>
                <a:latin typeface="Arial Narrow" panose="020B0606020202030204" pitchFamily="34" charset="0"/>
                <a:sym typeface="Symbol"/>
              </a:rPr>
              <a:t>-0,4</a:t>
            </a:r>
            <a:r>
              <a:rPr lang="ru-RU" b="1" dirty="0" smtClean="0">
                <a:solidFill>
                  <a:schemeClr val="accent6">
                    <a:lumMod val="75000"/>
                  </a:schemeClr>
                </a:solidFill>
                <a:latin typeface="Arial Narrow" panose="020B0606020202030204" pitchFamily="34" charset="0"/>
              </a:rPr>
              <a:t>%</a:t>
            </a:r>
            <a:endParaRPr lang="ru-RU" b="1" dirty="0">
              <a:solidFill>
                <a:schemeClr val="accent6">
                  <a:lumMod val="75000"/>
                </a:schemeClr>
              </a:solidFill>
              <a:latin typeface="Arial Narrow" panose="020B0606020202030204" pitchFamily="34" charset="0"/>
            </a:endParaRPr>
          </a:p>
        </p:txBody>
      </p:sp>
      <p:sp>
        <p:nvSpPr>
          <p:cNvPr id="64" name="Прямоугольник 63"/>
          <p:cNvSpPr/>
          <p:nvPr/>
        </p:nvSpPr>
        <p:spPr>
          <a:xfrm>
            <a:off x="1664837" y="6063679"/>
            <a:ext cx="370614" cy="461665"/>
          </a:xfrm>
          <a:prstGeom prst="rect">
            <a:avLst/>
          </a:prstGeom>
        </p:spPr>
        <p:txBody>
          <a:bodyPr wrap="none">
            <a:spAutoFit/>
          </a:bodyPr>
          <a:lstStyle/>
          <a:p>
            <a:r>
              <a:rPr lang="ru-RU" sz="2400" dirty="0">
                <a:solidFill>
                  <a:srgbClr val="0070C0"/>
                </a:solidFill>
                <a:latin typeface="Arial Narrow" panose="020B0606020202030204" pitchFamily="34" charset="0"/>
                <a:sym typeface="Symbol"/>
              </a:rPr>
              <a:t></a:t>
            </a:r>
            <a:endParaRPr lang="ru-RU" sz="2400" dirty="0"/>
          </a:p>
        </p:txBody>
      </p:sp>
      <p:sp>
        <p:nvSpPr>
          <p:cNvPr id="72" name="Прямоугольник 71"/>
          <p:cNvSpPr/>
          <p:nvPr/>
        </p:nvSpPr>
        <p:spPr>
          <a:xfrm>
            <a:off x="7804356" y="6070348"/>
            <a:ext cx="728084" cy="454996"/>
          </a:xfrm>
          <a:prstGeom prst="rect">
            <a:avLst/>
          </a:prstGeom>
        </p:spPr>
        <p:txBody>
          <a:bodyPr wrap="none">
            <a:spAutoFit/>
          </a:bodyPr>
          <a:lstStyle/>
          <a:p>
            <a:pPr defTabSz="1043056">
              <a:lnSpc>
                <a:spcPct val="150000"/>
              </a:lnSpc>
              <a:spcBef>
                <a:spcPct val="0"/>
              </a:spcBef>
            </a:pPr>
            <a:r>
              <a:rPr lang="ru-RU" b="1" dirty="0" smtClean="0">
                <a:solidFill>
                  <a:schemeClr val="accent6">
                    <a:lumMod val="75000"/>
                  </a:schemeClr>
                </a:solidFill>
                <a:latin typeface="Arial Narrow" panose="020B0606020202030204" pitchFamily="34" charset="0"/>
                <a:sym typeface="Symbol"/>
              </a:rPr>
              <a:t>+0,6</a:t>
            </a:r>
            <a:r>
              <a:rPr lang="ru-RU" b="1" dirty="0" smtClean="0">
                <a:solidFill>
                  <a:schemeClr val="accent6">
                    <a:lumMod val="75000"/>
                  </a:schemeClr>
                </a:solidFill>
                <a:latin typeface="Arial Narrow" panose="020B0606020202030204" pitchFamily="34" charset="0"/>
              </a:rPr>
              <a:t>%</a:t>
            </a:r>
            <a:endParaRPr lang="ru-RU" b="1" dirty="0">
              <a:solidFill>
                <a:schemeClr val="accent6">
                  <a:lumMod val="75000"/>
                </a:schemeClr>
              </a:solidFill>
              <a:latin typeface="Arial Narrow" panose="020B0606020202030204" pitchFamily="34" charset="0"/>
            </a:endParaRPr>
          </a:p>
        </p:txBody>
      </p:sp>
      <p:sp>
        <p:nvSpPr>
          <p:cNvPr id="73" name="Прямоугольник 72"/>
          <p:cNvSpPr/>
          <p:nvPr/>
        </p:nvSpPr>
        <p:spPr>
          <a:xfrm>
            <a:off x="7596336" y="6063679"/>
            <a:ext cx="370614" cy="461665"/>
          </a:xfrm>
          <a:prstGeom prst="rect">
            <a:avLst/>
          </a:prstGeom>
        </p:spPr>
        <p:txBody>
          <a:bodyPr wrap="none">
            <a:spAutoFit/>
          </a:bodyPr>
          <a:lstStyle/>
          <a:p>
            <a:r>
              <a:rPr lang="ru-RU" sz="2400" dirty="0">
                <a:solidFill>
                  <a:srgbClr val="0070C0"/>
                </a:solidFill>
                <a:latin typeface="Arial Narrow" panose="020B0606020202030204" pitchFamily="34" charset="0"/>
                <a:sym typeface="Symbol"/>
              </a:rPr>
              <a:t></a:t>
            </a:r>
            <a:endParaRPr lang="ru-RU" sz="2400" dirty="0"/>
          </a:p>
        </p:txBody>
      </p:sp>
      <p:sp>
        <p:nvSpPr>
          <p:cNvPr id="74" name="Прямоугольник 73"/>
          <p:cNvSpPr/>
          <p:nvPr/>
        </p:nvSpPr>
        <p:spPr>
          <a:xfrm rot="10800000">
            <a:off x="4353435" y="6063679"/>
            <a:ext cx="370614" cy="461665"/>
          </a:xfrm>
          <a:prstGeom prst="rect">
            <a:avLst/>
          </a:prstGeom>
        </p:spPr>
        <p:txBody>
          <a:bodyPr wrap="none">
            <a:spAutoFit/>
          </a:bodyPr>
          <a:lstStyle/>
          <a:p>
            <a:r>
              <a:rPr lang="ru-RU" sz="2400" dirty="0">
                <a:solidFill>
                  <a:srgbClr val="0070C0"/>
                </a:solidFill>
                <a:latin typeface="Arial Narrow" panose="020B0606020202030204" pitchFamily="34" charset="0"/>
                <a:sym typeface="Symbol"/>
              </a:rPr>
              <a:t></a:t>
            </a:r>
            <a:endParaRPr lang="ru-RU" sz="2400" dirty="0"/>
          </a:p>
        </p:txBody>
      </p:sp>
      <p:pic>
        <p:nvPicPr>
          <p:cNvPr id="614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7433" y="5348970"/>
            <a:ext cx="647611" cy="71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7">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1759432" y="5465086"/>
            <a:ext cx="710223" cy="59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9048" y="5446739"/>
            <a:ext cx="629266" cy="61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5504" y="4271610"/>
            <a:ext cx="8205500" cy="738664"/>
          </a:xfrm>
          <a:prstGeom prst="rect">
            <a:avLst/>
          </a:prstGeom>
        </p:spPr>
        <p:txBody>
          <a:bodyPr wrap="square">
            <a:spAutoFit/>
          </a:bodyPr>
          <a:lstStyle/>
          <a:p>
            <a:pPr algn="just"/>
            <a:r>
              <a:rPr lang="ru-RU" sz="1400" dirty="0" smtClean="0">
                <a:latin typeface="Arial Narrow" panose="020B0606020202030204" pitchFamily="34" charset="0"/>
              </a:rPr>
              <a:t>За 11 месяцев 2017 года </a:t>
            </a:r>
            <a:r>
              <a:rPr lang="ru-RU" sz="1400" dirty="0">
                <a:latin typeface="Arial Narrow" panose="020B0606020202030204" pitchFamily="34" charset="0"/>
              </a:rPr>
              <a:t>сальдированный финансовый результат </a:t>
            </a:r>
            <a:r>
              <a:rPr lang="ru-RU" sz="1400" dirty="0" smtClean="0">
                <a:latin typeface="Arial Narrow" panose="020B0606020202030204" pitchFamily="34" charset="0"/>
              </a:rPr>
              <a:t>организаций в </a:t>
            </a:r>
            <a:r>
              <a:rPr lang="ru-RU" sz="1400" dirty="0">
                <a:latin typeface="Arial Narrow" panose="020B0606020202030204" pitchFamily="34" charset="0"/>
              </a:rPr>
              <a:t>действующих ценах составил </a:t>
            </a:r>
            <a:r>
              <a:rPr lang="ru-RU" sz="1400" dirty="0" smtClean="0">
                <a:latin typeface="Arial Narrow" panose="020B0606020202030204" pitchFamily="34" charset="0"/>
              </a:rPr>
              <a:t>        +9 414,6 </a:t>
            </a:r>
            <a:r>
              <a:rPr lang="ru-RU" sz="1400" dirty="0">
                <a:latin typeface="Arial Narrow" panose="020B0606020202030204" pitchFamily="34" charset="0"/>
              </a:rPr>
              <a:t>млрд. рублей и </a:t>
            </a:r>
            <a:r>
              <a:rPr lang="ru-RU" sz="1400" dirty="0" smtClean="0">
                <a:latin typeface="Arial Narrow" panose="020B0606020202030204" pitchFamily="34" charset="0"/>
              </a:rPr>
              <a:t>снизился на 4,0% (33,6 </a:t>
            </a:r>
            <a:r>
              <a:rPr lang="ru-RU" sz="1400" dirty="0">
                <a:latin typeface="Arial Narrow" panose="020B0606020202030204" pitchFamily="34" charset="0"/>
              </a:rPr>
              <a:t>тыс. организаций получили прибыль в размере </a:t>
            </a:r>
            <a:r>
              <a:rPr lang="ru-RU" sz="1400" dirty="0" smtClean="0">
                <a:latin typeface="Arial Narrow" panose="020B0606020202030204" pitchFamily="34" charset="0"/>
              </a:rPr>
              <a:t>10 923,8 млрд</a:t>
            </a:r>
            <a:r>
              <a:rPr lang="ru-RU" sz="1400" dirty="0">
                <a:latin typeface="Arial Narrow" panose="020B0606020202030204" pitchFamily="34" charset="0"/>
              </a:rPr>
              <a:t>. рублей, </a:t>
            </a:r>
            <a:r>
              <a:rPr lang="ru-RU" sz="1400" dirty="0" smtClean="0">
                <a:latin typeface="Arial Narrow" panose="020B0606020202030204" pitchFamily="34" charset="0"/>
              </a:rPr>
              <a:t>13,2 </a:t>
            </a:r>
            <a:r>
              <a:rPr lang="ru-RU" sz="1400" dirty="0">
                <a:latin typeface="Arial Narrow" panose="020B0606020202030204" pitchFamily="34" charset="0"/>
              </a:rPr>
              <a:t>тыс. организаций имели убыток на сумму </a:t>
            </a:r>
            <a:r>
              <a:rPr lang="ru-RU" sz="1400" dirty="0" smtClean="0">
                <a:latin typeface="Arial Narrow" panose="020B0606020202030204" pitchFamily="34" charset="0"/>
              </a:rPr>
              <a:t>1 509,2 </a:t>
            </a:r>
            <a:r>
              <a:rPr lang="ru-RU" sz="1400" dirty="0">
                <a:latin typeface="Arial Narrow" panose="020B0606020202030204" pitchFamily="34" charset="0"/>
              </a:rPr>
              <a:t>млрд. рублей).</a:t>
            </a:r>
          </a:p>
        </p:txBody>
      </p:sp>
      <p:sp>
        <p:nvSpPr>
          <p:cNvPr id="75" name="Прямоугольник 74"/>
          <p:cNvSpPr/>
          <p:nvPr/>
        </p:nvSpPr>
        <p:spPr>
          <a:xfrm>
            <a:off x="5308850" y="5786680"/>
            <a:ext cx="2462514" cy="738664"/>
          </a:xfrm>
          <a:prstGeom prst="rect">
            <a:avLst/>
          </a:prstGeom>
        </p:spPr>
        <p:txBody>
          <a:bodyPr wrap="square">
            <a:spAutoFit/>
          </a:bodyPr>
          <a:lstStyle/>
          <a:p>
            <a:r>
              <a:rPr lang="ru-RU" sz="1400" b="1" dirty="0" smtClean="0">
                <a:solidFill>
                  <a:schemeClr val="tx1">
                    <a:lumMod val="75000"/>
                    <a:lumOff val="25000"/>
                  </a:schemeClr>
                </a:solidFill>
                <a:latin typeface="Arial Narrow" panose="020B0606020202030204" pitchFamily="34" charset="0"/>
              </a:rPr>
              <a:t>Обеспечение электроэнергией, газом, паром, кондиционирование воздуха</a:t>
            </a:r>
          </a:p>
        </p:txBody>
      </p:sp>
      <p:sp>
        <p:nvSpPr>
          <p:cNvPr id="3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3</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3501926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2000" b="1" kern="1200">
                <a:solidFill>
                  <a:schemeClr val="tx1"/>
                </a:solidFill>
                <a:latin typeface="Arial Narrow" panose="020B0606020202030204" pitchFamily="34" charset="0"/>
                <a:ea typeface="+mj-ea"/>
                <a:cs typeface="+mj-cs"/>
              </a:defRPr>
            </a:lvl1pPr>
          </a:lstStyle>
          <a:p>
            <a:r>
              <a:rPr lang="ru-RU" sz="1800" dirty="0" smtClean="0"/>
              <a:t>Маркировка</a:t>
            </a:r>
            <a:endParaRPr lang="ru-RU" sz="1800" dirty="0"/>
          </a:p>
        </p:txBody>
      </p:sp>
      <p:sp>
        <p:nvSpPr>
          <p:cNvPr id="4" name="Прямоугольник 3"/>
          <p:cNvSpPr/>
          <p:nvPr/>
        </p:nvSpPr>
        <p:spPr>
          <a:xfrm>
            <a:off x="287524" y="980728"/>
            <a:ext cx="8676964" cy="5693866"/>
          </a:xfrm>
          <a:prstGeom prst="rect">
            <a:avLst/>
          </a:prstGeom>
        </p:spPr>
        <p:txBody>
          <a:bodyPr wrap="square" numCol="2" spcCol="360000">
            <a:spAutoFit/>
          </a:bodyPr>
          <a:lstStyle/>
          <a:p>
            <a:pPr indent="180000" algn="just"/>
            <a:r>
              <a:rPr lang="ru-RU" sz="1400" dirty="0" smtClean="0">
                <a:latin typeface="Arial Narrow" panose="020B0606020202030204" pitchFamily="34" charset="0"/>
              </a:rPr>
              <a:t>На 29.12.2017 </a:t>
            </a:r>
            <a:r>
              <a:rPr lang="ru-RU" sz="1400" dirty="0">
                <a:latin typeface="Arial Narrow" panose="020B0606020202030204" pitchFamily="34" charset="0"/>
              </a:rPr>
              <a:t>в системе </a:t>
            </a:r>
            <a:r>
              <a:rPr lang="ru-RU" sz="1400" dirty="0" smtClean="0">
                <a:latin typeface="Arial Narrow" panose="020B0606020202030204" pitchFamily="34" charset="0"/>
              </a:rPr>
              <a:t>маркировки </a:t>
            </a:r>
            <a:r>
              <a:rPr lang="ru-RU" sz="1400" dirty="0">
                <a:latin typeface="Arial Narrow" panose="020B0606020202030204" pitchFamily="34" charset="0"/>
              </a:rPr>
              <a:t>мониторинга движения лекарственных </a:t>
            </a:r>
            <a:r>
              <a:rPr lang="ru-RU" sz="1400" dirty="0" smtClean="0">
                <a:latin typeface="Arial Narrow" panose="020B0606020202030204" pitchFamily="34" charset="0"/>
              </a:rPr>
              <a:t>препаратов </a:t>
            </a:r>
            <a:r>
              <a:rPr lang="ru-RU" sz="1400" dirty="0">
                <a:latin typeface="Arial Narrow" panose="020B0606020202030204" pitchFamily="34" charset="0"/>
              </a:rPr>
              <a:t>зарегистрировано </a:t>
            </a:r>
            <a:r>
              <a:rPr lang="ru-RU" sz="1400" dirty="0" smtClean="0">
                <a:latin typeface="Arial Narrow" panose="020B0606020202030204" pitchFamily="34" charset="0"/>
              </a:rPr>
              <a:t>1012 участников </a:t>
            </a:r>
            <a:r>
              <a:rPr lang="ru-RU" sz="1400" dirty="0">
                <a:latin typeface="Arial Narrow" panose="020B0606020202030204" pitchFamily="34" charset="0"/>
              </a:rPr>
              <a:t>добровольного эксперимента и 55 лекарственных препаратов. С использованием «личного кабинета» системы МДЛП участники эксперимента промаркировали более 3,48 млн. упаковок </a:t>
            </a:r>
            <a:r>
              <a:rPr lang="ru-RU" sz="1400" dirty="0" smtClean="0">
                <a:latin typeface="Arial Narrow" panose="020B0606020202030204" pitchFamily="34" charset="0"/>
              </a:rPr>
              <a:t>ЛП.</a:t>
            </a:r>
          </a:p>
          <a:p>
            <a:pPr indent="180000" algn="just"/>
            <a:r>
              <a:rPr lang="ru-RU" sz="1400" dirty="0" smtClean="0">
                <a:latin typeface="Arial Narrow" panose="020B0606020202030204" pitchFamily="34" charset="0"/>
              </a:rPr>
              <a:t>С </a:t>
            </a:r>
            <a:r>
              <a:rPr lang="ru-RU" sz="1400" dirty="0">
                <a:latin typeface="Arial Narrow" panose="020B0606020202030204" pitchFamily="34" charset="0"/>
              </a:rPr>
              <a:t>18.08.2017 первые промаркированные упаковки лекарственных препаратов поступили в розничную продажу и реализованы конечному потребителю.</a:t>
            </a:r>
            <a:br>
              <a:rPr lang="ru-RU" sz="1400" dirty="0">
                <a:latin typeface="Arial Narrow" panose="020B0606020202030204" pitchFamily="34" charset="0"/>
              </a:rPr>
            </a:br>
            <a:r>
              <a:rPr lang="ru-RU" sz="1400" dirty="0">
                <a:latin typeface="Arial Narrow" panose="020B0606020202030204" pitchFamily="34" charset="0"/>
              </a:rPr>
              <a:t>Также, в целях осуществления гражданского контроля разработано и размещено в открытом доступе приложение для мобильных устройств на базе </a:t>
            </a:r>
            <a:r>
              <a:rPr lang="en-US" sz="1400" dirty="0">
                <a:latin typeface="Arial Narrow" panose="020B0606020202030204" pitchFamily="34" charset="0"/>
              </a:rPr>
              <a:t>IOS </a:t>
            </a:r>
            <a:r>
              <a:rPr lang="ru-RU" sz="1400" dirty="0">
                <a:latin typeface="Arial Narrow" panose="020B0606020202030204" pitchFamily="34" charset="0"/>
              </a:rPr>
              <a:t>и </a:t>
            </a:r>
            <a:r>
              <a:rPr lang="en-US" sz="1400" dirty="0">
                <a:latin typeface="Arial Narrow" panose="020B0606020202030204" pitchFamily="34" charset="0"/>
              </a:rPr>
              <a:t>Android</a:t>
            </a:r>
            <a:r>
              <a:rPr lang="ru-RU" sz="1400" dirty="0">
                <a:latin typeface="Arial Narrow" panose="020B0606020202030204" pitchFamily="34" charset="0"/>
              </a:rPr>
              <a:t>, с помощью которого покупатели могут проверить легальность маркированного товара или сообщить о </a:t>
            </a:r>
            <a:r>
              <a:rPr lang="ru-RU" sz="1400" dirty="0" smtClean="0">
                <a:latin typeface="Arial Narrow" panose="020B0606020202030204" pitchFamily="34" charset="0"/>
              </a:rPr>
              <a:t>нарушении.</a:t>
            </a:r>
          </a:p>
          <a:p>
            <a:pPr indent="180000" algn="just"/>
            <a:r>
              <a:rPr lang="ru-RU" sz="1400" dirty="0" smtClean="0">
                <a:latin typeface="Arial Narrow" panose="020B0606020202030204" pitchFamily="34" charset="0"/>
              </a:rPr>
              <a:t>Для </a:t>
            </a:r>
            <a:r>
              <a:rPr lang="ru-RU" sz="1400" dirty="0">
                <a:latin typeface="Arial Narrow" panose="020B0606020202030204" pitchFamily="34" charset="0"/>
              </a:rPr>
              <a:t>обеспечения комфортных условий для бизнеса в рамках создания и функционирования ИР маркировки меховых изделий и системы МДЛП ФНС России на постоянной основе проводит информационно – разъяснительную работу с его </a:t>
            </a:r>
            <a:r>
              <a:rPr lang="ru-RU" sz="1400" dirty="0" smtClean="0">
                <a:latin typeface="Arial Narrow" panose="020B0606020202030204" pitchFamily="34" charset="0"/>
              </a:rPr>
              <a:t>участниками.</a:t>
            </a:r>
          </a:p>
          <a:p>
            <a:pPr indent="180000" algn="just"/>
            <a:r>
              <a:rPr lang="ru-RU" sz="1400" dirty="0" smtClean="0">
                <a:latin typeface="Arial Narrow" panose="020B0606020202030204" pitchFamily="34" charset="0"/>
              </a:rPr>
              <a:t>Так</a:t>
            </a:r>
            <a:r>
              <a:rPr lang="ru-RU" sz="1400" dirty="0">
                <a:latin typeface="Arial Narrow" panose="020B0606020202030204" pitchFamily="34" charset="0"/>
              </a:rPr>
              <a:t>, на официальном сайте ФНС России (www.nalog.ru) в разделе «Маркировка товаров» на постоянной основе актуализируются подразделы «Изделия из натурального меха» и «Лекарственные препараты», в которых размещены нормативные правовые документы, видеоролики, материалы о последовательности действий при маркировке, требования к учетным системам участников, функционирует форум, в котором можно узнать информацию о системе маркировки, а также найти ответы на часто задаваемые вопросы. </a:t>
            </a:r>
            <a:br>
              <a:rPr lang="ru-RU" sz="1400" dirty="0">
                <a:latin typeface="Arial Narrow" panose="020B0606020202030204" pitchFamily="34" charset="0"/>
              </a:rPr>
            </a:br>
            <a:endParaRPr lang="ru-RU" sz="1400" dirty="0">
              <a:latin typeface="Arial Narrow" panose="020B0606020202030204" pitchFamily="34" charset="0"/>
            </a:endParaRPr>
          </a:p>
        </p:txBody>
      </p:sp>
      <p:sp>
        <p:nvSpPr>
          <p:cNvPr id="5"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30</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3893868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936104"/>
          </a:xfrm>
        </p:spPr>
        <p:txBody>
          <a:bodyPr>
            <a:normAutofit/>
          </a:bodyPr>
          <a:lstStyle/>
          <a:p>
            <a:r>
              <a:rPr lang="ru-RU" sz="1800" dirty="0" smtClean="0"/>
              <a:t>Государственная регистрация и учет налогоплательщиков</a:t>
            </a:r>
            <a:endParaRPr lang="ru-RU" sz="1800" dirty="0"/>
          </a:p>
        </p:txBody>
      </p:sp>
      <p:sp>
        <p:nvSpPr>
          <p:cNvPr id="4" name="TextBox 3"/>
          <p:cNvSpPr txBox="1"/>
          <p:nvPr/>
        </p:nvSpPr>
        <p:spPr>
          <a:xfrm>
            <a:off x="539552" y="1772236"/>
            <a:ext cx="184731" cy="369332"/>
          </a:xfrm>
          <a:prstGeom prst="rect">
            <a:avLst/>
          </a:prstGeom>
          <a:noFill/>
        </p:spPr>
        <p:txBody>
          <a:bodyPr wrap="none" rtlCol="0">
            <a:spAutoFit/>
          </a:bodyPr>
          <a:lstStyle/>
          <a:p>
            <a:endParaRPr lang="ru-RU" dirty="0"/>
          </a:p>
        </p:txBody>
      </p:sp>
      <p:sp>
        <p:nvSpPr>
          <p:cNvPr id="6" name="TextBox 5"/>
          <p:cNvSpPr txBox="1"/>
          <p:nvPr/>
        </p:nvSpPr>
        <p:spPr>
          <a:xfrm>
            <a:off x="928322" y="1946713"/>
            <a:ext cx="2718755" cy="738664"/>
          </a:xfrm>
          <a:prstGeom prst="rect">
            <a:avLst/>
          </a:prstGeom>
        </p:spPr>
        <p:txBody>
          <a:bodyPr wrap="square">
            <a:spAutoFit/>
          </a:bodyPr>
          <a:lstStyle>
            <a:defPPr>
              <a:defRPr lang="ru-RU"/>
            </a:defPPr>
            <a:lvl1pPr>
              <a:defRPr sz="1400" b="1">
                <a:solidFill>
                  <a:schemeClr val="tx1">
                    <a:lumMod val="75000"/>
                    <a:lumOff val="25000"/>
                  </a:schemeClr>
                </a:solidFill>
                <a:latin typeface="Arial Narrow" panose="020B0606020202030204" pitchFamily="34" charset="0"/>
              </a:defRPr>
            </a:lvl1pPr>
          </a:lstStyle>
          <a:p>
            <a:r>
              <a:rPr lang="ru-RU" dirty="0" smtClean="0"/>
              <a:t>Внесено сведений в ЕГРЮЛ </a:t>
            </a:r>
          </a:p>
          <a:p>
            <a:r>
              <a:rPr lang="ru-RU" dirty="0" smtClean="0"/>
              <a:t>о юридических лицах, прекративших свою деятельность</a:t>
            </a:r>
            <a:endParaRPr lang="ru-RU" dirty="0"/>
          </a:p>
        </p:txBody>
      </p:sp>
      <p:sp>
        <p:nvSpPr>
          <p:cNvPr id="13" name="Прямоугольник 12"/>
          <p:cNvSpPr/>
          <p:nvPr/>
        </p:nvSpPr>
        <p:spPr>
          <a:xfrm>
            <a:off x="934279" y="1278276"/>
            <a:ext cx="2444561" cy="523220"/>
          </a:xfrm>
          <a:prstGeom prst="rect">
            <a:avLst/>
          </a:prstGeom>
        </p:spPr>
        <p:txBody>
          <a:bodyPr wrap="square">
            <a:spAutoFit/>
          </a:bodyPr>
          <a:lstStyle/>
          <a:p>
            <a:r>
              <a:rPr lang="ru-RU" sz="1400" b="1" dirty="0" smtClean="0">
                <a:solidFill>
                  <a:schemeClr val="tx1">
                    <a:lumMod val="75000"/>
                    <a:lumOff val="25000"/>
                  </a:schemeClr>
                </a:solidFill>
                <a:latin typeface="Arial Narrow" panose="020B0606020202030204" pitchFamily="34" charset="0"/>
              </a:rPr>
              <a:t>Внесено сведений в ЕГРЮЛ</a:t>
            </a:r>
          </a:p>
          <a:p>
            <a:r>
              <a:rPr lang="ru-RU" sz="1400" b="1" dirty="0" smtClean="0">
                <a:solidFill>
                  <a:schemeClr val="tx1">
                    <a:lumMod val="75000"/>
                    <a:lumOff val="25000"/>
                  </a:schemeClr>
                </a:solidFill>
                <a:latin typeface="Arial Narrow" panose="020B0606020202030204" pitchFamily="34" charset="0"/>
              </a:rPr>
              <a:t>о юридических лицах </a:t>
            </a:r>
            <a:endParaRPr lang="ru-RU" sz="1400" b="1" dirty="0">
              <a:solidFill>
                <a:schemeClr val="tx1">
                  <a:lumMod val="75000"/>
                  <a:lumOff val="25000"/>
                </a:schemeClr>
              </a:solidFill>
              <a:latin typeface="Arial Narrow" panose="020B0606020202030204" pitchFamily="34" charset="0"/>
            </a:endParaRPr>
          </a:p>
        </p:txBody>
      </p:sp>
      <p:sp>
        <p:nvSpPr>
          <p:cNvPr id="14" name="Прямоугольник 13"/>
          <p:cNvSpPr/>
          <p:nvPr/>
        </p:nvSpPr>
        <p:spPr>
          <a:xfrm>
            <a:off x="3762370" y="1356093"/>
            <a:ext cx="732894"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- 9,0%</a:t>
            </a:r>
            <a:endParaRPr lang="ru-RU" b="1" dirty="0">
              <a:solidFill>
                <a:schemeClr val="accent6">
                  <a:lumMod val="75000"/>
                </a:schemeClr>
              </a:solidFill>
              <a:latin typeface="Arial Narrow" panose="020B0606020202030204" pitchFamily="34" charset="0"/>
            </a:endParaRPr>
          </a:p>
        </p:txBody>
      </p:sp>
      <p:sp>
        <p:nvSpPr>
          <p:cNvPr id="15" name="Прямоугольник 14"/>
          <p:cNvSpPr/>
          <p:nvPr/>
        </p:nvSpPr>
        <p:spPr>
          <a:xfrm rot="10800000">
            <a:off x="3396613" y="1230507"/>
            <a:ext cx="360040" cy="523220"/>
          </a:xfrm>
          <a:prstGeom prst="rect">
            <a:avLst/>
          </a:prstGeom>
        </p:spPr>
        <p:txBody>
          <a:bodyPr wrap="squar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17" name="TextBox 16"/>
          <p:cNvSpPr txBox="1"/>
          <p:nvPr/>
        </p:nvSpPr>
        <p:spPr>
          <a:xfrm>
            <a:off x="5264697" y="1283372"/>
            <a:ext cx="2259631" cy="546963"/>
          </a:xfrm>
          <a:prstGeom prst="rect">
            <a:avLst/>
          </a:prstGeom>
        </p:spPr>
        <p:txBody>
          <a:bodyPr wrap="square" lIns="104105" tIns="52052" rIns="104105" bIns="52052" anchor="ctr">
            <a:noAutofit/>
          </a:bodyPr>
          <a:lstStyle/>
          <a:p>
            <a:pPr defTabSz="1041034" fontAlgn="auto">
              <a:spcAft>
                <a:spcPts val="0"/>
              </a:spcAft>
              <a:defRPr/>
            </a:pPr>
            <a:r>
              <a:rPr lang="ru-RU" sz="1400" b="1" dirty="0" smtClean="0">
                <a:solidFill>
                  <a:schemeClr val="tx1">
                    <a:lumMod val="75000"/>
                    <a:lumOff val="25000"/>
                  </a:schemeClr>
                </a:solidFill>
                <a:latin typeface="Arial Narrow" panose="020B0606020202030204" pitchFamily="34" charset="0"/>
              </a:rPr>
              <a:t>Внесено сведений в ЕГРИП об индивидуальных предпринимателях</a:t>
            </a:r>
            <a:endParaRPr lang="ru-RU" sz="1400" b="1" dirty="0">
              <a:solidFill>
                <a:schemeClr val="tx1">
                  <a:lumMod val="75000"/>
                  <a:lumOff val="25000"/>
                </a:schemeClr>
              </a:solidFill>
              <a:latin typeface="Arial Narrow" panose="020B0606020202030204" pitchFamily="34" charset="0"/>
            </a:endParaRPr>
          </a:p>
        </p:txBody>
      </p:sp>
      <p:sp>
        <p:nvSpPr>
          <p:cNvPr id="18" name="TextBox 17"/>
          <p:cNvSpPr txBox="1"/>
          <p:nvPr/>
        </p:nvSpPr>
        <p:spPr>
          <a:xfrm>
            <a:off x="5264697" y="2034965"/>
            <a:ext cx="2362472" cy="546963"/>
          </a:xfrm>
          <a:prstGeom prst="rect">
            <a:avLst/>
          </a:prstGeom>
        </p:spPr>
        <p:txBody>
          <a:bodyPr wrap="square" lIns="104105" tIns="52052" rIns="104105" bIns="52052" anchor="ctr">
            <a:noAutofit/>
          </a:bodyPr>
          <a:lstStyle>
            <a:defPPr>
              <a:defRPr lang="ru-RU"/>
            </a:defPPr>
            <a:lvl1pPr defTabSz="1041034" fontAlgn="auto">
              <a:spcAft>
                <a:spcPts val="0"/>
              </a:spcAft>
              <a:defRPr sz="1400" b="1">
                <a:solidFill>
                  <a:schemeClr val="tx1">
                    <a:lumMod val="75000"/>
                    <a:lumOff val="25000"/>
                  </a:schemeClr>
                </a:solidFill>
                <a:latin typeface="Arial Narrow" panose="020B0606020202030204" pitchFamily="34" charset="0"/>
              </a:defRPr>
            </a:lvl1pPr>
          </a:lstStyle>
          <a:p>
            <a:r>
              <a:rPr lang="ru-RU" dirty="0" smtClean="0"/>
              <a:t>Внесено сведений в ЕГРИП об ИП, прекративших свою деятельность</a:t>
            </a:r>
            <a:endParaRPr lang="ru-RU" dirty="0"/>
          </a:p>
        </p:txBody>
      </p:sp>
      <p:sp>
        <p:nvSpPr>
          <p:cNvPr id="22" name="Прямоугольник 21"/>
          <p:cNvSpPr/>
          <p:nvPr/>
        </p:nvSpPr>
        <p:spPr>
          <a:xfrm>
            <a:off x="3714272" y="2106657"/>
            <a:ext cx="838692"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- 17,1%</a:t>
            </a:r>
            <a:endParaRPr lang="ru-RU" b="1" dirty="0">
              <a:solidFill>
                <a:schemeClr val="accent6">
                  <a:lumMod val="75000"/>
                </a:schemeClr>
              </a:solidFill>
              <a:latin typeface="Arial Narrow" panose="020B0606020202030204" pitchFamily="34" charset="0"/>
            </a:endParaRPr>
          </a:p>
        </p:txBody>
      </p:sp>
      <p:sp>
        <p:nvSpPr>
          <p:cNvPr id="23" name="Прямоугольник 22"/>
          <p:cNvSpPr/>
          <p:nvPr/>
        </p:nvSpPr>
        <p:spPr>
          <a:xfrm>
            <a:off x="7746638" y="1337331"/>
            <a:ext cx="780984"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+ 8,3%</a:t>
            </a:r>
            <a:endParaRPr lang="ru-RU" b="1" dirty="0">
              <a:solidFill>
                <a:schemeClr val="accent6">
                  <a:lumMod val="75000"/>
                </a:schemeClr>
              </a:solidFill>
              <a:latin typeface="Arial Narrow" panose="020B0606020202030204" pitchFamily="34" charset="0"/>
            </a:endParaRPr>
          </a:p>
        </p:txBody>
      </p:sp>
      <p:sp>
        <p:nvSpPr>
          <p:cNvPr id="24" name="Прямоугольник 23"/>
          <p:cNvSpPr/>
          <p:nvPr/>
        </p:nvSpPr>
        <p:spPr>
          <a:xfrm>
            <a:off x="7417693" y="1260387"/>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25" name="Прямоугольник 24"/>
          <p:cNvSpPr/>
          <p:nvPr/>
        </p:nvSpPr>
        <p:spPr>
          <a:xfrm>
            <a:off x="7746638" y="2106657"/>
            <a:ext cx="780984"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+ 5,4%</a:t>
            </a:r>
            <a:endParaRPr lang="ru-RU" b="1" dirty="0">
              <a:solidFill>
                <a:schemeClr val="accent6">
                  <a:lumMod val="75000"/>
                </a:schemeClr>
              </a:solidFill>
              <a:latin typeface="Arial Narrow" panose="020B0606020202030204" pitchFamily="34" charset="0"/>
            </a:endParaRPr>
          </a:p>
        </p:txBody>
      </p:sp>
      <p:sp>
        <p:nvSpPr>
          <p:cNvPr id="26" name="Прямоугольник 25"/>
          <p:cNvSpPr/>
          <p:nvPr/>
        </p:nvSpPr>
        <p:spPr>
          <a:xfrm>
            <a:off x="7454414" y="2046836"/>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34" name="Прямоугольник 33"/>
          <p:cNvSpPr/>
          <p:nvPr/>
        </p:nvSpPr>
        <p:spPr>
          <a:xfrm>
            <a:off x="251520" y="3539651"/>
            <a:ext cx="8640960" cy="3416320"/>
          </a:xfrm>
          <a:prstGeom prst="rect">
            <a:avLst/>
          </a:prstGeom>
        </p:spPr>
        <p:txBody>
          <a:bodyPr wrap="square" numCol="2" spcCol="360000">
            <a:spAutoFit/>
          </a:bodyPr>
          <a:lstStyle/>
          <a:p>
            <a:pPr indent="180000" algn="just"/>
            <a:r>
              <a:rPr lang="ru-RU" sz="1350" dirty="0">
                <a:latin typeface="Arial Narrow" panose="020B0606020202030204" pitchFamily="34" charset="0"/>
              </a:rPr>
              <a:t>По состоянию на 1 </a:t>
            </a:r>
            <a:r>
              <a:rPr lang="ru-RU" sz="1350" dirty="0" smtClean="0">
                <a:latin typeface="Arial Narrow" panose="020B0606020202030204" pitchFamily="34" charset="0"/>
              </a:rPr>
              <a:t>января 2018 </a:t>
            </a:r>
            <a:r>
              <a:rPr lang="ru-RU" sz="1350" dirty="0">
                <a:latin typeface="Arial Narrow" panose="020B0606020202030204" pitchFamily="34" charset="0"/>
              </a:rPr>
              <a:t>года в Едином государственном реестре юридических лиц (ЕГРЮЛ) содержатся сведения о </a:t>
            </a:r>
            <a:r>
              <a:rPr lang="ru-RU" sz="1350" b="1" dirty="0">
                <a:latin typeface="Arial Narrow" panose="020B0606020202030204" pitchFamily="34" charset="0"/>
              </a:rPr>
              <a:t>4 </a:t>
            </a:r>
            <a:r>
              <a:rPr lang="ru-RU" sz="1350" b="1" dirty="0" smtClean="0">
                <a:latin typeface="Arial Narrow" panose="020B0606020202030204" pitchFamily="34" charset="0"/>
              </a:rPr>
              <a:t>371,3 </a:t>
            </a:r>
            <a:r>
              <a:rPr lang="ru-RU" sz="1350" b="1" dirty="0">
                <a:latin typeface="Arial Narrow" panose="020B0606020202030204" pitchFamily="34" charset="0"/>
              </a:rPr>
              <a:t>тыс. </a:t>
            </a:r>
            <a:r>
              <a:rPr lang="ru-RU" sz="1350" dirty="0">
                <a:latin typeface="Arial Narrow" panose="020B0606020202030204" pitchFamily="34" charset="0"/>
              </a:rPr>
              <a:t>юридических лиц (кроме прекративших свою деятельность) и о </a:t>
            </a:r>
            <a:r>
              <a:rPr lang="ru-RU" sz="1350" b="1" dirty="0">
                <a:latin typeface="Arial Narrow" panose="020B0606020202030204" pitchFamily="34" charset="0"/>
              </a:rPr>
              <a:t>5 </a:t>
            </a:r>
            <a:r>
              <a:rPr lang="ru-RU" sz="1350" b="1" dirty="0" smtClean="0">
                <a:latin typeface="Arial Narrow" panose="020B0606020202030204" pitchFamily="34" charset="0"/>
              </a:rPr>
              <a:t>855,3</a:t>
            </a:r>
            <a:r>
              <a:rPr lang="ru-RU" sz="1350" dirty="0" smtClean="0">
                <a:latin typeface="Arial Narrow" panose="020B0606020202030204" pitchFamily="34" charset="0"/>
              </a:rPr>
              <a:t> </a:t>
            </a:r>
            <a:r>
              <a:rPr lang="ru-RU" sz="1350" b="1" dirty="0">
                <a:latin typeface="Arial Narrow" panose="020B0606020202030204" pitchFamily="34" charset="0"/>
              </a:rPr>
              <a:t>тыс. </a:t>
            </a:r>
            <a:r>
              <a:rPr lang="ru-RU" sz="1350" dirty="0">
                <a:latin typeface="Arial Narrow" panose="020B0606020202030204" pitchFamily="34" charset="0"/>
              </a:rPr>
              <a:t>юридических лиц, прекративших свою </a:t>
            </a:r>
            <a:r>
              <a:rPr lang="ru-RU" sz="1350" dirty="0" smtClean="0">
                <a:latin typeface="Arial Narrow" panose="020B0606020202030204" pitchFamily="34" charset="0"/>
              </a:rPr>
              <a:t>деятельность.</a:t>
            </a:r>
          </a:p>
          <a:p>
            <a:pPr indent="180000" algn="just"/>
            <a:r>
              <a:rPr lang="ru-RU" sz="1350" dirty="0" smtClean="0">
                <a:latin typeface="Arial Narrow" panose="020B0606020202030204" pitchFamily="34" charset="0"/>
              </a:rPr>
              <a:t>По </a:t>
            </a:r>
            <a:r>
              <a:rPr lang="ru-RU" sz="1350" dirty="0">
                <a:latin typeface="Arial Narrow" panose="020B0606020202030204" pitchFamily="34" charset="0"/>
              </a:rPr>
              <a:t>состоянию на 1 </a:t>
            </a:r>
            <a:r>
              <a:rPr lang="ru-RU" sz="1350" dirty="0" smtClean="0">
                <a:latin typeface="Arial Narrow" panose="020B0606020202030204" pitchFamily="34" charset="0"/>
              </a:rPr>
              <a:t>января 2018 </a:t>
            </a:r>
            <a:r>
              <a:rPr lang="ru-RU" sz="1350" dirty="0">
                <a:latin typeface="Arial Narrow" panose="020B0606020202030204" pitchFamily="34" charset="0"/>
              </a:rPr>
              <a:t>года в Едином государственном реестре индивидуальных предпринимателей (ЕГРИП) содержатся сведения о </a:t>
            </a:r>
            <a:r>
              <a:rPr lang="ru-RU" sz="1350" b="1" dirty="0">
                <a:latin typeface="Arial Narrow" panose="020B0606020202030204" pitchFamily="34" charset="0"/>
              </a:rPr>
              <a:t>3 </a:t>
            </a:r>
            <a:r>
              <a:rPr lang="ru-RU" sz="1350" b="1" dirty="0" smtClean="0">
                <a:latin typeface="Arial Narrow" panose="020B0606020202030204" pitchFamily="34" charset="0"/>
              </a:rPr>
              <a:t>847,5</a:t>
            </a:r>
            <a:r>
              <a:rPr lang="ru-RU" sz="1350" b="1" dirty="0">
                <a:latin typeface="Arial Narrow" panose="020B0606020202030204" pitchFamily="34" charset="0"/>
              </a:rPr>
              <a:t> тыс. </a:t>
            </a:r>
            <a:r>
              <a:rPr lang="ru-RU" sz="1350" dirty="0">
                <a:latin typeface="Arial Narrow" panose="020B0606020202030204" pitchFamily="34" charset="0"/>
              </a:rPr>
              <a:t> индивидуальных предпринимателей и крестьянских (фермерских) </a:t>
            </a:r>
            <a:r>
              <a:rPr lang="ru-RU" sz="1350" dirty="0" smtClean="0">
                <a:latin typeface="Arial Narrow" panose="020B0606020202030204" pitchFamily="34" charset="0"/>
              </a:rPr>
              <a:t>хозяйств, </a:t>
            </a:r>
            <a:r>
              <a:rPr lang="ru-RU" sz="1350" dirty="0">
                <a:latin typeface="Arial Narrow" panose="020B0606020202030204" pitchFamily="34" charset="0"/>
              </a:rPr>
              <a:t>кроме прекративших свою деятельность</a:t>
            </a:r>
            <a:r>
              <a:rPr lang="ru-RU" sz="1350" dirty="0" smtClean="0">
                <a:latin typeface="Arial Narrow" panose="020B0606020202030204" pitchFamily="34" charset="0"/>
              </a:rPr>
              <a:t>.</a:t>
            </a:r>
          </a:p>
          <a:p>
            <a:pPr indent="180000" algn="just"/>
            <a:r>
              <a:rPr lang="ru-RU" sz="1350" dirty="0" smtClean="0">
                <a:latin typeface="Arial Narrow" panose="020B0606020202030204" pitchFamily="34" charset="0"/>
              </a:rPr>
              <a:t>С использованием сервиса «Подача электронных документов на государственную регистрацию» за 2017 год направлено более 705,1 тыс. пакетов электронных документов.</a:t>
            </a:r>
          </a:p>
          <a:p>
            <a:pPr indent="180000" algn="just"/>
            <a:endParaRPr lang="ru-RU" sz="1350" dirty="0">
              <a:latin typeface="Arial Narrow" panose="020B0606020202030204" pitchFamily="34" charset="0"/>
            </a:endParaRPr>
          </a:p>
          <a:p>
            <a:pPr indent="180000" algn="just"/>
            <a:r>
              <a:rPr lang="ru-RU" sz="1350" dirty="0" smtClean="0">
                <a:latin typeface="Arial Narrow" panose="020B0606020202030204" pitchFamily="34" charset="0"/>
              </a:rPr>
              <a:t>С 1 августа 2016 года Служба осуществляет ведение </a:t>
            </a:r>
            <a:r>
              <a:rPr lang="ru-RU" sz="1350" b="1" dirty="0" smtClean="0">
                <a:latin typeface="Arial Narrow" panose="020B0606020202030204" pitchFamily="34" charset="0"/>
              </a:rPr>
              <a:t>Реестра субъектов малого и среднего предпринимательства</a:t>
            </a:r>
            <a:r>
              <a:rPr lang="ru-RU" sz="1350" dirty="0" smtClean="0">
                <a:latin typeface="Arial Narrow" panose="020B0606020202030204" pitchFamily="34" charset="0"/>
              </a:rPr>
              <a:t>.</a:t>
            </a:r>
          </a:p>
          <a:p>
            <a:pPr indent="180000" algn="just"/>
            <a:r>
              <a:rPr lang="ru-RU" sz="1350" dirty="0" smtClean="0">
                <a:latin typeface="Arial Narrow" panose="020B0606020202030204" pitchFamily="34" charset="0"/>
              </a:rPr>
              <a:t>По </a:t>
            </a:r>
            <a:r>
              <a:rPr lang="ru-RU" sz="1350" dirty="0">
                <a:latin typeface="Arial Narrow" panose="020B0606020202030204" pitchFamily="34" charset="0"/>
              </a:rPr>
              <a:t>состоянию на 10 </a:t>
            </a:r>
            <a:r>
              <a:rPr lang="ru-RU" sz="1350" dirty="0" smtClean="0">
                <a:latin typeface="Arial Narrow" panose="020B0606020202030204" pitchFamily="34" charset="0"/>
              </a:rPr>
              <a:t>февраля</a:t>
            </a:r>
            <a:r>
              <a:rPr lang="ru-RU" sz="1350" dirty="0">
                <a:latin typeface="Arial Narrow" panose="020B0606020202030204" pitchFamily="34" charset="0"/>
              </a:rPr>
              <a:t> </a:t>
            </a:r>
            <a:r>
              <a:rPr lang="ru-RU" sz="1350" dirty="0" smtClean="0">
                <a:latin typeface="Arial Narrow" panose="020B0606020202030204" pitchFamily="34" charset="0"/>
              </a:rPr>
              <a:t>2018</a:t>
            </a:r>
            <a:r>
              <a:rPr lang="ru-RU" sz="1350" dirty="0">
                <a:latin typeface="Arial Narrow" panose="020B0606020202030204" pitchFamily="34" charset="0"/>
              </a:rPr>
              <a:t> </a:t>
            </a:r>
            <a:r>
              <a:rPr lang="ru-RU" sz="1350" dirty="0" smtClean="0">
                <a:latin typeface="Arial Narrow" panose="020B0606020202030204" pitchFamily="34" charset="0"/>
              </a:rPr>
              <a:t>года </a:t>
            </a:r>
            <a:r>
              <a:rPr lang="ru-RU" sz="1350" dirty="0">
                <a:latin typeface="Arial Narrow" panose="020B0606020202030204" pitchFamily="34" charset="0"/>
              </a:rPr>
              <a:t>в реестре содержатся сведения о </a:t>
            </a:r>
            <a:r>
              <a:rPr lang="ru-RU" sz="1350" b="1" dirty="0">
                <a:latin typeface="Arial Narrow" panose="020B0606020202030204" pitchFamily="34" charset="0"/>
              </a:rPr>
              <a:t>6,06 млн. </a:t>
            </a:r>
            <a:r>
              <a:rPr lang="ru-RU" sz="1350" dirty="0" smtClean="0">
                <a:latin typeface="Arial Narrow" panose="020B0606020202030204" pitchFamily="34" charset="0"/>
              </a:rPr>
              <a:t>субъектов </a:t>
            </a:r>
            <a:r>
              <a:rPr lang="ru-RU" sz="1350" dirty="0">
                <a:latin typeface="Arial Narrow" panose="020B0606020202030204" pitchFamily="34" charset="0"/>
              </a:rPr>
              <a:t>малого и среднего предпринимательства, </a:t>
            </a:r>
            <a:r>
              <a:rPr lang="ru-RU" sz="1350" dirty="0" smtClean="0">
                <a:latin typeface="Arial Narrow" panose="020B0606020202030204" pitchFamily="34" charset="0"/>
              </a:rPr>
              <a:t>из </a:t>
            </a:r>
            <a:r>
              <a:rPr lang="ru-RU" sz="1350" dirty="0">
                <a:latin typeface="Arial Narrow" panose="020B0606020202030204" pitchFamily="34" charset="0"/>
              </a:rPr>
              <a:t>них </a:t>
            </a:r>
            <a:r>
              <a:rPr lang="ru-RU" sz="1350" dirty="0" smtClean="0">
                <a:latin typeface="Arial Narrow" panose="020B0606020202030204" pitchFamily="34" charset="0"/>
              </a:rPr>
              <a:t>– 5,6</a:t>
            </a:r>
            <a:r>
              <a:rPr lang="ru-RU" sz="1350" dirty="0">
                <a:latin typeface="Arial Narrow" panose="020B0606020202030204" pitchFamily="34" charset="0"/>
              </a:rPr>
              <a:t> </a:t>
            </a:r>
            <a:r>
              <a:rPr lang="ru-RU" sz="1350" dirty="0" smtClean="0">
                <a:latin typeface="Arial Narrow" panose="020B0606020202030204" pitchFamily="34" charset="0"/>
              </a:rPr>
              <a:t>млн. </a:t>
            </a:r>
            <a:r>
              <a:rPr lang="ru-RU" sz="1350" dirty="0">
                <a:latin typeface="Arial Narrow" panose="020B0606020202030204" pitchFamily="34" charset="0"/>
              </a:rPr>
              <a:t>микропредприятий с доходами до 120 млн. рублей, </a:t>
            </a:r>
            <a:r>
              <a:rPr lang="ru-RU" sz="1350" dirty="0" smtClean="0">
                <a:latin typeface="Arial Narrow" panose="020B0606020202030204" pitchFamily="34" charset="0"/>
              </a:rPr>
              <a:t>267,6</a:t>
            </a:r>
            <a:r>
              <a:rPr lang="ru-RU" sz="1350" dirty="0">
                <a:latin typeface="Arial Narrow" panose="020B0606020202030204" pitchFamily="34" charset="0"/>
              </a:rPr>
              <a:t> тыс. малых предприятий и </a:t>
            </a:r>
            <a:r>
              <a:rPr lang="ru-RU" sz="1350" dirty="0" smtClean="0">
                <a:latin typeface="Arial Narrow" panose="020B0606020202030204" pitchFamily="34" charset="0"/>
              </a:rPr>
              <a:t>20,9</a:t>
            </a:r>
            <a:r>
              <a:rPr lang="ru-RU" sz="1350" dirty="0">
                <a:latin typeface="Arial Narrow" panose="020B0606020202030204" pitchFamily="34" charset="0"/>
              </a:rPr>
              <a:t> тыс. средних предприятий</a:t>
            </a:r>
            <a:r>
              <a:rPr lang="ru-RU" sz="1350" dirty="0" smtClean="0">
                <a:latin typeface="Arial Narrow" panose="020B0606020202030204" pitchFamily="34" charset="0"/>
              </a:rPr>
              <a:t>.</a:t>
            </a:r>
          </a:p>
          <a:p>
            <a:pPr indent="180000" algn="just"/>
            <a:r>
              <a:rPr lang="ru-RU" sz="1350" dirty="0">
                <a:latin typeface="Arial Narrow" panose="020B0606020202030204" pitchFamily="34" charset="0"/>
              </a:rPr>
              <a:t>За </a:t>
            </a:r>
            <a:r>
              <a:rPr lang="ru-RU" sz="1350" dirty="0" smtClean="0">
                <a:latin typeface="Arial Narrow" panose="020B0606020202030204" pitchFamily="34" charset="0"/>
              </a:rPr>
              <a:t>2017 год </a:t>
            </a:r>
            <a:r>
              <a:rPr lang="ru-RU" sz="1350" dirty="0">
                <a:latin typeface="Arial Narrow" panose="020B0606020202030204" pitchFamily="34" charset="0"/>
              </a:rPr>
              <a:t>пользователями выполнено около </a:t>
            </a:r>
            <a:r>
              <a:rPr lang="ru-RU" sz="1350" dirty="0" smtClean="0">
                <a:latin typeface="Arial Narrow" panose="020B0606020202030204" pitchFamily="34" charset="0"/>
              </a:rPr>
              <a:t/>
            </a:r>
            <a:br>
              <a:rPr lang="ru-RU" sz="1350" dirty="0" smtClean="0">
                <a:latin typeface="Arial Narrow" panose="020B0606020202030204" pitchFamily="34" charset="0"/>
              </a:rPr>
            </a:br>
            <a:r>
              <a:rPr lang="ru-RU" sz="1350" b="1" dirty="0">
                <a:latin typeface="Arial Narrow" panose="020B0606020202030204" pitchFamily="34" charset="0"/>
              </a:rPr>
              <a:t>16,6 </a:t>
            </a:r>
            <a:r>
              <a:rPr lang="ru-RU" sz="1350" b="1" dirty="0" smtClean="0">
                <a:latin typeface="Arial Narrow" panose="020B0606020202030204" pitchFamily="34" charset="0"/>
              </a:rPr>
              <a:t>млн. </a:t>
            </a:r>
            <a:r>
              <a:rPr lang="ru-RU" sz="1350" b="1" dirty="0">
                <a:latin typeface="Arial Narrow" panose="020B0606020202030204" pitchFamily="34" charset="0"/>
              </a:rPr>
              <a:t>поисковых запросов</a:t>
            </a:r>
            <a:r>
              <a:rPr lang="ru-RU" sz="1350" dirty="0">
                <a:latin typeface="Arial Narrow" panose="020B0606020202030204" pitchFamily="34" charset="0"/>
              </a:rPr>
              <a:t>, в том числе сформировано более </a:t>
            </a:r>
            <a:r>
              <a:rPr lang="ru-RU" sz="1350" b="1" dirty="0">
                <a:latin typeface="Arial Narrow" panose="020B0606020202030204" pitchFamily="34" charset="0"/>
              </a:rPr>
              <a:t>2,9 </a:t>
            </a:r>
            <a:r>
              <a:rPr lang="ru-RU" sz="1350" b="1" dirty="0" smtClean="0">
                <a:latin typeface="Arial Narrow" panose="020B0606020202030204" pitchFamily="34" charset="0"/>
              </a:rPr>
              <a:t>млн. </a:t>
            </a:r>
            <a:r>
              <a:rPr lang="ru-RU" sz="1350" b="1" dirty="0">
                <a:latin typeface="Arial Narrow" panose="020B0606020202030204" pitchFamily="34" charset="0"/>
              </a:rPr>
              <a:t>выписок</a:t>
            </a:r>
            <a:r>
              <a:rPr lang="ru-RU" sz="1350" dirty="0">
                <a:latin typeface="Arial Narrow" panose="020B0606020202030204" pitchFamily="34" charset="0"/>
              </a:rPr>
              <a:t> из Единого реестра субъектов малого и среднего предпринимательства</a:t>
            </a:r>
            <a:r>
              <a:rPr lang="ru-RU" sz="1350" dirty="0" smtClean="0">
                <a:latin typeface="Arial Narrow" panose="020B0606020202030204" pitchFamily="34" charset="0"/>
              </a:rPr>
              <a:t>.</a:t>
            </a:r>
          </a:p>
        </p:txBody>
      </p:sp>
      <p:sp>
        <p:nvSpPr>
          <p:cNvPr id="27" name="TextBox 26"/>
          <p:cNvSpPr txBox="1"/>
          <p:nvPr/>
        </p:nvSpPr>
        <p:spPr>
          <a:xfrm>
            <a:off x="5264697" y="2708340"/>
            <a:ext cx="2362472" cy="546963"/>
          </a:xfrm>
          <a:prstGeom prst="rect">
            <a:avLst/>
          </a:prstGeom>
        </p:spPr>
        <p:txBody>
          <a:bodyPr wrap="square" lIns="104105" tIns="52052" rIns="104105" bIns="52052" anchor="ctr">
            <a:noAutofit/>
          </a:bodyPr>
          <a:lstStyle>
            <a:defPPr>
              <a:defRPr lang="ru-RU"/>
            </a:defPPr>
            <a:lvl1pPr defTabSz="1041034" fontAlgn="auto">
              <a:spcAft>
                <a:spcPts val="0"/>
              </a:spcAft>
              <a:defRPr sz="1400" b="1">
                <a:solidFill>
                  <a:schemeClr val="tx1">
                    <a:lumMod val="75000"/>
                    <a:lumOff val="25000"/>
                  </a:schemeClr>
                </a:solidFill>
                <a:latin typeface="Arial Narrow" panose="020B0606020202030204" pitchFamily="34" charset="0"/>
              </a:defRPr>
            </a:lvl1pPr>
          </a:lstStyle>
          <a:p>
            <a:r>
              <a:rPr lang="ru-RU" dirty="0" smtClean="0"/>
              <a:t>Реестр МСП</a:t>
            </a:r>
            <a:endParaRPr lang="ru-RU" dirty="0"/>
          </a:p>
        </p:txBody>
      </p:sp>
      <p:sp>
        <p:nvSpPr>
          <p:cNvPr id="28" name="TextBox 27"/>
          <p:cNvSpPr txBox="1"/>
          <p:nvPr/>
        </p:nvSpPr>
        <p:spPr>
          <a:xfrm>
            <a:off x="949343" y="2721518"/>
            <a:ext cx="2795498" cy="738664"/>
          </a:xfrm>
          <a:prstGeom prst="rect">
            <a:avLst/>
          </a:prstGeom>
        </p:spPr>
        <p:txBody>
          <a:bodyPr wrap="square">
            <a:spAutoFit/>
          </a:bodyPr>
          <a:lstStyle>
            <a:defPPr>
              <a:defRPr lang="ru-RU"/>
            </a:defPPr>
            <a:lvl1pPr>
              <a:defRPr sz="1400" b="1">
                <a:solidFill>
                  <a:schemeClr val="tx1">
                    <a:lumMod val="75000"/>
                    <a:lumOff val="25000"/>
                  </a:schemeClr>
                </a:solidFill>
                <a:latin typeface="Arial Narrow" panose="020B0606020202030204" pitchFamily="34" charset="0"/>
              </a:defRPr>
            </a:lvl1pPr>
          </a:lstStyle>
          <a:p>
            <a:r>
              <a:rPr lang="ru-RU" dirty="0" smtClean="0"/>
              <a:t>Количество  поданных на государственную регистрацию пакетов электронных документов</a:t>
            </a:r>
            <a:endParaRPr lang="ru-RU" dirty="0"/>
          </a:p>
        </p:txBody>
      </p:sp>
      <p:sp>
        <p:nvSpPr>
          <p:cNvPr id="31" name="Прямоугольник 30"/>
          <p:cNvSpPr/>
          <p:nvPr/>
        </p:nvSpPr>
        <p:spPr>
          <a:xfrm>
            <a:off x="3690155" y="2885971"/>
            <a:ext cx="886782"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+ 42,1%</a:t>
            </a:r>
            <a:endParaRPr lang="ru-RU" b="1" dirty="0">
              <a:solidFill>
                <a:schemeClr val="accent6">
                  <a:lumMod val="75000"/>
                </a:schemeClr>
              </a:solidFill>
              <a:latin typeface="Arial Narrow" panose="020B0606020202030204" pitchFamily="34" charset="0"/>
            </a:endParaRPr>
          </a:p>
        </p:txBody>
      </p:sp>
      <p:sp>
        <p:nvSpPr>
          <p:cNvPr id="36" name="Прямоугольник 35"/>
          <p:cNvSpPr/>
          <p:nvPr/>
        </p:nvSpPr>
        <p:spPr>
          <a:xfrm>
            <a:off x="3416233" y="2870964"/>
            <a:ext cx="347228" cy="523220"/>
          </a:xfrm>
          <a:prstGeom prst="rect">
            <a:avLst/>
          </a:prstGeom>
        </p:spPr>
        <p:txBody>
          <a:bodyPr wrap="square">
            <a:spAutoFit/>
          </a:bodyPr>
          <a:lstStyle/>
          <a:p>
            <a:r>
              <a:rPr lang="ru-RU" sz="2800" dirty="0">
                <a:solidFill>
                  <a:srgbClr val="0070C0"/>
                </a:solidFill>
                <a:latin typeface="Arial Narrow" panose="020B0606020202030204" pitchFamily="34" charset="0"/>
                <a:sym typeface="Symbol"/>
              </a:rPr>
              <a:t></a:t>
            </a:r>
            <a:endParaRPr lang="ru-RU" sz="2800" dirty="0"/>
          </a:p>
        </p:txBody>
      </p:sp>
      <p:sp>
        <p:nvSpPr>
          <p:cNvPr id="37" name="Прямоугольник 36"/>
          <p:cNvSpPr/>
          <p:nvPr/>
        </p:nvSpPr>
        <p:spPr>
          <a:xfrm rot="10800000">
            <a:off x="3378840" y="1988260"/>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38" name="Прямоугольник 37"/>
          <p:cNvSpPr/>
          <p:nvPr/>
        </p:nvSpPr>
        <p:spPr>
          <a:xfrm>
            <a:off x="7746638" y="2833772"/>
            <a:ext cx="780984"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+ 2,2%</a:t>
            </a:r>
            <a:endParaRPr lang="ru-RU" b="1" dirty="0">
              <a:solidFill>
                <a:schemeClr val="accent6">
                  <a:lumMod val="75000"/>
                </a:schemeClr>
              </a:solidFill>
              <a:latin typeface="Arial Narrow" panose="020B0606020202030204" pitchFamily="34" charset="0"/>
            </a:endParaRPr>
          </a:p>
        </p:txBody>
      </p:sp>
      <p:sp>
        <p:nvSpPr>
          <p:cNvPr id="39" name="Прямоугольник 38"/>
          <p:cNvSpPr/>
          <p:nvPr/>
        </p:nvSpPr>
        <p:spPr>
          <a:xfrm>
            <a:off x="7452320" y="2795203"/>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pic>
        <p:nvPicPr>
          <p:cNvPr id="1026" name="Picture 2" descr="Z:\Мои документы\task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4774" y="1283372"/>
            <a:ext cx="589923" cy="5899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Z:\Мои документы\tasks.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4774" y="2021084"/>
            <a:ext cx="589923" cy="5899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Мои документы\li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393" y="1283372"/>
            <a:ext cx="500235" cy="5002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Мои документы\factor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696" y="1859796"/>
            <a:ext cx="513680" cy="5136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Z:\Мои документы\list.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441" y="2021084"/>
            <a:ext cx="500235" cy="5002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Z:\Мои документы\calenda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4774" y="2761183"/>
            <a:ext cx="591260" cy="591260"/>
          </a:xfrm>
          <a:prstGeom prst="rect">
            <a:avLst/>
          </a:prstGeom>
          <a:noFill/>
          <a:extLst>
            <a:ext uri="{909E8E84-426E-40DD-AFC4-6F175D3DCCD1}">
              <a14:hiddenFill xmlns:a14="http://schemas.microsoft.com/office/drawing/2010/main">
                <a:solidFill>
                  <a:srgbClr val="FFFFFF"/>
                </a:solidFill>
              </a14:hiddenFill>
            </a:ext>
          </a:extLst>
        </p:spPr>
      </p:pic>
      <p:sp>
        <p:nvSpPr>
          <p:cNvPr id="30"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31</a:t>
            </a:fld>
            <a:endParaRPr lang="ru-RU" sz="1800" dirty="0" smtClean="0">
              <a:solidFill>
                <a:schemeClr val="tx1"/>
              </a:solidFill>
              <a:latin typeface="Arial Narrow" panose="020B0606020202030204" pitchFamily="34" charset="0"/>
            </a:endParaRPr>
          </a:p>
        </p:txBody>
      </p:sp>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28" y="2833772"/>
            <a:ext cx="43973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570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Официальный сайт ФНС России и сервисы</a:t>
            </a:r>
            <a:endParaRPr lang="ru-RU" sz="1800" dirty="0"/>
          </a:p>
        </p:txBody>
      </p:sp>
      <p:grpSp>
        <p:nvGrpSpPr>
          <p:cNvPr id="4" name="Группа 3"/>
          <p:cNvGrpSpPr/>
          <p:nvPr/>
        </p:nvGrpSpPr>
        <p:grpSpPr>
          <a:xfrm>
            <a:off x="-965715" y="1484784"/>
            <a:ext cx="11154340" cy="4375897"/>
            <a:chOff x="-215462" y="169719"/>
            <a:chExt cx="11154375" cy="4376402"/>
          </a:xfrm>
        </p:grpSpPr>
        <p:grpSp>
          <p:nvGrpSpPr>
            <p:cNvPr id="6" name="Группа 5"/>
            <p:cNvGrpSpPr/>
            <p:nvPr/>
          </p:nvGrpSpPr>
          <p:grpSpPr>
            <a:xfrm>
              <a:off x="-215462" y="169719"/>
              <a:ext cx="11154375" cy="4376402"/>
              <a:chOff x="-215462" y="169719"/>
              <a:chExt cx="11154375" cy="4376402"/>
            </a:xfrm>
          </p:grpSpPr>
          <p:sp>
            <p:nvSpPr>
              <p:cNvPr id="8" name="Надпись 2"/>
              <p:cNvSpPr txBox="1">
                <a:spLocks noChangeArrowheads="1"/>
              </p:cNvSpPr>
              <p:nvPr/>
            </p:nvSpPr>
            <p:spPr bwMode="auto">
              <a:xfrm>
                <a:off x="929767" y="2740361"/>
                <a:ext cx="2079889" cy="1061081"/>
              </a:xfrm>
              <a:prstGeom prst="rect">
                <a:avLst/>
              </a:prstGeom>
              <a:noFill/>
              <a:ln w="9525">
                <a:noFill/>
                <a:miter lim="800000"/>
                <a:headEnd/>
                <a:tailEnd/>
              </a:ln>
            </p:spPr>
            <p:txBody>
              <a:bodyPr rot="0" vert="horz" wrap="square" lIns="91440" tIns="45720" rIns="91440" bIns="45720" anchor="t" anchorCtr="0">
                <a:noAutofit/>
              </a:bodyPr>
              <a:lstStyle/>
              <a:p>
                <a:pPr algn="r">
                  <a:lnSpc>
                    <a:spcPct val="115000"/>
                  </a:lnSpc>
                  <a:spcAft>
                    <a:spcPts val="0"/>
                  </a:spcAft>
                </a:pPr>
                <a:r>
                  <a:rPr lang="ru-RU" sz="1300" b="1" dirty="0">
                    <a:solidFill>
                      <a:srgbClr val="365F91"/>
                    </a:solidFill>
                    <a:effectLst/>
                    <a:latin typeface="Arial Narrow"/>
                    <a:ea typeface="Times New Roman"/>
                    <a:cs typeface="Times New Roman"/>
                  </a:rPr>
                  <a:t>ЛИЧНЫЙ КАБИНЕТ НАЛОГОПЛАТЕЛЬЩИКА ДЛЯ ФИЗИЧЕСКИХ ЛИЦ </a:t>
                </a:r>
                <a:endParaRPr lang="ru-RU" sz="1100" dirty="0">
                  <a:effectLst/>
                  <a:latin typeface="Calibri"/>
                  <a:ea typeface="Calibri"/>
                  <a:cs typeface="Times New Roman"/>
                </a:endParaRPr>
              </a:p>
              <a:p>
                <a:pPr algn="r">
                  <a:lnSpc>
                    <a:spcPct val="115000"/>
                  </a:lnSpc>
                  <a:spcAft>
                    <a:spcPts val="0"/>
                  </a:spcAft>
                </a:pPr>
                <a:r>
                  <a:rPr lang="ru-RU" sz="2000" b="1" dirty="0" smtClean="0">
                    <a:solidFill>
                      <a:srgbClr val="E36C0A"/>
                    </a:solidFill>
                    <a:effectLst/>
                    <a:latin typeface="Arial Narrow"/>
                    <a:ea typeface="Times New Roman"/>
                    <a:cs typeface="Times New Roman"/>
                  </a:rPr>
                  <a:t>28 </a:t>
                </a:r>
                <a:r>
                  <a:rPr lang="ru-RU" sz="1300" dirty="0">
                    <a:solidFill>
                      <a:srgbClr val="E36C0A"/>
                    </a:solidFill>
                    <a:effectLst/>
                    <a:latin typeface="Arial Narrow"/>
                    <a:ea typeface="Times New Roman"/>
                    <a:cs typeface="Times New Roman"/>
                  </a:rPr>
                  <a:t>млн человек</a:t>
                </a:r>
                <a:endParaRPr lang="ru-RU" sz="1100" dirty="0">
                  <a:effectLst/>
                  <a:latin typeface="Calibri"/>
                  <a:ea typeface="Calibri"/>
                  <a:cs typeface="Times New Roman"/>
                </a:endParaRPr>
              </a:p>
              <a:p>
                <a:pPr algn="l">
                  <a:lnSpc>
                    <a:spcPct val="115000"/>
                  </a:lnSpc>
                  <a:spcAft>
                    <a:spcPts val="1000"/>
                  </a:spcAft>
                </a:pPr>
                <a:r>
                  <a:rPr lang="ru-RU" sz="1100" dirty="0">
                    <a:effectLst/>
                    <a:latin typeface="Calibri"/>
                    <a:ea typeface="Calibri"/>
                    <a:cs typeface="Times New Roman"/>
                  </a:rPr>
                  <a:t> </a:t>
                </a:r>
              </a:p>
            </p:txBody>
          </p:sp>
          <p:grpSp>
            <p:nvGrpSpPr>
              <p:cNvPr id="9" name="Группа 8"/>
              <p:cNvGrpSpPr/>
              <p:nvPr/>
            </p:nvGrpSpPr>
            <p:grpSpPr>
              <a:xfrm>
                <a:off x="-215462" y="169719"/>
                <a:ext cx="11154375" cy="4376402"/>
                <a:chOff x="-508760" y="169719"/>
                <a:chExt cx="11154375" cy="4376402"/>
              </a:xfrm>
            </p:grpSpPr>
            <p:pic>
              <p:nvPicPr>
                <p:cNvPr id="10" name="Рисунок 9"/>
                <p:cNvPicPr>
                  <a:picLocks noChangeAspect="1"/>
                </p:cNvPicPr>
                <p:nvPr/>
              </p:nvPicPr>
              <p:blipFill rotWithShape="1">
                <a:blip r:embed="rId2">
                  <a:extLst>
                    <a:ext uri="{28A0092B-C50C-407E-A947-70E740481C1C}">
                      <a14:useLocalDpi xmlns:a14="http://schemas.microsoft.com/office/drawing/2010/main" val="0"/>
                    </a:ext>
                  </a:extLst>
                </a:blip>
                <a:srcRect t="-1" b="-2021"/>
                <a:stretch/>
              </p:blipFill>
              <p:spPr bwMode="auto">
                <a:xfrm>
                  <a:off x="2882000" y="172528"/>
                  <a:ext cx="4287329" cy="4373593"/>
                </a:xfrm>
                <a:prstGeom prst="rect">
                  <a:avLst/>
                </a:prstGeom>
                <a:noFill/>
                <a:ln>
                  <a:noFill/>
                </a:ln>
                <a:extLst>
                  <a:ext uri="{53640926-AAD7-44D8-BBD7-CCE9431645EC}">
                    <a14:shadowObscured xmlns:a14="http://schemas.microsoft.com/office/drawing/2010/main"/>
                  </a:ext>
                </a:extLst>
              </p:spPr>
            </p:pic>
            <p:sp>
              <p:nvSpPr>
                <p:cNvPr id="11" name="Надпись 2"/>
                <p:cNvSpPr txBox="1">
                  <a:spLocks noChangeArrowheads="1"/>
                </p:cNvSpPr>
                <p:nvPr/>
              </p:nvSpPr>
              <p:spPr bwMode="auto">
                <a:xfrm>
                  <a:off x="16338" y="1498218"/>
                  <a:ext cx="2700020" cy="1086485"/>
                </a:xfrm>
                <a:prstGeom prst="rect">
                  <a:avLst/>
                </a:prstGeom>
                <a:noFill/>
                <a:ln w="9525">
                  <a:noFill/>
                  <a:miter lim="800000"/>
                  <a:headEnd/>
                  <a:tailEnd/>
                </a:ln>
              </p:spPr>
              <p:txBody>
                <a:bodyPr rot="0" vert="horz" wrap="square" lIns="91440" tIns="45720" rIns="91440" bIns="45720" anchor="t" anchorCtr="0">
                  <a:noAutofit/>
                </a:bodyPr>
                <a:lstStyle/>
                <a:p>
                  <a:pPr algn="r">
                    <a:lnSpc>
                      <a:spcPct val="115000"/>
                    </a:lnSpc>
                    <a:spcAft>
                      <a:spcPts val="0"/>
                    </a:spcAft>
                  </a:pPr>
                  <a:r>
                    <a:rPr lang="ru-RU" sz="1300" b="1" dirty="0">
                      <a:solidFill>
                        <a:srgbClr val="365F91"/>
                      </a:solidFill>
                      <a:effectLst/>
                      <a:latin typeface="Arial Narrow"/>
                      <a:ea typeface="Times New Roman"/>
                      <a:cs typeface="Times New Roman"/>
                    </a:rPr>
                    <a:t>ЛИЧНЫЙ КАБИНЕТ НАЛОГОПЛАТЕЛЬЩИКА  ЮРИДИЧЕСКОГО ЛИЦА </a:t>
                  </a:r>
                  <a:endParaRPr lang="ru-RU" sz="1100" dirty="0">
                    <a:effectLst/>
                    <a:latin typeface="Calibri"/>
                    <a:ea typeface="Calibri"/>
                    <a:cs typeface="Times New Roman"/>
                  </a:endParaRPr>
                </a:p>
                <a:p>
                  <a:pPr algn="r">
                    <a:lnSpc>
                      <a:spcPct val="115000"/>
                    </a:lnSpc>
                    <a:spcAft>
                      <a:spcPts val="0"/>
                    </a:spcAft>
                  </a:pPr>
                  <a:r>
                    <a:rPr lang="ru-RU" sz="2000" b="1" dirty="0" smtClean="0">
                      <a:solidFill>
                        <a:srgbClr val="E36C0A"/>
                      </a:solidFill>
                      <a:effectLst/>
                      <a:latin typeface="Arial Narrow"/>
                      <a:ea typeface="Times New Roman"/>
                      <a:cs typeface="Times New Roman"/>
                    </a:rPr>
                    <a:t>565</a:t>
                  </a:r>
                  <a:r>
                    <a:rPr lang="ru-RU" sz="1300" dirty="0" smtClean="0">
                      <a:solidFill>
                        <a:srgbClr val="E36C0A"/>
                      </a:solidFill>
                      <a:effectLst/>
                      <a:latin typeface="Arial Narrow"/>
                      <a:ea typeface="Times New Roman"/>
                      <a:cs typeface="Times New Roman"/>
                    </a:rPr>
                    <a:t> тысяч </a:t>
                  </a:r>
                  <a:r>
                    <a:rPr lang="ru-RU" sz="1300" dirty="0">
                      <a:solidFill>
                        <a:srgbClr val="E36C0A"/>
                      </a:solidFill>
                      <a:effectLst/>
                      <a:latin typeface="Arial Narrow"/>
                      <a:ea typeface="Times New Roman"/>
                      <a:cs typeface="Times New Roman"/>
                    </a:rPr>
                    <a:t>организаций</a:t>
                  </a:r>
                  <a:endParaRPr lang="ru-RU" sz="1100" dirty="0">
                    <a:effectLst/>
                    <a:latin typeface="Calibri"/>
                    <a:ea typeface="Calibri"/>
                    <a:cs typeface="Times New Roman"/>
                  </a:endParaRPr>
                </a:p>
                <a:p>
                  <a:pPr algn="l">
                    <a:lnSpc>
                      <a:spcPct val="115000"/>
                    </a:lnSpc>
                    <a:spcAft>
                      <a:spcPts val="1000"/>
                    </a:spcAft>
                  </a:pPr>
                  <a:r>
                    <a:rPr lang="ru-RU" sz="1100" dirty="0">
                      <a:effectLst/>
                      <a:latin typeface="Calibri"/>
                      <a:ea typeface="Calibri"/>
                      <a:cs typeface="Times New Roman"/>
                    </a:rPr>
                    <a:t> </a:t>
                  </a:r>
                </a:p>
              </p:txBody>
            </p:sp>
            <p:sp>
              <p:nvSpPr>
                <p:cNvPr id="12" name="Надпись 2"/>
                <p:cNvSpPr txBox="1">
                  <a:spLocks noChangeArrowheads="1"/>
                </p:cNvSpPr>
                <p:nvPr/>
              </p:nvSpPr>
              <p:spPr bwMode="auto">
                <a:xfrm>
                  <a:off x="526331" y="169719"/>
                  <a:ext cx="2190027" cy="1259457"/>
                </a:xfrm>
                <a:prstGeom prst="rect">
                  <a:avLst/>
                </a:prstGeom>
                <a:noFill/>
                <a:ln w="9525">
                  <a:noFill/>
                  <a:miter lim="800000"/>
                  <a:headEnd/>
                  <a:tailEnd/>
                </a:ln>
              </p:spPr>
              <p:txBody>
                <a:bodyPr rot="0" vert="horz" wrap="square" lIns="91440" tIns="45720" rIns="91440" bIns="45720" anchor="t" anchorCtr="0">
                  <a:noAutofit/>
                </a:bodyPr>
                <a:lstStyle/>
                <a:p>
                  <a:pPr algn="r">
                    <a:lnSpc>
                      <a:spcPct val="115000"/>
                    </a:lnSpc>
                    <a:spcAft>
                      <a:spcPts val="0"/>
                    </a:spcAft>
                  </a:pPr>
                  <a:r>
                    <a:rPr lang="ru-RU" sz="1300" b="1" dirty="0">
                      <a:solidFill>
                        <a:srgbClr val="365F91"/>
                      </a:solidFill>
                      <a:effectLst/>
                      <a:latin typeface="Arial Narrow"/>
                      <a:ea typeface="Times New Roman"/>
                      <a:cs typeface="Times New Roman"/>
                    </a:rPr>
                    <a:t>ЛИЧНЫЙ КАБИНЕТ НАЛОГОПЛАТЕЛЬЩИКА ИНДИВИДУАЛЬНОГО ПРЕДПРИНИМАТЕЛЯ </a:t>
                  </a:r>
                  <a:endParaRPr lang="ru-RU" sz="1100" dirty="0">
                    <a:effectLst/>
                    <a:latin typeface="Calibri"/>
                    <a:ea typeface="Calibri"/>
                    <a:cs typeface="Times New Roman"/>
                  </a:endParaRPr>
                </a:p>
                <a:p>
                  <a:pPr algn="r">
                    <a:lnSpc>
                      <a:spcPct val="115000"/>
                    </a:lnSpc>
                    <a:spcAft>
                      <a:spcPts val="0"/>
                    </a:spcAft>
                  </a:pPr>
                  <a:r>
                    <a:rPr lang="ru-RU" sz="2000" b="1" dirty="0" smtClean="0">
                      <a:solidFill>
                        <a:srgbClr val="E36C0A"/>
                      </a:solidFill>
                      <a:latin typeface="Arial Narrow"/>
                      <a:ea typeface="Times New Roman"/>
                      <a:cs typeface="Times New Roman"/>
                    </a:rPr>
                    <a:t>949</a:t>
                  </a:r>
                  <a:r>
                    <a:rPr lang="ru-RU" sz="1300" dirty="0">
                      <a:solidFill>
                        <a:srgbClr val="E36C0A"/>
                      </a:solidFill>
                      <a:effectLst/>
                      <a:latin typeface="Arial Narrow"/>
                      <a:ea typeface="Times New Roman"/>
                      <a:cs typeface="Times New Roman"/>
                    </a:rPr>
                    <a:t> </a:t>
                  </a:r>
                  <a:r>
                    <a:rPr lang="ru-RU" sz="1300" dirty="0" smtClean="0">
                      <a:solidFill>
                        <a:srgbClr val="E36C0A"/>
                      </a:solidFill>
                      <a:effectLst/>
                      <a:latin typeface="Arial Narrow"/>
                      <a:ea typeface="Times New Roman"/>
                      <a:cs typeface="Times New Roman"/>
                    </a:rPr>
                    <a:t>тысяч ИП</a:t>
                  </a:r>
                  <a:endParaRPr lang="ru-RU" sz="1100" dirty="0">
                    <a:effectLst/>
                    <a:latin typeface="Calibri"/>
                    <a:ea typeface="Calibri"/>
                    <a:cs typeface="Times New Roman"/>
                  </a:endParaRPr>
                </a:p>
              </p:txBody>
            </p:sp>
            <p:sp>
              <p:nvSpPr>
                <p:cNvPr id="13" name="Надпись 2"/>
                <p:cNvSpPr txBox="1">
                  <a:spLocks noChangeArrowheads="1"/>
                </p:cNvSpPr>
                <p:nvPr/>
              </p:nvSpPr>
              <p:spPr bwMode="auto">
                <a:xfrm>
                  <a:off x="7169625" y="169719"/>
                  <a:ext cx="2467875" cy="775970"/>
                </a:xfrm>
                <a:prstGeom prst="rect">
                  <a:avLst/>
                </a:prstGeom>
                <a:noFill/>
                <a:ln w="9525">
                  <a:noFill/>
                  <a:miter lim="800000"/>
                  <a:headEnd/>
                  <a:tailEnd/>
                </a:ln>
              </p:spPr>
              <p:txBody>
                <a:bodyPr rot="0" vert="horz" wrap="square" lIns="91440" tIns="45720" rIns="91440" bIns="45720" anchor="t" anchorCtr="0">
                  <a:noAutofit/>
                </a:bodyPr>
                <a:lstStyle/>
                <a:p>
                  <a:pPr algn="l">
                    <a:lnSpc>
                      <a:spcPct val="115000"/>
                    </a:lnSpc>
                    <a:spcAft>
                      <a:spcPts val="0"/>
                    </a:spcAft>
                  </a:pPr>
                  <a:r>
                    <a:rPr lang="ru-RU" sz="1300" b="1" dirty="0" smtClean="0">
                      <a:solidFill>
                        <a:srgbClr val="365F91"/>
                      </a:solidFill>
                      <a:effectLst/>
                      <a:latin typeface="Arial Narrow"/>
                      <a:ea typeface="Times New Roman"/>
                      <a:cs typeface="Times New Roman"/>
                    </a:rPr>
                    <a:t>«</a:t>
                  </a:r>
                  <a:r>
                    <a:rPr lang="ru-RU" sz="1300" b="1" dirty="0">
                      <a:solidFill>
                        <a:srgbClr val="365F91"/>
                      </a:solidFill>
                      <a:effectLst/>
                      <a:latin typeface="Arial Narrow"/>
                      <a:ea typeface="Times New Roman"/>
                      <a:cs typeface="Times New Roman"/>
                    </a:rPr>
                    <a:t>РИСКИ БИЗНЕСА: ПРОВЕРЬ СЕБЯ И КОНТРАГЕНТА»</a:t>
                  </a:r>
                  <a:endParaRPr lang="ru-RU" sz="1100" dirty="0">
                    <a:effectLst/>
                    <a:latin typeface="Calibri"/>
                    <a:ea typeface="Calibri"/>
                    <a:cs typeface="Times New Roman"/>
                  </a:endParaRPr>
                </a:p>
                <a:p>
                  <a:pPr algn="l">
                    <a:lnSpc>
                      <a:spcPct val="115000"/>
                    </a:lnSpc>
                    <a:spcAft>
                      <a:spcPts val="0"/>
                    </a:spcAft>
                  </a:pPr>
                  <a:r>
                    <a:rPr lang="ru-RU" sz="2000" b="1" dirty="0" smtClean="0">
                      <a:solidFill>
                        <a:srgbClr val="E36C0A"/>
                      </a:solidFill>
                      <a:latin typeface="Arial Narrow"/>
                      <a:ea typeface="Times New Roman"/>
                      <a:cs typeface="Times New Roman"/>
                    </a:rPr>
                    <a:t>340</a:t>
                  </a:r>
                  <a:r>
                    <a:rPr lang="ru-RU" sz="2000" b="1" dirty="0" smtClean="0">
                      <a:solidFill>
                        <a:srgbClr val="E36C0A"/>
                      </a:solidFill>
                      <a:effectLst/>
                      <a:latin typeface="Arial Narrow"/>
                      <a:ea typeface="Times New Roman"/>
                      <a:cs typeface="Times New Roman"/>
                    </a:rPr>
                    <a:t> </a:t>
                  </a:r>
                  <a:r>
                    <a:rPr lang="ru-RU" sz="1300" dirty="0">
                      <a:solidFill>
                        <a:srgbClr val="E36C0A"/>
                      </a:solidFill>
                      <a:effectLst/>
                      <a:latin typeface="Arial Narrow"/>
                      <a:ea typeface="Times New Roman"/>
                      <a:cs typeface="Times New Roman"/>
                    </a:rPr>
                    <a:t>млн. обращений</a:t>
                  </a:r>
                  <a:endParaRPr lang="ru-RU" sz="1100" dirty="0">
                    <a:effectLst/>
                    <a:latin typeface="Calibri"/>
                    <a:ea typeface="Calibri"/>
                    <a:cs typeface="Times New Roman"/>
                  </a:endParaRPr>
                </a:p>
                <a:p>
                  <a:pPr algn="l">
                    <a:lnSpc>
                      <a:spcPct val="115000"/>
                    </a:lnSpc>
                    <a:spcAft>
                      <a:spcPts val="1000"/>
                    </a:spcAft>
                  </a:pPr>
                  <a:r>
                    <a:rPr lang="ru-RU" sz="1100" dirty="0">
                      <a:effectLst/>
                      <a:latin typeface="Calibri"/>
                      <a:ea typeface="Calibri"/>
                      <a:cs typeface="Times New Roman"/>
                    </a:rPr>
                    <a:t> </a:t>
                  </a:r>
                </a:p>
              </p:txBody>
            </p:sp>
            <p:sp>
              <p:nvSpPr>
                <p:cNvPr id="14" name="Надпись 2"/>
                <p:cNvSpPr txBox="1">
                  <a:spLocks noChangeArrowheads="1"/>
                </p:cNvSpPr>
                <p:nvPr/>
              </p:nvSpPr>
              <p:spPr bwMode="auto">
                <a:xfrm>
                  <a:off x="-508760" y="3899140"/>
                  <a:ext cx="3225118" cy="646981"/>
                </a:xfrm>
                <a:prstGeom prst="rect">
                  <a:avLst/>
                </a:prstGeom>
                <a:noFill/>
                <a:ln w="9525">
                  <a:noFill/>
                  <a:miter lim="800000"/>
                  <a:headEnd/>
                  <a:tailEnd/>
                </a:ln>
              </p:spPr>
              <p:txBody>
                <a:bodyPr rot="0" vert="horz" wrap="square" lIns="91440" tIns="45720" rIns="91440" bIns="45720" anchor="t" anchorCtr="0">
                  <a:noAutofit/>
                </a:bodyPr>
                <a:lstStyle/>
                <a:p>
                  <a:pPr algn="r">
                    <a:lnSpc>
                      <a:spcPct val="115000"/>
                    </a:lnSpc>
                    <a:spcAft>
                      <a:spcPts val="0"/>
                    </a:spcAft>
                  </a:pPr>
                  <a:r>
                    <a:rPr lang="ru-RU" sz="1300" b="1" dirty="0">
                      <a:solidFill>
                        <a:srgbClr val="365F91"/>
                      </a:solidFill>
                      <a:effectLst/>
                      <a:latin typeface="Arial Narrow"/>
                      <a:ea typeface="Times New Roman"/>
                      <a:cs typeface="Times New Roman"/>
                    </a:rPr>
                    <a:t>«УЗНАЙ ИНН» </a:t>
                  </a:r>
                  <a:endParaRPr lang="ru-RU" sz="1100" dirty="0">
                    <a:effectLst/>
                    <a:latin typeface="Calibri"/>
                    <a:ea typeface="Calibri"/>
                    <a:cs typeface="Times New Roman"/>
                  </a:endParaRPr>
                </a:p>
                <a:p>
                  <a:pPr algn="r">
                    <a:lnSpc>
                      <a:spcPct val="115000"/>
                    </a:lnSpc>
                    <a:spcAft>
                      <a:spcPts val="0"/>
                    </a:spcAft>
                  </a:pPr>
                  <a:r>
                    <a:rPr lang="ru-RU" sz="2000" b="1" dirty="0" smtClean="0">
                      <a:solidFill>
                        <a:srgbClr val="E36C0A"/>
                      </a:solidFill>
                      <a:latin typeface="Arial Narrow"/>
                      <a:ea typeface="Times New Roman"/>
                      <a:cs typeface="Times New Roman"/>
                    </a:rPr>
                    <a:t>139</a:t>
                  </a:r>
                  <a:r>
                    <a:rPr lang="ru-RU" sz="2000" b="1" dirty="0" smtClean="0">
                      <a:solidFill>
                        <a:srgbClr val="E36C0A"/>
                      </a:solidFill>
                      <a:effectLst/>
                      <a:latin typeface="Arial Narrow"/>
                      <a:ea typeface="Times New Roman"/>
                      <a:cs typeface="Times New Roman"/>
                    </a:rPr>
                    <a:t> </a:t>
                  </a:r>
                  <a:r>
                    <a:rPr lang="ru-RU" sz="1300" dirty="0">
                      <a:solidFill>
                        <a:srgbClr val="E36C0A"/>
                      </a:solidFill>
                      <a:effectLst/>
                      <a:latin typeface="Arial Narrow"/>
                      <a:ea typeface="Times New Roman"/>
                      <a:cs typeface="Times New Roman"/>
                    </a:rPr>
                    <a:t>млн. </a:t>
                  </a:r>
                  <a:r>
                    <a:rPr lang="ru-RU" sz="1300" dirty="0" smtClean="0">
                      <a:solidFill>
                        <a:srgbClr val="E36C0A"/>
                      </a:solidFill>
                      <a:effectLst/>
                      <a:latin typeface="Arial Narrow"/>
                      <a:ea typeface="Times New Roman"/>
                      <a:cs typeface="Times New Roman"/>
                    </a:rPr>
                    <a:t>обращений</a:t>
                  </a:r>
                  <a:endParaRPr lang="ru-RU" sz="1100" dirty="0">
                    <a:effectLst/>
                    <a:latin typeface="Calibri"/>
                    <a:ea typeface="Calibri"/>
                    <a:cs typeface="Times New Roman"/>
                  </a:endParaRPr>
                </a:p>
              </p:txBody>
            </p:sp>
            <p:sp>
              <p:nvSpPr>
                <p:cNvPr id="15" name="Надпись 2"/>
                <p:cNvSpPr txBox="1">
                  <a:spLocks noChangeArrowheads="1"/>
                </p:cNvSpPr>
                <p:nvPr/>
              </p:nvSpPr>
              <p:spPr bwMode="auto">
                <a:xfrm>
                  <a:off x="7169626" y="1297912"/>
                  <a:ext cx="2323856" cy="1134259"/>
                </a:xfrm>
                <a:prstGeom prst="rect">
                  <a:avLst/>
                </a:prstGeom>
                <a:noFill/>
                <a:ln w="9525">
                  <a:noFill/>
                  <a:miter lim="800000"/>
                  <a:headEnd/>
                  <a:tailEnd/>
                </a:ln>
              </p:spPr>
              <p:txBody>
                <a:bodyPr rot="0" vert="horz" wrap="square" lIns="91440" tIns="45720" rIns="91440" bIns="45720" anchor="t" anchorCtr="0">
                  <a:noAutofit/>
                </a:bodyPr>
                <a:lstStyle/>
                <a:p>
                  <a:pPr algn="l">
                    <a:lnSpc>
                      <a:spcPct val="115000"/>
                    </a:lnSpc>
                    <a:spcAft>
                      <a:spcPts val="0"/>
                    </a:spcAft>
                  </a:pPr>
                  <a:r>
                    <a:rPr lang="ru-RU" sz="1300" b="1" dirty="0" smtClean="0">
                      <a:solidFill>
                        <a:srgbClr val="365F91"/>
                      </a:solidFill>
                      <a:effectLst/>
                      <a:latin typeface="Arial Narrow"/>
                      <a:ea typeface="Times New Roman"/>
                      <a:cs typeface="Times New Roman"/>
                    </a:rPr>
                    <a:t>«</a:t>
                  </a:r>
                  <a:r>
                    <a:rPr lang="ru-RU" sz="1300" b="1" dirty="0">
                      <a:solidFill>
                        <a:srgbClr val="365F91"/>
                      </a:solidFill>
                      <a:effectLst/>
                      <a:latin typeface="Arial Narrow"/>
                      <a:ea typeface="Times New Roman"/>
                      <a:cs typeface="Times New Roman"/>
                    </a:rPr>
                    <a:t>СПРАВОЧНАЯ ИНФОРМАЦИЯ О СТАВКАХ И ЛЬГОТАХ ПО ИМУЩЕСТВЕННЫМ НАЛОГАМ»</a:t>
                  </a:r>
                  <a:endParaRPr lang="ru-RU" sz="1100" dirty="0">
                    <a:effectLst/>
                    <a:latin typeface="Calibri"/>
                    <a:ea typeface="Calibri"/>
                    <a:cs typeface="Times New Roman"/>
                  </a:endParaRPr>
                </a:p>
                <a:p>
                  <a:pPr algn="l">
                    <a:lnSpc>
                      <a:spcPct val="115000"/>
                    </a:lnSpc>
                    <a:spcAft>
                      <a:spcPts val="0"/>
                    </a:spcAft>
                  </a:pPr>
                  <a:r>
                    <a:rPr lang="ru-RU" sz="2000" b="1" dirty="0" smtClean="0">
                      <a:solidFill>
                        <a:srgbClr val="E36C0A"/>
                      </a:solidFill>
                      <a:latin typeface="Arial Narrow"/>
                      <a:ea typeface="Times New Roman"/>
                      <a:cs typeface="Times New Roman"/>
                    </a:rPr>
                    <a:t>15,8</a:t>
                  </a:r>
                  <a:r>
                    <a:rPr lang="ru-RU" sz="2000" b="1" dirty="0" smtClean="0">
                      <a:solidFill>
                        <a:srgbClr val="E36C0A"/>
                      </a:solidFill>
                      <a:effectLst/>
                      <a:latin typeface="Arial Narrow"/>
                      <a:ea typeface="Times New Roman"/>
                      <a:cs typeface="Times New Roman"/>
                    </a:rPr>
                    <a:t> </a:t>
                  </a:r>
                  <a:r>
                    <a:rPr lang="ru-RU" sz="1300" dirty="0">
                      <a:solidFill>
                        <a:srgbClr val="E36C0A"/>
                      </a:solidFill>
                      <a:effectLst/>
                      <a:latin typeface="Arial Narrow"/>
                      <a:ea typeface="Times New Roman"/>
                      <a:cs typeface="Times New Roman"/>
                    </a:rPr>
                    <a:t>млн. </a:t>
                  </a:r>
                  <a:r>
                    <a:rPr lang="ru-RU" sz="1300" dirty="0" smtClean="0">
                      <a:solidFill>
                        <a:srgbClr val="E36C0A"/>
                      </a:solidFill>
                      <a:effectLst/>
                      <a:latin typeface="Arial Narrow"/>
                      <a:ea typeface="Times New Roman"/>
                      <a:cs typeface="Times New Roman"/>
                    </a:rPr>
                    <a:t>обращений</a:t>
                  </a:r>
                  <a:r>
                    <a:rPr lang="ru-RU" sz="1100" dirty="0">
                      <a:effectLst/>
                      <a:latin typeface="Calibri"/>
                      <a:ea typeface="Calibri"/>
                      <a:cs typeface="Times New Roman"/>
                    </a:rPr>
                    <a:t> </a:t>
                  </a:r>
                </a:p>
              </p:txBody>
            </p:sp>
            <p:sp>
              <p:nvSpPr>
                <p:cNvPr id="16" name="Надпись 2"/>
                <p:cNvSpPr txBox="1">
                  <a:spLocks noChangeArrowheads="1"/>
                </p:cNvSpPr>
                <p:nvPr/>
              </p:nvSpPr>
              <p:spPr bwMode="auto">
                <a:xfrm>
                  <a:off x="7169625" y="2784395"/>
                  <a:ext cx="3475990" cy="710764"/>
                </a:xfrm>
                <a:prstGeom prst="rect">
                  <a:avLst/>
                </a:prstGeom>
                <a:noFill/>
                <a:ln w="9525">
                  <a:noFill/>
                  <a:miter lim="800000"/>
                  <a:headEnd/>
                  <a:tailEnd/>
                </a:ln>
              </p:spPr>
              <p:txBody>
                <a:bodyPr rot="0" vert="horz" wrap="square" lIns="91440" tIns="45720" rIns="91440" bIns="45720" anchor="t" anchorCtr="0">
                  <a:noAutofit/>
                </a:bodyPr>
                <a:lstStyle/>
                <a:p>
                  <a:pPr algn="l">
                    <a:lnSpc>
                      <a:spcPct val="115000"/>
                    </a:lnSpc>
                    <a:spcAft>
                      <a:spcPts val="0"/>
                    </a:spcAft>
                  </a:pPr>
                  <a:r>
                    <a:rPr lang="ru-RU" sz="1300" b="1" dirty="0" smtClean="0">
                      <a:solidFill>
                        <a:srgbClr val="365F91"/>
                      </a:solidFill>
                      <a:effectLst/>
                      <a:latin typeface="Arial Narrow"/>
                      <a:ea typeface="Times New Roman"/>
                      <a:cs typeface="Times New Roman"/>
                    </a:rPr>
                    <a:t>«</a:t>
                  </a:r>
                  <a:r>
                    <a:rPr lang="ru-RU" sz="1300" b="1" dirty="0">
                      <a:solidFill>
                        <a:srgbClr val="365F91"/>
                      </a:solidFill>
                      <a:effectLst/>
                      <a:latin typeface="Arial Narrow"/>
                      <a:ea typeface="Times New Roman"/>
                      <a:cs typeface="Times New Roman"/>
                    </a:rPr>
                    <a:t>СОЗДАЙ СВОЙ БИЗНЕС»</a:t>
                  </a:r>
                  <a:endParaRPr lang="ru-RU" sz="1100" dirty="0">
                    <a:effectLst/>
                    <a:latin typeface="Calibri"/>
                    <a:ea typeface="Calibri"/>
                    <a:cs typeface="Times New Roman"/>
                  </a:endParaRPr>
                </a:p>
                <a:p>
                  <a:pPr algn="l">
                    <a:lnSpc>
                      <a:spcPct val="115000"/>
                    </a:lnSpc>
                    <a:spcAft>
                      <a:spcPts val="0"/>
                    </a:spcAft>
                  </a:pPr>
                  <a:r>
                    <a:rPr lang="ru-RU" sz="2000" b="1" dirty="0" smtClean="0">
                      <a:solidFill>
                        <a:srgbClr val="E36C0A"/>
                      </a:solidFill>
                      <a:latin typeface="Arial Narrow"/>
                      <a:ea typeface="Times New Roman"/>
                      <a:cs typeface="Times New Roman"/>
                    </a:rPr>
                    <a:t>4,3</a:t>
                  </a:r>
                  <a:r>
                    <a:rPr lang="ru-RU" sz="2000" b="1" dirty="0">
                      <a:solidFill>
                        <a:srgbClr val="E36C0A"/>
                      </a:solidFill>
                      <a:effectLst/>
                      <a:latin typeface="Arial Narrow"/>
                      <a:ea typeface="Times New Roman"/>
                      <a:cs typeface="Times New Roman"/>
                    </a:rPr>
                    <a:t> </a:t>
                  </a:r>
                  <a:r>
                    <a:rPr lang="ru-RU" sz="1300" dirty="0">
                      <a:solidFill>
                        <a:srgbClr val="E36C0A"/>
                      </a:solidFill>
                      <a:effectLst/>
                      <a:latin typeface="Arial Narrow"/>
                      <a:ea typeface="Times New Roman"/>
                      <a:cs typeface="Times New Roman"/>
                    </a:rPr>
                    <a:t>млн. </a:t>
                  </a:r>
                  <a:r>
                    <a:rPr lang="ru-RU" sz="1300" dirty="0" smtClean="0">
                      <a:solidFill>
                        <a:srgbClr val="E36C0A"/>
                      </a:solidFill>
                      <a:effectLst/>
                      <a:latin typeface="Arial Narrow"/>
                      <a:ea typeface="Times New Roman"/>
                      <a:cs typeface="Times New Roman"/>
                    </a:rPr>
                    <a:t>обращений</a:t>
                  </a:r>
                  <a:r>
                    <a:rPr lang="ru-RU" sz="1100" dirty="0">
                      <a:effectLst/>
                      <a:latin typeface="Calibri"/>
                      <a:ea typeface="Calibri"/>
                      <a:cs typeface="Times New Roman"/>
                    </a:rPr>
                    <a:t> </a:t>
                  </a:r>
                </a:p>
              </p:txBody>
            </p:sp>
            <p:sp>
              <p:nvSpPr>
                <p:cNvPr id="17" name="Надпись 2"/>
                <p:cNvSpPr txBox="1">
                  <a:spLocks noChangeArrowheads="1"/>
                </p:cNvSpPr>
                <p:nvPr/>
              </p:nvSpPr>
              <p:spPr bwMode="auto">
                <a:xfrm>
                  <a:off x="7169625" y="3847381"/>
                  <a:ext cx="2069945" cy="698740"/>
                </a:xfrm>
                <a:prstGeom prst="rect">
                  <a:avLst/>
                </a:prstGeom>
                <a:noFill/>
                <a:ln w="9525">
                  <a:noFill/>
                  <a:miter lim="800000"/>
                  <a:headEnd/>
                  <a:tailEnd/>
                </a:ln>
              </p:spPr>
              <p:txBody>
                <a:bodyPr rot="0" vert="horz" wrap="square" lIns="91440" tIns="45720" rIns="91440" bIns="45720" anchor="t" anchorCtr="0">
                  <a:noAutofit/>
                </a:bodyPr>
                <a:lstStyle/>
                <a:p>
                  <a:pPr algn="l">
                    <a:lnSpc>
                      <a:spcPct val="115000"/>
                    </a:lnSpc>
                    <a:spcAft>
                      <a:spcPts val="0"/>
                    </a:spcAft>
                  </a:pPr>
                  <a:r>
                    <a:rPr lang="ru-RU" sz="1300" b="1" dirty="0" smtClean="0">
                      <a:solidFill>
                        <a:srgbClr val="365F91"/>
                      </a:solidFill>
                      <a:effectLst/>
                      <a:latin typeface="Arial Narrow"/>
                      <a:ea typeface="Times New Roman"/>
                      <a:cs typeface="Times New Roman"/>
                    </a:rPr>
                    <a:t>«</a:t>
                  </a:r>
                  <a:r>
                    <a:rPr lang="ru-RU" sz="1300" b="1" dirty="0">
                      <a:solidFill>
                        <a:srgbClr val="365F91"/>
                      </a:solidFill>
                      <a:effectLst/>
                      <a:latin typeface="Arial Narrow"/>
                      <a:ea typeface="Times New Roman"/>
                      <a:cs typeface="Times New Roman"/>
                    </a:rPr>
                    <a:t>ОНЛАЙН ЗАПИСЬ НА ПРИЕМ В ИНСПЕКЦИЮ» </a:t>
                  </a:r>
                  <a:endParaRPr lang="ru-RU" sz="1100" dirty="0">
                    <a:effectLst/>
                    <a:latin typeface="Calibri"/>
                    <a:ea typeface="Calibri"/>
                    <a:cs typeface="Times New Roman"/>
                  </a:endParaRPr>
                </a:p>
                <a:p>
                  <a:pPr algn="l">
                    <a:lnSpc>
                      <a:spcPct val="115000"/>
                    </a:lnSpc>
                    <a:spcAft>
                      <a:spcPts val="0"/>
                    </a:spcAft>
                  </a:pPr>
                  <a:r>
                    <a:rPr lang="ru-RU" sz="2000" b="1" dirty="0" smtClean="0">
                      <a:solidFill>
                        <a:srgbClr val="E36C0A"/>
                      </a:solidFill>
                      <a:effectLst/>
                      <a:latin typeface="Arial Narrow"/>
                      <a:ea typeface="Times New Roman"/>
                      <a:cs typeface="Times New Roman"/>
                    </a:rPr>
                    <a:t>1,2 </a:t>
                  </a:r>
                  <a:r>
                    <a:rPr lang="ru-RU" sz="1300" dirty="0" smtClean="0">
                      <a:solidFill>
                        <a:srgbClr val="E36C0A"/>
                      </a:solidFill>
                      <a:effectLst/>
                      <a:latin typeface="Arial Narrow"/>
                      <a:ea typeface="Times New Roman"/>
                      <a:cs typeface="Times New Roman"/>
                    </a:rPr>
                    <a:t>млн. заявок </a:t>
                  </a:r>
                  <a:r>
                    <a:rPr lang="ru-RU" sz="1300" dirty="0">
                      <a:solidFill>
                        <a:srgbClr val="E36C0A"/>
                      </a:solidFill>
                      <a:effectLst/>
                      <a:latin typeface="Arial Narrow"/>
                      <a:ea typeface="Times New Roman"/>
                      <a:cs typeface="Times New Roman"/>
                    </a:rPr>
                    <a:t>на </a:t>
                  </a:r>
                  <a:r>
                    <a:rPr lang="ru-RU" sz="1300" dirty="0" smtClean="0">
                      <a:solidFill>
                        <a:srgbClr val="E36C0A"/>
                      </a:solidFill>
                      <a:effectLst/>
                      <a:latin typeface="Arial Narrow"/>
                      <a:ea typeface="Times New Roman"/>
                      <a:cs typeface="Times New Roman"/>
                    </a:rPr>
                    <a:t>прием</a:t>
                  </a:r>
                  <a:endParaRPr lang="ru-RU" sz="1100" dirty="0">
                    <a:effectLst/>
                    <a:latin typeface="Calibri"/>
                    <a:ea typeface="Calibri"/>
                    <a:cs typeface="Times New Roman"/>
                  </a:endParaRPr>
                </a:p>
              </p:txBody>
            </p:sp>
          </p:grpSp>
        </p:grpSp>
        <p:pic>
          <p:nvPicPr>
            <p:cNvPr id="7" name="Рисунок 6" descr="D:\Рабочая\Коллегия 6 сентября 2017\Примеры оформления слайдов 2\Slide083.jpg"/>
            <p:cNvPicPr>
              <a:picLocks noChangeAspect="1"/>
            </p:cNvPicPr>
            <p:nvPr/>
          </p:nvPicPr>
          <p:blipFill rotWithShape="1">
            <a:blip r:embed="rId3">
              <a:extLst>
                <a:ext uri="{28A0092B-C50C-407E-A947-70E740481C1C}">
                  <a14:useLocalDpi xmlns:a14="http://schemas.microsoft.com/office/drawing/2010/main" val="0"/>
                </a:ext>
              </a:extLst>
            </a:blip>
            <a:srcRect l="37267" t="45109" r="36714" b="16878"/>
            <a:stretch/>
          </p:blipFill>
          <p:spPr bwMode="auto">
            <a:xfrm>
              <a:off x="3891291" y="1259457"/>
              <a:ext cx="2889849" cy="2372264"/>
            </a:xfrm>
            <a:prstGeom prst="ellipse">
              <a:avLst/>
            </a:prstGeom>
            <a:noFill/>
            <a:ln>
              <a:noFill/>
            </a:ln>
            <a:extLst>
              <a:ext uri="{53640926-AAD7-44D8-BBD7-CCE9431645EC}">
                <a14:shadowObscured xmlns:a14="http://schemas.microsoft.com/office/drawing/2010/main"/>
              </a:ext>
            </a:extLst>
          </p:spPr>
        </p:pic>
      </p:grpSp>
      <p:sp>
        <p:nvSpPr>
          <p:cNvPr id="18"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32</a:t>
            </a:fld>
            <a:endParaRPr lang="ru-RU" sz="1800" dirty="0" smtClean="0">
              <a:solidFill>
                <a:schemeClr val="tx1"/>
              </a:solidFill>
              <a:latin typeface="Arial Narrow" panose="020B0606020202030204" pitchFamily="34" charset="0"/>
            </a:endParaRPr>
          </a:p>
        </p:txBody>
      </p:sp>
      <p:sp>
        <p:nvSpPr>
          <p:cNvPr id="19" name="Надпись 2"/>
          <p:cNvSpPr txBox="1">
            <a:spLocks noChangeArrowheads="1"/>
          </p:cNvSpPr>
          <p:nvPr/>
        </p:nvSpPr>
        <p:spPr bwMode="auto">
          <a:xfrm>
            <a:off x="2915816" y="6006317"/>
            <a:ext cx="3312367" cy="4355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ru-RU" sz="1300" b="1" dirty="0" smtClean="0">
                <a:solidFill>
                  <a:srgbClr val="365F91"/>
                </a:solidFill>
                <a:effectLst/>
                <a:latin typeface="Arial Narrow"/>
                <a:ea typeface="Times New Roman"/>
                <a:cs typeface="Times New Roman"/>
              </a:rPr>
              <a:t>ВСЕГО </a:t>
            </a:r>
            <a:r>
              <a:rPr lang="ru-RU" sz="2000" b="1" dirty="0" smtClean="0">
                <a:solidFill>
                  <a:schemeClr val="accent6">
                    <a:lumMod val="75000"/>
                  </a:schemeClr>
                </a:solidFill>
                <a:effectLst/>
                <a:latin typeface="Arial Narrow"/>
                <a:ea typeface="Times New Roman"/>
                <a:cs typeface="Times New Roman"/>
              </a:rPr>
              <a:t>50</a:t>
            </a:r>
            <a:r>
              <a:rPr lang="ru-RU" sz="1300" b="1" dirty="0" smtClean="0">
                <a:solidFill>
                  <a:srgbClr val="365F91"/>
                </a:solidFill>
                <a:effectLst/>
                <a:latin typeface="Arial Narrow"/>
                <a:ea typeface="Times New Roman"/>
                <a:cs typeface="Times New Roman"/>
              </a:rPr>
              <a:t> СЕРВИСОВ</a:t>
            </a:r>
          </a:p>
          <a:p>
            <a:pPr algn="ctr">
              <a:lnSpc>
                <a:spcPct val="115000"/>
              </a:lnSpc>
              <a:spcAft>
                <a:spcPts val="0"/>
              </a:spcAft>
            </a:pPr>
            <a:r>
              <a:rPr lang="ru-RU" sz="1300" b="1" dirty="0" smtClean="0">
                <a:solidFill>
                  <a:srgbClr val="365F91"/>
                </a:solidFill>
                <a:latin typeface="Arial Narrow"/>
                <a:ea typeface="Calibri"/>
                <a:cs typeface="Times New Roman"/>
              </a:rPr>
              <a:t>Общее количество посещений – </a:t>
            </a:r>
            <a:r>
              <a:rPr lang="ru-RU" b="1" dirty="0" smtClean="0">
                <a:solidFill>
                  <a:schemeClr val="accent6">
                    <a:lumMod val="75000"/>
                  </a:schemeClr>
                </a:solidFill>
                <a:latin typeface="Arial Narrow"/>
                <a:ea typeface="Calibri"/>
                <a:cs typeface="Times New Roman"/>
              </a:rPr>
              <a:t>141,5</a:t>
            </a:r>
            <a:r>
              <a:rPr lang="ru-RU" sz="1300" b="1" dirty="0" smtClean="0">
                <a:solidFill>
                  <a:srgbClr val="365F91"/>
                </a:solidFill>
                <a:latin typeface="Arial Narrow"/>
                <a:ea typeface="Calibri"/>
                <a:cs typeface="Times New Roman"/>
              </a:rPr>
              <a:t> млн.</a:t>
            </a:r>
            <a:endParaRPr lang="ru-RU" sz="1100" dirty="0">
              <a:effectLst/>
              <a:latin typeface="Calibri"/>
              <a:ea typeface="Calibri"/>
              <a:cs typeface="Times New Roman"/>
            </a:endParaRPr>
          </a:p>
        </p:txBody>
      </p:sp>
    </p:spTree>
    <p:extLst>
      <p:ext uri="{BB962C8B-B14F-4D97-AF65-F5344CB8AC3E}">
        <p14:creationId xmlns:p14="http://schemas.microsoft.com/office/powerpoint/2010/main" val="317801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с налогоплательщиками</a:t>
            </a:r>
            <a:endParaRPr lang="ru-RU" dirty="0"/>
          </a:p>
        </p:txBody>
      </p:sp>
      <p:sp>
        <p:nvSpPr>
          <p:cNvPr id="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33</a:t>
            </a:fld>
            <a:endParaRPr lang="ru-RU" sz="1800" dirty="0" smtClean="0">
              <a:solidFill>
                <a:schemeClr val="tx1"/>
              </a:solidFill>
              <a:latin typeface="Arial Narrow" panose="020B0606020202030204" pitchFamily="34" charset="0"/>
            </a:endParaRPr>
          </a:p>
        </p:txBody>
      </p:sp>
      <p:sp>
        <p:nvSpPr>
          <p:cNvPr id="5" name="TextBox 4"/>
          <p:cNvSpPr txBox="1"/>
          <p:nvPr/>
        </p:nvSpPr>
        <p:spPr>
          <a:xfrm>
            <a:off x="317450" y="870620"/>
            <a:ext cx="8463805" cy="6120680"/>
          </a:xfrm>
          <a:prstGeom prst="rect">
            <a:avLst/>
          </a:prstGeom>
          <a:noFill/>
        </p:spPr>
        <p:txBody>
          <a:bodyPr wrap="square" numCol="2" spcCol="360000" rtlCol="0">
            <a:spAutoFit/>
          </a:bodyPr>
          <a:lstStyle/>
          <a:p>
            <a:pPr indent="180000" algn="just">
              <a:lnSpc>
                <a:spcPct val="90000"/>
              </a:lnSpc>
            </a:pPr>
            <a:r>
              <a:rPr lang="ru-RU" sz="1300" dirty="0">
                <a:latin typeface="Arial Narrow" panose="020B0606020202030204" pitchFamily="34" charset="0"/>
              </a:rPr>
              <a:t>В современных условиях одним из ключевых приоритетов для налоговых органов является создание отношений с налогоплательщиками, построенных на взаимном доверии и сотрудничестве. Конечной целью является переход к добровольному соблюдению налогоплательщиками своих налоговых обязательств без использования налоговыми органами методов принуждения и контроля.</a:t>
            </a:r>
          </a:p>
          <a:p>
            <a:pPr indent="180000" algn="just">
              <a:lnSpc>
                <a:spcPct val="90000"/>
              </a:lnSpc>
            </a:pPr>
            <a:r>
              <a:rPr lang="ru-RU" sz="1300" dirty="0">
                <a:latin typeface="Arial Narrow" panose="020B0606020202030204" pitchFamily="34" charset="0"/>
              </a:rPr>
              <a:t>В этой связи особое значение приобретает деятельность налоговых органов, направленная на работу с налогоплательщиками.</a:t>
            </a:r>
          </a:p>
          <a:p>
            <a:pPr indent="180000" algn="just">
              <a:lnSpc>
                <a:spcPct val="90000"/>
              </a:lnSpc>
            </a:pPr>
            <a:r>
              <a:rPr lang="ru-RU" sz="1300" dirty="0">
                <a:latin typeface="Arial Narrow" panose="020B0606020202030204" pitchFamily="34" charset="0"/>
              </a:rPr>
              <a:t>Внедряется единый корпоративный стиль Федеральной налоговой службы, который предусматривает не только единый стандартный дизайн интерьеров инспекций, но прежде всего, оптимизацию «логистики» приема налогоплательщиков и единые протоколы общения с гражданами. </a:t>
            </a:r>
            <a:endParaRPr lang="ru-RU" sz="1300" dirty="0" smtClean="0">
              <a:latin typeface="Arial Narrow" panose="020B0606020202030204" pitchFamily="34" charset="0"/>
            </a:endParaRPr>
          </a:p>
          <a:p>
            <a:pPr indent="180000" algn="just">
              <a:lnSpc>
                <a:spcPct val="90000"/>
              </a:lnSpc>
            </a:pPr>
            <a:r>
              <a:rPr lang="ru-RU" sz="1300" dirty="0" smtClean="0">
                <a:latin typeface="Arial Narrow" panose="020B0606020202030204" pitchFamily="34" charset="0"/>
              </a:rPr>
              <a:t>В </a:t>
            </a:r>
            <a:r>
              <a:rPr lang="ru-RU" sz="1300" dirty="0">
                <a:latin typeface="Arial Narrow" panose="020B0606020202030204" pitchFamily="34" charset="0"/>
              </a:rPr>
              <a:t>соответствии с информационным ресурсом «Онлайн-запись на прием в инспекцию», средний показатель внедрения фирменного стиля ФНС России в территориальных налоговых органах по субъектам Российской Федерации по состоянию на 31.12.2017 составил </a:t>
            </a:r>
            <a:r>
              <a:rPr lang="ru-RU" sz="1300" dirty="0" smtClean="0">
                <a:latin typeface="Arial Narrow" panose="020B0606020202030204" pitchFamily="34" charset="0"/>
              </a:rPr>
              <a:t>96,1%.</a:t>
            </a:r>
            <a:endParaRPr lang="ru-RU" sz="1300" dirty="0">
              <a:latin typeface="Arial Narrow" panose="020B0606020202030204" pitchFamily="34" charset="0"/>
            </a:endParaRPr>
          </a:p>
          <a:p>
            <a:pPr indent="180000" algn="just">
              <a:lnSpc>
                <a:spcPct val="90000"/>
              </a:lnSpc>
            </a:pPr>
            <a:r>
              <a:rPr lang="ru-RU" sz="1300" dirty="0">
                <a:latin typeface="Arial Narrow" panose="020B0606020202030204" pitchFamily="34" charset="0"/>
              </a:rPr>
              <a:t>В целях сокращения времени ожидания в очереди в 2017 году продолжена работа по оснащению инспекций ФНС России по субъектам Российской Федерации программно-аппаратными комплексами автоматизации обслуживания граждан и организаций в территориальных налоговых органах (далее – СУО). </a:t>
            </a:r>
          </a:p>
          <a:p>
            <a:pPr indent="180000" algn="just">
              <a:lnSpc>
                <a:spcPct val="90000"/>
              </a:lnSpc>
            </a:pPr>
            <a:r>
              <a:rPr lang="ru-RU" sz="1300" dirty="0" smtClean="0">
                <a:latin typeface="Arial Narrow" panose="020B0606020202030204" pitchFamily="34" charset="0"/>
              </a:rPr>
              <a:t>За </a:t>
            </a:r>
            <a:r>
              <a:rPr lang="ru-RU" sz="1300" dirty="0">
                <a:latin typeface="Arial Narrow" panose="020B0606020202030204" pitchFamily="34" charset="0"/>
              </a:rPr>
              <a:t>счет средств ФЦП в 2017 году работы по внедрению СУО завершены в 19 территориальных налоговых органах.</a:t>
            </a:r>
          </a:p>
          <a:p>
            <a:pPr indent="180000" algn="just">
              <a:lnSpc>
                <a:spcPct val="90000"/>
              </a:lnSpc>
            </a:pPr>
            <a:r>
              <a:rPr lang="ru-RU" sz="1300" dirty="0">
                <a:latin typeface="Arial Narrow" panose="020B0606020202030204" pitchFamily="34" charset="0"/>
              </a:rPr>
              <a:t>С целью предоставления налогоплательщикам качественного, быстрого информационного обслуживания при личном посещении налогоплательщиком налоговой инспекции, в том числе предусматривающее сокращение срока ожидания налогоплательщика в очереди, за счет средств ФЦП за 9 месяцев 2017 года проведены обучающие тренинги для 1074 сотрудников территориальных налоговых органов по субъектам Российской Федерации, осуществляющих личный прием и обслуживание налогоплательщиков. </a:t>
            </a:r>
            <a:endParaRPr lang="ru-RU" sz="1300" dirty="0" smtClean="0">
              <a:latin typeface="Arial Narrow" panose="020B0606020202030204" pitchFamily="34" charset="0"/>
            </a:endParaRPr>
          </a:p>
          <a:p>
            <a:pPr indent="180000" algn="just">
              <a:lnSpc>
                <a:spcPct val="90000"/>
              </a:lnSpc>
            </a:pPr>
            <a:r>
              <a:rPr lang="ru-RU" sz="1300" b="1" dirty="0">
                <a:latin typeface="Arial Narrow" panose="020B0606020202030204" pitchFamily="34" charset="0"/>
              </a:rPr>
              <a:t>Мониторинг качества государственных услуг</a:t>
            </a:r>
            <a:endParaRPr lang="ru-RU" sz="1300" dirty="0">
              <a:latin typeface="Arial Narrow" panose="020B0606020202030204" pitchFamily="34" charset="0"/>
            </a:endParaRPr>
          </a:p>
          <a:p>
            <a:pPr indent="180000" algn="just">
              <a:lnSpc>
                <a:spcPct val="90000"/>
              </a:lnSpc>
            </a:pPr>
            <a:r>
              <a:rPr lang="ru-RU" sz="1300" dirty="0">
                <a:latin typeface="Arial Narrow" panose="020B0606020202030204" pitchFamily="34" charset="0"/>
              </a:rPr>
              <a:t>Обеспечение функционирования механизма оценки гражданами качества предоставления государственных услуг ФНС России.</a:t>
            </a:r>
          </a:p>
          <a:p>
            <a:pPr indent="180000" algn="just">
              <a:lnSpc>
                <a:spcPct val="90000"/>
              </a:lnSpc>
            </a:pPr>
            <a:r>
              <a:rPr lang="ru-RU" sz="1300" dirty="0">
                <a:latin typeface="Arial Narrow" panose="020B0606020202030204" pitchFamily="34" charset="0"/>
              </a:rPr>
              <a:t>В целях исполнения подпункта «а» пункта 1 Указа Президента Российской Федерации от 07.05.2012 № 601 в ФНС России осуществляется контроль достижения значений целевого показателя «Уровень удовлетворённости граждан Российской Федерации качеством предоставления государственных услуг к 2018 году - не менее 90%».</a:t>
            </a:r>
          </a:p>
          <a:p>
            <a:pPr indent="180000" algn="just">
              <a:lnSpc>
                <a:spcPct val="90000"/>
              </a:lnSpc>
            </a:pPr>
            <a:r>
              <a:rPr lang="ru-RU" sz="1300" dirty="0">
                <a:latin typeface="Arial Narrow" panose="020B0606020202030204" pitchFamily="34" charset="0"/>
              </a:rPr>
              <a:t>В соответствии с постановлением Правительства Российской Федерации от 12.12.2012 № 1284 внедрена система мониторинга качества предоставления государственных услуг, полученные результаты учитываются при решении кадровых вопросов. </a:t>
            </a:r>
          </a:p>
          <a:p>
            <a:pPr indent="180000" algn="just">
              <a:lnSpc>
                <a:spcPct val="90000"/>
              </a:lnSpc>
            </a:pPr>
            <a:r>
              <a:rPr lang="ru-RU" sz="1300" dirty="0">
                <a:latin typeface="Arial Narrow" panose="020B0606020202030204" pitchFamily="34" charset="0"/>
              </a:rPr>
              <a:t>За 2017 год от налогоплательщиков получено более 12 млн. оценок, среднее значение которых составило 4,95, доля положительных оценок – 99,19%.</a:t>
            </a:r>
          </a:p>
          <a:p>
            <a:pPr indent="180000" algn="just">
              <a:lnSpc>
                <a:spcPct val="90000"/>
              </a:lnSpc>
            </a:pPr>
            <a:endParaRPr lang="ru-RU" sz="1300" dirty="0">
              <a:effectLst/>
              <a:latin typeface="Arial Narrow" panose="020B0606020202030204" pitchFamily="34" charset="0"/>
            </a:endParaRPr>
          </a:p>
        </p:txBody>
      </p:sp>
    </p:spTree>
    <p:extLst>
      <p:ext uri="{BB962C8B-B14F-4D97-AF65-F5344CB8AC3E}">
        <p14:creationId xmlns:p14="http://schemas.microsoft.com/office/powerpoint/2010/main" val="2018916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Международная деятельность</a:t>
            </a:r>
            <a:endParaRPr lang="ru-RU" dirty="0"/>
          </a:p>
        </p:txBody>
      </p:sp>
      <p:sp>
        <p:nvSpPr>
          <p:cNvPr id="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34</a:t>
            </a:fld>
            <a:endParaRPr lang="ru-RU" sz="1800" dirty="0" smtClean="0">
              <a:solidFill>
                <a:schemeClr val="tx1"/>
              </a:solidFill>
              <a:latin typeface="Arial Narrow" panose="020B0606020202030204" pitchFamily="34" charset="0"/>
            </a:endParaRPr>
          </a:p>
        </p:txBody>
      </p:sp>
      <p:sp>
        <p:nvSpPr>
          <p:cNvPr id="5" name="TextBox 4"/>
          <p:cNvSpPr txBox="1"/>
          <p:nvPr/>
        </p:nvSpPr>
        <p:spPr>
          <a:xfrm>
            <a:off x="323528" y="1124744"/>
            <a:ext cx="8640960" cy="5078313"/>
          </a:xfrm>
          <a:prstGeom prst="rect">
            <a:avLst/>
          </a:prstGeom>
          <a:noFill/>
        </p:spPr>
        <p:txBody>
          <a:bodyPr wrap="square" numCol="2" spcCol="360000" rtlCol="0">
            <a:spAutoFit/>
          </a:bodyPr>
          <a:lstStyle/>
          <a:p>
            <a:pPr indent="180000" algn="just"/>
            <a:r>
              <a:rPr lang="ru-RU" sz="1200" b="1" dirty="0">
                <a:latin typeface="Arial Narrow" panose="020B0606020202030204" pitchFamily="34" charset="0"/>
              </a:rPr>
              <a:t>Работа в рамках проекта ОЭСР по предоставлению электронных услуг налогоплательщикам</a:t>
            </a:r>
          </a:p>
          <a:p>
            <a:pPr indent="180000" algn="just"/>
            <a:r>
              <a:rPr lang="ru-RU" sz="1200" dirty="0">
                <a:latin typeface="Arial Narrow" panose="020B0606020202030204" pitchFamily="34" charset="0"/>
              </a:rPr>
              <a:t>В 2017 году продолжилось выполнение курируемого ФНС России проекта по электронным услугам налогоплательщикам и цифровым каналам доставки. 24-26 апреля 2017 г. был организован очередной семинар в рамках проекта в Сингапуре, в котором приняла участие делегация ФНС России во главе с Руководителем Службы М.В. Мишустиным. </a:t>
            </a:r>
          </a:p>
          <a:p>
            <a:pPr indent="180000" algn="just"/>
            <a:r>
              <a:rPr lang="ru-RU" sz="1200" dirty="0">
                <a:latin typeface="Arial Narrow" panose="020B0606020202030204" pitchFamily="34" charset="0"/>
              </a:rPr>
              <a:t>По результатам обсуждений ФНС России составлена обзорная записка, посвященная мобильным приложениям и использованию систем искусственного интеллекта. Кроме того, опубликованы результаты исследования цифровой зрелости стран мира, основанного на разработанной ФНС России модели. Данные документы получили статус официальных публикаций ОЭСР. </a:t>
            </a:r>
          </a:p>
          <a:p>
            <a:pPr indent="180000" algn="just"/>
            <a:r>
              <a:rPr lang="ru-RU" sz="1200" dirty="0">
                <a:latin typeface="Arial Narrow" panose="020B0606020202030204" pitchFamily="34" charset="0"/>
              </a:rPr>
              <a:t>30 августа – 1 сентября 2017 года в Москве состоялся семинар на тему «Клиент-ориентированный дизайн и разработка мобильных сервисов», организованный ФНС России совместно с ОЭСР и Европейской организацией налоговых администраций (IOTA). В семинаре участвовали представители 34 налоговых администраций, что довело общее число стран-участниц проекта по электронным услугам и цифровым каналам доставки до 50.</a:t>
            </a:r>
          </a:p>
          <a:p>
            <a:pPr indent="180000" algn="just"/>
            <a:r>
              <a:rPr lang="ru-RU" sz="1200" dirty="0">
                <a:latin typeface="Arial Narrow" panose="020B0606020202030204" pitchFamily="34" charset="0"/>
              </a:rPr>
              <a:t>В рамках пленарного заседания Форума ОЭСР по налоговому администрированию 27-29 сентября 2017 г. в Осло (Норвегия) представители ФНС России выступили с докладом о результатах проекта по электронным услугам и цифровым каналам доставки, охарактеризовали изученный в рамках проекта опыт налоговых администраций в применении мобильных технологий, систем искусственного интеллекта и машинного обучения, а также кратко изложили итоги исследования цифровой зрелости налоговых администраций, проведенного ФНС России. Результаты проекта были хорошо приняты мировым налоговым сообществом.</a:t>
            </a:r>
          </a:p>
          <a:p>
            <a:pPr indent="180000" algn="just"/>
            <a:r>
              <a:rPr lang="ru-RU" sz="1200" dirty="0">
                <a:latin typeface="Arial Narrow" panose="020B0606020202030204" pitchFamily="34" charset="0"/>
              </a:rPr>
              <a:t>Согласно решению Бюро Форума, ФНС России продолжит курировать обмен опытом и знаниями в рамках сообщества налоговых администраций, заинтересованных в использовании цифровых технологий для повышения эффективности их деятельности. Кроме того, разработанная Службой модель оценки цифровой зрелости налоговых администраций станет основой более масштабного исследования, посвященного формированию налогового органа будущего.</a:t>
            </a:r>
          </a:p>
          <a:p>
            <a:pPr indent="180000" algn="just"/>
            <a:r>
              <a:rPr lang="ru-RU" sz="1200" dirty="0">
                <a:latin typeface="Arial Narrow" panose="020B0606020202030204" pitchFamily="34" charset="0"/>
              </a:rPr>
              <a:t>Членами Бюро также было одобрено предложение ФНС России провести проект по изучению особенностей внедрения онлайн кассовых аппаратов, основанный на успешном опыте Службы в создании системы контрольно-кассовой техники нового поколения. В ноябре-декабре 2017 года были проведены первые этапы проектной работы, готовится опрос для заинтересованных налоговых администраций, результаты которого лягут в основу будущего отчета по проекту.</a:t>
            </a:r>
          </a:p>
        </p:txBody>
      </p:sp>
    </p:spTree>
    <p:extLst>
      <p:ext uri="{BB962C8B-B14F-4D97-AF65-F5344CB8AC3E}">
        <p14:creationId xmlns:p14="http://schemas.microsoft.com/office/powerpoint/2010/main" val="2016197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Международная деятельность</a:t>
            </a:r>
            <a:endParaRPr lang="ru-RU" dirty="0"/>
          </a:p>
        </p:txBody>
      </p:sp>
      <p:sp>
        <p:nvSpPr>
          <p:cNvPr id="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35</a:t>
            </a:fld>
            <a:endParaRPr lang="ru-RU" sz="1800" dirty="0" smtClean="0">
              <a:solidFill>
                <a:schemeClr val="tx1"/>
              </a:solidFill>
              <a:latin typeface="Arial Narrow" panose="020B0606020202030204" pitchFamily="34" charset="0"/>
            </a:endParaRPr>
          </a:p>
        </p:txBody>
      </p:sp>
      <p:sp>
        <p:nvSpPr>
          <p:cNvPr id="5" name="TextBox 4"/>
          <p:cNvSpPr txBox="1"/>
          <p:nvPr/>
        </p:nvSpPr>
        <p:spPr>
          <a:xfrm>
            <a:off x="323528" y="908720"/>
            <a:ext cx="8352928" cy="5816977"/>
          </a:xfrm>
          <a:prstGeom prst="rect">
            <a:avLst/>
          </a:prstGeom>
          <a:noFill/>
        </p:spPr>
        <p:txBody>
          <a:bodyPr wrap="square" numCol="2" spcCol="360000" rtlCol="0">
            <a:spAutoFit/>
          </a:bodyPr>
          <a:lstStyle/>
          <a:p>
            <a:pPr indent="180000" algn="just"/>
            <a:r>
              <a:rPr lang="ru-RU" sz="1200" b="1" i="1" dirty="0">
                <a:latin typeface="Arial Narrow" panose="020B0606020202030204" pitchFamily="34" charset="0"/>
              </a:rPr>
              <a:t>Деятельность в рамках КСРНС (Координационного совета руководителей налоговых органов государств – участников СНГ).</a:t>
            </a:r>
            <a:endParaRPr lang="ru-RU" sz="1200" b="1" dirty="0">
              <a:latin typeface="Arial Narrow" panose="020B0606020202030204" pitchFamily="34" charset="0"/>
            </a:endParaRPr>
          </a:p>
          <a:p>
            <a:pPr indent="180000" algn="just"/>
            <a:r>
              <a:rPr lang="ru-RU" sz="1200" dirty="0">
                <a:latin typeface="Arial Narrow" panose="020B0606020202030204" pitchFamily="34" charset="0"/>
              </a:rPr>
              <a:t>6-8 сентября 2017 года в г. Чолпон-Ата (Кыргызская Республика) состоялось XXIV заседание КСРНС. По основному вопросу заседания – об опыте налогового администрирования электронной торговли - была представлена информация Азербайджанской Республики, Республики Армения и Российской Федерации. По итогам XXIV заседания КСРНС были подписаны Протоколы заседаний экспертов и руководителей и утвержден План работы на 2017-2018 гг.</a:t>
            </a:r>
          </a:p>
          <a:p>
            <a:pPr indent="180000" algn="just"/>
            <a:r>
              <a:rPr lang="ru-RU" sz="1200" dirty="0">
                <a:latin typeface="Arial Narrow" panose="020B0606020202030204" pitchFamily="34" charset="0"/>
              </a:rPr>
              <a:t>ФНС России поручено в 2018 году представить на рассмотрение Совета глав правительств СНГ обобщенную информацию о современных методах взаимодействия с налогоплательщиками, применяемых в налоговых службах государств – участников СНГ. </a:t>
            </a:r>
          </a:p>
          <a:p>
            <a:pPr indent="180000" algn="just"/>
            <a:r>
              <a:rPr lang="ru-RU" sz="1200" dirty="0">
                <a:latin typeface="Arial Narrow" panose="020B0606020202030204" pitchFamily="34" charset="0"/>
              </a:rPr>
              <a:t>Кроме того, было принято решение о заключении Протокола об обмене информацией в электронном виде между налоговыми органами государств – участников СНГ на межправительственном уровне, в связи с чем ФНС России поручено в установленном порядке внести проект Протокола в Исполнительный комитет СНГ. </a:t>
            </a:r>
          </a:p>
          <a:p>
            <a:pPr indent="180000" algn="just"/>
            <a:r>
              <a:rPr lang="ru-RU" sz="1200" dirty="0">
                <a:latin typeface="Arial Narrow" panose="020B0606020202030204" pitchFamily="34" charset="0"/>
              </a:rPr>
              <a:t>В качестве темы следующего заседания КСРНС определено «Налоговое администрирование в эпоху цифровой </a:t>
            </a:r>
            <a:r>
              <a:rPr lang="ru-RU" sz="1200" dirty="0" smtClean="0">
                <a:latin typeface="Arial Narrow" panose="020B0606020202030204" pitchFamily="34" charset="0"/>
              </a:rPr>
              <a:t>экономики».</a:t>
            </a:r>
            <a:r>
              <a:rPr lang="ru-RU" sz="1200" i="1" dirty="0" smtClean="0">
                <a:latin typeface="Arial Narrow" panose="020B0606020202030204" pitchFamily="34" charset="0"/>
              </a:rPr>
              <a:t> </a:t>
            </a:r>
          </a:p>
          <a:p>
            <a:pPr indent="180000" algn="just"/>
            <a:r>
              <a:rPr lang="ru-RU" sz="1200" b="1" i="1" dirty="0" smtClean="0">
                <a:latin typeface="Arial Narrow" panose="020B0606020202030204" pitchFamily="34" charset="0"/>
              </a:rPr>
              <a:t>Взаимодействие </a:t>
            </a:r>
            <a:r>
              <a:rPr lang="ru-RU" sz="1200" b="1" i="1" dirty="0">
                <a:latin typeface="Arial Narrow" panose="020B0606020202030204" pitchFamily="34" charset="0"/>
              </a:rPr>
              <a:t>налоговых администраций в формате межгосударственного объединения БРИКС (Бразилия, Россия, Индия, Китай, ЮАР).</a:t>
            </a:r>
            <a:endParaRPr lang="ru-RU" sz="1200" b="1" dirty="0">
              <a:latin typeface="Arial Narrow" panose="020B0606020202030204" pitchFamily="34" charset="0"/>
            </a:endParaRPr>
          </a:p>
          <a:p>
            <a:pPr indent="180000" algn="just"/>
            <a:r>
              <a:rPr lang="ru-RU" sz="1200" dirty="0">
                <a:latin typeface="Arial Narrow" panose="020B0606020202030204" pitchFamily="34" charset="0"/>
              </a:rPr>
              <a:t>25-27 июля 2017 года в г. Ханчжоу (Китай) состоялось заседание экспертов и глав налоговых администраций стран БРИКС. По итогам заседания был подписан Меморандум о сотрудничестве между налоговыми администрациями стран БРИКС, который закрепил основные направления взаимодействия, в том числе в координации позиций стран БРИКС в рамках плана работы по налоговой повестке G20, многостороннему сотрудничеству в налоговой сфере, укреплению потенциала налоговых администраций. </a:t>
            </a:r>
          </a:p>
          <a:p>
            <a:pPr indent="180000" algn="just"/>
            <a:r>
              <a:rPr lang="ru-RU" sz="1200" dirty="0">
                <a:latin typeface="Arial Narrow" panose="020B0606020202030204" pitchFamily="34" charset="0"/>
              </a:rPr>
              <a:t>Одним из ключевых вопросов встречи стал вопрос использования ресурсов стран БРИКС для улучшения доступа налоговых служб развивающихся стран к знаниям о современных подходах к налоговому администрированию. В связи с этим участники встречи договорились о разработке соответствующей программы сотрудничества, а также создании платформы по обмену опытом между налоговыми органами стран БРИКС. </a:t>
            </a:r>
          </a:p>
          <a:p>
            <a:pPr indent="180000" algn="just"/>
            <a:r>
              <a:rPr lang="ru-RU" sz="1200" dirty="0">
                <a:latin typeface="Arial Narrow" panose="020B0606020202030204" pitchFamily="34" charset="0"/>
              </a:rPr>
              <a:t>На встрече эксперты также обсудили вопросы международной налоговой реформы, в том числе налогообложения цифровой экономики и экономики совместного потребления, налоговых режимов, направленных на привлечение иностранных инвестиций. </a:t>
            </a:r>
          </a:p>
          <a:p>
            <a:pPr indent="180000" algn="just"/>
            <a:r>
              <a:rPr lang="ru-RU" sz="1200" dirty="0">
                <a:latin typeface="Arial Narrow" panose="020B0606020202030204" pitchFamily="34" charset="0"/>
              </a:rPr>
              <a:t>На 2018-2019 годы председательство в БРИКС перешло к ЮАР. Очередное заседание экспертов и глав налоговых администраций стран БРИКС запланировано на 18-21 июня 2018 года в Кейптауне.</a:t>
            </a:r>
          </a:p>
          <a:p>
            <a:pPr indent="180000" algn="just"/>
            <a:endParaRPr lang="ru-RU" sz="1200" dirty="0">
              <a:latin typeface="Arial Narrow" panose="020B0606020202030204" pitchFamily="34" charset="0"/>
            </a:endParaRPr>
          </a:p>
        </p:txBody>
      </p:sp>
    </p:spTree>
    <p:extLst>
      <p:ext uri="{BB962C8B-B14F-4D97-AF65-F5344CB8AC3E}">
        <p14:creationId xmlns:p14="http://schemas.microsoft.com/office/powerpoint/2010/main" val="1235293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Международная деятельность</a:t>
            </a:r>
            <a:endParaRPr lang="ru-RU" dirty="0"/>
          </a:p>
        </p:txBody>
      </p:sp>
      <p:sp>
        <p:nvSpPr>
          <p:cNvPr id="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36</a:t>
            </a:fld>
            <a:endParaRPr lang="ru-RU" sz="1800" dirty="0" smtClean="0">
              <a:solidFill>
                <a:schemeClr val="tx1"/>
              </a:solidFill>
              <a:latin typeface="Arial Narrow" panose="020B0606020202030204" pitchFamily="34" charset="0"/>
            </a:endParaRPr>
          </a:p>
        </p:txBody>
      </p:sp>
      <p:sp>
        <p:nvSpPr>
          <p:cNvPr id="5" name="TextBox 4"/>
          <p:cNvSpPr txBox="1"/>
          <p:nvPr/>
        </p:nvSpPr>
        <p:spPr>
          <a:xfrm>
            <a:off x="326976" y="908720"/>
            <a:ext cx="8565504" cy="5832648"/>
          </a:xfrm>
          <a:prstGeom prst="rect">
            <a:avLst/>
          </a:prstGeom>
          <a:noFill/>
        </p:spPr>
        <p:txBody>
          <a:bodyPr wrap="none" numCol="2" spcCol="360000" rtlCol="0">
            <a:noAutofit/>
          </a:bodyPr>
          <a:lstStyle/>
          <a:p>
            <a:pPr indent="180000" algn="just" defTabSz="180000">
              <a:lnSpc>
                <a:spcPct val="90000"/>
              </a:lnSpc>
            </a:pPr>
            <a:r>
              <a:rPr lang="ru-RU" sz="1100" b="1" dirty="0">
                <a:latin typeface="Arial Narrow" panose="020B0606020202030204" pitchFamily="34" charset="0"/>
              </a:rPr>
              <a:t>Россия в рейтинге Всемирного банка «Ведение бизнеса».</a:t>
            </a:r>
          </a:p>
          <a:p>
            <a:pPr indent="180000" algn="just" defTabSz="180000">
              <a:lnSpc>
                <a:spcPct val="90000"/>
              </a:lnSpc>
            </a:pPr>
            <a:r>
              <a:rPr lang="ru-RU" sz="1100" dirty="0">
                <a:latin typeface="Arial Narrow" panose="020B0606020202030204" pitchFamily="34" charset="0"/>
              </a:rPr>
              <a:t>31 октября 2017 года опубликовано новое издание рейтинга Doing Business-2018. Доклад анализирует 10 показателей, влияющих на деловую среду в 190 странах мира, включая Российскую Федерацию. Россия в нем занимает 35 место (+5 позиций по сравнению с </a:t>
            </a:r>
            <a:r>
              <a:rPr lang="ru-RU" sz="1100" dirty="0" smtClean="0">
                <a:latin typeface="Arial Narrow" panose="020B0606020202030204" pitchFamily="34" charset="0"/>
              </a:rPr>
              <a:t>предыдущим годом</a:t>
            </a:r>
            <a:r>
              <a:rPr lang="ru-RU" sz="1100" dirty="0">
                <a:latin typeface="Arial Narrow" panose="020B0606020202030204" pitchFamily="34" charset="0"/>
              </a:rPr>
              <a:t>) среди государств, оцениваемых по степени легкости ведения бизнеса.</a:t>
            </a:r>
          </a:p>
          <a:p>
            <a:pPr indent="180000" algn="just" defTabSz="180000">
              <a:lnSpc>
                <a:spcPct val="90000"/>
              </a:lnSpc>
            </a:pPr>
            <a:r>
              <a:rPr lang="ru-RU" sz="1100" dirty="0">
                <a:latin typeface="Arial Narrow" panose="020B0606020202030204" pitchFamily="34" charset="0"/>
              </a:rPr>
              <a:t>В компетенцию ФНС России входит два показателя: «Регистрация предприятий» и «Налогообложение».</a:t>
            </a:r>
          </a:p>
          <a:p>
            <a:pPr indent="180000" algn="just" defTabSz="180000">
              <a:lnSpc>
                <a:spcPct val="90000"/>
              </a:lnSpc>
            </a:pPr>
            <a:r>
              <a:rPr lang="ru-RU" sz="1100" dirty="0">
                <a:latin typeface="Arial Narrow" panose="020B0606020202030204" pitchFamily="34" charset="0"/>
              </a:rPr>
              <a:t>В сравнении с 2016 годом в 2017 году показатель «Налогообложение» снизился на 7 позиций до 52 места в мире (45 </a:t>
            </a:r>
            <a:r>
              <a:rPr lang="ru-RU" sz="1100" dirty="0" smtClean="0">
                <a:latin typeface="Arial Narrow" panose="020B0606020202030204" pitchFamily="34" charset="0"/>
              </a:rPr>
              <a:t>место в </a:t>
            </a:r>
            <a:r>
              <a:rPr lang="ru-RU" sz="1100" dirty="0">
                <a:latin typeface="Arial Narrow" panose="020B0606020202030204" pitchFamily="34" charset="0"/>
              </a:rPr>
              <a:t>2016 году); снизился показатель по Индексу процедур после подачи отчетности и уплаты налогов. </a:t>
            </a:r>
          </a:p>
          <a:p>
            <a:pPr indent="180000" algn="just" defTabSz="180000">
              <a:lnSpc>
                <a:spcPct val="90000"/>
              </a:lnSpc>
            </a:pPr>
            <a:r>
              <a:rPr lang="ru-RU" sz="1100" dirty="0">
                <a:latin typeface="Arial Narrow" panose="020B0606020202030204" pitchFamily="34" charset="0"/>
              </a:rPr>
              <a:t>В рейтинге экспертами Всемирного банка в очередной раз не были учтены реформы в России, направленные на сокращение времени, необходимого для подготовки и уплаты трех основных налогов согласно методологии. При этом экспертами Всемирного банка не учитывается, что более 90% всех налоговых деклараций подаются в ФНС России в электронном виде. </a:t>
            </a:r>
          </a:p>
          <a:p>
            <a:pPr indent="180000" algn="just" defTabSz="180000">
              <a:lnSpc>
                <a:spcPct val="90000"/>
              </a:lnSpc>
            </a:pPr>
            <a:r>
              <a:rPr lang="ru-RU" sz="1100" dirty="0">
                <a:latin typeface="Arial Narrow" panose="020B0606020202030204" pitchFamily="34" charset="0"/>
              </a:rPr>
              <a:t>Снижение показателя Индекса процедур после подачи отчетности и уплаты налогов связано с допущением со стороны экспертов Всемирного банка, что в рассматриваемых сценариях налоговая проверка проводится с вероятностью 75-100%. </a:t>
            </a:r>
          </a:p>
          <a:p>
            <a:pPr indent="180000" algn="just" defTabSz="180000">
              <a:lnSpc>
                <a:spcPct val="90000"/>
              </a:lnSpc>
            </a:pPr>
            <a:r>
              <a:rPr lang="ru-RU" sz="1100" dirty="0">
                <a:latin typeface="Arial Narrow" panose="020B0606020202030204" pitchFamily="34" charset="0"/>
              </a:rPr>
              <a:t>В сравнении с 2016 годом в 2017 году показатель «Регистрация предприятий» снизился на 2 позиции до 28 места в мире (26 </a:t>
            </a:r>
            <a:r>
              <a:rPr lang="ru-RU" sz="1100" dirty="0" smtClean="0">
                <a:latin typeface="Arial Narrow" panose="020B0606020202030204" pitchFamily="34" charset="0"/>
              </a:rPr>
              <a:t>место в </a:t>
            </a:r>
            <a:r>
              <a:rPr lang="ru-RU" sz="1100" dirty="0">
                <a:latin typeface="Arial Narrow" panose="020B0606020202030204" pitchFamily="34" charset="0"/>
              </a:rPr>
              <a:t>2016 году); количество процедур, которые необходимо пройти при государственной регистрации предприятий, сравнялось для Москвы и Санкт-Петербурга (по Санкт-Петербургу добавлена 1 процедура</a:t>
            </a:r>
            <a:r>
              <a:rPr lang="ru-RU" sz="1100" dirty="0" smtClean="0">
                <a:latin typeface="Arial Narrow" panose="020B0606020202030204" pitchFamily="34" charset="0"/>
              </a:rPr>
              <a:t>).</a:t>
            </a:r>
          </a:p>
          <a:p>
            <a:pPr indent="180000" algn="just" defTabSz="180000">
              <a:lnSpc>
                <a:spcPct val="90000"/>
              </a:lnSpc>
            </a:pPr>
            <a:r>
              <a:rPr lang="ru-RU" sz="1100" b="1" dirty="0" smtClean="0">
                <a:latin typeface="Arial Narrow" panose="020B0606020202030204" pitchFamily="34" charset="0"/>
              </a:rPr>
              <a:t>Деятельность </a:t>
            </a:r>
            <a:r>
              <a:rPr lang="ru-RU" sz="1100" b="1" dirty="0">
                <a:latin typeface="Arial Narrow" panose="020B0606020202030204" pitchFamily="34" charset="0"/>
              </a:rPr>
              <a:t>в рамках Евразийского экономического союза (ЕАЭС)</a:t>
            </a:r>
          </a:p>
          <a:p>
            <a:pPr indent="180000" algn="just" defTabSz="180000">
              <a:lnSpc>
                <a:spcPct val="90000"/>
              </a:lnSpc>
            </a:pPr>
            <a:r>
              <a:rPr lang="ru-RU" sz="1100" dirty="0">
                <a:latin typeface="Arial Narrow" panose="020B0606020202030204" pitchFamily="34" charset="0"/>
              </a:rPr>
              <a:t>Основными направлениями сотрудничества на платформе ЕАЭС в налоговой сфере в 2017 году стали</a:t>
            </a:r>
            <a:r>
              <a:rPr lang="ru-RU" sz="1100" dirty="0" smtClean="0">
                <a:latin typeface="Arial Narrow" panose="020B0606020202030204" pitchFamily="34" charset="0"/>
              </a:rPr>
              <a:t>:</a:t>
            </a:r>
          </a:p>
          <a:p>
            <a:pPr indent="180000" algn="just" defTabSz="180000">
              <a:lnSpc>
                <a:spcPct val="90000"/>
              </a:lnSpc>
            </a:pPr>
            <a:r>
              <a:rPr lang="ru-RU" sz="1100" dirty="0" smtClean="0">
                <a:latin typeface="Arial Narrow" panose="020B0606020202030204" pitchFamily="34" charset="0"/>
              </a:rPr>
              <a:t>•</a:t>
            </a:r>
            <a:r>
              <a:rPr lang="ru-RU" sz="1100" dirty="0">
                <a:latin typeface="Arial Narrow" panose="020B0606020202030204" pitchFamily="34" charset="0"/>
              </a:rPr>
              <a:t>	участие в работе по совершенствованию положений Договора о ЕАЭС, в частности, раздела XVII «Налоги и налогообложение» и Протокола о порядке взимания косвенных налогов и механизме контроля за их уплатой при экспорте и импорте товаров, выполнении работ, оказании </a:t>
            </a:r>
            <a:r>
              <a:rPr lang="ru-RU" sz="1100" dirty="0" smtClean="0">
                <a:latin typeface="Arial Narrow" panose="020B0606020202030204" pitchFamily="34" charset="0"/>
              </a:rPr>
              <a:t>услуг. В </a:t>
            </a:r>
            <a:r>
              <a:rPr lang="ru-RU" sz="1100" dirty="0">
                <a:latin typeface="Arial Narrow" panose="020B0606020202030204" pitchFamily="34" charset="0"/>
              </a:rPr>
              <a:t>частности, распоряжением Коллегии ЕЭК от 19.12.2017 № 187 одобрен проект Протокола о внесении изменений в Договор о Евразийском экономическом союзе от 29 мая 2014 года, предусматривающий предоставление отсрочки по уплате косвенных налогов, за исключением акцизов по маркируемым подакцизным товарам, и возможность их последующего зачета (вычета) при ввозе товаров с территории одного государства-члена на территорию свободной (особой, специальной) экономической зоны; </a:t>
            </a:r>
          </a:p>
          <a:p>
            <a:pPr indent="180000" algn="just" defTabSz="180000">
              <a:lnSpc>
                <a:spcPct val="90000"/>
              </a:lnSpc>
            </a:pPr>
            <a:r>
              <a:rPr lang="ru-RU" sz="1100" dirty="0">
                <a:latin typeface="Arial Narrow" panose="020B0606020202030204" pitchFamily="34" charset="0"/>
              </a:rPr>
              <a:t>•	участие в реализации «Цифровой повестки» в рамках ЕАЭС, включающей в себя создание механизма прослеживаемости товаров; </a:t>
            </a:r>
          </a:p>
          <a:p>
            <a:pPr indent="180000" algn="just" defTabSz="180000">
              <a:lnSpc>
                <a:spcPct val="90000"/>
              </a:lnSpc>
            </a:pPr>
            <a:r>
              <a:rPr lang="ru-RU" sz="1100" dirty="0">
                <a:latin typeface="Arial Narrow" panose="020B0606020202030204" pitchFamily="34" charset="0"/>
              </a:rPr>
              <a:t>•	реализация пилотного проекта по маркировке;</a:t>
            </a:r>
          </a:p>
          <a:p>
            <a:pPr indent="180000" algn="just" defTabSz="180000">
              <a:lnSpc>
                <a:spcPct val="90000"/>
              </a:lnSpc>
            </a:pPr>
            <a:r>
              <a:rPr lang="ru-RU" sz="1100" dirty="0">
                <a:latin typeface="Arial Narrow" panose="020B0606020202030204" pitchFamily="34" charset="0"/>
              </a:rPr>
              <a:t>•	обмен информацией между компетентными органами. Это направление включает в себя работу по совершенствованию действующего обмена информацией в электронном виде между налоговыми органами государств-членов ЕАЭС об уплаченных суммах косвенных налогов.  Цель данного обмена - подтверждение обоснованности применения нулевой ставки НДС и освобождения от уплаты акцизов при экспорте товаров в государства – члены ЕАЭС. В частности, распоряжением Коллегии ЕЭК от 26.12.2017 № 204 одобрен проект Протокола, предусматривающий внесение изменений в Протокол об обмене информацией в электронном виде между налоговыми органами государств–членов ЕАЭС об уплаченных суммах косвенных налогов от 11.12.2019 года. Данные изменения направлены на сокращение сроков обмена сведениями и упрощение процедуры подачи заявления о ввозе товаров; </a:t>
            </a:r>
          </a:p>
          <a:p>
            <a:pPr indent="180000" algn="just" defTabSz="180000">
              <a:lnSpc>
                <a:spcPct val="90000"/>
              </a:lnSpc>
            </a:pPr>
            <a:r>
              <a:rPr lang="ru-RU" sz="1100" dirty="0">
                <a:latin typeface="Arial Narrow" panose="020B0606020202030204" pitchFamily="34" charset="0"/>
              </a:rPr>
              <a:t>•	формирование системы налогообложения электронной торговли в рамках ЕАЭС и анализ проблемных вопросов, связанных с применением соглашений об избежании двойного налогообложения.</a:t>
            </a:r>
          </a:p>
          <a:p>
            <a:pPr indent="180000" algn="just" defTabSz="180000">
              <a:lnSpc>
                <a:spcPct val="90000"/>
              </a:lnSpc>
            </a:pPr>
            <a:r>
              <a:rPr lang="ru-RU" sz="1100" dirty="0">
                <a:latin typeface="Arial Narrow" panose="020B0606020202030204" pitchFamily="34" charset="0"/>
              </a:rPr>
              <a:t>•	участие в разработке единых правовых основ валютного регулирования и валютного контроля, единых правил контроля и надзора за кредитными организациями.</a:t>
            </a:r>
          </a:p>
          <a:p>
            <a:pPr indent="180000" algn="just" defTabSz="180000">
              <a:lnSpc>
                <a:spcPct val="90000"/>
              </a:lnSpc>
            </a:pPr>
            <a:r>
              <a:rPr lang="ru-RU" sz="1100" dirty="0">
                <a:latin typeface="Arial Narrow" panose="020B0606020202030204" pitchFamily="34" charset="0"/>
              </a:rPr>
              <a:t>•	создание и развитие механизма «Единого окна» для упрощения процедур международной торговли. Успешная реализация данного проекта позволит государственным органам и представителям бизнеса минимизировать свои издержки при экспортных, импортных и транзитных операциях</a:t>
            </a:r>
            <a:r>
              <a:rPr lang="ru-RU" sz="1100" dirty="0" smtClean="0">
                <a:latin typeface="Arial Narrow" panose="020B0606020202030204" pitchFamily="34" charset="0"/>
              </a:rPr>
              <a:t>.</a:t>
            </a:r>
            <a:endParaRPr lang="ru-RU" sz="1100" dirty="0">
              <a:latin typeface="Arial Narrow" panose="020B0606020202030204" pitchFamily="34" charset="0"/>
            </a:endParaRPr>
          </a:p>
        </p:txBody>
      </p:sp>
    </p:spTree>
    <p:extLst>
      <p:ext uri="{BB962C8B-B14F-4D97-AF65-F5344CB8AC3E}">
        <p14:creationId xmlns:p14="http://schemas.microsoft.com/office/powerpoint/2010/main" val="1235293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800" dirty="0" smtClean="0"/>
              <a:t>Ресурсное обеспечение </a:t>
            </a:r>
            <a:r>
              <a:rPr lang="ru-RU" sz="1800" dirty="0"/>
              <a:t>деятельности ФНС России </a:t>
            </a:r>
            <a:r>
              <a:rPr lang="ru-RU" sz="1800" dirty="0" smtClean="0"/>
              <a:t>в </a:t>
            </a:r>
            <a:r>
              <a:rPr lang="ru-RU" sz="1800" dirty="0"/>
              <a:t>2017 </a:t>
            </a:r>
            <a:r>
              <a:rPr lang="ru-RU" sz="1800" dirty="0" smtClean="0"/>
              <a:t>году</a:t>
            </a:r>
            <a:endParaRPr lang="ru-RU" sz="1800" dirty="0"/>
          </a:p>
        </p:txBody>
      </p:sp>
      <p:sp>
        <p:nvSpPr>
          <p:cNvPr id="3" name="TextBox 2"/>
          <p:cNvSpPr txBox="1"/>
          <p:nvPr/>
        </p:nvSpPr>
        <p:spPr>
          <a:xfrm>
            <a:off x="395536" y="1268760"/>
            <a:ext cx="8424936" cy="5040560"/>
          </a:xfrm>
          <a:prstGeom prst="rect">
            <a:avLst/>
          </a:prstGeom>
          <a:noFill/>
        </p:spPr>
        <p:txBody>
          <a:bodyPr wrap="square" numCol="2" spcCol="360000" rtlCol="0">
            <a:spAutoFit/>
          </a:bodyPr>
          <a:lstStyle/>
          <a:p>
            <a:pPr indent="180000" algn="just"/>
            <a:r>
              <a:rPr lang="ru-RU" sz="1400" dirty="0">
                <a:latin typeface="Arial Narrow" panose="020B0606020202030204" pitchFamily="34" charset="0"/>
              </a:rPr>
              <a:t>Федеральной налоговой службе на руководство и управление в сфере установленных функций первоначально на 2017 год были предусмотрены бюджетные ассигнования в сумме 122,5 млрд. рублей.</a:t>
            </a:r>
          </a:p>
          <a:p>
            <a:pPr indent="180000" algn="just"/>
            <a:r>
              <a:rPr lang="ru-RU" sz="1400" dirty="0">
                <a:latin typeface="Arial Narrow" panose="020B0606020202030204" pitchFamily="34" charset="0"/>
              </a:rPr>
              <a:t>С учетом изменений, внесенных в бюджетную роспись, общий объем лимитов бюджетных обязательств на руководство и управление в сфере установленных функций по ФНС России по состоянию на 31.12.2017 составил 161,0 млрд. рублей, из которых 70,9% (114,1 млрд. рублей) приходится на оплату труда с начислениями на выплаты по оплате труда, 14,9% (24,0 млрд. рублей) – на текущие расходы на обеспечение деятельности ФНС России, 11,0% (17,7 млрд. рублей) – на расходы в сфере информационно-коммуникационных технологий, 2,5% (4,1 млрд. рублей) – на бюджетные инвестиции, 0,7 % (1,1 млрд. рублей) – на субсидии бюджетным учреждениям, находящимся в ведении ФНС России.</a:t>
            </a:r>
          </a:p>
          <a:p>
            <a:pPr indent="180000" algn="just"/>
            <a:r>
              <a:rPr lang="ru-RU" sz="1400" dirty="0">
                <a:latin typeface="Arial Narrow" panose="020B0606020202030204" pitchFamily="34" charset="0"/>
              </a:rPr>
              <a:t>По оперативной информации уровень кассового исполнения по расходам средств федерального бюджета по состоянию на 31.12.2017 составил 159,1 млрд. рублей или 98,8% от лимитов бюджетных обязательств.</a:t>
            </a:r>
          </a:p>
          <a:p>
            <a:pPr indent="180000" algn="just"/>
            <a:r>
              <a:rPr lang="ru-RU" sz="1400" dirty="0">
                <a:latin typeface="Arial Narrow" panose="020B0606020202030204" pitchFamily="34" charset="0"/>
              </a:rPr>
              <a:t>Из общего объема остатков лимитов бюджетных обязательств в размере 1,9 млрд. рублей, завершение расчетов по неисполненным обязательствам 2017 года по государственным контрактам на закупку товаров, работ и услуг (в размере 1,8 млрд. рублей) будет осуществлено в порядке, установленном Правительством Российской Федерации в срок не позднее 1 июня 2018 года.</a:t>
            </a:r>
          </a:p>
          <a:p>
            <a:pPr indent="180000" algn="just"/>
            <a:endParaRPr lang="ru-RU" sz="1400" dirty="0">
              <a:latin typeface="Arial Narrow" panose="020B0606020202030204"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graphicFrame>
        <p:nvGraphicFramePr>
          <p:cNvPr id="9" name="Объект 4"/>
          <p:cNvGraphicFramePr>
            <a:graphicFrameLocks/>
          </p:cNvGraphicFramePr>
          <p:nvPr>
            <p:extLst>
              <p:ext uri="{D42A27DB-BD31-4B8C-83A1-F6EECF244321}">
                <p14:modId xmlns:p14="http://schemas.microsoft.com/office/powerpoint/2010/main" val="3568639452"/>
              </p:ext>
            </p:extLst>
          </p:nvPr>
        </p:nvGraphicFramePr>
        <p:xfrm>
          <a:off x="5122863" y="2910879"/>
          <a:ext cx="3658393"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8"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37</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1959656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920596"/>
            <a:ext cx="8435280" cy="5328592"/>
          </a:xfrm>
        </p:spPr>
        <p:txBody>
          <a:bodyPr numCol="2" spcCol="360000">
            <a:noAutofit/>
          </a:bodyPr>
          <a:lstStyle/>
          <a:p>
            <a:pPr indent="180000" algn="just">
              <a:spcBef>
                <a:spcPts val="0"/>
              </a:spcBef>
            </a:pPr>
            <a:r>
              <a:rPr lang="ru-RU" sz="1100" b="1" dirty="0">
                <a:solidFill>
                  <a:schemeClr val="tx1"/>
                </a:solidFill>
                <a:latin typeface="Arial Narrow" panose="020B0606020202030204" pitchFamily="34" charset="0"/>
              </a:rPr>
              <a:t>Перечень поручений по итогам большой пресс-конференции Президента (утв. Президентом РФ 28 декабря 2017 г. N Пр-2713)</a:t>
            </a:r>
          </a:p>
          <a:p>
            <a:pPr indent="180000" algn="just">
              <a:spcBef>
                <a:spcPts val="0"/>
              </a:spcBef>
            </a:pPr>
            <a:r>
              <a:rPr lang="ru-RU" sz="1100" dirty="0">
                <a:solidFill>
                  <a:schemeClr val="tx1"/>
                </a:solidFill>
                <a:latin typeface="Arial Narrow" panose="020B0606020202030204" pitchFamily="34" charset="0"/>
              </a:rPr>
              <a:t>По итогам большой пресс-конференции Президента РФ 14 декабря 2017 г. Правительству РФ дан ряд поручений.</a:t>
            </a:r>
          </a:p>
          <a:p>
            <a:pPr indent="180000" algn="just">
              <a:spcBef>
                <a:spcPts val="0"/>
              </a:spcBef>
            </a:pPr>
            <a:r>
              <a:rPr lang="ru-RU" sz="1100" dirty="0">
                <a:solidFill>
                  <a:schemeClr val="tx1"/>
                </a:solidFill>
                <a:latin typeface="Arial Narrow" panose="020B0606020202030204" pitchFamily="34" charset="0"/>
              </a:rPr>
              <a:t>Целесообразно перейти к системе прямых договорных отношений между потребителями коммунальных услуг и ресурсоснабжающими организациями.</a:t>
            </a:r>
          </a:p>
          <a:p>
            <a:pPr indent="180000" algn="just">
              <a:spcBef>
                <a:spcPts val="0"/>
              </a:spcBef>
            </a:pPr>
            <a:r>
              <a:rPr lang="ru-RU" sz="1100" dirty="0">
                <a:solidFill>
                  <a:schemeClr val="tx1"/>
                </a:solidFill>
                <a:latin typeface="Arial Narrow" panose="020B0606020202030204" pitchFamily="34" charset="0"/>
              </a:rPr>
              <a:t>Также поручено предоставить предложения по ограничению процентных ставок по кредитам, привлекаемым регионами и муниципальными образованиями в кредитных организациях; по расширению доступа рыбохозяйственных организаций к получению доли квоты добычи (вылова) водных биоресурсов, предоставленной на инвестиционные цели.</a:t>
            </a:r>
          </a:p>
          <a:p>
            <a:pPr indent="180000" algn="just">
              <a:spcBef>
                <a:spcPts val="0"/>
              </a:spcBef>
            </a:pPr>
            <a:r>
              <a:rPr lang="ru-RU" sz="1100" dirty="0">
                <a:solidFill>
                  <a:schemeClr val="tx1"/>
                </a:solidFill>
                <a:latin typeface="Arial Narrow" panose="020B0606020202030204" pitchFamily="34" charset="0"/>
              </a:rPr>
              <a:t>Необходимо принять исчерпывающие меры по недопущению необоснованного повышения размера платы за содержание жилого помещения, включающей в себя плату за услуги, работы по управлению многоквартирным домом, за содержание и текущий ремонт общего имущества, а также за коммунальные ресурсы, потребляемые при использовании и содержании общего имущества.</a:t>
            </a:r>
          </a:p>
          <a:p>
            <a:pPr indent="180000" algn="just">
              <a:spcBef>
                <a:spcPts val="0"/>
              </a:spcBef>
            </a:pPr>
            <a:endParaRPr lang="ru-RU" sz="1100" b="1" dirty="0" smtClean="0">
              <a:solidFill>
                <a:schemeClr val="tx1"/>
              </a:solidFill>
              <a:latin typeface="Arial Narrow" panose="020B0606020202030204" pitchFamily="34" charset="0"/>
              <a:hlinkClick r:id="rId2"/>
            </a:endParaRPr>
          </a:p>
          <a:p>
            <a:pPr indent="180000" algn="just">
              <a:spcBef>
                <a:spcPts val="0"/>
              </a:spcBef>
            </a:pPr>
            <a:r>
              <a:rPr lang="ru-RU" sz="1100" b="1" dirty="0" smtClean="0">
                <a:solidFill>
                  <a:schemeClr val="tx1"/>
                </a:solidFill>
                <a:latin typeface="Arial Narrow" panose="020B0606020202030204" pitchFamily="34" charset="0"/>
              </a:rPr>
              <a:t>Федеральный </a:t>
            </a:r>
            <a:r>
              <a:rPr lang="ru-RU" sz="1100" b="1" dirty="0">
                <a:solidFill>
                  <a:schemeClr val="tx1"/>
                </a:solidFill>
                <a:latin typeface="Arial Narrow" panose="020B0606020202030204" pitchFamily="34" charset="0"/>
              </a:rPr>
              <a:t>закон от 30 октября 2017 г. N 312-ФЗ "О внесении изменений в Федеральный закон "О государственной регистрации юридических лиц и индивидуальных предпринимателей" в части взаимодействия регистрирующего органа с многофункциональными центрами предоставления государственных и муниципальных услуг при государственной регистрации юридических лиц и индивидуальных предпринимателей"</a:t>
            </a:r>
            <a:endParaRPr lang="ru-RU" sz="1100" dirty="0">
              <a:solidFill>
                <a:schemeClr val="tx1"/>
              </a:solidFill>
              <a:latin typeface="Arial Narrow" panose="020B0606020202030204" pitchFamily="34" charset="0"/>
            </a:endParaRPr>
          </a:p>
          <a:p>
            <a:pPr indent="180000" algn="just">
              <a:spcBef>
                <a:spcPts val="0"/>
              </a:spcBef>
            </a:pPr>
            <a:r>
              <a:rPr lang="ru-RU" sz="1100" dirty="0">
                <a:solidFill>
                  <a:schemeClr val="tx1"/>
                </a:solidFill>
                <a:latin typeface="Arial Narrow" panose="020B0606020202030204" pitchFamily="34" charset="0"/>
              </a:rPr>
              <a:t>Изменения касаются взаимодействия регистрирующего органа с МФЦ.</a:t>
            </a:r>
          </a:p>
          <a:p>
            <a:pPr indent="180000" algn="just">
              <a:spcBef>
                <a:spcPts val="0"/>
              </a:spcBef>
            </a:pPr>
            <a:r>
              <a:rPr lang="ru-RU" sz="1100" dirty="0">
                <a:solidFill>
                  <a:schemeClr val="tx1"/>
                </a:solidFill>
                <a:latin typeface="Arial Narrow" panose="020B0606020202030204" pitchFamily="34" charset="0"/>
              </a:rPr>
              <a:t>Документы, необходимые для регистрации, направляются МФЦ не позднее рабочего дня, следующего за днем их получения, в регистрирующий орган в электронном виде с использованием СМЭВ. При этом используется усиленная квалифицированная электронная подпись (УКЭП).</a:t>
            </a:r>
          </a:p>
          <a:p>
            <a:pPr indent="180000" algn="just">
              <a:spcBef>
                <a:spcPts val="0"/>
              </a:spcBef>
            </a:pPr>
            <a:r>
              <a:rPr lang="ru-RU" sz="1100" dirty="0">
                <a:solidFill>
                  <a:schemeClr val="tx1"/>
                </a:solidFill>
                <a:latin typeface="Arial Narrow" panose="020B0606020202030204" pitchFamily="34" charset="0"/>
              </a:rPr>
              <a:t>По результатам рассмотрения документов регистрирующий орган не позднее рабочего дня, следующего за днем истечения установленного для регистрации срока, направляет соответствующий принятому решению документ (документы) по адресу электронной почты юрлица или ИП (при наличии таких сведений в ЕГРЮЛ или ЕГРИП) и адресу электронной почты заявителя, указанному в заявлении о регистрации, а также в МФЦ.</a:t>
            </a:r>
          </a:p>
          <a:p>
            <a:pPr indent="180000" algn="just">
              <a:spcBef>
                <a:spcPts val="0"/>
              </a:spcBef>
            </a:pPr>
            <a:r>
              <a:rPr lang="ru-RU" sz="1100" dirty="0">
                <a:solidFill>
                  <a:schemeClr val="tx1"/>
                </a:solidFill>
                <a:latin typeface="Arial Narrow" panose="020B0606020202030204" pitchFamily="34" charset="0"/>
              </a:rPr>
              <a:t>По запросу заявителя МФЦ выдает составленные МФЦ на бумажных носителях документы, подтверждающие содержание электронных документов, полученных МФЦ от регистрирующего органа.</a:t>
            </a:r>
          </a:p>
          <a:p>
            <a:pPr indent="180000" algn="just">
              <a:spcBef>
                <a:spcPts val="0"/>
              </a:spcBef>
            </a:pPr>
            <a:r>
              <a:rPr lang="ru-RU" sz="1100" dirty="0">
                <a:solidFill>
                  <a:schemeClr val="tx1"/>
                </a:solidFill>
                <a:latin typeface="Arial Narrow" panose="020B0606020202030204" pitchFamily="34" charset="0"/>
              </a:rPr>
              <a:t>Уточнен порядок взаимодействия регистрирующего органа с заявителями при предоставлении ими документов по почте, непосредственно в регистрирующий орган, при направлении электронных документов, подписанных УКЭП заявителя, а также при передаче электронных документов по просьбе заявителя нотариусом.</a:t>
            </a:r>
          </a:p>
          <a:p>
            <a:pPr indent="180000" algn="just">
              <a:spcBef>
                <a:spcPts val="0"/>
              </a:spcBef>
            </a:pPr>
            <a:r>
              <a:rPr lang="ru-RU" sz="1100" dirty="0">
                <a:solidFill>
                  <a:schemeClr val="tx1"/>
                </a:solidFill>
                <a:latin typeface="Arial Narrow" panose="020B0606020202030204" pitchFamily="34" charset="0"/>
              </a:rPr>
              <a:t>Закреплено, что любое лицо вправе разместить на сайте регистрирующего органа запрос о направлении по указанному в нем адресу электронной почты информации о факте предоставления в регистрирующий орган после размещения такого запроса документов в отношении указанного в запросе юрлица, ИП.</a:t>
            </a:r>
          </a:p>
          <a:p>
            <a:pPr indent="180000" algn="just">
              <a:spcBef>
                <a:spcPts val="0"/>
              </a:spcBef>
            </a:pPr>
            <a:r>
              <a:rPr lang="ru-RU" sz="1100" dirty="0">
                <a:solidFill>
                  <a:schemeClr val="tx1"/>
                </a:solidFill>
                <a:latin typeface="Arial Narrow" panose="020B0606020202030204" pitchFamily="34" charset="0"/>
              </a:rPr>
              <a:t>Введены дополнительные основания для отказа в госрегистрации. Это направление документов, оформленных с нарушением установленных требований и передача материалов с недостоверными сведениями.</a:t>
            </a:r>
          </a:p>
          <a:p>
            <a:pPr indent="180000" algn="just">
              <a:spcBef>
                <a:spcPts val="0"/>
              </a:spcBef>
            </a:pPr>
            <a:r>
              <a:rPr lang="ru-RU" sz="1100" dirty="0">
                <a:solidFill>
                  <a:schemeClr val="tx1"/>
                </a:solidFill>
                <a:latin typeface="Arial Narrow" panose="020B0606020202030204" pitchFamily="34" charset="0"/>
              </a:rPr>
              <a:t>Если заявителю было отказано в регистрации из-за непредоставления или неправильного оформления документов, то на исправление выделяется 3 месяца со дня принятия решения об отказе.</a:t>
            </a:r>
          </a:p>
          <a:p>
            <a:pPr indent="180000" algn="just">
              <a:spcBef>
                <a:spcPts val="0"/>
              </a:spcBef>
            </a:pPr>
            <a:r>
              <a:rPr lang="ru-RU" sz="1100" dirty="0">
                <a:solidFill>
                  <a:schemeClr val="tx1"/>
                </a:solidFill>
                <a:latin typeface="Arial Narrow" panose="020B0606020202030204" pitchFamily="34" charset="0"/>
              </a:rPr>
              <a:t>В течение этого срока можно один раз предоставить документы без повторной уплаты госпошлины. При этом материалы, которые остались у регистрирующего органа после отказа, повторно направлять не требуется.</a:t>
            </a:r>
          </a:p>
          <a:p>
            <a:pPr indent="180000" algn="just">
              <a:spcBef>
                <a:spcPts val="0"/>
              </a:spcBef>
            </a:pPr>
            <a:r>
              <a:rPr lang="ru-RU" sz="1100" dirty="0">
                <a:solidFill>
                  <a:schemeClr val="tx1"/>
                </a:solidFill>
                <a:latin typeface="Arial Narrow" panose="020B0606020202030204" pitchFamily="34" charset="0"/>
              </a:rPr>
              <a:t>Федеральный закон вступает в силу со дня его официального опубликования, за исключением положений, для которых предусмотрены иные сроки.</a:t>
            </a:r>
          </a:p>
          <a:p>
            <a:pPr indent="180000" algn="just">
              <a:spcBef>
                <a:spcPts val="0"/>
              </a:spcBef>
            </a:pPr>
            <a:endParaRPr lang="ru-RU" sz="1100" dirty="0">
              <a:solidFill>
                <a:schemeClr val="tx1"/>
              </a:solidFill>
              <a:latin typeface="Arial Narrow" panose="020B0606020202030204" pitchFamily="34" charset="0"/>
            </a:endParaRPr>
          </a:p>
        </p:txBody>
      </p:sp>
      <p:sp>
        <p:nvSpPr>
          <p:cNvPr id="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38</a:t>
            </a:fld>
            <a:endParaRPr lang="ru-RU" sz="1800" dirty="0" smtClean="0">
              <a:solidFill>
                <a:schemeClr val="tx1"/>
              </a:solidFill>
              <a:latin typeface="Arial Narrow" panose="020B0606020202030204" pitchFamily="34" charset="0"/>
            </a:endParaRPr>
          </a:p>
        </p:txBody>
      </p:sp>
      <p:sp>
        <p:nvSpPr>
          <p:cNvPr id="5" name="Заголовок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latin typeface="Arial Narrow" panose="020B0606020202030204" pitchFamily="34" charset="0"/>
              </a:rPr>
              <a:t>Основные изменения налогового законодательства</a:t>
            </a:r>
          </a:p>
        </p:txBody>
      </p:sp>
    </p:spTree>
    <p:extLst>
      <p:ext uri="{BB962C8B-B14F-4D97-AF65-F5344CB8AC3E}">
        <p14:creationId xmlns:p14="http://schemas.microsoft.com/office/powerpoint/2010/main" val="720011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39</a:t>
            </a:fld>
            <a:endParaRPr lang="ru-RU" sz="1800" dirty="0" smtClean="0">
              <a:solidFill>
                <a:schemeClr val="tx1"/>
              </a:solidFill>
              <a:latin typeface="Arial Narrow" panose="020B0606020202030204" pitchFamily="34" charset="0"/>
            </a:endParaRPr>
          </a:p>
        </p:txBody>
      </p:sp>
      <p:sp>
        <p:nvSpPr>
          <p:cNvPr id="5" name="Заголовок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latin typeface="Arial Narrow" panose="020B0606020202030204" pitchFamily="34" charset="0"/>
              </a:rPr>
              <a:t>Основные изменения налогового законодательства</a:t>
            </a:r>
          </a:p>
        </p:txBody>
      </p:sp>
      <p:sp>
        <p:nvSpPr>
          <p:cNvPr id="8" name="Подзаголовок 2"/>
          <p:cNvSpPr>
            <a:spLocks noGrp="1"/>
          </p:cNvSpPr>
          <p:nvPr>
            <p:ph type="subTitle" idx="1"/>
          </p:nvPr>
        </p:nvSpPr>
        <p:spPr>
          <a:xfrm>
            <a:off x="457200" y="1052736"/>
            <a:ext cx="8435280" cy="5328592"/>
          </a:xfrm>
        </p:spPr>
        <p:txBody>
          <a:bodyPr numCol="2" spcCol="360000">
            <a:normAutofit fontScale="85000" lnSpcReduction="20000"/>
          </a:bodyPr>
          <a:lstStyle/>
          <a:p>
            <a:pPr indent="180000" algn="just">
              <a:lnSpc>
                <a:spcPct val="110000"/>
              </a:lnSpc>
              <a:spcBef>
                <a:spcPts val="0"/>
              </a:spcBef>
            </a:pPr>
            <a:r>
              <a:rPr lang="ru-RU" sz="1200" b="1" dirty="0">
                <a:solidFill>
                  <a:schemeClr val="tx1"/>
                </a:solidFill>
                <a:latin typeface="Arial Narrow" panose="020B0606020202030204" pitchFamily="34" charset="0"/>
              </a:rPr>
              <a:t>Федеральный закон от 27.11.2017 № 335-ФЗ «О внесении изменений в части первую и вторую Налогового кодекса Российской Федерации и отдельные законодательные акты Российской Федерации».</a:t>
            </a:r>
            <a:endParaRPr lang="ru-RU" sz="1200" dirty="0">
              <a:solidFill>
                <a:schemeClr val="tx1"/>
              </a:solidFill>
              <a:latin typeface="Arial Narrow" panose="020B0606020202030204" pitchFamily="34" charset="0"/>
            </a:endParaRPr>
          </a:p>
          <a:p>
            <a:pPr indent="180000" algn="just">
              <a:lnSpc>
                <a:spcPct val="110000"/>
              </a:lnSpc>
              <a:spcBef>
                <a:spcPts val="0"/>
              </a:spcBef>
            </a:pPr>
            <a:r>
              <a:rPr lang="ru-RU" sz="1200" dirty="0">
                <a:solidFill>
                  <a:schemeClr val="tx1"/>
                </a:solidFill>
                <a:latin typeface="Arial Narrow" panose="020B0606020202030204" pitchFamily="34" charset="0"/>
              </a:rPr>
              <a:t>С 2018 года:</a:t>
            </a:r>
          </a:p>
          <a:p>
            <a:pPr indent="180000" algn="just">
              <a:lnSpc>
                <a:spcPct val="110000"/>
              </a:lnSpc>
              <a:spcBef>
                <a:spcPts val="0"/>
              </a:spcBef>
            </a:pPr>
            <a:r>
              <a:rPr lang="ru-RU" sz="1200" dirty="0">
                <a:solidFill>
                  <a:schemeClr val="tx1"/>
                </a:solidFill>
                <a:latin typeface="Arial Narrow" panose="020B0606020202030204" pitchFamily="34" charset="0"/>
              </a:rPr>
              <a:t>1. Обязанность по уплате НДС при реализации лома и отходов черных и цветных металлов, алюминия вторичного и его сплавов, а также сырых шкур животных возложена на покупателя, который в данном случае выступает в роли налогового агента. Исключение составляют физические лица, не являющиеся индивидуальными предпринимателями.</a:t>
            </a:r>
          </a:p>
          <a:p>
            <a:pPr indent="180000" algn="just">
              <a:lnSpc>
                <a:spcPct val="110000"/>
              </a:lnSpc>
              <a:spcBef>
                <a:spcPts val="0"/>
              </a:spcBef>
            </a:pPr>
            <a:r>
              <a:rPr lang="ru-RU" sz="1200" dirty="0">
                <a:solidFill>
                  <a:schemeClr val="tx1"/>
                </a:solidFill>
                <a:latin typeface="Arial Narrow" panose="020B0606020202030204" pitchFamily="34" charset="0"/>
              </a:rPr>
              <a:t>Покупатели - налоговые агенты указанных товаров обязаны исчислить НДС расчетным методом и перечислить его в бюджет вне зависимости от того, являются они плательщиками этого налога или нет. </a:t>
            </a:r>
          </a:p>
          <a:p>
            <a:pPr indent="180000" algn="just">
              <a:lnSpc>
                <a:spcPct val="110000"/>
              </a:lnSpc>
              <a:spcBef>
                <a:spcPts val="0"/>
              </a:spcBef>
            </a:pPr>
            <a:r>
              <a:rPr lang="ru-RU" sz="1200" dirty="0">
                <a:solidFill>
                  <a:schemeClr val="tx1"/>
                </a:solidFill>
                <a:latin typeface="Arial Narrow" panose="020B0606020202030204" pitchFamily="34" charset="0"/>
              </a:rPr>
              <a:t>Одновременно с исчислением налога покупатель вправе заявить соответствующий вычет. </a:t>
            </a:r>
          </a:p>
          <a:p>
            <a:pPr indent="180000" algn="just">
              <a:lnSpc>
                <a:spcPct val="110000"/>
              </a:lnSpc>
              <a:spcBef>
                <a:spcPts val="0"/>
              </a:spcBef>
            </a:pPr>
            <a:r>
              <a:rPr lang="ru-RU" sz="1200" dirty="0">
                <a:solidFill>
                  <a:schemeClr val="tx1"/>
                </a:solidFill>
                <a:latin typeface="Arial Narrow" panose="020B0606020202030204" pitchFamily="34" charset="0"/>
              </a:rPr>
              <a:t>2. Отсутствует право на вычет сумм НДС в случае приобретения товаров (работ, услуг), основных средств за счет субсидий (бюджетных инвестиций).</a:t>
            </a:r>
          </a:p>
          <a:p>
            <a:pPr indent="180000" algn="just">
              <a:lnSpc>
                <a:spcPct val="110000"/>
              </a:lnSpc>
              <a:spcBef>
                <a:spcPts val="0"/>
              </a:spcBef>
            </a:pPr>
            <a:r>
              <a:rPr lang="ru-RU" sz="1200" dirty="0">
                <a:solidFill>
                  <a:schemeClr val="tx1"/>
                </a:solidFill>
                <a:latin typeface="Arial Narrow" panose="020B0606020202030204" pitchFamily="34" charset="0"/>
              </a:rPr>
              <a:t>При получении налогоплательщиками из бюджетов бюджетной системы Российской Федерации бюджетных инвестиций на возмещение затрат, связанных с оплатой приобретенных товаров (работ, услуг), в том числе основных средств и нематериальных активов, имущественных прав, у налогоплательщика либо возникает обязанность по восстановлению НДС, либо отсутствует право на вычет.</a:t>
            </a:r>
          </a:p>
          <a:p>
            <a:pPr indent="180000" algn="just">
              <a:lnSpc>
                <a:spcPct val="110000"/>
              </a:lnSpc>
              <a:spcBef>
                <a:spcPts val="0"/>
              </a:spcBef>
            </a:pPr>
            <a:r>
              <a:rPr lang="ru-RU" sz="1200" dirty="0">
                <a:solidFill>
                  <a:schemeClr val="tx1"/>
                </a:solidFill>
                <a:latin typeface="Arial Narrow" panose="020B0606020202030204" pitchFamily="34" charset="0"/>
              </a:rPr>
              <a:t>В случае, если предоставленные из бюджетов бюджетной системы Российской Федерации субсидии и (или) бюджетные инвестиции частично компенсируют понесенные налогоплательщиком расходы, то восстановление принятых к вычету сумм НДС производится в соответствующей доле.</a:t>
            </a:r>
          </a:p>
          <a:p>
            <a:pPr indent="180000" algn="just">
              <a:lnSpc>
                <a:spcPct val="110000"/>
              </a:lnSpc>
              <a:spcBef>
                <a:spcPts val="0"/>
              </a:spcBef>
            </a:pPr>
            <a:r>
              <a:rPr lang="ru-RU" sz="1200" dirty="0">
                <a:solidFill>
                  <a:schemeClr val="tx1"/>
                </a:solidFill>
                <a:latin typeface="Arial Narrow" panose="020B0606020202030204" pitchFamily="34" charset="0"/>
              </a:rPr>
              <a:t>3. Отсутствует право на вычет НДС, предъявленного по товарам (работам, услугам), подлежащим использованию исключительно в необлагаемых данным налогом операциях даже в случае, если доля совокупных расходов на приобретение, производство и (или) реализацию товаров (работ, услуг), имущественных прав, операции по реализации которых не подлежат налогообложению, не превышает 5 процентов общей величины совокупных расходов на приобретение, производство и (или) реализацию товаров (работ, услуг), имущественных прав.</a:t>
            </a:r>
          </a:p>
          <a:p>
            <a:pPr indent="180000" algn="just">
              <a:lnSpc>
                <a:spcPct val="110000"/>
              </a:lnSpc>
              <a:spcBef>
                <a:spcPts val="0"/>
              </a:spcBef>
            </a:pPr>
            <a:r>
              <a:rPr lang="ru-RU" sz="1200" dirty="0">
                <a:solidFill>
                  <a:schemeClr val="tx1"/>
                </a:solidFill>
                <a:latin typeface="Arial Narrow" panose="020B0606020202030204" pitchFamily="34" charset="0"/>
              </a:rPr>
              <a:t>4. Налоговый кодекс Российской Федерации  дополнен положениями об инвестиционном налоговом вычете по налогу на прибыль организаций.</a:t>
            </a:r>
          </a:p>
          <a:p>
            <a:pPr indent="180000" algn="just">
              <a:lnSpc>
                <a:spcPct val="110000"/>
              </a:lnSpc>
              <a:spcBef>
                <a:spcPts val="0"/>
              </a:spcBef>
            </a:pPr>
            <a:r>
              <a:rPr lang="ru-RU" sz="1200" dirty="0">
                <a:solidFill>
                  <a:schemeClr val="tx1"/>
                </a:solidFill>
                <a:latin typeface="Arial Narrow" panose="020B0606020202030204" pitchFamily="34" charset="0"/>
              </a:rPr>
              <a:t>Право на применение инвестиционного налогового вычета устанавливается законами субъектов Российской Федерации и означает предоставление налогоплательщикам возможности уменьшить налог на прибыль на сумму инвестиций в строительство, покупку и модернизацию оборудования. При этом регионы вправе устанавливать категории налогоплательщиков, которые могут применить такой вычет, а также размер вычета.</a:t>
            </a:r>
          </a:p>
          <a:p>
            <a:pPr indent="180000" algn="just">
              <a:lnSpc>
                <a:spcPct val="110000"/>
              </a:lnSpc>
              <a:spcBef>
                <a:spcPts val="0"/>
              </a:spcBef>
            </a:pPr>
            <a:r>
              <a:rPr lang="ru-RU" sz="1200" dirty="0">
                <a:solidFill>
                  <a:schemeClr val="tx1"/>
                </a:solidFill>
                <a:latin typeface="Arial Narrow" panose="020B0606020202030204" pitchFamily="34" charset="0"/>
              </a:rPr>
              <a:t>5. Повышены акцизы на автомобильный бензин класса 5 и дизельное топливо, установлены разноуровневые ставки акциза для автомобилей в зависимости от мощности двигателя.</a:t>
            </a:r>
          </a:p>
          <a:p>
            <a:pPr indent="180000" algn="just">
              <a:lnSpc>
                <a:spcPct val="110000"/>
              </a:lnSpc>
              <a:spcBef>
                <a:spcPts val="0"/>
              </a:spcBef>
            </a:pPr>
            <a:r>
              <a:rPr lang="ru-RU" sz="1200" dirty="0">
                <a:solidFill>
                  <a:schemeClr val="tx1"/>
                </a:solidFill>
                <a:latin typeface="Arial Narrow" panose="020B0606020202030204" pitchFamily="34" charset="0"/>
              </a:rPr>
              <a:t>Уточнено определение средних дистиллятов, введен новый вид свидетельств – свидетельство о регистрации лица, совершающего операции по переработке средних дистиллятов и установлен порядок применения налоговых вычетов по операциям со средними дистиллятами. Операции по получению средних дистиллятов (приобретение в собственность), а также операции по их оприходованию в результате оказания услуг по переработке сырья (материалов), принадлежащих организации на праве собственности, отнесены к объектам налогообложения акцизами.</a:t>
            </a:r>
          </a:p>
          <a:p>
            <a:pPr indent="180000" algn="just">
              <a:lnSpc>
                <a:spcPct val="110000"/>
              </a:lnSpc>
              <a:spcBef>
                <a:spcPts val="0"/>
              </a:spcBef>
            </a:pPr>
            <a:r>
              <a:rPr lang="ru-RU" sz="1200" dirty="0">
                <a:solidFill>
                  <a:schemeClr val="tx1"/>
                </a:solidFill>
                <a:latin typeface="Arial Narrow" panose="020B0606020202030204" pitchFamily="34" charset="0"/>
              </a:rPr>
              <a:t>С 2019 года:</a:t>
            </a:r>
          </a:p>
          <a:p>
            <a:pPr indent="180000" algn="just">
              <a:lnSpc>
                <a:spcPct val="110000"/>
              </a:lnSpc>
              <a:spcBef>
                <a:spcPts val="0"/>
              </a:spcBef>
            </a:pPr>
            <a:r>
              <a:rPr lang="ru-RU" sz="1200" dirty="0">
                <a:solidFill>
                  <a:schemeClr val="tx1"/>
                </a:solidFill>
                <a:latin typeface="Arial Narrow" panose="020B0606020202030204" pitchFamily="34" charset="0"/>
              </a:rPr>
              <a:t>1. Сельхозпроизводители признаются плательщиками НДС и должны будут уплачивать налог в общеустановленном порядке. Положения п. 3 ст. 346.1 Налогового кодекса Российской Федерации, в соответствии с которыми лица, применяющие ЕСХН, не признаются плательщиками НДС, действуют по 31.12.2018 включительно</a:t>
            </a:r>
          </a:p>
          <a:p>
            <a:pPr indent="180000" algn="just">
              <a:lnSpc>
                <a:spcPct val="110000"/>
              </a:lnSpc>
              <a:spcBef>
                <a:spcPts val="0"/>
              </a:spcBef>
            </a:pPr>
            <a:r>
              <a:rPr lang="ru-RU" sz="1200" dirty="0">
                <a:solidFill>
                  <a:schemeClr val="tx1"/>
                </a:solidFill>
                <a:latin typeface="Arial Narrow" panose="020B0606020202030204" pitchFamily="34" charset="0"/>
              </a:rPr>
              <a:t>При этом  налогоплательщики смогут заявить право на освобождение от уплаты НДС, если за предшествующий налоговый период по ЕСХН сумма дохода, полученного от реализации товаров (работ, услуг) в рамках данного спецрежима, без учета налога не превысила в совокупности определённый размер в год (за 2018 год - 100 млн. руб.).</a:t>
            </a:r>
          </a:p>
          <a:p>
            <a:pPr indent="180000" algn="just">
              <a:lnSpc>
                <a:spcPct val="110000"/>
              </a:lnSpc>
              <a:spcBef>
                <a:spcPts val="0"/>
              </a:spcBef>
            </a:pPr>
            <a:r>
              <a:rPr lang="ru-RU" sz="1200" dirty="0">
                <a:solidFill>
                  <a:schemeClr val="tx1"/>
                </a:solidFill>
                <a:latin typeface="Arial Narrow" panose="020B0606020202030204" pitchFamily="34" charset="0"/>
              </a:rPr>
              <a:t>2. По всем продажам электронных услуг в России обязанность по уплате НДС будет возложена на иностранную компанию, а российские покупатели - юридические лица и индивидуальные предприниматели – будут освобождены от обязанностей налогового агента по НДС. </a:t>
            </a:r>
          </a:p>
          <a:p>
            <a:pPr indent="180000" algn="just">
              <a:lnSpc>
                <a:spcPct val="110000"/>
              </a:lnSpc>
              <a:spcBef>
                <a:spcPts val="0"/>
              </a:spcBef>
            </a:pPr>
            <a:r>
              <a:rPr lang="ru-RU" sz="1200" dirty="0">
                <a:solidFill>
                  <a:schemeClr val="tx1"/>
                </a:solidFill>
                <a:latin typeface="Arial Narrow" panose="020B0606020202030204" pitchFamily="34" charset="0"/>
              </a:rPr>
              <a:t>В настоящее время иностранная интернет-компания обязана уплачивать в бюджет России НДС со стоимости реализуемых на территории России услуг в электронной форме только в том случае, если конечным потребителем этих услуг является физическое лицо.</a:t>
            </a:r>
          </a:p>
          <a:p>
            <a:pPr indent="180000" algn="just">
              <a:lnSpc>
                <a:spcPct val="110000"/>
              </a:lnSpc>
              <a:spcBef>
                <a:spcPts val="0"/>
              </a:spcBef>
            </a:pPr>
            <a:endParaRPr lang="ru-RU" sz="12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897420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800" dirty="0">
                <a:latin typeface="Arial Narrow" panose="020B0606020202030204" pitchFamily="34" charset="0"/>
              </a:rPr>
              <a:t>Ключевые направления развития внутреннего рынка</a:t>
            </a:r>
          </a:p>
        </p:txBody>
      </p:sp>
      <p:pic>
        <p:nvPicPr>
          <p:cNvPr id="205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586" y="2173493"/>
            <a:ext cx="662667" cy="67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1520" y="5762951"/>
            <a:ext cx="9715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011" y="1332709"/>
            <a:ext cx="774738" cy="54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305900" y="6074132"/>
            <a:ext cx="1519968" cy="307777"/>
          </a:xfrm>
          <a:prstGeom prst="rect">
            <a:avLst/>
          </a:prstGeom>
        </p:spPr>
        <p:txBody>
          <a:bodyPr wrap="none">
            <a:spAutoFit/>
          </a:bodyPr>
          <a:lstStyle/>
          <a:p>
            <a:r>
              <a:rPr lang="ru-RU" sz="1400" b="1" dirty="0">
                <a:solidFill>
                  <a:schemeClr val="tx1">
                    <a:lumMod val="75000"/>
                    <a:lumOff val="25000"/>
                  </a:schemeClr>
                </a:solidFill>
                <a:latin typeface="Arial Narrow" panose="020B0606020202030204" pitchFamily="34" charset="0"/>
              </a:rPr>
              <a:t>Оптовая торговля</a:t>
            </a:r>
          </a:p>
        </p:txBody>
      </p:sp>
      <p:sp>
        <p:nvSpPr>
          <p:cNvPr id="16" name="Прямоугольник 15"/>
          <p:cNvSpPr/>
          <p:nvPr/>
        </p:nvSpPr>
        <p:spPr>
          <a:xfrm>
            <a:off x="1253817" y="3415988"/>
            <a:ext cx="1301959" cy="307777"/>
          </a:xfrm>
          <a:prstGeom prst="rect">
            <a:avLst/>
          </a:prstGeom>
        </p:spPr>
        <p:txBody>
          <a:bodyPr wrap="none">
            <a:spAutoFit/>
          </a:bodyPr>
          <a:lstStyle/>
          <a:p>
            <a:r>
              <a:rPr lang="ru-RU" sz="1400" b="1" dirty="0">
                <a:solidFill>
                  <a:schemeClr val="tx1">
                    <a:lumMod val="75000"/>
                    <a:lumOff val="25000"/>
                  </a:schemeClr>
                </a:solidFill>
                <a:latin typeface="Arial Narrow" panose="020B0606020202030204" pitchFamily="34" charset="0"/>
              </a:rPr>
              <a:t>Строительство</a:t>
            </a:r>
          </a:p>
        </p:txBody>
      </p:sp>
      <p:pic>
        <p:nvPicPr>
          <p:cNvPr id="17" name="Picture 4" descr="C:\Users\0000-09-030\Documents\инвестиции.jp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1881" t="24099" r="74090" b="62271"/>
          <a:stretch/>
        </p:blipFill>
        <p:spPr bwMode="auto">
          <a:xfrm>
            <a:off x="276011" y="4021546"/>
            <a:ext cx="666750" cy="6762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1186236" y="4021546"/>
            <a:ext cx="1540806" cy="738664"/>
          </a:xfrm>
          <a:prstGeom prst="rect">
            <a:avLst/>
          </a:prstGeom>
        </p:spPr>
        <p:txBody>
          <a:bodyPr wrap="none">
            <a:spAutoFit/>
          </a:bodyPr>
          <a:lstStyle/>
          <a:p>
            <a:r>
              <a:rPr lang="ru-RU" sz="1400" b="1" dirty="0">
                <a:solidFill>
                  <a:schemeClr val="tx1">
                    <a:lumMod val="75000"/>
                    <a:lumOff val="25000"/>
                  </a:schemeClr>
                </a:solidFill>
                <a:latin typeface="Arial Narrow" panose="020B0606020202030204" pitchFamily="34" charset="0"/>
              </a:rPr>
              <a:t>Инвестиции в </a:t>
            </a:r>
            <a:endParaRPr lang="ru-RU" sz="1400" b="1" dirty="0" smtClean="0">
              <a:solidFill>
                <a:schemeClr val="tx1">
                  <a:lumMod val="75000"/>
                  <a:lumOff val="25000"/>
                </a:schemeClr>
              </a:solidFill>
              <a:latin typeface="Arial Narrow" panose="020B0606020202030204" pitchFamily="34" charset="0"/>
            </a:endParaRPr>
          </a:p>
          <a:p>
            <a:r>
              <a:rPr lang="ru-RU" sz="1400" b="1" dirty="0" smtClean="0">
                <a:solidFill>
                  <a:schemeClr val="tx1">
                    <a:lumMod val="75000"/>
                    <a:lumOff val="25000"/>
                  </a:schemeClr>
                </a:solidFill>
                <a:latin typeface="Arial Narrow" panose="020B0606020202030204" pitchFamily="34" charset="0"/>
              </a:rPr>
              <a:t>основной капитал</a:t>
            </a:r>
          </a:p>
          <a:p>
            <a:r>
              <a:rPr lang="ru-RU" sz="1400" b="1" dirty="0" smtClean="0">
                <a:solidFill>
                  <a:schemeClr val="tx1">
                    <a:lumMod val="75000"/>
                    <a:lumOff val="25000"/>
                  </a:schemeClr>
                </a:solidFill>
                <a:latin typeface="Arial Narrow" panose="020B0606020202030204" pitchFamily="34" charset="0"/>
              </a:rPr>
              <a:t>(январь-сентябрь)</a:t>
            </a:r>
          </a:p>
        </p:txBody>
      </p:sp>
      <p:sp>
        <p:nvSpPr>
          <p:cNvPr id="19" name="Прямоугольник 18"/>
          <p:cNvSpPr/>
          <p:nvPr/>
        </p:nvSpPr>
        <p:spPr>
          <a:xfrm>
            <a:off x="1177660" y="5159261"/>
            <a:ext cx="1678665" cy="307777"/>
          </a:xfrm>
          <a:prstGeom prst="rect">
            <a:avLst/>
          </a:prstGeom>
        </p:spPr>
        <p:txBody>
          <a:bodyPr wrap="none">
            <a:spAutoFit/>
          </a:bodyPr>
          <a:lstStyle/>
          <a:p>
            <a:r>
              <a:rPr lang="ru-RU" sz="1400" b="1" dirty="0">
                <a:solidFill>
                  <a:schemeClr val="tx1">
                    <a:lumMod val="75000"/>
                    <a:lumOff val="25000"/>
                  </a:schemeClr>
                </a:solidFill>
                <a:latin typeface="Arial Narrow" panose="020B0606020202030204" pitchFamily="34" charset="0"/>
              </a:rPr>
              <a:t>Розничная торговля</a:t>
            </a:r>
          </a:p>
        </p:txBody>
      </p:sp>
      <p:pic>
        <p:nvPicPr>
          <p:cNvPr id="20" name="Picture 2" descr="C:\Users\0000-09-030\Documents\торговля.jpg"/>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9199" t="18113" r="52420" b="68264"/>
          <a:stretch/>
        </p:blipFill>
        <p:spPr bwMode="auto">
          <a:xfrm>
            <a:off x="251520" y="4995626"/>
            <a:ext cx="715733" cy="5866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3508360" y="4149080"/>
            <a:ext cx="482824"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 </a:t>
            </a:r>
            <a:endParaRPr lang="ru-RU" sz="2400" dirty="0">
              <a:latin typeface="Arial Narrow" panose="020B0606020202030204" pitchFamily="34" charset="0"/>
            </a:endParaRPr>
          </a:p>
        </p:txBody>
      </p:sp>
      <p:sp>
        <p:nvSpPr>
          <p:cNvPr id="22" name="Прямоугольник 21"/>
          <p:cNvSpPr/>
          <p:nvPr/>
        </p:nvSpPr>
        <p:spPr>
          <a:xfrm>
            <a:off x="3815488" y="3376224"/>
            <a:ext cx="785793"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- 1,4</a:t>
            </a:r>
            <a:r>
              <a:rPr lang="ru-RU" b="1" dirty="0" smtClean="0">
                <a:solidFill>
                  <a:schemeClr val="accent6">
                    <a:lumMod val="75000"/>
                  </a:schemeClr>
                </a:solidFill>
                <a:latin typeface="Arial Narrow" panose="020B0606020202030204" pitchFamily="34" charset="0"/>
              </a:rPr>
              <a:t>% </a:t>
            </a:r>
            <a:endParaRPr lang="ru-RU" b="1" dirty="0">
              <a:solidFill>
                <a:schemeClr val="accent6">
                  <a:lumMod val="75000"/>
                </a:schemeClr>
              </a:solidFill>
              <a:latin typeface="Arial Narrow" panose="020B0606020202030204" pitchFamily="34" charset="0"/>
            </a:endParaRPr>
          </a:p>
        </p:txBody>
      </p:sp>
      <p:sp>
        <p:nvSpPr>
          <p:cNvPr id="25" name="Прямоугольник 24"/>
          <p:cNvSpPr/>
          <p:nvPr/>
        </p:nvSpPr>
        <p:spPr>
          <a:xfrm>
            <a:off x="3738543" y="4922379"/>
            <a:ext cx="862737" cy="523220"/>
          </a:xfrm>
          <a:prstGeom prst="rect">
            <a:avLst/>
          </a:prstGeom>
        </p:spPr>
        <p:txBody>
          <a:bodyPr wrap="none">
            <a:spAutoFit/>
          </a:bodyPr>
          <a:lstStyle/>
          <a:p>
            <a:r>
              <a:rPr lang="ru-RU" sz="2800" dirty="0" smtClean="0">
                <a:solidFill>
                  <a:srgbClr val="0070C0"/>
                </a:solidFill>
                <a:latin typeface="Arial Narrow" panose="020B0606020202030204" pitchFamily="34" charset="0"/>
                <a:sym typeface="Symbol"/>
              </a:rPr>
              <a:t> </a:t>
            </a:r>
            <a:r>
              <a:rPr lang="ru-RU" b="1" dirty="0" smtClean="0">
                <a:solidFill>
                  <a:schemeClr val="accent6">
                    <a:lumMod val="75000"/>
                  </a:schemeClr>
                </a:solidFill>
                <a:latin typeface="Arial Narrow" panose="020B0606020202030204" pitchFamily="34" charset="0"/>
                <a:sym typeface="Symbol"/>
              </a:rPr>
              <a:t>+ 1,2</a:t>
            </a:r>
            <a:r>
              <a:rPr lang="ru-RU" b="1" dirty="0" smtClean="0">
                <a:solidFill>
                  <a:schemeClr val="accent6">
                    <a:lumMod val="75000"/>
                  </a:schemeClr>
                </a:solidFill>
                <a:latin typeface="Arial Narrow" panose="020B0606020202030204" pitchFamily="34" charset="0"/>
              </a:rPr>
              <a:t>%</a:t>
            </a:r>
            <a:endParaRPr lang="ru-RU" b="1" dirty="0">
              <a:solidFill>
                <a:schemeClr val="accent6">
                  <a:lumMod val="75000"/>
                </a:schemeClr>
              </a:solidFill>
              <a:latin typeface="Arial Narrow" panose="020B0606020202030204" pitchFamily="34" charset="0"/>
            </a:endParaRPr>
          </a:p>
        </p:txBody>
      </p:sp>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586" y="3110810"/>
            <a:ext cx="6096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Прямоугольник 27"/>
          <p:cNvSpPr/>
          <p:nvPr/>
        </p:nvSpPr>
        <p:spPr>
          <a:xfrm rot="10800000">
            <a:off x="3501624" y="3347786"/>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29" name="Прямоугольник 28"/>
          <p:cNvSpPr/>
          <p:nvPr/>
        </p:nvSpPr>
        <p:spPr>
          <a:xfrm>
            <a:off x="3820297" y="4204626"/>
            <a:ext cx="780983" cy="369332"/>
          </a:xfrm>
          <a:prstGeom prst="rect">
            <a:avLst/>
          </a:prstGeom>
        </p:spPr>
        <p:txBody>
          <a:bodyPr wrap="none">
            <a:spAutoFit/>
          </a:bodyPr>
          <a:lstStyle/>
          <a:p>
            <a:pPr lvl="0"/>
            <a:r>
              <a:rPr lang="ru-RU" b="1" dirty="0" smtClean="0">
                <a:solidFill>
                  <a:schemeClr val="accent6">
                    <a:lumMod val="75000"/>
                  </a:schemeClr>
                </a:solidFill>
                <a:latin typeface="Arial Narrow" panose="020B0606020202030204" pitchFamily="34" charset="0"/>
                <a:sym typeface="Symbol"/>
              </a:rPr>
              <a:t>+ </a:t>
            </a:r>
            <a:r>
              <a:rPr lang="ru-RU" b="1" dirty="0" smtClean="0">
                <a:solidFill>
                  <a:schemeClr val="accent6">
                    <a:lumMod val="75000"/>
                  </a:schemeClr>
                </a:solidFill>
                <a:latin typeface="Arial Narrow" panose="020B0606020202030204" pitchFamily="34" charset="0"/>
              </a:rPr>
              <a:t>4,2%</a:t>
            </a:r>
            <a:endParaRPr lang="ru-RU" b="1" dirty="0">
              <a:solidFill>
                <a:schemeClr val="accent6">
                  <a:lumMod val="75000"/>
                </a:schemeClr>
              </a:solidFill>
              <a:latin typeface="Arial Narrow" panose="020B0606020202030204" pitchFamily="34" charset="0"/>
            </a:endParaRPr>
          </a:p>
        </p:txBody>
      </p:sp>
      <p:sp>
        <p:nvSpPr>
          <p:cNvPr id="30" name="Прямоугольник 29"/>
          <p:cNvSpPr/>
          <p:nvPr/>
        </p:nvSpPr>
        <p:spPr>
          <a:xfrm>
            <a:off x="3501624" y="5066020"/>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31" name="Прямоугольник 30"/>
          <p:cNvSpPr/>
          <p:nvPr/>
        </p:nvSpPr>
        <p:spPr>
          <a:xfrm>
            <a:off x="3738543" y="5893810"/>
            <a:ext cx="862737" cy="523220"/>
          </a:xfrm>
          <a:prstGeom prst="rect">
            <a:avLst/>
          </a:prstGeom>
        </p:spPr>
        <p:txBody>
          <a:bodyPr wrap="none">
            <a:spAutoFit/>
          </a:bodyPr>
          <a:lstStyle/>
          <a:p>
            <a:r>
              <a:rPr lang="ru-RU" sz="2800" dirty="0" smtClean="0">
                <a:solidFill>
                  <a:srgbClr val="0070C0"/>
                </a:solidFill>
                <a:latin typeface="Arial Narrow" panose="020B0606020202030204" pitchFamily="34" charset="0"/>
                <a:sym typeface="Symbol"/>
              </a:rPr>
              <a:t> </a:t>
            </a:r>
            <a:r>
              <a:rPr lang="ru-RU" b="1" dirty="0" smtClean="0">
                <a:solidFill>
                  <a:schemeClr val="accent6">
                    <a:lumMod val="75000"/>
                  </a:schemeClr>
                </a:solidFill>
                <a:latin typeface="Arial Narrow" panose="020B0606020202030204" pitchFamily="34" charset="0"/>
                <a:sym typeface="Symbol"/>
              </a:rPr>
              <a:t>+ 5,9</a:t>
            </a:r>
            <a:r>
              <a:rPr lang="ru-RU" b="1" dirty="0" smtClean="0">
                <a:solidFill>
                  <a:schemeClr val="accent6">
                    <a:lumMod val="75000"/>
                  </a:schemeClr>
                </a:solidFill>
                <a:latin typeface="Arial Narrow" panose="020B0606020202030204" pitchFamily="34" charset="0"/>
              </a:rPr>
              <a:t>%</a:t>
            </a:r>
            <a:endParaRPr lang="ru-RU" b="1" dirty="0">
              <a:solidFill>
                <a:schemeClr val="accent6">
                  <a:lumMod val="75000"/>
                </a:schemeClr>
              </a:solidFill>
              <a:latin typeface="Arial Narrow" panose="020B0606020202030204" pitchFamily="34" charset="0"/>
            </a:endParaRPr>
          </a:p>
        </p:txBody>
      </p:sp>
      <p:sp>
        <p:nvSpPr>
          <p:cNvPr id="33" name="Прямоугольник 32"/>
          <p:cNvSpPr/>
          <p:nvPr/>
        </p:nvSpPr>
        <p:spPr>
          <a:xfrm>
            <a:off x="3501624" y="5930116"/>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6" name="Прямоугольник 5"/>
          <p:cNvSpPr/>
          <p:nvPr/>
        </p:nvSpPr>
        <p:spPr>
          <a:xfrm>
            <a:off x="1223070" y="1421940"/>
            <a:ext cx="2048959" cy="307777"/>
          </a:xfrm>
          <a:prstGeom prst="rect">
            <a:avLst/>
          </a:prstGeom>
        </p:spPr>
        <p:txBody>
          <a:bodyPr wrap="none">
            <a:spAutoFit/>
          </a:bodyPr>
          <a:lstStyle/>
          <a:p>
            <a:r>
              <a:rPr lang="ru-RU" sz="1400" b="1" dirty="0">
                <a:solidFill>
                  <a:schemeClr val="tx1">
                    <a:lumMod val="75000"/>
                    <a:lumOff val="25000"/>
                  </a:schemeClr>
                </a:solidFill>
                <a:latin typeface="Arial Narrow" panose="020B0606020202030204" pitchFamily="34" charset="0"/>
              </a:rPr>
              <a:t>Г</a:t>
            </a:r>
            <a:r>
              <a:rPr lang="x-none" sz="1400" b="1" smtClean="0">
                <a:solidFill>
                  <a:schemeClr val="tx1">
                    <a:lumMod val="75000"/>
                    <a:lumOff val="25000"/>
                  </a:schemeClr>
                </a:solidFill>
                <a:latin typeface="Arial Narrow" panose="020B0606020202030204" pitchFamily="34" charset="0"/>
              </a:rPr>
              <a:t>рузооборот</a:t>
            </a:r>
            <a:r>
              <a:rPr lang="ru-RU" sz="1400" b="1" dirty="0" smtClean="0">
                <a:solidFill>
                  <a:schemeClr val="tx1">
                    <a:lumMod val="75000"/>
                    <a:lumOff val="25000"/>
                  </a:schemeClr>
                </a:solidFill>
                <a:latin typeface="Arial Narrow" panose="020B0606020202030204" pitchFamily="34" charset="0"/>
              </a:rPr>
              <a:t> </a:t>
            </a:r>
            <a:r>
              <a:rPr lang="x-none" sz="1400" b="1" smtClean="0">
                <a:solidFill>
                  <a:schemeClr val="tx1">
                    <a:lumMod val="75000"/>
                    <a:lumOff val="25000"/>
                  </a:schemeClr>
                </a:solidFill>
                <a:latin typeface="Arial Narrow" panose="020B0606020202030204" pitchFamily="34" charset="0"/>
              </a:rPr>
              <a:t>транспорта </a:t>
            </a:r>
            <a:endParaRPr lang="ru-RU" sz="1400" b="1" dirty="0">
              <a:solidFill>
                <a:schemeClr val="tx1">
                  <a:lumMod val="75000"/>
                  <a:lumOff val="25000"/>
                </a:schemeClr>
              </a:solidFill>
              <a:latin typeface="Arial Narrow" panose="020B0606020202030204" pitchFamily="34" charset="0"/>
            </a:endParaRPr>
          </a:p>
        </p:txBody>
      </p:sp>
      <p:sp>
        <p:nvSpPr>
          <p:cNvPr id="38" name="Прямоугольник 37"/>
          <p:cNvSpPr/>
          <p:nvPr/>
        </p:nvSpPr>
        <p:spPr>
          <a:xfrm>
            <a:off x="1186236" y="2276872"/>
            <a:ext cx="2579552" cy="523220"/>
          </a:xfrm>
          <a:prstGeom prst="rect">
            <a:avLst/>
          </a:prstGeom>
        </p:spPr>
        <p:txBody>
          <a:bodyPr wrap="none">
            <a:spAutoFit/>
          </a:bodyPr>
          <a:lstStyle/>
          <a:p>
            <a:r>
              <a:rPr lang="ru-RU" sz="1400" b="1" dirty="0">
                <a:solidFill>
                  <a:schemeClr val="tx1">
                    <a:lumMod val="75000"/>
                    <a:lumOff val="25000"/>
                  </a:schemeClr>
                </a:solidFill>
                <a:latin typeface="Arial Narrow" panose="020B0606020202030204" pitchFamily="34" charset="0"/>
              </a:rPr>
              <a:t>Г</a:t>
            </a:r>
            <a:r>
              <a:rPr lang="x-none" sz="1400" b="1" smtClean="0">
                <a:solidFill>
                  <a:schemeClr val="tx1">
                    <a:lumMod val="75000"/>
                    <a:lumOff val="25000"/>
                  </a:schemeClr>
                </a:solidFill>
                <a:latin typeface="Arial Narrow" panose="020B0606020202030204" pitchFamily="34" charset="0"/>
              </a:rPr>
              <a:t>рузооборот</a:t>
            </a:r>
            <a:r>
              <a:rPr lang="ru-RU" sz="1400" b="1" dirty="0" smtClean="0">
                <a:solidFill>
                  <a:schemeClr val="tx1">
                    <a:lumMod val="75000"/>
                    <a:lumOff val="25000"/>
                  </a:schemeClr>
                </a:solidFill>
                <a:latin typeface="Arial Narrow" panose="020B0606020202030204" pitchFamily="34" charset="0"/>
              </a:rPr>
              <a:t> железнодорожного</a:t>
            </a:r>
          </a:p>
          <a:p>
            <a:r>
              <a:rPr lang="ru-RU" sz="1400" b="1" dirty="0" smtClean="0">
                <a:solidFill>
                  <a:schemeClr val="tx1">
                    <a:lumMod val="75000"/>
                    <a:lumOff val="25000"/>
                  </a:schemeClr>
                </a:solidFill>
                <a:latin typeface="Arial Narrow" panose="020B0606020202030204" pitchFamily="34" charset="0"/>
              </a:rPr>
              <a:t> </a:t>
            </a:r>
            <a:r>
              <a:rPr lang="x-none" sz="1400" b="1" smtClean="0">
                <a:solidFill>
                  <a:schemeClr val="tx1">
                    <a:lumMod val="75000"/>
                    <a:lumOff val="25000"/>
                  </a:schemeClr>
                </a:solidFill>
                <a:latin typeface="Arial Narrow" panose="020B0606020202030204" pitchFamily="34" charset="0"/>
              </a:rPr>
              <a:t>транспорта</a:t>
            </a:r>
            <a:endParaRPr lang="ru-RU" sz="1400" b="1" dirty="0">
              <a:solidFill>
                <a:schemeClr val="tx1">
                  <a:lumMod val="75000"/>
                  <a:lumOff val="25000"/>
                </a:schemeClr>
              </a:solidFill>
              <a:latin typeface="Arial Narrow" panose="020B0606020202030204" pitchFamily="34" charset="0"/>
            </a:endParaRPr>
          </a:p>
        </p:txBody>
      </p:sp>
      <p:sp>
        <p:nvSpPr>
          <p:cNvPr id="39" name="Прямоугольник 38"/>
          <p:cNvSpPr/>
          <p:nvPr/>
        </p:nvSpPr>
        <p:spPr>
          <a:xfrm>
            <a:off x="3727150" y="1431772"/>
            <a:ext cx="833883"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+ 5,4</a:t>
            </a:r>
            <a:r>
              <a:rPr lang="ru-RU" b="1" dirty="0" smtClean="0">
                <a:solidFill>
                  <a:schemeClr val="accent6">
                    <a:lumMod val="75000"/>
                  </a:schemeClr>
                </a:solidFill>
                <a:latin typeface="Arial Narrow" panose="020B0606020202030204" pitchFamily="34" charset="0"/>
              </a:rPr>
              <a:t>% </a:t>
            </a:r>
            <a:endParaRPr lang="ru-RU" b="1" dirty="0">
              <a:solidFill>
                <a:schemeClr val="accent6">
                  <a:lumMod val="75000"/>
                </a:schemeClr>
              </a:solidFill>
              <a:latin typeface="Arial Narrow" panose="020B0606020202030204" pitchFamily="34" charset="0"/>
            </a:endParaRPr>
          </a:p>
        </p:txBody>
      </p:sp>
      <p:sp>
        <p:nvSpPr>
          <p:cNvPr id="40" name="Прямоугольник 39"/>
          <p:cNvSpPr/>
          <p:nvPr/>
        </p:nvSpPr>
        <p:spPr>
          <a:xfrm>
            <a:off x="3495064" y="1393502"/>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sp>
        <p:nvSpPr>
          <p:cNvPr id="41" name="Прямоугольник 40"/>
          <p:cNvSpPr/>
          <p:nvPr/>
        </p:nvSpPr>
        <p:spPr>
          <a:xfrm>
            <a:off x="1253817" y="1877674"/>
            <a:ext cx="556563" cy="307777"/>
          </a:xfrm>
          <a:prstGeom prst="rect">
            <a:avLst/>
          </a:prstGeom>
        </p:spPr>
        <p:txBody>
          <a:bodyPr wrap="none">
            <a:spAutoFit/>
          </a:bodyPr>
          <a:lstStyle/>
          <a:p>
            <a:r>
              <a:rPr lang="ru-RU" sz="1400" b="1" dirty="0">
                <a:solidFill>
                  <a:schemeClr val="tx1">
                    <a:lumMod val="75000"/>
                    <a:lumOff val="25000"/>
                  </a:schemeClr>
                </a:solidFill>
                <a:latin typeface="Arial Narrow" panose="020B0606020202030204" pitchFamily="34" charset="0"/>
              </a:rPr>
              <a:t>в</a:t>
            </a:r>
            <a:r>
              <a:rPr lang="ru-RU" sz="1400" b="1" dirty="0" smtClean="0">
                <a:solidFill>
                  <a:schemeClr val="tx1">
                    <a:lumMod val="75000"/>
                    <a:lumOff val="25000"/>
                  </a:schemeClr>
                </a:solidFill>
                <a:latin typeface="Arial Narrow" panose="020B0606020202030204" pitchFamily="34" charset="0"/>
              </a:rPr>
              <a:t> т.ч.</a:t>
            </a:r>
            <a:endParaRPr lang="ru-RU" sz="1400" b="1" dirty="0">
              <a:solidFill>
                <a:schemeClr val="tx1">
                  <a:lumMod val="75000"/>
                  <a:lumOff val="25000"/>
                </a:schemeClr>
              </a:solidFill>
              <a:latin typeface="Arial Narrow" panose="020B0606020202030204" pitchFamily="34" charset="0"/>
            </a:endParaRPr>
          </a:p>
        </p:txBody>
      </p:sp>
      <p:sp>
        <p:nvSpPr>
          <p:cNvPr id="42" name="Прямоугольник 41"/>
          <p:cNvSpPr/>
          <p:nvPr/>
        </p:nvSpPr>
        <p:spPr>
          <a:xfrm>
            <a:off x="3784103" y="2502170"/>
            <a:ext cx="833883" cy="369332"/>
          </a:xfrm>
          <a:prstGeom prst="rect">
            <a:avLst/>
          </a:prstGeom>
        </p:spPr>
        <p:txBody>
          <a:bodyPr wrap="none">
            <a:spAutoFit/>
          </a:bodyPr>
          <a:lstStyle/>
          <a:p>
            <a:pPr algn="ctr"/>
            <a:r>
              <a:rPr lang="ru-RU" b="1" dirty="0" smtClean="0">
                <a:solidFill>
                  <a:schemeClr val="accent6">
                    <a:lumMod val="75000"/>
                  </a:schemeClr>
                </a:solidFill>
                <a:latin typeface="Arial Narrow" panose="020B0606020202030204" pitchFamily="34" charset="0"/>
                <a:sym typeface="Symbol"/>
              </a:rPr>
              <a:t>+ 6,4</a:t>
            </a:r>
            <a:r>
              <a:rPr lang="ru-RU" b="1" dirty="0" smtClean="0">
                <a:solidFill>
                  <a:schemeClr val="accent6">
                    <a:lumMod val="75000"/>
                  </a:schemeClr>
                </a:solidFill>
                <a:latin typeface="Arial Narrow" panose="020B0606020202030204" pitchFamily="34" charset="0"/>
              </a:rPr>
              <a:t>% </a:t>
            </a:r>
            <a:endParaRPr lang="ru-RU" b="1" dirty="0">
              <a:solidFill>
                <a:schemeClr val="accent6">
                  <a:lumMod val="75000"/>
                </a:schemeClr>
              </a:solidFill>
              <a:latin typeface="Arial Narrow" panose="020B0606020202030204" pitchFamily="34" charset="0"/>
            </a:endParaRPr>
          </a:p>
        </p:txBody>
      </p:sp>
      <p:sp>
        <p:nvSpPr>
          <p:cNvPr id="43" name="Прямоугольник 42"/>
          <p:cNvSpPr/>
          <p:nvPr/>
        </p:nvSpPr>
        <p:spPr>
          <a:xfrm>
            <a:off x="3491880" y="2473732"/>
            <a:ext cx="401072" cy="523220"/>
          </a:xfrm>
          <a:prstGeom prst="rect">
            <a:avLst/>
          </a:prstGeom>
        </p:spPr>
        <p:txBody>
          <a:bodyPr wrap="none">
            <a:spAutoFit/>
          </a:bodyPr>
          <a:lstStyle/>
          <a:p>
            <a:r>
              <a:rPr lang="ru-RU" sz="2800" dirty="0">
                <a:solidFill>
                  <a:srgbClr val="0070C0"/>
                </a:solidFill>
                <a:latin typeface="Arial Narrow" panose="020B0606020202030204" pitchFamily="34" charset="0"/>
                <a:sym typeface="Symbol"/>
              </a:rPr>
              <a:t></a:t>
            </a:r>
            <a:endParaRPr lang="ru-RU" dirty="0"/>
          </a:p>
        </p:txBody>
      </p:sp>
      <p:cxnSp>
        <p:nvCxnSpPr>
          <p:cNvPr id="44" name="Прямая соединительная линия 43"/>
          <p:cNvCxnSpPr/>
          <p:nvPr/>
        </p:nvCxnSpPr>
        <p:spPr>
          <a:xfrm>
            <a:off x="251520" y="2996952"/>
            <a:ext cx="84969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280395" y="4797152"/>
            <a:ext cx="84969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Прямоугольник 45"/>
          <p:cNvSpPr/>
          <p:nvPr/>
        </p:nvSpPr>
        <p:spPr>
          <a:xfrm>
            <a:off x="4572001" y="1373274"/>
            <a:ext cx="4434286" cy="1169551"/>
          </a:xfrm>
          <a:prstGeom prst="rect">
            <a:avLst/>
          </a:prstGeom>
        </p:spPr>
        <p:txBody>
          <a:bodyPr wrap="square">
            <a:spAutoFit/>
          </a:bodyPr>
          <a:lstStyle/>
          <a:p>
            <a:pPr algn="just"/>
            <a:r>
              <a:rPr lang="ru-RU" sz="1400" dirty="0" smtClean="0">
                <a:latin typeface="Arial Narrow" panose="020B0606020202030204" pitchFamily="34" charset="0"/>
              </a:rPr>
              <a:t>Объем грузооборота </a:t>
            </a:r>
            <a:r>
              <a:rPr lang="ru-RU" sz="1400" dirty="0">
                <a:latin typeface="Arial Narrow" panose="020B0606020202030204" pitchFamily="34" charset="0"/>
              </a:rPr>
              <a:t>ж/д </a:t>
            </a:r>
            <a:r>
              <a:rPr lang="ru-RU" sz="1400" dirty="0" smtClean="0">
                <a:latin typeface="Arial Narrow" panose="020B0606020202030204" pitchFamily="34" charset="0"/>
              </a:rPr>
              <a:t>транспорта </a:t>
            </a:r>
            <a:r>
              <a:rPr lang="ru-RU" sz="1400" dirty="0">
                <a:latin typeface="Arial Narrow" panose="020B0606020202030204" pitchFamily="34" charset="0"/>
              </a:rPr>
              <a:t>увеличился </a:t>
            </a:r>
            <a:r>
              <a:rPr lang="ru-RU" sz="1400" dirty="0" smtClean="0">
                <a:latin typeface="Arial Narrow" panose="020B0606020202030204" pitchFamily="34" charset="0"/>
              </a:rPr>
              <a:t>на 6,4% </a:t>
            </a:r>
          </a:p>
          <a:p>
            <a:pPr algn="just"/>
            <a:r>
              <a:rPr lang="ru-RU" sz="1400" dirty="0">
                <a:latin typeface="Arial Narrow" panose="020B0606020202030204" pitchFamily="34" charset="0"/>
              </a:rPr>
              <a:t>Специфика транспортной отрасли такова, что она целиком </a:t>
            </a:r>
            <a:endParaRPr lang="ru-RU" sz="1400" dirty="0" smtClean="0">
              <a:latin typeface="Arial Narrow" panose="020B0606020202030204" pitchFamily="34" charset="0"/>
            </a:endParaRPr>
          </a:p>
          <a:p>
            <a:pPr algn="just"/>
            <a:r>
              <a:rPr lang="ru-RU" sz="1400" dirty="0" smtClean="0">
                <a:latin typeface="Arial Narrow" panose="020B0606020202030204" pitchFamily="34" charset="0"/>
              </a:rPr>
              <a:t>зависит </a:t>
            </a:r>
            <a:r>
              <a:rPr lang="ru-RU" sz="1400" dirty="0">
                <a:latin typeface="Arial Narrow" panose="020B0606020202030204" pitchFamily="34" charset="0"/>
              </a:rPr>
              <a:t>от финансово-экономических </a:t>
            </a:r>
            <a:r>
              <a:rPr lang="x-none" sz="1400" smtClean="0">
                <a:latin typeface="Arial Narrow" panose="020B0606020202030204" pitchFamily="34" charset="0"/>
              </a:rPr>
              <a:t> </a:t>
            </a:r>
            <a:r>
              <a:rPr lang="x-none" sz="1400">
                <a:latin typeface="Arial Narrow" panose="020B0606020202030204" pitchFamily="34" charset="0"/>
              </a:rPr>
              <a:t>показателей </a:t>
            </a:r>
            <a:endParaRPr lang="ru-RU" sz="1400" dirty="0" smtClean="0">
              <a:latin typeface="Arial Narrow" panose="020B0606020202030204" pitchFamily="34" charset="0"/>
            </a:endParaRPr>
          </a:p>
          <a:p>
            <a:pPr algn="just"/>
            <a:r>
              <a:rPr lang="x-none" sz="1400" smtClean="0">
                <a:latin typeface="Arial Narrow" panose="020B0606020202030204" pitchFamily="34" charset="0"/>
              </a:rPr>
              <a:t>хозяйственной </a:t>
            </a:r>
            <a:r>
              <a:rPr lang="x-none" sz="1400">
                <a:latin typeface="Arial Narrow" panose="020B0606020202030204" pitchFamily="34" charset="0"/>
              </a:rPr>
              <a:t>деятельности субъектов </a:t>
            </a:r>
            <a:r>
              <a:rPr lang="ru-RU" sz="1400" dirty="0" smtClean="0">
                <a:latin typeface="Arial Narrow" panose="020B0606020202030204" pitchFamily="34" charset="0"/>
              </a:rPr>
              <a:t>реального</a:t>
            </a:r>
          </a:p>
          <a:p>
            <a:pPr algn="just"/>
            <a:r>
              <a:rPr lang="x-none" sz="1400" smtClean="0">
                <a:latin typeface="Arial Narrow" panose="020B0606020202030204" pitchFamily="34" charset="0"/>
              </a:rPr>
              <a:t>сектора </a:t>
            </a:r>
            <a:r>
              <a:rPr lang="ru-RU" sz="1400" dirty="0" smtClean="0">
                <a:latin typeface="Arial Narrow" panose="020B0606020202030204" pitchFamily="34" charset="0"/>
              </a:rPr>
              <a:t>экономики </a:t>
            </a:r>
            <a:r>
              <a:rPr lang="x-none" sz="1400" smtClean="0">
                <a:latin typeface="Arial Narrow" panose="020B0606020202030204" pitchFamily="34" charset="0"/>
              </a:rPr>
              <a:t>и </a:t>
            </a:r>
            <a:r>
              <a:rPr lang="x-none" sz="1400">
                <a:latin typeface="Arial Narrow" panose="020B0606020202030204" pitchFamily="34" charset="0"/>
              </a:rPr>
              <a:t>платежеспособности населения</a:t>
            </a:r>
            <a:r>
              <a:rPr lang="x-none" sz="1400" smtClean="0">
                <a:latin typeface="Arial Narrow" panose="020B0606020202030204" pitchFamily="34" charset="0"/>
              </a:rPr>
              <a:t>.</a:t>
            </a:r>
            <a:endParaRPr lang="ru-RU" sz="1400" dirty="0">
              <a:latin typeface="Arial Narrow" panose="020B0606020202030204" pitchFamily="34" charset="0"/>
            </a:endParaRPr>
          </a:p>
        </p:txBody>
      </p:sp>
      <p:sp>
        <p:nvSpPr>
          <p:cNvPr id="7" name="Прямоугольник 6"/>
          <p:cNvSpPr/>
          <p:nvPr/>
        </p:nvSpPr>
        <p:spPr>
          <a:xfrm>
            <a:off x="4572000" y="4878147"/>
            <a:ext cx="4359687" cy="1384995"/>
          </a:xfrm>
          <a:prstGeom prst="rect">
            <a:avLst/>
          </a:prstGeom>
        </p:spPr>
        <p:txBody>
          <a:bodyPr wrap="square">
            <a:spAutoFit/>
          </a:bodyPr>
          <a:lstStyle/>
          <a:p>
            <a:pPr algn="just"/>
            <a:r>
              <a:rPr lang="x-none" sz="1400">
                <a:latin typeface="Arial Narrow" panose="020B0606020202030204" pitchFamily="34" charset="0"/>
              </a:rPr>
              <a:t>В </a:t>
            </a:r>
            <a:r>
              <a:rPr lang="ru-RU" sz="1400" dirty="0" smtClean="0">
                <a:latin typeface="Arial Narrow" panose="020B0606020202030204" pitchFamily="34" charset="0"/>
              </a:rPr>
              <a:t>2015-2016 гг. снижение </a:t>
            </a:r>
            <a:r>
              <a:rPr lang="x-none" sz="1400" smtClean="0">
                <a:latin typeface="Arial Narrow" panose="020B0606020202030204" pitchFamily="34" charset="0"/>
              </a:rPr>
              <a:t>розничной </a:t>
            </a:r>
            <a:r>
              <a:rPr lang="x-none" sz="1400">
                <a:latin typeface="Arial Narrow" panose="020B0606020202030204" pitchFamily="34" charset="0"/>
              </a:rPr>
              <a:t>торговли </a:t>
            </a:r>
            <a:r>
              <a:rPr lang="x-none" sz="1400" smtClean="0">
                <a:latin typeface="Arial Narrow" panose="020B0606020202030204" pitchFamily="34" charset="0"/>
              </a:rPr>
              <a:t>находил</a:t>
            </a:r>
            <a:r>
              <a:rPr lang="ru-RU" sz="1400" dirty="0" smtClean="0">
                <a:latin typeface="Arial Narrow" panose="020B0606020202030204" pitchFamily="34" charset="0"/>
              </a:rPr>
              <a:t>о</a:t>
            </a:r>
            <a:r>
              <a:rPr lang="x-none" sz="1400" smtClean="0">
                <a:latin typeface="Arial Narrow" panose="020B0606020202030204" pitchFamily="34" charset="0"/>
              </a:rPr>
              <a:t>сь </a:t>
            </a:r>
            <a:r>
              <a:rPr lang="x-none" sz="1400">
                <a:latin typeface="Arial Narrow" panose="020B0606020202030204" pitchFamily="34" charset="0"/>
              </a:rPr>
              <a:t>в диапазоне </a:t>
            </a:r>
            <a:r>
              <a:rPr lang="ru-RU" sz="1400" dirty="0" smtClean="0">
                <a:latin typeface="Arial Narrow" panose="020B0606020202030204" pitchFamily="34" charset="0"/>
              </a:rPr>
              <a:t>от «минус</a:t>
            </a:r>
            <a:r>
              <a:rPr lang="ru-RU" sz="1400" dirty="0">
                <a:latin typeface="Arial Narrow" panose="020B0606020202030204" pitchFamily="34" charset="0"/>
              </a:rPr>
              <a:t>» </a:t>
            </a:r>
            <a:r>
              <a:rPr lang="ru-RU" sz="1400" dirty="0" smtClean="0">
                <a:latin typeface="Arial Narrow" panose="020B0606020202030204" pitchFamily="34" charset="0"/>
              </a:rPr>
              <a:t>10 до «минус» 5</a:t>
            </a:r>
            <a:r>
              <a:rPr lang="x-none" sz="1400">
                <a:latin typeface="Arial Narrow" panose="020B0606020202030204" pitchFamily="34" charset="0"/>
              </a:rPr>
              <a:t>%. </a:t>
            </a:r>
            <a:r>
              <a:rPr lang="ru-RU" sz="1400" dirty="0" smtClean="0">
                <a:latin typeface="Arial Narrow" panose="020B0606020202030204" pitchFamily="34" charset="0"/>
              </a:rPr>
              <a:t> В 2017 году, начиная с апреля, отмечается уверенная тенденция роста. </a:t>
            </a:r>
            <a:r>
              <a:rPr lang="x-none" sz="1400" smtClean="0">
                <a:latin typeface="Arial Narrow" panose="020B0606020202030204" pitchFamily="34" charset="0"/>
              </a:rPr>
              <a:t>Динамика </a:t>
            </a:r>
            <a:r>
              <a:rPr lang="x-none" sz="1400">
                <a:latin typeface="Arial Narrow" panose="020B0606020202030204" pitchFamily="34" charset="0"/>
              </a:rPr>
              <a:t>ВВП </a:t>
            </a:r>
            <a:r>
              <a:rPr lang="x-none" sz="1400" smtClean="0">
                <a:latin typeface="Arial Narrow" panose="020B0606020202030204" pitchFamily="34" charset="0"/>
              </a:rPr>
              <a:t>тесно </a:t>
            </a:r>
            <a:r>
              <a:rPr lang="x-none" sz="1400">
                <a:latin typeface="Arial Narrow" panose="020B0606020202030204" pitchFamily="34" charset="0"/>
              </a:rPr>
              <a:t>связана с этим </a:t>
            </a:r>
            <a:r>
              <a:rPr lang="x-none" sz="1400" smtClean="0">
                <a:latin typeface="Arial Narrow" panose="020B0606020202030204" pitchFamily="34" charset="0"/>
              </a:rPr>
              <a:t>видом </a:t>
            </a:r>
            <a:r>
              <a:rPr lang="x-none" sz="1400">
                <a:latin typeface="Arial Narrow" panose="020B0606020202030204" pitchFamily="34" charset="0"/>
              </a:rPr>
              <a:t>экономической деятельности. </a:t>
            </a:r>
            <a:r>
              <a:rPr lang="ru-RU" sz="1400" dirty="0" smtClean="0">
                <a:latin typeface="Arial Narrow" panose="020B0606020202030204" pitchFamily="34" charset="0"/>
              </a:rPr>
              <a:t>Торговый оборот – важнейший показатель. Его доля в структуре ВДС в 2017 году составила 14,4%.</a:t>
            </a:r>
          </a:p>
        </p:txBody>
      </p:sp>
      <p:sp>
        <p:nvSpPr>
          <p:cNvPr id="47" name="Прямоугольник 46"/>
          <p:cNvSpPr/>
          <p:nvPr/>
        </p:nvSpPr>
        <p:spPr>
          <a:xfrm>
            <a:off x="4572000" y="3619851"/>
            <a:ext cx="4375955" cy="954107"/>
          </a:xfrm>
          <a:prstGeom prst="rect">
            <a:avLst/>
          </a:prstGeom>
        </p:spPr>
        <p:txBody>
          <a:bodyPr wrap="square">
            <a:spAutoFit/>
          </a:bodyPr>
          <a:lstStyle/>
          <a:p>
            <a:pPr algn="just"/>
            <a:r>
              <a:rPr lang="ru-RU" sz="1400" dirty="0" smtClean="0">
                <a:latin typeface="Arial Narrow" panose="020B0606020202030204" pitchFamily="34" charset="0"/>
              </a:rPr>
              <a:t>Сохраняется положительная динамика инвестиций в годовом выражении. </a:t>
            </a:r>
          </a:p>
          <a:p>
            <a:pPr algn="just"/>
            <a:r>
              <a:rPr lang="ru-RU" sz="1400" dirty="0">
                <a:latin typeface="Arial Narrow" panose="020B0606020202030204" pitchFamily="34" charset="0"/>
              </a:rPr>
              <a:t>Импорт инвестиционных товаров из стран дальнего зарубежья продолжает уверенно расти (+28,1</a:t>
            </a:r>
            <a:r>
              <a:rPr lang="ru-RU" sz="1400" dirty="0" smtClean="0">
                <a:latin typeface="Arial Narrow" panose="020B0606020202030204" pitchFamily="34" charset="0"/>
              </a:rPr>
              <a:t>%).</a:t>
            </a:r>
            <a:endParaRPr lang="ru-RU" sz="1400" dirty="0">
              <a:latin typeface="Arial Narrow" panose="020B0606020202030204" pitchFamily="34" charset="0"/>
            </a:endParaRPr>
          </a:p>
        </p:txBody>
      </p:sp>
      <p:sp>
        <p:nvSpPr>
          <p:cNvPr id="35" name="Номер слайда 3"/>
          <p:cNvSpPr>
            <a:spLocks noGrp="1"/>
          </p:cNvSpPr>
          <p:nvPr/>
        </p:nvSpPr>
        <p:spPr bwMode="auto">
          <a:xfrm>
            <a:off x="8647000" y="6376876"/>
            <a:ext cx="515644" cy="629980"/>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4</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1576823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1052736"/>
            <a:ext cx="8435280" cy="5328592"/>
          </a:xfrm>
        </p:spPr>
        <p:txBody>
          <a:bodyPr numCol="2" spcCol="360000">
            <a:noAutofit/>
          </a:bodyPr>
          <a:lstStyle/>
          <a:p>
            <a:pPr indent="180000" algn="just">
              <a:spcBef>
                <a:spcPts val="0"/>
              </a:spcBef>
            </a:pPr>
            <a:r>
              <a:rPr lang="ru-RU" sz="1100" b="1" dirty="0">
                <a:solidFill>
                  <a:schemeClr val="tx1"/>
                </a:solidFill>
                <a:latin typeface="Arial Narrow" panose="020B0606020202030204" pitchFamily="34" charset="0"/>
              </a:rPr>
              <a:t>Федеральный закон от 27.11.2017 № 341-ФЗ «О внесении изменений в статью 88 части первой и главу 21 части второй Налогового кодекса Российской Федерации».</a:t>
            </a:r>
            <a:endParaRPr lang="ru-RU" sz="1100" dirty="0">
              <a:solidFill>
                <a:schemeClr val="tx1"/>
              </a:solidFill>
              <a:latin typeface="Arial Narrow" panose="020B0606020202030204" pitchFamily="34" charset="0"/>
            </a:endParaRPr>
          </a:p>
          <a:p>
            <a:pPr indent="180000" algn="just">
              <a:spcBef>
                <a:spcPts val="0"/>
              </a:spcBef>
            </a:pPr>
            <a:r>
              <a:rPr lang="ru-RU" sz="1100" dirty="0">
                <a:solidFill>
                  <a:schemeClr val="tx1"/>
                </a:solidFill>
                <a:latin typeface="Arial Narrow" panose="020B0606020202030204" pitchFamily="34" charset="0"/>
              </a:rPr>
              <a:t>В России заработал закон о  </a:t>
            </a:r>
            <a:r>
              <a:rPr lang="en-US" sz="1100" dirty="0">
                <a:solidFill>
                  <a:schemeClr val="tx1"/>
                </a:solidFill>
                <a:latin typeface="Arial Narrow" panose="020B0606020202030204" pitchFamily="34" charset="0"/>
              </a:rPr>
              <a:t>TAX FREE</a:t>
            </a:r>
            <a:r>
              <a:rPr lang="ru-RU" sz="1100" dirty="0">
                <a:solidFill>
                  <a:schemeClr val="tx1"/>
                </a:solidFill>
                <a:latin typeface="Arial Narrow" panose="020B0606020202030204" pitchFamily="34" charset="0"/>
              </a:rPr>
              <a:t>. Теперь иностранцы могут вернуть НДС за покупки на территории РФ. Нововведение коснулось только граждан иностранных государств, не входящих в Евразийский экономический союз (ЕАЭС). Иностранные граждане смогут вернуть НДС, если товар приобретен ими в течение 1 календарного дня на сумму не менее 10 тысяч рублей в организациях розничной торговли, расположенных в местах размещения, содержащихся в перечне организаций, утвержденном Правительством Российской Федерации. При выезде из России на таможне таможенный орган ставит соответствующую отметку на документе (чеке) </a:t>
            </a:r>
            <a:r>
              <a:rPr lang="en-US" sz="1100" dirty="0">
                <a:solidFill>
                  <a:schemeClr val="tx1"/>
                </a:solidFill>
                <a:latin typeface="Arial Narrow" panose="020B0606020202030204" pitchFamily="34" charset="0"/>
              </a:rPr>
              <a:t>TAX FREE</a:t>
            </a:r>
            <a:r>
              <a:rPr lang="ru-RU" sz="1100" dirty="0">
                <a:solidFill>
                  <a:schemeClr val="tx1"/>
                </a:solidFill>
                <a:latin typeface="Arial Narrow" panose="020B0606020202030204" pitchFamily="34" charset="0"/>
              </a:rPr>
              <a:t>. Иностранные граждане вправе обратиться за компенсацией суммы налога в течение одного года со дня приобретения товаров в организациях розничной торговли при условии вывоза товаров в течение трех месяцев со дня их приобретения за пределы таможенной территории ЕАЭС.</a:t>
            </a:r>
          </a:p>
          <a:p>
            <a:pPr indent="180000" algn="just">
              <a:spcBef>
                <a:spcPts val="0"/>
              </a:spcBef>
            </a:pPr>
            <a:r>
              <a:rPr lang="ru-RU" sz="1100" dirty="0">
                <a:solidFill>
                  <a:schemeClr val="tx1"/>
                </a:solidFill>
                <a:latin typeface="Arial Narrow" panose="020B0606020202030204" pitchFamily="34" charset="0"/>
              </a:rPr>
              <a:t>В пилотном режиме механизм заработает в отдельных субъектах Российской Федерации. Система </a:t>
            </a:r>
            <a:r>
              <a:rPr lang="en-US" sz="1100" dirty="0">
                <a:solidFill>
                  <a:schemeClr val="tx1"/>
                </a:solidFill>
                <a:latin typeface="Arial Narrow" panose="020B0606020202030204" pitchFamily="34" charset="0"/>
              </a:rPr>
              <a:t>TAX FREE</a:t>
            </a:r>
            <a:r>
              <a:rPr lang="ru-RU" sz="1100" dirty="0">
                <a:solidFill>
                  <a:schemeClr val="tx1"/>
                </a:solidFill>
                <a:latin typeface="Arial Narrow" panose="020B0606020202030204" pitchFamily="34" charset="0"/>
              </a:rPr>
              <a:t> не распространяется на подакцизные товары.</a:t>
            </a:r>
          </a:p>
          <a:p>
            <a:pPr indent="180000" algn="just">
              <a:spcBef>
                <a:spcPts val="0"/>
              </a:spcBef>
            </a:pPr>
            <a:r>
              <a:rPr lang="ru-RU" sz="1100" b="1" dirty="0">
                <a:solidFill>
                  <a:schemeClr val="tx1"/>
                </a:solidFill>
                <a:latin typeface="Arial Narrow" panose="020B0606020202030204" pitchFamily="34" charset="0"/>
              </a:rPr>
              <a:t>Федеральный закон от 27.11.2017 № 349-ФЗ «О внесении изменений в часть вторую Налогового кодекса Российской Федерации».</a:t>
            </a:r>
            <a:endParaRPr lang="ru-RU" sz="1100" dirty="0">
              <a:solidFill>
                <a:schemeClr val="tx1"/>
              </a:solidFill>
              <a:latin typeface="Arial Narrow" panose="020B0606020202030204" pitchFamily="34" charset="0"/>
            </a:endParaRPr>
          </a:p>
          <a:p>
            <a:pPr indent="180000" algn="just">
              <a:spcBef>
                <a:spcPts val="0"/>
              </a:spcBef>
            </a:pPr>
            <a:r>
              <a:rPr lang="ru-RU" sz="1100" dirty="0">
                <a:solidFill>
                  <a:schemeClr val="tx1"/>
                </a:solidFill>
                <a:latin typeface="Arial Narrow" panose="020B0606020202030204" pitchFamily="34" charset="0"/>
              </a:rPr>
              <a:t>Индивидуальные предприниматели, применяющие ЕНВД или патентную систему налогообложения, могут получить налоговый вычет до 18 тысяч рублей в сумме расходов на приобретение (модернизацию) ККТ. Налоговый вычет распространяется также на приобретение программного обеспечения и услуги по установке ККТ.</a:t>
            </a:r>
          </a:p>
          <a:p>
            <a:pPr indent="180000" algn="just">
              <a:spcBef>
                <a:spcPts val="0"/>
              </a:spcBef>
            </a:pPr>
            <a:r>
              <a:rPr lang="ru-RU" sz="1100" dirty="0">
                <a:solidFill>
                  <a:schemeClr val="tx1"/>
                </a:solidFill>
                <a:latin typeface="Arial Narrow" panose="020B0606020202030204" pitchFamily="34" charset="0"/>
              </a:rPr>
              <a:t>Предприниматели, работающие в сфере розничной торговли или общественного питания и имеющие наёмных работников, могут претендовать на налоговый вычет в случае регистрации кассы до 1 июля 2018 года, остальные предприниматели получат вычет при регистрации ККТ до 1 июля 2019 года.</a:t>
            </a:r>
          </a:p>
          <a:p>
            <a:pPr indent="180000" algn="just">
              <a:spcBef>
                <a:spcPts val="0"/>
              </a:spcBef>
            </a:pPr>
            <a:r>
              <a:rPr lang="ru-RU" sz="1100" dirty="0">
                <a:solidFill>
                  <a:schemeClr val="tx1"/>
                </a:solidFill>
                <a:latin typeface="Arial Narrow" panose="020B0606020202030204" pitchFamily="34" charset="0"/>
              </a:rPr>
              <a:t>Для получения вычета предпринимателям, применяющим ЕНВД, необходимо представить налоговую декларацию, работающим на патентной системе – уведомление.</a:t>
            </a:r>
          </a:p>
          <a:p>
            <a:pPr indent="180000" algn="just">
              <a:spcBef>
                <a:spcPts val="0"/>
              </a:spcBef>
            </a:pPr>
            <a:r>
              <a:rPr lang="ru-RU" sz="1100" dirty="0">
                <a:solidFill>
                  <a:schemeClr val="tx1"/>
                </a:solidFill>
                <a:latin typeface="Arial Narrow" panose="020B0606020202030204" pitchFamily="34" charset="0"/>
              </a:rPr>
              <a:t> </a:t>
            </a:r>
          </a:p>
          <a:p>
            <a:pPr indent="180000" algn="just">
              <a:spcBef>
                <a:spcPts val="0"/>
              </a:spcBef>
            </a:pPr>
            <a:r>
              <a:rPr lang="ru-RU" sz="1100" b="1" dirty="0">
                <a:solidFill>
                  <a:schemeClr val="tx1"/>
                </a:solidFill>
                <a:latin typeface="Arial Narrow" panose="020B0606020202030204" pitchFamily="34" charset="0"/>
              </a:rPr>
              <a:t>Федеральный закон от 27 ноября 2017 г. N 350-ФЗ "О внесении изменений в главу 21 части второй Налогового кодекса Российской Федерации"</a:t>
            </a:r>
            <a:endParaRPr lang="ru-RU" sz="1100" dirty="0">
              <a:solidFill>
                <a:schemeClr val="tx1"/>
              </a:solidFill>
              <a:latin typeface="Arial Narrow" panose="020B0606020202030204" pitchFamily="34" charset="0"/>
            </a:endParaRPr>
          </a:p>
          <a:p>
            <a:pPr indent="180000" algn="just">
              <a:spcBef>
                <a:spcPts val="0"/>
              </a:spcBef>
            </a:pPr>
            <a:r>
              <a:rPr lang="ru-RU" sz="1100" dirty="0">
                <a:solidFill>
                  <a:schemeClr val="tx1"/>
                </a:solidFill>
                <a:latin typeface="Arial Narrow" panose="020B0606020202030204" pitchFamily="34" charset="0"/>
              </a:rPr>
              <a:t>Уточнен порядок применения ставки НДС в размере 0%.</a:t>
            </a:r>
          </a:p>
          <a:p>
            <a:pPr indent="180000" algn="just">
              <a:spcBef>
                <a:spcPts val="0"/>
              </a:spcBef>
            </a:pPr>
            <a:r>
              <a:rPr lang="ru-RU" sz="1100" dirty="0">
                <a:solidFill>
                  <a:schemeClr val="tx1"/>
                </a:solidFill>
                <a:latin typeface="Arial Narrow" panose="020B0606020202030204" pitchFamily="34" charset="0"/>
              </a:rPr>
              <a:t>Закреплено, что указанная ставка применяется в т. ч. при реэкспорте товаров, ранее помещенных под таможенную процедуру переработки на таможенной территории либо под таможенные процедуры свободной таможенной зоны, свободного склада. Речь идет также о реализации товаров (продуктов переработки, отходов и/или остатков), полученных (образовавшихся) в результате переработки либо товаров, изготовленных (полученных) из товаров, помещенных под процедуры свободной таможенной зоны, свободного склада.</a:t>
            </a:r>
          </a:p>
          <a:p>
            <a:pPr indent="180000" algn="just">
              <a:spcBef>
                <a:spcPts val="0"/>
              </a:spcBef>
            </a:pPr>
            <a:r>
              <a:rPr lang="ru-RU" sz="1100" dirty="0">
                <a:solidFill>
                  <a:schemeClr val="tx1"/>
                </a:solidFill>
                <a:latin typeface="Arial Narrow" panose="020B0606020202030204" pitchFamily="34" charset="0"/>
              </a:rPr>
              <a:t>Налогоплательщики наделены правом не применять нулевую ставку НДС при экспорте товаров и/или при выполнении работ (оказании услуг), связанных с перевозкой (транспортировкой) таких товаров, представив в налоговый орган по месту своего учета заявление. Срок применения ставок, предусмотренных заявлением, должен составлять не менее 12 месяцев. Не применять нулевую ставку можно только в отношении всех совершаемых операций. Применять разные ставки в зависимости от того, кто приобретает товары (работы, услуги), запрещено.</a:t>
            </a:r>
          </a:p>
          <a:p>
            <a:pPr indent="180000" algn="just">
              <a:spcBef>
                <a:spcPts val="0"/>
              </a:spcBef>
            </a:pPr>
            <a:r>
              <a:rPr lang="ru-RU" sz="1100" dirty="0">
                <a:solidFill>
                  <a:schemeClr val="tx1"/>
                </a:solidFill>
                <a:latin typeface="Arial Narrow" panose="020B0606020202030204" pitchFamily="34" charset="0"/>
              </a:rPr>
              <a:t>Установлены перечни документов, подтверждающих обоснованность применения ставки 0% при реэкспорте вышеназванных товаров и экспорте товаров, пересылаемых в международных почтовых отправлениях.</a:t>
            </a:r>
          </a:p>
          <a:p>
            <a:pPr indent="180000" algn="just">
              <a:spcBef>
                <a:spcPts val="0"/>
              </a:spcBef>
            </a:pPr>
            <a:r>
              <a:rPr lang="ru-RU" sz="1100" dirty="0">
                <a:solidFill>
                  <a:schemeClr val="tx1"/>
                </a:solidFill>
                <a:latin typeface="Arial Narrow" panose="020B0606020202030204" pitchFamily="34" charset="0"/>
              </a:rPr>
              <a:t>Федеральный закон вступает в силу через месяц со дня его официального опубликования, но не ранее 1-го числа очередного налогового периода по НДС.</a:t>
            </a:r>
          </a:p>
          <a:p>
            <a:pPr indent="180000" algn="just">
              <a:spcBef>
                <a:spcPts val="0"/>
              </a:spcBef>
            </a:pPr>
            <a:endParaRPr lang="ru-RU" sz="1100" dirty="0">
              <a:solidFill>
                <a:schemeClr val="tx1"/>
              </a:solidFill>
              <a:latin typeface="Arial Narrow" panose="020B0606020202030204" pitchFamily="34" charset="0"/>
            </a:endParaRPr>
          </a:p>
        </p:txBody>
      </p:sp>
      <p:sp>
        <p:nvSpPr>
          <p:cNvPr id="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40</a:t>
            </a:fld>
            <a:endParaRPr lang="ru-RU" sz="1800" dirty="0" smtClean="0">
              <a:solidFill>
                <a:schemeClr val="tx1"/>
              </a:solidFill>
              <a:latin typeface="Arial Narrow" panose="020B0606020202030204" pitchFamily="34" charset="0"/>
            </a:endParaRPr>
          </a:p>
        </p:txBody>
      </p:sp>
      <p:sp>
        <p:nvSpPr>
          <p:cNvPr id="5" name="Заголовок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latin typeface="Arial Narrow" panose="020B0606020202030204" pitchFamily="34" charset="0"/>
              </a:rPr>
              <a:t>Основные изменения налогового законодательства</a:t>
            </a:r>
          </a:p>
        </p:txBody>
      </p:sp>
    </p:spTree>
    <p:extLst>
      <p:ext uri="{BB962C8B-B14F-4D97-AF65-F5344CB8AC3E}">
        <p14:creationId xmlns:p14="http://schemas.microsoft.com/office/powerpoint/2010/main" val="3897420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1052736"/>
            <a:ext cx="8435280" cy="5328592"/>
          </a:xfrm>
        </p:spPr>
        <p:txBody>
          <a:bodyPr numCol="2" spcCol="360000">
            <a:normAutofit fontScale="92500" lnSpcReduction="20000"/>
          </a:bodyPr>
          <a:lstStyle/>
          <a:p>
            <a:pPr indent="180000" algn="just">
              <a:spcBef>
                <a:spcPts val="0"/>
              </a:spcBef>
            </a:pPr>
            <a:r>
              <a:rPr lang="ru-RU" sz="1200" b="1" dirty="0">
                <a:solidFill>
                  <a:schemeClr val="tx1"/>
                </a:solidFill>
                <a:latin typeface="Arial Narrow" panose="020B0606020202030204" pitchFamily="34" charset="0"/>
              </a:rPr>
              <a:t>Федеральный закон от 5 декабря 2017 г. N 362-ФЗ "О федеральном бюджете на 2018 год и на плановый период 2019 и 2020 годов"</a:t>
            </a:r>
            <a:endParaRPr lang="ru-RU" sz="1200" dirty="0">
              <a:solidFill>
                <a:schemeClr val="tx1"/>
              </a:solidFill>
              <a:latin typeface="Arial Narrow" panose="020B0606020202030204" pitchFamily="34" charset="0"/>
            </a:endParaRPr>
          </a:p>
          <a:p>
            <a:pPr indent="180000" algn="just">
              <a:spcBef>
                <a:spcPts val="0"/>
              </a:spcBef>
            </a:pPr>
            <a:r>
              <a:rPr lang="ru-RU" sz="1200" dirty="0">
                <a:solidFill>
                  <a:schemeClr val="tx1"/>
                </a:solidFill>
                <a:latin typeface="Arial Narrow" panose="020B0606020202030204" pitchFamily="34" charset="0"/>
              </a:rPr>
              <a:t>Принят Закон о федеральном бюджете на 2018 г. и плановый период 2019 и 2020 гг.</a:t>
            </a:r>
          </a:p>
          <a:p>
            <a:pPr indent="180000" algn="just">
              <a:spcBef>
                <a:spcPts val="0"/>
              </a:spcBef>
            </a:pPr>
            <a:r>
              <a:rPr lang="ru-RU" sz="1200" dirty="0">
                <a:solidFill>
                  <a:schemeClr val="tx1"/>
                </a:solidFill>
                <a:latin typeface="Arial Narrow" panose="020B0606020202030204" pitchFamily="34" charset="0"/>
              </a:rPr>
              <a:t>В 2018 г. объем ВВП прогнозируется в размере 97 462 млрд руб., уровень инфляции - 4%. Доходы запланированы в сумме 15 257,8 млрд руб., расходы - 16 529,2 млрд руб., дефицит бюджета - 1 271,4 млрд руб.</a:t>
            </a:r>
          </a:p>
          <a:p>
            <a:pPr indent="180000" algn="just">
              <a:spcBef>
                <a:spcPts val="0"/>
              </a:spcBef>
            </a:pPr>
            <a:r>
              <a:rPr lang="ru-RU" sz="1200" dirty="0">
                <a:solidFill>
                  <a:schemeClr val="tx1"/>
                </a:solidFill>
                <a:latin typeface="Arial Narrow" panose="020B0606020202030204" pitchFamily="34" charset="0"/>
              </a:rPr>
              <a:t>В 2019 и 2020 гг. объемы ВВП прогнозируются в размере 103 228 млрд руб. и 110 237 млрд руб. соответственно. Максимальный уровень инфляции - 4%. Приведены объемы доходов, расходов, дефицита.</a:t>
            </a:r>
          </a:p>
          <a:p>
            <a:pPr indent="180000" algn="just">
              <a:spcBef>
                <a:spcPts val="0"/>
              </a:spcBef>
            </a:pPr>
            <a:r>
              <a:rPr lang="ru-RU" sz="1200" dirty="0">
                <a:solidFill>
                  <a:schemeClr val="tx1"/>
                </a:solidFill>
                <a:latin typeface="Arial Narrow" panose="020B0606020202030204" pitchFamily="34" charset="0"/>
              </a:rPr>
              <a:t>При расчете прогнозируемых объемов доходов учитывались изменения законодательства, вводимые и планируемые ко введению с 1 января 2018 г. Так, в 2020 г. предусмотрено увеличение ставки НДПИ при добыче нефти на 428 руб. за 1 т. Принято решение об индексации специфических ставок акцизов на отдельные подакцизные товары; утилизационного сбора; водного налога и др.</a:t>
            </a:r>
          </a:p>
          <a:p>
            <a:pPr indent="180000" algn="just">
              <a:spcBef>
                <a:spcPts val="0"/>
              </a:spcBef>
            </a:pPr>
            <a:r>
              <a:rPr lang="ru-RU" sz="1200" dirty="0">
                <a:solidFill>
                  <a:schemeClr val="tx1"/>
                </a:solidFill>
                <a:latin typeface="Arial Narrow" panose="020B0606020202030204" pitchFamily="34" charset="0"/>
              </a:rPr>
              <a:t>Поступление нефтегазовых доходов в федеральный бюджет на 2018 г. прогнозируется в объеме 5 479,6 млрд руб. Из них базовые нефтегазовые доходы составят 4 952 млрд руб., дополнительные нефтегазовые доходы - 527 572,5 млн руб.</a:t>
            </a:r>
          </a:p>
          <a:p>
            <a:pPr indent="180000" algn="just">
              <a:spcBef>
                <a:spcPts val="0"/>
              </a:spcBef>
            </a:pPr>
            <a:r>
              <a:rPr lang="ru-RU" sz="1200" dirty="0">
                <a:solidFill>
                  <a:schemeClr val="tx1"/>
                </a:solidFill>
                <a:latin typeface="Arial Narrow" panose="020B0606020202030204" pitchFamily="34" charset="0"/>
              </a:rPr>
              <a:t>Утверждена структура расходов бюджета. Определен общий объем бюджетных ассигнований на исполнение публичных нормативных обязательств на 2018 г. в сумме 763 214 млн руб., на 2019 г. - 794 856 млн руб., на 2020 г. - 826 218 млн руб.</a:t>
            </a:r>
          </a:p>
          <a:p>
            <a:pPr indent="180000" algn="just">
              <a:spcBef>
                <a:spcPts val="0"/>
              </a:spcBef>
            </a:pPr>
            <a:r>
              <a:rPr lang="ru-RU" sz="1200" dirty="0">
                <a:solidFill>
                  <a:schemeClr val="tx1"/>
                </a:solidFill>
                <a:latin typeface="Arial Narrow" panose="020B0606020202030204" pitchFamily="34" charset="0"/>
              </a:rPr>
              <a:t>Увеличено финансирование госпрограмм в сфере здравоохранения, образования, обеспечения россиян доступным и комфортным жильем и коммунальными услугами, транспорта, сельского хозяйства и регулирования рынков сельхозпродукции.</a:t>
            </a:r>
          </a:p>
          <a:p>
            <a:pPr indent="180000" algn="just">
              <a:spcBef>
                <a:spcPts val="0"/>
              </a:spcBef>
            </a:pPr>
            <a:r>
              <a:rPr lang="ru-RU" sz="1200" dirty="0">
                <a:solidFill>
                  <a:schemeClr val="tx1"/>
                </a:solidFill>
                <a:latin typeface="Arial Narrow" panose="020B0606020202030204" pitchFamily="34" charset="0"/>
              </a:rPr>
              <a:t>Предусмотрено увеличение уставного капитала ОАО "РЖД". Сахалину компенсируют потери за счет перечисления доходов по проекту "Сахалин-2".</a:t>
            </a:r>
          </a:p>
          <a:p>
            <a:pPr indent="180000" algn="just">
              <a:spcBef>
                <a:spcPts val="0"/>
              </a:spcBef>
            </a:pPr>
            <a:r>
              <a:rPr lang="ru-RU" sz="1200" dirty="0">
                <a:solidFill>
                  <a:schemeClr val="tx1"/>
                </a:solidFill>
                <a:latin typeface="Arial Narrow" panose="020B0606020202030204" pitchFamily="34" charset="0"/>
              </a:rPr>
              <a:t>В 2018 г. размер материнского (семейного) капитала сохранится на уровне 2017 г. - 453 026 руб. Сумма накопительного взноса на одного участника накопительно-ипотечной системы жилищного обеспечения военнослужащих, включенного в реестр участников, составит 268 465,6 руб. Величина прожиточного минимума пенсионера в целом по России для определения размера федеральной социальной доплаты к пенсии - 8 726 руб. Предусмотрено повышение заработной платы работников бюджетной сферы, ежегодная индексация соцвыплат и пенсий.</a:t>
            </a:r>
          </a:p>
          <a:p>
            <a:pPr indent="180000" algn="just">
              <a:spcBef>
                <a:spcPts val="0"/>
              </a:spcBef>
            </a:pPr>
            <a:r>
              <a:rPr lang="ru-RU" sz="1200" dirty="0">
                <a:solidFill>
                  <a:schemeClr val="tx1"/>
                </a:solidFill>
                <a:latin typeface="Arial Narrow" panose="020B0606020202030204" pitchFamily="34" charset="0"/>
              </a:rPr>
              <a:t> </a:t>
            </a:r>
          </a:p>
          <a:p>
            <a:pPr indent="180000" algn="just">
              <a:spcBef>
                <a:spcPts val="0"/>
              </a:spcBef>
            </a:pPr>
            <a:r>
              <a:rPr lang="ru-RU" sz="1200" b="1" dirty="0">
                <a:solidFill>
                  <a:schemeClr val="tx1"/>
                </a:solidFill>
                <a:latin typeface="Arial Narrow" panose="020B0606020202030204" pitchFamily="34" charset="0"/>
              </a:rPr>
              <a:t>Федеральный закон от 28 декабря 2017 г. N 427-ФЗ "О внесении изменений в Федеральный закон "О валютном регулировании и валютном контроле"</a:t>
            </a:r>
            <a:endParaRPr lang="ru-RU" sz="1200" dirty="0">
              <a:solidFill>
                <a:schemeClr val="tx1"/>
              </a:solidFill>
              <a:latin typeface="Arial Narrow" panose="020B0606020202030204" pitchFamily="34" charset="0"/>
            </a:endParaRPr>
          </a:p>
          <a:p>
            <a:pPr indent="180000" algn="just">
              <a:spcBef>
                <a:spcPts val="0"/>
              </a:spcBef>
            </a:pPr>
            <a:r>
              <a:rPr lang="ru-RU" sz="1200" dirty="0">
                <a:solidFill>
                  <a:schemeClr val="tx1"/>
                </a:solidFill>
                <a:latin typeface="Arial Narrow" panose="020B0606020202030204" pitchFamily="34" charset="0"/>
              </a:rPr>
              <a:t>Скорректирован Закон о валютном регулировании и валютном контроле.</a:t>
            </a:r>
          </a:p>
          <a:p>
            <a:pPr indent="180000" algn="just">
              <a:spcBef>
                <a:spcPts val="0"/>
              </a:spcBef>
            </a:pPr>
            <a:r>
              <a:rPr lang="ru-RU" sz="1200" dirty="0">
                <a:solidFill>
                  <a:schemeClr val="tx1"/>
                </a:solidFill>
                <a:latin typeface="Arial Narrow" panose="020B0606020202030204" pitchFamily="34" charset="0"/>
              </a:rPr>
              <a:t>Исключено требование об обязательности представления физлицом-резидентом уполномоченному банку при первом переводе уведомления налогового органа по месту учета резидента об открытии счета (вклада) с отметкой о принятии указанного уведомления.</a:t>
            </a:r>
          </a:p>
          <a:p>
            <a:pPr indent="180000" algn="just">
              <a:spcBef>
                <a:spcPts val="0"/>
              </a:spcBef>
            </a:pPr>
            <a:r>
              <a:rPr lang="ru-RU" sz="1200" dirty="0">
                <a:solidFill>
                  <a:schemeClr val="tx1"/>
                </a:solidFill>
                <a:latin typeface="Arial Narrow" panose="020B0606020202030204" pitchFamily="34" charset="0"/>
              </a:rPr>
              <a:t>Установлены особенности для совершения валютных операций с использованием счетов (вкладов) в заграничных банках сотрудниками диппредставительств, консульских учреждений, постоянных представительств России при международных (межгосударственных, межправительственных) организациях. В частности, речь идет об использовании резидентами своих банковских счетов для получения сумм от нерезидентов, причитающихся в качестве возмещения НДС и выплачиваемых компетентными органами государства пребывания таких сотрудников. Также расширен перечень разрешенных случаев зачисления средств на счета (вклады) физлиц-резидентов, открытые ими в заграничных банках, минуя уполномоченные банки.</a:t>
            </a:r>
          </a:p>
          <a:p>
            <a:pPr indent="180000" algn="just">
              <a:spcBef>
                <a:spcPts val="0"/>
              </a:spcBef>
            </a:pPr>
            <a:r>
              <a:rPr lang="ru-RU" sz="1200" dirty="0">
                <a:solidFill>
                  <a:schemeClr val="tx1"/>
                </a:solidFill>
                <a:latin typeface="Arial Narrow" panose="020B0606020202030204" pitchFamily="34" charset="0"/>
              </a:rPr>
              <a:t>Предусмотрено одновременное представление некредитными финансовыми организациями отчетов о движении средств по счетам (вкладам) в заграничных банках с подтверждающими банковскими документами налоговому органу по месту учета и ЦБ РФ.</a:t>
            </a:r>
          </a:p>
          <a:p>
            <a:pPr indent="180000" algn="just">
              <a:spcBef>
                <a:spcPts val="0"/>
              </a:spcBef>
            </a:pPr>
            <a:r>
              <a:rPr lang="ru-RU" sz="1200" dirty="0">
                <a:solidFill>
                  <a:schemeClr val="tx1"/>
                </a:solidFill>
                <a:latin typeface="Arial Narrow" panose="020B0606020202030204" pitchFamily="34" charset="0"/>
              </a:rPr>
              <a:t>Решено освободить россиян от выполнения обязанностей по уведомлению налоговых органов об их счетах (вкладах), открытых в заграничных банках, от ограничений на совершение операций, а также по представлению отчетов налоговым органам о движении средств по зарубежным счетам (вкладам) физлиц-резидентов. Речь идет о случаях, когда срок пребывания россиян за границей в течение календарного года в совокупности составит более 183 дней независимо от количества въездов на территорию России в таком календарном году.</a:t>
            </a:r>
          </a:p>
          <a:p>
            <a:pPr indent="180000" algn="just">
              <a:spcBef>
                <a:spcPts val="0"/>
              </a:spcBef>
            </a:pPr>
            <a:r>
              <a:rPr lang="ru-RU" sz="1200" dirty="0">
                <a:solidFill>
                  <a:schemeClr val="tx1"/>
                </a:solidFill>
                <a:latin typeface="Arial Narrow" panose="020B0606020202030204" pitchFamily="34" charset="0"/>
              </a:rPr>
              <a:t>Поправки вступают в силу с 01.01.2018.</a:t>
            </a:r>
          </a:p>
        </p:txBody>
      </p:sp>
      <p:sp>
        <p:nvSpPr>
          <p:cNvPr id="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41</a:t>
            </a:fld>
            <a:endParaRPr lang="ru-RU" sz="1800" dirty="0" smtClean="0">
              <a:solidFill>
                <a:schemeClr val="tx1"/>
              </a:solidFill>
              <a:latin typeface="Arial Narrow" panose="020B0606020202030204" pitchFamily="34" charset="0"/>
            </a:endParaRPr>
          </a:p>
        </p:txBody>
      </p:sp>
      <p:sp>
        <p:nvSpPr>
          <p:cNvPr id="5" name="Заголовок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latin typeface="Arial Narrow" panose="020B0606020202030204" pitchFamily="34" charset="0"/>
              </a:rPr>
              <a:t>Основные изменения налогового законодательства</a:t>
            </a:r>
          </a:p>
        </p:txBody>
      </p:sp>
    </p:spTree>
    <p:extLst>
      <p:ext uri="{BB962C8B-B14F-4D97-AF65-F5344CB8AC3E}">
        <p14:creationId xmlns:p14="http://schemas.microsoft.com/office/powerpoint/2010/main" val="3897420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1052736"/>
            <a:ext cx="8435280" cy="5328592"/>
          </a:xfrm>
        </p:spPr>
        <p:txBody>
          <a:bodyPr numCol="2" spcCol="360000">
            <a:normAutofit fontScale="92500"/>
          </a:bodyPr>
          <a:lstStyle/>
          <a:p>
            <a:pPr indent="180000" algn="just">
              <a:spcBef>
                <a:spcPts val="0"/>
              </a:spcBef>
            </a:pPr>
            <a:r>
              <a:rPr lang="ru-RU" sz="1200" b="1" dirty="0">
                <a:solidFill>
                  <a:schemeClr val="tx1"/>
                </a:solidFill>
                <a:latin typeface="Arial Narrow" panose="020B0606020202030204" pitchFamily="34" charset="0"/>
              </a:rPr>
              <a:t>Федеральный закон от 28 декабря 2017 г. N 433-ФЗ "О внесении изменений в Федеральный закон "О государственном регулировании производства и оборота этилового спирта, алкогольной и спиртосодержащей продукции и об ограничении потребления (распития) алкогольной продукции" и отдельные законодательные акты Российской Федерации"</a:t>
            </a:r>
            <a:endParaRPr lang="ru-RU" sz="1200" dirty="0">
              <a:solidFill>
                <a:schemeClr val="tx1"/>
              </a:solidFill>
              <a:latin typeface="Arial Narrow" panose="020B0606020202030204" pitchFamily="34" charset="0"/>
            </a:endParaRPr>
          </a:p>
          <a:p>
            <a:pPr indent="180000" algn="just">
              <a:spcBef>
                <a:spcPts val="0"/>
              </a:spcBef>
            </a:pPr>
            <a:r>
              <a:rPr lang="ru-RU" sz="1200" dirty="0">
                <a:solidFill>
                  <a:schemeClr val="tx1"/>
                </a:solidFill>
                <a:latin typeface="Arial Narrow" panose="020B0606020202030204" pitchFamily="34" charset="0"/>
              </a:rPr>
              <a:t>В Закон об обороте алкоголя внесены комплексные изменения.</a:t>
            </a:r>
          </a:p>
          <a:p>
            <a:pPr indent="180000" algn="just">
              <a:spcBef>
                <a:spcPts val="0"/>
              </a:spcBef>
            </a:pPr>
            <a:r>
              <a:rPr lang="ru-RU" sz="1200" dirty="0">
                <a:solidFill>
                  <a:schemeClr val="tx1"/>
                </a:solidFill>
                <a:latin typeface="Arial Narrow" panose="020B0606020202030204" pitchFamily="34" charset="0"/>
              </a:rPr>
              <a:t>Так, снято ограничение на производство, закупку, поставки, хранение и/или перевозки пива и пивных напитков в полимерной потребительской таре объемом более 1,5 л в целях вывоза из России. На этикетке должно быть написано "Только на экспорт". Розничная продажа такой продукции запрещена. Эти нормы вступают в силу с 1 января 2018 г.</a:t>
            </a:r>
          </a:p>
          <a:p>
            <a:pPr indent="180000" algn="just">
              <a:spcBef>
                <a:spcPts val="0"/>
              </a:spcBef>
            </a:pPr>
            <a:r>
              <a:rPr lang="ru-RU" sz="1200" dirty="0">
                <a:solidFill>
                  <a:schemeClr val="tx1"/>
                </a:solidFill>
                <a:latin typeface="Arial Narrow" panose="020B0606020202030204" pitchFamily="34" charset="0"/>
              </a:rPr>
              <a:t>Установлены особенности оборота алкоголя, а также его распития в России в связи с ЧМ-2018.</a:t>
            </a:r>
          </a:p>
          <a:p>
            <a:pPr indent="180000" algn="just">
              <a:spcBef>
                <a:spcPts val="0"/>
              </a:spcBef>
            </a:pPr>
            <a:r>
              <a:rPr lang="ru-RU" sz="1200" dirty="0">
                <a:solidFill>
                  <a:schemeClr val="tx1"/>
                </a:solidFill>
                <a:latin typeface="Arial Narrow" panose="020B0606020202030204" pitchFamily="34" charset="0"/>
              </a:rPr>
              <a:t>С 1 июля 2018 г. федеральная специальная и акцизная марки должны содержать двухмерный штрихкод, нанесенный организацией - изготовителем марок и содержащий закодированный идентификатор ЕГАИС.</a:t>
            </a:r>
          </a:p>
          <a:p>
            <a:pPr indent="180000" algn="just">
              <a:spcBef>
                <a:spcPts val="0"/>
              </a:spcBef>
            </a:pPr>
            <a:r>
              <a:rPr lang="ru-RU" sz="1200" dirty="0">
                <a:solidFill>
                  <a:schemeClr val="tx1"/>
                </a:solidFill>
                <a:latin typeface="Arial Narrow" panose="020B0606020202030204" pitchFamily="34" charset="0"/>
              </a:rPr>
              <a:t>Для организаций Крыма вступление в силу ряда норм (например, об оснащении основного техоборудования счетчиками измерения и учета объема готовой продукции) перенесено на 1 января 2020 г.</a:t>
            </a:r>
          </a:p>
          <a:p>
            <a:pPr indent="180000" algn="just">
              <a:spcBef>
                <a:spcPts val="0"/>
              </a:spcBef>
            </a:pPr>
            <a:r>
              <a:rPr lang="ru-RU" sz="1200" dirty="0">
                <a:solidFill>
                  <a:schemeClr val="tx1"/>
                </a:solidFill>
                <a:latin typeface="Arial Narrow" panose="020B0606020202030204" pitchFamily="34" charset="0"/>
              </a:rPr>
              <a:t>Закреплено, что на региональном уровне проводится госконтроль за представлением деклараций об объеме розничной продажи алкогольной и спиртосодержащей продукции и об объеме собранного винограда для производства винодельческой продукции. Должностные лица уполномоченных органов наделены правом проводить контрольную закупку без предварительного уведомления проверяемых юрлиц, ИП и сельхозпроизводителей при наличии оснований для внеплановой проверки.</a:t>
            </a:r>
          </a:p>
          <a:p>
            <a:pPr indent="180000" algn="just">
              <a:spcBef>
                <a:spcPts val="0"/>
              </a:spcBef>
            </a:pPr>
            <a:r>
              <a:rPr lang="ru-RU" sz="1200" dirty="0">
                <a:solidFill>
                  <a:schemeClr val="tx1"/>
                </a:solidFill>
                <a:latin typeface="Arial Narrow" panose="020B0606020202030204" pitchFamily="34" charset="0"/>
              </a:rPr>
              <a:t>Кроме того, с 1 июля 2018 г. не проводится плановая проверка в отношении лицензиата, продающего алкоголь в розницу, кроме продажи сельхозпроизводителями вина и шампанского.</a:t>
            </a:r>
          </a:p>
          <a:p>
            <a:pPr indent="180000" algn="just">
              <a:spcBef>
                <a:spcPts val="0"/>
              </a:spcBef>
            </a:pPr>
            <a:r>
              <a:rPr lang="ru-RU" sz="1200" dirty="0">
                <a:solidFill>
                  <a:schemeClr val="tx1"/>
                </a:solidFill>
                <a:latin typeface="Arial Narrow" panose="020B0606020202030204" pitchFamily="34" charset="0"/>
              </a:rPr>
              <a:t>Введены требования к бюджетным учреждениям, продающим алкоголь в розницу в городских и/или сельских населенных пунктах при оказании услуг общественного питания.</a:t>
            </a:r>
          </a:p>
          <a:p>
            <a:pPr indent="180000" algn="just">
              <a:spcBef>
                <a:spcPts val="0"/>
              </a:spcBef>
            </a:pPr>
            <a:r>
              <a:rPr lang="ru-RU" sz="1200" dirty="0">
                <a:solidFill>
                  <a:schemeClr val="tx1"/>
                </a:solidFill>
                <a:latin typeface="Arial Narrow" panose="020B0606020202030204" pitchFamily="34" charset="0"/>
              </a:rPr>
              <a:t>Закон вступает в силу со дня его официального опубликования, за исключением положений, для которых настоящей статьей установлены иные сроки вступления их в силу.</a:t>
            </a:r>
          </a:p>
          <a:p>
            <a:pPr indent="180000" algn="just">
              <a:spcBef>
                <a:spcPts val="0"/>
              </a:spcBef>
            </a:pPr>
            <a:r>
              <a:rPr lang="ru-RU" sz="1200" dirty="0">
                <a:solidFill>
                  <a:schemeClr val="tx1"/>
                </a:solidFill>
                <a:latin typeface="Arial Narrow" panose="020B0606020202030204" pitchFamily="34" charset="0"/>
              </a:rPr>
              <a:t> </a:t>
            </a:r>
          </a:p>
          <a:p>
            <a:pPr indent="180000" algn="just">
              <a:spcBef>
                <a:spcPts val="0"/>
              </a:spcBef>
            </a:pPr>
            <a:r>
              <a:rPr lang="ru-RU" sz="1200" b="1" dirty="0">
                <a:solidFill>
                  <a:schemeClr val="tx1"/>
                </a:solidFill>
                <a:latin typeface="Arial Narrow" panose="020B0606020202030204" pitchFamily="34" charset="0"/>
              </a:rPr>
              <a:t>Постановление Правительства РФ от 9 декабря 2017 г. N 1512 "О внесении изменений в государственную программу Российской Федерации "Управление государственными финансами и регулирование финансовых рынков"</a:t>
            </a:r>
            <a:endParaRPr lang="ru-RU" sz="1200" dirty="0">
              <a:solidFill>
                <a:schemeClr val="tx1"/>
              </a:solidFill>
              <a:latin typeface="Arial Narrow" panose="020B0606020202030204" pitchFamily="34" charset="0"/>
            </a:endParaRPr>
          </a:p>
          <a:p>
            <a:pPr indent="180000" algn="just">
              <a:spcBef>
                <a:spcPts val="0"/>
              </a:spcBef>
            </a:pPr>
            <a:r>
              <a:rPr lang="ru-RU" sz="1200" dirty="0">
                <a:solidFill>
                  <a:schemeClr val="tx1"/>
                </a:solidFill>
                <a:latin typeface="Arial Narrow" panose="020B0606020202030204" pitchFamily="34" charset="0"/>
              </a:rPr>
              <a:t>Внесены изменения в госпрограмму "Управление государственными финансами и регулирование финансовых рынков".</a:t>
            </a:r>
          </a:p>
          <a:p>
            <a:pPr indent="180000" algn="just">
              <a:spcBef>
                <a:spcPts val="0"/>
              </a:spcBef>
            </a:pPr>
            <a:r>
              <a:rPr lang="ru-RU" sz="1200" dirty="0">
                <a:solidFill>
                  <a:schemeClr val="tx1"/>
                </a:solidFill>
                <a:latin typeface="Arial Narrow" panose="020B0606020202030204" pitchFamily="34" charset="0"/>
              </a:rPr>
              <a:t>Так, к ее участникам дополнительно отнесено Минэкономразвития России (с 2017 г.). Министерство участвует в подпрограмме по формированию института развития проектного финансирования.</a:t>
            </a:r>
          </a:p>
          <a:p>
            <a:pPr indent="180000" algn="just">
              <a:spcBef>
                <a:spcPts val="0"/>
              </a:spcBef>
            </a:pPr>
            <a:r>
              <a:rPr lang="ru-RU" sz="1200" dirty="0">
                <a:solidFill>
                  <a:schemeClr val="tx1"/>
                </a:solidFill>
                <a:latin typeface="Arial Narrow" panose="020B0606020202030204" pitchFamily="34" charset="0"/>
              </a:rPr>
              <a:t>Обновлены показатели (индикаторы) госпрограммы. Пересмотрены основные планируемые меры правового регулирования в сфере реализации госпрограммы. Уточнено ресурсное обеспечение ее реализации.</a:t>
            </a:r>
          </a:p>
          <a:p>
            <a:pPr indent="180000" algn="just">
              <a:spcBef>
                <a:spcPts val="0"/>
              </a:spcBef>
            </a:pPr>
            <a:r>
              <a:rPr lang="ru-RU" sz="1200" dirty="0">
                <a:solidFill>
                  <a:schemeClr val="tx1"/>
                </a:solidFill>
                <a:latin typeface="Arial Narrow" panose="020B0606020202030204" pitchFamily="34" charset="0"/>
              </a:rPr>
              <a:t>В перечень контрольных событий дополнительно включена апробация механизмов организации оказания государственных и муниципальных услуг, предусмотренных проектом Закона "О государственном (муниципальном) социальном заказе на оказание государственных (муниципальных) услуг в социальной сфере" на территории пилотных регионов.</a:t>
            </a:r>
          </a:p>
        </p:txBody>
      </p:sp>
      <p:sp>
        <p:nvSpPr>
          <p:cNvPr id="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42</a:t>
            </a:fld>
            <a:endParaRPr lang="ru-RU" sz="1800" dirty="0" smtClean="0">
              <a:solidFill>
                <a:schemeClr val="tx1"/>
              </a:solidFill>
              <a:latin typeface="Arial Narrow" panose="020B0606020202030204" pitchFamily="34" charset="0"/>
            </a:endParaRPr>
          </a:p>
        </p:txBody>
      </p:sp>
      <p:sp>
        <p:nvSpPr>
          <p:cNvPr id="5" name="Заголовок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latin typeface="Arial Narrow" panose="020B0606020202030204" pitchFamily="34" charset="0"/>
              </a:rPr>
              <a:t>Основные изменения налогового законодательства</a:t>
            </a:r>
          </a:p>
        </p:txBody>
      </p:sp>
    </p:spTree>
    <p:extLst>
      <p:ext uri="{BB962C8B-B14F-4D97-AF65-F5344CB8AC3E}">
        <p14:creationId xmlns:p14="http://schemas.microsoft.com/office/powerpoint/2010/main" val="38974207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1052736"/>
            <a:ext cx="8435280" cy="5328592"/>
          </a:xfrm>
        </p:spPr>
        <p:txBody>
          <a:bodyPr numCol="2" spcCol="360000">
            <a:normAutofit/>
          </a:bodyPr>
          <a:lstStyle/>
          <a:p>
            <a:pPr indent="180000" algn="just">
              <a:spcBef>
                <a:spcPts val="0"/>
              </a:spcBef>
            </a:pPr>
            <a:r>
              <a:rPr lang="ru-RU" sz="1200" b="1" dirty="0">
                <a:solidFill>
                  <a:schemeClr val="tx1"/>
                </a:solidFill>
                <a:latin typeface="Arial Narrow" panose="020B0606020202030204" pitchFamily="34" charset="0"/>
              </a:rPr>
              <a:t>Приказ Федеральной налоговой службы от 14 декабря </a:t>
            </a:r>
            <a:r>
              <a:rPr lang="ru-RU" sz="1200" b="1" dirty="0" smtClean="0">
                <a:solidFill>
                  <a:schemeClr val="tx1"/>
                </a:solidFill>
                <a:latin typeface="Arial Narrow" panose="020B0606020202030204" pitchFamily="34" charset="0"/>
              </a:rPr>
              <a:t>  2017 </a:t>
            </a:r>
            <a:r>
              <a:rPr lang="ru-RU" sz="1200" b="1" dirty="0">
                <a:solidFill>
                  <a:schemeClr val="tx1"/>
                </a:solidFill>
                <a:latin typeface="Arial Narrow" panose="020B0606020202030204" pitchFamily="34" charset="0"/>
              </a:rPr>
              <a:t>г. N ММВ-7-1/1063@ "Об утверждении Стратегической карты ФНС России на 2018-2022 годы"</a:t>
            </a:r>
            <a:endParaRPr lang="ru-RU" sz="1200" dirty="0">
              <a:solidFill>
                <a:schemeClr val="tx1"/>
              </a:solidFill>
              <a:latin typeface="Arial Narrow" panose="020B0606020202030204" pitchFamily="34" charset="0"/>
            </a:endParaRPr>
          </a:p>
          <a:p>
            <a:pPr indent="180000" algn="just">
              <a:spcBef>
                <a:spcPts val="0"/>
              </a:spcBef>
            </a:pPr>
            <a:r>
              <a:rPr lang="ru-RU" sz="1200" dirty="0">
                <a:solidFill>
                  <a:schemeClr val="tx1"/>
                </a:solidFill>
                <a:latin typeface="Arial Narrow" panose="020B0606020202030204" pitchFamily="34" charset="0"/>
              </a:rPr>
              <a:t>Утверждена новая Стратегическая карта ФНС России на 2018-2022 гг.</a:t>
            </a:r>
          </a:p>
          <a:p>
            <a:pPr indent="180000" algn="just">
              <a:spcBef>
                <a:spcPts val="0"/>
              </a:spcBef>
            </a:pPr>
            <a:r>
              <a:rPr lang="ru-RU" sz="1200" dirty="0">
                <a:solidFill>
                  <a:schemeClr val="tx1"/>
                </a:solidFill>
                <a:latin typeface="Arial Narrow" panose="020B0606020202030204" pitchFamily="34" charset="0"/>
              </a:rPr>
              <a:t>Как и прежде, в ней предусматривается развитие инструментов и методов побуждения налогоплательщиков к добровольному исполнению налоговых обязанностей; информирование о нововведениях, упрощающих ведение бизнеса; совершенствование аналитических инструментов, позволяющих выявить сокрытую налоговую базу; внедрение системы управления рисками; повышение эффективности межведомственного взаимодействия в сфере выявления налоговых правонарушений; переход к новой системе функционирования ККТ; снижение трудоемкости подготовки и представления налоговой отчетности; развитие интернет-сервисов и контакт-центров; переход на экстерриториальный принцип обслуживания налогоплательщиков при их личном визите в налоговый орган.</a:t>
            </a:r>
          </a:p>
          <a:p>
            <a:pPr indent="180000" algn="just">
              <a:spcBef>
                <a:spcPts val="0"/>
              </a:spcBef>
            </a:pPr>
            <a:r>
              <a:rPr lang="ru-RU" sz="1200" dirty="0">
                <a:solidFill>
                  <a:schemeClr val="tx1"/>
                </a:solidFill>
                <a:latin typeface="Arial Narrow" panose="020B0606020202030204" pitchFamily="34" charset="0"/>
              </a:rPr>
              <a:t>Среди новых мероприятий - создание и функционирование системы tax-free.</a:t>
            </a:r>
          </a:p>
          <a:p>
            <a:pPr indent="180000" algn="just">
              <a:spcBef>
                <a:spcPts val="0"/>
              </a:spcBef>
            </a:pPr>
            <a:r>
              <a:rPr lang="ru-RU" sz="1200" dirty="0">
                <a:solidFill>
                  <a:schemeClr val="tx1"/>
                </a:solidFill>
                <a:latin typeface="Arial Narrow" panose="020B0606020202030204" pitchFamily="34" charset="0"/>
              </a:rPr>
              <a:t> </a:t>
            </a:r>
          </a:p>
          <a:p>
            <a:pPr indent="180000" algn="just">
              <a:spcBef>
                <a:spcPts val="0"/>
              </a:spcBef>
            </a:pPr>
            <a:r>
              <a:rPr lang="ru-RU" sz="1200" b="1" dirty="0">
                <a:solidFill>
                  <a:schemeClr val="tx1"/>
                </a:solidFill>
                <a:latin typeface="Arial Narrow" panose="020B0606020202030204" pitchFamily="34" charset="0"/>
              </a:rPr>
              <a:t>Распоряжение Федеральной налоговой </a:t>
            </a:r>
            <a:r>
              <a:rPr lang="ru-RU" sz="1200" b="1" dirty="0" smtClean="0">
                <a:solidFill>
                  <a:schemeClr val="tx1"/>
                </a:solidFill>
                <a:latin typeface="Arial Narrow" panose="020B0606020202030204" pitchFamily="34" charset="0"/>
              </a:rPr>
              <a:t>службы                   </a:t>
            </a:r>
            <a:r>
              <a:rPr lang="ru-RU" sz="1200" b="1" dirty="0">
                <a:solidFill>
                  <a:schemeClr val="tx1"/>
                </a:solidFill>
                <a:latin typeface="Arial Narrow" panose="020B0606020202030204" pitchFamily="34" charset="0"/>
              </a:rPr>
              <a:t>от </a:t>
            </a:r>
            <a:r>
              <a:rPr lang="ru-RU" sz="1200" b="1" dirty="0" smtClean="0">
                <a:solidFill>
                  <a:schemeClr val="tx1"/>
                </a:solidFill>
                <a:latin typeface="Arial Narrow" panose="020B0606020202030204" pitchFamily="34" charset="0"/>
              </a:rPr>
              <a:t>22 </a:t>
            </a:r>
            <a:r>
              <a:rPr lang="ru-RU" sz="1200" b="1" dirty="0">
                <a:solidFill>
                  <a:schemeClr val="tx1"/>
                </a:solidFill>
                <a:latin typeface="Arial Narrow" panose="020B0606020202030204" pitchFamily="34" charset="0"/>
              </a:rPr>
              <a:t>ноября 2017 г. N 291@ "Об обеспечении </a:t>
            </a:r>
            <a:r>
              <a:rPr lang="ru-RU" sz="1200" b="1" dirty="0" smtClean="0">
                <a:solidFill>
                  <a:schemeClr val="tx1"/>
                </a:solidFill>
                <a:latin typeface="Arial Narrow" panose="020B0606020202030204" pitchFamily="34" charset="0"/>
              </a:rPr>
              <a:t>бесперебойного </a:t>
            </a:r>
            <a:r>
              <a:rPr lang="ru-RU" sz="1200" b="1" dirty="0">
                <a:solidFill>
                  <a:schemeClr val="tx1"/>
                </a:solidFill>
                <a:latin typeface="Arial Narrow" panose="020B0606020202030204" pitchFamily="34" charset="0"/>
              </a:rPr>
              <a:t>телефонного информирования налогоплательщиков"</a:t>
            </a:r>
            <a:endParaRPr lang="ru-RU" sz="1200" dirty="0">
              <a:solidFill>
                <a:schemeClr val="tx1"/>
              </a:solidFill>
              <a:latin typeface="Arial Narrow" panose="020B0606020202030204" pitchFamily="34" charset="0"/>
            </a:endParaRPr>
          </a:p>
          <a:p>
            <a:pPr indent="180000" algn="just">
              <a:spcBef>
                <a:spcPts val="0"/>
              </a:spcBef>
            </a:pPr>
            <a:r>
              <a:rPr lang="ru-RU" sz="1200" dirty="0">
                <a:solidFill>
                  <a:schemeClr val="tx1"/>
                </a:solidFill>
                <a:latin typeface="Arial Narrow" panose="020B0606020202030204" pitchFamily="34" charset="0"/>
              </a:rPr>
              <a:t>Руководителям (исполняющим обязанности руководителя) УФНС России по субъектам Федерации поручено обеспечить постоянную бесперебойную работу телефонных номеров налоговых органов и качественное обслуживание налогоплательщиков по бесплатному телефонному информированию.</a:t>
            </a:r>
          </a:p>
          <a:p>
            <a:pPr indent="180000" algn="just">
              <a:spcBef>
                <a:spcPts val="0"/>
              </a:spcBef>
            </a:pPr>
            <a:r>
              <a:rPr lang="ru-RU" sz="1200" dirty="0">
                <a:solidFill>
                  <a:schemeClr val="tx1"/>
                </a:solidFill>
                <a:latin typeface="Arial Narrow" panose="020B0606020202030204" pitchFamily="34" charset="0"/>
              </a:rPr>
              <a:t>Работа должна быть налажена по всем вызовам, поступающим на контактные телефоны, от операторов Единого Контакт-центра ФНС России, а также по телефонам, указанным в соответствующих разделах региональных блоков сайта Службы.</a:t>
            </a:r>
          </a:p>
          <a:p>
            <a:pPr indent="180000" algn="just">
              <a:spcBef>
                <a:spcPts val="0"/>
              </a:spcBef>
            </a:pPr>
            <a:r>
              <a:rPr lang="ru-RU" sz="1200" dirty="0">
                <a:solidFill>
                  <a:schemeClr val="tx1"/>
                </a:solidFill>
                <a:latin typeface="Arial Narrow" panose="020B0606020202030204" pitchFamily="34" charset="0"/>
              </a:rPr>
              <a:t>Замруководителя Службы по работе с налогоплательщиками исходя из поступивших жалоб последних не реже раза в месяц должен представлять предложения о целесообразности продления служебных контрактов с руководителями территориальных налоговых органов.</a:t>
            </a:r>
          </a:p>
          <a:p>
            <a:pPr indent="180000" algn="just">
              <a:spcBef>
                <a:spcPts val="0"/>
              </a:spcBef>
            </a:pPr>
            <a:r>
              <a:rPr lang="ru-RU" sz="1200" dirty="0">
                <a:solidFill>
                  <a:schemeClr val="tx1"/>
                </a:solidFill>
                <a:latin typeface="Arial Narrow" panose="020B0606020202030204" pitchFamily="34" charset="0"/>
              </a:rPr>
              <a:t> </a:t>
            </a:r>
          </a:p>
          <a:p>
            <a:pPr indent="180000" algn="just">
              <a:spcBef>
                <a:spcPts val="0"/>
              </a:spcBef>
            </a:pPr>
            <a:endParaRPr lang="ru-RU" sz="1200" dirty="0">
              <a:solidFill>
                <a:schemeClr val="tx1"/>
              </a:solidFill>
              <a:latin typeface="Arial Narrow" panose="020B0606020202030204" pitchFamily="34" charset="0"/>
            </a:endParaRPr>
          </a:p>
        </p:txBody>
      </p:sp>
      <p:sp>
        <p:nvSpPr>
          <p:cNvPr id="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43</a:t>
            </a:fld>
            <a:endParaRPr lang="ru-RU" sz="1800" dirty="0" smtClean="0">
              <a:solidFill>
                <a:schemeClr val="tx1"/>
              </a:solidFill>
              <a:latin typeface="Arial Narrow" panose="020B0606020202030204" pitchFamily="34" charset="0"/>
            </a:endParaRPr>
          </a:p>
        </p:txBody>
      </p:sp>
      <p:sp>
        <p:nvSpPr>
          <p:cNvPr id="5" name="Заголовок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latin typeface="Arial Narrow" panose="020B0606020202030204" pitchFamily="34" charset="0"/>
              </a:rPr>
              <a:t>Основные изменения налогового законодательства</a:t>
            </a:r>
          </a:p>
        </p:txBody>
      </p:sp>
    </p:spTree>
    <p:extLst>
      <p:ext uri="{BB962C8B-B14F-4D97-AF65-F5344CB8AC3E}">
        <p14:creationId xmlns:p14="http://schemas.microsoft.com/office/powerpoint/2010/main" val="1806133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800" dirty="0" smtClean="0">
                <a:latin typeface="Arial Narrow" panose="020B0606020202030204" pitchFamily="34" charset="0"/>
              </a:rPr>
              <a:t>Уровень жизни населения</a:t>
            </a:r>
            <a:endParaRPr lang="ru-RU" sz="1800" dirty="0">
              <a:latin typeface="Arial Narrow" panose="020B0606020202030204" pitchFamily="34" charset="0"/>
            </a:endParaRPr>
          </a:p>
        </p:txBody>
      </p:sp>
      <p:sp>
        <p:nvSpPr>
          <p:cNvPr id="4" name="TextBox 3"/>
          <p:cNvSpPr txBox="1"/>
          <p:nvPr/>
        </p:nvSpPr>
        <p:spPr>
          <a:xfrm>
            <a:off x="1027785" y="2749068"/>
            <a:ext cx="2808312" cy="523220"/>
          </a:xfrm>
          <a:prstGeom prst="rect">
            <a:avLst/>
          </a:prstGeom>
          <a:noFill/>
        </p:spPr>
        <p:txBody>
          <a:bodyPr wrap="square" rtlCol="0">
            <a:spAutoFit/>
          </a:bodyPr>
          <a:lstStyle/>
          <a:p>
            <a:r>
              <a:rPr lang="ru-RU" sz="1400" b="1" dirty="0" smtClean="0">
                <a:solidFill>
                  <a:schemeClr val="tx1">
                    <a:lumMod val="75000"/>
                    <a:lumOff val="25000"/>
                  </a:schemeClr>
                </a:solidFill>
                <a:latin typeface="Arial Narrow" panose="020B0606020202030204" pitchFamily="34" charset="0"/>
              </a:rPr>
              <a:t>Среднемесячная начисленная </a:t>
            </a:r>
            <a:r>
              <a:rPr lang="ru-RU" sz="1400" b="1" dirty="0">
                <a:solidFill>
                  <a:schemeClr val="tx1">
                    <a:lumMod val="75000"/>
                    <a:lumOff val="25000"/>
                  </a:schemeClr>
                </a:solidFill>
                <a:latin typeface="Arial Narrow" panose="020B0606020202030204" pitchFamily="34" charset="0"/>
              </a:rPr>
              <a:t>заработная </a:t>
            </a:r>
            <a:r>
              <a:rPr lang="ru-RU" sz="1400" b="1" dirty="0" smtClean="0">
                <a:solidFill>
                  <a:schemeClr val="tx1">
                    <a:lumMod val="75000"/>
                    <a:lumOff val="25000"/>
                  </a:schemeClr>
                </a:solidFill>
                <a:latin typeface="Arial Narrow" panose="020B0606020202030204" pitchFamily="34" charset="0"/>
              </a:rPr>
              <a:t>плата</a:t>
            </a:r>
            <a:endParaRPr lang="ru-RU" sz="1400" b="1" dirty="0">
              <a:solidFill>
                <a:schemeClr val="tx1">
                  <a:lumMod val="75000"/>
                  <a:lumOff val="25000"/>
                </a:schemeClr>
              </a:solidFill>
              <a:latin typeface="Arial Narrow" panose="020B0606020202030204" pitchFamily="34" charset="0"/>
            </a:endParaRPr>
          </a:p>
        </p:txBody>
      </p:sp>
      <p:sp>
        <p:nvSpPr>
          <p:cNvPr id="17" name="TextBox 16"/>
          <p:cNvSpPr txBox="1"/>
          <p:nvPr/>
        </p:nvSpPr>
        <p:spPr>
          <a:xfrm>
            <a:off x="1137134" y="4850577"/>
            <a:ext cx="2354746" cy="523220"/>
          </a:xfrm>
          <a:prstGeom prst="rect">
            <a:avLst/>
          </a:prstGeom>
          <a:noFill/>
        </p:spPr>
        <p:txBody>
          <a:bodyPr wrap="square" rtlCol="0">
            <a:spAutoFit/>
          </a:bodyPr>
          <a:lstStyle/>
          <a:p>
            <a:r>
              <a:rPr lang="ru-RU" sz="1400" b="1" dirty="0" smtClean="0">
                <a:solidFill>
                  <a:schemeClr val="tx1">
                    <a:lumMod val="75000"/>
                    <a:lumOff val="25000"/>
                  </a:schemeClr>
                </a:solidFill>
                <a:latin typeface="Arial Narrow" panose="020B0606020202030204" pitchFamily="34" charset="0"/>
              </a:rPr>
              <a:t>Реальные располагаемые </a:t>
            </a:r>
          </a:p>
          <a:p>
            <a:r>
              <a:rPr lang="ru-RU" sz="1400" b="1" dirty="0" smtClean="0">
                <a:solidFill>
                  <a:schemeClr val="tx1">
                    <a:lumMod val="75000"/>
                    <a:lumOff val="25000"/>
                  </a:schemeClr>
                </a:solidFill>
                <a:latin typeface="Arial Narrow" panose="020B0606020202030204" pitchFamily="34" charset="0"/>
              </a:rPr>
              <a:t>денежные доходы населения</a:t>
            </a:r>
            <a:endParaRPr lang="ru-RU" sz="1400" b="1" dirty="0">
              <a:solidFill>
                <a:schemeClr val="tx1">
                  <a:lumMod val="75000"/>
                  <a:lumOff val="25000"/>
                </a:schemeClr>
              </a:solidFill>
              <a:latin typeface="Arial Narrow" panose="020B0606020202030204" pitchFamily="34" charset="0"/>
            </a:endParaRPr>
          </a:p>
        </p:txBody>
      </p:sp>
      <p:sp>
        <p:nvSpPr>
          <p:cNvPr id="18" name="Прямоугольник 17"/>
          <p:cNvSpPr/>
          <p:nvPr/>
        </p:nvSpPr>
        <p:spPr>
          <a:xfrm rot="10800000">
            <a:off x="3419872" y="4869230"/>
            <a:ext cx="370614" cy="461665"/>
          </a:xfrm>
          <a:prstGeom prst="rect">
            <a:avLst/>
          </a:prstGeom>
        </p:spPr>
        <p:txBody>
          <a:bodyPr wrap="none">
            <a:spAutoFit/>
          </a:bodyPr>
          <a:lstStyle/>
          <a:p>
            <a:r>
              <a:rPr lang="ru-RU" sz="2400" dirty="0">
                <a:solidFill>
                  <a:srgbClr val="0070C0"/>
                </a:solidFill>
                <a:latin typeface="Arial Narrow" panose="020B0606020202030204" pitchFamily="34" charset="0"/>
                <a:sym typeface="Symbol"/>
              </a:rPr>
              <a:t></a:t>
            </a:r>
            <a:endParaRPr lang="ru-RU" sz="2400" dirty="0"/>
          </a:p>
        </p:txBody>
      </p:sp>
      <p:sp>
        <p:nvSpPr>
          <p:cNvPr id="19" name="Прямоугольник 18"/>
          <p:cNvSpPr/>
          <p:nvPr/>
        </p:nvSpPr>
        <p:spPr>
          <a:xfrm>
            <a:off x="3654049" y="4823064"/>
            <a:ext cx="732893" cy="507831"/>
          </a:xfrm>
          <a:prstGeom prst="rect">
            <a:avLst/>
          </a:prstGeom>
        </p:spPr>
        <p:txBody>
          <a:bodyPr wrap="none">
            <a:spAutoFit/>
          </a:bodyPr>
          <a:lstStyle/>
          <a:p>
            <a:pPr defTabSz="1043056">
              <a:lnSpc>
                <a:spcPct val="150000"/>
              </a:lnSpc>
              <a:spcBef>
                <a:spcPct val="0"/>
              </a:spcBef>
            </a:pPr>
            <a:r>
              <a:rPr lang="ru-RU" b="1" dirty="0" smtClean="0">
                <a:solidFill>
                  <a:schemeClr val="accent6">
                    <a:lumMod val="75000"/>
                  </a:schemeClr>
                </a:solidFill>
                <a:latin typeface="Arial Narrow" panose="020B0606020202030204" pitchFamily="34" charset="0"/>
                <a:sym typeface="Symbol"/>
              </a:rPr>
              <a:t>- 1,7%</a:t>
            </a:r>
            <a:endParaRPr lang="ru-RU" b="1" dirty="0">
              <a:solidFill>
                <a:schemeClr val="accent6">
                  <a:lumMod val="75000"/>
                </a:schemeClr>
              </a:solidFill>
              <a:latin typeface="Arial Narrow" panose="020B0606020202030204" pitchFamily="34" charset="0"/>
            </a:endParaRPr>
          </a:p>
        </p:txBody>
      </p:sp>
      <p:sp>
        <p:nvSpPr>
          <p:cNvPr id="23" name="Прямоугольник 22"/>
          <p:cNvSpPr/>
          <p:nvPr/>
        </p:nvSpPr>
        <p:spPr>
          <a:xfrm>
            <a:off x="467544" y="1057757"/>
            <a:ext cx="8064896" cy="523220"/>
          </a:xfrm>
          <a:prstGeom prst="rect">
            <a:avLst/>
          </a:prstGeom>
        </p:spPr>
        <p:txBody>
          <a:bodyPr wrap="square">
            <a:spAutoFit/>
          </a:bodyPr>
          <a:lstStyle/>
          <a:p>
            <a:pPr algn="just"/>
            <a:r>
              <a:rPr lang="ru-RU" sz="1400" dirty="0" smtClean="0">
                <a:latin typeface="Arial Narrow" panose="020B0606020202030204" pitchFamily="34" charset="0"/>
              </a:rPr>
              <a:t>В 2017 году отмечается рекордно низкий уровень инфляции за </a:t>
            </a:r>
            <a:r>
              <a:rPr lang="ru-RU" sz="1400" dirty="0">
                <a:latin typeface="Arial Narrow" panose="020B0606020202030204" pitchFamily="34" charset="0"/>
              </a:rPr>
              <a:t>последние 5 лет. </a:t>
            </a:r>
            <a:endParaRPr lang="ru-RU" sz="1400" dirty="0" smtClean="0">
              <a:latin typeface="Arial Narrow" panose="020B0606020202030204" pitchFamily="34" charset="0"/>
            </a:endParaRPr>
          </a:p>
          <a:p>
            <a:pPr algn="just"/>
            <a:r>
              <a:rPr lang="ru-RU" sz="1400" dirty="0">
                <a:latin typeface="Arial Narrow" panose="020B0606020202030204" pitchFamily="34" charset="0"/>
              </a:rPr>
              <a:t>В</a:t>
            </a:r>
            <a:r>
              <a:rPr lang="ru-RU" sz="1400" dirty="0" smtClean="0">
                <a:latin typeface="Arial Narrow" panose="020B0606020202030204" pitchFamily="34" charset="0"/>
              </a:rPr>
              <a:t> 2017 году </a:t>
            </a:r>
            <a:r>
              <a:rPr lang="ru-RU" sz="1400" dirty="0">
                <a:latin typeface="Arial Narrow" panose="020B0606020202030204" pitchFamily="34" charset="0"/>
              </a:rPr>
              <a:t>она выросла всего на </a:t>
            </a:r>
            <a:r>
              <a:rPr lang="ru-RU" sz="1400" dirty="0" smtClean="0">
                <a:latin typeface="Arial Narrow" panose="020B0606020202030204" pitchFamily="34" charset="0"/>
              </a:rPr>
              <a:t>3,</a:t>
            </a:r>
            <a:r>
              <a:rPr lang="en-US" sz="1400" dirty="0" smtClean="0">
                <a:latin typeface="Arial Narrow" panose="020B0606020202030204" pitchFamily="34" charset="0"/>
              </a:rPr>
              <a:t>7</a:t>
            </a:r>
            <a:r>
              <a:rPr lang="ru-RU" sz="1400" dirty="0" smtClean="0">
                <a:latin typeface="Arial Narrow" panose="020B0606020202030204" pitchFamily="34" charset="0"/>
              </a:rPr>
              <a:t>%, за 2016 год - на 7,1%.</a:t>
            </a:r>
            <a:endParaRPr lang="ru-RU" sz="1400" dirty="0">
              <a:latin typeface="Arial Narrow" panose="020B0606020202030204" pitchFamily="34" charset="0"/>
            </a:endParaRPr>
          </a:p>
        </p:txBody>
      </p:sp>
      <p:sp>
        <p:nvSpPr>
          <p:cNvPr id="24" name="Прямоугольник 23"/>
          <p:cNvSpPr/>
          <p:nvPr/>
        </p:nvSpPr>
        <p:spPr>
          <a:xfrm>
            <a:off x="4424030" y="4838333"/>
            <a:ext cx="4357226" cy="954107"/>
          </a:xfrm>
          <a:prstGeom prst="rect">
            <a:avLst/>
          </a:prstGeom>
        </p:spPr>
        <p:txBody>
          <a:bodyPr wrap="square">
            <a:spAutoFit/>
          </a:bodyPr>
          <a:lstStyle/>
          <a:p>
            <a:pPr lvl="0" algn="just"/>
            <a:r>
              <a:rPr lang="ru-RU" sz="1400" dirty="0" smtClean="0">
                <a:solidFill>
                  <a:prstClr val="black"/>
                </a:solidFill>
                <a:latin typeface="Arial Narrow" panose="020B0606020202030204" pitchFamily="34" charset="0"/>
              </a:rPr>
              <a:t>Тенденция снижения реальных располагаемых денежных доходов населения сохраняется на протяжении последних 4 лет. Вместе с тем, в </a:t>
            </a:r>
            <a:r>
              <a:rPr lang="en-US" sz="1400" dirty="0" smtClean="0">
                <a:solidFill>
                  <a:prstClr val="black"/>
                </a:solidFill>
                <a:latin typeface="Arial Narrow" panose="020B0606020202030204" pitchFamily="34" charset="0"/>
              </a:rPr>
              <a:t>IV </a:t>
            </a:r>
            <a:r>
              <a:rPr lang="ru-RU" sz="1400" dirty="0" smtClean="0">
                <a:solidFill>
                  <a:prstClr val="black"/>
                </a:solidFill>
                <a:latin typeface="Arial Narrow" panose="020B0606020202030204" pitchFamily="34" charset="0"/>
              </a:rPr>
              <a:t>квартале 2017 года относительно </a:t>
            </a:r>
            <a:r>
              <a:rPr lang="en-US" sz="1400" dirty="0" smtClean="0">
                <a:solidFill>
                  <a:prstClr val="black"/>
                </a:solidFill>
                <a:latin typeface="Arial Narrow" panose="020B0606020202030204" pitchFamily="34" charset="0"/>
              </a:rPr>
              <a:t>III </a:t>
            </a:r>
            <a:r>
              <a:rPr lang="ru-RU" sz="1400" dirty="0" smtClean="0">
                <a:solidFill>
                  <a:prstClr val="black"/>
                </a:solidFill>
                <a:latin typeface="Arial Narrow" panose="020B0606020202030204" pitchFamily="34" charset="0"/>
              </a:rPr>
              <a:t>квартала 2017 года  они увеличились на 16,8%.</a:t>
            </a:r>
          </a:p>
        </p:txBody>
      </p:sp>
      <p:sp>
        <p:nvSpPr>
          <p:cNvPr id="27" name="TextBox 26"/>
          <p:cNvSpPr txBox="1"/>
          <p:nvPr/>
        </p:nvSpPr>
        <p:spPr>
          <a:xfrm>
            <a:off x="4427984" y="2691779"/>
            <a:ext cx="4353272" cy="954107"/>
          </a:xfrm>
          <a:prstGeom prst="rect">
            <a:avLst/>
          </a:prstGeom>
          <a:noFill/>
        </p:spPr>
        <p:txBody>
          <a:bodyPr wrap="square" rtlCol="0">
            <a:spAutoFit/>
          </a:bodyPr>
          <a:lstStyle/>
          <a:p>
            <a:pPr algn="just"/>
            <a:r>
              <a:rPr lang="ru-RU" sz="1400" dirty="0" smtClean="0">
                <a:latin typeface="Arial Narrow" panose="020B0606020202030204" pitchFamily="34" charset="0"/>
              </a:rPr>
              <a:t>Несмотря на замедление темпов номинальной заработной платы (со 107,9% в 2016 году до 107,2% в 2017 году),  в реальном выражении заработная плата ускорила рост (со 100,8% до 103,5%).</a:t>
            </a:r>
            <a:endParaRPr lang="ru-RU" sz="1400" dirty="0">
              <a:latin typeface="Arial Narrow" panose="020B0606020202030204" pitchFamily="34" charset="0"/>
            </a:endParaRPr>
          </a:p>
        </p:txBody>
      </p:sp>
      <p:sp>
        <p:nvSpPr>
          <p:cNvPr id="28" name="Прямоугольник 27"/>
          <p:cNvSpPr/>
          <p:nvPr/>
        </p:nvSpPr>
        <p:spPr>
          <a:xfrm>
            <a:off x="3620046" y="2691779"/>
            <a:ext cx="780983" cy="454996"/>
          </a:xfrm>
          <a:prstGeom prst="rect">
            <a:avLst/>
          </a:prstGeom>
        </p:spPr>
        <p:txBody>
          <a:bodyPr wrap="none">
            <a:spAutoFit/>
          </a:bodyPr>
          <a:lstStyle/>
          <a:p>
            <a:pPr defTabSz="1043056">
              <a:lnSpc>
                <a:spcPct val="150000"/>
              </a:lnSpc>
              <a:spcBef>
                <a:spcPct val="0"/>
              </a:spcBef>
            </a:pPr>
            <a:r>
              <a:rPr lang="ru-RU" b="1" dirty="0" smtClean="0">
                <a:solidFill>
                  <a:schemeClr val="accent6">
                    <a:lumMod val="75000"/>
                  </a:schemeClr>
                </a:solidFill>
                <a:latin typeface="Arial Narrow" panose="020B0606020202030204" pitchFamily="34" charset="0"/>
                <a:sym typeface="Symbol"/>
              </a:rPr>
              <a:t>+ 7,2%</a:t>
            </a:r>
            <a:endParaRPr lang="ru-RU" b="1" dirty="0">
              <a:solidFill>
                <a:schemeClr val="accent6">
                  <a:lumMod val="75000"/>
                </a:schemeClr>
              </a:solidFill>
              <a:latin typeface="Arial Narrow" panose="020B0606020202030204" pitchFamily="34" charset="0"/>
            </a:endParaRPr>
          </a:p>
        </p:txBody>
      </p:sp>
      <p:sp>
        <p:nvSpPr>
          <p:cNvPr id="29" name="Прямоугольник 28"/>
          <p:cNvSpPr/>
          <p:nvPr/>
        </p:nvSpPr>
        <p:spPr>
          <a:xfrm>
            <a:off x="3342511" y="2762116"/>
            <a:ext cx="370614" cy="461665"/>
          </a:xfrm>
          <a:prstGeom prst="rect">
            <a:avLst/>
          </a:prstGeom>
        </p:spPr>
        <p:txBody>
          <a:bodyPr wrap="none">
            <a:spAutoFit/>
          </a:bodyPr>
          <a:lstStyle/>
          <a:p>
            <a:r>
              <a:rPr lang="ru-RU" sz="2400" dirty="0">
                <a:solidFill>
                  <a:srgbClr val="0070C0"/>
                </a:solidFill>
                <a:latin typeface="Arial Narrow" panose="020B0606020202030204" pitchFamily="34" charset="0"/>
                <a:sym typeface="Symbol"/>
              </a:rPr>
              <a:t></a:t>
            </a:r>
            <a:endParaRPr lang="ru-RU" sz="2400" dirty="0"/>
          </a:p>
        </p:txBody>
      </p:sp>
      <p:sp>
        <p:nvSpPr>
          <p:cNvPr id="31" name="TextBox 30"/>
          <p:cNvSpPr txBox="1"/>
          <p:nvPr/>
        </p:nvSpPr>
        <p:spPr>
          <a:xfrm>
            <a:off x="3342511" y="2412877"/>
            <a:ext cx="1280782" cy="307777"/>
          </a:xfrm>
          <a:prstGeom prst="rect">
            <a:avLst/>
          </a:prstGeom>
          <a:noFill/>
        </p:spPr>
        <p:txBody>
          <a:bodyPr wrap="square" rtlCol="0">
            <a:spAutoFit/>
          </a:bodyPr>
          <a:lstStyle/>
          <a:p>
            <a:r>
              <a:rPr lang="ru-RU" sz="1400" b="1" dirty="0">
                <a:solidFill>
                  <a:schemeClr val="tx1">
                    <a:lumMod val="75000"/>
                    <a:lumOff val="25000"/>
                  </a:schemeClr>
                </a:solidFill>
                <a:latin typeface="Arial Narrow" panose="020B0606020202030204" pitchFamily="34" charset="0"/>
              </a:rPr>
              <a:t>н</a:t>
            </a:r>
            <a:r>
              <a:rPr lang="ru-RU" sz="1400" b="1" dirty="0" smtClean="0">
                <a:solidFill>
                  <a:schemeClr val="tx1">
                    <a:lumMod val="75000"/>
                    <a:lumOff val="25000"/>
                  </a:schemeClr>
                </a:solidFill>
                <a:latin typeface="Arial Narrow" panose="020B0606020202030204" pitchFamily="34" charset="0"/>
              </a:rPr>
              <a:t>оминальная </a:t>
            </a:r>
            <a:endParaRPr lang="ru-RU" sz="1400" b="1" dirty="0">
              <a:solidFill>
                <a:schemeClr val="tx1">
                  <a:lumMod val="75000"/>
                  <a:lumOff val="25000"/>
                </a:schemeClr>
              </a:solidFill>
              <a:latin typeface="Arial Narrow" panose="020B0606020202030204" pitchFamily="34" charset="0"/>
            </a:endParaRPr>
          </a:p>
        </p:txBody>
      </p:sp>
      <p:sp>
        <p:nvSpPr>
          <p:cNvPr id="32" name="TextBox 31"/>
          <p:cNvSpPr txBox="1"/>
          <p:nvPr/>
        </p:nvSpPr>
        <p:spPr>
          <a:xfrm>
            <a:off x="3332302" y="3283150"/>
            <a:ext cx="1280782" cy="307777"/>
          </a:xfrm>
          <a:prstGeom prst="rect">
            <a:avLst/>
          </a:prstGeom>
          <a:noFill/>
        </p:spPr>
        <p:txBody>
          <a:bodyPr wrap="square" rtlCol="0">
            <a:spAutoFit/>
          </a:bodyPr>
          <a:lstStyle/>
          <a:p>
            <a:r>
              <a:rPr lang="ru-RU" sz="1400" b="1" dirty="0" smtClean="0">
                <a:solidFill>
                  <a:schemeClr val="tx1">
                    <a:lumMod val="75000"/>
                    <a:lumOff val="25000"/>
                  </a:schemeClr>
                </a:solidFill>
                <a:latin typeface="Arial Narrow" panose="020B0606020202030204" pitchFamily="34" charset="0"/>
              </a:rPr>
              <a:t>реальная </a:t>
            </a:r>
            <a:endParaRPr lang="ru-RU" sz="1400" b="1" dirty="0">
              <a:solidFill>
                <a:schemeClr val="tx1">
                  <a:lumMod val="75000"/>
                  <a:lumOff val="25000"/>
                </a:schemeClr>
              </a:solidFill>
              <a:latin typeface="Arial Narrow" panose="020B0606020202030204" pitchFamily="34" charset="0"/>
            </a:endParaRPr>
          </a:p>
        </p:txBody>
      </p:sp>
      <p:sp>
        <p:nvSpPr>
          <p:cNvPr id="33" name="Прямоугольник 32"/>
          <p:cNvSpPr/>
          <p:nvPr/>
        </p:nvSpPr>
        <p:spPr>
          <a:xfrm>
            <a:off x="3579454" y="3497233"/>
            <a:ext cx="998991" cy="507831"/>
          </a:xfrm>
          <a:prstGeom prst="rect">
            <a:avLst/>
          </a:prstGeom>
        </p:spPr>
        <p:txBody>
          <a:bodyPr wrap="none">
            <a:spAutoFit/>
          </a:bodyPr>
          <a:lstStyle/>
          <a:p>
            <a:pPr defTabSz="1043056">
              <a:lnSpc>
                <a:spcPct val="150000"/>
              </a:lnSpc>
              <a:spcBef>
                <a:spcPct val="0"/>
              </a:spcBef>
            </a:pPr>
            <a:r>
              <a:rPr lang="ru-RU" b="1" dirty="0" smtClean="0">
                <a:solidFill>
                  <a:schemeClr val="accent6">
                    <a:lumMod val="75000"/>
                  </a:schemeClr>
                </a:solidFill>
                <a:latin typeface="Arial Narrow" panose="020B0606020202030204" pitchFamily="34" charset="0"/>
                <a:sym typeface="Symbol"/>
              </a:rPr>
              <a:t>+ 3,5 </a:t>
            </a:r>
            <a:r>
              <a:rPr lang="ru-RU" b="1" dirty="0" smtClean="0">
                <a:solidFill>
                  <a:schemeClr val="accent6">
                    <a:lumMod val="75000"/>
                  </a:schemeClr>
                </a:solidFill>
                <a:latin typeface="Arial Narrow" panose="020B0606020202030204" pitchFamily="34" charset="0"/>
              </a:rPr>
              <a:t>п.п.</a:t>
            </a:r>
            <a:endParaRPr lang="ru-RU" b="1" dirty="0">
              <a:solidFill>
                <a:schemeClr val="accent6">
                  <a:lumMod val="75000"/>
                </a:schemeClr>
              </a:solidFill>
              <a:latin typeface="Arial Narrow" panose="020B0606020202030204" pitchFamily="34" charset="0"/>
            </a:endParaRPr>
          </a:p>
        </p:txBody>
      </p:sp>
      <p:sp>
        <p:nvSpPr>
          <p:cNvPr id="34" name="Прямоугольник 33"/>
          <p:cNvSpPr/>
          <p:nvPr/>
        </p:nvSpPr>
        <p:spPr>
          <a:xfrm>
            <a:off x="3275856" y="3543399"/>
            <a:ext cx="370614" cy="461665"/>
          </a:xfrm>
          <a:prstGeom prst="rect">
            <a:avLst/>
          </a:prstGeom>
        </p:spPr>
        <p:txBody>
          <a:bodyPr wrap="none">
            <a:spAutoFit/>
          </a:bodyPr>
          <a:lstStyle/>
          <a:p>
            <a:r>
              <a:rPr lang="ru-RU" sz="2400" dirty="0">
                <a:solidFill>
                  <a:srgbClr val="0070C0"/>
                </a:solidFill>
                <a:latin typeface="Arial Narrow" panose="020B0606020202030204" pitchFamily="34" charset="0"/>
                <a:sym typeface="Symbol"/>
              </a:rPr>
              <a:t></a:t>
            </a:r>
            <a:endParaRPr lang="ru-RU" sz="2400" dirty="0"/>
          </a:p>
        </p:txBody>
      </p:sp>
      <p:pic>
        <p:nvPicPr>
          <p:cNvPr id="4098" name="Picture 2" descr="Z:\Мои документы\wall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920" y="4769525"/>
            <a:ext cx="531683" cy="53168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Z:\Мои документы\credit-ca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613" y="2646862"/>
            <a:ext cx="692172" cy="692172"/>
          </a:xfrm>
          <a:prstGeom prst="rect">
            <a:avLst/>
          </a:prstGeom>
          <a:noFill/>
          <a:extLst>
            <a:ext uri="{909E8E84-426E-40DD-AFC4-6F175D3DCCD1}">
              <a14:hiddenFill xmlns:a14="http://schemas.microsoft.com/office/drawing/2010/main">
                <a:solidFill>
                  <a:srgbClr val="FFFFFF"/>
                </a:solidFill>
              </a14:hiddenFill>
            </a:ext>
          </a:extLst>
        </p:spPr>
      </p:pic>
      <p:sp>
        <p:nvSpPr>
          <p:cNvPr id="21"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5</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112328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Диаграмма 11"/>
          <p:cNvGraphicFramePr/>
          <p:nvPr>
            <p:extLst>
              <p:ext uri="{D42A27DB-BD31-4B8C-83A1-F6EECF244321}">
                <p14:modId xmlns:p14="http://schemas.microsoft.com/office/powerpoint/2010/main" val="643203395"/>
              </p:ext>
            </p:extLst>
          </p:nvPr>
        </p:nvGraphicFramePr>
        <p:xfrm>
          <a:off x="-301785" y="1863758"/>
          <a:ext cx="3179593" cy="2937247"/>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a:spLocks noGrp="1"/>
          </p:cNvSpPr>
          <p:nvPr>
            <p:ph type="title"/>
          </p:nvPr>
        </p:nvSpPr>
        <p:spPr>
          <a:xfrm>
            <a:off x="204109" y="-163217"/>
            <a:ext cx="8229600" cy="1143000"/>
          </a:xfrm>
        </p:spPr>
        <p:txBody>
          <a:bodyPr>
            <a:normAutofit/>
          </a:bodyPr>
          <a:lstStyle/>
          <a:p>
            <a:pPr algn="l"/>
            <a:r>
              <a:rPr lang="ru-RU" sz="1800" dirty="0">
                <a:latin typeface="Arial Narrow" panose="020B0606020202030204" pitchFamily="34" charset="0"/>
              </a:rPr>
              <a:t>Государственные </a:t>
            </a:r>
            <a:r>
              <a:rPr lang="ru-RU" sz="1800" dirty="0" smtClean="0">
                <a:latin typeface="Arial Narrow" panose="020B0606020202030204" pitchFamily="34" charset="0"/>
              </a:rPr>
              <a:t>финансы</a:t>
            </a:r>
            <a:endParaRPr lang="ru-RU" sz="1800" dirty="0">
              <a:latin typeface="Arial Narrow" panose="020B0606020202030204" pitchFamily="34" charset="0"/>
            </a:endParaRPr>
          </a:p>
        </p:txBody>
      </p:sp>
      <p:sp>
        <p:nvSpPr>
          <p:cNvPr id="3" name="Прямоугольник 2"/>
          <p:cNvSpPr/>
          <p:nvPr/>
        </p:nvSpPr>
        <p:spPr>
          <a:xfrm>
            <a:off x="5826975" y="408283"/>
            <a:ext cx="3243827" cy="523220"/>
          </a:xfrm>
          <a:prstGeom prst="rect">
            <a:avLst/>
          </a:prstGeom>
        </p:spPr>
        <p:txBody>
          <a:bodyPr wrap="square">
            <a:spAutoFit/>
          </a:bodyPr>
          <a:lstStyle/>
          <a:p>
            <a:pPr algn="ctr"/>
            <a:r>
              <a:rPr lang="ru-RU" sz="1400" b="1" dirty="0">
                <a:solidFill>
                  <a:prstClr val="black"/>
                </a:solidFill>
                <a:latin typeface="Arial Narrow" panose="020B0606020202030204" pitchFamily="34" charset="0"/>
              </a:rPr>
              <a:t>Формирование федерального бюджета </a:t>
            </a:r>
            <a:endParaRPr lang="ru-RU" sz="1400" b="1" dirty="0" smtClean="0">
              <a:solidFill>
                <a:prstClr val="black"/>
              </a:solidFill>
              <a:latin typeface="Arial Narrow" panose="020B0606020202030204" pitchFamily="34" charset="0"/>
            </a:endParaRPr>
          </a:p>
          <a:p>
            <a:pPr algn="ctr"/>
            <a:r>
              <a:rPr lang="ru-RU" sz="1400" b="1" dirty="0" smtClean="0">
                <a:solidFill>
                  <a:prstClr val="black"/>
                </a:solidFill>
                <a:latin typeface="Arial Narrow" panose="020B0606020202030204" pitchFamily="34" charset="0"/>
              </a:rPr>
              <a:t>по </a:t>
            </a:r>
            <a:r>
              <a:rPr lang="ru-RU" sz="1400" b="1" dirty="0">
                <a:solidFill>
                  <a:prstClr val="black"/>
                </a:solidFill>
                <a:latin typeface="Arial Narrow" panose="020B0606020202030204" pitchFamily="34" charset="0"/>
              </a:rPr>
              <a:t>основным администраторам доходов</a:t>
            </a:r>
            <a:endParaRPr lang="ru-RU" sz="1400" dirty="0">
              <a:solidFill>
                <a:prstClr val="black"/>
              </a:solidFill>
              <a:latin typeface="Arial Narrow" panose="020B0606020202030204" pitchFamily="34" charset="0"/>
            </a:endParaRPr>
          </a:p>
        </p:txBody>
      </p:sp>
      <p:sp>
        <p:nvSpPr>
          <p:cNvPr id="6" name="Прямоугольник 5"/>
          <p:cNvSpPr/>
          <p:nvPr/>
        </p:nvSpPr>
        <p:spPr>
          <a:xfrm>
            <a:off x="2364305" y="575406"/>
            <a:ext cx="3960439" cy="738664"/>
          </a:xfrm>
          <a:prstGeom prst="rect">
            <a:avLst/>
          </a:prstGeom>
        </p:spPr>
        <p:txBody>
          <a:bodyPr wrap="square">
            <a:spAutoFit/>
          </a:bodyPr>
          <a:lstStyle/>
          <a:p>
            <a:pPr algn="ctr"/>
            <a:r>
              <a:rPr lang="ru-RU" sz="1400" b="1" dirty="0">
                <a:solidFill>
                  <a:prstClr val="black"/>
                </a:solidFill>
                <a:latin typeface="Arial Narrow" panose="020B0606020202030204" pitchFamily="34" charset="0"/>
              </a:rPr>
              <a:t>Формирование консолидированного </a:t>
            </a:r>
            <a:endParaRPr lang="ru-RU" sz="1400" b="1" dirty="0" smtClean="0">
              <a:solidFill>
                <a:prstClr val="black"/>
              </a:solidFill>
              <a:latin typeface="Arial Narrow" panose="020B0606020202030204" pitchFamily="34" charset="0"/>
            </a:endParaRPr>
          </a:p>
          <a:p>
            <a:pPr algn="ctr"/>
            <a:r>
              <a:rPr lang="ru-RU" sz="1400" b="1" dirty="0" smtClean="0">
                <a:solidFill>
                  <a:prstClr val="black"/>
                </a:solidFill>
                <a:latin typeface="Arial Narrow" panose="020B0606020202030204" pitchFamily="34" charset="0"/>
              </a:rPr>
              <a:t>бюджета </a:t>
            </a:r>
            <a:r>
              <a:rPr lang="ru-RU" sz="1400" b="1" dirty="0">
                <a:solidFill>
                  <a:prstClr val="black"/>
                </a:solidFill>
                <a:latin typeface="Arial Narrow" panose="020B0606020202030204" pitchFamily="34" charset="0"/>
              </a:rPr>
              <a:t>Российской Федерации </a:t>
            </a:r>
            <a:endParaRPr lang="ru-RU" sz="1400" b="1" dirty="0" smtClean="0">
              <a:solidFill>
                <a:prstClr val="black"/>
              </a:solidFill>
              <a:latin typeface="Arial Narrow" panose="020B0606020202030204" pitchFamily="34" charset="0"/>
            </a:endParaRPr>
          </a:p>
          <a:p>
            <a:pPr algn="ctr"/>
            <a:r>
              <a:rPr lang="ru-RU" sz="1400" b="1" dirty="0" smtClean="0">
                <a:solidFill>
                  <a:prstClr val="black"/>
                </a:solidFill>
                <a:latin typeface="Arial Narrow" panose="020B0606020202030204" pitchFamily="34" charset="0"/>
              </a:rPr>
              <a:t>по </a:t>
            </a:r>
            <a:r>
              <a:rPr lang="ru-RU" sz="1400" b="1" dirty="0">
                <a:solidFill>
                  <a:prstClr val="black"/>
                </a:solidFill>
                <a:latin typeface="Arial Narrow" panose="020B0606020202030204" pitchFamily="34" charset="0"/>
              </a:rPr>
              <a:t>основным администраторам доходов </a:t>
            </a:r>
            <a:endParaRPr lang="ru-RU" sz="1400" dirty="0">
              <a:solidFill>
                <a:prstClr val="black"/>
              </a:solidFill>
              <a:latin typeface="Arial Narrow" panose="020B0606020202030204" pitchFamily="34" charset="0"/>
            </a:endParaRPr>
          </a:p>
        </p:txBody>
      </p:sp>
      <p:sp>
        <p:nvSpPr>
          <p:cNvPr id="15" name="Номер слайда 3"/>
          <p:cNvSpPr>
            <a:spLocks noGrp="1"/>
          </p:cNvSpPr>
          <p:nvPr/>
        </p:nvSpPr>
        <p:spPr bwMode="auto">
          <a:xfrm>
            <a:off x="8418512" y="6235891"/>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6</a:t>
            </a:fld>
            <a:endParaRPr lang="ru-RU" sz="1800" dirty="0" smtClean="0">
              <a:solidFill>
                <a:schemeClr val="tx1"/>
              </a:solidFill>
              <a:latin typeface="Arial Narrow" panose="020B0606020202030204" pitchFamily="34" charset="0"/>
            </a:endParaRPr>
          </a:p>
        </p:txBody>
      </p:sp>
      <p:grpSp>
        <p:nvGrpSpPr>
          <p:cNvPr id="17" name="Группа 16"/>
          <p:cNvGrpSpPr/>
          <p:nvPr/>
        </p:nvGrpSpPr>
        <p:grpSpPr>
          <a:xfrm>
            <a:off x="3013696" y="1344212"/>
            <a:ext cx="3063240" cy="5019148"/>
            <a:chOff x="981670" y="1664211"/>
            <a:chExt cx="3063240" cy="5019148"/>
          </a:xfrm>
        </p:grpSpPr>
        <p:graphicFrame>
          <p:nvGraphicFramePr>
            <p:cNvPr id="16" name="Диаграмма 15"/>
            <p:cNvGraphicFramePr>
              <a:graphicFrameLocks/>
            </p:cNvGraphicFramePr>
            <p:nvPr>
              <p:extLst>
                <p:ext uri="{D42A27DB-BD31-4B8C-83A1-F6EECF244321}">
                  <p14:modId xmlns:p14="http://schemas.microsoft.com/office/powerpoint/2010/main" val="2874770207"/>
                </p:ext>
              </p:extLst>
            </p:nvPr>
          </p:nvGraphicFramePr>
          <p:xfrm>
            <a:off x="981670" y="1664211"/>
            <a:ext cx="3063240" cy="2613660"/>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Группа 12"/>
            <p:cNvGrpSpPr/>
            <p:nvPr/>
          </p:nvGrpSpPr>
          <p:grpSpPr>
            <a:xfrm>
              <a:off x="1179874" y="2924944"/>
              <a:ext cx="206698" cy="3758415"/>
              <a:chOff x="1179874" y="2924944"/>
              <a:chExt cx="206698" cy="3758415"/>
            </a:xfrm>
          </p:grpSpPr>
          <p:cxnSp>
            <p:nvCxnSpPr>
              <p:cNvPr id="7" name="Прямая соединительная линия 6"/>
              <p:cNvCxnSpPr/>
              <p:nvPr/>
            </p:nvCxnSpPr>
            <p:spPr>
              <a:xfrm>
                <a:off x="1276555" y="2924944"/>
                <a:ext cx="0" cy="375841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1188572" y="4591814"/>
                <a:ext cx="198000" cy="198022"/>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вал 18"/>
              <p:cNvSpPr/>
              <p:nvPr/>
            </p:nvSpPr>
            <p:spPr>
              <a:xfrm>
                <a:off x="1188572" y="5096934"/>
                <a:ext cx="198000" cy="198022"/>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Овал 19"/>
              <p:cNvSpPr/>
              <p:nvPr/>
            </p:nvSpPr>
            <p:spPr>
              <a:xfrm>
                <a:off x="1188572" y="5565945"/>
                <a:ext cx="198000" cy="198022"/>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Овал 20"/>
              <p:cNvSpPr/>
              <p:nvPr/>
            </p:nvSpPr>
            <p:spPr>
              <a:xfrm>
                <a:off x="1179874" y="6045904"/>
                <a:ext cx="198000" cy="19802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9" name="TextBox 8"/>
          <p:cNvSpPr txBox="1"/>
          <p:nvPr/>
        </p:nvSpPr>
        <p:spPr>
          <a:xfrm>
            <a:off x="3486023" y="4269278"/>
            <a:ext cx="3594244" cy="307777"/>
          </a:xfrm>
          <a:prstGeom prst="rect">
            <a:avLst/>
          </a:prstGeom>
          <a:noFill/>
        </p:spPr>
        <p:txBody>
          <a:bodyPr wrap="square" rtlCol="0">
            <a:spAutoFit/>
          </a:bodyPr>
          <a:lstStyle/>
          <a:p>
            <a:r>
              <a:rPr lang="ru-RU" sz="1400" dirty="0" smtClean="0">
                <a:latin typeface="Arial Narrow" panose="020B0606020202030204" pitchFamily="34" charset="0"/>
              </a:rPr>
              <a:t>ФНС России -  17 343,4 </a:t>
            </a:r>
            <a:r>
              <a:rPr lang="ru-RU" sz="1400" dirty="0">
                <a:latin typeface="Arial Narrow" panose="020B0606020202030204" pitchFamily="34" charset="0"/>
              </a:rPr>
              <a:t>млрд. рублей</a:t>
            </a:r>
          </a:p>
        </p:txBody>
      </p:sp>
      <p:sp>
        <p:nvSpPr>
          <p:cNvPr id="27" name="TextBox 26"/>
          <p:cNvSpPr txBox="1"/>
          <p:nvPr/>
        </p:nvSpPr>
        <p:spPr>
          <a:xfrm>
            <a:off x="3520581" y="4722057"/>
            <a:ext cx="3767029" cy="307777"/>
          </a:xfrm>
          <a:prstGeom prst="rect">
            <a:avLst/>
          </a:prstGeom>
          <a:noFill/>
        </p:spPr>
        <p:txBody>
          <a:bodyPr wrap="square" rtlCol="0">
            <a:spAutoFit/>
          </a:bodyPr>
          <a:lstStyle/>
          <a:p>
            <a:r>
              <a:rPr lang="ru-RU" sz="1400" dirty="0" smtClean="0">
                <a:latin typeface="Arial Narrow" panose="020B0606020202030204" pitchFamily="34" charset="0"/>
              </a:rPr>
              <a:t>ФТС России -  4 752,2 млрд</a:t>
            </a:r>
            <a:r>
              <a:rPr lang="ru-RU" sz="1400" dirty="0">
                <a:latin typeface="Arial Narrow" panose="020B0606020202030204" pitchFamily="34" charset="0"/>
              </a:rPr>
              <a:t>. рублей</a:t>
            </a:r>
          </a:p>
        </p:txBody>
      </p:sp>
      <p:sp>
        <p:nvSpPr>
          <p:cNvPr id="28" name="TextBox 27"/>
          <p:cNvSpPr txBox="1"/>
          <p:nvPr/>
        </p:nvSpPr>
        <p:spPr>
          <a:xfrm>
            <a:off x="3539235" y="5179709"/>
            <a:ext cx="3767029" cy="307777"/>
          </a:xfrm>
          <a:prstGeom prst="rect">
            <a:avLst/>
          </a:prstGeom>
          <a:noFill/>
        </p:spPr>
        <p:txBody>
          <a:bodyPr wrap="square" rtlCol="0">
            <a:spAutoFit/>
          </a:bodyPr>
          <a:lstStyle/>
          <a:p>
            <a:r>
              <a:rPr lang="ru-RU" sz="1400" dirty="0" smtClean="0">
                <a:latin typeface="Arial Narrow" panose="020B0606020202030204" pitchFamily="34" charset="0"/>
              </a:rPr>
              <a:t>Росимущество -  270,4 </a:t>
            </a:r>
            <a:r>
              <a:rPr lang="ru-RU" sz="1400" dirty="0">
                <a:latin typeface="Arial Narrow" panose="020B0606020202030204" pitchFamily="34" charset="0"/>
              </a:rPr>
              <a:t>млрд. рублей</a:t>
            </a:r>
          </a:p>
        </p:txBody>
      </p:sp>
      <p:sp>
        <p:nvSpPr>
          <p:cNvPr id="29" name="TextBox 28"/>
          <p:cNvSpPr txBox="1"/>
          <p:nvPr/>
        </p:nvSpPr>
        <p:spPr>
          <a:xfrm>
            <a:off x="3539235" y="5666801"/>
            <a:ext cx="3986344" cy="307777"/>
          </a:xfrm>
          <a:prstGeom prst="rect">
            <a:avLst/>
          </a:prstGeom>
          <a:noFill/>
        </p:spPr>
        <p:txBody>
          <a:bodyPr wrap="square" rtlCol="0">
            <a:spAutoFit/>
          </a:bodyPr>
          <a:lstStyle/>
          <a:p>
            <a:r>
              <a:rPr lang="ru-RU" sz="1400" dirty="0" smtClean="0">
                <a:latin typeface="Arial Narrow" panose="020B0606020202030204" pitchFamily="34" charset="0"/>
              </a:rPr>
              <a:t>Минфин России -  91,5 </a:t>
            </a:r>
            <a:r>
              <a:rPr lang="ru-RU" sz="1400" dirty="0">
                <a:latin typeface="Arial Narrow" panose="020B0606020202030204" pitchFamily="34" charset="0"/>
              </a:rPr>
              <a:t>млрд. рублей</a:t>
            </a:r>
          </a:p>
        </p:txBody>
      </p:sp>
      <p:graphicFrame>
        <p:nvGraphicFramePr>
          <p:cNvPr id="14" name="Диаграмма 13"/>
          <p:cNvGraphicFramePr/>
          <p:nvPr>
            <p:extLst>
              <p:ext uri="{D42A27DB-BD31-4B8C-83A1-F6EECF244321}">
                <p14:modId xmlns:p14="http://schemas.microsoft.com/office/powerpoint/2010/main" val="512982945"/>
              </p:ext>
            </p:extLst>
          </p:nvPr>
        </p:nvGraphicFramePr>
        <p:xfrm>
          <a:off x="6129651" y="1058108"/>
          <a:ext cx="3346018" cy="2574925"/>
        </p:xfrm>
        <a:graphic>
          <a:graphicData uri="http://schemas.openxmlformats.org/drawingml/2006/chart">
            <c:chart xmlns:c="http://schemas.openxmlformats.org/drawingml/2006/chart" xmlns:r="http://schemas.openxmlformats.org/officeDocument/2006/relationships" r:id="rId5"/>
          </a:graphicData>
        </a:graphic>
      </p:graphicFrame>
      <p:grpSp>
        <p:nvGrpSpPr>
          <p:cNvPr id="30" name="Группа 29"/>
          <p:cNvGrpSpPr/>
          <p:nvPr/>
        </p:nvGrpSpPr>
        <p:grpSpPr>
          <a:xfrm>
            <a:off x="6324744" y="2310757"/>
            <a:ext cx="200317" cy="3169533"/>
            <a:chOff x="1188572" y="2969012"/>
            <a:chExt cx="200317" cy="3169533"/>
          </a:xfrm>
        </p:grpSpPr>
        <p:cxnSp>
          <p:nvCxnSpPr>
            <p:cNvPr id="31" name="Прямая соединительная линия 30"/>
            <p:cNvCxnSpPr/>
            <p:nvPr/>
          </p:nvCxnSpPr>
          <p:spPr>
            <a:xfrm>
              <a:off x="1276555" y="2969012"/>
              <a:ext cx="11017" cy="2971511"/>
            </a:xfrm>
            <a:prstGeom prst="line">
              <a:avLst/>
            </a:prstGeom>
            <a:ln>
              <a:solidFill>
                <a:srgbClr val="CC6600"/>
              </a:solidFill>
            </a:ln>
          </p:spPr>
          <p:style>
            <a:lnRef idx="1">
              <a:schemeClr val="accent1"/>
            </a:lnRef>
            <a:fillRef idx="0">
              <a:schemeClr val="accent1"/>
            </a:fillRef>
            <a:effectRef idx="0">
              <a:schemeClr val="accent1"/>
            </a:effectRef>
            <a:fontRef idx="minor">
              <a:schemeClr val="tx1"/>
            </a:fontRef>
          </p:style>
        </p:cxnSp>
        <p:sp>
          <p:nvSpPr>
            <p:cNvPr id="32" name="Овал 31"/>
            <p:cNvSpPr/>
            <p:nvPr/>
          </p:nvSpPr>
          <p:spPr>
            <a:xfrm>
              <a:off x="1188572" y="4624865"/>
              <a:ext cx="198000" cy="198022"/>
            </a:xfrm>
            <a:prstGeom prst="ellipse">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Овал 32"/>
            <p:cNvSpPr/>
            <p:nvPr/>
          </p:nvSpPr>
          <p:spPr>
            <a:xfrm>
              <a:off x="1190889" y="5306257"/>
              <a:ext cx="198000" cy="19802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Овал 33"/>
            <p:cNvSpPr/>
            <p:nvPr/>
          </p:nvSpPr>
          <p:spPr>
            <a:xfrm>
              <a:off x="1188572" y="5940523"/>
              <a:ext cx="198000" cy="198022"/>
            </a:xfrm>
            <a:prstGeom prst="ellipse">
              <a:avLst/>
            </a:prstGeom>
            <a:solidFill>
              <a:srgbClr val="FAC09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36" name="TextBox 35"/>
          <p:cNvSpPr txBox="1"/>
          <p:nvPr/>
        </p:nvSpPr>
        <p:spPr>
          <a:xfrm>
            <a:off x="6529863" y="3902989"/>
            <a:ext cx="3710518" cy="307777"/>
          </a:xfrm>
          <a:prstGeom prst="rect">
            <a:avLst/>
          </a:prstGeom>
          <a:noFill/>
        </p:spPr>
        <p:txBody>
          <a:bodyPr wrap="square" rtlCol="0">
            <a:spAutoFit/>
          </a:bodyPr>
          <a:lstStyle/>
          <a:p>
            <a:r>
              <a:rPr lang="ru-RU" sz="1400" dirty="0" smtClean="0">
                <a:latin typeface="Arial Narrow" panose="020B0606020202030204" pitchFamily="34" charset="0"/>
              </a:rPr>
              <a:t>ФНС России -  9 162,0 млрд</a:t>
            </a:r>
            <a:r>
              <a:rPr lang="ru-RU" sz="1400" dirty="0">
                <a:latin typeface="Arial Narrow" panose="020B0606020202030204" pitchFamily="34" charset="0"/>
              </a:rPr>
              <a:t>. рублей</a:t>
            </a:r>
          </a:p>
        </p:txBody>
      </p:sp>
      <p:sp>
        <p:nvSpPr>
          <p:cNvPr id="40" name="TextBox 39"/>
          <p:cNvSpPr txBox="1"/>
          <p:nvPr/>
        </p:nvSpPr>
        <p:spPr>
          <a:xfrm>
            <a:off x="6565611" y="4583426"/>
            <a:ext cx="3767029" cy="307777"/>
          </a:xfrm>
          <a:prstGeom prst="rect">
            <a:avLst/>
          </a:prstGeom>
          <a:noFill/>
        </p:spPr>
        <p:txBody>
          <a:bodyPr wrap="square" rtlCol="0">
            <a:spAutoFit/>
          </a:bodyPr>
          <a:lstStyle/>
          <a:p>
            <a:r>
              <a:rPr lang="ru-RU" sz="1400" dirty="0" smtClean="0">
                <a:latin typeface="Arial Narrow" panose="020B0606020202030204" pitchFamily="34" charset="0"/>
              </a:rPr>
              <a:t>ФТС России -  4 575,7 млрд</a:t>
            </a:r>
            <a:r>
              <a:rPr lang="ru-RU" sz="1400" dirty="0">
                <a:latin typeface="Arial Narrow" panose="020B0606020202030204" pitchFamily="34" charset="0"/>
              </a:rPr>
              <a:t>. рублей</a:t>
            </a:r>
          </a:p>
        </p:txBody>
      </p:sp>
      <p:sp>
        <p:nvSpPr>
          <p:cNvPr id="42" name="TextBox 41"/>
          <p:cNvSpPr txBox="1"/>
          <p:nvPr/>
        </p:nvSpPr>
        <p:spPr>
          <a:xfrm>
            <a:off x="6530735" y="5143581"/>
            <a:ext cx="3767029" cy="523220"/>
          </a:xfrm>
          <a:prstGeom prst="rect">
            <a:avLst/>
          </a:prstGeom>
          <a:noFill/>
        </p:spPr>
        <p:txBody>
          <a:bodyPr wrap="square" rtlCol="0">
            <a:spAutoFit/>
          </a:bodyPr>
          <a:lstStyle/>
          <a:p>
            <a:r>
              <a:rPr lang="ru-RU" sz="1400" dirty="0" smtClean="0">
                <a:latin typeface="Arial Narrow" panose="020B0606020202030204" pitchFamily="34" charset="0"/>
              </a:rPr>
              <a:t>Другие администраторы доходов -  </a:t>
            </a:r>
          </a:p>
          <a:p>
            <a:r>
              <a:rPr lang="ru-RU" sz="1400" dirty="0" smtClean="0">
                <a:latin typeface="Arial Narrow" panose="020B0606020202030204" pitchFamily="34" charset="0"/>
              </a:rPr>
              <a:t>1 351,3 млрд</a:t>
            </a:r>
            <a:r>
              <a:rPr lang="ru-RU" sz="1400" dirty="0">
                <a:latin typeface="Arial Narrow" panose="020B0606020202030204" pitchFamily="34" charset="0"/>
              </a:rPr>
              <a:t>. рублей</a:t>
            </a:r>
          </a:p>
        </p:txBody>
      </p:sp>
      <p:sp>
        <p:nvSpPr>
          <p:cNvPr id="43" name="Овал 42"/>
          <p:cNvSpPr/>
          <p:nvPr/>
        </p:nvSpPr>
        <p:spPr>
          <a:xfrm>
            <a:off x="3211900" y="6286761"/>
            <a:ext cx="198000" cy="198022"/>
          </a:xfrm>
          <a:prstGeom prst="ellipse">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TextBox 43"/>
          <p:cNvSpPr txBox="1"/>
          <p:nvPr/>
        </p:nvSpPr>
        <p:spPr>
          <a:xfrm>
            <a:off x="3539235" y="6101750"/>
            <a:ext cx="3355676" cy="523220"/>
          </a:xfrm>
          <a:prstGeom prst="rect">
            <a:avLst/>
          </a:prstGeom>
          <a:noFill/>
        </p:spPr>
        <p:txBody>
          <a:bodyPr wrap="square" rtlCol="0">
            <a:spAutoFit/>
          </a:bodyPr>
          <a:lstStyle/>
          <a:p>
            <a:r>
              <a:rPr lang="ru-RU" sz="1400" dirty="0" smtClean="0">
                <a:latin typeface="Arial Narrow" panose="020B0606020202030204" pitchFamily="34" charset="0"/>
              </a:rPr>
              <a:t>Другие администраторы доходов -  </a:t>
            </a:r>
          </a:p>
          <a:p>
            <a:r>
              <a:rPr lang="ru-RU" sz="1400" dirty="0" smtClean="0">
                <a:latin typeface="Arial Narrow" panose="020B0606020202030204" pitchFamily="34" charset="0"/>
              </a:rPr>
              <a:t>3 389,6 млрд</a:t>
            </a:r>
            <a:r>
              <a:rPr lang="ru-RU" sz="1400" dirty="0">
                <a:latin typeface="Arial Narrow" panose="020B0606020202030204" pitchFamily="34" charset="0"/>
              </a:rPr>
              <a:t>. рублей</a:t>
            </a:r>
          </a:p>
        </p:txBody>
      </p:sp>
      <p:sp>
        <p:nvSpPr>
          <p:cNvPr id="23" name="Надпись 3"/>
          <p:cNvSpPr txBox="1"/>
          <p:nvPr/>
        </p:nvSpPr>
        <p:spPr>
          <a:xfrm>
            <a:off x="6999176" y="2051780"/>
            <a:ext cx="1155700" cy="731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ru-RU" sz="2400" b="1" dirty="0" smtClean="0">
                <a:solidFill>
                  <a:srgbClr val="595959"/>
                </a:solidFill>
                <a:latin typeface="Arial Narrow" panose="020B0606020202030204" pitchFamily="34" charset="0"/>
                <a:ea typeface="Times New Roman"/>
              </a:rPr>
              <a:t>15 089</a:t>
            </a:r>
            <a:endParaRPr lang="ru-RU" sz="2400" dirty="0">
              <a:solidFill>
                <a:prstClr val="black"/>
              </a:solidFill>
              <a:latin typeface="Arial Narrow" panose="020B0606020202030204" pitchFamily="34" charset="0"/>
              <a:ea typeface="Times New Roman"/>
            </a:endParaRPr>
          </a:p>
          <a:p>
            <a:pPr algn="ctr"/>
            <a:r>
              <a:rPr lang="ru-RU" sz="1600" b="1" dirty="0">
                <a:solidFill>
                  <a:srgbClr val="595959"/>
                </a:solidFill>
                <a:latin typeface="Arial Narrow" panose="020B0606020202030204" pitchFamily="34" charset="0"/>
                <a:ea typeface="Times New Roman"/>
              </a:rPr>
              <a:t>млрд. руб.</a:t>
            </a:r>
            <a:endParaRPr lang="ru-RU" sz="1600" dirty="0">
              <a:solidFill>
                <a:prstClr val="black"/>
              </a:solidFill>
              <a:latin typeface="Arial Narrow" panose="020B0606020202030204" pitchFamily="34" charset="0"/>
              <a:ea typeface="Times New Roman"/>
            </a:endParaRPr>
          </a:p>
        </p:txBody>
      </p:sp>
      <p:sp>
        <p:nvSpPr>
          <p:cNvPr id="35" name="Прямоугольник 34"/>
          <p:cNvSpPr/>
          <p:nvPr/>
        </p:nvSpPr>
        <p:spPr>
          <a:xfrm>
            <a:off x="-124657" y="694207"/>
            <a:ext cx="3243827" cy="1169551"/>
          </a:xfrm>
          <a:prstGeom prst="rect">
            <a:avLst/>
          </a:prstGeom>
        </p:spPr>
        <p:txBody>
          <a:bodyPr wrap="square">
            <a:spAutoFit/>
          </a:bodyPr>
          <a:lstStyle/>
          <a:p>
            <a:pPr algn="ctr"/>
            <a:r>
              <a:rPr lang="ru-RU" sz="1400" b="1" dirty="0" smtClean="0">
                <a:solidFill>
                  <a:prstClr val="black"/>
                </a:solidFill>
                <a:latin typeface="Arial Narrow" panose="020B0606020202030204" pitchFamily="34" charset="0"/>
              </a:rPr>
              <a:t>Формирование консолидированного бюджета </a:t>
            </a:r>
            <a:r>
              <a:rPr lang="ru-RU" sz="1400" b="1" dirty="0">
                <a:solidFill>
                  <a:prstClr val="black"/>
                </a:solidFill>
                <a:latin typeface="Arial Narrow" panose="020B0606020202030204" pitchFamily="34" charset="0"/>
              </a:rPr>
              <a:t>Российской Федерации и </a:t>
            </a:r>
            <a:r>
              <a:rPr lang="ru-RU" sz="1400" b="1" dirty="0" smtClean="0">
                <a:solidFill>
                  <a:prstClr val="black"/>
                </a:solidFill>
                <a:latin typeface="Arial Narrow" panose="020B0606020202030204" pitchFamily="34" charset="0"/>
              </a:rPr>
              <a:t>бюджетов </a:t>
            </a:r>
            <a:r>
              <a:rPr lang="ru-RU" sz="1400" b="1" dirty="0">
                <a:solidFill>
                  <a:prstClr val="black"/>
                </a:solidFill>
                <a:latin typeface="Arial Narrow" panose="020B0606020202030204" pitchFamily="34" charset="0"/>
              </a:rPr>
              <a:t>государственных внебюджетных </a:t>
            </a:r>
            <a:r>
              <a:rPr lang="ru-RU" sz="1400" b="1" dirty="0" smtClean="0">
                <a:solidFill>
                  <a:prstClr val="black"/>
                </a:solidFill>
                <a:latin typeface="Arial Narrow" panose="020B0606020202030204" pitchFamily="34" charset="0"/>
              </a:rPr>
              <a:t>фондов по основным администраторам доходов</a:t>
            </a:r>
          </a:p>
        </p:txBody>
      </p:sp>
      <p:grpSp>
        <p:nvGrpSpPr>
          <p:cNvPr id="38" name="Группа 37"/>
          <p:cNvGrpSpPr/>
          <p:nvPr/>
        </p:nvGrpSpPr>
        <p:grpSpPr>
          <a:xfrm>
            <a:off x="42675" y="3315250"/>
            <a:ext cx="215373" cy="3169533"/>
            <a:chOff x="1171199" y="2969012"/>
            <a:chExt cx="215373" cy="3169533"/>
          </a:xfrm>
        </p:grpSpPr>
        <p:cxnSp>
          <p:nvCxnSpPr>
            <p:cNvPr id="39" name="Прямая соединительная линия 38"/>
            <p:cNvCxnSpPr/>
            <p:nvPr/>
          </p:nvCxnSpPr>
          <p:spPr>
            <a:xfrm>
              <a:off x="1276555" y="2969012"/>
              <a:ext cx="11017" cy="297151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1" name="Овал 40"/>
            <p:cNvSpPr/>
            <p:nvPr/>
          </p:nvSpPr>
          <p:spPr>
            <a:xfrm>
              <a:off x="1171199" y="4283215"/>
              <a:ext cx="198000" cy="198022"/>
            </a:xfrm>
            <a:prstGeom prst="ellipse">
              <a:avLst/>
            </a:prstGeom>
            <a:solidFill>
              <a:srgbClr val="898989"/>
            </a:solidFill>
            <a:ln>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Овал 44"/>
            <p:cNvSpPr/>
            <p:nvPr/>
          </p:nvSpPr>
          <p:spPr>
            <a:xfrm>
              <a:off x="1171199" y="4768110"/>
              <a:ext cx="198000" cy="198022"/>
            </a:xfrm>
            <a:prstGeom prst="ellipse">
              <a:avLst/>
            </a:prstGeom>
            <a:solidFill>
              <a:srgbClr val="B3B3B3"/>
            </a:solidFill>
            <a:ln>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Овал 45"/>
            <p:cNvSpPr/>
            <p:nvPr/>
          </p:nvSpPr>
          <p:spPr>
            <a:xfrm>
              <a:off x="1188572" y="5940523"/>
              <a:ext cx="198000" cy="198022"/>
            </a:xfrm>
            <a:prstGeom prst="ellipse">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47" name="TextBox 46"/>
          <p:cNvSpPr txBox="1"/>
          <p:nvPr/>
        </p:nvSpPr>
        <p:spPr>
          <a:xfrm>
            <a:off x="300915" y="4577055"/>
            <a:ext cx="3710518" cy="307777"/>
          </a:xfrm>
          <a:prstGeom prst="rect">
            <a:avLst/>
          </a:prstGeom>
          <a:noFill/>
        </p:spPr>
        <p:txBody>
          <a:bodyPr wrap="square" rtlCol="0">
            <a:spAutoFit/>
          </a:bodyPr>
          <a:lstStyle/>
          <a:p>
            <a:r>
              <a:rPr lang="ru-RU" sz="1400" dirty="0" smtClean="0">
                <a:latin typeface="Arial Narrow" panose="020B0606020202030204" pitchFamily="34" charset="0"/>
              </a:rPr>
              <a:t>ФНС России -  23 143,3 млрд</a:t>
            </a:r>
            <a:r>
              <a:rPr lang="ru-RU" sz="1400" dirty="0">
                <a:latin typeface="Arial Narrow" panose="020B0606020202030204" pitchFamily="34" charset="0"/>
              </a:rPr>
              <a:t>. рублей</a:t>
            </a:r>
          </a:p>
        </p:txBody>
      </p:sp>
      <p:sp>
        <p:nvSpPr>
          <p:cNvPr id="48" name="TextBox 47"/>
          <p:cNvSpPr txBox="1"/>
          <p:nvPr/>
        </p:nvSpPr>
        <p:spPr>
          <a:xfrm>
            <a:off x="285034" y="5092175"/>
            <a:ext cx="3767029" cy="307777"/>
          </a:xfrm>
          <a:prstGeom prst="rect">
            <a:avLst/>
          </a:prstGeom>
          <a:noFill/>
        </p:spPr>
        <p:txBody>
          <a:bodyPr wrap="square" rtlCol="0">
            <a:spAutoFit/>
          </a:bodyPr>
          <a:lstStyle/>
          <a:p>
            <a:r>
              <a:rPr lang="ru-RU" sz="1400" dirty="0" smtClean="0">
                <a:latin typeface="Arial Narrow" panose="020B0606020202030204" pitchFamily="34" charset="0"/>
              </a:rPr>
              <a:t>ФТС России -  4 752,2 млрд</a:t>
            </a:r>
            <a:r>
              <a:rPr lang="ru-RU" sz="1400" dirty="0">
                <a:latin typeface="Arial Narrow" panose="020B0606020202030204" pitchFamily="34" charset="0"/>
              </a:rPr>
              <a:t>. рублей</a:t>
            </a:r>
          </a:p>
        </p:txBody>
      </p:sp>
      <p:sp>
        <p:nvSpPr>
          <p:cNvPr id="49" name="TextBox 48"/>
          <p:cNvSpPr txBox="1"/>
          <p:nvPr/>
        </p:nvSpPr>
        <p:spPr>
          <a:xfrm>
            <a:off x="272659" y="6190950"/>
            <a:ext cx="3767029" cy="523220"/>
          </a:xfrm>
          <a:prstGeom prst="rect">
            <a:avLst/>
          </a:prstGeom>
          <a:noFill/>
        </p:spPr>
        <p:txBody>
          <a:bodyPr wrap="square" rtlCol="0">
            <a:spAutoFit/>
          </a:bodyPr>
          <a:lstStyle/>
          <a:p>
            <a:r>
              <a:rPr lang="ru-RU" sz="1400" dirty="0" smtClean="0">
                <a:latin typeface="Arial Narrow" panose="020B0606020202030204" pitchFamily="34" charset="0"/>
              </a:rPr>
              <a:t>Другие администраторы доходов -  </a:t>
            </a:r>
          </a:p>
          <a:p>
            <a:r>
              <a:rPr lang="ru-RU" sz="1400" dirty="0" smtClean="0">
                <a:latin typeface="Arial Narrow" panose="020B0606020202030204" pitchFamily="34" charset="0"/>
              </a:rPr>
              <a:t>1 943,6 млрд</a:t>
            </a:r>
            <a:r>
              <a:rPr lang="ru-RU" sz="1400" dirty="0">
                <a:latin typeface="Arial Narrow" panose="020B0606020202030204" pitchFamily="34" charset="0"/>
              </a:rPr>
              <a:t>. рублей</a:t>
            </a:r>
          </a:p>
        </p:txBody>
      </p:sp>
      <p:sp>
        <p:nvSpPr>
          <p:cNvPr id="60" name="Надпись 3"/>
          <p:cNvSpPr txBox="1"/>
          <p:nvPr/>
        </p:nvSpPr>
        <p:spPr>
          <a:xfrm>
            <a:off x="738567" y="3007743"/>
            <a:ext cx="1155700" cy="7315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ru-RU" sz="2400" b="1" dirty="0" smtClean="0">
                <a:solidFill>
                  <a:srgbClr val="595959"/>
                </a:solidFill>
                <a:latin typeface="Arial Narrow" panose="020B0606020202030204" pitchFamily="34" charset="0"/>
                <a:ea typeface="Times New Roman"/>
              </a:rPr>
              <a:t>30 640</a:t>
            </a:r>
            <a:endParaRPr lang="ru-RU" sz="2400" dirty="0">
              <a:solidFill>
                <a:prstClr val="black"/>
              </a:solidFill>
              <a:latin typeface="Arial Narrow" panose="020B0606020202030204" pitchFamily="34" charset="0"/>
              <a:ea typeface="Times New Roman"/>
            </a:endParaRPr>
          </a:p>
          <a:p>
            <a:pPr algn="ctr"/>
            <a:r>
              <a:rPr lang="ru-RU" sz="1600" b="1" dirty="0">
                <a:solidFill>
                  <a:srgbClr val="595959"/>
                </a:solidFill>
                <a:latin typeface="Arial Narrow" panose="020B0606020202030204" pitchFamily="34" charset="0"/>
                <a:ea typeface="Times New Roman"/>
              </a:rPr>
              <a:t>млрд. руб.</a:t>
            </a:r>
            <a:endParaRPr lang="ru-RU" sz="1600" dirty="0">
              <a:solidFill>
                <a:prstClr val="black"/>
              </a:solidFill>
              <a:latin typeface="Arial Narrow" panose="020B0606020202030204" pitchFamily="34" charset="0"/>
              <a:ea typeface="Times New Roman"/>
            </a:endParaRPr>
          </a:p>
        </p:txBody>
      </p:sp>
      <p:sp>
        <p:nvSpPr>
          <p:cNvPr id="61" name="TextBox 60"/>
          <p:cNvSpPr txBox="1"/>
          <p:nvPr/>
        </p:nvSpPr>
        <p:spPr>
          <a:xfrm>
            <a:off x="256459" y="5668119"/>
            <a:ext cx="3767029" cy="523220"/>
          </a:xfrm>
          <a:prstGeom prst="rect">
            <a:avLst/>
          </a:prstGeom>
          <a:noFill/>
        </p:spPr>
        <p:txBody>
          <a:bodyPr wrap="square" rtlCol="0">
            <a:spAutoFit/>
          </a:bodyPr>
          <a:lstStyle/>
          <a:p>
            <a:r>
              <a:rPr lang="ru-RU" sz="1400" dirty="0" smtClean="0">
                <a:latin typeface="Arial Narrow" panose="020B0606020202030204" pitchFamily="34" charset="0"/>
              </a:rPr>
              <a:t>ГВБФ -  801,0 млрд</a:t>
            </a:r>
            <a:r>
              <a:rPr lang="ru-RU" sz="1400" dirty="0">
                <a:latin typeface="Arial Narrow" panose="020B0606020202030204" pitchFamily="34" charset="0"/>
              </a:rPr>
              <a:t>. </a:t>
            </a:r>
            <a:r>
              <a:rPr lang="ru-RU" sz="1400" dirty="0" smtClean="0">
                <a:latin typeface="Arial Narrow" panose="020B0606020202030204" pitchFamily="34" charset="0"/>
              </a:rPr>
              <a:t>рублей</a:t>
            </a:r>
          </a:p>
          <a:p>
            <a:r>
              <a:rPr lang="ru-RU" sz="1400" dirty="0" smtClean="0">
                <a:latin typeface="Arial Narrow" panose="020B0606020202030204" pitchFamily="34" charset="0"/>
              </a:rPr>
              <a:t>(без СВ, администрируемых ФНС России)</a:t>
            </a:r>
            <a:endParaRPr lang="ru-RU" sz="1400" dirty="0">
              <a:latin typeface="Arial Narrow" panose="020B0606020202030204" pitchFamily="34" charset="0"/>
            </a:endParaRPr>
          </a:p>
        </p:txBody>
      </p:sp>
      <p:sp>
        <p:nvSpPr>
          <p:cNvPr id="62" name="Овал 61"/>
          <p:cNvSpPr/>
          <p:nvPr/>
        </p:nvSpPr>
        <p:spPr>
          <a:xfrm>
            <a:off x="52727" y="5695856"/>
            <a:ext cx="198000" cy="19802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965546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a:bodyPr>
          <a:lstStyle/>
          <a:p>
            <a:pPr algn="l"/>
            <a:r>
              <a:rPr lang="ru-RU" sz="1800" dirty="0" smtClean="0">
                <a:latin typeface="Arial Narrow" panose="020B0606020202030204" pitchFamily="34" charset="0"/>
              </a:rPr>
              <a:t>Поступление </a:t>
            </a:r>
            <a:r>
              <a:rPr lang="ru-RU" sz="1800" dirty="0">
                <a:latin typeface="Arial Narrow" panose="020B0606020202030204" pitchFamily="34" charset="0"/>
              </a:rPr>
              <a:t>администрируемых </a:t>
            </a:r>
            <a:r>
              <a:rPr lang="ru-RU" sz="1800" dirty="0" smtClean="0">
                <a:latin typeface="Arial Narrow" panose="020B0606020202030204" pitchFamily="34" charset="0"/>
              </a:rPr>
              <a:t>ФНС России доходов </a:t>
            </a:r>
            <a:br>
              <a:rPr lang="ru-RU" sz="1800" dirty="0" smtClean="0">
                <a:latin typeface="Arial Narrow" panose="020B0606020202030204" pitchFamily="34" charset="0"/>
              </a:rPr>
            </a:br>
            <a:r>
              <a:rPr lang="ru-RU" sz="1800" dirty="0" smtClean="0">
                <a:latin typeface="Arial Narrow" panose="020B0606020202030204" pitchFamily="34" charset="0"/>
              </a:rPr>
              <a:t>в консолидированный бюджет Российской Федерации</a:t>
            </a:r>
            <a:br>
              <a:rPr lang="ru-RU" sz="1800" dirty="0" smtClean="0">
                <a:latin typeface="Arial Narrow" panose="020B0606020202030204" pitchFamily="34" charset="0"/>
              </a:rPr>
            </a:br>
            <a:r>
              <a:rPr lang="ru-RU" sz="1800" b="0" dirty="0"/>
              <a:t>(нарастающим итогом)</a:t>
            </a:r>
            <a:endParaRPr lang="ru-RU" sz="1800" dirty="0">
              <a:latin typeface="Arial Narrow" panose="020B0606020202030204" pitchFamily="34" charset="0"/>
            </a:endParaRPr>
          </a:p>
        </p:txBody>
      </p:sp>
      <p:graphicFrame>
        <p:nvGraphicFramePr>
          <p:cNvPr id="37" name="Объект 36"/>
          <p:cNvGraphicFramePr>
            <a:graphicFrameLocks noGrp="1"/>
          </p:cNvGraphicFramePr>
          <p:nvPr>
            <p:ph idx="4294967295"/>
            <p:extLst>
              <p:ext uri="{D42A27DB-BD31-4B8C-83A1-F6EECF244321}">
                <p14:modId xmlns:p14="http://schemas.microsoft.com/office/powerpoint/2010/main" val="3802939584"/>
              </p:ext>
            </p:extLst>
          </p:nvPr>
        </p:nvGraphicFramePr>
        <p:xfrm>
          <a:off x="0" y="796925"/>
          <a:ext cx="8137525" cy="208915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Группа 4"/>
          <p:cNvGrpSpPr/>
          <p:nvPr/>
        </p:nvGrpSpPr>
        <p:grpSpPr>
          <a:xfrm>
            <a:off x="671267" y="4569528"/>
            <a:ext cx="7686930" cy="2292341"/>
            <a:chOff x="228727" y="4416661"/>
            <a:chExt cx="7833740" cy="2337274"/>
          </a:xfrm>
        </p:grpSpPr>
        <p:sp>
          <p:nvSpPr>
            <p:cNvPr id="6" name="Овал 5"/>
            <p:cNvSpPr/>
            <p:nvPr/>
          </p:nvSpPr>
          <p:spPr>
            <a:xfrm>
              <a:off x="4503673" y="5229200"/>
              <a:ext cx="947336" cy="947336"/>
            </a:xfrm>
            <a:prstGeom prst="ellipse">
              <a:avLst/>
            </a:prstGeom>
            <a:solidFill>
              <a:schemeClr val="accent1">
                <a:lumMod val="75000"/>
              </a:schemeClr>
            </a:solidFill>
            <a:ln w="1143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7" name="Овал 6"/>
            <p:cNvSpPr/>
            <p:nvPr/>
          </p:nvSpPr>
          <p:spPr>
            <a:xfrm>
              <a:off x="3199939" y="5157192"/>
              <a:ext cx="1015930" cy="1015930"/>
            </a:xfrm>
            <a:prstGeom prst="ellipse">
              <a:avLst/>
            </a:prstGeom>
            <a:solidFill>
              <a:schemeClr val="accent1">
                <a:lumMod val="75000"/>
              </a:schemeClr>
            </a:solidFill>
            <a:ln w="1143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Прямоугольник 7"/>
            <p:cNvSpPr/>
            <p:nvPr/>
          </p:nvSpPr>
          <p:spPr>
            <a:xfrm>
              <a:off x="1597773" y="6232857"/>
              <a:ext cx="1470022" cy="313531"/>
            </a:xfrm>
            <a:prstGeom prst="rect">
              <a:avLst/>
            </a:prstGeom>
          </p:spPr>
          <p:txBody>
            <a:bodyPr wrap="none" lIns="91168" tIns="45585" rIns="91168" bIns="45585">
              <a:spAutoFit/>
            </a:bodyPr>
            <a:lstStyle/>
            <a:p>
              <a:pPr algn="ctr" defTabSz="1100384"/>
              <a:r>
                <a:rPr lang="ru-RU" sz="1400" dirty="0" smtClean="0">
                  <a:solidFill>
                    <a:prstClr val="black">
                      <a:lumMod val="65000"/>
                      <a:lumOff val="35000"/>
                    </a:prstClr>
                  </a:solidFill>
                  <a:latin typeface="Arial Narrow" panose="020B0606020202030204" pitchFamily="34" charset="0"/>
                  <a:cs typeface="Times New Roman" panose="02020603050405020304" pitchFamily="18" charset="0"/>
                </a:rPr>
                <a:t>Налог на прибыль</a:t>
              </a:r>
              <a:endParaRPr lang="ru-RU" sz="1400" dirty="0">
                <a:solidFill>
                  <a:prstClr val="black">
                    <a:lumMod val="65000"/>
                    <a:lumOff val="35000"/>
                  </a:prstClr>
                </a:solidFill>
                <a:latin typeface="Arial Narrow" panose="020B0606020202030204" pitchFamily="34" charset="0"/>
                <a:cs typeface="Times New Roman" panose="02020603050405020304" pitchFamily="18" charset="0"/>
              </a:endParaRPr>
            </a:p>
          </p:txBody>
        </p:sp>
        <p:sp>
          <p:nvSpPr>
            <p:cNvPr id="9" name="Прямоугольник 8"/>
            <p:cNvSpPr/>
            <p:nvPr/>
          </p:nvSpPr>
          <p:spPr>
            <a:xfrm>
              <a:off x="3396743" y="6246632"/>
              <a:ext cx="609106" cy="313531"/>
            </a:xfrm>
            <a:prstGeom prst="rect">
              <a:avLst/>
            </a:prstGeom>
          </p:spPr>
          <p:txBody>
            <a:bodyPr wrap="none" lIns="91168" tIns="45585" rIns="91168" bIns="45585">
              <a:spAutoFit/>
            </a:bodyPr>
            <a:lstStyle/>
            <a:p>
              <a:pPr algn="ctr" defTabSz="1100384"/>
              <a:r>
                <a:rPr lang="ru-RU" sz="1400" dirty="0">
                  <a:solidFill>
                    <a:prstClr val="black">
                      <a:lumMod val="65000"/>
                      <a:lumOff val="35000"/>
                    </a:prstClr>
                  </a:solidFill>
                  <a:latin typeface="Arial Narrow" panose="020B0606020202030204" pitchFamily="34" charset="0"/>
                  <a:cs typeface="Times New Roman" panose="02020603050405020304" pitchFamily="18" charset="0"/>
                </a:rPr>
                <a:t>НДФЛ</a:t>
              </a:r>
            </a:p>
          </p:txBody>
        </p:sp>
        <p:sp>
          <p:nvSpPr>
            <p:cNvPr id="10" name="Прямоугольник 9"/>
            <p:cNvSpPr/>
            <p:nvPr/>
          </p:nvSpPr>
          <p:spPr>
            <a:xfrm>
              <a:off x="4726770" y="6259070"/>
              <a:ext cx="504555" cy="313531"/>
            </a:xfrm>
            <a:prstGeom prst="rect">
              <a:avLst/>
            </a:prstGeom>
          </p:spPr>
          <p:txBody>
            <a:bodyPr wrap="none" lIns="91168" tIns="45585" rIns="91168" bIns="45585">
              <a:spAutoFit/>
            </a:bodyPr>
            <a:lstStyle/>
            <a:p>
              <a:pPr algn="ctr" defTabSz="1100384"/>
              <a:r>
                <a:rPr lang="ru-RU" sz="1400" dirty="0" smtClean="0">
                  <a:solidFill>
                    <a:prstClr val="black">
                      <a:lumMod val="65000"/>
                      <a:lumOff val="35000"/>
                    </a:prstClr>
                  </a:solidFill>
                  <a:latin typeface="Arial Narrow" panose="020B0606020202030204" pitchFamily="34" charset="0"/>
                  <a:cs typeface="Times New Roman" panose="02020603050405020304" pitchFamily="18" charset="0"/>
                </a:rPr>
                <a:t>НДС</a:t>
              </a:r>
              <a:endParaRPr lang="ru-RU" sz="1200" dirty="0">
                <a:solidFill>
                  <a:prstClr val="black">
                    <a:lumMod val="65000"/>
                    <a:lumOff val="35000"/>
                  </a:prstClr>
                </a:solidFill>
                <a:latin typeface="Arial Narrow" panose="020B0606020202030204" pitchFamily="34" charset="0"/>
                <a:cs typeface="Times New Roman" panose="02020603050405020304" pitchFamily="18" charset="0"/>
              </a:endParaRPr>
            </a:p>
          </p:txBody>
        </p:sp>
        <p:sp>
          <p:nvSpPr>
            <p:cNvPr id="11" name="Прямоугольник 10"/>
            <p:cNvSpPr/>
            <p:nvPr/>
          </p:nvSpPr>
          <p:spPr>
            <a:xfrm>
              <a:off x="589817" y="6251497"/>
              <a:ext cx="612373" cy="313531"/>
            </a:xfrm>
            <a:prstGeom prst="rect">
              <a:avLst/>
            </a:prstGeom>
          </p:spPr>
          <p:txBody>
            <a:bodyPr wrap="none" lIns="91168" tIns="45585" rIns="91168" bIns="45585">
              <a:spAutoFit/>
            </a:bodyPr>
            <a:lstStyle/>
            <a:p>
              <a:pPr algn="ctr" defTabSz="1100384"/>
              <a:r>
                <a:rPr lang="ru-RU" sz="1400" dirty="0" smtClean="0">
                  <a:solidFill>
                    <a:prstClr val="black">
                      <a:lumMod val="65000"/>
                      <a:lumOff val="35000"/>
                    </a:prstClr>
                  </a:solidFill>
                  <a:latin typeface="Arial Narrow" panose="020B0606020202030204" pitchFamily="34" charset="0"/>
                  <a:cs typeface="Times New Roman" panose="02020603050405020304" pitchFamily="18" charset="0"/>
                </a:rPr>
                <a:t>НДПИ</a:t>
              </a:r>
              <a:endParaRPr lang="ru-RU" sz="1400" dirty="0">
                <a:solidFill>
                  <a:prstClr val="black">
                    <a:lumMod val="65000"/>
                    <a:lumOff val="35000"/>
                  </a:prstClr>
                </a:solidFill>
                <a:latin typeface="Arial Narrow" panose="020B0606020202030204" pitchFamily="34" charset="0"/>
                <a:cs typeface="Times New Roman" panose="02020603050405020304" pitchFamily="18" charset="0"/>
              </a:endParaRPr>
            </a:p>
          </p:txBody>
        </p:sp>
        <p:sp>
          <p:nvSpPr>
            <p:cNvPr id="12" name="Овал 11"/>
            <p:cNvSpPr/>
            <p:nvPr/>
          </p:nvSpPr>
          <p:spPr>
            <a:xfrm>
              <a:off x="1796835" y="5093404"/>
              <a:ext cx="1071900" cy="1071900"/>
            </a:xfrm>
            <a:prstGeom prst="ellipse">
              <a:avLst/>
            </a:prstGeom>
            <a:solidFill>
              <a:schemeClr val="accent1">
                <a:lumMod val="75000"/>
              </a:schemeClr>
            </a:solidFill>
            <a:ln w="1143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3" name="TextBox 12"/>
            <p:cNvSpPr txBox="1"/>
            <p:nvPr/>
          </p:nvSpPr>
          <p:spPr>
            <a:xfrm>
              <a:off x="1875585" y="5178896"/>
              <a:ext cx="914400" cy="914400"/>
            </a:xfrm>
            <a:prstGeom prst="rect">
              <a:avLst/>
            </a:prstGeom>
          </p:spPr>
          <p:txBody>
            <a:bodyPr vert="horz" wrap="none" lIns="104306" tIns="52153" rIns="104306" bIns="52153" rtlCol="0" anchor="ctr">
              <a:normAutofit/>
            </a:bodyPr>
            <a:lstStyle/>
            <a:p>
              <a:pPr algn="ctr" defTabSz="1043056">
                <a:spcBef>
                  <a:spcPct val="0"/>
                </a:spcBef>
              </a:pPr>
              <a:r>
                <a:rPr lang="ru-RU" sz="2000" b="1" dirty="0" smtClean="0">
                  <a:solidFill>
                    <a:prstClr val="white"/>
                  </a:solidFill>
                  <a:latin typeface="Arial Narrow" panose="020B0606020202030204" pitchFamily="34" charset="0"/>
                </a:rPr>
                <a:t>3 290</a:t>
              </a:r>
              <a:endParaRPr lang="ru-RU" sz="2000" b="1" dirty="0">
                <a:solidFill>
                  <a:prstClr val="white"/>
                </a:solidFill>
                <a:latin typeface="Arial Narrow" panose="020B0606020202030204" pitchFamily="34" charset="0"/>
              </a:endParaRPr>
            </a:p>
          </p:txBody>
        </p:sp>
        <p:sp>
          <p:nvSpPr>
            <p:cNvPr id="14" name="TextBox 13"/>
            <p:cNvSpPr txBox="1"/>
            <p:nvPr/>
          </p:nvSpPr>
          <p:spPr>
            <a:xfrm>
              <a:off x="4537075" y="5250904"/>
              <a:ext cx="914400" cy="914400"/>
            </a:xfrm>
            <a:prstGeom prst="rect">
              <a:avLst/>
            </a:prstGeom>
          </p:spPr>
          <p:txBody>
            <a:bodyPr vert="horz" wrap="none" lIns="104306" tIns="52153" rIns="104306" bIns="52153" rtlCol="0" anchor="ctr">
              <a:normAutofit/>
            </a:bodyPr>
            <a:lstStyle/>
            <a:p>
              <a:pPr algn="ctr" defTabSz="1043056">
                <a:spcBef>
                  <a:spcPct val="0"/>
                </a:spcBef>
              </a:pPr>
              <a:r>
                <a:rPr lang="ru-RU" sz="2000" b="1" dirty="0" smtClean="0">
                  <a:solidFill>
                    <a:prstClr val="white"/>
                  </a:solidFill>
                  <a:latin typeface="Arial Narrow" panose="020B0606020202030204" pitchFamily="34" charset="0"/>
                </a:rPr>
                <a:t>3 070</a:t>
              </a:r>
              <a:endParaRPr lang="ru-RU" sz="2000" b="1" dirty="0">
                <a:solidFill>
                  <a:prstClr val="white"/>
                </a:solidFill>
                <a:latin typeface="Arial Narrow" panose="020B0606020202030204" pitchFamily="34" charset="0"/>
              </a:endParaRPr>
            </a:p>
          </p:txBody>
        </p:sp>
        <p:sp>
          <p:nvSpPr>
            <p:cNvPr id="15" name="TextBox 14"/>
            <p:cNvSpPr txBox="1"/>
            <p:nvPr/>
          </p:nvSpPr>
          <p:spPr>
            <a:xfrm>
              <a:off x="3249976" y="5250904"/>
              <a:ext cx="914400" cy="914400"/>
            </a:xfrm>
            <a:prstGeom prst="rect">
              <a:avLst/>
            </a:prstGeom>
          </p:spPr>
          <p:txBody>
            <a:bodyPr vert="horz" wrap="none" lIns="104306" tIns="52153" rIns="104306" bIns="52153" rtlCol="0" anchor="ctr">
              <a:normAutofit/>
            </a:bodyPr>
            <a:lstStyle/>
            <a:p>
              <a:pPr algn="ctr" defTabSz="1043056">
                <a:spcBef>
                  <a:spcPct val="0"/>
                </a:spcBef>
              </a:pPr>
              <a:r>
                <a:rPr lang="ru-RU" sz="2000" b="1" dirty="0" smtClean="0">
                  <a:solidFill>
                    <a:prstClr val="white"/>
                  </a:solidFill>
                  <a:latin typeface="Arial Narrow" panose="020B0606020202030204" pitchFamily="34" charset="0"/>
                </a:rPr>
                <a:t>3 251</a:t>
              </a:r>
              <a:endParaRPr lang="ru-RU" sz="2000" b="1" dirty="0">
                <a:solidFill>
                  <a:prstClr val="white"/>
                </a:solidFill>
                <a:latin typeface="Arial Narrow" panose="020B0606020202030204" pitchFamily="34" charset="0"/>
              </a:endParaRPr>
            </a:p>
          </p:txBody>
        </p:sp>
        <p:sp>
          <p:nvSpPr>
            <p:cNvPr id="16" name="Овал 15"/>
            <p:cNvSpPr/>
            <p:nvPr/>
          </p:nvSpPr>
          <p:spPr>
            <a:xfrm>
              <a:off x="5893164" y="5412645"/>
              <a:ext cx="752659" cy="752659"/>
            </a:xfrm>
            <a:prstGeom prst="ellipse">
              <a:avLst/>
            </a:prstGeom>
            <a:solidFill>
              <a:schemeClr val="accent1">
                <a:lumMod val="75000"/>
              </a:schemeClr>
            </a:solidFill>
            <a:ln w="1143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7" name="TextBox 16"/>
            <p:cNvSpPr txBox="1"/>
            <p:nvPr/>
          </p:nvSpPr>
          <p:spPr>
            <a:xfrm>
              <a:off x="5798372" y="5322912"/>
              <a:ext cx="914400" cy="914400"/>
            </a:xfrm>
            <a:prstGeom prst="rect">
              <a:avLst/>
            </a:prstGeom>
          </p:spPr>
          <p:txBody>
            <a:bodyPr vert="horz" wrap="none" lIns="104306" tIns="52153" rIns="104306" bIns="52153" rtlCol="0" anchor="ctr">
              <a:normAutofit/>
            </a:bodyPr>
            <a:lstStyle/>
            <a:p>
              <a:pPr algn="ctr" defTabSz="1043056">
                <a:spcBef>
                  <a:spcPct val="0"/>
                </a:spcBef>
              </a:pPr>
              <a:r>
                <a:rPr lang="ru-RU" sz="2000" b="1" dirty="0" smtClean="0">
                  <a:solidFill>
                    <a:prstClr val="white"/>
                  </a:solidFill>
                  <a:latin typeface="Arial Narrow" panose="020B0606020202030204" pitchFamily="34" charset="0"/>
                </a:rPr>
                <a:t>1 521</a:t>
              </a:r>
            </a:p>
          </p:txBody>
        </p:sp>
        <p:sp>
          <p:nvSpPr>
            <p:cNvPr id="18" name="Прямоугольник 17"/>
            <p:cNvSpPr/>
            <p:nvPr/>
          </p:nvSpPr>
          <p:spPr>
            <a:xfrm>
              <a:off x="5893183" y="6232857"/>
              <a:ext cx="702223" cy="313531"/>
            </a:xfrm>
            <a:prstGeom prst="rect">
              <a:avLst/>
            </a:prstGeom>
          </p:spPr>
          <p:txBody>
            <a:bodyPr wrap="none" lIns="91168" tIns="45585" rIns="91168" bIns="45585">
              <a:spAutoFit/>
            </a:bodyPr>
            <a:lstStyle/>
            <a:p>
              <a:pPr algn="ctr" defTabSz="1100384"/>
              <a:r>
                <a:rPr lang="ru-RU" sz="1400" dirty="0" smtClean="0">
                  <a:solidFill>
                    <a:prstClr val="black">
                      <a:lumMod val="65000"/>
                      <a:lumOff val="35000"/>
                    </a:prstClr>
                  </a:solidFill>
                  <a:latin typeface="Arial Narrow" panose="020B0606020202030204" pitchFamily="34" charset="0"/>
                  <a:cs typeface="Times New Roman" panose="02020603050405020304" pitchFamily="18" charset="0"/>
                </a:rPr>
                <a:t>Акцизы</a:t>
              </a:r>
              <a:endParaRPr lang="ru-RU" sz="1400" dirty="0">
                <a:solidFill>
                  <a:prstClr val="black">
                    <a:lumMod val="65000"/>
                    <a:lumOff val="35000"/>
                  </a:prstClr>
                </a:solidFill>
                <a:latin typeface="Arial Narrow" panose="020B0606020202030204" pitchFamily="34" charset="0"/>
                <a:cs typeface="Times New Roman" panose="02020603050405020304" pitchFamily="18" charset="0"/>
              </a:endParaRPr>
            </a:p>
          </p:txBody>
        </p:sp>
        <p:grpSp>
          <p:nvGrpSpPr>
            <p:cNvPr id="19" name="Группа 18"/>
            <p:cNvGrpSpPr/>
            <p:nvPr/>
          </p:nvGrpSpPr>
          <p:grpSpPr>
            <a:xfrm>
              <a:off x="228727" y="4422286"/>
              <a:ext cx="1246927" cy="1727554"/>
              <a:chOff x="228728" y="4307915"/>
              <a:chExt cx="1246927" cy="1727554"/>
            </a:xfrm>
          </p:grpSpPr>
          <p:sp>
            <p:nvSpPr>
              <p:cNvPr id="33" name="Овал 32"/>
              <p:cNvSpPr/>
              <p:nvPr/>
            </p:nvSpPr>
            <p:spPr>
              <a:xfrm>
                <a:off x="228728" y="4788542"/>
                <a:ext cx="1246927" cy="1246927"/>
              </a:xfrm>
              <a:prstGeom prst="ellipse">
                <a:avLst/>
              </a:prstGeom>
              <a:solidFill>
                <a:schemeClr val="accent1">
                  <a:lumMod val="75000"/>
                </a:schemeClr>
              </a:solidFill>
              <a:ln w="1143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4" name="TextBox 33"/>
              <p:cNvSpPr txBox="1"/>
              <p:nvPr/>
            </p:nvSpPr>
            <p:spPr>
              <a:xfrm>
                <a:off x="395536" y="4895777"/>
                <a:ext cx="914400" cy="914400"/>
              </a:xfrm>
              <a:prstGeom prst="rect">
                <a:avLst/>
              </a:prstGeom>
            </p:spPr>
            <p:txBody>
              <a:bodyPr vert="horz" wrap="none" lIns="104306" tIns="52153" rIns="104306" bIns="52153" rtlCol="0" anchor="ctr">
                <a:noAutofit/>
              </a:bodyPr>
              <a:lstStyle/>
              <a:p>
                <a:pPr algn="ctr" defTabSz="1043056">
                  <a:spcBef>
                    <a:spcPct val="0"/>
                  </a:spcBef>
                </a:pPr>
                <a:r>
                  <a:rPr lang="ru-RU" sz="2000" b="1" dirty="0" smtClean="0">
                    <a:solidFill>
                      <a:prstClr val="white"/>
                    </a:solidFill>
                    <a:latin typeface="Arial Narrow" panose="020B0606020202030204" pitchFamily="34" charset="0"/>
                  </a:rPr>
                  <a:t>4 130</a:t>
                </a:r>
              </a:p>
            </p:txBody>
          </p:sp>
          <p:cxnSp>
            <p:nvCxnSpPr>
              <p:cNvPr id="35" name="Прямая соединительная линия 34"/>
              <p:cNvCxnSpPr/>
              <p:nvPr/>
            </p:nvCxnSpPr>
            <p:spPr>
              <a:xfrm>
                <a:off x="316357" y="4672277"/>
                <a:ext cx="1159298"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516401" y="4307915"/>
                <a:ext cx="770835" cy="344913"/>
              </a:xfrm>
              <a:prstGeom prst="rect">
                <a:avLst/>
              </a:prstGeom>
            </p:spPr>
            <p:txBody>
              <a:bodyPr wrap="none" lIns="91168" tIns="45585" rIns="91168" bIns="45585">
                <a:spAutoFit/>
              </a:bodyPr>
              <a:lstStyle/>
              <a:p>
                <a:pPr algn="ctr" defTabSz="1100384"/>
                <a:r>
                  <a:rPr lang="ru-RU" sz="1600" dirty="0" smtClean="0">
                    <a:solidFill>
                      <a:srgbClr val="F79646">
                        <a:lumMod val="75000"/>
                      </a:srgbClr>
                    </a:solidFill>
                    <a:latin typeface="Arial Narrow" panose="020B0606020202030204" pitchFamily="34" charset="0"/>
                    <a:cs typeface="Times New Roman" panose="02020603050405020304" pitchFamily="18" charset="0"/>
                  </a:rPr>
                  <a:t>+41,0%</a:t>
                </a:r>
                <a:endParaRPr lang="ru-RU" sz="1400" dirty="0">
                  <a:solidFill>
                    <a:srgbClr val="F79646">
                      <a:lumMod val="75000"/>
                    </a:srgbClr>
                  </a:solidFill>
                  <a:latin typeface="Arial Narrow" panose="020B0606020202030204" pitchFamily="34" charset="0"/>
                  <a:cs typeface="Times New Roman" panose="02020603050405020304" pitchFamily="18" charset="0"/>
                </a:endParaRPr>
              </a:p>
            </p:txBody>
          </p:sp>
        </p:grpSp>
        <p:sp>
          <p:nvSpPr>
            <p:cNvPr id="20" name="Прямоугольник 19"/>
            <p:cNvSpPr/>
            <p:nvPr/>
          </p:nvSpPr>
          <p:spPr>
            <a:xfrm>
              <a:off x="1947367" y="4439442"/>
              <a:ext cx="770835" cy="344913"/>
            </a:xfrm>
            <a:prstGeom prst="rect">
              <a:avLst/>
            </a:prstGeom>
          </p:spPr>
          <p:txBody>
            <a:bodyPr wrap="none" lIns="91168" tIns="45585" rIns="91168" bIns="45585">
              <a:spAutoFit/>
            </a:bodyPr>
            <a:lstStyle/>
            <a:p>
              <a:pPr algn="ctr" defTabSz="1100384"/>
              <a:r>
                <a:rPr lang="ru-RU" sz="1600" dirty="0" smtClean="0">
                  <a:solidFill>
                    <a:srgbClr val="F79646">
                      <a:lumMod val="75000"/>
                    </a:srgbClr>
                  </a:solidFill>
                  <a:latin typeface="Arial Narrow" panose="020B0606020202030204" pitchFamily="34" charset="0"/>
                  <a:cs typeface="Times New Roman" panose="02020603050405020304" pitchFamily="18" charset="0"/>
                </a:rPr>
                <a:t>+18,8%</a:t>
              </a:r>
              <a:endParaRPr lang="ru-RU" sz="1400" dirty="0">
                <a:solidFill>
                  <a:srgbClr val="F79646">
                    <a:lumMod val="75000"/>
                  </a:srgbClr>
                </a:solidFill>
                <a:latin typeface="Arial Narrow" panose="020B0606020202030204" pitchFamily="34" charset="0"/>
                <a:cs typeface="Times New Roman" panose="02020603050405020304" pitchFamily="18" charset="0"/>
              </a:endParaRPr>
            </a:p>
          </p:txBody>
        </p:sp>
        <p:sp>
          <p:nvSpPr>
            <p:cNvPr id="21" name="Прямоугольник 20"/>
            <p:cNvSpPr/>
            <p:nvPr/>
          </p:nvSpPr>
          <p:spPr>
            <a:xfrm>
              <a:off x="3323360" y="4430091"/>
              <a:ext cx="676085" cy="344913"/>
            </a:xfrm>
            <a:prstGeom prst="rect">
              <a:avLst/>
            </a:prstGeom>
          </p:spPr>
          <p:txBody>
            <a:bodyPr wrap="none" lIns="91168" tIns="45585" rIns="91168" bIns="45585">
              <a:spAutoFit/>
            </a:bodyPr>
            <a:lstStyle/>
            <a:p>
              <a:pPr algn="ctr" defTabSz="1100384"/>
              <a:r>
                <a:rPr lang="ru-RU" sz="1600" dirty="0" smtClean="0">
                  <a:solidFill>
                    <a:srgbClr val="F79646">
                      <a:lumMod val="75000"/>
                    </a:srgbClr>
                  </a:solidFill>
                  <a:latin typeface="Arial Narrow" panose="020B0606020202030204" pitchFamily="34" charset="0"/>
                  <a:cs typeface="Times New Roman" panose="02020603050405020304" pitchFamily="18" charset="0"/>
                </a:rPr>
                <a:t>+7,7%</a:t>
              </a:r>
              <a:endParaRPr lang="ru-RU" sz="1400" dirty="0">
                <a:solidFill>
                  <a:srgbClr val="F79646">
                    <a:lumMod val="75000"/>
                  </a:srgbClr>
                </a:solidFill>
                <a:latin typeface="Arial Narrow" panose="020B0606020202030204" pitchFamily="34" charset="0"/>
                <a:cs typeface="Times New Roman" panose="02020603050405020304" pitchFamily="18" charset="0"/>
              </a:endParaRPr>
            </a:p>
          </p:txBody>
        </p:sp>
        <p:sp>
          <p:nvSpPr>
            <p:cNvPr id="22" name="Прямоугольник 21"/>
            <p:cNvSpPr/>
            <p:nvPr/>
          </p:nvSpPr>
          <p:spPr>
            <a:xfrm>
              <a:off x="5823539" y="4464314"/>
              <a:ext cx="702223" cy="313531"/>
            </a:xfrm>
            <a:prstGeom prst="rect">
              <a:avLst/>
            </a:prstGeom>
          </p:spPr>
          <p:txBody>
            <a:bodyPr wrap="none" lIns="91168" tIns="45585" rIns="91168" bIns="45585">
              <a:spAutoFit/>
            </a:bodyPr>
            <a:lstStyle/>
            <a:p>
              <a:pPr algn="ctr" defTabSz="1100384"/>
              <a:r>
                <a:rPr lang="ru-RU" sz="1400" dirty="0" smtClean="0">
                  <a:solidFill>
                    <a:srgbClr val="F79646">
                      <a:lumMod val="75000"/>
                    </a:srgbClr>
                  </a:solidFill>
                  <a:latin typeface="Arial Narrow" panose="020B0606020202030204" pitchFamily="34" charset="0"/>
                  <a:cs typeface="Times New Roman" panose="02020603050405020304" pitchFamily="18" charset="0"/>
                </a:rPr>
                <a:t>+17,6%</a:t>
              </a:r>
              <a:endParaRPr lang="ru-RU" sz="1200" dirty="0">
                <a:solidFill>
                  <a:srgbClr val="F79646">
                    <a:lumMod val="75000"/>
                  </a:srgbClr>
                </a:solidFill>
                <a:latin typeface="Arial Narrow" panose="020B0606020202030204" pitchFamily="34" charset="0"/>
                <a:cs typeface="Times New Roman" panose="02020603050405020304" pitchFamily="18" charset="0"/>
              </a:endParaRPr>
            </a:p>
          </p:txBody>
        </p:sp>
        <p:sp>
          <p:nvSpPr>
            <p:cNvPr id="23" name="Прямоугольник 22"/>
            <p:cNvSpPr/>
            <p:nvPr/>
          </p:nvSpPr>
          <p:spPr>
            <a:xfrm>
              <a:off x="4607256" y="4416661"/>
              <a:ext cx="770835" cy="344913"/>
            </a:xfrm>
            <a:prstGeom prst="rect">
              <a:avLst/>
            </a:prstGeom>
          </p:spPr>
          <p:txBody>
            <a:bodyPr wrap="none" lIns="91168" tIns="45585" rIns="91168" bIns="45585">
              <a:spAutoFit/>
            </a:bodyPr>
            <a:lstStyle/>
            <a:p>
              <a:pPr algn="ctr" defTabSz="1100384"/>
              <a:r>
                <a:rPr lang="ru-RU" sz="1600" dirty="0" smtClean="0">
                  <a:solidFill>
                    <a:srgbClr val="F79646">
                      <a:lumMod val="75000"/>
                    </a:srgbClr>
                  </a:solidFill>
                  <a:latin typeface="Arial Narrow" panose="020B0606020202030204" pitchFamily="34" charset="0"/>
                  <a:cs typeface="Times New Roman" panose="02020603050405020304" pitchFamily="18" charset="0"/>
                </a:rPr>
                <a:t>+15,5%</a:t>
              </a:r>
              <a:endParaRPr lang="ru-RU" sz="1400" dirty="0">
                <a:solidFill>
                  <a:srgbClr val="F79646">
                    <a:lumMod val="75000"/>
                  </a:srgbClr>
                </a:solidFill>
                <a:latin typeface="Arial Narrow" panose="020B0606020202030204" pitchFamily="34" charset="0"/>
                <a:cs typeface="Times New Roman" panose="02020603050405020304" pitchFamily="18" charset="0"/>
              </a:endParaRPr>
            </a:p>
          </p:txBody>
        </p:sp>
        <p:cxnSp>
          <p:nvCxnSpPr>
            <p:cNvPr id="24" name="Прямая соединительная линия 23"/>
            <p:cNvCxnSpPr/>
            <p:nvPr/>
          </p:nvCxnSpPr>
          <p:spPr>
            <a:xfrm flipV="1">
              <a:off x="1927169" y="4768878"/>
              <a:ext cx="862816" cy="141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3220690" y="4768878"/>
              <a:ext cx="9144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548552" y="4753515"/>
              <a:ext cx="865121" cy="686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795433" y="4771818"/>
              <a:ext cx="758434"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Овал 27"/>
            <p:cNvSpPr/>
            <p:nvPr/>
          </p:nvSpPr>
          <p:spPr>
            <a:xfrm>
              <a:off x="7055472" y="5488902"/>
              <a:ext cx="664853" cy="664853"/>
            </a:xfrm>
            <a:prstGeom prst="ellipse">
              <a:avLst/>
            </a:prstGeom>
            <a:solidFill>
              <a:schemeClr val="accent1">
                <a:lumMod val="75000"/>
              </a:schemeClr>
            </a:solidFill>
            <a:ln w="1143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9" name="TextBox 28"/>
            <p:cNvSpPr txBox="1"/>
            <p:nvPr/>
          </p:nvSpPr>
          <p:spPr>
            <a:xfrm>
              <a:off x="7008102" y="5375046"/>
              <a:ext cx="723749" cy="821586"/>
            </a:xfrm>
            <a:prstGeom prst="rect">
              <a:avLst/>
            </a:prstGeom>
          </p:spPr>
          <p:txBody>
            <a:bodyPr vert="horz" wrap="none" lIns="104306" tIns="52153" rIns="104306" bIns="52153" rtlCol="0" anchor="ctr">
              <a:normAutofit/>
            </a:bodyPr>
            <a:lstStyle/>
            <a:p>
              <a:pPr algn="ctr" defTabSz="1043056">
                <a:spcBef>
                  <a:spcPct val="0"/>
                </a:spcBef>
              </a:pPr>
              <a:r>
                <a:rPr lang="ru-RU" sz="2000" b="1" dirty="0" smtClean="0">
                  <a:solidFill>
                    <a:prstClr val="white"/>
                  </a:solidFill>
                  <a:latin typeface="Arial Narrow" panose="020B0606020202030204" pitchFamily="34" charset="0"/>
                </a:rPr>
                <a:t>1 250</a:t>
              </a:r>
              <a:endParaRPr lang="ru-RU" sz="2000" b="1" dirty="0">
                <a:solidFill>
                  <a:prstClr val="white"/>
                </a:solidFill>
                <a:latin typeface="Arial Narrow" panose="020B0606020202030204" pitchFamily="34" charset="0"/>
              </a:endParaRPr>
            </a:p>
          </p:txBody>
        </p:sp>
        <p:sp>
          <p:nvSpPr>
            <p:cNvPr id="30" name="Прямоугольник 29"/>
            <p:cNvSpPr/>
            <p:nvPr/>
          </p:nvSpPr>
          <p:spPr>
            <a:xfrm>
              <a:off x="6713332" y="6220737"/>
              <a:ext cx="1349135" cy="533198"/>
            </a:xfrm>
            <a:prstGeom prst="rect">
              <a:avLst/>
            </a:prstGeom>
          </p:spPr>
          <p:txBody>
            <a:bodyPr wrap="none" lIns="91168" tIns="45585" rIns="91168" bIns="45585">
              <a:spAutoFit/>
            </a:bodyPr>
            <a:lstStyle/>
            <a:p>
              <a:pPr algn="ctr" defTabSz="1100384"/>
              <a:r>
                <a:rPr lang="ru-RU" sz="1400" dirty="0" smtClean="0">
                  <a:solidFill>
                    <a:prstClr val="black">
                      <a:lumMod val="65000"/>
                      <a:lumOff val="35000"/>
                    </a:prstClr>
                  </a:solidFill>
                  <a:latin typeface="Arial Narrow" panose="020B0606020202030204" pitchFamily="34" charset="0"/>
                  <a:cs typeface="Times New Roman" panose="02020603050405020304" pitchFamily="18" charset="0"/>
                </a:rPr>
                <a:t>Имущественные</a:t>
              </a:r>
            </a:p>
            <a:p>
              <a:pPr algn="ctr" defTabSz="1100384"/>
              <a:r>
                <a:rPr lang="ru-RU" sz="1400" dirty="0" smtClean="0">
                  <a:solidFill>
                    <a:prstClr val="black">
                      <a:lumMod val="65000"/>
                      <a:lumOff val="35000"/>
                    </a:prstClr>
                  </a:solidFill>
                  <a:latin typeface="Arial Narrow" panose="020B0606020202030204" pitchFamily="34" charset="0"/>
                  <a:cs typeface="Times New Roman" panose="02020603050405020304" pitchFamily="18" charset="0"/>
                </a:rPr>
                <a:t> налоги</a:t>
              </a:r>
              <a:endParaRPr lang="ru-RU" sz="1400" dirty="0">
                <a:solidFill>
                  <a:prstClr val="black">
                    <a:lumMod val="65000"/>
                    <a:lumOff val="35000"/>
                  </a:prstClr>
                </a:solidFill>
                <a:latin typeface="Arial Narrow" panose="020B0606020202030204" pitchFamily="34" charset="0"/>
                <a:cs typeface="Times New Roman" panose="02020603050405020304" pitchFamily="18" charset="0"/>
              </a:endParaRPr>
            </a:p>
          </p:txBody>
        </p:sp>
        <p:sp>
          <p:nvSpPr>
            <p:cNvPr id="31" name="Прямоугольник 30"/>
            <p:cNvSpPr/>
            <p:nvPr/>
          </p:nvSpPr>
          <p:spPr>
            <a:xfrm>
              <a:off x="7024355" y="4439442"/>
              <a:ext cx="691245" cy="313531"/>
            </a:xfrm>
            <a:prstGeom prst="rect">
              <a:avLst/>
            </a:prstGeom>
          </p:spPr>
          <p:txBody>
            <a:bodyPr wrap="none" lIns="91168" tIns="45585" rIns="91168" bIns="45585">
              <a:spAutoFit/>
            </a:bodyPr>
            <a:lstStyle/>
            <a:p>
              <a:pPr algn="ctr" defTabSz="1100384"/>
              <a:r>
                <a:rPr lang="ru-RU" sz="1400" dirty="0" smtClean="0">
                  <a:solidFill>
                    <a:srgbClr val="F79646">
                      <a:lumMod val="75000"/>
                    </a:srgbClr>
                  </a:solidFill>
                  <a:latin typeface="Arial Narrow" panose="020B0606020202030204" pitchFamily="34" charset="0"/>
                  <a:cs typeface="Times New Roman" panose="02020603050405020304" pitchFamily="18" charset="0"/>
                </a:rPr>
                <a:t>+11,9%</a:t>
              </a:r>
              <a:endParaRPr lang="ru-RU" sz="1200" dirty="0">
                <a:solidFill>
                  <a:srgbClr val="F79646">
                    <a:lumMod val="75000"/>
                  </a:srgbClr>
                </a:solidFill>
                <a:latin typeface="Arial Narrow" panose="020B0606020202030204" pitchFamily="34" charset="0"/>
                <a:cs typeface="Times New Roman" panose="02020603050405020304" pitchFamily="18" charset="0"/>
              </a:endParaRPr>
            </a:p>
          </p:txBody>
        </p:sp>
        <p:cxnSp>
          <p:nvCxnSpPr>
            <p:cNvPr id="32" name="Прямая соединительная линия 31"/>
            <p:cNvCxnSpPr/>
            <p:nvPr/>
          </p:nvCxnSpPr>
          <p:spPr>
            <a:xfrm>
              <a:off x="7008682" y="4778180"/>
              <a:ext cx="758434"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9" name="Прямоугольник 38"/>
          <p:cNvSpPr/>
          <p:nvPr/>
        </p:nvSpPr>
        <p:spPr>
          <a:xfrm>
            <a:off x="7795789" y="477638"/>
            <a:ext cx="1113858" cy="307504"/>
          </a:xfrm>
          <a:prstGeom prst="rect">
            <a:avLst/>
          </a:prstGeom>
        </p:spPr>
        <p:txBody>
          <a:bodyPr wrap="none" lIns="91168" tIns="45585" rIns="91168" bIns="45585">
            <a:spAutoFit/>
          </a:bodyPr>
          <a:lstStyle/>
          <a:p>
            <a:pPr defTabSz="1100384"/>
            <a:r>
              <a:rPr lang="ru-RU" sz="1400" dirty="0" smtClean="0">
                <a:solidFill>
                  <a:prstClr val="black"/>
                </a:solidFill>
                <a:latin typeface="Arial Narrow" panose="020B0606020202030204" pitchFamily="34" charset="0"/>
                <a:cs typeface="Times New Roman" panose="02020603050405020304" pitchFamily="18" charset="0"/>
              </a:rPr>
              <a:t>млрд. рублей</a:t>
            </a:r>
            <a:endParaRPr lang="ru-RU" sz="1200" dirty="0">
              <a:solidFill>
                <a:prstClr val="black"/>
              </a:solidFill>
              <a:latin typeface="Arial Narrow" panose="020B0606020202030204" pitchFamily="34" charset="0"/>
              <a:cs typeface="Times New Roman" panose="02020603050405020304" pitchFamily="18" charset="0"/>
            </a:endParaRPr>
          </a:p>
        </p:txBody>
      </p:sp>
      <p:sp>
        <p:nvSpPr>
          <p:cNvPr id="40" name="Прямоугольник 39"/>
          <p:cNvSpPr/>
          <p:nvPr/>
        </p:nvSpPr>
        <p:spPr>
          <a:xfrm>
            <a:off x="7936051" y="798123"/>
            <a:ext cx="833333" cy="369059"/>
          </a:xfrm>
          <a:prstGeom prst="rect">
            <a:avLst/>
          </a:prstGeom>
        </p:spPr>
        <p:txBody>
          <a:bodyPr wrap="none" lIns="91168" tIns="45585" rIns="91168" bIns="45585">
            <a:spAutoFit/>
          </a:bodyPr>
          <a:lstStyle/>
          <a:p>
            <a:pPr defTabSz="1100384"/>
            <a:r>
              <a:rPr lang="ru-RU" b="1" dirty="0" smtClean="0">
                <a:solidFill>
                  <a:srgbClr val="F79646">
                    <a:lumMod val="75000"/>
                  </a:srgbClr>
                </a:solidFill>
                <a:latin typeface="Arial Narrow" panose="020B0606020202030204" pitchFamily="34" charset="0"/>
                <a:cs typeface="Times New Roman" panose="02020603050405020304" pitchFamily="18" charset="0"/>
              </a:rPr>
              <a:t>+19,8%</a:t>
            </a:r>
            <a:endParaRPr lang="ru-RU" sz="1600" b="1" dirty="0">
              <a:solidFill>
                <a:srgbClr val="F79646">
                  <a:lumMod val="75000"/>
                </a:srgbClr>
              </a:solidFill>
              <a:latin typeface="Arial Narrow" panose="020B0606020202030204" pitchFamily="34" charset="0"/>
              <a:cs typeface="Times New Roman" panose="02020603050405020304" pitchFamily="18" charset="0"/>
            </a:endParaRPr>
          </a:p>
        </p:txBody>
      </p:sp>
      <p:sp>
        <p:nvSpPr>
          <p:cNvPr id="42" name="Прямоугольник 41"/>
          <p:cNvSpPr/>
          <p:nvPr/>
        </p:nvSpPr>
        <p:spPr>
          <a:xfrm>
            <a:off x="395537" y="2897758"/>
            <a:ext cx="8385720" cy="1600438"/>
          </a:xfrm>
          <a:prstGeom prst="rect">
            <a:avLst/>
          </a:prstGeom>
        </p:spPr>
        <p:txBody>
          <a:bodyPr wrap="square" numCol="2" spcCol="360000">
            <a:spAutoFit/>
          </a:bodyPr>
          <a:lstStyle/>
          <a:p>
            <a:pPr indent="180000" algn="just"/>
            <a:r>
              <a:rPr lang="ru-RU" sz="1400" b="1" dirty="0">
                <a:solidFill>
                  <a:prstClr val="black"/>
                </a:solidFill>
                <a:latin typeface="Arial Narrow" panose="020B0606020202030204" pitchFamily="34" charset="0"/>
              </a:rPr>
              <a:t>Рост поступлений является следствием кумулятивного</a:t>
            </a:r>
            <a:r>
              <a:rPr lang="ru-RU" sz="1400" dirty="0">
                <a:solidFill>
                  <a:prstClr val="black"/>
                </a:solidFill>
                <a:latin typeface="Arial Narrow" panose="020B0606020202030204" pitchFamily="34" charset="0"/>
              </a:rPr>
              <a:t> </a:t>
            </a:r>
            <a:r>
              <a:rPr lang="ru-RU" sz="1400" b="1" dirty="0">
                <a:solidFill>
                  <a:prstClr val="black"/>
                </a:solidFill>
                <a:latin typeface="Arial Narrow" panose="020B0606020202030204" pitchFamily="34" charset="0"/>
              </a:rPr>
              <a:t>эффекта</a:t>
            </a:r>
            <a:r>
              <a:rPr lang="ru-RU" sz="1400" dirty="0">
                <a:solidFill>
                  <a:prstClr val="black"/>
                </a:solidFill>
                <a:latin typeface="Arial Narrow" panose="020B0606020202030204" pitchFamily="34" charset="0"/>
              </a:rPr>
              <a:t> от роста экономики, законодательных инициатив и налогового администрирования.</a:t>
            </a:r>
          </a:p>
          <a:p>
            <a:pPr indent="180000" algn="just"/>
            <a:r>
              <a:rPr lang="ru-RU" sz="1400" dirty="0" smtClean="0">
                <a:solidFill>
                  <a:prstClr val="black"/>
                </a:solidFill>
                <a:latin typeface="Arial Narrow" panose="020B0606020202030204" pitchFamily="34" charset="0"/>
              </a:rPr>
              <a:t>Почти 60% прироста поступлений обеспечены </a:t>
            </a:r>
            <a:r>
              <a:rPr lang="ru-RU" sz="1400" dirty="0" err="1" smtClean="0">
                <a:solidFill>
                  <a:prstClr val="black"/>
                </a:solidFill>
                <a:latin typeface="Arial Narrow" panose="020B0606020202030204" pitchFamily="34" charset="0"/>
              </a:rPr>
              <a:t>ненефтегазовыми</a:t>
            </a:r>
            <a:r>
              <a:rPr lang="ru-RU" sz="1400" dirty="0" smtClean="0">
                <a:solidFill>
                  <a:prstClr val="black"/>
                </a:solidFill>
                <a:latin typeface="Arial Narrow" panose="020B0606020202030204" pitchFamily="34" charset="0"/>
              </a:rPr>
              <a:t> доходами.</a:t>
            </a:r>
            <a:endParaRPr lang="ru-RU" sz="1400" dirty="0">
              <a:solidFill>
                <a:prstClr val="black"/>
              </a:solidFill>
              <a:latin typeface="Arial Narrow" panose="020B0606020202030204" pitchFamily="34" charset="0"/>
            </a:endParaRPr>
          </a:p>
          <a:p>
            <a:pPr indent="180000" algn="just"/>
            <a:r>
              <a:rPr lang="ru-RU" sz="1400" dirty="0">
                <a:solidFill>
                  <a:prstClr val="black"/>
                </a:solidFill>
                <a:latin typeface="Arial Narrow" panose="020B0606020202030204" pitchFamily="34" charset="0"/>
              </a:rPr>
              <a:t>По оценке </a:t>
            </a:r>
            <a:r>
              <a:rPr lang="ru-RU" sz="1400" dirty="0" smtClean="0">
                <a:solidFill>
                  <a:prstClr val="black"/>
                </a:solidFill>
                <a:latin typeface="Arial Narrow" panose="020B0606020202030204" pitchFamily="34" charset="0"/>
              </a:rPr>
              <a:t>Службы, 24% указанного прироста </a:t>
            </a:r>
            <a:r>
              <a:rPr lang="ru-RU" sz="1400" dirty="0">
                <a:solidFill>
                  <a:prstClr val="black"/>
                </a:solidFill>
                <a:latin typeface="Arial Narrow" panose="020B0606020202030204" pitchFamily="34" charset="0"/>
              </a:rPr>
              <a:t>поступлений, или </a:t>
            </a:r>
            <a:r>
              <a:rPr lang="ru-RU" sz="1400" dirty="0" smtClean="0">
                <a:solidFill>
                  <a:prstClr val="black"/>
                </a:solidFill>
                <a:latin typeface="Arial Narrow" panose="020B0606020202030204" pitchFamily="34" charset="0"/>
              </a:rPr>
              <a:t>+394 </a:t>
            </a:r>
            <a:r>
              <a:rPr lang="ru-RU" sz="1400" dirty="0">
                <a:solidFill>
                  <a:prstClr val="black"/>
                </a:solidFill>
                <a:latin typeface="Arial Narrow" panose="020B0606020202030204" pitchFamily="34" charset="0"/>
              </a:rPr>
              <a:t>млрд рублей - получены за счет </a:t>
            </a:r>
            <a:r>
              <a:rPr lang="ru-RU" sz="1400" dirty="0" smtClean="0">
                <a:solidFill>
                  <a:prstClr val="black"/>
                </a:solidFill>
                <a:latin typeface="Arial Narrow" panose="020B0606020202030204" pitchFamily="34" charset="0"/>
              </a:rPr>
              <a:t>повышения эффективности налогового </a:t>
            </a:r>
            <a:r>
              <a:rPr lang="ru-RU" sz="1400" dirty="0">
                <a:solidFill>
                  <a:prstClr val="black"/>
                </a:solidFill>
                <a:latin typeface="Arial Narrow" panose="020B0606020202030204" pitchFamily="34" charset="0"/>
              </a:rPr>
              <a:t>администрирования.</a:t>
            </a:r>
          </a:p>
        </p:txBody>
      </p:sp>
      <p:sp>
        <p:nvSpPr>
          <p:cNvPr id="44"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7</a:t>
            </a:fld>
            <a:endParaRPr lang="ru-RU" sz="1800" dirty="0" smtClean="0">
              <a:solidFill>
                <a:schemeClr val="tx1"/>
              </a:solidFill>
              <a:latin typeface="Arial Narrow" panose="020B0606020202030204" pitchFamily="34" charset="0"/>
            </a:endParaRPr>
          </a:p>
        </p:txBody>
      </p:sp>
    </p:spTree>
    <p:extLst>
      <p:ext uri="{BB962C8B-B14F-4D97-AF65-F5344CB8AC3E}">
        <p14:creationId xmlns:p14="http://schemas.microsoft.com/office/powerpoint/2010/main" val="600056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a:bodyPr>
          <a:lstStyle/>
          <a:p>
            <a:pPr algn="l"/>
            <a:r>
              <a:rPr lang="ru-RU" sz="1800" dirty="0">
                <a:latin typeface="Arial Narrow" panose="020B0606020202030204" pitchFamily="34" charset="0"/>
              </a:rPr>
              <a:t>Поступление администрируемых ФНС России доходов в федеральный бюджет</a:t>
            </a:r>
            <a:br>
              <a:rPr lang="ru-RU" sz="1800" dirty="0">
                <a:latin typeface="Arial Narrow" panose="020B0606020202030204" pitchFamily="34" charset="0"/>
              </a:rPr>
            </a:br>
            <a:r>
              <a:rPr lang="ru-RU" sz="1800" dirty="0">
                <a:latin typeface="Arial Narrow" panose="020B0606020202030204" pitchFamily="34" charset="0"/>
              </a:rPr>
              <a:t>и консолидированные бюджеты субъектов Российской </a:t>
            </a:r>
            <a:r>
              <a:rPr lang="ru-RU" sz="1800" dirty="0" smtClean="0">
                <a:latin typeface="Arial Narrow" panose="020B0606020202030204" pitchFamily="34" charset="0"/>
              </a:rPr>
              <a:t>Федерации</a:t>
            </a:r>
            <a:br>
              <a:rPr lang="ru-RU" sz="1800" dirty="0" smtClean="0">
                <a:latin typeface="Arial Narrow" panose="020B0606020202030204" pitchFamily="34" charset="0"/>
              </a:rPr>
            </a:br>
            <a:r>
              <a:rPr lang="ru-RU" sz="1800" b="0" dirty="0" smtClean="0"/>
              <a:t>(нарастающим итогом)</a:t>
            </a:r>
            <a:endParaRPr lang="ru-RU" sz="1800" b="0" dirty="0"/>
          </a:p>
        </p:txBody>
      </p:sp>
      <p:graphicFrame>
        <p:nvGraphicFramePr>
          <p:cNvPr id="37" name="Объект 36"/>
          <p:cNvGraphicFramePr>
            <a:graphicFrameLocks noGrp="1"/>
          </p:cNvGraphicFramePr>
          <p:nvPr>
            <p:ph idx="4294967295"/>
            <p:extLst>
              <p:ext uri="{D42A27DB-BD31-4B8C-83A1-F6EECF244321}">
                <p14:modId xmlns:p14="http://schemas.microsoft.com/office/powerpoint/2010/main" val="2849100592"/>
              </p:ext>
            </p:extLst>
          </p:nvPr>
        </p:nvGraphicFramePr>
        <p:xfrm>
          <a:off x="0" y="981075"/>
          <a:ext cx="8585200" cy="2160588"/>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395536" y="6253593"/>
            <a:ext cx="1854446" cy="369059"/>
          </a:xfrm>
          <a:prstGeom prst="rect">
            <a:avLst/>
          </a:prstGeom>
        </p:spPr>
        <p:txBody>
          <a:bodyPr wrap="none" lIns="91168" tIns="45585" rIns="91168" bIns="45585">
            <a:spAutoFit/>
          </a:bodyPr>
          <a:lstStyle/>
          <a:p>
            <a:pPr defTabSz="1100384"/>
            <a:r>
              <a:rPr lang="ru-RU" dirty="0" smtClean="0">
                <a:solidFill>
                  <a:srgbClr val="4F81BD"/>
                </a:solidFill>
                <a:latin typeface="Arial Narrow" panose="020B0606020202030204" pitchFamily="34" charset="0"/>
                <a:cs typeface="Times New Roman" panose="02020603050405020304" pitchFamily="18" charset="0"/>
              </a:rPr>
              <a:t>Налог на прибыль </a:t>
            </a:r>
            <a:endParaRPr lang="ru-RU" dirty="0">
              <a:solidFill>
                <a:srgbClr val="F79646">
                  <a:lumMod val="75000"/>
                </a:srgbClr>
              </a:solidFill>
              <a:latin typeface="Arial Narrow" panose="020B0606020202030204" pitchFamily="34" charset="0"/>
              <a:cs typeface="Times New Roman" panose="02020603050405020304" pitchFamily="18" charset="0"/>
            </a:endParaRPr>
          </a:p>
        </p:txBody>
      </p:sp>
      <p:sp>
        <p:nvSpPr>
          <p:cNvPr id="39" name="Прямоугольник 38"/>
          <p:cNvSpPr/>
          <p:nvPr/>
        </p:nvSpPr>
        <p:spPr>
          <a:xfrm>
            <a:off x="346551" y="1199692"/>
            <a:ext cx="1113858" cy="307504"/>
          </a:xfrm>
          <a:prstGeom prst="rect">
            <a:avLst/>
          </a:prstGeom>
        </p:spPr>
        <p:txBody>
          <a:bodyPr wrap="none" lIns="91168" tIns="45585" rIns="91168" bIns="45585">
            <a:spAutoFit/>
          </a:bodyPr>
          <a:lstStyle/>
          <a:p>
            <a:pPr defTabSz="1100384"/>
            <a:r>
              <a:rPr lang="ru-RU" sz="1400" dirty="0" smtClean="0">
                <a:solidFill>
                  <a:prstClr val="black"/>
                </a:solidFill>
                <a:latin typeface="Arial Narrow" panose="020B0606020202030204" pitchFamily="34" charset="0"/>
                <a:cs typeface="Times New Roman" panose="02020603050405020304" pitchFamily="18" charset="0"/>
              </a:rPr>
              <a:t>млрд. рублей</a:t>
            </a:r>
            <a:endParaRPr lang="ru-RU" sz="1200" dirty="0">
              <a:solidFill>
                <a:prstClr val="black"/>
              </a:solidFill>
              <a:latin typeface="Arial Narrow" panose="020B0606020202030204" pitchFamily="34" charset="0"/>
              <a:cs typeface="Times New Roman" panose="02020603050405020304" pitchFamily="18" charset="0"/>
            </a:endParaRPr>
          </a:p>
        </p:txBody>
      </p:sp>
      <p:sp>
        <p:nvSpPr>
          <p:cNvPr id="40" name="Прямоугольник 39"/>
          <p:cNvSpPr/>
          <p:nvPr/>
        </p:nvSpPr>
        <p:spPr>
          <a:xfrm>
            <a:off x="8287543" y="866529"/>
            <a:ext cx="833333" cy="615280"/>
          </a:xfrm>
          <a:prstGeom prst="rect">
            <a:avLst/>
          </a:prstGeom>
        </p:spPr>
        <p:txBody>
          <a:bodyPr wrap="none" lIns="91168" tIns="45585" rIns="91168" bIns="45585">
            <a:spAutoFit/>
          </a:bodyPr>
          <a:lstStyle/>
          <a:p>
            <a:pPr algn="ctr" defTabSz="1100384"/>
            <a:r>
              <a:rPr lang="ru-RU" b="1" dirty="0" smtClean="0">
                <a:solidFill>
                  <a:srgbClr val="F79646">
                    <a:lumMod val="75000"/>
                  </a:srgbClr>
                </a:solidFill>
                <a:latin typeface="Arial Narrow" panose="020B0606020202030204" pitchFamily="34" charset="0"/>
                <a:cs typeface="Times New Roman" panose="02020603050405020304" pitchFamily="18" charset="0"/>
              </a:rPr>
              <a:t>+32,2%</a:t>
            </a:r>
          </a:p>
          <a:p>
            <a:pPr algn="ctr" defTabSz="1100384"/>
            <a:r>
              <a:rPr lang="ru-RU" sz="1600" b="1" dirty="0" smtClean="0">
                <a:solidFill>
                  <a:srgbClr val="4F81BD"/>
                </a:solidFill>
                <a:latin typeface="Arial Narrow" panose="020B0606020202030204" pitchFamily="34" charset="0"/>
                <a:cs typeface="Times New Roman" panose="02020603050405020304" pitchFamily="18" charset="0"/>
              </a:rPr>
              <a:t>ФБ</a:t>
            </a:r>
            <a:endParaRPr lang="ru-RU" sz="1600" b="1" dirty="0">
              <a:solidFill>
                <a:srgbClr val="4F81BD"/>
              </a:solidFill>
              <a:latin typeface="Arial Narrow" panose="020B0606020202030204" pitchFamily="34" charset="0"/>
              <a:cs typeface="Times New Roman" panose="02020603050405020304" pitchFamily="18" charset="0"/>
            </a:endParaRPr>
          </a:p>
        </p:txBody>
      </p:sp>
      <p:sp>
        <p:nvSpPr>
          <p:cNvPr id="41" name="Прямоугольник 40"/>
          <p:cNvSpPr/>
          <p:nvPr/>
        </p:nvSpPr>
        <p:spPr>
          <a:xfrm>
            <a:off x="8317265" y="1772816"/>
            <a:ext cx="727535" cy="615280"/>
          </a:xfrm>
          <a:prstGeom prst="rect">
            <a:avLst/>
          </a:prstGeom>
        </p:spPr>
        <p:txBody>
          <a:bodyPr wrap="none" lIns="91168" tIns="45585" rIns="91168" bIns="45585">
            <a:spAutoFit/>
          </a:bodyPr>
          <a:lstStyle/>
          <a:p>
            <a:pPr algn="ctr" defTabSz="1100384"/>
            <a:r>
              <a:rPr lang="ru-RU" b="1" dirty="0" smtClean="0">
                <a:solidFill>
                  <a:srgbClr val="F79646">
                    <a:lumMod val="75000"/>
                  </a:srgbClr>
                </a:solidFill>
                <a:latin typeface="Arial Narrow" panose="020B0606020202030204" pitchFamily="34" charset="0"/>
                <a:cs typeface="Times New Roman" panose="02020603050405020304" pitchFamily="18" charset="0"/>
              </a:rPr>
              <a:t>+8,3%</a:t>
            </a:r>
          </a:p>
          <a:p>
            <a:pPr algn="ctr" defTabSz="1100384"/>
            <a:r>
              <a:rPr lang="ru-RU" sz="1600" b="1" dirty="0" smtClean="0">
                <a:solidFill>
                  <a:prstClr val="white">
                    <a:lumMod val="50000"/>
                  </a:prstClr>
                </a:solidFill>
                <a:latin typeface="Arial Narrow" panose="020B0606020202030204" pitchFamily="34" charset="0"/>
                <a:cs typeface="Times New Roman" panose="02020603050405020304" pitchFamily="18" charset="0"/>
              </a:rPr>
              <a:t>КБС</a:t>
            </a:r>
            <a:endParaRPr lang="ru-RU" sz="1600" b="1" dirty="0">
              <a:solidFill>
                <a:prstClr val="white">
                  <a:lumMod val="50000"/>
                </a:prstClr>
              </a:solidFill>
              <a:latin typeface="Arial Narrow" panose="020B0606020202030204" pitchFamily="34" charset="0"/>
              <a:cs typeface="Times New Roman" panose="02020603050405020304" pitchFamily="18" charset="0"/>
            </a:endParaRPr>
          </a:p>
        </p:txBody>
      </p:sp>
      <p:sp>
        <p:nvSpPr>
          <p:cNvPr id="42" name="Прямоугольник 41"/>
          <p:cNvSpPr/>
          <p:nvPr/>
        </p:nvSpPr>
        <p:spPr>
          <a:xfrm>
            <a:off x="1082199" y="4396432"/>
            <a:ext cx="2138505" cy="369059"/>
          </a:xfrm>
          <a:prstGeom prst="rect">
            <a:avLst/>
          </a:prstGeom>
        </p:spPr>
        <p:txBody>
          <a:bodyPr wrap="square" lIns="91168" tIns="45585" rIns="91168" bIns="45585">
            <a:spAutoFit/>
          </a:bodyPr>
          <a:lstStyle/>
          <a:p>
            <a:pPr defTabSz="1100384"/>
            <a:r>
              <a:rPr lang="ru-RU" dirty="0" smtClean="0">
                <a:solidFill>
                  <a:srgbClr val="4F81BD"/>
                </a:solidFill>
                <a:latin typeface="Arial Narrow" panose="020B0606020202030204" pitchFamily="34" charset="0"/>
                <a:cs typeface="Times New Roman" panose="02020603050405020304" pitchFamily="18" charset="0"/>
              </a:rPr>
              <a:t>Федеральный бюджет</a:t>
            </a:r>
            <a:endParaRPr lang="ru-RU" sz="1600" dirty="0">
              <a:solidFill>
                <a:srgbClr val="4F81BD"/>
              </a:solidFill>
              <a:latin typeface="Arial Narrow" panose="020B0606020202030204" pitchFamily="34" charset="0"/>
              <a:cs typeface="Times New Roman" panose="02020603050405020304" pitchFamily="18" charset="0"/>
            </a:endParaRPr>
          </a:p>
        </p:txBody>
      </p:sp>
      <p:sp>
        <p:nvSpPr>
          <p:cNvPr id="43" name="Прямоугольник 42"/>
          <p:cNvSpPr/>
          <p:nvPr/>
        </p:nvSpPr>
        <p:spPr>
          <a:xfrm>
            <a:off x="4662654" y="4395841"/>
            <a:ext cx="4256253" cy="369059"/>
          </a:xfrm>
          <a:prstGeom prst="rect">
            <a:avLst/>
          </a:prstGeom>
        </p:spPr>
        <p:txBody>
          <a:bodyPr wrap="square" lIns="91168" tIns="45585" rIns="91168" bIns="45585">
            <a:spAutoFit/>
          </a:bodyPr>
          <a:lstStyle/>
          <a:p>
            <a:pPr algn="ctr" defTabSz="1100384"/>
            <a:r>
              <a:rPr lang="ru-RU" dirty="0" smtClean="0">
                <a:solidFill>
                  <a:schemeClr val="tx1">
                    <a:lumMod val="65000"/>
                    <a:lumOff val="35000"/>
                  </a:schemeClr>
                </a:solidFill>
                <a:latin typeface="Arial Narrow" panose="020B0606020202030204" pitchFamily="34" charset="0"/>
                <a:cs typeface="Times New Roman" panose="02020603050405020304" pitchFamily="18" charset="0"/>
              </a:rPr>
              <a:t>Консолидированные бюджеты субъектов РФ</a:t>
            </a:r>
            <a:endParaRPr lang="ru-RU" sz="1600" dirty="0">
              <a:solidFill>
                <a:schemeClr val="tx1">
                  <a:lumMod val="65000"/>
                  <a:lumOff val="35000"/>
                </a:schemeClr>
              </a:solidFill>
              <a:latin typeface="Arial Narrow" panose="020B0606020202030204" pitchFamily="34" charset="0"/>
              <a:cs typeface="Times New Roman" panose="02020603050405020304" pitchFamily="18" charset="0"/>
            </a:endParaRPr>
          </a:p>
        </p:txBody>
      </p:sp>
      <p:sp>
        <p:nvSpPr>
          <p:cNvPr id="48" name="Прямоугольник 47"/>
          <p:cNvSpPr/>
          <p:nvPr/>
        </p:nvSpPr>
        <p:spPr>
          <a:xfrm>
            <a:off x="4716016" y="4914771"/>
            <a:ext cx="769213" cy="369059"/>
          </a:xfrm>
          <a:prstGeom prst="rect">
            <a:avLst/>
          </a:prstGeom>
        </p:spPr>
        <p:txBody>
          <a:bodyPr wrap="none" lIns="91168" tIns="45585" rIns="91168" bIns="45585">
            <a:spAutoFit/>
          </a:bodyPr>
          <a:lstStyle/>
          <a:p>
            <a:pPr defTabSz="1100384"/>
            <a:r>
              <a:rPr lang="ru-RU" dirty="0" smtClean="0">
                <a:solidFill>
                  <a:schemeClr val="tx1">
                    <a:lumMod val="65000"/>
                    <a:lumOff val="35000"/>
                  </a:schemeClr>
                </a:solidFill>
                <a:latin typeface="Arial Narrow" panose="020B0606020202030204" pitchFamily="34" charset="0"/>
                <a:cs typeface="Times New Roman" panose="02020603050405020304" pitchFamily="18" charset="0"/>
              </a:rPr>
              <a:t>НДФЛ </a:t>
            </a:r>
            <a:endParaRPr lang="ru-RU" sz="1600" dirty="0">
              <a:solidFill>
                <a:schemeClr val="tx1">
                  <a:lumMod val="65000"/>
                  <a:lumOff val="35000"/>
                </a:schemeClr>
              </a:solidFill>
              <a:latin typeface="Arial Narrow" panose="020B0606020202030204" pitchFamily="34" charset="0"/>
              <a:cs typeface="Times New Roman" panose="02020603050405020304" pitchFamily="18" charset="0"/>
            </a:endParaRPr>
          </a:p>
        </p:txBody>
      </p:sp>
      <p:sp>
        <p:nvSpPr>
          <p:cNvPr id="49" name="Прямоугольник 48"/>
          <p:cNvSpPr/>
          <p:nvPr/>
        </p:nvSpPr>
        <p:spPr>
          <a:xfrm>
            <a:off x="4716016" y="5397229"/>
            <a:ext cx="1854446" cy="369059"/>
          </a:xfrm>
          <a:prstGeom prst="rect">
            <a:avLst/>
          </a:prstGeom>
        </p:spPr>
        <p:txBody>
          <a:bodyPr wrap="none" lIns="91168" tIns="45585" rIns="91168" bIns="45585">
            <a:spAutoFit/>
          </a:bodyPr>
          <a:lstStyle/>
          <a:p>
            <a:pPr defTabSz="1100384"/>
            <a:r>
              <a:rPr lang="ru-RU" dirty="0" smtClean="0">
                <a:solidFill>
                  <a:schemeClr val="tx1">
                    <a:lumMod val="65000"/>
                    <a:lumOff val="35000"/>
                  </a:schemeClr>
                </a:solidFill>
                <a:latin typeface="Arial Narrow" panose="020B0606020202030204" pitchFamily="34" charset="0"/>
                <a:cs typeface="Times New Roman" panose="02020603050405020304" pitchFamily="18" charset="0"/>
              </a:rPr>
              <a:t>Налог на прибыль </a:t>
            </a:r>
            <a:endParaRPr lang="ru-RU" sz="1600" dirty="0">
              <a:solidFill>
                <a:schemeClr val="tx1">
                  <a:lumMod val="65000"/>
                  <a:lumOff val="35000"/>
                </a:schemeClr>
              </a:solidFill>
              <a:latin typeface="Arial Narrow" panose="020B0606020202030204" pitchFamily="34" charset="0"/>
              <a:cs typeface="Times New Roman" panose="02020603050405020304" pitchFamily="18" charset="0"/>
            </a:endParaRPr>
          </a:p>
        </p:txBody>
      </p:sp>
      <p:sp>
        <p:nvSpPr>
          <p:cNvPr id="50" name="Прямоугольник 49"/>
          <p:cNvSpPr/>
          <p:nvPr/>
        </p:nvSpPr>
        <p:spPr>
          <a:xfrm>
            <a:off x="4747951" y="5801082"/>
            <a:ext cx="2356186" cy="369059"/>
          </a:xfrm>
          <a:prstGeom prst="rect">
            <a:avLst/>
          </a:prstGeom>
        </p:spPr>
        <p:txBody>
          <a:bodyPr wrap="none" lIns="91168" tIns="45585" rIns="91168" bIns="45585">
            <a:spAutoFit/>
          </a:bodyPr>
          <a:lstStyle/>
          <a:p>
            <a:pPr defTabSz="1100384"/>
            <a:r>
              <a:rPr lang="ru-RU" dirty="0" smtClean="0">
                <a:solidFill>
                  <a:schemeClr val="tx1">
                    <a:lumMod val="65000"/>
                    <a:lumOff val="35000"/>
                  </a:schemeClr>
                </a:solidFill>
                <a:latin typeface="Arial Narrow" panose="020B0606020202030204" pitchFamily="34" charset="0"/>
                <a:cs typeface="Times New Roman" panose="02020603050405020304" pitchFamily="18" charset="0"/>
              </a:rPr>
              <a:t>Имущественные налоги </a:t>
            </a:r>
            <a:endParaRPr lang="ru-RU" sz="1600" dirty="0">
              <a:solidFill>
                <a:schemeClr val="tx1">
                  <a:lumMod val="65000"/>
                  <a:lumOff val="35000"/>
                </a:schemeClr>
              </a:solidFill>
              <a:latin typeface="Arial Narrow" panose="020B0606020202030204" pitchFamily="34" charset="0"/>
              <a:cs typeface="Times New Roman" panose="02020603050405020304" pitchFamily="18" charset="0"/>
            </a:endParaRPr>
          </a:p>
        </p:txBody>
      </p:sp>
      <p:sp>
        <p:nvSpPr>
          <p:cNvPr id="51" name="Прямоугольник 50"/>
          <p:cNvSpPr/>
          <p:nvPr/>
        </p:nvSpPr>
        <p:spPr>
          <a:xfrm>
            <a:off x="4753801" y="6291423"/>
            <a:ext cx="889438" cy="369059"/>
          </a:xfrm>
          <a:prstGeom prst="rect">
            <a:avLst/>
          </a:prstGeom>
        </p:spPr>
        <p:txBody>
          <a:bodyPr wrap="none" lIns="91168" tIns="45585" rIns="91168" bIns="45585">
            <a:spAutoFit/>
          </a:bodyPr>
          <a:lstStyle/>
          <a:p>
            <a:pPr defTabSz="1100384"/>
            <a:r>
              <a:rPr lang="ru-RU" dirty="0" smtClean="0">
                <a:solidFill>
                  <a:schemeClr val="tx1">
                    <a:lumMod val="65000"/>
                    <a:lumOff val="35000"/>
                  </a:schemeClr>
                </a:solidFill>
                <a:latin typeface="Arial Narrow" panose="020B0606020202030204" pitchFamily="34" charset="0"/>
                <a:cs typeface="Times New Roman" panose="02020603050405020304" pitchFamily="18" charset="0"/>
              </a:rPr>
              <a:t>Акцизы </a:t>
            </a:r>
            <a:endParaRPr lang="ru-RU" sz="1600" dirty="0">
              <a:solidFill>
                <a:schemeClr val="tx1">
                  <a:lumMod val="65000"/>
                  <a:lumOff val="35000"/>
                </a:schemeClr>
              </a:solidFill>
              <a:latin typeface="Arial Narrow" panose="020B0606020202030204" pitchFamily="34" charset="0"/>
              <a:cs typeface="Times New Roman" panose="02020603050405020304" pitchFamily="18" charset="0"/>
            </a:endParaRPr>
          </a:p>
        </p:txBody>
      </p:sp>
      <p:sp>
        <p:nvSpPr>
          <p:cNvPr id="52" name="TextBox 51"/>
          <p:cNvSpPr txBox="1"/>
          <p:nvPr/>
        </p:nvSpPr>
        <p:spPr>
          <a:xfrm>
            <a:off x="7019682" y="4789193"/>
            <a:ext cx="792678" cy="584729"/>
          </a:xfrm>
          <a:prstGeom prst="rect">
            <a:avLst/>
          </a:prstGeom>
        </p:spPr>
        <p:txBody>
          <a:bodyPr vert="horz" wrap="none" lIns="104306" tIns="52153" rIns="104306" bIns="52153" rtlCol="0" anchor="ctr">
            <a:noAutofit/>
          </a:bodyPr>
          <a:lstStyle/>
          <a:p>
            <a:pPr algn="ctr" defTabSz="1043056">
              <a:spcBef>
                <a:spcPct val="0"/>
              </a:spcBef>
            </a:pPr>
            <a:r>
              <a:rPr lang="ru-RU" sz="2000" b="1" dirty="0" smtClean="0">
                <a:solidFill>
                  <a:schemeClr val="tx1">
                    <a:lumMod val="65000"/>
                    <a:lumOff val="35000"/>
                  </a:schemeClr>
                </a:solidFill>
                <a:latin typeface="Arial Narrow" panose="020B0606020202030204" pitchFamily="34" charset="0"/>
              </a:rPr>
              <a:t>3 251</a:t>
            </a:r>
          </a:p>
        </p:txBody>
      </p:sp>
      <p:sp>
        <p:nvSpPr>
          <p:cNvPr id="53" name="TextBox 52"/>
          <p:cNvSpPr txBox="1"/>
          <p:nvPr/>
        </p:nvSpPr>
        <p:spPr>
          <a:xfrm>
            <a:off x="7060257" y="5281112"/>
            <a:ext cx="752103" cy="541791"/>
          </a:xfrm>
          <a:prstGeom prst="rect">
            <a:avLst/>
          </a:prstGeom>
        </p:spPr>
        <p:txBody>
          <a:bodyPr vert="horz" wrap="none" lIns="104306" tIns="52153" rIns="104306" bIns="52153" rtlCol="0" anchor="ctr">
            <a:noAutofit/>
          </a:bodyPr>
          <a:lstStyle/>
          <a:p>
            <a:pPr algn="ctr" defTabSz="1043056">
              <a:spcBef>
                <a:spcPct val="0"/>
              </a:spcBef>
            </a:pPr>
            <a:r>
              <a:rPr lang="ru-RU" sz="2000" b="1" dirty="0" smtClean="0">
                <a:solidFill>
                  <a:schemeClr val="tx1">
                    <a:lumMod val="65000"/>
                    <a:lumOff val="35000"/>
                  </a:schemeClr>
                </a:solidFill>
                <a:latin typeface="Arial Narrow" panose="020B0606020202030204" pitchFamily="34" charset="0"/>
              </a:rPr>
              <a:t>2 528</a:t>
            </a:r>
          </a:p>
        </p:txBody>
      </p:sp>
      <p:sp>
        <p:nvSpPr>
          <p:cNvPr id="54" name="TextBox 53"/>
          <p:cNvSpPr txBox="1"/>
          <p:nvPr/>
        </p:nvSpPr>
        <p:spPr>
          <a:xfrm>
            <a:off x="7079507" y="5667893"/>
            <a:ext cx="732853" cy="626979"/>
          </a:xfrm>
          <a:prstGeom prst="rect">
            <a:avLst/>
          </a:prstGeom>
        </p:spPr>
        <p:txBody>
          <a:bodyPr vert="horz" wrap="none" lIns="104306" tIns="52153" rIns="104306" bIns="52153" rtlCol="0" anchor="ctr">
            <a:noAutofit/>
          </a:bodyPr>
          <a:lstStyle/>
          <a:p>
            <a:pPr algn="ctr" defTabSz="1043056">
              <a:spcBef>
                <a:spcPct val="0"/>
              </a:spcBef>
            </a:pPr>
            <a:r>
              <a:rPr lang="ru-RU" sz="2000" b="1" dirty="0" smtClean="0">
                <a:solidFill>
                  <a:schemeClr val="tx1">
                    <a:lumMod val="65000"/>
                    <a:lumOff val="35000"/>
                  </a:schemeClr>
                </a:solidFill>
                <a:latin typeface="Arial Narrow" panose="020B0606020202030204" pitchFamily="34" charset="0"/>
              </a:rPr>
              <a:t>1 250</a:t>
            </a:r>
          </a:p>
        </p:txBody>
      </p:sp>
      <p:sp>
        <p:nvSpPr>
          <p:cNvPr id="35" name="Прямоугольник 34"/>
          <p:cNvSpPr/>
          <p:nvPr/>
        </p:nvSpPr>
        <p:spPr>
          <a:xfrm>
            <a:off x="395536" y="5398813"/>
            <a:ext cx="637767" cy="369059"/>
          </a:xfrm>
          <a:prstGeom prst="rect">
            <a:avLst/>
          </a:prstGeom>
        </p:spPr>
        <p:txBody>
          <a:bodyPr wrap="none" lIns="91168" tIns="45585" rIns="91168" bIns="45585">
            <a:spAutoFit/>
          </a:bodyPr>
          <a:lstStyle/>
          <a:p>
            <a:pPr defTabSz="1100384"/>
            <a:r>
              <a:rPr lang="ru-RU" dirty="0" smtClean="0">
                <a:solidFill>
                  <a:srgbClr val="4F81BD"/>
                </a:solidFill>
                <a:latin typeface="Arial Narrow" panose="020B0606020202030204" pitchFamily="34" charset="0"/>
                <a:cs typeface="Times New Roman" panose="02020603050405020304" pitchFamily="18" charset="0"/>
              </a:rPr>
              <a:t>НДС </a:t>
            </a:r>
            <a:endParaRPr lang="ru-RU" sz="1600" dirty="0">
              <a:solidFill>
                <a:srgbClr val="F79646">
                  <a:lumMod val="75000"/>
                </a:srgbClr>
              </a:solidFill>
              <a:latin typeface="Arial Narrow" panose="020B0606020202030204" pitchFamily="34" charset="0"/>
              <a:cs typeface="Times New Roman" panose="02020603050405020304" pitchFamily="18" charset="0"/>
            </a:endParaRPr>
          </a:p>
        </p:txBody>
      </p:sp>
      <p:sp>
        <p:nvSpPr>
          <p:cNvPr id="57" name="TextBox 56"/>
          <p:cNvSpPr txBox="1"/>
          <p:nvPr/>
        </p:nvSpPr>
        <p:spPr>
          <a:xfrm>
            <a:off x="2411760" y="5258334"/>
            <a:ext cx="914400" cy="586686"/>
          </a:xfrm>
          <a:prstGeom prst="rect">
            <a:avLst/>
          </a:prstGeom>
        </p:spPr>
        <p:txBody>
          <a:bodyPr vert="horz" wrap="none" lIns="104306" tIns="52153" rIns="104306" bIns="52153" rtlCol="0" anchor="ctr">
            <a:normAutofit/>
          </a:bodyPr>
          <a:lstStyle/>
          <a:p>
            <a:pPr algn="ctr" defTabSz="1043056">
              <a:spcBef>
                <a:spcPct val="0"/>
              </a:spcBef>
            </a:pPr>
            <a:r>
              <a:rPr lang="ru-RU" sz="2000" b="1" dirty="0" smtClean="0">
                <a:solidFill>
                  <a:schemeClr val="accent1">
                    <a:lumMod val="75000"/>
                  </a:schemeClr>
                </a:solidFill>
                <a:latin typeface="Arial Narrow" panose="020B0606020202030204" pitchFamily="34" charset="0"/>
              </a:rPr>
              <a:t>3 070</a:t>
            </a:r>
            <a:endParaRPr lang="ru-RU" sz="2000" b="1" dirty="0">
              <a:solidFill>
                <a:schemeClr val="accent1">
                  <a:lumMod val="75000"/>
                </a:schemeClr>
              </a:solidFill>
              <a:latin typeface="Arial Narrow" panose="020B0606020202030204" pitchFamily="34" charset="0"/>
            </a:endParaRPr>
          </a:p>
        </p:txBody>
      </p:sp>
      <p:sp>
        <p:nvSpPr>
          <p:cNvPr id="59" name="Прямоугольник 58"/>
          <p:cNvSpPr/>
          <p:nvPr/>
        </p:nvSpPr>
        <p:spPr>
          <a:xfrm>
            <a:off x="395536" y="4933689"/>
            <a:ext cx="774022" cy="369059"/>
          </a:xfrm>
          <a:prstGeom prst="rect">
            <a:avLst/>
          </a:prstGeom>
        </p:spPr>
        <p:txBody>
          <a:bodyPr wrap="none" lIns="91168" tIns="45585" rIns="91168" bIns="45585">
            <a:spAutoFit/>
          </a:bodyPr>
          <a:lstStyle/>
          <a:p>
            <a:pPr defTabSz="1100384"/>
            <a:r>
              <a:rPr lang="ru-RU" dirty="0" smtClean="0">
                <a:solidFill>
                  <a:srgbClr val="4F81BD"/>
                </a:solidFill>
                <a:latin typeface="Arial Narrow" panose="020B0606020202030204" pitchFamily="34" charset="0"/>
                <a:cs typeface="Times New Roman" panose="02020603050405020304" pitchFamily="18" charset="0"/>
              </a:rPr>
              <a:t>НДПИ </a:t>
            </a:r>
            <a:endParaRPr lang="ru-RU" sz="1600" dirty="0">
              <a:solidFill>
                <a:srgbClr val="F79646">
                  <a:lumMod val="75000"/>
                </a:srgbClr>
              </a:solidFill>
              <a:latin typeface="Arial Narrow" panose="020B0606020202030204" pitchFamily="34" charset="0"/>
              <a:cs typeface="Times New Roman" panose="02020603050405020304" pitchFamily="18" charset="0"/>
            </a:endParaRPr>
          </a:p>
        </p:txBody>
      </p:sp>
      <p:sp>
        <p:nvSpPr>
          <p:cNvPr id="60" name="TextBox 59"/>
          <p:cNvSpPr txBox="1"/>
          <p:nvPr/>
        </p:nvSpPr>
        <p:spPr>
          <a:xfrm>
            <a:off x="2417576" y="4656330"/>
            <a:ext cx="914400" cy="914400"/>
          </a:xfrm>
          <a:prstGeom prst="rect">
            <a:avLst/>
          </a:prstGeom>
        </p:spPr>
        <p:txBody>
          <a:bodyPr vert="horz" wrap="none" lIns="104306" tIns="52153" rIns="104306" bIns="52153" rtlCol="0" anchor="ctr">
            <a:noAutofit/>
          </a:bodyPr>
          <a:lstStyle/>
          <a:p>
            <a:pPr algn="ctr" defTabSz="1043056">
              <a:spcBef>
                <a:spcPct val="0"/>
              </a:spcBef>
            </a:pPr>
            <a:r>
              <a:rPr lang="ru-RU" sz="2000" b="1" dirty="0" smtClean="0">
                <a:solidFill>
                  <a:schemeClr val="accent1">
                    <a:lumMod val="75000"/>
                  </a:schemeClr>
                </a:solidFill>
                <a:latin typeface="Arial Narrow" panose="020B0606020202030204" pitchFamily="34" charset="0"/>
              </a:rPr>
              <a:t>4 061</a:t>
            </a:r>
          </a:p>
        </p:txBody>
      </p:sp>
      <p:sp>
        <p:nvSpPr>
          <p:cNvPr id="61" name="Прямоугольник 60"/>
          <p:cNvSpPr/>
          <p:nvPr/>
        </p:nvSpPr>
        <p:spPr>
          <a:xfrm>
            <a:off x="395536" y="5801082"/>
            <a:ext cx="889438" cy="369059"/>
          </a:xfrm>
          <a:prstGeom prst="rect">
            <a:avLst/>
          </a:prstGeom>
        </p:spPr>
        <p:txBody>
          <a:bodyPr wrap="none" lIns="91168" tIns="45585" rIns="91168" bIns="45585">
            <a:spAutoFit/>
          </a:bodyPr>
          <a:lstStyle/>
          <a:p>
            <a:pPr defTabSz="1100384"/>
            <a:r>
              <a:rPr lang="ru-RU" dirty="0" smtClean="0">
                <a:solidFill>
                  <a:srgbClr val="4F81BD"/>
                </a:solidFill>
                <a:latin typeface="Arial Narrow" panose="020B0606020202030204" pitchFamily="34" charset="0"/>
                <a:cs typeface="Times New Roman" panose="02020603050405020304" pitchFamily="18" charset="0"/>
              </a:rPr>
              <a:t>Акцизы </a:t>
            </a:r>
            <a:endParaRPr lang="ru-RU" dirty="0">
              <a:solidFill>
                <a:srgbClr val="F79646">
                  <a:lumMod val="75000"/>
                </a:srgbClr>
              </a:solidFill>
              <a:latin typeface="Arial Narrow" panose="020B0606020202030204" pitchFamily="34" charset="0"/>
              <a:cs typeface="Times New Roman" panose="02020603050405020304" pitchFamily="18" charset="0"/>
            </a:endParaRPr>
          </a:p>
        </p:txBody>
      </p:sp>
      <p:sp>
        <p:nvSpPr>
          <p:cNvPr id="62" name="TextBox 61"/>
          <p:cNvSpPr txBox="1"/>
          <p:nvPr/>
        </p:nvSpPr>
        <p:spPr>
          <a:xfrm>
            <a:off x="2411760" y="5638732"/>
            <a:ext cx="914400" cy="715774"/>
          </a:xfrm>
          <a:prstGeom prst="rect">
            <a:avLst/>
          </a:prstGeom>
        </p:spPr>
        <p:txBody>
          <a:bodyPr vert="horz" wrap="none" lIns="104306" tIns="52153" rIns="104306" bIns="52153" rtlCol="0" anchor="ctr">
            <a:normAutofit/>
          </a:bodyPr>
          <a:lstStyle/>
          <a:p>
            <a:pPr algn="ctr" defTabSz="1043056">
              <a:spcBef>
                <a:spcPct val="0"/>
              </a:spcBef>
            </a:pPr>
            <a:r>
              <a:rPr lang="ru-RU" sz="2000" b="1" dirty="0" smtClean="0">
                <a:solidFill>
                  <a:schemeClr val="accent1">
                    <a:lumMod val="75000"/>
                  </a:schemeClr>
                </a:solidFill>
                <a:latin typeface="Arial Narrow" panose="020B0606020202030204" pitchFamily="34" charset="0"/>
              </a:rPr>
              <a:t>910</a:t>
            </a:r>
            <a:endParaRPr lang="ru-RU" sz="2000" b="1" dirty="0">
              <a:solidFill>
                <a:schemeClr val="accent1">
                  <a:lumMod val="75000"/>
                </a:schemeClr>
              </a:solidFill>
              <a:latin typeface="Arial Narrow" panose="020B0606020202030204" pitchFamily="34" charset="0"/>
            </a:endParaRPr>
          </a:p>
        </p:txBody>
      </p:sp>
      <p:sp>
        <p:nvSpPr>
          <p:cNvPr id="67" name="TextBox 66"/>
          <p:cNvSpPr txBox="1"/>
          <p:nvPr/>
        </p:nvSpPr>
        <p:spPr>
          <a:xfrm>
            <a:off x="2392733" y="6237312"/>
            <a:ext cx="914400" cy="442606"/>
          </a:xfrm>
          <a:prstGeom prst="rect">
            <a:avLst/>
          </a:prstGeom>
        </p:spPr>
        <p:txBody>
          <a:bodyPr vert="horz" wrap="none" lIns="104306" tIns="52153" rIns="104306" bIns="52153" rtlCol="0" anchor="ctr">
            <a:normAutofit/>
          </a:bodyPr>
          <a:lstStyle/>
          <a:p>
            <a:pPr algn="ctr" defTabSz="1043056">
              <a:spcBef>
                <a:spcPct val="0"/>
              </a:spcBef>
            </a:pPr>
            <a:r>
              <a:rPr lang="ru-RU" sz="2000" b="1" dirty="0" smtClean="0">
                <a:solidFill>
                  <a:schemeClr val="accent1">
                    <a:lumMod val="75000"/>
                  </a:schemeClr>
                </a:solidFill>
                <a:latin typeface="Arial Narrow" panose="020B0606020202030204" pitchFamily="34" charset="0"/>
              </a:rPr>
              <a:t>762</a:t>
            </a:r>
            <a:endParaRPr lang="ru-RU" sz="2000" b="1" dirty="0">
              <a:solidFill>
                <a:schemeClr val="accent1">
                  <a:lumMod val="75000"/>
                </a:schemeClr>
              </a:solidFill>
              <a:latin typeface="Arial Narrow" panose="020B0606020202030204" pitchFamily="34" charset="0"/>
            </a:endParaRPr>
          </a:p>
        </p:txBody>
      </p:sp>
      <p:sp>
        <p:nvSpPr>
          <p:cNvPr id="68" name="TextBox 67"/>
          <p:cNvSpPr txBox="1"/>
          <p:nvPr/>
        </p:nvSpPr>
        <p:spPr>
          <a:xfrm>
            <a:off x="7079507" y="6292971"/>
            <a:ext cx="732853" cy="383893"/>
          </a:xfrm>
          <a:prstGeom prst="rect">
            <a:avLst/>
          </a:prstGeom>
        </p:spPr>
        <p:txBody>
          <a:bodyPr vert="horz" wrap="none" lIns="104306" tIns="52153" rIns="104306" bIns="52153" rtlCol="0" anchor="ctr">
            <a:noAutofit/>
          </a:bodyPr>
          <a:lstStyle/>
          <a:p>
            <a:pPr algn="ctr" defTabSz="1043056">
              <a:spcBef>
                <a:spcPct val="0"/>
              </a:spcBef>
            </a:pPr>
            <a:r>
              <a:rPr lang="ru-RU" sz="2000" b="1" dirty="0" smtClean="0">
                <a:solidFill>
                  <a:schemeClr val="tx1">
                    <a:lumMod val="65000"/>
                    <a:lumOff val="35000"/>
                  </a:schemeClr>
                </a:solidFill>
                <a:latin typeface="Arial Narrow" panose="020B0606020202030204" pitchFamily="34" charset="0"/>
              </a:rPr>
              <a:t>612</a:t>
            </a:r>
          </a:p>
        </p:txBody>
      </p:sp>
      <p:sp>
        <p:nvSpPr>
          <p:cNvPr id="2" name="Прямоугольник 1"/>
          <p:cNvSpPr/>
          <p:nvPr/>
        </p:nvSpPr>
        <p:spPr>
          <a:xfrm>
            <a:off x="3291400" y="4882184"/>
            <a:ext cx="904415" cy="400110"/>
          </a:xfrm>
          <a:prstGeom prst="rect">
            <a:avLst/>
          </a:prstGeom>
        </p:spPr>
        <p:txBody>
          <a:bodyPr wrap="none">
            <a:spAutoFit/>
          </a:bodyPr>
          <a:lstStyle/>
          <a:p>
            <a:pPr lvl="0" defTabSz="1100384"/>
            <a:r>
              <a:rPr lang="ru-RU" sz="2000" dirty="0">
                <a:solidFill>
                  <a:srgbClr val="F79646">
                    <a:lumMod val="75000"/>
                  </a:srgbClr>
                </a:solidFill>
                <a:latin typeface="Arial Narrow" panose="020B0606020202030204" pitchFamily="34" charset="0"/>
                <a:cs typeface="Times New Roman" panose="02020603050405020304" pitchFamily="18" charset="0"/>
              </a:rPr>
              <a:t>+</a:t>
            </a:r>
            <a:r>
              <a:rPr lang="ru-RU" sz="2000" dirty="0" smtClean="0">
                <a:solidFill>
                  <a:srgbClr val="F79646">
                    <a:lumMod val="75000"/>
                  </a:srgbClr>
                </a:solidFill>
                <a:latin typeface="Arial Narrow" panose="020B0606020202030204" pitchFamily="34" charset="0"/>
                <a:cs typeface="Times New Roman" panose="02020603050405020304" pitchFamily="18" charset="0"/>
              </a:rPr>
              <a:t>41,8%</a:t>
            </a:r>
            <a:endParaRPr lang="ru-RU" dirty="0">
              <a:solidFill>
                <a:srgbClr val="F79646">
                  <a:lumMod val="75000"/>
                </a:srgbClr>
              </a:solidFill>
              <a:latin typeface="Arial Narrow" panose="020B0606020202030204" pitchFamily="34" charset="0"/>
              <a:cs typeface="Times New Roman" panose="02020603050405020304" pitchFamily="18" charset="0"/>
            </a:endParaRPr>
          </a:p>
        </p:txBody>
      </p:sp>
      <p:sp>
        <p:nvSpPr>
          <p:cNvPr id="3" name="Прямоугольник 2"/>
          <p:cNvSpPr/>
          <p:nvPr/>
        </p:nvSpPr>
        <p:spPr>
          <a:xfrm>
            <a:off x="3256400" y="5358510"/>
            <a:ext cx="962123" cy="400110"/>
          </a:xfrm>
          <a:prstGeom prst="rect">
            <a:avLst/>
          </a:prstGeom>
        </p:spPr>
        <p:txBody>
          <a:bodyPr wrap="none">
            <a:spAutoFit/>
          </a:bodyPr>
          <a:lstStyle/>
          <a:p>
            <a:pPr lvl="0" defTabSz="1100384"/>
            <a:r>
              <a:rPr lang="ru-RU" sz="2000" dirty="0">
                <a:solidFill>
                  <a:srgbClr val="F79646">
                    <a:lumMod val="75000"/>
                  </a:srgbClr>
                </a:solidFill>
                <a:latin typeface="Arial Narrow" panose="020B0606020202030204" pitchFamily="34" charset="0"/>
                <a:cs typeface="Times New Roman" panose="02020603050405020304" pitchFamily="18" charset="0"/>
              </a:rPr>
              <a:t>+ </a:t>
            </a:r>
            <a:r>
              <a:rPr lang="ru-RU" sz="2000" dirty="0" smtClean="0">
                <a:solidFill>
                  <a:srgbClr val="F79646">
                    <a:lumMod val="75000"/>
                  </a:srgbClr>
                </a:solidFill>
                <a:latin typeface="Arial Narrow" panose="020B0606020202030204" pitchFamily="34" charset="0"/>
                <a:cs typeface="Times New Roman" panose="02020603050405020304" pitchFamily="18" charset="0"/>
              </a:rPr>
              <a:t>15,5%</a:t>
            </a:r>
            <a:endParaRPr lang="ru-RU" dirty="0">
              <a:solidFill>
                <a:srgbClr val="F79646">
                  <a:lumMod val="75000"/>
                </a:srgbClr>
              </a:solidFill>
              <a:latin typeface="Arial Narrow" panose="020B0606020202030204" pitchFamily="34" charset="0"/>
              <a:cs typeface="Times New Roman" panose="02020603050405020304" pitchFamily="18" charset="0"/>
            </a:endParaRPr>
          </a:p>
        </p:txBody>
      </p:sp>
      <p:sp>
        <p:nvSpPr>
          <p:cNvPr id="9" name="Прямоугольник 8"/>
          <p:cNvSpPr/>
          <p:nvPr/>
        </p:nvSpPr>
        <p:spPr>
          <a:xfrm>
            <a:off x="3275856" y="5801798"/>
            <a:ext cx="962123" cy="400110"/>
          </a:xfrm>
          <a:prstGeom prst="rect">
            <a:avLst/>
          </a:prstGeom>
        </p:spPr>
        <p:txBody>
          <a:bodyPr wrap="none">
            <a:spAutoFit/>
          </a:bodyPr>
          <a:lstStyle/>
          <a:p>
            <a:pPr lvl="0" defTabSz="1100384"/>
            <a:r>
              <a:rPr lang="ru-RU" sz="2000" dirty="0">
                <a:solidFill>
                  <a:srgbClr val="F79646">
                    <a:lumMod val="75000"/>
                  </a:srgbClr>
                </a:solidFill>
                <a:latin typeface="Arial Narrow" panose="020B0606020202030204" pitchFamily="34" charset="0"/>
                <a:cs typeface="Times New Roman" panose="02020603050405020304" pitchFamily="18" charset="0"/>
              </a:rPr>
              <a:t>+ </a:t>
            </a:r>
            <a:r>
              <a:rPr lang="ru-RU" sz="2000" dirty="0" smtClean="0">
                <a:solidFill>
                  <a:srgbClr val="F79646">
                    <a:lumMod val="75000"/>
                  </a:srgbClr>
                </a:solidFill>
                <a:latin typeface="Arial Narrow" panose="020B0606020202030204" pitchFamily="34" charset="0"/>
                <a:cs typeface="Times New Roman" panose="02020603050405020304" pitchFamily="18" charset="0"/>
              </a:rPr>
              <a:t>43,9%</a:t>
            </a:r>
            <a:endParaRPr lang="ru-RU" sz="2000" dirty="0">
              <a:solidFill>
                <a:srgbClr val="F79646">
                  <a:lumMod val="75000"/>
                </a:srgbClr>
              </a:solidFill>
              <a:latin typeface="Arial Narrow" panose="020B0606020202030204" pitchFamily="34" charset="0"/>
              <a:cs typeface="Times New Roman" panose="02020603050405020304" pitchFamily="18" charset="0"/>
            </a:endParaRPr>
          </a:p>
        </p:txBody>
      </p:sp>
      <p:sp>
        <p:nvSpPr>
          <p:cNvPr id="11" name="Прямоугольник 10"/>
          <p:cNvSpPr/>
          <p:nvPr/>
        </p:nvSpPr>
        <p:spPr>
          <a:xfrm>
            <a:off x="3275855" y="6249121"/>
            <a:ext cx="962123" cy="400110"/>
          </a:xfrm>
          <a:prstGeom prst="rect">
            <a:avLst/>
          </a:prstGeom>
        </p:spPr>
        <p:txBody>
          <a:bodyPr wrap="none">
            <a:spAutoFit/>
          </a:bodyPr>
          <a:lstStyle/>
          <a:p>
            <a:r>
              <a:rPr lang="ru-RU" sz="2000" dirty="0">
                <a:solidFill>
                  <a:srgbClr val="F79646">
                    <a:lumMod val="75000"/>
                  </a:srgbClr>
                </a:solidFill>
                <a:latin typeface="Arial Narrow" panose="020B0606020202030204" pitchFamily="34" charset="0"/>
                <a:cs typeface="Times New Roman" panose="02020603050405020304" pitchFamily="18" charset="0"/>
              </a:rPr>
              <a:t>+ </a:t>
            </a:r>
            <a:r>
              <a:rPr lang="ru-RU" sz="2000" dirty="0" smtClean="0">
                <a:solidFill>
                  <a:srgbClr val="F79646">
                    <a:lumMod val="75000"/>
                  </a:srgbClr>
                </a:solidFill>
                <a:latin typeface="Arial Narrow" panose="020B0606020202030204" pitchFamily="34" charset="0"/>
                <a:cs typeface="Times New Roman" panose="02020603050405020304" pitchFamily="18" charset="0"/>
              </a:rPr>
              <a:t>55,3%</a:t>
            </a:r>
            <a:endParaRPr lang="ru-RU" sz="2400" dirty="0"/>
          </a:p>
        </p:txBody>
      </p:sp>
      <p:sp>
        <p:nvSpPr>
          <p:cNvPr id="69" name="Прямоугольник 68"/>
          <p:cNvSpPr/>
          <p:nvPr/>
        </p:nvSpPr>
        <p:spPr>
          <a:xfrm>
            <a:off x="3104665" y="4613922"/>
            <a:ext cx="1113858" cy="307504"/>
          </a:xfrm>
          <a:prstGeom prst="rect">
            <a:avLst/>
          </a:prstGeom>
        </p:spPr>
        <p:txBody>
          <a:bodyPr wrap="none" lIns="91168" tIns="45585" rIns="91168" bIns="45585">
            <a:spAutoFit/>
          </a:bodyPr>
          <a:lstStyle/>
          <a:p>
            <a:pPr defTabSz="1100384"/>
            <a:r>
              <a:rPr lang="ru-RU" sz="1400" dirty="0" smtClean="0">
                <a:solidFill>
                  <a:schemeClr val="tx1">
                    <a:lumMod val="65000"/>
                    <a:lumOff val="35000"/>
                  </a:schemeClr>
                </a:solidFill>
                <a:latin typeface="Arial Narrow" panose="020B0606020202030204" pitchFamily="34" charset="0"/>
                <a:cs typeface="Times New Roman" panose="02020603050405020304" pitchFamily="18" charset="0"/>
              </a:rPr>
              <a:t>млрд. рублей</a:t>
            </a:r>
            <a:endParaRPr lang="ru-RU" sz="1200" dirty="0">
              <a:solidFill>
                <a:schemeClr val="tx1">
                  <a:lumMod val="65000"/>
                  <a:lumOff val="35000"/>
                </a:schemeClr>
              </a:solidFill>
              <a:latin typeface="Arial Narrow" panose="020B0606020202030204" pitchFamily="34" charset="0"/>
              <a:cs typeface="Times New Roman" panose="02020603050405020304" pitchFamily="18" charset="0"/>
            </a:endParaRPr>
          </a:p>
        </p:txBody>
      </p:sp>
      <p:sp>
        <p:nvSpPr>
          <p:cNvPr id="13" name="Прямоугольник 12"/>
          <p:cNvSpPr/>
          <p:nvPr/>
        </p:nvSpPr>
        <p:spPr>
          <a:xfrm>
            <a:off x="8162581" y="6284862"/>
            <a:ext cx="734496" cy="400110"/>
          </a:xfrm>
          <a:prstGeom prst="rect">
            <a:avLst/>
          </a:prstGeom>
        </p:spPr>
        <p:txBody>
          <a:bodyPr wrap="none">
            <a:spAutoFit/>
          </a:bodyPr>
          <a:lstStyle/>
          <a:p>
            <a:pPr lvl="0" defTabSz="1100384"/>
            <a:r>
              <a:rPr lang="ru-RU" sz="2000" dirty="0">
                <a:solidFill>
                  <a:srgbClr val="F79646">
                    <a:lumMod val="75000"/>
                  </a:srgbClr>
                </a:solidFill>
                <a:latin typeface="Arial Narrow" panose="020B0606020202030204" pitchFamily="34" charset="0"/>
                <a:cs typeface="Times New Roman" panose="02020603050405020304" pitchFamily="18" charset="0"/>
              </a:rPr>
              <a:t>-</a:t>
            </a:r>
            <a:r>
              <a:rPr lang="ru-RU" sz="2000" dirty="0" smtClean="0">
                <a:solidFill>
                  <a:srgbClr val="F79646">
                    <a:lumMod val="75000"/>
                  </a:srgbClr>
                </a:solidFill>
                <a:latin typeface="Arial Narrow" panose="020B0606020202030204" pitchFamily="34" charset="0"/>
                <a:cs typeface="Times New Roman" panose="02020603050405020304" pitchFamily="18" charset="0"/>
              </a:rPr>
              <a:t>7,6%</a:t>
            </a:r>
            <a:endParaRPr lang="ru-RU" dirty="0">
              <a:solidFill>
                <a:srgbClr val="F79646">
                  <a:lumMod val="75000"/>
                </a:srgbClr>
              </a:solidFill>
              <a:latin typeface="Arial Narrow" panose="020B0606020202030204" pitchFamily="34" charset="0"/>
              <a:cs typeface="Times New Roman" panose="02020603050405020304" pitchFamily="18" charset="0"/>
            </a:endParaRPr>
          </a:p>
        </p:txBody>
      </p:sp>
      <p:sp>
        <p:nvSpPr>
          <p:cNvPr id="16" name="Прямоугольник 15"/>
          <p:cNvSpPr/>
          <p:nvPr/>
        </p:nvSpPr>
        <p:spPr>
          <a:xfrm>
            <a:off x="8152555" y="5830658"/>
            <a:ext cx="889026" cy="400110"/>
          </a:xfrm>
          <a:prstGeom prst="rect">
            <a:avLst/>
          </a:prstGeom>
        </p:spPr>
        <p:txBody>
          <a:bodyPr wrap="none">
            <a:spAutoFit/>
          </a:bodyPr>
          <a:lstStyle/>
          <a:p>
            <a:pPr lvl="0" defTabSz="1100384"/>
            <a:r>
              <a:rPr lang="ru-RU" sz="2000" dirty="0">
                <a:solidFill>
                  <a:srgbClr val="F79646">
                    <a:lumMod val="75000"/>
                  </a:srgbClr>
                </a:solidFill>
                <a:latin typeface="Arial Narrow" panose="020B0606020202030204" pitchFamily="34" charset="0"/>
                <a:cs typeface="Times New Roman" panose="02020603050405020304" pitchFamily="18" charset="0"/>
              </a:rPr>
              <a:t>+</a:t>
            </a:r>
            <a:r>
              <a:rPr lang="ru-RU" sz="2000" dirty="0" smtClean="0">
                <a:solidFill>
                  <a:srgbClr val="F79646">
                    <a:lumMod val="75000"/>
                  </a:srgbClr>
                </a:solidFill>
                <a:latin typeface="Arial Narrow" panose="020B0606020202030204" pitchFamily="34" charset="0"/>
                <a:cs typeface="Times New Roman" panose="02020603050405020304" pitchFamily="18" charset="0"/>
              </a:rPr>
              <a:t>11,9%</a:t>
            </a:r>
            <a:endParaRPr lang="ru-RU" dirty="0">
              <a:solidFill>
                <a:srgbClr val="F79646">
                  <a:lumMod val="75000"/>
                </a:srgbClr>
              </a:solidFill>
              <a:latin typeface="Arial Narrow" panose="020B0606020202030204" pitchFamily="34" charset="0"/>
              <a:cs typeface="Times New Roman" panose="02020603050405020304" pitchFamily="18" charset="0"/>
            </a:endParaRPr>
          </a:p>
        </p:txBody>
      </p:sp>
      <p:sp>
        <p:nvSpPr>
          <p:cNvPr id="17" name="Прямоугольник 16"/>
          <p:cNvSpPr/>
          <p:nvPr/>
        </p:nvSpPr>
        <p:spPr>
          <a:xfrm>
            <a:off x="8131512" y="5361526"/>
            <a:ext cx="904415" cy="400110"/>
          </a:xfrm>
          <a:prstGeom prst="rect">
            <a:avLst/>
          </a:prstGeom>
        </p:spPr>
        <p:txBody>
          <a:bodyPr wrap="none">
            <a:spAutoFit/>
          </a:bodyPr>
          <a:lstStyle/>
          <a:p>
            <a:pPr lvl="0" defTabSz="1100384"/>
            <a:r>
              <a:rPr lang="ru-RU" sz="2000" dirty="0" smtClean="0">
                <a:solidFill>
                  <a:srgbClr val="F79646">
                    <a:lumMod val="75000"/>
                  </a:srgbClr>
                </a:solidFill>
                <a:latin typeface="Arial Narrow" panose="020B0606020202030204" pitchFamily="34" charset="0"/>
                <a:cs typeface="Times New Roman" panose="02020603050405020304" pitchFamily="18" charset="0"/>
              </a:rPr>
              <a:t>+10,9%</a:t>
            </a:r>
            <a:endParaRPr lang="ru-RU" dirty="0">
              <a:solidFill>
                <a:srgbClr val="F79646">
                  <a:lumMod val="75000"/>
                </a:srgbClr>
              </a:solidFill>
              <a:latin typeface="Arial Narrow" panose="020B0606020202030204" pitchFamily="34" charset="0"/>
              <a:cs typeface="Times New Roman" panose="02020603050405020304" pitchFamily="18" charset="0"/>
            </a:endParaRPr>
          </a:p>
        </p:txBody>
      </p:sp>
      <p:sp>
        <p:nvSpPr>
          <p:cNvPr id="20" name="Прямоугольник 19"/>
          <p:cNvSpPr/>
          <p:nvPr/>
        </p:nvSpPr>
        <p:spPr>
          <a:xfrm>
            <a:off x="8131512" y="4846020"/>
            <a:ext cx="787395" cy="400110"/>
          </a:xfrm>
          <a:prstGeom prst="rect">
            <a:avLst/>
          </a:prstGeom>
        </p:spPr>
        <p:txBody>
          <a:bodyPr wrap="none">
            <a:spAutoFit/>
          </a:bodyPr>
          <a:lstStyle/>
          <a:p>
            <a:pPr lvl="0" defTabSz="1100384"/>
            <a:r>
              <a:rPr lang="ru-RU" sz="2000" dirty="0" smtClean="0">
                <a:solidFill>
                  <a:srgbClr val="F79646">
                    <a:lumMod val="75000"/>
                  </a:srgbClr>
                </a:solidFill>
                <a:latin typeface="Arial Narrow" panose="020B0606020202030204" pitchFamily="34" charset="0"/>
                <a:cs typeface="Times New Roman" panose="02020603050405020304" pitchFamily="18" charset="0"/>
              </a:rPr>
              <a:t>+7,7%</a:t>
            </a:r>
            <a:endParaRPr lang="ru-RU" dirty="0">
              <a:solidFill>
                <a:srgbClr val="F79646">
                  <a:lumMod val="75000"/>
                </a:srgbClr>
              </a:solidFill>
              <a:latin typeface="Arial Narrow" panose="020B0606020202030204" pitchFamily="34" charset="0"/>
              <a:cs typeface="Times New Roman" panose="02020603050405020304" pitchFamily="18" charset="0"/>
            </a:endParaRPr>
          </a:p>
        </p:txBody>
      </p:sp>
      <p:sp>
        <p:nvSpPr>
          <p:cNvPr id="21" name="Прямоугольник 20"/>
          <p:cNvSpPr/>
          <p:nvPr/>
        </p:nvSpPr>
        <p:spPr>
          <a:xfrm>
            <a:off x="316125" y="3168276"/>
            <a:ext cx="4183867" cy="1320361"/>
          </a:xfrm>
          <a:prstGeom prst="rect">
            <a:avLst/>
          </a:prstGeom>
        </p:spPr>
        <p:txBody>
          <a:bodyPr wrap="square">
            <a:spAutoFit/>
          </a:bodyPr>
          <a:lstStyle/>
          <a:p>
            <a:pPr lvl="0" indent="180000" algn="just">
              <a:lnSpc>
                <a:spcPct val="95000"/>
              </a:lnSpc>
            </a:pPr>
            <a:r>
              <a:rPr lang="ru-RU" sz="1400" dirty="0">
                <a:latin typeface="Arial Narrow" panose="020B0606020202030204" pitchFamily="34" charset="0"/>
              </a:rPr>
              <a:t>Превышение темпов роста поступлений в федеральный бюджет относительно консолидированных бюджетов </a:t>
            </a:r>
            <a:r>
              <a:rPr lang="ru-RU" sz="1400" dirty="0" smtClean="0">
                <a:latin typeface="Arial Narrow" panose="020B0606020202030204" pitchFamily="34" charset="0"/>
              </a:rPr>
              <a:t>субъектов </a:t>
            </a:r>
            <a:r>
              <a:rPr lang="ru-RU" sz="1400" dirty="0">
                <a:latin typeface="Arial Narrow" panose="020B0606020202030204" pitchFamily="34" charset="0"/>
              </a:rPr>
              <a:t>РФ </a:t>
            </a:r>
            <a:r>
              <a:rPr lang="ru-RU" sz="1400" dirty="0" smtClean="0">
                <a:latin typeface="Arial Narrow" panose="020B0606020202030204" pitchFamily="34" charset="0"/>
              </a:rPr>
              <a:t>обусловлено </a:t>
            </a:r>
            <a:r>
              <a:rPr lang="ru-RU" sz="1400" dirty="0">
                <a:latin typeface="Arial Narrow" panose="020B0606020202030204" pitchFamily="34" charset="0"/>
              </a:rPr>
              <a:t>законодательным фактором. </a:t>
            </a:r>
            <a:r>
              <a:rPr lang="ru-RU" sz="1400" dirty="0">
                <a:solidFill>
                  <a:prstClr val="black"/>
                </a:solidFill>
                <a:latin typeface="Arial Narrow" panose="020B0606020202030204" pitchFamily="34" charset="0"/>
              </a:rPr>
              <a:t>С 2017 года изменены нормативы распределения по уровням бюджета налога на прибыль  и акцизов в пользу федерального бюджета</a:t>
            </a:r>
            <a:r>
              <a:rPr lang="ru-RU" sz="1400" dirty="0" smtClean="0">
                <a:solidFill>
                  <a:prstClr val="black"/>
                </a:solidFill>
                <a:latin typeface="Arial Narrow" panose="020B0606020202030204" pitchFamily="34" charset="0"/>
              </a:rPr>
              <a:t>.</a:t>
            </a:r>
            <a:endParaRPr lang="ru-RU" sz="1400" dirty="0" smtClean="0">
              <a:latin typeface="Arial Narrow" panose="020B0606020202030204" pitchFamily="34" charset="0"/>
            </a:endParaRPr>
          </a:p>
        </p:txBody>
      </p:sp>
      <p:sp>
        <p:nvSpPr>
          <p:cNvPr id="22" name="Прямоугольник 21"/>
          <p:cNvSpPr/>
          <p:nvPr/>
        </p:nvSpPr>
        <p:spPr>
          <a:xfrm>
            <a:off x="4716016" y="3169272"/>
            <a:ext cx="4077984" cy="738664"/>
          </a:xfrm>
          <a:prstGeom prst="rect">
            <a:avLst/>
          </a:prstGeom>
        </p:spPr>
        <p:txBody>
          <a:bodyPr wrap="square">
            <a:spAutoFit/>
          </a:bodyPr>
          <a:lstStyle/>
          <a:p>
            <a:pPr lvl="0" indent="180000" algn="just"/>
            <a:r>
              <a:rPr lang="ru-RU" sz="1400" dirty="0" smtClean="0">
                <a:solidFill>
                  <a:prstClr val="black"/>
                </a:solidFill>
                <a:latin typeface="Arial Narrow" panose="020B0606020202030204" pitchFamily="34" charset="0"/>
              </a:rPr>
              <a:t>Кроме </a:t>
            </a:r>
            <a:r>
              <a:rPr lang="ru-RU" sz="1400" dirty="0">
                <a:solidFill>
                  <a:prstClr val="black"/>
                </a:solidFill>
                <a:latin typeface="Arial Narrow" panose="020B0606020202030204" pitchFamily="34" charset="0"/>
              </a:rPr>
              <a:t>того,  федеральный </a:t>
            </a:r>
            <a:r>
              <a:rPr lang="ru-RU" sz="1400" dirty="0" smtClean="0">
                <a:solidFill>
                  <a:prstClr val="black"/>
                </a:solidFill>
                <a:latin typeface="Arial Narrow" panose="020B0606020202030204" pitchFamily="34" charset="0"/>
              </a:rPr>
              <a:t>бюджет формируют </a:t>
            </a:r>
            <a:r>
              <a:rPr lang="ru-RU" sz="1400" dirty="0">
                <a:solidFill>
                  <a:prstClr val="black"/>
                </a:solidFill>
                <a:latin typeface="Arial Narrow" panose="020B0606020202030204" pitchFamily="34" charset="0"/>
              </a:rPr>
              <a:t>налоги с более высокими темпами роста поступлений, такие как НДПИ, НДС и др.</a:t>
            </a:r>
          </a:p>
        </p:txBody>
      </p:sp>
      <p:sp>
        <p:nvSpPr>
          <p:cNvPr id="38" name="Номер слайда 3"/>
          <p:cNvSpPr>
            <a:spLocks noGrp="1"/>
          </p:cNvSpPr>
          <p:nvPr/>
        </p:nvSpPr>
        <p:spPr bwMode="auto">
          <a:xfrm>
            <a:off x="8618319" y="6287419"/>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8</a:t>
            </a:fld>
            <a:endParaRPr lang="ru-RU" sz="1800" dirty="0" smtClean="0">
              <a:solidFill>
                <a:schemeClr val="tx1"/>
              </a:solidFill>
              <a:latin typeface="Arial Narrow" panose="020B0606020202030204" pitchFamily="34" charset="0"/>
            </a:endParaRPr>
          </a:p>
        </p:txBody>
      </p:sp>
      <p:sp>
        <p:nvSpPr>
          <p:cNvPr id="44" name="Прямоугольник 43"/>
          <p:cNvSpPr/>
          <p:nvPr/>
        </p:nvSpPr>
        <p:spPr>
          <a:xfrm>
            <a:off x="7574583" y="4613922"/>
            <a:ext cx="1113858" cy="307504"/>
          </a:xfrm>
          <a:prstGeom prst="rect">
            <a:avLst/>
          </a:prstGeom>
        </p:spPr>
        <p:txBody>
          <a:bodyPr wrap="none" lIns="91168" tIns="45585" rIns="91168" bIns="45585">
            <a:spAutoFit/>
          </a:bodyPr>
          <a:lstStyle/>
          <a:p>
            <a:pPr defTabSz="1100384"/>
            <a:r>
              <a:rPr lang="ru-RU" sz="1400" dirty="0" smtClean="0">
                <a:solidFill>
                  <a:schemeClr val="tx1">
                    <a:lumMod val="65000"/>
                    <a:lumOff val="35000"/>
                  </a:schemeClr>
                </a:solidFill>
                <a:latin typeface="Arial Narrow" panose="020B0606020202030204" pitchFamily="34" charset="0"/>
                <a:cs typeface="Times New Roman" panose="02020603050405020304" pitchFamily="18" charset="0"/>
              </a:rPr>
              <a:t>млрд. рублей</a:t>
            </a:r>
            <a:endParaRPr lang="ru-RU" sz="1200" dirty="0">
              <a:solidFill>
                <a:schemeClr val="tx1">
                  <a:lumMod val="65000"/>
                  <a:lumOff val="35000"/>
                </a:schemeClr>
              </a:solidFill>
              <a:latin typeface="Arial Narrow" panose="020B0606020202030204" pitchFamily="34" charset="0"/>
              <a:cs typeface="Times New Roman" panose="02020603050405020304" pitchFamily="18" charset="0"/>
            </a:endParaRPr>
          </a:p>
        </p:txBody>
      </p:sp>
      <p:sp>
        <p:nvSpPr>
          <p:cNvPr id="46" name="Прямоугольник 45"/>
          <p:cNvSpPr/>
          <p:nvPr/>
        </p:nvSpPr>
        <p:spPr>
          <a:xfrm>
            <a:off x="7665853" y="786462"/>
            <a:ext cx="602501" cy="338282"/>
          </a:xfrm>
          <a:prstGeom prst="rect">
            <a:avLst/>
          </a:prstGeom>
        </p:spPr>
        <p:txBody>
          <a:bodyPr wrap="none" lIns="91168" tIns="45585" rIns="91168" bIns="45585">
            <a:spAutoFit/>
          </a:bodyPr>
          <a:lstStyle/>
          <a:p>
            <a:pPr algn="ctr" defTabSz="1100384"/>
            <a:r>
              <a:rPr lang="ru-RU" sz="1600" dirty="0" smtClean="0">
                <a:solidFill>
                  <a:srgbClr val="4F81BD"/>
                </a:solidFill>
                <a:latin typeface="Arial Narrow" panose="020B0606020202030204" pitchFamily="34" charset="0"/>
                <a:cs typeface="Times New Roman" panose="02020603050405020304" pitchFamily="18" charset="0"/>
              </a:rPr>
              <a:t>9 162</a:t>
            </a:r>
            <a:endParaRPr lang="ru-RU" sz="1600" dirty="0">
              <a:solidFill>
                <a:srgbClr val="4F81BD"/>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3522128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rmAutofit/>
          </a:bodyPr>
          <a:lstStyle/>
          <a:p>
            <a:pPr algn="l"/>
            <a:r>
              <a:rPr lang="ru-RU" sz="1800" dirty="0" smtClean="0">
                <a:latin typeface="Arial Narrow" panose="020B0606020202030204" pitchFamily="34" charset="0"/>
              </a:rPr>
              <a:t>Налог на прибыль организаций</a:t>
            </a:r>
            <a:endParaRPr lang="ru-RU" sz="1800" dirty="0">
              <a:latin typeface="Arial Narrow" panose="020B0606020202030204" pitchFamily="34" charset="0"/>
            </a:endParaRPr>
          </a:p>
        </p:txBody>
      </p:sp>
      <p:sp>
        <p:nvSpPr>
          <p:cNvPr id="2" name="Прямоугольник 1"/>
          <p:cNvSpPr/>
          <p:nvPr/>
        </p:nvSpPr>
        <p:spPr>
          <a:xfrm>
            <a:off x="4644008" y="980728"/>
            <a:ext cx="4320480" cy="3108543"/>
          </a:xfrm>
          <a:prstGeom prst="rect">
            <a:avLst/>
          </a:prstGeom>
        </p:spPr>
        <p:txBody>
          <a:bodyPr wrap="square">
            <a:spAutoFit/>
          </a:bodyPr>
          <a:lstStyle/>
          <a:p>
            <a:pPr indent="180000" algn="just"/>
            <a:r>
              <a:rPr lang="ru-RU" sz="1400" dirty="0">
                <a:latin typeface="Arial Narrow" panose="020B0606020202030204" pitchFamily="34" charset="0"/>
              </a:rPr>
              <a:t>Рост поступлений </a:t>
            </a:r>
            <a:r>
              <a:rPr lang="ru-RU" sz="1400" b="1" dirty="0">
                <a:latin typeface="Arial Narrow" panose="020B0606020202030204" pitchFamily="34" charset="0"/>
              </a:rPr>
              <a:t>налога на прибыль</a:t>
            </a:r>
            <a:r>
              <a:rPr lang="ru-RU" sz="1400" dirty="0">
                <a:latin typeface="Arial Narrow" panose="020B0606020202030204" pitchFamily="34" charset="0"/>
              </a:rPr>
              <a:t> в </a:t>
            </a:r>
            <a:r>
              <a:rPr lang="ru-RU" sz="1400" dirty="0" smtClean="0">
                <a:latin typeface="Arial Narrow" panose="020B0606020202030204" pitchFamily="34" charset="0"/>
              </a:rPr>
              <a:t>2017 году </a:t>
            </a:r>
            <a:r>
              <a:rPr lang="ru-RU" sz="1400" dirty="0">
                <a:latin typeface="Arial Narrow" panose="020B0606020202030204" pitchFamily="34" charset="0"/>
              </a:rPr>
              <a:t>на </a:t>
            </a:r>
            <a:r>
              <a:rPr lang="ru-RU" sz="1400" b="1" dirty="0" smtClean="0">
                <a:latin typeface="Arial Narrow" panose="020B0606020202030204" pitchFamily="34" charset="0"/>
              </a:rPr>
              <a:t>520 </a:t>
            </a:r>
            <a:r>
              <a:rPr lang="ru-RU" sz="1400" b="1" dirty="0">
                <a:latin typeface="Arial Narrow" panose="020B0606020202030204" pitchFamily="34" charset="0"/>
              </a:rPr>
              <a:t>млрд рублей</a:t>
            </a:r>
            <a:r>
              <a:rPr lang="ru-RU" sz="1400" dirty="0">
                <a:latin typeface="Arial Narrow" panose="020B0606020202030204" pitchFamily="34" charset="0"/>
              </a:rPr>
              <a:t> обеспечен за счет:</a:t>
            </a:r>
          </a:p>
          <a:p>
            <a:pPr indent="180000" algn="just"/>
            <a:r>
              <a:rPr lang="ru-RU" sz="1400" b="1" dirty="0" smtClean="0">
                <a:latin typeface="Arial Narrow" panose="020B0606020202030204" pitchFamily="34" charset="0"/>
              </a:rPr>
              <a:t>- экономических </a:t>
            </a:r>
            <a:r>
              <a:rPr lang="ru-RU" sz="1400" b="1" dirty="0">
                <a:latin typeface="Arial Narrow" panose="020B0606020202030204" pitchFamily="34" charset="0"/>
              </a:rPr>
              <a:t>факторов, включая </a:t>
            </a:r>
            <a:r>
              <a:rPr lang="ru-RU" sz="1400" b="1" dirty="0" smtClean="0">
                <a:latin typeface="Arial Narrow" panose="020B0606020202030204" pitchFamily="34" charset="0"/>
              </a:rPr>
              <a:t>изменение прибыли прибыльных организаций </a:t>
            </a:r>
            <a:r>
              <a:rPr lang="ru-RU" sz="1400" b="1" dirty="0">
                <a:latin typeface="Arial Narrow" panose="020B0606020202030204" pitchFamily="34" charset="0"/>
              </a:rPr>
              <a:t>и временной фактор</a:t>
            </a:r>
            <a:r>
              <a:rPr lang="ru-RU" sz="1400" dirty="0">
                <a:latin typeface="Arial Narrow" panose="020B0606020202030204" pitchFamily="34" charset="0"/>
              </a:rPr>
              <a:t> </a:t>
            </a:r>
            <a:r>
              <a:rPr lang="ru-RU" sz="1400" b="1" dirty="0" smtClean="0">
                <a:latin typeface="Arial Narrow" panose="020B0606020202030204" pitchFamily="34" charset="0"/>
              </a:rPr>
              <a:t>+ 41 </a:t>
            </a:r>
            <a:r>
              <a:rPr lang="ru-RU" sz="1400" b="1" dirty="0">
                <a:latin typeface="Arial Narrow" panose="020B0606020202030204" pitchFamily="34" charset="0"/>
              </a:rPr>
              <a:t>млрд </a:t>
            </a:r>
            <a:r>
              <a:rPr lang="ru-RU" sz="1400" dirty="0">
                <a:latin typeface="Arial Narrow" panose="020B0606020202030204" pitchFamily="34" charset="0"/>
              </a:rPr>
              <a:t>рублей, в том числе:</a:t>
            </a:r>
          </a:p>
          <a:p>
            <a:pPr indent="180000" algn="just"/>
            <a:r>
              <a:rPr lang="ru-RU" sz="1400" dirty="0">
                <a:latin typeface="Arial Narrow" panose="020B0606020202030204" pitchFamily="34" charset="0"/>
              </a:rPr>
              <a:t>п</a:t>
            </a:r>
            <a:r>
              <a:rPr lang="ru-RU" sz="1400" dirty="0" smtClean="0">
                <a:latin typeface="Arial Narrow" panose="020B0606020202030204" pitchFamily="34" charset="0"/>
              </a:rPr>
              <a:t>рибыль прибыльных </a:t>
            </a:r>
            <a:r>
              <a:rPr lang="ru-RU" sz="1400" dirty="0">
                <a:latin typeface="Arial Narrow" panose="020B0606020202030204" pitchFamily="34" charset="0"/>
              </a:rPr>
              <a:t>- </a:t>
            </a:r>
            <a:r>
              <a:rPr lang="ru-RU" sz="1400" dirty="0" smtClean="0">
                <a:latin typeface="Arial Narrow" panose="020B0606020202030204" pitchFamily="34" charset="0"/>
              </a:rPr>
              <a:t> </a:t>
            </a:r>
            <a:r>
              <a:rPr lang="ru-RU" sz="1400" b="1" dirty="0" smtClean="0">
                <a:latin typeface="Arial Narrow" panose="020B0606020202030204" pitchFamily="34" charset="0"/>
              </a:rPr>
              <a:t>27</a:t>
            </a:r>
            <a:r>
              <a:rPr lang="ru-RU" sz="1400" dirty="0" smtClean="0">
                <a:latin typeface="Arial Narrow" panose="020B0606020202030204" pitchFamily="34" charset="0"/>
              </a:rPr>
              <a:t> млрд </a:t>
            </a:r>
            <a:r>
              <a:rPr lang="ru-RU" sz="1400" dirty="0">
                <a:latin typeface="Arial Narrow" panose="020B0606020202030204" pitchFamily="34" charset="0"/>
              </a:rPr>
              <a:t>рублей;</a:t>
            </a:r>
          </a:p>
          <a:p>
            <a:pPr indent="180000" algn="just"/>
            <a:r>
              <a:rPr lang="ru-RU" sz="1400" dirty="0" smtClean="0">
                <a:latin typeface="Arial Narrow" panose="020B0606020202030204" pitchFamily="34" charset="0"/>
              </a:rPr>
              <a:t>временные </a:t>
            </a:r>
            <a:r>
              <a:rPr lang="ru-RU" sz="1400" dirty="0">
                <a:latin typeface="Arial Narrow" panose="020B0606020202030204" pitchFamily="34" charset="0"/>
              </a:rPr>
              <a:t>факторы </a:t>
            </a:r>
            <a:r>
              <a:rPr lang="ru-RU" sz="1400" dirty="0" smtClean="0">
                <a:latin typeface="Arial Narrow" panose="020B0606020202030204" pitchFamily="34" charset="0"/>
              </a:rPr>
              <a:t>– </a:t>
            </a:r>
            <a:r>
              <a:rPr lang="ru-RU" sz="1400" b="1" dirty="0" smtClean="0">
                <a:latin typeface="Arial Narrow" panose="020B0606020202030204" pitchFamily="34" charset="0"/>
              </a:rPr>
              <a:t>14</a:t>
            </a:r>
            <a:r>
              <a:rPr lang="ru-RU" sz="1400" dirty="0" smtClean="0">
                <a:latin typeface="Arial Narrow" panose="020B0606020202030204" pitchFamily="34" charset="0"/>
              </a:rPr>
              <a:t>  </a:t>
            </a:r>
            <a:r>
              <a:rPr lang="ru-RU" sz="1400" dirty="0">
                <a:latin typeface="Arial Narrow" panose="020B0606020202030204" pitchFamily="34" charset="0"/>
              </a:rPr>
              <a:t>млрд рублей.</a:t>
            </a:r>
          </a:p>
          <a:p>
            <a:pPr marL="285750" indent="-285750" algn="just">
              <a:buFontTx/>
              <a:buChar char="-"/>
            </a:pPr>
            <a:r>
              <a:rPr lang="ru-RU" sz="1400" b="1" dirty="0">
                <a:latin typeface="Arial Narrow" panose="020B0606020202030204" pitchFamily="34" charset="0"/>
              </a:rPr>
              <a:t>законодательного фактора + </a:t>
            </a:r>
            <a:r>
              <a:rPr lang="ru-RU" sz="1400" b="1" dirty="0" smtClean="0">
                <a:latin typeface="Arial Narrow" panose="020B0606020202030204" pitchFamily="34" charset="0"/>
              </a:rPr>
              <a:t>452 </a:t>
            </a:r>
            <a:r>
              <a:rPr lang="ru-RU" sz="1400" dirty="0">
                <a:latin typeface="Arial Narrow" panose="020B0606020202030204" pitchFamily="34" charset="0"/>
              </a:rPr>
              <a:t>млрд </a:t>
            </a:r>
            <a:r>
              <a:rPr lang="ru-RU" sz="1400" dirty="0" smtClean="0">
                <a:latin typeface="Arial Narrow" panose="020B0606020202030204" pitchFamily="34" charset="0"/>
              </a:rPr>
              <a:t>рублей, в том числе:</a:t>
            </a:r>
          </a:p>
          <a:p>
            <a:pPr indent="180000" algn="just"/>
            <a:r>
              <a:rPr lang="ru-RU" sz="1400" dirty="0">
                <a:latin typeface="Arial Narrow" panose="020B0606020202030204" pitchFamily="34" charset="0"/>
              </a:rPr>
              <a:t>введение ограничений на списание убытков прошлых периодов – </a:t>
            </a:r>
            <a:r>
              <a:rPr lang="ru-RU" sz="1400" b="1" dirty="0">
                <a:latin typeface="Arial Narrow" panose="020B0606020202030204" pitchFamily="34" charset="0"/>
              </a:rPr>
              <a:t>449</a:t>
            </a:r>
            <a:r>
              <a:rPr lang="ru-RU" sz="1400" dirty="0">
                <a:latin typeface="Arial Narrow" panose="020B0606020202030204" pitchFamily="34" charset="0"/>
              </a:rPr>
              <a:t> млрд. рублей</a:t>
            </a:r>
            <a:r>
              <a:rPr lang="ru-RU" sz="1400" dirty="0" smtClean="0">
                <a:latin typeface="Arial Narrow" panose="020B0606020202030204" pitchFamily="34" charset="0"/>
              </a:rPr>
              <a:t>;</a:t>
            </a:r>
          </a:p>
          <a:p>
            <a:pPr indent="180000" algn="just"/>
            <a:r>
              <a:rPr lang="ru-RU" sz="1400" dirty="0" smtClean="0">
                <a:latin typeface="Arial Narrow" panose="020B0606020202030204" pitchFamily="34" charset="0"/>
              </a:rPr>
              <a:t>налогообложение </a:t>
            </a:r>
            <a:r>
              <a:rPr lang="ru-RU" sz="1400" dirty="0">
                <a:latin typeface="Arial Narrow" panose="020B0606020202030204" pitchFamily="34" charset="0"/>
              </a:rPr>
              <a:t>прибыли контролируемых иностранных </a:t>
            </a:r>
            <a:r>
              <a:rPr lang="ru-RU" sz="1400" dirty="0" smtClean="0">
                <a:latin typeface="Arial Narrow" panose="020B0606020202030204" pitchFamily="34" charset="0"/>
              </a:rPr>
              <a:t>компаний – </a:t>
            </a:r>
            <a:r>
              <a:rPr lang="ru-RU" sz="1400" b="1" dirty="0" smtClean="0">
                <a:latin typeface="Arial Narrow" panose="020B0606020202030204" pitchFamily="34" charset="0"/>
              </a:rPr>
              <a:t>3</a:t>
            </a:r>
            <a:r>
              <a:rPr lang="ru-RU" sz="1400" dirty="0" smtClean="0">
                <a:latin typeface="Arial Narrow" panose="020B0606020202030204" pitchFamily="34" charset="0"/>
              </a:rPr>
              <a:t> млрд. рублей.</a:t>
            </a:r>
            <a:endParaRPr lang="ru-RU" sz="1400" dirty="0">
              <a:latin typeface="Arial Narrow" panose="020B0606020202030204" pitchFamily="34" charset="0"/>
            </a:endParaRPr>
          </a:p>
          <a:p>
            <a:pPr indent="180000" algn="just"/>
            <a:r>
              <a:rPr lang="ru-RU" sz="1400" b="1" dirty="0" smtClean="0">
                <a:latin typeface="Arial Narrow" panose="020B0606020202030204" pitchFamily="34" charset="0"/>
              </a:rPr>
              <a:t>- налогового </a:t>
            </a:r>
            <a:r>
              <a:rPr lang="ru-RU" sz="1400" b="1" dirty="0">
                <a:latin typeface="Arial Narrow" panose="020B0606020202030204" pitchFamily="34" charset="0"/>
              </a:rPr>
              <a:t>администрирования</a:t>
            </a:r>
            <a:r>
              <a:rPr lang="ru-RU" sz="1400" dirty="0">
                <a:latin typeface="Arial Narrow" panose="020B0606020202030204" pitchFamily="34" charset="0"/>
              </a:rPr>
              <a:t> + </a:t>
            </a:r>
            <a:r>
              <a:rPr lang="ru-RU" sz="1400" b="1" dirty="0" smtClean="0">
                <a:latin typeface="Arial Narrow" panose="020B0606020202030204" pitchFamily="34" charset="0"/>
              </a:rPr>
              <a:t>27 </a:t>
            </a:r>
            <a:r>
              <a:rPr lang="ru-RU" sz="1400" b="1" dirty="0">
                <a:latin typeface="Arial Narrow" panose="020B0606020202030204" pitchFamily="34" charset="0"/>
              </a:rPr>
              <a:t>млрд</a:t>
            </a:r>
            <a:r>
              <a:rPr lang="ru-RU" sz="1400" dirty="0">
                <a:latin typeface="Arial Narrow" panose="020B0606020202030204" pitchFamily="34" charset="0"/>
              </a:rPr>
              <a:t> </a:t>
            </a:r>
            <a:r>
              <a:rPr lang="ru-RU" sz="1400" dirty="0" smtClean="0">
                <a:latin typeface="Arial Narrow" panose="020B0606020202030204" pitchFamily="34" charset="0"/>
              </a:rPr>
              <a:t>рублей</a:t>
            </a:r>
            <a:r>
              <a:rPr lang="ru-RU" sz="1400" i="1" dirty="0" smtClean="0">
                <a:latin typeface="Arial Narrow" panose="020B0606020202030204" pitchFamily="34" charset="0"/>
              </a:rPr>
              <a:t>.</a:t>
            </a:r>
            <a:endParaRPr lang="ru-RU" sz="1400" dirty="0">
              <a:latin typeface="Arial Narrow" panose="020B0606020202030204" pitchFamily="34" charset="0"/>
            </a:endParaRPr>
          </a:p>
        </p:txBody>
      </p:sp>
      <p:sp>
        <p:nvSpPr>
          <p:cNvPr id="3" name="Прямоугольник 2"/>
          <p:cNvSpPr/>
          <p:nvPr/>
        </p:nvSpPr>
        <p:spPr>
          <a:xfrm>
            <a:off x="358169" y="3863687"/>
            <a:ext cx="3672408" cy="461665"/>
          </a:xfrm>
          <a:prstGeom prst="rect">
            <a:avLst/>
          </a:prstGeom>
        </p:spPr>
        <p:txBody>
          <a:bodyPr wrap="square">
            <a:spAutoFit/>
          </a:bodyPr>
          <a:lstStyle/>
          <a:p>
            <a:r>
              <a:rPr lang="ru-RU" sz="1200" b="1" dirty="0">
                <a:solidFill>
                  <a:prstClr val="black"/>
                </a:solidFill>
                <a:latin typeface="Arial Narrow" panose="020B0606020202030204" pitchFamily="34" charset="0"/>
              </a:rPr>
              <a:t>Исполнение параметров федерального бюджета </a:t>
            </a:r>
            <a:endParaRPr lang="ru-RU" sz="1200" b="1" dirty="0" smtClean="0">
              <a:solidFill>
                <a:prstClr val="black"/>
              </a:solidFill>
              <a:latin typeface="Arial Narrow" panose="020B0606020202030204" pitchFamily="34" charset="0"/>
            </a:endParaRPr>
          </a:p>
          <a:p>
            <a:r>
              <a:rPr lang="ru-RU" sz="1200" b="1" dirty="0" smtClean="0">
                <a:solidFill>
                  <a:prstClr val="black"/>
                </a:solidFill>
                <a:latin typeface="Arial Narrow" panose="020B0606020202030204" pitchFamily="34" charset="0"/>
              </a:rPr>
              <a:t>на </a:t>
            </a:r>
            <a:r>
              <a:rPr lang="ru-RU" sz="1200" b="1" dirty="0">
                <a:solidFill>
                  <a:prstClr val="black"/>
                </a:solidFill>
                <a:latin typeface="Arial Narrow" panose="020B0606020202030204" pitchFamily="34" charset="0"/>
              </a:rPr>
              <a:t>2017 год по налогу на прибыль организаций</a:t>
            </a:r>
            <a:endParaRPr lang="ru-RU" sz="1200" dirty="0">
              <a:solidFill>
                <a:prstClr val="black"/>
              </a:solidFill>
              <a:latin typeface="Arial Narrow" panose="020B0606020202030204" pitchFamily="34" charset="0"/>
            </a:endParaRPr>
          </a:p>
        </p:txBody>
      </p:sp>
      <p:grpSp>
        <p:nvGrpSpPr>
          <p:cNvPr id="24" name="Группа 23"/>
          <p:cNvGrpSpPr/>
          <p:nvPr/>
        </p:nvGrpSpPr>
        <p:grpSpPr>
          <a:xfrm>
            <a:off x="162375" y="1412872"/>
            <a:ext cx="4570778" cy="2046556"/>
            <a:chOff x="201385" y="3328380"/>
            <a:chExt cx="4230525" cy="2820350"/>
          </a:xfrm>
        </p:grpSpPr>
        <p:graphicFrame>
          <p:nvGraphicFramePr>
            <p:cNvPr id="25" name="Диаграмма 24"/>
            <p:cNvGraphicFramePr/>
            <p:nvPr>
              <p:extLst>
                <p:ext uri="{D42A27DB-BD31-4B8C-83A1-F6EECF244321}">
                  <p14:modId xmlns:p14="http://schemas.microsoft.com/office/powerpoint/2010/main" val="2415215771"/>
                </p:ext>
              </p:extLst>
            </p:nvPr>
          </p:nvGraphicFramePr>
          <p:xfrm>
            <a:off x="201385" y="3328380"/>
            <a:ext cx="4230525" cy="282035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p:cNvSpPr txBox="1"/>
            <p:nvPr/>
          </p:nvSpPr>
          <p:spPr bwMode="auto">
            <a:xfrm>
              <a:off x="1233160" y="4293096"/>
              <a:ext cx="610947" cy="896668"/>
            </a:xfrm>
            <a:prstGeom prst="rect">
              <a:avLst/>
            </a:prstGeom>
          </p:spPr>
          <p:txBody>
            <a:bodyPr wrap="none" lIns="104105" tIns="52052" rIns="104105" bIns="52052" anchor="ctr">
              <a:normAutofit/>
            </a:bodyPr>
            <a:lstStyle/>
            <a:p>
              <a:pPr algn="r" defTabSz="1041034">
                <a:defRPr/>
              </a:pPr>
              <a:r>
                <a:rPr lang="ru-RU" b="1" dirty="0" smtClean="0">
                  <a:solidFill>
                    <a:srgbClr val="F79646">
                      <a:lumMod val="75000"/>
                    </a:srgbClr>
                  </a:solidFill>
                  <a:latin typeface="Arial Narrow" panose="020B0606020202030204" pitchFamily="34" charset="0"/>
                </a:rPr>
                <a:t>+55,3%</a:t>
              </a:r>
              <a:endParaRPr lang="ru-RU" b="1" dirty="0">
                <a:solidFill>
                  <a:srgbClr val="F79646">
                    <a:lumMod val="75000"/>
                  </a:srgbClr>
                </a:solidFill>
                <a:latin typeface="Arial Narrow" panose="020B0606020202030204" pitchFamily="34" charset="0"/>
              </a:endParaRPr>
            </a:p>
          </p:txBody>
        </p:sp>
        <p:sp>
          <p:nvSpPr>
            <p:cNvPr id="27" name="TextBox 26"/>
            <p:cNvSpPr txBox="1"/>
            <p:nvPr/>
          </p:nvSpPr>
          <p:spPr bwMode="auto">
            <a:xfrm>
              <a:off x="2688989" y="5097228"/>
              <a:ext cx="610947" cy="896668"/>
            </a:xfrm>
            <a:prstGeom prst="rect">
              <a:avLst/>
            </a:prstGeom>
          </p:spPr>
          <p:txBody>
            <a:bodyPr wrap="none" lIns="104105" tIns="52052" rIns="104105" bIns="52052" anchor="ctr">
              <a:normAutofit/>
            </a:bodyPr>
            <a:lstStyle/>
            <a:p>
              <a:pPr algn="r" defTabSz="1041034">
                <a:defRPr/>
              </a:pPr>
              <a:r>
                <a:rPr lang="en-US" b="1" dirty="0" smtClean="0">
                  <a:solidFill>
                    <a:srgbClr val="F79646">
                      <a:lumMod val="75000"/>
                    </a:srgbClr>
                  </a:solidFill>
                  <a:latin typeface="Arial Narrow" panose="020B0606020202030204" pitchFamily="34" charset="0"/>
                </a:rPr>
                <a:t>+</a:t>
              </a:r>
              <a:r>
                <a:rPr lang="ru-RU" b="1" dirty="0" smtClean="0">
                  <a:solidFill>
                    <a:srgbClr val="F79646">
                      <a:lumMod val="75000"/>
                    </a:srgbClr>
                  </a:solidFill>
                  <a:latin typeface="Arial Narrow" panose="020B0606020202030204" pitchFamily="34" charset="0"/>
                </a:rPr>
                <a:t>10,9%</a:t>
              </a:r>
              <a:endParaRPr lang="ru-RU" b="1" dirty="0">
                <a:solidFill>
                  <a:srgbClr val="F79646">
                    <a:lumMod val="75000"/>
                  </a:srgbClr>
                </a:solidFill>
                <a:latin typeface="Arial Narrow" panose="020B0606020202030204" pitchFamily="34" charset="0"/>
              </a:endParaRPr>
            </a:p>
          </p:txBody>
        </p:sp>
        <p:sp>
          <p:nvSpPr>
            <p:cNvPr id="28" name="TextBox 27"/>
            <p:cNvSpPr txBox="1"/>
            <p:nvPr/>
          </p:nvSpPr>
          <p:spPr bwMode="auto">
            <a:xfrm>
              <a:off x="3320330" y="3468156"/>
              <a:ext cx="610947" cy="896668"/>
            </a:xfrm>
            <a:prstGeom prst="rect">
              <a:avLst/>
            </a:prstGeom>
          </p:spPr>
          <p:txBody>
            <a:bodyPr wrap="none" lIns="104105" tIns="52052" rIns="104105" bIns="52052" anchor="ctr">
              <a:normAutofit/>
            </a:bodyPr>
            <a:lstStyle/>
            <a:p>
              <a:pPr algn="r" defTabSz="1041034">
                <a:defRPr/>
              </a:pPr>
              <a:r>
                <a:rPr lang="ru-RU" b="1" dirty="0" smtClean="0">
                  <a:solidFill>
                    <a:srgbClr val="F79646">
                      <a:lumMod val="75000"/>
                    </a:srgbClr>
                  </a:solidFill>
                  <a:latin typeface="Arial Narrow" panose="020B0606020202030204" pitchFamily="34" charset="0"/>
                </a:rPr>
                <a:t>+</a:t>
              </a:r>
              <a:r>
                <a:rPr lang="en-US" b="1" dirty="0" smtClean="0">
                  <a:solidFill>
                    <a:srgbClr val="F79646">
                      <a:lumMod val="75000"/>
                    </a:srgbClr>
                  </a:solidFill>
                  <a:latin typeface="Arial Narrow" panose="020B0606020202030204" pitchFamily="34" charset="0"/>
                </a:rPr>
                <a:t>1</a:t>
              </a:r>
              <a:r>
                <a:rPr lang="ru-RU" b="1" dirty="0" smtClean="0">
                  <a:solidFill>
                    <a:srgbClr val="F79646">
                      <a:lumMod val="75000"/>
                    </a:srgbClr>
                  </a:solidFill>
                  <a:latin typeface="Arial Narrow" panose="020B0606020202030204" pitchFamily="34" charset="0"/>
                </a:rPr>
                <a:t>8,8%</a:t>
              </a:r>
              <a:endParaRPr lang="ru-RU" b="1" dirty="0">
                <a:solidFill>
                  <a:srgbClr val="F79646">
                    <a:lumMod val="75000"/>
                  </a:srgbClr>
                </a:solidFill>
                <a:latin typeface="Arial Narrow" panose="020B0606020202030204" pitchFamily="34" charset="0"/>
              </a:endParaRPr>
            </a:p>
          </p:txBody>
        </p:sp>
      </p:grpSp>
      <p:sp>
        <p:nvSpPr>
          <p:cNvPr id="29" name="TextBox 28"/>
          <p:cNvSpPr txBox="1"/>
          <p:nvPr/>
        </p:nvSpPr>
        <p:spPr bwMode="auto">
          <a:xfrm>
            <a:off x="217246" y="1842642"/>
            <a:ext cx="889279" cy="593508"/>
          </a:xfrm>
          <a:prstGeom prst="rect">
            <a:avLst/>
          </a:prstGeom>
        </p:spPr>
        <p:txBody>
          <a:bodyPr wrap="none" lIns="103852" tIns="51926" rIns="103852" bIns="51926" anchor="ctr">
            <a:normAutofit/>
          </a:bodyPr>
          <a:lstStyle/>
          <a:p>
            <a:pPr defTabSz="1038520">
              <a:lnSpc>
                <a:spcPts val="1798"/>
              </a:lnSpc>
              <a:defRPr/>
            </a:pPr>
            <a:r>
              <a:rPr lang="ru-RU" sz="1600" dirty="0" smtClean="0">
                <a:solidFill>
                  <a:schemeClr val="accent1">
                    <a:lumMod val="50000"/>
                  </a:schemeClr>
                </a:solidFill>
                <a:latin typeface="Arial Narrow" panose="020B0606020202030204" pitchFamily="34" charset="0"/>
              </a:rPr>
              <a:t>ФБ</a:t>
            </a:r>
            <a:endParaRPr lang="ru-RU" sz="1600" dirty="0">
              <a:solidFill>
                <a:schemeClr val="accent1">
                  <a:lumMod val="50000"/>
                </a:schemeClr>
              </a:solidFill>
              <a:latin typeface="Arial Narrow" panose="020B0606020202030204" pitchFamily="34" charset="0"/>
            </a:endParaRPr>
          </a:p>
        </p:txBody>
      </p:sp>
      <p:sp>
        <p:nvSpPr>
          <p:cNvPr id="30" name="TextBox 29"/>
          <p:cNvSpPr txBox="1"/>
          <p:nvPr/>
        </p:nvSpPr>
        <p:spPr bwMode="auto">
          <a:xfrm>
            <a:off x="217246" y="2473270"/>
            <a:ext cx="889279" cy="593508"/>
          </a:xfrm>
          <a:prstGeom prst="rect">
            <a:avLst/>
          </a:prstGeom>
        </p:spPr>
        <p:txBody>
          <a:bodyPr wrap="none" lIns="103852" tIns="51926" rIns="103852" bIns="51926" anchor="ctr">
            <a:normAutofit/>
          </a:bodyPr>
          <a:lstStyle/>
          <a:p>
            <a:pPr defTabSz="1038520">
              <a:lnSpc>
                <a:spcPts val="1798"/>
              </a:lnSpc>
              <a:defRPr/>
            </a:pPr>
            <a:r>
              <a:rPr lang="ru-RU" sz="1600" dirty="0" smtClean="0">
                <a:solidFill>
                  <a:schemeClr val="accent1">
                    <a:lumMod val="50000"/>
                  </a:schemeClr>
                </a:solidFill>
                <a:latin typeface="Arial Narrow" panose="020B0606020202030204" pitchFamily="34" charset="0"/>
              </a:rPr>
              <a:t>КБС РФ</a:t>
            </a:r>
            <a:endParaRPr lang="ru-RU" sz="1600" dirty="0">
              <a:solidFill>
                <a:schemeClr val="accent1">
                  <a:lumMod val="50000"/>
                </a:schemeClr>
              </a:solidFill>
              <a:latin typeface="Arial Narrow" panose="020B0606020202030204" pitchFamily="34" charset="0"/>
            </a:endParaRPr>
          </a:p>
        </p:txBody>
      </p:sp>
      <p:sp>
        <p:nvSpPr>
          <p:cNvPr id="31" name="TextBox 30"/>
          <p:cNvSpPr txBox="1"/>
          <p:nvPr/>
        </p:nvSpPr>
        <p:spPr bwMode="auto">
          <a:xfrm>
            <a:off x="217246" y="1249134"/>
            <a:ext cx="889279" cy="593508"/>
          </a:xfrm>
          <a:prstGeom prst="rect">
            <a:avLst/>
          </a:prstGeom>
        </p:spPr>
        <p:txBody>
          <a:bodyPr wrap="none" lIns="103852" tIns="51926" rIns="103852" bIns="51926" anchor="ctr">
            <a:normAutofit/>
          </a:bodyPr>
          <a:lstStyle/>
          <a:p>
            <a:pPr defTabSz="1038520">
              <a:lnSpc>
                <a:spcPts val="1798"/>
              </a:lnSpc>
              <a:defRPr/>
            </a:pPr>
            <a:r>
              <a:rPr lang="ru-RU" sz="1600" dirty="0" smtClean="0">
                <a:solidFill>
                  <a:schemeClr val="accent1">
                    <a:lumMod val="50000"/>
                  </a:schemeClr>
                </a:solidFill>
                <a:latin typeface="Arial Narrow" panose="020B0606020202030204" pitchFamily="34" charset="0"/>
              </a:rPr>
              <a:t>КБ РФ</a:t>
            </a:r>
            <a:endParaRPr lang="ru-RU" sz="1600" dirty="0">
              <a:solidFill>
                <a:schemeClr val="accent1">
                  <a:lumMod val="50000"/>
                </a:schemeClr>
              </a:solidFill>
              <a:latin typeface="Arial Narrow" panose="020B0606020202030204" pitchFamily="34" charset="0"/>
            </a:endParaRPr>
          </a:p>
        </p:txBody>
      </p:sp>
      <p:sp>
        <p:nvSpPr>
          <p:cNvPr id="32" name="Rectangle 1"/>
          <p:cNvSpPr>
            <a:spLocks noChangeArrowheads="1"/>
          </p:cNvSpPr>
          <p:nvPr/>
        </p:nvSpPr>
        <p:spPr bwMode="auto">
          <a:xfrm>
            <a:off x="2952328" y="1052736"/>
            <a:ext cx="11156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0" fontAlgn="base">
              <a:spcBef>
                <a:spcPct val="0"/>
              </a:spcBef>
              <a:spcAft>
                <a:spcPct val="0"/>
              </a:spcAft>
              <a:tabLst>
                <a:tab pos="5124450" algn="l"/>
              </a:tabLst>
              <a:defRPr>
                <a:solidFill>
                  <a:schemeClr val="tx1"/>
                </a:solidFill>
                <a:latin typeface="Arial" pitchFamily="34" charset="0"/>
                <a:cs typeface="Arial" pitchFamily="34" charset="0"/>
              </a:defRPr>
            </a:lvl1pPr>
            <a:lvl2pPr fontAlgn="base">
              <a:spcBef>
                <a:spcPct val="0"/>
              </a:spcBef>
              <a:spcAft>
                <a:spcPct val="0"/>
              </a:spcAft>
              <a:tabLst>
                <a:tab pos="5124450" algn="l"/>
              </a:tabLst>
              <a:defRPr>
                <a:solidFill>
                  <a:schemeClr val="tx1"/>
                </a:solidFill>
                <a:latin typeface="Arial" pitchFamily="34" charset="0"/>
                <a:cs typeface="Arial" pitchFamily="34" charset="0"/>
              </a:defRPr>
            </a:lvl2pPr>
            <a:lvl3pPr fontAlgn="base">
              <a:spcBef>
                <a:spcPct val="0"/>
              </a:spcBef>
              <a:spcAft>
                <a:spcPct val="0"/>
              </a:spcAft>
              <a:tabLst>
                <a:tab pos="5124450" algn="l"/>
              </a:tabLst>
              <a:defRPr>
                <a:solidFill>
                  <a:schemeClr val="tx1"/>
                </a:solidFill>
                <a:latin typeface="Arial" pitchFamily="34" charset="0"/>
                <a:cs typeface="Arial" pitchFamily="34" charset="0"/>
              </a:defRPr>
            </a:lvl3pPr>
            <a:lvl4pPr fontAlgn="base">
              <a:spcBef>
                <a:spcPct val="0"/>
              </a:spcBef>
              <a:spcAft>
                <a:spcPct val="0"/>
              </a:spcAft>
              <a:tabLst>
                <a:tab pos="5124450" algn="l"/>
              </a:tabLst>
              <a:defRPr>
                <a:solidFill>
                  <a:schemeClr val="tx1"/>
                </a:solidFill>
                <a:latin typeface="Arial" pitchFamily="34" charset="0"/>
                <a:cs typeface="Arial" pitchFamily="34" charset="0"/>
              </a:defRPr>
            </a:lvl4pPr>
            <a:lvl5pPr fontAlgn="base">
              <a:spcBef>
                <a:spcPct val="0"/>
              </a:spcBef>
              <a:spcAft>
                <a:spcPct val="0"/>
              </a:spcAft>
              <a:tabLst>
                <a:tab pos="5124450" algn="l"/>
              </a:tabLst>
              <a:defRPr>
                <a:solidFill>
                  <a:schemeClr val="tx1"/>
                </a:solidFill>
                <a:latin typeface="Arial" pitchFamily="34" charset="0"/>
                <a:cs typeface="Arial" pitchFamily="34" charset="0"/>
              </a:defRPr>
            </a:lvl5pPr>
            <a:lvl6pPr fontAlgn="base">
              <a:spcBef>
                <a:spcPct val="0"/>
              </a:spcBef>
              <a:spcAft>
                <a:spcPct val="0"/>
              </a:spcAft>
              <a:tabLst>
                <a:tab pos="5124450" algn="l"/>
              </a:tabLst>
              <a:defRPr>
                <a:solidFill>
                  <a:schemeClr val="tx1"/>
                </a:solidFill>
                <a:latin typeface="Arial" pitchFamily="34" charset="0"/>
                <a:cs typeface="Arial" pitchFamily="34" charset="0"/>
              </a:defRPr>
            </a:lvl6pPr>
            <a:lvl7pPr fontAlgn="base">
              <a:spcBef>
                <a:spcPct val="0"/>
              </a:spcBef>
              <a:spcAft>
                <a:spcPct val="0"/>
              </a:spcAft>
              <a:tabLst>
                <a:tab pos="5124450" algn="l"/>
              </a:tabLst>
              <a:defRPr>
                <a:solidFill>
                  <a:schemeClr val="tx1"/>
                </a:solidFill>
                <a:latin typeface="Arial" pitchFamily="34" charset="0"/>
                <a:cs typeface="Arial" pitchFamily="34" charset="0"/>
              </a:defRPr>
            </a:lvl7pPr>
            <a:lvl8pPr fontAlgn="base">
              <a:spcBef>
                <a:spcPct val="0"/>
              </a:spcBef>
              <a:spcAft>
                <a:spcPct val="0"/>
              </a:spcAft>
              <a:tabLst>
                <a:tab pos="5124450" algn="l"/>
              </a:tabLst>
              <a:defRPr>
                <a:solidFill>
                  <a:schemeClr val="tx1"/>
                </a:solidFill>
                <a:latin typeface="Arial" pitchFamily="34" charset="0"/>
                <a:cs typeface="Arial" pitchFamily="34" charset="0"/>
              </a:defRPr>
            </a:lvl8pPr>
            <a:lvl9pPr fontAlgn="base">
              <a:spcBef>
                <a:spcPct val="0"/>
              </a:spcBef>
              <a:spcAft>
                <a:spcPct val="0"/>
              </a:spcAft>
              <a:tabLst>
                <a:tab pos="5124450" algn="l"/>
              </a:tabLst>
              <a:defRPr>
                <a:solidFill>
                  <a:schemeClr val="tx1"/>
                </a:solidFill>
                <a:latin typeface="Arial" pitchFamily="34" charset="0"/>
                <a:cs typeface="Arial" pitchFamily="34" charset="0"/>
              </a:defRPr>
            </a:lvl9pPr>
          </a:lstStyle>
          <a:p>
            <a:pPr indent="0"/>
            <a:r>
              <a:rPr lang="ru-RU" altLang="ru-RU" sz="1200" dirty="0" smtClean="0">
                <a:solidFill>
                  <a:prstClr val="black"/>
                </a:solidFill>
                <a:latin typeface="Arial Narrow" pitchFamily="34" charset="0"/>
                <a:ea typeface="Times New Roman" pitchFamily="18" charset="0"/>
                <a:cs typeface="Times New Roman" pitchFamily="18" charset="0"/>
              </a:rPr>
              <a:t>млрд. рублей</a:t>
            </a:r>
            <a:endParaRPr lang="ru-RU" altLang="ru-RU" sz="900" dirty="0" smtClean="0">
              <a:solidFill>
                <a:prstClr val="black"/>
              </a:solidFill>
            </a:endParaRPr>
          </a:p>
          <a:p>
            <a:pPr indent="0" eaLnBrk="0" hangingPunct="0"/>
            <a:endParaRPr lang="ru-RU" altLang="ru-RU" dirty="0" smtClean="0">
              <a:solidFill>
                <a:prstClr val="black"/>
              </a:solidFill>
            </a:endParaRPr>
          </a:p>
        </p:txBody>
      </p:sp>
      <p:sp>
        <p:nvSpPr>
          <p:cNvPr id="16" name="Номер слайда 3"/>
          <p:cNvSpPr>
            <a:spLocks noGrp="1"/>
          </p:cNvSpPr>
          <p:nvPr/>
        </p:nvSpPr>
        <p:spPr bwMode="auto">
          <a:xfrm>
            <a:off x="8418512" y="6237312"/>
            <a:ext cx="725488" cy="696913"/>
          </a:xfrm>
          <a:prstGeom prst="rect">
            <a:avLst/>
          </a:prstGeom>
          <a:ln>
            <a:miter lim="800000"/>
            <a:headEnd/>
            <a:tailEnd/>
          </a:ln>
        </p:spPr>
        <p:txBody>
          <a:bodyPr vert="horz" wrap="square" lIns="102642" tIns="51318" rIns="102642" bIns="51318" numCol="1" rtlCol="0" anchor="ctr" anchorCtr="0" compatLnSpc="1">
            <a:prstTxWarp prst="textNoShape">
              <a:avLst/>
            </a:prstTxWarp>
            <a:normAutofit/>
          </a:bodyPr>
          <a:lstStyle>
            <a:defPPr>
              <a:defRPr lang="ru-RU"/>
            </a:defPPr>
            <a:lvl1pPr algn="ctr" defTabSz="1026265" rtl="0" fontAlgn="auto">
              <a:lnSpc>
                <a:spcPts val="3015"/>
              </a:lnSpc>
              <a:spcBef>
                <a:spcPts val="0"/>
              </a:spcBef>
              <a:spcAft>
                <a:spcPts val="0"/>
              </a:spcAft>
              <a:defRPr sz="3400" kern="1200">
                <a:solidFill>
                  <a:prstClr val="white"/>
                </a:solidFill>
                <a:latin typeface="+mn-lt"/>
                <a:ea typeface="+mn-ea"/>
                <a:cs typeface="+mn-cs"/>
              </a:defRPr>
            </a:lvl1pPr>
            <a:lvl2pPr marL="512763" indent="-55563" algn="l" defTabSz="1025525" rtl="0" fontAlgn="base">
              <a:spcBef>
                <a:spcPct val="0"/>
              </a:spcBef>
              <a:spcAft>
                <a:spcPct val="0"/>
              </a:spcAft>
              <a:defRPr sz="2100" kern="1200">
                <a:solidFill>
                  <a:schemeClr val="tx1"/>
                </a:solidFill>
                <a:latin typeface="Arial" pitchFamily="34" charset="0"/>
                <a:ea typeface="+mn-ea"/>
                <a:cs typeface="+mn-cs"/>
              </a:defRPr>
            </a:lvl2pPr>
            <a:lvl3pPr marL="1025525" indent="-111125" algn="l" defTabSz="1025525" rtl="0" fontAlgn="base">
              <a:spcBef>
                <a:spcPct val="0"/>
              </a:spcBef>
              <a:spcAft>
                <a:spcPct val="0"/>
              </a:spcAft>
              <a:defRPr sz="2100" kern="1200">
                <a:solidFill>
                  <a:schemeClr val="tx1"/>
                </a:solidFill>
                <a:latin typeface="Arial" pitchFamily="34" charset="0"/>
                <a:ea typeface="+mn-ea"/>
                <a:cs typeface="+mn-cs"/>
              </a:defRPr>
            </a:lvl3pPr>
            <a:lvl4pPr marL="1538288" indent="-166688" algn="l" defTabSz="1025525" rtl="0" fontAlgn="base">
              <a:spcBef>
                <a:spcPct val="0"/>
              </a:spcBef>
              <a:spcAft>
                <a:spcPct val="0"/>
              </a:spcAft>
              <a:defRPr sz="2100" kern="1200">
                <a:solidFill>
                  <a:schemeClr val="tx1"/>
                </a:solidFill>
                <a:latin typeface="Arial" pitchFamily="34" charset="0"/>
                <a:ea typeface="+mn-ea"/>
                <a:cs typeface="+mn-cs"/>
              </a:defRPr>
            </a:lvl4pPr>
            <a:lvl5pPr marL="2051050" indent="-222250" algn="l" defTabSz="1025525" rtl="0" fontAlgn="base">
              <a:spcBef>
                <a:spcPct val="0"/>
              </a:spcBef>
              <a:spcAft>
                <a:spcPct val="0"/>
              </a:spcAft>
              <a:defRPr sz="2100" kern="1200">
                <a:solidFill>
                  <a:schemeClr val="tx1"/>
                </a:solidFill>
                <a:latin typeface="Arial" pitchFamily="34" charset="0"/>
                <a:ea typeface="+mn-ea"/>
                <a:cs typeface="+mn-cs"/>
              </a:defRPr>
            </a:lvl5pPr>
            <a:lvl6pPr marL="2286000" algn="l" defTabSz="914400" rtl="0" eaLnBrk="1" latinLnBrk="0" hangingPunct="1">
              <a:defRPr sz="2100" kern="1200">
                <a:solidFill>
                  <a:schemeClr val="tx1"/>
                </a:solidFill>
                <a:latin typeface="Arial" pitchFamily="34" charset="0"/>
                <a:ea typeface="+mn-ea"/>
                <a:cs typeface="+mn-cs"/>
              </a:defRPr>
            </a:lvl6pPr>
            <a:lvl7pPr marL="2743200" algn="l" defTabSz="914400" rtl="0" eaLnBrk="1" latinLnBrk="0" hangingPunct="1">
              <a:defRPr sz="2100" kern="1200">
                <a:solidFill>
                  <a:schemeClr val="tx1"/>
                </a:solidFill>
                <a:latin typeface="Arial" pitchFamily="34" charset="0"/>
                <a:ea typeface="+mn-ea"/>
                <a:cs typeface="+mn-cs"/>
              </a:defRPr>
            </a:lvl7pPr>
            <a:lvl8pPr marL="3200400" algn="l" defTabSz="914400" rtl="0" eaLnBrk="1" latinLnBrk="0" hangingPunct="1">
              <a:defRPr sz="2100" kern="1200">
                <a:solidFill>
                  <a:schemeClr val="tx1"/>
                </a:solidFill>
                <a:latin typeface="Arial" pitchFamily="34" charset="0"/>
                <a:ea typeface="+mn-ea"/>
                <a:cs typeface="+mn-cs"/>
              </a:defRPr>
            </a:lvl8pPr>
            <a:lvl9pPr marL="3657600" algn="l" defTabSz="914400" rtl="0" eaLnBrk="1" latinLnBrk="0" hangingPunct="1">
              <a:defRPr sz="2100" kern="1200">
                <a:solidFill>
                  <a:schemeClr val="tx1"/>
                </a:solidFill>
                <a:latin typeface="Arial" pitchFamily="34" charset="0"/>
                <a:ea typeface="+mn-ea"/>
                <a:cs typeface="+mn-cs"/>
              </a:defRPr>
            </a:lvl9pPr>
          </a:lstStyle>
          <a:p>
            <a:pPr defTabSz="1025525" fontAlgn="base">
              <a:lnSpc>
                <a:spcPts val="3013"/>
              </a:lnSpc>
              <a:spcBef>
                <a:spcPct val="0"/>
              </a:spcBef>
              <a:spcAft>
                <a:spcPct val="0"/>
              </a:spcAft>
              <a:defRPr/>
            </a:pPr>
            <a:fld id="{08CBB1FD-9B8F-4C48-831E-567E501D321B}" type="slidenum">
              <a:rPr lang="ru-RU" sz="1800" smtClean="0">
                <a:solidFill>
                  <a:schemeClr val="tx1"/>
                </a:solidFill>
                <a:latin typeface="Arial Narrow" panose="020B0606020202030204" pitchFamily="34" charset="0"/>
              </a:rPr>
              <a:pPr defTabSz="1025525" fontAlgn="base">
                <a:lnSpc>
                  <a:spcPts val="3013"/>
                </a:lnSpc>
                <a:spcBef>
                  <a:spcPct val="0"/>
                </a:spcBef>
                <a:spcAft>
                  <a:spcPct val="0"/>
                </a:spcAft>
                <a:defRPr/>
              </a:pPr>
              <a:t>9</a:t>
            </a:fld>
            <a:endParaRPr lang="ru-RU" sz="1800" dirty="0" smtClean="0">
              <a:solidFill>
                <a:schemeClr val="tx1"/>
              </a:solidFill>
              <a:latin typeface="Arial Narrow" panose="020B0606020202030204" pitchFamily="34" charset="0"/>
            </a:endParaRPr>
          </a:p>
        </p:txBody>
      </p:sp>
      <p:sp>
        <p:nvSpPr>
          <p:cNvPr id="20" name="TextBox 19"/>
          <p:cNvSpPr txBox="1"/>
          <p:nvPr/>
        </p:nvSpPr>
        <p:spPr>
          <a:xfrm>
            <a:off x="4067944" y="4425449"/>
            <a:ext cx="635111" cy="497511"/>
          </a:xfrm>
          <a:prstGeom prst="rect">
            <a:avLst/>
          </a:prstGeom>
        </p:spPr>
        <p:txBody>
          <a:bodyPr vert="horz" wrap="none" lIns="104306" tIns="52153" rIns="104306" bIns="52153" rtlCol="0" anchor="ctr">
            <a:normAutofit/>
          </a:bodyPr>
          <a:lstStyle/>
          <a:p>
            <a:pPr>
              <a:spcBef>
                <a:spcPct val="0"/>
              </a:spcBef>
            </a:pPr>
            <a:r>
              <a:rPr lang="ru-RU" sz="1600" b="1" dirty="0" smtClean="0">
                <a:solidFill>
                  <a:schemeClr val="accent6">
                    <a:lumMod val="75000"/>
                  </a:schemeClr>
                </a:solidFill>
                <a:latin typeface="Arial Narrow" panose="020B0606020202030204" pitchFamily="34" charset="0"/>
              </a:rPr>
              <a:t>+ 5,2%</a:t>
            </a:r>
          </a:p>
        </p:txBody>
      </p:sp>
      <p:sp>
        <p:nvSpPr>
          <p:cNvPr id="34" name="TextBox 33"/>
          <p:cNvSpPr txBox="1"/>
          <p:nvPr/>
        </p:nvSpPr>
        <p:spPr>
          <a:xfrm rot="20518812">
            <a:off x="547798" y="4815460"/>
            <a:ext cx="2241779" cy="498178"/>
          </a:xfrm>
          <a:prstGeom prst="rect">
            <a:avLst/>
          </a:prstGeom>
        </p:spPr>
        <p:txBody>
          <a:bodyPr vert="horz" wrap="none" lIns="104306" tIns="52153" rIns="104306" bIns="52153" rtlCol="0" anchor="ctr">
            <a:noAutofit/>
          </a:bodyPr>
          <a:lstStyle/>
          <a:p>
            <a:pPr>
              <a:spcBef>
                <a:spcPct val="0"/>
              </a:spcBef>
            </a:pPr>
            <a:r>
              <a:rPr lang="ru-RU" sz="1400" b="1" dirty="0" smtClean="0">
                <a:solidFill>
                  <a:srgbClr val="4F81BD">
                    <a:lumMod val="75000"/>
                  </a:srgbClr>
                </a:solidFill>
                <a:latin typeface="Arial Narrow" panose="020B0606020202030204" pitchFamily="34" charset="0"/>
              </a:rPr>
              <a:t>ФАКТИЧЕСКИЕ ПОСТУПЛЕНИЯ</a:t>
            </a:r>
          </a:p>
        </p:txBody>
      </p:sp>
      <p:sp>
        <p:nvSpPr>
          <p:cNvPr id="35" name="TextBox 34"/>
          <p:cNvSpPr txBox="1"/>
          <p:nvPr/>
        </p:nvSpPr>
        <p:spPr>
          <a:xfrm rot="20937611">
            <a:off x="1353389" y="5304631"/>
            <a:ext cx="1659550" cy="390768"/>
          </a:xfrm>
          <a:prstGeom prst="rect">
            <a:avLst/>
          </a:prstGeom>
        </p:spPr>
        <p:txBody>
          <a:bodyPr vert="horz" wrap="none" lIns="104306" tIns="52153" rIns="104306" bIns="52153" rtlCol="0" anchor="ctr">
            <a:noAutofit/>
          </a:bodyPr>
          <a:lstStyle/>
          <a:p>
            <a:pPr>
              <a:spcBef>
                <a:spcPct val="0"/>
              </a:spcBef>
            </a:pPr>
            <a:r>
              <a:rPr lang="ru-RU" sz="1300" b="1" dirty="0" smtClean="0">
                <a:solidFill>
                  <a:prstClr val="white"/>
                </a:solidFill>
                <a:latin typeface="Arial Narrow" panose="020B0606020202030204" pitchFamily="34" charset="0"/>
              </a:rPr>
              <a:t>ДЕЙСТВУЮЩИЙ БЮДЖЕТ</a:t>
            </a:r>
          </a:p>
        </p:txBody>
      </p:sp>
      <p:grpSp>
        <p:nvGrpSpPr>
          <p:cNvPr id="9" name="Группа 8"/>
          <p:cNvGrpSpPr/>
          <p:nvPr/>
        </p:nvGrpSpPr>
        <p:grpSpPr>
          <a:xfrm>
            <a:off x="87576" y="4610066"/>
            <a:ext cx="3444596" cy="2076287"/>
            <a:chOff x="87575" y="4540554"/>
            <a:chExt cx="4209826" cy="2145799"/>
          </a:xfrm>
        </p:grpSpPr>
        <p:sp>
          <p:nvSpPr>
            <p:cNvPr id="18" name="Блок-схема: ручной ввод 4"/>
            <p:cNvSpPr/>
            <p:nvPr/>
          </p:nvSpPr>
          <p:spPr>
            <a:xfrm>
              <a:off x="87575" y="4540554"/>
              <a:ext cx="4204296" cy="21109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66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660 h 10000"/>
                <a:gd name="connsiteX0" fmla="*/ 0 w 10000"/>
                <a:gd name="connsiteY0" fmla="*/ 43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352 h 10000"/>
                <a:gd name="connsiteX0" fmla="*/ 40 w 10000"/>
                <a:gd name="connsiteY0" fmla="*/ 5385 h 10000"/>
                <a:gd name="connsiteX1" fmla="*/ 10000 w 10000"/>
                <a:gd name="connsiteY1" fmla="*/ 0 h 10000"/>
                <a:gd name="connsiteX2" fmla="*/ 10000 w 10000"/>
                <a:gd name="connsiteY2" fmla="*/ 10000 h 10000"/>
                <a:gd name="connsiteX3" fmla="*/ 0 w 10000"/>
                <a:gd name="connsiteY3" fmla="*/ 10000 h 10000"/>
                <a:gd name="connsiteX4" fmla="*/ 40 w 10000"/>
                <a:gd name="connsiteY4" fmla="*/ 5385 h 10000"/>
                <a:gd name="connsiteX0" fmla="*/ 40 w 10000"/>
                <a:gd name="connsiteY0" fmla="*/ 5643 h 10258"/>
                <a:gd name="connsiteX1" fmla="*/ 10000 w 10000"/>
                <a:gd name="connsiteY1" fmla="*/ 0 h 10258"/>
                <a:gd name="connsiteX2" fmla="*/ 10000 w 10000"/>
                <a:gd name="connsiteY2" fmla="*/ 10258 h 10258"/>
                <a:gd name="connsiteX3" fmla="*/ 0 w 10000"/>
                <a:gd name="connsiteY3" fmla="*/ 10258 h 10258"/>
                <a:gd name="connsiteX4" fmla="*/ 40 w 10000"/>
                <a:gd name="connsiteY4" fmla="*/ 5643 h 10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8">
                  <a:moveTo>
                    <a:pt x="40" y="5643"/>
                  </a:moveTo>
                  <a:lnTo>
                    <a:pt x="10000" y="0"/>
                  </a:lnTo>
                  <a:lnTo>
                    <a:pt x="10000" y="10258"/>
                  </a:lnTo>
                  <a:lnTo>
                    <a:pt x="0" y="10258"/>
                  </a:lnTo>
                  <a:cubicBezTo>
                    <a:pt x="13" y="8720"/>
                    <a:pt x="27" y="7181"/>
                    <a:pt x="40" y="5643"/>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3" name="Блок-схема: ручной ввод 5"/>
            <p:cNvSpPr/>
            <p:nvPr/>
          </p:nvSpPr>
          <p:spPr>
            <a:xfrm>
              <a:off x="100898" y="4802000"/>
              <a:ext cx="4196503" cy="188435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38"/>
                <a:gd name="connsiteY0" fmla="*/ 73 h 8073"/>
                <a:gd name="connsiteX1" fmla="*/ 10038 w 10038"/>
                <a:gd name="connsiteY1" fmla="*/ 0 h 8073"/>
                <a:gd name="connsiteX2" fmla="*/ 10000 w 10038"/>
                <a:gd name="connsiteY2" fmla="*/ 8073 h 8073"/>
                <a:gd name="connsiteX3" fmla="*/ 0 w 10038"/>
                <a:gd name="connsiteY3" fmla="*/ 8073 h 8073"/>
                <a:gd name="connsiteX4" fmla="*/ 0 w 10038"/>
                <a:gd name="connsiteY4" fmla="*/ 73 h 8073"/>
                <a:gd name="connsiteX0" fmla="*/ 0 w 10025"/>
                <a:gd name="connsiteY0" fmla="*/ 2917 h 12827"/>
                <a:gd name="connsiteX1" fmla="*/ 10025 w 10025"/>
                <a:gd name="connsiteY1" fmla="*/ 0 h 12827"/>
                <a:gd name="connsiteX2" fmla="*/ 9962 w 10025"/>
                <a:gd name="connsiteY2" fmla="*/ 12827 h 12827"/>
                <a:gd name="connsiteX3" fmla="*/ 0 w 10025"/>
                <a:gd name="connsiteY3" fmla="*/ 12827 h 12827"/>
                <a:gd name="connsiteX4" fmla="*/ 0 w 10025"/>
                <a:gd name="connsiteY4" fmla="*/ 2917 h 12827"/>
                <a:gd name="connsiteX0" fmla="*/ 0 w 10025"/>
                <a:gd name="connsiteY0" fmla="*/ 3404 h 13314"/>
                <a:gd name="connsiteX1" fmla="*/ 10025 w 10025"/>
                <a:gd name="connsiteY1" fmla="*/ 0 h 13314"/>
                <a:gd name="connsiteX2" fmla="*/ 9962 w 10025"/>
                <a:gd name="connsiteY2" fmla="*/ 13314 h 13314"/>
                <a:gd name="connsiteX3" fmla="*/ 0 w 10025"/>
                <a:gd name="connsiteY3" fmla="*/ 13314 h 13314"/>
                <a:gd name="connsiteX4" fmla="*/ 0 w 10025"/>
                <a:gd name="connsiteY4" fmla="*/ 3404 h 13314"/>
                <a:gd name="connsiteX0" fmla="*/ 49 w 10025"/>
                <a:gd name="connsiteY0" fmla="*/ 3599 h 13314"/>
                <a:gd name="connsiteX1" fmla="*/ 10025 w 10025"/>
                <a:gd name="connsiteY1" fmla="*/ 0 h 13314"/>
                <a:gd name="connsiteX2" fmla="*/ 9962 w 10025"/>
                <a:gd name="connsiteY2" fmla="*/ 13314 h 13314"/>
                <a:gd name="connsiteX3" fmla="*/ 0 w 10025"/>
                <a:gd name="connsiteY3" fmla="*/ 13314 h 13314"/>
                <a:gd name="connsiteX4" fmla="*/ 49 w 10025"/>
                <a:gd name="connsiteY4" fmla="*/ 3599 h 13314"/>
                <a:gd name="connsiteX0" fmla="*/ 49 w 10025"/>
                <a:gd name="connsiteY0" fmla="*/ 5550 h 13314"/>
                <a:gd name="connsiteX1" fmla="*/ 10025 w 10025"/>
                <a:gd name="connsiteY1" fmla="*/ 0 h 13314"/>
                <a:gd name="connsiteX2" fmla="*/ 9962 w 10025"/>
                <a:gd name="connsiteY2" fmla="*/ 13314 h 13314"/>
                <a:gd name="connsiteX3" fmla="*/ 0 w 10025"/>
                <a:gd name="connsiteY3" fmla="*/ 13314 h 13314"/>
                <a:gd name="connsiteX4" fmla="*/ 49 w 10025"/>
                <a:gd name="connsiteY4" fmla="*/ 5550 h 13314"/>
                <a:gd name="connsiteX0" fmla="*/ 49 w 10005"/>
                <a:gd name="connsiteY0" fmla="*/ 5727 h 13491"/>
                <a:gd name="connsiteX1" fmla="*/ 10005 w 10005"/>
                <a:gd name="connsiteY1" fmla="*/ 0 h 13491"/>
                <a:gd name="connsiteX2" fmla="*/ 9962 w 10005"/>
                <a:gd name="connsiteY2" fmla="*/ 13491 h 13491"/>
                <a:gd name="connsiteX3" fmla="*/ 0 w 10005"/>
                <a:gd name="connsiteY3" fmla="*/ 13491 h 13491"/>
                <a:gd name="connsiteX4" fmla="*/ 49 w 10005"/>
                <a:gd name="connsiteY4" fmla="*/ 5727 h 13491"/>
                <a:gd name="connsiteX0" fmla="*/ 3 w 9959"/>
                <a:gd name="connsiteY0" fmla="*/ 5727 h 13491"/>
                <a:gd name="connsiteX1" fmla="*/ 9959 w 9959"/>
                <a:gd name="connsiteY1" fmla="*/ 0 h 13491"/>
                <a:gd name="connsiteX2" fmla="*/ 9916 w 9959"/>
                <a:gd name="connsiteY2" fmla="*/ 13491 h 13491"/>
                <a:gd name="connsiteX3" fmla="*/ 54 w 9959"/>
                <a:gd name="connsiteY3" fmla="*/ 13402 h 13491"/>
                <a:gd name="connsiteX4" fmla="*/ 3 w 9959"/>
                <a:gd name="connsiteY4" fmla="*/ 5727 h 13491"/>
                <a:gd name="connsiteX0" fmla="*/ 3 w 10000"/>
                <a:gd name="connsiteY0" fmla="*/ 4245 h 10000"/>
                <a:gd name="connsiteX1" fmla="*/ 10000 w 10000"/>
                <a:gd name="connsiteY1" fmla="*/ 0 h 10000"/>
                <a:gd name="connsiteX2" fmla="*/ 9957 w 10000"/>
                <a:gd name="connsiteY2" fmla="*/ 10000 h 10000"/>
                <a:gd name="connsiteX3" fmla="*/ 14 w 10000"/>
                <a:gd name="connsiteY3" fmla="*/ 9737 h 10000"/>
                <a:gd name="connsiteX4" fmla="*/ 3 w 10000"/>
                <a:gd name="connsiteY4" fmla="*/ 4245 h 10000"/>
                <a:gd name="connsiteX0" fmla="*/ 3 w 10019"/>
                <a:gd name="connsiteY0" fmla="*/ 4245 h 10000"/>
                <a:gd name="connsiteX1" fmla="*/ 10000 w 10019"/>
                <a:gd name="connsiteY1" fmla="*/ 0 h 10000"/>
                <a:gd name="connsiteX2" fmla="*/ 10017 w 10019"/>
                <a:gd name="connsiteY2" fmla="*/ 10000 h 10000"/>
                <a:gd name="connsiteX3" fmla="*/ 14 w 10019"/>
                <a:gd name="connsiteY3" fmla="*/ 9737 h 10000"/>
                <a:gd name="connsiteX4" fmla="*/ 3 w 10019"/>
                <a:gd name="connsiteY4" fmla="*/ 4245 h 10000"/>
                <a:gd name="connsiteX0" fmla="*/ 9 w 10025"/>
                <a:gd name="connsiteY0" fmla="*/ 4245 h 10000"/>
                <a:gd name="connsiteX1" fmla="*/ 10006 w 10025"/>
                <a:gd name="connsiteY1" fmla="*/ 0 h 10000"/>
                <a:gd name="connsiteX2" fmla="*/ 10023 w 10025"/>
                <a:gd name="connsiteY2" fmla="*/ 10000 h 10000"/>
                <a:gd name="connsiteX3" fmla="*/ 0 w 10025"/>
                <a:gd name="connsiteY3" fmla="*/ 9803 h 10000"/>
                <a:gd name="connsiteX4" fmla="*/ 9 w 10025"/>
                <a:gd name="connsiteY4" fmla="*/ 4245 h 10000"/>
                <a:gd name="connsiteX0" fmla="*/ 9 w 10025"/>
                <a:gd name="connsiteY0" fmla="*/ 5428 h 11183"/>
                <a:gd name="connsiteX1" fmla="*/ 10006 w 10025"/>
                <a:gd name="connsiteY1" fmla="*/ 0 h 11183"/>
                <a:gd name="connsiteX2" fmla="*/ 10023 w 10025"/>
                <a:gd name="connsiteY2" fmla="*/ 11183 h 11183"/>
                <a:gd name="connsiteX3" fmla="*/ 0 w 10025"/>
                <a:gd name="connsiteY3" fmla="*/ 10986 h 11183"/>
                <a:gd name="connsiteX4" fmla="*/ 9 w 10025"/>
                <a:gd name="connsiteY4" fmla="*/ 5428 h 1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5" h="11183">
                  <a:moveTo>
                    <a:pt x="9" y="5428"/>
                  </a:moveTo>
                  <a:lnTo>
                    <a:pt x="10006" y="0"/>
                  </a:lnTo>
                  <a:cubicBezTo>
                    <a:pt x="9993" y="2471"/>
                    <a:pt x="10036" y="8712"/>
                    <a:pt x="10023" y="11183"/>
                  </a:cubicBezTo>
                  <a:lnTo>
                    <a:pt x="0" y="10986"/>
                  </a:lnTo>
                  <a:cubicBezTo>
                    <a:pt x="16" y="8586"/>
                    <a:pt x="-7" y="7828"/>
                    <a:pt x="9" y="542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cxnSp>
          <p:nvCxnSpPr>
            <p:cNvPr id="36" name="Прямая со стрелкой 35"/>
            <p:cNvCxnSpPr>
              <a:stCxn id="18" idx="0"/>
            </p:cNvCxnSpPr>
            <p:nvPr/>
          </p:nvCxnSpPr>
          <p:spPr>
            <a:xfrm flipV="1">
              <a:off x="104392" y="4791647"/>
              <a:ext cx="4193009" cy="91016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V="1">
              <a:off x="104392" y="4540554"/>
              <a:ext cx="4187479" cy="116125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Группа 9"/>
          <p:cNvGrpSpPr/>
          <p:nvPr/>
        </p:nvGrpSpPr>
        <p:grpSpPr>
          <a:xfrm>
            <a:off x="3564116" y="4253243"/>
            <a:ext cx="588708" cy="853622"/>
            <a:chOff x="4297157" y="4246360"/>
            <a:chExt cx="588708" cy="853622"/>
          </a:xfrm>
        </p:grpSpPr>
        <p:sp>
          <p:nvSpPr>
            <p:cNvPr id="19" name="TextBox 18"/>
            <p:cNvSpPr txBox="1"/>
            <p:nvPr/>
          </p:nvSpPr>
          <p:spPr>
            <a:xfrm>
              <a:off x="4323179" y="4775570"/>
              <a:ext cx="485623" cy="321588"/>
            </a:xfrm>
            <a:prstGeom prst="rect">
              <a:avLst/>
            </a:prstGeom>
          </p:spPr>
          <p:txBody>
            <a:bodyPr vert="horz" wrap="none" lIns="104306" tIns="52153" rIns="104306" bIns="52153" rtlCol="0" anchor="ctr">
              <a:noAutofit/>
            </a:bodyPr>
            <a:lstStyle/>
            <a:p>
              <a:pPr>
                <a:spcBef>
                  <a:spcPct val="0"/>
                </a:spcBef>
              </a:pPr>
              <a:r>
                <a:rPr lang="ru-RU" sz="1600" b="1" dirty="0" smtClean="0">
                  <a:solidFill>
                    <a:srgbClr val="4F81BD">
                      <a:lumMod val="75000"/>
                    </a:srgbClr>
                  </a:solidFill>
                  <a:latin typeface="Arial Narrow" panose="020B0606020202030204" pitchFamily="34" charset="0"/>
                </a:rPr>
                <a:t>725</a:t>
              </a:r>
            </a:p>
          </p:txBody>
        </p:sp>
        <p:sp>
          <p:nvSpPr>
            <p:cNvPr id="22" name="TextBox 21"/>
            <p:cNvSpPr txBox="1"/>
            <p:nvPr/>
          </p:nvSpPr>
          <p:spPr>
            <a:xfrm>
              <a:off x="4304659" y="4246360"/>
              <a:ext cx="470678" cy="363706"/>
            </a:xfrm>
            <a:prstGeom prst="rect">
              <a:avLst/>
            </a:prstGeom>
          </p:spPr>
          <p:txBody>
            <a:bodyPr vert="horz" wrap="none" lIns="104306" tIns="52153" rIns="104306" bIns="52153" rtlCol="0" anchor="ctr">
              <a:noAutofit/>
            </a:bodyPr>
            <a:lstStyle/>
            <a:p>
              <a:pPr>
                <a:spcBef>
                  <a:spcPct val="0"/>
                </a:spcBef>
              </a:pPr>
              <a:r>
                <a:rPr lang="ru-RU" sz="1600" b="1" dirty="0" smtClean="0">
                  <a:solidFill>
                    <a:srgbClr val="4F81BD">
                      <a:lumMod val="75000"/>
                    </a:srgbClr>
                  </a:solidFill>
                  <a:latin typeface="Arial Narrow" panose="020B0606020202030204" pitchFamily="34" charset="0"/>
                </a:rPr>
                <a:t>762</a:t>
              </a:r>
            </a:p>
          </p:txBody>
        </p:sp>
        <p:sp>
          <p:nvSpPr>
            <p:cNvPr id="23" name="Стрелка вниз 22"/>
            <p:cNvSpPr/>
            <p:nvPr/>
          </p:nvSpPr>
          <p:spPr>
            <a:xfrm flipV="1">
              <a:off x="4800439" y="4550622"/>
              <a:ext cx="85426" cy="24102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32" tIns="45617" rIns="91232" bIns="45617" rtlCol="0" anchor="ctr"/>
            <a:lstStyle/>
            <a:p>
              <a:pPr algn="ctr" defTabSz="1040850"/>
              <a:endParaRPr lang="ru-RU" dirty="0">
                <a:solidFill>
                  <a:schemeClr val="accent6">
                    <a:lumMod val="75000"/>
                  </a:schemeClr>
                </a:solidFill>
              </a:endParaRPr>
            </a:p>
          </p:txBody>
        </p:sp>
        <p:sp>
          <p:nvSpPr>
            <p:cNvPr id="38" name="Овал 37"/>
            <p:cNvSpPr/>
            <p:nvPr/>
          </p:nvSpPr>
          <p:spPr>
            <a:xfrm>
              <a:off x="4297157" y="4270387"/>
              <a:ext cx="529205" cy="315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F81BD">
                    <a:lumMod val="75000"/>
                  </a:srgbClr>
                </a:solidFill>
              </a:endParaRPr>
            </a:p>
          </p:txBody>
        </p:sp>
        <p:sp>
          <p:nvSpPr>
            <p:cNvPr id="39" name="Овал 38"/>
            <p:cNvSpPr/>
            <p:nvPr/>
          </p:nvSpPr>
          <p:spPr>
            <a:xfrm>
              <a:off x="4318545" y="4784330"/>
              <a:ext cx="529205" cy="315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F81BD">
                    <a:lumMod val="75000"/>
                  </a:srgbClr>
                </a:solidFill>
              </a:endParaRPr>
            </a:p>
          </p:txBody>
        </p:sp>
      </p:grpSp>
      <p:sp>
        <p:nvSpPr>
          <p:cNvPr id="40" name="TextBox 39"/>
          <p:cNvSpPr txBox="1"/>
          <p:nvPr/>
        </p:nvSpPr>
        <p:spPr>
          <a:xfrm rot="20749649">
            <a:off x="896803" y="5331406"/>
            <a:ext cx="2001843" cy="293590"/>
          </a:xfrm>
          <a:prstGeom prst="rect">
            <a:avLst/>
          </a:prstGeom>
        </p:spPr>
        <p:txBody>
          <a:bodyPr vert="horz" wrap="none" lIns="104306" tIns="52153" rIns="104306" bIns="52153" rtlCol="0" anchor="ctr">
            <a:noAutofit/>
          </a:bodyPr>
          <a:lstStyle/>
          <a:p>
            <a:pPr>
              <a:spcBef>
                <a:spcPct val="0"/>
              </a:spcBef>
            </a:pPr>
            <a:r>
              <a:rPr lang="ru-RU" sz="1300" b="1" dirty="0" smtClean="0">
                <a:solidFill>
                  <a:prstClr val="white"/>
                </a:solidFill>
                <a:latin typeface="Arial Narrow" panose="020B0606020202030204" pitchFamily="34" charset="0"/>
              </a:rPr>
              <a:t>ДЕЙСТВУЮЩИЙ БЮДЖЕТ</a:t>
            </a:r>
          </a:p>
        </p:txBody>
      </p:sp>
    </p:spTree>
    <p:extLst>
      <p:ext uri="{BB962C8B-B14F-4D97-AF65-F5344CB8AC3E}">
        <p14:creationId xmlns:p14="http://schemas.microsoft.com/office/powerpoint/2010/main" val="272576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11618</TotalTime>
  <Words>7708</Words>
  <Application>Microsoft Office PowerPoint</Application>
  <PresentationFormat>Экран (4:3)</PresentationFormat>
  <Paragraphs>862</Paragraphs>
  <Slides>43</Slides>
  <Notes>5</Notes>
  <HiddenSlides>0</HiddenSlides>
  <MMClips>0</MMClips>
  <ScaleCrop>false</ScaleCrop>
  <HeadingPairs>
    <vt:vector size="4" baseType="variant">
      <vt:variant>
        <vt:lpstr>Тема</vt:lpstr>
      </vt:variant>
      <vt:variant>
        <vt:i4>2</vt:i4>
      </vt:variant>
      <vt:variant>
        <vt:lpstr>Заголовки слайдов</vt:lpstr>
      </vt:variant>
      <vt:variant>
        <vt:i4>43</vt:i4>
      </vt:variant>
    </vt:vector>
  </HeadingPairs>
  <TitlesOfParts>
    <vt:vector size="45" baseType="lpstr">
      <vt:lpstr>Тема Office</vt:lpstr>
      <vt:lpstr>2_Тема Office</vt:lpstr>
      <vt:lpstr>ФЕДЕРАЛЬНАЯ НАЛОГОВАЯ СЛУЖБА</vt:lpstr>
      <vt:lpstr>Описание общего экономического фона и  основных тенденций развития экономики страны</vt:lpstr>
      <vt:lpstr>Состояние и основные тенденции развития реального сектора экономики</vt:lpstr>
      <vt:lpstr>Ключевые направления развития внутреннего рынка</vt:lpstr>
      <vt:lpstr>Уровень жизни населения</vt:lpstr>
      <vt:lpstr>Государственные финансы</vt:lpstr>
      <vt:lpstr>Поступление администрируемых ФНС России доходов  в консолидированный бюджет Российской Федерации (нарастающим итогом)</vt:lpstr>
      <vt:lpstr>Поступление администрируемых ФНС России доходов в федеральный бюджет и консолидированные бюджеты субъектов Российской Федерации (нарастающим итогом)</vt:lpstr>
      <vt:lpstr>Налог на прибыль организаций</vt:lpstr>
      <vt:lpstr>Налог на добавленную стоимость</vt:lpstr>
      <vt:lpstr>Акцизы</vt:lpstr>
      <vt:lpstr>Налог на добычу полезных ископаемых</vt:lpstr>
      <vt:lpstr>Имущественные налоги</vt:lpstr>
      <vt:lpstr>Имущественные налоги</vt:lpstr>
      <vt:lpstr>Налог на доходы физических лиц</vt:lpstr>
      <vt:lpstr>Утилизационный сбор</vt:lpstr>
      <vt:lpstr>Страховые взносы на обязательное социальное страхование</vt:lpstr>
      <vt:lpstr>Налоги, уплачиваемые в связи с применением специальных налоговых режимов</vt:lpstr>
      <vt:lpstr>Основные результаты контрольной работы в 2017 году</vt:lpstr>
      <vt:lpstr>Налоговый контроль цен</vt:lpstr>
      <vt:lpstr>Налоговый контроль цен</vt:lpstr>
      <vt:lpstr>Валютный контроль</vt:lpstr>
      <vt:lpstr>Досудебное урегулирование налоговых споров</vt:lpstr>
      <vt:lpstr>Судебная работа налоговых органов</vt:lpstr>
      <vt:lpstr>Задолженность</vt:lpstr>
      <vt:lpstr>Обеспечение процедур банкротства</vt:lpstr>
      <vt:lpstr>Презентация PowerPoint</vt:lpstr>
      <vt:lpstr>Контрольно-кассовая техника</vt:lpstr>
      <vt:lpstr>Маркировка</vt:lpstr>
      <vt:lpstr>Презентация PowerPoint</vt:lpstr>
      <vt:lpstr>Государственная регистрация и учет налогоплательщиков</vt:lpstr>
      <vt:lpstr>Официальный сайт ФНС России и сервисы</vt:lpstr>
      <vt:lpstr>Работа с налогоплательщиками</vt:lpstr>
      <vt:lpstr>Международная деятельность</vt:lpstr>
      <vt:lpstr>Международная деятельность</vt:lpstr>
      <vt:lpstr>Международная деятельность</vt:lpstr>
      <vt:lpstr>Ресурсное обеспечение деятельности ФНС России в 2017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Иванова Екатерина Вячеславовна</dc:creator>
  <cp:lastModifiedBy>Алексеева Екатерина Сергеевна</cp:lastModifiedBy>
  <cp:revision>495</cp:revision>
  <cp:lastPrinted>2018-02-27T08:13:47Z</cp:lastPrinted>
  <dcterms:created xsi:type="dcterms:W3CDTF">2017-10-17T15:39:05Z</dcterms:created>
  <dcterms:modified xsi:type="dcterms:W3CDTF">2018-02-27T14:25:06Z</dcterms:modified>
</cp:coreProperties>
</file>