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70" r:id="rId11"/>
    <p:sldId id="268" r:id="rId12"/>
  </p:sldIdLst>
  <p:sldSz cx="10693400" cy="7561263"/>
  <p:notesSz cx="6799263" cy="98758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6" autoAdjust="0"/>
    <p:restoredTop sz="94660"/>
  </p:normalViewPr>
  <p:slideViewPr>
    <p:cSldViewPr showGuides="1">
      <p:cViewPr>
        <p:scale>
          <a:sx n="100" d="100"/>
          <a:sy n="100" d="100"/>
        </p:scale>
        <p:origin x="-504" y="36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Физические лица</c:v>
                </c:pt>
                <c:pt idx="1">
                  <c:v>Индивидуальные предприниматели</c:v>
                </c:pt>
                <c:pt idx="2">
                  <c:v>Юридические лица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7.0000000000000021E-2</c:v>
                </c:pt>
                <c:pt idx="2">
                  <c:v>0.15000000000000016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1363"/>
            <a:ext cx="52339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520"/>
            <a:ext cx="10691812" cy="7560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96" y="4356695"/>
            <a:ext cx="9089390" cy="1620771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DINPro-Regular"/>
                <a:cs typeface="DINPro-Regular"/>
              </a:rPr>
              <a:t>Стратегический план </a:t>
            </a:r>
            <a:br>
              <a:rPr lang="ru-RU" sz="4400" dirty="0">
                <a:latin typeface="DINPro-Regular"/>
                <a:cs typeface="DINPro-Regular"/>
              </a:rPr>
            </a:br>
            <a:r>
              <a:rPr lang="ru-RU" sz="4400" dirty="0">
                <a:latin typeface="DINPro-Regular"/>
                <a:cs typeface="DINPro-Regular"/>
              </a:rPr>
              <a:t>развития официального сайта </a:t>
            </a:r>
            <a:r>
              <a:rPr lang="ru-RU" sz="4400" dirty="0" smtClean="0">
                <a:latin typeface="DINPro-Regular"/>
                <a:cs typeface="DINPro-Regular"/>
              </a:rPr>
              <a:t>ФНС России на 2016 </a:t>
            </a:r>
            <a:r>
              <a:rPr lang="ru-RU" sz="4400" dirty="0">
                <a:latin typeface="DINPro-Regular"/>
                <a:cs typeface="DINPro-Regular"/>
              </a:rPr>
              <a:t>г. </a:t>
            </a:r>
            <a:br>
              <a:rPr lang="ru-RU" sz="4400" dirty="0">
                <a:latin typeface="DINPro-Regular"/>
                <a:cs typeface="DINPro-Regular"/>
              </a:rPr>
            </a:br>
            <a:endParaRPr lang="en-US" sz="4400" dirty="0">
              <a:latin typeface="DINPro-Regular"/>
              <a:cs typeface="DINPro-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2026" y="552451"/>
            <a:ext cx="9353226" cy="1219199"/>
          </a:xfrm>
        </p:spPr>
        <p:txBody>
          <a:bodyPr>
            <a:noAutofit/>
          </a:bodyPr>
          <a:lstStyle/>
          <a:p>
            <a:r>
              <a:rPr lang="ru-RU" sz="4000" dirty="0"/>
              <a:t>Увеличение  количества  общедоступной информации в форме открытых данных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116" y="2319592"/>
            <a:ext cx="4853536" cy="361403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Проведение оценки востребованности наборов данных, с точки зрения целесообразности публикации в форме открытых данных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Рассмотрение запросов общества, в </a:t>
            </a:r>
            <a:r>
              <a:rPr lang="ru-RU" sz="1600" dirty="0" err="1" smtClean="0">
                <a:solidFill>
                  <a:srgbClr val="504F53"/>
                </a:solidFill>
                <a:latin typeface="DINPro-Regular"/>
                <a:cs typeface="DINPro-Regular"/>
              </a:rPr>
              <a:t>т.ч</a:t>
            </a: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. СМИ и </a:t>
            </a:r>
            <a:r>
              <a:rPr lang="ru-RU" sz="1600" dirty="0" err="1" smtClean="0">
                <a:solidFill>
                  <a:srgbClr val="504F53"/>
                </a:solidFill>
                <a:latin typeface="DINPro-Regular"/>
                <a:cs typeface="DINPro-Regular"/>
              </a:rPr>
              <a:t>референтных</a:t>
            </a: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 групп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Ревизия информационных ресурсов ведомства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Перевод информационных ресурсов в форму открытых данных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7159" y="1980984"/>
            <a:ext cx="2998162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ЦЕЛИ:</a:t>
            </a:r>
            <a:endParaRPr lang="ru-RU" sz="1600" dirty="0">
              <a:solidFill>
                <a:srgbClr val="504F53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996" y="1980984"/>
            <a:ext cx="2998162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МЕРОПРИЯТИЯ:</a:t>
            </a:r>
            <a:endParaRPr lang="ru-RU" sz="1600" dirty="0">
              <a:solidFill>
                <a:srgbClr val="504F53"/>
              </a:solidFill>
              <a:latin typeface="Helvetica Neue"/>
              <a:cs typeface="Helvetica Neue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6627" y="2335835"/>
            <a:ext cx="3326817" cy="217739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r>
              <a:rPr lang="ru-RU" sz="1600" b="1" dirty="0">
                <a:solidFill>
                  <a:srgbClr val="504F53"/>
                </a:solidFill>
                <a:latin typeface="DINPro-Regular"/>
                <a:cs typeface="DINPro-Regular"/>
              </a:rPr>
              <a:t>Не менее </a:t>
            </a:r>
            <a:r>
              <a:rPr lang="ru-RU" sz="16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45 </a:t>
            </a:r>
            <a:r>
              <a:rPr lang="ru-RU" sz="1600" dirty="0">
                <a:solidFill>
                  <a:srgbClr val="504F53"/>
                </a:solidFill>
                <a:latin typeface="DINPro-Regular"/>
                <a:cs typeface="DINPro-Regular"/>
              </a:rPr>
              <a:t>наборов общедоступной информации в </a:t>
            </a: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форме </a:t>
            </a:r>
            <a:r>
              <a:rPr lang="ru-RU" sz="1600" dirty="0">
                <a:solidFill>
                  <a:srgbClr val="504F53"/>
                </a:solidFill>
                <a:latin typeface="DINPro-Regular"/>
                <a:cs typeface="DINPro-Regular"/>
              </a:rPr>
              <a:t>открытых данных</a:t>
            </a:r>
          </a:p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endParaRPr lang="ru-RU" sz="1600" dirty="0" smtClean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10596" y="2412479"/>
            <a:ext cx="0" cy="3521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9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62025" y="756295"/>
            <a:ext cx="8561139" cy="792088"/>
          </a:xfrm>
        </p:spPr>
        <p:txBody>
          <a:bodyPr/>
          <a:lstStyle/>
          <a:p>
            <a:r>
              <a:rPr lang="ru-RU" dirty="0" smtClean="0"/>
              <a:t>Показатели развития сайта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5911" y="1802039"/>
            <a:ext cx="7923308" cy="5596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504F53"/>
                </a:solidFill>
                <a:latin typeface="Helvetica Neue"/>
              </a:rPr>
              <a:t>ЦЕЛЕВЫЕ ПОКАЗАТЕЛИ</a:t>
            </a:r>
            <a:endParaRPr lang="en-US" sz="2400" b="1" dirty="0">
              <a:solidFill>
                <a:srgbClr val="504F53"/>
              </a:solidFill>
              <a:latin typeface="Helvetica Neue"/>
              <a:cs typeface="Helvetica Neu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53631" y="2233332"/>
            <a:ext cx="4853536" cy="2193639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endParaRPr lang="ru-RU" sz="1600" dirty="0" smtClean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14852" y="2167699"/>
            <a:ext cx="1112212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2015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73436" y="2700511"/>
            <a:ext cx="4717280" cy="3130288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r>
              <a:rPr lang="ru-RU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Количество посетителей</a:t>
            </a:r>
            <a:r>
              <a:rPr lang="en-US" sz="1800" dirty="0">
                <a:solidFill>
                  <a:srgbClr val="504F53"/>
                </a:solidFill>
                <a:latin typeface="DINPro-Regular"/>
                <a:cs typeface="DINPro-Regular"/>
              </a:rPr>
              <a:t>,</a:t>
            </a:r>
            <a:r>
              <a:rPr lang="ru-RU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 ежегодно </a:t>
            </a:r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r>
              <a:rPr lang="ru-RU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Рейтинг </a:t>
            </a:r>
            <a:r>
              <a:rPr lang="ru-RU" sz="1800" dirty="0">
                <a:solidFill>
                  <a:srgbClr val="504F53"/>
                </a:solidFill>
                <a:latin typeface="DINPro-Regular"/>
                <a:cs typeface="DINPro-Regular"/>
              </a:rPr>
              <a:t>цитируемости </a:t>
            </a:r>
            <a:r>
              <a:rPr lang="ru-RU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Яндекс</a:t>
            </a:r>
            <a:r>
              <a:rPr lang="en-US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 </a:t>
            </a:r>
            <a:r>
              <a:rPr lang="ru-RU" sz="1800" dirty="0">
                <a:solidFill>
                  <a:srgbClr val="504F53"/>
                </a:solidFill>
                <a:latin typeface="DINPro-Regular"/>
                <a:cs typeface="DINPro-Regular"/>
              </a:rPr>
              <a:t>	</a:t>
            </a:r>
            <a:endParaRPr lang="ru-RU" sz="1800" dirty="0" smtClean="0">
              <a:solidFill>
                <a:srgbClr val="504F53"/>
              </a:solidFill>
              <a:latin typeface="DINPro-Regular"/>
              <a:cs typeface="DINPro-Regular"/>
            </a:endParaRPr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r>
              <a:rPr lang="ru-RU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Количество </a:t>
            </a:r>
            <a:r>
              <a:rPr lang="ru-RU" sz="1800" dirty="0">
                <a:solidFill>
                  <a:srgbClr val="504F53"/>
                </a:solidFill>
                <a:latin typeface="DINPro-Regular"/>
                <a:cs typeface="DINPro-Regular"/>
              </a:rPr>
              <a:t>разработанных </a:t>
            </a:r>
            <a:r>
              <a:rPr lang="ru-RU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тематических  мобильных приложений</a:t>
            </a:r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r>
              <a:rPr lang="ru-RU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Количество наборов  открытых данных</a:t>
            </a:r>
            <a:endParaRPr lang="en-US" sz="1800" dirty="0" smtClean="0">
              <a:solidFill>
                <a:srgbClr val="504F53"/>
              </a:solidFill>
              <a:latin typeface="DINPro-Regular"/>
              <a:cs typeface="DINPro-Regular"/>
            </a:endParaRPr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endParaRPr lang="en-US" sz="1600" b="1" dirty="0" smtClean="0">
              <a:solidFill>
                <a:srgbClr val="504F53"/>
              </a:solidFill>
              <a:latin typeface="DINPro-Regular"/>
              <a:cs typeface="DINPro-Regular"/>
            </a:endParaRPr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endParaRPr lang="ru-RU" sz="1600" b="1" dirty="0" smtClean="0">
              <a:solidFill>
                <a:srgbClr val="504F53"/>
              </a:solidFill>
              <a:latin typeface="DINPro-Regular"/>
              <a:cs typeface="DINPro-Regular"/>
            </a:endParaRPr>
          </a:p>
          <a:p>
            <a:pPr marL="171450" indent="-171450" algn="l">
              <a:lnSpc>
                <a:spcPct val="150000"/>
              </a:lnSpc>
              <a:buFont typeface="Arial"/>
              <a:buChar char="•"/>
            </a:pPr>
            <a:endParaRPr lang="ru-RU" sz="1600" dirty="0" smtClean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74692" y="2748724"/>
            <a:ext cx="1267645" cy="35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70 млн.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92219" y="2748723"/>
            <a:ext cx="1174761" cy="35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80 млн.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231183" y="3204567"/>
            <a:ext cx="1267645" cy="35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13000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692219" y="3204567"/>
            <a:ext cx="1174761" cy="35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18000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323800" y="3708623"/>
            <a:ext cx="1304025" cy="35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1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282804" y="3708623"/>
            <a:ext cx="1855001" cy="35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1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98828" y="2420877"/>
            <a:ext cx="0" cy="3521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5298678" y="2167698"/>
            <a:ext cx="1200150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2014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05611" y="4426971"/>
            <a:ext cx="1304025" cy="35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24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884187" y="4426970"/>
            <a:ext cx="1855001" cy="35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Не </a:t>
            </a:r>
            <a:r>
              <a:rPr lang="ru-RU" sz="1800" b="1" smtClean="0">
                <a:solidFill>
                  <a:srgbClr val="504F53"/>
                </a:solidFill>
                <a:latin typeface="DINPro-Regular"/>
                <a:cs typeface="DINPro-Regular"/>
              </a:rPr>
              <a:t>менее </a:t>
            </a:r>
            <a:r>
              <a:rPr lang="ru-RU" sz="1800" b="1" smtClean="0">
                <a:solidFill>
                  <a:srgbClr val="504F53"/>
                </a:solidFill>
                <a:latin typeface="DINPro-Regular"/>
                <a:cs typeface="DINPro-Regular"/>
              </a:rPr>
              <a:t>45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010996" y="2412479"/>
            <a:ext cx="0" cy="3521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6634963" y="4428703"/>
            <a:ext cx="1304025" cy="35485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43</a:t>
            </a:r>
            <a:endParaRPr lang="ru-RU" sz="1800" b="1" dirty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04" y="2170286"/>
            <a:ext cx="11096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36881" y="2700511"/>
            <a:ext cx="10262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83 </a:t>
            </a:r>
            <a:r>
              <a:rPr lang="ru-RU" sz="1800" b="1" dirty="0">
                <a:solidFill>
                  <a:srgbClr val="504F53"/>
                </a:solidFill>
                <a:latin typeface="DINPro-Regular"/>
                <a:cs typeface="DINPro-Regular"/>
              </a:rPr>
              <a:t>млн.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27020" y="3132559"/>
            <a:ext cx="825867" cy="43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20000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10996" y="3699331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504F53"/>
                </a:solidFill>
                <a:latin typeface="DINPro-Regular"/>
                <a:cs typeface="DINPro-Regular"/>
              </a:rPr>
              <a:t>Не менее </a:t>
            </a:r>
            <a:r>
              <a:rPr lang="ru-RU" sz="18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Цели и задачи развития сайта</a:t>
            </a:r>
            <a:endParaRPr lang="ru-RU" sz="5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62026" y="1836416"/>
            <a:ext cx="8561139" cy="525658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504F53"/>
                </a:solidFill>
              </a:rPr>
              <a:t>Цели.</a:t>
            </a:r>
          </a:p>
          <a:p>
            <a:pPr marL="342900" indent="-342900">
              <a:buFont typeface="+mj-lt"/>
              <a:buChar char="•"/>
            </a:pPr>
            <a:r>
              <a:rPr lang="ru-RU" sz="1800" b="0" dirty="0">
                <a:solidFill>
                  <a:srgbClr val="504F53"/>
                </a:solidFill>
              </a:rPr>
              <a:t>Повышение лояльности </a:t>
            </a:r>
            <a:r>
              <a:rPr lang="ru-RU" sz="1800" b="0" dirty="0" smtClean="0">
                <a:solidFill>
                  <a:srgbClr val="504F53"/>
                </a:solidFill>
              </a:rPr>
              <a:t>к налоговой службе;</a:t>
            </a:r>
            <a:endParaRPr lang="ru-RU" sz="1800" b="0" dirty="0">
              <a:solidFill>
                <a:srgbClr val="504F53"/>
              </a:solidFill>
            </a:endParaRPr>
          </a:p>
          <a:p>
            <a:pPr marL="342900" indent="-342900">
              <a:buFont typeface="+mj-lt"/>
              <a:buChar char="•"/>
            </a:pPr>
            <a:r>
              <a:rPr lang="ru-RU" sz="1800" b="0" dirty="0">
                <a:solidFill>
                  <a:srgbClr val="504F53"/>
                </a:solidFill>
              </a:rPr>
              <a:t>Упрощение процесса уплаты налогов;</a:t>
            </a:r>
          </a:p>
          <a:p>
            <a:pPr marL="342900" indent="-342900">
              <a:buFont typeface="+mj-lt"/>
              <a:buChar char="•"/>
            </a:pPr>
            <a:r>
              <a:rPr lang="ru-RU" sz="1800" b="0" dirty="0">
                <a:solidFill>
                  <a:srgbClr val="504F53"/>
                </a:solidFill>
              </a:rPr>
              <a:t>Улучшение интерфейсов интерактивных сервисов сайта</a:t>
            </a:r>
            <a:r>
              <a:rPr lang="ru-RU" sz="1800" b="0" dirty="0" smtClean="0">
                <a:solidFill>
                  <a:srgbClr val="504F53"/>
                </a:solidFill>
              </a:rPr>
              <a:t>;</a:t>
            </a:r>
          </a:p>
          <a:p>
            <a:pPr marL="342900" indent="-342900">
              <a:buFont typeface="+mj-lt"/>
              <a:buChar char="•"/>
            </a:pPr>
            <a:r>
              <a:rPr lang="ru-RU" sz="1800" b="0" dirty="0">
                <a:solidFill>
                  <a:srgbClr val="504F53"/>
                </a:solidFill>
              </a:rPr>
              <a:t>Сокращение звонков на горячую линию;</a:t>
            </a:r>
          </a:p>
          <a:p>
            <a:pPr marL="342900" indent="-342900">
              <a:buFont typeface="+mj-lt"/>
              <a:buChar char="•"/>
            </a:pPr>
            <a:r>
              <a:rPr lang="ru-RU" sz="1800" b="0" dirty="0" smtClean="0">
                <a:solidFill>
                  <a:srgbClr val="504F53"/>
                </a:solidFill>
              </a:rPr>
              <a:t>Снижение </a:t>
            </a:r>
            <a:r>
              <a:rPr lang="ru-RU" sz="1800" b="0" dirty="0">
                <a:solidFill>
                  <a:srgbClr val="504F53"/>
                </a:solidFill>
              </a:rPr>
              <a:t>нагрузки на территориальные налоговые органы при осуществлении государственных </a:t>
            </a:r>
            <a:r>
              <a:rPr lang="ru-RU" sz="1800" b="0" dirty="0" smtClean="0">
                <a:solidFill>
                  <a:srgbClr val="504F53"/>
                </a:solidFill>
              </a:rPr>
              <a:t>функций.</a:t>
            </a:r>
            <a:endParaRPr lang="ru-RU" sz="1800" b="0" dirty="0">
              <a:solidFill>
                <a:srgbClr val="504F53"/>
              </a:solidFill>
            </a:endParaRPr>
          </a:p>
          <a:p>
            <a:endParaRPr lang="ru-RU" sz="1800" dirty="0">
              <a:solidFill>
                <a:srgbClr val="504F53"/>
              </a:solidFill>
            </a:endParaRPr>
          </a:p>
          <a:p>
            <a:r>
              <a:rPr lang="ru-RU" sz="1800" dirty="0" smtClean="0">
                <a:solidFill>
                  <a:srgbClr val="504F53"/>
                </a:solidFill>
              </a:rPr>
              <a:t>Задачи.</a:t>
            </a:r>
          </a:p>
          <a:p>
            <a:pPr marL="342900" indent="-342900">
              <a:buFont typeface="+mj-lt"/>
              <a:buChar char="•"/>
            </a:pPr>
            <a:r>
              <a:rPr lang="ru-RU" sz="1800" b="0" dirty="0" smtClean="0">
                <a:solidFill>
                  <a:srgbClr val="504F53"/>
                </a:solidFill>
              </a:rPr>
              <a:t>Вовлечение граждан</a:t>
            </a:r>
            <a:r>
              <a:rPr lang="en-US" sz="1800" b="0" dirty="0" smtClean="0">
                <a:solidFill>
                  <a:srgbClr val="504F53"/>
                </a:solidFill>
              </a:rPr>
              <a:t> </a:t>
            </a:r>
            <a:r>
              <a:rPr lang="ru-RU" sz="1800" b="0" dirty="0">
                <a:solidFill>
                  <a:srgbClr val="504F53"/>
                </a:solidFill>
              </a:rPr>
              <a:t>в эл. взаимодействие </a:t>
            </a:r>
            <a:r>
              <a:rPr lang="ru-RU" sz="1800" b="0" dirty="0" smtClean="0">
                <a:solidFill>
                  <a:srgbClr val="504F53"/>
                </a:solidFill>
              </a:rPr>
              <a:t>посредством увеличения числа пользователей </a:t>
            </a:r>
            <a:r>
              <a:rPr lang="ru-RU" sz="1800" b="0" dirty="0">
                <a:solidFill>
                  <a:srgbClr val="504F53"/>
                </a:solidFill>
              </a:rPr>
              <a:t>онлайн </a:t>
            </a:r>
            <a:r>
              <a:rPr lang="ru-RU" sz="1800" b="0" dirty="0" smtClean="0">
                <a:solidFill>
                  <a:srgbClr val="504F53"/>
                </a:solidFill>
              </a:rPr>
              <a:t>сервисов;</a:t>
            </a:r>
            <a:endParaRPr lang="ru-RU" sz="1800" b="0" dirty="0">
              <a:solidFill>
                <a:srgbClr val="504F53"/>
              </a:solidFill>
            </a:endParaRPr>
          </a:p>
          <a:p>
            <a:pPr marL="342900" indent="-342900">
              <a:buFont typeface="+mj-lt"/>
              <a:buChar char="•"/>
            </a:pPr>
            <a:r>
              <a:rPr lang="ru-RU" sz="1800" b="0" dirty="0">
                <a:solidFill>
                  <a:srgbClr val="504F53"/>
                </a:solidFill>
              </a:rPr>
              <a:t>Увеличение </a:t>
            </a:r>
            <a:r>
              <a:rPr lang="ru-RU" sz="1800" b="0" dirty="0" smtClean="0">
                <a:solidFill>
                  <a:srgbClr val="504F53"/>
                </a:solidFill>
              </a:rPr>
              <a:t>количества онлайн </a:t>
            </a:r>
            <a:r>
              <a:rPr lang="ru-RU" sz="1800" b="0" dirty="0">
                <a:solidFill>
                  <a:srgbClr val="504F53"/>
                </a:solidFill>
              </a:rPr>
              <a:t>платежей по налогам и </a:t>
            </a:r>
            <a:r>
              <a:rPr lang="ru-RU" sz="1800" b="0" dirty="0" smtClean="0">
                <a:solidFill>
                  <a:srgbClr val="504F53"/>
                </a:solidFill>
              </a:rPr>
              <a:t>сборам;</a:t>
            </a:r>
          </a:p>
          <a:p>
            <a:pPr marL="342900" indent="-342900">
              <a:buFont typeface="+mj-lt"/>
              <a:buChar char="•"/>
            </a:pPr>
            <a:r>
              <a:rPr lang="ru-RU" sz="1800" b="0" dirty="0" smtClean="0">
                <a:solidFill>
                  <a:srgbClr val="504F53"/>
                </a:solidFill>
              </a:rPr>
              <a:t>Увеличение дополнительных интерактивных сервисов;</a:t>
            </a:r>
            <a:endParaRPr lang="ru-RU" sz="1800" b="0" dirty="0">
              <a:solidFill>
                <a:srgbClr val="504F53"/>
              </a:solidFill>
            </a:endParaRPr>
          </a:p>
          <a:p>
            <a:pPr marL="342900" indent="-342900">
              <a:buFont typeface="+mj-lt"/>
              <a:buChar char="•"/>
            </a:pPr>
            <a:r>
              <a:rPr lang="ru-RU" sz="1800" b="0" dirty="0" smtClean="0">
                <a:solidFill>
                  <a:srgbClr val="504F53"/>
                </a:solidFill>
              </a:rPr>
              <a:t>Увеличение  количества  </a:t>
            </a:r>
            <a:r>
              <a:rPr lang="ru-RU" sz="1800" b="0" dirty="0">
                <a:solidFill>
                  <a:srgbClr val="504F53"/>
                </a:solidFill>
              </a:rPr>
              <a:t>общедоступной </a:t>
            </a:r>
            <a:r>
              <a:rPr lang="ru-RU" sz="1800" b="0" dirty="0" smtClean="0">
                <a:solidFill>
                  <a:srgbClr val="504F53"/>
                </a:solidFill>
              </a:rPr>
              <a:t>информации в форме открытых данных.</a:t>
            </a:r>
            <a:endParaRPr lang="ru-RU" sz="1800" b="0" dirty="0">
              <a:solidFill>
                <a:srgbClr val="504F5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/>
              <a:t>Информационная </a:t>
            </a:r>
            <a:r>
              <a:rPr lang="ru-RU" sz="5000" dirty="0" smtClean="0"/>
              <a:t>открытость</a:t>
            </a:r>
            <a:endParaRPr lang="ru-RU" sz="5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321883" y="1692399"/>
            <a:ext cx="5616575" cy="5329238"/>
          </a:xfrm>
        </p:spPr>
        <p:txBody>
          <a:bodyPr>
            <a:normAutofit/>
          </a:bodyPr>
          <a:lstStyle/>
          <a:p>
            <a:pPr indent="-171450">
              <a:lnSpc>
                <a:spcPct val="140000"/>
              </a:lnSpc>
              <a:spcAft>
                <a:spcPts val="1000"/>
              </a:spcAft>
            </a:pPr>
            <a:endParaRPr lang="ru-RU" sz="1600" dirty="0" smtClean="0">
              <a:solidFill>
                <a:srgbClr val="504F53"/>
              </a:solidFill>
            </a:endParaRPr>
          </a:p>
          <a:p>
            <a:pPr indent="-171450">
              <a:lnSpc>
                <a:spcPct val="140000"/>
              </a:lnSpc>
              <a:spcAft>
                <a:spcPts val="1000"/>
              </a:spcAft>
            </a:pPr>
            <a:r>
              <a:rPr lang="ru-RU" sz="1900" b="1" dirty="0" smtClean="0"/>
              <a:t>Принципы прозрачности:</a:t>
            </a:r>
            <a:endParaRPr lang="ru-RU" sz="1900" b="1" dirty="0"/>
          </a:p>
          <a:p>
            <a:pPr marL="171450" indent="-171450">
              <a:spcAft>
                <a:spcPts val="1000"/>
              </a:spcAft>
              <a:buFont typeface="Arial"/>
              <a:buChar char="•"/>
            </a:pPr>
            <a:r>
              <a:rPr lang="ru-RU" sz="1900" b="0" dirty="0">
                <a:solidFill>
                  <a:srgbClr val="504F53"/>
                </a:solidFill>
              </a:rPr>
              <a:t>Раскрытие информации о </a:t>
            </a:r>
            <a:r>
              <a:rPr lang="ru-RU" sz="1900" b="0" dirty="0" smtClean="0">
                <a:solidFill>
                  <a:srgbClr val="504F53"/>
                </a:solidFill>
              </a:rPr>
              <a:t>деятельности службы </a:t>
            </a:r>
            <a:r>
              <a:rPr lang="ru-RU" sz="1900" b="0" dirty="0">
                <a:solidFill>
                  <a:srgbClr val="504F53"/>
                </a:solidFill>
              </a:rPr>
              <a:t>обществу</a:t>
            </a:r>
          </a:p>
          <a:p>
            <a:pPr marL="171450" indent="-171450">
              <a:spcAft>
                <a:spcPts val="1000"/>
              </a:spcAft>
              <a:buFont typeface="Arial"/>
              <a:buChar char="•"/>
            </a:pPr>
            <a:r>
              <a:rPr lang="ru-RU" sz="1900" b="0" dirty="0">
                <a:solidFill>
                  <a:srgbClr val="504F53"/>
                </a:solidFill>
              </a:rPr>
              <a:t>Доступность  документов и материалов</a:t>
            </a:r>
          </a:p>
          <a:p>
            <a:pPr marL="171450" indent="-171450">
              <a:spcAft>
                <a:spcPts val="1000"/>
              </a:spcAft>
              <a:buFont typeface="Arial"/>
              <a:buChar char="•"/>
            </a:pPr>
            <a:r>
              <a:rPr lang="ru-RU" sz="1900" b="0" dirty="0">
                <a:solidFill>
                  <a:srgbClr val="504F53"/>
                </a:solidFill>
              </a:rPr>
              <a:t>Общественный контроль </a:t>
            </a:r>
            <a:r>
              <a:rPr lang="ru-RU" sz="1900" b="0" dirty="0" smtClean="0">
                <a:solidFill>
                  <a:srgbClr val="504F53"/>
                </a:solidFill>
              </a:rPr>
              <a:t>деятельности службы</a:t>
            </a:r>
          </a:p>
          <a:p>
            <a:pPr marL="363600" indent="-172800">
              <a:spcAft>
                <a:spcPts val="1000"/>
              </a:spcAft>
            </a:pPr>
            <a:r>
              <a:rPr lang="ru-RU" sz="1900" b="1" dirty="0"/>
              <a:t>Принцип участия</a:t>
            </a:r>
          </a:p>
          <a:p>
            <a:pPr marL="171450" indent="-171450">
              <a:lnSpc>
                <a:spcPct val="140000"/>
              </a:lnSpc>
              <a:spcAft>
                <a:spcPts val="1000"/>
              </a:spcAft>
              <a:buFont typeface="Arial"/>
              <a:buChar char="•"/>
            </a:pPr>
            <a:r>
              <a:rPr lang="ru-RU" sz="1900" b="0" dirty="0">
                <a:solidFill>
                  <a:srgbClr val="504F53"/>
                </a:solidFill>
              </a:rPr>
              <a:t>Участие общества в решении общественно значимых проблем</a:t>
            </a:r>
          </a:p>
          <a:p>
            <a:pPr marL="171450" indent="-171450">
              <a:lnSpc>
                <a:spcPct val="140000"/>
              </a:lnSpc>
              <a:spcAft>
                <a:spcPts val="1000"/>
              </a:spcAft>
              <a:buFont typeface="Arial"/>
              <a:buChar char="•"/>
            </a:pPr>
            <a:r>
              <a:rPr lang="ru-RU" sz="1900" b="0" dirty="0">
                <a:solidFill>
                  <a:srgbClr val="504F53"/>
                </a:solidFill>
              </a:rPr>
              <a:t>Учет мнений, идей и опыта </a:t>
            </a:r>
            <a:r>
              <a:rPr lang="ru-RU" sz="1900" b="0" dirty="0" smtClean="0">
                <a:solidFill>
                  <a:srgbClr val="504F53"/>
                </a:solidFill>
              </a:rPr>
              <a:t>граждан</a:t>
            </a:r>
            <a:endParaRPr lang="ru-RU" sz="1400" dirty="0">
              <a:solidFill>
                <a:srgbClr val="DEAA46"/>
              </a:solidFill>
              <a:latin typeface="DINPro-Regular"/>
              <a:cs typeface="DINPro-Regular"/>
            </a:endParaRPr>
          </a:p>
          <a:p>
            <a:pPr marL="171450" indent="-171450">
              <a:lnSpc>
                <a:spcPct val="140000"/>
              </a:lnSpc>
              <a:buFont typeface="Arial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  <a:p>
            <a:pPr lvl="3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2340471"/>
            <a:ext cx="392436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62025" y="828303"/>
            <a:ext cx="8561139" cy="864096"/>
          </a:xfrm>
        </p:spPr>
        <p:txBody>
          <a:bodyPr>
            <a:normAutofit/>
          </a:bodyPr>
          <a:lstStyle/>
          <a:p>
            <a:r>
              <a:rPr lang="ru-RU" sz="5000" cap="none" dirty="0" smtClean="0"/>
              <a:t>Целевая аудитория сайта</a:t>
            </a:r>
            <a:endParaRPr lang="ru-RU" sz="5000" cap="none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770636" y="1908423"/>
            <a:ext cx="4963914" cy="4824536"/>
          </a:xfrm>
        </p:spPr>
        <p:txBody>
          <a:bodyPr>
            <a:noAutofit/>
          </a:bodyPr>
          <a:lstStyle/>
          <a:p>
            <a:pPr marL="342900" indent="-180000">
              <a:spcBef>
                <a:spcPts val="600"/>
              </a:spcBef>
              <a:spcAft>
                <a:spcPts val="600"/>
              </a:spcAft>
              <a:buClr>
                <a:srgbClr val="005AA9"/>
              </a:buClr>
              <a:buSzPct val="180000"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504F53"/>
                </a:solidFill>
              </a:rPr>
              <a:t>Физические лица</a:t>
            </a:r>
          </a:p>
          <a:p>
            <a:pPr marL="342900" indent="-1800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80000"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504F53"/>
                </a:solidFill>
              </a:rPr>
              <a:t>Индивидуальные предприниматели</a:t>
            </a:r>
          </a:p>
          <a:p>
            <a:pPr marL="342900" indent="-1800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80000"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504F53"/>
                </a:solidFill>
              </a:rPr>
              <a:t>Юридические лица, и их представители (руководители, бухгалтера и юристы)</a:t>
            </a:r>
          </a:p>
          <a:p>
            <a:pPr marL="342900" indent="-1800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80000"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504F53"/>
                </a:solidFill>
              </a:rPr>
              <a:t>Журналисты</a:t>
            </a:r>
          </a:p>
          <a:p>
            <a:pPr marL="342900" indent="-1800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80000"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504F53"/>
                </a:solidFill>
              </a:rPr>
              <a:t>Сотрудники </a:t>
            </a:r>
            <a:r>
              <a:rPr lang="ru-RU" sz="1800" dirty="0">
                <a:solidFill>
                  <a:srgbClr val="504F53"/>
                </a:solidFill>
              </a:rPr>
              <a:t>налоговой </a:t>
            </a:r>
            <a:r>
              <a:rPr lang="ru-RU" sz="1800" dirty="0" smtClean="0">
                <a:solidFill>
                  <a:srgbClr val="504F53"/>
                </a:solidFill>
              </a:rPr>
              <a:t>службы</a:t>
            </a:r>
          </a:p>
          <a:p>
            <a:pPr marL="342900" indent="-1800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80000"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504F53"/>
                </a:solidFill>
              </a:rPr>
              <a:t>Сотрудники других государственных органов</a:t>
            </a:r>
          </a:p>
          <a:p>
            <a:pPr marL="342900" indent="-1800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80000"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504F53"/>
                </a:solidFill>
              </a:rPr>
              <a:t>Налоговые консультанты, адвокаты, нотариусы</a:t>
            </a:r>
          </a:p>
          <a:p>
            <a:pPr marL="342900" indent="-1800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180000"/>
              <a:buFont typeface="Wingdings" panose="05000000000000000000" pitchFamily="2" charset="2"/>
              <a:buChar char="§"/>
            </a:pPr>
            <a:r>
              <a:rPr lang="ru-RU" sz="1800" dirty="0" smtClean="0">
                <a:solidFill>
                  <a:srgbClr val="504F53"/>
                </a:solidFill>
              </a:rPr>
              <a:t>Аудиторы, сотрудники аналитических и научно-исследовательских организаций </a:t>
            </a:r>
            <a:endParaRPr lang="ru-RU" sz="1800" dirty="0">
              <a:solidFill>
                <a:srgbClr val="504F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13062080"/>
              </p:ext>
            </p:extLst>
          </p:nvPr>
        </p:nvGraphicFramePr>
        <p:xfrm>
          <a:off x="810196" y="2412479"/>
          <a:ext cx="40003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8"/>
          <p:cNvSpPr txBox="1">
            <a:spLocks/>
          </p:cNvSpPr>
          <p:nvPr/>
        </p:nvSpPr>
        <p:spPr>
          <a:xfrm>
            <a:off x="951960" y="1548383"/>
            <a:ext cx="8581267" cy="1219199"/>
          </a:xfrm>
          <a:prstGeom prst="rect">
            <a:avLst/>
          </a:prstGeom>
        </p:spPr>
        <p:txBody>
          <a:bodyPr vert="horz" lIns="104306" tIns="52153" rIns="104306" bIns="52153" rtlCol="0" anchor="t">
            <a:normAutofit/>
          </a:bodyPr>
          <a:lstStyle>
            <a:lvl1pPr algn="l" defTabSz="1043056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Статистика по текущей версии сайта</a:t>
            </a:r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954212" y="2412479"/>
            <a:ext cx="8561388" cy="3455988"/>
          </a:xfrm>
        </p:spPr>
        <p:txBody>
          <a:bodyPr>
            <a:normAutofit lnSpcReduction="10000"/>
          </a:bodyPr>
          <a:lstStyle/>
          <a:p>
            <a:pPr lvl="3"/>
            <a:r>
              <a:rPr lang="ru-RU" sz="2800" b="1" dirty="0" smtClean="0">
                <a:latin typeface="Helvetica Neue"/>
              </a:rPr>
              <a:t>Основные показатели в 2015 году</a:t>
            </a:r>
            <a:endParaRPr lang="ru-RU" sz="1800" dirty="0" smtClean="0"/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ru-RU" sz="1800" b="0" dirty="0">
                <a:solidFill>
                  <a:srgbClr val="504F53"/>
                </a:solidFill>
                <a:latin typeface="DINPro-Regular"/>
                <a:cs typeface="DINPro-Regular"/>
              </a:rPr>
              <a:t>Количество </a:t>
            </a: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посетителей ежемесячно: 7 млн.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Количество </a:t>
            </a:r>
            <a:r>
              <a:rPr lang="ru-RU" sz="1800" b="0" dirty="0">
                <a:solidFill>
                  <a:srgbClr val="504F53"/>
                </a:solidFill>
                <a:latin typeface="DINPro-Regular"/>
                <a:cs typeface="DINPro-Regular"/>
              </a:rPr>
              <a:t>просмотров страниц </a:t>
            </a: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ежемесячно: 25 млн.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Место </a:t>
            </a:r>
            <a:r>
              <a:rPr lang="ru-RU" sz="1800" b="0" dirty="0">
                <a:solidFill>
                  <a:srgbClr val="504F53"/>
                </a:solidFill>
                <a:latin typeface="DINPro-Regular"/>
                <a:cs typeface="DINPro-Regular"/>
              </a:rPr>
              <a:t>в рейтинге популярных </a:t>
            </a: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сайтов: </a:t>
            </a:r>
            <a:r>
              <a:rPr lang="en-US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Rambler.ru</a:t>
            </a: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 (Организация бизнеса – 1, Налоги – 1, Государство и общество – 2, Власть – 1, Федеральные органы власти – 1), </a:t>
            </a:r>
            <a:r>
              <a:rPr lang="en-US" sz="1800" dirty="0" smtClean="0">
                <a:solidFill>
                  <a:srgbClr val="504F53"/>
                </a:solidFill>
                <a:latin typeface="DINPro-Regular"/>
                <a:cs typeface="DINPro-Regular"/>
              </a:rPr>
              <a:t>Mail.ru</a:t>
            </a:r>
            <a:r>
              <a:rPr lang="en-US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 (</a:t>
            </a: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Государство – 1</a:t>
            </a:r>
            <a:r>
              <a:rPr lang="en-US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)</a:t>
            </a: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 </a:t>
            </a:r>
            <a:endParaRPr lang="ru-RU" sz="1800" b="0" dirty="0">
              <a:solidFill>
                <a:srgbClr val="504F53"/>
              </a:solidFill>
              <a:latin typeface="DINPro-Regular"/>
              <a:cs typeface="DINPro-Regular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Место </a:t>
            </a:r>
            <a:r>
              <a:rPr lang="ru-RU" sz="1800" b="0" dirty="0">
                <a:solidFill>
                  <a:srgbClr val="504F53"/>
                </a:solidFill>
                <a:latin typeface="DINPro-Regular"/>
                <a:cs typeface="DINPro-Regular"/>
              </a:rPr>
              <a:t>в рейтинге государственных сайтов </a:t>
            </a:r>
            <a:r>
              <a:rPr lang="en-US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Gosmonitor.ru</a:t>
            </a: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: 3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ru-RU" sz="1800" b="0" dirty="0">
                <a:solidFill>
                  <a:srgbClr val="504F53"/>
                </a:solidFill>
                <a:latin typeface="DINPro-Regular"/>
                <a:cs typeface="DINPro-Regular"/>
              </a:rPr>
              <a:t>Награды: премия Рунета в номинации «Государство и общество» </a:t>
            </a:r>
            <a:r>
              <a:rPr lang="ru-RU" sz="1800" b="0" dirty="0" smtClean="0">
                <a:solidFill>
                  <a:srgbClr val="504F53"/>
                </a:solidFill>
                <a:latin typeface="DINPro-Regular"/>
                <a:cs typeface="DINPro-Regular"/>
              </a:rPr>
              <a:t>2015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DINPro-Regular"/>
              <a:cs typeface="DINPro-Regular"/>
            </a:endParaRPr>
          </a:p>
          <a:p>
            <a:pPr lvl="3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92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62025" y="756295"/>
            <a:ext cx="8561139" cy="936104"/>
          </a:xfrm>
        </p:spPr>
        <p:txBody>
          <a:bodyPr>
            <a:normAutofit/>
          </a:bodyPr>
          <a:lstStyle/>
          <a:p>
            <a:r>
              <a:rPr lang="ru-RU" sz="5000" cap="none" dirty="0" smtClean="0"/>
              <a:t>Направления развития</a:t>
            </a:r>
            <a:endParaRPr lang="ru-RU" sz="5000" cap="none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770636" y="2340471"/>
            <a:ext cx="5544616" cy="3863094"/>
          </a:xfrm>
        </p:spPr>
        <p:txBody>
          <a:bodyPr>
            <a:normAutofit/>
          </a:bodyPr>
          <a:lstStyle/>
          <a:p>
            <a:pPr marL="457200" indent="-457200">
              <a:buAutoNum type="arabicPlain"/>
            </a:pPr>
            <a:r>
              <a:rPr lang="ru-RU" sz="2400" dirty="0" smtClean="0">
                <a:solidFill>
                  <a:srgbClr val="504F53"/>
                </a:solidFill>
              </a:rPr>
              <a:t>Повышение лояльности к </a:t>
            </a:r>
            <a:r>
              <a:rPr lang="ru-RU" sz="2400" dirty="0" err="1" smtClean="0">
                <a:solidFill>
                  <a:srgbClr val="504F53"/>
                </a:solidFill>
              </a:rPr>
              <a:t>нологовой</a:t>
            </a:r>
            <a:r>
              <a:rPr lang="ru-RU" sz="2400" dirty="0" smtClean="0">
                <a:solidFill>
                  <a:srgbClr val="504F53"/>
                </a:solidFill>
              </a:rPr>
              <a:t> службе</a:t>
            </a:r>
            <a:endParaRPr lang="ru-RU" dirty="0">
              <a:solidFill>
                <a:srgbClr val="504F53"/>
              </a:solidFill>
            </a:endParaRPr>
          </a:p>
          <a:p>
            <a:pPr marL="457200" indent="-457200">
              <a:buAutoNum type="arabicPlain"/>
            </a:pPr>
            <a:r>
              <a:rPr lang="ru-RU" dirty="0" smtClean="0">
                <a:solidFill>
                  <a:srgbClr val="504F53"/>
                </a:solidFill>
              </a:rPr>
              <a:t>Вовлечение </a:t>
            </a:r>
            <a:r>
              <a:rPr lang="ru-RU" dirty="0">
                <a:solidFill>
                  <a:srgbClr val="504F53"/>
                </a:solidFill>
              </a:rPr>
              <a:t>граждан в эл. взаимодействие </a:t>
            </a:r>
            <a:endParaRPr lang="ru-RU" dirty="0" smtClean="0">
              <a:solidFill>
                <a:srgbClr val="504F53"/>
              </a:solidFill>
            </a:endParaRPr>
          </a:p>
          <a:p>
            <a:pPr marL="457200" indent="-457200">
              <a:buAutoNum type="arabicPlain"/>
            </a:pPr>
            <a:r>
              <a:rPr lang="ru-RU" dirty="0" smtClean="0">
                <a:solidFill>
                  <a:srgbClr val="504F53"/>
                </a:solidFill>
              </a:rPr>
              <a:t>Оптимизация интерфейса интерактивных сервисов</a:t>
            </a:r>
          </a:p>
          <a:p>
            <a:pPr marL="457200" indent="-457200">
              <a:buAutoNum type="arabicPlain"/>
            </a:pPr>
            <a:r>
              <a:rPr lang="ru-RU" dirty="0" smtClean="0">
                <a:solidFill>
                  <a:srgbClr val="504F53"/>
                </a:solidFill>
              </a:rPr>
              <a:t>Новые открытые данные (больше общедоступной информации)</a:t>
            </a:r>
            <a:endParaRPr lang="ru-RU" dirty="0">
              <a:solidFill>
                <a:srgbClr val="504F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0" y="2124447"/>
            <a:ext cx="3819038" cy="39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6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Повышение лояльности к службе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96154" y="2748217"/>
            <a:ext cx="4853536" cy="3696710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Продвижение сайта среди целевой аудитории в СМИ</a:t>
            </a:r>
          </a:p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Размещение социальной рекламы сайта в общественных местах</a:t>
            </a:r>
          </a:p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Создание и продвижение просветительских видео материалов о деятельности службы, призванных изложить материал в максимально доступной форме</a:t>
            </a:r>
          </a:p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r>
              <a:rPr lang="ru-RU" sz="1600" dirty="0">
                <a:solidFill>
                  <a:srgbClr val="504F53"/>
                </a:solidFill>
                <a:latin typeface="DINPro-Regular"/>
                <a:cs typeface="DINPro-Regular"/>
              </a:rPr>
              <a:t>Внедрение на сайте механизмов общественного контроля</a:t>
            </a:r>
          </a:p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endParaRPr lang="ru-RU" sz="1600" dirty="0" smtClean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7159" y="2409609"/>
            <a:ext cx="2998162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ЦЕЛИ:</a:t>
            </a:r>
            <a:endParaRPr lang="ru-RU" sz="1600" dirty="0">
              <a:solidFill>
                <a:srgbClr val="504F53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97034" y="2409609"/>
            <a:ext cx="2998162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МЕРОПРИЯТИЯ:</a:t>
            </a:r>
            <a:endParaRPr lang="ru-RU" sz="1600" dirty="0">
              <a:solidFill>
                <a:srgbClr val="504F53"/>
              </a:solidFill>
              <a:latin typeface="Helvetica Neue"/>
              <a:cs typeface="Helvetica Neue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6628" y="2764459"/>
            <a:ext cx="3067903" cy="3104404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Повышение посещаемости сайта</a:t>
            </a:r>
            <a:r>
              <a:rPr lang="ru-RU" sz="16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 на 10%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Повышение</a:t>
            </a:r>
            <a:r>
              <a:rPr lang="en-US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 </a:t>
            </a: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оценки уровня открытости ФНС России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Повышение уровня удовлетворенности сайтом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>
                <a:solidFill>
                  <a:srgbClr val="504F53"/>
                </a:solidFill>
                <a:latin typeface="DINPro-Regular"/>
                <a:cs typeface="DINPro-Regular"/>
              </a:rPr>
              <a:t>Повышение цитируемости материалов сайта</a:t>
            </a:r>
            <a:r>
              <a:rPr lang="ru-RU" sz="1600" b="1" dirty="0">
                <a:solidFill>
                  <a:srgbClr val="504F53"/>
                </a:solidFill>
                <a:latin typeface="DINPro-Regular"/>
                <a:cs typeface="DINPro-Regular"/>
              </a:rPr>
              <a:t> на 10%</a:t>
            </a:r>
          </a:p>
          <a:p>
            <a:pPr algn="l">
              <a:lnSpc>
                <a:spcPct val="140000"/>
              </a:lnSpc>
            </a:pPr>
            <a:endParaRPr lang="ru-RU" sz="1600" dirty="0" smtClean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85321" y="2534631"/>
            <a:ext cx="0" cy="3521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9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2026" y="552451"/>
            <a:ext cx="9353226" cy="1219199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Вовлечение граждан в эл. взаимодействие посредством онлайн сервисов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20054" y="2748217"/>
            <a:ext cx="4847126" cy="420076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Разработка интерактивного </a:t>
            </a:r>
            <a:r>
              <a:rPr lang="ru-RU" sz="1600" dirty="0">
                <a:solidFill>
                  <a:srgbClr val="504F53"/>
                </a:solidFill>
                <a:latin typeface="DINPro-Regular"/>
                <a:cs typeface="DINPro-Regular"/>
              </a:rPr>
              <a:t>сервиса </a:t>
            </a: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«Личный </a:t>
            </a:r>
            <a:r>
              <a:rPr lang="ru-RU" sz="1600" dirty="0">
                <a:solidFill>
                  <a:srgbClr val="504F53"/>
                </a:solidFill>
                <a:latin typeface="DINPro-Regular"/>
                <a:cs typeface="DINPro-Regular"/>
              </a:rPr>
              <a:t>кабинет </a:t>
            </a: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индивидуального предпринимателя» 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Повышение удобства использования  сайта и онлайн сервисов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>
                <a:solidFill>
                  <a:srgbClr val="504F53"/>
                </a:solidFill>
                <a:latin typeface="DINPro-Regular"/>
                <a:cs typeface="DINPro-Regular"/>
              </a:rPr>
              <a:t>Интеграция сервисов в Личный кабинет </a:t>
            </a: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налогоплательщика</a:t>
            </a:r>
          </a:p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Разработка мобильного приложения одного из сервисов</a:t>
            </a:r>
            <a:endParaRPr lang="ru-RU" sz="1600" dirty="0">
              <a:solidFill>
                <a:srgbClr val="504F53"/>
              </a:solidFill>
              <a:latin typeface="DINPro-Regular"/>
              <a:cs typeface="DINPro-Regular"/>
            </a:endParaRPr>
          </a:p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endParaRPr lang="ru-RU" sz="1600" dirty="0" smtClean="0">
              <a:solidFill>
                <a:srgbClr val="504F53"/>
              </a:solidFill>
              <a:latin typeface="DINPro-Regular"/>
              <a:cs typeface="DINPro-Regular"/>
            </a:endParaRPr>
          </a:p>
          <a:p>
            <a:pPr marL="171450" indent="-171450" algn="just">
              <a:lnSpc>
                <a:spcPct val="140000"/>
              </a:lnSpc>
              <a:buFont typeface="Arial"/>
              <a:buChar char="•"/>
            </a:pPr>
            <a:endParaRPr lang="ru-RU" sz="1600" dirty="0" smtClean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7159" y="2409609"/>
            <a:ext cx="2998162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ЦЕЛИ:</a:t>
            </a:r>
            <a:endParaRPr lang="ru-RU" sz="1600" dirty="0">
              <a:solidFill>
                <a:srgbClr val="504F53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0934" y="2409609"/>
            <a:ext cx="2998162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МЕРОПРИЯТИЯ:</a:t>
            </a:r>
            <a:endParaRPr lang="ru-RU" sz="1600" dirty="0">
              <a:solidFill>
                <a:srgbClr val="504F53"/>
              </a:solidFill>
              <a:latin typeface="Helvetica Neue"/>
              <a:cs typeface="Helvetica Neue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6628" y="2764459"/>
            <a:ext cx="3700597" cy="447255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Увеличение общего количества пользователей сервисов 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Повышение доли пользователей ЛК к общему числу пользователей сайта </a:t>
            </a:r>
            <a:r>
              <a:rPr lang="ru-RU" sz="1600" b="1" dirty="0" smtClean="0">
                <a:solidFill>
                  <a:srgbClr val="504F53"/>
                </a:solidFill>
                <a:latin typeface="DINPro-Regular"/>
                <a:cs typeface="DINPro-Regular"/>
              </a:rPr>
              <a:t>с 15% до 20%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98628" y="2556495"/>
            <a:ext cx="0" cy="3521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7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Оптимизация интерфейса интерактивных сервисов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24116" y="2319592"/>
            <a:ext cx="5303104" cy="2901199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Сбор и обработка отзывов и предложений по </a:t>
            </a:r>
            <a:r>
              <a:rPr lang="ru-RU" sz="1600" dirty="0">
                <a:solidFill>
                  <a:srgbClr val="504F53"/>
                </a:solidFill>
                <a:latin typeface="DINPro-Regular"/>
                <a:cs typeface="DINPro-Regular"/>
              </a:rPr>
              <a:t>совершенствованию интерфейса интерактивных </a:t>
            </a: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сервисов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Оптимизация представления информации в интерактивных сервисах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Повышение популярности интерактивных сервисов за счет привлечения целевой аудитории, использующей мобильные устройства</a:t>
            </a:r>
            <a:endParaRPr lang="ru-RU" sz="1200" dirty="0" smtClean="0">
              <a:solidFill>
                <a:srgbClr val="504F53"/>
              </a:solidFill>
              <a:latin typeface="DINPro-Regular"/>
              <a:cs typeface="DINPro-Regular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7159" y="1980984"/>
            <a:ext cx="2998162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ЦЕЛИ:</a:t>
            </a:r>
            <a:endParaRPr lang="ru-RU" sz="1600" dirty="0">
              <a:solidFill>
                <a:srgbClr val="504F53"/>
              </a:solidFill>
              <a:latin typeface="Helvetica Neue"/>
              <a:cs typeface="Helvetica Neu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4996" y="1980984"/>
            <a:ext cx="2998162" cy="354851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МЕРОПРИЯТИЯ:</a:t>
            </a:r>
            <a:endParaRPr lang="ru-RU" sz="1600" dirty="0">
              <a:solidFill>
                <a:srgbClr val="504F53"/>
              </a:solidFill>
              <a:latin typeface="Helvetica Neue"/>
              <a:cs typeface="Helvetica Neue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6627" y="2335835"/>
            <a:ext cx="3499953" cy="2177396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Повышение удобства получения информации с помощью интерактивных сервисов</a:t>
            </a:r>
          </a:p>
          <a:p>
            <a:pPr marL="171450" indent="-171450" algn="l">
              <a:lnSpc>
                <a:spcPct val="140000"/>
              </a:lnSpc>
              <a:buFont typeface="Arial"/>
              <a:buChar char="•"/>
            </a:pPr>
            <a:r>
              <a:rPr lang="ru-RU" sz="1600" dirty="0" smtClean="0">
                <a:solidFill>
                  <a:srgbClr val="504F53"/>
                </a:solidFill>
                <a:latin typeface="DINPro-Regular"/>
                <a:cs typeface="DINPro-Regular"/>
              </a:rPr>
              <a:t>Рост числа пользователей интерактивных сервисов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10596" y="2412479"/>
            <a:ext cx="0" cy="3521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361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4971</TotalTime>
  <Words>551</Words>
  <Application>Microsoft Office PowerPoint</Application>
  <PresentationFormat>Произвольный</PresentationFormat>
  <Paragraphs>111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Стратегический план  развития официального сайта ФНС России на 2016 г.  </vt:lpstr>
      <vt:lpstr>Цели и задачи развития сайта</vt:lpstr>
      <vt:lpstr>Информационная открытость</vt:lpstr>
      <vt:lpstr>Целевая аудитория сайта</vt:lpstr>
      <vt:lpstr>Статистика по текущей версии сайта</vt:lpstr>
      <vt:lpstr>Направления развития</vt:lpstr>
      <vt:lpstr>Повышение лояльности к службе</vt:lpstr>
      <vt:lpstr>Вовлечение граждан в эл. взаимодействие посредством онлайн сервисов</vt:lpstr>
      <vt:lpstr>Оптимизация интерфейса интерактивных сервисов</vt:lpstr>
      <vt:lpstr>Увеличение  количества  общедоступной информации в форме открытых данных</vt:lpstr>
      <vt:lpstr>Показатели развития сайта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 Алексей Юрьевич</dc:creator>
  <cp:lastModifiedBy>Мартиняхин Виталий Генадьевич</cp:lastModifiedBy>
  <cp:revision>43</cp:revision>
  <cp:lastPrinted>2015-12-04T13:10:49Z</cp:lastPrinted>
  <dcterms:created xsi:type="dcterms:W3CDTF">2014-12-05T07:38:34Z</dcterms:created>
  <dcterms:modified xsi:type="dcterms:W3CDTF">2015-12-07T13:29:37Z</dcterms:modified>
</cp:coreProperties>
</file>