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0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ерных Зарина Казбековна" initials="ЧЗК" lastIdx="1" clrIdx="0">
    <p:extLst>
      <p:ext uri="{19B8F6BF-5375-455C-9EA6-DF929625EA0E}">
        <p15:presenceInfo xmlns:p15="http://schemas.microsoft.com/office/powerpoint/2012/main" userId="S-1-5-21-116022207-583602576-2121419680-14117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6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4A9E9F-7C44-4D08-BF2D-87F3C8A6F85E}" type="doc">
      <dgm:prSet loTypeId="urn:microsoft.com/office/officeart/2005/8/layout/cycle2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08895E-CC86-44A2-9544-5D8AEC3496FC}">
      <dgm:prSet phldrT="[Текст]" custT="1"/>
      <dgm:spPr/>
      <dgm:t>
        <a:bodyPr/>
        <a:lstStyle/>
        <a:p>
          <a:r>
            <a:rPr lang="ru-RU" sz="1600" dirty="0" smtClean="0"/>
            <a:t>Уточненная налоговая декларация (УНД)</a:t>
          </a:r>
          <a:endParaRPr lang="ru-RU" sz="1600" dirty="0"/>
        </a:p>
      </dgm:t>
    </dgm:pt>
    <dgm:pt modelId="{200BAAFA-D0EB-4FB6-AC4B-DB6A73B039DB}" type="parTrans" cxnId="{92EEFF33-E343-4F6A-AA1B-33F8EC3F7E46}">
      <dgm:prSet/>
      <dgm:spPr/>
      <dgm:t>
        <a:bodyPr/>
        <a:lstStyle/>
        <a:p>
          <a:endParaRPr lang="ru-RU"/>
        </a:p>
      </dgm:t>
    </dgm:pt>
    <dgm:pt modelId="{55FE0EE6-86C9-4E9F-BC3C-7F6B8834FB5B}" type="sibTrans" cxnId="{92EEFF33-E343-4F6A-AA1B-33F8EC3F7E46}">
      <dgm:prSet/>
      <dgm:spPr/>
      <dgm:t>
        <a:bodyPr/>
        <a:lstStyle/>
        <a:p>
          <a:endParaRPr lang="ru-RU"/>
        </a:p>
      </dgm:t>
    </dgm:pt>
    <dgm:pt modelId="{78CFFE03-D447-438B-98FB-F3B68E43C02B}">
      <dgm:prSet phldrT="[Текст]" custT="1"/>
      <dgm:spPr/>
      <dgm:t>
        <a:bodyPr/>
        <a:lstStyle/>
        <a:p>
          <a:r>
            <a:rPr lang="ru-RU" sz="1400" dirty="0" smtClean="0"/>
            <a:t>1.Формирование новых расхождений в связи с представлением УНД контрагентами</a:t>
          </a:r>
          <a:endParaRPr lang="ru-RU" sz="1400" dirty="0"/>
        </a:p>
      </dgm:t>
    </dgm:pt>
    <dgm:pt modelId="{FE4D373B-7D79-4FBB-8337-D906374EBFCB}" type="parTrans" cxnId="{8372D2C7-A626-4BD8-864B-DE7FE5953BD7}">
      <dgm:prSet/>
      <dgm:spPr/>
      <dgm:t>
        <a:bodyPr/>
        <a:lstStyle/>
        <a:p>
          <a:endParaRPr lang="ru-RU"/>
        </a:p>
      </dgm:t>
    </dgm:pt>
    <dgm:pt modelId="{DA505B4D-D56E-44E3-AA1A-1E993B1C440F}" type="sibTrans" cxnId="{8372D2C7-A626-4BD8-864B-DE7FE5953BD7}">
      <dgm:prSet/>
      <dgm:spPr/>
      <dgm:t>
        <a:bodyPr/>
        <a:lstStyle/>
        <a:p>
          <a:endParaRPr lang="ru-RU"/>
        </a:p>
      </dgm:t>
    </dgm:pt>
    <dgm:pt modelId="{B2612F32-E00A-407D-A73C-2155B9055244}">
      <dgm:prSet phldrT="[Текст]" custT="1"/>
      <dgm:spPr/>
      <dgm:t>
        <a:bodyPr/>
        <a:lstStyle/>
        <a:p>
          <a:r>
            <a:rPr lang="ru-RU" sz="1400" dirty="0" smtClean="0"/>
            <a:t>2. Формирование новых расхождений в связи с изменением алгоритма их формирования</a:t>
          </a:r>
          <a:endParaRPr lang="ru-RU" sz="1400" dirty="0"/>
        </a:p>
      </dgm:t>
    </dgm:pt>
    <dgm:pt modelId="{01EE1710-7CBE-4433-98B3-F6D2C40639D3}" type="parTrans" cxnId="{1166B39D-2733-4159-B14A-4825528480B4}">
      <dgm:prSet/>
      <dgm:spPr/>
      <dgm:t>
        <a:bodyPr/>
        <a:lstStyle/>
        <a:p>
          <a:endParaRPr lang="ru-RU"/>
        </a:p>
      </dgm:t>
    </dgm:pt>
    <dgm:pt modelId="{01475281-57EB-4AA4-ACC0-9FDD8E53BB0A}" type="sibTrans" cxnId="{1166B39D-2733-4159-B14A-4825528480B4}">
      <dgm:prSet/>
      <dgm:spPr/>
      <dgm:t>
        <a:bodyPr/>
        <a:lstStyle/>
        <a:p>
          <a:endParaRPr lang="ru-RU"/>
        </a:p>
      </dgm:t>
    </dgm:pt>
    <dgm:pt modelId="{CC456E28-DDAD-46C5-B19F-4BB9AB3D0480}">
      <dgm:prSet phldrT="[Текст]" custT="1"/>
      <dgm:spPr/>
      <dgm:t>
        <a:bodyPr/>
        <a:lstStyle/>
        <a:p>
          <a:r>
            <a:rPr lang="ru-RU" sz="1400" dirty="0" smtClean="0"/>
            <a:t>Трудовые, а также временные затраты сотрудников НО, сотрудников организации</a:t>
          </a:r>
          <a:endParaRPr lang="ru-RU" sz="1400" dirty="0"/>
        </a:p>
      </dgm:t>
    </dgm:pt>
    <dgm:pt modelId="{C96BA141-F218-4A28-9EFA-B9557F0AD4A5}" type="parTrans" cxnId="{14E6A8E9-B84A-4258-AE8E-5A235DFCA3C0}">
      <dgm:prSet/>
      <dgm:spPr/>
      <dgm:t>
        <a:bodyPr/>
        <a:lstStyle/>
        <a:p>
          <a:endParaRPr lang="ru-RU"/>
        </a:p>
      </dgm:t>
    </dgm:pt>
    <dgm:pt modelId="{35567F14-F286-4F63-8B9D-FCD546F4DCB8}" type="sibTrans" cxnId="{14E6A8E9-B84A-4258-AE8E-5A235DFCA3C0}">
      <dgm:prSet/>
      <dgm:spPr/>
      <dgm:t>
        <a:bodyPr/>
        <a:lstStyle/>
        <a:p>
          <a:endParaRPr lang="ru-RU"/>
        </a:p>
      </dgm:t>
    </dgm:pt>
    <dgm:pt modelId="{5B4B1C47-BA03-4F98-B132-293EED53196C}" type="pres">
      <dgm:prSet presAssocID="{044A9E9F-7C44-4D08-BF2D-87F3C8A6F85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29D771-C599-4179-9B42-95008C474288}" type="pres">
      <dgm:prSet presAssocID="{C008895E-CC86-44A2-9544-5D8AEC3496FC}" presName="node" presStyleLbl="node1" presStyleIdx="0" presStyleCnt="4" custScaleX="143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D39B0E-F64D-42FD-9770-5EED79E3D636}" type="pres">
      <dgm:prSet presAssocID="{55FE0EE6-86C9-4E9F-BC3C-7F6B8834FB5B}" presName="sibTrans" presStyleLbl="sibTrans2D1" presStyleIdx="0" presStyleCnt="4"/>
      <dgm:spPr/>
      <dgm:t>
        <a:bodyPr/>
        <a:lstStyle/>
        <a:p>
          <a:endParaRPr lang="ru-RU"/>
        </a:p>
      </dgm:t>
    </dgm:pt>
    <dgm:pt modelId="{EFBB7913-C86C-4E70-A290-35E372F524CA}" type="pres">
      <dgm:prSet presAssocID="{55FE0EE6-86C9-4E9F-BC3C-7F6B8834FB5B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A0C4FFF0-BE1E-44E0-BB2B-9FFEE6719F8F}" type="pres">
      <dgm:prSet presAssocID="{78CFFE03-D447-438B-98FB-F3B68E43C02B}" presName="node" presStyleLbl="node1" presStyleIdx="1" presStyleCnt="4" custScaleX="165459" custScaleY="102889" custRadScaleRad="103873" custRadScaleInc="-4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10D838-1530-4AB7-8B9A-74B31B182338}" type="pres">
      <dgm:prSet presAssocID="{DA505B4D-D56E-44E3-AA1A-1E993B1C440F}" presName="sibTrans" presStyleLbl="sibTrans2D1" presStyleIdx="1" presStyleCnt="4"/>
      <dgm:spPr/>
      <dgm:t>
        <a:bodyPr/>
        <a:lstStyle/>
        <a:p>
          <a:endParaRPr lang="ru-RU"/>
        </a:p>
      </dgm:t>
    </dgm:pt>
    <dgm:pt modelId="{1CF706DF-6666-4115-B70F-72B8AF77E2CF}" type="pres">
      <dgm:prSet presAssocID="{DA505B4D-D56E-44E3-AA1A-1E993B1C440F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205A7F16-C4C8-4622-BB20-F2D5307F1BF2}" type="pres">
      <dgm:prSet presAssocID="{B2612F32-E00A-407D-A73C-2155B9055244}" presName="node" presStyleLbl="node1" presStyleIdx="2" presStyleCnt="4" custScaleX="177945" custRadScaleRad="99330" custRadScaleInc="-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84C901-4364-4A21-9465-FFBDE95341A0}" type="pres">
      <dgm:prSet presAssocID="{01475281-57EB-4AA4-ACC0-9FDD8E53BB0A}" presName="sibTrans" presStyleLbl="sibTrans2D1" presStyleIdx="2" presStyleCnt="4"/>
      <dgm:spPr/>
      <dgm:t>
        <a:bodyPr/>
        <a:lstStyle/>
        <a:p>
          <a:endParaRPr lang="ru-RU"/>
        </a:p>
      </dgm:t>
    </dgm:pt>
    <dgm:pt modelId="{F30B66EC-815A-4461-81AB-7D344F7399AF}" type="pres">
      <dgm:prSet presAssocID="{01475281-57EB-4AA4-ACC0-9FDD8E53BB0A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44F1B064-04FF-4507-BE48-3D9D43140C2B}" type="pres">
      <dgm:prSet presAssocID="{CC456E28-DDAD-46C5-B19F-4BB9AB3D0480}" presName="node" presStyleLbl="node1" presStyleIdx="3" presStyleCnt="4" custScaleX="166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BB30C-AE11-44EF-A2ED-3A0EA44CB629}" type="pres">
      <dgm:prSet presAssocID="{35567F14-F286-4F63-8B9D-FCD546F4DCB8}" presName="sibTrans" presStyleLbl="sibTrans2D1" presStyleIdx="3" presStyleCnt="4"/>
      <dgm:spPr/>
      <dgm:t>
        <a:bodyPr/>
        <a:lstStyle/>
        <a:p>
          <a:endParaRPr lang="ru-RU"/>
        </a:p>
      </dgm:t>
    </dgm:pt>
    <dgm:pt modelId="{EC366D18-05EB-46CA-99AC-B1A1AAE57CA2}" type="pres">
      <dgm:prSet presAssocID="{35567F14-F286-4F63-8B9D-FCD546F4DCB8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73A47195-0D9B-4707-8FD7-92BBED8A8947}" type="presOf" srcId="{55FE0EE6-86C9-4E9F-BC3C-7F6B8834FB5B}" destId="{E7D39B0E-F64D-42FD-9770-5EED79E3D636}" srcOrd="0" destOrd="0" presId="urn:microsoft.com/office/officeart/2005/8/layout/cycle2"/>
    <dgm:cxn modelId="{8372D2C7-A626-4BD8-864B-DE7FE5953BD7}" srcId="{044A9E9F-7C44-4D08-BF2D-87F3C8A6F85E}" destId="{78CFFE03-D447-438B-98FB-F3B68E43C02B}" srcOrd="1" destOrd="0" parTransId="{FE4D373B-7D79-4FBB-8337-D906374EBFCB}" sibTransId="{DA505B4D-D56E-44E3-AA1A-1E993B1C440F}"/>
    <dgm:cxn modelId="{600616EB-ED76-4A99-BEBC-9A2F5363EE65}" type="presOf" srcId="{B2612F32-E00A-407D-A73C-2155B9055244}" destId="{205A7F16-C4C8-4622-BB20-F2D5307F1BF2}" srcOrd="0" destOrd="0" presId="urn:microsoft.com/office/officeart/2005/8/layout/cycle2"/>
    <dgm:cxn modelId="{14E6A8E9-B84A-4258-AE8E-5A235DFCA3C0}" srcId="{044A9E9F-7C44-4D08-BF2D-87F3C8A6F85E}" destId="{CC456E28-DDAD-46C5-B19F-4BB9AB3D0480}" srcOrd="3" destOrd="0" parTransId="{C96BA141-F218-4A28-9EFA-B9557F0AD4A5}" sibTransId="{35567F14-F286-4F63-8B9D-FCD546F4DCB8}"/>
    <dgm:cxn modelId="{92EEFF33-E343-4F6A-AA1B-33F8EC3F7E46}" srcId="{044A9E9F-7C44-4D08-BF2D-87F3C8A6F85E}" destId="{C008895E-CC86-44A2-9544-5D8AEC3496FC}" srcOrd="0" destOrd="0" parTransId="{200BAAFA-D0EB-4FB6-AC4B-DB6A73B039DB}" sibTransId="{55FE0EE6-86C9-4E9F-BC3C-7F6B8834FB5B}"/>
    <dgm:cxn modelId="{A888249F-A6B0-4D58-AF2B-126C07E41C5A}" type="presOf" srcId="{01475281-57EB-4AA4-ACC0-9FDD8E53BB0A}" destId="{F30B66EC-815A-4461-81AB-7D344F7399AF}" srcOrd="1" destOrd="0" presId="urn:microsoft.com/office/officeart/2005/8/layout/cycle2"/>
    <dgm:cxn modelId="{EA5DB9FE-D758-4BAE-B3F1-BCC1CF007587}" type="presOf" srcId="{C008895E-CC86-44A2-9544-5D8AEC3496FC}" destId="{0529D771-C599-4179-9B42-95008C474288}" srcOrd="0" destOrd="0" presId="urn:microsoft.com/office/officeart/2005/8/layout/cycle2"/>
    <dgm:cxn modelId="{8C4E2D39-F12D-4B69-8F6C-BE128F0F27C2}" type="presOf" srcId="{DA505B4D-D56E-44E3-AA1A-1E993B1C440F}" destId="{1CF706DF-6666-4115-B70F-72B8AF77E2CF}" srcOrd="1" destOrd="0" presId="urn:microsoft.com/office/officeart/2005/8/layout/cycle2"/>
    <dgm:cxn modelId="{0E4C10F9-363F-4AD7-8A77-F8A07BF67523}" type="presOf" srcId="{DA505B4D-D56E-44E3-AA1A-1E993B1C440F}" destId="{FC10D838-1530-4AB7-8B9A-74B31B182338}" srcOrd="0" destOrd="0" presId="urn:microsoft.com/office/officeart/2005/8/layout/cycle2"/>
    <dgm:cxn modelId="{520CE0DD-88D6-44C1-843B-D9BB99EB9720}" type="presOf" srcId="{35567F14-F286-4F63-8B9D-FCD546F4DCB8}" destId="{EC366D18-05EB-46CA-99AC-B1A1AAE57CA2}" srcOrd="1" destOrd="0" presId="urn:microsoft.com/office/officeart/2005/8/layout/cycle2"/>
    <dgm:cxn modelId="{1166B39D-2733-4159-B14A-4825528480B4}" srcId="{044A9E9F-7C44-4D08-BF2D-87F3C8A6F85E}" destId="{B2612F32-E00A-407D-A73C-2155B9055244}" srcOrd="2" destOrd="0" parTransId="{01EE1710-7CBE-4433-98B3-F6D2C40639D3}" sibTransId="{01475281-57EB-4AA4-ACC0-9FDD8E53BB0A}"/>
    <dgm:cxn modelId="{BD719FF9-C356-49B9-8DAD-80F11686DA81}" type="presOf" srcId="{55FE0EE6-86C9-4E9F-BC3C-7F6B8834FB5B}" destId="{EFBB7913-C86C-4E70-A290-35E372F524CA}" srcOrd="1" destOrd="0" presId="urn:microsoft.com/office/officeart/2005/8/layout/cycle2"/>
    <dgm:cxn modelId="{52155604-7F0B-41C0-846F-10C9C1D9B381}" type="presOf" srcId="{01475281-57EB-4AA4-ACC0-9FDD8E53BB0A}" destId="{0884C901-4364-4A21-9465-FFBDE95341A0}" srcOrd="0" destOrd="0" presId="urn:microsoft.com/office/officeart/2005/8/layout/cycle2"/>
    <dgm:cxn modelId="{06D146CD-E160-43B2-A972-09A19A102C88}" type="presOf" srcId="{35567F14-F286-4F63-8B9D-FCD546F4DCB8}" destId="{E41BB30C-AE11-44EF-A2ED-3A0EA44CB629}" srcOrd="0" destOrd="0" presId="urn:microsoft.com/office/officeart/2005/8/layout/cycle2"/>
    <dgm:cxn modelId="{5595EBF8-34C6-4479-B554-6F677D765D6F}" type="presOf" srcId="{78CFFE03-D447-438B-98FB-F3B68E43C02B}" destId="{A0C4FFF0-BE1E-44E0-BB2B-9FFEE6719F8F}" srcOrd="0" destOrd="0" presId="urn:microsoft.com/office/officeart/2005/8/layout/cycle2"/>
    <dgm:cxn modelId="{25711560-8BA3-4669-9377-C4310B4019DD}" type="presOf" srcId="{044A9E9F-7C44-4D08-BF2D-87F3C8A6F85E}" destId="{5B4B1C47-BA03-4F98-B132-293EED53196C}" srcOrd="0" destOrd="0" presId="urn:microsoft.com/office/officeart/2005/8/layout/cycle2"/>
    <dgm:cxn modelId="{822B38A0-CB4B-44DA-BAAB-ED351DF75FEC}" type="presOf" srcId="{CC456E28-DDAD-46C5-B19F-4BB9AB3D0480}" destId="{44F1B064-04FF-4507-BE48-3D9D43140C2B}" srcOrd="0" destOrd="0" presId="urn:microsoft.com/office/officeart/2005/8/layout/cycle2"/>
    <dgm:cxn modelId="{0F9C51CB-66FE-4ED5-B7C7-FCF7651D8A55}" type="presParOf" srcId="{5B4B1C47-BA03-4F98-B132-293EED53196C}" destId="{0529D771-C599-4179-9B42-95008C474288}" srcOrd="0" destOrd="0" presId="urn:microsoft.com/office/officeart/2005/8/layout/cycle2"/>
    <dgm:cxn modelId="{4183F9D4-42C7-43CF-BF15-6F65A4510304}" type="presParOf" srcId="{5B4B1C47-BA03-4F98-B132-293EED53196C}" destId="{E7D39B0E-F64D-42FD-9770-5EED79E3D636}" srcOrd="1" destOrd="0" presId="urn:microsoft.com/office/officeart/2005/8/layout/cycle2"/>
    <dgm:cxn modelId="{2C7FAAAA-FD35-44EF-A117-D274C222540D}" type="presParOf" srcId="{E7D39B0E-F64D-42FD-9770-5EED79E3D636}" destId="{EFBB7913-C86C-4E70-A290-35E372F524CA}" srcOrd="0" destOrd="0" presId="urn:microsoft.com/office/officeart/2005/8/layout/cycle2"/>
    <dgm:cxn modelId="{02C1C717-18B0-4530-A6E8-11B98999915C}" type="presParOf" srcId="{5B4B1C47-BA03-4F98-B132-293EED53196C}" destId="{A0C4FFF0-BE1E-44E0-BB2B-9FFEE6719F8F}" srcOrd="2" destOrd="0" presId="urn:microsoft.com/office/officeart/2005/8/layout/cycle2"/>
    <dgm:cxn modelId="{EED2840A-1E91-4E58-9399-62748BCB7095}" type="presParOf" srcId="{5B4B1C47-BA03-4F98-B132-293EED53196C}" destId="{FC10D838-1530-4AB7-8B9A-74B31B182338}" srcOrd="3" destOrd="0" presId="urn:microsoft.com/office/officeart/2005/8/layout/cycle2"/>
    <dgm:cxn modelId="{AA657C89-01FE-4778-A8D4-3068A4ABEAE5}" type="presParOf" srcId="{FC10D838-1530-4AB7-8B9A-74B31B182338}" destId="{1CF706DF-6666-4115-B70F-72B8AF77E2CF}" srcOrd="0" destOrd="0" presId="urn:microsoft.com/office/officeart/2005/8/layout/cycle2"/>
    <dgm:cxn modelId="{DA2149A5-758B-45A0-AA9B-3949CCF9B17B}" type="presParOf" srcId="{5B4B1C47-BA03-4F98-B132-293EED53196C}" destId="{205A7F16-C4C8-4622-BB20-F2D5307F1BF2}" srcOrd="4" destOrd="0" presId="urn:microsoft.com/office/officeart/2005/8/layout/cycle2"/>
    <dgm:cxn modelId="{772A887F-B887-48DE-ABA3-31291AF345B8}" type="presParOf" srcId="{5B4B1C47-BA03-4F98-B132-293EED53196C}" destId="{0884C901-4364-4A21-9465-FFBDE95341A0}" srcOrd="5" destOrd="0" presId="urn:microsoft.com/office/officeart/2005/8/layout/cycle2"/>
    <dgm:cxn modelId="{3A1D8EF9-691C-4C70-986F-942041068DBB}" type="presParOf" srcId="{0884C901-4364-4A21-9465-FFBDE95341A0}" destId="{F30B66EC-815A-4461-81AB-7D344F7399AF}" srcOrd="0" destOrd="0" presId="urn:microsoft.com/office/officeart/2005/8/layout/cycle2"/>
    <dgm:cxn modelId="{797AA8C8-42C4-4F94-BD80-1AA62545DDCE}" type="presParOf" srcId="{5B4B1C47-BA03-4F98-B132-293EED53196C}" destId="{44F1B064-04FF-4507-BE48-3D9D43140C2B}" srcOrd="6" destOrd="0" presId="urn:microsoft.com/office/officeart/2005/8/layout/cycle2"/>
    <dgm:cxn modelId="{C8683DAE-91BE-479B-843B-6177B7DD19BB}" type="presParOf" srcId="{5B4B1C47-BA03-4F98-B132-293EED53196C}" destId="{E41BB30C-AE11-44EF-A2ED-3A0EA44CB629}" srcOrd="7" destOrd="0" presId="urn:microsoft.com/office/officeart/2005/8/layout/cycle2"/>
    <dgm:cxn modelId="{31685E1A-1AE6-4FC5-8ECD-74FB19D0756F}" type="presParOf" srcId="{E41BB30C-AE11-44EF-A2ED-3A0EA44CB629}" destId="{EC366D18-05EB-46CA-99AC-B1A1AAE57CA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9D771-C599-4179-9B42-95008C474288}">
      <dsp:nvSpPr>
        <dsp:cNvPr id="0" name=""/>
        <dsp:cNvSpPr/>
      </dsp:nvSpPr>
      <dsp:spPr>
        <a:xfrm>
          <a:off x="3105283" y="836"/>
          <a:ext cx="2381934" cy="16553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Уточненная налоговая декларация (УНД)</a:t>
          </a:r>
          <a:endParaRPr lang="ru-RU" sz="1600" kern="1200" dirty="0"/>
        </a:p>
      </dsp:txBody>
      <dsp:txXfrm>
        <a:off x="3454109" y="243260"/>
        <a:ext cx="1684282" cy="1170526"/>
      </dsp:txXfrm>
    </dsp:sp>
    <dsp:sp modelId="{E7D39B0E-F64D-42FD-9770-5EED79E3D636}">
      <dsp:nvSpPr>
        <dsp:cNvPr id="0" name=""/>
        <dsp:cNvSpPr/>
      </dsp:nvSpPr>
      <dsp:spPr>
        <a:xfrm rot="2565610">
          <a:off x="5054536" y="1365420"/>
          <a:ext cx="248812" cy="5586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5064456" y="1451819"/>
        <a:ext cx="174168" cy="335212"/>
      </dsp:txXfrm>
    </dsp:sp>
    <dsp:sp modelId="{A0C4FFF0-BE1E-44E0-BB2B-9FFEE6719F8F}">
      <dsp:nvSpPr>
        <dsp:cNvPr id="0" name=""/>
        <dsp:cNvSpPr/>
      </dsp:nvSpPr>
      <dsp:spPr>
        <a:xfrm>
          <a:off x="4751174" y="1663988"/>
          <a:ext cx="2738965" cy="17031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1.Формирование новых расхождений в связи с представлением УНД контрагентами</a:t>
          </a:r>
          <a:endParaRPr lang="ru-RU" sz="1400" kern="1200" dirty="0"/>
        </a:p>
      </dsp:txBody>
      <dsp:txXfrm>
        <a:off x="5152286" y="1913416"/>
        <a:ext cx="1936741" cy="1204342"/>
      </dsp:txXfrm>
    </dsp:sp>
    <dsp:sp modelId="{FC10D838-1530-4AB7-8B9A-74B31B182338}">
      <dsp:nvSpPr>
        <dsp:cNvPr id="0" name=""/>
        <dsp:cNvSpPr/>
      </dsp:nvSpPr>
      <dsp:spPr>
        <a:xfrm rot="8103719">
          <a:off x="5075433" y="3139710"/>
          <a:ext cx="279599" cy="5586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5147061" y="3221824"/>
        <a:ext cx="195719" cy="335212"/>
      </dsp:txXfrm>
    </dsp:sp>
    <dsp:sp modelId="{205A7F16-C4C8-4622-BB20-F2D5307F1BF2}">
      <dsp:nvSpPr>
        <dsp:cNvPr id="0" name=""/>
        <dsp:cNvSpPr/>
      </dsp:nvSpPr>
      <dsp:spPr>
        <a:xfrm>
          <a:off x="2827345" y="3504451"/>
          <a:ext cx="2945655" cy="16553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2. Формирование новых расхождений в связи с изменением алгоритма их формирования</a:t>
          </a:r>
          <a:endParaRPr lang="ru-RU" sz="1400" kern="1200" dirty="0"/>
        </a:p>
      </dsp:txBody>
      <dsp:txXfrm>
        <a:off x="3258726" y="3746875"/>
        <a:ext cx="2082893" cy="1170526"/>
      </dsp:txXfrm>
    </dsp:sp>
    <dsp:sp modelId="{0884C901-4364-4A21-9465-FFBDE95341A0}">
      <dsp:nvSpPr>
        <dsp:cNvPr id="0" name=""/>
        <dsp:cNvSpPr/>
      </dsp:nvSpPr>
      <dsp:spPr>
        <a:xfrm rot="13484610">
          <a:off x="3298443" y="3178608"/>
          <a:ext cx="239363" cy="5586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3359849" y="3315620"/>
        <a:ext cx="167554" cy="335212"/>
      </dsp:txXfrm>
    </dsp:sp>
    <dsp:sp modelId="{44F1B064-04FF-4507-BE48-3D9D43140C2B}">
      <dsp:nvSpPr>
        <dsp:cNvPr id="0" name=""/>
        <dsp:cNvSpPr/>
      </dsp:nvSpPr>
      <dsp:spPr>
        <a:xfrm>
          <a:off x="1159369" y="1758534"/>
          <a:ext cx="2758366" cy="16553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Трудовые, а также временные затраты сотрудников НО, сотрудников организации</a:t>
          </a:r>
          <a:endParaRPr lang="ru-RU" sz="1400" kern="1200" dirty="0"/>
        </a:p>
      </dsp:txBody>
      <dsp:txXfrm>
        <a:off x="1563322" y="2000958"/>
        <a:ext cx="1950460" cy="1170526"/>
      </dsp:txXfrm>
    </dsp:sp>
    <dsp:sp modelId="{E41BB30C-AE11-44EF-A2ED-3A0EA44CB629}">
      <dsp:nvSpPr>
        <dsp:cNvPr id="0" name=""/>
        <dsp:cNvSpPr/>
      </dsp:nvSpPr>
      <dsp:spPr>
        <a:xfrm rot="18900000">
          <a:off x="3288851" y="1418540"/>
          <a:ext cx="276077" cy="5586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3300980" y="1559560"/>
        <a:ext cx="193254" cy="335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981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539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7093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851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6771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855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714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87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6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488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00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55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95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538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12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60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80734-74CC-4E15-AD07-5F8AC8F00861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565C482-C656-4B10-974E-A84D368A2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23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8980" y="349277"/>
            <a:ext cx="8890920" cy="5949487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Доклад отдела камеральных проверок №1</a:t>
            </a:r>
            <a:r>
              <a:rPr lang="ru-RU" sz="32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Устранение расхождений и несоответствий в налоговых декларациях по НДС, выявленных с использованием ПК «АКС НДС-2»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263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671821" y="864260"/>
            <a:ext cx="9697349" cy="428943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6668" y="244898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СПАСИБО ЗА ВНИМАНИЕ</a:t>
            </a:r>
            <a:endParaRPr lang="ru-RU" sz="44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6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2609" y="624110"/>
            <a:ext cx="9562003" cy="882884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Georgia Pro Cond" panose="02040506050405020303" pitchFamily="18" charset="0"/>
              </a:rPr>
              <a:t>Типичные ошибки, допускаемые налогоплательщиками при заполнении Разделов 8-1</a:t>
            </a:r>
            <a:r>
              <a:rPr lang="en-US" sz="2400" b="1" i="1" smtClean="0">
                <a:solidFill>
                  <a:srgbClr val="FF0000"/>
                </a:solidFill>
                <a:latin typeface="Georgia Pro Cond" panose="02040506050405020303" pitchFamily="18" charset="0"/>
              </a:rPr>
              <a:t>1</a:t>
            </a:r>
            <a:r>
              <a:rPr lang="ru-RU" sz="2400" b="1" i="1" smtClean="0">
                <a:solidFill>
                  <a:srgbClr val="FF0000"/>
                </a:solidFill>
                <a:latin typeface="Georgia Pro Cond" panose="02040506050405020303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Georgia Pro Cond" panose="02040506050405020303" pitchFamily="18" charset="0"/>
              </a:rPr>
              <a:t>декларации по НДС</a:t>
            </a:r>
            <a:endParaRPr lang="ru-RU" sz="2400" b="1" i="1" dirty="0">
              <a:solidFill>
                <a:srgbClr val="FF0000"/>
              </a:solidFill>
              <a:latin typeface="Georgia Pro Cond" panose="02040506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480" y="1448127"/>
            <a:ext cx="9711132" cy="5168518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Ошибки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в реквизитах счета-фактуры: дата, номер, ИНН покупателя,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наименование покупателя;</a:t>
            </a:r>
          </a:p>
          <a:p>
            <a:pPr algn="just"/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Налогоплательщики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заявляют вычет "входного" НДС частями в течение нескольких налоговых периодов (в пределах трех лет с момента принятия товара на учет). В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этом случае в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графе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книги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покупок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всегда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 отражается стоимость товаров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(работ, услуг), указанная в графе 9 по строке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«Стоимость товаров всего»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счета-фактуры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, без разделения на части. А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в графе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15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книги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покупок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отражается часть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общей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суммы НДС, которая принимается к вычету в текущем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квартале;</a:t>
            </a:r>
          </a:p>
          <a:p>
            <a:pPr algn="just"/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КВО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19.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Ошибки при применении вычета НДС, уплаченного при ввозе товаров на территорию РФ и иные территории, находящиеся под её юрисдикцией с территории государств-членов ЕАЭС. Налогоплательщики указывают в графе 3 книги покупок номер и дату Заявления о ввозе товаров и уплате косвенных налогов, присвоенные налогоплательщиком.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Верно указывать номер, присвоенный НО и дату регистрации Заявления по структуре – ННННДДММГГГГХХХХ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(16 цифр), где: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НННН – код НО, который присвоил регистрационный номер;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ДДММГГГГ – дата регистрации Заявления;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ХХХХ – порядковый номер записи о регистрации в течение дня.</a:t>
            </a:r>
          </a:p>
          <a:p>
            <a:pPr marL="0" indent="0" algn="just">
              <a:buNone/>
            </a:pPr>
            <a:r>
              <a:rPr lang="ru-RU" sz="1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При указании в книге покупок записи с КВО 19, сопоставление осуществляется со сведениями, имеющимися в налоговом органе; при этом, графа 10 «ИНН/КПП продавца» книги покупок не заполняется.</a:t>
            </a:r>
          </a:p>
          <a:p>
            <a:pPr marL="0" indent="0" algn="just">
              <a:buNone/>
            </a:pPr>
            <a:endParaRPr lang="ru-RU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76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3858" y="306108"/>
            <a:ext cx="9730754" cy="6153559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КВО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20.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Ошибки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применении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вычета НДС, уплаченного при ввозе товаров на территорию РФ и иные территории, находящиеся под её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юрисдикцией, в таможенных процедурах выпуска для внутреннего потребления, временного ввоза и переработки вне таможенной территории. Налогоплательщики в графе 3 «Номер и дата счета-фактуры продавца» книги покупок указывают неверные данные ДТ (укороченные).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Верно указывать номер таможенной декларации по структуре – ХХХХХХХХ/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YYYYYY/ZZZZZZZ  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или 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XXXXXXXX/YYYYYY/ZZZZZZZ/NN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, где: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ХХХХХХХХ – код таможенного органа, зарегистрировавшего ДТ, в соответствии с классификаторами таможенных органов;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YYYYYY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дата регистрации ДТ (день, месяц, 2 последние цифры года;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ZZZZZZZ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порядковый номер декларации;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2 цифры – порядковый номер товара, указанный в графе 32 основного или добавочного листа таможенной декларации, либо из списка товаров, если при декларировании вместо добавочных листов использовался список товаров. </a:t>
            </a:r>
          </a:p>
          <a:p>
            <a:pPr marL="0" indent="0" algn="just">
              <a:buNone/>
            </a:pPr>
            <a:r>
              <a:rPr lang="ru-RU" sz="1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ru-RU" sz="1600" u="sng" dirty="0">
                <a:latin typeface="Calibri" panose="020F0502020204030204" pitchFamily="34" charset="0"/>
                <a:cs typeface="Calibri" panose="020F0502020204030204" pitchFamily="34" charset="0"/>
              </a:rPr>
              <a:t>указании в книге покупок записи с КВО 20, сопоставление осуществляется со сведениями, имеющимися в налоговом органе; при этом графа 10 "ИНН/КПП продавца" книги покупок не заполняется</a:t>
            </a:r>
            <a:r>
              <a:rPr lang="ru-RU" sz="1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ru-RU" sz="1600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Задвоение записей по счетам-фактурам (отражение одного счета-фактуры по двум строкам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algn="just"/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Отражение номеров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полученных счетов – фактур через «,» или «/» в одной графе. В результате при сопоставлении с записью по счету-фактуре с соответствующими реквизитами, отраженной контрагентом в Разделе 9 «Сведения из книги продаж», формируется расхождение вида «Проверка НДС».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ru-RU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18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728" y="313957"/>
            <a:ext cx="9879884" cy="6283066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КВО 06.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Ошибки при внесении записей в книги покупок/продаж налогоплательщиком (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налоговым агентом)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–отражаются реквизиты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счетов фактур в книге покупок,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отличные 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от  реквизитов счетов фактур в книге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продаж.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Верно указать:</a:t>
            </a:r>
          </a:p>
          <a:p>
            <a:pPr marL="0" indent="0" algn="just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-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в книге продаж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: КВО 06, № СФ, дата СФ, наименование и ИНН покупателя (указываются собственные реквизиты налогового агента), стоимость товаров (работ, услуг) по СФ  с НДС и без НДС, сумма НДС, № и дата документа, подтверждающего уплату налога в случаях, предусмотренных п.4 ст.174 НК РФ</a:t>
            </a:r>
          </a:p>
          <a:p>
            <a:pPr marL="0" indent="0" algn="just">
              <a:buNone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- 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в книге покупок: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КВО 06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, № СФ, дата СФ, наименование и ИНН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продавца (при его наличии у организации), стоимость товаров (работ, услуг) по СФ с НДС, сумма НДС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, № и дата документа, подтверждающего уплату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налога.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ru-RU" sz="1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При</a:t>
            </a:r>
            <a:r>
              <a:rPr lang="ru-RU" sz="16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указании в книге покупок записи с КВО 06, в книге продаж отражается корреспондирующая запись с КВО 06; в книге покупок графа 10 «ИНН/КПП продавца» заполняется при наличии.  </a:t>
            </a:r>
          </a:p>
          <a:p>
            <a:pPr marL="0" indent="0" algn="just">
              <a:buNone/>
            </a:pPr>
            <a:endParaRPr lang="en-US" sz="1600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КВО 18. 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некорректное применение КВО, в том числе при отражении единого корректировочного счета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фактуры;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занижение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исчисленного НДС в результате восстановления НДС по корректировочным счетам-фактурам на уменьшение стоимости в Разделе 9 «Сведения из книги продаж» (подлежат отражению с кодом вида операции «18») в более позднем налоговом периоде, чем датированы КСФ. При этом факт более позднего получения документов на корректировку стоимости реализации налогоплательщик не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подтверждает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В соответствии с пунктом 2 Правил ведения книги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продаж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регистрация счетов-фактур в книге продаж производится в хронологическом порядке в том налоговом периоде, в котором возникает налоговое обязательство. При этом единой регистрации подлежат счета-фактуры (в том числе корректировочные), составленные как на бумажном носителе, так и в электронном виде</a:t>
            </a:r>
            <a:endParaRPr lang="ru-RU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1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ru-RU" sz="1600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ru-RU" sz="1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82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631" y="592594"/>
            <a:ext cx="9718981" cy="531862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85631" y="653423"/>
            <a:ext cx="9406939" cy="75742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Корректировочный счет-фактура</a:t>
            </a:r>
            <a:endParaRPr lang="ru-RU" sz="24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9061586" y="1503070"/>
            <a:ext cx="278637" cy="1718915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491801" y="2111361"/>
            <a:ext cx="3806729" cy="6867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 увеличение стоимости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3728240" y="1503070"/>
            <a:ext cx="310033" cy="1718915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81854" y="2111362"/>
            <a:ext cx="4093216" cy="7142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 уменьшение стоимости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997318" y="3273003"/>
            <a:ext cx="4689734" cy="20917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у Продавца: </a:t>
            </a:r>
            <a:r>
              <a:rPr lang="ru-RU" sz="1600" dirty="0"/>
              <a:t>в</a:t>
            </a:r>
            <a:r>
              <a:rPr lang="ru-RU" sz="1600" dirty="0" smtClean="0"/>
              <a:t> Разделе 9 «Книга продаж» с КВО 01*</a:t>
            </a:r>
          </a:p>
          <a:p>
            <a:pPr algn="ctr"/>
            <a:r>
              <a:rPr lang="ru-RU" sz="1600" dirty="0" smtClean="0"/>
              <a:t>у Покупателя: в Разделе 8 «Книга покупок» с КВО 01</a:t>
            </a:r>
          </a:p>
          <a:p>
            <a:pPr algn="ctr"/>
            <a:endParaRPr lang="ru-RU" sz="1600" dirty="0"/>
          </a:p>
          <a:p>
            <a:pPr algn="ctr"/>
            <a:r>
              <a:rPr lang="ru-RU" sz="1600" dirty="0"/>
              <a:t>* </a:t>
            </a:r>
            <a:r>
              <a:rPr lang="ru-RU" sz="1000" dirty="0" smtClean="0"/>
              <a:t>для </a:t>
            </a:r>
            <a:r>
              <a:rPr lang="ru-RU" sz="1000" dirty="0"/>
              <a:t>корректировочных счетов-фактур, составленных при увеличении стоимости поставки, отдельного кода не предусмотрено</a:t>
            </a:r>
          </a:p>
          <a:p>
            <a:pPr algn="ctr"/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36354" y="3273003"/>
            <a:ext cx="5262705" cy="213490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 Продавца: в Разделе 8 «Книга покупок» с КВО 18*</a:t>
            </a:r>
          </a:p>
          <a:p>
            <a:pPr algn="ctr"/>
            <a:r>
              <a:rPr lang="ru-RU" sz="1600" dirty="0" smtClean="0"/>
              <a:t>У Покупателя: в Разделе 9 «Книга продаж» с КВО 18 (сумма уменьшения)</a:t>
            </a:r>
          </a:p>
          <a:p>
            <a:pPr algn="ctr"/>
            <a:endParaRPr lang="ru-RU" sz="1600" dirty="0"/>
          </a:p>
          <a:p>
            <a:pPr algn="ctr"/>
            <a:r>
              <a:rPr lang="ru-RU" sz="1600" dirty="0" smtClean="0"/>
              <a:t>*</a:t>
            </a:r>
            <a:r>
              <a:rPr lang="ru-RU" sz="1000" dirty="0" smtClean="0"/>
              <a:t>при указании продавцом в книге покупок записи с КВО 18, в книге продаж этого продавца отражается корреспондирующая запись с КВО 01</a:t>
            </a:r>
          </a:p>
          <a:p>
            <a:pPr algn="ctr"/>
            <a:endParaRPr lang="ru-RU" sz="1000" dirty="0" smtClean="0"/>
          </a:p>
          <a:p>
            <a:pPr algn="ctr"/>
            <a:r>
              <a:rPr lang="ru-RU" sz="1000" dirty="0" smtClean="0"/>
              <a:t>КСФ отражается в книге покупок (продаж) без отрицательного значения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98427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6529" y="0"/>
            <a:ext cx="10575471" cy="210094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Заполнение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строки 1б корректировочного счета-фактуры при изменении стоимости товаров (работ, услуг), если ранее составлялся корректировочный счет-фактура в отношении других товаров (работ, услуг).</a:t>
            </a: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Если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к счету-фактуре ранее составлялся корректировочный счет-фактура в отношении одних товаров (работ, услуг), то при изменении стоимости других товаров (работ, услуг), в отношении которых корректировочный счет-фактура ранее не составлялся, составляется второй корректировочный счет-фактура, в строке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1б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которого указываются номер и дата 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первичного счета-фактуры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Если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же второй корректировочный счет-фактура вносит изменения в предыдущий, то по строке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1б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второго корректировочного документа нужно указать реквизиты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первого корректировочного счета-фактуры</a:t>
            </a:r>
            <a:r>
              <a:rPr lang="ru-R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endParaRPr lang="ru-RU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944" y="2057401"/>
            <a:ext cx="9120640" cy="4800599"/>
          </a:xfrm>
        </p:spPr>
      </p:pic>
      <p:cxnSp>
        <p:nvCxnSpPr>
          <p:cNvPr id="6" name="Прямая со стрелкой 5"/>
          <p:cNvCxnSpPr/>
          <p:nvPr/>
        </p:nvCxnSpPr>
        <p:spPr>
          <a:xfrm flipH="1" flipV="1">
            <a:off x="8467159" y="2895601"/>
            <a:ext cx="615042" cy="3864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ая выноска 7"/>
          <p:cNvSpPr/>
          <p:nvPr/>
        </p:nvSpPr>
        <p:spPr>
          <a:xfrm>
            <a:off x="295504" y="2242457"/>
            <a:ext cx="1870754" cy="1502229"/>
          </a:xfrm>
          <a:prstGeom prst="wedgeRectCallout">
            <a:avLst>
              <a:gd name="adj1" fmla="val 37503"/>
              <a:gd name="adj2" fmla="val -79604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*Письмо Министерства финансов РФ от       7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февраля 2020 г.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N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03-07-11/7830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88828" y="3238501"/>
            <a:ext cx="2215242" cy="283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№ и дата первичного СФ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336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1844" y="157844"/>
            <a:ext cx="9822768" cy="827313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Заполнении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корректировочного счета-фактуры при неоднократном изменении стоимости отгруженных товаров (работ, услуг)</a:t>
            </a:r>
            <a:b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42" y="1235530"/>
            <a:ext cx="6662057" cy="5622470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68886" y="1039586"/>
            <a:ext cx="5323114" cy="581841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Согласно Правилам заполнения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корректировочного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счета-фактуры в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строке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1б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корректировочного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счета-фактуры (КСФ)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указываются номер и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дата счета-фактуры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, к которому составляется корректировочный счет-фактура, а при заполнении граф по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строке А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(до изменения) корректировочного счета-фактуры указываются соответствующие показатели граф счета-фактуры,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к которому составляется корректировочный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счет-фактура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Т.к. КСФ составляется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на разницу между показателями до и после изменения стоимости, то при повторном изменении стоимости отгруженных товаров (работ, услуг) продавцом выставляется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новый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корректировочный счет-фактура, в который переносятся соответствующие данные из предыдущего корректировочного счета-фактуры (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в строку А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(до изменения)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повторного корректировочного счета-фактуры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переносятся сведения, отражаемые по строке Б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(после изменения)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предыдущего корректировочного счета-фактуры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неоднократном изменении стоимости отгруженных товаров (выполненных работ, оказанных услуг), в том числе в случае изменения цены (тарифа) и (или) уточнения количества (объема) поставленных (отгруженных) товаров (выполненных работ, оказанных услуг), в строке </a:t>
            </a: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1б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корректировочного счета-фактуры должны быть указаны номер и дата предыдущего корректировочного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счета-фактуры (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Письмо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Минфина от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16 августа 2017 г. N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03-07-09/52398).</a:t>
            </a: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4626429" y="2177143"/>
            <a:ext cx="604157" cy="4517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157842" y="4452258"/>
            <a:ext cx="870858" cy="54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157842" y="4615544"/>
            <a:ext cx="892629" cy="163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02970" y="4337957"/>
            <a:ext cx="45175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</a:rPr>
              <a:t>Сведения, отражаемые по строке Б предыдущего КСФ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45429" y="2617663"/>
            <a:ext cx="22261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</a:rPr>
              <a:t>№ и дата предыдущего КСФ</a:t>
            </a:r>
            <a:endParaRPr lang="ru-RU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570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4114" y="0"/>
            <a:ext cx="9038997" cy="370114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Единый корректировочный счет-фактура (ЕКСФ)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42947" y="489859"/>
            <a:ext cx="10549054" cy="63681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ЕКСФ заполняется так же, как обычный корректировочный (форма и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правила приведены в  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Приложении N 2 к Постановлению Правительства РФ от 26.12.2011 N 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1137), учитывая </a:t>
            </a:r>
            <a:r>
              <a:rPr lang="ru-RU" sz="1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особенности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при заполнении отдельных строк и граф: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строке 1б 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указываются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номера и даты всех первичных счетов-фактур, к которым 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составляется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единый корректировочный. 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Эта информация переносится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из строки 1</a:t>
            </a:r>
            <a:r>
              <a:rPr lang="ru-RU" sz="13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первичных счетов-фактур;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графе 3 по строке А 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указывается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суммарное количество товаров (работ, услуг, имущественных прав) одного наименования из разных счетов-фактур, а остальные графы и строки 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заполняются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уже исходя из этих общих данных. Но для этого нужно, чтобы выполнялись два условия (Письмо Минфина России от 08.09.2014 N 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03-07-15/44970):</a:t>
            </a:r>
            <a:endParaRPr lang="ru-RU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1. все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товары должны быть отгружены по одной цене;</a:t>
            </a:r>
          </a:p>
          <a:p>
            <a:pPr marL="0" indent="0" algn="just">
              <a:buNone/>
            </a:pP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2. изменилось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количество товаров или поменялась их цена на одну и ту же сумму.</a:t>
            </a:r>
          </a:p>
          <a:p>
            <a:pPr marL="0" indent="0" algn="just">
              <a:buNone/>
            </a:pP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	Если хотя бы одно из этих условий не выполнено, то 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строка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А в графе 3 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заполняется в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общем порядке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ru-RU" sz="1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Когда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в книге покупок (продаж) отражается обычный корректировочный счет-фактура, </a:t>
            </a:r>
            <a:r>
              <a:rPr lang="ru-RU" sz="1300" u="sng" dirty="0">
                <a:latin typeface="Calibri" panose="020F0502020204030204" pitchFamily="34" charset="0"/>
                <a:cs typeface="Calibri" panose="020F0502020204030204" pitchFamily="34" charset="0"/>
              </a:rPr>
              <a:t>то в графе 3 книги отражаются N и дата первоначального счета-фактуры, а в графе 5 - N и дата корректировочного счета-фактуры.</a:t>
            </a:r>
          </a:p>
          <a:p>
            <a:pPr marL="0" indent="0" algn="just">
              <a:buNone/>
            </a:pPr>
            <a:endParaRPr lang="ru-RU" sz="1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Если </a:t>
            </a:r>
            <a:r>
              <a:rPr lang="ru-RU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1300" dirty="0">
                <a:latin typeface="Calibri" panose="020F0502020204030204" pitchFamily="34" charset="0"/>
                <a:cs typeface="Calibri" panose="020F0502020204030204" pitchFamily="34" charset="0"/>
              </a:rPr>
              <a:t>книге покупок (продаж) отражается единый корректировочный счет-фактура, </a:t>
            </a:r>
            <a:r>
              <a:rPr lang="ru-RU" sz="1300" u="sng" dirty="0">
                <a:latin typeface="Calibri" panose="020F0502020204030204" pitchFamily="34" charset="0"/>
                <a:cs typeface="Calibri" panose="020F0502020204030204" pitchFamily="34" charset="0"/>
              </a:rPr>
              <a:t>то и в графе 3, и в графе 5 отражаются N и дата этого единого корректировочного счета-фактуры.</a:t>
            </a:r>
          </a:p>
          <a:p>
            <a:pPr marL="0" indent="0" algn="just">
              <a:buNone/>
            </a:pPr>
            <a:endParaRPr lang="ru-RU" sz="1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ru-RU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050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7257" y="125583"/>
            <a:ext cx="9263743" cy="1079228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Последствия представления налогоплательщиком большого количества уточненных налоговых деклараций для устранения расхождений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84383870"/>
              </p:ext>
            </p:extLst>
          </p:nvPr>
        </p:nvGraphicFramePr>
        <p:xfrm>
          <a:off x="1868046" y="1420655"/>
          <a:ext cx="8582802" cy="5172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95380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2183</TotalTime>
  <Words>1370</Words>
  <Application>Microsoft Office PowerPoint</Application>
  <PresentationFormat>Широкоэкранный</PresentationFormat>
  <Paragraphs>76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Georgia Pro Cond</vt:lpstr>
      <vt:lpstr>Wingdings 3</vt:lpstr>
      <vt:lpstr>Легкий дым</vt:lpstr>
      <vt:lpstr>Доклад отдела камеральных проверок №1  Устранение расхождений и несоответствий в налоговых декларациях по НДС, выявленных с использованием ПК «АКС НДС-2»</vt:lpstr>
      <vt:lpstr>Типичные ошибки, допускаемые налогоплательщиками при заполнении Разделов 8-11 декларации по НДС</vt:lpstr>
      <vt:lpstr>Презентация PowerPoint</vt:lpstr>
      <vt:lpstr>Презентация PowerPoint</vt:lpstr>
      <vt:lpstr>Презентация PowerPoint</vt:lpstr>
      <vt:lpstr>Заполнение строки 1б корректировочного счета-фактуры при изменении стоимости товаров (работ, услуг), если ранее составлялся корректировочный счет-фактура в отношении других товаров (работ, услуг).  - Если к счету-фактуре ранее составлялся корректировочный счет-фактура в отношении одних товаров (работ, услуг), то при изменении стоимости других товаров (работ, услуг), в отношении которых корректировочный счет-фактура ранее не составлялся, составляется второй корректировочный счет-фактура, в строке 1б которого указываются номер и дата  первичного счета-фактуры  - Если же второй корректировочный счет-фактура вносит изменения в предыдущий, то по строке 1б второго корректировочного документа нужно указать реквизиты первого корректировочного счета-фактуры*</vt:lpstr>
      <vt:lpstr>Заполнении корректировочного счета-фактуры при неоднократном изменении стоимости отгруженных товаров (работ, услуг) </vt:lpstr>
      <vt:lpstr>Единый корректировочный счет-фактура (ЕКСФ)</vt:lpstr>
      <vt:lpstr>Последствия представления налогоплательщиком большого количества уточненных налоговых деклараций для устранения расхождений</vt:lpstr>
      <vt:lpstr>СПАСИБО ЗА ВНИМАНИЕ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Устранение расхождений и несоответствий в</dc:title>
  <dc:creator>Черных Зарина Казбековна</dc:creator>
  <cp:lastModifiedBy>Черных Зарина Казбековна</cp:lastModifiedBy>
  <cp:revision>92</cp:revision>
  <dcterms:created xsi:type="dcterms:W3CDTF">2021-02-09T12:07:18Z</dcterms:created>
  <dcterms:modified xsi:type="dcterms:W3CDTF">2022-08-10T12:17:40Z</dcterms:modified>
</cp:coreProperties>
</file>