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596" r:id="rId6"/>
    <p:sldId id="277" r:id="rId7"/>
    <p:sldId id="296" r:id="rId8"/>
    <p:sldId id="298" r:id="rId9"/>
    <p:sldId id="589" r:id="rId10"/>
    <p:sldId id="595" r:id="rId11"/>
    <p:sldId id="594" r:id="rId12"/>
    <p:sldId id="597" r:id="rId13"/>
    <p:sldId id="301" r:id="rId14"/>
  </p:sldIdLst>
  <p:sldSz cx="12192000" cy="6858000"/>
  <p:notesSz cx="6858000" cy="9947275"/>
  <p:defaultTextStyle>
    <a:defPPr rtl="0">
      <a:defRPr lang="x-non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5958"/>
  </p:normalViewPr>
  <p:slideViewPr>
    <p:cSldViewPr snapToGrid="0">
      <p:cViewPr varScale="1">
        <p:scale>
          <a:sx n="119" d="100"/>
          <a:sy n="119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91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99091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pPr rtl="0"/>
            <a:fld id="{798C1C13-2C9A-404D-939F-A570147E405E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4" y="9448185"/>
            <a:ext cx="2971800" cy="499090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pPr rtl="0"/>
            <a:fld id="{FB53ADFC-ABB8-401A-BB24-33FDAFEDCEBD}" type="slidenum">
              <a:rPr lang="ru-RU" noProof="1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2733249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91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9091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pPr rtl="0"/>
            <a:fld id="{14B43695-5FA6-4F02-B9E0-061FEB8531FD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rtl="0"/>
            <a:endParaRPr lang="ru-RU" noProof="1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0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9090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pPr rtl="0"/>
            <a:fld id="{4B725628-3A68-42F4-BA86-981817953149}" type="slidenum">
              <a:rPr lang="ru-RU" noProof="1" dirty="0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6492586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ru-RU" noProof="1" smtClean="0"/>
              <a:t>1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859257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ru-RU" noProof="1" smtClean="0"/>
              <a:t>3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959845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4C8E-8FFC-4292-B255-A8F5B007075B}" type="slidenum">
              <a:rPr lang="ru-RU" altLang="ru-RU" smtClean="0"/>
              <a:pPr>
                <a:defRPr/>
              </a:pPr>
              <a:t>6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92223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ru-RU" noProof="1" smtClean="0"/>
              <a:t>9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400134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Овал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ru-RU" noProof="1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B0782AA3-67B9-4765-B9F6-4486863CD55C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8" name="Прямая соединительная линия 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702670-8E65-484A-AE81-011E0AB377F4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6A1581-D96C-4713-A7B2-04645BB123FB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 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6000" y="576000"/>
            <a:ext cx="9888000" cy="11232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/>
          </p:nvPr>
        </p:nvSpPr>
        <p:spPr>
          <a:xfrm>
            <a:off x="1535999" y="2134800"/>
            <a:ext cx="9888000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983568" y="6191252"/>
            <a:ext cx="7103533" cy="3603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100">
                <a:solidFill>
                  <a:srgbClr val="898989"/>
                </a:solidFill>
                <a:latin typeface="Tahoma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altLang="ru-RU" dirty="0"/>
              <a:t>Для внутреннего пользования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11184467" y="6191252"/>
            <a:ext cx="480484" cy="360363"/>
          </a:xfrm>
        </p:spPr>
        <p:txBody>
          <a:bodyPr rIns="0" bIns="0"/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6FD5317A-DBD9-4691-B2BC-116A6E9512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81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B0E4F-7BB1-42EC-B34F-39E61A9121B8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Овал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E63DF0-04AB-40A2-A39B-2EAD6A41AAB2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343B54-B784-47DB-9722-6EEFBA96FE07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BA405B-501A-4E54-AFB2-3B13C5F617A9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208A24-1338-4F05-A509-1513283A2797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D0572F-6397-40EE-AB86-2EC01D1D6D88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97C8E3-02EA-40C4-9657-C147DCAB62A9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1" dirty="0" smtClean="0"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1"/>
              <a:t>Щелкните значок, чтобы добавить изображение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BF24CD-D290-4591-A4FE-82402995ECFA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67E5644-1E61-4311-A31E-84CB9C7AA8A9}" type="slidenum">
              <a:rPr lang="ru-RU" noProof="1" dirty="0" smtClean="0"/>
              <a:t>‹#›</a:t>
            </a:fld>
            <a:endParaRPr lang="ru-RU" noProof="1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1FA4ABA8-BD9A-4E07-908B-7C1BB26B50FF}" type="datetime1">
              <a:rPr lang="ru-RU" noProof="1" smtClean="0"/>
              <a:t>10.11.2021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4FAB73BC-B049-4115-A692-8D63A059BFB8}" type="slidenum">
              <a:rPr lang="ru-RU" noProof="1" dirty="0" smtClean="0"/>
              <a:pPr/>
              <a:t>‹#›</a:t>
            </a:fld>
            <a:endParaRPr lang="ru-RU" noProof="1"/>
          </a:p>
        </p:txBody>
      </p:sp>
      <p:cxnSp>
        <p:nvCxnSpPr>
          <p:cNvPr id="7" name="Прямая соединительная линия 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188" y="0"/>
            <a:ext cx="12250188" cy="6858000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1430" y="3049960"/>
            <a:ext cx="8356677" cy="1090938"/>
          </a:xfrm>
        </p:spPr>
        <p:txBody>
          <a:bodyPr rtlCol="0" anchor="b">
            <a:normAutofit/>
          </a:bodyPr>
          <a:lstStyle/>
          <a:p>
            <a:pPr algn="ctr"/>
            <a:r>
              <a:rPr lang="ru-RU" sz="3600" noProof="1">
                <a:solidFill>
                  <a:srgbClr val="FFFFFF"/>
                </a:solidFill>
              </a:rPr>
              <a:t>ВНЕДРЕНИЕ Налоговой оговорки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779A14-7503-4F42-9122-8E301C325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Контроль трудовых ресурсов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3644A9-BA9C-45A1-B3AC-2BEDB968F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48468" cy="402336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1.   Допуск сотрудников на объект при наличии СЗВ-М и СЗВ-ТД </a:t>
            </a:r>
          </a:p>
          <a:p>
            <a:pPr marL="0" indent="0">
              <a:buNone/>
            </a:pPr>
            <a:r>
              <a:rPr lang="ru-RU" sz="1800" dirty="0"/>
              <a:t>2.   Подписание актов выполненных работ с фиксацией фактически отработанных человеко-часов</a:t>
            </a:r>
          </a:p>
          <a:p>
            <a:pPr marL="0" indent="0">
              <a:buNone/>
            </a:pPr>
            <a:r>
              <a:rPr lang="ru-RU" sz="1800" dirty="0"/>
              <a:t>3.   Ежеквартальное сопоставление сотрудников с отчетом РСВ с помощью информационного ресурса</a:t>
            </a:r>
          </a:p>
          <a:p>
            <a:pPr marL="342900" indent="-342900">
              <a:buFont typeface="+mj-lt"/>
              <a:buAutoNum type="arabicPeriod"/>
            </a:pPr>
            <a:endParaRPr lang="ru-RU" sz="1800" dirty="0"/>
          </a:p>
          <a:p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r>
              <a:rPr lang="ru-RU" sz="1800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03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B0518-B438-4F6B-BA51-EC1C3A0D7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/>
            </a:br>
            <a:r>
              <a:rPr lang="ru-RU" sz="3200" dirty="0"/>
              <a:t>Информационный ресурс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B2A83B2-9954-4AF5-B246-C85EC175AD59}"/>
              </a:ext>
            </a:extLst>
          </p:cNvPr>
          <p:cNvPicPr/>
          <p:nvPr/>
        </p:nvPicPr>
        <p:blipFill rotWithShape="1">
          <a:blip r:embed="rId2"/>
          <a:srcRect t="3236" r="589" b="3560"/>
          <a:stretch/>
        </p:blipFill>
        <p:spPr>
          <a:xfrm>
            <a:off x="1536000" y="1331495"/>
            <a:ext cx="9888000" cy="485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763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544" y="1083979"/>
            <a:ext cx="4142865" cy="428937"/>
          </a:xfrm>
        </p:spPr>
        <p:txBody>
          <a:bodyPr rtlCol="0">
            <a:noAutofit/>
          </a:bodyPr>
          <a:lstStyle/>
          <a:p>
            <a:r>
              <a:rPr lang="ru-RU" sz="3200" noProof="1"/>
              <a:t>ЦЕЛИ проекта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1026367" y="2117922"/>
            <a:ext cx="10347648" cy="2527289"/>
            <a:chOff x="-53456" y="991573"/>
            <a:chExt cx="10347648" cy="2527289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4974" y="2798862"/>
              <a:ext cx="2868750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/>
            <p:cNvSpPr txBox="1"/>
            <p:nvPr/>
          </p:nvSpPr>
          <p:spPr>
            <a:xfrm>
              <a:off x="5843491" y="991573"/>
              <a:ext cx="4450701" cy="16858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rtlCol="0" anchor="t" anchorCtr="0">
              <a:noAutofit/>
            </a:bodyPr>
            <a:lstStyle/>
            <a:p>
              <a:pPr marL="342900" indent="-342900" defTabSz="711200">
                <a:spcBef>
                  <a:spcPct val="0"/>
                </a:spcBef>
                <a:spcAft>
                  <a:spcPct val="35000"/>
                </a:spcAft>
                <a:buAutoNum type="arabicPeriod"/>
                <a:defRPr cap="all"/>
              </a:pPr>
              <a:r>
                <a:rPr lang="ru-RU" kern="1200" noProof="1"/>
                <a:t>Изменение формата конкурсных процедур</a:t>
              </a:r>
            </a:p>
            <a:p>
              <a:pPr marL="342900" indent="-342900" defTabSz="711200">
                <a:spcBef>
                  <a:spcPct val="0"/>
                </a:spcBef>
                <a:spcAft>
                  <a:spcPct val="35000"/>
                </a:spcAft>
                <a:buAutoNum type="arabicPeriod"/>
                <a:defRPr cap="all"/>
              </a:pPr>
              <a:r>
                <a:rPr lang="ru-RU" kern="1200" noProof="1"/>
                <a:t>изменение договорных конструкций</a:t>
              </a:r>
            </a:p>
            <a:p>
              <a:pPr marL="342900" indent="-342900" defTabSz="711200">
                <a:spcBef>
                  <a:spcPct val="0"/>
                </a:spcBef>
                <a:spcAft>
                  <a:spcPct val="35000"/>
                </a:spcAft>
                <a:buAutoNum type="arabicPeriod"/>
                <a:defRPr cap="all"/>
              </a:pPr>
              <a:r>
                <a:rPr lang="ru-RU" kern="1200" noProof="1"/>
                <a:t>внедрение системы контроля исполнения договора</a:t>
              </a:r>
              <a:endParaRPr lang="ru-RU" cap="all" noProof="1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-53456" y="991573"/>
              <a:ext cx="4242320" cy="11944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rtlCol="0" anchor="t" anchorCtr="0">
              <a:noAutofit/>
            </a:bodyPr>
            <a:lstStyle/>
            <a:p>
              <a:pPr marL="342900" lvl="0" indent="-342900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  <a:defRPr cap="all"/>
              </a:pPr>
              <a:r>
                <a:rPr lang="ru-RU" kern="1200" noProof="1"/>
                <a:t>Собираемость налогов с  фот и ндс В полном объеме</a:t>
              </a:r>
            </a:p>
            <a:p>
              <a:pPr marL="342900" lvl="0" indent="-342900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  <a:defRPr cap="all"/>
              </a:pPr>
              <a:r>
                <a:rPr lang="ru-RU" kern="1200" noProof="1"/>
                <a:t>Исключение налоговых и коммерческих рисков при найме подрядчиков</a:t>
              </a:r>
            </a:p>
            <a:p>
              <a:pPr marL="342900" lvl="0" indent="-342900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  <a:defRPr cap="all"/>
              </a:pPr>
              <a:r>
                <a:rPr lang="ru-RU" kern="1200" noProof="1"/>
                <a:t>восстановление единых условий для честной конкуренции</a:t>
              </a:r>
              <a:endParaRPr lang="ru-RU" kern="12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2A07F6D5-3968-4D8D-900A-015BB17203A6}"/>
              </a:ext>
            </a:extLst>
          </p:cNvPr>
          <p:cNvSpPr txBox="1">
            <a:spLocks/>
          </p:cNvSpPr>
          <p:nvPr/>
        </p:nvSpPr>
        <p:spPr>
          <a:xfrm>
            <a:off x="7230365" y="1083979"/>
            <a:ext cx="4674047" cy="428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noProof="1"/>
              <a:t>Задачи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401741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CDCA2-2AF6-4408-A45C-9936783FC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основа обеления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8291BA-5EA7-4961-BFE3-143EB5610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1.  Правила закупки для достижения целевой модели:  </a:t>
            </a:r>
          </a:p>
          <a:p>
            <a:pPr marL="0" indent="0">
              <a:buNone/>
            </a:pPr>
            <a:r>
              <a:rPr lang="ru-RU" sz="1800" dirty="0"/>
              <a:t>       - Тендерные процедуры</a:t>
            </a:r>
          </a:p>
          <a:p>
            <a:pPr marL="0" indent="0">
              <a:buNone/>
            </a:pPr>
            <a:r>
              <a:rPr lang="ru-RU" sz="1800" dirty="0"/>
              <a:t>       - Договорные конструкции</a:t>
            </a:r>
          </a:p>
          <a:p>
            <a:pPr marL="0" indent="0">
              <a:buNone/>
            </a:pPr>
            <a:r>
              <a:rPr lang="ru-RU" sz="1800" dirty="0"/>
              <a:t>       - Контроль исполнения договора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2.  Контроль наличия трудовых ресурсов у подрядчика/субподрядчика </a:t>
            </a:r>
          </a:p>
          <a:p>
            <a:pPr marL="0" indent="0">
              <a:buNone/>
            </a:pPr>
            <a:br>
              <a:rPr lang="ru-RU" sz="1800" dirty="0"/>
            </a:br>
            <a:r>
              <a:rPr lang="ru-RU" sz="1800" dirty="0"/>
              <a:t>3.  Контроль «разрывов» по НДС</a:t>
            </a:r>
          </a:p>
        </p:txBody>
      </p:sp>
    </p:spTree>
    <p:extLst>
      <p:ext uri="{BB962C8B-B14F-4D97-AF65-F5344CB8AC3E}">
        <p14:creationId xmlns:p14="http://schemas.microsoft.com/office/powerpoint/2010/main" val="115385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3D3CE-0EFA-4134-8E1C-28908F594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Проведение конкурса и                          Заключение договора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A99148-4E24-4BAB-8821-614DC54A4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349888" cy="402336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1.   Основной ОКВЭД  Подрядчика входит в группу 81</a:t>
            </a:r>
          </a:p>
          <a:p>
            <a:pPr marL="0" indent="0">
              <a:buNone/>
            </a:pPr>
            <a:r>
              <a:rPr lang="ru-RU" sz="1800" dirty="0"/>
              <a:t>2.   Фиксация стоимости в человеко-часах, а также стоимости услуг за квадратный метр.</a:t>
            </a:r>
          </a:p>
          <a:p>
            <a:pPr marL="0" indent="0">
              <a:buNone/>
            </a:pPr>
            <a:r>
              <a:rPr lang="ru-RU" sz="1800" dirty="0"/>
              <a:t>3.   Фиксация минимальной стоимости расходов на трудовые ресурсы, привлекаемые подрядчиком</a:t>
            </a:r>
          </a:p>
          <a:p>
            <a:pPr marL="0" indent="0">
              <a:buNone/>
            </a:pPr>
            <a:r>
              <a:rPr lang="ru-RU" sz="1800" dirty="0"/>
              <a:t>       по договору </a:t>
            </a:r>
          </a:p>
          <a:p>
            <a:pPr marL="0" indent="0">
              <a:buNone/>
            </a:pPr>
            <a:r>
              <a:rPr lang="ru-RU" sz="1800" dirty="0"/>
              <a:t>4.   Подписание налоговой оговорки</a:t>
            </a:r>
          </a:p>
          <a:p>
            <a:pPr marL="0" indent="0">
              <a:buNone/>
            </a:pPr>
            <a:r>
              <a:rPr lang="ru-RU" sz="1800" dirty="0"/>
              <a:t>5.   Подписание согласия на признание сведений, составляющих налоговую тайну, общедоступными, в </a:t>
            </a:r>
          </a:p>
          <a:p>
            <a:pPr marL="0" indent="0">
              <a:buNone/>
            </a:pPr>
            <a:r>
              <a:rPr lang="ru-RU" sz="1800" dirty="0"/>
              <a:t>       соответствии с </a:t>
            </a:r>
            <a:r>
              <a:rPr lang="ru-RU" sz="1800" dirty="0" err="1"/>
              <a:t>пп</a:t>
            </a:r>
            <a:r>
              <a:rPr lang="ru-RU" sz="1800" dirty="0"/>
              <a:t>. 1 п. 1 с. 102 НК РФ по форме, утвержденной Приказом ФНС России от 15.11.2016</a:t>
            </a:r>
          </a:p>
          <a:p>
            <a:pPr marL="0" indent="0">
              <a:buNone/>
            </a:pPr>
            <a:r>
              <a:rPr lang="ru-RU" sz="1800" dirty="0"/>
              <a:t>       № ММВ-7-17/615@</a:t>
            </a:r>
          </a:p>
          <a:p>
            <a:pPr marL="0" indent="0">
              <a:buNone/>
            </a:pPr>
            <a:endParaRPr lang="ru-RU" sz="1800" dirty="0"/>
          </a:p>
          <a:p>
            <a:pPr marL="342900" indent="-342900">
              <a:buFont typeface="+mj-lt"/>
              <a:buAutoNum type="arabicPeriod"/>
            </a:pP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9118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583497" y="4182161"/>
            <a:ext cx="7488832" cy="2086497"/>
          </a:xfrm>
        </p:spPr>
        <p:txBody>
          <a:bodyPr>
            <a:normAutofit/>
          </a:bodyPr>
          <a:lstStyle/>
          <a:p>
            <a:pPr marL="380990" indent="-380990">
              <a:lnSpc>
                <a:spcPct val="100000"/>
              </a:lnSpc>
              <a:buFont typeface="Courier New" charset="0"/>
              <a:buChar char="o"/>
            </a:pPr>
            <a:r>
              <a:rPr lang="ru-RU" sz="1800" dirty="0">
                <a:latin typeface="Calibri" panose="020F0502020204030204" pitchFamily="34" charset="0"/>
                <a:ea typeface="Circe" charset="0"/>
                <a:cs typeface="Calibri" panose="020F0502020204030204" pitchFamily="34" charset="0"/>
              </a:rPr>
              <a:t>трудовом ресурсе;</a:t>
            </a:r>
          </a:p>
          <a:p>
            <a:pPr marL="380990" indent="-380990">
              <a:lnSpc>
                <a:spcPct val="100000"/>
              </a:lnSpc>
              <a:buFont typeface="Courier New" charset="0"/>
              <a:buChar char="o"/>
            </a:pPr>
            <a:r>
              <a:rPr lang="ru-RU" sz="1800" dirty="0">
                <a:latin typeface="Calibri" panose="020F0502020204030204" pitchFamily="34" charset="0"/>
                <a:ea typeface="Circe" charset="0"/>
                <a:cs typeface="Calibri" panose="020F0502020204030204" pitchFamily="34" charset="0"/>
              </a:rPr>
              <a:t>средней заработной плате;</a:t>
            </a:r>
          </a:p>
          <a:p>
            <a:pPr marL="380990" indent="-380990">
              <a:lnSpc>
                <a:spcPct val="100000"/>
              </a:lnSpc>
              <a:buFont typeface="Courier New" charset="0"/>
              <a:buChar char="o"/>
            </a:pPr>
            <a:r>
              <a:rPr lang="ru-RU" sz="1800" dirty="0">
                <a:solidFill>
                  <a:srgbClr val="C00000"/>
                </a:solidFill>
                <a:latin typeface="Calibri" panose="020F0502020204030204" pitchFamily="34" charset="0"/>
                <a:ea typeface="Circe" charset="0"/>
                <a:cs typeface="Calibri" panose="020F0502020204030204" pitchFamily="34" charset="0"/>
              </a:rPr>
              <a:t>несформированном источнике для применения вычета по НДС («разрывы» по цепочке с участием контрагента)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D5317A-DBD9-4691-B2BC-116A6E95129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20686" y="918540"/>
            <a:ext cx="8928992" cy="1405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ea typeface="Circe Extra Bold" charset="0"/>
                <a:cs typeface="Circe Extra Bold" charset="0"/>
              </a:rPr>
              <a:t>КОНТРОЛЬ «РАЗРЫВОВ» ПО НДС</a:t>
            </a:r>
            <a:br>
              <a:rPr lang="ru-RU" sz="2933" b="1" dirty="0">
                <a:ea typeface="Circe Extra Bold" charset="0"/>
                <a:cs typeface="Circe Extra Bold" charset="0"/>
              </a:rPr>
            </a:br>
            <a:r>
              <a:rPr lang="ru-RU" sz="2400" dirty="0">
                <a:ea typeface="Circe" charset="0"/>
                <a:cs typeface="Circe" charset="0"/>
              </a:rPr>
              <a:t>ВОЗМЕЩЕНИЕ ПОТЕРЬ=НАЛОГОВАЯ ОГОВОРКА</a:t>
            </a:r>
            <a:br>
              <a:rPr lang="ru-RU" sz="2933" b="1" dirty="0">
                <a:ea typeface="Circe Extra Bold" charset="0"/>
                <a:cs typeface="Circe Extra Bold" charset="0"/>
              </a:rPr>
            </a:br>
            <a:endParaRPr lang="ru-RU" sz="2933" b="1" dirty="0">
              <a:ea typeface="Circe" charset="0"/>
              <a:cs typeface="Circe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24743" y="1993416"/>
            <a:ext cx="11041227" cy="1123669"/>
          </a:xfrm>
          <a:prstGeom prst="rect">
            <a:avLst/>
          </a:prstGeom>
          <a:effectLst/>
        </p:spPr>
        <p:txBody>
          <a:bodyPr vert="horz" lIns="121920" tIns="60960" rIns="121920" bIns="60960" rtlCol="0" anchor="t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1950" kern="1200" cap="all" baseline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Verdana" pitchFamily="34" charset="0"/>
                <a:cs typeface="Verdana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800" cap="none" dirty="0">
                <a:latin typeface="+mn-lt"/>
                <a:ea typeface="Circe" charset="0"/>
                <a:cs typeface="Circe" charset="0"/>
              </a:rPr>
              <a:t>ФАСИЛИТИ-КОМПАНИИ И ИХ ПОДРЯДЧИКИ, ЯВЛЯЮЩИЕСЯ ПЛАТЕЛЬЩИКАМИ НДС, ДАЮТ </a:t>
            </a:r>
            <a:r>
              <a:rPr lang="ru-RU" sz="1800" cap="none" dirty="0">
                <a:solidFill>
                  <a:srgbClr val="C00000"/>
                </a:solidFill>
                <a:latin typeface="+mn-lt"/>
                <a:ea typeface="Circe" charset="0"/>
                <a:cs typeface="Circe" charset="0"/>
              </a:rPr>
              <a:t>СОГЛАСИЯ НА ПРИЗНАНИЕ СВЕДЕНИЙ НАЛОГОВОЙ ТАЙНЫ ОБЩЕДОСТУПНЫМИ С КЕЙСОМ GRUZ</a:t>
            </a:r>
            <a:r>
              <a:rPr lang="en-US" sz="1800" cap="none" dirty="0">
                <a:solidFill>
                  <a:srgbClr val="C00000"/>
                </a:solidFill>
                <a:latin typeface="+mn-lt"/>
                <a:ea typeface="Circe" charset="0"/>
                <a:cs typeface="Circe" charset="0"/>
              </a:rPr>
              <a:t>* </a:t>
            </a:r>
            <a:r>
              <a:rPr lang="ru-RU" sz="1800" cap="none" dirty="0">
                <a:latin typeface="+mn-lt"/>
                <a:ea typeface="Circe" charset="0"/>
                <a:cs typeface="Circe" charset="0"/>
              </a:rPr>
              <a:t>В ОТНОШЕНИИ СВЕДЕНИЙ: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83498" y="3257974"/>
            <a:ext cx="9985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Circe Light" charset="0"/>
                <a:ea typeface="Circe Light" charset="0"/>
                <a:cs typeface="Circe Light" charset="0"/>
              </a:rPr>
              <a:t>*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Circe Light" charset="0"/>
                <a:ea typeface="Circe Light" charset="0"/>
                <a:cs typeface="Circe Light" charset="0"/>
              </a:rPr>
              <a:t>письмо ФНС России 19.03.2020 № СД-4-2/4748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Circe Light" charset="0"/>
                <a:ea typeface="Circe Light" charset="0"/>
                <a:cs typeface="Circe Light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Circe Light" charset="0"/>
                <a:ea typeface="Circe Light" charset="0"/>
                <a:cs typeface="Circe Light" charset="0"/>
              </a:rPr>
              <a:t>О порядке предоставления согласия налогоплательщика (плательщика страховых взносов) о признании сведений, составляющих налоговую тайну, общедоступными с кодами "1000", "1100", "1300", "1400", </a:t>
            </a:r>
            <a:r>
              <a:rPr lang="ru-RU" sz="1200" b="1" dirty="0">
                <a:solidFill>
                  <a:srgbClr val="C00000"/>
                </a:solidFill>
                <a:latin typeface="Circe Light" charset="0"/>
                <a:ea typeface="Circe Light" charset="0"/>
                <a:cs typeface="Circe Light" charset="0"/>
              </a:rPr>
              <a:t>кейс "GRUZ"</a:t>
            </a:r>
            <a:endParaRPr lang="ru-RU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59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D5317A-DBD9-4691-B2BC-116A6E95129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49942" y="1481904"/>
            <a:ext cx="10374767" cy="558988"/>
          </a:xfrm>
          <a:prstGeom prst="rect">
            <a:avLst/>
          </a:prstGeom>
          <a:effectLst/>
        </p:spPr>
        <p:txBody>
          <a:bodyPr vert="horz" lIns="121920" tIns="60960" rIns="121920" bIns="60960" rtlCol="0" anchor="t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1950" kern="1200" cap="all" baseline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Verdana" pitchFamily="34" charset="0"/>
                <a:cs typeface="Verdana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133" dirty="0">
                <a:latin typeface="+mn-lt"/>
                <a:ea typeface="Circe Extra Bold" charset="0"/>
                <a:cs typeface="Circe Extra Bold" charset="0"/>
              </a:rPr>
              <a:t>КАК ЭТО РАБОТАЕТ? </a:t>
            </a: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8460557" y="1415199"/>
            <a:ext cx="3288369" cy="4889836"/>
          </a:xfrm>
          <a:prstGeom prst="wedgeRectCallout">
            <a:avLst>
              <a:gd name="adj1" fmla="val -67658"/>
              <a:gd name="adj2" fmla="val -20129"/>
            </a:avLst>
          </a:prstGeom>
          <a:solidFill>
            <a:schemeClr val="accent1">
              <a:alpha val="12000"/>
            </a:schemeClr>
          </a:solidFill>
          <a:ln w="12700">
            <a:solidFill>
              <a:schemeClr val="accent1">
                <a:shade val="50000"/>
                <a:alpha val="4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</a:pPr>
            <a:r>
              <a:rPr lang="ru-RU" sz="1200" dirty="0">
                <a:solidFill>
                  <a:srgbClr val="0070C0"/>
                </a:solidFill>
                <a:ea typeface="Circe Light" charset="0"/>
                <a:cs typeface="Circe Light" charset="0"/>
              </a:rPr>
              <a:t>«МИ ФНС России по КН (ИФНС России) сообщает, что на основании анализа данных, содержащихся в информационных системах налоговых органов, в отношении представленной «Заказчиком, ИНН» «__»_______ 201__ налоговой декларации по НДС за «налоговый период» выявлены обстоятельства, свидетельствующие о наличии несформированного источника по цепочке поставщиков товаров (работ, услуг) для принятия к вычету сумм НДС по взаимоотношениям с контрагентом-продавцом «Исполнителем, ИНН».</a:t>
            </a:r>
          </a:p>
          <a:p>
            <a:pPr>
              <a:lnSpc>
                <a:spcPct val="100000"/>
              </a:lnSpc>
            </a:pPr>
            <a:r>
              <a:rPr lang="ru-RU" sz="1200" i="1" dirty="0">
                <a:solidFill>
                  <a:srgbClr val="C00000"/>
                </a:solidFill>
              </a:rPr>
              <a:t>Настоящим ИФНС России «наименование инспекции, код» предлагает «наименование налогоплательщика – получателя данного письма, ИНН» урегулировать возникшую ситуацию в срок до «__» _______ 201_.» *</a:t>
            </a:r>
          </a:p>
          <a:p>
            <a:pPr>
              <a:lnSpc>
                <a:spcPct val="100000"/>
              </a:lnSpc>
            </a:pPr>
            <a:endParaRPr lang="ru-RU" sz="1200" i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endParaRPr lang="ru-RU" sz="1200" i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endParaRPr lang="ru-RU" sz="1200" i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1200" i="1" dirty="0">
                <a:solidFill>
                  <a:srgbClr val="C00000"/>
                </a:solidFill>
              </a:rPr>
              <a:t>* Не указывается, если контрагент=фактический производитель товара, работы/услуги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55557" y="897129"/>
            <a:ext cx="103691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ea typeface="Circe Extra Bold" charset="0"/>
                <a:cs typeface="Circe Extra Bold" charset="0"/>
              </a:rPr>
              <a:t>ИНФОРМИРОВАНИЕ О «РАЗРЫВАХ» ПО НДС</a:t>
            </a:r>
            <a:endParaRPr lang="ru-RU" sz="3200" dirty="0">
              <a:ea typeface="Circe" charset="0"/>
              <a:cs typeface="Circe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7436" y="2531239"/>
            <a:ext cx="729681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996" indent="-342891" algn="just">
              <a:buAutoNum type="arabicPeriod"/>
            </a:pPr>
            <a:r>
              <a:rPr lang="ru-RU" sz="1400" dirty="0">
                <a:ea typeface="Circe" charset="0"/>
                <a:cs typeface="Circe" charset="0"/>
              </a:rPr>
              <a:t>Территориальные налоговые органы на основании анализа данных ПК АСК НДС-2 </a:t>
            </a:r>
            <a:r>
              <a:rPr lang="ru-RU" sz="1400" i="1" dirty="0">
                <a:ea typeface="Circe" charset="0"/>
                <a:cs typeface="Circe" charset="0"/>
              </a:rPr>
              <a:t>(в течение 2-х месяцев от сдачи деклараций по НДС) </a:t>
            </a:r>
            <a:r>
              <a:rPr lang="ru-RU" sz="1400" dirty="0">
                <a:ea typeface="Circe" charset="0"/>
                <a:cs typeface="Circe" charset="0"/>
              </a:rPr>
              <a:t>устанавливают признаки  наличия «разрыва» и направляют </a:t>
            </a:r>
            <a:r>
              <a:rPr lang="ru-RU" sz="1400" dirty="0">
                <a:solidFill>
                  <a:srgbClr val="0070C0"/>
                </a:solidFill>
                <a:ea typeface="Circe" charset="0"/>
                <a:cs typeface="Circe" charset="0"/>
              </a:rPr>
              <a:t>Информационное письмо № 1 </a:t>
            </a:r>
            <a:r>
              <a:rPr lang="ru-RU" sz="1400" dirty="0">
                <a:ea typeface="Circe" charset="0"/>
                <a:cs typeface="Circe" charset="0"/>
              </a:rPr>
              <a:t>всем участникам связанной цепочки, </a:t>
            </a:r>
            <a:r>
              <a:rPr lang="ru-RU" sz="1400" dirty="0">
                <a:solidFill>
                  <a:srgbClr val="C00000"/>
                </a:solidFill>
                <a:ea typeface="Circe" charset="0"/>
                <a:cs typeface="Circe" charset="0"/>
              </a:rPr>
              <a:t>давшим согласие</a:t>
            </a:r>
            <a:r>
              <a:rPr lang="en-US" sz="1400" dirty="0">
                <a:solidFill>
                  <a:srgbClr val="C00000"/>
                </a:solidFill>
                <a:ea typeface="Circe" charset="0"/>
                <a:cs typeface="Circe" charset="0"/>
              </a:rPr>
              <a:t> </a:t>
            </a:r>
            <a:r>
              <a:rPr lang="ru-RU" sz="1400" dirty="0">
                <a:solidFill>
                  <a:srgbClr val="C00000"/>
                </a:solidFill>
                <a:ea typeface="Circe" charset="0"/>
                <a:cs typeface="Circe" charset="0"/>
              </a:rPr>
              <a:t>о раскрытии налоговой тайны;</a:t>
            </a:r>
          </a:p>
          <a:p>
            <a:pPr marL="143996" indent="-342891" algn="just">
              <a:buAutoNum type="arabicPeriod"/>
            </a:pPr>
            <a:endParaRPr lang="ru-RU" sz="1400" dirty="0">
              <a:solidFill>
                <a:srgbClr val="C00000"/>
              </a:solidFill>
              <a:ea typeface="Circe" charset="0"/>
              <a:cs typeface="Circe" charset="0"/>
            </a:endParaRPr>
          </a:p>
          <a:p>
            <a:pPr marL="143996" indent="-342891" algn="just">
              <a:buAutoNum type="arabicPeriod"/>
            </a:pPr>
            <a:r>
              <a:rPr lang="ru-RU" sz="1400" dirty="0">
                <a:ea typeface="Circe" charset="0"/>
                <a:cs typeface="Circe" charset="0"/>
              </a:rPr>
              <a:t>Налогоплательщики, получившие письмо о наличии «разрыва», вправе добровольно урегулировать разрыв в установленный в Информационном письме №1 срок (1 месяц);</a:t>
            </a:r>
          </a:p>
          <a:p>
            <a:pPr marL="143996" indent="-342891" algn="just">
              <a:buAutoNum type="arabicPeriod"/>
            </a:pPr>
            <a:endParaRPr lang="ru-RU" sz="1400" dirty="0">
              <a:ea typeface="Circe" charset="0"/>
              <a:cs typeface="Circe" charset="0"/>
            </a:endParaRPr>
          </a:p>
          <a:p>
            <a:pPr marL="143996" indent="-342891" algn="just">
              <a:buFont typeface="Arial" charset="0"/>
              <a:buAutoNum type="arabicPeriod"/>
            </a:pPr>
            <a:r>
              <a:rPr lang="ru-RU" sz="1400" dirty="0">
                <a:ea typeface="Circe" charset="0"/>
                <a:cs typeface="Circe" charset="0"/>
              </a:rPr>
              <a:t>Через 1 месяц территориальные налоговые органы направляют </a:t>
            </a:r>
            <a:r>
              <a:rPr lang="ru-RU" sz="1400" dirty="0">
                <a:solidFill>
                  <a:srgbClr val="0070C0"/>
                </a:solidFill>
                <a:ea typeface="Circe" charset="0"/>
                <a:cs typeface="Circe" charset="0"/>
              </a:rPr>
              <a:t>Информационное письмо № 2 </a:t>
            </a:r>
            <a:r>
              <a:rPr lang="ru-RU" sz="1400" dirty="0">
                <a:ea typeface="Circe" charset="0"/>
                <a:cs typeface="Circe" charset="0"/>
              </a:rPr>
              <a:t>с информацией об урегулировании либо не урегулировании разрыва.</a:t>
            </a:r>
          </a:p>
          <a:p>
            <a:pPr marL="143996" indent="-342891" algn="just">
              <a:buFont typeface="Arial" charset="0"/>
              <a:buAutoNum type="arabicPeriod"/>
            </a:pPr>
            <a:endParaRPr lang="ru-RU" sz="1400" dirty="0">
              <a:ea typeface="Circe" charset="0"/>
              <a:cs typeface="Circe" charset="0"/>
            </a:endParaRPr>
          </a:p>
          <a:p>
            <a:pPr marL="143996" indent="-342891" algn="just">
              <a:buAutoNum type="arabicPeriod"/>
            </a:pPr>
            <a:r>
              <a:rPr lang="ru-RU" sz="1400" dirty="0">
                <a:ea typeface="Circe" charset="0"/>
                <a:cs typeface="Circe" charset="0"/>
              </a:rPr>
              <a:t>Если разрыв не урегулирован, Заказчик вправе:</a:t>
            </a:r>
          </a:p>
          <a:p>
            <a:pPr lvl="1" algn="just"/>
            <a:r>
              <a:rPr lang="ru-RU" sz="1400" dirty="0">
                <a:ea typeface="Circe" charset="0"/>
                <a:cs typeface="Circe" charset="0"/>
              </a:rPr>
              <a:t>4.1. Не применить вычет по НДС по операциям с поставщиком (снять с вычета, подав УНД) и удержать с Поставщика уплаченный в бюджет НДС по «Налоговой оговорке»;</a:t>
            </a:r>
          </a:p>
          <a:p>
            <a:pPr lvl="1" algn="just"/>
            <a:r>
              <a:rPr lang="ru-RU" sz="1400" dirty="0">
                <a:ea typeface="Circe" charset="0"/>
                <a:cs typeface="Circe" charset="0"/>
              </a:rPr>
              <a:t>4.2. Разместить поставщика в публичном </a:t>
            </a:r>
            <a:r>
              <a:rPr lang="ru-RU" sz="1400" dirty="0">
                <a:solidFill>
                  <a:srgbClr val="0066B4"/>
                </a:solidFill>
                <a:ea typeface="Circe" charset="0"/>
                <a:cs typeface="Circe" charset="0"/>
              </a:rPr>
              <a:t>Информационном ресурсе </a:t>
            </a:r>
            <a:r>
              <a:rPr lang="ru-RU" sz="1400" dirty="0">
                <a:ea typeface="Circe" charset="0"/>
                <a:cs typeface="Circe" charset="0"/>
              </a:rPr>
              <a:t>со сведениями о налоговых «разрывах» </a:t>
            </a:r>
          </a:p>
        </p:txBody>
      </p:sp>
    </p:spTree>
    <p:extLst>
      <p:ext uri="{BB962C8B-B14F-4D97-AF65-F5344CB8AC3E}">
        <p14:creationId xmlns:p14="http://schemas.microsoft.com/office/powerpoint/2010/main" val="50680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D5317A-DBD9-4691-B2BC-116A6E951297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36645" y="838548"/>
            <a:ext cx="9025003" cy="1364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ea typeface="Circe Extra Bold" charset="0"/>
                <a:cs typeface="Circe Extra Bold" charset="0"/>
              </a:rPr>
              <a:t>КОНТРОЛЬ «РАЗРЫВОВ» ПО НДС/</a:t>
            </a:r>
            <a:br>
              <a:rPr lang="ru-RU" sz="2933" b="1" dirty="0">
                <a:ea typeface="Circe Extra Bold" charset="0"/>
                <a:cs typeface="Circe Extra Bold" charset="0"/>
              </a:rPr>
            </a:br>
            <a:r>
              <a:rPr lang="ru-RU" sz="2133" dirty="0">
                <a:ea typeface="Circe" charset="0"/>
                <a:cs typeface="Circe" charset="0"/>
              </a:rPr>
              <a:t>ВОЗМЕЩЕНИЕ ПОТЕРЬ=НАЛОГОВАЯ ОГОВОРКА</a:t>
            </a:r>
            <a:br>
              <a:rPr lang="ru-RU" sz="2933" b="1" dirty="0">
                <a:ea typeface="Circe Extra Bold" charset="0"/>
                <a:cs typeface="Circe Extra Bold" charset="0"/>
              </a:rPr>
            </a:br>
            <a:endParaRPr lang="ru-RU" sz="2933" b="1" dirty="0">
              <a:ea typeface="Circe" charset="0"/>
              <a:cs typeface="Circe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40770" y="1896740"/>
            <a:ext cx="9871883" cy="672075"/>
          </a:xfrm>
          <a:prstGeom prst="rect">
            <a:avLst/>
          </a:prstGeom>
          <a:effectLst/>
        </p:spPr>
        <p:txBody>
          <a:bodyPr vert="horz" lIns="121920" tIns="60960" rIns="121920" bIns="60960" rtlCol="0" anchor="t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1950" kern="1200" cap="all" baseline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Verdana" pitchFamily="34" charset="0"/>
                <a:cs typeface="Verdana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600" b="1" cap="none" dirty="0">
                <a:latin typeface="+mn-lt"/>
                <a:ea typeface="Circe" charset="0"/>
                <a:cs typeface="Circe" charset="0"/>
              </a:rPr>
              <a:t>ОБЯЗАТЕЛЬНОЕ ВКЛЮЧЕНИЕ В ДОГОВОРЫ ОСОБЫХ УСЛОВИЙ (НАЛОГОВОЙ ОГОВОРКИ) ПО РЕКОМЕНДУЕМЫМ ФОРМАМ: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5360" y="2568815"/>
            <a:ext cx="110412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1600" u="sng" dirty="0">
                <a:solidFill>
                  <a:srgbClr val="C00000"/>
                </a:solidFill>
                <a:ea typeface="Circe" charset="0"/>
                <a:cs typeface="Circe" charset="0"/>
              </a:rPr>
              <a:t>ВОЗМЕЩЕНИЕ ИМУЩЕСТВЕННЫХ ПОТЕРЬ </a:t>
            </a:r>
            <a:r>
              <a:rPr lang="ru-RU" sz="1600" dirty="0">
                <a:solidFill>
                  <a:srgbClr val="C00000"/>
                </a:solidFill>
                <a:ea typeface="Circe" charset="0"/>
                <a:cs typeface="Circe" charset="0"/>
              </a:rPr>
              <a:t>(статья 406.1 ГК РФ) – инструмент оперативного добровольного взаимодействия сторон = </a:t>
            </a:r>
            <a:r>
              <a:rPr lang="ru-RU" sz="1600" u="sng" dirty="0">
                <a:solidFill>
                  <a:srgbClr val="C00000"/>
                </a:solidFill>
                <a:ea typeface="Circe" charset="0"/>
                <a:cs typeface="Circe" charset="0"/>
              </a:rPr>
              <a:t>ОБЫЧАЙ ДЕЛОВОГО ОБОРОТА    </a:t>
            </a:r>
          </a:p>
          <a:p>
            <a:pPr lvl="1"/>
            <a:endParaRPr lang="ru-RU" sz="1600" dirty="0">
              <a:ea typeface="Circe" charset="0"/>
              <a:cs typeface="Circe" charset="0"/>
            </a:endParaRPr>
          </a:p>
          <a:p>
            <a:pPr lvl="1" algn="just"/>
            <a:r>
              <a:rPr lang="ru-RU" sz="1600" dirty="0">
                <a:ea typeface="Circe" charset="0"/>
                <a:cs typeface="Circe" charset="0"/>
              </a:rPr>
              <a:t>Заказчик вправе не применять вычет по операциям с Поставщиком, не обеспечившим урегулирование «разрыва» по НДС в цепочке поставщиков с его участием </a:t>
            </a:r>
            <a:r>
              <a:rPr lang="ru-RU" sz="1600" dirty="0">
                <a:ea typeface="Circe Light" charset="0"/>
                <a:cs typeface="Circe Light" charset="0"/>
              </a:rPr>
              <a:t>(сдача УНД и уплата НДС в бюджет)</a:t>
            </a:r>
            <a:r>
              <a:rPr lang="ru-RU" sz="1600" dirty="0">
                <a:ea typeface="Circe" charset="0"/>
                <a:cs typeface="Circe" charset="0"/>
              </a:rPr>
              <a:t> и возместить/взыскать сумму не примененного вычета как имущественную потерю Покупателя </a:t>
            </a:r>
            <a:r>
              <a:rPr lang="ru-RU" sz="1600" dirty="0">
                <a:ea typeface="Circe Light" charset="0"/>
                <a:cs typeface="Circe Light" charset="0"/>
              </a:rPr>
              <a:t>(возмещение возможно, в том числе, путем удержания Покупателем суммы возмещения из любых расчетов с Поставщиком).</a:t>
            </a:r>
          </a:p>
          <a:p>
            <a:pPr lvl="1" algn="just"/>
            <a:r>
              <a:rPr lang="ru-RU" sz="1600" dirty="0">
                <a:solidFill>
                  <a:srgbClr val="C00000"/>
                </a:solidFill>
                <a:ea typeface="Circe" charset="0"/>
                <a:cs typeface="Circe" charset="0"/>
              </a:rPr>
              <a:t>Судебная практика: Дела №А67-11580/2019, №А41-71148/2019</a:t>
            </a:r>
          </a:p>
          <a:p>
            <a:pPr lvl="1"/>
            <a:endParaRPr lang="ru-RU" sz="1600" dirty="0">
              <a:solidFill>
                <a:srgbClr val="C00000"/>
              </a:solidFill>
              <a:ea typeface="Circe" charset="0"/>
              <a:cs typeface="Circe" charset="0"/>
            </a:endParaRPr>
          </a:p>
          <a:p>
            <a:pPr lvl="1" algn="just"/>
            <a:r>
              <a:rPr lang="ru-RU" sz="1600" dirty="0">
                <a:solidFill>
                  <a:srgbClr val="0070C0"/>
                </a:solidFill>
                <a:ea typeface="Circe" charset="0"/>
                <a:cs typeface="Circe" charset="0"/>
              </a:rPr>
              <a:t>! Позволяет исключить риск доначислений по решению выездной проверки с пени и штрафами за три года, при том, что возможность фактического взыскания может быть утрачена ввиду ликвидации контрагента;</a:t>
            </a:r>
          </a:p>
          <a:p>
            <a:pPr lvl="1" algn="just"/>
            <a:r>
              <a:rPr lang="ru-RU" sz="1600" dirty="0">
                <a:solidFill>
                  <a:srgbClr val="0070C0"/>
                </a:solidFill>
                <a:ea typeface="Circe" charset="0"/>
                <a:cs typeface="Circe" charset="0"/>
              </a:rPr>
              <a:t>! Создает систему профилактики налогового демпинга в ценообразовании = </a:t>
            </a:r>
            <a:r>
              <a:rPr lang="ru-RU" sz="1600" dirty="0">
                <a:solidFill>
                  <a:srgbClr val="C00000"/>
                </a:solidFill>
                <a:ea typeface="Circe" charset="0"/>
                <a:cs typeface="Circe" charset="0"/>
              </a:rPr>
              <a:t>обеспечивает честную конкуренцию в рынке</a:t>
            </a:r>
          </a:p>
          <a:p>
            <a:endParaRPr lang="ru-RU" sz="1600" dirty="0">
              <a:solidFill>
                <a:srgbClr val="002060"/>
              </a:solidFill>
              <a:latin typeface="Circe" charset="0"/>
              <a:ea typeface="Circe" charset="0"/>
              <a:cs typeface="Circ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07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38" y="1083980"/>
            <a:ext cx="8555068" cy="428937"/>
          </a:xfrm>
        </p:spPr>
        <p:txBody>
          <a:bodyPr rtlCol="0">
            <a:noAutofit/>
          </a:bodyPr>
          <a:lstStyle/>
          <a:p>
            <a:r>
              <a:rPr lang="ru-RU" sz="3200" noProof="1">
                <a:solidFill>
                  <a:srgbClr val="000000"/>
                </a:solidFill>
              </a:rPr>
              <a:t>Контроль исполнения договора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21031" y="2487740"/>
            <a:ext cx="2232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▪</a:t>
            </a:r>
            <a:r>
              <a:rPr lang="en-US" b="1" dirty="0"/>
              <a:t> </a:t>
            </a:r>
            <a:r>
              <a:rPr lang="ru-RU" b="1" dirty="0"/>
              <a:t>ЕЖЕМЕСЯЧНО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21031" y="4487542"/>
            <a:ext cx="2232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▪</a:t>
            </a:r>
            <a:r>
              <a:rPr lang="en-US" b="1" dirty="0"/>
              <a:t> </a:t>
            </a:r>
            <a:r>
              <a:rPr lang="ru-RU" b="1" dirty="0"/>
              <a:t>ЕЖЕКВАРТАЛЬНО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3788" y="2533943"/>
            <a:ext cx="1715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СЗВ-М,  СЗВ-ТД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47423" y="2254009"/>
            <a:ext cx="366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Допуск персонала на объект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47423" y="2655314"/>
            <a:ext cx="3669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Подписание акта выполненных работ</a:t>
            </a:r>
          </a:p>
        </p:txBody>
      </p:sp>
      <p:cxnSp>
        <p:nvCxnSpPr>
          <p:cNvPr id="26" name="Прямая со стрелкой 25"/>
          <p:cNvCxnSpPr>
            <a:cxnSpLocks/>
          </p:cNvCxnSpPr>
          <p:nvPr/>
        </p:nvCxnSpPr>
        <p:spPr>
          <a:xfrm flipV="1">
            <a:off x="5559687" y="2494270"/>
            <a:ext cx="587736" cy="2228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cxnSpLocks/>
          </p:cNvCxnSpPr>
          <p:nvPr/>
        </p:nvCxnSpPr>
        <p:spPr>
          <a:xfrm>
            <a:off x="5559687" y="2717141"/>
            <a:ext cx="587736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62275" y="3979950"/>
            <a:ext cx="6280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Отсутствие несформированного источника возмещения НДС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62275" y="4487542"/>
            <a:ext cx="4248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Сопоставление СЗВ-М, СЗВ-ТД и РСВ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2FA53B-F106-4FA2-BF2C-66FB1D741899}"/>
              </a:ext>
            </a:extLst>
          </p:cNvPr>
          <p:cNvSpPr txBox="1"/>
          <p:nvPr/>
        </p:nvSpPr>
        <p:spPr>
          <a:xfrm>
            <a:off x="3662275" y="5004785"/>
            <a:ext cx="635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Сопоставление сотрудников на объекте с РСВ</a:t>
            </a:r>
          </a:p>
        </p:txBody>
      </p:sp>
    </p:spTree>
    <p:extLst>
      <p:ext uri="{BB962C8B-B14F-4D97-AF65-F5344CB8AC3E}">
        <p14:creationId xmlns:p14="http://schemas.microsoft.com/office/powerpoint/2010/main" val="1453050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мплекс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6563_TF22378848.potx" id="{6DCD0967-A04E-431F-9EF9-3DF61BC4AB39}" vid="{943180A9-332B-48B8-BEA3-0C7B70DB3063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8A2F88-55C5-4ED1-9541-807C65424763}">
  <ds:schemaRefs>
    <ds:schemaRef ds:uri="http://purl.org/dc/terms/"/>
    <ds:schemaRef ds:uri="http://purl.org/dc/dcmitype/"/>
    <ds:schemaRef ds:uri="http://www.w3.org/XML/1998/namespace"/>
    <ds:schemaRef ds:uri="16c05727-aa75-4e4a-9b5f-8a80a1165891"/>
    <ds:schemaRef ds:uri="http://purl.org/dc/elements/1.1/"/>
    <ds:schemaRef ds:uri="http://schemas.microsoft.com/office/2006/documentManagement/types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61EAB5F-88FC-4FAE-AE3C-037A3C365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4C90D-2A62-4985-9618-346024743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Комплекс</Template>
  <TotalTime>0</TotalTime>
  <Words>807</Words>
  <Application>Microsoft Office PowerPoint</Application>
  <PresentationFormat>Широкоэкранный</PresentationFormat>
  <Paragraphs>84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Circe</vt:lpstr>
      <vt:lpstr>Circe Light</vt:lpstr>
      <vt:lpstr>Courier New</vt:lpstr>
      <vt:lpstr>Tahoma</vt:lpstr>
      <vt:lpstr>Tw Cen MT</vt:lpstr>
      <vt:lpstr>Wingdings 3</vt:lpstr>
      <vt:lpstr>Комплекс</vt:lpstr>
      <vt:lpstr>ВНЕДРЕНИЕ Налоговой оговорки</vt:lpstr>
      <vt:lpstr> Информационный ресурс</vt:lpstr>
      <vt:lpstr>ЦЕЛИ проекта</vt:lpstr>
      <vt:lpstr>основа обеления</vt:lpstr>
      <vt:lpstr>Проведение конкурса и                          Заключение договора</vt:lpstr>
      <vt:lpstr>Презентация PowerPoint</vt:lpstr>
      <vt:lpstr>Презентация PowerPoint</vt:lpstr>
      <vt:lpstr>Презентация PowerPoint</vt:lpstr>
      <vt:lpstr>Контроль исполнения договора </vt:lpstr>
      <vt:lpstr>Контроль трудовых ресурсов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2020-11-25T14:12:47Z</dcterms:created>
  <dcterms:modified xsi:type="dcterms:W3CDTF">2021-11-10T11:16:05Z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