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32"/>
  </p:notesMasterIdLst>
  <p:sldIdLst>
    <p:sldId id="256" r:id="rId2"/>
    <p:sldId id="275" r:id="rId3"/>
    <p:sldId id="276" r:id="rId4"/>
    <p:sldId id="277" r:id="rId5"/>
    <p:sldId id="278" r:id="rId6"/>
    <p:sldId id="281" r:id="rId7"/>
    <p:sldId id="280" r:id="rId8"/>
    <p:sldId id="282" r:id="rId9"/>
    <p:sldId id="283" r:id="rId10"/>
    <p:sldId id="287" r:id="rId11"/>
    <p:sldId id="284" r:id="rId12"/>
    <p:sldId id="285" r:id="rId13"/>
    <p:sldId id="286" r:id="rId14"/>
    <p:sldId id="288" r:id="rId15"/>
    <p:sldId id="289" r:id="rId16"/>
    <p:sldId id="290" r:id="rId17"/>
    <p:sldId id="257" r:id="rId18"/>
    <p:sldId id="291" r:id="rId19"/>
    <p:sldId id="292" r:id="rId20"/>
    <p:sldId id="293" r:id="rId21"/>
    <p:sldId id="294" r:id="rId22"/>
    <p:sldId id="258" r:id="rId23"/>
    <p:sldId id="262" r:id="rId24"/>
    <p:sldId id="264" r:id="rId25"/>
    <p:sldId id="263" r:id="rId26"/>
    <p:sldId id="295" r:id="rId27"/>
    <p:sldId id="296" r:id="rId28"/>
    <p:sldId id="259" r:id="rId29"/>
    <p:sldId id="271" r:id="rId30"/>
    <p:sldId id="261" r:id="rId31"/>
  </p:sldIdLst>
  <p:sldSz cx="10693400" cy="7561263"/>
  <p:notesSz cx="6858000" cy="9144000"/>
  <p:defaultTextStyle>
    <a:defPPr>
      <a:defRPr lang="ru-RU"/>
    </a:defPPr>
    <a:lvl1pPr marL="0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1pPr>
    <a:lvl2pPr marL="521528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2pPr>
    <a:lvl3pPr marL="1043056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3pPr>
    <a:lvl4pPr marL="1564584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4pPr>
    <a:lvl5pPr marL="2086112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5pPr>
    <a:lvl6pPr marL="2607640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6pPr>
    <a:lvl7pPr marL="3129168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7pPr>
    <a:lvl8pPr marL="3650696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8pPr>
    <a:lvl9pPr marL="4172224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D8C90"/>
    <a:srgbClr val="504F53"/>
    <a:srgbClr val="005AA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9668" autoAdjust="0"/>
    <p:restoredTop sz="94660"/>
  </p:normalViewPr>
  <p:slideViewPr>
    <p:cSldViewPr showGuides="1">
      <p:cViewPr>
        <p:scale>
          <a:sx n="100" d="100"/>
          <a:sy n="100" d="100"/>
        </p:scale>
        <p:origin x="-1770" y="-240"/>
      </p:cViewPr>
      <p:guideLst>
        <p:guide orient="horz" pos="2382"/>
        <p:guide orient="horz" pos="1116"/>
        <p:guide orient="horz" pos="348"/>
        <p:guide orient="horz" pos="4470"/>
        <p:guide pos="3368"/>
        <p:guide pos="828"/>
        <p:guide pos="1824"/>
        <p:guide pos="6011"/>
        <p:guide pos="6456"/>
        <p:guide pos="60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B2CB9A-35A0-44DF-9563-3B4294FF58F5}" type="datetimeFigureOut">
              <a:rPr lang="ru-RU" smtClean="0"/>
              <a:pPr/>
              <a:t>16.03.2023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004888" y="685800"/>
            <a:ext cx="48482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CAF5B9-CC1E-4A3E-B04F-728BB30B0B5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190289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1pPr>
    <a:lvl2pPr marL="521528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2pPr>
    <a:lvl3pPr marL="1043056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3pPr>
    <a:lvl4pPr marL="1564584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4pPr>
    <a:lvl5pPr marL="2086112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5pPr>
    <a:lvl6pPr marL="2607640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3129168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3650696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4172224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Z:\Projects\Текущие\Проектная\FNS_2012\_БРЭНДБУК\out\PPT\3_1_present-01.jp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1588" y="1574"/>
            <a:ext cx="10691812" cy="7558635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 hasCustomPrompt="1"/>
          </p:nvPr>
        </p:nvSpPr>
        <p:spPr>
          <a:xfrm>
            <a:off x="802005" y="3708623"/>
            <a:ext cx="9089390" cy="1620771"/>
          </a:xfrm>
        </p:spPr>
        <p:txBody>
          <a:bodyPr>
            <a:normAutofit/>
          </a:bodyPr>
          <a:lstStyle>
            <a:lvl1pPr>
              <a:defRPr sz="5700" b="1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ru-RU" dirty="0" smtClean="0"/>
              <a:t>НАЗВАНИЕ ПРЕЗЕНТАЦИИ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 hasCustomPrompt="1"/>
          </p:nvPr>
        </p:nvSpPr>
        <p:spPr>
          <a:xfrm>
            <a:off x="1604010" y="5364807"/>
            <a:ext cx="7485380" cy="1932323"/>
          </a:xfrm>
        </p:spPr>
        <p:txBody>
          <a:bodyPr>
            <a:normAutofit/>
          </a:bodyPr>
          <a:lstStyle>
            <a:lvl1pPr marL="0" indent="0" algn="ctr">
              <a:buNone/>
              <a:defRPr sz="3200" b="0">
                <a:solidFill>
                  <a:schemeClr val="bg1"/>
                </a:solidFill>
                <a:latin typeface="+mj-lt"/>
              </a:defRPr>
            </a:lvl1pPr>
            <a:lvl2pPr marL="5215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430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645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861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6076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1291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6506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1722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dirty="0" smtClean="0"/>
              <a:t>22.12.2012</a:t>
            </a:r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95981" y="5292884"/>
            <a:ext cx="6416040" cy="624855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095981" y="675613"/>
            <a:ext cx="6416040" cy="4536758"/>
          </a:xfrm>
        </p:spPr>
        <p:txBody>
          <a:bodyPr/>
          <a:lstStyle>
            <a:lvl1pPr marL="0" indent="0">
              <a:buNone/>
              <a:defRPr sz="3700"/>
            </a:lvl1pPr>
            <a:lvl2pPr marL="521528" indent="0">
              <a:buNone/>
              <a:defRPr sz="3200"/>
            </a:lvl2pPr>
            <a:lvl3pPr marL="1043056" indent="0">
              <a:buNone/>
              <a:defRPr sz="2700"/>
            </a:lvl3pPr>
            <a:lvl4pPr marL="1564584" indent="0">
              <a:buNone/>
              <a:defRPr sz="2300"/>
            </a:lvl4pPr>
            <a:lvl5pPr marL="2086112" indent="0">
              <a:buNone/>
              <a:defRPr sz="2300"/>
            </a:lvl5pPr>
            <a:lvl6pPr marL="2607640" indent="0">
              <a:buNone/>
              <a:defRPr sz="2300"/>
            </a:lvl6pPr>
            <a:lvl7pPr marL="3129168" indent="0">
              <a:buNone/>
              <a:defRPr sz="2300"/>
            </a:lvl7pPr>
            <a:lvl8pPr marL="3650696" indent="0">
              <a:buNone/>
              <a:defRPr sz="2300"/>
            </a:lvl8pPr>
            <a:lvl9pPr marL="4172224" indent="0">
              <a:buNone/>
              <a:defRPr sz="23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095981" y="5917739"/>
            <a:ext cx="6416040" cy="887398"/>
          </a:xfrm>
        </p:spPr>
        <p:txBody>
          <a:bodyPr/>
          <a:lstStyle>
            <a:lvl1pPr marL="0" indent="0">
              <a:buNone/>
              <a:defRPr sz="1600"/>
            </a:lvl1pPr>
            <a:lvl2pPr marL="521528" indent="0">
              <a:buNone/>
              <a:defRPr sz="1400"/>
            </a:lvl2pPr>
            <a:lvl3pPr marL="1043056" indent="0">
              <a:buNone/>
              <a:defRPr sz="1100"/>
            </a:lvl3pPr>
            <a:lvl4pPr marL="1564584" indent="0">
              <a:buNone/>
              <a:defRPr sz="1000"/>
            </a:lvl4pPr>
            <a:lvl5pPr marL="2086112" indent="0">
              <a:buNone/>
              <a:defRPr sz="1000"/>
            </a:lvl5pPr>
            <a:lvl6pPr marL="2607640" indent="0">
              <a:buNone/>
              <a:defRPr sz="1000"/>
            </a:lvl6pPr>
            <a:lvl7pPr marL="3129168" indent="0">
              <a:buNone/>
              <a:defRPr sz="1000"/>
            </a:lvl7pPr>
            <a:lvl8pPr marL="3650696" indent="0">
              <a:buNone/>
              <a:defRPr sz="1000"/>
            </a:lvl8pPr>
            <a:lvl9pPr marL="4172224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9067112" y="334306"/>
            <a:ext cx="2812588" cy="711318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25639" y="334306"/>
            <a:ext cx="8263250" cy="711318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1587" y="2108"/>
            <a:ext cx="10691813" cy="7558635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62025" y="1771650"/>
            <a:ext cx="8561139" cy="5324475"/>
          </a:xfrm>
        </p:spPr>
        <p:txBody>
          <a:bodyPr/>
          <a:lstStyle>
            <a:lvl1pPr marL="363538" indent="0">
              <a:buFontTx/>
              <a:buNone/>
              <a:defRPr b="1">
                <a:latin typeface="+mj-lt"/>
              </a:defRPr>
            </a:lvl1pPr>
            <a:lvl2pPr marL="360363" indent="3175">
              <a:defRPr>
                <a:latin typeface="+mj-lt"/>
              </a:defRPr>
            </a:lvl2pPr>
            <a:lvl3pPr marL="628650" indent="-260350">
              <a:tabLst/>
              <a:defRPr>
                <a:latin typeface="+mj-lt"/>
              </a:defRPr>
            </a:lvl3pPr>
            <a:lvl4pPr marL="0" indent="360363">
              <a:lnSpc>
                <a:spcPts val="1800"/>
              </a:lnSpc>
              <a:spcBef>
                <a:spcPts val="400"/>
              </a:spcBef>
              <a:defRPr>
                <a:latin typeface="+mj-lt"/>
              </a:defRPr>
            </a:lvl4pPr>
            <a:lvl5pPr>
              <a:lnSpc>
                <a:spcPts val="1800"/>
              </a:lnSpc>
              <a:spcBef>
                <a:spcPts val="400"/>
              </a:spcBef>
              <a:buNone/>
              <a:defRPr>
                <a:latin typeface="+mj-lt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0" name="TextBox 9"/>
          <p:cNvSpPr txBox="1"/>
          <p:nvPr userDrawn="1"/>
        </p:nvSpPr>
        <p:spPr>
          <a:xfrm>
            <a:off x="6930876" y="5652839"/>
            <a:ext cx="1080120" cy="415498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endParaRPr lang="ru-RU" dirty="0"/>
          </a:p>
        </p:txBody>
      </p:sp>
      <p:sp>
        <p:nvSpPr>
          <p:cNvPr id="13" name="Заголовок 12"/>
          <p:cNvSpPr>
            <a:spLocks noGrp="1"/>
          </p:cNvSpPr>
          <p:nvPr>
            <p:ph type="title" hasCustomPrompt="1"/>
          </p:nvPr>
        </p:nvSpPr>
        <p:spPr>
          <a:xfrm>
            <a:off x="962026" y="552451"/>
            <a:ext cx="8580438" cy="1219199"/>
          </a:xfrm>
        </p:spPr>
        <p:txBody>
          <a:bodyPr/>
          <a:lstStyle>
            <a:lvl1pPr marL="0" marR="0" indent="0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5400"/>
            </a:lvl1pPr>
          </a:lstStyle>
          <a:p>
            <a:pPr marL="0" marR="0" lvl="0" indent="0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/>
            </a:pPr>
            <a:r>
              <a:rPr kumimoji="0" lang="ru-RU" sz="4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1/ ЗАГОЛОВОК СЛАЙДА</a:t>
            </a:r>
          </a:p>
        </p:txBody>
      </p:sp>
      <p:sp>
        <p:nvSpPr>
          <p:cNvPr id="14" name="Номер слайда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Z:\Projects\Текущие\Проектная\FNS_2012\_БРЭНДБУК\out\PPT\3_1_present_A4-04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0" y="520"/>
            <a:ext cx="10691813" cy="7558635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62025" y="1771650"/>
            <a:ext cx="8561139" cy="5324475"/>
          </a:xfrm>
        </p:spPr>
        <p:txBody>
          <a:bodyPr/>
          <a:lstStyle>
            <a:lvl1pPr marL="363538" indent="0">
              <a:buFontTx/>
              <a:buNone/>
              <a:defRPr b="1">
                <a:latin typeface="+mj-lt"/>
              </a:defRPr>
            </a:lvl1pPr>
            <a:lvl2pPr marL="363538" indent="0">
              <a:defRPr>
                <a:latin typeface="+mj-lt"/>
              </a:defRPr>
            </a:lvl2pPr>
            <a:lvl3pPr marL="628650" indent="-260350">
              <a:defRPr>
                <a:latin typeface="+mj-lt"/>
              </a:defRPr>
            </a:lvl3pPr>
            <a:lvl4pPr marL="0" indent="360363">
              <a:defRPr>
                <a:latin typeface="+mj-lt"/>
              </a:defRPr>
            </a:lvl4pPr>
            <a:lvl5pPr marL="1435100" indent="0">
              <a:buNone/>
              <a:defRPr>
                <a:latin typeface="+mj-lt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 hasCustomPrompt="1"/>
          </p:nvPr>
        </p:nvSpPr>
        <p:spPr>
          <a:xfrm>
            <a:off x="961196" y="552451"/>
            <a:ext cx="8581267" cy="1219199"/>
          </a:xfrm>
        </p:spPr>
        <p:txBody>
          <a:bodyPr/>
          <a:lstStyle>
            <a:lvl1pPr marL="0" marR="0" indent="0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5400"/>
            </a:lvl1pPr>
          </a:lstStyle>
          <a:p>
            <a:pPr marL="0" marR="0" lvl="0" indent="0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/>
            </a:pPr>
            <a:r>
              <a:rPr kumimoji="0" lang="ru-RU" sz="4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1/ ЗАГОЛОВОК СЛАЙДА</a:t>
            </a:r>
          </a:p>
        </p:txBody>
      </p:sp>
      <p:sp>
        <p:nvSpPr>
          <p:cNvPr id="20" name="Номер слайда 1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0" y="0"/>
            <a:ext cx="10691813" cy="7558635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2025" y="1116335"/>
            <a:ext cx="8561139" cy="2232248"/>
          </a:xfrm>
        </p:spPr>
        <p:txBody>
          <a:bodyPr anchor="t"/>
          <a:lstStyle>
            <a:lvl1pPr algn="l">
              <a:defRPr sz="4600" b="1" cap="all"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2025" y="3781425"/>
            <a:ext cx="8561139" cy="3314700"/>
          </a:xfrm>
        </p:spPr>
        <p:txBody>
          <a:bodyPr anchor="t"/>
          <a:lstStyle>
            <a:lvl1pPr marL="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1pPr>
            <a:lvl2pPr marL="521528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1043056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6458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8611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60764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12916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65069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17222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Номер слайда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1587" y="2108"/>
            <a:ext cx="10691813" cy="7558635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2026" y="552451"/>
            <a:ext cx="8580438" cy="1219200"/>
          </a:xfrm>
        </p:spPr>
        <p:txBody>
          <a:bodyPr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962026" y="1771650"/>
            <a:ext cx="4234282" cy="5177334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9958" y="1771650"/>
            <a:ext cx="4262505" cy="5177334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2024" y="552450"/>
            <a:ext cx="9196705" cy="12192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2025" y="1771650"/>
            <a:ext cx="4297420" cy="626250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1528" indent="0">
              <a:buNone/>
              <a:defRPr sz="2300" b="1"/>
            </a:lvl2pPr>
            <a:lvl3pPr marL="1043056" indent="0">
              <a:buNone/>
              <a:defRPr sz="2100" b="1"/>
            </a:lvl3pPr>
            <a:lvl4pPr marL="1564584" indent="0">
              <a:buNone/>
              <a:defRPr sz="1800" b="1"/>
            </a:lvl4pPr>
            <a:lvl5pPr marL="2086112" indent="0">
              <a:buNone/>
              <a:defRPr sz="1800" b="1"/>
            </a:lvl5pPr>
            <a:lvl6pPr marL="2607640" indent="0">
              <a:buNone/>
              <a:defRPr sz="1800" b="1"/>
            </a:lvl6pPr>
            <a:lvl7pPr marL="3129168" indent="0">
              <a:buNone/>
              <a:defRPr sz="1800" b="1"/>
            </a:lvl7pPr>
            <a:lvl8pPr marL="3650696" indent="0">
              <a:buNone/>
              <a:defRPr sz="1800" b="1"/>
            </a:lvl8pPr>
            <a:lvl9pPr marL="4172224" indent="0">
              <a:buNone/>
              <a:defRPr sz="18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962025" y="2397901"/>
            <a:ext cx="4297420" cy="4698224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5346701" y="1771650"/>
            <a:ext cx="4195762" cy="626250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1528" indent="0">
              <a:buNone/>
              <a:defRPr sz="2300" b="1"/>
            </a:lvl2pPr>
            <a:lvl3pPr marL="1043056" indent="0">
              <a:buNone/>
              <a:defRPr sz="2100" b="1"/>
            </a:lvl3pPr>
            <a:lvl4pPr marL="1564584" indent="0">
              <a:buNone/>
              <a:defRPr sz="1800" b="1"/>
            </a:lvl4pPr>
            <a:lvl5pPr marL="2086112" indent="0">
              <a:buNone/>
              <a:defRPr sz="1800" b="1"/>
            </a:lvl5pPr>
            <a:lvl6pPr marL="2607640" indent="0">
              <a:buNone/>
              <a:defRPr sz="1800" b="1"/>
            </a:lvl6pPr>
            <a:lvl7pPr marL="3129168" indent="0">
              <a:buNone/>
              <a:defRPr sz="1800" b="1"/>
            </a:lvl7pPr>
            <a:lvl8pPr marL="3650696" indent="0">
              <a:buNone/>
              <a:defRPr sz="1800" b="1"/>
            </a:lvl8pPr>
            <a:lvl9pPr marL="4172224" indent="0">
              <a:buNone/>
              <a:defRPr sz="18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5346701" y="2412479"/>
            <a:ext cx="4195762" cy="4683646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1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Номер слайда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3" name="Нижний колонтитул 1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1587" y="2108"/>
            <a:ext cx="10691813" cy="7558635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2025" y="552451"/>
            <a:ext cx="9196705" cy="1219200"/>
          </a:xfrm>
        </p:spPr>
        <p:txBody>
          <a:bodyPr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11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Номер слайда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3" name="Нижний колонтитул 1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9578975" y="6474804"/>
            <a:ext cx="663575" cy="720080"/>
          </a:xfrm>
          <a:prstGeom prst="rect">
            <a:avLst/>
          </a:prstGeom>
        </p:spPr>
        <p:txBody>
          <a:bodyPr vert="horz" lIns="104306" tIns="52153" rIns="104306" bIns="52153" rtlCol="0" anchor="ctr">
            <a:normAutofit/>
          </a:bodyPr>
          <a:lstStyle>
            <a:lvl1pPr algn="ctr">
              <a:defRPr sz="2700" i="0">
                <a:solidFill>
                  <a:schemeClr val="bg1"/>
                </a:solidFill>
                <a:latin typeface="+mj-lt"/>
              </a:defRPr>
            </a:lvl1pPr>
          </a:lstStyle>
          <a:p>
            <a:fld id="{E20E89E6-FE54-4E13-859C-1FA908D70D3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4671" y="301050"/>
            <a:ext cx="3518055" cy="1281214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180822" y="301051"/>
            <a:ext cx="5977908" cy="6453328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7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4671" y="1582265"/>
            <a:ext cx="3518055" cy="5172114"/>
          </a:xfrm>
        </p:spPr>
        <p:txBody>
          <a:bodyPr/>
          <a:lstStyle>
            <a:lvl1pPr marL="0" indent="0">
              <a:buNone/>
              <a:defRPr sz="1600"/>
            </a:lvl1pPr>
            <a:lvl2pPr marL="521528" indent="0">
              <a:buNone/>
              <a:defRPr sz="1400"/>
            </a:lvl2pPr>
            <a:lvl3pPr marL="1043056" indent="0">
              <a:buNone/>
              <a:defRPr sz="1100"/>
            </a:lvl3pPr>
            <a:lvl4pPr marL="1564584" indent="0">
              <a:buNone/>
              <a:defRPr sz="1000"/>
            </a:lvl4pPr>
            <a:lvl5pPr marL="2086112" indent="0">
              <a:buNone/>
              <a:defRPr sz="1000"/>
            </a:lvl5pPr>
            <a:lvl6pPr marL="2607640" indent="0">
              <a:buNone/>
              <a:defRPr sz="1000"/>
            </a:lvl6pPr>
            <a:lvl7pPr marL="3129168" indent="0">
              <a:buNone/>
              <a:defRPr sz="1000"/>
            </a:lvl7pPr>
            <a:lvl8pPr marL="3650696" indent="0">
              <a:buNone/>
              <a:defRPr sz="1000"/>
            </a:lvl8pPr>
            <a:lvl9pPr marL="4172224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54212" y="540271"/>
            <a:ext cx="8588251" cy="1224136"/>
          </a:xfrm>
          <a:prstGeom prst="rect">
            <a:avLst/>
          </a:prstGeom>
        </p:spPr>
        <p:txBody>
          <a:bodyPr vert="horz" lIns="104306" tIns="52153" rIns="104306" bIns="52153" rtlCol="0" anchor="ctr">
            <a:normAutofit/>
          </a:bodyPr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54212" y="1764295"/>
            <a:ext cx="8588251" cy="5331830"/>
          </a:xfrm>
          <a:prstGeom prst="rect">
            <a:avLst/>
          </a:prstGeom>
        </p:spPr>
        <p:txBody>
          <a:bodyPr vert="horz" lIns="104306" tIns="52153" rIns="104306" bIns="52153" rtlCol="0">
            <a:normAutofit/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534670" y="7008171"/>
            <a:ext cx="2495127" cy="402567"/>
          </a:xfrm>
          <a:prstGeom prst="rect">
            <a:avLst/>
          </a:prstGeom>
        </p:spPr>
        <p:txBody>
          <a:bodyPr vert="horz" lIns="104306" tIns="52153" rIns="104306" bIns="52153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653579" y="7008171"/>
            <a:ext cx="3386243" cy="402567"/>
          </a:xfrm>
          <a:prstGeom prst="rect">
            <a:avLst/>
          </a:prstGeom>
        </p:spPr>
        <p:txBody>
          <a:bodyPr vert="horz" lIns="104306" tIns="52153" rIns="104306" bIns="52153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9734550" y="6660951"/>
            <a:ext cx="724718" cy="696626"/>
          </a:xfrm>
          <a:prstGeom prst="rect">
            <a:avLst/>
          </a:prstGeom>
        </p:spPr>
        <p:txBody>
          <a:bodyPr vert="horz" lIns="104306" tIns="52153" rIns="104306" bIns="52153" rtlCol="0" anchor="ctr">
            <a:normAutofit/>
          </a:bodyPr>
          <a:lstStyle>
            <a:lvl1pPr algn="ctr">
              <a:lnSpc>
                <a:spcPts val="2400"/>
              </a:lnSpc>
              <a:defRPr sz="2700">
                <a:solidFill>
                  <a:schemeClr val="bg1"/>
                </a:solidFill>
              </a:defRPr>
            </a:lvl1pPr>
          </a:lstStyle>
          <a:p>
            <a:fld id="{E20E89E6-FE54-4E13-859C-1FA908D70D3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hdr="0" ftr="0" dt="0"/>
  <p:txStyles>
    <p:titleStyle>
      <a:lvl1pPr algn="l" defTabSz="1043056" rtl="0" eaLnBrk="1" latinLnBrk="0" hangingPunct="1">
        <a:lnSpc>
          <a:spcPts val="5200"/>
        </a:lnSpc>
        <a:spcBef>
          <a:spcPct val="0"/>
        </a:spcBef>
        <a:buNone/>
        <a:defRPr sz="4200" b="1" i="0" kern="1200">
          <a:solidFill>
            <a:srgbClr val="005AA9"/>
          </a:solidFill>
          <a:latin typeface="+mj-lt"/>
          <a:ea typeface="+mj-ea"/>
          <a:cs typeface="+mj-cs"/>
        </a:defRPr>
      </a:lvl1pPr>
    </p:titleStyle>
    <p:bodyStyle>
      <a:lvl1pPr marL="363538" indent="0" algn="l" defTabSz="1043056" rtl="0" eaLnBrk="1" latinLnBrk="0" hangingPunct="1">
        <a:spcBef>
          <a:spcPct val="20000"/>
        </a:spcBef>
        <a:buFont typeface="+mj-lt"/>
        <a:buNone/>
        <a:defRPr sz="3600" b="0" i="0" kern="1200">
          <a:solidFill>
            <a:srgbClr val="005AA9"/>
          </a:solidFill>
          <a:latin typeface="+mj-lt"/>
          <a:ea typeface="+mn-ea"/>
          <a:cs typeface="+mn-cs"/>
        </a:defRPr>
      </a:lvl1pPr>
      <a:lvl2pPr marL="363538" indent="0" algn="l" defTabSz="1043056" rtl="0" eaLnBrk="1" latinLnBrk="0" hangingPunct="1">
        <a:spcBef>
          <a:spcPct val="20000"/>
        </a:spcBef>
        <a:buFont typeface="Arial" pitchFamily="34" charset="0"/>
        <a:buNone/>
        <a:defRPr sz="2400" b="0" i="0" kern="1200">
          <a:solidFill>
            <a:srgbClr val="504F53"/>
          </a:solidFill>
          <a:latin typeface="+mj-lt"/>
          <a:ea typeface="+mn-ea"/>
          <a:cs typeface="+mn-cs"/>
        </a:defRPr>
      </a:lvl2pPr>
      <a:lvl3pPr marL="712788" indent="-260350" algn="l" defTabSz="1043056" rtl="0" eaLnBrk="1" latinLnBrk="0" hangingPunct="1">
        <a:spcBef>
          <a:spcPct val="20000"/>
        </a:spcBef>
        <a:buFont typeface="Arial" pitchFamily="34" charset="0"/>
        <a:buChar char="•"/>
        <a:defRPr sz="2400" b="0" i="0" kern="1200">
          <a:solidFill>
            <a:srgbClr val="504F53"/>
          </a:solidFill>
          <a:latin typeface="+mj-lt"/>
          <a:ea typeface="+mn-ea"/>
          <a:cs typeface="+mn-cs"/>
        </a:defRPr>
      </a:lvl3pPr>
      <a:lvl4pPr marL="0" indent="360363" algn="just" defTabSz="1043056" rtl="0" eaLnBrk="1" latinLnBrk="0" hangingPunct="1">
        <a:lnSpc>
          <a:spcPts val="1800"/>
        </a:lnSpc>
        <a:spcBef>
          <a:spcPts val="400"/>
        </a:spcBef>
        <a:buFont typeface="Arial" pitchFamily="34" charset="0"/>
        <a:buNone/>
        <a:tabLst/>
        <a:defRPr sz="1600" b="0" i="0" kern="1200">
          <a:solidFill>
            <a:srgbClr val="504F53"/>
          </a:solidFill>
          <a:latin typeface="+mj-lt"/>
          <a:ea typeface="+mn-ea"/>
          <a:cs typeface="+mn-cs"/>
        </a:defRPr>
      </a:lvl4pPr>
      <a:lvl5pPr marL="1435100" indent="0" algn="l" defTabSz="1043056" rtl="0" eaLnBrk="1" latinLnBrk="0" hangingPunct="1">
        <a:lnSpc>
          <a:spcPts val="1800"/>
        </a:lnSpc>
        <a:spcBef>
          <a:spcPts val="400"/>
        </a:spcBef>
        <a:buFont typeface="Arial" pitchFamily="34" charset="0"/>
        <a:buNone/>
        <a:defRPr sz="1400" b="0" i="0" kern="1200">
          <a:solidFill>
            <a:srgbClr val="8D8C90"/>
          </a:solidFill>
          <a:latin typeface="+mj-lt"/>
          <a:ea typeface="+mn-ea"/>
          <a:cs typeface="+mn-cs"/>
        </a:defRPr>
      </a:lvl5pPr>
      <a:lvl6pPr marL="2868404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389932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3911460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432988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21528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43056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564584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086112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07640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29168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650696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172224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62124" y="3420591"/>
            <a:ext cx="10297144" cy="2016224"/>
          </a:xfrm>
        </p:spPr>
        <p:txBody>
          <a:bodyPr>
            <a:normAutofit fontScale="90000"/>
          </a:bodyPr>
          <a:lstStyle/>
          <a:p>
            <a:pPr algn="ctr">
              <a:lnSpc>
                <a:spcPct val="100000"/>
              </a:lnSpc>
            </a:pPr>
            <a:r>
              <a:rPr lang="ru-RU" sz="2700" dirty="0" smtClean="0"/>
              <a:t/>
            </a:r>
            <a:br>
              <a:rPr lang="ru-RU" sz="2700" dirty="0" smtClean="0"/>
            </a:br>
            <a:r>
              <a:rPr lang="ru-RU" sz="2700" dirty="0" smtClean="0"/>
              <a:t>Межрайонная ИФНС России по крупнейшим налогоплательщикам №10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sz="4200" dirty="0" smtClean="0"/>
              <a:t>«Изменения в законодательстве о налоге </a:t>
            </a:r>
            <a:br>
              <a:rPr lang="ru-RU" sz="4200" dirty="0" smtClean="0"/>
            </a:br>
            <a:r>
              <a:rPr lang="ru-RU" sz="4200" dirty="0" smtClean="0"/>
              <a:t>на добавленную стоимость: актуальные вопросы применения налоговых вычетов. </a:t>
            </a:r>
            <a:br>
              <a:rPr lang="ru-RU" sz="4200" dirty="0" smtClean="0"/>
            </a:br>
            <a:r>
              <a:rPr lang="ru-RU" sz="4200" dirty="0" smtClean="0"/>
              <a:t>Ответы на вопросы»</a:t>
            </a:r>
            <a:endParaRPr lang="ru-RU" sz="42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66180" y="5940871"/>
            <a:ext cx="9145016" cy="1464059"/>
          </a:xfrm>
        </p:spPr>
        <p:txBody>
          <a:bodyPr>
            <a:normAutofit fontScale="92500" lnSpcReduction="10000"/>
          </a:bodyPr>
          <a:lstStyle/>
          <a:p>
            <a:r>
              <a:rPr lang="ru-RU" sz="2700" dirty="0" smtClean="0"/>
              <a:t>Заместитель начальника </a:t>
            </a:r>
            <a:r>
              <a:rPr lang="ru-RU" sz="2700" dirty="0"/>
              <a:t>отдела камеральных проверок </a:t>
            </a:r>
            <a:r>
              <a:rPr lang="ru-RU" sz="2700" dirty="0" smtClean="0"/>
              <a:t>№</a:t>
            </a:r>
            <a:r>
              <a:rPr lang="ru-RU" sz="2700" dirty="0"/>
              <a:t>1</a:t>
            </a:r>
            <a:r>
              <a:rPr lang="ru-RU" dirty="0" smtClean="0"/>
              <a:t> </a:t>
            </a:r>
            <a:r>
              <a:rPr lang="ru-RU" sz="3000" dirty="0" err="1" smtClean="0"/>
              <a:t>Перепечаева</a:t>
            </a:r>
            <a:r>
              <a:rPr lang="ru-RU" sz="3000" dirty="0" smtClean="0"/>
              <a:t> Светлана Анатольевна</a:t>
            </a:r>
          </a:p>
          <a:p>
            <a:r>
              <a:rPr lang="ru-RU" sz="3000" dirty="0" smtClean="0"/>
              <a:t>16.03.2023</a:t>
            </a:r>
            <a:endParaRPr lang="ru-RU" sz="3000" dirty="0"/>
          </a:p>
        </p:txBody>
      </p:sp>
      <p:sp>
        <p:nvSpPr>
          <p:cNvPr id="5" name="TextBox 4"/>
          <p:cNvSpPr txBox="1"/>
          <p:nvPr/>
        </p:nvSpPr>
        <p:spPr>
          <a:xfrm>
            <a:off x="3330476" y="2556495"/>
            <a:ext cx="4464496" cy="1008112"/>
          </a:xfrm>
          <a:prstGeom prst="rect">
            <a:avLst/>
          </a:prstGeom>
        </p:spPr>
        <p:txBody>
          <a:bodyPr vert="horz" wrap="square" lIns="104306" tIns="52153" rIns="104306" bIns="52153" rtlCol="0" anchor="ctr">
            <a:noAutofit/>
          </a:bodyPr>
          <a:lstStyle/>
          <a:p>
            <a:pPr marL="0" marR="0" indent="0" algn="ctr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ФЕДЕРАЛЬНАЯ НАЛОГОВАЯ СЛУЖБА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962025" y="1764407"/>
            <a:ext cx="8561139" cy="5331718"/>
          </a:xfrm>
        </p:spPr>
        <p:txBody>
          <a:bodyPr>
            <a:normAutofit fontScale="25000" lnSpcReduction="20000"/>
          </a:bodyPr>
          <a:lstStyle/>
          <a:p>
            <a:pPr lvl="3" algn="ctr">
              <a:lnSpc>
                <a:spcPct val="150000"/>
              </a:lnSpc>
              <a:spcBef>
                <a:spcPts val="300"/>
              </a:spcBef>
            </a:pPr>
            <a:r>
              <a:rPr lang="ru-RU" sz="8000" b="1" dirty="0"/>
              <a:t>Федеральный закон от </a:t>
            </a:r>
            <a:r>
              <a:rPr lang="ru-RU" sz="8000" b="1" dirty="0" smtClean="0"/>
              <a:t>28.12.2022 № 565-ФЗ</a:t>
            </a:r>
            <a:endParaRPr lang="ru-RU" sz="8000" b="1" dirty="0"/>
          </a:p>
          <a:p>
            <a:r>
              <a:rPr lang="ru-RU" sz="6000" b="0" dirty="0" smtClean="0">
                <a:solidFill>
                  <a:schemeClr val="tx1"/>
                </a:solidFill>
              </a:rPr>
              <a:t>П</a:t>
            </a:r>
            <a:r>
              <a:rPr lang="ru-RU" sz="6000" b="0" dirty="0">
                <a:solidFill>
                  <a:schemeClr val="tx1"/>
                </a:solidFill>
              </a:rPr>
              <a:t>. </a:t>
            </a:r>
            <a:r>
              <a:rPr lang="ru-RU" sz="6000" b="0" dirty="0" smtClean="0">
                <a:solidFill>
                  <a:schemeClr val="tx1"/>
                </a:solidFill>
              </a:rPr>
              <a:t>5 </a:t>
            </a:r>
            <a:r>
              <a:rPr lang="ru-RU" sz="6000" b="0" dirty="0">
                <a:solidFill>
                  <a:schemeClr val="tx1"/>
                </a:solidFill>
              </a:rPr>
              <a:t>ст. 11.3: Совокупная обязанность формируется и подлежит учету на едином налоговом счете </a:t>
            </a:r>
            <a:r>
              <a:rPr lang="ru-RU" sz="6000" b="0" dirty="0" smtClean="0">
                <a:solidFill>
                  <a:schemeClr val="tx1"/>
                </a:solidFill>
              </a:rPr>
              <a:t>лица в </a:t>
            </a:r>
            <a:r>
              <a:rPr lang="ru-RU" sz="6000" b="0" dirty="0">
                <a:solidFill>
                  <a:schemeClr val="tx1"/>
                </a:solidFill>
              </a:rPr>
              <a:t>валюте Российской Федерации на основе</a:t>
            </a:r>
            <a:r>
              <a:rPr lang="ru-RU" sz="6000" b="0" dirty="0" smtClean="0">
                <a:solidFill>
                  <a:schemeClr val="tx1"/>
                </a:solidFill>
              </a:rPr>
              <a:t>:</a:t>
            </a:r>
          </a:p>
          <a:p>
            <a:r>
              <a:rPr lang="ru-RU" sz="6000" b="0" dirty="0" smtClean="0">
                <a:solidFill>
                  <a:schemeClr val="tx1"/>
                </a:solidFill>
              </a:rPr>
              <a:t>3.1</a:t>
            </a:r>
            <a:r>
              <a:rPr lang="ru-RU" sz="6000" b="0" dirty="0">
                <a:solidFill>
                  <a:schemeClr val="tx1"/>
                </a:solidFill>
              </a:rPr>
              <a:t>) уточненных налоговых деклараций (расчетов) (за исключением уточненных налоговых деклараций (расчетов), указанных </a:t>
            </a:r>
            <a:r>
              <a:rPr lang="ru-RU" sz="6000" b="0" dirty="0" smtClean="0">
                <a:solidFill>
                  <a:schemeClr val="tx1"/>
                </a:solidFill>
              </a:rPr>
              <a:t>в подпункте 4 настоящего </a:t>
            </a:r>
            <a:r>
              <a:rPr lang="ru-RU" sz="6000" b="0" dirty="0">
                <a:solidFill>
                  <a:schemeClr val="tx1"/>
                </a:solidFill>
              </a:rPr>
              <a:t>пункта), в которых по сравнению с ранее представленными в налоговые органы налоговыми декларациями (расчетами) уменьшены причитающиеся к уплате суммы налогов (сборов, авансовых платежей по налогам, страховых взносов):</a:t>
            </a:r>
          </a:p>
          <a:p>
            <a:r>
              <a:rPr lang="ru-RU" sz="6000" b="0" dirty="0" smtClean="0">
                <a:solidFill>
                  <a:schemeClr val="tx1"/>
                </a:solidFill>
              </a:rPr>
              <a:t>в </a:t>
            </a:r>
            <a:r>
              <a:rPr lang="ru-RU" sz="6000" b="0" dirty="0">
                <a:solidFill>
                  <a:schemeClr val="tx1"/>
                </a:solidFill>
              </a:rPr>
              <a:t>случае их представления после наступления срока уплаты соответствующих налогов (сборов, авансовых платежей по налогам, страховых взносов) - со дня вступления в силу решения налогового органа по результатам камеральной налоговой проверки на основе указанных деклараций (расчетов), либо в течение десяти дней со дня окончания </a:t>
            </a:r>
            <a:r>
              <a:rPr lang="ru-RU" sz="6000" b="0" dirty="0" smtClean="0">
                <a:solidFill>
                  <a:schemeClr val="tx1"/>
                </a:solidFill>
              </a:rPr>
              <a:t>установленного статьей 88 НК РФ </a:t>
            </a:r>
            <a:r>
              <a:rPr lang="ru-RU" sz="6000" b="0" dirty="0">
                <a:solidFill>
                  <a:schemeClr val="tx1"/>
                </a:solidFill>
              </a:rPr>
              <a:t>срока проведения камеральной налоговой проверки указанных деклараций (расчетов) или раньше указанного срока, если при проведении камеральной налоговой проверки указанной налоговой декларации не были выявлены нарушения законодательства о налогах и сборах, либо со дня их представления, если указанные налоговые декларации (расчеты) представлены на основании требования о внесении соответствующих исправлений в соответствии </a:t>
            </a:r>
            <a:r>
              <a:rPr lang="ru-RU" sz="6000" b="0" dirty="0" smtClean="0">
                <a:solidFill>
                  <a:schemeClr val="tx1"/>
                </a:solidFill>
              </a:rPr>
              <a:t>со статьей 88 НК РФ </a:t>
            </a:r>
            <a:r>
              <a:rPr lang="ru-RU" sz="6000" b="0" dirty="0">
                <a:solidFill>
                  <a:schemeClr val="tx1"/>
                </a:solidFill>
              </a:rPr>
              <a:t>или если в течение следующего рабочего дня после представления уточненных налоговых деклараций (расчетов), указанных </a:t>
            </a:r>
            <a:r>
              <a:rPr lang="ru-RU" sz="6000" b="0" dirty="0" smtClean="0">
                <a:solidFill>
                  <a:schemeClr val="tx1"/>
                </a:solidFill>
              </a:rPr>
              <a:t>в абзаце первом </a:t>
            </a:r>
            <a:r>
              <a:rPr lang="ru-RU" sz="6000" b="0" dirty="0">
                <a:solidFill>
                  <a:schemeClr val="tx1"/>
                </a:solidFill>
              </a:rPr>
              <a:t>настоящего подпункта, представлены уточненные декларации (расчеты), в которых по сравнению с ранее представленными уточненными налоговыми декларациями (расчетами) увеличены причитающиеся к уплате суммы налогов (сборов, авансовых платежей по налогам, страховых взносов) в размере, равном суммам налогов (сборов, авансовых платежей по налогам, страховых взносов), на которые они были уменьшены в уточненных налоговых декларациях (расчетах), указанных </a:t>
            </a:r>
            <a:r>
              <a:rPr lang="ru-RU" sz="6000" b="0" dirty="0" smtClean="0">
                <a:solidFill>
                  <a:schemeClr val="tx1"/>
                </a:solidFill>
              </a:rPr>
              <a:t>в абзаце первом </a:t>
            </a:r>
            <a:r>
              <a:rPr lang="ru-RU" sz="6000" b="0" dirty="0">
                <a:solidFill>
                  <a:schemeClr val="tx1"/>
                </a:solidFill>
              </a:rPr>
              <a:t>настоящего подпункта</a:t>
            </a:r>
            <a:r>
              <a:rPr lang="ru-RU" sz="6000" b="0" dirty="0" smtClean="0">
                <a:solidFill>
                  <a:schemeClr val="tx1"/>
                </a:solidFill>
              </a:rPr>
              <a:t>;</a:t>
            </a:r>
            <a:endParaRPr lang="ru-RU" sz="6000" b="0" dirty="0">
              <a:solidFill>
                <a:schemeClr val="tx1"/>
              </a:solidFill>
            </a:endParaRPr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dirty="0"/>
              <a:t>Изменения в законодательстве о налоге </a:t>
            </a:r>
            <a:br>
              <a:rPr lang="ru-RU" sz="3600" dirty="0"/>
            </a:br>
            <a:r>
              <a:rPr lang="ru-RU" sz="3600" dirty="0"/>
              <a:t>на добавленную стоимость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10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4664561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962025" y="1980431"/>
            <a:ext cx="8561139" cy="5115694"/>
          </a:xfrm>
        </p:spPr>
        <p:txBody>
          <a:bodyPr>
            <a:normAutofit fontScale="62500" lnSpcReduction="20000"/>
          </a:bodyPr>
          <a:lstStyle/>
          <a:p>
            <a:pPr lvl="3" algn="ctr">
              <a:lnSpc>
                <a:spcPct val="150000"/>
              </a:lnSpc>
              <a:spcBef>
                <a:spcPts val="300"/>
              </a:spcBef>
            </a:pPr>
            <a:r>
              <a:rPr lang="ru-RU" sz="4000" b="1" dirty="0"/>
              <a:t>Федеральный закон от </a:t>
            </a:r>
            <a:r>
              <a:rPr lang="ru-RU" sz="4000" b="1" dirty="0" smtClean="0"/>
              <a:t>28.12.2022 № 565-ФЗ</a:t>
            </a:r>
            <a:endParaRPr lang="ru-RU" sz="4000" b="1" dirty="0"/>
          </a:p>
          <a:p>
            <a:r>
              <a:rPr lang="ru-RU" sz="3500" b="0" dirty="0" smtClean="0">
                <a:solidFill>
                  <a:schemeClr val="tx1"/>
                </a:solidFill>
              </a:rPr>
              <a:t>П</a:t>
            </a:r>
            <a:r>
              <a:rPr lang="ru-RU" sz="3500" b="0" dirty="0">
                <a:solidFill>
                  <a:schemeClr val="tx1"/>
                </a:solidFill>
              </a:rPr>
              <a:t>. </a:t>
            </a:r>
            <a:r>
              <a:rPr lang="ru-RU" sz="3500" b="0" dirty="0" smtClean="0">
                <a:solidFill>
                  <a:schemeClr val="tx1"/>
                </a:solidFill>
              </a:rPr>
              <a:t>5 </a:t>
            </a:r>
            <a:r>
              <a:rPr lang="ru-RU" sz="3500" b="0" dirty="0">
                <a:solidFill>
                  <a:schemeClr val="tx1"/>
                </a:solidFill>
              </a:rPr>
              <a:t>ст. 11.3: Совокупная обязанность формируется и подлежит учету на едином налоговом счете </a:t>
            </a:r>
            <a:r>
              <a:rPr lang="ru-RU" sz="3500" b="0" dirty="0" smtClean="0">
                <a:solidFill>
                  <a:schemeClr val="tx1"/>
                </a:solidFill>
              </a:rPr>
              <a:t>лица в </a:t>
            </a:r>
            <a:r>
              <a:rPr lang="ru-RU" sz="3500" b="0" dirty="0">
                <a:solidFill>
                  <a:schemeClr val="tx1"/>
                </a:solidFill>
              </a:rPr>
              <a:t>валюте Российской Федерации на основе</a:t>
            </a:r>
            <a:r>
              <a:rPr lang="ru-RU" sz="3500" b="0" dirty="0" smtClean="0">
                <a:solidFill>
                  <a:schemeClr val="tx1"/>
                </a:solidFill>
              </a:rPr>
              <a:t>:</a:t>
            </a:r>
          </a:p>
          <a:p>
            <a:r>
              <a:rPr lang="ru-RU" sz="3500" b="0" dirty="0">
                <a:solidFill>
                  <a:schemeClr val="tx1"/>
                </a:solidFill>
              </a:rPr>
              <a:t>4) уточненных налоговых деклараций (расчетов), которые представлены организацией, в отношении которой проводится налоговый мониторинг, и в которых по сравнению с ранее представленными в налоговые органы налоговыми декларациями (расчетами) уменьшены причитающиеся к уплате суммы налогов (сборов, авансовых платежей по налогам, страховых взносов), со дня представления в налоговый орган уточненных налоговых деклараций (расчетов), но не ранее наступления срока уплаты соответствующих налогов (сборов, авансовых платежей по налогам, страховых взносов);</a:t>
            </a:r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dirty="0"/>
              <a:t>Изменения в законодательстве о налоге </a:t>
            </a:r>
            <a:br>
              <a:rPr lang="ru-RU" sz="3600" dirty="0"/>
            </a:br>
            <a:r>
              <a:rPr lang="ru-RU" sz="3600" dirty="0"/>
              <a:t>на добавленную стоимость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11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4634257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962025" y="1980431"/>
            <a:ext cx="8561139" cy="5115694"/>
          </a:xfrm>
        </p:spPr>
        <p:txBody>
          <a:bodyPr>
            <a:normAutofit fontScale="32500" lnSpcReduction="20000"/>
          </a:bodyPr>
          <a:lstStyle/>
          <a:p>
            <a:pPr lvl="3" algn="ctr">
              <a:lnSpc>
                <a:spcPct val="150000"/>
              </a:lnSpc>
              <a:spcBef>
                <a:spcPts val="300"/>
              </a:spcBef>
            </a:pPr>
            <a:r>
              <a:rPr lang="ru-RU" sz="5000" b="1" dirty="0"/>
              <a:t>Федеральный закон от </a:t>
            </a:r>
            <a:r>
              <a:rPr lang="ru-RU" sz="5400" b="1" dirty="0"/>
              <a:t>14.07.2022 №263-ФЗ</a:t>
            </a:r>
            <a:endParaRPr lang="ru-RU" sz="5000" b="1" dirty="0"/>
          </a:p>
          <a:p>
            <a:r>
              <a:rPr lang="ru-RU" sz="4900" b="0" dirty="0" smtClean="0">
                <a:solidFill>
                  <a:schemeClr val="tx1"/>
                </a:solidFill>
              </a:rPr>
              <a:t>П</a:t>
            </a:r>
            <a:r>
              <a:rPr lang="ru-RU" sz="4900" b="0" dirty="0">
                <a:solidFill>
                  <a:schemeClr val="tx1"/>
                </a:solidFill>
              </a:rPr>
              <a:t>. </a:t>
            </a:r>
            <a:r>
              <a:rPr lang="ru-RU" sz="4900" b="0" dirty="0" smtClean="0">
                <a:solidFill>
                  <a:schemeClr val="tx1"/>
                </a:solidFill>
              </a:rPr>
              <a:t>5 </a:t>
            </a:r>
            <a:r>
              <a:rPr lang="ru-RU" sz="4900" b="0" dirty="0">
                <a:solidFill>
                  <a:schemeClr val="tx1"/>
                </a:solidFill>
              </a:rPr>
              <a:t>ст. 11.3: Совокупная обязанность формируется и подлежит учету на едином налоговом счете </a:t>
            </a:r>
            <a:r>
              <a:rPr lang="ru-RU" sz="4900" b="0" dirty="0" smtClean="0">
                <a:solidFill>
                  <a:schemeClr val="tx1"/>
                </a:solidFill>
              </a:rPr>
              <a:t>лица на </a:t>
            </a:r>
            <a:r>
              <a:rPr lang="ru-RU" sz="4900" b="0" dirty="0">
                <a:solidFill>
                  <a:schemeClr val="tx1"/>
                </a:solidFill>
              </a:rPr>
              <a:t>основе</a:t>
            </a:r>
            <a:r>
              <a:rPr lang="ru-RU" sz="4900" b="0" dirty="0" smtClean="0">
                <a:solidFill>
                  <a:schemeClr val="tx1"/>
                </a:solidFill>
              </a:rPr>
              <a:t>:</a:t>
            </a:r>
          </a:p>
          <a:p>
            <a:r>
              <a:rPr lang="ru-RU" sz="4900" b="0" dirty="0" smtClean="0">
                <a:solidFill>
                  <a:schemeClr val="tx1"/>
                </a:solidFill>
              </a:rPr>
              <a:t>5</a:t>
            </a:r>
            <a:r>
              <a:rPr lang="ru-RU" sz="4900" b="0" dirty="0">
                <a:solidFill>
                  <a:schemeClr val="tx1"/>
                </a:solidFill>
              </a:rPr>
              <a:t>) уведомлений об исчисленных суммах налогов, сборов, авансовых платежей по налогам, страховых взносов, представленных в налоговый орган, - со дня представления в налоговый орган таких уведомлений, но не ранее наступления срока уплаты соответствующих налогов, сборов, авансовых платежей по налогам, страховых взносов и до дня представления налоговой декларации (расчета) по соответствующим налогам, сборам, авансовым платежам по налогам, страховым взносам, указанным в уведомлении, или направления налоговым органом сообщений об исчисленных суммах налогов либо по истечении десяти дней со дня окончания срока, установленного законодательством о налогах и сборах для представления указанных налоговых деклараций (расчетов), в случае их непредставления</a:t>
            </a:r>
            <a:r>
              <a:rPr lang="ru-RU" sz="4900" b="0" dirty="0" smtClean="0">
                <a:solidFill>
                  <a:schemeClr val="tx1"/>
                </a:solidFill>
              </a:rPr>
              <a:t>;</a:t>
            </a:r>
          </a:p>
          <a:p>
            <a:pPr marL="363538" lvl="3" indent="0" algn="l">
              <a:lnSpc>
                <a:spcPct val="100000"/>
              </a:lnSpc>
              <a:spcBef>
                <a:spcPct val="20000"/>
              </a:spcBef>
            </a:pPr>
            <a:endParaRPr lang="ru-RU" sz="3100" b="1" dirty="0" smtClean="0"/>
          </a:p>
          <a:p>
            <a:pPr marL="363538" lvl="3" indent="0" algn="ctr">
              <a:lnSpc>
                <a:spcPct val="100000"/>
              </a:lnSpc>
              <a:spcBef>
                <a:spcPct val="20000"/>
              </a:spcBef>
            </a:pPr>
            <a:r>
              <a:rPr lang="ru-RU" sz="4900" b="1" dirty="0" smtClean="0"/>
              <a:t>Федеральный </a:t>
            </a:r>
            <a:r>
              <a:rPr lang="ru-RU" sz="4900" b="1" dirty="0"/>
              <a:t>закон от 28.12.2022 № 565-ФЗ</a:t>
            </a:r>
          </a:p>
          <a:p>
            <a:r>
              <a:rPr lang="ru-RU" sz="4900" b="0" dirty="0" smtClean="0">
                <a:solidFill>
                  <a:schemeClr val="tx1"/>
                </a:solidFill>
              </a:rPr>
              <a:t>6</a:t>
            </a:r>
            <a:r>
              <a:rPr lang="ru-RU" sz="4900" b="0" dirty="0">
                <a:solidFill>
                  <a:schemeClr val="tx1"/>
                </a:solidFill>
              </a:rPr>
              <a:t>) налоговых уведомлений:</a:t>
            </a:r>
          </a:p>
          <a:p>
            <a:r>
              <a:rPr lang="ru-RU" sz="4900" b="0" dirty="0">
                <a:solidFill>
                  <a:schemeClr val="tx1"/>
                </a:solidFill>
              </a:rPr>
              <a:t>со дня наступления установленного законодательством о налогах и сборах срока уплаты соответствующего налога;</a:t>
            </a:r>
          </a:p>
          <a:p>
            <a:r>
              <a:rPr lang="ru-RU" sz="4900" b="0" dirty="0">
                <a:solidFill>
                  <a:schemeClr val="tx1"/>
                </a:solidFill>
              </a:rPr>
              <a:t>со дня направления налогового уведомления налогоплательщику - физическому лицу, не являющемуся индивидуальным предпринимателем на дату формирования налогового уведомления, но не ранее дня формирования положительного сальдо единого налогового счета в размере, не превышающем такое положительное сальдо единого налогового счета;</a:t>
            </a:r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dirty="0"/>
              <a:t>Изменения в законодательстве о налоге </a:t>
            </a:r>
            <a:br>
              <a:rPr lang="ru-RU" sz="3600" dirty="0"/>
            </a:br>
            <a:r>
              <a:rPr lang="ru-RU" sz="3600" dirty="0"/>
              <a:t>на добавленную стоимость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12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0383862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962025" y="1980431"/>
            <a:ext cx="8561139" cy="5115694"/>
          </a:xfrm>
        </p:spPr>
        <p:txBody>
          <a:bodyPr>
            <a:normAutofit fontScale="40000" lnSpcReduction="20000"/>
          </a:bodyPr>
          <a:lstStyle/>
          <a:p>
            <a:pPr lvl="3" algn="ctr">
              <a:lnSpc>
                <a:spcPct val="150000"/>
              </a:lnSpc>
              <a:spcBef>
                <a:spcPts val="300"/>
              </a:spcBef>
            </a:pPr>
            <a:r>
              <a:rPr lang="ru-RU" sz="4000" b="1" dirty="0"/>
              <a:t>Федеральный закон от 14.07.2022 №263-ФЗ</a:t>
            </a:r>
          </a:p>
          <a:p>
            <a:r>
              <a:rPr lang="ru-RU" sz="3800" b="0" dirty="0" smtClean="0">
                <a:solidFill>
                  <a:schemeClr val="tx1"/>
                </a:solidFill>
              </a:rPr>
              <a:t>П</a:t>
            </a:r>
            <a:r>
              <a:rPr lang="ru-RU" sz="3800" b="0" dirty="0">
                <a:solidFill>
                  <a:schemeClr val="tx1"/>
                </a:solidFill>
              </a:rPr>
              <a:t>. </a:t>
            </a:r>
            <a:r>
              <a:rPr lang="ru-RU" sz="3800" b="0" dirty="0" smtClean="0">
                <a:solidFill>
                  <a:schemeClr val="tx1"/>
                </a:solidFill>
              </a:rPr>
              <a:t>5 </a:t>
            </a:r>
            <a:r>
              <a:rPr lang="ru-RU" sz="3800" b="0" dirty="0">
                <a:solidFill>
                  <a:schemeClr val="tx1"/>
                </a:solidFill>
              </a:rPr>
              <a:t>ст. 11.3: Совокупная обязанность формируется и подлежит учету на едином налоговом счете </a:t>
            </a:r>
            <a:r>
              <a:rPr lang="ru-RU" sz="3800" b="0" dirty="0" smtClean="0">
                <a:solidFill>
                  <a:schemeClr val="tx1"/>
                </a:solidFill>
              </a:rPr>
              <a:t>лица на </a:t>
            </a:r>
            <a:r>
              <a:rPr lang="ru-RU" sz="3800" b="0" dirty="0">
                <a:solidFill>
                  <a:schemeClr val="tx1"/>
                </a:solidFill>
              </a:rPr>
              <a:t>основе</a:t>
            </a:r>
            <a:r>
              <a:rPr lang="ru-RU" sz="3800" b="0" dirty="0" smtClean="0">
                <a:solidFill>
                  <a:schemeClr val="tx1"/>
                </a:solidFill>
              </a:rPr>
              <a:t>:</a:t>
            </a:r>
          </a:p>
          <a:p>
            <a:r>
              <a:rPr lang="ru-RU" sz="3800" b="0" dirty="0" smtClean="0">
                <a:solidFill>
                  <a:schemeClr val="tx1"/>
                </a:solidFill>
              </a:rPr>
              <a:t>…</a:t>
            </a:r>
          </a:p>
          <a:p>
            <a:r>
              <a:rPr lang="ru-RU" sz="3800" b="0" dirty="0">
                <a:solidFill>
                  <a:schemeClr val="tx1"/>
                </a:solidFill>
              </a:rPr>
              <a:t>9) решений налогового органа о привлечении к ответственности за совершение налоговых правонарушений, решений налоговых органов об отказе в привлечении к ответственности за совершение налоговых правонарушений, решений об отмене (полностью или частично) решений о возмещении суммы налога, заявленной к возмещению, в заявительном порядке, решений об отмене (полностью или частично) решений о предоставлении налогового вычета полностью или частично - со дня вступления в силу соответствующего решения, если иное не </a:t>
            </a:r>
            <a:r>
              <a:rPr lang="ru-RU" sz="3800" b="0" dirty="0" smtClean="0">
                <a:solidFill>
                  <a:schemeClr val="tx1"/>
                </a:solidFill>
              </a:rPr>
              <a:t>предусмотрено подпунктом 10 </a:t>
            </a:r>
            <a:r>
              <a:rPr lang="ru-RU" sz="3800" b="0" dirty="0">
                <a:solidFill>
                  <a:schemeClr val="tx1"/>
                </a:solidFill>
              </a:rPr>
              <a:t>настоящего пункта;</a:t>
            </a:r>
          </a:p>
          <a:p>
            <a:r>
              <a:rPr lang="ru-RU" sz="3800" b="0" dirty="0">
                <a:solidFill>
                  <a:schemeClr val="tx1"/>
                </a:solidFill>
              </a:rPr>
              <a:t>10) решений налогового органа о привлечении к ответственности за совершение налоговых правонарушений, решений налоговых органов об отказе в привлечении к ответственности за совершение налоговых правонарушений, решений об отмене (полностью или частично) решений о возмещении суммы налога, заявленной к возмещению, в заявительном порядке, решений об отмене (полностью или частично) решений о предоставлении налогового вычета, которыми установлено неисполнение обязанности по уплате налога в связи с изменением налоговым органом юридической квалификации сделки, совершенной налогоплательщиком, или статуса и характера деятельности налогоплательщика, либо решений, вынесенных по результатам проверки федеральным органом исполнительной власти, уполномоченным по контролю и надзору в области налогов и сборов, полноты исчисления и уплаты налогов в связи с совершением сделок между взаимозависимыми лицами, - со дня вступления в силу соответствующего судебного акта</a:t>
            </a:r>
            <a:r>
              <a:rPr lang="ru-RU" sz="3800" b="0" dirty="0" smtClean="0">
                <a:solidFill>
                  <a:schemeClr val="tx1"/>
                </a:solidFill>
              </a:rPr>
              <a:t>;</a:t>
            </a:r>
          </a:p>
          <a:p>
            <a:r>
              <a:rPr lang="ru-RU" sz="3800" b="0" dirty="0" smtClean="0">
                <a:solidFill>
                  <a:schemeClr val="tx1"/>
                </a:solidFill>
              </a:rPr>
              <a:t>…</a:t>
            </a:r>
            <a:endParaRPr lang="ru-RU" sz="3800" b="0" dirty="0">
              <a:solidFill>
                <a:schemeClr val="tx1"/>
              </a:solidFill>
            </a:endParaRPr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dirty="0"/>
              <a:t>Изменения в законодательстве о налоге </a:t>
            </a:r>
            <a:br>
              <a:rPr lang="ru-RU" sz="3600" dirty="0"/>
            </a:br>
            <a:r>
              <a:rPr lang="ru-RU" sz="3600" dirty="0"/>
              <a:t>на добавленную стоимость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13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90695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962025" y="1980431"/>
            <a:ext cx="8561139" cy="5115694"/>
          </a:xfrm>
        </p:spPr>
        <p:txBody>
          <a:bodyPr>
            <a:normAutofit/>
          </a:bodyPr>
          <a:lstStyle/>
          <a:p>
            <a:pPr lvl="3" algn="ctr">
              <a:lnSpc>
                <a:spcPct val="150000"/>
              </a:lnSpc>
              <a:spcBef>
                <a:spcPts val="300"/>
              </a:spcBef>
            </a:pPr>
            <a:r>
              <a:rPr lang="ru-RU" sz="2600" b="1" dirty="0"/>
              <a:t>Федеральный закон от 14.07.2022 №263-ФЗ</a:t>
            </a:r>
          </a:p>
          <a:p>
            <a:endParaRPr lang="ru-RU" sz="2600" b="0" dirty="0" smtClean="0">
              <a:solidFill>
                <a:schemeClr val="tx1"/>
              </a:solidFill>
            </a:endParaRPr>
          </a:p>
          <a:p>
            <a:r>
              <a:rPr lang="ru-RU" sz="2600" b="0" dirty="0" smtClean="0">
                <a:solidFill>
                  <a:schemeClr val="tx1"/>
                </a:solidFill>
              </a:rPr>
              <a:t>П</a:t>
            </a:r>
            <a:r>
              <a:rPr lang="ru-RU" sz="2600" b="0" dirty="0">
                <a:solidFill>
                  <a:schemeClr val="tx1"/>
                </a:solidFill>
              </a:rPr>
              <a:t>. </a:t>
            </a:r>
            <a:r>
              <a:rPr lang="ru-RU" sz="2600" b="0" dirty="0" smtClean="0">
                <a:solidFill>
                  <a:schemeClr val="tx1"/>
                </a:solidFill>
              </a:rPr>
              <a:t>8 </a:t>
            </a:r>
            <a:r>
              <a:rPr lang="ru-RU" sz="2600" b="0" dirty="0">
                <a:solidFill>
                  <a:schemeClr val="tx1"/>
                </a:solidFill>
              </a:rPr>
              <a:t>ст. </a:t>
            </a:r>
            <a:r>
              <a:rPr lang="ru-RU" sz="2600" b="0" dirty="0" smtClean="0">
                <a:solidFill>
                  <a:schemeClr val="tx1"/>
                </a:solidFill>
              </a:rPr>
              <a:t>101: </a:t>
            </a:r>
            <a:r>
              <a:rPr lang="ru-RU" sz="2600" b="0" dirty="0">
                <a:solidFill>
                  <a:schemeClr val="tx1"/>
                </a:solidFill>
              </a:rPr>
              <a:t>Совокупная обязанность формируется и подлежит учету на едином налоговом счете </a:t>
            </a:r>
            <a:r>
              <a:rPr lang="ru-RU" sz="2600" b="0" dirty="0" smtClean="0">
                <a:solidFill>
                  <a:schemeClr val="tx1"/>
                </a:solidFill>
              </a:rPr>
              <a:t>лица в </a:t>
            </a:r>
            <a:r>
              <a:rPr lang="ru-RU" sz="2600" b="0" dirty="0">
                <a:solidFill>
                  <a:schemeClr val="tx1"/>
                </a:solidFill>
              </a:rPr>
              <a:t>валюте Российской Федерации на основе</a:t>
            </a:r>
            <a:r>
              <a:rPr lang="ru-RU" sz="2600" b="0" dirty="0" smtClean="0">
                <a:solidFill>
                  <a:schemeClr val="tx1"/>
                </a:solidFill>
              </a:rPr>
              <a:t>:</a:t>
            </a:r>
          </a:p>
          <a:p>
            <a:r>
              <a:rPr lang="ru-RU" sz="2600" b="0" dirty="0" smtClean="0">
                <a:solidFill>
                  <a:schemeClr val="tx1"/>
                </a:solidFill>
              </a:rPr>
              <a:t>В абзаце первом слово </a:t>
            </a:r>
            <a:r>
              <a:rPr lang="ru-RU" sz="2600" b="0" dirty="0">
                <a:solidFill>
                  <a:schemeClr val="tx1"/>
                </a:solidFill>
              </a:rPr>
              <a:t>"указываются" заменить словом "указывается", слова "и соответствующих пеней" </a:t>
            </a:r>
            <a:r>
              <a:rPr lang="ru-RU" sz="2600" b="0" dirty="0" smtClean="0">
                <a:solidFill>
                  <a:schemeClr val="tx1"/>
                </a:solidFill>
              </a:rPr>
              <a:t>исключить</a:t>
            </a:r>
            <a:endParaRPr lang="ru-RU" sz="2600" b="0" dirty="0">
              <a:solidFill>
                <a:schemeClr val="tx1"/>
              </a:solidFill>
            </a:endParaRPr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dirty="0"/>
              <a:t>Изменения в законодательстве о налоге </a:t>
            </a:r>
            <a:br>
              <a:rPr lang="ru-RU" sz="3600" dirty="0"/>
            </a:br>
            <a:r>
              <a:rPr lang="ru-RU" sz="3600" dirty="0"/>
              <a:t>на добавленную стоимость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14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004310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962025" y="1908423"/>
            <a:ext cx="8561139" cy="5187702"/>
          </a:xfrm>
        </p:spPr>
        <p:txBody>
          <a:bodyPr>
            <a:normAutofit fontScale="55000" lnSpcReduction="20000"/>
          </a:bodyPr>
          <a:lstStyle/>
          <a:p>
            <a:pPr lvl="3" algn="ctr">
              <a:lnSpc>
                <a:spcPct val="150000"/>
              </a:lnSpc>
              <a:spcBef>
                <a:spcPts val="0"/>
              </a:spcBef>
            </a:pPr>
            <a:r>
              <a:rPr lang="ru-RU" sz="4000" b="1" dirty="0" smtClean="0"/>
              <a:t>Письмо ФНС России от 26.01.2023 № ЕД-26-8/2</a:t>
            </a:r>
            <a:r>
              <a:rPr lang="en-US" sz="4000" b="1" dirty="0" smtClean="0"/>
              <a:t>@</a:t>
            </a:r>
            <a:endParaRPr lang="ru-RU" sz="4000" b="1" dirty="0"/>
          </a:p>
          <a:p>
            <a:pPr lvl="3" algn="ctr">
              <a:lnSpc>
                <a:spcPct val="150000"/>
              </a:lnSpc>
              <a:spcBef>
                <a:spcPts val="0"/>
              </a:spcBef>
            </a:pPr>
            <a:r>
              <a:rPr lang="ru-RU" sz="4000" b="1" dirty="0" smtClean="0"/>
              <a:t>«В отношении взыскания сумм задолженности»</a:t>
            </a:r>
          </a:p>
          <a:p>
            <a:pPr lvl="3" algn="ctr">
              <a:lnSpc>
                <a:spcPct val="150000"/>
              </a:lnSpc>
              <a:spcBef>
                <a:spcPts val="300"/>
              </a:spcBef>
            </a:pPr>
            <a:r>
              <a:rPr lang="ru-RU" sz="3100" dirty="0" smtClean="0"/>
              <a:t>… </a:t>
            </a:r>
            <a:r>
              <a:rPr lang="ru-RU" sz="3100" dirty="0"/>
              <a:t>исключить случаи привлечения к налоговой ответственности </a:t>
            </a:r>
            <a:r>
              <a:rPr lang="ru-RU" sz="3100" dirty="0" smtClean="0"/>
              <a:t>по статье 126 </a:t>
            </a:r>
            <a:r>
              <a:rPr lang="ru-RU" sz="3100" dirty="0"/>
              <a:t>Н</a:t>
            </a:r>
            <a:r>
              <a:rPr lang="ru-RU" sz="3100" dirty="0" smtClean="0"/>
              <a:t>К РФ за </a:t>
            </a:r>
            <a:r>
              <a:rPr lang="ru-RU" sz="3100" dirty="0"/>
              <a:t>непредставление уведомления </a:t>
            </a:r>
            <a:r>
              <a:rPr lang="ru-RU" sz="3100" dirty="0" smtClean="0"/>
              <a:t>по пункту 9 статьи 58 НК РФ </a:t>
            </a:r>
            <a:r>
              <a:rPr lang="ru-RU" sz="3100" dirty="0"/>
              <a:t>до получения разъяснений Федеральной налоговой службы об условиях наступления такой ответственности, а также к налоговой ответственности </a:t>
            </a:r>
            <a:r>
              <a:rPr lang="ru-RU" sz="3100" dirty="0" smtClean="0"/>
              <a:t>по статьям 122 и 123 НК РФ </a:t>
            </a:r>
            <a:r>
              <a:rPr lang="ru-RU" sz="3100" dirty="0"/>
              <a:t>до 1 мая 2023 года и до окончания декларационной кампании по итогам 2022 года по отдельным видам налогов и сборов, по результатам которой будет сформировано окончательное сальдо единого налогового счета для налогоплательщиков (плательщиков сборов, страховых взносов) за периоды до 1 января 2023 года, за исключением случаев привлечения к налоговой ответственности по результатам проведения налоговых проверок, по результатам которых выявлено занижение налоговой базы (базы для исчисления страховых взносов), иное неправильное исчисление налога (сбора, страховых взносов</a:t>
            </a:r>
            <a:r>
              <a:rPr lang="ru-RU" sz="3100" dirty="0" smtClean="0"/>
              <a:t>)</a:t>
            </a:r>
            <a:endParaRPr lang="ru-RU" sz="3100" b="1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dirty="0"/>
              <a:t>Изменения в законодательстве о налоге </a:t>
            </a:r>
            <a:br>
              <a:rPr lang="ru-RU" sz="3600" dirty="0"/>
            </a:br>
            <a:r>
              <a:rPr lang="ru-RU" sz="3600" dirty="0"/>
              <a:t>на добавленную стоимость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15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3340980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962025" y="2124447"/>
            <a:ext cx="8561139" cy="4971678"/>
          </a:xfrm>
        </p:spPr>
        <p:txBody>
          <a:bodyPr>
            <a:normAutofit fontScale="70000" lnSpcReduction="20000"/>
          </a:bodyPr>
          <a:lstStyle/>
          <a:p>
            <a:pPr lvl="3" algn="ctr">
              <a:lnSpc>
                <a:spcPct val="150000"/>
              </a:lnSpc>
              <a:spcBef>
                <a:spcPts val="300"/>
              </a:spcBef>
            </a:pPr>
            <a:r>
              <a:rPr lang="ru-RU" sz="3400" b="1" dirty="0" smtClean="0"/>
              <a:t>Федеральный </a:t>
            </a:r>
            <a:r>
              <a:rPr lang="ru-RU" sz="3400" b="1" dirty="0"/>
              <a:t>закон от </a:t>
            </a:r>
            <a:r>
              <a:rPr lang="ru-RU" sz="3400" b="1" dirty="0" smtClean="0"/>
              <a:t>28.12.2022 №565-ФЗ</a:t>
            </a:r>
            <a:endParaRPr lang="ru-RU" sz="3400" b="1" dirty="0"/>
          </a:p>
          <a:p>
            <a:endParaRPr lang="ru-RU" sz="1700" b="0" dirty="0" smtClean="0">
              <a:solidFill>
                <a:srgbClr val="504F53"/>
              </a:solidFill>
            </a:endParaRPr>
          </a:p>
          <a:p>
            <a:r>
              <a:rPr lang="ru-RU" sz="2900" b="0" dirty="0" smtClean="0">
                <a:solidFill>
                  <a:srgbClr val="504F53"/>
                </a:solidFill>
              </a:rPr>
              <a:t>П</a:t>
            </a:r>
            <a:r>
              <a:rPr lang="ru-RU" sz="2900" b="0" dirty="0">
                <a:solidFill>
                  <a:srgbClr val="504F53"/>
                </a:solidFill>
              </a:rPr>
              <a:t>. 3 ст. 171 НК РФ: Вычетам подлежат суммы налога, исчисленные в соответствии </a:t>
            </a:r>
            <a:r>
              <a:rPr lang="ru-RU" sz="2900" b="0" dirty="0" smtClean="0">
                <a:solidFill>
                  <a:srgbClr val="504F53"/>
                </a:solidFill>
              </a:rPr>
              <a:t>со статьей 161 НК РФ налоговыми </a:t>
            </a:r>
            <a:r>
              <a:rPr lang="ru-RU" sz="2900" b="0" dirty="0">
                <a:solidFill>
                  <a:srgbClr val="504F53"/>
                </a:solidFill>
              </a:rPr>
              <a:t>агентами, указанными в </a:t>
            </a:r>
            <a:r>
              <a:rPr lang="ru-RU" sz="2900" b="0" dirty="0" smtClean="0">
                <a:solidFill>
                  <a:srgbClr val="504F53"/>
                </a:solidFill>
              </a:rPr>
              <a:t>пунктах 2, 3, 6, 6.1, 6.2 и 8 статьи 161 НК РФ.</a:t>
            </a:r>
            <a:endParaRPr lang="ru-RU" sz="2900" b="0" dirty="0">
              <a:solidFill>
                <a:srgbClr val="504F53"/>
              </a:solidFill>
            </a:endParaRPr>
          </a:p>
          <a:p>
            <a:r>
              <a:rPr lang="ru-RU" sz="2900" b="0" dirty="0">
                <a:solidFill>
                  <a:srgbClr val="504F53"/>
                </a:solidFill>
              </a:rPr>
              <a:t>Право на указанные налоговые вычеты имеют покупатели - налоговые агенты, состоящие на учете в налоговых органах и исполняющие обязанности налогоплательщика в соответствии с настоящей главой. Налоговые агенты, осуществляющие операции, указанные </a:t>
            </a:r>
            <a:r>
              <a:rPr lang="ru-RU" sz="2900" b="0" dirty="0" smtClean="0">
                <a:solidFill>
                  <a:srgbClr val="504F53"/>
                </a:solidFill>
              </a:rPr>
              <a:t>в пунктах 4, 5, 5.1 и 5.2 статьи 161 НК РФ, </a:t>
            </a:r>
            <a:r>
              <a:rPr lang="ru-RU" sz="2900" b="0" dirty="0">
                <a:solidFill>
                  <a:srgbClr val="504F53"/>
                </a:solidFill>
              </a:rPr>
              <a:t>не имеют права на включение в налоговые вычеты сумм налога, исчисленных по этим операциям.</a:t>
            </a:r>
          </a:p>
          <a:p>
            <a:r>
              <a:rPr lang="ru-RU" sz="2900" b="0" dirty="0">
                <a:solidFill>
                  <a:srgbClr val="504F53"/>
                </a:solidFill>
              </a:rPr>
              <a:t>Положения настоящего пункта применяются при условии, что товары (работы, услуги), имущественные права были приобретены налогоплательщиком, являющимся налоговым агентом, для целей, указанных </a:t>
            </a:r>
            <a:r>
              <a:rPr lang="ru-RU" sz="2900" b="0" dirty="0" smtClean="0">
                <a:solidFill>
                  <a:srgbClr val="504F53"/>
                </a:solidFill>
              </a:rPr>
              <a:t>в пункте 2 </a:t>
            </a:r>
            <a:r>
              <a:rPr lang="ru-RU" sz="2900" b="0" dirty="0">
                <a:solidFill>
                  <a:srgbClr val="504F53"/>
                </a:solidFill>
              </a:rPr>
              <a:t>настоящей статьи, и при их приобретении он </a:t>
            </a:r>
            <a:r>
              <a:rPr lang="ru-RU" sz="2900" dirty="0">
                <a:solidFill>
                  <a:srgbClr val="504F53"/>
                </a:solidFill>
              </a:rPr>
              <a:t>исчислил</a:t>
            </a:r>
            <a:r>
              <a:rPr lang="ru-RU" sz="2900" b="0" dirty="0">
                <a:solidFill>
                  <a:srgbClr val="504F53"/>
                </a:solidFill>
              </a:rPr>
              <a:t> налог в соответствии </a:t>
            </a:r>
            <a:r>
              <a:rPr lang="ru-RU" sz="2900" b="0" dirty="0" smtClean="0">
                <a:solidFill>
                  <a:srgbClr val="504F53"/>
                </a:solidFill>
              </a:rPr>
              <a:t>со статьей 161 НК РФ</a:t>
            </a:r>
            <a:endParaRPr lang="ru-RU" sz="2900" b="0" dirty="0">
              <a:solidFill>
                <a:srgbClr val="504F53"/>
              </a:solidFill>
            </a:endParaRPr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dirty="0"/>
              <a:t>Изменения в законодательстве о налоге </a:t>
            </a:r>
            <a:br>
              <a:rPr lang="ru-RU" sz="3600" dirty="0"/>
            </a:br>
            <a:r>
              <a:rPr lang="ru-RU" sz="3600" dirty="0"/>
              <a:t>на добавленную стоимость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16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904868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962025" y="2124447"/>
            <a:ext cx="8561139" cy="4971678"/>
          </a:xfrm>
        </p:spPr>
        <p:txBody>
          <a:bodyPr>
            <a:normAutofit fontScale="92500"/>
          </a:bodyPr>
          <a:lstStyle/>
          <a:p>
            <a:pPr lvl="3" algn="ctr">
              <a:lnSpc>
                <a:spcPct val="150000"/>
              </a:lnSpc>
              <a:spcBef>
                <a:spcPts val="300"/>
              </a:spcBef>
            </a:pPr>
            <a:r>
              <a:rPr lang="ru-RU" sz="3200" b="1" dirty="0" smtClean="0"/>
              <a:t>Федеральный </a:t>
            </a:r>
            <a:r>
              <a:rPr lang="ru-RU" sz="3200" b="1" dirty="0"/>
              <a:t>закон от 14.07.2022 </a:t>
            </a:r>
            <a:r>
              <a:rPr lang="ru-RU" sz="3200" b="1" dirty="0" smtClean="0"/>
              <a:t>№263-ФЗ</a:t>
            </a:r>
            <a:endParaRPr lang="ru-RU" sz="3200" b="1" dirty="0"/>
          </a:p>
          <a:p>
            <a:pPr lvl="3" algn="ctr">
              <a:lnSpc>
                <a:spcPct val="150000"/>
              </a:lnSpc>
              <a:spcBef>
                <a:spcPts val="300"/>
              </a:spcBef>
            </a:pPr>
            <a:r>
              <a:rPr lang="ru-RU" sz="3200" dirty="0" smtClean="0"/>
              <a:t>П. 4 ст. 174 НК РФ: уплата </a:t>
            </a:r>
            <a:r>
              <a:rPr lang="ru-RU" sz="3200" dirty="0"/>
              <a:t>налога производится по итогам каждого налогового периода исходя из соответствующей реализации товаров (работ, услуг) за истекший налоговый период не позднее 28-го числа месяца, следующего за истекшим налоговым периодом</a:t>
            </a:r>
            <a:endParaRPr lang="ru-RU" sz="3200" b="1" dirty="0" smtClean="0"/>
          </a:p>
          <a:p>
            <a:pPr lvl="3" algn="ctr">
              <a:lnSpc>
                <a:spcPct val="150000"/>
              </a:lnSpc>
              <a:spcBef>
                <a:spcPts val="300"/>
              </a:spcBef>
            </a:pPr>
            <a:endParaRPr lang="ru-RU" sz="3200" b="1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dirty="0"/>
              <a:t>Изменения в законодательстве о налоге </a:t>
            </a:r>
            <a:br>
              <a:rPr lang="ru-RU" sz="3600" dirty="0"/>
            </a:br>
            <a:r>
              <a:rPr lang="ru-RU" sz="3600" dirty="0"/>
              <a:t>на добавленную стоимость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17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9936757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962025" y="2124447"/>
            <a:ext cx="8561139" cy="4971678"/>
          </a:xfrm>
        </p:spPr>
        <p:txBody>
          <a:bodyPr>
            <a:normAutofit fontScale="55000" lnSpcReduction="20000"/>
          </a:bodyPr>
          <a:lstStyle/>
          <a:p>
            <a:pPr lvl="3" algn="ctr">
              <a:lnSpc>
                <a:spcPct val="150000"/>
              </a:lnSpc>
              <a:spcBef>
                <a:spcPts val="300"/>
              </a:spcBef>
            </a:pPr>
            <a:r>
              <a:rPr lang="ru-RU" sz="3600" b="1" dirty="0" smtClean="0"/>
              <a:t>Федеральный </a:t>
            </a:r>
            <a:r>
              <a:rPr lang="ru-RU" sz="3600" b="1" dirty="0"/>
              <a:t>закон от 14.07.2022 </a:t>
            </a:r>
            <a:r>
              <a:rPr lang="ru-RU" sz="3600" b="1" dirty="0" smtClean="0"/>
              <a:t>№263-ФЗ</a:t>
            </a:r>
            <a:endParaRPr lang="ru-RU" sz="3600" b="1" dirty="0"/>
          </a:p>
          <a:p>
            <a:endParaRPr lang="ru-RU" sz="1800" b="0" dirty="0" smtClean="0">
              <a:solidFill>
                <a:srgbClr val="504F53"/>
              </a:solidFill>
            </a:endParaRPr>
          </a:p>
          <a:p>
            <a:r>
              <a:rPr lang="ru-RU" b="0" dirty="0" smtClean="0">
                <a:solidFill>
                  <a:srgbClr val="504F53"/>
                </a:solidFill>
              </a:rPr>
              <a:t>П</a:t>
            </a:r>
            <a:r>
              <a:rPr lang="ru-RU" b="0" dirty="0">
                <a:solidFill>
                  <a:srgbClr val="504F53"/>
                </a:solidFill>
              </a:rPr>
              <a:t>. 15 ст. 176.1 НК РФ: В случае, если сумма налога, возмещенная налогоплательщику в порядке, предусмотренном настоящей статьей, превышает сумму налога, подлежащую возмещению по результатам камеральной налоговой проверки, налоговый орган одновременно с принятием соответствующего решения, </a:t>
            </a:r>
            <a:r>
              <a:rPr lang="ru-RU" b="0" dirty="0" smtClean="0">
                <a:solidFill>
                  <a:srgbClr val="504F53"/>
                </a:solidFill>
              </a:rPr>
              <a:t>предусмотренного пунктом 14 </a:t>
            </a:r>
            <a:r>
              <a:rPr lang="ru-RU" b="0" dirty="0">
                <a:solidFill>
                  <a:srgbClr val="504F53"/>
                </a:solidFill>
              </a:rPr>
              <a:t>настоящей статьи, принимает решение об отмене (полностью или частично) решения о возмещении суммы налога, заявленной к возмещению, в заявительном порядке.</a:t>
            </a:r>
          </a:p>
          <a:p>
            <a:r>
              <a:rPr lang="ru-RU" b="0" dirty="0">
                <a:solidFill>
                  <a:srgbClr val="504F53"/>
                </a:solidFill>
              </a:rPr>
              <a:t>Если в отношении налогоплательщиков, указанных </a:t>
            </a:r>
            <a:r>
              <a:rPr lang="ru-RU" b="0" dirty="0" smtClean="0">
                <a:solidFill>
                  <a:srgbClr val="504F53"/>
                </a:solidFill>
              </a:rPr>
              <a:t>в подпункте 6 пункта 2 настоящей </a:t>
            </a:r>
            <a:r>
              <a:rPr lang="ru-RU" b="0" dirty="0">
                <a:solidFill>
                  <a:srgbClr val="504F53"/>
                </a:solidFill>
              </a:rPr>
              <a:t>статьи, сумма налога, возмещенная в порядке, предусмотренном настоящей статьей, превышает сумму налога, подлежащую возмещению в соответствии с составленным налоговым органом мотивированным мнением, налоговый орган одновременно с составлением мотивированного мнения принимает решение об отмене (полностью или частично) решения о возмещении суммы налога, заявленной к возмещению.</a:t>
            </a:r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dirty="0"/>
              <a:t>Изменения в законодательстве о налоге </a:t>
            </a:r>
            <a:br>
              <a:rPr lang="ru-RU" sz="3600" dirty="0"/>
            </a:br>
            <a:r>
              <a:rPr lang="ru-RU" sz="3600" dirty="0"/>
              <a:t>на добавленную стоимость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18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369581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962025" y="1836415"/>
            <a:ext cx="8561139" cy="5259710"/>
          </a:xfrm>
        </p:spPr>
        <p:txBody>
          <a:bodyPr>
            <a:normAutofit fontScale="47500" lnSpcReduction="20000"/>
          </a:bodyPr>
          <a:lstStyle/>
          <a:p>
            <a:pPr lvl="3" algn="ctr">
              <a:lnSpc>
                <a:spcPct val="150000"/>
              </a:lnSpc>
              <a:spcBef>
                <a:spcPts val="300"/>
              </a:spcBef>
            </a:pPr>
            <a:r>
              <a:rPr lang="ru-RU" sz="4200" b="1" dirty="0" smtClean="0"/>
              <a:t>Федеральный </a:t>
            </a:r>
            <a:r>
              <a:rPr lang="ru-RU" sz="4200" b="1" dirty="0"/>
              <a:t>закон от 14.07.2022 </a:t>
            </a:r>
            <a:r>
              <a:rPr lang="ru-RU" sz="4200" b="1" dirty="0" smtClean="0"/>
              <a:t>№263-ФЗ</a:t>
            </a:r>
            <a:endParaRPr lang="ru-RU" sz="4200" b="1" dirty="0"/>
          </a:p>
          <a:p>
            <a:endParaRPr lang="ru-RU" b="0" dirty="0" smtClean="0">
              <a:solidFill>
                <a:srgbClr val="504F53"/>
              </a:solidFill>
            </a:endParaRPr>
          </a:p>
          <a:p>
            <a:r>
              <a:rPr lang="ru-RU" sz="3800" b="0" dirty="0" smtClean="0">
                <a:solidFill>
                  <a:srgbClr val="504F53"/>
                </a:solidFill>
              </a:rPr>
              <a:t>П</a:t>
            </a:r>
            <a:r>
              <a:rPr lang="ru-RU" sz="3800" b="0" dirty="0">
                <a:solidFill>
                  <a:srgbClr val="504F53"/>
                </a:solidFill>
              </a:rPr>
              <a:t>. 15 ст. 176.1 НК РФ: </a:t>
            </a:r>
            <a:endParaRPr lang="ru-RU" sz="3800" b="0" dirty="0" smtClean="0">
              <a:solidFill>
                <a:srgbClr val="504F53"/>
              </a:solidFill>
            </a:endParaRPr>
          </a:p>
          <a:p>
            <a:r>
              <a:rPr lang="ru-RU" sz="3800" b="0" dirty="0" smtClean="0">
                <a:solidFill>
                  <a:srgbClr val="504F53"/>
                </a:solidFill>
              </a:rPr>
              <a:t>Решение </a:t>
            </a:r>
            <a:r>
              <a:rPr lang="ru-RU" sz="3800" b="0" dirty="0">
                <a:solidFill>
                  <a:srgbClr val="504F53"/>
                </a:solidFill>
              </a:rPr>
              <a:t>об отмене (полностью или частично) решения о возмещении суммы налога, заявленной к возмещению, в заявительном порядке должно содержать сведения:</a:t>
            </a:r>
          </a:p>
          <a:p>
            <a:r>
              <a:rPr lang="ru-RU" sz="3800" b="0" dirty="0">
                <a:solidFill>
                  <a:srgbClr val="504F53"/>
                </a:solidFill>
              </a:rPr>
              <a:t>о сумме налога, подлежащей возмещению по результатам камеральной налоговой проверки или в связи с составлением налоговым органом мотивированного мнения;</a:t>
            </a:r>
          </a:p>
          <a:p>
            <a:r>
              <a:rPr lang="ru-RU" sz="3800" b="0" dirty="0">
                <a:solidFill>
                  <a:srgbClr val="504F53"/>
                </a:solidFill>
              </a:rPr>
              <a:t>о суммах налога, излишне полученных налогоплательщиком в заявительном порядке, подлежащих возврату в бюджетную систему Российской Федерации;</a:t>
            </a:r>
          </a:p>
          <a:p>
            <a:r>
              <a:rPr lang="ru-RU" sz="3800" b="0" dirty="0">
                <a:solidFill>
                  <a:srgbClr val="504F53"/>
                </a:solidFill>
              </a:rPr>
              <a:t>о сумме процентов, </a:t>
            </a:r>
            <a:r>
              <a:rPr lang="ru-RU" sz="3800" b="0" dirty="0" smtClean="0">
                <a:solidFill>
                  <a:srgbClr val="504F53"/>
                </a:solidFill>
              </a:rPr>
              <a:t>предусмотренных пунктом 9 статьи 79 НК РФ, </a:t>
            </a:r>
            <a:r>
              <a:rPr lang="ru-RU" sz="3800" b="0" dirty="0">
                <a:solidFill>
                  <a:srgbClr val="504F53"/>
                </a:solidFill>
              </a:rPr>
              <a:t>подлежащих возврату в бюджетную систему Российской Федерации;</a:t>
            </a:r>
          </a:p>
          <a:p>
            <a:r>
              <a:rPr lang="ru-RU" sz="3800" b="0" dirty="0">
                <a:solidFill>
                  <a:srgbClr val="504F53"/>
                </a:solidFill>
              </a:rPr>
              <a:t>о сумме процентов, начисленных в соответствии </a:t>
            </a:r>
            <a:r>
              <a:rPr lang="ru-RU" sz="3800" b="0" dirty="0" smtClean="0">
                <a:solidFill>
                  <a:srgbClr val="504F53"/>
                </a:solidFill>
              </a:rPr>
              <a:t>с пунктом 17 </a:t>
            </a:r>
            <a:r>
              <a:rPr lang="ru-RU" sz="3800" b="0" dirty="0">
                <a:solidFill>
                  <a:srgbClr val="504F53"/>
                </a:solidFill>
              </a:rPr>
              <a:t>настоящей статьи до дня принятия решения об отмене (полностью или частично) решения о возмещении суммы налога, заявленной к возмещению, в заявительном порядке;</a:t>
            </a:r>
          </a:p>
          <a:p>
            <a:r>
              <a:rPr lang="ru-RU" sz="3800" b="0" dirty="0">
                <a:solidFill>
                  <a:srgbClr val="504F53"/>
                </a:solidFill>
              </a:rPr>
              <a:t>о сроке вступления в силу и исполнения решения об отмене (полностью или частично) решения о возмещении суммы налога, заявленной к возмещению, в заявительном порядке.</a:t>
            </a:r>
          </a:p>
          <a:p>
            <a:r>
              <a:rPr lang="ru-RU" b="0" dirty="0">
                <a:solidFill>
                  <a:srgbClr val="504F53"/>
                </a:solidFill>
              </a:rPr>
              <a:t> </a:t>
            </a:r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dirty="0"/>
              <a:t>Изменения в законодательстве о налоге </a:t>
            </a:r>
            <a:br>
              <a:rPr lang="ru-RU" sz="3600" dirty="0"/>
            </a:br>
            <a:r>
              <a:rPr lang="ru-RU" sz="3600" dirty="0"/>
              <a:t>на добавленную стоимость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19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908111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962025" y="2124447"/>
            <a:ext cx="8561139" cy="4971678"/>
          </a:xfrm>
        </p:spPr>
        <p:txBody>
          <a:bodyPr>
            <a:normAutofit fontScale="62500" lnSpcReduction="20000"/>
          </a:bodyPr>
          <a:lstStyle/>
          <a:p>
            <a:pPr lvl="3" algn="ctr">
              <a:lnSpc>
                <a:spcPct val="150000"/>
              </a:lnSpc>
              <a:spcBef>
                <a:spcPts val="300"/>
              </a:spcBef>
            </a:pPr>
            <a:r>
              <a:rPr lang="ru-RU" sz="3200" b="1" dirty="0" smtClean="0"/>
              <a:t>Федеральный </a:t>
            </a:r>
            <a:r>
              <a:rPr lang="ru-RU" sz="3200" b="1" dirty="0"/>
              <a:t>закон от 14.07.2022 </a:t>
            </a:r>
            <a:r>
              <a:rPr lang="ru-RU" sz="3200" b="1" dirty="0" smtClean="0"/>
              <a:t>№263-ФЗ</a:t>
            </a:r>
            <a:endParaRPr lang="ru-RU" sz="3200" b="1" dirty="0"/>
          </a:p>
          <a:p>
            <a:pPr lvl="3" algn="ctr">
              <a:lnSpc>
                <a:spcPct val="150000"/>
              </a:lnSpc>
              <a:spcBef>
                <a:spcPts val="300"/>
              </a:spcBef>
            </a:pPr>
            <a:r>
              <a:rPr lang="ru-RU" sz="3200" b="1" dirty="0" smtClean="0"/>
              <a:t>«О </a:t>
            </a:r>
            <a:r>
              <a:rPr lang="ru-RU" sz="3200" b="1" dirty="0"/>
              <a:t>внесении изменений в части первую и вторую Налогового кодекса Российской </a:t>
            </a:r>
            <a:r>
              <a:rPr lang="ru-RU" sz="3200" b="1" dirty="0" smtClean="0"/>
              <a:t>Федерации»</a:t>
            </a:r>
          </a:p>
          <a:p>
            <a:pPr lvl="3">
              <a:lnSpc>
                <a:spcPct val="150000"/>
              </a:lnSpc>
              <a:spcBef>
                <a:spcPts val="300"/>
              </a:spcBef>
            </a:pPr>
            <a:r>
              <a:rPr lang="ru-RU" sz="3200" dirty="0" smtClean="0"/>
              <a:t>П. 2 ст. 11 : </a:t>
            </a:r>
            <a:r>
              <a:rPr lang="ru-RU" sz="2800" b="1" dirty="0" smtClean="0"/>
              <a:t>совокупная </a:t>
            </a:r>
            <a:r>
              <a:rPr lang="ru-RU" sz="2800" b="1" dirty="0"/>
              <a:t>обязанность </a:t>
            </a:r>
            <a:r>
              <a:rPr lang="ru-RU" sz="2800" dirty="0"/>
              <a:t>- общая сумма налогов, авансовых платежей, сборов, страховых взносов, пеней, штрафов, процентов, которую обязан уплатить (перечислить) налогоплательщик, плательщик сбора, плательщик страховых взносов и (или) налоговый агент, и сумма налога, подлежащая возврату в бюджетную систему Российской Федерации в случаях, предусмотренных настоящим Кодексом. При этом в совокупную обязанность не включаются суммы налога на доходы физических лиц, уплачиваемого в порядке, </a:t>
            </a:r>
            <a:r>
              <a:rPr lang="ru-RU" sz="2800" dirty="0" smtClean="0"/>
              <a:t>установленном статьей 227.1 НК РФ, </a:t>
            </a:r>
            <a:r>
              <a:rPr lang="ru-RU" sz="2800" dirty="0"/>
              <a:t>и суммы государственной пошлины, в отношении уплаты которой судом не выдан исполнительный документ</a:t>
            </a:r>
            <a:endParaRPr lang="ru-RU" sz="3200" b="1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dirty="0"/>
              <a:t>Изменения в законодательстве о налоге </a:t>
            </a:r>
            <a:br>
              <a:rPr lang="ru-RU" sz="3600" dirty="0"/>
            </a:br>
            <a:r>
              <a:rPr lang="ru-RU" sz="3600" dirty="0"/>
              <a:t>на добавленную стоимость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7664758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962025" y="2124447"/>
            <a:ext cx="8561139" cy="4971678"/>
          </a:xfrm>
        </p:spPr>
        <p:txBody>
          <a:bodyPr>
            <a:normAutofit fontScale="70000" lnSpcReduction="20000"/>
          </a:bodyPr>
          <a:lstStyle/>
          <a:p>
            <a:pPr lvl="3" algn="ctr">
              <a:lnSpc>
                <a:spcPct val="150000"/>
              </a:lnSpc>
              <a:spcBef>
                <a:spcPts val="300"/>
              </a:spcBef>
            </a:pPr>
            <a:r>
              <a:rPr lang="ru-RU" sz="4200" b="1" dirty="0" smtClean="0"/>
              <a:t>Федеральный </a:t>
            </a:r>
            <a:r>
              <a:rPr lang="ru-RU" sz="4200" b="1" dirty="0"/>
              <a:t>закон от 14.07.2022 </a:t>
            </a:r>
            <a:r>
              <a:rPr lang="ru-RU" sz="4200" b="1" dirty="0" smtClean="0"/>
              <a:t>№263-ФЗ</a:t>
            </a:r>
            <a:endParaRPr lang="ru-RU" sz="4200" b="1" dirty="0"/>
          </a:p>
          <a:p>
            <a:endParaRPr lang="ru-RU" sz="1400" b="0" dirty="0" smtClean="0">
              <a:solidFill>
                <a:srgbClr val="504F53"/>
              </a:solidFill>
            </a:endParaRPr>
          </a:p>
          <a:p>
            <a:r>
              <a:rPr lang="ru-RU" b="0" dirty="0" smtClean="0">
                <a:solidFill>
                  <a:srgbClr val="504F53"/>
                </a:solidFill>
              </a:rPr>
              <a:t>П</a:t>
            </a:r>
            <a:r>
              <a:rPr lang="ru-RU" b="0" dirty="0">
                <a:solidFill>
                  <a:srgbClr val="504F53"/>
                </a:solidFill>
              </a:rPr>
              <a:t>. </a:t>
            </a:r>
            <a:r>
              <a:rPr lang="ru-RU" b="0" dirty="0" smtClean="0">
                <a:solidFill>
                  <a:srgbClr val="504F53"/>
                </a:solidFill>
              </a:rPr>
              <a:t>16 </a:t>
            </a:r>
            <a:r>
              <a:rPr lang="ru-RU" b="0" dirty="0">
                <a:solidFill>
                  <a:srgbClr val="504F53"/>
                </a:solidFill>
              </a:rPr>
              <a:t>ст. 176.1 НК РФ: </a:t>
            </a:r>
            <a:endParaRPr lang="ru-RU" b="0" dirty="0" smtClean="0">
              <a:solidFill>
                <a:srgbClr val="504F53"/>
              </a:solidFill>
            </a:endParaRPr>
          </a:p>
          <a:p>
            <a:r>
              <a:rPr lang="ru-RU" sz="3500" b="0" dirty="0">
                <a:solidFill>
                  <a:srgbClr val="504F53"/>
                </a:solidFill>
              </a:rPr>
              <a:t>Налоговый орган обязан направить налогоплательщику сообщение о принятых решениях, указанных </a:t>
            </a:r>
            <a:r>
              <a:rPr lang="ru-RU" sz="3500" b="0" dirty="0" smtClean="0">
                <a:solidFill>
                  <a:srgbClr val="504F53"/>
                </a:solidFill>
              </a:rPr>
              <a:t>в пункте 14 </a:t>
            </a:r>
            <a:r>
              <a:rPr lang="ru-RU" sz="3500" b="0" dirty="0">
                <a:solidFill>
                  <a:srgbClr val="504F53"/>
                </a:solidFill>
              </a:rPr>
              <a:t>настоящей статьи, а также решение об отмене (полностью или частично) решения о возмещении суммы налога, заявленной к возмещению, в заявительном порядке в течение пяти дней со дня принятия соответствующего решения. Указанные сообщение и решение могут быть переданы руководителю организации, индивидуальному предпринимателю, их представителям лично под расписку или иным способом, подтверждающим факт и дату их получения</a:t>
            </a:r>
            <a:r>
              <a:rPr lang="ru-RU" sz="3500" b="0" dirty="0" smtClean="0">
                <a:solidFill>
                  <a:srgbClr val="504F53"/>
                </a:solidFill>
              </a:rPr>
              <a:t>.</a:t>
            </a:r>
            <a:endParaRPr lang="ru-RU" sz="3500" b="0" dirty="0">
              <a:solidFill>
                <a:srgbClr val="504F53"/>
              </a:solidFill>
            </a:endParaRPr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dirty="0"/>
              <a:t>Изменения в законодательстве о налоге </a:t>
            </a:r>
            <a:br>
              <a:rPr lang="ru-RU" sz="3600" dirty="0"/>
            </a:br>
            <a:r>
              <a:rPr lang="ru-RU" sz="3600" dirty="0"/>
              <a:t>на добавленную стоимость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20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0760186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962025" y="1836415"/>
            <a:ext cx="8561139" cy="5259710"/>
          </a:xfrm>
        </p:spPr>
        <p:txBody>
          <a:bodyPr>
            <a:normAutofit fontScale="40000" lnSpcReduction="20000"/>
          </a:bodyPr>
          <a:lstStyle/>
          <a:p>
            <a:pPr lvl="3" algn="ctr">
              <a:lnSpc>
                <a:spcPct val="150000"/>
              </a:lnSpc>
              <a:spcBef>
                <a:spcPts val="300"/>
              </a:spcBef>
            </a:pPr>
            <a:r>
              <a:rPr lang="ru-RU" sz="4200" b="1" dirty="0" smtClean="0"/>
              <a:t>Федеральный </a:t>
            </a:r>
            <a:r>
              <a:rPr lang="ru-RU" sz="4200" b="1" dirty="0"/>
              <a:t>закон от 14.07.2022 </a:t>
            </a:r>
            <a:r>
              <a:rPr lang="ru-RU" sz="4200" b="1" dirty="0" smtClean="0"/>
              <a:t>№263-ФЗ</a:t>
            </a:r>
            <a:endParaRPr lang="ru-RU" sz="4200" b="1" dirty="0"/>
          </a:p>
          <a:p>
            <a:endParaRPr lang="ru-RU" sz="2500" b="0" dirty="0" smtClean="0">
              <a:solidFill>
                <a:srgbClr val="504F53"/>
              </a:solidFill>
            </a:endParaRPr>
          </a:p>
          <a:p>
            <a:r>
              <a:rPr lang="ru-RU" sz="4300" b="0" dirty="0" smtClean="0">
                <a:solidFill>
                  <a:srgbClr val="504F53"/>
                </a:solidFill>
              </a:rPr>
              <a:t>П. 17 </a:t>
            </a:r>
            <a:r>
              <a:rPr lang="ru-RU" sz="4300" b="0" dirty="0">
                <a:solidFill>
                  <a:srgbClr val="504F53"/>
                </a:solidFill>
              </a:rPr>
              <a:t>ст. 176.1 НК РФ: </a:t>
            </a:r>
            <a:endParaRPr lang="ru-RU" sz="4300" b="0" dirty="0" smtClean="0">
              <a:solidFill>
                <a:srgbClr val="504F53"/>
              </a:solidFill>
            </a:endParaRPr>
          </a:p>
          <a:p>
            <a:r>
              <a:rPr lang="ru-RU" sz="4300" b="0" dirty="0" smtClean="0">
                <a:solidFill>
                  <a:srgbClr val="504F53"/>
                </a:solidFill>
              </a:rPr>
              <a:t>На </a:t>
            </a:r>
            <a:r>
              <a:rPr lang="ru-RU" sz="4300" b="0" dirty="0">
                <a:solidFill>
                  <a:srgbClr val="504F53"/>
                </a:solidFill>
              </a:rPr>
              <a:t>основании решения налогового органа об отмене (полностью или частично) решения о возмещении суммы налога, заявленной к возмещению, в заявительном порядке излишне полученные налогоплательщиком в заявительном порядке суммы (включая проценты, </a:t>
            </a:r>
            <a:r>
              <a:rPr lang="ru-RU" sz="4300" b="0" dirty="0" smtClean="0">
                <a:solidFill>
                  <a:srgbClr val="504F53"/>
                </a:solidFill>
              </a:rPr>
              <a:t>предусмотренные статьей 79 НК РФ </a:t>
            </a:r>
            <a:r>
              <a:rPr lang="ru-RU" sz="4300" b="0" dirty="0">
                <a:solidFill>
                  <a:srgbClr val="504F53"/>
                </a:solidFill>
              </a:rPr>
              <a:t>(в случае их уплаты) подлежат возврату в бюджетную систему Российской Федерации. На подлежащие возврату налогоплательщиком суммы начисляются проценты исходя из процентной ставки, равной двукратной (однократной в случае, указанном </a:t>
            </a:r>
            <a:r>
              <a:rPr lang="ru-RU" sz="4300" b="0" dirty="0" smtClean="0">
                <a:solidFill>
                  <a:srgbClr val="504F53"/>
                </a:solidFill>
              </a:rPr>
              <a:t>в абзаце втором пункта 15 </a:t>
            </a:r>
            <a:r>
              <a:rPr lang="ru-RU" sz="4300" b="0" dirty="0">
                <a:solidFill>
                  <a:srgbClr val="504F53"/>
                </a:solidFill>
              </a:rPr>
              <a:t>настоящей статьи) </a:t>
            </a:r>
            <a:r>
              <a:rPr lang="ru-RU" sz="4300" b="0" dirty="0" smtClean="0">
                <a:solidFill>
                  <a:srgbClr val="504F53"/>
                </a:solidFill>
              </a:rPr>
              <a:t>ключевой ставке </a:t>
            </a:r>
            <a:r>
              <a:rPr lang="ru-RU" sz="4300" b="0" dirty="0">
                <a:solidFill>
                  <a:srgbClr val="504F53"/>
                </a:solidFill>
              </a:rPr>
              <a:t>Центрального банка Российской Федерации, действовавшей в период пользования бюджетными средствами. Указанные проценты начисляются начиная с третьего дня после принятия решения налогового органа о возмещении суммы налога, заявленной к возмещению в заявительном порядке, до дня принятия решения налогового органа об отмене (полностью или частично) решения о возмещении суммы налога, заявленной к возмещению в заявительном порядке.</a:t>
            </a:r>
          </a:p>
          <a:p>
            <a:r>
              <a:rPr lang="ru-RU" sz="4300" b="0" dirty="0">
                <a:solidFill>
                  <a:srgbClr val="504F53"/>
                </a:solidFill>
              </a:rPr>
              <a:t>Начиная со дня, следующего за днем принятия решения налогового органа об отмене (полностью или частично) решения о возмещении суммы налога, заявленной к возмещению в заявительном порядке, на сумму излишне полученных налогоплательщиком в заявительном порядке сумм начисляются пени в соответствии со </a:t>
            </a:r>
            <a:r>
              <a:rPr lang="ru-RU" sz="4300" b="0" dirty="0" smtClean="0">
                <a:solidFill>
                  <a:srgbClr val="504F53"/>
                </a:solidFill>
              </a:rPr>
              <a:t>статьей 75 НК РФ.</a:t>
            </a:r>
            <a:endParaRPr lang="ru-RU" sz="4300" b="0" dirty="0">
              <a:solidFill>
                <a:srgbClr val="504F53"/>
              </a:solidFill>
            </a:endParaRPr>
          </a:p>
          <a:p>
            <a:r>
              <a:rPr lang="ru-RU" sz="4000" b="0" dirty="0">
                <a:solidFill>
                  <a:srgbClr val="504F53"/>
                </a:solidFill>
              </a:rPr>
              <a:t> </a:t>
            </a:r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dirty="0"/>
              <a:t>Изменения в законодательстве о налоге </a:t>
            </a:r>
            <a:br>
              <a:rPr lang="ru-RU" sz="3600" dirty="0"/>
            </a:br>
            <a:r>
              <a:rPr lang="ru-RU" sz="3600" dirty="0"/>
              <a:t>на добавленную стоимость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21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6653439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одержимое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3" algn="ctr">
              <a:lnSpc>
                <a:spcPct val="100000"/>
              </a:lnSpc>
              <a:spcBef>
                <a:spcPts val="300"/>
              </a:spcBef>
            </a:pPr>
            <a:endParaRPr lang="ru-RU" sz="2800" b="1" dirty="0" smtClean="0"/>
          </a:p>
          <a:p>
            <a:pPr lvl="3" algn="ctr">
              <a:lnSpc>
                <a:spcPct val="100000"/>
              </a:lnSpc>
              <a:spcBef>
                <a:spcPts val="300"/>
              </a:spcBef>
            </a:pPr>
            <a:r>
              <a:rPr lang="ru-RU" sz="2800" b="1" dirty="0" smtClean="0"/>
              <a:t>Федеральный закон </a:t>
            </a:r>
            <a:r>
              <a:rPr lang="ru-RU" sz="2800" b="1" dirty="0"/>
              <a:t>№ </a:t>
            </a:r>
            <a:r>
              <a:rPr lang="ru-RU" sz="2800" b="1" dirty="0" smtClean="0"/>
              <a:t>67-ФЗ от 26.03.2022  </a:t>
            </a:r>
          </a:p>
          <a:p>
            <a:pPr lvl="3" algn="ctr">
              <a:lnSpc>
                <a:spcPct val="100000"/>
              </a:lnSpc>
              <a:spcBef>
                <a:spcPts val="300"/>
              </a:spcBef>
            </a:pPr>
            <a:r>
              <a:rPr lang="ru-RU" sz="2800" b="1" dirty="0" smtClean="0"/>
              <a:t>Письмо ФНС Росси от 01.04.2022 № СД-4-3/3993</a:t>
            </a:r>
            <a:r>
              <a:rPr lang="en-US" sz="2800" b="1" dirty="0" smtClean="0"/>
              <a:t>@</a:t>
            </a:r>
            <a:r>
              <a:rPr lang="ru-RU" sz="2800" b="1" dirty="0" smtClean="0"/>
              <a:t> и № ЕА-4-15/3971</a:t>
            </a:r>
            <a:r>
              <a:rPr lang="en-US" sz="2800" b="1" dirty="0" smtClean="0"/>
              <a:t>@</a:t>
            </a:r>
            <a:r>
              <a:rPr lang="ru-RU" sz="2800" b="1" dirty="0" smtClean="0"/>
              <a:t> </a:t>
            </a:r>
            <a:endParaRPr lang="ru-RU" sz="2800" b="1" dirty="0"/>
          </a:p>
          <a:p>
            <a:pPr lvl="3" algn="ctr">
              <a:lnSpc>
                <a:spcPct val="100000"/>
              </a:lnSpc>
              <a:spcBef>
                <a:spcPts val="300"/>
              </a:spcBef>
            </a:pPr>
            <a:endParaRPr lang="ru-RU" sz="3200" b="1" dirty="0" smtClean="0"/>
          </a:p>
          <a:p>
            <a:pPr lvl="3" algn="ctr">
              <a:lnSpc>
                <a:spcPct val="100000"/>
              </a:lnSpc>
              <a:spcBef>
                <a:spcPts val="300"/>
              </a:spcBef>
            </a:pPr>
            <a:r>
              <a:rPr lang="ru-RU" sz="3200" b="1" dirty="0" smtClean="0"/>
              <a:t>Пункт 2 статьи 176.1 НК РФ дополнен подпунктом 8, предусматривающим новое основание для применения заявительного порядка возмещения НДС</a:t>
            </a:r>
            <a:endParaRPr lang="ru-RU" sz="3200" b="1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dirty="0"/>
              <a:t>Изменения в законодательстве о налоге </a:t>
            </a:r>
            <a:br>
              <a:rPr lang="ru-RU" sz="3600" dirty="0"/>
            </a:br>
            <a:r>
              <a:rPr lang="ru-RU" sz="3600" dirty="0"/>
              <a:t>на добавленную стоимость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22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3417675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одержимое 4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algn="just"/>
            <a:r>
              <a:rPr lang="ru-RU" sz="4600" b="0" dirty="0" smtClean="0">
                <a:solidFill>
                  <a:srgbClr val="504F53"/>
                </a:solidFill>
              </a:rPr>
              <a:t>Право на возмещение в заявительном порядке на основании пп.8 п. 2 ст. 176.1 имеют налогоплательщики</a:t>
            </a:r>
            <a:r>
              <a:rPr lang="ru-RU" sz="4600" b="0" dirty="0">
                <a:solidFill>
                  <a:srgbClr val="504F53"/>
                </a:solidFill>
              </a:rPr>
              <a:t>, в отношении </a:t>
            </a:r>
            <a:r>
              <a:rPr lang="ru-RU" sz="4600" b="0" dirty="0" smtClean="0">
                <a:solidFill>
                  <a:srgbClr val="504F53"/>
                </a:solidFill>
              </a:rPr>
              <a:t>которых </a:t>
            </a:r>
            <a:r>
              <a:rPr lang="ru-RU" sz="4600" b="0" dirty="0">
                <a:solidFill>
                  <a:srgbClr val="504F53"/>
                </a:solidFill>
              </a:rPr>
              <a:t>на дату представления заявления </a:t>
            </a:r>
            <a:r>
              <a:rPr lang="ru-RU" sz="4600" b="0" dirty="0" smtClean="0">
                <a:solidFill>
                  <a:srgbClr val="504F53"/>
                </a:solidFill>
              </a:rPr>
              <a:t>о применении </a:t>
            </a:r>
            <a:r>
              <a:rPr lang="ru-RU" sz="4600" b="0" dirty="0">
                <a:solidFill>
                  <a:srgbClr val="504F53"/>
                </a:solidFill>
              </a:rPr>
              <a:t>заявительного порядка возмещения налога одновременно соблюдаются следующие требования:</a:t>
            </a:r>
          </a:p>
          <a:p>
            <a:pPr algn="just"/>
            <a:r>
              <a:rPr lang="ru-RU" sz="4600" b="0" dirty="0">
                <a:solidFill>
                  <a:srgbClr val="504F53"/>
                </a:solidFill>
              </a:rPr>
              <a:t>налогоплательщик не находится в процессе реорганизации или ликвидации;</a:t>
            </a:r>
          </a:p>
          <a:p>
            <a:pPr algn="just"/>
            <a:r>
              <a:rPr lang="ru-RU" sz="4600" b="0" dirty="0">
                <a:solidFill>
                  <a:srgbClr val="504F53"/>
                </a:solidFill>
              </a:rPr>
              <a:t>в отношении налогоплательщика не возбуждено производство по делу о несостоятельности (банкротстве) в соответствии с законодательством Российской Федерации о несостоятельности (банкротстве).</a:t>
            </a:r>
          </a:p>
          <a:p>
            <a:pPr algn="just"/>
            <a:r>
              <a:rPr lang="ru-RU" sz="4600" b="0" dirty="0">
                <a:solidFill>
                  <a:srgbClr val="504F53"/>
                </a:solidFill>
              </a:rPr>
              <a:t>Указанные в настоящем подпункте налогоплательщики имеют право на применение заявительного порядка возмещения налога за налоговые периоды 2022 и 2023 годов.</a:t>
            </a:r>
          </a:p>
          <a:p>
            <a:pPr lvl="3" algn="ctr">
              <a:lnSpc>
                <a:spcPct val="100000"/>
              </a:lnSpc>
              <a:spcBef>
                <a:spcPts val="300"/>
              </a:spcBef>
            </a:pPr>
            <a:endParaRPr lang="ru-RU" sz="2800" b="1" dirty="0" smtClean="0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dirty="0"/>
              <a:t>Изменения в законодательстве о налоге </a:t>
            </a:r>
            <a:br>
              <a:rPr lang="ru-RU" sz="3600" dirty="0"/>
            </a:br>
            <a:r>
              <a:rPr lang="ru-RU" sz="3600" dirty="0"/>
              <a:t>на добавленную стоимость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23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1973079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одержимое 4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endParaRPr lang="ru-RU" sz="4800" dirty="0" smtClean="0">
              <a:solidFill>
                <a:srgbClr val="504F53"/>
              </a:solidFill>
            </a:endParaRPr>
          </a:p>
          <a:p>
            <a:r>
              <a:rPr lang="ru-RU" sz="4800" b="0" dirty="0" smtClean="0">
                <a:solidFill>
                  <a:srgbClr val="504F53"/>
                </a:solidFill>
              </a:rPr>
              <a:t>Положения подпункта 8 пункта </a:t>
            </a:r>
            <a:r>
              <a:rPr lang="ru-RU" sz="4800" b="0" dirty="0">
                <a:solidFill>
                  <a:srgbClr val="504F53"/>
                </a:solidFill>
              </a:rPr>
              <a:t>2 статьи 176.1 </a:t>
            </a:r>
            <a:r>
              <a:rPr lang="ru-RU" sz="4800" b="0" dirty="0" smtClean="0">
                <a:solidFill>
                  <a:srgbClr val="504F53"/>
                </a:solidFill>
              </a:rPr>
              <a:t>НК РФ применяются </a:t>
            </a:r>
            <a:r>
              <a:rPr lang="ru-RU" sz="4800" b="0" dirty="0">
                <a:solidFill>
                  <a:srgbClr val="504F53"/>
                </a:solidFill>
              </a:rPr>
              <a:t>с учетом особенностей, установленных </a:t>
            </a:r>
            <a:r>
              <a:rPr lang="ru-RU" sz="4800" b="0" dirty="0" smtClean="0">
                <a:solidFill>
                  <a:srgbClr val="504F53"/>
                </a:solidFill>
              </a:rPr>
              <a:t>подпунктом 2.2 статьи </a:t>
            </a:r>
            <a:r>
              <a:rPr lang="ru-RU" sz="4800" b="0" dirty="0">
                <a:solidFill>
                  <a:srgbClr val="504F53"/>
                </a:solidFill>
              </a:rPr>
              <a:t>176.1 </a:t>
            </a:r>
            <a:r>
              <a:rPr lang="ru-RU" sz="4800" b="0" dirty="0" smtClean="0">
                <a:solidFill>
                  <a:srgbClr val="504F53"/>
                </a:solidFill>
              </a:rPr>
              <a:t>НК РФ.</a:t>
            </a:r>
            <a:endParaRPr lang="ru-RU" sz="4800" b="0" dirty="0">
              <a:solidFill>
                <a:srgbClr val="504F53"/>
              </a:solidFill>
            </a:endParaRPr>
          </a:p>
          <a:p>
            <a:r>
              <a:rPr lang="ru-RU" sz="4800" b="0" dirty="0" smtClean="0">
                <a:solidFill>
                  <a:srgbClr val="504F53"/>
                </a:solidFill>
              </a:rPr>
              <a:t>Налогоплательщики</a:t>
            </a:r>
            <a:r>
              <a:rPr lang="ru-RU" sz="4800" b="0" dirty="0">
                <a:solidFill>
                  <a:srgbClr val="504F53"/>
                </a:solidFill>
              </a:rPr>
              <a:t>, указанные в </a:t>
            </a:r>
            <a:r>
              <a:rPr lang="ru-RU" sz="4800" b="0" dirty="0" smtClean="0">
                <a:solidFill>
                  <a:srgbClr val="504F53"/>
                </a:solidFill>
              </a:rPr>
              <a:t>названном подпункте, </a:t>
            </a:r>
            <a:r>
              <a:rPr lang="ru-RU" sz="4800" b="0" dirty="0">
                <a:solidFill>
                  <a:srgbClr val="504F53"/>
                </a:solidFill>
              </a:rPr>
              <a:t>имеют право на применение заявительного порядка возмещения налога в сумме, заявленной к возмещению, не превышающей совокупную сумму налогов и страховых взносов (без учета сумм налогов, уплаченных в связи с перемещением товаров через границу Российской Федерации и в качестве налогового агента), уплаченную налогоплательщиком за календарный год, предшествующий году, в котором подается заявление о применении заявительного порядка возмещения, без представления банковской гарантии или поручительства, предусмотренных подпунктами 2 и 5 пункта 2 статьи 176.1 </a:t>
            </a:r>
            <a:r>
              <a:rPr lang="ru-RU" sz="4800" b="0" dirty="0" smtClean="0">
                <a:solidFill>
                  <a:srgbClr val="504F53"/>
                </a:solidFill>
              </a:rPr>
              <a:t>НК РФ.</a:t>
            </a:r>
            <a:endParaRPr lang="ru-RU" sz="4800" b="0" dirty="0">
              <a:solidFill>
                <a:srgbClr val="504F53"/>
              </a:solidFill>
            </a:endParaRPr>
          </a:p>
          <a:p>
            <a:pPr lvl="3" algn="ctr">
              <a:lnSpc>
                <a:spcPct val="100000"/>
              </a:lnSpc>
              <a:spcBef>
                <a:spcPts val="300"/>
              </a:spcBef>
            </a:pPr>
            <a:endParaRPr lang="ru-RU" sz="2800" b="1" dirty="0" smtClean="0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dirty="0"/>
              <a:t>Изменения в законодательстве о налоге </a:t>
            </a:r>
            <a:br>
              <a:rPr lang="ru-RU" sz="3600" dirty="0"/>
            </a:br>
            <a:r>
              <a:rPr lang="ru-RU" sz="3600" dirty="0"/>
              <a:t>на добавленную стоимость 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24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1808697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одержимое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ru-RU" sz="2700" dirty="0" smtClean="0">
              <a:solidFill>
                <a:srgbClr val="504F53"/>
              </a:solidFill>
            </a:endParaRPr>
          </a:p>
          <a:p>
            <a:endParaRPr lang="ru-RU" sz="2700" dirty="0">
              <a:solidFill>
                <a:srgbClr val="504F53"/>
              </a:solidFill>
            </a:endParaRPr>
          </a:p>
          <a:p>
            <a:r>
              <a:rPr lang="ru-RU" sz="2700" dirty="0" smtClean="0">
                <a:solidFill>
                  <a:srgbClr val="504F53"/>
                </a:solidFill>
              </a:rPr>
              <a:t>В строке 055 раздела 1 </a:t>
            </a:r>
            <a:r>
              <a:rPr lang="ru-RU" sz="2700" dirty="0">
                <a:solidFill>
                  <a:srgbClr val="504F53"/>
                </a:solidFill>
              </a:rPr>
              <a:t>декларации по НДС, утвержденной приказом ФНС России от 29.10.2014 N ММВ-7-3/558@, предусмотрен код основания применения заявительного порядка возмещения </a:t>
            </a:r>
            <a:r>
              <a:rPr lang="ru-RU" sz="2700" dirty="0" smtClean="0">
                <a:solidFill>
                  <a:srgbClr val="504F53"/>
                </a:solidFill>
              </a:rPr>
              <a:t>НДС - 07.</a:t>
            </a:r>
            <a:endParaRPr lang="ru-RU" sz="2700" dirty="0">
              <a:solidFill>
                <a:srgbClr val="504F53"/>
              </a:solidFill>
            </a:endParaRPr>
          </a:p>
          <a:p>
            <a:pPr lvl="3" algn="ctr">
              <a:lnSpc>
                <a:spcPct val="100000"/>
              </a:lnSpc>
              <a:spcBef>
                <a:spcPts val="300"/>
              </a:spcBef>
            </a:pPr>
            <a:endParaRPr lang="ru-RU" sz="2800" b="1" dirty="0" smtClean="0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dirty="0"/>
              <a:t>Изменения в законодательстве о налоге </a:t>
            </a:r>
            <a:br>
              <a:rPr lang="ru-RU" sz="3600" dirty="0"/>
            </a:br>
            <a:r>
              <a:rPr lang="ru-RU" sz="3600" dirty="0"/>
              <a:t>на добавленную стоимость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25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8332271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одержимое 4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lvl="3">
              <a:lnSpc>
                <a:spcPct val="120000"/>
              </a:lnSpc>
              <a:spcBef>
                <a:spcPts val="300"/>
              </a:spcBef>
            </a:pPr>
            <a:r>
              <a:rPr lang="ru-RU" sz="4000" b="1" dirty="0" smtClean="0"/>
              <a:t>Письмо ФНС России от 02.09.2022 № СД-3-3/9545</a:t>
            </a:r>
            <a:r>
              <a:rPr lang="en-US" sz="4000" b="1" dirty="0" smtClean="0"/>
              <a:t>@</a:t>
            </a:r>
            <a:endParaRPr lang="ru-RU" sz="4000" b="1" dirty="0"/>
          </a:p>
          <a:p>
            <a:r>
              <a:rPr lang="ru-RU" sz="3200" b="0" dirty="0">
                <a:solidFill>
                  <a:srgbClr val="504F53"/>
                </a:solidFill>
              </a:rPr>
              <a:t>Порядок взимания косвенных налогов при экспорте и импорте товаров в ЕАЭС регламентируется </a:t>
            </a:r>
            <a:r>
              <a:rPr lang="ru-RU" sz="3200" b="0" dirty="0" smtClean="0">
                <a:solidFill>
                  <a:srgbClr val="504F53"/>
                </a:solidFill>
              </a:rPr>
              <a:t>положениями Протокола о </a:t>
            </a:r>
            <a:r>
              <a:rPr lang="ru-RU" sz="3200" b="0" dirty="0">
                <a:solidFill>
                  <a:srgbClr val="504F53"/>
                </a:solidFill>
              </a:rPr>
              <a:t>порядке взимания косвенных налогов и механизме контроля за их уплатой при экспорте и импорте товаров, выполнении работ, оказании услуг, являющегося приложением N 18 к Договору о Евразийском экономическом союзе от 29.05.2014 (далее - Протокол).</a:t>
            </a:r>
          </a:p>
          <a:p>
            <a:r>
              <a:rPr lang="ru-RU" sz="3200" b="0" dirty="0" smtClean="0">
                <a:solidFill>
                  <a:srgbClr val="504F53"/>
                </a:solidFill>
              </a:rPr>
              <a:t>Согласно пункту 19 </a:t>
            </a:r>
            <a:r>
              <a:rPr lang="ru-RU" sz="3200" b="0" dirty="0">
                <a:solidFill>
                  <a:srgbClr val="504F53"/>
                </a:solidFill>
              </a:rPr>
              <a:t>Протокола при импорте на территорию одного государства - члена ЕАЭС с территории другого государства - члена ЕАЭС налог на добавленную стоимость уплачивается не позднее 20-го числа месяца, следующего за месяцем принятия на учет импортированных товаров; срока платежа, предусмотренного договором (контрактом) лизинга.</a:t>
            </a:r>
          </a:p>
          <a:p>
            <a:r>
              <a:rPr lang="ru-RU" sz="3200" b="0" dirty="0">
                <a:solidFill>
                  <a:srgbClr val="504F53"/>
                </a:solidFill>
              </a:rPr>
              <a:t>При этом перечисление налогов в бюджетную систему Российской Федерации </a:t>
            </a:r>
            <a:r>
              <a:rPr lang="ru-RU" sz="3200" b="0" dirty="0" smtClean="0">
                <a:solidFill>
                  <a:srgbClr val="504F53"/>
                </a:solidFill>
              </a:rPr>
              <a:t>положениями Протокола </a:t>
            </a:r>
            <a:r>
              <a:rPr lang="ru-RU" sz="3200" b="0" dirty="0">
                <a:solidFill>
                  <a:srgbClr val="504F53"/>
                </a:solidFill>
              </a:rPr>
              <a:t>не регламентируется.</a:t>
            </a:r>
          </a:p>
          <a:p>
            <a:pPr lvl="3" algn="ctr">
              <a:lnSpc>
                <a:spcPct val="150000"/>
              </a:lnSpc>
              <a:spcBef>
                <a:spcPts val="300"/>
              </a:spcBef>
            </a:pPr>
            <a:endParaRPr lang="ru-RU" sz="3200" b="1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dirty="0" smtClean="0"/>
              <a:t>Актуальный вопрос по уплате НДС при ввозе товаров из государств-членов ЕАЭС</a:t>
            </a:r>
            <a:endParaRPr lang="ru-RU" sz="3600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26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0333447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одержимое 4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lvl="3">
              <a:lnSpc>
                <a:spcPct val="120000"/>
              </a:lnSpc>
              <a:spcBef>
                <a:spcPts val="300"/>
              </a:spcBef>
            </a:pPr>
            <a:r>
              <a:rPr lang="ru-RU" sz="4000" b="1" dirty="0" smtClean="0"/>
              <a:t>Письмо ФНС России от 02.09.2022 № СД-3-3/9545</a:t>
            </a:r>
            <a:r>
              <a:rPr lang="en-US" sz="4000" b="1" dirty="0" smtClean="0"/>
              <a:t>@</a:t>
            </a:r>
            <a:endParaRPr lang="ru-RU" sz="4000" b="1" dirty="0"/>
          </a:p>
          <a:p>
            <a:endParaRPr lang="ru-RU" sz="1600" b="0" dirty="0" smtClean="0">
              <a:solidFill>
                <a:srgbClr val="504F53"/>
              </a:solidFill>
            </a:endParaRPr>
          </a:p>
          <a:p>
            <a:r>
              <a:rPr lang="ru-RU" sz="3200" b="0" dirty="0" smtClean="0">
                <a:solidFill>
                  <a:srgbClr val="504F53"/>
                </a:solidFill>
              </a:rPr>
              <a:t>В </a:t>
            </a:r>
            <a:r>
              <a:rPr lang="ru-RU" sz="3200" b="0" dirty="0">
                <a:solidFill>
                  <a:srgbClr val="504F53"/>
                </a:solidFill>
              </a:rPr>
              <a:t>соответствии </a:t>
            </a:r>
            <a:r>
              <a:rPr lang="ru-RU" sz="3200" b="0" dirty="0" smtClean="0">
                <a:solidFill>
                  <a:srgbClr val="504F53"/>
                </a:solidFill>
              </a:rPr>
              <a:t>со статьей 11.3 </a:t>
            </a:r>
            <a:r>
              <a:rPr lang="ru-RU" sz="3200" b="0" dirty="0">
                <a:solidFill>
                  <a:srgbClr val="504F53"/>
                </a:solidFill>
              </a:rPr>
              <a:t>Н</a:t>
            </a:r>
            <a:r>
              <a:rPr lang="ru-RU" sz="3200" b="0" dirty="0" smtClean="0">
                <a:solidFill>
                  <a:srgbClr val="504F53"/>
                </a:solidFill>
              </a:rPr>
              <a:t>К </a:t>
            </a:r>
            <a:r>
              <a:rPr lang="ru-RU" sz="3200" b="0" dirty="0">
                <a:solidFill>
                  <a:srgbClr val="504F53"/>
                </a:solidFill>
              </a:rPr>
              <a:t>РФ Единым налоговым платежом признаются денежные средства, перечисленные налогоплательщиком, плательщиком сбора, плательщиком страховых взносов, налоговым агентом и (или) иным лицом в бюджетную систему Российской Федерации на счет Федерального казначейства, предназначенные для исполнения совокупной обязанности налогоплательщика, плательщика сбора, плательщика страховых взносов, налогового агента, а также денежные средства, взысканные с налогоплательщика, плательщика сбора, плательщика страховых взносов и (или) налогового агента в соответствии с </a:t>
            </a:r>
            <a:r>
              <a:rPr lang="ru-RU" sz="3200" b="0" dirty="0" smtClean="0">
                <a:solidFill>
                  <a:srgbClr val="504F53"/>
                </a:solidFill>
              </a:rPr>
              <a:t>НК РФ.</a:t>
            </a:r>
          </a:p>
          <a:p>
            <a:endParaRPr lang="ru-RU" sz="1600" b="0" dirty="0">
              <a:solidFill>
                <a:srgbClr val="504F53"/>
              </a:solidFill>
            </a:endParaRPr>
          </a:p>
          <a:p>
            <a:r>
              <a:rPr lang="ru-RU" sz="3200" b="0" dirty="0">
                <a:solidFill>
                  <a:srgbClr val="504F53"/>
                </a:solidFill>
              </a:rPr>
              <a:t>В этой связи погашение обязательств по налогу на добавленную стоимость на товары, ввозимые на территорию Российской Федерации, осуществляется путем перечисления денежных средств в бюджетную систему Российской Федерации в качестве единого налогового платежа в сроки, </a:t>
            </a:r>
            <a:r>
              <a:rPr lang="ru-RU" sz="3200" b="0" dirty="0" smtClean="0">
                <a:solidFill>
                  <a:srgbClr val="504F53"/>
                </a:solidFill>
              </a:rPr>
              <a:t>установленные пунктом 19 </a:t>
            </a:r>
            <a:r>
              <a:rPr lang="ru-RU" sz="3200" b="0" dirty="0">
                <a:solidFill>
                  <a:srgbClr val="504F53"/>
                </a:solidFill>
              </a:rPr>
              <a:t>Протокола.</a:t>
            </a:r>
          </a:p>
          <a:p>
            <a:pPr lvl="3" algn="ctr">
              <a:lnSpc>
                <a:spcPct val="150000"/>
              </a:lnSpc>
              <a:spcBef>
                <a:spcPts val="300"/>
              </a:spcBef>
            </a:pPr>
            <a:endParaRPr lang="ru-RU" sz="3200" b="1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dirty="0" smtClean="0"/>
              <a:t>Актуальный вопрос по уплате НДС при ввозе товаров из государств-членов ЕАЭС</a:t>
            </a:r>
            <a:endParaRPr lang="ru-RU" sz="3600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27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9591642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одержимое 4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lvl="3">
              <a:lnSpc>
                <a:spcPct val="150000"/>
              </a:lnSpc>
              <a:spcBef>
                <a:spcPts val="300"/>
              </a:spcBef>
            </a:pPr>
            <a:endParaRPr lang="ru-RU" sz="2100" b="1" dirty="0" smtClean="0"/>
          </a:p>
          <a:p>
            <a:pPr lvl="3">
              <a:lnSpc>
                <a:spcPct val="120000"/>
              </a:lnSpc>
              <a:spcBef>
                <a:spcPts val="300"/>
              </a:spcBef>
            </a:pPr>
            <a:r>
              <a:rPr lang="ru-RU" sz="3600" dirty="0" smtClean="0"/>
              <a:t>Согласно </a:t>
            </a:r>
            <a:r>
              <a:rPr lang="ru-RU" sz="3600" dirty="0"/>
              <a:t>пункта 15 статьи 165 </a:t>
            </a:r>
            <a:r>
              <a:rPr lang="ru-RU" sz="3600" dirty="0" smtClean="0"/>
              <a:t>НК РФ (применяется </a:t>
            </a:r>
            <a:r>
              <a:rPr lang="ru-RU" sz="3600" dirty="0"/>
              <a:t>в отношении операций по реализации товаров (работ, услуг)) налогоплательщикам предоставляется право для подтверждения обоснованности применения налоговой ставки 0 процентов и налоговых вычетов при реализации товаров (работ, услуг), предусмотренных подпунктами 1, 2.1-2.3, 2.5-2.8, 2.10, 3, 3.1,4, 4.1, 4.2,8, 9, 9.1,9.3, 12 пункта 1 статьи 164  НК РФ, вместо документов представлять в налоговые органы реестры сведений из таких документов по установленному формату в электронной форме по телекоммуникационным каналам связи через оператора электронного документооборота.</a:t>
            </a:r>
          </a:p>
          <a:p>
            <a:pPr lvl="3" algn="ctr">
              <a:lnSpc>
                <a:spcPct val="150000"/>
              </a:lnSpc>
              <a:spcBef>
                <a:spcPts val="300"/>
              </a:spcBef>
            </a:pPr>
            <a:endParaRPr lang="ru-RU" sz="3200" b="1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dirty="0"/>
              <a:t>Актуальные проблемы, возникающие в ходе камеральных проверок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28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6308319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одержимое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3">
              <a:lnSpc>
                <a:spcPct val="150000"/>
              </a:lnSpc>
              <a:spcBef>
                <a:spcPts val="300"/>
              </a:spcBef>
            </a:pPr>
            <a:endParaRPr lang="ru-RU" sz="2100" b="1" dirty="0" smtClean="0"/>
          </a:p>
          <a:p>
            <a:pPr lvl="3">
              <a:lnSpc>
                <a:spcPct val="120000"/>
              </a:lnSpc>
              <a:spcBef>
                <a:spcPts val="300"/>
              </a:spcBef>
            </a:pPr>
            <a:r>
              <a:rPr lang="ru-RU" sz="3600" dirty="0" smtClean="0"/>
              <a:t>Приказом ФНС России от 06.04.2015 № ММВ-7-15/139</a:t>
            </a:r>
            <a:r>
              <a:rPr lang="en-US" sz="3600" dirty="0" smtClean="0"/>
              <a:t>@ </a:t>
            </a:r>
            <a:r>
              <a:rPr lang="ru-RU" sz="3600" dirty="0" smtClean="0"/>
              <a:t>утверждена форма, порядок заполнения и формат представления в электронном виде Перечня заявлений о ввозе и уплате косвенных налогов. </a:t>
            </a:r>
          </a:p>
          <a:p>
            <a:pPr lvl="3">
              <a:lnSpc>
                <a:spcPct val="120000"/>
              </a:lnSpc>
              <a:spcBef>
                <a:spcPts val="300"/>
              </a:spcBef>
            </a:pPr>
            <a:r>
              <a:rPr lang="ru-RU" sz="3600" dirty="0"/>
              <a:t>Формы и форматы реестров для подтверждения налоговой ставки 0 процентов утверждены Приказом ФНС России от 30.09.2015 N </a:t>
            </a:r>
            <a:r>
              <a:rPr lang="ru-RU" sz="3600" dirty="0" smtClean="0"/>
              <a:t>ММВ-7-15/427.</a:t>
            </a:r>
            <a:endParaRPr lang="ru-RU" sz="3600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dirty="0"/>
              <a:t>Актуальные проблемы, возникающие в ходе камеральных проверок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29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045524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962025" y="1980431"/>
            <a:ext cx="8561139" cy="5115694"/>
          </a:xfrm>
        </p:spPr>
        <p:txBody>
          <a:bodyPr>
            <a:normAutofit/>
          </a:bodyPr>
          <a:lstStyle/>
          <a:p>
            <a:pPr lvl="3" algn="ctr">
              <a:lnSpc>
                <a:spcPct val="150000"/>
              </a:lnSpc>
              <a:spcBef>
                <a:spcPts val="300"/>
              </a:spcBef>
            </a:pPr>
            <a:r>
              <a:rPr lang="ru-RU" sz="3200" b="1" dirty="0" smtClean="0"/>
              <a:t>Федеральный </a:t>
            </a:r>
            <a:r>
              <a:rPr lang="ru-RU" sz="3200" b="1" dirty="0"/>
              <a:t>закон от 14.07.2022 </a:t>
            </a:r>
            <a:r>
              <a:rPr lang="ru-RU" sz="3200" b="1" dirty="0" smtClean="0"/>
              <a:t>№263-ФЗ</a:t>
            </a:r>
            <a:endParaRPr lang="ru-RU" sz="3200" b="1" dirty="0"/>
          </a:p>
          <a:p>
            <a:pPr lvl="3">
              <a:lnSpc>
                <a:spcPct val="150000"/>
              </a:lnSpc>
              <a:spcBef>
                <a:spcPts val="300"/>
              </a:spcBef>
            </a:pPr>
            <a:r>
              <a:rPr lang="ru-RU" sz="1900" dirty="0" smtClean="0"/>
              <a:t>П</a:t>
            </a:r>
            <a:r>
              <a:rPr lang="ru-RU" sz="1900" dirty="0"/>
              <a:t>. 2 ст. 11 : </a:t>
            </a:r>
            <a:r>
              <a:rPr lang="ru-RU" sz="1900" b="1" dirty="0"/>
              <a:t>задолженность по уплате налогов, сборов и страховых взносов в бюджеты бюджетной системы Российской </a:t>
            </a:r>
            <a:r>
              <a:rPr lang="ru-RU" sz="1900" b="1" dirty="0" smtClean="0"/>
              <a:t>Федерации</a:t>
            </a:r>
            <a:r>
              <a:rPr lang="ru-RU" sz="1900" dirty="0" smtClean="0"/>
              <a:t> </a:t>
            </a:r>
            <a:r>
              <a:rPr lang="ru-RU" sz="1900" dirty="0"/>
              <a:t>- общая сумма недоимок, а также не уплаченных налогоплательщиком, плательщиком сборов, плательщиком страховых взносов и (или) налоговым агентом пеней, штрафов и процентов, предусмотренных </a:t>
            </a:r>
            <a:r>
              <a:rPr lang="ru-RU" sz="1900" dirty="0" smtClean="0"/>
              <a:t>НК РФ, </a:t>
            </a:r>
            <a:r>
              <a:rPr lang="ru-RU" sz="1900" dirty="0"/>
              <a:t>и сумм налогов, подлежащих возврату в бюджетную систему Российской Федерации в случаях, предусмотренных </a:t>
            </a:r>
            <a:r>
              <a:rPr lang="ru-RU" sz="1900" dirty="0" smtClean="0"/>
              <a:t>НК РФ, </a:t>
            </a:r>
            <a:r>
              <a:rPr lang="ru-RU" sz="1900" dirty="0"/>
              <a:t>равная размеру отрицательного сальдо единого налогового счета этого лица</a:t>
            </a:r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dirty="0"/>
              <a:t>Изменения в законодательстве о налоге </a:t>
            </a:r>
            <a:br>
              <a:rPr lang="ru-RU" sz="3600" dirty="0"/>
            </a:br>
            <a:r>
              <a:rPr lang="ru-RU" sz="3600" dirty="0"/>
              <a:t>на добавленную стоимость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3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5160584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962025" y="756295"/>
            <a:ext cx="8561139" cy="6339830"/>
          </a:xfrm>
        </p:spPr>
        <p:txBody>
          <a:bodyPr anchor="ctr">
            <a:normAutofit/>
          </a:bodyPr>
          <a:lstStyle/>
          <a:p>
            <a:pPr algn="ctr"/>
            <a:r>
              <a:rPr lang="ru-RU" sz="48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Благодарю за внимание!</a:t>
            </a:r>
            <a:endParaRPr lang="ru-RU" sz="48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30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206044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962025" y="1980431"/>
            <a:ext cx="8561139" cy="5115694"/>
          </a:xfrm>
        </p:spPr>
        <p:txBody>
          <a:bodyPr>
            <a:normAutofit fontScale="70000" lnSpcReduction="20000"/>
          </a:bodyPr>
          <a:lstStyle/>
          <a:p>
            <a:pPr lvl="3" algn="ctr">
              <a:lnSpc>
                <a:spcPct val="150000"/>
              </a:lnSpc>
              <a:spcBef>
                <a:spcPts val="300"/>
              </a:spcBef>
            </a:pPr>
            <a:r>
              <a:rPr lang="ru-RU" sz="3200" b="1" dirty="0" smtClean="0"/>
              <a:t>Федеральный </a:t>
            </a:r>
            <a:r>
              <a:rPr lang="ru-RU" sz="3200" b="1" dirty="0"/>
              <a:t>закон от 14.07.2022 </a:t>
            </a:r>
            <a:r>
              <a:rPr lang="ru-RU" sz="3200" b="1" dirty="0" smtClean="0"/>
              <a:t>№263-ФЗ</a:t>
            </a:r>
            <a:endParaRPr lang="ru-RU" sz="3200" b="1" dirty="0"/>
          </a:p>
          <a:p>
            <a:pPr lvl="3">
              <a:lnSpc>
                <a:spcPct val="150000"/>
              </a:lnSpc>
              <a:spcBef>
                <a:spcPts val="300"/>
              </a:spcBef>
            </a:pPr>
            <a:r>
              <a:rPr lang="ru-RU" sz="3200" dirty="0" smtClean="0"/>
              <a:t>П. 1 ст. 11.3</a:t>
            </a:r>
            <a:r>
              <a:rPr lang="ru-RU" sz="3200" dirty="0"/>
              <a:t>: </a:t>
            </a:r>
            <a:r>
              <a:rPr lang="ru-RU" sz="3200" b="1" dirty="0"/>
              <a:t>Единым налоговым платежом </a:t>
            </a:r>
            <a:r>
              <a:rPr lang="ru-RU" sz="3200" dirty="0"/>
              <a:t>признаются денежные средства, перечисленные налогоплательщиком, плательщиком сбора, плательщиком страховых взносов, налоговым агентом и (или) иным лицом в бюджетную систему Российской Федерации на счет Федерального казначейства, предназначенные для исполнения совокупной обязанности налогоплательщика, плательщика сбора, плательщика страховых взносов, налогового агента, а также денежные средства, взысканные с налогоплательщика, плательщика сбора, плательщика страховых взносов и (или) налогового агента в соответствии с </a:t>
            </a:r>
            <a:r>
              <a:rPr lang="ru-RU" sz="3200" dirty="0" smtClean="0"/>
              <a:t>НК РФ.</a:t>
            </a:r>
            <a:endParaRPr lang="ru-RU" sz="3200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dirty="0"/>
              <a:t>Изменения в законодательстве о налоге </a:t>
            </a:r>
            <a:br>
              <a:rPr lang="ru-RU" sz="3600" dirty="0"/>
            </a:br>
            <a:r>
              <a:rPr lang="ru-RU" sz="3600" dirty="0"/>
              <a:t>на добавленную стоимость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4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689546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962025" y="1836415"/>
            <a:ext cx="8561139" cy="5259710"/>
          </a:xfrm>
        </p:spPr>
        <p:txBody>
          <a:bodyPr>
            <a:normAutofit fontScale="25000" lnSpcReduction="20000"/>
          </a:bodyPr>
          <a:lstStyle/>
          <a:p>
            <a:pPr lvl="3" algn="ctr">
              <a:lnSpc>
                <a:spcPct val="150000"/>
              </a:lnSpc>
              <a:spcBef>
                <a:spcPts val="300"/>
              </a:spcBef>
            </a:pPr>
            <a:r>
              <a:rPr lang="ru-RU" sz="8000" b="1" dirty="0"/>
              <a:t>Федеральный закон от 14.07.2022 №263-ФЗ</a:t>
            </a:r>
          </a:p>
          <a:p>
            <a:r>
              <a:rPr lang="ru-RU" sz="6800" b="0" dirty="0" smtClean="0">
                <a:solidFill>
                  <a:schemeClr val="tx1"/>
                </a:solidFill>
              </a:rPr>
              <a:t>П</a:t>
            </a:r>
            <a:r>
              <a:rPr lang="ru-RU" sz="6800" b="0" dirty="0">
                <a:solidFill>
                  <a:schemeClr val="tx1"/>
                </a:solidFill>
              </a:rPr>
              <a:t>. 1 ст. 11.3: Для целей </a:t>
            </a:r>
            <a:r>
              <a:rPr lang="ru-RU" sz="6800" b="0" dirty="0" smtClean="0">
                <a:solidFill>
                  <a:schemeClr val="tx1"/>
                </a:solidFill>
              </a:rPr>
              <a:t>НК РФ единым </a:t>
            </a:r>
            <a:r>
              <a:rPr lang="ru-RU" sz="6800" b="0" dirty="0">
                <a:solidFill>
                  <a:schemeClr val="tx1"/>
                </a:solidFill>
              </a:rPr>
              <a:t>налоговым платежом также признаются суммы денежных средств, подлежащие учету на едином налоговом счете:</a:t>
            </a:r>
          </a:p>
          <a:p>
            <a:r>
              <a:rPr lang="ru-RU" sz="6800" b="0" dirty="0" smtClean="0">
                <a:solidFill>
                  <a:schemeClr val="tx1"/>
                </a:solidFill>
              </a:rPr>
              <a:t>1</a:t>
            </a:r>
            <a:r>
              <a:rPr lang="ru-RU" sz="6800" b="0" dirty="0">
                <a:solidFill>
                  <a:schemeClr val="tx1"/>
                </a:solidFill>
              </a:rPr>
              <a:t>) в связи с принятием налоговым органом решения о возмещении (о предоставлении налогового вычета) суммы налога, - в день принятия соответствующего решения;</a:t>
            </a:r>
          </a:p>
          <a:p>
            <a:r>
              <a:rPr lang="ru-RU" sz="6800" b="0" dirty="0">
                <a:solidFill>
                  <a:schemeClr val="tx1"/>
                </a:solidFill>
              </a:rPr>
              <a:t>2) в связи с поступлением от иного лица в результате зачета суммы денежных средств в соответствии </a:t>
            </a:r>
            <a:r>
              <a:rPr lang="ru-RU" sz="6800" b="0" dirty="0" smtClean="0">
                <a:solidFill>
                  <a:schemeClr val="tx1"/>
                </a:solidFill>
              </a:rPr>
              <a:t>со статьей 78 НК РФ, </a:t>
            </a:r>
            <a:r>
              <a:rPr lang="ru-RU" sz="6800" b="0" dirty="0">
                <a:solidFill>
                  <a:schemeClr val="tx1"/>
                </a:solidFill>
              </a:rPr>
              <a:t>- в день осуществления налоговым органом такого зачета;</a:t>
            </a:r>
          </a:p>
          <a:p>
            <a:r>
              <a:rPr lang="ru-RU" sz="6800" b="0" dirty="0">
                <a:solidFill>
                  <a:schemeClr val="tx1"/>
                </a:solidFill>
              </a:rPr>
              <a:t>3) в связи с отменой (полностью или частично) зачета денежных средств в счет исполнения предстоящей обязанности по уплате конкретного налога (сбора, страхового взноса), осуществленного на основании заявления, представленного в соответствии с </a:t>
            </a:r>
            <a:r>
              <a:rPr lang="ru-RU" sz="6800" b="0" dirty="0" smtClean="0">
                <a:solidFill>
                  <a:schemeClr val="tx1"/>
                </a:solidFill>
              </a:rPr>
              <a:t>пунктом 6 статьи 78 НК РФ, </a:t>
            </a:r>
            <a:r>
              <a:rPr lang="ru-RU" sz="6800" b="0" dirty="0">
                <a:solidFill>
                  <a:schemeClr val="tx1"/>
                </a:solidFill>
              </a:rPr>
              <a:t>либо в связи с отсутствием на едином налоговом счете денежных средств, необходимых для исполнения обязанности по уплате налогов, сборов, страховых взносов, пеней, штрафов и (или) процентов, - не позднее дня, следующего за днем представления указанного заявления, или в день возникновения задолженности. Признание единым налоговым платежом сумм денежных средств, ранее зачтенных в счет исполнения предстоящей обязанности налогоплательщика, плательщика сбора, плательщика страховых взносов и (или) налогового агента по уплате конкретного налога, осуществляется последовательно начиная с наиболее ранних сроков уплаты, указанных в заявлении, представленном в соответствии </a:t>
            </a:r>
            <a:r>
              <a:rPr lang="ru-RU" sz="6800" b="0" dirty="0" smtClean="0">
                <a:solidFill>
                  <a:schemeClr val="tx1"/>
                </a:solidFill>
              </a:rPr>
              <a:t>с абзацем вторым пункта 4 статьи 78 НК РФ;</a:t>
            </a:r>
            <a:endParaRPr lang="ru-RU" sz="6800" b="0" dirty="0">
              <a:solidFill>
                <a:schemeClr val="tx1"/>
              </a:solidFill>
            </a:endParaRPr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dirty="0"/>
              <a:t>Изменения в законодательстве о налоге </a:t>
            </a:r>
            <a:br>
              <a:rPr lang="ru-RU" sz="3600" dirty="0"/>
            </a:br>
            <a:r>
              <a:rPr lang="ru-RU" sz="3600" dirty="0"/>
              <a:t>на добавленную стоимость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5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642822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962025" y="2124447"/>
            <a:ext cx="8561139" cy="4971678"/>
          </a:xfrm>
        </p:spPr>
        <p:txBody>
          <a:bodyPr>
            <a:normAutofit fontScale="55000" lnSpcReduction="20000"/>
          </a:bodyPr>
          <a:lstStyle/>
          <a:p>
            <a:pPr lvl="3" algn="ctr">
              <a:lnSpc>
                <a:spcPct val="150000"/>
              </a:lnSpc>
              <a:spcBef>
                <a:spcPts val="300"/>
              </a:spcBef>
            </a:pPr>
            <a:r>
              <a:rPr lang="ru-RU" sz="4000" b="1" dirty="0" smtClean="0"/>
              <a:t>Федеральный </a:t>
            </a:r>
            <a:r>
              <a:rPr lang="ru-RU" sz="4000" b="1" dirty="0"/>
              <a:t>закон от 14.07.2022 </a:t>
            </a:r>
            <a:r>
              <a:rPr lang="ru-RU" sz="4000" b="1" dirty="0" smtClean="0"/>
              <a:t>№263-ФЗ</a:t>
            </a:r>
            <a:endParaRPr lang="ru-RU" sz="4000" b="1" dirty="0"/>
          </a:p>
          <a:p>
            <a:r>
              <a:rPr lang="ru-RU" sz="3200" b="0" dirty="0" smtClean="0">
                <a:solidFill>
                  <a:schemeClr val="tx1"/>
                </a:solidFill>
              </a:rPr>
              <a:t>П. 1 ст. 11.3</a:t>
            </a:r>
            <a:r>
              <a:rPr lang="ru-RU" sz="3200" b="0" dirty="0">
                <a:solidFill>
                  <a:schemeClr val="tx1"/>
                </a:solidFill>
              </a:rPr>
              <a:t>: </a:t>
            </a:r>
            <a:r>
              <a:rPr lang="ru-RU" b="0" dirty="0">
                <a:solidFill>
                  <a:schemeClr val="tx1"/>
                </a:solidFill>
              </a:rPr>
              <a:t>Для целей </a:t>
            </a:r>
            <a:r>
              <a:rPr lang="ru-RU" b="0" dirty="0" smtClean="0">
                <a:solidFill>
                  <a:schemeClr val="tx1"/>
                </a:solidFill>
              </a:rPr>
              <a:t>НК РФ единым </a:t>
            </a:r>
            <a:r>
              <a:rPr lang="ru-RU" b="0" dirty="0">
                <a:solidFill>
                  <a:schemeClr val="tx1"/>
                </a:solidFill>
              </a:rPr>
              <a:t>налоговым платежом также признаются суммы денежных средств, подлежащие учету на едином налоговом счете</a:t>
            </a:r>
            <a:r>
              <a:rPr lang="ru-RU" b="0" dirty="0" smtClean="0">
                <a:solidFill>
                  <a:schemeClr val="tx1"/>
                </a:solidFill>
              </a:rPr>
              <a:t>:</a:t>
            </a:r>
          </a:p>
          <a:p>
            <a:endParaRPr lang="ru-RU" b="0" dirty="0">
              <a:solidFill>
                <a:schemeClr val="tx1"/>
              </a:solidFill>
            </a:endParaRPr>
          </a:p>
          <a:p>
            <a:r>
              <a:rPr lang="ru-RU" b="0" dirty="0" smtClean="0">
                <a:solidFill>
                  <a:schemeClr val="tx1"/>
                </a:solidFill>
              </a:rPr>
              <a:t>4</a:t>
            </a:r>
            <a:r>
              <a:rPr lang="ru-RU" b="0" dirty="0">
                <a:solidFill>
                  <a:schemeClr val="tx1"/>
                </a:solidFill>
              </a:rPr>
              <a:t>) в связи с начислением налоговым органом процентов в соответствии </a:t>
            </a:r>
            <a:r>
              <a:rPr lang="ru-RU" b="0" dirty="0" smtClean="0">
                <a:solidFill>
                  <a:schemeClr val="tx1"/>
                </a:solidFill>
              </a:rPr>
              <a:t>с пунктами 4 </a:t>
            </a:r>
            <a:r>
              <a:rPr lang="ru-RU" b="0" dirty="0">
                <a:solidFill>
                  <a:schemeClr val="tx1"/>
                </a:solidFill>
              </a:rPr>
              <a:t>и (</a:t>
            </a:r>
            <a:r>
              <a:rPr lang="ru-RU" b="0" dirty="0" smtClean="0">
                <a:solidFill>
                  <a:schemeClr val="tx1"/>
                </a:solidFill>
              </a:rPr>
              <a:t>или) 9 статьи 78 НК РФ, </a:t>
            </a:r>
            <a:r>
              <a:rPr lang="ru-RU" b="0" dirty="0">
                <a:solidFill>
                  <a:schemeClr val="tx1"/>
                </a:solidFill>
              </a:rPr>
              <a:t>- со дня их начисления;</a:t>
            </a:r>
          </a:p>
          <a:p>
            <a:r>
              <a:rPr lang="ru-RU" b="0" dirty="0">
                <a:solidFill>
                  <a:schemeClr val="tx1"/>
                </a:solidFill>
              </a:rPr>
              <a:t>5) в связи с представлением налогоплательщиком, плательщиком </a:t>
            </a:r>
            <a:r>
              <a:rPr lang="ru-RU" b="0" dirty="0" smtClean="0">
                <a:solidFill>
                  <a:schemeClr val="tx1"/>
                </a:solidFill>
              </a:rPr>
              <a:t>сбора заявления </a:t>
            </a:r>
            <a:r>
              <a:rPr lang="ru-RU" b="0" dirty="0">
                <a:solidFill>
                  <a:schemeClr val="tx1"/>
                </a:solidFill>
              </a:rPr>
              <a:t>о возврате излишне уплаченных сумм налога на доходы физических лиц, уплачиваемого в порядке, установленном </a:t>
            </a:r>
            <a:r>
              <a:rPr lang="ru-RU" b="0" dirty="0" smtClean="0">
                <a:solidFill>
                  <a:schemeClr val="tx1"/>
                </a:solidFill>
              </a:rPr>
              <a:t>статьей 227.1 НК РФ, </a:t>
            </a:r>
            <a:r>
              <a:rPr lang="ru-RU" b="0" dirty="0">
                <a:solidFill>
                  <a:schemeClr val="tx1"/>
                </a:solidFill>
              </a:rPr>
              <a:t>налога на профессиональный доход и сборов за пользование объектами животного мира и за пользование объектами водных биологических ресурсов, - в размере излишне уплаченной суммы налога (сбора) не позднее дня, следующего за днем получения указанного заявления.</a:t>
            </a:r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dirty="0"/>
              <a:t>Изменения в законодательстве о налоге </a:t>
            </a:r>
            <a:br>
              <a:rPr lang="ru-RU" sz="3600" dirty="0"/>
            </a:br>
            <a:r>
              <a:rPr lang="ru-RU" sz="3600" dirty="0"/>
              <a:t>на добавленную стоимость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6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757375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962025" y="1980431"/>
            <a:ext cx="8561139" cy="5115694"/>
          </a:xfrm>
        </p:spPr>
        <p:txBody>
          <a:bodyPr>
            <a:normAutofit fontScale="70000" lnSpcReduction="20000"/>
          </a:bodyPr>
          <a:lstStyle/>
          <a:p>
            <a:pPr lvl="3" algn="ctr">
              <a:lnSpc>
                <a:spcPct val="150000"/>
              </a:lnSpc>
              <a:spcBef>
                <a:spcPts val="300"/>
              </a:spcBef>
            </a:pPr>
            <a:r>
              <a:rPr lang="ru-RU" sz="4000" b="1" dirty="0"/>
              <a:t>Федеральный закон от 14.07.2022 №263-ФЗ</a:t>
            </a:r>
          </a:p>
          <a:p>
            <a:r>
              <a:rPr lang="ru-RU" sz="3500" b="0" dirty="0" smtClean="0">
                <a:solidFill>
                  <a:schemeClr val="tx1"/>
                </a:solidFill>
              </a:rPr>
              <a:t>П</a:t>
            </a:r>
            <a:r>
              <a:rPr lang="ru-RU" sz="3500" b="0" dirty="0">
                <a:solidFill>
                  <a:schemeClr val="tx1"/>
                </a:solidFill>
              </a:rPr>
              <a:t>. </a:t>
            </a:r>
            <a:r>
              <a:rPr lang="ru-RU" sz="3500" b="0" dirty="0" smtClean="0">
                <a:solidFill>
                  <a:schemeClr val="tx1"/>
                </a:solidFill>
              </a:rPr>
              <a:t>5 </a:t>
            </a:r>
            <a:r>
              <a:rPr lang="ru-RU" sz="3500" b="0" dirty="0">
                <a:solidFill>
                  <a:schemeClr val="tx1"/>
                </a:solidFill>
              </a:rPr>
              <a:t>ст. 11.3: Совокупная обязанность формируется и подлежит учету на едином налоговом счете </a:t>
            </a:r>
            <a:r>
              <a:rPr lang="ru-RU" sz="3500" b="0" dirty="0" smtClean="0">
                <a:solidFill>
                  <a:schemeClr val="tx1"/>
                </a:solidFill>
              </a:rPr>
              <a:t>лица в </a:t>
            </a:r>
            <a:r>
              <a:rPr lang="ru-RU" sz="3500" b="0" dirty="0">
                <a:solidFill>
                  <a:schemeClr val="tx1"/>
                </a:solidFill>
              </a:rPr>
              <a:t>валюте Российской Федерации на основе</a:t>
            </a:r>
            <a:r>
              <a:rPr lang="ru-RU" sz="3500" b="0" dirty="0" smtClean="0">
                <a:solidFill>
                  <a:schemeClr val="tx1"/>
                </a:solidFill>
              </a:rPr>
              <a:t>:</a:t>
            </a:r>
          </a:p>
          <a:p>
            <a:endParaRPr lang="ru-RU" sz="1600" b="0" dirty="0">
              <a:solidFill>
                <a:schemeClr val="tx1"/>
              </a:solidFill>
            </a:endParaRPr>
          </a:p>
          <a:p>
            <a:r>
              <a:rPr lang="ru-RU" sz="2900" b="0" dirty="0" smtClean="0">
                <a:solidFill>
                  <a:schemeClr val="tx1"/>
                </a:solidFill>
              </a:rPr>
              <a:t>1</a:t>
            </a:r>
            <a:r>
              <a:rPr lang="ru-RU" sz="2900" b="0" dirty="0">
                <a:solidFill>
                  <a:schemeClr val="tx1"/>
                </a:solidFill>
              </a:rPr>
              <a:t>) налоговых деклараций (расчетов), которые представлены в налоговый орган, - со дня их представления в налоговый орган, но не ранее наступления срока уплаты соответствующих налогов (сборов, авансовых платежей по налогам, страховых взносов), если иное не </a:t>
            </a:r>
            <a:r>
              <a:rPr lang="ru-RU" sz="2900" b="0" dirty="0" smtClean="0">
                <a:solidFill>
                  <a:schemeClr val="tx1"/>
                </a:solidFill>
              </a:rPr>
              <a:t>предусмотрено подпунктом 3 настоящего </a:t>
            </a:r>
            <a:r>
              <a:rPr lang="ru-RU" sz="2900" b="0" dirty="0">
                <a:solidFill>
                  <a:schemeClr val="tx1"/>
                </a:solidFill>
              </a:rPr>
              <a:t>пункта;</a:t>
            </a:r>
          </a:p>
          <a:p>
            <a:r>
              <a:rPr lang="ru-RU" sz="2900" b="0" dirty="0">
                <a:solidFill>
                  <a:schemeClr val="tx1"/>
                </a:solidFill>
              </a:rPr>
              <a:t>2) уточненных налоговых деклараций (расчетов), которые представлены в налоговый орган и в которых по сравнению с ранее представленными в налоговые органы налоговыми декларациями (расчетами) увеличены причитающиеся к уплате суммы налогов (сборов, авансовых платежей по налогам, страховых взносов), - со дня представления в налоговые органы уточненных налоговых деклараций (расчетов), но не ранее наступления срока уплаты соответствующих налогов (сборов, авансовых платежей по налогам, страховых взносов);</a:t>
            </a:r>
          </a:p>
          <a:p>
            <a:endParaRPr lang="ru-RU" sz="5000" b="0" dirty="0">
              <a:solidFill>
                <a:schemeClr val="tx1"/>
              </a:solidFill>
            </a:endParaRPr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dirty="0"/>
              <a:t>Изменения в законодательстве о налоге </a:t>
            </a:r>
            <a:br>
              <a:rPr lang="ru-RU" sz="3600" dirty="0"/>
            </a:br>
            <a:r>
              <a:rPr lang="ru-RU" sz="3600" dirty="0"/>
              <a:t>на добавленную стоимость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7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762615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962025" y="1980431"/>
            <a:ext cx="8561139" cy="5115694"/>
          </a:xfrm>
        </p:spPr>
        <p:txBody>
          <a:bodyPr>
            <a:normAutofit fontScale="55000" lnSpcReduction="20000"/>
          </a:bodyPr>
          <a:lstStyle/>
          <a:p>
            <a:pPr lvl="3" algn="ctr">
              <a:lnSpc>
                <a:spcPct val="120000"/>
              </a:lnSpc>
              <a:spcBef>
                <a:spcPts val="0"/>
              </a:spcBef>
            </a:pPr>
            <a:r>
              <a:rPr lang="ru-RU" sz="3600" b="1" dirty="0"/>
              <a:t>Федеральный закон от 28.12.2022 № 565-ФЗ </a:t>
            </a:r>
            <a:endParaRPr lang="ru-RU" sz="3600" b="1" dirty="0" smtClean="0"/>
          </a:p>
          <a:p>
            <a:pPr lvl="3" algn="ctr">
              <a:lnSpc>
                <a:spcPct val="120000"/>
              </a:lnSpc>
              <a:spcBef>
                <a:spcPts val="0"/>
              </a:spcBef>
            </a:pPr>
            <a:r>
              <a:rPr lang="ru-RU" sz="3600" b="1" dirty="0" smtClean="0"/>
              <a:t>«</a:t>
            </a:r>
            <a:r>
              <a:rPr lang="ru-RU" sz="3600" b="1" dirty="0"/>
              <a:t>О внесении изменений в части первую и вторую Налогового кодекса Российской Федерации  и отдельные законодательные акты Российской Федерации о налогах и сборах» </a:t>
            </a:r>
          </a:p>
          <a:p>
            <a:r>
              <a:rPr lang="ru-RU" sz="3500" b="0" dirty="0" smtClean="0">
                <a:solidFill>
                  <a:schemeClr val="tx1"/>
                </a:solidFill>
              </a:rPr>
              <a:t>П</a:t>
            </a:r>
            <a:r>
              <a:rPr lang="ru-RU" sz="3500" b="0" dirty="0">
                <a:solidFill>
                  <a:schemeClr val="tx1"/>
                </a:solidFill>
              </a:rPr>
              <a:t>. </a:t>
            </a:r>
            <a:r>
              <a:rPr lang="ru-RU" sz="3500" b="0" dirty="0" smtClean="0">
                <a:solidFill>
                  <a:schemeClr val="tx1"/>
                </a:solidFill>
              </a:rPr>
              <a:t>5 </a:t>
            </a:r>
            <a:r>
              <a:rPr lang="ru-RU" sz="3500" b="0" dirty="0">
                <a:solidFill>
                  <a:schemeClr val="tx1"/>
                </a:solidFill>
              </a:rPr>
              <a:t>ст. 11.3: Совокупная обязанность формируется и подлежит учету на едином налоговом счете </a:t>
            </a:r>
            <a:r>
              <a:rPr lang="ru-RU" sz="3500" b="0" dirty="0" smtClean="0">
                <a:solidFill>
                  <a:schemeClr val="tx1"/>
                </a:solidFill>
              </a:rPr>
              <a:t>лица в </a:t>
            </a:r>
            <a:r>
              <a:rPr lang="ru-RU" sz="3500" b="0" dirty="0">
                <a:solidFill>
                  <a:schemeClr val="tx1"/>
                </a:solidFill>
              </a:rPr>
              <a:t>валюте Российской Федерации на основе</a:t>
            </a:r>
            <a:r>
              <a:rPr lang="ru-RU" sz="3500" b="0" dirty="0" smtClean="0">
                <a:solidFill>
                  <a:schemeClr val="tx1"/>
                </a:solidFill>
              </a:rPr>
              <a:t>:</a:t>
            </a:r>
          </a:p>
          <a:p>
            <a:r>
              <a:rPr lang="ru-RU" sz="3500" b="0" dirty="0" smtClean="0">
                <a:solidFill>
                  <a:schemeClr val="tx1"/>
                </a:solidFill>
              </a:rPr>
              <a:t>3</a:t>
            </a:r>
            <a:r>
              <a:rPr lang="ru-RU" sz="3500" b="0" dirty="0">
                <a:solidFill>
                  <a:schemeClr val="tx1"/>
                </a:solidFill>
              </a:rPr>
              <a:t>) налоговых деклараций, в которых заявлены суммы налогов к возмещению либо суммы </a:t>
            </a:r>
            <a:r>
              <a:rPr lang="ru-RU" sz="3500" b="0" dirty="0" smtClean="0">
                <a:solidFill>
                  <a:schemeClr val="tx1"/>
                </a:solidFill>
              </a:rPr>
              <a:t>предусмотренных главой 23 НК РФ налоговых </a:t>
            </a:r>
            <a:r>
              <a:rPr lang="ru-RU" sz="3500" b="0" dirty="0">
                <a:solidFill>
                  <a:schemeClr val="tx1"/>
                </a:solidFill>
              </a:rPr>
              <a:t>вычетов, - со дня вступления в силу решения налогового органа по результатам камеральной налоговой проверки на основе указанных налоговых деклараций (расчетов) либо в течение десяти дней со дня окончания </a:t>
            </a:r>
            <a:r>
              <a:rPr lang="ru-RU" sz="3500" b="0" dirty="0" smtClean="0">
                <a:solidFill>
                  <a:schemeClr val="tx1"/>
                </a:solidFill>
              </a:rPr>
              <a:t>установленного статьей 88 НК РФ срока </a:t>
            </a:r>
            <a:r>
              <a:rPr lang="ru-RU" sz="3500" b="0" dirty="0">
                <a:solidFill>
                  <a:schemeClr val="tx1"/>
                </a:solidFill>
              </a:rPr>
              <a:t>проведения камеральной налоговой проверки указанных налоговых деклараций (расчетов) или раньше указанного срока, если при проведении камеральной налоговой проверки указанной налоговой декларации не были выявлены нарушения законодательства о налогах и сборах, если иное не предусмотрено настоящим пунктом</a:t>
            </a:r>
            <a:r>
              <a:rPr lang="ru-RU" sz="3500" b="0" dirty="0" smtClean="0">
                <a:solidFill>
                  <a:schemeClr val="tx1"/>
                </a:solidFill>
              </a:rPr>
              <a:t>;</a:t>
            </a:r>
            <a:endParaRPr lang="ru-RU" sz="3500" b="0" dirty="0">
              <a:solidFill>
                <a:schemeClr val="tx1"/>
              </a:solidFill>
            </a:endParaRPr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dirty="0"/>
              <a:t>Изменения в законодательстве о налоге </a:t>
            </a:r>
            <a:br>
              <a:rPr lang="ru-RU" sz="3600" dirty="0"/>
            </a:br>
            <a:r>
              <a:rPr lang="ru-RU" sz="3600" dirty="0"/>
              <a:t>на добавленную стоимость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8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527774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962025" y="1980431"/>
            <a:ext cx="8561139" cy="5115694"/>
          </a:xfrm>
        </p:spPr>
        <p:txBody>
          <a:bodyPr>
            <a:normAutofit fontScale="62500" lnSpcReduction="20000"/>
          </a:bodyPr>
          <a:lstStyle/>
          <a:p>
            <a:pPr lvl="3" algn="ctr">
              <a:lnSpc>
                <a:spcPct val="150000"/>
              </a:lnSpc>
              <a:spcBef>
                <a:spcPts val="300"/>
              </a:spcBef>
            </a:pPr>
            <a:r>
              <a:rPr lang="ru-RU" sz="4000" b="1" dirty="0"/>
              <a:t>Федеральный закон от </a:t>
            </a:r>
            <a:r>
              <a:rPr lang="ru-RU" sz="4000" b="1" dirty="0" smtClean="0"/>
              <a:t>28.12.2022 № 565-ФЗ</a:t>
            </a:r>
            <a:endParaRPr lang="ru-RU" sz="4000" b="1" dirty="0"/>
          </a:p>
          <a:p>
            <a:r>
              <a:rPr lang="ru-RU" sz="3500" b="0" dirty="0" smtClean="0">
                <a:solidFill>
                  <a:schemeClr val="tx1"/>
                </a:solidFill>
              </a:rPr>
              <a:t>П</a:t>
            </a:r>
            <a:r>
              <a:rPr lang="ru-RU" sz="3500" b="0" dirty="0">
                <a:solidFill>
                  <a:schemeClr val="tx1"/>
                </a:solidFill>
              </a:rPr>
              <a:t>. </a:t>
            </a:r>
            <a:r>
              <a:rPr lang="ru-RU" sz="3500" b="0" dirty="0" smtClean="0">
                <a:solidFill>
                  <a:schemeClr val="tx1"/>
                </a:solidFill>
              </a:rPr>
              <a:t>5 </a:t>
            </a:r>
            <a:r>
              <a:rPr lang="ru-RU" sz="3500" b="0" dirty="0">
                <a:solidFill>
                  <a:schemeClr val="tx1"/>
                </a:solidFill>
              </a:rPr>
              <a:t>ст. 11.3: Совокупная обязанность формируется и подлежит учету на едином налоговом счете </a:t>
            </a:r>
            <a:r>
              <a:rPr lang="ru-RU" sz="3500" b="0" dirty="0" smtClean="0">
                <a:solidFill>
                  <a:schemeClr val="tx1"/>
                </a:solidFill>
              </a:rPr>
              <a:t>лица на </a:t>
            </a:r>
            <a:r>
              <a:rPr lang="ru-RU" sz="3500" b="0" dirty="0">
                <a:solidFill>
                  <a:schemeClr val="tx1"/>
                </a:solidFill>
              </a:rPr>
              <a:t>основе</a:t>
            </a:r>
            <a:r>
              <a:rPr lang="ru-RU" sz="3500" b="0" dirty="0" smtClean="0">
                <a:solidFill>
                  <a:schemeClr val="tx1"/>
                </a:solidFill>
              </a:rPr>
              <a:t>:</a:t>
            </a:r>
          </a:p>
          <a:p>
            <a:r>
              <a:rPr lang="ru-RU" sz="3500" b="0" dirty="0" smtClean="0">
                <a:solidFill>
                  <a:schemeClr val="tx1"/>
                </a:solidFill>
              </a:rPr>
              <a:t>3.1</a:t>
            </a:r>
            <a:r>
              <a:rPr lang="ru-RU" sz="3500" b="0" dirty="0">
                <a:solidFill>
                  <a:schemeClr val="tx1"/>
                </a:solidFill>
              </a:rPr>
              <a:t>) уточненных налоговых деклараций (расчетов) (за исключением уточненных налоговых деклараций (расчетов), указанных </a:t>
            </a:r>
            <a:r>
              <a:rPr lang="ru-RU" sz="3500" b="0" dirty="0" smtClean="0">
                <a:solidFill>
                  <a:schemeClr val="tx1"/>
                </a:solidFill>
              </a:rPr>
              <a:t>в подпункте 4 настоящего </a:t>
            </a:r>
            <a:r>
              <a:rPr lang="ru-RU" sz="3500" b="0" dirty="0">
                <a:solidFill>
                  <a:schemeClr val="tx1"/>
                </a:solidFill>
              </a:rPr>
              <a:t>пункта), в которых по сравнению с ранее представленными в налоговые органы налоговыми декларациями (расчетами) уменьшены причитающиеся к уплате суммы налогов (сборов, авансовых платежей по налогам, страховых взносов):</a:t>
            </a:r>
          </a:p>
          <a:p>
            <a:r>
              <a:rPr lang="ru-RU" sz="3500" b="0" dirty="0">
                <a:solidFill>
                  <a:schemeClr val="tx1"/>
                </a:solidFill>
              </a:rPr>
              <a:t>в случае их представления не позднее наступления срока уплаты соответствующих налогов (сборов, авансовых платежей по налогам, страховых взносов) - со дня их представления, но не ранее наступления срока уплаты соответствующих налогов (сборов, авансовых платежей по налогам, страховых взносов</a:t>
            </a:r>
            <a:r>
              <a:rPr lang="ru-RU" sz="3500" b="0" dirty="0" smtClean="0">
                <a:solidFill>
                  <a:schemeClr val="tx1"/>
                </a:solidFill>
              </a:rPr>
              <a:t>);</a:t>
            </a:r>
            <a:endParaRPr lang="ru-RU" sz="3500" b="0" dirty="0">
              <a:solidFill>
                <a:schemeClr val="tx1"/>
              </a:solidFill>
            </a:endParaRPr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dirty="0"/>
              <a:t>Изменения в законодательстве о налоге </a:t>
            </a:r>
            <a:br>
              <a:rPr lang="ru-RU" sz="3600" dirty="0"/>
            </a:br>
            <a:r>
              <a:rPr lang="ru-RU" sz="3600" dirty="0"/>
              <a:t>на добавленную стоимость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9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1096856"/>
      </p:ext>
    </p:extLst>
  </p:cSld>
  <p:clrMapOvr>
    <a:masterClrMapping/>
  </p:clrMapOvr>
</p:sld>
</file>

<file path=ppt/theme/theme1.xml><?xml version="1.0" encoding="utf-8"?>
<a:theme xmlns:a="http://schemas.openxmlformats.org/drawingml/2006/main" name="фирменный стиль - презентация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/>
      <a:bodyPr vert="horz" lIns="104306" tIns="52153" rIns="104306" bIns="52153" rtlCol="0" anchor="ctr">
        <a:normAutofit/>
      </a:bodyPr>
      <a:lstStyle>
        <a:defPPr marL="0" marR="0" indent="0" algn="l" defTabSz="1043056" rtl="0" eaLnBrk="1" fontAlgn="auto" latinLnBrk="0" hangingPunct="1">
          <a:lnSpc>
            <a:spcPct val="100000"/>
          </a:lnSpc>
          <a:spcBef>
            <a:spcPct val="0"/>
          </a:spcBef>
          <a:spcAft>
            <a:spcPts val="0"/>
          </a:spcAft>
          <a:buClrTx/>
          <a:buSzTx/>
          <a:buFontTx/>
          <a:buNone/>
          <a:tabLst/>
          <a:defRPr kumimoji="0" sz="4800" b="1" i="0" u="none" strike="noStrike" kern="1200" cap="none" spc="0" normalizeH="0" baseline="0" noProof="0" dirty="0" smtClean="0">
            <a:ln>
              <a:noFill/>
            </a:ln>
            <a:solidFill>
              <a:srgbClr val="005AA9"/>
            </a:solidFill>
            <a:effectLst/>
            <a:uLnTx/>
            <a:uFillTx/>
            <a:latin typeface="+mj-lt"/>
            <a:ea typeface="+mj-ea"/>
            <a:cs typeface="+mj-cs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фирменный стиль - презентация</Template>
  <TotalTime>932</TotalTime>
  <Words>3899</Words>
  <Application>Microsoft Office PowerPoint</Application>
  <PresentationFormat>Произвольный</PresentationFormat>
  <Paragraphs>180</Paragraphs>
  <Slides>30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30</vt:i4>
      </vt:variant>
    </vt:vector>
  </HeadingPairs>
  <TitlesOfParts>
    <vt:vector size="31" baseType="lpstr">
      <vt:lpstr>фирменный стиль - презентация</vt:lpstr>
      <vt:lpstr> Межрайонная ИФНС России по крупнейшим налогоплательщикам №10 «Изменения в законодательстве о налоге  на добавленную стоимость: актуальные вопросы применения налоговых вычетов.  Ответы на вопросы»</vt:lpstr>
      <vt:lpstr>Изменения в законодательстве о налоге  на добавленную стоимость</vt:lpstr>
      <vt:lpstr>Изменения в законодательстве о налоге  на добавленную стоимость</vt:lpstr>
      <vt:lpstr>Изменения в законодательстве о налоге  на добавленную стоимость</vt:lpstr>
      <vt:lpstr>Изменения в законодательстве о налоге  на добавленную стоимость</vt:lpstr>
      <vt:lpstr>Изменения в законодательстве о налоге  на добавленную стоимость</vt:lpstr>
      <vt:lpstr>Изменения в законодательстве о налоге  на добавленную стоимость</vt:lpstr>
      <vt:lpstr>Изменения в законодательстве о налоге  на добавленную стоимость</vt:lpstr>
      <vt:lpstr>Изменения в законодательстве о налоге  на добавленную стоимость</vt:lpstr>
      <vt:lpstr>Изменения в законодательстве о налоге  на добавленную стоимость</vt:lpstr>
      <vt:lpstr>Изменения в законодательстве о налоге  на добавленную стоимость</vt:lpstr>
      <vt:lpstr>Изменения в законодательстве о налоге  на добавленную стоимость</vt:lpstr>
      <vt:lpstr>Изменения в законодательстве о налоге  на добавленную стоимость</vt:lpstr>
      <vt:lpstr>Изменения в законодательстве о налоге  на добавленную стоимость</vt:lpstr>
      <vt:lpstr>Изменения в законодательстве о налоге  на добавленную стоимость</vt:lpstr>
      <vt:lpstr>Изменения в законодательстве о налоге  на добавленную стоимость</vt:lpstr>
      <vt:lpstr>Изменения в законодательстве о налоге  на добавленную стоимость</vt:lpstr>
      <vt:lpstr>Изменения в законодательстве о налоге  на добавленную стоимость</vt:lpstr>
      <vt:lpstr>Изменения в законодательстве о налоге  на добавленную стоимость</vt:lpstr>
      <vt:lpstr>Изменения в законодательстве о налоге  на добавленную стоимость</vt:lpstr>
      <vt:lpstr>Изменения в законодательстве о налоге  на добавленную стоимость</vt:lpstr>
      <vt:lpstr>Изменения в законодательстве о налоге  на добавленную стоимость</vt:lpstr>
      <vt:lpstr>Изменения в законодательстве о налоге  на добавленную стоимость</vt:lpstr>
      <vt:lpstr>Изменения в законодательстве о налоге  на добавленную стоимость </vt:lpstr>
      <vt:lpstr>Изменения в законодательстве о налоге  на добавленную стоимость</vt:lpstr>
      <vt:lpstr>Актуальный вопрос по уплате НДС при ввозе товаров из государств-членов ЕАЭС</vt:lpstr>
      <vt:lpstr>Актуальный вопрос по уплате НДС при ввозе товаров из государств-членов ЕАЭС</vt:lpstr>
      <vt:lpstr>Актуальные проблемы, возникающие в ходе камеральных проверок</vt:lpstr>
      <vt:lpstr>Актуальные проблемы, возникающие в ходе камеральных проверок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Межрайонная ИФНС России по крупнейшим налогоплательщикам №10 «Актуальные проблемы, возникающие в ходе камеральных проверок»</dc:title>
  <dc:creator>Шадрин Владимир Евгеньевич</dc:creator>
  <cp:lastModifiedBy>Перепечаева Светлана Анатольевна</cp:lastModifiedBy>
  <cp:revision>48</cp:revision>
  <dcterms:created xsi:type="dcterms:W3CDTF">2022-09-23T07:09:44Z</dcterms:created>
  <dcterms:modified xsi:type="dcterms:W3CDTF">2023-03-16T06:24:07Z</dcterms:modified>
</cp:coreProperties>
</file>