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5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726" y="15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E719-D141-444A-9BA3-E1D5ABBE3D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5DF9FF-3DB0-41F0-ACB6-7BF5CF109F22}">
      <dgm:prSet phldrT="[Текст]"/>
      <dgm:spPr/>
      <dgm:t>
        <a:bodyPr/>
        <a:lstStyle/>
        <a:p>
          <a:r>
            <a:rPr lang="ru-RU" dirty="0" smtClean="0"/>
            <a:t>По счетам-фактурам</a:t>
          </a:r>
          <a:endParaRPr lang="ru-RU" dirty="0"/>
        </a:p>
      </dgm:t>
    </dgm:pt>
    <dgm:pt modelId="{43D3B2E0-1EAF-4FE1-A7DC-77848722BC07}" type="parTrans" cxnId="{E92C6A58-3D6F-4F34-AC48-21ED608F1F0A}">
      <dgm:prSet/>
      <dgm:spPr/>
      <dgm:t>
        <a:bodyPr/>
        <a:lstStyle/>
        <a:p>
          <a:endParaRPr lang="ru-RU"/>
        </a:p>
      </dgm:t>
    </dgm:pt>
    <dgm:pt modelId="{C0951283-F0D4-4FDD-94F0-1CB21A81A786}" type="sibTrans" cxnId="{E92C6A58-3D6F-4F34-AC48-21ED608F1F0A}">
      <dgm:prSet/>
      <dgm:spPr/>
      <dgm:t>
        <a:bodyPr/>
        <a:lstStyle/>
        <a:p>
          <a:endParaRPr lang="ru-RU"/>
        </a:p>
      </dgm:t>
    </dgm:pt>
    <dgm:pt modelId="{C12783B5-F0D8-44E1-9966-920FD85A0AAA}">
      <dgm:prSet phldrT="[Текст]"/>
      <dgm:spPr/>
      <dgm:t>
        <a:bodyPr/>
        <a:lstStyle/>
        <a:p>
          <a:r>
            <a:rPr lang="ru-RU" dirty="0" smtClean="0"/>
            <a:t>направляется в связи с расхождениями в книгах и журналах</a:t>
          </a:r>
          <a:endParaRPr lang="ru-RU" dirty="0"/>
        </a:p>
      </dgm:t>
    </dgm:pt>
    <dgm:pt modelId="{EB1EA830-8B2F-4B82-8471-178ADEEE5C8E}" type="parTrans" cxnId="{A7CE5666-9E35-4E37-B0FA-8AB462D06AAB}">
      <dgm:prSet/>
      <dgm:spPr/>
      <dgm:t>
        <a:bodyPr/>
        <a:lstStyle/>
        <a:p>
          <a:endParaRPr lang="ru-RU"/>
        </a:p>
      </dgm:t>
    </dgm:pt>
    <dgm:pt modelId="{BC13D286-AB93-4E91-82A7-BAED26A33367}" type="sibTrans" cxnId="{A7CE5666-9E35-4E37-B0FA-8AB462D06AAB}">
      <dgm:prSet/>
      <dgm:spPr/>
      <dgm:t>
        <a:bodyPr/>
        <a:lstStyle/>
        <a:p>
          <a:endParaRPr lang="ru-RU"/>
        </a:p>
      </dgm:t>
    </dgm:pt>
    <dgm:pt modelId="{23FE65D6-B4F7-4E08-8DEC-5595FD74CE08}">
      <dgm:prSet phldrT="[Текст]"/>
      <dgm:spPr/>
      <dgm:t>
        <a:bodyPr/>
        <a:lstStyle/>
        <a:p>
          <a:r>
            <a:rPr lang="ru-RU" dirty="0" smtClean="0"/>
            <a:t>По контрольным соотношениям</a:t>
          </a:r>
          <a:endParaRPr lang="ru-RU" dirty="0"/>
        </a:p>
      </dgm:t>
    </dgm:pt>
    <dgm:pt modelId="{A9120347-24F0-453C-8906-DB81082472F2}" type="parTrans" cxnId="{0773BB56-DC90-4C7D-98E7-EBF9B51F4832}">
      <dgm:prSet/>
      <dgm:spPr/>
      <dgm:t>
        <a:bodyPr/>
        <a:lstStyle/>
        <a:p>
          <a:endParaRPr lang="ru-RU"/>
        </a:p>
      </dgm:t>
    </dgm:pt>
    <dgm:pt modelId="{3351D652-A1CA-49C9-B530-340F7F663DB5}" type="sibTrans" cxnId="{0773BB56-DC90-4C7D-98E7-EBF9B51F4832}">
      <dgm:prSet/>
      <dgm:spPr/>
      <dgm:t>
        <a:bodyPr/>
        <a:lstStyle/>
        <a:p>
          <a:endParaRPr lang="ru-RU"/>
        </a:p>
      </dgm:t>
    </dgm:pt>
    <dgm:pt modelId="{5B5875DD-AA3C-4727-9F38-3D2D882D6063}">
      <dgm:prSet phldrT="[Текст]"/>
      <dgm:spPr/>
      <dgm:t>
        <a:bodyPr/>
        <a:lstStyle/>
        <a:p>
          <a:r>
            <a:rPr lang="ru-RU" dirty="0" smtClean="0"/>
            <a:t>утверждены письмом ФНС России от 23.03.2015 N ГД-4-3/4550@ (ред. от 13.02.2020) "О направлении контрольных соотношений показателей налоговой декларации по налогу на добавленную стоимость"</a:t>
          </a:r>
          <a:endParaRPr lang="ru-RU" dirty="0"/>
        </a:p>
      </dgm:t>
    </dgm:pt>
    <dgm:pt modelId="{97E4DD12-5A94-4ACC-A6F0-C032E87E15CC}" type="parTrans" cxnId="{C07892C3-B020-4C65-B505-873D4DB6774D}">
      <dgm:prSet/>
      <dgm:spPr/>
      <dgm:t>
        <a:bodyPr/>
        <a:lstStyle/>
        <a:p>
          <a:endParaRPr lang="ru-RU"/>
        </a:p>
      </dgm:t>
    </dgm:pt>
    <dgm:pt modelId="{FB69C386-DFF1-4FF9-AFE6-16FA6A38AF7F}" type="sibTrans" cxnId="{C07892C3-B020-4C65-B505-873D4DB6774D}">
      <dgm:prSet/>
      <dgm:spPr/>
      <dgm:t>
        <a:bodyPr/>
        <a:lstStyle/>
        <a:p>
          <a:endParaRPr lang="ru-RU"/>
        </a:p>
      </dgm:t>
    </dgm:pt>
    <dgm:pt modelId="{D515A33E-C786-4417-94F4-5E5F9CCA5EE3}" type="pres">
      <dgm:prSet presAssocID="{F4A7E719-D141-444A-9BA3-E1D5ABBE3D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6C98CE-42CA-4B9B-8823-08C0F9AB051F}" type="pres">
      <dgm:prSet presAssocID="{0B5DF9FF-3DB0-41F0-ACB6-7BF5CF109F22}" presName="composite" presStyleCnt="0"/>
      <dgm:spPr/>
    </dgm:pt>
    <dgm:pt modelId="{7D08E0B0-1915-426F-9503-B47ABEF3DFAA}" type="pres">
      <dgm:prSet presAssocID="{0B5DF9FF-3DB0-41F0-ACB6-7BF5CF109F22}" presName="parTx" presStyleLbl="alignNode1" presStyleIdx="0" presStyleCnt="2" custScaleX="610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A2ABB-0CCF-499F-84AF-9E3647FCBB23}" type="pres">
      <dgm:prSet presAssocID="{0B5DF9FF-3DB0-41F0-ACB6-7BF5CF109F22}" presName="desTx" presStyleLbl="alignAccFollowNode1" presStyleIdx="0" presStyleCnt="2" custScaleX="61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0FE67-539D-47AA-8D52-E58595A1B9E4}" type="pres">
      <dgm:prSet presAssocID="{C0951283-F0D4-4FDD-94F0-1CB21A81A786}" presName="space" presStyleCnt="0"/>
      <dgm:spPr/>
    </dgm:pt>
    <dgm:pt modelId="{9D697E74-33C0-42C3-B5FE-637B6B10BB4C}" type="pres">
      <dgm:prSet presAssocID="{23FE65D6-B4F7-4E08-8DEC-5595FD74CE08}" presName="composite" presStyleCnt="0"/>
      <dgm:spPr/>
    </dgm:pt>
    <dgm:pt modelId="{A5D06C5B-860E-4C9F-B370-8733DE23B22A}" type="pres">
      <dgm:prSet presAssocID="{23FE65D6-B4F7-4E08-8DEC-5595FD74CE0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00122-7A6E-428D-9D6F-15B101852D5A}" type="pres">
      <dgm:prSet presAssocID="{23FE65D6-B4F7-4E08-8DEC-5595FD74CE0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3BAC1E-D79D-4AC5-BFD4-582BF5CF89E3}" type="presOf" srcId="{F4A7E719-D141-444A-9BA3-E1D5ABBE3DA2}" destId="{D515A33E-C786-4417-94F4-5E5F9CCA5EE3}" srcOrd="0" destOrd="0" presId="urn:microsoft.com/office/officeart/2005/8/layout/hList1"/>
    <dgm:cxn modelId="{C07892C3-B020-4C65-B505-873D4DB6774D}" srcId="{23FE65D6-B4F7-4E08-8DEC-5595FD74CE08}" destId="{5B5875DD-AA3C-4727-9F38-3D2D882D6063}" srcOrd="0" destOrd="0" parTransId="{97E4DD12-5A94-4ACC-A6F0-C032E87E15CC}" sibTransId="{FB69C386-DFF1-4FF9-AFE6-16FA6A38AF7F}"/>
    <dgm:cxn modelId="{E5F142C0-7B31-4729-8913-13F373E973FF}" type="presOf" srcId="{0B5DF9FF-3DB0-41F0-ACB6-7BF5CF109F22}" destId="{7D08E0B0-1915-426F-9503-B47ABEF3DFAA}" srcOrd="0" destOrd="0" presId="urn:microsoft.com/office/officeart/2005/8/layout/hList1"/>
    <dgm:cxn modelId="{A7CE5666-9E35-4E37-B0FA-8AB462D06AAB}" srcId="{0B5DF9FF-3DB0-41F0-ACB6-7BF5CF109F22}" destId="{C12783B5-F0D8-44E1-9966-920FD85A0AAA}" srcOrd="0" destOrd="0" parTransId="{EB1EA830-8B2F-4B82-8471-178ADEEE5C8E}" sibTransId="{BC13D286-AB93-4E91-82A7-BAED26A33367}"/>
    <dgm:cxn modelId="{5DCDF40A-ADB5-4778-8D7B-A14FE9E8F509}" type="presOf" srcId="{23FE65D6-B4F7-4E08-8DEC-5595FD74CE08}" destId="{A5D06C5B-860E-4C9F-B370-8733DE23B22A}" srcOrd="0" destOrd="0" presId="urn:microsoft.com/office/officeart/2005/8/layout/hList1"/>
    <dgm:cxn modelId="{92B8230E-CF7C-4E0C-A6C5-E7C2B414BED1}" type="presOf" srcId="{C12783B5-F0D8-44E1-9966-920FD85A0AAA}" destId="{729A2ABB-0CCF-499F-84AF-9E3647FCBB23}" srcOrd="0" destOrd="0" presId="urn:microsoft.com/office/officeart/2005/8/layout/hList1"/>
    <dgm:cxn modelId="{6FCA7C8D-6FD5-4DD0-80AC-21618AE7F92F}" type="presOf" srcId="{5B5875DD-AA3C-4727-9F38-3D2D882D6063}" destId="{DCD00122-7A6E-428D-9D6F-15B101852D5A}" srcOrd="0" destOrd="0" presId="urn:microsoft.com/office/officeart/2005/8/layout/hList1"/>
    <dgm:cxn modelId="{0773BB56-DC90-4C7D-98E7-EBF9B51F4832}" srcId="{F4A7E719-D141-444A-9BA3-E1D5ABBE3DA2}" destId="{23FE65D6-B4F7-4E08-8DEC-5595FD74CE08}" srcOrd="1" destOrd="0" parTransId="{A9120347-24F0-453C-8906-DB81082472F2}" sibTransId="{3351D652-A1CA-49C9-B530-340F7F663DB5}"/>
    <dgm:cxn modelId="{E92C6A58-3D6F-4F34-AC48-21ED608F1F0A}" srcId="{F4A7E719-D141-444A-9BA3-E1D5ABBE3DA2}" destId="{0B5DF9FF-3DB0-41F0-ACB6-7BF5CF109F22}" srcOrd="0" destOrd="0" parTransId="{43D3B2E0-1EAF-4FE1-A7DC-77848722BC07}" sibTransId="{C0951283-F0D4-4FDD-94F0-1CB21A81A786}"/>
    <dgm:cxn modelId="{B8C94E3B-9D06-461C-99DB-F2A95A7CE266}" type="presParOf" srcId="{D515A33E-C786-4417-94F4-5E5F9CCA5EE3}" destId="{0F6C98CE-42CA-4B9B-8823-08C0F9AB051F}" srcOrd="0" destOrd="0" presId="urn:microsoft.com/office/officeart/2005/8/layout/hList1"/>
    <dgm:cxn modelId="{4A452E2E-D1E2-42AC-BF4D-C4A7BB071770}" type="presParOf" srcId="{0F6C98CE-42CA-4B9B-8823-08C0F9AB051F}" destId="{7D08E0B0-1915-426F-9503-B47ABEF3DFAA}" srcOrd="0" destOrd="0" presId="urn:microsoft.com/office/officeart/2005/8/layout/hList1"/>
    <dgm:cxn modelId="{AFD74422-539F-443A-9BED-0AF71B9A8DED}" type="presParOf" srcId="{0F6C98CE-42CA-4B9B-8823-08C0F9AB051F}" destId="{729A2ABB-0CCF-499F-84AF-9E3647FCBB23}" srcOrd="1" destOrd="0" presId="urn:microsoft.com/office/officeart/2005/8/layout/hList1"/>
    <dgm:cxn modelId="{B71C5461-3605-4159-B0DC-B3CE1F8A65D1}" type="presParOf" srcId="{D515A33E-C786-4417-94F4-5E5F9CCA5EE3}" destId="{A100FE67-539D-47AA-8D52-E58595A1B9E4}" srcOrd="1" destOrd="0" presId="urn:microsoft.com/office/officeart/2005/8/layout/hList1"/>
    <dgm:cxn modelId="{4CA37767-4C6C-48B4-B7BA-15AF0C0BC0E7}" type="presParOf" srcId="{D515A33E-C786-4417-94F4-5E5F9CCA5EE3}" destId="{9D697E74-33C0-42C3-B5FE-637B6B10BB4C}" srcOrd="2" destOrd="0" presId="urn:microsoft.com/office/officeart/2005/8/layout/hList1"/>
    <dgm:cxn modelId="{7D9475A1-3B84-4720-97D9-C94CA285DD31}" type="presParOf" srcId="{9D697E74-33C0-42C3-B5FE-637B6B10BB4C}" destId="{A5D06C5B-860E-4C9F-B370-8733DE23B22A}" srcOrd="0" destOrd="0" presId="urn:microsoft.com/office/officeart/2005/8/layout/hList1"/>
    <dgm:cxn modelId="{417B2A18-F8E0-4675-9C7B-2C72026F1378}" type="presParOf" srcId="{9D697E74-33C0-42C3-B5FE-637B6B10BB4C}" destId="{DCD00122-7A6E-428D-9D6F-15B101852D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272A6-4E1F-4746-9895-9DA8E53EA31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52BAB6-4444-4196-98D9-E5FE48FB50FA}">
      <dgm:prSet phldrT="[Текст]"/>
      <dgm:spPr/>
      <dgm:t>
        <a:bodyPr/>
        <a:lstStyle/>
        <a:p>
          <a:r>
            <a:rPr lang="ru-RU" dirty="0" smtClean="0"/>
            <a:t>Корректировочный счет-фактура</a:t>
          </a:r>
          <a:endParaRPr lang="ru-RU" dirty="0"/>
        </a:p>
      </dgm:t>
    </dgm:pt>
    <dgm:pt modelId="{8B4E38C4-6FA6-451A-B4DB-6B8ACE29A196}" type="parTrans" cxnId="{0AC10E9E-D1B2-48AD-9B57-AD0386D84306}">
      <dgm:prSet/>
      <dgm:spPr/>
      <dgm:t>
        <a:bodyPr/>
        <a:lstStyle/>
        <a:p>
          <a:endParaRPr lang="ru-RU"/>
        </a:p>
      </dgm:t>
    </dgm:pt>
    <dgm:pt modelId="{65FADE36-8F46-4813-935A-B52C898D03A1}" type="sibTrans" cxnId="{0AC10E9E-D1B2-48AD-9B57-AD0386D84306}">
      <dgm:prSet/>
      <dgm:spPr/>
      <dgm:t>
        <a:bodyPr/>
        <a:lstStyle/>
        <a:p>
          <a:endParaRPr lang="ru-RU"/>
        </a:p>
      </dgm:t>
    </dgm:pt>
    <dgm:pt modelId="{274B5014-A807-4FF4-98FC-3C71A4AECEB7}">
      <dgm:prSet phldrT="[Текст]"/>
      <dgm:spPr/>
      <dgm:t>
        <a:bodyPr/>
        <a:lstStyle/>
        <a:p>
          <a:r>
            <a:rPr lang="ru-RU" dirty="0" smtClean="0"/>
            <a:t>Составлен на сумму разницы по каждой товарной позиции</a:t>
          </a:r>
          <a:endParaRPr lang="ru-RU" dirty="0"/>
        </a:p>
      </dgm:t>
    </dgm:pt>
    <dgm:pt modelId="{3030F7EE-4C7F-46A4-99C5-4238261B93E5}" type="parTrans" cxnId="{38C5AAC3-A1E5-4F2A-A26B-F7AE62B9382C}">
      <dgm:prSet/>
      <dgm:spPr/>
      <dgm:t>
        <a:bodyPr/>
        <a:lstStyle/>
        <a:p>
          <a:endParaRPr lang="ru-RU"/>
        </a:p>
      </dgm:t>
    </dgm:pt>
    <dgm:pt modelId="{D2ED58D6-52E1-4939-84F4-EFE9FDDB47B3}" type="sibTrans" cxnId="{38C5AAC3-A1E5-4F2A-A26B-F7AE62B9382C}">
      <dgm:prSet/>
      <dgm:spPr/>
      <dgm:t>
        <a:bodyPr/>
        <a:lstStyle/>
        <a:p>
          <a:endParaRPr lang="ru-RU"/>
        </a:p>
      </dgm:t>
    </dgm:pt>
    <dgm:pt modelId="{ADDC2620-2734-4AA1-8773-14CB1128DCCB}">
      <dgm:prSet phldrT="[Текст]"/>
      <dgm:spPr/>
      <dgm:t>
        <a:bodyPr/>
        <a:lstStyle/>
        <a:p>
          <a:r>
            <a:rPr lang="ru-RU" dirty="0" smtClean="0"/>
            <a:t>Отражается в книге покупок или книги продаж в зависимости от знака суммы разницы</a:t>
          </a:r>
          <a:endParaRPr lang="ru-RU" dirty="0"/>
        </a:p>
      </dgm:t>
    </dgm:pt>
    <dgm:pt modelId="{E4613A73-1F53-4584-AFC6-CEC36DE7BF2C}" type="parTrans" cxnId="{60BCB8AA-DFFE-4655-93AF-5A04B13DFE5D}">
      <dgm:prSet/>
      <dgm:spPr/>
      <dgm:t>
        <a:bodyPr/>
        <a:lstStyle/>
        <a:p>
          <a:endParaRPr lang="ru-RU"/>
        </a:p>
      </dgm:t>
    </dgm:pt>
    <dgm:pt modelId="{D44E6416-8ACF-4D38-BDEE-75F84BECE8D4}" type="sibTrans" cxnId="{60BCB8AA-DFFE-4655-93AF-5A04B13DFE5D}">
      <dgm:prSet/>
      <dgm:spPr/>
      <dgm:t>
        <a:bodyPr/>
        <a:lstStyle/>
        <a:p>
          <a:endParaRPr lang="ru-RU"/>
        </a:p>
      </dgm:t>
    </dgm:pt>
    <dgm:pt modelId="{D7ECF958-679B-4663-9A02-6F62FCA94C68}">
      <dgm:prSet phldrT="[Текст]"/>
      <dgm:spPr/>
      <dgm:t>
        <a:bodyPr/>
        <a:lstStyle/>
        <a:p>
          <a:r>
            <a:rPr lang="ru-RU" dirty="0" smtClean="0"/>
            <a:t>Исправительный счет-фактура</a:t>
          </a:r>
          <a:endParaRPr lang="ru-RU" dirty="0"/>
        </a:p>
      </dgm:t>
    </dgm:pt>
    <dgm:pt modelId="{5B430729-E3E6-4A0D-946F-E8B7E9F78CCB}" type="parTrans" cxnId="{025E65AD-2642-4E70-94CC-AEAD51CC19D7}">
      <dgm:prSet/>
      <dgm:spPr/>
      <dgm:t>
        <a:bodyPr/>
        <a:lstStyle/>
        <a:p>
          <a:endParaRPr lang="ru-RU"/>
        </a:p>
      </dgm:t>
    </dgm:pt>
    <dgm:pt modelId="{6889564F-5597-42AC-B4D9-69E317821423}" type="sibTrans" cxnId="{025E65AD-2642-4E70-94CC-AEAD51CC19D7}">
      <dgm:prSet/>
      <dgm:spPr/>
      <dgm:t>
        <a:bodyPr/>
        <a:lstStyle/>
        <a:p>
          <a:endParaRPr lang="ru-RU"/>
        </a:p>
      </dgm:t>
    </dgm:pt>
    <dgm:pt modelId="{45BAE820-4A8E-4EC6-B364-F6A0CA64A7A7}">
      <dgm:prSet phldrT="[Текст]"/>
      <dgm:spPr/>
      <dgm:t>
        <a:bodyPr/>
        <a:lstStyle/>
        <a:p>
          <a:r>
            <a:rPr lang="ru-RU" dirty="0" smtClean="0"/>
            <a:t>Правильно говорить - исправленный</a:t>
          </a:r>
          <a:endParaRPr lang="ru-RU" dirty="0"/>
        </a:p>
      </dgm:t>
    </dgm:pt>
    <dgm:pt modelId="{11A33607-7FF3-4EC8-91B6-3A47B1EBEE3F}" type="parTrans" cxnId="{AA4D2E5F-DF32-4C31-B3FE-3A65A1E93649}">
      <dgm:prSet/>
      <dgm:spPr/>
      <dgm:t>
        <a:bodyPr/>
        <a:lstStyle/>
        <a:p>
          <a:endParaRPr lang="ru-RU"/>
        </a:p>
      </dgm:t>
    </dgm:pt>
    <dgm:pt modelId="{037EA852-0AF7-4790-97AE-AC9C283465AE}" type="sibTrans" cxnId="{AA4D2E5F-DF32-4C31-B3FE-3A65A1E93649}">
      <dgm:prSet/>
      <dgm:spPr/>
      <dgm:t>
        <a:bodyPr/>
        <a:lstStyle/>
        <a:p>
          <a:endParaRPr lang="ru-RU"/>
        </a:p>
      </dgm:t>
    </dgm:pt>
    <dgm:pt modelId="{2C70AB5C-78E9-490C-8807-80FE2BD6EB3F}">
      <dgm:prSet phldrT="[Текст]"/>
      <dgm:spPr/>
      <dgm:t>
        <a:bodyPr/>
        <a:lstStyle/>
        <a:p>
          <a:r>
            <a:rPr lang="ru-RU" dirty="0" smtClean="0"/>
            <a:t>Заменяет ошибочный счет-фактуру</a:t>
          </a:r>
          <a:endParaRPr lang="ru-RU" dirty="0"/>
        </a:p>
      </dgm:t>
    </dgm:pt>
    <dgm:pt modelId="{B28D2C67-639E-4416-834F-77BCDBB8CCF7}" type="parTrans" cxnId="{301FE8EB-D8EF-4C7F-BCCB-394605AF3DCA}">
      <dgm:prSet/>
      <dgm:spPr/>
      <dgm:t>
        <a:bodyPr/>
        <a:lstStyle/>
        <a:p>
          <a:endParaRPr lang="ru-RU"/>
        </a:p>
      </dgm:t>
    </dgm:pt>
    <dgm:pt modelId="{92D1B403-EED4-492D-A947-000AA8516244}" type="sibTrans" cxnId="{301FE8EB-D8EF-4C7F-BCCB-394605AF3DCA}">
      <dgm:prSet/>
      <dgm:spPr/>
      <dgm:t>
        <a:bodyPr/>
        <a:lstStyle/>
        <a:p>
          <a:endParaRPr lang="ru-RU"/>
        </a:p>
      </dgm:t>
    </dgm:pt>
    <dgm:pt modelId="{C2A56782-F7B0-4E6C-8125-7D8E1C3EF167}" type="pres">
      <dgm:prSet presAssocID="{123272A6-4E1F-4746-9895-9DA8E53EA31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8CA112-1D6E-4820-8A3A-B473954B5380}" type="pres">
      <dgm:prSet presAssocID="{6052BAB6-4444-4196-98D9-E5FE48FB50FA}" presName="root" presStyleCnt="0"/>
      <dgm:spPr/>
    </dgm:pt>
    <dgm:pt modelId="{9158043A-DCF3-4491-B68E-D0B629AC2C91}" type="pres">
      <dgm:prSet presAssocID="{6052BAB6-4444-4196-98D9-E5FE48FB50FA}" presName="rootComposite" presStyleCnt="0"/>
      <dgm:spPr/>
    </dgm:pt>
    <dgm:pt modelId="{13B4B0A4-A63E-4D7F-96AD-EA37F446CF6E}" type="pres">
      <dgm:prSet presAssocID="{6052BAB6-4444-4196-98D9-E5FE48FB50FA}" presName="rootText" presStyleLbl="node1" presStyleIdx="0" presStyleCnt="2"/>
      <dgm:spPr/>
      <dgm:t>
        <a:bodyPr/>
        <a:lstStyle/>
        <a:p>
          <a:endParaRPr lang="ru-RU"/>
        </a:p>
      </dgm:t>
    </dgm:pt>
    <dgm:pt modelId="{01F18648-9D29-41AF-8C62-AAF3D6A3E8CC}" type="pres">
      <dgm:prSet presAssocID="{6052BAB6-4444-4196-98D9-E5FE48FB50FA}" presName="rootConnector" presStyleLbl="node1" presStyleIdx="0" presStyleCnt="2"/>
      <dgm:spPr/>
      <dgm:t>
        <a:bodyPr/>
        <a:lstStyle/>
        <a:p>
          <a:endParaRPr lang="ru-RU"/>
        </a:p>
      </dgm:t>
    </dgm:pt>
    <dgm:pt modelId="{D903B3FA-0C85-45EF-9942-8EE07D7997C2}" type="pres">
      <dgm:prSet presAssocID="{6052BAB6-4444-4196-98D9-E5FE48FB50FA}" presName="childShape" presStyleCnt="0"/>
      <dgm:spPr/>
    </dgm:pt>
    <dgm:pt modelId="{3F811C37-CED0-43A6-ADB0-DA371AA09E17}" type="pres">
      <dgm:prSet presAssocID="{3030F7EE-4C7F-46A4-99C5-4238261B93E5}" presName="Name13" presStyleLbl="parChTrans1D2" presStyleIdx="0" presStyleCnt="4"/>
      <dgm:spPr/>
      <dgm:t>
        <a:bodyPr/>
        <a:lstStyle/>
        <a:p>
          <a:endParaRPr lang="ru-RU"/>
        </a:p>
      </dgm:t>
    </dgm:pt>
    <dgm:pt modelId="{10E08A4E-F08C-48DF-B1A5-2DEA18E3554B}" type="pres">
      <dgm:prSet presAssocID="{274B5014-A807-4FF4-98FC-3C71A4AECEB7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320EE-D01D-48D6-883D-AEAFCD7EAB93}" type="pres">
      <dgm:prSet presAssocID="{E4613A73-1F53-4584-AFC6-CEC36DE7BF2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3E6240B2-D763-4AE6-83C8-10EBE2116969}" type="pres">
      <dgm:prSet presAssocID="{ADDC2620-2734-4AA1-8773-14CB1128DCC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43F7B-CD6C-4233-80A2-F7D73BD92EBA}" type="pres">
      <dgm:prSet presAssocID="{D7ECF958-679B-4663-9A02-6F62FCA94C68}" presName="root" presStyleCnt="0"/>
      <dgm:spPr/>
    </dgm:pt>
    <dgm:pt modelId="{085A834C-BFF9-436C-96D5-597282AD3C4F}" type="pres">
      <dgm:prSet presAssocID="{D7ECF958-679B-4663-9A02-6F62FCA94C68}" presName="rootComposite" presStyleCnt="0"/>
      <dgm:spPr/>
    </dgm:pt>
    <dgm:pt modelId="{8AA6069B-9CF0-4DFE-90B1-FA6178C1A50C}" type="pres">
      <dgm:prSet presAssocID="{D7ECF958-679B-4663-9A02-6F62FCA94C68}" presName="rootText" presStyleLbl="node1" presStyleIdx="1" presStyleCnt="2"/>
      <dgm:spPr/>
      <dgm:t>
        <a:bodyPr/>
        <a:lstStyle/>
        <a:p>
          <a:endParaRPr lang="ru-RU"/>
        </a:p>
      </dgm:t>
    </dgm:pt>
    <dgm:pt modelId="{0E78ABF3-F9CF-4ED7-8D7B-3453827CDBFF}" type="pres">
      <dgm:prSet presAssocID="{D7ECF958-679B-4663-9A02-6F62FCA94C68}" presName="rootConnector" presStyleLbl="node1" presStyleIdx="1" presStyleCnt="2"/>
      <dgm:spPr/>
      <dgm:t>
        <a:bodyPr/>
        <a:lstStyle/>
        <a:p>
          <a:endParaRPr lang="ru-RU"/>
        </a:p>
      </dgm:t>
    </dgm:pt>
    <dgm:pt modelId="{031FA9EC-04FD-4545-88BB-EBD1D4B42F94}" type="pres">
      <dgm:prSet presAssocID="{D7ECF958-679B-4663-9A02-6F62FCA94C68}" presName="childShape" presStyleCnt="0"/>
      <dgm:spPr/>
    </dgm:pt>
    <dgm:pt modelId="{CB78413D-21F1-487E-A8B2-E7636B7DCA42}" type="pres">
      <dgm:prSet presAssocID="{11A33607-7FF3-4EC8-91B6-3A47B1EBEE3F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3BD81D1-2E8A-4050-98F8-7399504F0DF8}" type="pres">
      <dgm:prSet presAssocID="{45BAE820-4A8E-4EC6-B364-F6A0CA64A7A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0064D-9DDB-46FE-8455-BCB9FF10ADE0}" type="pres">
      <dgm:prSet presAssocID="{B28D2C67-639E-4416-834F-77BCDBB8CCF7}" presName="Name13" presStyleLbl="parChTrans1D2" presStyleIdx="3" presStyleCnt="4"/>
      <dgm:spPr/>
      <dgm:t>
        <a:bodyPr/>
        <a:lstStyle/>
        <a:p>
          <a:endParaRPr lang="ru-RU"/>
        </a:p>
      </dgm:t>
    </dgm:pt>
    <dgm:pt modelId="{612D0387-638C-41A2-9BBD-A5675C176E13}" type="pres">
      <dgm:prSet presAssocID="{2C70AB5C-78E9-490C-8807-80FE2BD6EB3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BCB8AA-DFFE-4655-93AF-5A04B13DFE5D}" srcId="{6052BAB6-4444-4196-98D9-E5FE48FB50FA}" destId="{ADDC2620-2734-4AA1-8773-14CB1128DCCB}" srcOrd="1" destOrd="0" parTransId="{E4613A73-1F53-4584-AFC6-CEC36DE7BF2C}" sibTransId="{D44E6416-8ACF-4D38-BDEE-75F84BECE8D4}"/>
    <dgm:cxn modelId="{5BECE06B-5E80-416B-9DB6-4A567BC747B3}" type="presOf" srcId="{123272A6-4E1F-4746-9895-9DA8E53EA31E}" destId="{C2A56782-F7B0-4E6C-8125-7D8E1C3EF167}" srcOrd="0" destOrd="0" presId="urn:microsoft.com/office/officeart/2005/8/layout/hierarchy3"/>
    <dgm:cxn modelId="{0AC10E9E-D1B2-48AD-9B57-AD0386D84306}" srcId="{123272A6-4E1F-4746-9895-9DA8E53EA31E}" destId="{6052BAB6-4444-4196-98D9-E5FE48FB50FA}" srcOrd="0" destOrd="0" parTransId="{8B4E38C4-6FA6-451A-B4DB-6B8ACE29A196}" sibTransId="{65FADE36-8F46-4813-935A-B52C898D03A1}"/>
    <dgm:cxn modelId="{B0CAD806-4A84-4E57-9CE5-A18E3930540C}" type="presOf" srcId="{ADDC2620-2734-4AA1-8773-14CB1128DCCB}" destId="{3E6240B2-D763-4AE6-83C8-10EBE2116969}" srcOrd="0" destOrd="0" presId="urn:microsoft.com/office/officeart/2005/8/layout/hierarchy3"/>
    <dgm:cxn modelId="{8F7E16B3-ABFB-43A2-8A0B-BCB3C9773834}" type="presOf" srcId="{6052BAB6-4444-4196-98D9-E5FE48FB50FA}" destId="{01F18648-9D29-41AF-8C62-AAF3D6A3E8CC}" srcOrd="1" destOrd="0" presId="urn:microsoft.com/office/officeart/2005/8/layout/hierarchy3"/>
    <dgm:cxn modelId="{D43D4CEF-389C-4821-B7EC-5659C739CA98}" type="presOf" srcId="{3030F7EE-4C7F-46A4-99C5-4238261B93E5}" destId="{3F811C37-CED0-43A6-ADB0-DA371AA09E17}" srcOrd="0" destOrd="0" presId="urn:microsoft.com/office/officeart/2005/8/layout/hierarchy3"/>
    <dgm:cxn modelId="{A0432C25-DDFA-43F7-842D-C5CAB20AE23D}" type="presOf" srcId="{D7ECF958-679B-4663-9A02-6F62FCA94C68}" destId="{8AA6069B-9CF0-4DFE-90B1-FA6178C1A50C}" srcOrd="0" destOrd="0" presId="urn:microsoft.com/office/officeart/2005/8/layout/hierarchy3"/>
    <dgm:cxn modelId="{4D394091-9D90-4F90-A59F-EEC27DA826DF}" type="presOf" srcId="{E4613A73-1F53-4584-AFC6-CEC36DE7BF2C}" destId="{FFE320EE-D01D-48D6-883D-AEAFCD7EAB93}" srcOrd="0" destOrd="0" presId="urn:microsoft.com/office/officeart/2005/8/layout/hierarchy3"/>
    <dgm:cxn modelId="{1C2551D8-980E-4323-9E85-1D11DAAC2CCA}" type="presOf" srcId="{D7ECF958-679B-4663-9A02-6F62FCA94C68}" destId="{0E78ABF3-F9CF-4ED7-8D7B-3453827CDBFF}" srcOrd="1" destOrd="0" presId="urn:microsoft.com/office/officeart/2005/8/layout/hierarchy3"/>
    <dgm:cxn modelId="{71EDB2A3-1C47-4CF9-8429-E1F5B5C4ED84}" type="presOf" srcId="{274B5014-A807-4FF4-98FC-3C71A4AECEB7}" destId="{10E08A4E-F08C-48DF-B1A5-2DEA18E3554B}" srcOrd="0" destOrd="0" presId="urn:microsoft.com/office/officeart/2005/8/layout/hierarchy3"/>
    <dgm:cxn modelId="{38C5AAC3-A1E5-4F2A-A26B-F7AE62B9382C}" srcId="{6052BAB6-4444-4196-98D9-E5FE48FB50FA}" destId="{274B5014-A807-4FF4-98FC-3C71A4AECEB7}" srcOrd="0" destOrd="0" parTransId="{3030F7EE-4C7F-46A4-99C5-4238261B93E5}" sibTransId="{D2ED58D6-52E1-4939-84F4-EFE9FDDB47B3}"/>
    <dgm:cxn modelId="{A8E4D8F4-9B1A-456D-9324-2C054E973A9A}" type="presOf" srcId="{45BAE820-4A8E-4EC6-B364-F6A0CA64A7A7}" destId="{83BD81D1-2E8A-4050-98F8-7399504F0DF8}" srcOrd="0" destOrd="0" presId="urn:microsoft.com/office/officeart/2005/8/layout/hierarchy3"/>
    <dgm:cxn modelId="{56737DF6-9667-45B3-B03C-D4B7D27DCD1D}" type="presOf" srcId="{B28D2C67-639E-4416-834F-77BCDBB8CCF7}" destId="{12B0064D-9DDB-46FE-8455-BCB9FF10ADE0}" srcOrd="0" destOrd="0" presId="urn:microsoft.com/office/officeart/2005/8/layout/hierarchy3"/>
    <dgm:cxn modelId="{AA4D2E5F-DF32-4C31-B3FE-3A65A1E93649}" srcId="{D7ECF958-679B-4663-9A02-6F62FCA94C68}" destId="{45BAE820-4A8E-4EC6-B364-F6A0CA64A7A7}" srcOrd="0" destOrd="0" parTransId="{11A33607-7FF3-4EC8-91B6-3A47B1EBEE3F}" sibTransId="{037EA852-0AF7-4790-97AE-AC9C283465AE}"/>
    <dgm:cxn modelId="{301FE8EB-D8EF-4C7F-BCCB-394605AF3DCA}" srcId="{D7ECF958-679B-4663-9A02-6F62FCA94C68}" destId="{2C70AB5C-78E9-490C-8807-80FE2BD6EB3F}" srcOrd="1" destOrd="0" parTransId="{B28D2C67-639E-4416-834F-77BCDBB8CCF7}" sibTransId="{92D1B403-EED4-492D-A947-000AA8516244}"/>
    <dgm:cxn modelId="{025E65AD-2642-4E70-94CC-AEAD51CC19D7}" srcId="{123272A6-4E1F-4746-9895-9DA8E53EA31E}" destId="{D7ECF958-679B-4663-9A02-6F62FCA94C68}" srcOrd="1" destOrd="0" parTransId="{5B430729-E3E6-4A0D-946F-E8B7E9F78CCB}" sibTransId="{6889564F-5597-42AC-B4D9-69E317821423}"/>
    <dgm:cxn modelId="{2655C708-7F9F-4BF6-9F6E-C0AF85CDA1B7}" type="presOf" srcId="{6052BAB6-4444-4196-98D9-E5FE48FB50FA}" destId="{13B4B0A4-A63E-4D7F-96AD-EA37F446CF6E}" srcOrd="0" destOrd="0" presId="urn:microsoft.com/office/officeart/2005/8/layout/hierarchy3"/>
    <dgm:cxn modelId="{1CFE54BB-D328-4D30-B392-E2E4603C03CA}" type="presOf" srcId="{2C70AB5C-78E9-490C-8807-80FE2BD6EB3F}" destId="{612D0387-638C-41A2-9BBD-A5675C176E13}" srcOrd="0" destOrd="0" presId="urn:microsoft.com/office/officeart/2005/8/layout/hierarchy3"/>
    <dgm:cxn modelId="{6F3DC786-82A4-40E9-BF4A-7BB57B91EC80}" type="presOf" srcId="{11A33607-7FF3-4EC8-91B6-3A47B1EBEE3F}" destId="{CB78413D-21F1-487E-A8B2-E7636B7DCA42}" srcOrd="0" destOrd="0" presId="urn:microsoft.com/office/officeart/2005/8/layout/hierarchy3"/>
    <dgm:cxn modelId="{851F265C-8CA8-4C9F-A9C7-EA41C1D2E3B9}" type="presParOf" srcId="{C2A56782-F7B0-4E6C-8125-7D8E1C3EF167}" destId="{E58CA112-1D6E-4820-8A3A-B473954B5380}" srcOrd="0" destOrd="0" presId="urn:microsoft.com/office/officeart/2005/8/layout/hierarchy3"/>
    <dgm:cxn modelId="{8C9DFAE4-8875-4439-92AC-8D1B7B106597}" type="presParOf" srcId="{E58CA112-1D6E-4820-8A3A-B473954B5380}" destId="{9158043A-DCF3-4491-B68E-D0B629AC2C91}" srcOrd="0" destOrd="0" presId="urn:microsoft.com/office/officeart/2005/8/layout/hierarchy3"/>
    <dgm:cxn modelId="{995831F5-EEDC-4C4D-BBFF-A4873A5C3875}" type="presParOf" srcId="{9158043A-DCF3-4491-B68E-D0B629AC2C91}" destId="{13B4B0A4-A63E-4D7F-96AD-EA37F446CF6E}" srcOrd="0" destOrd="0" presId="urn:microsoft.com/office/officeart/2005/8/layout/hierarchy3"/>
    <dgm:cxn modelId="{A39E2606-7E42-4A73-8A3F-FD60870CD993}" type="presParOf" srcId="{9158043A-DCF3-4491-B68E-D0B629AC2C91}" destId="{01F18648-9D29-41AF-8C62-AAF3D6A3E8CC}" srcOrd="1" destOrd="0" presId="urn:microsoft.com/office/officeart/2005/8/layout/hierarchy3"/>
    <dgm:cxn modelId="{6B16F980-96C1-4334-B866-DA74A2399651}" type="presParOf" srcId="{E58CA112-1D6E-4820-8A3A-B473954B5380}" destId="{D903B3FA-0C85-45EF-9942-8EE07D7997C2}" srcOrd="1" destOrd="0" presId="urn:microsoft.com/office/officeart/2005/8/layout/hierarchy3"/>
    <dgm:cxn modelId="{85B2BE1B-AFC3-42CF-AB1C-FF9DB212A39A}" type="presParOf" srcId="{D903B3FA-0C85-45EF-9942-8EE07D7997C2}" destId="{3F811C37-CED0-43A6-ADB0-DA371AA09E17}" srcOrd="0" destOrd="0" presId="urn:microsoft.com/office/officeart/2005/8/layout/hierarchy3"/>
    <dgm:cxn modelId="{4F07D655-D841-439A-83A1-EB1BC5E1DAC0}" type="presParOf" srcId="{D903B3FA-0C85-45EF-9942-8EE07D7997C2}" destId="{10E08A4E-F08C-48DF-B1A5-2DEA18E3554B}" srcOrd="1" destOrd="0" presId="urn:microsoft.com/office/officeart/2005/8/layout/hierarchy3"/>
    <dgm:cxn modelId="{E1390717-4B17-4C51-81E9-E442394AC19C}" type="presParOf" srcId="{D903B3FA-0C85-45EF-9942-8EE07D7997C2}" destId="{FFE320EE-D01D-48D6-883D-AEAFCD7EAB93}" srcOrd="2" destOrd="0" presId="urn:microsoft.com/office/officeart/2005/8/layout/hierarchy3"/>
    <dgm:cxn modelId="{80168EF6-83DE-43FB-AF1C-D6D0E19846B4}" type="presParOf" srcId="{D903B3FA-0C85-45EF-9942-8EE07D7997C2}" destId="{3E6240B2-D763-4AE6-83C8-10EBE2116969}" srcOrd="3" destOrd="0" presId="urn:microsoft.com/office/officeart/2005/8/layout/hierarchy3"/>
    <dgm:cxn modelId="{D9C98E2E-A4CC-495F-9D65-E555BD12ACDD}" type="presParOf" srcId="{C2A56782-F7B0-4E6C-8125-7D8E1C3EF167}" destId="{26743F7B-CD6C-4233-80A2-F7D73BD92EBA}" srcOrd="1" destOrd="0" presId="urn:microsoft.com/office/officeart/2005/8/layout/hierarchy3"/>
    <dgm:cxn modelId="{3ABE8258-9EE2-451A-828B-E30C622A9576}" type="presParOf" srcId="{26743F7B-CD6C-4233-80A2-F7D73BD92EBA}" destId="{085A834C-BFF9-436C-96D5-597282AD3C4F}" srcOrd="0" destOrd="0" presId="urn:microsoft.com/office/officeart/2005/8/layout/hierarchy3"/>
    <dgm:cxn modelId="{9B887FCE-F543-4966-83B7-FBF9CCD7559B}" type="presParOf" srcId="{085A834C-BFF9-436C-96D5-597282AD3C4F}" destId="{8AA6069B-9CF0-4DFE-90B1-FA6178C1A50C}" srcOrd="0" destOrd="0" presId="urn:microsoft.com/office/officeart/2005/8/layout/hierarchy3"/>
    <dgm:cxn modelId="{BEED8BCA-9265-46E8-9B40-AAF5CCEAE25F}" type="presParOf" srcId="{085A834C-BFF9-436C-96D5-597282AD3C4F}" destId="{0E78ABF3-F9CF-4ED7-8D7B-3453827CDBFF}" srcOrd="1" destOrd="0" presId="urn:microsoft.com/office/officeart/2005/8/layout/hierarchy3"/>
    <dgm:cxn modelId="{F89FDAF2-DE82-4E03-8667-BBEFC8BF7084}" type="presParOf" srcId="{26743F7B-CD6C-4233-80A2-F7D73BD92EBA}" destId="{031FA9EC-04FD-4545-88BB-EBD1D4B42F94}" srcOrd="1" destOrd="0" presId="urn:microsoft.com/office/officeart/2005/8/layout/hierarchy3"/>
    <dgm:cxn modelId="{B98F131F-2D07-4D9C-9DBD-C7136C746652}" type="presParOf" srcId="{031FA9EC-04FD-4545-88BB-EBD1D4B42F94}" destId="{CB78413D-21F1-487E-A8B2-E7636B7DCA42}" srcOrd="0" destOrd="0" presId="urn:microsoft.com/office/officeart/2005/8/layout/hierarchy3"/>
    <dgm:cxn modelId="{19CD081C-E577-4839-8595-CAFC85490784}" type="presParOf" srcId="{031FA9EC-04FD-4545-88BB-EBD1D4B42F94}" destId="{83BD81D1-2E8A-4050-98F8-7399504F0DF8}" srcOrd="1" destOrd="0" presId="urn:microsoft.com/office/officeart/2005/8/layout/hierarchy3"/>
    <dgm:cxn modelId="{D6FE8B46-BC7B-4366-A760-A7AAF1A3EBA3}" type="presParOf" srcId="{031FA9EC-04FD-4545-88BB-EBD1D4B42F94}" destId="{12B0064D-9DDB-46FE-8455-BCB9FF10ADE0}" srcOrd="2" destOrd="0" presId="urn:microsoft.com/office/officeart/2005/8/layout/hierarchy3"/>
    <dgm:cxn modelId="{B62D9372-D8CB-4C51-B1A4-7C2345237B9F}" type="presParOf" srcId="{031FA9EC-04FD-4545-88BB-EBD1D4B42F94}" destId="{612D0387-638C-41A2-9BBD-A5675C176E1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6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6944DA7AA8D0F9940B1F55302A77EFA6B9CC1E60AF209BA1BA1D8056609B5231E738F4B98FDAB47B1A2A2CF88781628F836A587FF66718CMF73E" TargetMode="External"/><Relationship Id="rId2" Type="http://schemas.openxmlformats.org/officeDocument/2006/relationships/hyperlink" Target="#P170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140" y="3420591"/>
            <a:ext cx="10081120" cy="252027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/>
              <a:t>Межрайонная ИНФС России по крупнейшим налогоплательщикам №10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Изменения </a:t>
            </a:r>
            <a:r>
              <a:rPr lang="ru-RU" sz="2800" dirty="0"/>
              <a:t>в законодательстве </a:t>
            </a:r>
            <a:r>
              <a:rPr lang="ru-RU" sz="2800" dirty="0" smtClean="0"/>
              <a:t>о </a:t>
            </a:r>
            <a:r>
              <a:rPr lang="ru-RU" sz="2800" dirty="0"/>
              <a:t>налоге на добавленную стоимость, вступающие в силу </a:t>
            </a:r>
            <a:r>
              <a:rPr lang="ru-RU" sz="2800" dirty="0" smtClean="0"/>
              <a:t>с 01.01.2022. Актуальные </a:t>
            </a:r>
            <a:r>
              <a:rPr lang="ru-RU" sz="2800" dirty="0"/>
              <a:t>вопросы, возникающие при проведении камеральной налоговой проверки по НДС. </a:t>
            </a:r>
            <a:r>
              <a:rPr lang="ru-RU" sz="2800" dirty="0" smtClean="0"/>
              <a:t>Обзор </a:t>
            </a:r>
            <a:r>
              <a:rPr lang="ru-RU" sz="2800" dirty="0"/>
              <a:t>писем ФНС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6516935"/>
            <a:ext cx="7485380" cy="780195"/>
          </a:xfrm>
        </p:spPr>
        <p:txBody>
          <a:bodyPr/>
          <a:lstStyle/>
          <a:p>
            <a:r>
              <a:rPr lang="ru-RU" dirty="0" smtClean="0"/>
              <a:t>16.03.2022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396255"/>
            <a:ext cx="8849171" cy="676875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600" dirty="0"/>
              <a:t>В соответствии с формой налоговой декларации по НДС, утвержденной Приказом ФНС России от 29.10.2014 N ММВ-7-3/558@ (ред. от 19.08.2020), в состав декларации включены сведения из книг покупок и продаж, сведения из журналов о полученных и выставленных счетов-фактур в отношении операций, осуществляемых в интересах другого лица на основании договоров комиссии … </a:t>
            </a:r>
            <a:br>
              <a:rPr lang="ru-RU" sz="2600" dirty="0"/>
            </a:br>
            <a:r>
              <a:rPr lang="ru-RU" sz="2600" dirty="0"/>
              <a:t>В случае выявления несоответствий сведений из разделов 8-12 декларации по НДС,  корреспондирующих сведениям из соответствующих разделов налоговой декларации контрагента, в адрес налогоплательщика направляется требование о представлении пояснений в соответствии с п.3 ст. 88 НК РФ</a:t>
            </a: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19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 при заполнении декларации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204567"/>
            <a:ext cx="8561139" cy="3891558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Технические – связаны с ошибками в датах, номерах и </a:t>
            </a:r>
            <a:r>
              <a:rPr lang="ru-RU" sz="2400" dirty="0" smtClean="0">
                <a:solidFill>
                  <a:schemeClr val="tx1"/>
                </a:solidFill>
                <a:latin typeface="PF Din Text Cond Pro Medium" panose="02000500000000020004" pitchFamily="2" charset="0"/>
              </a:rPr>
              <a:t>суммах</a:t>
            </a:r>
          </a:p>
          <a:p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Методологические – неправильное применение налогового </a:t>
            </a:r>
            <a:r>
              <a:rPr lang="ru-RU" sz="2400" dirty="0" smtClean="0">
                <a:solidFill>
                  <a:schemeClr val="tx1"/>
                </a:solidFill>
                <a:latin typeface="PF Din Text Cond Pro Medium" panose="02000500000000020004" pitchFamily="2" charset="0"/>
              </a:rPr>
              <a:t>законодательства</a:t>
            </a:r>
          </a:p>
          <a:p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иные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37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368152"/>
          </a:xfrm>
        </p:spPr>
        <p:txBody>
          <a:bodyPr>
            <a:normAutofit/>
          </a:bodyPr>
          <a:lstStyle/>
          <a:p>
            <a:r>
              <a:rPr lang="ru-RU" dirty="0"/>
              <a:t>Расхождения данных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348583"/>
            <a:ext cx="8561139" cy="3747542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Вида «Разрыв» - отсутствие записи для сопоставления в книге покупок или книге продаж</a:t>
            </a:r>
          </a:p>
          <a:p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Вида «Проверка НДС» - ошибка в сумме налога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16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368152"/>
          </a:xfrm>
        </p:spPr>
        <p:txBody>
          <a:bodyPr>
            <a:noAutofit/>
          </a:bodyPr>
          <a:lstStyle/>
          <a:p>
            <a:r>
              <a:rPr lang="ru-RU" sz="3200" dirty="0"/>
              <a:t>Письмо ФНС России </a:t>
            </a:r>
            <a:r>
              <a:rPr lang="ru-RU" sz="3200" dirty="0" smtClean="0"/>
              <a:t>от </a:t>
            </a:r>
            <a:r>
              <a:rPr lang="ru-RU" sz="3200" dirty="0"/>
              <a:t>03.12.2018 </a:t>
            </a:r>
            <a:br>
              <a:rPr lang="ru-RU" sz="3200" dirty="0"/>
            </a:br>
            <a:r>
              <a:rPr lang="ru-RU" sz="3200" dirty="0"/>
              <a:t>№ ЕД-4-15/23367@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988543"/>
            <a:ext cx="8561139" cy="4107582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«О направлении информационного письма»</a:t>
            </a:r>
          </a:p>
          <a:p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 приложении перечислены коды возможных ошибок для включения в требование о представлении пояснений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178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r>
              <a:rPr lang="ru-RU" sz="3200" dirty="0"/>
              <a:t>Требование о представлении пояснений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 lnSpcReduction="10000"/>
          </a:bodyPr>
          <a:lstStyle/>
          <a:p>
            <a:r>
              <a:rPr lang="ru-RU" sz="2400" dirty="0" err="1">
                <a:solidFill>
                  <a:schemeClr val="tx1"/>
                </a:solidFill>
                <a:latin typeface="PF Din Text Cond Pro Medium" panose="02000500000000020004" pitchFamily="2" charset="0"/>
              </a:rPr>
              <a:t>Автотребование</a:t>
            </a:r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 формируется ПК АИС Налог-3 и подлежит направлению в адрес налогоплательщика по ТКС</a:t>
            </a: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 течение 6 дней в адрес налогового органа должна быть направлена квитанция о получении требования</a:t>
            </a: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 срок не позднее 5 дней с даты получения требования налогоплательщику следует представить формализованный ответ с подтверждением и (или) исправлением записей в книгах</a:t>
            </a: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 случае, если исправление произвести невозможно, то необходимо представить уточненную декларацию</a:t>
            </a: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В целях подтверждения сведений, отраженных в книгах и журналах, можно представить копии документов (скан-копии)</a:t>
            </a:r>
          </a:p>
          <a:p>
            <a:r>
              <a:rPr lang="ru-RU" sz="2400" dirty="0">
                <a:solidFill>
                  <a:schemeClr val="tx1"/>
                </a:solidFill>
                <a:latin typeface="PF Din Text Cond Pro Medium" panose="02000500000000020004" pitchFamily="2" charset="0"/>
              </a:rPr>
              <a:t>Направление ответа на бумажном носителе НК РФ не предусмотрено, то есть ответ должен быть представлен исключительно по ТКС (с 01.07.2021 только с формализованном виде</a:t>
            </a:r>
            <a:r>
              <a:rPr lang="ru-RU" sz="2400" dirty="0" smtClean="0">
                <a:solidFill>
                  <a:schemeClr val="tx1"/>
                </a:solidFill>
                <a:latin typeface="PF Din Text Cond Pro Medium" panose="02000500000000020004" pitchFamily="2" charset="0"/>
              </a:rPr>
              <a:t>)</a:t>
            </a:r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415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Автотребования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tx1"/>
              </a:solidFill>
              <a:latin typeface="PF Din Text Cond Pro Medium" panose="02000500000000020004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404620"/>
              </p:ext>
            </p:extLst>
          </p:nvPr>
        </p:nvGraphicFramePr>
        <p:xfrm>
          <a:off x="954212" y="1620391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0406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/>
          <a:lstStyle/>
          <a:p>
            <a:pPr algn="ctr"/>
            <a:r>
              <a:rPr lang="ru-RU" dirty="0"/>
              <a:t>Технические ошибки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Если направлено </a:t>
            </a:r>
            <a:r>
              <a:rPr lang="ru-RU" dirty="0" err="1">
                <a:solidFill>
                  <a:schemeClr val="tx1"/>
                </a:solidFill>
              </a:rPr>
              <a:t>автотребование</a:t>
            </a:r>
            <a:r>
              <a:rPr lang="ru-RU" dirty="0">
                <a:solidFill>
                  <a:schemeClr val="tx1"/>
                </a:solidFill>
              </a:rPr>
              <a:t> по счетам-фактурам, то следует внести исправления путем представления формализованного ответа, либо путем представления уточненной декларации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Если направлено </a:t>
            </a:r>
            <a:r>
              <a:rPr lang="ru-RU" dirty="0" err="1">
                <a:solidFill>
                  <a:schemeClr val="tx1"/>
                </a:solidFill>
              </a:rPr>
              <a:t>автотребование</a:t>
            </a:r>
            <a:r>
              <a:rPr lang="ru-RU" dirty="0">
                <a:solidFill>
                  <a:schemeClr val="tx1"/>
                </a:solidFill>
              </a:rPr>
              <a:t> по контрольным соотношениям, то здесь исправления можно внести только путем представления уточненной декларации (с 01.07.2021 декларация будет считаться непредставленной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Правильность определения налоговой базы по разделу 4 налоговой декларации по НДС проверяется на основании реестров сведений и перечня заявлений о ввозе товаров  и уплате косвенных налогов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27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Согласно пункта 15 статьи 165 (применяется в отношении операций по реализации товаров (работ, услуг)) налогоплательщикам предоставляется право для подтверждения обоснованности применения налоговой ставки 0 процентов и налоговых вычетов при реализации товаров (работ, услуг), предусмотренных подпунктами 1, 2.1-2.3, 2.5-2.8, 2.10, 3, 3.1,4, 4.1, 4.2,8, 9, 9.1,9.3, 12 пункта 1 статьи 164  НК РФ, вместо документов представлять в налоговые органы реестры сведений из таких документов по установленному формату в электронной форме по телекоммуникационным каналам связи через оператора электронного документооборота.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730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Формы и форматы реестров для подтверждения налоговой ставки 0 процентов утверждены Приказом ФНС России от 30.09.2015 N ММВ-7-15/427 "Об утверждении форм и порядка заполнения реестров, предусмотренных пунктом 15 статьи 165 Налогового кодекса Российской Федерации, а также форматов и порядка представления реестров в электронной форме". В зависимости от объекта применения налоговой ставки            0 процентов меняется пакет подтверждающих документов и заполняемый реестр.</a:t>
            </a:r>
          </a:p>
          <a:p>
            <a:endParaRPr lang="ru-RU" dirty="0"/>
          </a:p>
          <a:p>
            <a:r>
              <a:rPr lang="ru-RU" dirty="0"/>
              <a:t>Ввиду наиболее распространенного применения налоговой ставки 0 процентов при реализации товаров, предусмотренной подпунктом 1 пункта 1 статьи 164 НК РФ, обращаю внимание на правильность выбора реестра из приложений к названному Приказу. В данном случае следует представлять реестр из Приложения № 1 (КНД 1155110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86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/>
          <a:lstStyle/>
          <a:p>
            <a:pPr algn="ctr"/>
            <a:r>
              <a:rPr lang="ru-RU" sz="4400" dirty="0"/>
              <a:t>Пункт 10  статьи 165 НК РФ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r>
              <a:rPr lang="ru-RU" dirty="0"/>
              <a:t>Документы (в том числе реестры и перечень заявлений о ввозе товаров и уплате косвенных налогов), указанные в настоящей статье, представляются налогоплательщиками для обоснования применения налоговой ставки                0 процентов ОДНОВРЕМЕННО с представлением налоговой декларации, если иное не предусмотрено статьей 165 НК РФ.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16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ru-RU" sz="2400" dirty="0"/>
              <a:t>с 1 января 2022 года освобождение от налогообложения налогом на добавленную стоимость будет применяться в отношении услуг общественного питания, оказываемых организациями и индивидуальными предпринимателями через объекты общественного питания (рестораны, кафе, бары, предприятия быстрого обслуживания, буфеты, кафетерии, столовые, закусочные, отделы кулинарии при указанных объектах и иные аналогичные объекты общественного питания), а также услуг общественного питания вне объектов общественного питания по месту, выбранному заказчиком (выездное обслуживание), при соблюдении за календарный год, предшествующий году, в котором применяется освобождение от налога на добавленную стоимость, следующих условий:</a:t>
            </a:r>
          </a:p>
          <a:p>
            <a:pPr lvl="3"/>
            <a:r>
              <a:rPr lang="ru-RU" sz="2400" dirty="0"/>
              <a:t>- сумма доходов не превысила в совокупности 2 млрд рублей;</a:t>
            </a:r>
          </a:p>
          <a:p>
            <a:pPr lvl="3"/>
            <a:r>
              <a:rPr lang="ru-RU" sz="2400" dirty="0"/>
              <a:t>- удельный вес доходов от реализации услуг общественного питания в общей сумме доходов составил не менее 70 процентов</a:t>
            </a:r>
          </a:p>
          <a:p>
            <a:pPr lvl="3"/>
            <a:r>
              <a:rPr lang="ru-RU" sz="2400" dirty="0"/>
              <a:t>Добавлен подпункт 38 пункта 3 статьи 149 НК РФ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26220" y="324247"/>
            <a:ext cx="8580438" cy="1579239"/>
          </a:xfrm>
        </p:spPr>
        <p:txBody>
          <a:bodyPr>
            <a:normAutofit/>
          </a:bodyPr>
          <a:lstStyle/>
          <a:p>
            <a:r>
              <a:rPr lang="ru-RU" sz="4000" dirty="0"/>
              <a:t>Федеральный закон </a:t>
            </a:r>
            <a:r>
              <a:rPr lang="ru-RU" sz="4000" dirty="0" smtClean="0"/>
              <a:t>№ </a:t>
            </a:r>
            <a:r>
              <a:rPr lang="ru-RU" sz="4000" dirty="0"/>
              <a:t>305-ФЗ от 02.07.2021 </a:t>
            </a:r>
            <a:r>
              <a:rPr lang="ru-RU" sz="4000" dirty="0" smtClean="0"/>
              <a:t>(</a:t>
            </a:r>
            <a:r>
              <a:rPr lang="ru-RU" sz="4000" dirty="0"/>
              <a:t>вступ. в силу 01.01.2022)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/>
          <a:lstStyle/>
          <a:p>
            <a:pPr algn="ctr"/>
            <a:r>
              <a:rPr lang="ru-RU" sz="4400" dirty="0"/>
              <a:t>Пункт 10  статьи 165 НК РФ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r>
              <a:rPr lang="ru-RU" dirty="0"/>
              <a:t>В случае, если контракты (договоры) ранее были представлены в налоговый орган для обоснования применения налоговой ставки 0 процентов в соответствии со ст. 165 НК РФ за предыдущие налоговые периоды или обоснования освобождения от уплаты акциза (возмещения сумм акциза) в соответствии с пунктом 7 статьи 198 НК РФ, их повторное представление не требуется. Вместо представления указанных в настоящем абзаце документов налогоплательщик представляет в налоговые органы уведомление с указанием реквизитов документа, которым (приложением к которому) были представлены указанные документы, и наименования налогового органа, в который они были представлены.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935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Согласно абзацу пятнадцатому </a:t>
            </a:r>
            <a:br>
              <a:rPr lang="ru-RU" sz="4400" dirty="0"/>
            </a:br>
            <a:r>
              <a:rPr lang="ru-RU" sz="4400" dirty="0"/>
              <a:t>пункта 15 ст.165 НК РФ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случае истребования налоговым органом документов, сведения из которых включены в реестры, предусмотренные настоящим пунктом, копии указанных документов представляются налогоплательщиком в течение 30 календарных дней с даты получения соответствующего требования налогового органа. Представленные документы должны соответствовать требованиям, указанным в настоящей статье, если иное не предусмотрено настоящим пунктом.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691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Согласно абзацу пятнадцатому </a:t>
            </a:r>
            <a:br>
              <a:rPr lang="ru-RU" sz="4400" dirty="0"/>
            </a:br>
            <a:r>
              <a:rPr lang="ru-RU" sz="4400" dirty="0"/>
              <a:t>пункта 15 ст.165 НК РФ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В случае, если по требованию налогового органа налогоплательщиком не представлены указанные в настоящей статье документы, сведения из которых включены в реестры, предусмотренные настоящим пунктом, обоснованность применения налоговой ставки 0 процентов в соответствующей части считается неподтвержденной.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506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61139" cy="151216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Пункт 20 статьи 165 НК РФ</a:t>
            </a:r>
            <a:br>
              <a:rPr lang="ru-RU" dirty="0"/>
            </a:br>
            <a:r>
              <a:rPr lang="ru-RU" dirty="0"/>
              <a:t>(применяется с 01.04.2019)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Для подтверждения обоснованности применения налоговой ставки 0 процентов и налоговых вычетов при реализации работ (услуг) в налоговый орган могут быть представлены транспортные, перевозочные документы, составленные в электронной форме по формату, утвержденному совместно федеральным органом исполнительной власти, уполномоченным по контролю и надзору в области налогов и сборов, и федеральным органом исполнительной власти, уполномоченным по контролю и надзору в области таможенного дела.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614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 lnSpcReduction="10000"/>
          </a:bodyPr>
          <a:lstStyle/>
          <a:p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Указанные в настоящем пункте документы представляются в налоговый орган в электронной форме по телекоммуникационным каналам связи через оператора электронного документооборота, являющегося российской организацией и соответствующего требованиям, утвержденным федеральным органом исполнительной власти, уполномоченным по контролю и надзору в области налогов и сборов.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Представленные документы должны соответствовать требованиям, предусмотренным настоящей статьей.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574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9217024" cy="151216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Коды операций для раздела 4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r>
              <a:rPr lang="ru-RU" dirty="0" smtClean="0"/>
              <a:t>1010410 </a:t>
            </a:r>
            <a:r>
              <a:rPr lang="ru-RU" dirty="0"/>
              <a:t>- Реализация </a:t>
            </a:r>
            <a:r>
              <a:rPr lang="ru-RU" dirty="0" err="1"/>
              <a:t>несырьевых</a:t>
            </a:r>
            <a:r>
              <a:rPr lang="ru-RU" dirty="0"/>
              <a:t> товаров, вывезенных в таможенной процедуре экспорта (не указанных в пункте 2  статьи 164 НК РФ) </a:t>
            </a:r>
          </a:p>
          <a:p>
            <a:r>
              <a:rPr lang="ru-RU" dirty="0"/>
              <a:t>1010256 - Реализация </a:t>
            </a:r>
            <a:r>
              <a:rPr lang="ru-RU" dirty="0" err="1"/>
              <a:t>несырьевых</a:t>
            </a:r>
            <a:r>
              <a:rPr lang="ru-RU" dirty="0"/>
              <a:t> товаров, вывезенных в таможенной процедуре экспорта, а также товаров, помещенных под таможенный режим свободной таможенный зоны (не указанных в пункте 2  статьи 164 НК РФ) по операциям с лицами, признаваемым взаимозависимыми на основании статей 105.1 и 105.2 НК </a:t>
            </a:r>
            <a:r>
              <a:rPr lang="ru-RU" dirty="0" smtClean="0"/>
              <a:t>РФ</a:t>
            </a:r>
          </a:p>
          <a:p>
            <a:r>
              <a:rPr lang="ru-RU" dirty="0"/>
              <a:t>1011427 - Реализация сырьевых товаров (не указанных в пункте 2  статьи 164 НК РФ) на территорию государств – членов ЕЭАС</a:t>
            </a:r>
          </a:p>
          <a:p>
            <a:r>
              <a:rPr lang="ru-RU" dirty="0"/>
              <a:t>1011428 - Реализация сырьевых товаров (не указанных в пункте 2  статьи 164 НК РФ) на территорию государств – членов ЕЭАС по операциям с лицами, признаваемым взаимозависимыми на основании статьей 105.1 и 105.2 НК РФ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107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84287"/>
            <a:ext cx="9217024" cy="151216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Коды операций для раздела 4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1011422 - Реализация сырьевых товаров (не указанных в пункте 2  статьи 164 НК РФ) на территорию государств – членов ЕЭАС</a:t>
            </a:r>
          </a:p>
          <a:p>
            <a:r>
              <a:rPr lang="ru-RU" dirty="0">
                <a:solidFill>
                  <a:schemeClr val="tx1"/>
                </a:solidFill>
              </a:rPr>
              <a:t>1010421 - Реализация </a:t>
            </a:r>
            <a:r>
              <a:rPr lang="ru-RU" dirty="0" err="1">
                <a:solidFill>
                  <a:schemeClr val="tx1"/>
                </a:solidFill>
              </a:rPr>
              <a:t>несырьевых</a:t>
            </a:r>
            <a:r>
              <a:rPr lang="ru-RU" dirty="0">
                <a:solidFill>
                  <a:schemeClr val="tx1"/>
                </a:solidFill>
              </a:rPr>
              <a:t> товаров (не указанных в пункте 2  статьи 164 НК РФ) на территорию государств – членов ЕЭАС</a:t>
            </a:r>
          </a:p>
          <a:p>
            <a:r>
              <a:rPr lang="ru-RU" dirty="0">
                <a:solidFill>
                  <a:schemeClr val="tx1"/>
                </a:solidFill>
              </a:rPr>
              <a:t>1010422 – Реализация </a:t>
            </a:r>
            <a:r>
              <a:rPr lang="ru-RU" dirty="0" err="1">
                <a:solidFill>
                  <a:schemeClr val="tx1"/>
                </a:solidFill>
              </a:rPr>
              <a:t>несырьевых</a:t>
            </a:r>
            <a:r>
              <a:rPr lang="ru-RU" dirty="0">
                <a:solidFill>
                  <a:schemeClr val="tx1"/>
                </a:solidFill>
              </a:rPr>
              <a:t> товаров (указанных в пункте 2  статьи 164 НК РФ) на территорию государств – членов </a:t>
            </a:r>
            <a:r>
              <a:rPr lang="ru-RU" dirty="0" smtClean="0">
                <a:solidFill>
                  <a:schemeClr val="tx1"/>
                </a:solidFill>
              </a:rPr>
              <a:t>ЕЭАС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576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Особенности определения налоговой базы по налоговой ставке </a:t>
            </a:r>
            <a:r>
              <a:rPr lang="ru-RU" sz="3600" dirty="0" smtClean="0"/>
              <a:t>0%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Согласно </a:t>
            </a:r>
            <a:r>
              <a:rPr lang="ru-RU" sz="2400" dirty="0">
                <a:solidFill>
                  <a:schemeClr val="tx1"/>
                </a:solidFill>
              </a:rPr>
              <a:t>п. 6 ст.  167 НК РФ, момент определения налоговой базы – это последний день квартала, в котором собран пакет документов, предусмотренный ст. 165 НК РФ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Если по истечении 180 календарных дней налогоплательщик не представил указанные документы (их копии), указанные операции по реализации товаров подлежат налогообложению по ставкам, предусмотренным пунктами 2 и 3 НК РФ. При этом момент определения налоговой базы по указанным товарам определяется в соответствии с подпунктом 1 пункта 1 статьи 167 НК РФ как день отгрузки товаров.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Таким образом, если полный пакет документов, предусмотренных пунктами 1-3 статьи 165 НК РФ, налогоплательщиком не собран в течение 180 календарных дней, то операции по реализации товаров, вывезенных в таможенной процедуре экспорта, подлежат отражению в уточненной налоговой декларации по НДС, представленной за тот налоговый период, на который приходится день отгрузки товаров.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886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828303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Методологические ошибки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Приняты налоговые вычеты по НДС, предъявленные покупателю при перечислении авансов, в то время как продавцом произведена отгрузка, и эти же вычеты заявлены в качестве авансов в книге покупок продавца при совершении отгрузки в адрес покупателя.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Следовательно, продавцом произведена реализация под перечисленные авансы, и ранее принятые вычеты подлежат восстановлению у покупателя на момент отгрузки у поставщика, а не в момент принятия на учет товаров(работ, услуг) (решение Арбитражного суда города Москвы от 25.03.2021по делу № А40-251736/2020) 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449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Методологические ошибки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044327"/>
            <a:ext cx="8561139" cy="6051798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Корректировочные счета-фактуры: при получении данного счета-фактуры с небольшой разницей от первоначального велик риск принять к вычету «правильные» суммы покупки. В то время как у продавца отражены операции постепенно двумя и более записями.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Такие неверные записи ведут к нарушению ст. 169 НК РФ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Совет: соблюдать порядок отражения записей по счетам-фактурам в порядке их составления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При применении кода вида операции 25, то есть после восстановления вычетов при совершении экспортных операций с кодом вида операции 21, надлежит отражать в книге покупок исключительно номера и даты счетов-фактур, предъявленных поставщиком.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Не допустимо применять «сводные» счета-фактуры при восстановление НДС, так как НДС по сформированным счетам-фактурам  не подлежит возмещению по причине отсутствия его предъявления поставщиком при приобретении товаров (работ, услуг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04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sz="2400" dirty="0" smtClean="0"/>
              <a:t>При </a:t>
            </a:r>
            <a:r>
              <a:rPr lang="ru-RU" sz="2400" dirty="0"/>
              <a:t>реализации товаров (работ, услуг), местом реализации которых является территория Российской Федерации, налоговая база определяется налоговыми агентами в случае реализации этих товаров (работ, услуг) налогоплательщиками - иностранными лицами:</a:t>
            </a:r>
          </a:p>
          <a:p>
            <a:pPr lvl="3"/>
            <a:r>
              <a:rPr lang="ru-RU" sz="2400" dirty="0"/>
              <a:t>- не состоящими на учете в налоговых органах либо состоящими на учете в налоговых органах только в связи с нахождением на территории Российской Федерации принадлежащих им недвижимого имущества и (или) транспортных средств либо в связи с открытием счета в банке;</a:t>
            </a:r>
          </a:p>
          <a:p>
            <a:pPr lvl="3"/>
            <a:r>
              <a:rPr lang="ru-RU" sz="2400" dirty="0"/>
              <a:t>- состоящими на учете в налоговых органах по месту нахождения их обособленных подразделений на территории Российской Федерации (за исключением осуществления реализации указанных в абзаце первом п. 1 ст. 161 НК РФ товаров (работ, услуг) через обособленное подразделение иностранной организации, расположенное на территории Российской Федерации).</a:t>
            </a:r>
          </a:p>
          <a:p>
            <a:pPr lvl="3"/>
            <a:endParaRPr lang="ru-RU" sz="2400" dirty="0"/>
          </a:p>
          <a:p>
            <a:pPr lvl="3"/>
            <a:r>
              <a:rPr lang="ru-RU" sz="2400" dirty="0"/>
              <a:t>Внесены изменения в пункт 1 статьи 161 НК РФ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499988"/>
          </a:xfrm>
        </p:spPr>
        <p:txBody>
          <a:bodyPr>
            <a:noAutofit/>
          </a:bodyPr>
          <a:lstStyle/>
          <a:p>
            <a:r>
              <a:rPr lang="ru-RU" sz="3600" dirty="0"/>
              <a:t>Федеральный закон </a:t>
            </a:r>
            <a:r>
              <a:rPr lang="ru-RU" sz="3600" dirty="0" smtClean="0"/>
              <a:t>№ </a:t>
            </a:r>
            <a:r>
              <a:rPr lang="ru-RU" sz="3600" dirty="0"/>
              <a:t>305-ФЗ от 02.07.2021 </a:t>
            </a:r>
            <a:r>
              <a:rPr lang="ru-RU" sz="3600" dirty="0" smtClean="0"/>
              <a:t>(</a:t>
            </a:r>
            <a:r>
              <a:rPr lang="ru-RU" sz="3600" dirty="0"/>
              <a:t>вступ. в силу 01.01.2022)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Корректировочный и исправительный счета-фактуры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052439"/>
            <a:ext cx="8561139" cy="504368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Корректировочный счет-фактура составляется при изменении стоимости отгруженных товаров (выполненных работ, оказанных услуг), переданных имущественных прав, в том числе в случае изменения цены (тарифа) и (или) уточнения количества (объема) отгруженных товаров (выполненных работ, оказанных услуг), переданных имущественных прав</a:t>
            </a:r>
          </a:p>
          <a:p>
            <a:r>
              <a:rPr lang="ru-RU" sz="2400" dirty="0">
                <a:solidFill>
                  <a:schemeClr val="tx1"/>
                </a:solidFill>
              </a:rPr>
              <a:t>Исправительный счет-фактура – документ, составленный взаимен счета-фактуры, в котором содержались </a:t>
            </a:r>
            <a:r>
              <a:rPr lang="ru-RU" sz="2400" dirty="0" smtClean="0">
                <a:solidFill>
                  <a:schemeClr val="tx1"/>
                </a:solidFill>
              </a:rPr>
              <a:t>ошибки)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31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052439"/>
            <a:ext cx="8561139" cy="504368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182272"/>
              </p:ext>
            </p:extLst>
          </p:nvPr>
        </p:nvGraphicFramePr>
        <p:xfrm>
          <a:off x="882204" y="396255"/>
          <a:ext cx="8784976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202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Федеральный закон </a:t>
            </a:r>
            <a:r>
              <a:rPr lang="ru-RU" sz="3600" dirty="0" smtClean="0"/>
              <a:t>№ </a:t>
            </a:r>
            <a:r>
              <a:rPr lang="ru-RU" sz="3600" dirty="0"/>
              <a:t>371-ФЗ от 09.11.2020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О внесении изменений в части первую и вторую Налогового кодекса Российской Федерации и Закон Российской Федерации «О налоговых органах Российской Федерации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Изменения в НК РФ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Ст. 23 – Обязанности налогоплательщиков дополнены п. 2.3, которым предусмотрена обязанность представлять в налоговый орган отчеты 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и документы, содержащие реквизиты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в случаях и порядке, которые установлены Правительством Российской Федерации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1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88 абзац четвертый пункта 3 - Налогоплательщики, на которых НК РФ возложена обязанность представлять налоговую декларацию по налогу на добавленную стоимость в электронной форме, при проведении камеральной налоговой проверки такой налоговой декларации представляют пояснения, предусмотренные настоящим пунктом, в электронной форме по телекоммуникационным каналам связи через оператора электронного документооборота по формату, установленному федеральным органом исполнительной власти, уполномоченным по контролю и надзору в области налогов и сборов. При представлении указанных пояснений на бумажном носителе такие пояснения не считаются представленными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77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Изменения в НК РФ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Ст. 88 дополнена п. 8.9 – При проведении камеральной налоговой проверки налоговой декларации, обязанность по представлению которой возложена на налогоплательщика в соответствии с пунктом 2 статьи 80 главами 21 и 26.2 НК РФ, или налоговой декларации, обязанность по представлению которой возложена на налогоплательщика в соответствии с главой 26.1 НК РФ (за исключением указанной декларации, представленной налогоплательщиком, не имеющим права на освобождение от исполнения обязанностей налогоплательщика, связанных с исчислением и уплатой налога на добавленную стоимость, или не использующим указанное право), налоговый орган вправе истребовать у налогоплательщика, если иное не предусмотрено настоящим пунктом, счета-фактуры, первичные и иные документы, относящиеся к операциям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при выявлении несоответствий: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501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88 п. 8.9 </a:t>
            </a:r>
          </a:p>
          <a:p>
            <a:r>
              <a:rPr lang="ru-RU" sz="2400" dirty="0">
                <a:solidFill>
                  <a:schemeClr val="tx1"/>
                </a:solidFill>
              </a:rPr>
              <a:t>1) между сведениями, содержащимися в налоговой декларации, представленной налогоплательщиком в соответствии с пунктом 2 статьи 80 и главами 26.1 и 26.2 НК РФ, и сведениями, содержащимися в отчете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и (или) документах, содержащих реквизиты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представленных в налоговый орган налогоплательщиком, осуществляющим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>
                <a:solidFill>
                  <a:schemeClr val="tx1"/>
                </a:solidFill>
              </a:rPr>
              <a:t>2) между сведениями об операциях, содержащимися в налоговой декларации по налогу на добавленную стоимость, представленной налогоплательщиком, и сведениями об указанных операциях, содержащимися в отчете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представленном в налоговый орган другим налогоплательщиком, осуществляющим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20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88 п. 8.9 </a:t>
            </a:r>
          </a:p>
          <a:p>
            <a:r>
              <a:rPr lang="ru-RU" sz="2400" dirty="0">
                <a:solidFill>
                  <a:schemeClr val="tx1"/>
                </a:solidFill>
              </a:rPr>
              <a:t>3) между сведениями об операциях, содержащимися в отчете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представленном налогоплательщиком, осуществляющим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и сведениями об указанных операциях, содержащимися в отчете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представленном в налоговый орган другим налогоплательщиком, осуществляющим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При этом налоговый орган не вправе истребовать у налогоплательщика счета-фактуры, первичные и иные документы, относящиеся к операциям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при выявлении несоответствий, указанных в настоящем пункте, если такие документы ранее представлялись в налоговый орган в случаях и порядке, которые установлены Правительством Российской Федерации."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605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 в ст. 91 и 92 НК РФ добавили ссылку на п. 8.9 ст. 88 НК РФ (проверка деклараций с отражением реквизитов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8935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169 НК РФ - дополнили пунктами 1.1 и 1.2 следующего содержания:</a:t>
            </a:r>
          </a:p>
          <a:p>
            <a:r>
              <a:rPr lang="ru-RU" sz="2400" dirty="0">
                <a:solidFill>
                  <a:schemeClr val="tx1"/>
                </a:solidFill>
              </a:rPr>
              <a:t>"1.1. При реализации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счета-фактуры, в том числе корректировочные счета-фактуры, выставляются в электронной форме, за исключением случаев:</a:t>
            </a:r>
          </a:p>
          <a:p>
            <a:r>
              <a:rPr lang="ru-RU" sz="2400" dirty="0">
                <a:solidFill>
                  <a:schemeClr val="tx1"/>
                </a:solidFill>
              </a:rPr>
              <a:t>1) реализации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физическим лицам для личных, семейных, домашних и иных не связанных с предпринимательской деятельностью нужд, а также налогоплательщикам налога на профессиональный доход;</a:t>
            </a:r>
          </a:p>
          <a:p>
            <a:r>
              <a:rPr lang="ru-RU" sz="2400" dirty="0">
                <a:solidFill>
                  <a:schemeClr val="tx1"/>
                </a:solidFill>
              </a:rPr>
              <a:t>2) реализации и перемещения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территории Российской Федерации в соответствии с таможенной процедурой экспорта (реэкспорта);</a:t>
            </a:r>
          </a:p>
          <a:p>
            <a:r>
              <a:rPr lang="ru-RU" sz="2400" dirty="0">
                <a:solidFill>
                  <a:schemeClr val="tx1"/>
                </a:solidFill>
              </a:rPr>
              <a:t>3) реализации и перемещения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территории Российской Федерации на территорию другого государства - члена Евразийского экономического союза.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561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169 НК РФ - дополнили пунктами 1.1 и 1.2 следующего содержания:</a:t>
            </a:r>
          </a:p>
          <a:p>
            <a:r>
              <a:rPr lang="ru-RU" sz="2400" dirty="0">
                <a:solidFill>
                  <a:schemeClr val="tx1"/>
                </a:solidFill>
              </a:rPr>
              <a:t>1.2. Организации и (или) индивидуальные предприниматели при приобретении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обязаны обеспечить получение счетов-фактур, в том числе корректировочных счетов-фактур, в электронной форме по телекоммуникационным каналам связи через оператора электронного документооборота, являющегося российской организацией и соответствующего требованиям, утвержденным федеральным органом исполнительной власти, уполномоченным по контролю и надзору в области налогов и сборов</a:t>
            </a:r>
            <a:r>
              <a:rPr lang="ru-RU" sz="2400" dirty="0" smtClean="0">
                <a:solidFill>
                  <a:schemeClr val="tx1"/>
                </a:solidFill>
              </a:rPr>
              <a:t>.";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06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3"/>
            <a:endParaRPr lang="ru-RU" dirty="0" smtClean="0"/>
          </a:p>
          <a:p>
            <a:pPr lvl="3">
              <a:lnSpc>
                <a:spcPct val="100000"/>
              </a:lnSpc>
            </a:pPr>
            <a:r>
              <a:rPr lang="ru-RU" sz="4400" dirty="0"/>
              <a:t> в статье 88 пункт 6 дополнен абзацем следующего содержания:</a:t>
            </a:r>
          </a:p>
          <a:p>
            <a:pPr lvl="3">
              <a:lnSpc>
                <a:spcPct val="100000"/>
              </a:lnSpc>
            </a:pPr>
            <a:r>
              <a:rPr lang="ru-RU" sz="4400" dirty="0"/>
              <a:t>"Налогоплательщик вправе в качестве пояснения представить в электронной форме реестр подтверждающих документов. Форма и порядок заполнения указанного реестра, а также формат и порядок представления такого реестра в электронной форме утверждаются федеральным органом исполнительной власти, уполномоченным по контролю и надзору в области налогов и сборов.";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499988"/>
          </a:xfrm>
        </p:spPr>
        <p:txBody>
          <a:bodyPr>
            <a:noAutofit/>
          </a:bodyPr>
          <a:lstStyle/>
          <a:p>
            <a:r>
              <a:rPr lang="ru-RU" sz="3600" dirty="0"/>
              <a:t>Федеральный закон </a:t>
            </a:r>
            <a:r>
              <a:rPr lang="ru-RU" sz="3600" dirty="0" smtClean="0"/>
              <a:t> № </a:t>
            </a:r>
            <a:r>
              <a:rPr lang="ru-RU" sz="3600" dirty="0"/>
              <a:t>374-ФЗ от 23.11.2020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359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169 НК РФ – подпункт 5 изложить в следующей редакции:</a:t>
            </a:r>
          </a:p>
          <a:p>
            <a:r>
              <a:rPr lang="ru-RU" sz="2400" dirty="0">
                <a:solidFill>
                  <a:schemeClr val="tx1"/>
                </a:solidFill>
              </a:rPr>
              <a:t>5) порядковый номер записи поставляемых (отгруженных) товаров (выполненных работ, оказанных услуг), переданных имущественных прав, наименование поставляемых (отгруженных) товаров (описание выполненных работ, оказанных услуг), переданных имущественных прав и единица измерения (при возможности ее указания)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035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169 НК РФ – подпункт 14 изложить в следующей редакции:</a:t>
            </a:r>
          </a:p>
          <a:p>
            <a:r>
              <a:rPr lang="ru-RU" sz="2400" dirty="0">
                <a:solidFill>
                  <a:schemeClr val="tx1"/>
                </a:solidFill>
              </a:rPr>
              <a:t>14) регистрационный номер декларации на товары</a:t>
            </a:r>
          </a:p>
          <a:p>
            <a:r>
              <a:rPr lang="ru-RU" sz="2400" dirty="0">
                <a:solidFill>
                  <a:schemeClr val="tx1"/>
                </a:solidFill>
              </a:rPr>
              <a:t>дополнить подпунктами 16-18 следующего содержания:</a:t>
            </a:r>
          </a:p>
          <a:p>
            <a:r>
              <a:rPr lang="ru-RU" sz="2400" dirty="0">
                <a:solidFill>
                  <a:schemeClr val="tx1"/>
                </a:solidFill>
              </a:rPr>
              <a:t>16) регистрационный номер партии товара, подлежащего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>
                <a:solidFill>
                  <a:schemeClr val="tx1"/>
                </a:solidFill>
              </a:rPr>
              <a:t>17) количественная единица измерения товара, используемая в целях осуществления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>
                <a:solidFill>
                  <a:schemeClr val="tx1"/>
                </a:solidFill>
              </a:rPr>
              <a:t>18) количество товара, подлежащего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в количественной единице измерения товара, используемой в целях осуществления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6070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47573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Ст. 169 НК РФ – в пункте 5.2 подпункт 4 изложить в следующей редакции:</a:t>
            </a:r>
          </a:p>
          <a:p>
            <a:r>
              <a:rPr lang="ru-RU" sz="2400" dirty="0">
                <a:solidFill>
                  <a:schemeClr val="tx1"/>
                </a:solidFill>
              </a:rPr>
              <a:t>4) порядковый номер записи поставляемых (отгруженных) товаров (выполненных работ, оказанных услуг), переданных имущественных прав, наименование поставляемых (отгруженных) товаров (описание выполненных работ, оказанных услуг), переданных имущественных прав и единица измерения (при возможности ее указания), по которым осуществляются изменение цены (тарифа) и (или) уточнение количества (объема)</a:t>
            </a:r>
          </a:p>
          <a:p>
            <a:r>
              <a:rPr lang="ru-RU" sz="2400" dirty="0">
                <a:solidFill>
                  <a:schemeClr val="tx1"/>
                </a:solidFill>
              </a:rPr>
              <a:t> дополнить пунктами 14-18 следующего содержания:</a:t>
            </a:r>
          </a:p>
          <a:p>
            <a:r>
              <a:rPr lang="ru-RU" sz="2400" dirty="0">
                <a:solidFill>
                  <a:schemeClr val="tx1"/>
                </a:solidFill>
              </a:rPr>
              <a:t>14) страна происхождения товара;</a:t>
            </a:r>
          </a:p>
          <a:p>
            <a:r>
              <a:rPr lang="ru-RU" sz="2400" dirty="0">
                <a:solidFill>
                  <a:schemeClr val="tx1"/>
                </a:solidFill>
              </a:rPr>
              <a:t>15) регистрационный номер декларации на товары;</a:t>
            </a:r>
          </a:p>
          <a:p>
            <a:r>
              <a:rPr lang="ru-RU" sz="2400" dirty="0">
                <a:solidFill>
                  <a:schemeClr val="tx1"/>
                </a:solidFill>
              </a:rPr>
              <a:t>16) регистрационный номер партии товара, подлежащего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>
                <a:solidFill>
                  <a:schemeClr val="tx1"/>
                </a:solidFill>
              </a:rPr>
              <a:t>17) количественная единица измерения товара, используемая в целях осуществления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3689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№ 371-ФЗ от 09.11.2020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260351"/>
            <a:ext cx="8561139" cy="5835774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Статья 3 дополняет Закон Российской Федерации от 21.03.1991 «О налоговых органах Российской Федерации»:</a:t>
            </a:r>
          </a:p>
          <a:p>
            <a:r>
              <a:rPr lang="ru-RU" sz="2400" dirty="0">
                <a:solidFill>
                  <a:schemeClr val="tx1"/>
                </a:solidFill>
              </a:rPr>
              <a:t>"Статья 6.2. Федеральный орган исполнительной власти, уполномоченный по контролю и надзору в области налогов и сборов, в целях осуществления полномочий уполномоченного органа в сфере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товаров в порядке, устанавливаемом Правительством Российской Федерации, обеспечивает: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создание, внедрение и сопровождение национальной системы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товаров;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сбор, учет, хранение и обработку сведений, включаемых в национальную систему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товаров;</a:t>
            </a:r>
          </a:p>
          <a:p>
            <a:r>
              <a:rPr lang="ru-RU" sz="2400" dirty="0">
                <a:solidFill>
                  <a:schemeClr val="tx1"/>
                </a:solidFill>
              </a:rPr>
              <a:t>обмен сведениями между национальной системой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товаров и иными государственными информационными системами;</a:t>
            </a:r>
          </a:p>
          <a:p>
            <a:r>
              <a:rPr lang="ru-RU" sz="2400" dirty="0">
                <a:solidFill>
                  <a:schemeClr val="tx1"/>
                </a:solidFill>
              </a:rPr>
              <a:t>контроль за операциями с товарами, включенными в перечень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Перечень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и критерии, применяемые при отборе отдельных видов товаров для включения в указанный перечень, утверждаются Правительством Российской Федерации</a:t>
            </a:r>
            <a:r>
              <a:rPr lang="ru-RU" sz="2400" dirty="0" smtClean="0">
                <a:solidFill>
                  <a:schemeClr val="tx1"/>
                </a:solidFill>
              </a:rPr>
              <a:t>."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509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600" dirty="0"/>
              <a:t>Постановление Правительства РФ от 01.07.2021 № 1108 «Об утверждении Положения о национальной системе </a:t>
            </a:r>
            <a:r>
              <a:rPr lang="ru-RU" sz="2600" dirty="0" err="1"/>
              <a:t>прослеживаемости</a:t>
            </a:r>
            <a:r>
              <a:rPr lang="ru-RU" sz="2600" dirty="0"/>
              <a:t> товаров»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836415"/>
            <a:ext cx="8561139" cy="525971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"участники оборота товаров" - индивидуальные предприниматели и (или) юридические лица, осуществляющие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п. 32. Участники оборота товаров обязаны представлять в налоговый орган по месту нахождения организации (по месту учета организации в качестве крупнейшего налогоплательщика), по месту жительства индивидуального предпринимателя отчет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совершенных в отчетном периоде, в срок не позднее 25-го числа месяца, следующего за истекшим отчетным периодом, только при наличии в отчетном периоде (квартал) операций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5968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600" dirty="0"/>
              <a:t>Постановление Правительства РФ от 01.07.2021 № 1108 «Об утверждении Положения о национальной системе </a:t>
            </a:r>
            <a:r>
              <a:rPr lang="ru-RU" sz="2600" dirty="0" err="1"/>
              <a:t>прослеживаемости</a:t>
            </a:r>
            <a:r>
              <a:rPr lang="ru-RU" sz="2600" dirty="0"/>
              <a:t> товаров»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836415"/>
            <a:ext cx="8561139" cy="525971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"участники оборота товаров" - индивидуальные предприниматели и (или) юридические лица, осуществляющие операции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п. 23. При перемещении в связи с реализацией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территории Российской Федерации или иных территорий, находящихся под ее юрисдикцией, на территорию другого государства - члена Евразийского экономического союза участники оборота товаров обязаны уведомлять о таком перемещении федеральный орган исполнительной власти, уполномоченный по контролю и надзору в области налогов и сборов, в течение 5 рабочих дней с даты отгрузки таких </a:t>
            </a:r>
            <a:r>
              <a:rPr lang="ru-RU" sz="2400" dirty="0" smtClean="0">
                <a:solidFill>
                  <a:schemeClr val="tx1"/>
                </a:solidFill>
              </a:rPr>
              <a:t>товаров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3196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Направлены для использования в работе и доработки информационных учетных систем рекомендуемые формы, форматы, порядки заполнения отчета о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и документы, содержащих реквизиты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4535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 fontScale="92500"/>
          </a:bodyPr>
          <a:lstStyle/>
          <a:p>
            <a:endParaRPr lang="ru-RU" sz="2400" dirty="0"/>
          </a:p>
          <a:p>
            <a:r>
              <a:rPr lang="ru-RU" sz="2400" dirty="0">
                <a:solidFill>
                  <a:schemeClr val="tx1"/>
                </a:solidFill>
              </a:rPr>
              <a:t>КНД 1169009 – Уведомление о перемещении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территории Российской Федерации на территорию другого государства - члена Евразийского экономического союза содержит сведения по вывезенным с территории Российской Федерации на территорию государств - членов Евразийского экономического союза товарам, подлежащим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Лицо, перемещающее товары, подлежащие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в государства - члены Евразийского экономического союза нескольким организациям и/или физическим лицам государств - членов Евразийского экономического союза, заполняет сведения о товарах отдельно в отношении каждой организации и/или физического лица государства - члена Евразийского экономического союза, которому передано право собственности на товары в рамках одного уведомления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748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2400" dirty="0">
                <a:solidFill>
                  <a:schemeClr val="tx1"/>
                </a:solidFill>
              </a:rPr>
              <a:t>КНД 1169008 – Уведомление о ввозе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территории другого государства - члена Евразийского экономического союза на территорию Российской Федерации и иные территории, находящиеся под ее юрисдикцией содержит сведения по принятым на учет и ввезенным с территории государств - членов Евразийского экономического союза товарам, подлежащим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5199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 fontScale="92500"/>
          </a:bodyPr>
          <a:lstStyle/>
          <a:p>
            <a:endParaRPr lang="ru-RU" sz="2400" dirty="0"/>
          </a:p>
          <a:p>
            <a:r>
              <a:rPr lang="ru-RU" sz="2400" dirty="0">
                <a:solidFill>
                  <a:schemeClr val="tx1"/>
                </a:solidFill>
              </a:rPr>
              <a:t>Уведомление заполняется на основании сопроводительного документа на передачу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 которым связано их перемещение на территорию Российской Федерации и иные территории, находящиеся под ее юрисдикцией, с территории государств - членов Евразийского экономического союза. Сопроводительным документом в целях настоящего Порядка признается счет-фактура, универсальный передаточный документ или иной документ, оформленный на товар, подлежащий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организацией или физическим лицом государства - члена Евразийского экономического союза, передавшего право собственности на товары.</a:t>
            </a:r>
          </a:p>
          <a:p>
            <a:r>
              <a:rPr lang="ru-RU" sz="2400" dirty="0">
                <a:solidFill>
                  <a:schemeClr val="tx1"/>
                </a:solidFill>
              </a:rPr>
              <a:t>Уведомление может оформляться на товары, указанные в нескольких строках сопроводительного документа с одним и тем же кодом единой Товарной номенклатурой внешнеэкономической деятельности Евразийского экономического союза и единицей измерения.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35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540271"/>
            <a:ext cx="8561139" cy="172819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Приказом ФНС России </a:t>
            </a:r>
            <a:br>
              <a:rPr lang="ru-RU" sz="4800" dirty="0"/>
            </a:br>
            <a:r>
              <a:rPr lang="ru-RU" sz="4800" dirty="0"/>
              <a:t>№ ЕД-7-15/513</a:t>
            </a:r>
            <a:r>
              <a:rPr lang="en-US" sz="4800" dirty="0"/>
              <a:t>@</a:t>
            </a:r>
            <a:r>
              <a:rPr lang="ru-RU" sz="4800" dirty="0"/>
              <a:t>  от </a:t>
            </a:r>
            <a:r>
              <a:rPr lang="en-US" sz="4800" dirty="0"/>
              <a:t>24</a:t>
            </a:r>
            <a:r>
              <a:rPr lang="ru-RU" sz="4800" dirty="0"/>
              <a:t>.05.2021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908423"/>
            <a:ext cx="8561139" cy="5187702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Утверждены форма и порядок заполнения реестра документов, подтверждающих право налогоплательщика на налоговые льготы в электронной форме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А также формат и  порядок представления реестра документов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Порядком представления установлено, что реестры представляются налогоплательщиками в ответ на требования о представлении пояснений в соответствии с пунктом 6 статьи 88 НК РФ в электронной форме по форматам согласно приложениям №5 и приложениям № 6 к названному приказу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КНД 1169011 – Уведомление об имеющихся остатках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содержит сведения об остатках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имеющихся у участника оборота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на дату вступления в силу перечня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на территории Российской Федерации, утверждаемого Правительством Российской Федерации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321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</a:t>
            </a:r>
            <a:br>
              <a:rPr lang="ru-RU" sz="3600" dirty="0"/>
            </a:br>
            <a:r>
              <a:rPr lang="ru-RU" sz="3600" dirty="0"/>
              <a:t>от 14.04.2021 № ЕА-4-15/5042@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КНД 1169010 – Отчет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представляется участниками оборота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в случаях и в порядке, предусмотренном постановлением Правительства Российской Федерации о порядке функционирования национальной системы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товаров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Приложением № 1 к Порядку заполнения отчета об операциях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утверждены виды операций с товарами, подлежащими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Например, операции прекращения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операции возобновления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операции при передаче (получении) имущества (товара), не связанные с реализацией или безвозмездной передачей, операции при приобретении (получении), реализации (передаче), в том числе через агента или </a:t>
            </a:r>
            <a:r>
              <a:rPr lang="ru-RU" sz="2400" dirty="0" smtClean="0">
                <a:solidFill>
                  <a:schemeClr val="tx1"/>
                </a:solidFill>
              </a:rPr>
              <a:t>комиссионера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8591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от 28.06.2021 </a:t>
            </a:r>
            <a:br>
              <a:rPr lang="ru-RU" sz="3600" dirty="0"/>
            </a:br>
            <a:r>
              <a:rPr lang="ru-RU" sz="3600" dirty="0"/>
              <a:t>№ ЕА-4-15/9015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836415"/>
            <a:ext cx="9073007" cy="5400600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Для целей национальной системы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товаров под «товаром, подлежащим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» понимается имущество, находящееся в собственности участника оборота товаров,  соответствующее поименованным в Перечне товаров, подлежащих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 на территории Российской Федерации, кодам вида товара в соответствии с единой Товарной номенклатурой внешнеэкономической деятельности Евразийского экономического союза, в отношении которого осуществляется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прослеживаемость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Таким образом, имущество, находящееся в собственности налогоплательщика соответствующее кодам единой Товарной номенклатуры внешнеэкономической деятельности Евразийского экономического союза, указанным в Перечне товаров, подлежит </a:t>
            </a:r>
            <a:r>
              <a:rPr lang="ru-RU" sz="24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400" dirty="0">
                <a:solidFill>
                  <a:schemeClr val="tx1"/>
                </a:solidFill>
              </a:rPr>
              <a:t>, в том числе и используемое в качестве средств производства (переведено из состава товара в состав основных средств), малоценное имущество, используемое в основной деятельности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9476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Письмо ФНС России от 28.06.2021 </a:t>
            </a:r>
            <a:br>
              <a:rPr lang="ru-RU" sz="3600" dirty="0"/>
            </a:br>
            <a:r>
              <a:rPr lang="ru-RU" sz="3600" dirty="0"/>
              <a:t>№ ЕА-4-15/9015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1476375"/>
            <a:ext cx="9289031" cy="5760640"/>
          </a:xfrm>
        </p:spPr>
        <p:txBody>
          <a:bodyPr>
            <a:noAutofit/>
          </a:bodyPr>
          <a:lstStyle/>
          <a:p>
            <a:r>
              <a:rPr lang="ru-RU" sz="2100" dirty="0">
                <a:solidFill>
                  <a:schemeClr val="tx1"/>
                </a:solidFill>
              </a:rPr>
              <a:t>До осуществления операций с товарами, подлежащими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 (например, продажа, безвозмездная передача, утилизация), необходимо представить уведомление об остатках для присвоения РНПТ.</a:t>
            </a:r>
          </a:p>
          <a:p>
            <a:r>
              <a:rPr lang="ru-RU" sz="2100" dirty="0">
                <a:solidFill>
                  <a:schemeClr val="tx1"/>
                </a:solidFill>
              </a:rPr>
              <a:t>Срок представления Уведомления об остатках не ограничен.</a:t>
            </a:r>
          </a:p>
          <a:p>
            <a:r>
              <a:rPr lang="ru-RU" sz="2100" dirty="0">
                <a:solidFill>
                  <a:schemeClr val="tx1"/>
                </a:solidFill>
              </a:rPr>
              <a:t>По вопросу объединения товаров в набор (комплект), например, включение монитора в состав автоматизированного рабочего </a:t>
            </a:r>
            <a:r>
              <a:rPr lang="ru-RU" sz="2100" dirty="0" smtClean="0">
                <a:solidFill>
                  <a:schemeClr val="tx1"/>
                </a:solidFill>
              </a:rPr>
              <a:t>места, </a:t>
            </a:r>
            <a:r>
              <a:rPr lang="ru-RU" sz="2100" dirty="0">
                <a:solidFill>
                  <a:schemeClr val="tx1"/>
                </a:solidFill>
              </a:rPr>
              <a:t>данное включение товара в набор (комплект) не является основанием для прекращения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 таких товаров, поскольку не происходит переработки товаров, изменения его первоначальных физических характеристик, товар не становится неотъемлемой частью другого имущества. </a:t>
            </a:r>
          </a:p>
          <a:p>
            <a:r>
              <a:rPr lang="ru-RU" sz="2100" dirty="0">
                <a:solidFill>
                  <a:schemeClr val="tx1"/>
                </a:solidFill>
              </a:rPr>
              <a:t>При последующей реализации АРМ, поскольку в состав набора (комплекта) входит товар, подлежащий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, счет-фактура или универсальный передаточный документ подлежит формированию в электронной форме. При этом в новых графах счета-фактуры, содержащих реквизиты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, подлежат отражению реквизиты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 по каждому товару, подлежащему </a:t>
            </a:r>
            <a:r>
              <a:rPr lang="ru-RU" sz="21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100" dirty="0">
                <a:solidFill>
                  <a:schemeClr val="tx1"/>
                </a:solidFill>
              </a:rPr>
              <a:t>, включенному в </a:t>
            </a:r>
            <a:r>
              <a:rPr lang="ru-RU" sz="2100" dirty="0" smtClean="0">
                <a:solidFill>
                  <a:schemeClr val="tx1"/>
                </a:solidFill>
              </a:rPr>
              <a:t>набор, </a:t>
            </a:r>
            <a:r>
              <a:rPr lang="ru-RU" sz="2100" dirty="0">
                <a:solidFill>
                  <a:schemeClr val="tx1"/>
                </a:solidFill>
              </a:rPr>
              <a:t>в подстроках к строке с </a:t>
            </a:r>
            <a:r>
              <a:rPr lang="ru-RU" sz="2100" dirty="0" smtClean="0">
                <a:solidFill>
                  <a:schemeClr val="tx1"/>
                </a:solidFill>
              </a:rPr>
              <a:t>набором.</a:t>
            </a:r>
            <a:endParaRPr lang="ru-RU" sz="21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989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/>
              <a:t>Обзор писем </a:t>
            </a:r>
            <a:br>
              <a:rPr lang="ru-RU" sz="6600" dirty="0"/>
            </a:br>
            <a:r>
              <a:rPr lang="ru-RU" sz="6600" dirty="0"/>
              <a:t>ФНС России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4985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№ ЕА-4-15/16911</a:t>
            </a:r>
            <a:r>
              <a:rPr lang="en-US" sz="4400" dirty="0"/>
              <a:t>@</a:t>
            </a:r>
            <a:r>
              <a:rPr lang="ru-RU" sz="4400" dirty="0"/>
              <a:t> от 03.12.2021 </a:t>
            </a:r>
            <a:br>
              <a:rPr lang="ru-RU" sz="4400" dirty="0"/>
            </a:br>
            <a:r>
              <a:rPr lang="ru-RU" sz="4400" dirty="0"/>
              <a:t>«О направлении рекомендаций </a:t>
            </a:r>
            <a:br>
              <a:rPr lang="ru-RU" sz="4400" dirty="0"/>
            </a:br>
            <a:r>
              <a:rPr lang="ru-RU" sz="4400" dirty="0"/>
              <a:t>по осуществлению налогового контроля с использованием национальной системы </a:t>
            </a:r>
            <a:r>
              <a:rPr lang="ru-RU" sz="4400" dirty="0" err="1"/>
              <a:t>прослеживаемости</a:t>
            </a:r>
            <a:r>
              <a:rPr lang="ru-RU" sz="4400" dirty="0"/>
              <a:t> товара»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7429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№ ЕА-4-15/16911@ от 03.12.2021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476375"/>
            <a:ext cx="9000999" cy="576064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НСПТ в автоматизированном режиме осуществляется выявление рисков, расхождений, противоречий, которые могут свидетельствовать о возможном нарушении законодательства о налогах и сборах.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Расхождения делятся на «зеркальные» и «логические»</a:t>
            </a:r>
          </a:p>
          <a:p>
            <a:r>
              <a:rPr lang="ru-RU" sz="2800" dirty="0">
                <a:solidFill>
                  <a:schemeClr val="tx1"/>
                </a:solidFill>
              </a:rPr>
              <a:t>Риски формируются при выявлении расхождений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1180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/>
              <a:t>№ ЕА-4-15/16911@ от 03.12.2021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476375"/>
            <a:ext cx="9000999" cy="5760640"/>
          </a:xfrm>
        </p:spPr>
        <p:txBody>
          <a:bodyPr>
            <a:noAutofit/>
          </a:bodyPr>
          <a:lstStyle/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57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95" y="1476375"/>
            <a:ext cx="9001001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5105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№ ЕА-4-15/16911@ от </a:t>
            </a:r>
            <a:r>
              <a:rPr lang="ru-RU" sz="3200" dirty="0" smtClean="0"/>
              <a:t>03.12.2021</a:t>
            </a:r>
            <a:r>
              <a:rPr lang="en-US" sz="3200" dirty="0" smtClean="0"/>
              <a:t> </a:t>
            </a:r>
            <a:r>
              <a:rPr lang="ru-RU" sz="3200" dirty="0"/>
              <a:t>«логические расхождения»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476375"/>
            <a:ext cx="9000999" cy="5760640"/>
          </a:xfrm>
        </p:spPr>
        <p:txBody>
          <a:bodyPr>
            <a:noAutofit/>
          </a:bodyPr>
          <a:lstStyle/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58</a:t>
            </a:fld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332359"/>
            <a:ext cx="907300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2190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39625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№ ЕА-4-15/16911@ от </a:t>
            </a:r>
            <a:r>
              <a:rPr lang="ru-RU" sz="3200" dirty="0" smtClean="0"/>
              <a:t>03.12.2021</a:t>
            </a:r>
            <a:r>
              <a:rPr lang="en-US" sz="3200" dirty="0" smtClean="0"/>
              <a:t> </a:t>
            </a:r>
            <a:r>
              <a:rPr lang="ru-RU" sz="3200" dirty="0" smtClean="0"/>
              <a:t>к рискам относятся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476375"/>
            <a:ext cx="9000999" cy="5760640"/>
          </a:xfrm>
        </p:spPr>
        <p:txBody>
          <a:bodyPr>
            <a:noAutofit/>
          </a:bodyPr>
          <a:lstStyle/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59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62763"/>
              </p:ext>
            </p:extLst>
          </p:nvPr>
        </p:nvGraphicFramePr>
        <p:xfrm>
          <a:off x="611560" y="1628800"/>
          <a:ext cx="9199636" cy="5593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7075"/>
                <a:gridCol w="6652561"/>
              </a:tblGrid>
              <a:tr h="516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риска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Описание риска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82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Отрицательный остаток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 налогоплательщика количество приобретенного/полученного товара меньше количества реализованного товара.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5160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Разрыв цепочки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 налогоплательщика нет операции поступления реализованного товара.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82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Положительный остаток по посреднику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 налогоплательщика в посреднической сделке количество полученного посреднического товара превышает количество переданного посреднического товара.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82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Завышенная/заниженная стоимость реализации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Отклонение коэффициента увеличения/уменьшения цены больше порогового значения отклонения </a:t>
                      </a:r>
                      <a:r>
                        <a:rPr lang="ru-RU" sz="1600" u="none" strike="noStrike">
                          <a:effectLst/>
                          <a:hlinkClick r:id="rId2" action="ppaction://hlinkfile"/>
                        </a:rPr>
                        <a:t>&lt;3&gt;</a:t>
                      </a:r>
                      <a:r>
                        <a:rPr lang="ru-RU" sz="1600">
                          <a:effectLst/>
                        </a:rPr>
                        <a:t>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824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Затоваривание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Положительный остаток товара не изменялся в течение последнего отчетного периода.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1133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Пересортица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 налогоплательщика сформировался отрицательный остаток, но при этом есть положительный остаток, перекрывающий отрицательный остаток, с другими РНПТ, но с тем же кодом </a:t>
                      </a:r>
                      <a:r>
                        <a:rPr lang="ru-RU" sz="1600" u="none" strike="noStrike" dirty="0">
                          <a:effectLst/>
                          <a:hlinkClick r:id="rId3"/>
                        </a:rPr>
                        <a:t>ТН</a:t>
                      </a:r>
                      <a:r>
                        <a:rPr lang="ru-RU" sz="1600" dirty="0">
                          <a:effectLst/>
                        </a:rPr>
                        <a:t> ВЭД.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93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Согласно письму ФНС России </a:t>
            </a:r>
            <a:r>
              <a:rPr lang="ru-RU" dirty="0" smtClean="0"/>
              <a:t>№</a:t>
            </a:r>
            <a:r>
              <a:rPr lang="ru-RU" dirty="0"/>
              <a:t> ЕА-4-15/18589  от </a:t>
            </a:r>
            <a:r>
              <a:rPr lang="ru-RU" dirty="0" smtClean="0"/>
              <a:t>12.11.2020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/>
          <a:lstStyle/>
          <a:p>
            <a:r>
              <a:rPr lang="ru-RU" dirty="0"/>
              <a:t>На основании информации, содержащейся в представленном налогоплательщиком Реестре документов, налоговому органу в порядке статьи 93 НК РФ следует истребовать документы, подтверждающие обоснованность применения налоговых льгот. В целях настоящего письма под документами понимается комплект документов, подтверждающих обоснованность применения налоговых льгот по отдельным операциям (далее - Документы).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6613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75629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№ ЕА-4-15/16911@ от </a:t>
            </a:r>
            <a:r>
              <a:rPr lang="ru-RU" sz="3200" dirty="0" smtClean="0"/>
              <a:t>03.12.2021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620391"/>
            <a:ext cx="9000999" cy="5616624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tx1"/>
                </a:solidFill>
              </a:rPr>
              <a:t>Риски делятся на риски, имеющие налоговую составляющую и не имеющие налоговую составляющую (технические).</a:t>
            </a:r>
          </a:p>
          <a:p>
            <a:r>
              <a:rPr lang="ru-RU" sz="2600" dirty="0">
                <a:solidFill>
                  <a:schemeClr val="tx1"/>
                </a:solidFill>
              </a:rPr>
              <a:t>Налоговую составляющую имеют следующие виды рисков:</a:t>
            </a:r>
          </a:p>
          <a:p>
            <a:r>
              <a:rPr lang="ru-RU" sz="2600" dirty="0">
                <a:solidFill>
                  <a:schemeClr val="tx1"/>
                </a:solidFill>
              </a:rPr>
              <a:t>- отрицательный остаток, разрыв цепочки - срабатывает у налогоплательщика, у которого в разделе 9 декларации по НДС количество прослеживаемого товара отражено меньше, чем у покупателя в разделе 8 декларации по НДС либо Отчете об операции с кодом операции 17 или 18;</a:t>
            </a:r>
          </a:p>
          <a:p>
            <a:r>
              <a:rPr lang="ru-RU" sz="2600" dirty="0">
                <a:solidFill>
                  <a:schemeClr val="tx1"/>
                </a:solidFill>
              </a:rPr>
              <a:t>- завышенная/заниженная стоимость реализации - срабатывает у налогоплательщика, у которого средний процент увеличения (уменьшения) стоимости реализации по аналогичным группам товаров больше (меньше) порогового значения.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4935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756295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№ ЕА-4-15/16911@ от </a:t>
            </a:r>
            <a:r>
              <a:rPr lang="ru-RU" sz="3200" dirty="0" smtClean="0"/>
              <a:t>03.12.2021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620391"/>
            <a:ext cx="9000999" cy="561662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Риски, по которым отсутствует налоговая составляющая, носят технический характер.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Риск, носящий технический характер, может быть устранен посредством представления уточненной НД по НДС (корректировочного Отчета об операциях)</a:t>
            </a:r>
          </a:p>
          <a:p>
            <a:r>
              <a:rPr lang="ru-RU" sz="2800" dirty="0">
                <a:solidFill>
                  <a:schemeClr val="tx1"/>
                </a:solidFill>
              </a:rPr>
              <a:t>Риск, носящий технический характер, также может быть устранен путем представления налогоплательщиком пояснений, документов в электронном виде (счетов-фактур, УПД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5511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№ ЕА-4-15/16911@ от </a:t>
            </a:r>
            <a:r>
              <a:rPr lang="ru-RU" sz="3200" dirty="0" smtClean="0"/>
              <a:t>03.12.2021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Учитывая, что положения Кодекса Российской Федерации об административных правонарушениях (далее - КоАП РФ) в части регулирования операций с товарами, подлежащими </a:t>
            </a:r>
            <a:r>
              <a:rPr lang="ru-RU" sz="20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000" dirty="0">
                <a:solidFill>
                  <a:schemeClr val="tx1"/>
                </a:solidFill>
              </a:rPr>
              <a:t>, предположительно вступят в силу 01.07.2022, то до 01.07.2022 в целях обеспечения полноты и достоверности передаваемой информации по товарам, подлежащим </a:t>
            </a:r>
            <a:r>
              <a:rPr lang="ru-RU" sz="20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000" dirty="0">
                <a:solidFill>
                  <a:schemeClr val="tx1"/>
                </a:solidFill>
              </a:rPr>
              <a:t>, в случае выявления противоречий, несоответствий в Уведомлениях о перемещении, в Отчете об операциях, а также в НД по НДС, налогоплательщикам в автоматическом режиме направляются информационные письма с целью анализа сведений, отраженных в представленных документах (Уведомлении о перемещении, Отчете об операциях, НД по НДС), и представления уточненных НД по НДС (с внесенными изменениями в разделы 8, 9 декларации), Отчетов об операциях.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При этом, если в ходе проведения мероприятий налогового контроля в действиях налогоплательщика определены признаки злоупотребления правом, связанным с оборотом товаров, подлежащих </a:t>
            </a:r>
            <a:r>
              <a:rPr lang="ru-RU" sz="2000" dirty="0" err="1">
                <a:solidFill>
                  <a:schemeClr val="tx1"/>
                </a:solidFill>
              </a:rPr>
              <a:t>прослеживаемости</a:t>
            </a:r>
            <a:r>
              <a:rPr lang="ru-RU" sz="2000" dirty="0">
                <a:solidFill>
                  <a:schemeClr val="tx1"/>
                </a:solidFill>
              </a:rPr>
              <a:t>, необходимо использовать данные, содержащиеся в НСПТ, для усиления доказательственной базы.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В отношении налогоплательщиков, по которым выявлены риски с налоговой составляющей, после 01.07.2022 необходимо проводить мероприятия налогового контроля.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1295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/>
              <a:t>БЛАГОДАРЮ  ЗА  ВНИМАНИЕ!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8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Согласно письму ФНС России</a:t>
            </a:r>
            <a:br>
              <a:rPr lang="ru-RU" dirty="0"/>
            </a:br>
            <a:r>
              <a:rPr lang="ru-RU" dirty="0"/>
              <a:t>№ ЕА-4-15/18589  от 12.11.2020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64407"/>
            <a:ext cx="8561139" cy="5331718"/>
          </a:xfrm>
        </p:spPr>
        <p:txBody>
          <a:bodyPr/>
          <a:lstStyle/>
          <a:p>
            <a:r>
              <a:rPr lang="ru-RU" dirty="0"/>
              <a:t>Объем подлежащих истребованию Документов определяется для каждого кода операции в соответствии с алгоритмом, изложенным в Приложении N 2 к настоящему письму. При этом не менее 50% от объема Документов, подлежащих истребованию, должны подтверждать наиболее крупные суммы операций, по которым применены налоговые льготы.</a:t>
            </a:r>
          </a:p>
          <a:p>
            <a:r>
              <a:rPr lang="ru-RU" dirty="0"/>
              <a:t>При непредставлении налогоплательщиком Реестра документов или при представлении Реестра документов на бумажном носителе истребование Документов производится в полном объеме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52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396255"/>
            <a:ext cx="8849171" cy="676875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100" dirty="0"/>
              <a:t>Справочник форматов документов, используемых налоговыми органами и налогоплательщиками при реализации электронного документооборота в отношениях, регулируемых законодательством о налогах и сборах (СФНД) (утвержден приказом ФНС России от 20.12.2011 № ММВ-7-6/948@). </a:t>
            </a:r>
            <a:br>
              <a:rPr lang="ru-RU" sz="3100" dirty="0"/>
            </a:br>
            <a:r>
              <a:rPr lang="ru-RU" sz="3100" dirty="0"/>
              <a:t>Документ обновляется по мере издания новых приказов об утверждении форматов.</a:t>
            </a:r>
            <a:br>
              <a:rPr lang="ru-RU" sz="3100" dirty="0"/>
            </a:br>
            <a:r>
              <a:rPr lang="ru-RU" sz="3100" dirty="0"/>
              <a:t>При возникновении вопросов по  выбору документов и наличии утвержденных форматов необходимо обращаться к своему оператору ЭДО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24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396255"/>
            <a:ext cx="8849171" cy="676875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6600" dirty="0"/>
              <a:t>Проверка налоговых вычетов </a:t>
            </a:r>
            <a:br>
              <a:rPr lang="ru-RU" sz="6600" dirty="0"/>
            </a:br>
            <a:r>
              <a:rPr lang="ru-RU" sz="6600" dirty="0"/>
              <a:t>с использованием программного комплекса АСК НДС-2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04260"/>
      </p:ext>
    </p:extLst>
  </p:cSld>
  <p:clrMapOvr>
    <a:masterClrMapping/>
  </p:clrMapOvr>
</p:sld>
</file>

<file path=ppt/theme/theme1.xml><?xml version="1.0" encoding="utf-8"?>
<a:theme xmlns:a="http://schemas.openxmlformats.org/drawingml/2006/main" name="фирменный стиль - 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фирменный стиль - презентация</Template>
  <TotalTime>93</TotalTime>
  <Words>4902</Words>
  <Application>Microsoft Office PowerPoint</Application>
  <PresentationFormat>Произвольный</PresentationFormat>
  <Paragraphs>315</Paragraphs>
  <Slides>63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фирменный стиль - презентация</vt:lpstr>
      <vt:lpstr>Межрайонная ИНФС России по крупнейшим налогоплательщикам №10  Изменения в законодательстве о налоге на добавленную стоимость, вступающие в силу с 01.01.2022. Актуальные вопросы, возникающие при проведении камеральной налоговой проверки по НДС. Обзор писем ФНС России</vt:lpstr>
      <vt:lpstr>Федеральный закон № 305-ФЗ от 02.07.2021 (вступ. в силу 01.01.2022)</vt:lpstr>
      <vt:lpstr>Федеральный закон № 305-ФЗ от 02.07.2021 (вступ. в силу 01.01.2022)</vt:lpstr>
      <vt:lpstr>Федеральный закон  № 374-ФЗ от 23.11.2020</vt:lpstr>
      <vt:lpstr>Приказом ФНС России  № ЕД-7-15/513@  от 24.05.2021</vt:lpstr>
      <vt:lpstr>Согласно письму ФНС России № ЕА-4-15/18589  от 12.11.2020</vt:lpstr>
      <vt:lpstr>Согласно письму ФНС России № ЕА-4-15/18589  от 12.11.2020 </vt:lpstr>
      <vt:lpstr>Справочник форматов документов, используемых налоговыми органами и налогоплательщиками при реализации электронного документооборота в отношениях, регулируемых законодательством о налогах и сборах (СФНД) (утвержден приказом ФНС России от 20.12.2011 № ММВ-7-6/948@).  Документ обновляется по мере издания новых приказов об утверждении форматов. При возникновении вопросов по  выбору документов и наличии утвержденных форматов необходимо обращаться к своему оператору ЭДО</vt:lpstr>
      <vt:lpstr>Проверка налоговых вычетов  с использованием программного комплекса АСК НДС-2</vt:lpstr>
      <vt:lpstr>В соответствии с формой налоговой декларации по НДС, утвержденной Приказом ФНС России от 29.10.2014 N ММВ-7-3/558@ (ред. от 19.08.2020), в состав декларации включены сведения из книг покупок и продаж, сведения из журналов о полученных и выставленных счетов-фактур в отношении операций, осуществляемых в интересах другого лица на основании договоров комиссии …  В случае выявления несоответствий сведений из разделов 8-12 декларации по НДС,  корреспондирующих сведениям из соответствующих разделов налоговой декларации контрагента, в адрес налогоплательщика направляется требование о представлении пояснений в соответствии с п.3 ст. 88 НК РФ </vt:lpstr>
      <vt:lpstr>Ошибки при заполнении декларации</vt:lpstr>
      <vt:lpstr>Расхождения данных</vt:lpstr>
      <vt:lpstr>Письмо ФНС России от 03.12.2018  № ЕД-4-15/23367@</vt:lpstr>
      <vt:lpstr>Требование о представлении пояснений</vt:lpstr>
      <vt:lpstr>Автотребования</vt:lpstr>
      <vt:lpstr>Технические ошибки</vt:lpstr>
      <vt:lpstr>Презентация PowerPoint</vt:lpstr>
      <vt:lpstr>Презентация PowerPoint</vt:lpstr>
      <vt:lpstr>Пункт 10  статьи 165 НК РФ</vt:lpstr>
      <vt:lpstr>Пункт 10  статьи 165 НК РФ</vt:lpstr>
      <vt:lpstr>Согласно абзацу пятнадцатому  пункта 15 ст.165 НК РФ </vt:lpstr>
      <vt:lpstr>Согласно абзацу пятнадцатому  пункта 15 ст.165 НК РФ </vt:lpstr>
      <vt:lpstr>Пункт 20 статьи 165 НК РФ (применяется с 01.04.2019)</vt:lpstr>
      <vt:lpstr>Презентация PowerPoint</vt:lpstr>
      <vt:lpstr>Коды операций для раздела 4</vt:lpstr>
      <vt:lpstr>Коды операций для раздела 4</vt:lpstr>
      <vt:lpstr>Особенности определения налоговой базы по налоговой ставке 0%</vt:lpstr>
      <vt:lpstr>Методологические ошибки</vt:lpstr>
      <vt:lpstr>Методологические ошибки</vt:lpstr>
      <vt:lpstr>Корректировочный и исправительный счета-фактуры</vt:lpstr>
      <vt:lpstr>Презентация PowerPoint</vt:lpstr>
      <vt:lpstr>Федеральный закон № 371-ФЗ от 09.11.2020 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№ 371-ФЗ от 09.11.2020</vt:lpstr>
      <vt:lpstr>Постановление Правительства РФ от 01.07.2021 № 1108 «Об утверждении Положения о национальной системе прослеживаемости товаров»</vt:lpstr>
      <vt:lpstr>Постановление Правительства РФ от 01.07.2021 № 1108 «Об утверждении Положения о национальной системе прослеживаемости товаров»</vt:lpstr>
      <vt:lpstr>Письмо ФНС России  от 14.04.2021 № ЕА-4-15/5042@</vt:lpstr>
      <vt:lpstr>Письмо ФНС России  от 14.04.2021 № ЕА-4-15/5042@</vt:lpstr>
      <vt:lpstr>Письмо ФНС России  от 14.04.2021 № ЕА-4-15/5042@</vt:lpstr>
      <vt:lpstr>Письмо ФНС России  от 14.04.2021 № ЕА-4-15/5042@</vt:lpstr>
      <vt:lpstr>Письмо ФНС России  от 14.04.2021 № ЕА-4-15/5042@</vt:lpstr>
      <vt:lpstr>Письмо ФНС России  от 14.04.2021 № ЕА-4-15/5042@</vt:lpstr>
      <vt:lpstr>Письмо ФНС России от 28.06.2021  № ЕА-4-15/9015</vt:lpstr>
      <vt:lpstr>Письмо ФНС России от 28.06.2021  № ЕА-4-15/9015</vt:lpstr>
      <vt:lpstr>Обзор писем  ФНС России</vt:lpstr>
      <vt:lpstr>№ ЕА-4-15/16911@ от 03.12.2021  «О направлении рекомендаций  по осуществлению налогового контроля с использованием национальной системы прослеживаемости товара»</vt:lpstr>
      <vt:lpstr>№ ЕА-4-15/16911@ от 03.12.2021</vt:lpstr>
      <vt:lpstr>№ ЕА-4-15/16911@ от 03.12.2021</vt:lpstr>
      <vt:lpstr>№ ЕА-4-15/16911@ от 03.12.2021 «логические расхождения»</vt:lpstr>
      <vt:lpstr>№ ЕА-4-15/16911@ от 03.12.2021 к рискам относятся</vt:lpstr>
      <vt:lpstr>№ ЕА-4-15/16911@ от 03.12.2021</vt:lpstr>
      <vt:lpstr>№ ЕА-4-15/16911@ от 03.12.2021</vt:lpstr>
      <vt:lpstr>№ ЕА-4-15/16911@ от 03.12.2021</vt:lpstr>
      <vt:lpstr>БЛАГОДАРЮ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законодательстве о налоге на добавленную стоимость, вступающие в силу с 01.01.2022. Актуальные вопросы, возникающие при проведении камеральной налоговой проверки по НДС. Обзор писем ФНС России</dc:title>
  <dc:creator>Шадрин Владимир Евгеньевич</dc:creator>
  <cp:lastModifiedBy>Попова В.Ф.</cp:lastModifiedBy>
  <cp:revision>8</cp:revision>
  <dcterms:created xsi:type="dcterms:W3CDTF">2022-03-24T05:23:33Z</dcterms:created>
  <dcterms:modified xsi:type="dcterms:W3CDTF">2022-03-24T06:59:14Z</dcterms:modified>
</cp:coreProperties>
</file>