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notesMasterIdLst>
    <p:notesMasterId r:id="rId49"/>
  </p:notesMasterIdLst>
  <p:sldIdLst>
    <p:sldId id="382" r:id="rId2"/>
    <p:sldId id="370" r:id="rId3"/>
    <p:sldId id="389" r:id="rId4"/>
    <p:sldId id="373" r:id="rId5"/>
    <p:sldId id="372" r:id="rId6"/>
    <p:sldId id="371" r:id="rId7"/>
    <p:sldId id="374" r:id="rId8"/>
    <p:sldId id="376" r:id="rId9"/>
    <p:sldId id="378" r:id="rId10"/>
    <p:sldId id="395" r:id="rId11"/>
    <p:sldId id="388" r:id="rId12"/>
    <p:sldId id="391" r:id="rId13"/>
    <p:sldId id="393" r:id="rId14"/>
    <p:sldId id="396" r:id="rId15"/>
    <p:sldId id="397" r:id="rId16"/>
    <p:sldId id="398" r:id="rId17"/>
    <p:sldId id="399" r:id="rId18"/>
    <p:sldId id="400" r:id="rId19"/>
    <p:sldId id="401" r:id="rId20"/>
    <p:sldId id="402" r:id="rId21"/>
    <p:sldId id="403" r:id="rId22"/>
    <p:sldId id="404" r:id="rId23"/>
    <p:sldId id="405" r:id="rId24"/>
    <p:sldId id="414" r:id="rId25"/>
    <p:sldId id="415" r:id="rId26"/>
    <p:sldId id="416" r:id="rId27"/>
    <p:sldId id="418" r:id="rId28"/>
    <p:sldId id="417" r:id="rId29"/>
    <p:sldId id="419" r:id="rId30"/>
    <p:sldId id="420" r:id="rId31"/>
    <p:sldId id="423" r:id="rId32"/>
    <p:sldId id="421" r:id="rId33"/>
    <p:sldId id="422" r:id="rId34"/>
    <p:sldId id="424" r:id="rId35"/>
    <p:sldId id="425" r:id="rId36"/>
    <p:sldId id="426" r:id="rId37"/>
    <p:sldId id="427" r:id="rId38"/>
    <p:sldId id="406" r:id="rId39"/>
    <p:sldId id="407" r:id="rId40"/>
    <p:sldId id="408" r:id="rId41"/>
    <p:sldId id="409" r:id="rId42"/>
    <p:sldId id="410" r:id="rId43"/>
    <p:sldId id="411" r:id="rId44"/>
    <p:sldId id="412" r:id="rId45"/>
    <p:sldId id="413" r:id="rId46"/>
    <p:sldId id="428" r:id="rId47"/>
    <p:sldId id="291" r:id="rId4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xmlns="">
        <p14:section name="Раздел по умолчанию" id="{9FB294B2-19D1-44F3-BE90-8BB64E361655}">
          <p14:sldIdLst>
            <p14:sldId id="382"/>
            <p14:sldId id="370"/>
            <p14:sldId id="389"/>
            <p14:sldId id="373"/>
            <p14:sldId id="372"/>
            <p14:sldId id="371"/>
            <p14:sldId id="374"/>
            <p14:sldId id="376"/>
            <p14:sldId id="378"/>
            <p14:sldId id="395"/>
            <p14:sldId id="388"/>
            <p14:sldId id="391"/>
            <p14:sldId id="393"/>
          </p14:sldIdLst>
        </p14:section>
        <p14:section name="Раздел без заголовка" id="{D9A3FAFA-BC8D-424B-B370-923D4F354DC8}">
          <p14:sldIdLst>
            <p14:sldId id="396"/>
            <p14:sldId id="397"/>
            <p14:sldId id="398"/>
            <p14:sldId id="399"/>
            <p14:sldId id="400"/>
            <p14:sldId id="401"/>
            <p14:sldId id="402"/>
            <p14:sldId id="403"/>
            <p14:sldId id="404"/>
            <p14:sldId id="405"/>
            <p14:sldId id="414"/>
            <p14:sldId id="415"/>
            <p14:sldId id="416"/>
            <p14:sldId id="418"/>
            <p14:sldId id="417"/>
            <p14:sldId id="419"/>
            <p14:sldId id="420"/>
            <p14:sldId id="423"/>
            <p14:sldId id="421"/>
            <p14:sldId id="422"/>
            <p14:sldId id="424"/>
            <p14:sldId id="425"/>
            <p14:sldId id="426"/>
            <p14:sldId id="427"/>
            <p14:sldId id="406"/>
            <p14:sldId id="407"/>
            <p14:sldId id="408"/>
            <p14:sldId id="409"/>
            <p14:sldId id="410"/>
            <p14:sldId id="411"/>
            <p14:sldId id="412"/>
            <p14:sldId id="413"/>
            <p14:sldId id="428"/>
            <p14:sldId id="291"/>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1" autoAdjust="0"/>
    <p:restoredTop sz="94676" autoAdjust="0"/>
  </p:normalViewPr>
  <p:slideViewPr>
    <p:cSldViewPr>
      <p:cViewPr>
        <p:scale>
          <a:sx n="80" d="100"/>
          <a:sy n="80" d="100"/>
        </p:scale>
        <p:origin x="-858" y="-6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0" d="100"/>
          <a:sy n="70" d="100"/>
        </p:scale>
        <p:origin x="-3246" y="-90"/>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1C2FC8-FD59-4DD6-AE72-E7E6D939061C}" type="datetimeFigureOut">
              <a:rPr lang="ru-RU" smtClean="0"/>
              <a:pPr/>
              <a:t>14.07.2021</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29D4D8-E3C2-4886-B827-080BF4BD2502}" type="slidenum">
              <a:rPr lang="ru-RU" smtClean="0"/>
              <a:pPr/>
              <a:t>‹#›</a:t>
            </a:fld>
            <a:endParaRPr lang="ru-RU"/>
          </a:p>
        </p:txBody>
      </p:sp>
    </p:spTree>
    <p:extLst>
      <p:ext uri="{BB962C8B-B14F-4D97-AF65-F5344CB8AC3E}">
        <p14:creationId xmlns:p14="http://schemas.microsoft.com/office/powerpoint/2010/main" xmlns="" val="1359738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229D4D8-E3C2-4886-B827-080BF4BD2502}" type="slidenum">
              <a:rPr lang="ru-RU" smtClean="0"/>
              <a:pPr/>
              <a:t>47</a:t>
            </a:fld>
            <a:endParaRPr lang="ru-RU"/>
          </a:p>
        </p:txBody>
      </p:sp>
    </p:spTree>
    <p:extLst>
      <p:ext uri="{BB962C8B-B14F-4D97-AF65-F5344CB8AC3E}">
        <p14:creationId xmlns:p14="http://schemas.microsoft.com/office/powerpoint/2010/main" xmlns="" val="42246287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1026" name="Picture 2" descr="Z:\Projects\Текущие\Проектная\FNS_2012\_БРЭНДБУК\out\PPT\3_1_present-01.jpg"/>
          <p:cNvPicPr>
            <a:picLocks noChangeAspect="1" noChangeArrowheads="1"/>
          </p:cNvPicPr>
          <p:nvPr/>
        </p:nvPicPr>
        <p:blipFill>
          <a:blip r:embed="rId2" cstate="print"/>
          <a:stretch>
            <a:fillRect/>
          </a:stretch>
        </p:blipFill>
        <p:spPr bwMode="auto">
          <a:xfrm>
            <a:off x="1358" y="1428"/>
            <a:ext cx="9142642" cy="6855616"/>
          </a:xfrm>
          <a:prstGeom prst="rect">
            <a:avLst/>
          </a:prstGeom>
          <a:noFill/>
        </p:spPr>
      </p:pic>
      <p:sp>
        <p:nvSpPr>
          <p:cNvPr id="2" name="Заголовок 1"/>
          <p:cNvSpPr>
            <a:spLocks noGrp="1"/>
          </p:cNvSpPr>
          <p:nvPr>
            <p:ph type="ctrTitle" hasCustomPrompt="1"/>
          </p:nvPr>
        </p:nvSpPr>
        <p:spPr>
          <a:xfrm>
            <a:off x="685800" y="3363689"/>
            <a:ext cx="7772400" cy="1470025"/>
          </a:xfrm>
        </p:spPr>
        <p:txBody>
          <a:bodyPr>
            <a:normAutofit/>
          </a:bodyPr>
          <a:lstStyle>
            <a:lvl1pPr>
              <a:defRPr sz="5000" b="1">
                <a:solidFill>
                  <a:schemeClr val="bg1"/>
                </a:solidFill>
                <a:latin typeface="+mj-lt"/>
              </a:defRPr>
            </a:lvl1pPr>
          </a:lstStyle>
          <a:p>
            <a:r>
              <a:rPr lang="ru-RU" dirty="0" smtClean="0"/>
              <a:t>НАЗВАНИЕ ПРЕЗЕНТАЦИИ</a:t>
            </a:r>
            <a:endParaRPr lang="ru-RU" dirty="0"/>
          </a:p>
        </p:txBody>
      </p:sp>
      <p:sp>
        <p:nvSpPr>
          <p:cNvPr id="3" name="Подзаголовок 2"/>
          <p:cNvSpPr>
            <a:spLocks noGrp="1"/>
          </p:cNvSpPr>
          <p:nvPr>
            <p:ph type="subTitle" idx="1" hasCustomPrompt="1"/>
          </p:nvPr>
        </p:nvSpPr>
        <p:spPr>
          <a:xfrm>
            <a:off x="1371600" y="4865834"/>
            <a:ext cx="6400800" cy="1752600"/>
          </a:xfrm>
        </p:spPr>
        <p:txBody>
          <a:bodyPr>
            <a:normAutofit/>
          </a:bodyPr>
          <a:lstStyle>
            <a:lvl1pPr marL="0" indent="0" algn="ctr">
              <a:buNone/>
              <a:defRPr sz="2800" b="0">
                <a:solidFill>
                  <a:schemeClr val="bg1"/>
                </a:solidFill>
                <a:latin typeface="+mj-lt"/>
              </a:defRPr>
            </a:lvl1pPr>
            <a:lvl2pPr marL="457119" indent="0" algn="ctr">
              <a:buNone/>
              <a:defRPr>
                <a:solidFill>
                  <a:schemeClr val="tx1">
                    <a:tint val="75000"/>
                  </a:schemeClr>
                </a:solidFill>
              </a:defRPr>
            </a:lvl2pPr>
            <a:lvl3pPr marL="914239" indent="0" algn="ctr">
              <a:buNone/>
              <a:defRPr>
                <a:solidFill>
                  <a:schemeClr val="tx1">
                    <a:tint val="75000"/>
                  </a:schemeClr>
                </a:solidFill>
              </a:defRPr>
            </a:lvl3pPr>
            <a:lvl4pPr marL="1371358" indent="0" algn="ctr">
              <a:buNone/>
              <a:defRPr>
                <a:solidFill>
                  <a:schemeClr val="tx1">
                    <a:tint val="75000"/>
                  </a:schemeClr>
                </a:solidFill>
              </a:defRPr>
            </a:lvl4pPr>
            <a:lvl5pPr marL="1828477" indent="0" algn="ctr">
              <a:buNone/>
              <a:defRPr>
                <a:solidFill>
                  <a:schemeClr val="tx1">
                    <a:tint val="75000"/>
                  </a:schemeClr>
                </a:solidFill>
              </a:defRPr>
            </a:lvl5pPr>
            <a:lvl6pPr marL="2285596" indent="0" algn="ctr">
              <a:buNone/>
              <a:defRPr>
                <a:solidFill>
                  <a:schemeClr val="tx1">
                    <a:tint val="75000"/>
                  </a:schemeClr>
                </a:solidFill>
              </a:defRPr>
            </a:lvl6pPr>
            <a:lvl7pPr marL="2742716" indent="0" algn="ctr">
              <a:buNone/>
              <a:defRPr>
                <a:solidFill>
                  <a:schemeClr val="tx1">
                    <a:tint val="75000"/>
                  </a:schemeClr>
                </a:solidFill>
              </a:defRPr>
            </a:lvl7pPr>
            <a:lvl8pPr marL="3199835" indent="0" algn="ctr">
              <a:buNone/>
              <a:defRPr>
                <a:solidFill>
                  <a:schemeClr val="tx1">
                    <a:tint val="75000"/>
                  </a:schemeClr>
                </a:solidFill>
              </a:defRPr>
            </a:lvl8pPr>
            <a:lvl9pPr marL="3656954" indent="0" algn="ctr">
              <a:buNone/>
              <a:defRPr>
                <a:solidFill>
                  <a:schemeClr val="tx1">
                    <a:tint val="75000"/>
                  </a:schemeClr>
                </a:solidFill>
              </a:defRPr>
            </a:lvl9pPr>
          </a:lstStyle>
          <a:p>
            <a:r>
              <a:rPr lang="ru-RU" dirty="0" smtClean="0"/>
              <a:t>22.12.2012</a:t>
            </a:r>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119" indent="0">
              <a:buNone/>
              <a:defRPr sz="2800"/>
            </a:lvl2pPr>
            <a:lvl3pPr marL="914239" indent="0">
              <a:buNone/>
              <a:defRPr sz="2400"/>
            </a:lvl3pPr>
            <a:lvl4pPr marL="1371358" indent="0">
              <a:buNone/>
              <a:defRPr sz="2000"/>
            </a:lvl4pPr>
            <a:lvl5pPr marL="1828477" indent="0">
              <a:buNone/>
              <a:defRPr sz="2000"/>
            </a:lvl5pPr>
            <a:lvl6pPr marL="2285596" indent="0">
              <a:buNone/>
              <a:defRPr sz="2000"/>
            </a:lvl6pPr>
            <a:lvl7pPr marL="2742716" indent="0">
              <a:buNone/>
              <a:defRPr sz="2000"/>
            </a:lvl7pPr>
            <a:lvl8pPr marL="3199835" indent="0">
              <a:buNone/>
              <a:defRPr sz="2000"/>
            </a:lvl8pPr>
            <a:lvl9pPr marL="3656954"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753350" y="303213"/>
            <a:ext cx="2405063" cy="64516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534988" y="303213"/>
            <a:ext cx="7065962" cy="64516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Заголовок и объект">
    <p:spTree>
      <p:nvGrpSpPr>
        <p:cNvPr id="1" name=""/>
        <p:cNvGrpSpPr/>
        <p:nvPr/>
      </p:nvGrpSpPr>
      <p:grpSpPr>
        <a:xfrm>
          <a:off x="0" y="0"/>
          <a:ext cx="0" cy="0"/>
          <a:chOff x="0" y="0"/>
          <a:chExt cx="0" cy="0"/>
        </a:xfrm>
      </p:grpSpPr>
      <p:pic>
        <p:nvPicPr>
          <p:cNvPr id="2050" name="Picture 2" descr="Z:\Projects\Текущие\Проектная\FNS_2012\_БРЭНДБУК\out\PPT\3_1_present_A4-03.png"/>
          <p:cNvPicPr>
            <a:picLocks noChangeAspect="1" noChangeArrowheads="1"/>
          </p:cNvPicPr>
          <p:nvPr/>
        </p:nvPicPr>
        <p:blipFill>
          <a:blip r:embed="rId2" cstate="print"/>
          <a:stretch>
            <a:fillRect/>
          </a:stretch>
        </p:blipFill>
        <p:spPr bwMode="auto">
          <a:xfrm>
            <a:off x="1357" y="1913"/>
            <a:ext cx="9142643" cy="6855616"/>
          </a:xfrm>
          <a:prstGeom prst="rect">
            <a:avLst/>
          </a:prstGeom>
          <a:noFill/>
        </p:spPr>
      </p:pic>
      <p:sp>
        <p:nvSpPr>
          <p:cNvPr id="3" name="Содержимое 2"/>
          <p:cNvSpPr>
            <a:spLocks noGrp="1"/>
          </p:cNvSpPr>
          <p:nvPr>
            <p:ph idx="1"/>
          </p:nvPr>
        </p:nvSpPr>
        <p:spPr>
          <a:xfrm>
            <a:off x="822635" y="1606871"/>
            <a:ext cx="7320689" cy="4829253"/>
          </a:xfrm>
        </p:spPr>
        <p:txBody>
          <a:bodyPr/>
          <a:lstStyle>
            <a:lvl1pPr marL="318641" indent="0">
              <a:buFontTx/>
              <a:buNone/>
              <a:defRPr b="1">
                <a:latin typeface="+mj-lt"/>
              </a:defRPr>
            </a:lvl1pPr>
            <a:lvl2pPr marL="315858" indent="2783">
              <a:defRPr>
                <a:latin typeface="+mj-lt"/>
              </a:defRPr>
            </a:lvl2pPr>
            <a:lvl3pPr marL="551012" indent="-228197">
              <a:tabLst/>
              <a:defRPr>
                <a:latin typeface="+mj-lt"/>
              </a:defRPr>
            </a:lvl3pPr>
            <a:lvl4pPr marL="0" indent="315858">
              <a:lnSpc>
                <a:spcPts val="1578"/>
              </a:lnSpc>
              <a:spcBef>
                <a:spcPts val="351"/>
              </a:spcBef>
              <a:defRPr>
                <a:latin typeface="+mj-lt"/>
              </a:defRPr>
            </a:lvl4pPr>
            <a:lvl5pPr>
              <a:lnSpc>
                <a:spcPts val="1578"/>
              </a:lnSpc>
              <a:spcBef>
                <a:spcPts val="351"/>
              </a:spcBef>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TextBox 9"/>
          <p:cNvSpPr txBox="1"/>
          <p:nvPr/>
        </p:nvSpPr>
        <p:spPr>
          <a:xfrm>
            <a:off x="5926640" y="5127076"/>
            <a:ext cx="923618" cy="376853"/>
          </a:xfrm>
          <a:prstGeom prst="rect">
            <a:avLst/>
          </a:prstGeom>
          <a:noFill/>
        </p:spPr>
        <p:txBody>
          <a:bodyPr wrap="square" lIns="80147" tIns="40074" rIns="80147" bIns="40074" rtlCol="0">
            <a:noAutofit/>
          </a:bodyPr>
          <a:lstStyle/>
          <a:p>
            <a:endParaRPr lang="ru-RU" dirty="0"/>
          </a:p>
        </p:txBody>
      </p:sp>
      <p:sp>
        <p:nvSpPr>
          <p:cNvPr id="13" name="Заголовок 12"/>
          <p:cNvSpPr>
            <a:spLocks noGrp="1"/>
          </p:cNvSpPr>
          <p:nvPr>
            <p:ph type="title" hasCustomPrompt="1"/>
          </p:nvPr>
        </p:nvSpPr>
        <p:spPr>
          <a:xfrm>
            <a:off x="822635" y="501069"/>
            <a:ext cx="7337192" cy="1105803"/>
          </a:xfrm>
        </p:spPr>
        <p:txBody>
          <a:bodyPr/>
          <a:lstStyle>
            <a:lvl1pPr marL="0" marR="0" indent="0" defTabSz="914239" rtl="0" eaLnBrk="1" fontAlgn="auto" latinLnBrk="0" hangingPunct="1">
              <a:lnSpc>
                <a:spcPct val="100000"/>
              </a:lnSpc>
              <a:spcBef>
                <a:spcPct val="0"/>
              </a:spcBef>
              <a:spcAft>
                <a:spcPts val="0"/>
              </a:spcAft>
              <a:tabLst/>
              <a:defRPr sz="4700"/>
            </a:lvl1pPr>
          </a:lstStyle>
          <a:p>
            <a:pPr marL="0" marR="0" lvl="0" indent="0" defTabSz="914239"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14" name="Номер слайда 13"/>
          <p:cNvSpPr>
            <a:spLocks noGrp="1"/>
          </p:cNvSpPr>
          <p:nvPr>
            <p:ph type="sldNum" sz="quarter" idx="11"/>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pic>
        <p:nvPicPr>
          <p:cNvPr id="2" name="Picture 2" descr="Z:\Projects\Текущие\Проектная\FNS_2012\_БРЭНДБУК\out\PPT\3_1_present_A4-04.png"/>
          <p:cNvPicPr>
            <a:picLocks noChangeAspect="1" noChangeArrowheads="1"/>
          </p:cNvPicPr>
          <p:nvPr/>
        </p:nvPicPr>
        <p:blipFill>
          <a:blip r:embed="rId2" cstate="print"/>
          <a:stretch>
            <a:fillRect/>
          </a:stretch>
        </p:blipFill>
        <p:spPr bwMode="auto">
          <a:xfrm>
            <a:off x="0" y="472"/>
            <a:ext cx="9142643" cy="6855616"/>
          </a:xfrm>
          <a:prstGeom prst="rect">
            <a:avLst/>
          </a:prstGeom>
          <a:noFill/>
        </p:spPr>
      </p:pic>
      <p:sp>
        <p:nvSpPr>
          <p:cNvPr id="3" name="Содержимое 2"/>
          <p:cNvSpPr>
            <a:spLocks noGrp="1"/>
          </p:cNvSpPr>
          <p:nvPr>
            <p:ph idx="1"/>
          </p:nvPr>
        </p:nvSpPr>
        <p:spPr>
          <a:xfrm>
            <a:off x="822635" y="1606871"/>
            <a:ext cx="7320689" cy="4829253"/>
          </a:xfrm>
        </p:spPr>
        <p:txBody>
          <a:bodyPr/>
          <a:lstStyle>
            <a:lvl1pPr marL="318641" indent="0">
              <a:buFontTx/>
              <a:buNone/>
              <a:defRPr b="1">
                <a:latin typeface="+mj-lt"/>
              </a:defRPr>
            </a:lvl1pPr>
            <a:lvl2pPr marL="318641" indent="0">
              <a:defRPr>
                <a:latin typeface="+mj-lt"/>
              </a:defRPr>
            </a:lvl2pPr>
            <a:lvl3pPr marL="551012" indent="-228197">
              <a:defRPr>
                <a:latin typeface="+mj-lt"/>
              </a:defRPr>
            </a:lvl3pPr>
            <a:lvl4pPr marL="0" indent="315858">
              <a:defRPr>
                <a:latin typeface="+mj-lt"/>
              </a:defRPr>
            </a:lvl4pPr>
            <a:lvl5pPr marL="1257865" indent="0">
              <a:buNone/>
              <a:defRPr>
                <a:latin typeface="+mj-lt"/>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0" name="Заголовок 9"/>
          <p:cNvSpPr>
            <a:spLocks noGrp="1"/>
          </p:cNvSpPr>
          <p:nvPr>
            <p:ph type="title" hasCustomPrompt="1"/>
          </p:nvPr>
        </p:nvSpPr>
        <p:spPr>
          <a:xfrm>
            <a:off x="821926" y="501069"/>
            <a:ext cx="7337901" cy="1105803"/>
          </a:xfrm>
        </p:spPr>
        <p:txBody>
          <a:bodyPr/>
          <a:lstStyle>
            <a:lvl1pPr marL="0" marR="0" indent="0" defTabSz="914239" rtl="0" eaLnBrk="1" fontAlgn="auto" latinLnBrk="0" hangingPunct="1">
              <a:lnSpc>
                <a:spcPct val="100000"/>
              </a:lnSpc>
              <a:spcBef>
                <a:spcPct val="0"/>
              </a:spcBef>
              <a:spcAft>
                <a:spcPts val="0"/>
              </a:spcAft>
              <a:tabLst/>
              <a:defRPr sz="4700"/>
            </a:lvl1pPr>
          </a:lstStyle>
          <a:p>
            <a:pPr marL="0" marR="0" lvl="0" indent="0" defTabSz="914239" rtl="0" eaLnBrk="1" fontAlgn="auto" latinLnBrk="0" hangingPunct="1">
              <a:lnSpc>
                <a:spcPct val="100000"/>
              </a:lnSpc>
              <a:spcBef>
                <a:spcPct val="0"/>
              </a:spcBef>
              <a:spcAft>
                <a:spcPts val="0"/>
              </a:spcAft>
              <a:tabLst/>
              <a:defRPr/>
            </a:pPr>
            <a:r>
              <a:rPr kumimoji="0" lang="ru-RU" sz="4200" b="1" i="0" u="none" strike="noStrike" kern="1200" cap="none" spc="0" normalizeH="0" baseline="0" noProof="0" dirty="0" smtClean="0">
                <a:ln>
                  <a:noFill/>
                </a:ln>
                <a:solidFill>
                  <a:srgbClr val="005AA9"/>
                </a:solidFill>
                <a:effectLst/>
                <a:uLnTx/>
                <a:uFillTx/>
                <a:latin typeface="+mj-lt"/>
                <a:ea typeface="+mj-ea"/>
                <a:cs typeface="+mj-cs"/>
              </a:rPr>
              <a:t>1/ ЗАГОЛОВОК СЛАЙДА</a:t>
            </a:r>
          </a:p>
        </p:txBody>
      </p:sp>
      <p:sp>
        <p:nvSpPr>
          <p:cNvPr id="20" name="Номер слайда 19"/>
          <p:cNvSpPr>
            <a:spLocks noGrp="1"/>
          </p:cNvSpPr>
          <p:nvPr>
            <p:ph type="sldNum" sz="quarter" idx="11"/>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6" name="Picture 2" descr="Z:\Projects\Текущие\Проектная\FNS_2012\_БРЭНДБУК\out\PPT\3_1_present_A4-03.png"/>
          <p:cNvPicPr>
            <a:picLocks noChangeAspect="1" noChangeArrowheads="1"/>
          </p:cNvPicPr>
          <p:nvPr/>
        </p:nvPicPr>
        <p:blipFill>
          <a:blip r:embed="rId2" cstate="print"/>
          <a:stretch>
            <a:fillRect/>
          </a:stretch>
        </p:blipFill>
        <p:spPr bwMode="auto">
          <a:xfrm>
            <a:off x="0" y="1"/>
            <a:ext cx="9142643" cy="6855616"/>
          </a:xfrm>
          <a:prstGeom prst="rect">
            <a:avLst/>
          </a:prstGeom>
          <a:noFill/>
        </p:spPr>
      </p:pic>
      <p:sp>
        <p:nvSpPr>
          <p:cNvPr id="2" name="Заголовок 1"/>
          <p:cNvSpPr>
            <a:spLocks noGrp="1"/>
          </p:cNvSpPr>
          <p:nvPr>
            <p:ph type="title"/>
          </p:nvPr>
        </p:nvSpPr>
        <p:spPr>
          <a:xfrm>
            <a:off x="822635" y="1012506"/>
            <a:ext cx="7320689" cy="2024630"/>
          </a:xfrm>
        </p:spPr>
        <p:txBody>
          <a:bodyPr anchor="t"/>
          <a:lstStyle>
            <a:lvl1pPr algn="l">
              <a:defRPr sz="4000" b="1" cap="all"/>
            </a:lvl1pPr>
          </a:lstStyle>
          <a:p>
            <a:r>
              <a:rPr lang="ru-RU" smtClean="0"/>
              <a:t>Образец заголовка</a:t>
            </a:r>
            <a:endParaRPr lang="ru-RU" dirty="0"/>
          </a:p>
        </p:txBody>
      </p:sp>
      <p:sp>
        <p:nvSpPr>
          <p:cNvPr id="3" name="Текст 2"/>
          <p:cNvSpPr>
            <a:spLocks noGrp="1"/>
          </p:cNvSpPr>
          <p:nvPr>
            <p:ph type="body" idx="1"/>
          </p:nvPr>
        </p:nvSpPr>
        <p:spPr>
          <a:xfrm>
            <a:off x="822635" y="3429720"/>
            <a:ext cx="7320689" cy="3006404"/>
          </a:xfrm>
        </p:spPr>
        <p:txBody>
          <a:bodyPr anchor="t"/>
          <a:lstStyle>
            <a:lvl1pPr marL="0" indent="0">
              <a:buNone/>
              <a:defRPr sz="2000">
                <a:solidFill>
                  <a:schemeClr val="tx1">
                    <a:tint val="75000"/>
                  </a:schemeClr>
                </a:solidFill>
              </a:defRPr>
            </a:lvl1pPr>
            <a:lvl2pPr marL="457119" indent="0">
              <a:buNone/>
              <a:defRPr sz="1800">
                <a:solidFill>
                  <a:schemeClr val="tx1">
                    <a:tint val="75000"/>
                  </a:schemeClr>
                </a:solidFill>
              </a:defRPr>
            </a:lvl2pPr>
            <a:lvl3pPr marL="914239" indent="0">
              <a:buNone/>
              <a:defRPr sz="1600">
                <a:solidFill>
                  <a:schemeClr val="tx1">
                    <a:tint val="75000"/>
                  </a:schemeClr>
                </a:solidFill>
              </a:defRPr>
            </a:lvl3pPr>
            <a:lvl4pPr marL="1371358" indent="0">
              <a:buNone/>
              <a:defRPr sz="1400">
                <a:solidFill>
                  <a:schemeClr val="tx1">
                    <a:tint val="75000"/>
                  </a:schemeClr>
                </a:solidFill>
              </a:defRPr>
            </a:lvl4pPr>
            <a:lvl5pPr marL="1828477" indent="0">
              <a:buNone/>
              <a:defRPr sz="1400">
                <a:solidFill>
                  <a:schemeClr val="tx1">
                    <a:tint val="75000"/>
                  </a:schemeClr>
                </a:solidFill>
              </a:defRPr>
            </a:lvl5pPr>
            <a:lvl6pPr marL="2285596" indent="0">
              <a:buNone/>
              <a:defRPr sz="1400">
                <a:solidFill>
                  <a:schemeClr val="tx1">
                    <a:tint val="75000"/>
                  </a:schemeClr>
                </a:solidFill>
              </a:defRPr>
            </a:lvl6pPr>
            <a:lvl7pPr marL="2742716" indent="0">
              <a:buNone/>
              <a:defRPr sz="1400">
                <a:solidFill>
                  <a:schemeClr val="tx1">
                    <a:tint val="75000"/>
                  </a:schemeClr>
                </a:solidFill>
              </a:defRPr>
            </a:lvl7pPr>
            <a:lvl8pPr marL="3199835" indent="0">
              <a:buNone/>
              <a:defRPr sz="1400">
                <a:solidFill>
                  <a:schemeClr val="tx1">
                    <a:tint val="75000"/>
                  </a:schemeClr>
                </a:solidFill>
              </a:defRPr>
            </a:lvl8pPr>
            <a:lvl9pPr marL="3656954" indent="0">
              <a:buNone/>
              <a:defRPr sz="1400">
                <a:solidFill>
                  <a:schemeClr val="tx1">
                    <a:tint val="75000"/>
                  </a:schemeClr>
                </a:solidFill>
              </a:defRPr>
            </a:lvl9pPr>
          </a:lstStyle>
          <a:p>
            <a:pPr lvl="0"/>
            <a:r>
              <a:rPr lang="ru-RU" smtClean="0"/>
              <a:t>Образец текста</a:t>
            </a:r>
          </a:p>
        </p:txBody>
      </p:sp>
      <p:sp>
        <p:nvSpPr>
          <p:cNvPr id="14" name="Номер слайда 13"/>
          <p:cNvSpPr>
            <a:spLocks noGrp="1"/>
          </p:cNvSpPr>
          <p:nvPr>
            <p:ph type="sldNum" sz="quarter" idx="11"/>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7" name="Picture 2" descr="Z:\Projects\Текущие\Проектная\FNS_2012\_БРЭНДБУК\out\PPT\3_1_present_A4-03.png"/>
          <p:cNvPicPr>
            <a:picLocks noChangeAspect="1" noChangeArrowheads="1"/>
          </p:cNvPicPr>
          <p:nvPr/>
        </p:nvPicPr>
        <p:blipFill>
          <a:blip r:embed="rId2" cstate="print"/>
          <a:stretch>
            <a:fillRect/>
          </a:stretch>
        </p:blipFill>
        <p:spPr bwMode="auto">
          <a:xfrm>
            <a:off x="1357" y="1913"/>
            <a:ext cx="9142643" cy="6855616"/>
          </a:xfrm>
          <a:prstGeom prst="rect">
            <a:avLst/>
          </a:prstGeom>
          <a:noFill/>
        </p:spPr>
      </p:pic>
      <p:sp>
        <p:nvSpPr>
          <p:cNvPr id="2" name="Заголовок 1"/>
          <p:cNvSpPr>
            <a:spLocks noGrp="1"/>
          </p:cNvSpPr>
          <p:nvPr>
            <p:ph type="title"/>
          </p:nvPr>
        </p:nvSpPr>
        <p:spPr>
          <a:xfrm>
            <a:off x="822635" y="501068"/>
            <a:ext cx="7337192" cy="1105804"/>
          </a:xfrm>
        </p:spPr>
        <p:txBody>
          <a:bodyPr/>
          <a:lstStyle>
            <a:lvl1pPr algn="l">
              <a:defRPr/>
            </a:lvl1pPr>
          </a:lstStyle>
          <a:p>
            <a:r>
              <a:rPr lang="ru-RU" smtClean="0"/>
              <a:t>Образец заголовка</a:t>
            </a:r>
            <a:endParaRPr lang="ru-RU" dirty="0"/>
          </a:p>
        </p:txBody>
      </p:sp>
      <p:sp>
        <p:nvSpPr>
          <p:cNvPr id="3" name="Содержимое 2"/>
          <p:cNvSpPr>
            <a:spLocks noGrp="1"/>
          </p:cNvSpPr>
          <p:nvPr>
            <p:ph sz="half" idx="1"/>
          </p:nvPr>
        </p:nvSpPr>
        <p:spPr>
          <a:xfrm>
            <a:off x="822635" y="1606871"/>
            <a:ext cx="3620764"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Содержимое 3"/>
          <p:cNvSpPr>
            <a:spLocks noGrp="1"/>
          </p:cNvSpPr>
          <p:nvPr>
            <p:ph sz="half" idx="2"/>
          </p:nvPr>
        </p:nvSpPr>
        <p:spPr>
          <a:xfrm>
            <a:off x="4514929" y="1606871"/>
            <a:ext cx="3644897" cy="469579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3" name="Номер слайда 12"/>
          <p:cNvSpPr>
            <a:spLocks noGrp="1"/>
          </p:cNvSpPr>
          <p:nvPr>
            <p:ph type="sldNum" sz="quarter" idx="11"/>
          </p:nvPr>
        </p:nvSpPr>
        <p:spPr/>
        <p:txBody>
          <a:bodyPr/>
          <a:lstStyle/>
          <a:p>
            <a:fld id="{CA23BF2F-DBB2-44DD-851C-680546E4E6C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2634" y="501067"/>
            <a:ext cx="7864166" cy="1105804"/>
          </a:xfrm>
        </p:spPr>
        <p:txBody>
          <a:bodyPr/>
          <a:lstStyle>
            <a:lvl1pPr>
              <a:defRPr/>
            </a:lvl1pPr>
          </a:lstStyle>
          <a:p>
            <a:r>
              <a:rPr lang="ru-RU" smtClean="0"/>
              <a:t>Образец заголовка</a:t>
            </a:r>
            <a:endParaRPr lang="ru-RU" dirty="0"/>
          </a:p>
        </p:txBody>
      </p:sp>
      <p:sp>
        <p:nvSpPr>
          <p:cNvPr id="3" name="Текст 2"/>
          <p:cNvSpPr>
            <a:spLocks noGrp="1"/>
          </p:cNvSpPr>
          <p:nvPr>
            <p:ph type="body" idx="1"/>
          </p:nvPr>
        </p:nvSpPr>
        <p:spPr>
          <a:xfrm>
            <a:off x="822634" y="1606871"/>
            <a:ext cx="3674753" cy="568003"/>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822634" y="2174876"/>
            <a:ext cx="3674753" cy="42612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5" name="Текст 4"/>
          <p:cNvSpPr>
            <a:spLocks noGrp="1"/>
          </p:cNvSpPr>
          <p:nvPr>
            <p:ph type="body" sz="quarter" idx="3"/>
          </p:nvPr>
        </p:nvSpPr>
        <p:spPr>
          <a:xfrm>
            <a:off x="4572001" y="1606871"/>
            <a:ext cx="3587825" cy="568003"/>
          </a:xfrm>
        </p:spPr>
        <p:txBody>
          <a:bodyPr anchor="b"/>
          <a:lstStyle>
            <a:lvl1pPr marL="0" indent="0">
              <a:buNone/>
              <a:defRPr sz="2400" b="1"/>
            </a:lvl1pPr>
            <a:lvl2pPr marL="457119" indent="0">
              <a:buNone/>
              <a:defRPr sz="2000" b="1"/>
            </a:lvl2pPr>
            <a:lvl3pPr marL="914239" indent="0">
              <a:buNone/>
              <a:defRPr sz="1800" b="1"/>
            </a:lvl3pPr>
            <a:lvl4pPr marL="1371358" indent="0">
              <a:buNone/>
              <a:defRPr sz="1600" b="1"/>
            </a:lvl4pPr>
            <a:lvl5pPr marL="1828477" indent="0">
              <a:buNone/>
              <a:defRPr sz="1600" b="1"/>
            </a:lvl5pPr>
            <a:lvl6pPr marL="2285596" indent="0">
              <a:buNone/>
              <a:defRPr sz="1600" b="1"/>
            </a:lvl6pPr>
            <a:lvl7pPr marL="2742716" indent="0">
              <a:buNone/>
              <a:defRPr sz="1600" b="1"/>
            </a:lvl7pPr>
            <a:lvl8pPr marL="3199835" indent="0">
              <a:buNone/>
              <a:defRPr sz="1600" b="1"/>
            </a:lvl8pPr>
            <a:lvl9pPr marL="3656954"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572001" y="2188098"/>
            <a:ext cx="3587825" cy="424802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11" name="Дата 10"/>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12" name="Номер слайда 11"/>
          <p:cNvSpPr>
            <a:spLocks noGrp="1"/>
          </p:cNvSpPr>
          <p:nvPr>
            <p:ph type="sldNum" sz="quarter" idx="11"/>
          </p:nvPr>
        </p:nvSpPr>
        <p:spPr/>
        <p:txBody>
          <a:bodyPr/>
          <a:lstStyle/>
          <a:p>
            <a:fld id="{CA23BF2F-DBB2-44DD-851C-680546E4E6C8}" type="slidenum">
              <a:rPr lang="ru-RU" smtClean="0"/>
              <a:pPr/>
              <a:t>‹#›</a:t>
            </a:fld>
            <a:endParaRPr lang="ru-RU"/>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8" name="Picture 2" descr="Z:\Projects\Текущие\Проектная\FNS_2012\_БРЭНДБУК\out\PPT\3_1_present_A4-03.png"/>
          <p:cNvPicPr>
            <a:picLocks noChangeAspect="1" noChangeArrowheads="1"/>
          </p:cNvPicPr>
          <p:nvPr/>
        </p:nvPicPr>
        <p:blipFill>
          <a:blip r:embed="rId2" cstate="print"/>
          <a:stretch>
            <a:fillRect/>
          </a:stretch>
        </p:blipFill>
        <p:spPr bwMode="auto">
          <a:xfrm>
            <a:off x="1357" y="1913"/>
            <a:ext cx="9142643" cy="6855616"/>
          </a:xfrm>
          <a:prstGeom prst="rect">
            <a:avLst/>
          </a:prstGeom>
          <a:noFill/>
        </p:spPr>
      </p:pic>
      <p:sp>
        <p:nvSpPr>
          <p:cNvPr id="2" name="Заголовок 1"/>
          <p:cNvSpPr>
            <a:spLocks noGrp="1"/>
          </p:cNvSpPr>
          <p:nvPr>
            <p:ph type="title"/>
          </p:nvPr>
        </p:nvSpPr>
        <p:spPr>
          <a:xfrm>
            <a:off x="822635" y="501068"/>
            <a:ext cx="7864166" cy="1105804"/>
          </a:xfrm>
        </p:spPr>
        <p:txBody>
          <a:bodyPr/>
          <a:lstStyle>
            <a:lvl1pPr algn="l">
              <a:defRPr/>
            </a:lvl1pPr>
          </a:lstStyle>
          <a:p>
            <a:r>
              <a:rPr lang="ru-RU" smtClean="0"/>
              <a:t>Образец заголовка</a:t>
            </a:r>
            <a:endParaRPr lang="ru-RU" dirty="0"/>
          </a:p>
        </p:txBody>
      </p:sp>
      <p:sp>
        <p:nvSpPr>
          <p:cNvPr id="11" name="Дата 10"/>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12" name="Номер слайда 11"/>
          <p:cNvSpPr>
            <a:spLocks noGrp="1"/>
          </p:cNvSpPr>
          <p:nvPr>
            <p:ph type="sldNum" sz="quarter" idx="11"/>
          </p:nvPr>
        </p:nvSpPr>
        <p:spPr/>
        <p:txBody>
          <a:bodyPr/>
          <a:lstStyle/>
          <a:p>
            <a:fld id="{CA23BF2F-DBB2-44DD-851C-680546E4E6C8}" type="slidenum">
              <a:rPr lang="ru-RU" smtClean="0"/>
              <a:pPr/>
              <a:t>‹#›</a:t>
            </a:fld>
            <a:endParaRPr lang="ru-RU"/>
          </a:p>
        </p:txBody>
      </p:sp>
      <p:sp>
        <p:nvSpPr>
          <p:cNvPr id="13" name="Нижний колонтитул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5" name="Номер слайда 5"/>
          <p:cNvSpPr>
            <a:spLocks noGrp="1"/>
          </p:cNvSpPr>
          <p:nvPr>
            <p:ph type="sldNum" sz="quarter" idx="4"/>
          </p:nvPr>
        </p:nvSpPr>
        <p:spPr>
          <a:xfrm>
            <a:off x="8191048" y="5872591"/>
            <a:ext cx="567428" cy="653106"/>
          </a:xfrm>
          <a:prstGeom prst="rect">
            <a:avLst/>
          </a:prstGeom>
        </p:spPr>
        <p:txBody>
          <a:bodyPr vert="horz" lIns="91424" tIns="45712" rIns="91424" bIns="45712" rtlCol="0" anchor="ctr">
            <a:normAutofit/>
          </a:bodyPr>
          <a:lstStyle>
            <a:lvl1pPr algn="ctr">
              <a:defRPr sz="2400" i="0">
                <a:solidFill>
                  <a:schemeClr val="bg1"/>
                </a:solidFill>
                <a:latin typeface="+mj-lt"/>
              </a:defRPr>
            </a:lvl1pPr>
          </a:lstStyle>
          <a:p>
            <a:fld id="{CA23BF2F-DBB2-44DD-851C-680546E4E6C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435100"/>
            <a:ext cx="3008313" cy="4691063"/>
          </a:xfrm>
        </p:spPr>
        <p:txBody>
          <a:bodyPr/>
          <a:lstStyle>
            <a:lvl1pPr marL="0" indent="0">
              <a:buNone/>
              <a:defRPr sz="1400"/>
            </a:lvl1pPr>
            <a:lvl2pPr marL="457119" indent="0">
              <a:buNone/>
              <a:defRPr sz="1200"/>
            </a:lvl2pPr>
            <a:lvl3pPr marL="914239" indent="0">
              <a:buNone/>
              <a:defRPr sz="1000"/>
            </a:lvl3pPr>
            <a:lvl4pPr marL="1371358" indent="0">
              <a:buNone/>
              <a:defRPr sz="900"/>
            </a:lvl4pPr>
            <a:lvl5pPr marL="1828477" indent="0">
              <a:buNone/>
              <a:defRPr sz="900"/>
            </a:lvl5pPr>
            <a:lvl6pPr marL="2285596" indent="0">
              <a:buNone/>
              <a:defRPr sz="900"/>
            </a:lvl6pPr>
            <a:lvl7pPr marL="2742716" indent="0">
              <a:buNone/>
              <a:defRPr sz="900"/>
            </a:lvl7pPr>
            <a:lvl8pPr marL="3199835" indent="0">
              <a:buNone/>
              <a:defRPr sz="900"/>
            </a:lvl8pPr>
            <a:lvl9pPr marL="3656954"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8AED0A7-4D55-40B2-A26E-B05B85AECDFB}" type="datetimeFigureOut">
              <a:rPr lang="ru-RU" smtClean="0"/>
              <a:pPr/>
              <a:t>14.07.2021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A23BF2F-DBB2-44DD-851C-680546E4E6C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15953" y="490021"/>
            <a:ext cx="7343873" cy="1110281"/>
          </a:xfrm>
          <a:prstGeom prst="rect">
            <a:avLst/>
          </a:prstGeom>
        </p:spPr>
        <p:txBody>
          <a:bodyPr vert="horz" lIns="91424" tIns="45712" rIns="91424" bIns="45712"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815953" y="1600200"/>
            <a:ext cx="7343873" cy="4835924"/>
          </a:xfrm>
          <a:prstGeom prst="rect">
            <a:avLst/>
          </a:prstGeom>
        </p:spPr>
        <p:txBody>
          <a:bodyPr vert="horz" lIns="91424" tIns="45712" rIns="91424" bIns="45712"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1" y="6356351"/>
            <a:ext cx="2133600" cy="365125"/>
          </a:xfrm>
          <a:prstGeom prst="rect">
            <a:avLst/>
          </a:prstGeom>
        </p:spPr>
        <p:txBody>
          <a:bodyPr vert="horz" lIns="91424" tIns="45712" rIns="91424" bIns="45712" rtlCol="0" anchor="ctr"/>
          <a:lstStyle>
            <a:lvl1pPr algn="l">
              <a:defRPr sz="1200">
                <a:solidFill>
                  <a:schemeClr val="tx1">
                    <a:tint val="75000"/>
                  </a:schemeClr>
                </a:solidFill>
              </a:defRPr>
            </a:lvl1pPr>
          </a:lstStyle>
          <a:p>
            <a:fld id="{E8AED0A7-4D55-40B2-A26E-B05B85AECDFB}" type="datetimeFigureOut">
              <a:rPr lang="ru-RU" smtClean="0"/>
              <a:pPr/>
              <a:t>14.07.2021</a:t>
            </a:fld>
            <a:endParaRPr lang="ru-RU"/>
          </a:p>
        </p:txBody>
      </p:sp>
      <p:sp>
        <p:nvSpPr>
          <p:cNvPr id="5" name="Нижний колонтитул 4"/>
          <p:cNvSpPr>
            <a:spLocks noGrp="1"/>
          </p:cNvSpPr>
          <p:nvPr>
            <p:ph type="ftr" sz="quarter" idx="3"/>
          </p:nvPr>
        </p:nvSpPr>
        <p:spPr>
          <a:xfrm>
            <a:off x="3124201" y="6356351"/>
            <a:ext cx="2895600" cy="365125"/>
          </a:xfrm>
          <a:prstGeom prst="rect">
            <a:avLst/>
          </a:prstGeom>
        </p:spPr>
        <p:txBody>
          <a:bodyPr vert="horz" lIns="91424" tIns="45712" rIns="91424" bIns="45712"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324081" y="6041425"/>
            <a:ext cx="619711" cy="631834"/>
          </a:xfrm>
          <a:prstGeom prst="rect">
            <a:avLst/>
          </a:prstGeom>
        </p:spPr>
        <p:txBody>
          <a:bodyPr vert="horz" lIns="91424" tIns="45712" rIns="91424" bIns="45712" rtlCol="0" anchor="ctr">
            <a:normAutofit/>
          </a:bodyPr>
          <a:lstStyle>
            <a:lvl1pPr algn="ctr">
              <a:lnSpc>
                <a:spcPts val="2104"/>
              </a:lnSpc>
              <a:defRPr sz="2400">
                <a:solidFill>
                  <a:schemeClr val="bg1"/>
                </a:solidFill>
              </a:defRPr>
            </a:lvl1pPr>
          </a:lstStyle>
          <a:p>
            <a:fld id="{CA23BF2F-DBB2-44DD-851C-680546E4E6C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Lst>
  <p:txStyles>
    <p:titleStyle>
      <a:lvl1pPr algn="l" defTabSz="914239" rtl="0" eaLnBrk="1" latinLnBrk="0" hangingPunct="1">
        <a:lnSpc>
          <a:spcPts val="4558"/>
        </a:lnSpc>
        <a:spcBef>
          <a:spcPct val="0"/>
        </a:spcBef>
        <a:buNone/>
        <a:defRPr sz="3700" b="1" i="0" kern="1200">
          <a:solidFill>
            <a:srgbClr val="005AA9"/>
          </a:solidFill>
          <a:latin typeface="+mj-lt"/>
          <a:ea typeface="+mj-ea"/>
          <a:cs typeface="+mj-cs"/>
        </a:defRPr>
      </a:lvl1pPr>
    </p:titleStyle>
    <p:bodyStyle>
      <a:lvl1pPr marL="318641" indent="0" algn="l" defTabSz="914239" rtl="0" eaLnBrk="1" latinLnBrk="0" hangingPunct="1">
        <a:spcBef>
          <a:spcPct val="20000"/>
        </a:spcBef>
        <a:buFont typeface="+mj-lt"/>
        <a:buNone/>
        <a:defRPr sz="3200" b="0" i="0" kern="1200">
          <a:solidFill>
            <a:srgbClr val="005AA9"/>
          </a:solidFill>
          <a:latin typeface="+mj-lt"/>
          <a:ea typeface="+mn-ea"/>
          <a:cs typeface="+mn-cs"/>
        </a:defRPr>
      </a:lvl1pPr>
      <a:lvl2pPr marL="318641" indent="0" algn="l" defTabSz="914239" rtl="0" eaLnBrk="1" latinLnBrk="0" hangingPunct="1">
        <a:spcBef>
          <a:spcPct val="20000"/>
        </a:spcBef>
        <a:buFont typeface="Arial" pitchFamily="34" charset="0"/>
        <a:buNone/>
        <a:defRPr sz="2100" b="0" i="0" kern="1200">
          <a:solidFill>
            <a:srgbClr val="504F53"/>
          </a:solidFill>
          <a:latin typeface="+mj-lt"/>
          <a:ea typeface="+mn-ea"/>
          <a:cs typeface="+mn-cs"/>
        </a:defRPr>
      </a:lvl2pPr>
      <a:lvl3pPr marL="624759" indent="-228197" algn="l" defTabSz="914239" rtl="0" eaLnBrk="1" latinLnBrk="0" hangingPunct="1">
        <a:spcBef>
          <a:spcPct val="20000"/>
        </a:spcBef>
        <a:buFont typeface="Arial" pitchFamily="34" charset="0"/>
        <a:buChar char="•"/>
        <a:defRPr sz="2100" b="0" i="0" kern="1200">
          <a:solidFill>
            <a:srgbClr val="504F53"/>
          </a:solidFill>
          <a:latin typeface="+mj-lt"/>
          <a:ea typeface="+mn-ea"/>
          <a:cs typeface="+mn-cs"/>
        </a:defRPr>
      </a:lvl3pPr>
      <a:lvl4pPr marL="0" indent="315858" algn="just" defTabSz="914239" rtl="0" eaLnBrk="1" latinLnBrk="0" hangingPunct="1">
        <a:lnSpc>
          <a:spcPts val="1578"/>
        </a:lnSpc>
        <a:spcBef>
          <a:spcPts val="351"/>
        </a:spcBef>
        <a:buFont typeface="Arial" pitchFamily="34" charset="0"/>
        <a:buNone/>
        <a:tabLst/>
        <a:defRPr sz="1400" b="0" i="0" kern="1200">
          <a:solidFill>
            <a:srgbClr val="504F53"/>
          </a:solidFill>
          <a:latin typeface="+mj-lt"/>
          <a:ea typeface="+mn-ea"/>
          <a:cs typeface="+mn-cs"/>
        </a:defRPr>
      </a:lvl4pPr>
      <a:lvl5pPr marL="1257865" indent="0" algn="l" defTabSz="914239" rtl="0" eaLnBrk="1" latinLnBrk="0" hangingPunct="1">
        <a:lnSpc>
          <a:spcPts val="1578"/>
        </a:lnSpc>
        <a:spcBef>
          <a:spcPts val="351"/>
        </a:spcBef>
        <a:buFont typeface="Arial" pitchFamily="34" charset="0"/>
        <a:buNone/>
        <a:defRPr sz="1200" b="0" i="0" kern="1200">
          <a:solidFill>
            <a:srgbClr val="8D8C90"/>
          </a:solidFill>
          <a:latin typeface="+mj-lt"/>
          <a:ea typeface="+mn-ea"/>
          <a:cs typeface="+mn-cs"/>
        </a:defRPr>
      </a:lvl5pPr>
      <a:lvl6pPr marL="2514156"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27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395"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514" indent="-228560" algn="l" defTabSz="91423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239" rtl="0" eaLnBrk="1" latinLnBrk="0" hangingPunct="1">
        <a:defRPr sz="1800" kern="1200">
          <a:solidFill>
            <a:schemeClr val="tx1"/>
          </a:solidFill>
          <a:latin typeface="+mn-lt"/>
          <a:ea typeface="+mn-ea"/>
          <a:cs typeface="+mn-cs"/>
        </a:defRPr>
      </a:lvl1pPr>
      <a:lvl2pPr marL="457119" algn="l" defTabSz="914239" rtl="0" eaLnBrk="1" latinLnBrk="0" hangingPunct="1">
        <a:defRPr sz="1800" kern="1200">
          <a:solidFill>
            <a:schemeClr val="tx1"/>
          </a:solidFill>
          <a:latin typeface="+mn-lt"/>
          <a:ea typeface="+mn-ea"/>
          <a:cs typeface="+mn-cs"/>
        </a:defRPr>
      </a:lvl2pPr>
      <a:lvl3pPr marL="914239" algn="l" defTabSz="914239" rtl="0" eaLnBrk="1" latinLnBrk="0" hangingPunct="1">
        <a:defRPr sz="1800" kern="1200">
          <a:solidFill>
            <a:schemeClr val="tx1"/>
          </a:solidFill>
          <a:latin typeface="+mn-lt"/>
          <a:ea typeface="+mn-ea"/>
          <a:cs typeface="+mn-cs"/>
        </a:defRPr>
      </a:lvl3pPr>
      <a:lvl4pPr marL="1371358" algn="l" defTabSz="914239" rtl="0" eaLnBrk="1" latinLnBrk="0" hangingPunct="1">
        <a:defRPr sz="1800" kern="1200">
          <a:solidFill>
            <a:schemeClr val="tx1"/>
          </a:solidFill>
          <a:latin typeface="+mn-lt"/>
          <a:ea typeface="+mn-ea"/>
          <a:cs typeface="+mn-cs"/>
        </a:defRPr>
      </a:lvl4pPr>
      <a:lvl5pPr marL="1828477" algn="l" defTabSz="914239" rtl="0" eaLnBrk="1" latinLnBrk="0" hangingPunct="1">
        <a:defRPr sz="1800" kern="1200">
          <a:solidFill>
            <a:schemeClr val="tx1"/>
          </a:solidFill>
          <a:latin typeface="+mn-lt"/>
          <a:ea typeface="+mn-ea"/>
          <a:cs typeface="+mn-cs"/>
        </a:defRPr>
      </a:lvl5pPr>
      <a:lvl6pPr marL="2285596" algn="l" defTabSz="914239" rtl="0" eaLnBrk="1" latinLnBrk="0" hangingPunct="1">
        <a:defRPr sz="1800" kern="1200">
          <a:solidFill>
            <a:schemeClr val="tx1"/>
          </a:solidFill>
          <a:latin typeface="+mn-lt"/>
          <a:ea typeface="+mn-ea"/>
          <a:cs typeface="+mn-cs"/>
        </a:defRPr>
      </a:lvl6pPr>
      <a:lvl7pPr marL="2742716" algn="l" defTabSz="914239" rtl="0" eaLnBrk="1" latinLnBrk="0" hangingPunct="1">
        <a:defRPr sz="1800" kern="1200">
          <a:solidFill>
            <a:schemeClr val="tx1"/>
          </a:solidFill>
          <a:latin typeface="+mn-lt"/>
          <a:ea typeface="+mn-ea"/>
          <a:cs typeface="+mn-cs"/>
        </a:defRPr>
      </a:lvl7pPr>
      <a:lvl8pPr marL="3199835" algn="l" defTabSz="914239" rtl="0" eaLnBrk="1" latinLnBrk="0" hangingPunct="1">
        <a:defRPr sz="1800" kern="1200">
          <a:solidFill>
            <a:schemeClr val="tx1"/>
          </a:solidFill>
          <a:latin typeface="+mn-lt"/>
          <a:ea typeface="+mn-ea"/>
          <a:cs typeface="+mn-cs"/>
        </a:defRPr>
      </a:lvl8pPr>
      <a:lvl9pPr marL="3656954" algn="l" defTabSz="91423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consultantplus://offline/ref=9EA5838B30E2522E4DAC62194ABC4E6179ED250C82B922AE7674ECD749231F0057EE728AE78EC8F95BA692CA57487BB683F7035E594DB4D2KFa0F" TargetMode="External"/><Relationship Id="rId2" Type="http://schemas.openxmlformats.org/officeDocument/2006/relationships/hyperlink" Target="consultantplus://offline/ref=9EA5838B30E2522E4DAC62194ABC4E6179EA240685BA22AE7674ECD749231F0057EE728AE78EC8F95BA692CA57487BB683F7035E594DB4D2KFa0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2857496"/>
            <a:ext cx="8501122" cy="1470025"/>
          </a:xfrm>
        </p:spPr>
        <p:txBody>
          <a:bodyPr>
            <a:noAutofit/>
          </a:bodyPr>
          <a:lstStyle/>
          <a:p>
            <a:pPr algn="ctr">
              <a:lnSpc>
                <a:spcPct val="100000"/>
              </a:lnSpc>
            </a:pPr>
            <a:r>
              <a:rPr lang="ru-RU" sz="2800" dirty="0" smtClean="0">
                <a:effectLst/>
              </a:rPr>
              <a:t>Новая налоговая декларация по НДС и иные изменения в законодательстве об НДС, вступающие в силу с 01.07.2021. Обзор писем ФНС России</a:t>
            </a:r>
            <a:endParaRPr lang="ru-RU" sz="2800" dirty="0"/>
          </a:p>
        </p:txBody>
      </p:sp>
      <p:sp>
        <p:nvSpPr>
          <p:cNvPr id="4" name="Заголовок 1"/>
          <p:cNvSpPr txBox="1">
            <a:spLocks/>
          </p:cNvSpPr>
          <p:nvPr/>
        </p:nvSpPr>
        <p:spPr>
          <a:xfrm>
            <a:off x="428596" y="4857760"/>
            <a:ext cx="8501122" cy="1643074"/>
          </a:xfrm>
          <a:prstGeom prst="rect">
            <a:avLst/>
          </a:prstGeom>
        </p:spPr>
        <p:txBody>
          <a:bodyPr vert="horz" lIns="91424" tIns="45712" rIns="91424" bIns="45712" rtlCol="0" anchor="ctr">
            <a:noAutofit/>
          </a:bodyPr>
          <a:lstStyle/>
          <a:p>
            <a:pPr algn="just"/>
            <a:r>
              <a:rPr lang="ru-RU" sz="2800" b="1" dirty="0" smtClean="0">
                <a:solidFill>
                  <a:schemeClr val="bg1"/>
                </a:solidFill>
              </a:rPr>
              <a:t>Межрайонная </a:t>
            </a:r>
            <a:r>
              <a:rPr lang="ru-RU" sz="2800" b="1" dirty="0" smtClean="0">
                <a:solidFill>
                  <a:schemeClr val="bg1"/>
                </a:solidFill>
              </a:rPr>
              <a:t>инспекция ФНС России по крупнейшим налогоплательщикам № </a:t>
            </a:r>
            <a:r>
              <a:rPr lang="ru-RU" sz="2800" b="1" dirty="0" smtClean="0">
                <a:solidFill>
                  <a:schemeClr val="bg1"/>
                </a:solidFill>
              </a:rPr>
              <a:t>5</a:t>
            </a:r>
          </a:p>
          <a:p>
            <a:pPr algn="just"/>
            <a:endParaRPr lang="ru-RU" sz="2800" b="1" dirty="0" smtClean="0">
              <a:solidFill>
                <a:schemeClr val="bg1"/>
              </a:solidFill>
            </a:endParaRPr>
          </a:p>
          <a:p>
            <a:pPr algn="ctr"/>
            <a:r>
              <a:rPr lang="ru-RU" sz="2800" dirty="0" smtClean="0">
                <a:solidFill>
                  <a:schemeClr val="bg1"/>
                </a:solidFill>
              </a:rPr>
              <a:t>07.07.2021</a:t>
            </a:r>
            <a:endParaRPr lang="ru-RU" sz="2800" dirty="0">
              <a:solidFill>
                <a:schemeClr val="bg1"/>
              </a:solidFill>
            </a:endParaRPr>
          </a:p>
        </p:txBody>
      </p:sp>
    </p:spTree>
    <p:extLst>
      <p:ext uri="{BB962C8B-B14F-4D97-AF65-F5344CB8AC3E}">
        <p14:creationId xmlns:p14="http://schemas.microsoft.com/office/powerpoint/2010/main" xmlns="" val="15386300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r>
              <a:rPr lang="ru-RU" dirty="0">
                <a:solidFill>
                  <a:schemeClr val="tx1"/>
                </a:solidFill>
              </a:rPr>
              <a:t> </a:t>
            </a:r>
            <a:r>
              <a:rPr lang="ru-RU" dirty="0" smtClean="0">
                <a:solidFill>
                  <a:schemeClr val="tx1"/>
                </a:solidFill>
              </a:rPr>
              <a:t>в статье 88 пункт 6 </a:t>
            </a:r>
            <a:r>
              <a:rPr lang="ru-RU" dirty="0">
                <a:solidFill>
                  <a:schemeClr val="tx1"/>
                </a:solidFill>
              </a:rPr>
              <a:t>дополнить абзацем следующего содержания:</a:t>
            </a:r>
          </a:p>
          <a:p>
            <a:pPr marL="0" indent="0">
              <a:buNone/>
            </a:pPr>
            <a:r>
              <a:rPr lang="ru-RU" dirty="0">
                <a:solidFill>
                  <a:schemeClr val="tx1"/>
                </a:solidFill>
              </a:rPr>
              <a:t>"Налогоплательщик вправе в качестве пояснения представить в электронной форме реестр подтверждающих документов. Форма и порядок заполнения указанного реестра, а также формат и порядок представления такого реестра в электронной форме утверждаются федеральным органом исполнительной власти, уполномоченным по контролю и надзору в области налогов и сборов.";</a:t>
            </a:r>
          </a:p>
          <a:p>
            <a:pPr marL="0" indent="0">
              <a:buNone/>
            </a:pPr>
            <a:endParaRPr lang="ru-RU" dirty="0">
              <a:solidFill>
                <a:schemeClr val="tx1"/>
              </a:solidFill>
            </a:endParaRP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a:t>
            </a:r>
          </a:p>
        </p:txBody>
      </p:sp>
    </p:spTree>
    <p:extLst>
      <p:ext uri="{BB962C8B-B14F-4D97-AF65-F5344CB8AC3E}">
        <p14:creationId xmlns:p14="http://schemas.microsoft.com/office/powerpoint/2010/main" xmlns="" val="3351837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idx="1"/>
          </p:nvPr>
        </p:nvSpPr>
        <p:spPr>
          <a:xfrm>
            <a:off x="500034" y="2714620"/>
            <a:ext cx="7858180" cy="3214710"/>
          </a:xfrm>
        </p:spPr>
        <p:txBody>
          <a:bodyPr>
            <a:noAutofit/>
          </a:bodyPr>
          <a:lstStyle/>
          <a:p>
            <a:pPr algn="just"/>
            <a:r>
              <a:rPr lang="ru-RU" sz="1900" dirty="0">
                <a:solidFill>
                  <a:schemeClr val="tx1"/>
                </a:solidFill>
              </a:rPr>
              <a:t>н</a:t>
            </a:r>
            <a:r>
              <a:rPr lang="ru-RU" sz="1900" dirty="0" smtClean="0">
                <a:solidFill>
                  <a:schemeClr val="tx1"/>
                </a:solidFill>
              </a:rPr>
              <a:t>аправлены порядок заполнения реестра документов, подтверждающих обоснованность применение налоговых льгот в разрезе кодов операций, и рекомендации по истребованию реестра и самих документов, подтверждающих операции, не подлежащие (освобождаемые от налогообложения) налогообложению НДС в соответствии с п. 2 и 3 ст. 149 НК РФ  и подпадающие под понятие налоговая льгота с учетом п. 1 ст. 56 НК РФ и позиции Пленума ВАС РФ от 30.05.2014 № 33.</a:t>
            </a:r>
          </a:p>
          <a:p>
            <a:pPr algn="just"/>
            <a:endParaRPr lang="ru-RU" sz="1600" dirty="0">
              <a:solidFill>
                <a:schemeClr val="tx1"/>
              </a:solidFill>
            </a:endParaRPr>
          </a:p>
        </p:txBody>
      </p:sp>
      <p:sp>
        <p:nvSpPr>
          <p:cNvPr id="2" name="Заголовок 1"/>
          <p:cNvSpPr>
            <a:spLocks noGrp="1"/>
          </p:cNvSpPr>
          <p:nvPr>
            <p:ph type="title"/>
          </p:nvPr>
        </p:nvSpPr>
        <p:spPr>
          <a:xfrm>
            <a:off x="857224" y="785794"/>
            <a:ext cx="7337192" cy="1105803"/>
          </a:xfrm>
        </p:spPr>
        <p:txBody>
          <a:bodyPr>
            <a:noAutofit/>
          </a:bodyPr>
          <a:lstStyle/>
          <a:p>
            <a:r>
              <a:rPr lang="ru-RU" sz="3200" dirty="0" smtClean="0">
                <a:effectLst/>
              </a:rPr>
              <a:t>Письмом ФНС России </a:t>
            </a:r>
            <a:br>
              <a:rPr lang="ru-RU" sz="3200" dirty="0" smtClean="0">
                <a:effectLst/>
              </a:rPr>
            </a:br>
            <a:r>
              <a:rPr lang="ru-RU" sz="3200" dirty="0" smtClean="0">
                <a:effectLst/>
              </a:rPr>
              <a:t>№</a:t>
            </a:r>
            <a:r>
              <a:rPr lang="ru-RU" sz="3200" dirty="0">
                <a:effectLst/>
              </a:rPr>
              <a:t> </a:t>
            </a:r>
            <a:r>
              <a:rPr lang="ru-RU" sz="3200" dirty="0" smtClean="0">
                <a:effectLst/>
              </a:rPr>
              <a:t>ЕА-4-15/18589  от 12.11.2020</a:t>
            </a:r>
            <a:br>
              <a:rPr lang="ru-RU" sz="3200" dirty="0" smtClean="0">
                <a:effectLst/>
              </a:rPr>
            </a:br>
            <a:r>
              <a:rPr lang="ru-RU" sz="3200" dirty="0" smtClean="0"/>
              <a:t>"</a:t>
            </a:r>
            <a:r>
              <a:rPr lang="ru-RU" sz="3200" dirty="0">
                <a:effectLst/>
              </a:rPr>
              <a:t>О</a:t>
            </a:r>
            <a:r>
              <a:rPr lang="en-US" sz="3200" dirty="0">
                <a:effectLst/>
              </a:rPr>
              <a:t> </a:t>
            </a:r>
            <a:r>
              <a:rPr lang="ru-RU" sz="3200" dirty="0" smtClean="0">
                <a:effectLst/>
              </a:rPr>
              <a:t>направлении формата реестра документов по льготе по НДС</a:t>
            </a:r>
            <a:r>
              <a:rPr lang="ru-RU" sz="3200" dirty="0" smtClean="0"/>
              <a:t>"</a:t>
            </a:r>
            <a:endParaRPr lang="ru-RU" sz="3200" dirty="0"/>
          </a:p>
        </p:txBody>
      </p:sp>
    </p:spTree>
    <p:extLst>
      <p:ext uri="{BB962C8B-B14F-4D97-AF65-F5344CB8AC3E}">
        <p14:creationId xmlns:p14="http://schemas.microsoft.com/office/powerpoint/2010/main" xmlns="" val="2720483371"/>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idx="1"/>
          </p:nvPr>
        </p:nvSpPr>
        <p:spPr>
          <a:xfrm>
            <a:off x="457200" y="1988840"/>
            <a:ext cx="8229600" cy="4137323"/>
          </a:xfrm>
        </p:spPr>
        <p:txBody>
          <a:bodyPr>
            <a:normAutofit fontScale="62500" lnSpcReduction="20000"/>
          </a:bodyPr>
          <a:lstStyle/>
          <a:p>
            <a:r>
              <a:rPr lang="ru-RU" dirty="0">
                <a:solidFill>
                  <a:schemeClr val="tx1"/>
                </a:solidFill>
              </a:rPr>
              <a:t>При получении налогоплательщиком требования о представлении пояснений (документов) в соответствии с </a:t>
            </a:r>
            <a:r>
              <a:rPr lang="ru-RU" dirty="0" smtClean="0">
                <a:solidFill>
                  <a:schemeClr val="tx1"/>
                </a:solidFill>
              </a:rPr>
              <a:t>пунктом 6 статьи 88 НК РФ имеется </a:t>
            </a:r>
            <a:r>
              <a:rPr lang="ru-RU" dirty="0">
                <a:solidFill>
                  <a:schemeClr val="tx1"/>
                </a:solidFill>
              </a:rPr>
              <a:t>возможность в ответ на указанное требование вместо пакета документов, подтверждающих налоговую льготу, представить в электронном виде реестр документов, подтверждающий обоснованность применения налоговых льгот в разрезе кодов операций (далее - Реестр документов).</a:t>
            </a:r>
          </a:p>
          <a:p>
            <a:r>
              <a:rPr lang="ru-RU" dirty="0">
                <a:solidFill>
                  <a:schemeClr val="tx1"/>
                </a:solidFill>
              </a:rPr>
              <a:t>На основании информации, содержащейся в представленном </a:t>
            </a:r>
            <a:r>
              <a:rPr lang="ru-RU" dirty="0" smtClean="0">
                <a:solidFill>
                  <a:schemeClr val="tx1"/>
                </a:solidFill>
              </a:rPr>
              <a:t>налогоплательщиком Реестре документов</a:t>
            </a:r>
            <a:r>
              <a:rPr lang="ru-RU" dirty="0">
                <a:solidFill>
                  <a:schemeClr val="tx1"/>
                </a:solidFill>
              </a:rPr>
              <a:t>, налоговому органу в </a:t>
            </a:r>
            <a:r>
              <a:rPr lang="ru-RU" dirty="0" smtClean="0">
                <a:solidFill>
                  <a:schemeClr val="tx1"/>
                </a:solidFill>
              </a:rPr>
              <a:t>порядке статьи 93 НК РФ следует </a:t>
            </a:r>
            <a:r>
              <a:rPr lang="ru-RU" dirty="0">
                <a:solidFill>
                  <a:schemeClr val="tx1"/>
                </a:solidFill>
              </a:rPr>
              <a:t>истребовать документы, подтверждающие обоснованность применения налоговых льгот. В целях настоящего письма под документами понимается комплект документов, подтверждающих обоснованность применения налоговых льгот по отдельным операциям (далее - Документы).</a:t>
            </a:r>
          </a:p>
        </p:txBody>
      </p:sp>
      <p:sp>
        <p:nvSpPr>
          <p:cNvPr id="2" name="Заголовок 1"/>
          <p:cNvSpPr>
            <a:spLocks noGrp="1"/>
          </p:cNvSpPr>
          <p:nvPr>
            <p:ph type="title"/>
          </p:nvPr>
        </p:nvSpPr>
        <p:spPr>
          <a:xfrm>
            <a:off x="467544" y="404664"/>
            <a:ext cx="8229600" cy="1384176"/>
          </a:xfrm>
        </p:spPr>
        <p:txBody>
          <a:bodyPr/>
          <a:lstStyle/>
          <a:p>
            <a:pPr>
              <a:lnSpc>
                <a:spcPts val="4600"/>
              </a:lnSpc>
            </a:pPr>
            <a:r>
              <a:rPr lang="ru-RU" sz="4000" dirty="0" smtClean="0">
                <a:effectLst/>
              </a:rPr>
              <a:t>Согласно письму </a:t>
            </a:r>
            <a:br>
              <a:rPr lang="ru-RU" sz="4000" dirty="0" smtClean="0">
                <a:effectLst/>
              </a:rPr>
            </a:br>
            <a:r>
              <a:rPr lang="ru-RU" sz="4000" dirty="0" smtClean="0">
                <a:effectLst/>
              </a:rPr>
              <a:t>№</a:t>
            </a:r>
            <a:r>
              <a:rPr lang="ru-RU" sz="4000" dirty="0">
                <a:effectLst/>
              </a:rPr>
              <a:t> </a:t>
            </a:r>
            <a:r>
              <a:rPr lang="ru-RU" sz="4000" dirty="0" smtClean="0">
                <a:effectLst/>
              </a:rPr>
              <a:t>ЕА-4-15/18589  </a:t>
            </a:r>
            <a:r>
              <a:rPr lang="ru-RU" sz="4000" dirty="0">
                <a:effectLst/>
              </a:rPr>
              <a:t>от 12.11.2020</a:t>
            </a:r>
            <a:r>
              <a:rPr lang="ru-RU" sz="4000" dirty="0" smtClean="0">
                <a:effectLst/>
              </a:rPr>
              <a:t> </a:t>
            </a:r>
            <a:endParaRPr lang="ru-RU" sz="4000" dirty="0">
              <a:effectLst/>
            </a:endParaRPr>
          </a:p>
        </p:txBody>
      </p:sp>
    </p:spTree>
    <p:extLst>
      <p:ext uri="{BB962C8B-B14F-4D97-AF65-F5344CB8AC3E}">
        <p14:creationId xmlns:p14="http://schemas.microsoft.com/office/powerpoint/2010/main" xmlns="" val="3646760956"/>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44824"/>
            <a:ext cx="8229600" cy="4281339"/>
          </a:xfrm>
        </p:spPr>
        <p:txBody>
          <a:bodyPr>
            <a:normAutofit fontScale="77500" lnSpcReduction="20000"/>
          </a:bodyPr>
          <a:lstStyle/>
          <a:p>
            <a:r>
              <a:rPr lang="ru-RU" dirty="0">
                <a:solidFill>
                  <a:schemeClr val="tx1"/>
                </a:solidFill>
              </a:rPr>
              <a:t>Объем подлежащих истребованию Документов определяется для каждого кода операции в соответствии с алгоритмом, изложенным в Приложении N 2 к настоящему письму. При этом не менее 50% от объема Документов, подлежащих истребованию, должны подтверждать наиболее крупные суммы операций, по которым применены налоговые льготы.</a:t>
            </a:r>
          </a:p>
          <a:p>
            <a:r>
              <a:rPr lang="ru-RU" dirty="0">
                <a:solidFill>
                  <a:schemeClr val="tx1"/>
                </a:solidFill>
              </a:rPr>
              <a:t>При непредставлении </a:t>
            </a:r>
            <a:r>
              <a:rPr lang="ru-RU" dirty="0" smtClean="0">
                <a:solidFill>
                  <a:schemeClr val="tx1"/>
                </a:solidFill>
              </a:rPr>
              <a:t>налогоплательщиком Реестра документов </a:t>
            </a:r>
            <a:r>
              <a:rPr lang="ru-RU" dirty="0">
                <a:solidFill>
                  <a:schemeClr val="tx1"/>
                </a:solidFill>
              </a:rPr>
              <a:t>или при </a:t>
            </a:r>
            <a:r>
              <a:rPr lang="ru-RU" dirty="0" smtClean="0">
                <a:solidFill>
                  <a:schemeClr val="tx1"/>
                </a:solidFill>
              </a:rPr>
              <a:t>представлении Реестра </a:t>
            </a:r>
            <a:r>
              <a:rPr lang="ru-RU" dirty="0">
                <a:solidFill>
                  <a:schemeClr val="tx1"/>
                </a:solidFill>
              </a:rPr>
              <a:t>документов на бумажном носителе истребование Документов производится в полном объеме.</a:t>
            </a:r>
          </a:p>
        </p:txBody>
      </p:sp>
      <p:sp>
        <p:nvSpPr>
          <p:cNvPr id="2" name="Заголовок 1"/>
          <p:cNvSpPr>
            <a:spLocks noGrp="1"/>
          </p:cNvSpPr>
          <p:nvPr>
            <p:ph type="title"/>
          </p:nvPr>
        </p:nvSpPr>
        <p:spPr>
          <a:xfrm>
            <a:off x="467544" y="260648"/>
            <a:ext cx="8229600" cy="1440160"/>
          </a:xfrm>
        </p:spPr>
        <p:txBody>
          <a:bodyPr/>
          <a:lstStyle/>
          <a:p>
            <a:pPr>
              <a:lnSpc>
                <a:spcPts val="4600"/>
              </a:lnSpc>
            </a:pPr>
            <a:r>
              <a:rPr lang="ru-RU" sz="4000" dirty="0" smtClean="0">
                <a:effectLst/>
              </a:rPr>
              <a:t>Согласно письму </a:t>
            </a:r>
            <a:br>
              <a:rPr lang="ru-RU" sz="4000" dirty="0" smtClean="0">
                <a:effectLst/>
              </a:rPr>
            </a:br>
            <a:r>
              <a:rPr lang="ru-RU" sz="4000" dirty="0" smtClean="0">
                <a:effectLst/>
              </a:rPr>
              <a:t>№</a:t>
            </a:r>
            <a:r>
              <a:rPr lang="ru-RU" sz="4000" dirty="0">
                <a:effectLst/>
              </a:rPr>
              <a:t> </a:t>
            </a:r>
            <a:r>
              <a:rPr lang="ru-RU" sz="4000" dirty="0" smtClean="0">
                <a:effectLst/>
              </a:rPr>
              <a:t>ЕА-4-15/18589  </a:t>
            </a:r>
            <a:r>
              <a:rPr lang="ru-RU" sz="4000" dirty="0">
                <a:effectLst/>
              </a:rPr>
              <a:t>от 12.11.2020</a:t>
            </a:r>
            <a:r>
              <a:rPr lang="ru-RU" sz="4000" dirty="0" smtClean="0">
                <a:effectLst/>
              </a:rPr>
              <a:t> </a:t>
            </a:r>
            <a:endParaRPr lang="ru-RU" sz="4000" dirty="0">
              <a:effectLst/>
            </a:endParaRPr>
          </a:p>
        </p:txBody>
      </p:sp>
    </p:spTree>
    <p:extLst>
      <p:ext uri="{BB962C8B-B14F-4D97-AF65-F5344CB8AC3E}">
        <p14:creationId xmlns:p14="http://schemas.microsoft.com/office/powerpoint/2010/main" xmlns="" val="1177102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564904"/>
            <a:ext cx="8229600" cy="3561259"/>
          </a:xfrm>
        </p:spPr>
        <p:txBody>
          <a:bodyPr>
            <a:normAutofit/>
          </a:bodyPr>
          <a:lstStyle/>
          <a:p>
            <a:pPr marL="0" indent="0">
              <a:buNone/>
            </a:pPr>
            <a:r>
              <a:rPr lang="ru-RU" sz="2800" dirty="0" smtClean="0">
                <a:solidFill>
                  <a:schemeClr val="tx1"/>
                </a:solidFill>
              </a:rPr>
              <a:t>О внесении изменений в части первую и вторую Налогового кодекса Российской Федерации и Закон Российской Федерации «О налоговых органах Российской Федерации»</a:t>
            </a:r>
            <a:endParaRPr lang="ru-RU" sz="2800" dirty="0">
              <a:solidFill>
                <a:schemeClr val="tx1"/>
              </a:solidFill>
            </a:endParaRPr>
          </a:p>
        </p:txBody>
      </p:sp>
      <p:sp>
        <p:nvSpPr>
          <p:cNvPr id="2" name="Заголовок 1"/>
          <p:cNvSpPr>
            <a:spLocks noGrp="1"/>
          </p:cNvSpPr>
          <p:nvPr>
            <p:ph type="title"/>
          </p:nvPr>
        </p:nvSpPr>
        <p:spPr>
          <a:xfrm>
            <a:off x="457200" y="476672"/>
            <a:ext cx="8229600" cy="1368152"/>
          </a:xfrm>
        </p:spPr>
        <p:txBody>
          <a:bodyPr>
            <a:normAutofit fontScale="90000"/>
          </a:bodyPr>
          <a:lstStyle/>
          <a:p>
            <a:r>
              <a:rPr lang="ru-RU" sz="4800" dirty="0" smtClean="0"/>
              <a:t>Федеральный закон </a:t>
            </a:r>
            <a:br>
              <a:rPr lang="ru-RU" sz="4800" dirty="0" smtClean="0"/>
            </a:br>
            <a:r>
              <a:rPr lang="ru-RU" sz="4800" dirty="0" smtClean="0"/>
              <a:t>№ 371-ФЗ от 09.11.2020 </a:t>
            </a:r>
            <a:endParaRPr lang="ru-RU" sz="4800" dirty="0"/>
          </a:p>
        </p:txBody>
      </p:sp>
    </p:spTree>
    <p:extLst>
      <p:ext uri="{BB962C8B-B14F-4D97-AF65-F5344CB8AC3E}">
        <p14:creationId xmlns:p14="http://schemas.microsoft.com/office/powerpoint/2010/main" xmlns="" val="430913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a:spcBef>
                <a:spcPts val="1200"/>
              </a:spcBef>
            </a:pPr>
            <a:r>
              <a:rPr lang="ru-RU" dirty="0" smtClean="0">
                <a:solidFill>
                  <a:schemeClr val="tx1"/>
                </a:solidFill>
              </a:rPr>
              <a:t>Изменения в НК РФ</a:t>
            </a:r>
          </a:p>
          <a:p>
            <a:pPr>
              <a:spcBef>
                <a:spcPts val="1200"/>
              </a:spcBef>
            </a:pPr>
            <a:r>
              <a:rPr lang="ru-RU" dirty="0" smtClean="0">
                <a:solidFill>
                  <a:schemeClr val="tx1"/>
                </a:solidFill>
              </a:rPr>
              <a:t>Ст. 23 – Обязанности налогоплательщиков дополнены п. 2.3, которым предусмотрена обязанность представлять в налоговый орган отчеты  об операциях с товарами, подлежащими </a:t>
            </a:r>
            <a:r>
              <a:rPr lang="ru-RU" dirty="0" err="1" smtClean="0">
                <a:solidFill>
                  <a:schemeClr val="tx1"/>
                </a:solidFill>
              </a:rPr>
              <a:t>прослеживаемости</a:t>
            </a:r>
            <a:r>
              <a:rPr lang="ru-RU" dirty="0" smtClean="0">
                <a:solidFill>
                  <a:schemeClr val="tx1"/>
                </a:solidFill>
              </a:rPr>
              <a:t>, и документы, содержащие реквизиты </a:t>
            </a:r>
            <a:r>
              <a:rPr lang="ru-RU" dirty="0" err="1" smtClean="0">
                <a:solidFill>
                  <a:schemeClr val="tx1"/>
                </a:solidFill>
              </a:rPr>
              <a:t>прослеживаемости</a:t>
            </a:r>
            <a:r>
              <a:rPr lang="ru-RU" dirty="0" smtClean="0">
                <a:solidFill>
                  <a:schemeClr val="tx1"/>
                </a:solidFill>
              </a:rPr>
              <a:t>, в случаях и порядке, которые установлены Правительством Российской Федерации </a:t>
            </a:r>
            <a:endParaRPr lang="ru-RU" dirty="0">
              <a:solidFill>
                <a:schemeClr val="tx1"/>
              </a:solidFill>
            </a:endParaRPr>
          </a:p>
        </p:txBody>
      </p:sp>
      <p:sp>
        <p:nvSpPr>
          <p:cNvPr id="2" name="Заголовок 1"/>
          <p:cNvSpPr>
            <a:spLocks noGrp="1"/>
          </p:cNvSpPr>
          <p:nvPr>
            <p:ph type="title"/>
          </p:nvPr>
        </p:nvSpPr>
        <p:spPr>
          <a:xfrm>
            <a:off x="457200" y="188640"/>
            <a:ext cx="8229600" cy="1411560"/>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5394081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70000" lnSpcReduction="20000"/>
          </a:bodyPr>
          <a:lstStyle/>
          <a:p>
            <a:r>
              <a:rPr lang="ru-RU" dirty="0" smtClean="0">
                <a:solidFill>
                  <a:schemeClr val="tx1"/>
                </a:solidFill>
              </a:rPr>
              <a:t>Изменения в НК РФ</a:t>
            </a:r>
          </a:p>
          <a:p>
            <a:r>
              <a:rPr lang="ru-RU" dirty="0" smtClean="0">
                <a:solidFill>
                  <a:schemeClr val="tx1"/>
                </a:solidFill>
              </a:rPr>
              <a:t>Ст. 88 абзац четвертый пункта 3 - </a:t>
            </a:r>
            <a:r>
              <a:rPr lang="ru-RU" dirty="0">
                <a:solidFill>
                  <a:schemeClr val="tx1"/>
                </a:solidFill>
              </a:rPr>
              <a:t>Налогоплательщики, на которых </a:t>
            </a:r>
            <a:r>
              <a:rPr lang="ru-RU" dirty="0" smtClean="0">
                <a:solidFill>
                  <a:schemeClr val="tx1"/>
                </a:solidFill>
              </a:rPr>
              <a:t>НК РФ возложена </a:t>
            </a:r>
            <a:r>
              <a:rPr lang="ru-RU" dirty="0">
                <a:solidFill>
                  <a:schemeClr val="tx1"/>
                </a:solidFill>
              </a:rPr>
              <a:t>обязанность представлять налоговую декларацию по налогу на добавленную стоимость в электронной форме, при проведении камеральной налоговой проверки такой налоговой декларации представляют пояснения, предусмотренные настоящим пунктом, в электронной форме по телекоммуникационным каналам связи через оператора электронного документооборота </a:t>
            </a:r>
            <a:r>
              <a:rPr lang="ru-RU" dirty="0" smtClean="0">
                <a:solidFill>
                  <a:schemeClr val="tx1"/>
                </a:solidFill>
              </a:rPr>
              <a:t>по формату, </a:t>
            </a:r>
            <a:r>
              <a:rPr lang="ru-RU" dirty="0">
                <a:solidFill>
                  <a:schemeClr val="tx1"/>
                </a:solidFill>
              </a:rPr>
              <a:t>установленному федеральным органом исполнительной власти, уполномоченным по контролю и надзору в области налогов и сборов. При представлении указанных пояснений на бумажном носителе такие пояснения не считаются представленными.</a:t>
            </a:r>
            <a:endParaRPr lang="ru-RU" dirty="0" smtClean="0">
              <a:solidFill>
                <a:schemeClr val="tx1"/>
              </a:solidFill>
            </a:endParaRPr>
          </a:p>
          <a:p>
            <a:endParaRPr lang="ru-RU" dirty="0"/>
          </a:p>
        </p:txBody>
      </p:sp>
      <p:sp>
        <p:nvSpPr>
          <p:cNvPr id="2" name="Заголовок 1"/>
          <p:cNvSpPr>
            <a:spLocks noGrp="1"/>
          </p:cNvSpPr>
          <p:nvPr>
            <p:ph type="title"/>
          </p:nvPr>
        </p:nvSpPr>
        <p:spPr>
          <a:xfrm>
            <a:off x="457200" y="188640"/>
            <a:ext cx="8229600" cy="1080120"/>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1036124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052736"/>
            <a:ext cx="8229600" cy="5073427"/>
          </a:xfrm>
        </p:spPr>
        <p:txBody>
          <a:bodyPr>
            <a:normAutofit fontScale="70000" lnSpcReduction="20000"/>
          </a:bodyPr>
          <a:lstStyle/>
          <a:p>
            <a:r>
              <a:rPr lang="ru-RU" dirty="0" smtClean="0">
                <a:solidFill>
                  <a:schemeClr val="tx1"/>
                </a:solidFill>
              </a:rPr>
              <a:t>Изменения в НК РФ</a:t>
            </a:r>
          </a:p>
          <a:p>
            <a:r>
              <a:rPr lang="ru-RU" dirty="0" smtClean="0">
                <a:solidFill>
                  <a:schemeClr val="tx1"/>
                </a:solidFill>
              </a:rPr>
              <a:t>Ст. 88 дополнена п. 8.9 – При </a:t>
            </a:r>
            <a:r>
              <a:rPr lang="ru-RU" dirty="0">
                <a:solidFill>
                  <a:schemeClr val="tx1"/>
                </a:solidFill>
              </a:rPr>
              <a:t>проведении камеральной налоговой проверки налоговой декларации, обязанность по представлению которой возложена на налогоплательщика в соответствии с пунктом 2 статьи </a:t>
            </a:r>
            <a:r>
              <a:rPr lang="ru-RU" dirty="0" smtClean="0">
                <a:solidFill>
                  <a:schemeClr val="tx1"/>
                </a:solidFill>
              </a:rPr>
              <a:t>80 главами 21 и 26.2 НК РФ, </a:t>
            </a:r>
            <a:r>
              <a:rPr lang="ru-RU" dirty="0">
                <a:solidFill>
                  <a:schemeClr val="tx1"/>
                </a:solidFill>
              </a:rPr>
              <a:t>или налоговой декларации, обязанность по представлению которой возложена на налогоплательщика в соответствии </a:t>
            </a:r>
            <a:r>
              <a:rPr lang="ru-RU" dirty="0" smtClean="0">
                <a:solidFill>
                  <a:schemeClr val="tx1"/>
                </a:solidFill>
              </a:rPr>
              <a:t>с главой 26.1 НК РФ </a:t>
            </a:r>
            <a:r>
              <a:rPr lang="ru-RU" dirty="0">
                <a:solidFill>
                  <a:schemeClr val="tx1"/>
                </a:solidFill>
              </a:rPr>
              <a:t>(за исключением указанной декларации, представленной налогоплательщиком, не имеющим права на освобождение от исполнения обязанностей налогоплательщика, связанных с исчислением и уплатой налога на добавленную стоимость, или не использующим указанное право), налоговый орган вправе истребовать у налогоплательщика, если иное не предусмотрено настоящим пунктом, счета-фактуры, первичные и иные документы, относящиеся к операциям с товарами, подлежащими </a:t>
            </a:r>
            <a:r>
              <a:rPr lang="ru-RU" dirty="0" err="1">
                <a:solidFill>
                  <a:schemeClr val="tx1"/>
                </a:solidFill>
              </a:rPr>
              <a:t>прослеживаемости</a:t>
            </a:r>
            <a:r>
              <a:rPr lang="ru-RU" dirty="0">
                <a:solidFill>
                  <a:schemeClr val="tx1"/>
                </a:solidFill>
              </a:rPr>
              <a:t>, при выявлении несоответствий:</a:t>
            </a:r>
          </a:p>
          <a:p>
            <a:endParaRPr lang="ru-RU" dirty="0"/>
          </a:p>
        </p:txBody>
      </p:sp>
      <p:sp>
        <p:nvSpPr>
          <p:cNvPr id="2" name="Заголовок 1"/>
          <p:cNvSpPr>
            <a:spLocks noGrp="1"/>
          </p:cNvSpPr>
          <p:nvPr>
            <p:ph type="title"/>
          </p:nvPr>
        </p:nvSpPr>
        <p:spPr>
          <a:xfrm>
            <a:off x="457200" y="188640"/>
            <a:ext cx="8229600" cy="936104"/>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3366750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62500" lnSpcReduction="20000"/>
          </a:bodyPr>
          <a:lstStyle/>
          <a:p>
            <a:r>
              <a:rPr lang="ru-RU" dirty="0" smtClean="0">
                <a:solidFill>
                  <a:schemeClr val="tx1"/>
                </a:solidFill>
              </a:rPr>
              <a:t>Ст. 88 п. 8.9 </a:t>
            </a:r>
          </a:p>
          <a:p>
            <a:r>
              <a:rPr lang="ru-RU" dirty="0">
                <a:solidFill>
                  <a:schemeClr val="tx1"/>
                </a:solidFill>
              </a:rPr>
              <a:t>1) между сведениями, содержащимися в налоговой декларации, представленной налогоплательщиком в соответствии с пунктом 2 статьи 80 </a:t>
            </a:r>
            <a:r>
              <a:rPr lang="ru-RU" dirty="0" smtClean="0">
                <a:solidFill>
                  <a:schemeClr val="tx1"/>
                </a:solidFill>
              </a:rPr>
              <a:t>и главами 26.1 и 26.2 НК РФ, </a:t>
            </a:r>
            <a:r>
              <a:rPr lang="ru-RU" dirty="0">
                <a:solidFill>
                  <a:schemeClr val="tx1"/>
                </a:solidFill>
              </a:rPr>
              <a:t>и сведениями, содержащимися в отчете об операциях с товарами, подлежащими </a:t>
            </a:r>
            <a:r>
              <a:rPr lang="ru-RU" dirty="0" err="1">
                <a:solidFill>
                  <a:schemeClr val="tx1"/>
                </a:solidFill>
              </a:rPr>
              <a:t>прослеживаемости</a:t>
            </a:r>
            <a:r>
              <a:rPr lang="ru-RU" dirty="0">
                <a:solidFill>
                  <a:schemeClr val="tx1"/>
                </a:solidFill>
              </a:rPr>
              <a:t>, и (или) документах, содержащих реквизиты </a:t>
            </a:r>
            <a:r>
              <a:rPr lang="ru-RU" dirty="0" err="1">
                <a:solidFill>
                  <a:schemeClr val="tx1"/>
                </a:solidFill>
              </a:rPr>
              <a:t>прослеживаемости</a:t>
            </a:r>
            <a:r>
              <a:rPr lang="ru-RU" dirty="0">
                <a:solidFill>
                  <a:schemeClr val="tx1"/>
                </a:solidFill>
              </a:rPr>
              <a:t>, представленных в налоговый орган налогоплательщиком, осуществляющим операции с товарами, подлежащими </a:t>
            </a:r>
            <a:r>
              <a:rPr lang="ru-RU" dirty="0" err="1">
                <a:solidFill>
                  <a:schemeClr val="tx1"/>
                </a:solidFill>
              </a:rPr>
              <a:t>прослеживаемости</a:t>
            </a:r>
            <a:r>
              <a:rPr lang="ru-RU" dirty="0">
                <a:solidFill>
                  <a:schemeClr val="tx1"/>
                </a:solidFill>
              </a:rPr>
              <a:t>;</a:t>
            </a:r>
          </a:p>
          <a:p>
            <a:r>
              <a:rPr lang="ru-RU" dirty="0">
                <a:solidFill>
                  <a:schemeClr val="tx1"/>
                </a:solidFill>
              </a:rPr>
              <a:t>2) между сведениями об операциях, содержащимися в налоговой декларации по налогу на добавленную стоимость, представленной налогоплательщиком, и сведениями об указанных операциях, содержащимися в отчете об операциях с товарами, подлежащими </a:t>
            </a:r>
            <a:r>
              <a:rPr lang="ru-RU" dirty="0" err="1">
                <a:solidFill>
                  <a:schemeClr val="tx1"/>
                </a:solidFill>
              </a:rPr>
              <a:t>прослеживаемости</a:t>
            </a:r>
            <a:r>
              <a:rPr lang="ru-RU" dirty="0">
                <a:solidFill>
                  <a:schemeClr val="tx1"/>
                </a:solidFill>
              </a:rPr>
              <a:t>, представленном в налоговый орган другим налогоплательщиком, осуществляющим операции с товарами, подлежащими </a:t>
            </a:r>
            <a:r>
              <a:rPr lang="ru-RU" dirty="0" err="1">
                <a:solidFill>
                  <a:schemeClr val="tx1"/>
                </a:solidFill>
              </a:rPr>
              <a:t>прослеживаемости</a:t>
            </a:r>
            <a:r>
              <a:rPr lang="ru-RU" dirty="0" smtClean="0">
                <a:solidFill>
                  <a:schemeClr val="tx1"/>
                </a:solidFill>
              </a:rPr>
              <a:t>;</a:t>
            </a:r>
            <a:endParaRPr lang="ru-RU" dirty="0">
              <a:solidFill>
                <a:schemeClr val="tx1"/>
              </a:solidFill>
            </a:endParaRP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27576460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62500" lnSpcReduction="20000"/>
          </a:bodyPr>
          <a:lstStyle/>
          <a:p>
            <a:r>
              <a:rPr lang="ru-RU" dirty="0" smtClean="0">
                <a:solidFill>
                  <a:schemeClr val="tx1"/>
                </a:solidFill>
              </a:rPr>
              <a:t>Ст. 88 п. 8.9 </a:t>
            </a:r>
          </a:p>
          <a:p>
            <a:r>
              <a:rPr lang="ru-RU" dirty="0" smtClean="0">
                <a:solidFill>
                  <a:schemeClr val="tx1"/>
                </a:solidFill>
              </a:rPr>
              <a:t>3</a:t>
            </a:r>
            <a:r>
              <a:rPr lang="ru-RU" dirty="0">
                <a:solidFill>
                  <a:schemeClr val="tx1"/>
                </a:solidFill>
              </a:rPr>
              <a:t>) между сведениями об операциях, содержащимися в отчете об операциях с товарами, подлежащими </a:t>
            </a:r>
            <a:r>
              <a:rPr lang="ru-RU" dirty="0" err="1">
                <a:solidFill>
                  <a:schemeClr val="tx1"/>
                </a:solidFill>
              </a:rPr>
              <a:t>прослеживаемости</a:t>
            </a:r>
            <a:r>
              <a:rPr lang="ru-RU" dirty="0">
                <a:solidFill>
                  <a:schemeClr val="tx1"/>
                </a:solidFill>
              </a:rPr>
              <a:t>, представленном налогоплательщиком, осуществляющим операции с товарами, подлежащими </a:t>
            </a:r>
            <a:r>
              <a:rPr lang="ru-RU" dirty="0" err="1">
                <a:solidFill>
                  <a:schemeClr val="tx1"/>
                </a:solidFill>
              </a:rPr>
              <a:t>прослеживаемости</a:t>
            </a:r>
            <a:r>
              <a:rPr lang="ru-RU" dirty="0">
                <a:solidFill>
                  <a:schemeClr val="tx1"/>
                </a:solidFill>
              </a:rPr>
              <a:t>, и сведениями об указанных операциях, содержащимися в отчете об операциях с товарами, подлежащими </a:t>
            </a:r>
            <a:r>
              <a:rPr lang="ru-RU" dirty="0" err="1">
                <a:solidFill>
                  <a:schemeClr val="tx1"/>
                </a:solidFill>
              </a:rPr>
              <a:t>прослеживаемости</a:t>
            </a:r>
            <a:r>
              <a:rPr lang="ru-RU" dirty="0">
                <a:solidFill>
                  <a:schemeClr val="tx1"/>
                </a:solidFill>
              </a:rPr>
              <a:t>, представленном в налоговый орган другим налогоплательщиком, осуществляющим операции с товарами, подлежащими </a:t>
            </a:r>
            <a:r>
              <a:rPr lang="ru-RU" dirty="0" err="1">
                <a:solidFill>
                  <a:schemeClr val="tx1"/>
                </a:solidFill>
              </a:rPr>
              <a:t>прослеживаемости</a:t>
            </a:r>
            <a:r>
              <a:rPr lang="ru-RU" dirty="0">
                <a:solidFill>
                  <a:schemeClr val="tx1"/>
                </a:solidFill>
              </a:rPr>
              <a:t>.</a:t>
            </a:r>
          </a:p>
          <a:p>
            <a:pPr marL="0" indent="0">
              <a:buNone/>
            </a:pPr>
            <a:r>
              <a:rPr lang="ru-RU" dirty="0">
                <a:solidFill>
                  <a:schemeClr val="tx1"/>
                </a:solidFill>
              </a:rPr>
              <a:t>При этом налоговый орган не вправе истребовать у налогоплательщика счета-фактуры, первичные и иные документы, относящиеся к операциям с товарами, подлежащими </a:t>
            </a:r>
            <a:r>
              <a:rPr lang="ru-RU" dirty="0" err="1">
                <a:solidFill>
                  <a:schemeClr val="tx1"/>
                </a:solidFill>
              </a:rPr>
              <a:t>прослеживаемости</a:t>
            </a:r>
            <a:r>
              <a:rPr lang="ru-RU" dirty="0">
                <a:solidFill>
                  <a:schemeClr val="tx1"/>
                </a:solidFill>
              </a:rPr>
              <a:t>, при выявлении несоответствий, указанных в настоящем пункте, если такие документы ранее представлялись в налоговый орган в случаях и порядке, которые установлены Правительством Российской Федерации</a:t>
            </a:r>
            <a:r>
              <a:rPr lang="ru-RU" dirty="0" smtClean="0">
                <a:solidFill>
                  <a:schemeClr val="tx1"/>
                </a:solidFill>
              </a:rPr>
              <a:t>."</a:t>
            </a:r>
            <a:endParaRPr lang="ru-RU" dirty="0">
              <a:solidFill>
                <a:schemeClr val="tx1"/>
              </a:solidFill>
            </a:endParaRP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2838419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132856"/>
            <a:ext cx="8229600" cy="4536504"/>
          </a:xfrm>
        </p:spPr>
        <p:txBody>
          <a:bodyPr>
            <a:noAutofit/>
          </a:bodyPr>
          <a:lstStyle/>
          <a:p>
            <a:pPr>
              <a:spcBef>
                <a:spcPts val="600"/>
              </a:spcBef>
            </a:pPr>
            <a:r>
              <a:rPr lang="ru-RU" sz="1700" dirty="0" smtClean="0">
                <a:solidFill>
                  <a:schemeClr val="tx1"/>
                </a:solidFill>
              </a:rPr>
              <a:t>Ст. 80 НК РФ дополнить </a:t>
            </a:r>
            <a:r>
              <a:rPr lang="ru-RU" sz="1700" dirty="0">
                <a:solidFill>
                  <a:schemeClr val="tx1"/>
                </a:solidFill>
              </a:rPr>
              <a:t>пунктами 4.1 и 4.2 следующего содержания:</a:t>
            </a:r>
          </a:p>
          <a:p>
            <a:pPr>
              <a:spcBef>
                <a:spcPts val="600"/>
              </a:spcBef>
            </a:pPr>
            <a:r>
              <a:rPr lang="ru-RU" sz="1700" dirty="0">
                <a:solidFill>
                  <a:schemeClr val="tx1"/>
                </a:solidFill>
              </a:rPr>
              <a:t>"</a:t>
            </a:r>
            <a:r>
              <a:rPr lang="ru-RU" sz="1700" spc="-70" dirty="0">
                <a:solidFill>
                  <a:schemeClr val="tx1"/>
                </a:solidFill>
              </a:rPr>
              <a:t>4.1. Налоговая декларация (расчет) считается непредставленной, если при проведении камеральной налоговой проверки на основе такой налоговой декларации (расчета) установлено хотя бы одно из следующих обстоятельств:</a:t>
            </a:r>
          </a:p>
          <a:p>
            <a:pPr>
              <a:spcBef>
                <a:spcPts val="600"/>
              </a:spcBef>
            </a:pPr>
            <a:r>
              <a:rPr lang="ru-RU" sz="1700" dirty="0">
                <a:solidFill>
                  <a:schemeClr val="tx1"/>
                </a:solidFill>
              </a:rPr>
              <a:t>1) в ходе проведения мероприятий налогового контроля установлен факт подписания налоговой декларации (расчета) неуполномоченным лицом;</a:t>
            </a:r>
          </a:p>
          <a:p>
            <a:pPr>
              <a:spcBef>
                <a:spcPts val="600"/>
              </a:spcBef>
            </a:pPr>
            <a:r>
              <a:rPr lang="ru-RU" sz="1700" spc="-80" dirty="0">
                <a:solidFill>
                  <a:schemeClr val="tx1"/>
                </a:solidFill>
              </a:rPr>
              <a:t>2) физическое лицо, имеющее право без доверенности действовать от имени налогоплательщика (плательщика сбора, плательщика страховых взносов, налогового агента) и подписавшее налоговую декларацию (расчет), дисквалифицировано на основании вступившего в силу постановления о дисквалификации по делу об административном правонарушении и срок, на который установлена дисквалификация, не истек ранее даты представления в налоговый орган такой налоговой декларации (расчета</a:t>
            </a:r>
            <a:r>
              <a:rPr lang="ru-RU" sz="1700" spc="-80" dirty="0" smtClean="0">
                <a:solidFill>
                  <a:schemeClr val="tx1"/>
                </a:solidFill>
              </a:rPr>
              <a:t>);</a:t>
            </a:r>
          </a:p>
        </p:txBody>
      </p:sp>
      <p:sp>
        <p:nvSpPr>
          <p:cNvPr id="2" name="Заголовок 1"/>
          <p:cNvSpPr>
            <a:spLocks noGrp="1"/>
          </p:cNvSpPr>
          <p:nvPr>
            <p:ph type="title"/>
          </p:nvPr>
        </p:nvSpPr>
        <p:spPr>
          <a:xfrm>
            <a:off x="539552" y="332656"/>
            <a:ext cx="8229600" cy="1800200"/>
          </a:xfrm>
        </p:spPr>
        <p:txBody>
          <a:bodyPr>
            <a:normAutofit fontScale="90000"/>
          </a:bodyPr>
          <a:lstStyle/>
          <a:p>
            <a:pPr>
              <a:lnSpc>
                <a:spcPct val="100000"/>
              </a:lnSpc>
            </a:pPr>
            <a:r>
              <a:rPr lang="ru-RU" sz="4800" dirty="0" smtClean="0"/>
              <a:t>Федеральный закон      </a:t>
            </a:r>
            <a:br>
              <a:rPr lang="ru-RU" sz="4800" dirty="0" smtClean="0"/>
            </a:br>
            <a:r>
              <a:rPr lang="ru-RU" sz="4800" dirty="0" smtClean="0"/>
              <a:t>№ 374-ФЗ от 23.11.2020 </a:t>
            </a:r>
            <a:br>
              <a:rPr lang="ru-RU" sz="4800" dirty="0" smtClean="0"/>
            </a:br>
            <a:r>
              <a:rPr lang="ru-RU" sz="2400" dirty="0" smtClean="0"/>
              <a:t>(вступ. в силу 01.07.2021)</a:t>
            </a:r>
            <a:endParaRPr lang="ru-RU" sz="2400" dirty="0"/>
          </a:p>
        </p:txBody>
      </p:sp>
    </p:spTree>
    <p:extLst>
      <p:ext uri="{BB962C8B-B14F-4D97-AF65-F5344CB8AC3E}">
        <p14:creationId xmlns:p14="http://schemas.microsoft.com/office/powerpoint/2010/main" xmlns="" val="5244033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492896"/>
            <a:ext cx="8229600" cy="3633267"/>
          </a:xfrm>
        </p:spPr>
        <p:txBody>
          <a:bodyPr>
            <a:normAutofit/>
          </a:bodyPr>
          <a:lstStyle/>
          <a:p>
            <a:r>
              <a:rPr lang="ru-RU" dirty="0" smtClean="0"/>
              <a:t> </a:t>
            </a:r>
            <a:r>
              <a:rPr lang="ru-RU" dirty="0" smtClean="0">
                <a:solidFill>
                  <a:schemeClr val="tx1"/>
                </a:solidFill>
              </a:rPr>
              <a:t>в ст. 91 и 92 НК РФ добавили ссылку на п. 8.9 ст. 88 НК РФ (проверка деклараций с отражением реквизитов </a:t>
            </a:r>
            <a:r>
              <a:rPr lang="ru-RU" dirty="0" err="1" smtClean="0">
                <a:solidFill>
                  <a:schemeClr val="tx1"/>
                </a:solidFill>
              </a:rPr>
              <a:t>прослеживаемости</a:t>
            </a:r>
            <a:r>
              <a:rPr lang="ru-RU" dirty="0" smtClean="0">
                <a:solidFill>
                  <a:schemeClr val="tx1"/>
                </a:solidFill>
              </a:rPr>
              <a:t>)</a:t>
            </a: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28384197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62500" lnSpcReduction="20000"/>
          </a:bodyPr>
          <a:lstStyle/>
          <a:p>
            <a:r>
              <a:rPr lang="ru-RU" dirty="0" smtClean="0">
                <a:solidFill>
                  <a:schemeClr val="tx1"/>
                </a:solidFill>
              </a:rPr>
              <a:t>Ст. 169 НК РФ - дополнили пунктами </a:t>
            </a:r>
            <a:r>
              <a:rPr lang="ru-RU" dirty="0">
                <a:solidFill>
                  <a:schemeClr val="tx1"/>
                </a:solidFill>
              </a:rPr>
              <a:t>1.1 и 1.2 следующего содержания:</a:t>
            </a:r>
          </a:p>
          <a:p>
            <a:r>
              <a:rPr lang="ru-RU" dirty="0">
                <a:solidFill>
                  <a:schemeClr val="tx1"/>
                </a:solidFill>
              </a:rPr>
              <a:t>"1.1. При реализации товаров, подлежащих </a:t>
            </a:r>
            <a:r>
              <a:rPr lang="ru-RU" dirty="0" err="1">
                <a:solidFill>
                  <a:schemeClr val="tx1"/>
                </a:solidFill>
              </a:rPr>
              <a:t>прослеживаемости</a:t>
            </a:r>
            <a:r>
              <a:rPr lang="ru-RU" dirty="0">
                <a:solidFill>
                  <a:schemeClr val="tx1"/>
                </a:solidFill>
              </a:rPr>
              <a:t>, счета-фактуры, в том числе корректировочные счета-фактуры, выставляются в электронной форме, за исключением случаев:</a:t>
            </a:r>
          </a:p>
          <a:p>
            <a:r>
              <a:rPr lang="ru-RU" dirty="0">
                <a:solidFill>
                  <a:schemeClr val="tx1"/>
                </a:solidFill>
              </a:rPr>
              <a:t>1) реализации товаров, подлежащих </a:t>
            </a:r>
            <a:r>
              <a:rPr lang="ru-RU" dirty="0" err="1">
                <a:solidFill>
                  <a:schemeClr val="tx1"/>
                </a:solidFill>
              </a:rPr>
              <a:t>прослеживаемости</a:t>
            </a:r>
            <a:r>
              <a:rPr lang="ru-RU" dirty="0">
                <a:solidFill>
                  <a:schemeClr val="tx1"/>
                </a:solidFill>
              </a:rPr>
              <a:t>, физическим лицам для личных, семейных, домашних и иных не связанных с предпринимательской деятельностью нужд, а также налогоплательщикам налога на профессиональный доход;</a:t>
            </a:r>
          </a:p>
          <a:p>
            <a:r>
              <a:rPr lang="ru-RU" dirty="0">
                <a:solidFill>
                  <a:schemeClr val="tx1"/>
                </a:solidFill>
              </a:rPr>
              <a:t>2) реализации и перемещения товаров, подлежащих </a:t>
            </a:r>
            <a:r>
              <a:rPr lang="ru-RU" dirty="0" err="1">
                <a:solidFill>
                  <a:schemeClr val="tx1"/>
                </a:solidFill>
              </a:rPr>
              <a:t>прослеживаемости</a:t>
            </a:r>
            <a:r>
              <a:rPr lang="ru-RU" dirty="0">
                <a:solidFill>
                  <a:schemeClr val="tx1"/>
                </a:solidFill>
              </a:rPr>
              <a:t>, с территории Российской Федерации в соответствии с таможенной процедурой экспорта (реэкспорта);</a:t>
            </a:r>
          </a:p>
          <a:p>
            <a:r>
              <a:rPr lang="ru-RU" dirty="0">
                <a:solidFill>
                  <a:schemeClr val="tx1"/>
                </a:solidFill>
              </a:rPr>
              <a:t>3) реализации и перемещения товаров, подлежащих </a:t>
            </a:r>
            <a:r>
              <a:rPr lang="ru-RU" dirty="0" err="1">
                <a:solidFill>
                  <a:schemeClr val="tx1"/>
                </a:solidFill>
              </a:rPr>
              <a:t>прослеживаемости</a:t>
            </a:r>
            <a:r>
              <a:rPr lang="ru-RU" dirty="0">
                <a:solidFill>
                  <a:schemeClr val="tx1"/>
                </a:solidFill>
              </a:rPr>
              <a:t>, с территории Российской Федерации на территорию другого государства - члена Евразийского экономического союза</a:t>
            </a:r>
            <a:r>
              <a:rPr lang="ru-RU" dirty="0" smtClean="0">
                <a:solidFill>
                  <a:schemeClr val="tx1"/>
                </a:solidFill>
              </a:rPr>
              <a:t>.</a:t>
            </a:r>
            <a:endParaRPr lang="ru-RU" dirty="0">
              <a:solidFill>
                <a:schemeClr val="tx1"/>
              </a:solidFill>
            </a:endParaRP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17936496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85000" lnSpcReduction="20000"/>
          </a:bodyPr>
          <a:lstStyle/>
          <a:p>
            <a:r>
              <a:rPr lang="ru-RU" dirty="0" smtClean="0">
                <a:solidFill>
                  <a:schemeClr val="tx1"/>
                </a:solidFill>
              </a:rPr>
              <a:t>Ст. 169 НК РФ - дополнили пунктами </a:t>
            </a:r>
            <a:r>
              <a:rPr lang="ru-RU" dirty="0">
                <a:solidFill>
                  <a:schemeClr val="tx1"/>
                </a:solidFill>
              </a:rPr>
              <a:t>1.1 и 1.2 следующего содержания:</a:t>
            </a:r>
          </a:p>
          <a:p>
            <a:r>
              <a:rPr lang="ru-RU" dirty="0" smtClean="0">
                <a:solidFill>
                  <a:schemeClr val="tx1"/>
                </a:solidFill>
              </a:rPr>
              <a:t>1.2</a:t>
            </a:r>
            <a:r>
              <a:rPr lang="ru-RU" dirty="0">
                <a:solidFill>
                  <a:schemeClr val="tx1"/>
                </a:solidFill>
              </a:rPr>
              <a:t>. Организации и (или) индивидуальные предприниматели при приобретении товаров, подлежащих </a:t>
            </a:r>
            <a:r>
              <a:rPr lang="ru-RU" dirty="0" err="1">
                <a:solidFill>
                  <a:schemeClr val="tx1"/>
                </a:solidFill>
              </a:rPr>
              <a:t>прослеживаемости</a:t>
            </a:r>
            <a:r>
              <a:rPr lang="ru-RU" dirty="0">
                <a:solidFill>
                  <a:schemeClr val="tx1"/>
                </a:solidFill>
              </a:rPr>
              <a:t>, обязаны обеспечить получение счетов-фактур, в том числе корректировочных счетов-фактур, в электронной форме по телекоммуникационным каналам связи через оператора электронного документооборота, являющегося российской организацией и соответствующего требованиям, утвержденным федеральным органом исполнительной власти, уполномоченным по контролю и надзору в области налогов и сборов.";</a:t>
            </a:r>
          </a:p>
          <a:p>
            <a:endParaRPr lang="ru-RU" dirty="0"/>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3317858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85000" lnSpcReduction="20000"/>
          </a:bodyPr>
          <a:lstStyle/>
          <a:p>
            <a:r>
              <a:rPr lang="ru-RU" dirty="0" smtClean="0">
                <a:solidFill>
                  <a:schemeClr val="tx1"/>
                </a:solidFill>
              </a:rPr>
              <a:t>Ст. 169 НК РФ - дополнили пунктами </a:t>
            </a:r>
            <a:r>
              <a:rPr lang="ru-RU" dirty="0">
                <a:solidFill>
                  <a:schemeClr val="tx1"/>
                </a:solidFill>
              </a:rPr>
              <a:t>1.1 и 1.2 следующего содержания:</a:t>
            </a:r>
          </a:p>
          <a:p>
            <a:r>
              <a:rPr lang="ru-RU" dirty="0" smtClean="0">
                <a:solidFill>
                  <a:schemeClr val="tx1"/>
                </a:solidFill>
              </a:rPr>
              <a:t>1.2</a:t>
            </a:r>
            <a:r>
              <a:rPr lang="ru-RU" dirty="0">
                <a:solidFill>
                  <a:schemeClr val="tx1"/>
                </a:solidFill>
              </a:rPr>
              <a:t>. Организации и (или) индивидуальные предприниматели при приобретении товаров, подлежащих </a:t>
            </a:r>
            <a:r>
              <a:rPr lang="ru-RU" dirty="0" err="1">
                <a:solidFill>
                  <a:schemeClr val="tx1"/>
                </a:solidFill>
              </a:rPr>
              <a:t>прослеживаемости</a:t>
            </a:r>
            <a:r>
              <a:rPr lang="ru-RU" dirty="0">
                <a:solidFill>
                  <a:schemeClr val="tx1"/>
                </a:solidFill>
              </a:rPr>
              <a:t>, обязаны обеспечить получение счетов-фактур, в том числе корректировочных счетов-фактур, в электронной форме по телекоммуникационным каналам связи через оператора электронного документооборота, являющегося российской организацией и соответствующего требованиям, утвержденным федеральным органом исполнительной власти, уполномоченным по контролю и надзору в области налогов и сборов.";</a:t>
            </a:r>
          </a:p>
          <a:p>
            <a:endParaRPr lang="ru-RU" dirty="0"/>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39447192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92500" lnSpcReduction="10000"/>
          </a:bodyPr>
          <a:lstStyle/>
          <a:p>
            <a:r>
              <a:rPr lang="ru-RU" dirty="0" smtClean="0">
                <a:solidFill>
                  <a:schemeClr val="tx1"/>
                </a:solidFill>
              </a:rPr>
              <a:t>Ст. 169 НК РФ – подпункт 5 изложить в следующей редакции:</a:t>
            </a:r>
            <a:endParaRPr lang="ru-RU" dirty="0">
              <a:solidFill>
                <a:schemeClr val="tx1"/>
              </a:solidFill>
            </a:endParaRPr>
          </a:p>
          <a:p>
            <a:r>
              <a:rPr lang="ru-RU" dirty="0">
                <a:solidFill>
                  <a:schemeClr val="tx1"/>
                </a:solidFill>
              </a:rPr>
              <a:t>5) порядковый номер записи поставляемых (отгруженных) товаров (выполненных работ, оказанных услуг), переданных имущественных прав, наименование поставляемых (отгруженных) товаров (описание выполненных работ, оказанных услуг), переданных имущественных прав и единица измерения (при возможности ее указания</a:t>
            </a:r>
            <a:r>
              <a:rPr lang="ru-RU" dirty="0" smtClean="0">
                <a:solidFill>
                  <a:schemeClr val="tx1"/>
                </a:solidFill>
              </a:rPr>
              <a:t>)</a:t>
            </a:r>
            <a:endParaRPr lang="ru-RU" dirty="0">
              <a:solidFill>
                <a:schemeClr val="tx1"/>
              </a:solidFill>
            </a:endParaRPr>
          </a:p>
          <a:p>
            <a:endParaRPr lang="ru-RU" dirty="0">
              <a:solidFill>
                <a:schemeClr val="tx1"/>
              </a:solidFill>
            </a:endParaRP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2592640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001419"/>
          </a:xfrm>
        </p:spPr>
        <p:txBody>
          <a:bodyPr>
            <a:normAutofit fontScale="77500" lnSpcReduction="20000"/>
          </a:bodyPr>
          <a:lstStyle/>
          <a:p>
            <a:pPr marL="0" indent="0">
              <a:buNone/>
            </a:pPr>
            <a:r>
              <a:rPr lang="ru-RU" dirty="0" smtClean="0">
                <a:solidFill>
                  <a:schemeClr val="tx1"/>
                </a:solidFill>
              </a:rPr>
              <a:t>Ст. 169 НК РФ – подпункт 14 изложить в следующей редакции:</a:t>
            </a:r>
            <a:endParaRPr lang="ru-RU" dirty="0">
              <a:solidFill>
                <a:schemeClr val="tx1"/>
              </a:solidFill>
            </a:endParaRPr>
          </a:p>
          <a:p>
            <a:r>
              <a:rPr lang="ru-RU" dirty="0">
                <a:solidFill>
                  <a:schemeClr val="tx1"/>
                </a:solidFill>
              </a:rPr>
              <a:t>14) регистрационный номер декларации на </a:t>
            </a:r>
            <a:r>
              <a:rPr lang="ru-RU" dirty="0" smtClean="0">
                <a:solidFill>
                  <a:schemeClr val="tx1"/>
                </a:solidFill>
              </a:rPr>
              <a:t>товары</a:t>
            </a:r>
          </a:p>
          <a:p>
            <a:pPr marL="0" indent="0">
              <a:buNone/>
            </a:pPr>
            <a:r>
              <a:rPr lang="ru-RU" dirty="0" smtClean="0">
                <a:solidFill>
                  <a:schemeClr val="tx1"/>
                </a:solidFill>
              </a:rPr>
              <a:t>дополнить подпунктами 16-18 следующего содержания:</a:t>
            </a:r>
          </a:p>
          <a:p>
            <a:r>
              <a:rPr lang="ru-RU" dirty="0">
                <a:solidFill>
                  <a:schemeClr val="tx1"/>
                </a:solidFill>
              </a:rPr>
              <a:t>16) регистрационный номер партии товара, подлежащего </a:t>
            </a:r>
            <a:r>
              <a:rPr lang="ru-RU" dirty="0" err="1">
                <a:solidFill>
                  <a:schemeClr val="tx1"/>
                </a:solidFill>
              </a:rPr>
              <a:t>прослеживаемости</a:t>
            </a:r>
            <a:r>
              <a:rPr lang="ru-RU" dirty="0">
                <a:solidFill>
                  <a:schemeClr val="tx1"/>
                </a:solidFill>
              </a:rPr>
              <a:t>;</a:t>
            </a:r>
          </a:p>
          <a:p>
            <a:r>
              <a:rPr lang="ru-RU" dirty="0">
                <a:solidFill>
                  <a:schemeClr val="tx1"/>
                </a:solidFill>
              </a:rPr>
              <a:t>17) количественная единица измерения товара, используемая в целях осуществления </a:t>
            </a:r>
            <a:r>
              <a:rPr lang="ru-RU" dirty="0" err="1">
                <a:solidFill>
                  <a:schemeClr val="tx1"/>
                </a:solidFill>
              </a:rPr>
              <a:t>прослеживаемости</a:t>
            </a:r>
            <a:r>
              <a:rPr lang="ru-RU" dirty="0">
                <a:solidFill>
                  <a:schemeClr val="tx1"/>
                </a:solidFill>
              </a:rPr>
              <a:t>;</a:t>
            </a:r>
          </a:p>
          <a:p>
            <a:r>
              <a:rPr lang="ru-RU" dirty="0">
                <a:solidFill>
                  <a:schemeClr val="tx1"/>
                </a:solidFill>
              </a:rPr>
              <a:t>18) количество товара, подлежащего </a:t>
            </a:r>
            <a:r>
              <a:rPr lang="ru-RU" dirty="0" err="1">
                <a:solidFill>
                  <a:schemeClr val="tx1"/>
                </a:solidFill>
              </a:rPr>
              <a:t>прослеживаемости</a:t>
            </a:r>
            <a:r>
              <a:rPr lang="ru-RU" dirty="0">
                <a:solidFill>
                  <a:schemeClr val="tx1"/>
                </a:solidFill>
              </a:rPr>
              <a:t>, в количественной единице измерения товара, используемой в целях осуществления </a:t>
            </a:r>
            <a:r>
              <a:rPr lang="ru-RU" dirty="0" err="1">
                <a:solidFill>
                  <a:schemeClr val="tx1"/>
                </a:solidFill>
              </a:rPr>
              <a:t>прослеживаемости</a:t>
            </a:r>
            <a:r>
              <a:rPr lang="ru-RU" dirty="0">
                <a:solidFill>
                  <a:schemeClr val="tx1"/>
                </a:solidFill>
              </a:rPr>
              <a:t>.</a:t>
            </a: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2319095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5001419"/>
          </a:xfrm>
        </p:spPr>
        <p:txBody>
          <a:bodyPr>
            <a:normAutofit fontScale="62500" lnSpcReduction="20000"/>
          </a:bodyPr>
          <a:lstStyle/>
          <a:p>
            <a:pPr marL="0" indent="0">
              <a:buNone/>
            </a:pPr>
            <a:r>
              <a:rPr lang="ru-RU" dirty="0" smtClean="0">
                <a:solidFill>
                  <a:schemeClr val="tx1"/>
                </a:solidFill>
              </a:rPr>
              <a:t>Ст. 169 НК РФ – в пункте 5.2 подпункт 4 изложить в следующей редакции:</a:t>
            </a:r>
            <a:endParaRPr lang="ru-RU" dirty="0">
              <a:solidFill>
                <a:schemeClr val="tx1"/>
              </a:solidFill>
            </a:endParaRPr>
          </a:p>
          <a:p>
            <a:r>
              <a:rPr lang="ru-RU" dirty="0">
                <a:solidFill>
                  <a:schemeClr val="tx1"/>
                </a:solidFill>
              </a:rPr>
              <a:t>4) порядковый номер записи поставляемых (отгруженных) товаров (выполненных работ, оказанных услуг), переданных имущественных прав, наименование поставляемых (отгруженных) товаров (описание выполненных работ, оказанных услуг), переданных имущественных прав и единица измерения (при возможности ее указания), по которым осуществляются изменение цены (тарифа) и (или) уточнение количества (объема</a:t>
            </a:r>
            <a:r>
              <a:rPr lang="ru-RU" dirty="0" smtClean="0">
                <a:solidFill>
                  <a:schemeClr val="tx1"/>
                </a:solidFill>
              </a:rPr>
              <a:t>)</a:t>
            </a:r>
          </a:p>
          <a:p>
            <a:pPr marL="0" indent="0">
              <a:buNone/>
            </a:pPr>
            <a:r>
              <a:rPr lang="ru-RU" dirty="0" smtClean="0">
                <a:solidFill>
                  <a:schemeClr val="tx1"/>
                </a:solidFill>
              </a:rPr>
              <a:t> дополнить пунктами 14-18 следующего содержания:</a:t>
            </a:r>
          </a:p>
          <a:p>
            <a:r>
              <a:rPr lang="ru-RU" dirty="0">
                <a:solidFill>
                  <a:schemeClr val="tx1"/>
                </a:solidFill>
              </a:rPr>
              <a:t>14) страна происхождения товара;</a:t>
            </a:r>
          </a:p>
          <a:p>
            <a:r>
              <a:rPr lang="ru-RU" dirty="0">
                <a:solidFill>
                  <a:schemeClr val="tx1"/>
                </a:solidFill>
              </a:rPr>
              <a:t>15) регистрационный номер декларации на товары;</a:t>
            </a:r>
          </a:p>
          <a:p>
            <a:r>
              <a:rPr lang="ru-RU" dirty="0">
                <a:solidFill>
                  <a:schemeClr val="tx1"/>
                </a:solidFill>
              </a:rPr>
              <a:t>16) регистрационный номер партии товара, подлежащего </a:t>
            </a:r>
            <a:r>
              <a:rPr lang="ru-RU" dirty="0" err="1">
                <a:solidFill>
                  <a:schemeClr val="tx1"/>
                </a:solidFill>
              </a:rPr>
              <a:t>прослеживаемости</a:t>
            </a:r>
            <a:r>
              <a:rPr lang="ru-RU" dirty="0">
                <a:solidFill>
                  <a:schemeClr val="tx1"/>
                </a:solidFill>
              </a:rPr>
              <a:t>;</a:t>
            </a:r>
          </a:p>
          <a:p>
            <a:r>
              <a:rPr lang="ru-RU" dirty="0">
                <a:solidFill>
                  <a:schemeClr val="tx1"/>
                </a:solidFill>
              </a:rPr>
              <a:t>17) количественная единица измерения товара, используемая в целях осуществления </a:t>
            </a:r>
            <a:r>
              <a:rPr lang="ru-RU" dirty="0" err="1" smtClean="0">
                <a:solidFill>
                  <a:schemeClr val="tx1"/>
                </a:solidFill>
              </a:rPr>
              <a:t>прослеживаемости</a:t>
            </a:r>
            <a:endParaRPr lang="ru-RU" dirty="0">
              <a:solidFill>
                <a:schemeClr val="tx1"/>
              </a:solidFill>
            </a:endParaRP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3564589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24744"/>
            <a:ext cx="8229600" cy="5001419"/>
          </a:xfrm>
        </p:spPr>
        <p:txBody>
          <a:bodyPr>
            <a:normAutofit fontScale="55000" lnSpcReduction="20000"/>
          </a:bodyPr>
          <a:lstStyle/>
          <a:p>
            <a:pPr marL="0" indent="0">
              <a:buNone/>
            </a:pPr>
            <a:r>
              <a:rPr lang="ru-RU" dirty="0" smtClean="0">
                <a:solidFill>
                  <a:schemeClr val="tx1"/>
                </a:solidFill>
              </a:rPr>
              <a:t>Статья 3 дополняет Закон Российской Федерации от 21.03.1991 «О налоговых органах Российской Федерации»:</a:t>
            </a:r>
          </a:p>
          <a:p>
            <a:r>
              <a:rPr lang="ru-RU" dirty="0">
                <a:solidFill>
                  <a:schemeClr val="tx1"/>
                </a:solidFill>
              </a:rPr>
              <a:t>"Статья 6.2. Федеральный орган исполнительной власти, уполномоченный по контролю и надзору в области налогов и сборов, в целях осуществления полномочий уполномоченного органа в сфере </a:t>
            </a:r>
            <a:r>
              <a:rPr lang="ru-RU" dirty="0" err="1">
                <a:solidFill>
                  <a:schemeClr val="tx1"/>
                </a:solidFill>
              </a:rPr>
              <a:t>прослеживаемости</a:t>
            </a:r>
            <a:r>
              <a:rPr lang="ru-RU" dirty="0">
                <a:solidFill>
                  <a:schemeClr val="tx1"/>
                </a:solidFill>
              </a:rPr>
              <a:t> товаров в порядке, устанавливаемом Правительством Российской Федерации, обеспечивает:</a:t>
            </a:r>
          </a:p>
          <a:p>
            <a:r>
              <a:rPr lang="ru-RU" dirty="0">
                <a:solidFill>
                  <a:schemeClr val="tx1"/>
                </a:solidFill>
              </a:rPr>
              <a:t>создание, внедрение и сопровождение национальной системы </a:t>
            </a:r>
            <a:r>
              <a:rPr lang="ru-RU" dirty="0" err="1">
                <a:solidFill>
                  <a:schemeClr val="tx1"/>
                </a:solidFill>
              </a:rPr>
              <a:t>прослеживаемости</a:t>
            </a:r>
            <a:r>
              <a:rPr lang="ru-RU" dirty="0">
                <a:solidFill>
                  <a:schemeClr val="tx1"/>
                </a:solidFill>
              </a:rPr>
              <a:t> товаров;</a:t>
            </a:r>
          </a:p>
          <a:p>
            <a:r>
              <a:rPr lang="ru-RU" dirty="0">
                <a:solidFill>
                  <a:schemeClr val="tx1"/>
                </a:solidFill>
              </a:rPr>
              <a:t>сбор, учет, хранение и обработку сведений, включаемых в национальную систему </a:t>
            </a:r>
            <a:r>
              <a:rPr lang="ru-RU" dirty="0" err="1">
                <a:solidFill>
                  <a:schemeClr val="tx1"/>
                </a:solidFill>
              </a:rPr>
              <a:t>прослеживаемости</a:t>
            </a:r>
            <a:r>
              <a:rPr lang="ru-RU" dirty="0">
                <a:solidFill>
                  <a:schemeClr val="tx1"/>
                </a:solidFill>
              </a:rPr>
              <a:t> товаров;</a:t>
            </a:r>
          </a:p>
          <a:p>
            <a:r>
              <a:rPr lang="ru-RU" dirty="0">
                <a:solidFill>
                  <a:schemeClr val="tx1"/>
                </a:solidFill>
              </a:rPr>
              <a:t>обмен сведениями между национальной системой </a:t>
            </a:r>
            <a:r>
              <a:rPr lang="ru-RU" dirty="0" err="1">
                <a:solidFill>
                  <a:schemeClr val="tx1"/>
                </a:solidFill>
              </a:rPr>
              <a:t>прослеживаемости</a:t>
            </a:r>
            <a:r>
              <a:rPr lang="ru-RU" dirty="0">
                <a:solidFill>
                  <a:schemeClr val="tx1"/>
                </a:solidFill>
              </a:rPr>
              <a:t> товаров и иными государственными информационными системами;</a:t>
            </a:r>
          </a:p>
          <a:p>
            <a:r>
              <a:rPr lang="ru-RU" dirty="0">
                <a:solidFill>
                  <a:schemeClr val="tx1"/>
                </a:solidFill>
              </a:rPr>
              <a:t>контроль за операциями с товарами, включенными в перечень товаров, подлежащих </a:t>
            </a:r>
            <a:r>
              <a:rPr lang="ru-RU" dirty="0" err="1">
                <a:solidFill>
                  <a:schemeClr val="tx1"/>
                </a:solidFill>
              </a:rPr>
              <a:t>прослеживаемости</a:t>
            </a:r>
            <a:r>
              <a:rPr lang="ru-RU" dirty="0">
                <a:solidFill>
                  <a:schemeClr val="tx1"/>
                </a:solidFill>
              </a:rPr>
              <a:t>.</a:t>
            </a:r>
          </a:p>
          <a:p>
            <a:r>
              <a:rPr lang="ru-RU" dirty="0">
                <a:solidFill>
                  <a:schemeClr val="tx1"/>
                </a:solidFill>
              </a:rPr>
              <a:t>Перечень товаров, подлежащих </a:t>
            </a:r>
            <a:r>
              <a:rPr lang="ru-RU" dirty="0" err="1">
                <a:solidFill>
                  <a:schemeClr val="tx1"/>
                </a:solidFill>
              </a:rPr>
              <a:t>прослеживаемости</a:t>
            </a:r>
            <a:r>
              <a:rPr lang="ru-RU" dirty="0">
                <a:solidFill>
                  <a:schemeClr val="tx1"/>
                </a:solidFill>
              </a:rPr>
              <a:t>, и критерии, применяемые при отборе отдельных видов товаров для включения в указанный перечень, утверждаются Правительством Российской Федерации."</a:t>
            </a:r>
          </a:p>
        </p:txBody>
      </p:sp>
      <p:sp>
        <p:nvSpPr>
          <p:cNvPr id="2" name="Заголовок 1"/>
          <p:cNvSpPr>
            <a:spLocks noGrp="1"/>
          </p:cNvSpPr>
          <p:nvPr>
            <p:ph type="title"/>
          </p:nvPr>
        </p:nvSpPr>
        <p:spPr>
          <a:xfrm>
            <a:off x="457200" y="188640"/>
            <a:ext cx="8229600" cy="864096"/>
          </a:xfrm>
        </p:spPr>
        <p:txBody>
          <a:bodyPr/>
          <a:lstStyle/>
          <a:p>
            <a:r>
              <a:rPr lang="ru-RU" sz="4800" dirty="0" smtClean="0"/>
              <a:t>№ 371-ФЗ от 09.11.2020</a:t>
            </a:r>
            <a:endParaRPr lang="ru-RU" sz="4800" dirty="0"/>
          </a:p>
        </p:txBody>
      </p:sp>
    </p:spTree>
    <p:extLst>
      <p:ext uri="{BB962C8B-B14F-4D97-AF65-F5344CB8AC3E}">
        <p14:creationId xmlns:p14="http://schemas.microsoft.com/office/powerpoint/2010/main" xmlns="" val="3857972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lnSpcReduction="10000"/>
          </a:bodyPr>
          <a:lstStyle/>
          <a:p>
            <a:endParaRPr lang="ru-RU" dirty="0" smtClean="0"/>
          </a:p>
          <a:p>
            <a:r>
              <a:rPr lang="ru-RU" dirty="0" smtClean="0">
                <a:solidFill>
                  <a:schemeClr val="tx1"/>
                </a:solidFill>
              </a:rPr>
              <a:t>Направлены для использования в работе и доработки информационных учетных систем рекомендуемые формы, форматы, порядки заполнения отчета о операциях с товарами, подлежащими </a:t>
            </a:r>
            <a:r>
              <a:rPr lang="ru-RU" dirty="0" err="1" smtClean="0">
                <a:solidFill>
                  <a:schemeClr val="tx1"/>
                </a:solidFill>
              </a:rPr>
              <a:t>прослеживаемости</a:t>
            </a:r>
            <a:r>
              <a:rPr lang="ru-RU" dirty="0" smtClean="0">
                <a:solidFill>
                  <a:schemeClr val="tx1"/>
                </a:solidFill>
              </a:rPr>
              <a:t> и документы, содержащих реквизиты </a:t>
            </a:r>
            <a:r>
              <a:rPr lang="ru-RU" dirty="0" err="1" smtClean="0">
                <a:solidFill>
                  <a:schemeClr val="tx1"/>
                </a:solidFill>
              </a:rPr>
              <a:t>прослеживаемости</a:t>
            </a:r>
            <a:endParaRPr lang="ru-RU" dirty="0">
              <a:solidFill>
                <a:schemeClr val="tx1"/>
              </a:solidFill>
            </a:endParaRPr>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32242936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endParaRPr lang="ru-RU" dirty="0" smtClean="0"/>
          </a:p>
          <a:p>
            <a:r>
              <a:rPr lang="ru-RU" dirty="0" smtClean="0">
                <a:solidFill>
                  <a:schemeClr val="tx1"/>
                </a:solidFill>
              </a:rPr>
              <a:t>КНД 1169009 – Уведомление о </a:t>
            </a:r>
            <a:r>
              <a:rPr lang="ru-RU" dirty="0">
                <a:solidFill>
                  <a:schemeClr val="tx1"/>
                </a:solidFill>
              </a:rPr>
              <a:t>перемещении товаров, подлежащих </a:t>
            </a:r>
            <a:r>
              <a:rPr lang="ru-RU" dirty="0" err="1">
                <a:solidFill>
                  <a:schemeClr val="tx1"/>
                </a:solidFill>
              </a:rPr>
              <a:t>прослеживаемости</a:t>
            </a:r>
            <a:r>
              <a:rPr lang="ru-RU" dirty="0" smtClean="0">
                <a:solidFill>
                  <a:schemeClr val="tx1"/>
                </a:solidFill>
              </a:rPr>
              <a:t>, с </a:t>
            </a:r>
            <a:r>
              <a:rPr lang="ru-RU" dirty="0">
                <a:solidFill>
                  <a:schemeClr val="tx1"/>
                </a:solidFill>
              </a:rPr>
              <a:t>территории Российской Федерации на территорию </a:t>
            </a:r>
            <a:r>
              <a:rPr lang="ru-RU" dirty="0" smtClean="0">
                <a:solidFill>
                  <a:schemeClr val="tx1"/>
                </a:solidFill>
              </a:rPr>
              <a:t>другого государства </a:t>
            </a:r>
            <a:r>
              <a:rPr lang="ru-RU" dirty="0">
                <a:solidFill>
                  <a:schemeClr val="tx1"/>
                </a:solidFill>
              </a:rPr>
              <a:t>- члена Евразийского экономического </a:t>
            </a:r>
            <a:r>
              <a:rPr lang="ru-RU" dirty="0" smtClean="0">
                <a:solidFill>
                  <a:schemeClr val="tx1"/>
                </a:solidFill>
              </a:rPr>
              <a:t>союза </a:t>
            </a:r>
            <a:r>
              <a:rPr lang="ru-RU" dirty="0">
                <a:solidFill>
                  <a:schemeClr val="tx1"/>
                </a:solidFill>
              </a:rPr>
              <a:t>содержит сведения по вывезенным с территории Российской Федерации на территорию государств - членов Евразийского экономического союза товарам, подлежащим </a:t>
            </a:r>
            <a:r>
              <a:rPr lang="ru-RU" dirty="0" err="1" smtClean="0">
                <a:solidFill>
                  <a:schemeClr val="tx1"/>
                </a:solidFill>
              </a:rPr>
              <a:t>прослеживаемости</a:t>
            </a:r>
            <a:endParaRPr lang="ru-RU" dirty="0" smtClean="0">
              <a:solidFill>
                <a:schemeClr val="tx1"/>
              </a:solidFill>
            </a:endParaRPr>
          </a:p>
          <a:p>
            <a:r>
              <a:rPr lang="ru-RU" dirty="0">
                <a:solidFill>
                  <a:schemeClr val="tx1"/>
                </a:solidFill>
              </a:rPr>
              <a:t>Лицо, перемещающее товары, подлежащие </a:t>
            </a:r>
            <a:r>
              <a:rPr lang="ru-RU" dirty="0" err="1">
                <a:solidFill>
                  <a:schemeClr val="tx1"/>
                </a:solidFill>
              </a:rPr>
              <a:t>прослеживаемости</a:t>
            </a:r>
            <a:r>
              <a:rPr lang="ru-RU" dirty="0">
                <a:solidFill>
                  <a:schemeClr val="tx1"/>
                </a:solidFill>
              </a:rPr>
              <a:t>, в государства - члены Евразийского экономического союза нескольким организациям и/или физическим лицам государств - членов Евразийского экономического союза, заполняет сведения о </a:t>
            </a:r>
            <a:r>
              <a:rPr lang="ru-RU" dirty="0" smtClean="0">
                <a:solidFill>
                  <a:schemeClr val="tx1"/>
                </a:solidFill>
              </a:rPr>
              <a:t>товарах </a:t>
            </a:r>
            <a:r>
              <a:rPr lang="ru-RU" dirty="0">
                <a:solidFill>
                  <a:schemeClr val="tx1"/>
                </a:solidFill>
              </a:rPr>
              <a:t>отдельно в отношении каждой организации и/или физического лица государства - члена Евразийского экономического союза, которому передано право собственности на товары в рамках одного </a:t>
            </a:r>
            <a:r>
              <a:rPr lang="ru-RU" dirty="0" smtClean="0">
                <a:solidFill>
                  <a:schemeClr val="tx1"/>
                </a:solidFill>
              </a:rPr>
              <a:t>уведомления</a:t>
            </a:r>
            <a:endParaRPr lang="ru-RU" dirty="0">
              <a:solidFill>
                <a:schemeClr val="tx1"/>
              </a:solidFill>
            </a:endParaRPr>
          </a:p>
          <a:p>
            <a:endParaRPr lang="ru-RU" dirty="0">
              <a:solidFill>
                <a:schemeClr val="tx1"/>
              </a:solidFill>
            </a:endParaRPr>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3695936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204864"/>
            <a:ext cx="8229600" cy="3921299"/>
          </a:xfrm>
        </p:spPr>
        <p:txBody>
          <a:bodyPr>
            <a:noAutofit/>
          </a:bodyPr>
          <a:lstStyle/>
          <a:p>
            <a:pPr>
              <a:spcBef>
                <a:spcPts val="600"/>
              </a:spcBef>
            </a:pPr>
            <a:r>
              <a:rPr lang="ru-RU" sz="1700" dirty="0" smtClean="0">
                <a:solidFill>
                  <a:schemeClr val="tx1"/>
                </a:solidFill>
              </a:rPr>
              <a:t>Ст. 80 НК РФ дополнить </a:t>
            </a:r>
            <a:r>
              <a:rPr lang="ru-RU" sz="1700" dirty="0">
                <a:solidFill>
                  <a:schemeClr val="tx1"/>
                </a:solidFill>
              </a:rPr>
              <a:t>пунктами 4.1 и 4.2 следующего содержания:</a:t>
            </a:r>
          </a:p>
          <a:p>
            <a:pPr>
              <a:spcBef>
                <a:spcPts val="600"/>
              </a:spcBef>
            </a:pPr>
            <a:r>
              <a:rPr lang="ru-RU" sz="1700" spc="-80" dirty="0" smtClean="0">
                <a:solidFill>
                  <a:schemeClr val="tx1"/>
                </a:solidFill>
              </a:rPr>
              <a:t>3</a:t>
            </a:r>
            <a:r>
              <a:rPr lang="ru-RU" sz="1700" spc="-80" dirty="0">
                <a:solidFill>
                  <a:schemeClr val="tx1"/>
                </a:solidFill>
              </a:rPr>
              <a:t>) в Едином государственном реестре записей актов гражданского состояния содержатся сведения о дате смерти физического лица, наступившей ранее даты подписания налоговой декларации (расчета) усиленной квалифицированной электронной подписью этого физического лица</a:t>
            </a:r>
            <a:r>
              <a:rPr lang="ru-RU" sz="1700" spc="-80" dirty="0" smtClean="0">
                <a:solidFill>
                  <a:schemeClr val="tx1"/>
                </a:solidFill>
              </a:rPr>
              <a:t>;</a:t>
            </a:r>
          </a:p>
          <a:p>
            <a:pPr>
              <a:spcBef>
                <a:spcPts val="600"/>
              </a:spcBef>
            </a:pPr>
            <a:r>
              <a:rPr lang="ru-RU" sz="1700" dirty="0">
                <a:solidFill>
                  <a:schemeClr val="tx1"/>
                </a:solidFill>
              </a:rPr>
              <a:t>4) в отношении лица, имеющего право без доверенности действовать от имени налогоплательщика (плательщика сбора, плательщика страховых взносов, налогового агента) и подписавшего налоговую декларацию (расчет), в Единый государственный реестр юридических лиц внесена запись о недостоверности сведений об указанном лице ранее даты представления в налоговый орган такой налоговой декларации (расчета);</a:t>
            </a:r>
          </a:p>
          <a:p>
            <a:pPr marL="0" indent="0">
              <a:spcBef>
                <a:spcPts val="600"/>
              </a:spcBef>
              <a:buNone/>
            </a:pPr>
            <a:endParaRPr lang="ru-RU" sz="1600" spc="-80" dirty="0">
              <a:solidFill>
                <a:schemeClr val="tx1"/>
              </a:solidFill>
            </a:endParaRPr>
          </a:p>
        </p:txBody>
      </p:sp>
      <p:sp>
        <p:nvSpPr>
          <p:cNvPr id="4" name="Заголовок 3"/>
          <p:cNvSpPr>
            <a:spLocks noGrp="1"/>
          </p:cNvSpPr>
          <p:nvPr>
            <p:ph type="title"/>
          </p:nvPr>
        </p:nvSpPr>
        <p:spPr>
          <a:xfrm>
            <a:off x="395536" y="332656"/>
            <a:ext cx="8229600" cy="1600200"/>
          </a:xfrm>
        </p:spPr>
        <p:txBody>
          <a:bodyPr/>
          <a:lstStyle/>
          <a:p>
            <a:r>
              <a:rPr lang="ru-RU" sz="4800" dirty="0" smtClean="0"/>
              <a:t>Продолжение </a:t>
            </a:r>
            <a:br>
              <a:rPr lang="ru-RU" sz="4800" dirty="0" smtClean="0"/>
            </a:br>
            <a:r>
              <a:rPr lang="ru-RU" sz="4800" dirty="0" smtClean="0"/>
              <a:t>№ 374-ФЗ от 23.11.2020 </a:t>
            </a:r>
            <a:endParaRPr lang="ru-RU" sz="4800" dirty="0"/>
          </a:p>
        </p:txBody>
      </p:sp>
    </p:spTree>
    <p:extLst>
      <p:ext uri="{BB962C8B-B14F-4D97-AF65-F5344CB8AC3E}">
        <p14:creationId xmlns:p14="http://schemas.microsoft.com/office/powerpoint/2010/main" xmlns="" val="3717945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endParaRPr lang="ru-RU" dirty="0" smtClean="0"/>
          </a:p>
          <a:p>
            <a:r>
              <a:rPr lang="ru-RU" dirty="0" smtClean="0">
                <a:solidFill>
                  <a:schemeClr val="tx1"/>
                </a:solidFill>
              </a:rPr>
              <a:t>КНД 1169008 – Уведомление о </a:t>
            </a:r>
            <a:r>
              <a:rPr lang="ru-RU" dirty="0">
                <a:solidFill>
                  <a:schemeClr val="tx1"/>
                </a:solidFill>
              </a:rPr>
              <a:t>ввозе товаров, подлежащих </a:t>
            </a:r>
            <a:r>
              <a:rPr lang="ru-RU" dirty="0" err="1">
                <a:solidFill>
                  <a:schemeClr val="tx1"/>
                </a:solidFill>
              </a:rPr>
              <a:t>прослеживаемости</a:t>
            </a:r>
            <a:r>
              <a:rPr lang="ru-RU" dirty="0" smtClean="0">
                <a:solidFill>
                  <a:schemeClr val="tx1"/>
                </a:solidFill>
              </a:rPr>
              <a:t>, с </a:t>
            </a:r>
            <a:r>
              <a:rPr lang="ru-RU" dirty="0">
                <a:solidFill>
                  <a:schemeClr val="tx1"/>
                </a:solidFill>
              </a:rPr>
              <a:t>территории другого государства - члена </a:t>
            </a:r>
            <a:r>
              <a:rPr lang="ru-RU" dirty="0" smtClean="0">
                <a:solidFill>
                  <a:schemeClr val="tx1"/>
                </a:solidFill>
              </a:rPr>
              <a:t>Евразийского экономического </a:t>
            </a:r>
            <a:r>
              <a:rPr lang="ru-RU" dirty="0">
                <a:solidFill>
                  <a:schemeClr val="tx1"/>
                </a:solidFill>
              </a:rPr>
              <a:t>союза на территорию Российской </a:t>
            </a:r>
            <a:r>
              <a:rPr lang="ru-RU" dirty="0" smtClean="0">
                <a:solidFill>
                  <a:schemeClr val="tx1"/>
                </a:solidFill>
              </a:rPr>
              <a:t>Федерации и </a:t>
            </a:r>
            <a:r>
              <a:rPr lang="ru-RU" dirty="0">
                <a:solidFill>
                  <a:schemeClr val="tx1"/>
                </a:solidFill>
              </a:rPr>
              <a:t>иные территории, находящиеся под ее </a:t>
            </a:r>
            <a:r>
              <a:rPr lang="ru-RU" dirty="0" smtClean="0">
                <a:solidFill>
                  <a:schemeClr val="tx1"/>
                </a:solidFill>
              </a:rPr>
              <a:t>юрисдикцией </a:t>
            </a:r>
            <a:r>
              <a:rPr lang="ru-RU" dirty="0">
                <a:solidFill>
                  <a:schemeClr val="tx1"/>
                </a:solidFill>
              </a:rPr>
              <a:t>содержит сведения по принятым на учет и ввезенным с территории государств - членов Евразийского экономического </a:t>
            </a:r>
            <a:r>
              <a:rPr lang="ru-RU" dirty="0" smtClean="0">
                <a:solidFill>
                  <a:schemeClr val="tx1"/>
                </a:solidFill>
              </a:rPr>
              <a:t>союза товарам, </a:t>
            </a:r>
            <a:r>
              <a:rPr lang="ru-RU" dirty="0">
                <a:solidFill>
                  <a:schemeClr val="tx1"/>
                </a:solidFill>
              </a:rPr>
              <a:t>подлежащим </a:t>
            </a:r>
            <a:r>
              <a:rPr lang="ru-RU" dirty="0" err="1" smtClean="0">
                <a:solidFill>
                  <a:schemeClr val="tx1"/>
                </a:solidFill>
              </a:rPr>
              <a:t>прослеживаемости</a:t>
            </a:r>
            <a:endParaRPr lang="ru-RU" dirty="0" smtClean="0">
              <a:solidFill>
                <a:schemeClr val="tx1"/>
              </a:solidFill>
            </a:endParaRPr>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31986267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endParaRPr lang="ru-RU" dirty="0" smtClean="0"/>
          </a:p>
          <a:p>
            <a:r>
              <a:rPr lang="ru-RU" dirty="0" smtClean="0">
                <a:solidFill>
                  <a:schemeClr val="tx1"/>
                </a:solidFill>
              </a:rPr>
              <a:t>Уведомление заполняется </a:t>
            </a:r>
            <a:r>
              <a:rPr lang="ru-RU" dirty="0">
                <a:solidFill>
                  <a:schemeClr val="tx1"/>
                </a:solidFill>
              </a:rPr>
              <a:t>на основании сопроводительного документа на передачу товаров, подлежащих </a:t>
            </a:r>
            <a:r>
              <a:rPr lang="ru-RU" dirty="0" err="1">
                <a:solidFill>
                  <a:schemeClr val="tx1"/>
                </a:solidFill>
              </a:rPr>
              <a:t>прослеживаемости</a:t>
            </a:r>
            <a:r>
              <a:rPr lang="ru-RU" dirty="0">
                <a:solidFill>
                  <a:schemeClr val="tx1"/>
                </a:solidFill>
              </a:rPr>
              <a:t>, с которым связано их перемещение на территорию Российской Федерации и иные территории, находящиеся под ее юрисдикцией, с территории государств - членов Евразийского экономического союза. Сопроводительным документом в целях настоящего Порядка признается счет-фактура, универсальный передаточный документ или иной документ, оформленный на товар, подлежащий </a:t>
            </a:r>
            <a:r>
              <a:rPr lang="ru-RU" dirty="0" err="1">
                <a:solidFill>
                  <a:schemeClr val="tx1"/>
                </a:solidFill>
              </a:rPr>
              <a:t>прослеживаемости</a:t>
            </a:r>
            <a:r>
              <a:rPr lang="ru-RU" dirty="0">
                <a:solidFill>
                  <a:schemeClr val="tx1"/>
                </a:solidFill>
              </a:rPr>
              <a:t>, организацией или физическим лицом государства - члена Евразийского экономического союза, передавшего право собственности на товары.</a:t>
            </a:r>
          </a:p>
          <a:p>
            <a:r>
              <a:rPr lang="ru-RU" dirty="0" smtClean="0">
                <a:solidFill>
                  <a:schemeClr val="tx1"/>
                </a:solidFill>
              </a:rPr>
              <a:t>Уведомление может </a:t>
            </a:r>
            <a:r>
              <a:rPr lang="ru-RU" dirty="0">
                <a:solidFill>
                  <a:schemeClr val="tx1"/>
                </a:solidFill>
              </a:rPr>
              <a:t>оформляться на товары, указанные в нескольких строках сопроводительного документа с одним и тем же кодом единой </a:t>
            </a:r>
            <a:r>
              <a:rPr lang="ru-RU" dirty="0" smtClean="0">
                <a:solidFill>
                  <a:schemeClr val="tx1"/>
                </a:solidFill>
              </a:rPr>
              <a:t>Товарной номенклатурой внешнеэкономической </a:t>
            </a:r>
            <a:r>
              <a:rPr lang="ru-RU" dirty="0">
                <a:solidFill>
                  <a:schemeClr val="tx1"/>
                </a:solidFill>
              </a:rPr>
              <a:t>деятельности Евразийского экономического союза и единицей измерения.</a:t>
            </a:r>
          </a:p>
          <a:p>
            <a:endParaRPr lang="ru-RU" dirty="0"/>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40124071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endParaRPr lang="ru-RU" dirty="0" smtClean="0"/>
          </a:p>
          <a:p>
            <a:r>
              <a:rPr lang="ru-RU" dirty="0" smtClean="0">
                <a:solidFill>
                  <a:schemeClr val="tx1"/>
                </a:solidFill>
              </a:rPr>
              <a:t>КНД 1169011 – Уведомление об </a:t>
            </a:r>
            <a:r>
              <a:rPr lang="ru-RU" dirty="0">
                <a:solidFill>
                  <a:schemeClr val="tx1"/>
                </a:solidFill>
              </a:rPr>
              <a:t>имеющихся остатках товаров, подлежащих </a:t>
            </a:r>
            <a:r>
              <a:rPr lang="ru-RU" dirty="0" err="1" smtClean="0">
                <a:solidFill>
                  <a:schemeClr val="tx1"/>
                </a:solidFill>
              </a:rPr>
              <a:t>прослеживаемости</a:t>
            </a:r>
            <a:r>
              <a:rPr lang="ru-RU" dirty="0" smtClean="0">
                <a:solidFill>
                  <a:schemeClr val="tx1"/>
                </a:solidFill>
              </a:rPr>
              <a:t> </a:t>
            </a:r>
            <a:r>
              <a:rPr lang="ru-RU" dirty="0">
                <a:solidFill>
                  <a:schemeClr val="tx1"/>
                </a:solidFill>
              </a:rPr>
              <a:t>содержит сведения об остатках товаров, подлежащих </a:t>
            </a:r>
            <a:r>
              <a:rPr lang="ru-RU" dirty="0" err="1">
                <a:solidFill>
                  <a:schemeClr val="tx1"/>
                </a:solidFill>
              </a:rPr>
              <a:t>прослеживаемости</a:t>
            </a:r>
            <a:r>
              <a:rPr lang="ru-RU" dirty="0">
                <a:solidFill>
                  <a:schemeClr val="tx1"/>
                </a:solidFill>
              </a:rPr>
              <a:t>, имеющихся у участника оборота товаров, подлежащих </a:t>
            </a:r>
            <a:r>
              <a:rPr lang="ru-RU" dirty="0" err="1">
                <a:solidFill>
                  <a:schemeClr val="tx1"/>
                </a:solidFill>
              </a:rPr>
              <a:t>прослеживаемости</a:t>
            </a:r>
            <a:r>
              <a:rPr lang="ru-RU" dirty="0">
                <a:solidFill>
                  <a:schemeClr val="tx1"/>
                </a:solidFill>
              </a:rPr>
              <a:t>, на дату вступления в силу перечня товаров, подлежащих </a:t>
            </a:r>
            <a:r>
              <a:rPr lang="ru-RU" dirty="0" err="1">
                <a:solidFill>
                  <a:schemeClr val="tx1"/>
                </a:solidFill>
              </a:rPr>
              <a:t>прослеживаемости</a:t>
            </a:r>
            <a:r>
              <a:rPr lang="ru-RU" dirty="0">
                <a:solidFill>
                  <a:schemeClr val="tx1"/>
                </a:solidFill>
              </a:rPr>
              <a:t> на территории Российской </a:t>
            </a:r>
            <a:r>
              <a:rPr lang="ru-RU" dirty="0" smtClean="0">
                <a:solidFill>
                  <a:schemeClr val="tx1"/>
                </a:solidFill>
              </a:rPr>
              <a:t>Федерации, </a:t>
            </a:r>
            <a:r>
              <a:rPr lang="ru-RU" dirty="0">
                <a:solidFill>
                  <a:schemeClr val="tx1"/>
                </a:solidFill>
              </a:rPr>
              <a:t>утверждаемого Правительством Российской Федерации</a:t>
            </a:r>
          </a:p>
          <a:p>
            <a:pPr marL="0" indent="0">
              <a:buNone/>
            </a:pPr>
            <a:endParaRPr lang="ru-RU" dirty="0"/>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23712262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endParaRPr lang="ru-RU" dirty="0" smtClean="0"/>
          </a:p>
          <a:p>
            <a:r>
              <a:rPr lang="ru-RU" dirty="0" smtClean="0">
                <a:solidFill>
                  <a:schemeClr val="tx1"/>
                </a:solidFill>
              </a:rPr>
              <a:t>КНД 1169010 – Отчет об </a:t>
            </a:r>
            <a:r>
              <a:rPr lang="ru-RU" dirty="0">
                <a:solidFill>
                  <a:schemeClr val="tx1"/>
                </a:solidFill>
              </a:rPr>
              <a:t>операциях с товарами, подлежащими </a:t>
            </a:r>
            <a:r>
              <a:rPr lang="ru-RU" dirty="0" err="1" smtClean="0">
                <a:solidFill>
                  <a:schemeClr val="tx1"/>
                </a:solidFill>
              </a:rPr>
              <a:t>прослеживаемости</a:t>
            </a:r>
            <a:r>
              <a:rPr lang="ru-RU" dirty="0" smtClean="0">
                <a:solidFill>
                  <a:schemeClr val="tx1"/>
                </a:solidFill>
              </a:rPr>
              <a:t> </a:t>
            </a:r>
            <a:r>
              <a:rPr lang="ru-RU" dirty="0">
                <a:solidFill>
                  <a:schemeClr val="tx1"/>
                </a:solidFill>
              </a:rPr>
              <a:t>представляется участниками оборота товаров, подлежащих </a:t>
            </a:r>
            <a:r>
              <a:rPr lang="ru-RU" dirty="0" err="1">
                <a:solidFill>
                  <a:schemeClr val="tx1"/>
                </a:solidFill>
              </a:rPr>
              <a:t>прослеживаемости</a:t>
            </a:r>
            <a:r>
              <a:rPr lang="ru-RU" dirty="0">
                <a:solidFill>
                  <a:schemeClr val="tx1"/>
                </a:solidFill>
              </a:rPr>
              <a:t>, в случаях и в порядке, предусмотренном постановлением Правительства Российской Федерации о порядке функционирования национальной системы </a:t>
            </a:r>
            <a:r>
              <a:rPr lang="ru-RU" dirty="0" err="1">
                <a:solidFill>
                  <a:schemeClr val="tx1"/>
                </a:solidFill>
              </a:rPr>
              <a:t>прослеживаемости</a:t>
            </a:r>
            <a:r>
              <a:rPr lang="ru-RU" dirty="0">
                <a:solidFill>
                  <a:schemeClr val="tx1"/>
                </a:solidFill>
              </a:rPr>
              <a:t> товаров</a:t>
            </a:r>
          </a:p>
          <a:p>
            <a:endParaRPr lang="ru-RU" dirty="0">
              <a:solidFill>
                <a:schemeClr val="tx1"/>
              </a:solidFill>
            </a:endParaRPr>
          </a:p>
          <a:p>
            <a:pPr marL="0" indent="0">
              <a:buNone/>
            </a:pPr>
            <a:endParaRPr lang="ru-RU" dirty="0">
              <a:solidFill>
                <a:schemeClr val="tx1"/>
              </a:solidFill>
            </a:endParaRPr>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27063422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7500" lnSpcReduction="20000"/>
          </a:bodyPr>
          <a:lstStyle/>
          <a:p>
            <a:endParaRPr lang="ru-RU" dirty="0" smtClean="0"/>
          </a:p>
          <a:p>
            <a:r>
              <a:rPr lang="ru-RU" dirty="0" smtClean="0">
                <a:solidFill>
                  <a:schemeClr val="tx1"/>
                </a:solidFill>
              </a:rPr>
              <a:t>Приложением № 1 к Порядку заполнения </a:t>
            </a:r>
            <a:r>
              <a:rPr lang="ru-RU" dirty="0">
                <a:solidFill>
                  <a:schemeClr val="tx1"/>
                </a:solidFill>
              </a:rPr>
              <a:t>отчета об операциях с товарами</a:t>
            </a:r>
            <a:r>
              <a:rPr lang="ru-RU" dirty="0" smtClean="0">
                <a:solidFill>
                  <a:schemeClr val="tx1"/>
                </a:solidFill>
              </a:rPr>
              <a:t>, подлежащими </a:t>
            </a:r>
            <a:r>
              <a:rPr lang="ru-RU" dirty="0" err="1" smtClean="0">
                <a:solidFill>
                  <a:schemeClr val="tx1"/>
                </a:solidFill>
              </a:rPr>
              <a:t>прослеживаемости</a:t>
            </a:r>
            <a:r>
              <a:rPr lang="ru-RU" dirty="0" smtClean="0">
                <a:solidFill>
                  <a:schemeClr val="tx1"/>
                </a:solidFill>
              </a:rPr>
              <a:t> утверждены виды операций с товарами, подлежащими </a:t>
            </a:r>
            <a:r>
              <a:rPr lang="ru-RU" dirty="0" err="1" smtClean="0">
                <a:solidFill>
                  <a:schemeClr val="tx1"/>
                </a:solidFill>
              </a:rPr>
              <a:t>прослеживаемости</a:t>
            </a:r>
            <a:r>
              <a:rPr lang="ru-RU" dirty="0" smtClean="0">
                <a:solidFill>
                  <a:schemeClr val="tx1"/>
                </a:solidFill>
              </a:rPr>
              <a:t>.</a:t>
            </a:r>
          </a:p>
          <a:p>
            <a:r>
              <a:rPr lang="ru-RU" dirty="0" smtClean="0">
                <a:solidFill>
                  <a:schemeClr val="tx1"/>
                </a:solidFill>
              </a:rPr>
              <a:t>Например, операции прекращения </a:t>
            </a:r>
            <a:r>
              <a:rPr lang="ru-RU" dirty="0" err="1" smtClean="0">
                <a:solidFill>
                  <a:schemeClr val="tx1"/>
                </a:solidFill>
              </a:rPr>
              <a:t>прослеживаемости</a:t>
            </a:r>
            <a:r>
              <a:rPr lang="ru-RU" dirty="0" smtClean="0">
                <a:solidFill>
                  <a:schemeClr val="tx1"/>
                </a:solidFill>
              </a:rPr>
              <a:t>, операции возобновления </a:t>
            </a:r>
            <a:r>
              <a:rPr lang="ru-RU" dirty="0" err="1" smtClean="0">
                <a:solidFill>
                  <a:schemeClr val="tx1"/>
                </a:solidFill>
              </a:rPr>
              <a:t>прослеживаемости</a:t>
            </a:r>
            <a:r>
              <a:rPr lang="ru-RU" dirty="0" smtClean="0">
                <a:solidFill>
                  <a:schemeClr val="tx1"/>
                </a:solidFill>
              </a:rPr>
              <a:t>, </a:t>
            </a:r>
            <a:r>
              <a:rPr lang="ru-RU" dirty="0">
                <a:solidFill>
                  <a:schemeClr val="tx1"/>
                </a:solidFill>
              </a:rPr>
              <a:t>о</a:t>
            </a:r>
            <a:r>
              <a:rPr lang="ru-RU" dirty="0" smtClean="0">
                <a:solidFill>
                  <a:schemeClr val="tx1"/>
                </a:solidFill>
              </a:rPr>
              <a:t>перации </a:t>
            </a:r>
            <a:r>
              <a:rPr lang="ru-RU" dirty="0">
                <a:solidFill>
                  <a:schemeClr val="tx1"/>
                </a:solidFill>
              </a:rPr>
              <a:t>при передаче (получении) имущества (товара), не связанные с реализацией или безвозмездной </a:t>
            </a:r>
            <a:r>
              <a:rPr lang="ru-RU" dirty="0" smtClean="0">
                <a:solidFill>
                  <a:schemeClr val="tx1"/>
                </a:solidFill>
              </a:rPr>
              <a:t>передачей, </a:t>
            </a:r>
            <a:r>
              <a:rPr lang="ru-RU" dirty="0">
                <a:solidFill>
                  <a:schemeClr val="tx1"/>
                </a:solidFill>
              </a:rPr>
              <a:t>о</a:t>
            </a:r>
            <a:r>
              <a:rPr lang="ru-RU" dirty="0" smtClean="0">
                <a:solidFill>
                  <a:schemeClr val="tx1"/>
                </a:solidFill>
              </a:rPr>
              <a:t>перации </a:t>
            </a:r>
            <a:r>
              <a:rPr lang="ru-RU" dirty="0">
                <a:solidFill>
                  <a:schemeClr val="tx1"/>
                </a:solidFill>
              </a:rPr>
              <a:t>при приобретении (получении), реализации (передаче), в том числе через агента или комиссионера</a:t>
            </a:r>
          </a:p>
          <a:p>
            <a:endParaRPr lang="ru-RU" dirty="0"/>
          </a:p>
          <a:p>
            <a:endParaRPr lang="ru-RU" dirty="0"/>
          </a:p>
          <a:p>
            <a:pPr marL="0" indent="0">
              <a:buNone/>
            </a:pPr>
            <a:endParaRPr lang="ru-RU" dirty="0"/>
          </a:p>
        </p:txBody>
      </p:sp>
      <p:sp>
        <p:nvSpPr>
          <p:cNvPr id="2" name="Заголовок 1"/>
          <p:cNvSpPr>
            <a:spLocks noGrp="1"/>
          </p:cNvSpPr>
          <p:nvPr>
            <p:ph type="title"/>
          </p:nvPr>
        </p:nvSpPr>
        <p:spPr>
          <a:xfrm>
            <a:off x="457200" y="260648"/>
            <a:ext cx="8229600" cy="1339552"/>
          </a:xfrm>
        </p:spPr>
        <p:txBody>
          <a:bodyPr/>
          <a:lstStyle/>
          <a:p>
            <a:pPr>
              <a:lnSpc>
                <a:spcPct val="100000"/>
              </a:lnSpc>
            </a:pPr>
            <a:r>
              <a:rPr lang="ru-RU" sz="3600" dirty="0" smtClean="0"/>
              <a:t>Письмо ФНС России </a:t>
            </a:r>
            <a:r>
              <a:rPr lang="en-US" sz="3600" dirty="0" smtClean="0"/>
              <a:t/>
            </a:r>
            <a:br>
              <a:rPr lang="en-US" sz="3600" dirty="0" smtClean="0"/>
            </a:br>
            <a:r>
              <a:rPr lang="ru-RU" sz="3600" dirty="0" smtClean="0"/>
              <a:t>от 14.04.2021 № ЕА-4-15/5042</a:t>
            </a:r>
            <a:r>
              <a:rPr lang="en-US" sz="3600" dirty="0" smtClean="0"/>
              <a:t>@</a:t>
            </a:r>
            <a:endParaRPr lang="ru-RU" sz="3600" dirty="0"/>
          </a:p>
        </p:txBody>
      </p:sp>
    </p:spTree>
    <p:extLst>
      <p:ext uri="{BB962C8B-B14F-4D97-AF65-F5344CB8AC3E}">
        <p14:creationId xmlns:p14="http://schemas.microsoft.com/office/powerpoint/2010/main" xmlns="" val="35538799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a:solidFill>
                  <a:schemeClr val="tx1"/>
                </a:solidFill>
              </a:rPr>
              <a:t>Для целей национальной системы </a:t>
            </a:r>
            <a:r>
              <a:rPr lang="ru-RU" dirty="0" err="1">
                <a:solidFill>
                  <a:schemeClr val="tx1"/>
                </a:solidFill>
              </a:rPr>
              <a:t>прослеживаемости</a:t>
            </a:r>
            <a:r>
              <a:rPr lang="ru-RU" dirty="0">
                <a:solidFill>
                  <a:schemeClr val="tx1"/>
                </a:solidFill>
              </a:rPr>
              <a:t> товаров под «товаром, подлежащим </a:t>
            </a:r>
            <a:r>
              <a:rPr lang="ru-RU" dirty="0" err="1">
                <a:solidFill>
                  <a:schemeClr val="tx1"/>
                </a:solidFill>
              </a:rPr>
              <a:t>прослеживаемости</a:t>
            </a:r>
            <a:r>
              <a:rPr lang="ru-RU" dirty="0">
                <a:solidFill>
                  <a:schemeClr val="tx1"/>
                </a:solidFill>
              </a:rPr>
              <a:t>» понимается имущество, находящееся в собственности участника оборота товаров,  соответствующее поименованным в Перечне товаров, подлежащих </a:t>
            </a:r>
            <a:r>
              <a:rPr lang="ru-RU" dirty="0" err="1">
                <a:solidFill>
                  <a:schemeClr val="tx1"/>
                </a:solidFill>
              </a:rPr>
              <a:t>прослеживаемости</a:t>
            </a:r>
            <a:r>
              <a:rPr lang="ru-RU" dirty="0">
                <a:solidFill>
                  <a:schemeClr val="tx1"/>
                </a:solidFill>
              </a:rPr>
              <a:t> на территории Российской </a:t>
            </a:r>
            <a:r>
              <a:rPr lang="ru-RU" dirty="0" smtClean="0">
                <a:solidFill>
                  <a:schemeClr val="tx1"/>
                </a:solidFill>
              </a:rPr>
              <a:t>Федерации, </a:t>
            </a:r>
            <a:r>
              <a:rPr lang="ru-RU" dirty="0">
                <a:solidFill>
                  <a:schemeClr val="tx1"/>
                </a:solidFill>
              </a:rPr>
              <a:t>кодам вида товара в соответствии с единой Товарной номенклатурой внешнеэкономической деятельности Евразийского экономического союза, в отношении которого осуществляется </a:t>
            </a:r>
            <a:r>
              <a:rPr lang="ru-RU" dirty="0" err="1">
                <a:solidFill>
                  <a:schemeClr val="tx1"/>
                </a:solidFill>
              </a:rPr>
              <a:t>прослеживаемость</a:t>
            </a:r>
            <a:r>
              <a:rPr lang="ru-RU" dirty="0" smtClean="0">
                <a:solidFill>
                  <a:schemeClr val="tx1"/>
                </a:solidFill>
              </a:rPr>
              <a:t>.</a:t>
            </a:r>
            <a:endParaRPr lang="ru-RU" dirty="0">
              <a:solidFill>
                <a:schemeClr val="tx1"/>
              </a:solidFill>
            </a:endParaRPr>
          </a:p>
          <a:p>
            <a:r>
              <a:rPr lang="ru-RU" dirty="0" smtClean="0">
                <a:solidFill>
                  <a:schemeClr val="tx1"/>
                </a:solidFill>
              </a:rPr>
              <a:t>Таким </a:t>
            </a:r>
            <a:r>
              <a:rPr lang="ru-RU" dirty="0">
                <a:solidFill>
                  <a:schemeClr val="tx1"/>
                </a:solidFill>
              </a:rPr>
              <a:t>образом, имущество, находящееся в собственности налогоплательщика соответствующее кодам единой Товарной номенклатуры внешнеэкономической деятельности Евразийского экономического союза, указанным в Перечне товаров, подлежит </a:t>
            </a:r>
            <a:r>
              <a:rPr lang="ru-RU" dirty="0" err="1">
                <a:solidFill>
                  <a:schemeClr val="tx1"/>
                </a:solidFill>
              </a:rPr>
              <a:t>прослеживаемости</a:t>
            </a:r>
            <a:r>
              <a:rPr lang="ru-RU" dirty="0">
                <a:solidFill>
                  <a:schemeClr val="tx1"/>
                </a:solidFill>
              </a:rPr>
              <a:t>, в том числе и используемое в качестве средств производства (переведено из состава товара в состав основных средств), малоценное имущество, используемое в основной деятельности</a:t>
            </a:r>
          </a:p>
        </p:txBody>
      </p:sp>
      <p:sp>
        <p:nvSpPr>
          <p:cNvPr id="2" name="Заголовок 1"/>
          <p:cNvSpPr>
            <a:spLocks noGrp="1"/>
          </p:cNvSpPr>
          <p:nvPr>
            <p:ph type="title"/>
          </p:nvPr>
        </p:nvSpPr>
        <p:spPr/>
        <p:txBody>
          <a:bodyPr>
            <a:normAutofit fontScale="90000"/>
          </a:bodyPr>
          <a:lstStyle/>
          <a:p>
            <a:r>
              <a:rPr lang="ru-RU" sz="3600" dirty="0" smtClean="0"/>
              <a:t>Письмо ФНС России от 28.06.2021 </a:t>
            </a:r>
            <a:br>
              <a:rPr lang="ru-RU" sz="3600" dirty="0" smtClean="0"/>
            </a:br>
            <a:r>
              <a:rPr lang="ru-RU" sz="3600" dirty="0" smtClean="0"/>
              <a:t>№ ЕА-4-15/9015</a:t>
            </a:r>
            <a:endParaRPr lang="ru-RU" sz="3600" dirty="0"/>
          </a:p>
        </p:txBody>
      </p:sp>
    </p:spTree>
    <p:extLst>
      <p:ext uri="{BB962C8B-B14F-4D97-AF65-F5344CB8AC3E}">
        <p14:creationId xmlns:p14="http://schemas.microsoft.com/office/powerpoint/2010/main" xmlns="" val="9670618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r>
              <a:rPr lang="ru-RU" dirty="0" smtClean="0">
                <a:solidFill>
                  <a:schemeClr val="tx1"/>
                </a:solidFill>
              </a:rPr>
              <a:t>До </a:t>
            </a:r>
            <a:r>
              <a:rPr lang="ru-RU" dirty="0">
                <a:solidFill>
                  <a:schemeClr val="tx1"/>
                </a:solidFill>
              </a:rPr>
              <a:t>осуществления операций с товарами, подлежащими </a:t>
            </a:r>
            <a:r>
              <a:rPr lang="ru-RU" dirty="0" err="1">
                <a:solidFill>
                  <a:schemeClr val="tx1"/>
                </a:solidFill>
              </a:rPr>
              <a:t>прослеживаемости</a:t>
            </a:r>
            <a:r>
              <a:rPr lang="ru-RU" dirty="0">
                <a:solidFill>
                  <a:schemeClr val="tx1"/>
                </a:solidFill>
              </a:rPr>
              <a:t> (например, продажа, безвозмездная передача, утилизация), необходимо представить уведомление об остатках для присвоения РНПТ.</a:t>
            </a:r>
          </a:p>
          <a:p>
            <a:r>
              <a:rPr lang="ru-RU" dirty="0">
                <a:solidFill>
                  <a:schemeClr val="tx1"/>
                </a:solidFill>
              </a:rPr>
              <a:t>Срок представления Уведомления об остатках не ограничен.</a:t>
            </a:r>
          </a:p>
          <a:p>
            <a:r>
              <a:rPr lang="ru-RU" dirty="0">
                <a:solidFill>
                  <a:schemeClr val="tx1"/>
                </a:solidFill>
              </a:rPr>
              <a:t>По вопросу объединения товаров в набор (комплект), например, включение монитора в состав автоматизированного рабочего места (далее – АРМ), данное включение товара в набор (комплект) не является основанием для прекращения </a:t>
            </a:r>
            <a:r>
              <a:rPr lang="ru-RU" dirty="0" err="1">
                <a:solidFill>
                  <a:schemeClr val="tx1"/>
                </a:solidFill>
              </a:rPr>
              <a:t>прослеживаемости</a:t>
            </a:r>
            <a:r>
              <a:rPr lang="ru-RU" dirty="0">
                <a:solidFill>
                  <a:schemeClr val="tx1"/>
                </a:solidFill>
              </a:rPr>
              <a:t> таких товаров, поскольку не происходит переработки товаров, изменения его первоначальных физических характеристик, товар не становится неотъемлемой частью другого имущества. </a:t>
            </a:r>
          </a:p>
          <a:p>
            <a:r>
              <a:rPr lang="ru-RU" dirty="0">
                <a:solidFill>
                  <a:schemeClr val="tx1"/>
                </a:solidFill>
              </a:rPr>
              <a:t>При последующей реализации АРМ, поскольку в состав набора (комплекта) входит товар, подлежащий </a:t>
            </a:r>
            <a:r>
              <a:rPr lang="ru-RU" dirty="0" err="1">
                <a:solidFill>
                  <a:schemeClr val="tx1"/>
                </a:solidFill>
              </a:rPr>
              <a:t>прослеживаемости</a:t>
            </a:r>
            <a:r>
              <a:rPr lang="ru-RU" dirty="0">
                <a:solidFill>
                  <a:schemeClr val="tx1"/>
                </a:solidFill>
              </a:rPr>
              <a:t>, счет-фактура или универсальный передаточный документ подлежит формированию в электронной форме. При этом в новых графах счета-фактуры, содержащих реквизиты </a:t>
            </a:r>
            <a:r>
              <a:rPr lang="ru-RU" dirty="0" err="1">
                <a:solidFill>
                  <a:schemeClr val="tx1"/>
                </a:solidFill>
              </a:rPr>
              <a:t>прослеживаемости</a:t>
            </a:r>
            <a:r>
              <a:rPr lang="ru-RU" dirty="0">
                <a:solidFill>
                  <a:schemeClr val="tx1"/>
                </a:solidFill>
              </a:rPr>
              <a:t>, подлежат отражению реквизиты </a:t>
            </a:r>
            <a:r>
              <a:rPr lang="ru-RU" dirty="0" err="1">
                <a:solidFill>
                  <a:schemeClr val="tx1"/>
                </a:solidFill>
              </a:rPr>
              <a:t>прослеживаемости</a:t>
            </a:r>
            <a:r>
              <a:rPr lang="ru-RU" dirty="0">
                <a:solidFill>
                  <a:schemeClr val="tx1"/>
                </a:solidFill>
              </a:rPr>
              <a:t> по каждому товару, подлежащему </a:t>
            </a:r>
            <a:r>
              <a:rPr lang="ru-RU" dirty="0" err="1">
                <a:solidFill>
                  <a:schemeClr val="tx1"/>
                </a:solidFill>
              </a:rPr>
              <a:t>прослеживаемости</a:t>
            </a:r>
            <a:r>
              <a:rPr lang="ru-RU" dirty="0">
                <a:solidFill>
                  <a:schemeClr val="tx1"/>
                </a:solidFill>
              </a:rPr>
              <a:t>, включенному в набор (комплект), в подстроках к строке с набором (комплектом).</a:t>
            </a:r>
          </a:p>
        </p:txBody>
      </p:sp>
      <p:sp>
        <p:nvSpPr>
          <p:cNvPr id="2" name="Заголовок 1"/>
          <p:cNvSpPr>
            <a:spLocks noGrp="1"/>
          </p:cNvSpPr>
          <p:nvPr>
            <p:ph type="title"/>
          </p:nvPr>
        </p:nvSpPr>
        <p:spPr/>
        <p:txBody>
          <a:bodyPr>
            <a:normAutofit fontScale="90000"/>
          </a:bodyPr>
          <a:lstStyle/>
          <a:p>
            <a:pPr>
              <a:lnSpc>
                <a:spcPct val="100000"/>
              </a:lnSpc>
            </a:pPr>
            <a:r>
              <a:rPr lang="ru-RU" sz="3600" dirty="0" smtClean="0"/>
              <a:t>Письмо ФНС России от 28.06.2021 </a:t>
            </a:r>
            <a:br>
              <a:rPr lang="ru-RU" sz="3600" dirty="0" smtClean="0"/>
            </a:br>
            <a:r>
              <a:rPr lang="ru-RU" sz="3600" dirty="0" smtClean="0"/>
              <a:t>№ ЕА-4-15/9015</a:t>
            </a:r>
            <a:endParaRPr lang="ru-RU" sz="3600" dirty="0"/>
          </a:p>
        </p:txBody>
      </p:sp>
    </p:spTree>
    <p:extLst>
      <p:ext uri="{BB962C8B-B14F-4D97-AF65-F5344CB8AC3E}">
        <p14:creationId xmlns:p14="http://schemas.microsoft.com/office/powerpoint/2010/main" xmlns="" val="7958292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924944"/>
            <a:ext cx="8229600" cy="3201219"/>
          </a:xfrm>
        </p:spPr>
        <p:txBody>
          <a:bodyPr>
            <a:normAutofit fontScale="85000" lnSpcReduction="20000"/>
          </a:bodyPr>
          <a:lstStyle/>
          <a:p>
            <a:r>
              <a:rPr lang="ru-RU" dirty="0" smtClean="0">
                <a:solidFill>
                  <a:srgbClr val="FF0000"/>
                </a:solidFill>
              </a:rPr>
              <a:t>Не утвержден</a:t>
            </a:r>
          </a:p>
          <a:p>
            <a:r>
              <a:rPr lang="ru-RU" dirty="0" smtClean="0">
                <a:solidFill>
                  <a:srgbClr val="FF0000"/>
                </a:solidFill>
              </a:rPr>
              <a:t>На сегодняшний день есть проект постановления правительства Российской Федерации</a:t>
            </a:r>
          </a:p>
          <a:p>
            <a:r>
              <a:rPr lang="ru-RU" dirty="0" smtClean="0">
                <a:solidFill>
                  <a:srgbClr val="FF0000"/>
                </a:solidFill>
              </a:rPr>
              <a:t>До вступления в силу Постановления правительства у налогоплательщиков отсутствует обязанность по исполнению норм, установленных №371-ФЗ (Письмо ФНС России от 30.06.2021 № ЕА-4-15/9208</a:t>
            </a:r>
            <a:r>
              <a:rPr lang="en-US" dirty="0" smtClean="0">
                <a:solidFill>
                  <a:srgbClr val="FF0000"/>
                </a:solidFill>
              </a:rPr>
              <a:t>@</a:t>
            </a:r>
            <a:r>
              <a:rPr lang="ru-RU" dirty="0" smtClean="0">
                <a:solidFill>
                  <a:srgbClr val="FF0000"/>
                </a:solidFill>
              </a:rPr>
              <a:t>)</a:t>
            </a:r>
            <a:endParaRPr lang="ru-RU" dirty="0">
              <a:solidFill>
                <a:srgbClr val="FF0000"/>
              </a:solidFill>
            </a:endParaRPr>
          </a:p>
        </p:txBody>
      </p:sp>
      <p:sp>
        <p:nvSpPr>
          <p:cNvPr id="2" name="Заголовок 1"/>
          <p:cNvSpPr>
            <a:spLocks noGrp="1"/>
          </p:cNvSpPr>
          <p:nvPr>
            <p:ph type="title"/>
          </p:nvPr>
        </p:nvSpPr>
        <p:spPr>
          <a:xfrm>
            <a:off x="457200" y="0"/>
            <a:ext cx="8229600" cy="2708920"/>
          </a:xfrm>
        </p:spPr>
        <p:txBody>
          <a:bodyPr/>
          <a:lstStyle/>
          <a:p>
            <a:pPr>
              <a:lnSpc>
                <a:spcPct val="100000"/>
              </a:lnSpc>
            </a:pPr>
            <a:r>
              <a:rPr lang="ru-RU" sz="3600" dirty="0" smtClean="0"/>
              <a:t>Перечень товаров, подлежащих </a:t>
            </a:r>
            <a:r>
              <a:rPr lang="ru-RU" sz="3600" dirty="0" err="1" smtClean="0"/>
              <a:t>прослеживаемости</a:t>
            </a:r>
            <a:r>
              <a:rPr lang="ru-RU" sz="3600" dirty="0" smtClean="0"/>
              <a:t> на территории Российской Федерации</a:t>
            </a:r>
            <a:endParaRPr lang="ru-RU" sz="3600" dirty="0"/>
          </a:p>
        </p:txBody>
      </p:sp>
    </p:spTree>
    <p:extLst>
      <p:ext uri="{BB962C8B-B14F-4D97-AF65-F5344CB8AC3E}">
        <p14:creationId xmlns:p14="http://schemas.microsoft.com/office/powerpoint/2010/main" xmlns="" val="2121212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44824"/>
            <a:ext cx="8229600" cy="1600200"/>
          </a:xfrm>
        </p:spPr>
        <p:txBody>
          <a:bodyPr/>
          <a:lstStyle/>
          <a:p>
            <a:r>
              <a:rPr lang="ru-RU" dirty="0" smtClean="0"/>
              <a:t>Обзор писем </a:t>
            </a:r>
            <a:br>
              <a:rPr lang="ru-RU" dirty="0" smtClean="0"/>
            </a:br>
            <a:r>
              <a:rPr lang="ru-RU" dirty="0" smtClean="0"/>
              <a:t>ФНС России</a:t>
            </a:r>
            <a:endParaRPr lang="ru-RU" dirty="0"/>
          </a:p>
        </p:txBody>
      </p:sp>
    </p:spTree>
    <p:extLst>
      <p:ext uri="{BB962C8B-B14F-4D97-AF65-F5344CB8AC3E}">
        <p14:creationId xmlns:p14="http://schemas.microsoft.com/office/powerpoint/2010/main" xmlns="" val="20489114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484784"/>
            <a:ext cx="8229600" cy="4968552"/>
          </a:xfrm>
        </p:spPr>
        <p:txBody>
          <a:bodyPr>
            <a:normAutofit fontScale="62500" lnSpcReduction="20000"/>
          </a:bodyPr>
          <a:lstStyle/>
          <a:p>
            <a:endParaRPr lang="ru-RU" dirty="0" smtClean="0">
              <a:solidFill>
                <a:schemeClr val="tx1"/>
              </a:solidFill>
            </a:endParaRPr>
          </a:p>
          <a:p>
            <a:r>
              <a:rPr lang="ru-RU" dirty="0" smtClean="0">
                <a:solidFill>
                  <a:schemeClr val="tx1"/>
                </a:solidFill>
              </a:rPr>
              <a:t>В целях реализации пункта 20 статьи 1 № 374-ФЗ направлены рекомендуемые формы и документы:</a:t>
            </a:r>
          </a:p>
          <a:p>
            <a:r>
              <a:rPr lang="ru-RU" dirty="0">
                <a:solidFill>
                  <a:schemeClr val="tx1"/>
                </a:solidFill>
              </a:rPr>
              <a:t>1</a:t>
            </a:r>
            <a:r>
              <a:rPr lang="ru-RU" dirty="0" smtClean="0">
                <a:solidFill>
                  <a:schemeClr val="tx1"/>
                </a:solidFill>
              </a:rPr>
              <a:t>. Форма, порядок заполнения и формат представления </a:t>
            </a:r>
            <a:r>
              <a:rPr lang="ru-RU" dirty="0">
                <a:solidFill>
                  <a:schemeClr val="tx1"/>
                </a:solidFill>
              </a:rPr>
              <a:t>реестра документов, подтверждающих право налогоплательщика на налоговые льготы по налогу на добавленную стоимость, согласно приложению N </a:t>
            </a:r>
            <a:r>
              <a:rPr lang="ru-RU" dirty="0" smtClean="0">
                <a:solidFill>
                  <a:schemeClr val="tx1"/>
                </a:solidFill>
              </a:rPr>
              <a:t>1, №3 и № 5 </a:t>
            </a:r>
            <a:r>
              <a:rPr lang="ru-RU" dirty="0">
                <a:solidFill>
                  <a:schemeClr val="tx1"/>
                </a:solidFill>
              </a:rPr>
              <a:t>к настоящему письму;</a:t>
            </a:r>
          </a:p>
          <a:p>
            <a:r>
              <a:rPr lang="ru-RU" dirty="0">
                <a:solidFill>
                  <a:schemeClr val="tx1"/>
                </a:solidFill>
              </a:rPr>
              <a:t>2</a:t>
            </a:r>
            <a:r>
              <a:rPr lang="ru-RU" dirty="0" smtClean="0">
                <a:solidFill>
                  <a:schemeClr val="tx1"/>
                </a:solidFill>
              </a:rPr>
              <a:t>. Форма </a:t>
            </a:r>
            <a:r>
              <a:rPr lang="ru-RU" dirty="0">
                <a:solidFill>
                  <a:schemeClr val="tx1"/>
                </a:solidFill>
              </a:rPr>
              <a:t>порядок заполнения и формат представления </a:t>
            </a:r>
            <a:r>
              <a:rPr lang="ru-RU" dirty="0" smtClean="0">
                <a:solidFill>
                  <a:schemeClr val="tx1"/>
                </a:solidFill>
              </a:rPr>
              <a:t>реестра </a:t>
            </a:r>
            <a:r>
              <a:rPr lang="ru-RU" dirty="0">
                <a:solidFill>
                  <a:schemeClr val="tx1"/>
                </a:solidFill>
              </a:rPr>
              <a:t>документов, подтверждающих право налогоплательщика на налоговые льготы по налогу на имущество организаций, согласно приложению N </a:t>
            </a:r>
            <a:r>
              <a:rPr lang="ru-RU" dirty="0" smtClean="0">
                <a:solidFill>
                  <a:schemeClr val="tx1"/>
                </a:solidFill>
              </a:rPr>
              <a:t>2, № 4 и № 6 </a:t>
            </a:r>
            <a:r>
              <a:rPr lang="ru-RU" dirty="0">
                <a:solidFill>
                  <a:schemeClr val="tx1"/>
                </a:solidFill>
              </a:rPr>
              <a:t>к настоящему письму;</a:t>
            </a:r>
          </a:p>
          <a:p>
            <a:r>
              <a:rPr lang="ru-RU" dirty="0" smtClean="0">
                <a:solidFill>
                  <a:schemeClr val="tx1"/>
                </a:solidFill>
              </a:rPr>
              <a:t>3. Порядок </a:t>
            </a:r>
            <a:r>
              <a:rPr lang="ru-RU" dirty="0">
                <a:solidFill>
                  <a:schemeClr val="tx1"/>
                </a:solidFill>
              </a:rPr>
              <a:t>представления реестра документов, подтверждающих право налогоплательщика на налоговые льготы по налогу на добавленную стоимость, и реестра документов, подтверждающих право налогоплательщика на налоговые льготы по налогу на имущество организаций, в электронной форме согласно приложению N 7 к настоящему письму.</a:t>
            </a:r>
          </a:p>
          <a:p>
            <a:endParaRPr lang="ru-RU" dirty="0" smtClean="0"/>
          </a:p>
          <a:p>
            <a:endParaRPr lang="ru-RU" dirty="0"/>
          </a:p>
        </p:txBody>
      </p:sp>
      <p:sp>
        <p:nvSpPr>
          <p:cNvPr id="2" name="Заголовок 1"/>
          <p:cNvSpPr>
            <a:spLocks noGrp="1"/>
          </p:cNvSpPr>
          <p:nvPr>
            <p:ph type="title"/>
          </p:nvPr>
        </p:nvSpPr>
        <p:spPr>
          <a:xfrm>
            <a:off x="611560" y="476672"/>
            <a:ext cx="8229600" cy="1008112"/>
          </a:xfrm>
        </p:spPr>
        <p:txBody>
          <a:bodyPr>
            <a:normAutofit fontScale="90000"/>
          </a:bodyPr>
          <a:lstStyle/>
          <a:p>
            <a:pPr>
              <a:lnSpc>
                <a:spcPct val="100000"/>
              </a:lnSpc>
            </a:pPr>
            <a:r>
              <a:rPr lang="ru-RU" sz="3600" dirty="0" smtClean="0"/>
              <a:t>№ ЕА-4-15/8244</a:t>
            </a:r>
            <a:r>
              <a:rPr lang="en-US" sz="3600" dirty="0" smtClean="0"/>
              <a:t>@</a:t>
            </a:r>
            <a:r>
              <a:rPr lang="ru-RU" sz="3600" dirty="0" smtClean="0"/>
              <a:t> от 11.06.2021 </a:t>
            </a:r>
            <a:br>
              <a:rPr lang="ru-RU" sz="3600" dirty="0" smtClean="0"/>
            </a:br>
            <a:r>
              <a:rPr lang="ru-RU" sz="3600" dirty="0" smtClean="0"/>
              <a:t>«О направлении информации»</a:t>
            </a:r>
            <a:endParaRPr lang="ru-RU" sz="3600" dirty="0"/>
          </a:p>
        </p:txBody>
      </p:sp>
    </p:spTree>
    <p:extLst>
      <p:ext uri="{BB962C8B-B14F-4D97-AF65-F5344CB8AC3E}">
        <p14:creationId xmlns:p14="http://schemas.microsoft.com/office/powerpoint/2010/main" xmlns="" val="2960845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276872"/>
            <a:ext cx="8229600" cy="3849291"/>
          </a:xfrm>
        </p:spPr>
        <p:txBody>
          <a:bodyPr>
            <a:normAutofit/>
          </a:bodyPr>
          <a:lstStyle/>
          <a:p>
            <a:pPr>
              <a:spcBef>
                <a:spcPts val="1200"/>
              </a:spcBef>
            </a:pPr>
            <a:r>
              <a:rPr lang="ru-RU" sz="1800" dirty="0" smtClean="0">
                <a:solidFill>
                  <a:schemeClr val="tx1"/>
                </a:solidFill>
              </a:rPr>
              <a:t>Ст. 80 НК РФ дополнить </a:t>
            </a:r>
            <a:r>
              <a:rPr lang="ru-RU" sz="1800" dirty="0">
                <a:solidFill>
                  <a:schemeClr val="tx1"/>
                </a:solidFill>
              </a:rPr>
              <a:t>пунктами 4.1 и 4.2 следующего содержания:</a:t>
            </a:r>
          </a:p>
          <a:p>
            <a:pPr>
              <a:spcBef>
                <a:spcPts val="1200"/>
              </a:spcBef>
            </a:pPr>
            <a:r>
              <a:rPr lang="ru-RU" sz="1800" dirty="0" smtClean="0">
                <a:solidFill>
                  <a:schemeClr val="tx1"/>
                </a:solidFill>
              </a:rPr>
              <a:t>5</a:t>
            </a:r>
            <a:r>
              <a:rPr lang="ru-RU" sz="1800" dirty="0">
                <a:solidFill>
                  <a:schemeClr val="tx1"/>
                </a:solidFill>
              </a:rPr>
              <a:t>) в отношении налогоплательщика (плательщика сбора, плательщика страховых взносов, налогового агента) - организации в Единый государственный реестр юридических лиц внесена запись о прекращении юридического лица (путем реорганизации, ликвидации или исключения из Единого государственного реестра юридических лиц по решению регистрирующего органа) ранее даты представления таким лицом в налоговый орган налоговой декларации (расчета);</a:t>
            </a:r>
          </a:p>
          <a:p>
            <a:pPr>
              <a:spcBef>
                <a:spcPts val="1200"/>
              </a:spcBef>
            </a:pPr>
            <a:r>
              <a:rPr lang="ru-RU" sz="1800" dirty="0">
                <a:solidFill>
                  <a:schemeClr val="tx1"/>
                </a:solidFill>
              </a:rPr>
              <a:t>6) обстоятельства, предусмотренные пунктом </a:t>
            </a:r>
            <a:r>
              <a:rPr lang="ru-RU" sz="1800" dirty="0" smtClean="0">
                <a:solidFill>
                  <a:schemeClr val="tx1"/>
                </a:solidFill>
              </a:rPr>
              <a:t>5.3 статьи 174 либо пунктом 7  статьи 431 НК РФ.</a:t>
            </a:r>
            <a:endParaRPr lang="ru-RU" sz="1800" dirty="0">
              <a:solidFill>
                <a:schemeClr val="tx1"/>
              </a:solidFill>
            </a:endParaRPr>
          </a:p>
        </p:txBody>
      </p:sp>
      <p:sp>
        <p:nvSpPr>
          <p:cNvPr id="2" name="Заголовок 1"/>
          <p:cNvSpPr>
            <a:spLocks noGrp="1"/>
          </p:cNvSpPr>
          <p:nvPr>
            <p:ph type="title"/>
          </p:nvPr>
        </p:nvSpPr>
        <p:spPr>
          <a:xfrm>
            <a:off x="467544" y="404664"/>
            <a:ext cx="8229600" cy="1656184"/>
          </a:xfrm>
        </p:spPr>
        <p:txBody>
          <a:bodyPr/>
          <a:lstStyle/>
          <a:p>
            <a:pPr>
              <a:lnSpc>
                <a:spcPct val="100000"/>
              </a:lnSpc>
            </a:pPr>
            <a:r>
              <a:rPr lang="ru-RU" sz="4800" dirty="0"/>
              <a:t>Продолжение </a:t>
            </a:r>
            <a:br>
              <a:rPr lang="ru-RU" sz="4800" dirty="0"/>
            </a:br>
            <a:r>
              <a:rPr lang="ru-RU" sz="4800" dirty="0"/>
              <a:t>№ 374-ФЗ от 23.11.2020 </a:t>
            </a:r>
          </a:p>
        </p:txBody>
      </p:sp>
    </p:spTree>
    <p:extLst>
      <p:ext uri="{BB962C8B-B14F-4D97-AF65-F5344CB8AC3E}">
        <p14:creationId xmlns:p14="http://schemas.microsoft.com/office/powerpoint/2010/main" xmlns="" val="278996263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29600" cy="4353347"/>
          </a:xfrm>
        </p:spPr>
        <p:txBody>
          <a:bodyPr>
            <a:normAutofit fontScale="92500" lnSpcReduction="20000"/>
          </a:bodyPr>
          <a:lstStyle/>
          <a:p>
            <a:endParaRPr lang="ru-RU" dirty="0" smtClean="0">
              <a:solidFill>
                <a:schemeClr val="tx1"/>
              </a:solidFill>
            </a:endParaRPr>
          </a:p>
          <a:p>
            <a:r>
              <a:rPr lang="ru-RU" dirty="0" smtClean="0">
                <a:solidFill>
                  <a:schemeClr val="tx1"/>
                </a:solidFill>
              </a:rPr>
              <a:t>В целях реализации № 371-ФЗ внесены изменения в Постановление правительства РФ от 26.12.2011 № 1137:</a:t>
            </a:r>
          </a:p>
          <a:p>
            <a:r>
              <a:rPr lang="ru-RU" dirty="0" smtClean="0">
                <a:solidFill>
                  <a:schemeClr val="tx1"/>
                </a:solidFill>
              </a:rPr>
              <a:t>Дополнены новыми графами формы книги покупок, книги продаж, журнала учета полученных и выставленных счетов-фактур;</a:t>
            </a:r>
          </a:p>
          <a:p>
            <a:r>
              <a:rPr lang="ru-RU" dirty="0" smtClean="0">
                <a:solidFill>
                  <a:schemeClr val="tx1"/>
                </a:solidFill>
              </a:rPr>
              <a:t>А также направлены временные форматы указанных документов (кроме счета-фактуры)</a:t>
            </a:r>
          </a:p>
          <a:p>
            <a:endParaRPr lang="ru-RU" dirty="0" smtClean="0"/>
          </a:p>
          <a:p>
            <a:endParaRPr lang="ru-RU" dirty="0"/>
          </a:p>
        </p:txBody>
      </p:sp>
      <p:sp>
        <p:nvSpPr>
          <p:cNvPr id="2" name="Заголовок 1"/>
          <p:cNvSpPr>
            <a:spLocks noGrp="1"/>
          </p:cNvSpPr>
          <p:nvPr>
            <p:ph type="title"/>
          </p:nvPr>
        </p:nvSpPr>
        <p:spPr>
          <a:xfrm>
            <a:off x="611560" y="476672"/>
            <a:ext cx="8229600" cy="1224136"/>
          </a:xfrm>
        </p:spPr>
        <p:txBody>
          <a:bodyPr/>
          <a:lstStyle/>
          <a:p>
            <a:pPr>
              <a:lnSpc>
                <a:spcPct val="100000"/>
              </a:lnSpc>
            </a:pPr>
            <a:r>
              <a:rPr lang="ru-RU" sz="3600" dirty="0" smtClean="0"/>
              <a:t>№ ЕА-4-15/6251</a:t>
            </a:r>
            <a:r>
              <a:rPr lang="en-US" sz="3600" dirty="0" smtClean="0"/>
              <a:t>@</a:t>
            </a:r>
            <a:r>
              <a:rPr lang="ru-RU" sz="3600" dirty="0" smtClean="0"/>
              <a:t> от 05.05.2021 </a:t>
            </a:r>
            <a:br>
              <a:rPr lang="ru-RU" sz="3600" dirty="0" smtClean="0"/>
            </a:br>
            <a:r>
              <a:rPr lang="ru-RU" sz="3600" dirty="0" smtClean="0"/>
              <a:t>«О направлении информации»</a:t>
            </a:r>
            <a:endParaRPr lang="ru-RU" sz="3600" dirty="0"/>
          </a:p>
        </p:txBody>
      </p:sp>
    </p:spTree>
    <p:extLst>
      <p:ext uri="{BB962C8B-B14F-4D97-AF65-F5344CB8AC3E}">
        <p14:creationId xmlns:p14="http://schemas.microsoft.com/office/powerpoint/2010/main" xmlns="" val="2796511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772816"/>
            <a:ext cx="8229600" cy="4353347"/>
          </a:xfrm>
        </p:spPr>
        <p:txBody>
          <a:bodyPr>
            <a:normAutofit fontScale="77500" lnSpcReduction="20000"/>
          </a:bodyPr>
          <a:lstStyle/>
          <a:p>
            <a:r>
              <a:rPr lang="ru-RU" dirty="0" smtClean="0">
                <a:solidFill>
                  <a:schemeClr val="tx1"/>
                </a:solidFill>
              </a:rPr>
              <a:t>В связи с тем, что с 01.07.2021 счет-фактура дополнен реквизитами, позволяющими идентифицировать документ об отгрузке товаров (о выполнении работ, об оказании услуг), о передаче имущественных прав </a:t>
            </a:r>
            <a:r>
              <a:rPr lang="ru-RU" dirty="0">
                <a:solidFill>
                  <a:schemeClr val="tx1"/>
                </a:solidFill>
              </a:rPr>
              <a:t>в случае использования с 01.07.2021 рекомендованной письмом ФНС России от 21.10.2013 № ММВ-20-3/96</a:t>
            </a:r>
            <a:r>
              <a:rPr lang="en-US" dirty="0">
                <a:solidFill>
                  <a:schemeClr val="tx1"/>
                </a:solidFill>
              </a:rPr>
              <a:t>@</a:t>
            </a:r>
            <a:r>
              <a:rPr lang="ru-RU" dirty="0">
                <a:solidFill>
                  <a:schemeClr val="tx1"/>
                </a:solidFill>
              </a:rPr>
              <a:t> «Об отсутствии налоговых рисков при применении налогоплательщиками первичного документа, составленного на основе формы счета-фактуры»  формы УПД со статусом "1" налогоплательщику следует дополнить указанную </a:t>
            </a:r>
            <a:r>
              <a:rPr lang="ru-RU" dirty="0" smtClean="0">
                <a:solidFill>
                  <a:schemeClr val="tx1"/>
                </a:solidFill>
              </a:rPr>
              <a:t>форму строкой 5а </a:t>
            </a:r>
            <a:r>
              <a:rPr lang="ru-RU" dirty="0">
                <a:solidFill>
                  <a:schemeClr val="tx1"/>
                </a:solidFill>
              </a:rPr>
              <a:t>счета-фактуры.</a:t>
            </a:r>
          </a:p>
          <a:p>
            <a:endParaRPr lang="ru-RU" dirty="0"/>
          </a:p>
          <a:p>
            <a:endParaRPr lang="ru-RU" dirty="0" smtClean="0"/>
          </a:p>
          <a:p>
            <a:endParaRPr lang="ru-RU" dirty="0"/>
          </a:p>
        </p:txBody>
      </p:sp>
      <p:sp>
        <p:nvSpPr>
          <p:cNvPr id="2" name="Заголовок 1"/>
          <p:cNvSpPr>
            <a:spLocks noGrp="1"/>
          </p:cNvSpPr>
          <p:nvPr>
            <p:ph type="title"/>
          </p:nvPr>
        </p:nvSpPr>
        <p:spPr>
          <a:xfrm>
            <a:off x="611560" y="476672"/>
            <a:ext cx="8229600" cy="1224136"/>
          </a:xfrm>
        </p:spPr>
        <p:txBody>
          <a:bodyPr/>
          <a:lstStyle/>
          <a:p>
            <a:pPr>
              <a:lnSpc>
                <a:spcPct val="100000"/>
              </a:lnSpc>
            </a:pPr>
            <a:r>
              <a:rPr lang="ru-RU" sz="3600" dirty="0" smtClean="0"/>
              <a:t>№ ЗГ-3-3/4368 от 17.06.2021 </a:t>
            </a:r>
            <a:br>
              <a:rPr lang="ru-RU" sz="3600" dirty="0" smtClean="0"/>
            </a:br>
            <a:r>
              <a:rPr lang="ru-RU" sz="3600" dirty="0" smtClean="0"/>
              <a:t>«О рассмотрении обращения»</a:t>
            </a:r>
            <a:endParaRPr lang="ru-RU" sz="3600" dirty="0"/>
          </a:p>
        </p:txBody>
      </p:sp>
    </p:spTree>
    <p:extLst>
      <p:ext uri="{BB962C8B-B14F-4D97-AF65-F5344CB8AC3E}">
        <p14:creationId xmlns:p14="http://schemas.microsoft.com/office/powerpoint/2010/main" xmlns="" val="10794921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29600" cy="4785395"/>
          </a:xfrm>
        </p:spPr>
        <p:txBody>
          <a:bodyPr>
            <a:normAutofit fontScale="55000" lnSpcReduction="20000"/>
          </a:bodyPr>
          <a:lstStyle/>
          <a:p>
            <a:r>
              <a:rPr lang="ru-RU" dirty="0">
                <a:solidFill>
                  <a:schemeClr val="tx1"/>
                </a:solidFill>
              </a:rPr>
              <a:t>В соответствии с </a:t>
            </a:r>
            <a:r>
              <a:rPr lang="ru-RU" dirty="0" smtClean="0">
                <a:solidFill>
                  <a:schemeClr val="tx1"/>
                </a:solidFill>
              </a:rPr>
              <a:t>положениями </a:t>
            </a:r>
            <a:r>
              <a:rPr lang="ru-RU" dirty="0" smtClean="0">
                <a:solidFill>
                  <a:srgbClr val="FF0000"/>
                </a:solidFill>
              </a:rPr>
              <a:t>проекта</a:t>
            </a:r>
            <a:r>
              <a:rPr lang="ru-RU" dirty="0" smtClean="0">
                <a:solidFill>
                  <a:schemeClr val="tx1"/>
                </a:solidFill>
              </a:rPr>
              <a:t> </a:t>
            </a:r>
            <a:r>
              <a:rPr lang="ru-RU" dirty="0">
                <a:solidFill>
                  <a:schemeClr val="tx1"/>
                </a:solidFill>
              </a:rPr>
              <a:t>постановления Правительства Российской Федерации "Об утверждении Порядка функционирования национальной системы </a:t>
            </a:r>
            <a:r>
              <a:rPr lang="ru-RU" dirty="0" err="1">
                <a:solidFill>
                  <a:schemeClr val="tx1"/>
                </a:solidFill>
              </a:rPr>
              <a:t>прослеживаемости</a:t>
            </a:r>
            <a:r>
              <a:rPr lang="ru-RU" dirty="0">
                <a:solidFill>
                  <a:schemeClr val="tx1"/>
                </a:solidFill>
              </a:rPr>
              <a:t> товаров", при осуществлении операций с прослеживаемыми товарами (реализация или приобретение) через комиссионеров (агентов), действующих от своего имени на основе договоров комиссии (агентских договоров) и осуществляющих предпринимательскую деятельность в интересах комитентов (принципалов), являющихся участниками оборота товаров, подлежащих </a:t>
            </a:r>
            <a:r>
              <a:rPr lang="ru-RU" dirty="0" err="1">
                <a:solidFill>
                  <a:schemeClr val="tx1"/>
                </a:solidFill>
              </a:rPr>
              <a:t>прослеживаемости</a:t>
            </a:r>
            <a:r>
              <a:rPr lang="ru-RU" dirty="0">
                <a:solidFill>
                  <a:schemeClr val="tx1"/>
                </a:solidFill>
              </a:rPr>
              <a:t>, в ситуации когда комитент (принципал), товар которого реализует комиссионер (агент) или продавец товаров, подлежащих </a:t>
            </a:r>
            <a:r>
              <a:rPr lang="ru-RU" dirty="0" err="1">
                <a:solidFill>
                  <a:schemeClr val="tx1"/>
                </a:solidFill>
              </a:rPr>
              <a:t>прослеживаемости</a:t>
            </a:r>
            <a:r>
              <a:rPr lang="ru-RU" dirty="0">
                <a:solidFill>
                  <a:schemeClr val="tx1"/>
                </a:solidFill>
              </a:rPr>
              <a:t>, у которого комиссионер (агент) осуществляет закупку товара для комитента (принципала), являются налогоплательщиками налога на добавленную стоимость, освобожденными от исполнения обязанностей налогоплательщика налога на добавленную стоимость, либо применяют специальные налоговые режимы (за исключением системы налогообложения для сельскохозяйственных товаропроизводителей), подлежат оформлению универсальные передаточные документы, универсальные корректировочные документы.</a:t>
            </a:r>
          </a:p>
          <a:p>
            <a:endParaRPr lang="ru-RU" dirty="0"/>
          </a:p>
          <a:p>
            <a:endParaRPr lang="ru-RU" dirty="0" smtClean="0"/>
          </a:p>
          <a:p>
            <a:endParaRPr lang="ru-RU" dirty="0"/>
          </a:p>
        </p:txBody>
      </p:sp>
      <p:sp>
        <p:nvSpPr>
          <p:cNvPr id="2" name="Заголовок 1"/>
          <p:cNvSpPr>
            <a:spLocks noGrp="1"/>
          </p:cNvSpPr>
          <p:nvPr>
            <p:ph type="title"/>
          </p:nvPr>
        </p:nvSpPr>
        <p:spPr>
          <a:xfrm>
            <a:off x="611560" y="476672"/>
            <a:ext cx="8229600" cy="720080"/>
          </a:xfrm>
        </p:spPr>
        <p:txBody>
          <a:bodyPr/>
          <a:lstStyle/>
          <a:p>
            <a:pPr>
              <a:lnSpc>
                <a:spcPct val="100000"/>
              </a:lnSpc>
            </a:pPr>
            <a:r>
              <a:rPr lang="ru-RU" sz="3600" dirty="0" smtClean="0"/>
              <a:t>№ ЕА-4-15/7407 от 28.05.2021 </a:t>
            </a:r>
            <a:endParaRPr lang="ru-RU" sz="3600" dirty="0"/>
          </a:p>
        </p:txBody>
      </p:sp>
    </p:spTree>
    <p:extLst>
      <p:ext uri="{BB962C8B-B14F-4D97-AF65-F5344CB8AC3E}">
        <p14:creationId xmlns:p14="http://schemas.microsoft.com/office/powerpoint/2010/main" xmlns="" val="13908211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340768"/>
            <a:ext cx="8229600" cy="4785395"/>
          </a:xfrm>
        </p:spPr>
        <p:txBody>
          <a:bodyPr>
            <a:normAutofit fontScale="47500" lnSpcReduction="20000"/>
          </a:bodyPr>
          <a:lstStyle/>
          <a:p>
            <a:r>
              <a:rPr lang="ru-RU" dirty="0"/>
              <a:t>В этой связи, а также для упрощения документооборота и унификации первичных документов налогоплательщиков в рамках договоров комиссии, агентских договоров при осуществлении посредником (комиссионером, агентом) операций от своего имени доработаны </a:t>
            </a:r>
            <a:r>
              <a:rPr lang="ru-RU" dirty="0">
                <a:hlinkClick r:id="rId2"/>
              </a:rPr>
              <a:t>формат</a:t>
            </a:r>
            <a:r>
              <a:rPr lang="ru-RU" dirty="0"/>
              <a:t> универсального передаточного документа, утвержденный приказом ФНС России от 19.12.2018 N ММВ-7-15/820@ "Об утверждении формата счета-фактуры, формата представления документа об отгрузке товаров (выполнении работ), передаче имущественных прав (документа об оказании услуг), включающего в себя счет-фактуру, и формата представления документа об отгрузке товаров (выполнении работ), передаче имущественных прав (документа об оказании услуг) в электронной форме" и </a:t>
            </a:r>
            <a:r>
              <a:rPr lang="ru-RU" dirty="0">
                <a:hlinkClick r:id="rId3"/>
              </a:rPr>
              <a:t>формат</a:t>
            </a:r>
            <a:r>
              <a:rPr lang="ru-RU" dirty="0"/>
              <a:t> корректировочного универсального передаточного документа, утвержденного приказом ФНС России от 12.10.2020 N ЕД-7-26/736@ "Об утверждении формата корректировочного счета-фактуры, формата представления документа, подтверждающего согласие (факт уведомления) покупателя на изменение стоимости отгруженных товаров (выполненных работ, оказанных услуг), переданных имущественных прав, включающего в себя корректировочный счет-фактуру, и формата представления документа, подтверждающего согласие (факт уведомления) покупателя на изменение стоимости отгруженных товаров (выполненных работ, оказанных услуг), переданных имущественных прав, в электронной форме" (далее - форматы). </a:t>
            </a:r>
            <a:r>
              <a:rPr lang="ru-RU" dirty="0">
                <a:solidFill>
                  <a:srgbClr val="FF0000"/>
                </a:solidFill>
              </a:rPr>
              <a:t>Случаи использования доработанных универсальных передаточных документов (универсальных корректурных документов) описаны в приложении к настоящему письму.</a:t>
            </a:r>
          </a:p>
          <a:p>
            <a:endParaRPr lang="ru-RU" dirty="0">
              <a:solidFill>
                <a:srgbClr val="FF0000"/>
              </a:solidFill>
            </a:endParaRPr>
          </a:p>
          <a:p>
            <a:endParaRPr lang="ru-RU" dirty="0" smtClean="0"/>
          </a:p>
          <a:p>
            <a:endParaRPr lang="ru-RU" dirty="0"/>
          </a:p>
        </p:txBody>
      </p:sp>
      <p:sp>
        <p:nvSpPr>
          <p:cNvPr id="2" name="Заголовок 1"/>
          <p:cNvSpPr>
            <a:spLocks noGrp="1"/>
          </p:cNvSpPr>
          <p:nvPr>
            <p:ph type="title"/>
          </p:nvPr>
        </p:nvSpPr>
        <p:spPr>
          <a:xfrm>
            <a:off x="611560" y="476672"/>
            <a:ext cx="8229600" cy="720080"/>
          </a:xfrm>
        </p:spPr>
        <p:txBody>
          <a:bodyPr/>
          <a:lstStyle/>
          <a:p>
            <a:pPr>
              <a:lnSpc>
                <a:spcPct val="100000"/>
              </a:lnSpc>
            </a:pPr>
            <a:r>
              <a:rPr lang="ru-RU" sz="3600" dirty="0" smtClean="0"/>
              <a:t>№ ЕА-4-15/7407 от 28.05.2021 </a:t>
            </a:r>
            <a:endParaRPr lang="ru-RU" sz="3600" dirty="0"/>
          </a:p>
        </p:txBody>
      </p:sp>
    </p:spTree>
    <p:extLst>
      <p:ext uri="{BB962C8B-B14F-4D97-AF65-F5344CB8AC3E}">
        <p14:creationId xmlns:p14="http://schemas.microsoft.com/office/powerpoint/2010/main" xmlns="" val="39473083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85000" lnSpcReduction="20000"/>
          </a:bodyPr>
          <a:lstStyle/>
          <a:p>
            <a:r>
              <a:rPr lang="ru-RU" dirty="0">
                <a:solidFill>
                  <a:schemeClr val="tx1"/>
                </a:solidFill>
              </a:rPr>
              <a:t>с 01.03.2021 в соответствии </a:t>
            </a:r>
            <a:r>
              <a:rPr lang="ru-RU" dirty="0" smtClean="0">
                <a:solidFill>
                  <a:schemeClr val="tx1"/>
                </a:solidFill>
              </a:rPr>
              <a:t>с Решением </a:t>
            </a:r>
            <a:r>
              <a:rPr lang="ru-RU" dirty="0">
                <a:solidFill>
                  <a:schemeClr val="tx1"/>
                </a:solidFill>
              </a:rPr>
              <a:t>Евразийского межправительственного совета от 17.07.2020 N 5 "О </a:t>
            </a:r>
            <a:r>
              <a:rPr lang="ru-RU" dirty="0" err="1">
                <a:solidFill>
                  <a:schemeClr val="tx1"/>
                </a:solidFill>
              </a:rPr>
              <a:t>непроставлении</a:t>
            </a:r>
            <a:r>
              <a:rPr lang="ru-RU" dirty="0">
                <a:solidFill>
                  <a:schemeClr val="tx1"/>
                </a:solidFill>
              </a:rPr>
              <a:t> отметок таможенных органов в транспортных (перевозочных), коммерческих и (или) иных документах при совершении таможенных операций в электронном </a:t>
            </a:r>
            <a:r>
              <a:rPr lang="ru-RU" dirty="0" smtClean="0">
                <a:solidFill>
                  <a:schemeClr val="tx1"/>
                </a:solidFill>
              </a:rPr>
              <a:t>виде"  ФНС России сообщает следующее, что отметки на таких документах проставляются только при перевозке морским транспортом и </a:t>
            </a:r>
            <a:r>
              <a:rPr lang="ru-RU" dirty="0">
                <a:solidFill>
                  <a:schemeClr val="tx1"/>
                </a:solidFill>
              </a:rPr>
              <a:t>в случае убытия необходимо </a:t>
            </a:r>
            <a:r>
              <a:rPr lang="ru-RU" dirty="0" smtClean="0">
                <a:solidFill>
                  <a:schemeClr val="tx1"/>
                </a:solidFill>
              </a:rPr>
              <a:t>в Реестре, представляемом в соответствии с п. 15 ст. 165 НК РФ, необходимо  </a:t>
            </a:r>
            <a:r>
              <a:rPr lang="ru-RU" dirty="0">
                <a:solidFill>
                  <a:schemeClr val="tx1"/>
                </a:solidFill>
              </a:rPr>
              <a:t>указать дату разрешения таможенных органов на погрузку товаров на судно</a:t>
            </a:r>
          </a:p>
        </p:txBody>
      </p:sp>
      <p:sp>
        <p:nvSpPr>
          <p:cNvPr id="2" name="Заголовок 1"/>
          <p:cNvSpPr>
            <a:spLocks noGrp="1"/>
          </p:cNvSpPr>
          <p:nvPr>
            <p:ph type="title"/>
          </p:nvPr>
        </p:nvSpPr>
        <p:spPr>
          <a:xfrm>
            <a:off x="457200" y="332656"/>
            <a:ext cx="8229600" cy="936104"/>
          </a:xfrm>
        </p:spPr>
        <p:txBody>
          <a:bodyPr/>
          <a:lstStyle/>
          <a:p>
            <a:r>
              <a:rPr lang="ru-RU" sz="3600" dirty="0" smtClean="0"/>
              <a:t>№ ЕА-4-15/5490</a:t>
            </a:r>
            <a:r>
              <a:rPr lang="en-US" sz="3600" dirty="0" smtClean="0"/>
              <a:t>@</a:t>
            </a:r>
            <a:r>
              <a:rPr lang="ru-RU" sz="3600" dirty="0" smtClean="0"/>
              <a:t> от 24.04.2021</a:t>
            </a:r>
            <a:endParaRPr lang="ru-RU" sz="3600" dirty="0"/>
          </a:p>
        </p:txBody>
      </p:sp>
    </p:spTree>
    <p:extLst>
      <p:ext uri="{BB962C8B-B14F-4D97-AF65-F5344CB8AC3E}">
        <p14:creationId xmlns:p14="http://schemas.microsoft.com/office/powerpoint/2010/main" xmlns="" val="13140459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4857403"/>
          </a:xfrm>
        </p:spPr>
        <p:txBody>
          <a:bodyPr>
            <a:normAutofit fontScale="55000" lnSpcReduction="20000"/>
          </a:bodyPr>
          <a:lstStyle/>
          <a:p>
            <a:r>
              <a:rPr lang="ru-RU" dirty="0" smtClean="0">
                <a:solidFill>
                  <a:schemeClr val="tx1"/>
                </a:solidFill>
              </a:rPr>
              <a:t>Решением Совета установлено, </a:t>
            </a:r>
            <a:r>
              <a:rPr lang="ru-RU" dirty="0">
                <a:solidFill>
                  <a:schemeClr val="tx1"/>
                </a:solidFill>
              </a:rPr>
              <a:t>что с 1 марта 2021 г. при совершении таможенных операций в электронном виде дополнительно отметки таможенных органов в транспортных (перевозочных), коммерческих и (или) иных документах (далее - перевозочные документы) на бумажном носителе не проставляются.</a:t>
            </a:r>
          </a:p>
          <a:p>
            <a:r>
              <a:rPr lang="ru-RU" dirty="0">
                <a:solidFill>
                  <a:schemeClr val="tx1"/>
                </a:solidFill>
              </a:rPr>
              <a:t>Вместе с тем </a:t>
            </a:r>
            <a:r>
              <a:rPr lang="ru-RU" dirty="0" smtClean="0">
                <a:solidFill>
                  <a:schemeClr val="tx1"/>
                </a:solidFill>
              </a:rPr>
              <a:t>в Решении </a:t>
            </a:r>
            <a:r>
              <a:rPr lang="ru-RU" dirty="0">
                <a:solidFill>
                  <a:schemeClr val="tx1"/>
                </a:solidFill>
              </a:rPr>
              <a:t>Совета перечислены исключения, при которых таможенные органы в случае оформления таможенных операций в электронном виде дополнительно проставляют отметки таможенных органов в перевозочных документах на бумажном носителе. К таким случаям в том числе относятся:</a:t>
            </a:r>
          </a:p>
          <a:p>
            <a:r>
              <a:rPr lang="ru-RU" dirty="0">
                <a:solidFill>
                  <a:schemeClr val="tx1"/>
                </a:solidFill>
              </a:rPr>
              <a:t>- оформление разрешения таможенного органа на убытие товаров с таможенной территории ЕАЭС в соответствии </a:t>
            </a:r>
            <a:r>
              <a:rPr lang="ru-RU" dirty="0" smtClean="0">
                <a:solidFill>
                  <a:schemeClr val="tx1"/>
                </a:solidFill>
              </a:rPr>
              <a:t>с пунктом 9 статьи 92 </a:t>
            </a:r>
            <a:r>
              <a:rPr lang="ru-RU" dirty="0">
                <a:solidFill>
                  <a:schemeClr val="tx1"/>
                </a:solidFill>
              </a:rPr>
              <a:t>Таможенного кодекса Евразийского экономического союза;</a:t>
            </a:r>
          </a:p>
          <a:p>
            <a:r>
              <a:rPr lang="ru-RU" dirty="0">
                <a:solidFill>
                  <a:schemeClr val="tx1"/>
                </a:solidFill>
              </a:rPr>
              <a:t>- поступление в таможенный орган мотивированного обращения лица о проставлении отметок таможенных органов в транспортных (перевозочных), коммерческих и (или) иных документах на бумажном носителе, в том числе в связи с необходимостью соблюдения положений иных отраслей законодательства государств - членов ЕАЭС, помимо законодательства в сфере таможенного регулирования, с </a:t>
            </a:r>
            <a:r>
              <a:rPr lang="ru-RU" dirty="0" smtClean="0">
                <a:solidFill>
                  <a:schemeClr val="tx1"/>
                </a:solidFill>
              </a:rPr>
              <a:t>учетом пункта 2 </a:t>
            </a:r>
            <a:r>
              <a:rPr lang="ru-RU" dirty="0">
                <a:solidFill>
                  <a:schemeClr val="tx1"/>
                </a:solidFill>
              </a:rPr>
              <a:t>Решения совета.</a:t>
            </a:r>
          </a:p>
        </p:txBody>
      </p:sp>
      <p:sp>
        <p:nvSpPr>
          <p:cNvPr id="2" name="Заголовок 1"/>
          <p:cNvSpPr>
            <a:spLocks noGrp="1"/>
          </p:cNvSpPr>
          <p:nvPr>
            <p:ph type="title"/>
          </p:nvPr>
        </p:nvSpPr>
        <p:spPr>
          <a:xfrm>
            <a:off x="457200" y="332656"/>
            <a:ext cx="8229600" cy="936104"/>
          </a:xfrm>
        </p:spPr>
        <p:txBody>
          <a:bodyPr/>
          <a:lstStyle/>
          <a:p>
            <a:r>
              <a:rPr lang="ru-RU" sz="3600" dirty="0" smtClean="0"/>
              <a:t>№ ЕА-4-15/5490</a:t>
            </a:r>
            <a:r>
              <a:rPr lang="en-US" sz="3600" dirty="0" smtClean="0"/>
              <a:t>@</a:t>
            </a:r>
            <a:r>
              <a:rPr lang="ru-RU" sz="3600" dirty="0" smtClean="0"/>
              <a:t> от 24.04.2021</a:t>
            </a:r>
            <a:endParaRPr lang="ru-RU" sz="3600" dirty="0"/>
          </a:p>
        </p:txBody>
      </p:sp>
    </p:spTree>
    <p:extLst>
      <p:ext uri="{BB962C8B-B14F-4D97-AF65-F5344CB8AC3E}">
        <p14:creationId xmlns:p14="http://schemas.microsoft.com/office/powerpoint/2010/main" xmlns="" val="148306931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buNone/>
            </a:pPr>
            <a:r>
              <a:rPr lang="ru-RU" dirty="0" smtClean="0">
                <a:solidFill>
                  <a:schemeClr val="tx1"/>
                </a:solidFill>
              </a:rPr>
              <a:t>«О внесении изменений в приказ Федеральной налоговой службы от 07.11.2018 № ММВ-7-2/628</a:t>
            </a:r>
            <a:r>
              <a:rPr lang="en-US" dirty="0" smtClean="0">
                <a:solidFill>
                  <a:schemeClr val="tx1"/>
                </a:solidFill>
              </a:rPr>
              <a:t>@</a:t>
            </a:r>
            <a:r>
              <a:rPr lang="ru-RU" dirty="0" smtClean="0">
                <a:solidFill>
                  <a:schemeClr val="tx1"/>
                </a:solidFill>
              </a:rPr>
              <a:t>»</a:t>
            </a:r>
          </a:p>
          <a:p>
            <a:endParaRPr lang="ru-RU" dirty="0">
              <a:solidFill>
                <a:schemeClr val="tx1"/>
              </a:solidFill>
            </a:endParaRPr>
          </a:p>
          <a:p>
            <a:r>
              <a:rPr lang="ru-RU" dirty="0" smtClean="0">
                <a:solidFill>
                  <a:schemeClr val="tx1"/>
                </a:solidFill>
              </a:rPr>
              <a:t>Добавлены следующие формы:</a:t>
            </a:r>
          </a:p>
          <a:p>
            <a:r>
              <a:rPr lang="ru-RU" dirty="0" smtClean="0">
                <a:solidFill>
                  <a:schemeClr val="tx1"/>
                </a:solidFill>
              </a:rPr>
              <a:t>Уведомление о неисполнении обязанности по представлению налоговой декларации (расчета);</a:t>
            </a:r>
          </a:p>
          <a:p>
            <a:r>
              <a:rPr lang="ru-RU" dirty="0" smtClean="0">
                <a:solidFill>
                  <a:schemeClr val="tx1"/>
                </a:solidFill>
              </a:rPr>
              <a:t>Уведомление о признании налоговой декларации (расчета) непредставленной</a:t>
            </a:r>
          </a:p>
          <a:p>
            <a:endParaRPr lang="ru-RU" dirty="0"/>
          </a:p>
        </p:txBody>
      </p:sp>
      <p:sp>
        <p:nvSpPr>
          <p:cNvPr id="2" name="Заголовок 1"/>
          <p:cNvSpPr>
            <a:spLocks noGrp="1"/>
          </p:cNvSpPr>
          <p:nvPr>
            <p:ph type="title"/>
          </p:nvPr>
        </p:nvSpPr>
        <p:spPr/>
        <p:txBody>
          <a:bodyPr>
            <a:normAutofit fontScale="90000"/>
          </a:bodyPr>
          <a:lstStyle/>
          <a:p>
            <a:r>
              <a:rPr lang="ru-RU" sz="4800" dirty="0" smtClean="0"/>
              <a:t>Приказ ФНС России от 17.05.2021 № ЕД-7-2/488</a:t>
            </a:r>
            <a:r>
              <a:rPr lang="en-US" sz="4800" dirty="0" smtClean="0"/>
              <a:t>@</a:t>
            </a:r>
            <a:endParaRPr lang="ru-RU" sz="4800" dirty="0"/>
          </a:p>
        </p:txBody>
      </p:sp>
    </p:spTree>
    <p:extLst>
      <p:ext uri="{BB962C8B-B14F-4D97-AF65-F5344CB8AC3E}">
        <p14:creationId xmlns:p14="http://schemas.microsoft.com/office/powerpoint/2010/main" xmlns="" val="15995621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63600" y="1600200"/>
            <a:ext cx="8280400" cy="4525963"/>
          </a:xfrm>
        </p:spPr>
        <p:txBody>
          <a:bodyPr/>
          <a:lstStyle/>
          <a:p>
            <a:endParaRPr lang="ru-RU" dirty="0" smtClean="0"/>
          </a:p>
          <a:p>
            <a:endParaRPr lang="ru-RU" dirty="0"/>
          </a:p>
          <a:p>
            <a:pPr marL="0" indent="0" algn="ctr">
              <a:buNone/>
            </a:pPr>
            <a:endParaRPr lang="ru-RU" sz="3600" b="1" dirty="0" smtClean="0">
              <a:solidFill>
                <a:schemeClr val="tx2"/>
              </a:solidFill>
              <a:latin typeface="+mn-lt"/>
              <a:ea typeface="+mj-ea"/>
              <a:cs typeface="+mj-cs"/>
            </a:endParaRPr>
          </a:p>
          <a:p>
            <a:pPr marL="0" indent="0" algn="ctr">
              <a:buNone/>
            </a:pPr>
            <a:r>
              <a:rPr lang="ru-RU" sz="3600" b="1" dirty="0" smtClean="0">
                <a:solidFill>
                  <a:schemeClr val="tx2"/>
                </a:solidFill>
                <a:latin typeface="+mn-lt"/>
                <a:ea typeface="+mj-ea"/>
                <a:cs typeface="+mj-cs"/>
              </a:rPr>
              <a:t>СПАСИБО ЗА  </a:t>
            </a:r>
            <a:r>
              <a:rPr lang="ru-RU" sz="3600" b="1" dirty="0" smtClean="0">
                <a:solidFill>
                  <a:schemeClr val="tx2"/>
                </a:solidFill>
                <a:latin typeface="+mn-lt"/>
                <a:ea typeface="+mj-ea"/>
                <a:cs typeface="+mj-cs"/>
              </a:rPr>
              <a:t>ВНИМАНИЕ!</a:t>
            </a:r>
            <a:endParaRPr lang="ru-RU" sz="3600" b="1" dirty="0">
              <a:solidFill>
                <a:schemeClr val="tx2"/>
              </a:solidFill>
              <a:latin typeface="+mn-lt"/>
              <a:ea typeface="+mj-ea"/>
              <a:cs typeface="+mj-cs"/>
            </a:endParaRPr>
          </a:p>
        </p:txBody>
      </p:sp>
    </p:spTree>
    <p:extLst>
      <p:ext uri="{BB962C8B-B14F-4D97-AF65-F5344CB8AC3E}">
        <p14:creationId xmlns:p14="http://schemas.microsoft.com/office/powerpoint/2010/main" xmlns="" val="1786207920"/>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sz="1800" dirty="0" smtClean="0">
                <a:solidFill>
                  <a:schemeClr val="tx1"/>
                </a:solidFill>
              </a:rPr>
              <a:t>Ст. 80 НК РФ дополнить </a:t>
            </a:r>
            <a:r>
              <a:rPr lang="ru-RU" sz="1800" dirty="0">
                <a:solidFill>
                  <a:schemeClr val="tx1"/>
                </a:solidFill>
              </a:rPr>
              <a:t>пунктами 4.1 и 4.2 следующего содержания:</a:t>
            </a:r>
          </a:p>
          <a:p>
            <a:pPr marL="0" indent="0">
              <a:spcBef>
                <a:spcPts val="1200"/>
              </a:spcBef>
              <a:buNone/>
            </a:pPr>
            <a:r>
              <a:rPr lang="ru-RU" sz="1800" dirty="0">
                <a:solidFill>
                  <a:schemeClr val="tx1"/>
                </a:solidFill>
              </a:rPr>
              <a:t>4.2. При установлении хотя бы одного из обстоятельств, указанных в подпунктах 1 - 4 и 6 пункта 4.1 настоящей статьи, налоговый орган в срок не позднее пяти дней со дня установления такого обстоятельства, если иное не предусмотрено </a:t>
            </a:r>
            <a:r>
              <a:rPr lang="ru-RU" sz="1800" dirty="0" smtClean="0">
                <a:solidFill>
                  <a:schemeClr val="tx1"/>
                </a:solidFill>
              </a:rPr>
              <a:t>НК РФ, </a:t>
            </a:r>
            <a:r>
              <a:rPr lang="ru-RU" sz="1800" dirty="0">
                <a:solidFill>
                  <a:schemeClr val="tx1"/>
                </a:solidFill>
              </a:rPr>
              <a:t>обязан уведомить налогоплательщика (плательщика сбора, плательщика страховых взносов, налогового агента) о признании соответствующей налоговой декларации (расчета) непредставленной.</a:t>
            </a:r>
          </a:p>
          <a:p>
            <a:pPr marL="0" indent="0">
              <a:spcBef>
                <a:spcPts val="1200"/>
              </a:spcBef>
              <a:buNone/>
            </a:pPr>
            <a:r>
              <a:rPr lang="ru-RU" sz="1800" dirty="0">
                <a:solidFill>
                  <a:schemeClr val="tx1"/>
                </a:solidFill>
              </a:rPr>
              <a:t>Форма и формат уведомления о признании налоговой декларации (расчета) непредставленной утверждаются федеральным органом исполнительной власти, уполномоченным по контролю и надзору в области налогов и сборов."</a:t>
            </a: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 </a:t>
            </a:r>
          </a:p>
        </p:txBody>
      </p:sp>
    </p:spTree>
    <p:extLst>
      <p:ext uri="{BB962C8B-B14F-4D97-AF65-F5344CB8AC3E}">
        <p14:creationId xmlns:p14="http://schemas.microsoft.com/office/powerpoint/2010/main" xmlns="" val="533389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smtClean="0">
                <a:solidFill>
                  <a:schemeClr val="tx1"/>
                </a:solidFill>
              </a:rPr>
              <a:t>Ст. 174 НК РФ дополнена</a:t>
            </a:r>
            <a:r>
              <a:rPr lang="en-US" dirty="0" smtClean="0">
                <a:solidFill>
                  <a:schemeClr val="tx1"/>
                </a:solidFill>
              </a:rPr>
              <a:t> </a:t>
            </a:r>
            <a:r>
              <a:rPr lang="ru-RU" dirty="0" smtClean="0">
                <a:solidFill>
                  <a:schemeClr val="tx1"/>
                </a:solidFill>
              </a:rPr>
              <a:t>п. 5 3:</a:t>
            </a:r>
          </a:p>
          <a:p>
            <a:r>
              <a:rPr lang="ru-RU" dirty="0" smtClean="0">
                <a:solidFill>
                  <a:schemeClr val="tx1"/>
                </a:solidFill>
              </a:rPr>
              <a:t>В </a:t>
            </a:r>
            <a:r>
              <a:rPr lang="ru-RU" dirty="0">
                <a:solidFill>
                  <a:schemeClr val="tx1"/>
                </a:solidFill>
              </a:rPr>
              <a:t>случае обнаружения налоговым органом факта несоответствия показателей представленной налоговой декларации контрольным соотношениям, свидетельствующего о нарушении порядка ее заполнения, такая налоговая декларация считается непредставленной, о чем налогоплательщику (налоговому агенту, лицу, указанному в пункте 5 статьи 173 </a:t>
            </a:r>
            <a:r>
              <a:rPr lang="ru-RU" dirty="0" smtClean="0">
                <a:solidFill>
                  <a:schemeClr val="tx1"/>
                </a:solidFill>
              </a:rPr>
              <a:t>НК РФ) </a:t>
            </a:r>
            <a:r>
              <a:rPr lang="ru-RU" dirty="0">
                <a:solidFill>
                  <a:schemeClr val="tx1"/>
                </a:solidFill>
              </a:rPr>
              <a:t>не позднее дня, следующего за днем получения налоговой декларации, направляется уведомление в электронной форме по телекоммуникационным каналам связи через оператора электронного документооборота.</a:t>
            </a:r>
          </a:p>
          <a:p>
            <a:r>
              <a:rPr lang="ru-RU" dirty="0">
                <a:solidFill>
                  <a:schemeClr val="tx1"/>
                </a:solidFill>
              </a:rPr>
              <a:t>Перечень контрольных соотношений, указанных в настоящем пункте, утверждается федеральным органом исполнительной власти, уполномоченным по контролю и надзору в области налогов и </a:t>
            </a:r>
            <a:r>
              <a:rPr lang="ru-RU" dirty="0" smtClean="0">
                <a:solidFill>
                  <a:schemeClr val="tx1"/>
                </a:solidFill>
              </a:rPr>
              <a:t>сборов (по НДС утверждены </a:t>
            </a:r>
            <a:r>
              <a:rPr lang="ru-RU" smtClean="0">
                <a:solidFill>
                  <a:schemeClr val="tx1"/>
                </a:solidFill>
              </a:rPr>
              <a:t>Приказом Минфина/ФНС </a:t>
            </a:r>
            <a:r>
              <a:rPr lang="ru-RU" dirty="0" smtClean="0">
                <a:solidFill>
                  <a:schemeClr val="tx1"/>
                </a:solidFill>
              </a:rPr>
              <a:t>России </a:t>
            </a:r>
            <a:r>
              <a:rPr lang="ru-RU" smtClean="0">
                <a:solidFill>
                  <a:schemeClr val="tx1"/>
                </a:solidFill>
              </a:rPr>
              <a:t>от 25.05.2021 № ЕД-7-15/519</a:t>
            </a:r>
            <a:r>
              <a:rPr lang="en-US" smtClean="0">
                <a:solidFill>
                  <a:schemeClr val="tx1"/>
                </a:solidFill>
              </a:rPr>
              <a:t>@)</a:t>
            </a:r>
            <a:r>
              <a:rPr lang="ru-RU" dirty="0" smtClean="0">
                <a:solidFill>
                  <a:schemeClr val="tx1"/>
                </a:solidFill>
              </a:rPr>
              <a:t>.</a:t>
            </a:r>
            <a:endParaRPr lang="ru-RU" dirty="0">
              <a:solidFill>
                <a:schemeClr val="tx1"/>
              </a:solidFill>
            </a:endParaRPr>
          </a:p>
          <a:p>
            <a:pPr marL="0" indent="0">
              <a:buNone/>
            </a:pPr>
            <a:endParaRPr lang="ru-RU" dirty="0">
              <a:solidFill>
                <a:schemeClr val="tx1"/>
              </a:solidFill>
            </a:endParaRP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a:t>
            </a:r>
          </a:p>
        </p:txBody>
      </p:sp>
    </p:spTree>
    <p:extLst>
      <p:ext uri="{BB962C8B-B14F-4D97-AF65-F5344CB8AC3E}">
        <p14:creationId xmlns:p14="http://schemas.microsoft.com/office/powerpoint/2010/main" xmlns="" val="38097931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62500" lnSpcReduction="20000"/>
          </a:bodyPr>
          <a:lstStyle/>
          <a:p>
            <a:r>
              <a:rPr lang="ru-RU" dirty="0" smtClean="0">
                <a:solidFill>
                  <a:schemeClr val="tx1"/>
                </a:solidFill>
              </a:rPr>
              <a:t>Ст. 174 НК РФ дополнена п. 5.4:</a:t>
            </a:r>
          </a:p>
          <a:p>
            <a:r>
              <a:rPr lang="ru-RU" dirty="0" smtClean="0">
                <a:solidFill>
                  <a:schemeClr val="tx1"/>
                </a:solidFill>
              </a:rPr>
              <a:t>В </a:t>
            </a:r>
            <a:r>
              <a:rPr lang="ru-RU" dirty="0">
                <a:solidFill>
                  <a:schemeClr val="tx1"/>
                </a:solidFill>
              </a:rPr>
              <a:t>пятидневный срок с даты направления в электронной форме уведомления, указанного в пункте 5.3 настоящей статьи, налогоплательщик (налоговый агент, лицо, указанное в пункте 5 статьи 173 </a:t>
            </a:r>
            <a:r>
              <a:rPr lang="ru-RU" dirty="0" smtClean="0">
                <a:solidFill>
                  <a:schemeClr val="tx1"/>
                </a:solidFill>
              </a:rPr>
              <a:t>НК РФ) </a:t>
            </a:r>
            <a:r>
              <a:rPr lang="ru-RU" dirty="0">
                <a:solidFill>
                  <a:schemeClr val="tx1"/>
                </a:solidFill>
              </a:rPr>
              <a:t>обязан представить налоговую декларацию, в которой устранены несоответствия контрольным соотношениям, указанным в пункте 5.3 настоящей статьи.</a:t>
            </a:r>
          </a:p>
          <a:p>
            <a:r>
              <a:rPr lang="ru-RU" dirty="0">
                <a:solidFill>
                  <a:schemeClr val="tx1"/>
                </a:solidFill>
              </a:rPr>
              <a:t>В случае представления налогоплательщиком (налоговым агентом, лицом, указанным в пункте 5 статьи 173 </a:t>
            </a:r>
            <a:r>
              <a:rPr lang="ru-RU" dirty="0" smtClean="0">
                <a:solidFill>
                  <a:schemeClr val="tx1"/>
                </a:solidFill>
              </a:rPr>
              <a:t>НК РФ) </a:t>
            </a:r>
            <a:r>
              <a:rPr lang="ru-RU" dirty="0">
                <a:solidFill>
                  <a:schemeClr val="tx1"/>
                </a:solidFill>
              </a:rPr>
              <a:t>в срок, установленный настоящим пунктом, налоговой декларации, в которой устранены несоответствия контрольным соотношениям, указанным в пункте 5.3 настоящей статьи, датой представления указанной налоговой декларации считается дата представления налоговой декларации, которая в соответствии с пунктом 5.3 настоящей статьи была признана непредставленной."</a:t>
            </a:r>
          </a:p>
          <a:p>
            <a:pPr marL="0" indent="0">
              <a:buNone/>
            </a:pPr>
            <a:endParaRPr lang="ru-RU" dirty="0">
              <a:solidFill>
                <a:schemeClr val="tx1"/>
              </a:solidFill>
            </a:endParaRP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a:t>
            </a:r>
          </a:p>
        </p:txBody>
      </p:sp>
    </p:spTree>
    <p:extLst>
      <p:ext uri="{BB962C8B-B14F-4D97-AF65-F5344CB8AC3E}">
        <p14:creationId xmlns:p14="http://schemas.microsoft.com/office/powerpoint/2010/main" xmlns="" val="2026118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a:spcBef>
                <a:spcPts val="1200"/>
              </a:spcBef>
            </a:pPr>
            <a:r>
              <a:rPr lang="ru-RU" dirty="0"/>
              <a:t> </a:t>
            </a:r>
            <a:r>
              <a:rPr lang="ru-RU" dirty="0" smtClean="0">
                <a:solidFill>
                  <a:schemeClr val="tx1"/>
                </a:solidFill>
              </a:rPr>
              <a:t>в статье 88 пункт 9.1 </a:t>
            </a:r>
            <a:r>
              <a:rPr lang="ru-RU" dirty="0">
                <a:solidFill>
                  <a:schemeClr val="tx1"/>
                </a:solidFill>
              </a:rPr>
              <a:t>изложить в следующей редакции:</a:t>
            </a:r>
          </a:p>
          <a:p>
            <a:pPr>
              <a:spcBef>
                <a:spcPts val="1200"/>
              </a:spcBef>
            </a:pPr>
            <a:r>
              <a:rPr lang="ru-RU" dirty="0">
                <a:solidFill>
                  <a:schemeClr val="tx1"/>
                </a:solidFill>
              </a:rPr>
              <a:t>"9.1. В случае, если до окончания камеральной налоговой проверки налогоплательщиком представлена уточненная налоговая декларация (расчет) в порядке, предусмотренном статьей 81 </a:t>
            </a:r>
            <a:r>
              <a:rPr lang="ru-RU" dirty="0" smtClean="0">
                <a:solidFill>
                  <a:schemeClr val="tx1"/>
                </a:solidFill>
              </a:rPr>
              <a:t>НК РФ, </a:t>
            </a:r>
            <a:r>
              <a:rPr lang="ru-RU" dirty="0">
                <a:solidFill>
                  <a:schemeClr val="tx1"/>
                </a:solidFill>
              </a:rPr>
              <a:t>камеральная налоговая проверка ранее поданной налоговой декларации (расчета) прекращается и начинается новая камеральная налоговая проверка на основе уточненной налоговой декларации (расчета).</a:t>
            </a:r>
          </a:p>
          <a:p>
            <a:pPr>
              <a:spcBef>
                <a:spcPts val="1200"/>
              </a:spcBef>
            </a:pPr>
            <a:r>
              <a:rPr lang="ru-RU" dirty="0">
                <a:solidFill>
                  <a:schemeClr val="tx1"/>
                </a:solidFill>
              </a:rPr>
              <a:t>Камеральная налоговая проверка на основе налоговой декларации (расчета), по которой налоговым органом в соответствии с пунктом 4.2 статьи 80 </a:t>
            </a:r>
            <a:r>
              <a:rPr lang="ru-RU" dirty="0" smtClean="0">
                <a:solidFill>
                  <a:schemeClr val="tx1"/>
                </a:solidFill>
              </a:rPr>
              <a:t>НК РФ налогоплательщику </a:t>
            </a:r>
            <a:r>
              <a:rPr lang="ru-RU" dirty="0">
                <a:solidFill>
                  <a:schemeClr val="tx1"/>
                </a:solidFill>
              </a:rPr>
              <a:t>направлено уведомление о признании налоговой декларации (расчета) непредставленной, прекращается в день направления указанного уведомления.</a:t>
            </a:r>
          </a:p>
          <a:p>
            <a:pPr marL="0" indent="0">
              <a:buNone/>
            </a:pPr>
            <a:endParaRPr lang="ru-RU" dirty="0">
              <a:solidFill>
                <a:schemeClr val="tx1"/>
              </a:solidFill>
            </a:endParaRP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a:t>
            </a:r>
          </a:p>
        </p:txBody>
      </p:sp>
    </p:spTree>
    <p:extLst>
      <p:ext uri="{BB962C8B-B14F-4D97-AF65-F5344CB8AC3E}">
        <p14:creationId xmlns:p14="http://schemas.microsoft.com/office/powerpoint/2010/main" xmlns="" val="2686768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55000" lnSpcReduction="20000"/>
          </a:bodyPr>
          <a:lstStyle/>
          <a:p>
            <a:pPr>
              <a:spcBef>
                <a:spcPts val="1200"/>
              </a:spcBef>
            </a:pPr>
            <a:r>
              <a:rPr lang="ru-RU" dirty="0"/>
              <a:t> </a:t>
            </a:r>
            <a:r>
              <a:rPr lang="ru-RU" dirty="0" smtClean="0">
                <a:solidFill>
                  <a:schemeClr val="tx1"/>
                </a:solidFill>
              </a:rPr>
              <a:t>в статье 88 пункт 9.1 </a:t>
            </a:r>
            <a:r>
              <a:rPr lang="ru-RU" dirty="0">
                <a:solidFill>
                  <a:schemeClr val="tx1"/>
                </a:solidFill>
              </a:rPr>
              <a:t>изложить в следующей редакции:</a:t>
            </a:r>
          </a:p>
          <a:p>
            <a:pPr>
              <a:spcBef>
                <a:spcPts val="1200"/>
              </a:spcBef>
            </a:pPr>
            <a:r>
              <a:rPr lang="ru-RU" dirty="0" smtClean="0">
                <a:solidFill>
                  <a:schemeClr val="tx1"/>
                </a:solidFill>
              </a:rPr>
              <a:t>Если </a:t>
            </a:r>
            <a:r>
              <a:rPr lang="ru-RU" dirty="0">
                <a:solidFill>
                  <a:schemeClr val="tx1"/>
                </a:solidFill>
              </a:rPr>
              <a:t>указанная в абзаце втором настоящего пункта налоговая декларация (расчет) была уточненной, то по ранее представленной в налоговый орган налогоплательщиком налоговой декларации (расчету) камеральная налоговая проверка возобновляется. В этом случае в срок проведения камеральной налоговой проверки по ранее представленной налоговой декларации (расчету) не включается срок камеральной налоговой проверки, прекращенной в соответствии с абзацем вторым настоящего пункта.</a:t>
            </a:r>
          </a:p>
          <a:p>
            <a:pPr>
              <a:spcBef>
                <a:spcPts val="1200"/>
              </a:spcBef>
            </a:pPr>
            <a:r>
              <a:rPr lang="ru-RU" dirty="0">
                <a:solidFill>
                  <a:schemeClr val="tx1"/>
                </a:solidFill>
              </a:rPr>
              <a:t>Прекращение камеральной налоговой проверки означает прекращение всех действий налогового органа в отношении ранее представленной налоговой декларации (расчета). При этом документы (сведения), полученные налоговым органом в рамках прекращенной камеральной налоговой проверки, могут быть использованы при проведении мероприятий налогового контроля в отношении налогоплательщика.";</a:t>
            </a:r>
          </a:p>
          <a:p>
            <a:pPr marL="0" indent="0">
              <a:spcBef>
                <a:spcPts val="1200"/>
              </a:spcBef>
              <a:buNone/>
            </a:pPr>
            <a:endParaRPr lang="ru-RU" dirty="0">
              <a:solidFill>
                <a:schemeClr val="tx1"/>
              </a:solidFill>
            </a:endParaRPr>
          </a:p>
        </p:txBody>
      </p:sp>
      <p:sp>
        <p:nvSpPr>
          <p:cNvPr id="2" name="Заголовок 1"/>
          <p:cNvSpPr>
            <a:spLocks noGrp="1"/>
          </p:cNvSpPr>
          <p:nvPr>
            <p:ph type="title"/>
          </p:nvPr>
        </p:nvSpPr>
        <p:spPr/>
        <p:txBody>
          <a:bodyPr>
            <a:normAutofit fontScale="90000"/>
          </a:bodyPr>
          <a:lstStyle/>
          <a:p>
            <a:r>
              <a:rPr lang="ru-RU" sz="4800" dirty="0"/>
              <a:t>Продолжение </a:t>
            </a:r>
            <a:br>
              <a:rPr lang="ru-RU" sz="4800" dirty="0"/>
            </a:br>
            <a:r>
              <a:rPr lang="ru-RU" sz="4800" dirty="0"/>
              <a:t>№ 374-ФЗ от 23.11.2020</a:t>
            </a:r>
          </a:p>
        </p:txBody>
      </p:sp>
    </p:spTree>
    <p:extLst>
      <p:ext uri="{BB962C8B-B14F-4D97-AF65-F5344CB8AC3E}">
        <p14:creationId xmlns:p14="http://schemas.microsoft.com/office/powerpoint/2010/main" xmlns="" val="2475672526"/>
      </p:ext>
    </p:extLst>
  </p:cSld>
  <p:clrMapOvr>
    <a:masterClrMapping/>
  </p:clrMapOvr>
</p:sld>
</file>

<file path=ppt/theme/theme1.xml><?xml version="1.0" encoding="utf-8"?>
<a:theme xmlns:a="http://schemas.openxmlformats.org/drawingml/2006/main" name="Тема1">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104306" tIns="52153" rIns="104306" bIns="52153" rtlCol="0" anchor="ctr">
        <a:normAutofit/>
      </a:bodyPr>
      <a:lstStyle>
        <a:defPPr marL="0" marR="0" indent="0" algn="l" defTabSz="1043056" rtl="0" eaLnBrk="1" fontAlgn="auto" latinLnBrk="0" hangingPunct="1">
          <a:lnSpc>
            <a:spcPct val="100000"/>
          </a:lnSpc>
          <a:spcBef>
            <a:spcPct val="0"/>
          </a:spcBef>
          <a:spcAft>
            <a:spcPts val="0"/>
          </a:spcAft>
          <a:buClrTx/>
          <a:buSzTx/>
          <a:buFontTx/>
          <a:buNone/>
          <a:tabLst/>
          <a:defRPr kumimoji="0" sz="4800" b="1" i="0" u="none" strike="noStrike" kern="1200" cap="none" spc="0" normalizeH="0" baseline="0" noProof="0" dirty="0" smtClean="0">
            <a:ln>
              <a:noFill/>
            </a:ln>
            <a:solidFill>
              <a:srgbClr val="005AA9"/>
            </a:solidFill>
            <a:effectLst/>
            <a:uLnTx/>
            <a:uFillTx/>
            <a:latin typeface="+mj-lt"/>
            <a:ea typeface="+mj-ea"/>
            <a:cs typeface="+mj-cs"/>
          </a:defRPr>
        </a:defPPr>
      </a:lstStyle>
    </a:txDef>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Тема1</Template>
  <TotalTime>4425</TotalTime>
  <Words>4310</Words>
  <Application>Microsoft Office PowerPoint</Application>
  <PresentationFormat>Экран (4:3)</PresentationFormat>
  <Paragraphs>183</Paragraphs>
  <Slides>47</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47</vt:i4>
      </vt:variant>
    </vt:vector>
  </HeadingPairs>
  <TitlesOfParts>
    <vt:vector size="48" baseType="lpstr">
      <vt:lpstr>Тема1</vt:lpstr>
      <vt:lpstr>Новая налоговая декларация по НДС и иные изменения в законодательстве об НДС, вступающие в силу с 01.07.2021. Обзор писем ФНС России</vt:lpstr>
      <vt:lpstr>Федеральный закон       № 374-ФЗ от 23.11.2020  (вступ. в силу 01.07.2021)</vt:lpstr>
      <vt:lpstr>Продолжение  № 374-ФЗ от 23.11.2020 </vt:lpstr>
      <vt:lpstr>Продолжение  № 374-ФЗ от 23.11.2020 </vt:lpstr>
      <vt:lpstr>Продолжение  № 374-ФЗ от 23.11.2020 </vt:lpstr>
      <vt:lpstr>Продолжение  № 374-ФЗ от 23.11.2020</vt:lpstr>
      <vt:lpstr>Продолжение  № 374-ФЗ от 23.11.2020</vt:lpstr>
      <vt:lpstr>Продолжение  № 374-ФЗ от 23.11.2020</vt:lpstr>
      <vt:lpstr>Продолжение  № 374-ФЗ от 23.11.2020</vt:lpstr>
      <vt:lpstr>Продолжение  № 374-ФЗ от 23.11.2020</vt:lpstr>
      <vt:lpstr>Письмом ФНС России  № ЕА-4-15/18589  от 12.11.2020 "О направлении формата реестра документов по льготе по НДС"</vt:lpstr>
      <vt:lpstr>Согласно письму  № ЕА-4-15/18589  от 12.11.2020 </vt:lpstr>
      <vt:lpstr>Согласно письму  № ЕА-4-15/18589  от 12.11.2020 </vt:lpstr>
      <vt:lpstr>Федеральный закон  № 371-ФЗ от 09.11.2020 </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 371-ФЗ от 09.11.2020</vt:lpstr>
      <vt:lpstr>Письмо ФНС России  от 14.04.2021 № ЕА-4-15/5042@</vt:lpstr>
      <vt:lpstr>Письмо ФНС России  от 14.04.2021 № ЕА-4-15/5042@</vt:lpstr>
      <vt:lpstr>Письмо ФНС России  от 14.04.2021 № ЕА-4-15/5042@</vt:lpstr>
      <vt:lpstr>Письмо ФНС России  от 14.04.2021 № ЕА-4-15/5042@</vt:lpstr>
      <vt:lpstr>Письмо ФНС России  от 14.04.2021 № ЕА-4-15/5042@</vt:lpstr>
      <vt:lpstr>Письмо ФНС России  от 14.04.2021 № ЕА-4-15/5042@</vt:lpstr>
      <vt:lpstr>Письмо ФНС России  от 14.04.2021 № ЕА-4-15/5042@</vt:lpstr>
      <vt:lpstr>Письмо ФНС России от 28.06.2021  № ЕА-4-15/9015</vt:lpstr>
      <vt:lpstr>Письмо ФНС России от 28.06.2021  № ЕА-4-15/9015</vt:lpstr>
      <vt:lpstr>Перечень товаров, подлежащих прослеживаемости на территории Российской Федерации</vt:lpstr>
      <vt:lpstr>Обзор писем  ФНС России</vt:lpstr>
      <vt:lpstr>№ ЕА-4-15/8244@ от 11.06.2021  «О направлении информации»</vt:lpstr>
      <vt:lpstr>№ ЕА-4-15/6251@ от 05.05.2021  «О направлении информации»</vt:lpstr>
      <vt:lpstr>№ ЗГ-3-3/4368 от 17.06.2021  «О рассмотрении обращения»</vt:lpstr>
      <vt:lpstr>№ ЕА-4-15/7407 от 28.05.2021 </vt:lpstr>
      <vt:lpstr>№ ЕА-4-15/7407 от 28.05.2021 </vt:lpstr>
      <vt:lpstr>№ ЕА-4-15/5490@ от 24.04.2021</vt:lpstr>
      <vt:lpstr>№ ЕА-4-15/5490@ от 24.04.2021</vt:lpstr>
      <vt:lpstr>Приказ ФНС России от 17.05.2021 № ЕД-7-2/488@</vt:lpstr>
      <vt:lpstr>Слайд 47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Федеральный закон  № 150-ФЗ от 30.05.2016  "О внесении изменений в главу 21 части второй НК РФ"</dc:title>
  <dc:creator>Перепечаева Светлана Анатольевна</dc:creator>
  <cp:lastModifiedBy>9975-00-646</cp:lastModifiedBy>
  <cp:revision>219</cp:revision>
  <dcterms:created xsi:type="dcterms:W3CDTF">2016-12-13T05:32:13Z</dcterms:created>
  <dcterms:modified xsi:type="dcterms:W3CDTF">2021-07-14T13:07:27Z</dcterms:modified>
</cp:coreProperties>
</file>