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22" r:id="rId27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8C90"/>
    <a:srgbClr val="504F53"/>
    <a:srgbClr val="005AA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260" autoAdjust="0"/>
    <p:restoredTop sz="94660"/>
  </p:normalViewPr>
  <p:slideViewPr>
    <p:cSldViewPr showGuides="1">
      <p:cViewPr>
        <p:scale>
          <a:sx n="66" d="100"/>
          <a:sy n="66" d="100"/>
        </p:scale>
        <p:origin x="-1122" y="-912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15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6140" y="3420591"/>
            <a:ext cx="10081120" cy="252027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МИ ФНС России по крупнейшим налогоплательщикам №5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Актуальные вопросы, возникающие в ходе проведения камеральных налоговых проверок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6516935"/>
            <a:ext cx="7485380" cy="780195"/>
          </a:xfrm>
        </p:spPr>
        <p:txBody>
          <a:bodyPr/>
          <a:lstStyle/>
          <a:p>
            <a:r>
              <a:rPr lang="ru-RU" dirty="0" smtClean="0"/>
              <a:t>19.05.2022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Установлены твердые ставки НДПИ: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>
                <a:solidFill>
                  <a:schemeClr val="tx1"/>
                </a:solidFill>
              </a:rPr>
              <a:t>82 рубля за 1 тонну апатит-</a:t>
            </a:r>
            <a:r>
              <a:rPr lang="ru-RU" sz="3600" dirty="0" err="1">
                <a:solidFill>
                  <a:schemeClr val="tx1"/>
                </a:solidFill>
              </a:rPr>
              <a:t>штаффелитовых</a:t>
            </a:r>
            <a:r>
              <a:rPr lang="ru-RU" sz="3600" dirty="0">
                <a:solidFill>
                  <a:schemeClr val="tx1"/>
                </a:solidFill>
              </a:rPr>
              <a:t> руд </a:t>
            </a:r>
            <a:r>
              <a:rPr lang="ru-RU" sz="3600" b="1" dirty="0">
                <a:solidFill>
                  <a:schemeClr val="tx1"/>
                </a:solidFill>
              </a:rPr>
              <a:t>(06201)</a:t>
            </a:r>
            <a:r>
              <a:rPr lang="ru-RU" sz="3600" dirty="0">
                <a:solidFill>
                  <a:schemeClr val="tx1"/>
                </a:solidFill>
              </a:rPr>
              <a:t>;</a:t>
            </a:r>
          </a:p>
          <a:p>
            <a:r>
              <a:rPr lang="ru-RU" sz="3600" dirty="0">
                <a:solidFill>
                  <a:schemeClr val="tx1"/>
                </a:solidFill>
              </a:rPr>
              <a:t>- 207 рублей за 1 тонну апатит-магнетитовых руд </a:t>
            </a:r>
            <a:r>
              <a:rPr lang="ru-RU" sz="3600" b="1" dirty="0">
                <a:solidFill>
                  <a:schemeClr val="tx1"/>
                </a:solidFill>
              </a:rPr>
              <a:t>(06202)</a:t>
            </a:r>
            <a:r>
              <a:rPr lang="ru-RU" sz="3600" dirty="0">
                <a:solidFill>
                  <a:schemeClr val="tx1"/>
                </a:solidFill>
              </a:rPr>
              <a:t>;</a:t>
            </a:r>
          </a:p>
          <a:p>
            <a:r>
              <a:rPr lang="ru-RU" sz="3600" dirty="0">
                <a:solidFill>
                  <a:schemeClr val="tx1"/>
                </a:solidFill>
              </a:rPr>
              <a:t>- 132 рубля за 1 тонну маложелезистых апатитовых руд </a:t>
            </a:r>
            <a:r>
              <a:rPr lang="ru-RU" sz="3600" b="1" dirty="0">
                <a:solidFill>
                  <a:schemeClr val="tx1"/>
                </a:solidFill>
              </a:rPr>
              <a:t>(06203)</a:t>
            </a:r>
            <a:r>
              <a:rPr lang="ru-RU" sz="3600" dirty="0">
                <a:solidFill>
                  <a:schemeClr val="tx1"/>
                </a:solidFill>
              </a:rPr>
              <a:t>.</a:t>
            </a:r>
          </a:p>
          <a:p>
            <a:endParaRPr lang="ru-RU" sz="36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66768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ct val="20000"/>
              </a:spcBef>
            </a:pPr>
            <a:r>
              <a:rPr lang="ru-RU" sz="3200" dirty="0"/>
              <a:t>Ставка определяется с учетом коэффициентов: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endParaRPr lang="ru-RU" sz="3200" b="1" cap="all" dirty="0" smtClean="0">
              <a:solidFill>
                <a:srgbClr val="005AA9"/>
              </a:solidFill>
              <a:ea typeface="+mj-ea"/>
              <a:cs typeface="+mj-cs"/>
            </a:endParaRPr>
          </a:p>
          <a:p>
            <a:endParaRPr lang="ru-RU" sz="3200" b="1" cap="all" dirty="0">
              <a:solidFill>
                <a:srgbClr val="005AA9"/>
              </a:solidFill>
              <a:ea typeface="+mj-ea"/>
              <a:cs typeface="+mj-cs"/>
            </a:endParaRP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Калийные соли - </a:t>
            </a:r>
            <a:r>
              <a:rPr lang="ru-RU" sz="2800" dirty="0" smtClean="0">
                <a:solidFill>
                  <a:schemeClr val="tx1"/>
                </a:solidFill>
              </a:rPr>
              <a:t>коэффициент К</a:t>
            </a:r>
            <a:r>
              <a:rPr lang="ru-RU" sz="2800" baseline="-25000" dirty="0" smtClean="0">
                <a:solidFill>
                  <a:schemeClr val="tx1"/>
                </a:solidFill>
              </a:rPr>
              <a:t>КС</a:t>
            </a:r>
            <a:r>
              <a:rPr lang="ru-RU" sz="2800" dirty="0" smtClean="0">
                <a:solidFill>
                  <a:schemeClr val="tx1"/>
                </a:solidFill>
              </a:rPr>
              <a:t>  (ст. 342.12 НК РФ)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Железная руда </a:t>
            </a:r>
            <a:r>
              <a:rPr lang="ru-RU" sz="2800" dirty="0">
                <a:solidFill>
                  <a:schemeClr val="tx1"/>
                </a:solidFill>
              </a:rPr>
              <a:t>(за исключением окисленных железистых кварцитов) </a:t>
            </a:r>
            <a:r>
              <a:rPr lang="ru-RU" sz="2800" dirty="0" smtClean="0">
                <a:solidFill>
                  <a:schemeClr val="tx1"/>
                </a:solidFill>
              </a:rPr>
              <a:t>– К</a:t>
            </a:r>
            <a:r>
              <a:rPr lang="ru-RU" sz="2800" baseline="-25000" dirty="0" smtClean="0">
                <a:solidFill>
                  <a:schemeClr val="tx1"/>
                </a:solidFill>
              </a:rPr>
              <a:t>ЖР </a:t>
            </a:r>
            <a:r>
              <a:rPr lang="ru-RU" sz="2800" dirty="0">
                <a:solidFill>
                  <a:schemeClr val="tx1"/>
                </a:solidFill>
              </a:rPr>
              <a:t>(</a:t>
            </a:r>
            <a:r>
              <a:rPr lang="ru-RU" sz="2800" dirty="0" smtClean="0">
                <a:solidFill>
                  <a:schemeClr val="tx1"/>
                </a:solidFill>
              </a:rPr>
              <a:t>ст. 342.9 НК РФ)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Уголь коксующийся – К</a:t>
            </a:r>
            <a:r>
              <a:rPr lang="ru-RU" sz="2800" baseline="-25000" dirty="0">
                <a:solidFill>
                  <a:schemeClr val="tx1"/>
                </a:solidFill>
              </a:rPr>
              <a:t>УГ</a:t>
            </a:r>
            <a:r>
              <a:rPr lang="ru-RU" sz="2800" dirty="0" smtClean="0">
                <a:solidFill>
                  <a:schemeClr val="tx1"/>
                </a:solidFill>
              </a:rPr>
              <a:t> (ст. </a:t>
            </a:r>
            <a:r>
              <a:rPr lang="ru-RU" sz="2800" dirty="0">
                <a:solidFill>
                  <a:schemeClr val="tx1"/>
                </a:solidFill>
              </a:rPr>
              <a:t>342.11 </a:t>
            </a:r>
            <a:r>
              <a:rPr lang="ru-RU" sz="2800" dirty="0" smtClean="0">
                <a:solidFill>
                  <a:schemeClr val="tx1"/>
                </a:solidFill>
              </a:rPr>
              <a:t>НК РФ)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Многокомпонентная комплексная руда, добываемая </a:t>
            </a:r>
            <a:r>
              <a:rPr lang="ru-RU" sz="2800" dirty="0">
                <a:solidFill>
                  <a:schemeClr val="tx1"/>
                </a:solidFill>
              </a:rPr>
              <a:t>на участках недр, расположенных полностью или частично на территории Красноярского края, содержащей медь, никель и (или) металлы платиновой группы </a:t>
            </a:r>
            <a:r>
              <a:rPr lang="ru-RU" sz="2800" dirty="0" smtClean="0">
                <a:solidFill>
                  <a:schemeClr val="tx1"/>
                </a:solidFill>
              </a:rPr>
              <a:t>– К</a:t>
            </a:r>
            <a:r>
              <a:rPr lang="ru-RU" sz="2800" baseline="-25000" dirty="0">
                <a:solidFill>
                  <a:schemeClr val="tx1"/>
                </a:solidFill>
              </a:rPr>
              <a:t>МКР</a:t>
            </a:r>
            <a:r>
              <a:rPr lang="ru-RU" sz="2800" dirty="0" smtClean="0">
                <a:solidFill>
                  <a:schemeClr val="tx1"/>
                </a:solidFill>
              </a:rPr>
              <a:t> (ст. </a:t>
            </a:r>
            <a:r>
              <a:rPr lang="ru-RU" sz="2800" dirty="0">
                <a:solidFill>
                  <a:schemeClr val="tx1"/>
                </a:solidFill>
              </a:rPr>
              <a:t>342.10 </a:t>
            </a:r>
            <a:r>
              <a:rPr lang="ru-RU" sz="2800" dirty="0" smtClean="0">
                <a:solidFill>
                  <a:schemeClr val="tx1"/>
                </a:solidFill>
              </a:rPr>
              <a:t>НК РФ)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27227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/>
              <a:t>Порядок определения </a:t>
            </a:r>
            <a:r>
              <a:rPr lang="ru-RU" sz="3200" dirty="0" err="1"/>
              <a:t>К</a:t>
            </a:r>
            <a:r>
              <a:rPr lang="ru-RU" sz="3200" baseline="-25000" dirty="0" err="1"/>
              <a:t>жр</a:t>
            </a:r>
            <a:endParaRPr lang="ru-RU" sz="3200" baseline="-25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endParaRPr lang="ru-RU" sz="2000" dirty="0"/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К</a:t>
            </a:r>
            <a:r>
              <a:rPr lang="ru-RU" sz="3600" baseline="-25000" dirty="0" smtClean="0">
                <a:solidFill>
                  <a:schemeClr val="tx1"/>
                </a:solidFill>
              </a:rPr>
              <a:t>ЖР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= Ц</a:t>
            </a:r>
            <a:r>
              <a:rPr lang="ru-RU" sz="3600" baseline="-25000" dirty="0">
                <a:solidFill>
                  <a:schemeClr val="tx1"/>
                </a:solidFill>
              </a:rPr>
              <a:t>ЖР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x 0,048 x (</a:t>
            </a:r>
            <a:r>
              <a:rPr lang="ru-RU" sz="3600" dirty="0">
                <a:solidFill>
                  <a:schemeClr val="tx1"/>
                </a:solidFill>
              </a:rPr>
              <a:t>С</a:t>
            </a:r>
            <a:r>
              <a:rPr lang="ru-RU" sz="3600" baseline="-25000" dirty="0">
                <a:solidFill>
                  <a:schemeClr val="tx1"/>
                </a:solidFill>
              </a:rPr>
              <a:t>ЖР</a:t>
            </a:r>
            <a:r>
              <a:rPr lang="ru-RU" sz="3600" dirty="0">
                <a:solidFill>
                  <a:schemeClr val="tx1"/>
                </a:solidFill>
              </a:rPr>
              <a:t> / 62%) </a:t>
            </a:r>
            <a:r>
              <a:rPr lang="en-US" sz="3600" dirty="0">
                <a:solidFill>
                  <a:schemeClr val="tx1"/>
                </a:solidFill>
              </a:rPr>
              <a:t>x </a:t>
            </a:r>
            <a:r>
              <a:rPr lang="ru-RU" sz="3600" dirty="0" smtClean="0">
                <a:solidFill>
                  <a:schemeClr val="tx1"/>
                </a:solidFill>
              </a:rPr>
              <a:t>Р</a:t>
            </a:r>
            <a:endParaRPr lang="ru-RU" sz="3600" dirty="0">
              <a:solidFill>
                <a:schemeClr val="tx1"/>
              </a:solidFill>
            </a:endParaRPr>
          </a:p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Ц</a:t>
            </a:r>
            <a:r>
              <a:rPr lang="ru-RU" sz="3600" baseline="-25000" dirty="0" smtClean="0">
                <a:solidFill>
                  <a:schemeClr val="tx1"/>
                </a:solidFill>
              </a:rPr>
              <a:t>ЖР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- средняя за налоговый период мировая цена на </a:t>
            </a:r>
            <a:r>
              <a:rPr lang="ru-RU" sz="3600" dirty="0" smtClean="0">
                <a:solidFill>
                  <a:schemeClr val="tx1"/>
                </a:solidFill>
              </a:rPr>
              <a:t>ЖР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Р </a:t>
            </a:r>
            <a:r>
              <a:rPr lang="ru-RU" sz="3600" dirty="0">
                <a:solidFill>
                  <a:schemeClr val="tx1"/>
                </a:solidFill>
              </a:rPr>
              <a:t>- среднее значение за налоговый период курса доллара США к рублю Российской Федерации</a:t>
            </a:r>
          </a:p>
          <a:p>
            <a:pPr algn="ctr"/>
            <a:endParaRPr lang="ru-RU" sz="3600" dirty="0" smtClean="0">
              <a:solidFill>
                <a:schemeClr val="tx1"/>
              </a:solidFill>
            </a:endParaRP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(Ежемесячно публикуются ФАС)</a:t>
            </a:r>
            <a:endParaRPr lang="ru-RU" sz="3600" dirty="0">
              <a:solidFill>
                <a:schemeClr val="tx1"/>
              </a:solidFill>
            </a:endParaRPr>
          </a:p>
          <a:p>
            <a:pPr algn="ctr"/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91346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/>
              <a:t>Порядок определения </a:t>
            </a:r>
            <a:r>
              <a:rPr lang="ru-RU" sz="3200" dirty="0" err="1"/>
              <a:t>К</a:t>
            </a:r>
            <a:r>
              <a:rPr lang="ru-RU" sz="3200" baseline="-25000" dirty="0" err="1"/>
              <a:t>жр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800" b="1" dirty="0">
                <a:solidFill>
                  <a:schemeClr val="tx1"/>
                </a:solidFill>
              </a:rPr>
              <a:t>С</a:t>
            </a:r>
            <a:r>
              <a:rPr lang="ru-RU" sz="2800" b="1" baseline="-25000" dirty="0">
                <a:solidFill>
                  <a:schemeClr val="tx1"/>
                </a:solidFill>
              </a:rPr>
              <a:t>ЖР</a:t>
            </a:r>
            <a:r>
              <a:rPr lang="ru-RU" sz="2800" dirty="0">
                <a:solidFill>
                  <a:schemeClr val="tx1"/>
                </a:solidFill>
              </a:rPr>
              <a:t> - содержание (в процентах) железа в руде на соответствующем участке недр в соответствии с данными государственного баланса запасов полезных ископаемых, утвержденного в году, предшествующем году налогового </a:t>
            </a:r>
            <a:r>
              <a:rPr lang="ru-RU" sz="2800" dirty="0" smtClean="0">
                <a:solidFill>
                  <a:schemeClr val="tx1"/>
                </a:solidFill>
              </a:rPr>
              <a:t>периода</a:t>
            </a:r>
          </a:p>
          <a:p>
            <a:pPr algn="ctr"/>
            <a:endParaRPr lang="ru-RU" sz="2800" b="1" u="sng" dirty="0">
              <a:solidFill>
                <a:schemeClr val="tx1"/>
              </a:solidFill>
            </a:endParaRPr>
          </a:p>
          <a:p>
            <a:pPr algn="ctr"/>
            <a:r>
              <a:rPr lang="ru-RU" sz="2800" b="1" u="sng" dirty="0" smtClean="0">
                <a:solidFill>
                  <a:schemeClr val="tx1"/>
                </a:solidFill>
              </a:rPr>
              <a:t>Не является расчетной величиной.</a:t>
            </a:r>
          </a:p>
          <a:p>
            <a:pPr algn="ctr"/>
            <a:endParaRPr lang="ru-RU" sz="28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u="sng" dirty="0" smtClean="0">
                <a:solidFill>
                  <a:schemeClr val="tx1"/>
                </a:solidFill>
              </a:rPr>
              <a:t>Сведения для расчета соответствующего коэффициента содержатся в форме статистической отчетности 5-ГР за предыдущий год</a:t>
            </a:r>
            <a:endParaRPr lang="ru-RU" sz="2800" b="1" u="sng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52831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Порядок </a:t>
            </a:r>
            <a:r>
              <a:rPr lang="ru-RU" sz="3200" dirty="0"/>
              <a:t>определения и применения коэффициента К</a:t>
            </a:r>
            <a:r>
              <a:rPr lang="ru-RU" sz="3200" baseline="-25000" dirty="0"/>
              <a:t>УГ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b="1" dirty="0"/>
              <a:t> </a:t>
            </a:r>
            <a:endParaRPr lang="ru-RU" sz="2000" b="1" dirty="0" smtClean="0"/>
          </a:p>
          <a:p>
            <a:endParaRPr lang="ru-RU" sz="20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Ц</a:t>
            </a:r>
            <a:r>
              <a:rPr lang="ru-RU" sz="2400" baseline="-25000" dirty="0">
                <a:solidFill>
                  <a:schemeClr val="tx1"/>
                </a:solidFill>
              </a:rPr>
              <a:t>УГ</a:t>
            </a:r>
            <a:r>
              <a:rPr lang="ru-RU" sz="2400" dirty="0">
                <a:solidFill>
                  <a:schemeClr val="tx1"/>
                </a:solidFill>
              </a:rPr>
              <a:t> - средняя за налоговый период мировая цена на уголь коксующийся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Р - среднее значение за налоговый период курса доллара США к рублю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dirty="0">
                <a:solidFill>
                  <a:schemeClr val="tx1"/>
                </a:solidFill>
              </a:rPr>
              <a:t>(Ежемесячно </a:t>
            </a:r>
            <a:r>
              <a:rPr lang="ru-RU" sz="2400" dirty="0" smtClean="0">
                <a:solidFill>
                  <a:schemeClr val="tx1"/>
                </a:solidFill>
              </a:rPr>
              <a:t>публикуются </a:t>
            </a:r>
            <a:r>
              <a:rPr lang="ru-RU" sz="2400" dirty="0">
                <a:solidFill>
                  <a:schemeClr val="tx1"/>
                </a:solidFill>
              </a:rPr>
              <a:t>ФАС)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	</a:t>
            </a:r>
          </a:p>
          <a:p>
            <a:r>
              <a:rPr lang="ru-RU" sz="2400" dirty="0">
                <a:solidFill>
                  <a:schemeClr val="tx1"/>
                </a:solidFill>
              </a:rPr>
              <a:t>	</a:t>
            </a: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случае, если значение показателя ЦУГ, определенное для налогового периода, оказалось меньше 100 долларов США за 1 тонну, значение коэффициента КУГ в таком налоговом периоде принимается равным произведению 1 доллара США и среднего значения за налоговый период курса доллара США к рублю Российской Федерации, устанавливаемого Центральным банком Российской Федерации (Р).</a:t>
            </a:r>
          </a:p>
          <a:p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90000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Налоговая ставка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Налоговая ставка калийные соли, железная руда </a:t>
            </a:r>
            <a:r>
              <a:rPr lang="ru-RU" sz="2400" dirty="0">
                <a:solidFill>
                  <a:schemeClr val="tx1"/>
                </a:solidFill>
              </a:rPr>
              <a:t>(за исключением окисленных железистых кварцитов</a:t>
            </a:r>
            <a:r>
              <a:rPr lang="ru-RU" sz="2400" dirty="0" smtClean="0">
                <a:solidFill>
                  <a:schemeClr val="tx1"/>
                </a:solidFill>
              </a:rPr>
              <a:t>), многокомпонентные (Красноярский край) (</a:t>
            </a:r>
            <a:r>
              <a:rPr lang="ru-RU" sz="2400" b="1" dirty="0" smtClean="0">
                <a:solidFill>
                  <a:schemeClr val="tx1"/>
                </a:solidFill>
              </a:rPr>
              <a:t>строка 040 раздела 5)</a:t>
            </a:r>
            <a:r>
              <a:rPr lang="ru-RU" sz="2400" dirty="0" smtClean="0">
                <a:solidFill>
                  <a:schemeClr val="tx1"/>
                </a:solidFill>
              </a:rPr>
              <a:t>:</a:t>
            </a:r>
          </a:p>
          <a:p>
            <a:endParaRPr lang="ru-RU" sz="2400" dirty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1 руб. за 1 тонну * на коэффициент (</a:t>
            </a:r>
            <a:r>
              <a:rPr lang="ru-RU" sz="2400" dirty="0" err="1" smtClean="0">
                <a:solidFill>
                  <a:schemeClr val="tx1"/>
                </a:solidFill>
              </a:rPr>
              <a:t>Ккс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Кжр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Кмкр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+ </a:t>
            </a:r>
            <a:r>
              <a:rPr lang="ru-RU" sz="2400" dirty="0">
                <a:solidFill>
                  <a:schemeClr val="tx1"/>
                </a:solidFill>
              </a:rPr>
              <a:t>041 раздела 5 налоговой декларации по НДПИ указывается значение рентного коэффициента К</a:t>
            </a:r>
            <a:r>
              <a:rPr lang="ru-RU" sz="2400" baseline="-25000" dirty="0">
                <a:solidFill>
                  <a:schemeClr val="tx1"/>
                </a:solidFill>
              </a:rPr>
              <a:t>РЕНТА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Налоговая ставка по углю коксующемуся (</a:t>
            </a:r>
            <a:r>
              <a:rPr lang="ru-RU" sz="2400" b="1" dirty="0" smtClean="0">
                <a:solidFill>
                  <a:schemeClr val="tx1"/>
                </a:solidFill>
              </a:rPr>
              <a:t>строка 130 Раздела 7</a:t>
            </a:r>
            <a:r>
              <a:rPr lang="ru-RU" sz="2400" dirty="0" smtClean="0">
                <a:solidFill>
                  <a:schemeClr val="tx1"/>
                </a:solidFill>
              </a:rPr>
              <a:t>):</a:t>
            </a: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1 руб. за 1 тонну на </a:t>
            </a:r>
            <a:r>
              <a:rPr lang="ru-RU" sz="2400" dirty="0" err="1" smtClean="0">
                <a:solidFill>
                  <a:schemeClr val="tx1"/>
                </a:solidFill>
              </a:rPr>
              <a:t>Куг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09240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Следует учесть: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Раздел 6 налоговой декларации заполняется только в отношении тех добытых полезных ископаемых, стоимость которых определяется расчетным путем</a:t>
            </a:r>
            <a:r>
              <a:rPr lang="ru-RU" sz="2800" dirty="0" smtClean="0">
                <a:solidFill>
                  <a:schemeClr val="tx1"/>
                </a:solidFill>
              </a:rPr>
              <a:t>.   Таким образом, в части добычи железной руды, калийных солей, многокомпонентных руд (Красноярск), заполнение Раздела 6 </a:t>
            </a:r>
            <a:r>
              <a:rPr lang="ru-RU" sz="2800" b="1" dirty="0" smtClean="0">
                <a:solidFill>
                  <a:schemeClr val="tx1"/>
                </a:solidFill>
              </a:rPr>
              <a:t>не предусмотрено.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В случае, если есть прочие ПИ, стоимость единицы которых определяется расчетным путем, Раздел 6 заполняется только в отношении них (доля должна равняться единице).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Стоимость единицы по строке 070 раздела 5 не заполняется (0)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2940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Письмо </a:t>
            </a:r>
            <a:r>
              <a:rPr lang="ru-RU" sz="3200" dirty="0"/>
              <a:t>Минфина России от 01.11.2021 N 23-01-12/89228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Для новых видов полезных ископаемых применяются новые КБК.</a:t>
            </a:r>
          </a:p>
          <a:p>
            <a:r>
              <a:rPr lang="ru-RU" sz="2000" b="1" u="sng" dirty="0" smtClean="0">
                <a:solidFill>
                  <a:schemeClr val="tx1"/>
                </a:solidFill>
              </a:rPr>
              <a:t>Кроме того, введены КБК:</a:t>
            </a:r>
          </a:p>
          <a:p>
            <a:r>
              <a:rPr lang="ru-RU" sz="2000" b="1" dirty="0">
                <a:solidFill>
                  <a:schemeClr val="tx1"/>
                </a:solidFill>
              </a:rPr>
              <a:t>1 07 01120 01 0000 110</a:t>
            </a:r>
          </a:p>
          <a:p>
            <a:r>
              <a:rPr lang="ru-RU" sz="2000" dirty="0">
                <a:solidFill>
                  <a:schemeClr val="tx1"/>
                </a:solidFill>
              </a:rPr>
              <a:t>Налог на добычу полезных ископаемых в виде угля коксующегося</a:t>
            </a:r>
          </a:p>
          <a:p>
            <a:r>
              <a:rPr lang="ru-RU" sz="2000" b="1" dirty="0">
                <a:solidFill>
                  <a:schemeClr val="tx1"/>
                </a:solidFill>
              </a:rPr>
              <a:t>1 07 01030 01 0000 110</a:t>
            </a:r>
          </a:p>
          <a:p>
            <a:r>
              <a:rPr lang="ru-RU" sz="2000" dirty="0">
                <a:solidFill>
                  <a:schemeClr val="tx1"/>
                </a:solidFill>
              </a:rPr>
              <a:t>Налог на добычу прочих полезных ископаемых (за исключением полезных ископаемых, в отношении которых при налогообложении установлен рентный коэффициент, отличный от 1, полезных ископаемых в виде природных алмазов, угля, в том числе коксующегося, железных руд, многокомпонентной комплексной руды, в отношении которой при налогообложении установлен коэффициент, характеризующий стоимость ценных компонент в руде)</a:t>
            </a:r>
          </a:p>
          <a:p>
            <a:r>
              <a:rPr lang="ru-RU" sz="2000" b="1" dirty="0">
                <a:solidFill>
                  <a:schemeClr val="tx1"/>
                </a:solidFill>
              </a:rPr>
              <a:t>1 07 01080 01 0000 110</a:t>
            </a:r>
          </a:p>
          <a:p>
            <a:r>
              <a:rPr lang="ru-RU" sz="2000" dirty="0">
                <a:solidFill>
                  <a:schemeClr val="tx1"/>
                </a:solidFill>
              </a:rPr>
              <a:t>Налог на добычу прочих полезных ископаемых, в отношении которых при налогообложении установлен рентный коэффициент, отличный от 1 (за исключением калийных солей, апатит-нефелиновых, апатит-</a:t>
            </a:r>
            <a:r>
              <a:rPr lang="ru-RU" sz="2000" dirty="0" err="1">
                <a:solidFill>
                  <a:schemeClr val="tx1"/>
                </a:solidFill>
              </a:rPr>
              <a:t>штаффелитовых</a:t>
            </a:r>
            <a:r>
              <a:rPr lang="ru-RU" sz="2000" dirty="0">
                <a:solidFill>
                  <a:schemeClr val="tx1"/>
                </a:solidFill>
              </a:rPr>
              <a:t> руд, апатит-магнетитовых, маложелезистых апатитовых руд, апатитовых и фосфоритовых руд</a:t>
            </a:r>
            <a:r>
              <a:rPr lang="ru-RU" sz="2000" dirty="0" smtClean="0">
                <a:solidFill>
                  <a:schemeClr val="tx1"/>
                </a:solidFill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63283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ru-RU" dirty="0" smtClean="0"/>
          </a:p>
          <a:p>
            <a:pPr lvl="3"/>
            <a:r>
              <a:rPr lang="ru-RU" dirty="0"/>
              <a:t> 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668456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Акциз на жидкую сталь</a:t>
            </a:r>
            <a:br>
              <a:rPr lang="ru-RU" sz="6600" dirty="0" smtClean="0"/>
            </a:br>
            <a:r>
              <a:rPr lang="ru-RU" sz="4400" dirty="0" smtClean="0"/>
              <a:t>Федеральный </a:t>
            </a:r>
            <a:r>
              <a:rPr lang="ru-RU" sz="4400" dirty="0"/>
              <a:t>закон от 29.11.2021 N 382-ФЗ "О внесении изменений в часть вторую </a:t>
            </a:r>
            <a:r>
              <a:rPr lang="ru-RU" sz="4400" dirty="0" smtClean="0"/>
              <a:t>НК РФ"</a:t>
            </a:r>
            <a:r>
              <a:rPr lang="ru-RU" sz="6600" dirty="0" smtClean="0"/>
              <a:t/>
            </a:r>
            <a:br>
              <a:rPr lang="ru-RU" sz="6600" dirty="0" smtClean="0"/>
            </a:br>
            <a:endParaRPr lang="ru-RU" sz="6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9493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Акциз на жидкую сталь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Введен с 01.01.2022г.</a:t>
            </a:r>
          </a:p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пп</a:t>
            </a:r>
            <a:r>
              <a:rPr lang="ru-RU" sz="2800" b="1" dirty="0" smtClean="0">
                <a:solidFill>
                  <a:schemeClr val="tx1"/>
                </a:solidFill>
              </a:rPr>
              <a:t>. 21 </a:t>
            </a:r>
            <a:r>
              <a:rPr lang="ru-RU" sz="2800" b="1" dirty="0">
                <a:solidFill>
                  <a:schemeClr val="tx1"/>
                </a:solidFill>
              </a:rPr>
              <a:t>и </a:t>
            </a:r>
            <a:r>
              <a:rPr lang="ru-RU" sz="2800" b="1" dirty="0" err="1" smtClean="0">
                <a:solidFill>
                  <a:schemeClr val="tx1"/>
                </a:solidFill>
              </a:rPr>
              <a:t>пп</a:t>
            </a:r>
            <a:r>
              <a:rPr lang="ru-RU" sz="2800" b="1" dirty="0" smtClean="0">
                <a:solidFill>
                  <a:schemeClr val="tx1"/>
                </a:solidFill>
              </a:rPr>
              <a:t>. 22 </a:t>
            </a:r>
            <a:r>
              <a:rPr lang="ru-RU" sz="2800" b="1" dirty="0">
                <a:solidFill>
                  <a:schemeClr val="tx1"/>
                </a:solidFill>
              </a:rPr>
              <a:t>пункта 1 статьи 181 НК </a:t>
            </a:r>
            <a:r>
              <a:rPr lang="ru-RU" sz="2800" b="1" dirty="0" smtClean="0">
                <a:solidFill>
                  <a:schemeClr val="tx1"/>
                </a:solidFill>
              </a:rPr>
              <a:t>РФ</a:t>
            </a:r>
          </a:p>
          <a:p>
            <a:endParaRPr lang="ru-RU" sz="2800" b="1" dirty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Объект :</a:t>
            </a:r>
          </a:p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пп</a:t>
            </a:r>
            <a:r>
              <a:rPr lang="ru-RU" sz="2800" dirty="0" smtClean="0">
                <a:solidFill>
                  <a:schemeClr val="tx1"/>
                </a:solidFill>
              </a:rPr>
              <a:t>. 41 и </a:t>
            </a:r>
            <a:r>
              <a:rPr lang="ru-RU" sz="2800" dirty="0" err="1" smtClean="0">
                <a:solidFill>
                  <a:schemeClr val="tx1"/>
                </a:solidFill>
              </a:rPr>
              <a:t>пп</a:t>
            </a:r>
            <a:r>
              <a:rPr lang="ru-RU" sz="2800" dirty="0" smtClean="0">
                <a:solidFill>
                  <a:schemeClr val="tx1"/>
                </a:solidFill>
              </a:rPr>
              <a:t> 42 ст. 182 НК РФ</a:t>
            </a:r>
          </a:p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Использование организацией стали жидкой  для получения продуктов (полупродуктов) металлургического производства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45047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54212" y="2052439"/>
            <a:ext cx="8561139" cy="5324475"/>
          </a:xfrm>
        </p:spPr>
        <p:txBody>
          <a:bodyPr>
            <a:normAutofit/>
          </a:bodyPr>
          <a:lstStyle/>
          <a:p>
            <a:pPr lvl="3" indent="0"/>
            <a:endParaRPr lang="ru-RU" sz="2100" dirty="0"/>
          </a:p>
          <a:p>
            <a:pPr lvl="3" indent="0"/>
            <a:r>
              <a:rPr lang="ru-RU" sz="2100" b="1" u="sng" dirty="0"/>
              <a:t>Период применения:</a:t>
            </a:r>
          </a:p>
          <a:p>
            <a:pPr lvl="3">
              <a:buFont typeface="Arial" pitchFamily="34" charset="0"/>
              <a:buChar char="•"/>
            </a:pPr>
            <a:r>
              <a:rPr lang="ru-RU" sz="2100" dirty="0"/>
              <a:t>налоговые периоды </a:t>
            </a:r>
            <a:r>
              <a:rPr lang="ru-RU" sz="2100" b="1" dirty="0"/>
              <a:t>2022</a:t>
            </a:r>
            <a:r>
              <a:rPr lang="ru-RU" sz="2100" dirty="0"/>
              <a:t> и </a:t>
            </a:r>
            <a:r>
              <a:rPr lang="ru-RU" sz="2100" b="1" dirty="0"/>
              <a:t>2023</a:t>
            </a:r>
            <a:r>
              <a:rPr lang="ru-RU" sz="2100" dirty="0"/>
              <a:t> годов</a:t>
            </a:r>
          </a:p>
          <a:p>
            <a:pPr lvl="3" indent="0"/>
            <a:endParaRPr lang="ru-RU" sz="2100" dirty="0"/>
          </a:p>
          <a:p>
            <a:pPr lvl="3" indent="0"/>
            <a:r>
              <a:rPr lang="ru-RU" sz="2100" b="1" u="sng" dirty="0"/>
              <a:t>Кто может воспользоваться:</a:t>
            </a:r>
          </a:p>
          <a:p>
            <a:pPr marL="689429" indent="-325955">
              <a:buFont typeface="Arial" pitchFamily="34" charset="0"/>
              <a:buChar char="•"/>
            </a:pPr>
            <a:r>
              <a:rPr lang="ru-RU" sz="2100" b="0" dirty="0"/>
              <a:t>налогоплательщики, в отношении которых на дату представления заявления о применении заявительного порядка возмещения налога соблюдаются </a:t>
            </a:r>
            <a:r>
              <a:rPr lang="ru-RU" sz="2100" b="0" i="1" u="sng" dirty="0"/>
              <a:t>одновременно</a:t>
            </a:r>
            <a:r>
              <a:rPr lang="ru-RU" sz="2100" b="0" dirty="0"/>
              <a:t> следующие требования:</a:t>
            </a:r>
          </a:p>
          <a:p>
            <a:endParaRPr lang="ru-RU" sz="2100" b="0" dirty="0"/>
          </a:p>
          <a:p>
            <a:r>
              <a:rPr lang="ru-RU" sz="2100" b="0" dirty="0"/>
              <a:t>- налогоплательщик </a:t>
            </a:r>
            <a:r>
              <a:rPr lang="ru-RU" sz="2100" b="0" u="sng" dirty="0"/>
              <a:t>не находится </a:t>
            </a:r>
            <a:r>
              <a:rPr lang="ru-RU" sz="2100" b="0" dirty="0"/>
              <a:t>в процессе </a:t>
            </a:r>
            <a:r>
              <a:rPr lang="ru-RU" sz="2100" b="0" i="1" dirty="0"/>
              <a:t>реорганизации</a:t>
            </a:r>
            <a:r>
              <a:rPr lang="ru-RU" sz="2100" b="0" dirty="0"/>
              <a:t> или </a:t>
            </a:r>
            <a:r>
              <a:rPr lang="ru-RU" sz="2100" b="0" i="1" dirty="0"/>
              <a:t>ликвидации</a:t>
            </a:r>
            <a:r>
              <a:rPr lang="ru-RU" sz="2100" b="0" dirty="0"/>
              <a:t>;</a:t>
            </a:r>
          </a:p>
          <a:p>
            <a:r>
              <a:rPr lang="ru-RU" sz="2100" b="0" dirty="0"/>
              <a:t>- в отношении налогоплательщика </a:t>
            </a:r>
            <a:r>
              <a:rPr lang="ru-RU" sz="2100" b="0" u="sng" dirty="0"/>
              <a:t>не возбуждено производство </a:t>
            </a:r>
            <a:r>
              <a:rPr lang="ru-RU" sz="2100" b="0" dirty="0"/>
              <a:t>по делу о несостоятельности </a:t>
            </a:r>
            <a:r>
              <a:rPr lang="ru-RU" sz="2100" b="0" i="1" dirty="0"/>
              <a:t>(банкротстве) </a:t>
            </a:r>
            <a:r>
              <a:rPr lang="ru-RU" sz="2100" b="0" dirty="0"/>
              <a:t>в соответствии с законодательством Российской Федерации о несостоятельности (банкротстве).</a:t>
            </a:r>
          </a:p>
          <a:p>
            <a:pPr lvl="3" indent="0"/>
            <a:endParaRPr lang="ru-RU" sz="1900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994015" cy="1499988"/>
          </a:xfrm>
        </p:spPr>
        <p:txBody>
          <a:bodyPr>
            <a:noAutofit/>
          </a:bodyPr>
          <a:lstStyle/>
          <a:p>
            <a:pPr algn="ctr"/>
            <a:r>
              <a:rPr lang="ru-RU" sz="3700" dirty="0"/>
              <a:t>Заявительный порядок возмещения НДС на основании </a:t>
            </a:r>
            <a:r>
              <a:rPr lang="ru-RU" sz="3700" dirty="0" err="1"/>
              <a:t>пп</a:t>
            </a:r>
            <a:r>
              <a:rPr lang="ru-RU" sz="3700" dirty="0"/>
              <a:t>. 8 п. 2 ст. 176.1 </a:t>
            </a:r>
            <a:r>
              <a:rPr lang="ru-RU" sz="3700" dirty="0" err="1"/>
              <a:t>НК</a:t>
            </a:r>
            <a:r>
              <a:rPr lang="ru-RU" sz="3700" dirty="0"/>
              <a:t> РФ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5071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Продукты (полупродукты) </a:t>
            </a:r>
            <a:r>
              <a:rPr lang="ru-RU" sz="3200" dirty="0"/>
              <a:t>металлургического производства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Продуктами </a:t>
            </a:r>
            <a:r>
              <a:rPr lang="ru-RU" sz="2800" dirty="0">
                <a:solidFill>
                  <a:schemeClr val="tx1"/>
                </a:solidFill>
              </a:rPr>
              <a:t>(полупродуктами) металлургического производства для целей настоящей главы признается продукция металлургического производства, полученная путем литья стали жидкой, </a:t>
            </a:r>
            <a:r>
              <a:rPr lang="ru-RU" sz="2800" b="1" dirty="0">
                <a:solidFill>
                  <a:schemeClr val="tx1"/>
                </a:solidFill>
              </a:rPr>
              <a:t>соответствующая национальному стандарту, региональному стандарту, международному стандарту, </a:t>
            </a:r>
            <a:r>
              <a:rPr lang="ru-RU" sz="2800" dirty="0">
                <a:solidFill>
                  <a:schemeClr val="tx1"/>
                </a:solidFill>
              </a:rPr>
              <a:t>а в случае отсутствия указанных стандартов стандарту (техническим условиям) налогоплательщика или лица, получающего соответствующие продукты (полупродукты) металлургического производства от налогоплательщика</a:t>
            </a:r>
          </a:p>
          <a:p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83365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Ставка Акциза </a:t>
            </a:r>
            <a:r>
              <a:rPr lang="ru-RU" sz="3200" dirty="0" err="1" smtClean="0"/>
              <a:t>пп</a:t>
            </a:r>
            <a:r>
              <a:rPr lang="ru-RU" sz="3200" dirty="0" smtClean="0"/>
              <a:t>. 21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r>
              <a:rPr lang="ru-RU" sz="2800" b="1" baseline="-25000" dirty="0" smtClean="0">
                <a:solidFill>
                  <a:schemeClr val="tx1"/>
                </a:solidFill>
              </a:rPr>
              <a:t>СЖ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= Ц</a:t>
            </a:r>
            <a:r>
              <a:rPr lang="ru-RU" sz="2800" b="1" baseline="-25000" dirty="0">
                <a:solidFill>
                  <a:schemeClr val="tx1"/>
                </a:solidFill>
              </a:rPr>
              <a:t>СЛЯБ</a:t>
            </a:r>
            <a:r>
              <a:rPr lang="ru-RU" sz="2800" b="1" dirty="0">
                <a:solidFill>
                  <a:schemeClr val="tx1"/>
                </a:solidFill>
              </a:rPr>
              <a:t> x Д</a:t>
            </a:r>
            <a:r>
              <a:rPr lang="ru-RU" sz="2800" b="1" baseline="-25000" dirty="0">
                <a:solidFill>
                  <a:schemeClr val="tx1"/>
                </a:solidFill>
              </a:rPr>
              <a:t>ИЗ</a:t>
            </a:r>
            <a:r>
              <a:rPr lang="ru-RU" sz="2800" b="1" dirty="0">
                <a:solidFill>
                  <a:schemeClr val="tx1"/>
                </a:solidFill>
              </a:rPr>
              <a:t> x Р</a:t>
            </a:r>
            <a:r>
              <a:rPr lang="ru-RU" sz="2800" b="1" dirty="0" smtClean="0">
                <a:solidFill>
                  <a:schemeClr val="tx1"/>
                </a:solidFill>
              </a:rPr>
              <a:t>,</a:t>
            </a: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</a:rPr>
              <a:t>где ЦСЛЯБ </a:t>
            </a:r>
            <a:r>
              <a:rPr lang="ru-RU" sz="2800" dirty="0">
                <a:solidFill>
                  <a:schemeClr val="tx1"/>
                </a:solidFill>
              </a:rPr>
              <a:t>- средняя за соответствующий календарный месяц экспортная цена на слябы, определенная на условиях поставки "погрузка на судно (FOB)" в морских портах Российской Федерации, расположенных в Южном федеральном округе, выраженная в долларах США за 1 тонну</a:t>
            </a:r>
            <a:r>
              <a:rPr lang="ru-RU" sz="2800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</a:rPr>
              <a:t>Р </a:t>
            </a:r>
            <a:r>
              <a:rPr lang="ru-RU" sz="2800" dirty="0">
                <a:solidFill>
                  <a:schemeClr val="tx1"/>
                </a:solidFill>
              </a:rPr>
              <a:t>- среднее значение за календарный месяц курса доллара США к рублю</a:t>
            </a:r>
          </a:p>
          <a:p>
            <a:endParaRPr lang="ru-RU" sz="2800" b="1" dirty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(Ежемесячно публикуются ФАС)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07842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Ставка Акциза пп.22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r>
              <a:rPr lang="ru-RU" sz="2800" b="1" baseline="-25000" dirty="0" smtClean="0">
                <a:solidFill>
                  <a:schemeClr val="tx1"/>
                </a:solidFill>
              </a:rPr>
              <a:t>ЭП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= 0,3 x (Ц</a:t>
            </a:r>
            <a:r>
              <a:rPr lang="ru-RU" sz="2800" b="1" baseline="-25000" dirty="0">
                <a:solidFill>
                  <a:schemeClr val="tx1"/>
                </a:solidFill>
              </a:rPr>
              <a:t>З</a:t>
            </a:r>
            <a:r>
              <a:rPr lang="ru-RU" sz="2800" b="1" dirty="0">
                <a:solidFill>
                  <a:schemeClr val="tx1"/>
                </a:solidFill>
              </a:rPr>
              <a:t> x Р - Ц</a:t>
            </a:r>
            <a:r>
              <a:rPr lang="ru-RU" sz="2800" b="1" baseline="-25000" dirty="0">
                <a:solidFill>
                  <a:schemeClr val="tx1"/>
                </a:solidFill>
              </a:rPr>
              <a:t>Л</a:t>
            </a:r>
            <a:r>
              <a:rPr lang="ru-RU" sz="2800" b="1" dirty="0">
                <a:solidFill>
                  <a:schemeClr val="tx1"/>
                </a:solidFill>
              </a:rPr>
              <a:t> - 12 500 - 0,5 x Р</a:t>
            </a:r>
            <a:r>
              <a:rPr lang="ru-RU" sz="2800" b="1" baseline="-25000" dirty="0">
                <a:solidFill>
                  <a:schemeClr val="tx1"/>
                </a:solidFill>
              </a:rPr>
              <a:t>СТ</a:t>
            </a:r>
            <a:r>
              <a:rPr lang="ru-RU" sz="2800" b="1" dirty="0">
                <a:solidFill>
                  <a:schemeClr val="tx1"/>
                </a:solidFill>
              </a:rPr>
              <a:t>),</a:t>
            </a: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Ц</a:t>
            </a:r>
            <a:r>
              <a:rPr lang="ru-RU" sz="2800" b="1" baseline="-25000" dirty="0" smtClean="0">
                <a:solidFill>
                  <a:schemeClr val="tx1"/>
                </a:solidFill>
              </a:rPr>
              <a:t>З, </a:t>
            </a:r>
            <a:r>
              <a:rPr lang="ru-RU" sz="2800" b="1" dirty="0" smtClean="0">
                <a:solidFill>
                  <a:schemeClr val="tx1"/>
                </a:solidFill>
              </a:rPr>
              <a:t>Ц</a:t>
            </a:r>
            <a:r>
              <a:rPr lang="ru-RU" sz="2800" b="1" baseline="-25000" dirty="0" smtClean="0">
                <a:solidFill>
                  <a:schemeClr val="tx1"/>
                </a:solidFill>
              </a:rPr>
              <a:t>Л </a:t>
            </a:r>
            <a:r>
              <a:rPr lang="ru-RU" sz="2800" dirty="0">
                <a:solidFill>
                  <a:schemeClr val="tx1"/>
                </a:solidFill>
              </a:rPr>
              <a:t>– </a:t>
            </a:r>
            <a:r>
              <a:rPr lang="ru-RU" sz="2800" dirty="0" smtClean="0">
                <a:solidFill>
                  <a:schemeClr val="tx1"/>
                </a:solidFill>
              </a:rPr>
              <a:t>ежемесячно публикуются ФАС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Р</a:t>
            </a:r>
            <a:r>
              <a:rPr lang="ru-RU" sz="2800" b="1" baseline="-25000" dirty="0" smtClean="0">
                <a:solidFill>
                  <a:schemeClr val="tx1"/>
                </a:solidFill>
              </a:rPr>
              <a:t>СТ  </a:t>
            </a:r>
            <a:r>
              <a:rPr lang="ru-RU" sz="2800" dirty="0">
                <a:solidFill>
                  <a:schemeClr val="tx1"/>
                </a:solidFill>
              </a:rPr>
              <a:t>-  определяется самостоятельно </a:t>
            </a:r>
            <a:r>
              <a:rPr lang="ru-RU" sz="2800" dirty="0" smtClean="0">
                <a:solidFill>
                  <a:schemeClr val="tx1"/>
                </a:solidFill>
              </a:rPr>
              <a:t>(документально </a:t>
            </a:r>
            <a:r>
              <a:rPr lang="ru-RU" sz="2800" dirty="0">
                <a:solidFill>
                  <a:schemeClr val="tx1"/>
                </a:solidFill>
              </a:rPr>
              <a:t>подтвержденных расходов на приобретение указанным налогоплательщиком ферросплавов и легирующих элементов, использованных им для производства продуктов (полупродуктов) металлургического </a:t>
            </a:r>
            <a:r>
              <a:rPr lang="ru-RU" sz="2800" dirty="0" smtClean="0">
                <a:solidFill>
                  <a:schemeClr val="tx1"/>
                </a:solidFill>
              </a:rPr>
              <a:t>производства)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r>
              <a:rPr lang="ru-RU" sz="2800" b="1" baseline="-25000" dirty="0" smtClean="0">
                <a:solidFill>
                  <a:schemeClr val="tx1"/>
                </a:solidFill>
              </a:rPr>
              <a:t>ЭП</a:t>
            </a:r>
            <a:r>
              <a:rPr lang="en-US" sz="2800" b="1" baseline="-250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&gt; 1000</a:t>
            </a:r>
            <a:r>
              <a:rPr lang="ru-RU" sz="2800" dirty="0">
                <a:solidFill>
                  <a:schemeClr val="tx1"/>
                </a:solidFill>
              </a:rPr>
              <a:t>, то ставка = 1000 руб./т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r>
              <a:rPr lang="ru-RU" sz="2800" b="1" baseline="-25000" dirty="0" smtClean="0">
                <a:solidFill>
                  <a:schemeClr val="tx1"/>
                </a:solidFill>
              </a:rPr>
              <a:t>ЭП</a:t>
            </a:r>
            <a:r>
              <a:rPr lang="en-US" sz="2800" b="1" baseline="-250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&lt; 0</a:t>
            </a:r>
            <a:r>
              <a:rPr lang="ru-RU" sz="2800" dirty="0">
                <a:solidFill>
                  <a:schemeClr val="tx1"/>
                </a:solidFill>
              </a:rPr>
              <a:t>, то ставка = 0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18282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Вычет акциза на жидкую сталь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П. 34 </a:t>
            </a:r>
            <a:r>
              <a:rPr lang="ru-RU" sz="2800" b="1" dirty="0" err="1" smtClean="0">
                <a:solidFill>
                  <a:schemeClr val="tx1"/>
                </a:solidFill>
              </a:rPr>
              <a:t>ст</a:t>
            </a:r>
            <a:r>
              <a:rPr lang="ru-RU" sz="2800" b="1" dirty="0" smtClean="0">
                <a:solidFill>
                  <a:schemeClr val="tx1"/>
                </a:solidFill>
              </a:rPr>
              <a:t> 200 НК РФ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Вычет в части стали </a:t>
            </a:r>
            <a:r>
              <a:rPr lang="ru-RU" sz="2800" dirty="0">
                <a:solidFill>
                  <a:schemeClr val="tx1"/>
                </a:solidFill>
              </a:rPr>
              <a:t>жидкой, использованной налогоплательщиком для производства продуктов (полупродуктов) металлургического производства, </a:t>
            </a:r>
            <a:r>
              <a:rPr lang="ru-RU" sz="2800" b="1" dirty="0">
                <a:solidFill>
                  <a:schemeClr val="tx1"/>
                </a:solidFill>
              </a:rPr>
              <a:t>направленных этим налогоплательщиком на переплавку </a:t>
            </a:r>
            <a:r>
              <a:rPr lang="ru-RU" sz="2800" dirty="0">
                <a:solidFill>
                  <a:schemeClr val="tx1"/>
                </a:solidFill>
              </a:rPr>
              <a:t>для производства стали </a:t>
            </a:r>
            <a:r>
              <a:rPr lang="ru-RU" sz="2800" dirty="0" smtClean="0">
                <a:solidFill>
                  <a:schemeClr val="tx1"/>
                </a:solidFill>
              </a:rPr>
              <a:t>жидкой</a:t>
            </a:r>
          </a:p>
          <a:p>
            <a:pPr algn="ctr"/>
            <a:endParaRPr lang="ru-RU" sz="2800" dirty="0">
              <a:solidFill>
                <a:schemeClr val="tx1"/>
              </a:solidFill>
            </a:endParaRPr>
          </a:p>
          <a:p>
            <a:pPr algn="ctr"/>
            <a:endParaRPr lang="ru-RU" sz="2800" dirty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48405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ru-RU" dirty="0" smtClean="0"/>
          </a:p>
          <a:p>
            <a:pPr lvl="3"/>
            <a:r>
              <a:rPr lang="ru-RU" dirty="0"/>
              <a:t> 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668456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Налог на прибыль </a:t>
            </a:r>
            <a:br>
              <a:rPr lang="ru-RU" sz="6600" dirty="0" smtClean="0"/>
            </a:br>
            <a:r>
              <a:rPr lang="ru-RU" sz="4400" dirty="0"/>
              <a:t>Федеральный закон от 26.03.2022 N 67-ФЗ</a:t>
            </a:r>
            <a:endParaRPr lang="ru-RU" sz="6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3334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468263"/>
            <a:ext cx="9217024" cy="8640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Курсовые разницы по налогу на прибыль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Федеральный закон от 26.03.2022 N 67-ФЗ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044327"/>
            <a:ext cx="9000999" cy="6192688"/>
          </a:xfrm>
        </p:spPr>
        <p:txBody>
          <a:bodyPr>
            <a:noAutofit/>
          </a:bodyPr>
          <a:lstStyle/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Признаются </a:t>
            </a:r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>
                <a:solidFill>
                  <a:schemeClr val="tx1"/>
                </a:solidFill>
              </a:rPr>
              <a:t>доходах и расходах </a:t>
            </a:r>
            <a:r>
              <a:rPr lang="ru-RU" sz="2800" b="1" dirty="0">
                <a:solidFill>
                  <a:schemeClr val="tx1"/>
                </a:solidFill>
              </a:rPr>
              <a:t>на дату прекращения или исполнения требования</a:t>
            </a:r>
            <a:r>
              <a:rPr lang="ru-RU" sz="2800" dirty="0">
                <a:solidFill>
                  <a:schemeClr val="tx1"/>
                </a:solidFill>
              </a:rPr>
              <a:t> либо </a:t>
            </a:r>
            <a:r>
              <a:rPr lang="ru-RU" sz="2800" dirty="0" smtClean="0">
                <a:solidFill>
                  <a:schemeClr val="tx1"/>
                </a:solidFill>
              </a:rPr>
              <a:t>обязательства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(п. п. 12 и 13 ст. 2 закона</a:t>
            </a:r>
            <a:r>
              <a:rPr lang="ru-RU" sz="28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 с 01.01.2022 положительные курсовые разницы возникшие в 2022-2024гг.</a:t>
            </a:r>
          </a:p>
          <a:p>
            <a:pPr algn="ctr"/>
            <a:endParaRPr lang="ru-RU" sz="2800" dirty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 01.01.2023 отрицательные курсовые разницы возникшие в 2023-2024гг.</a:t>
            </a:r>
            <a:endParaRPr lang="ru-RU" sz="2800" dirty="0">
              <a:solidFill>
                <a:schemeClr val="tx1"/>
              </a:solidFill>
            </a:endParaRPr>
          </a:p>
          <a:p>
            <a:pPr algn="ctr"/>
            <a:endParaRPr lang="ru-RU" sz="2800" dirty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494255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ru-RU" dirty="0" smtClean="0"/>
          </a:p>
          <a:p>
            <a:pPr lvl="3"/>
            <a:r>
              <a:rPr lang="ru-RU" dirty="0"/>
              <a:t> 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668456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СПАСИБО  </a:t>
            </a:r>
            <a:r>
              <a:rPr lang="ru-RU" sz="6600" dirty="0"/>
              <a:t>ЗА  ВНИМАНИЕ!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7472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67814" y="2034005"/>
            <a:ext cx="8561139" cy="532447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100" b="0" i="1" u="sng" dirty="0">
                <a:latin typeface="Times New Roman" pitchFamily="18" charset="0"/>
                <a:cs typeface="Times New Roman" pitchFamily="18" charset="0"/>
              </a:rPr>
              <a:t>Сумма, заявленная к возмещению за налоговый период</a:t>
            </a:r>
          </a:p>
          <a:p>
            <a:pPr marL="0" algn="ctr"/>
            <a:endParaRPr lang="ru-RU" sz="2100" b="0" i="1" u="sng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AutoNum type="arabicParenR"/>
            </a:pPr>
            <a:r>
              <a:rPr lang="ru-RU" sz="2100" u="sng" dirty="0">
                <a:latin typeface="Times New Roman" pitchFamily="18" charset="0"/>
                <a:cs typeface="Times New Roman" pitchFamily="18" charset="0"/>
              </a:rPr>
              <a:t>не превышает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совокупную сумму налогов и страховых взносов, уплаченную налогоплательщиком за календарный год, предшествующий году подачи заявления</a:t>
            </a:r>
          </a:p>
          <a:p>
            <a:pPr marL="1227764"/>
            <a:endParaRPr lang="ru-RU" sz="2100" b="0" dirty="0">
              <a:latin typeface="Times New Roman" pitchFamily="18" charset="0"/>
              <a:cs typeface="Times New Roman" pitchFamily="18" charset="0"/>
            </a:endParaRPr>
          </a:p>
          <a:p>
            <a:pPr marL="1227764" algn="ctr"/>
            <a:r>
              <a:rPr lang="ru-RU" sz="2100" b="0" i="1" dirty="0">
                <a:latin typeface="Times New Roman" pitchFamily="18" charset="0"/>
                <a:cs typeface="Times New Roman" pitchFamily="18" charset="0"/>
              </a:rPr>
              <a:t>право на применение заявительного порядка возмещения налога по пп.8 п. 2 ст. 176.1 </a:t>
            </a:r>
            <a:r>
              <a:rPr lang="ru-RU" sz="2100" b="0" i="1" dirty="0" err="1">
                <a:latin typeface="Times New Roman" pitchFamily="18" charset="0"/>
                <a:cs typeface="Times New Roman" pitchFamily="18" charset="0"/>
              </a:rPr>
              <a:t>НК</a:t>
            </a:r>
            <a:r>
              <a:rPr lang="ru-RU" sz="2100" b="0" i="1" dirty="0">
                <a:latin typeface="Times New Roman" pitchFamily="18" charset="0"/>
                <a:cs typeface="Times New Roman" pitchFamily="18" charset="0"/>
              </a:rPr>
              <a:t> РФ в полном объеме</a:t>
            </a:r>
          </a:p>
          <a:p>
            <a:pPr marL="0"/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algn="just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100" u="sng" dirty="0">
                <a:latin typeface="Times New Roman" pitchFamily="18" charset="0"/>
                <a:cs typeface="Times New Roman" pitchFamily="18" charset="0"/>
              </a:rPr>
              <a:t>превышает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совокупную сумму налогов и страховых взносов, уплаченную налогоплательщиком за календарный год, предшествующий году подачи заявления</a:t>
            </a:r>
          </a:p>
          <a:p>
            <a:pPr marL="1227764" algn="ctr">
              <a:spcBef>
                <a:spcPts val="0"/>
              </a:spcBef>
            </a:pPr>
            <a:r>
              <a:rPr lang="ru-RU" sz="2100" b="0" i="1" dirty="0">
                <a:latin typeface="Times New Roman" pitchFamily="18" charset="0"/>
                <a:cs typeface="Times New Roman" pitchFamily="18" charset="0"/>
              </a:rPr>
              <a:t>право на применение заявительного порядка возмещения налога по пп.8 п. 2 ст. 176.1 </a:t>
            </a:r>
            <a:r>
              <a:rPr lang="ru-RU" sz="2100" b="0" i="1" dirty="0" err="1">
                <a:latin typeface="Times New Roman" pitchFamily="18" charset="0"/>
                <a:cs typeface="Times New Roman" pitchFamily="18" charset="0"/>
              </a:rPr>
              <a:t>НК</a:t>
            </a:r>
            <a:r>
              <a:rPr lang="ru-RU" sz="2100" b="0" i="1" dirty="0">
                <a:latin typeface="Times New Roman" pitchFamily="18" charset="0"/>
                <a:cs typeface="Times New Roman" pitchFamily="18" charset="0"/>
              </a:rPr>
              <a:t> РФ в размере данной совокупной суммы налога </a:t>
            </a:r>
          </a:p>
          <a:p>
            <a:pPr marL="1227764" algn="ctr">
              <a:spcBef>
                <a:spcPts val="0"/>
              </a:spcBef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 marL="1227764" algn="ctr">
              <a:spcBef>
                <a:spcPts val="0"/>
              </a:spcBef>
            </a:pPr>
            <a:r>
              <a:rPr lang="ru-RU" sz="2100" b="0" i="1" dirty="0">
                <a:latin typeface="Times New Roman" pitchFamily="18" charset="0"/>
                <a:cs typeface="Times New Roman" pitchFamily="18" charset="0"/>
              </a:rPr>
              <a:t>право на применения заявительного порядка возмещения налога по </a:t>
            </a:r>
            <a:r>
              <a:rPr lang="ru-RU" sz="2100" b="0" i="1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2100" b="0" i="1" dirty="0">
                <a:latin typeface="Times New Roman" pitchFamily="18" charset="0"/>
                <a:cs typeface="Times New Roman" pitchFamily="18" charset="0"/>
              </a:rPr>
              <a:t>. 2 и </a:t>
            </a:r>
            <a:r>
              <a:rPr lang="ru-RU" sz="2100" b="0" i="1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2100" b="0" i="1" dirty="0">
                <a:latin typeface="Times New Roman" pitchFamily="18" charset="0"/>
                <a:cs typeface="Times New Roman" pitchFamily="18" charset="0"/>
              </a:rPr>
              <a:t>. 5 п. 2 ст. 176.1 </a:t>
            </a:r>
            <a:r>
              <a:rPr lang="ru-RU" sz="2100" b="0" i="1" dirty="0" err="1">
                <a:latin typeface="Times New Roman" pitchFamily="18" charset="0"/>
                <a:cs typeface="Times New Roman" pitchFamily="18" charset="0"/>
              </a:rPr>
              <a:t>НК</a:t>
            </a:r>
            <a:r>
              <a:rPr lang="ru-RU" sz="2100" b="0" i="1" dirty="0">
                <a:latin typeface="Times New Roman" pitchFamily="18" charset="0"/>
                <a:cs typeface="Times New Roman" pitchFamily="18" charset="0"/>
              </a:rPr>
              <a:t> РФ в части превышения суммы налога, заявленного к возмещению за налоговый период над совокупной суммы налогов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7" y="552451"/>
            <a:ext cx="8581268" cy="1499988"/>
          </a:xfrm>
        </p:spPr>
        <p:txBody>
          <a:bodyPr>
            <a:noAutofit/>
          </a:bodyPr>
          <a:lstStyle/>
          <a:p>
            <a:pPr algn="ctr"/>
            <a:r>
              <a:rPr lang="ru-RU" sz="3700" dirty="0"/>
              <a:t>Особенности применения пп.8 п. 2 ст. 176.1 </a:t>
            </a:r>
            <a:r>
              <a:rPr lang="ru-RU" sz="3700" dirty="0" err="1"/>
              <a:t>НК</a:t>
            </a:r>
            <a:r>
              <a:rPr lang="ru-RU" sz="3700" dirty="0"/>
              <a:t> РФ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970386" y="5611657"/>
            <a:ext cx="1144194" cy="5343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052023" y="3542455"/>
            <a:ext cx="1144194" cy="5343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634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82204" y="3060551"/>
            <a:ext cx="8561139" cy="5324475"/>
          </a:xfrm>
        </p:spPr>
        <p:txBody>
          <a:bodyPr>
            <a:normAutofit/>
          </a:bodyPr>
          <a:lstStyle/>
          <a:p>
            <a:pPr lvl="3" indent="0"/>
            <a:r>
              <a:rPr lang="ru-RU" sz="2100" dirty="0"/>
              <a:t>Начиная с налоговой декларации </a:t>
            </a:r>
            <a:r>
              <a:rPr lang="ru-RU" sz="2100" i="1" dirty="0"/>
              <a:t>за 1 квартал 2022 года </a:t>
            </a:r>
            <a:r>
              <a:rPr lang="ru-RU" sz="2100" dirty="0"/>
              <a:t>при применении заявительного порядка возмещения НДС необходимо заполнять соответствующие строки Раздела 1 декларации, а именно:</a:t>
            </a:r>
          </a:p>
          <a:p>
            <a:pPr lvl="3" indent="0"/>
            <a:endParaRPr lang="ru-RU" sz="2100" dirty="0"/>
          </a:p>
          <a:p>
            <a:pPr lvl="3">
              <a:buFont typeface="Arial" pitchFamily="34" charset="0"/>
              <a:buChar char="•"/>
            </a:pPr>
            <a:r>
              <a:rPr lang="ru-RU" sz="2100" b="1" u="sng" dirty="0"/>
              <a:t>строка 055 </a:t>
            </a:r>
            <a:r>
              <a:rPr lang="ru-RU" sz="2100" dirty="0"/>
              <a:t>Раздела 1 – код основания для применения заявительного порядка возмещения в соответствии с п. 2 ст. 176.1 </a:t>
            </a:r>
            <a:r>
              <a:rPr lang="ru-RU" sz="2100" dirty="0" err="1"/>
              <a:t>НК</a:t>
            </a:r>
            <a:r>
              <a:rPr lang="ru-RU" sz="2100" dirty="0"/>
              <a:t> РФ (</a:t>
            </a:r>
            <a:r>
              <a:rPr lang="ru-RU" sz="2100" i="1" dirty="0"/>
              <a:t>нескольких кодов, в случае использования одновременно нескольких оснований</a:t>
            </a:r>
            <a:r>
              <a:rPr lang="ru-RU" sz="2100" dirty="0"/>
              <a:t>)</a:t>
            </a:r>
          </a:p>
          <a:p>
            <a:pPr lvl="3" indent="0"/>
            <a:endParaRPr lang="ru-RU" sz="2100" dirty="0"/>
          </a:p>
          <a:p>
            <a:pPr lvl="3">
              <a:buFont typeface="Arial" pitchFamily="34" charset="0"/>
              <a:buChar char="•"/>
            </a:pPr>
            <a:r>
              <a:rPr lang="ru-RU" sz="2100" b="1" u="sng" dirty="0"/>
              <a:t>строка 056 </a:t>
            </a:r>
            <a:r>
              <a:rPr lang="ru-RU" sz="2100" dirty="0"/>
              <a:t>Раздела 1 – </a:t>
            </a:r>
            <a:r>
              <a:rPr lang="ru-RU" sz="2100" i="1" dirty="0"/>
              <a:t>общая</a:t>
            </a:r>
            <a:r>
              <a:rPr lang="ru-RU" sz="2100" dirty="0"/>
              <a:t> сумма налога, заявляемая к возмещению в заявительном порядке по декларации по всем пунктам, указанным в строке 055 Раздела 1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7" y="552451"/>
            <a:ext cx="8581268" cy="1499988"/>
          </a:xfrm>
        </p:spPr>
        <p:txBody>
          <a:bodyPr>
            <a:noAutofit/>
          </a:bodyPr>
          <a:lstStyle/>
          <a:p>
            <a:pPr algn="ctr"/>
            <a:r>
              <a:rPr lang="ru-RU" sz="3700" dirty="0"/>
              <a:t>Изменения при заполнении декларации по НДС при применении заявительного порядка возмещения налога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950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54212" y="3132559"/>
            <a:ext cx="8561139" cy="5324475"/>
          </a:xfrm>
        </p:spPr>
        <p:txBody>
          <a:bodyPr>
            <a:normAutofit/>
          </a:bodyPr>
          <a:lstStyle/>
          <a:p>
            <a:pPr lvl="3" indent="0" algn="ctr"/>
            <a:endParaRPr lang="ru-RU" sz="2400" b="1" i="1" u="sng" dirty="0"/>
          </a:p>
          <a:p>
            <a:pPr lvl="3" indent="0" algn="ctr"/>
            <a:r>
              <a:rPr lang="ru-RU" sz="2400" b="1" i="1" u="sng" dirty="0"/>
              <a:t>Расхождения по </a:t>
            </a:r>
            <a:r>
              <a:rPr lang="ru-RU" sz="2400" b="1" i="1" u="sng" dirty="0" err="1"/>
              <a:t>КВО</a:t>
            </a:r>
            <a:r>
              <a:rPr lang="ru-RU" sz="2400" b="1" i="1" u="sng" dirty="0"/>
              <a:t> 22</a:t>
            </a:r>
          </a:p>
          <a:p>
            <a:pPr lvl="3" indent="0" algn="ctr"/>
            <a:endParaRPr lang="ru-RU" sz="2400" i="1" u="sng" dirty="0"/>
          </a:p>
          <a:p>
            <a:pPr lvl="3">
              <a:buFont typeface="Arial" pitchFamily="34" charset="0"/>
              <a:buChar char="•"/>
            </a:pPr>
            <a:r>
              <a:rPr lang="ru-RU" sz="2400" dirty="0"/>
              <a:t>сумма НДС по </a:t>
            </a:r>
            <a:r>
              <a:rPr lang="ru-RU" sz="2400" dirty="0" err="1"/>
              <a:t>КВО</a:t>
            </a:r>
            <a:r>
              <a:rPr lang="ru-RU" sz="2400" dirty="0"/>
              <a:t> 22 превышает сумму НДС по </a:t>
            </a:r>
            <a:r>
              <a:rPr lang="ru-RU" sz="2400" dirty="0" err="1"/>
              <a:t>КВО</a:t>
            </a:r>
            <a:r>
              <a:rPr lang="ru-RU" sz="2400" dirty="0"/>
              <a:t> 02 Раздела 9</a:t>
            </a:r>
          </a:p>
          <a:p>
            <a:pPr lvl="3" indent="0"/>
            <a:endParaRPr lang="ru-RU" sz="2400" dirty="0"/>
          </a:p>
          <a:p>
            <a:pPr lvl="3">
              <a:buFont typeface="Arial" pitchFamily="34" charset="0"/>
              <a:buChar char="•"/>
            </a:pPr>
            <a:r>
              <a:rPr lang="ru-RU" sz="2400" dirty="0"/>
              <a:t>сумма НДС по </a:t>
            </a:r>
            <a:r>
              <a:rPr lang="ru-RU" sz="2400" dirty="0" err="1"/>
              <a:t>КВО</a:t>
            </a:r>
            <a:r>
              <a:rPr lang="ru-RU" sz="2400" dirty="0"/>
              <a:t> 22 Раздела 8 налогоплательщика превышает сумму НДС по </a:t>
            </a:r>
            <a:r>
              <a:rPr lang="ru-RU" sz="2400" dirty="0" err="1"/>
              <a:t>КВО</a:t>
            </a:r>
            <a:r>
              <a:rPr lang="ru-RU" sz="2400" dirty="0"/>
              <a:t> 21 Раздела 9 контрагента и/или нет корреспондирующей записи по </a:t>
            </a:r>
            <a:r>
              <a:rPr lang="ru-RU" sz="2400" dirty="0" err="1"/>
              <a:t>КВО</a:t>
            </a:r>
            <a:r>
              <a:rPr lang="ru-RU" sz="2400" dirty="0"/>
              <a:t> 21 Раздела 9 контрагента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026220" y="1044327"/>
            <a:ext cx="8581268" cy="1499988"/>
          </a:xfrm>
        </p:spPr>
        <p:txBody>
          <a:bodyPr>
            <a:noAutofit/>
          </a:bodyPr>
          <a:lstStyle/>
          <a:p>
            <a:pPr algn="ctr"/>
            <a:r>
              <a:rPr lang="ru-RU" sz="3700" dirty="0"/>
              <a:t>Разбор основных причин формирования расхождений в декларациях по НДС по авансовым счетам-фактурам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7729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54212" y="2916535"/>
            <a:ext cx="8561139" cy="5324475"/>
          </a:xfrm>
        </p:spPr>
        <p:txBody>
          <a:bodyPr>
            <a:normAutofit/>
          </a:bodyPr>
          <a:lstStyle/>
          <a:p>
            <a:pPr lvl="3" indent="0" algn="ctr"/>
            <a:endParaRPr lang="ru-RU" b="1" i="1" u="sng" dirty="0" smtClean="0"/>
          </a:p>
          <a:p>
            <a:pPr lvl="3" indent="0" algn="ctr"/>
            <a:endParaRPr lang="ru-RU" sz="2400" b="1" i="1" u="sng" dirty="0"/>
          </a:p>
          <a:p>
            <a:pPr lvl="3" indent="0" algn="ctr"/>
            <a:r>
              <a:rPr lang="ru-RU" sz="2400" b="1" i="1" u="sng" dirty="0"/>
              <a:t>Расхождения по </a:t>
            </a:r>
            <a:r>
              <a:rPr lang="ru-RU" sz="2400" b="1" i="1" u="sng" dirty="0" err="1"/>
              <a:t>КВО</a:t>
            </a:r>
            <a:r>
              <a:rPr lang="ru-RU" sz="2400" b="1" i="1" u="sng" dirty="0"/>
              <a:t> 21</a:t>
            </a:r>
          </a:p>
          <a:p>
            <a:pPr lvl="3" indent="0" algn="ctr"/>
            <a:endParaRPr lang="ru-RU" sz="2400" i="1" u="sng" dirty="0"/>
          </a:p>
          <a:p>
            <a:pPr lvl="3">
              <a:buFont typeface="Arial" pitchFamily="34" charset="0"/>
              <a:buChar char="•"/>
            </a:pPr>
            <a:r>
              <a:rPr lang="ru-RU" sz="2400" dirty="0"/>
              <a:t>сумма НДС по </a:t>
            </a:r>
            <a:r>
              <a:rPr lang="ru-RU" sz="2400" dirty="0" err="1"/>
              <a:t>КВО</a:t>
            </a:r>
            <a:r>
              <a:rPr lang="ru-RU" sz="2400" dirty="0"/>
              <a:t> 21 Раздела 9 налогоплательщика меньше сумму НДС по </a:t>
            </a:r>
            <a:r>
              <a:rPr lang="ru-RU" sz="2400" dirty="0" err="1"/>
              <a:t>КВО</a:t>
            </a:r>
            <a:r>
              <a:rPr lang="ru-RU" sz="2400" dirty="0"/>
              <a:t> 22 Раздела 8 контрагента </a:t>
            </a:r>
          </a:p>
          <a:p>
            <a:pPr lvl="3" indent="0"/>
            <a:endParaRPr lang="ru-RU" sz="2400" dirty="0"/>
          </a:p>
          <a:p>
            <a:pPr lvl="3">
              <a:buFont typeface="Arial" pitchFamily="34" charset="0"/>
              <a:buChar char="•"/>
            </a:pPr>
            <a:r>
              <a:rPr lang="ru-RU" sz="2400" dirty="0"/>
              <a:t>контрагентом по </a:t>
            </a:r>
            <a:r>
              <a:rPr lang="ru-RU" sz="2400" dirty="0" err="1"/>
              <a:t>КВО</a:t>
            </a:r>
            <a:r>
              <a:rPr lang="ru-RU" sz="2400" dirty="0"/>
              <a:t> 22 Раздела 8 отражены суммы НДС, в то время, как у налогоплательщика по </a:t>
            </a:r>
            <a:r>
              <a:rPr lang="ru-RU" sz="2400" dirty="0" err="1"/>
              <a:t>КВО</a:t>
            </a:r>
            <a:r>
              <a:rPr lang="ru-RU" sz="2400" dirty="0"/>
              <a:t> 21 Раздела 9 соответствующие записи отсутствуют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026220" y="1116335"/>
            <a:ext cx="8581268" cy="1499988"/>
          </a:xfrm>
        </p:spPr>
        <p:txBody>
          <a:bodyPr>
            <a:noAutofit/>
          </a:bodyPr>
          <a:lstStyle/>
          <a:p>
            <a:pPr algn="ctr"/>
            <a:r>
              <a:rPr lang="ru-RU" sz="3700" dirty="0"/>
              <a:t>Разбор основных причин формирования расхождений в декларациях по НДС по авансовым счетам-фактурам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188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26220" y="2988543"/>
            <a:ext cx="8561139" cy="5324475"/>
          </a:xfrm>
        </p:spPr>
        <p:txBody>
          <a:bodyPr>
            <a:normAutofit/>
          </a:bodyPr>
          <a:lstStyle/>
          <a:p>
            <a:pPr lvl="3" indent="0"/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lvl="3" indent="0"/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lvl="3" indent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	С 01.07.2021г. в соответствии с п. 3 ст. 88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НК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РФ </a:t>
            </a:r>
            <a:r>
              <a:rPr lang="ru-RU" sz="2100" u="sng" dirty="0">
                <a:latin typeface="Times New Roman" pitchFamily="18" charset="0"/>
                <a:cs typeface="Times New Roman" pitchFamily="18" charset="0"/>
              </a:rPr>
              <a:t>направление ответа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на Требования о представлении пояснений предусмотрено только в электронной форме по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ТКС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(Федеральный закон №371-ФЗ от 09.11.2020г.)</a:t>
            </a:r>
          </a:p>
          <a:p>
            <a:pPr lvl="3" indent="0"/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marL="407444" lvl="3" indent="204628">
              <a:buFont typeface="Wingdings" pitchFamily="2" charset="2"/>
              <a:buChar char="Ø"/>
            </a:pP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Пояснения, направленные на бумажном носителе не считаются представленными.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026220" y="1116335"/>
            <a:ext cx="8581268" cy="1499988"/>
          </a:xfrm>
        </p:spPr>
        <p:txBody>
          <a:bodyPr>
            <a:noAutofit/>
          </a:bodyPr>
          <a:lstStyle/>
          <a:p>
            <a:pPr algn="ctr"/>
            <a:r>
              <a:rPr lang="ru-RU" sz="3700" dirty="0"/>
              <a:t>Порядок представления ответов на Требования о представлении пояснений, направленных в рамках ст. 88 </a:t>
            </a:r>
            <a:r>
              <a:rPr lang="ru-RU" sz="3700" dirty="0" err="1"/>
              <a:t>НК</a:t>
            </a:r>
            <a:r>
              <a:rPr lang="ru-RU" sz="3700" dirty="0"/>
              <a:t> РФ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4798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98228" y="2988543"/>
            <a:ext cx="8561139" cy="5324475"/>
          </a:xfrm>
        </p:spPr>
        <p:txBody>
          <a:bodyPr>
            <a:normAutofit/>
          </a:bodyPr>
          <a:lstStyle/>
          <a:p>
            <a:pPr lvl="3" indent="0" algn="ctr"/>
            <a:r>
              <a:rPr lang="ru-RU" sz="2100" b="1" u="sng" dirty="0">
                <a:latin typeface="Times New Roman" pitchFamily="18" charset="0"/>
                <a:cs typeface="Times New Roman" pitchFamily="18" charset="0"/>
              </a:rPr>
              <a:t>Ответственность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 за непредставление/несвоевременное представление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ответа на Требование предусмотрена:</a:t>
            </a:r>
          </a:p>
          <a:p>
            <a:pPr lvl="3" indent="0" algn="ctr"/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marL="521528" indent="-521528">
              <a:buFont typeface="Arial" pitchFamily="34" charset="0"/>
              <a:buChar char="•"/>
            </a:pP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пунктами 1 и 2 статьи 129.1 </a:t>
            </a:r>
            <a:r>
              <a:rPr lang="ru-RU" sz="2100" b="0" dirty="0" err="1">
                <a:latin typeface="Times New Roman" pitchFamily="18" charset="0"/>
                <a:cs typeface="Times New Roman" pitchFamily="18" charset="0"/>
              </a:rPr>
              <a:t>НК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 РФ;</a:t>
            </a:r>
          </a:p>
          <a:p>
            <a:pPr marL="521528" indent="-521528">
              <a:buFont typeface="Arial" pitchFamily="34" charset="0"/>
              <a:buChar char="•"/>
            </a:pP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статьей 19.4 КоАП РФ.</a:t>
            </a:r>
          </a:p>
          <a:p>
            <a:endParaRPr lang="ru-RU" sz="2100" b="0" dirty="0">
              <a:latin typeface="Times New Roman" pitchFamily="18" charset="0"/>
              <a:cs typeface="Times New Roman" pitchFamily="18" charset="0"/>
            </a:endParaRPr>
          </a:p>
          <a:p>
            <a:endParaRPr lang="ru-RU" sz="2100" b="0" dirty="0">
              <a:latin typeface="Times New Roman" pitchFamily="18" charset="0"/>
              <a:cs typeface="Times New Roman" pitchFamily="18" charset="0"/>
            </a:endParaRPr>
          </a:p>
          <a:p>
            <a:pPr marL="689429" indent="-325955" algn="just">
              <a:buFont typeface="Wingdings" pitchFamily="2" charset="2"/>
              <a:buChar char="Ø"/>
            </a:pPr>
            <a:r>
              <a:rPr lang="ru-RU" sz="2100" b="0" i="1" u="sng" dirty="0">
                <a:latin typeface="Times New Roman" pitchFamily="18" charset="0"/>
                <a:cs typeface="Times New Roman" pitchFamily="18" charset="0"/>
              </a:rPr>
              <a:t>При этом: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ответственность в рамках КоАП РФ накладывается на должностное лицо налогоплательщика. Сотрудники расчетных центров и управляющих компаний не считаются должностными лицами.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4212" y="900311"/>
            <a:ext cx="8581268" cy="1499988"/>
          </a:xfrm>
        </p:spPr>
        <p:txBody>
          <a:bodyPr>
            <a:noAutofit/>
          </a:bodyPr>
          <a:lstStyle/>
          <a:p>
            <a:pPr algn="ctr"/>
            <a:r>
              <a:rPr lang="ru-RU" sz="3700" dirty="0"/>
              <a:t>Порядок представления ответов на Требования о представлении пояснений, направленных в рамках ст. 88 </a:t>
            </a:r>
            <a:r>
              <a:rPr lang="ru-RU" sz="3700" dirty="0" err="1"/>
              <a:t>НК</a:t>
            </a:r>
            <a:r>
              <a:rPr lang="ru-RU" sz="3700" dirty="0"/>
              <a:t> РФ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0367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ru-RU" dirty="0" smtClean="0"/>
          </a:p>
          <a:p>
            <a:pPr lvl="3"/>
            <a:r>
              <a:rPr lang="ru-RU" dirty="0"/>
              <a:t> 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668456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НДПИ</a:t>
            </a:r>
            <a:br>
              <a:rPr lang="ru-RU" sz="6600" dirty="0" smtClean="0"/>
            </a:br>
            <a:r>
              <a:rPr lang="ru-RU" sz="4400" dirty="0" smtClean="0"/>
              <a:t>Федеральный </a:t>
            </a:r>
            <a:r>
              <a:rPr lang="ru-RU" sz="4400" dirty="0"/>
              <a:t>закон от 29.11.2021 N 382-ФЗ "О внесении изменений в часть вторую </a:t>
            </a:r>
            <a:r>
              <a:rPr lang="ru-RU" sz="4400" dirty="0" smtClean="0"/>
              <a:t>НК РФ"</a:t>
            </a:r>
            <a:r>
              <a:rPr lang="ru-RU" sz="6600" dirty="0" smtClean="0"/>
              <a:t/>
            </a:r>
            <a:br>
              <a:rPr lang="ru-RU" sz="6600" dirty="0" smtClean="0"/>
            </a:br>
            <a:endParaRPr lang="ru-RU" sz="6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5352247"/>
      </p:ext>
    </p:extLst>
  </p:cSld>
  <p:clrMapOvr>
    <a:masterClrMapping/>
  </p:clrMapOvr>
</p:sld>
</file>

<file path=ppt/theme/theme1.xml><?xml version="1.0" encoding="utf-8"?>
<a:theme xmlns:a="http://schemas.openxmlformats.org/drawingml/2006/main" name="фирменный стиль - презентац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фирменный стиль - презентация</Template>
  <TotalTime>670</TotalTime>
  <Words>1393</Words>
  <Application>Microsoft Office PowerPoint</Application>
  <PresentationFormat>Произвольный</PresentationFormat>
  <Paragraphs>207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фирменный стиль - презентация</vt:lpstr>
      <vt:lpstr>  МИ ФНС России по крупнейшим налогоплательщикам №5   Актуальные вопросы, возникающие в ходе проведения камеральных налоговых проверок  </vt:lpstr>
      <vt:lpstr>Заявительный порядок возмещения НДС на основании пп. 8 п. 2 ст. 176.1 НК РФ</vt:lpstr>
      <vt:lpstr>Особенности применения пп.8 п. 2 ст. 176.1 НК РФ</vt:lpstr>
      <vt:lpstr>Изменения при заполнении декларации по НДС при применении заявительного порядка возмещения налога</vt:lpstr>
      <vt:lpstr>Разбор основных причин формирования расхождений в декларациях по НДС по авансовым счетам-фактурам</vt:lpstr>
      <vt:lpstr>Разбор основных причин формирования расхождений в декларациях по НДС по авансовым счетам-фактурам</vt:lpstr>
      <vt:lpstr>Порядок представления ответов на Требования о представлении пояснений, направленных в рамках ст. 88 НК РФ</vt:lpstr>
      <vt:lpstr>Порядок представления ответов на Требования о представлении пояснений, направленных в рамках ст. 88 НК РФ</vt:lpstr>
      <vt:lpstr>НДПИ Федеральный закон от 29.11.2021 N 382-ФЗ "О внесении изменений в часть вторую НК РФ" </vt:lpstr>
      <vt:lpstr>Установлены твердые ставки НДПИ:</vt:lpstr>
      <vt:lpstr>Ставка определяется с учетом коэффициентов: </vt:lpstr>
      <vt:lpstr>Порядок определения Кжр</vt:lpstr>
      <vt:lpstr>Порядок определения Кжр</vt:lpstr>
      <vt:lpstr>Порядок определения и применения коэффициента КУГ  </vt:lpstr>
      <vt:lpstr>Налоговая ставка</vt:lpstr>
      <vt:lpstr>Следует учесть:</vt:lpstr>
      <vt:lpstr>Письмо Минфина России от 01.11.2021 N 23-01-12/89228</vt:lpstr>
      <vt:lpstr>Акциз на жидкую сталь Федеральный закон от 29.11.2021 N 382-ФЗ "О внесении изменений в часть вторую НК РФ" </vt:lpstr>
      <vt:lpstr>Акциз на жидкую сталь</vt:lpstr>
      <vt:lpstr>Продукты (полупродукты) металлургического производства</vt:lpstr>
      <vt:lpstr>Ставка Акциза пп. 21</vt:lpstr>
      <vt:lpstr>Ставка Акциза пп.22</vt:lpstr>
      <vt:lpstr>Вычет акциза на жидкую сталь</vt:lpstr>
      <vt:lpstr>Налог на прибыль  Федеральный закон от 26.03.2022 N 67-ФЗ</vt:lpstr>
      <vt:lpstr>Курсовые разницы по налогу на прибыль Федеральный закон от 26.03.2022 N 67-ФЗ</vt:lpstr>
      <vt:lpstr>СПАСИБО  ЗА 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законодательстве о налоге на добавленную стоимость, вступающие в силу с 01.01.2022. Актуальные вопросы, возникающие при проведении камеральной налоговой проверки по НДС. Обзор писем ФНС России</dc:title>
  <dc:creator>Шадрин Владимир Евгеньевич</dc:creator>
  <cp:lastModifiedBy>9975-00-646</cp:lastModifiedBy>
  <cp:revision>33</cp:revision>
  <dcterms:created xsi:type="dcterms:W3CDTF">2022-03-24T05:23:33Z</dcterms:created>
  <dcterms:modified xsi:type="dcterms:W3CDTF">2022-05-23T14:39:55Z</dcterms:modified>
</cp:coreProperties>
</file>