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1" r:id="rId4"/>
    <p:sldId id="263" r:id="rId5"/>
    <p:sldId id="262" r:id="rId6"/>
    <p:sldId id="264" r:id="rId7"/>
    <p:sldId id="266" r:id="rId8"/>
    <p:sldId id="267" r:id="rId9"/>
  </p:sldIdLst>
  <p:sldSz cx="10693400" cy="7561263"/>
  <p:notesSz cx="6797675" cy="9928225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8C90"/>
    <a:srgbClr val="504F53"/>
    <a:srgbClr val="005A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54" y="-120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6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04.06.2021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909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39"/>
            <a:ext cx="1080120" cy="415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7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5" cy="720080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2" y="540271"/>
            <a:ext cx="8588251" cy="122413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2" y="1764295"/>
            <a:ext cx="8588251" cy="533183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0951"/>
            <a:ext cx="724718" cy="696626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3056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538" indent="0" algn="l" defTabSz="1043056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0" algn="l" defTabSz="1043056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3056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363" algn="just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0" algn="l" defTabSz="104305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6180" y="3708623"/>
            <a:ext cx="9505056" cy="162077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400" dirty="0" smtClean="0"/>
              <a:t>«Практика применения ст. 54.1 НК РФ в части налога на прибыль организаций и налога на добавленную стоимость»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Межрегиональная инспекция ФНС России по крупнейшим налогоплательщикам № 5</a:t>
            </a:r>
          </a:p>
          <a:p>
            <a:r>
              <a:rPr lang="ru-RU" dirty="0" smtClean="0"/>
              <a:t>08.06.2021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330476" y="2556495"/>
            <a:ext cx="4176464" cy="100811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ФЕДЕРАЛЬНАЯ НАЛОГОВАЯ СЛУЖБА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738188" y="1764407"/>
            <a:ext cx="9000999" cy="5544615"/>
          </a:xfrm>
        </p:spPr>
        <p:txBody>
          <a:bodyPr>
            <a:normAutofit fontScale="92500" lnSpcReduction="20000"/>
          </a:bodyPr>
          <a:lstStyle/>
          <a:p>
            <a:pPr lvl="3">
              <a:lnSpc>
                <a:spcPct val="110000"/>
              </a:lnSpc>
              <a:spcBef>
                <a:spcPts val="0"/>
              </a:spcBef>
            </a:pPr>
            <a:r>
              <a:rPr lang="ru-RU" sz="1800" b="1" dirty="0">
                <a:solidFill>
                  <a:srgbClr val="005AA9"/>
                </a:solidFill>
              </a:rPr>
              <a:t>Положения статьи 54.1 Кодекса направлены на противодействие налоговым злоупотреблениям и получению необоснованной налоговой выгоды за счет причинения ущерба бюджетам публично-правовых образований в результате неуплаты сумм обязательных платежей, которые должны были быть уплачены, если бы злоупотреблений не было</a:t>
            </a:r>
            <a:r>
              <a:rPr lang="ru-RU" sz="1800" b="1" dirty="0" smtClean="0">
                <a:solidFill>
                  <a:srgbClr val="005AA9"/>
                </a:solidFill>
              </a:rPr>
              <a:t>.</a:t>
            </a:r>
          </a:p>
          <a:p>
            <a:pPr lvl="3">
              <a:lnSpc>
                <a:spcPct val="110000"/>
              </a:lnSpc>
              <a:spcBef>
                <a:spcPts val="0"/>
              </a:spcBef>
            </a:pPr>
            <a:endParaRPr lang="ru-RU" sz="1800" b="1" dirty="0" smtClean="0">
              <a:solidFill>
                <a:srgbClr val="005AA9"/>
              </a:solidFill>
            </a:endParaRPr>
          </a:p>
          <a:p>
            <a:pPr lvl="3">
              <a:lnSpc>
                <a:spcPct val="110000"/>
              </a:lnSpc>
              <a:spcBef>
                <a:spcPts val="0"/>
              </a:spcBef>
            </a:pPr>
            <a:r>
              <a:rPr lang="ru-RU" sz="1800" b="1" dirty="0">
                <a:solidFill>
                  <a:srgbClr val="005AA9"/>
                </a:solidFill>
              </a:rPr>
              <a:t>Цель противодействия налоговым злоупотреблениям реализуется законодателем путем закрепления в Кодексе как общей </a:t>
            </a:r>
            <a:r>
              <a:rPr lang="ru-RU" sz="1800" b="1" dirty="0" err="1">
                <a:solidFill>
                  <a:srgbClr val="005AA9"/>
                </a:solidFill>
              </a:rPr>
              <a:t>антиуклонительной</a:t>
            </a:r>
            <a:r>
              <a:rPr lang="ru-RU" sz="1800" b="1" dirty="0">
                <a:solidFill>
                  <a:srgbClr val="005AA9"/>
                </a:solidFill>
              </a:rPr>
              <a:t> нормы (статья 54.1), так и правил налогообложения, направленных на исключение злоупотреблений и обхода налогового закона по соответствующим видам операций</a:t>
            </a:r>
            <a:r>
              <a:rPr lang="ru-RU" sz="1800" b="1" dirty="0" smtClean="0">
                <a:solidFill>
                  <a:srgbClr val="005AA9"/>
                </a:solidFill>
              </a:rPr>
              <a:t>.</a:t>
            </a:r>
          </a:p>
          <a:p>
            <a:pPr lvl="3">
              <a:lnSpc>
                <a:spcPct val="110000"/>
              </a:lnSpc>
              <a:spcBef>
                <a:spcPts val="0"/>
              </a:spcBef>
            </a:pPr>
            <a:endParaRPr lang="ru-RU" sz="1800" b="1" dirty="0" smtClean="0">
              <a:solidFill>
                <a:srgbClr val="005AA9"/>
              </a:solidFill>
            </a:endParaRPr>
          </a:p>
          <a:p>
            <a:pPr lvl="3">
              <a:lnSpc>
                <a:spcPct val="11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rgbClr val="005AA9"/>
                </a:solidFill>
              </a:rPr>
              <a:t>К </a:t>
            </a:r>
            <a:r>
              <a:rPr lang="ru-RU" sz="1800" b="1" dirty="0">
                <a:solidFill>
                  <a:srgbClr val="005AA9"/>
                </a:solidFill>
              </a:rPr>
              <a:t>таким правилам относятся, например, требование о наличии у лица фактического права на доход (пункты 2 - 3 статьи 7 Кодекса), об отражении неполученного дохода (об исключении завышенных расходов) при совершении операций между взаимозависимыми лицами на условиях, которые отличны от условий сопоставимых операций между лицами, не являющимися взаимозависимыми (пункт 1 статьи 105.3 Кодекса</a:t>
            </a:r>
            <a:r>
              <a:rPr lang="ru-RU" sz="1800" b="1" dirty="0" smtClean="0">
                <a:solidFill>
                  <a:srgbClr val="005AA9"/>
                </a:solidFill>
              </a:rPr>
              <a:t>).</a:t>
            </a:r>
          </a:p>
          <a:p>
            <a:pPr lvl="3">
              <a:lnSpc>
                <a:spcPct val="110000"/>
              </a:lnSpc>
              <a:spcBef>
                <a:spcPts val="0"/>
              </a:spcBef>
            </a:pPr>
            <a:endParaRPr lang="ru-RU" sz="1800" b="1" dirty="0">
              <a:solidFill>
                <a:srgbClr val="005AA9"/>
              </a:solidFill>
            </a:endParaRPr>
          </a:p>
          <a:p>
            <a:pPr lvl="3">
              <a:lnSpc>
                <a:spcPct val="11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rgbClr val="005AA9"/>
                </a:solidFill>
              </a:rPr>
              <a:t>К </a:t>
            </a:r>
            <a:r>
              <a:rPr lang="ru-RU" sz="1800" b="1" dirty="0">
                <a:solidFill>
                  <a:srgbClr val="005AA9"/>
                </a:solidFill>
              </a:rPr>
              <a:t>соответствующим операциям статья 54.1 Кодекса подлежит применению в случае, если налогоплательщиками допускается искажение сведений о фактах хозяйственной жизни с целью обхода условий применения норм, определяющих правила налогообложения, и формальное соблюдение установленных ими требований (например, для выполнения установленных статьей 269 Кодекса показателей капитализации, для признания лица, имеющим фактическое право на доход и т.п</a:t>
            </a:r>
            <a:r>
              <a:rPr lang="ru-RU" sz="1800" b="1" dirty="0" smtClean="0">
                <a:solidFill>
                  <a:srgbClr val="005AA9"/>
                </a:solidFill>
              </a:rPr>
              <a:t>.).</a:t>
            </a:r>
            <a:endParaRPr lang="ru-RU" sz="1800" b="1" dirty="0">
              <a:solidFill>
                <a:srgbClr val="005AA9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Общие </a:t>
            </a:r>
            <a:r>
              <a:rPr lang="ru-RU" sz="2400" dirty="0"/>
              <a:t>требования. Соотношение положений статьи 54.1</a:t>
            </a:r>
            <a:br>
              <a:rPr lang="ru-RU" sz="2400" dirty="0"/>
            </a:br>
            <a:r>
              <a:rPr lang="ru-RU" sz="2400" dirty="0"/>
              <a:t>Кодекса с иными предписаниями налогового </a:t>
            </a:r>
            <a:r>
              <a:rPr lang="ru-RU" sz="2400" dirty="0" smtClean="0"/>
              <a:t>законодательства</a:t>
            </a:r>
            <a:endParaRPr lang="ru-RU" sz="2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62025" y="1692398"/>
            <a:ext cx="8561139" cy="5403727"/>
          </a:xfrm>
        </p:spPr>
        <p:txBody>
          <a:bodyPr>
            <a:normAutofit lnSpcReduction="10000"/>
          </a:bodyPr>
          <a:lstStyle/>
          <a:p>
            <a:pPr lvl="3">
              <a:lnSpc>
                <a:spcPct val="110000"/>
              </a:lnSpc>
              <a:spcBef>
                <a:spcPts val="0"/>
              </a:spcBef>
            </a:pPr>
            <a:r>
              <a:rPr lang="ru-RU" sz="1800" b="1" dirty="0">
                <a:solidFill>
                  <a:srgbClr val="005AA9"/>
                </a:solidFill>
              </a:rPr>
              <a:t>Положения пунктов 1 и 2 статьи 54.1 Кодекса в их нормативном единстве с положением подпункта 3 пункта 2 статьи 45 Кодекса, предусматривающим право налоговых органов изменять юридическую квалификацию сделок, совершенных налогоплательщиком, его статус и характер деятельности, устанавливают ряд критериев оценки операций, отраженных налогоплательщиками в целях налогообложения</a:t>
            </a:r>
            <a:r>
              <a:rPr lang="ru-RU" sz="1800" b="1" dirty="0" smtClean="0">
                <a:solidFill>
                  <a:srgbClr val="005AA9"/>
                </a:solidFill>
              </a:rPr>
              <a:t>:</a:t>
            </a:r>
          </a:p>
          <a:p>
            <a:pPr lvl="3">
              <a:lnSpc>
                <a:spcPct val="110000"/>
              </a:lnSpc>
              <a:spcBef>
                <a:spcPts val="0"/>
              </a:spcBef>
            </a:pPr>
            <a:endParaRPr lang="ru-RU" sz="1800" dirty="0">
              <a:solidFill>
                <a:srgbClr val="005AA9"/>
              </a:solidFill>
            </a:endParaRPr>
          </a:p>
          <a:p>
            <a:pPr lvl="3">
              <a:lnSpc>
                <a:spcPct val="110000"/>
              </a:lnSpc>
              <a:spcBef>
                <a:spcPts val="0"/>
              </a:spcBef>
            </a:pPr>
            <a:r>
              <a:rPr lang="ru-RU" sz="1800" b="1" dirty="0">
                <a:solidFill>
                  <a:srgbClr val="005AA9"/>
                </a:solidFill>
              </a:rPr>
              <a:t>а) реальность операции, то есть имела ли место операция в действительности и получено ли исполнение по сделке налогоплательщиком</a:t>
            </a:r>
            <a:r>
              <a:rPr lang="ru-RU" sz="1800" b="1" dirty="0" smtClean="0">
                <a:solidFill>
                  <a:srgbClr val="005AA9"/>
                </a:solidFill>
              </a:rPr>
              <a:t>;</a:t>
            </a:r>
          </a:p>
          <a:p>
            <a:pPr lvl="3">
              <a:lnSpc>
                <a:spcPct val="110000"/>
              </a:lnSpc>
              <a:spcBef>
                <a:spcPts val="0"/>
              </a:spcBef>
            </a:pPr>
            <a:endParaRPr lang="ru-RU" sz="1800" b="1" dirty="0">
              <a:solidFill>
                <a:srgbClr val="005AA9"/>
              </a:solidFill>
            </a:endParaRPr>
          </a:p>
          <a:p>
            <a:pPr lvl="3">
              <a:lnSpc>
                <a:spcPct val="110000"/>
              </a:lnSpc>
              <a:spcBef>
                <a:spcPts val="0"/>
              </a:spcBef>
            </a:pPr>
            <a:r>
              <a:rPr lang="ru-RU" sz="1800" b="1" dirty="0">
                <a:solidFill>
                  <a:srgbClr val="005AA9"/>
                </a:solidFill>
              </a:rPr>
              <a:t>б) исполнение обязательства надлежащим лицом</a:t>
            </a:r>
            <a:r>
              <a:rPr lang="ru-RU" sz="1800" b="1" dirty="0" smtClean="0">
                <a:solidFill>
                  <a:srgbClr val="005AA9"/>
                </a:solidFill>
              </a:rPr>
              <a:t>;</a:t>
            </a:r>
          </a:p>
          <a:p>
            <a:pPr lvl="3">
              <a:lnSpc>
                <a:spcPct val="110000"/>
              </a:lnSpc>
              <a:spcBef>
                <a:spcPts val="0"/>
              </a:spcBef>
            </a:pPr>
            <a:endParaRPr lang="ru-RU" sz="1800" b="1" dirty="0">
              <a:solidFill>
                <a:srgbClr val="005AA9"/>
              </a:solidFill>
            </a:endParaRPr>
          </a:p>
          <a:p>
            <a:pPr lvl="3">
              <a:lnSpc>
                <a:spcPct val="110000"/>
              </a:lnSpc>
              <a:spcBef>
                <a:spcPts val="0"/>
              </a:spcBef>
            </a:pPr>
            <a:r>
              <a:rPr lang="ru-RU" sz="1800" b="1" dirty="0">
                <a:solidFill>
                  <a:srgbClr val="005AA9"/>
                </a:solidFill>
              </a:rPr>
              <a:t>в) действительный экономический смысл хозяйственной операции, отсутствие искажения юридической квалификации операций, статуса и характера деятельности их сторон в целях налогообложения</a:t>
            </a:r>
            <a:r>
              <a:rPr lang="ru-RU" sz="1800" b="1" dirty="0" smtClean="0">
                <a:solidFill>
                  <a:srgbClr val="005AA9"/>
                </a:solidFill>
              </a:rPr>
              <a:t>;</a:t>
            </a:r>
          </a:p>
          <a:p>
            <a:pPr lvl="3">
              <a:lnSpc>
                <a:spcPct val="110000"/>
              </a:lnSpc>
              <a:spcBef>
                <a:spcPts val="0"/>
              </a:spcBef>
            </a:pPr>
            <a:endParaRPr lang="ru-RU" sz="1800" b="1" dirty="0">
              <a:solidFill>
                <a:srgbClr val="005AA9"/>
              </a:solidFill>
            </a:endParaRPr>
          </a:p>
          <a:p>
            <a:pPr lvl="3">
              <a:lnSpc>
                <a:spcPct val="110000"/>
              </a:lnSpc>
              <a:spcBef>
                <a:spcPts val="0"/>
              </a:spcBef>
            </a:pPr>
            <a:r>
              <a:rPr lang="ru-RU" sz="1800" b="1" dirty="0">
                <a:solidFill>
                  <a:srgbClr val="005AA9"/>
                </a:solidFill>
              </a:rPr>
              <a:t>г) наличие иной основной цели совершения налогоплательщиком операции, чем уменьшение налоговой обязанности (деловая цель).</a:t>
            </a:r>
          </a:p>
          <a:p>
            <a:pPr lvl="3">
              <a:lnSpc>
                <a:spcPct val="100000"/>
              </a:lnSpc>
            </a:pPr>
            <a:endParaRPr lang="ru-RU" sz="1800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54212" y="684287"/>
            <a:ext cx="8580438" cy="923924"/>
          </a:xfrm>
        </p:spPr>
        <p:txBody>
          <a:bodyPr>
            <a:noAutofit/>
          </a:bodyPr>
          <a:lstStyle/>
          <a:p>
            <a:r>
              <a:rPr lang="ru-RU" sz="3200" dirty="0" smtClean="0"/>
              <a:t>Критерии </a:t>
            </a:r>
            <a:r>
              <a:rPr lang="ru-RU" sz="3200" dirty="0"/>
              <a:t>оценки операций, отраженных в </a:t>
            </a:r>
            <a:r>
              <a:rPr lang="ru-RU" sz="3200" dirty="0" smtClean="0"/>
              <a:t>налогообложении</a:t>
            </a:r>
            <a:endParaRPr lang="ru-RU" sz="32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7519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810196" y="1620391"/>
            <a:ext cx="8928991" cy="5688632"/>
          </a:xfrm>
        </p:spPr>
        <p:txBody>
          <a:bodyPr>
            <a:normAutofit/>
          </a:bodyPr>
          <a:lstStyle/>
          <a:p>
            <a:pPr lvl="3">
              <a:lnSpc>
                <a:spcPct val="100000"/>
              </a:lnSpc>
              <a:spcBef>
                <a:spcPts val="0"/>
              </a:spcBef>
            </a:pPr>
            <a:r>
              <a:rPr lang="ru-RU" sz="1800" b="1" dirty="0">
                <a:solidFill>
                  <a:srgbClr val="005AA9"/>
                </a:solidFill>
              </a:rPr>
              <a:t>Искажение сведений об операциях может быть произведено путем отражения в учете фактов, не имевших место в действительности, а также путем ложного отражения отдельных показателей операций, ведущих к уменьшению налоговой обязанности, или, напротив, посредством сокрытия (</a:t>
            </a:r>
            <a:r>
              <a:rPr lang="ru-RU" sz="1800" b="1" dirty="0" err="1">
                <a:solidFill>
                  <a:srgbClr val="005AA9"/>
                </a:solidFill>
              </a:rPr>
              <a:t>неотражения</a:t>
            </a:r>
            <a:r>
              <a:rPr lang="ru-RU" sz="1800" b="1" dirty="0">
                <a:solidFill>
                  <a:srgbClr val="005AA9"/>
                </a:solidFill>
              </a:rPr>
              <a:t>) фактов и (или) занижения показателей операций, в силу которых налоговая обязанность возникает, увеличивается или наступает ранее.</a:t>
            </a:r>
          </a:p>
          <a:p>
            <a:pPr lvl="3">
              <a:lnSpc>
                <a:spcPct val="100000"/>
              </a:lnSpc>
              <a:spcBef>
                <a:spcPts val="0"/>
              </a:spcBef>
            </a:pPr>
            <a:endParaRPr lang="ru-RU" sz="1800" b="1" dirty="0" smtClean="0">
              <a:solidFill>
                <a:srgbClr val="005AA9"/>
              </a:solidFill>
            </a:endParaRPr>
          </a:p>
          <a:p>
            <a:pPr lvl="3"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rgbClr val="005AA9"/>
                </a:solidFill>
              </a:rPr>
              <a:t>Нереальная </a:t>
            </a:r>
            <a:r>
              <a:rPr lang="ru-RU" sz="1800" b="1" dirty="0">
                <a:solidFill>
                  <a:srgbClr val="005AA9"/>
                </a:solidFill>
              </a:rPr>
              <a:t>операция в целях налогообложения не учитывается, иные критерии в отношении нее не оцениваются и доказыванию не подлежат</a:t>
            </a:r>
            <a:r>
              <a:rPr lang="ru-RU" sz="1800" b="1" dirty="0" smtClean="0">
                <a:solidFill>
                  <a:srgbClr val="005AA9"/>
                </a:solidFill>
              </a:rPr>
              <a:t>.</a:t>
            </a:r>
          </a:p>
          <a:p>
            <a:pPr lvl="3">
              <a:lnSpc>
                <a:spcPct val="100000"/>
              </a:lnSpc>
              <a:spcBef>
                <a:spcPts val="0"/>
              </a:spcBef>
            </a:pPr>
            <a:endParaRPr lang="ru-RU" sz="1800" b="1" dirty="0" smtClean="0">
              <a:solidFill>
                <a:srgbClr val="005AA9"/>
              </a:solidFill>
            </a:endParaRPr>
          </a:p>
          <a:p>
            <a:pPr lvl="3"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rgbClr val="005AA9"/>
                </a:solidFill>
              </a:rPr>
              <a:t>Реально </a:t>
            </a:r>
            <a:r>
              <a:rPr lang="ru-RU" sz="1800" b="1" dirty="0">
                <a:solidFill>
                  <a:srgbClr val="005AA9"/>
                </a:solidFill>
              </a:rPr>
              <a:t>совершенные операции оцениваются на предмет их соответствия остальным критериям. </a:t>
            </a:r>
            <a:endParaRPr lang="ru-RU" sz="1800" b="1" dirty="0" smtClean="0">
              <a:solidFill>
                <a:srgbClr val="005AA9"/>
              </a:solidFill>
            </a:endParaRPr>
          </a:p>
          <a:p>
            <a:pPr lvl="3">
              <a:lnSpc>
                <a:spcPct val="100000"/>
              </a:lnSpc>
              <a:spcBef>
                <a:spcPts val="0"/>
              </a:spcBef>
            </a:pPr>
            <a:endParaRPr lang="ru-RU" sz="1800" b="1" dirty="0">
              <a:solidFill>
                <a:srgbClr val="005AA9"/>
              </a:solidFill>
            </a:endParaRPr>
          </a:p>
          <a:p>
            <a:pPr lvl="3"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rgbClr val="005AA9"/>
                </a:solidFill>
              </a:rPr>
              <a:t>Документы</a:t>
            </a:r>
            <a:r>
              <a:rPr lang="ru-RU" sz="1800" b="1" dirty="0">
                <a:solidFill>
                  <a:srgbClr val="005AA9"/>
                </a:solidFill>
              </a:rPr>
              <a:t>, предоставляемые налогоплательщиком в подтверждение права на уменьшение налоговой обязанности, должны отражать достоверную информацию о реальной операции в соответствии с ее действительным экономическим смыслом; обязанность по документальному подтверждению операций возложена на налогоплательщика.</a:t>
            </a:r>
          </a:p>
          <a:p>
            <a:pPr lvl="3"/>
            <a:endParaRPr lang="ru-RU" b="1" dirty="0" smtClean="0"/>
          </a:p>
          <a:p>
            <a:pPr lvl="3"/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54212" y="612279"/>
            <a:ext cx="8580438" cy="779907"/>
          </a:xfrm>
        </p:spPr>
        <p:txBody>
          <a:bodyPr>
            <a:noAutofit/>
          </a:bodyPr>
          <a:lstStyle/>
          <a:p>
            <a:r>
              <a:rPr lang="ru-RU" sz="3200" dirty="0" smtClean="0"/>
              <a:t>Реальность </a:t>
            </a:r>
            <a:r>
              <a:rPr lang="ru-RU" sz="3200" dirty="0"/>
              <a:t>операции</a:t>
            </a:r>
            <a:endParaRPr lang="ru-RU" sz="32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9071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738188" y="1764407"/>
            <a:ext cx="9000999" cy="5472608"/>
          </a:xfrm>
        </p:spPr>
        <p:txBody>
          <a:bodyPr>
            <a:normAutofit/>
          </a:bodyPr>
          <a:lstStyle/>
          <a:p>
            <a:pPr lvl="3"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rgbClr val="005AA9"/>
                </a:solidFill>
              </a:rPr>
              <a:t>Подпункт </a:t>
            </a:r>
            <a:r>
              <a:rPr lang="ru-RU" sz="1800" b="1" dirty="0">
                <a:solidFill>
                  <a:srgbClr val="005AA9"/>
                </a:solidFill>
              </a:rPr>
              <a:t>2 пункта 2 статьи 54.1 Кодекса предусматривает требование об исполнении обязательства перед налогоплательщиком лицом, являющимся стороной договора с налогоплательщиком, либо лицом, на которое обязанность исполнения обязательства переведена или возложена в силу договора или закона.</a:t>
            </a:r>
          </a:p>
          <a:p>
            <a:pPr lvl="3">
              <a:lnSpc>
                <a:spcPct val="100000"/>
              </a:lnSpc>
              <a:spcBef>
                <a:spcPts val="0"/>
              </a:spcBef>
            </a:pPr>
            <a:endParaRPr lang="ru-RU" sz="1800" b="1" dirty="0">
              <a:solidFill>
                <a:srgbClr val="005AA9"/>
              </a:solidFill>
            </a:endParaRPr>
          </a:p>
          <a:p>
            <a:pPr lvl="3"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rgbClr val="005AA9"/>
                </a:solidFill>
              </a:rPr>
              <a:t>Для </a:t>
            </a:r>
            <a:r>
              <a:rPr lang="ru-RU" sz="1800" b="1" dirty="0">
                <a:solidFill>
                  <a:srgbClr val="005AA9"/>
                </a:solidFill>
              </a:rPr>
              <a:t>случаев, когда сам факт исполнения не ставится под сомнение, но при этом установлено, что оно не производилось обязанным по договору лицом, налогоплательщик в силу требования о документальной </a:t>
            </a:r>
            <a:r>
              <a:rPr lang="ru-RU" sz="1800" b="1" dirty="0" err="1">
                <a:solidFill>
                  <a:srgbClr val="005AA9"/>
                </a:solidFill>
              </a:rPr>
              <a:t>подтвержденности</a:t>
            </a:r>
            <a:r>
              <a:rPr lang="ru-RU" sz="1800" b="1" dirty="0">
                <a:solidFill>
                  <a:srgbClr val="005AA9"/>
                </a:solidFill>
              </a:rPr>
              <a:t> операций не вправе уменьшать налоговую обязанность в соответствии с документами, составленными от имени указанного лица</a:t>
            </a:r>
            <a:r>
              <a:rPr lang="ru-RU" sz="1800" b="1" dirty="0" smtClean="0">
                <a:solidFill>
                  <a:srgbClr val="005AA9"/>
                </a:solidFill>
              </a:rPr>
              <a:t>.</a:t>
            </a:r>
          </a:p>
          <a:p>
            <a:pPr lvl="3">
              <a:lnSpc>
                <a:spcPct val="100000"/>
              </a:lnSpc>
              <a:spcBef>
                <a:spcPts val="0"/>
              </a:spcBef>
            </a:pPr>
            <a:endParaRPr lang="ru-RU" sz="1800" b="1" dirty="0" smtClean="0">
              <a:solidFill>
                <a:srgbClr val="005AA9"/>
              </a:solidFill>
            </a:endParaRPr>
          </a:p>
          <a:p>
            <a:pPr lvl="3"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rgbClr val="005AA9"/>
                </a:solidFill>
              </a:rPr>
              <a:t>При этом имеют значение обстоятельства</a:t>
            </a:r>
            <a:r>
              <a:rPr lang="ru-RU" sz="1800" b="1" dirty="0">
                <a:solidFill>
                  <a:srgbClr val="005AA9"/>
                </a:solidFill>
              </a:rPr>
              <a:t>, свидетельствующие о том, что налогоплательщик преследовал цель неправомерного уменьшения налоговой обязанности либо знал или должен был знать об обстоятельствах, характеризующих контрагента как "техническую" компанию, и об исполнении обязательства иным лицом. </a:t>
            </a: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54212" y="756295"/>
            <a:ext cx="8580438" cy="864096"/>
          </a:xfrm>
        </p:spPr>
        <p:txBody>
          <a:bodyPr>
            <a:noAutofit/>
          </a:bodyPr>
          <a:lstStyle/>
          <a:p>
            <a:r>
              <a:rPr lang="ru-RU" sz="3200" dirty="0" smtClean="0"/>
              <a:t>Исполнение </a:t>
            </a:r>
            <a:r>
              <a:rPr lang="ru-RU" sz="3200" dirty="0"/>
              <a:t>обязательства надлежащим </a:t>
            </a:r>
            <a:r>
              <a:rPr lang="ru-RU" sz="3200" dirty="0" smtClean="0"/>
              <a:t>лицом</a:t>
            </a:r>
            <a:endParaRPr lang="ru-RU" sz="3200" b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671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38189" y="1620391"/>
            <a:ext cx="9001000" cy="5688632"/>
          </a:xfrm>
        </p:spPr>
        <p:txBody>
          <a:bodyPr>
            <a:normAutofit/>
          </a:bodyPr>
          <a:lstStyle/>
          <a:p>
            <a:pPr marL="0" indent="360000" algn="just">
              <a:spcBef>
                <a:spcPts val="0"/>
              </a:spcBef>
            </a:pPr>
            <a:r>
              <a:rPr lang="ru-RU" sz="1800" dirty="0"/>
              <a:t>Налоговая обязанность может неправомерно уменьшаться путем искажения правовой квалификации операций в целях налогообложения по сравнению с квалификацией, соответствующей их подлинному экономическому содержанию, путем совершения, в частности, притворных сделок</a:t>
            </a:r>
            <a:r>
              <a:rPr lang="ru-RU" sz="1800" dirty="0" smtClean="0"/>
              <a:t>.</a:t>
            </a:r>
          </a:p>
          <a:p>
            <a:pPr marL="0" indent="360000" algn="just">
              <a:spcBef>
                <a:spcPts val="0"/>
              </a:spcBef>
            </a:pPr>
            <a:endParaRPr lang="ru-RU" sz="1800" dirty="0"/>
          </a:p>
          <a:p>
            <a:pPr marL="0" indent="360000" algn="just">
              <a:spcBef>
                <a:spcPts val="0"/>
              </a:spcBef>
            </a:pPr>
            <a:r>
              <a:rPr lang="ru-RU" sz="1800" dirty="0"/>
              <a:t>При искажении правовой квалификации операций должна быть дана должная правовая оценка данным операциям на основе установления их подлинного экономического содержания с учетом оценки наличия в действиях налогоплательщика разумных экономических или иных причин и обстоятельств, свидетельствующих о его намерениях получить экономический эффект (пункты 7 и 9 постановления Пленума Высшего Арбитражного Суда РФ от 12.10.2006 N 53 "Об оценке арбитражными судами обоснованности получения налогоплательщиком налоговой выгоды</a:t>
            </a:r>
            <a:r>
              <a:rPr lang="ru-RU" sz="1800" dirty="0" smtClean="0"/>
              <a:t>").</a:t>
            </a:r>
          </a:p>
          <a:p>
            <a:pPr marL="0" indent="360000" algn="just">
              <a:spcBef>
                <a:spcPts val="0"/>
              </a:spcBef>
            </a:pPr>
            <a:endParaRPr lang="ru-RU" sz="1800" dirty="0"/>
          </a:p>
          <a:p>
            <a:pPr marL="0" indent="360000" algn="just">
              <a:spcBef>
                <a:spcPts val="0"/>
              </a:spcBef>
            </a:pPr>
            <a:r>
              <a:rPr lang="ru-RU" sz="1800" dirty="0"/>
              <a:t>Налоговые последствия операций определяются исходя из надлежащей правовой квалификации этих операций (прикрываемых операций). Прикрывающие операции в целях налогообложения не учитываются.</a:t>
            </a:r>
          </a:p>
          <a:p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552452"/>
            <a:ext cx="8580438" cy="707899"/>
          </a:xfrm>
        </p:spPr>
        <p:txBody>
          <a:bodyPr>
            <a:normAutofit/>
          </a:bodyPr>
          <a:lstStyle/>
          <a:p>
            <a:r>
              <a:rPr lang="ru-RU" sz="2800" dirty="0"/>
              <a:t>Изменение юридической квалификации </a:t>
            </a:r>
            <a:r>
              <a:rPr lang="ru-RU" sz="2800" dirty="0" smtClean="0"/>
              <a:t>операций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9051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38188" y="1692399"/>
            <a:ext cx="9000999" cy="5544615"/>
          </a:xfrm>
        </p:spPr>
        <p:txBody>
          <a:bodyPr>
            <a:normAutofit/>
          </a:bodyPr>
          <a:lstStyle/>
          <a:p>
            <a:pPr marL="0" indent="360000" algn="just">
              <a:spcBef>
                <a:spcPts val="0"/>
              </a:spcBef>
            </a:pPr>
            <a:r>
              <a:rPr lang="ru-RU" sz="1800" dirty="0"/>
              <a:t>Согласно подпункту 1 пункта 2 статьи 54.1 Кодекса основной целью совершения операции не может являться неуплата (неполная уплата) налога. Основным мотивом операции должна являться деловая цель.</a:t>
            </a:r>
          </a:p>
          <a:p>
            <a:pPr marL="0" indent="360000" algn="just">
              <a:spcBef>
                <a:spcPts val="0"/>
              </a:spcBef>
            </a:pPr>
            <a:endParaRPr lang="ru-RU" sz="1800" dirty="0" smtClean="0"/>
          </a:p>
          <a:p>
            <a:pPr marL="0" indent="360000" algn="just">
              <a:spcBef>
                <a:spcPts val="0"/>
              </a:spcBef>
            </a:pPr>
            <a:r>
              <a:rPr lang="ru-RU" sz="1800" dirty="0" smtClean="0"/>
              <a:t>При </a:t>
            </a:r>
            <a:r>
              <a:rPr lang="ru-RU" sz="1800" dirty="0"/>
              <a:t>разрешении вопроса о том, что именно являлось основной целью операции (достижение деловой цели, получение экономического эффекта или уменьшение налоговой обязанности), необходимо оценивать, совершил бы налогоплательщик эту операцию исключительно по мотивам делового характера в отсутствие налоговых преимуществ.</a:t>
            </a:r>
          </a:p>
          <a:p>
            <a:pPr marL="0" indent="360000" algn="just">
              <a:spcBef>
                <a:spcPts val="0"/>
              </a:spcBef>
            </a:pPr>
            <a:endParaRPr lang="ru-RU" sz="1800" dirty="0" smtClean="0"/>
          </a:p>
          <a:p>
            <a:pPr marL="0" indent="360000" algn="just">
              <a:spcBef>
                <a:spcPts val="0"/>
              </a:spcBef>
            </a:pPr>
            <a:r>
              <a:rPr lang="ru-RU" sz="1800" dirty="0" smtClean="0"/>
              <a:t>Налоговый </a:t>
            </a:r>
            <a:r>
              <a:rPr lang="ru-RU" sz="1800" dirty="0"/>
              <a:t>мотив может преобладать, например, если решение об операции:</a:t>
            </a:r>
          </a:p>
          <a:p>
            <a:pPr marL="0" indent="360000" algn="just">
              <a:spcBef>
                <a:spcPts val="0"/>
              </a:spcBef>
            </a:pPr>
            <a:r>
              <a:rPr lang="ru-RU" sz="1800" dirty="0"/>
              <a:t>- несвойственно деловой практике и не обосновано с точки зрения экономических выгод и риска;</a:t>
            </a:r>
          </a:p>
          <a:p>
            <a:pPr marL="0" indent="360000" algn="just">
              <a:spcBef>
                <a:spcPts val="0"/>
              </a:spcBef>
            </a:pPr>
            <a:r>
              <a:rPr lang="ru-RU" sz="1800" dirty="0"/>
              <a:t>- принято в интересах иного лица с целью его скрытого финансирования.</a:t>
            </a:r>
          </a:p>
          <a:p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10196" y="540271"/>
            <a:ext cx="8580438" cy="1067940"/>
          </a:xfrm>
        </p:spPr>
        <p:txBody>
          <a:bodyPr>
            <a:noAutofit/>
          </a:bodyPr>
          <a:lstStyle/>
          <a:p>
            <a:r>
              <a:rPr lang="ru-RU" sz="2800" dirty="0"/>
              <a:t>Оценка основного мотива операции (критерий</a:t>
            </a:r>
            <a:br>
              <a:rPr lang="ru-RU" sz="2800" dirty="0"/>
            </a:br>
            <a:r>
              <a:rPr lang="ru-RU" sz="2800" dirty="0"/>
              <a:t>деловой цели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7973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6180" y="3708623"/>
            <a:ext cx="9505056" cy="162077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5400" dirty="0"/>
              <a:t>Спасибо за внимание! </a:t>
            </a:r>
            <a:endParaRPr lang="ru-RU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3330476" y="2556495"/>
            <a:ext cx="4176464" cy="100811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ФЕДЕРАЛЬНАЯ НАЛОГОВАЯ СЛУЖБА</a:t>
            </a:r>
          </a:p>
        </p:txBody>
      </p:sp>
    </p:spTree>
    <p:extLst>
      <p:ext uri="{BB962C8B-B14F-4D97-AF65-F5344CB8AC3E}">
        <p14:creationId xmlns:p14="http://schemas.microsoft.com/office/powerpoint/2010/main" val="405535972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264</TotalTime>
  <Words>896</Words>
  <Application>Microsoft Office PowerPoint</Application>
  <PresentationFormat>Произвольный</PresentationFormat>
  <Paragraphs>58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Present_FNS2012_A4</vt:lpstr>
      <vt:lpstr>«Практика применения ст. 54.1 НК РФ в части налога на прибыль организаций и налога на добавленную стоимость»</vt:lpstr>
      <vt:lpstr>Общие требования. Соотношение положений статьи 54.1 Кодекса с иными предписаниями налогового законодательства</vt:lpstr>
      <vt:lpstr>Критерии оценки операций, отраженных в налогообложении</vt:lpstr>
      <vt:lpstr>Реальность операции</vt:lpstr>
      <vt:lpstr>Исполнение обязательства надлежащим лицом</vt:lpstr>
      <vt:lpstr>Изменение юридической квалификации операций</vt:lpstr>
      <vt:lpstr>Оценка основного мотива операции (критерий деловой цели)</vt:lpstr>
      <vt:lpstr>Спасибо за внимание! 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Кырин Сергей Сергеевич</dc:creator>
  <cp:lastModifiedBy>Кырин Сергей Сергеевич</cp:lastModifiedBy>
  <cp:revision>12</cp:revision>
  <cp:lastPrinted>2021-06-04T09:39:12Z</cp:lastPrinted>
  <dcterms:created xsi:type="dcterms:W3CDTF">2021-06-04T07:28:08Z</dcterms:created>
  <dcterms:modified xsi:type="dcterms:W3CDTF">2021-06-04T11:52:45Z</dcterms:modified>
</cp:coreProperties>
</file>