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2"/>
  </p:notesMasterIdLst>
  <p:sldIdLst>
    <p:sldId id="256" r:id="rId4"/>
    <p:sldId id="322" r:id="rId5"/>
    <p:sldId id="337" r:id="rId6"/>
    <p:sldId id="257" r:id="rId7"/>
    <p:sldId id="333" r:id="rId8"/>
    <p:sldId id="338" r:id="rId9"/>
    <p:sldId id="339" r:id="rId10"/>
    <p:sldId id="284" r:id="rId11"/>
  </p:sldIdLst>
  <p:sldSz cx="9144000" cy="6858000" type="screen4x3"/>
  <p:notesSz cx="6808788" cy="9940925"/>
  <p:defaultTextStyle>
    <a:defPPr>
      <a:defRPr lang="ru-RU"/>
    </a:defPPr>
    <a:lvl1pPr marL="0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49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74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99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23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48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73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97" algn="l" defTabSz="91424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3B2F"/>
    <a:srgbClr val="8064A2"/>
    <a:srgbClr val="1D927D"/>
    <a:srgbClr val="4F81BD"/>
    <a:srgbClr val="FFFF00"/>
    <a:srgbClr val="A6A6A6"/>
    <a:srgbClr val="882E24"/>
    <a:srgbClr val="3D6AA1"/>
    <a:srgbClr val="187664"/>
    <a:srgbClr val="9A35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407" autoAdjust="0"/>
  </p:normalViewPr>
  <p:slideViewPr>
    <p:cSldViewPr>
      <p:cViewPr varScale="1">
        <p:scale>
          <a:sx n="106" d="100"/>
          <a:sy n="106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947B3-BDD4-4B08-A6DD-A00079446FE6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FC934-DF49-46DD-A7A0-F8020CEC1F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927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9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74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99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23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48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73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7" algn="l" defTabSz="9142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2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5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1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9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5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1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7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075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873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793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4" y="3956897"/>
            <a:ext cx="8211636" cy="1219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561"/>
            <a:ext cx="9144000" cy="6857193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2" y="838200"/>
            <a:ext cx="67627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2468893"/>
            <a:ext cx="4176464" cy="1152128"/>
          </a:xfrm>
          <a:prstGeom prst="rect">
            <a:avLst/>
          </a:prstGeom>
        </p:spPr>
        <p:txBody>
          <a:bodyPr vert="horz" wrap="square" lIns="132739" tIns="66369" rIns="132739" bIns="66369" rtlCol="0" anchor="ctr">
            <a:noAutofit/>
          </a:bodyPr>
          <a:lstStyle/>
          <a:p>
            <a:pPr algn="ctr" defTabSz="1327356">
              <a:spcBef>
                <a:spcPct val="0"/>
              </a:spcBef>
            </a:pPr>
            <a:r>
              <a:rPr lang="ru-RU" sz="23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300" b="1" dirty="0">
                <a:solidFill>
                  <a:prstClr val="white"/>
                </a:solidFill>
              </a:rPr>
            </a:br>
            <a:r>
              <a:rPr lang="ru-RU" sz="23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="" xmlns:p14="http://schemas.microsoft.com/office/powerpoint/2010/main" val="73811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4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0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6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2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8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0889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10" y="4947376"/>
            <a:ext cx="433387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66" tIns="58184" rIns="116366" bIns="58184" anchor="ctr"/>
          <a:lstStyle/>
          <a:p>
            <a:pPr algn="ctr" defTabSz="1163625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10" y="6227957"/>
            <a:ext cx="433387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66" tIns="58184" rIns="116366" bIns="58184" anchor="ctr"/>
          <a:lstStyle/>
          <a:p>
            <a:pPr algn="ctr" defTabSz="1163625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9" y="110845"/>
            <a:ext cx="7203506" cy="912616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363936"/>
            <a:ext cx="8482012" cy="4818761"/>
          </a:xfrm>
        </p:spPr>
        <p:txBody>
          <a:bodyPr lIns="0" tIns="0" rIns="0" bIns="0"/>
          <a:lstStyle>
            <a:lvl1pPr marL="168062" indent="-168062">
              <a:buClr>
                <a:srgbClr val="C00000"/>
              </a:buClr>
              <a:buFont typeface="Arial" pitchFamily="34" charset="0"/>
              <a:buChar char="•"/>
              <a:defRPr sz="2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43690" indent="-17563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11753" indent="-168062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87385" indent="-17563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855444" indent="-168062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6" y="6242291"/>
            <a:ext cx="472736" cy="365125"/>
          </a:xfrm>
        </p:spPr>
        <p:txBody>
          <a:bodyPr lIns="0" rIns="0"/>
          <a:lstStyle>
            <a:lvl1pPr algn="ctr">
              <a:defRPr sz="31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4" y="2"/>
            <a:ext cx="288925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66" tIns="58184" rIns="116366" bIns="58184" anchor="ctr"/>
          <a:lstStyle/>
          <a:p>
            <a:pPr algn="ctr" defTabSz="1163625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05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8"/>
            <a:ext cx="7772400" cy="1362075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5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60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720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814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441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802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16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5234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8839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7742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4"/>
            <a:ext cx="40386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497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050" indent="0">
              <a:buNone/>
              <a:defRPr sz="1900" b="1"/>
            </a:lvl2pPr>
            <a:lvl3pPr marL="872098" indent="0">
              <a:buNone/>
              <a:defRPr sz="1700" b="1"/>
            </a:lvl3pPr>
            <a:lvl4pPr marL="1308148" indent="0">
              <a:buNone/>
              <a:defRPr sz="1500" b="1"/>
            </a:lvl4pPr>
            <a:lvl5pPr marL="1744198" indent="0">
              <a:buNone/>
              <a:defRPr sz="1500" b="1"/>
            </a:lvl5pPr>
            <a:lvl6pPr marL="2180246" indent="0">
              <a:buNone/>
              <a:defRPr sz="1500" b="1"/>
            </a:lvl6pPr>
            <a:lvl7pPr marL="2616295" indent="0">
              <a:buNone/>
              <a:defRPr sz="1500" b="1"/>
            </a:lvl7pPr>
            <a:lvl8pPr marL="3052347" indent="0">
              <a:buNone/>
              <a:defRPr sz="1500" b="1"/>
            </a:lvl8pPr>
            <a:lvl9pPr marL="3488394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5"/>
            <a:ext cx="4041775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050" indent="0">
              <a:buNone/>
              <a:defRPr sz="1900" b="1"/>
            </a:lvl2pPr>
            <a:lvl3pPr marL="872098" indent="0">
              <a:buNone/>
              <a:defRPr sz="1700" b="1"/>
            </a:lvl3pPr>
            <a:lvl4pPr marL="1308148" indent="0">
              <a:buNone/>
              <a:defRPr sz="1500" b="1"/>
            </a:lvl4pPr>
            <a:lvl5pPr marL="1744198" indent="0">
              <a:buNone/>
              <a:defRPr sz="1500" b="1"/>
            </a:lvl5pPr>
            <a:lvl6pPr marL="2180246" indent="0">
              <a:buNone/>
              <a:defRPr sz="1500" b="1"/>
            </a:lvl6pPr>
            <a:lvl7pPr marL="2616295" indent="0">
              <a:buNone/>
              <a:defRPr sz="1500" b="1"/>
            </a:lvl7pPr>
            <a:lvl8pPr marL="3052347" indent="0">
              <a:buNone/>
              <a:defRPr sz="1500" b="1"/>
            </a:lvl8pPr>
            <a:lvl9pPr marL="3488394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1707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17641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187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8619010" y="4947378"/>
            <a:ext cx="433387" cy="126153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47" tIns="58174" rIns="116347" bIns="58174" anchor="ctr"/>
          <a:lstStyle/>
          <a:p>
            <a:pPr algn="ctr" defTabSz="1163434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8619010" y="6227957"/>
            <a:ext cx="433387" cy="431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47" tIns="58174" rIns="116347" bIns="58174" anchor="ctr"/>
          <a:lstStyle/>
          <a:p>
            <a:pPr algn="ctr" defTabSz="1163434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90" y="110845"/>
            <a:ext cx="7203506" cy="912616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363937"/>
            <a:ext cx="8482012" cy="4818761"/>
          </a:xfrm>
        </p:spPr>
        <p:txBody>
          <a:bodyPr lIns="0" tIns="0" rIns="0" bIns="0"/>
          <a:lstStyle>
            <a:lvl1pPr marL="168035" indent="-168035">
              <a:buClr>
                <a:srgbClr val="C00000"/>
              </a:buClr>
              <a:buFont typeface="Arial" pitchFamily="34" charset="0"/>
              <a:buChar char="•"/>
              <a:defRPr sz="27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43633" indent="-175602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11668" indent="-16803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87271" indent="-175602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855303" indent="-168035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601406" y="6242292"/>
            <a:ext cx="472736" cy="365125"/>
          </a:xfrm>
        </p:spPr>
        <p:txBody>
          <a:bodyPr lIns="0" rIns="0"/>
          <a:lstStyle>
            <a:lvl1pPr algn="ctr">
              <a:defRPr sz="3100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4" y="3"/>
            <a:ext cx="288925" cy="10795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347" tIns="58174" rIns="116347" bIns="58174" anchor="ctr"/>
          <a:lstStyle/>
          <a:p>
            <a:pPr algn="ctr" defTabSz="1163434">
              <a:defRPr/>
            </a:pPr>
            <a:endParaRPr lang="ru-RU" sz="23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340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0" y="273051"/>
            <a:ext cx="3008313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0" y="1435104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6050" indent="0">
              <a:buNone/>
              <a:defRPr sz="1100"/>
            </a:lvl2pPr>
            <a:lvl3pPr marL="872098" indent="0">
              <a:buNone/>
              <a:defRPr sz="1000"/>
            </a:lvl3pPr>
            <a:lvl4pPr marL="1308148" indent="0">
              <a:buNone/>
              <a:defRPr sz="900"/>
            </a:lvl4pPr>
            <a:lvl5pPr marL="1744198" indent="0">
              <a:buNone/>
              <a:defRPr sz="900"/>
            </a:lvl5pPr>
            <a:lvl6pPr marL="2180246" indent="0">
              <a:buNone/>
              <a:defRPr sz="900"/>
            </a:lvl6pPr>
            <a:lvl7pPr marL="2616295" indent="0">
              <a:buNone/>
              <a:defRPr sz="900"/>
            </a:lvl7pPr>
            <a:lvl8pPr marL="3052347" indent="0">
              <a:buNone/>
              <a:defRPr sz="900"/>
            </a:lvl8pPr>
            <a:lvl9pPr marL="348839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2751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36050" indent="0">
              <a:buNone/>
              <a:defRPr sz="2700"/>
            </a:lvl2pPr>
            <a:lvl3pPr marL="872098" indent="0">
              <a:buNone/>
              <a:defRPr sz="2300"/>
            </a:lvl3pPr>
            <a:lvl4pPr marL="1308148" indent="0">
              <a:buNone/>
              <a:defRPr sz="1900"/>
            </a:lvl4pPr>
            <a:lvl5pPr marL="1744198" indent="0">
              <a:buNone/>
              <a:defRPr sz="1900"/>
            </a:lvl5pPr>
            <a:lvl6pPr marL="2180246" indent="0">
              <a:buNone/>
              <a:defRPr sz="1900"/>
            </a:lvl6pPr>
            <a:lvl7pPr marL="2616295" indent="0">
              <a:buNone/>
              <a:defRPr sz="1900"/>
            </a:lvl7pPr>
            <a:lvl8pPr marL="3052347" indent="0">
              <a:buNone/>
              <a:defRPr sz="1900"/>
            </a:lvl8pPr>
            <a:lvl9pPr marL="3488394" indent="0">
              <a:buNone/>
              <a:defRPr sz="19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36050" indent="0">
              <a:buNone/>
              <a:defRPr sz="1100"/>
            </a:lvl2pPr>
            <a:lvl3pPr marL="872098" indent="0">
              <a:buNone/>
              <a:defRPr sz="1000"/>
            </a:lvl3pPr>
            <a:lvl4pPr marL="1308148" indent="0">
              <a:buNone/>
              <a:defRPr sz="900"/>
            </a:lvl4pPr>
            <a:lvl5pPr marL="1744198" indent="0">
              <a:buNone/>
              <a:defRPr sz="900"/>
            </a:lvl5pPr>
            <a:lvl6pPr marL="2180246" indent="0">
              <a:buNone/>
              <a:defRPr sz="900"/>
            </a:lvl6pPr>
            <a:lvl7pPr marL="2616295" indent="0">
              <a:buNone/>
              <a:defRPr sz="900"/>
            </a:lvl7pPr>
            <a:lvl8pPr marL="3052347" indent="0">
              <a:buNone/>
              <a:defRPr sz="900"/>
            </a:lvl8pPr>
            <a:lvl9pPr marL="348839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1183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6165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59"/>
            <a:ext cx="2133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59"/>
            <a:ext cx="2895600" cy="365125"/>
          </a:xfrm>
          <a:prstGeom prst="rect">
            <a:avLst/>
          </a:prstGeom>
        </p:spPr>
        <p:txBody>
          <a:bodyPr lIns="83649" tIns="41825" rIns="83649" bIns="41825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0791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459924" y="3956897"/>
            <a:ext cx="8211636" cy="12192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559"/>
            <a:ext cx="9144000" cy="6857193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22" y="838200"/>
            <a:ext cx="67627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283075" y="2468893"/>
            <a:ext cx="4176464" cy="1152128"/>
          </a:xfrm>
          <a:prstGeom prst="rect">
            <a:avLst/>
          </a:prstGeom>
        </p:spPr>
        <p:txBody>
          <a:bodyPr vert="horz" wrap="square" lIns="132761" tIns="66380" rIns="132761" bIns="66380" rtlCol="0" anchor="ctr">
            <a:noAutofit/>
          </a:bodyPr>
          <a:lstStyle/>
          <a:p>
            <a:pPr algn="ctr" defTabSz="1327575">
              <a:spcBef>
                <a:spcPct val="0"/>
              </a:spcBef>
            </a:pPr>
            <a:r>
              <a:rPr lang="ru-RU" sz="2300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300" b="1" dirty="0">
                <a:solidFill>
                  <a:prstClr val="white"/>
                </a:solidFill>
              </a:rPr>
            </a:br>
            <a:r>
              <a:rPr lang="ru-RU" sz="2300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="" xmlns:p14="http://schemas.microsoft.com/office/powerpoint/2010/main" val="50865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8" y="1428"/>
            <a:ext cx="9142642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89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5127076"/>
            <a:ext cx="923618" cy="376853"/>
          </a:xfrm>
          <a:prstGeom prst="rect">
            <a:avLst/>
          </a:prstGeom>
          <a:noFill/>
        </p:spPr>
        <p:txBody>
          <a:bodyPr wrap="square" lIns="80147" tIns="40074" rIns="80147" bIns="40074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501069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472"/>
            <a:ext cx="9142643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5" y="1606871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501069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marL="0" marR="0" lvl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5" y="3429720"/>
            <a:ext cx="7320689" cy="300640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606871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29" y="1606871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5" y="4406909"/>
            <a:ext cx="7772400" cy="1362075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5" y="2906716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59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719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4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79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1586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518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878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3995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4" y="1606871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4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1" y="1606871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57" y="1913"/>
            <a:ext cx="9142643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5872591"/>
            <a:ext cx="567428" cy="653106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defRPr sz="2400" i="0">
                <a:solidFill>
                  <a:schemeClr val="bg1"/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2" y="1600205"/>
            <a:ext cx="40386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120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979" indent="0">
              <a:buNone/>
              <a:defRPr sz="1900" b="1"/>
            </a:lvl2pPr>
            <a:lvl3pPr marL="871954" indent="0">
              <a:buNone/>
              <a:defRPr sz="1700" b="1"/>
            </a:lvl3pPr>
            <a:lvl4pPr marL="1307933" indent="0">
              <a:buNone/>
              <a:defRPr sz="1500" b="1"/>
            </a:lvl4pPr>
            <a:lvl5pPr marL="1743910" indent="0">
              <a:buNone/>
              <a:defRPr sz="1500" b="1"/>
            </a:lvl5pPr>
            <a:lvl6pPr marL="2179887" indent="0">
              <a:buNone/>
              <a:defRPr sz="1500" b="1"/>
            </a:lvl6pPr>
            <a:lvl7pPr marL="2615864" indent="0">
              <a:buNone/>
              <a:defRPr sz="1500" b="1"/>
            </a:lvl7pPr>
            <a:lvl8pPr marL="3051844" indent="0">
              <a:buNone/>
              <a:defRPr sz="1500" b="1"/>
            </a:lvl8pPr>
            <a:lvl9pPr marL="348781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6" y="1535115"/>
            <a:ext cx="4041775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5979" indent="0">
              <a:buNone/>
              <a:defRPr sz="1900" b="1"/>
            </a:lvl2pPr>
            <a:lvl3pPr marL="871954" indent="0">
              <a:buNone/>
              <a:defRPr sz="1700" b="1"/>
            </a:lvl3pPr>
            <a:lvl4pPr marL="1307933" indent="0">
              <a:buNone/>
              <a:defRPr sz="1500" b="1"/>
            </a:lvl4pPr>
            <a:lvl5pPr marL="1743910" indent="0">
              <a:buNone/>
              <a:defRPr sz="1500" b="1"/>
            </a:lvl5pPr>
            <a:lvl6pPr marL="2179887" indent="0">
              <a:buNone/>
              <a:defRPr sz="1500" b="1"/>
            </a:lvl6pPr>
            <a:lvl7pPr marL="2615864" indent="0">
              <a:buNone/>
              <a:defRPr sz="1500" b="1"/>
            </a:lvl7pPr>
            <a:lvl8pPr marL="3051844" indent="0">
              <a:buNone/>
              <a:defRPr sz="1500" b="1"/>
            </a:lvl8pPr>
            <a:lvl9pPr marL="348781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318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225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321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1" y="273051"/>
            <a:ext cx="3008313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1" y="1435104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35979" indent="0">
              <a:buNone/>
              <a:defRPr sz="1100"/>
            </a:lvl2pPr>
            <a:lvl3pPr marL="871954" indent="0">
              <a:buNone/>
              <a:defRPr sz="1000"/>
            </a:lvl3pPr>
            <a:lvl4pPr marL="1307933" indent="0">
              <a:buNone/>
              <a:defRPr sz="900"/>
            </a:lvl4pPr>
            <a:lvl5pPr marL="1743910" indent="0">
              <a:buNone/>
              <a:defRPr sz="900"/>
            </a:lvl5pPr>
            <a:lvl6pPr marL="2179887" indent="0">
              <a:buNone/>
              <a:defRPr sz="900"/>
            </a:lvl6pPr>
            <a:lvl7pPr marL="2615864" indent="0">
              <a:buNone/>
              <a:defRPr sz="900"/>
            </a:lvl7pPr>
            <a:lvl8pPr marL="3051844" indent="0">
              <a:buNone/>
              <a:defRPr sz="900"/>
            </a:lvl8pPr>
            <a:lvl9pPr marL="34878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440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35979" indent="0">
              <a:buNone/>
              <a:defRPr sz="2700"/>
            </a:lvl2pPr>
            <a:lvl3pPr marL="871954" indent="0">
              <a:buNone/>
              <a:defRPr sz="2300"/>
            </a:lvl3pPr>
            <a:lvl4pPr marL="1307933" indent="0">
              <a:buNone/>
              <a:defRPr sz="1900"/>
            </a:lvl4pPr>
            <a:lvl5pPr marL="1743910" indent="0">
              <a:buNone/>
              <a:defRPr sz="1900"/>
            </a:lvl5pPr>
            <a:lvl6pPr marL="2179887" indent="0">
              <a:buNone/>
              <a:defRPr sz="1900"/>
            </a:lvl6pPr>
            <a:lvl7pPr marL="2615864" indent="0">
              <a:buNone/>
              <a:defRPr sz="1900"/>
            </a:lvl7pPr>
            <a:lvl8pPr marL="3051844" indent="0">
              <a:buNone/>
              <a:defRPr sz="1900"/>
            </a:lvl8pPr>
            <a:lvl9pPr marL="3487819" indent="0">
              <a:buNone/>
              <a:defRPr sz="19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300"/>
            </a:lvl1pPr>
            <a:lvl2pPr marL="435979" indent="0">
              <a:buNone/>
              <a:defRPr sz="1100"/>
            </a:lvl2pPr>
            <a:lvl3pPr marL="871954" indent="0">
              <a:buNone/>
              <a:defRPr sz="1000"/>
            </a:lvl3pPr>
            <a:lvl4pPr marL="1307933" indent="0">
              <a:buNone/>
              <a:defRPr sz="900"/>
            </a:lvl4pPr>
            <a:lvl5pPr marL="1743910" indent="0">
              <a:buNone/>
              <a:defRPr sz="900"/>
            </a:lvl5pPr>
            <a:lvl6pPr marL="2179887" indent="0">
              <a:buNone/>
              <a:defRPr sz="900"/>
            </a:lvl6pPr>
            <a:lvl7pPr marL="2615864" indent="0">
              <a:buNone/>
              <a:defRPr sz="900"/>
            </a:lvl7pPr>
            <a:lvl8pPr marL="3051844" indent="0">
              <a:buNone/>
              <a:defRPr sz="900"/>
            </a:lvl8pPr>
            <a:lvl9pPr marL="348781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1" y="6356360"/>
            <a:ext cx="2133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4" y="6356360"/>
            <a:ext cx="2895600" cy="365125"/>
          </a:xfrm>
          <a:prstGeom prst="rect">
            <a:avLst/>
          </a:prstGeom>
        </p:spPr>
        <p:txBody>
          <a:bodyPr lIns="83635" tIns="41818" rIns="83635" bIns="418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914098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973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111135"/>
            <a:ext cx="8113712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1818" rIns="0" bIns="418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63669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5" tIns="41818" rIns="83635" bIns="41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83635" tIns="41818" rIns="83635" bIns="4181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098"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098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486" y="111130"/>
            <a:ext cx="10525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099" y="1108083"/>
            <a:ext cx="7418387" cy="5556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198" tIns="43599" rIns="87198" bIns="43599" anchor="ctr"/>
          <a:lstStyle/>
          <a:p>
            <a:pPr algn="ctr" defTabSz="914098">
              <a:defRPr/>
            </a:pPr>
            <a:endParaRPr lang="ru-RU" sz="1700" dirty="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89735"/>
            <a:ext cx="9144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0483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5pPr>
      <a:lvl6pPr marL="435979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6pPr>
      <a:lvl7pPr marL="871954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7pPr>
      <a:lvl8pPr marL="1307933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8pPr>
      <a:lvl9pPr marL="1743910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26983" indent="-32698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8463" indent="-2724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943" indent="-2179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5922" indent="-2179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1898" indent="-2179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7877" indent="-217989" algn="l" defTabSz="87195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3853" indent="-217989" algn="l" defTabSz="87195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9831" indent="-217989" algn="l" defTabSz="87195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5810" indent="-217989" algn="l" defTabSz="87195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979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1954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7933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3910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9887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864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1844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7819" algn="l" defTabSz="87195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90" y="111134"/>
            <a:ext cx="8113712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1825" rIns="0" bIns="418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6366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49" tIns="41825" rIns="83649" bIns="41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83649" tIns="41825" rIns="83649" bIns="4182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1485" y="111129"/>
            <a:ext cx="10525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3098" y="1108083"/>
            <a:ext cx="7418387" cy="55563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212" tIns="43606" rIns="87212" bIns="43606" anchor="ctr"/>
          <a:lstStyle/>
          <a:p>
            <a:pPr algn="ctr">
              <a:defRPr/>
            </a:pPr>
            <a:endParaRPr lang="ru-RU" sz="1700" dirty="0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689733"/>
            <a:ext cx="9144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8006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1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5pPr>
      <a:lvl6pPr marL="436050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6pPr>
      <a:lvl7pPr marL="872098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7pPr>
      <a:lvl8pPr marL="1308148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8pPr>
      <a:lvl9pPr marL="1744198" algn="l" rtl="0" fontAlgn="base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27037" indent="-32703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8580" indent="-27253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123" indent="-2180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6173" indent="-2180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222" indent="-2180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8272" indent="-218025" algn="l" defTabSz="87209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4320" indent="-218025" algn="l" defTabSz="87209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0370" indent="-218025" algn="l" defTabSz="87209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6420" indent="-218025" algn="l" defTabSz="87209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050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098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8148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4198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0246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6295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2347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8394" algn="l" defTabSz="87209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3" y="490021"/>
            <a:ext cx="7343873" cy="1110281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3" y="1600200"/>
            <a:ext cx="7343873" cy="4835924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1" y="6041425"/>
            <a:ext cx="619711" cy="631834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lnSpc>
                <a:spcPts val="2104"/>
              </a:lnSpc>
              <a:defRPr sz="24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914239" rtl="0" eaLnBrk="1" latinLnBrk="0" hangingPunct="1">
        <a:lnSpc>
          <a:spcPts val="4558"/>
        </a:lnSpc>
        <a:spcBef>
          <a:spcPct val="0"/>
        </a:spcBef>
        <a:buNone/>
        <a:defRPr sz="37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18641" indent="0" algn="l" defTabSz="914239" rtl="0" eaLnBrk="1" latinLnBrk="0" hangingPunct="1">
        <a:spcBef>
          <a:spcPct val="20000"/>
        </a:spcBef>
        <a:buFont typeface="+mj-lt"/>
        <a:buNone/>
        <a:defRPr sz="32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18641" indent="0" algn="l" defTabSz="914239" rtl="0" eaLnBrk="1" latinLnBrk="0" hangingPunct="1">
        <a:spcBef>
          <a:spcPct val="20000"/>
        </a:spcBef>
        <a:buFont typeface="Arial" pitchFamily="34" charset="0"/>
        <a:buNone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24759" indent="-228197" algn="l" defTabSz="914239" rtl="0" eaLnBrk="1" latinLnBrk="0" hangingPunct="1">
        <a:spcBef>
          <a:spcPct val="20000"/>
        </a:spcBef>
        <a:buFont typeface="Arial" pitchFamily="34" charset="0"/>
        <a:buChar char="•"/>
        <a:defRPr sz="21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15858" algn="just" defTabSz="914239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tabLst/>
        <a:defRPr sz="14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865" indent="0" algn="l" defTabSz="914239" rtl="0" eaLnBrk="1" latinLnBrk="0" hangingPunct="1">
        <a:lnSpc>
          <a:spcPts val="1578"/>
        </a:lnSpc>
        <a:spcBef>
          <a:spcPts val="351"/>
        </a:spcBef>
        <a:buFont typeface="Arial" pitchFamily="34" charset="0"/>
        <a:buNone/>
        <a:defRPr sz="12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4267930" y="6143531"/>
            <a:ext cx="1293556" cy="377475"/>
          </a:xfrm>
          <a:prstGeom prst="rect">
            <a:avLst/>
          </a:prstGeom>
        </p:spPr>
        <p:txBody>
          <a:bodyPr wrap="none" lIns="69023" tIns="34512" rIns="69023" bIns="34512">
            <a:spAutoFit/>
          </a:bodyPr>
          <a:lstStyle>
            <a:defPPr>
              <a:defRPr lang="ru-RU"/>
            </a:defPPr>
            <a:lvl1pPr>
              <a:defRPr sz="2000" b="1">
                <a:solidFill>
                  <a:schemeClr val="bg1"/>
                </a:solidFill>
                <a:latin typeface="Century Schoolbook" panose="02040604050505020304" pitchFamily="18" charset="0"/>
                <a:ea typeface="MS PGothic" panose="020B0600070205080204" pitchFamily="34" charset="-128"/>
                <a:cs typeface="CordiaUPC" panose="020B0304020202020204" pitchFamily="34" charset="-34"/>
              </a:defRPr>
            </a:lvl1pPr>
          </a:lstStyle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19.05.2021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3500438"/>
            <a:ext cx="8786874" cy="142876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bg1"/>
                </a:solidFill>
              </a:rPr>
              <a:t>Налоговые риски предприятий в сфере оборота металлолома, как следствие агрессивной оптимизации НДС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2500306"/>
            <a:ext cx="8715436" cy="936104"/>
          </a:xfrm>
          <a:prstGeom prst="rect">
            <a:avLst/>
          </a:prstGeom>
        </p:spPr>
        <p:txBody>
          <a:bodyPr vert="horz" wrap="square" lIns="104299" tIns="52150" rIns="104299" bIns="5215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200" b="1" dirty="0">
                <a:latin typeface="+mj-lt"/>
                <a:ea typeface="+mj-ea"/>
                <a:cs typeface="+mj-cs"/>
              </a:rPr>
              <a:t>Межрегиональная инспекция Федеральной налоговой службы </a:t>
            </a:r>
          </a:p>
          <a:p>
            <a:pPr algn="ctr">
              <a:spcBef>
                <a:spcPct val="0"/>
              </a:spcBef>
            </a:pPr>
            <a:r>
              <a:rPr lang="ru-RU" sz="2200" b="1" dirty="0">
                <a:latin typeface="+mj-lt"/>
                <a:ea typeface="+mj-ea"/>
                <a:cs typeface="+mj-cs"/>
              </a:rPr>
              <a:t>по крупнейшим налогоплательщикам № 5</a:t>
            </a:r>
          </a:p>
        </p:txBody>
      </p:sp>
    </p:spTree>
    <p:extLst>
      <p:ext uri="{BB962C8B-B14F-4D97-AF65-F5344CB8AC3E}">
        <p14:creationId xmlns="" xmlns:p14="http://schemas.microsoft.com/office/powerpoint/2010/main" val="28667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416613" y="116624"/>
            <a:ext cx="8463184" cy="720080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История изменения налогообложения НДС в отрасли в Российской Федерации</a:t>
            </a:r>
            <a:endParaRPr lang="ru-RU" sz="1600" b="1" dirty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" name="Group 24"/>
          <p:cNvGrpSpPr/>
          <p:nvPr/>
        </p:nvGrpSpPr>
        <p:grpSpPr>
          <a:xfrm>
            <a:off x="-1021" y="861981"/>
            <a:ext cx="9325549" cy="5224872"/>
            <a:chOff x="-14295" y="1657520"/>
            <a:chExt cx="9480190" cy="2483970"/>
          </a:xfrm>
        </p:grpSpPr>
        <p:sp>
          <p:nvSpPr>
            <p:cNvPr id="105" name="右箭头 83"/>
            <p:cNvSpPr/>
            <p:nvPr/>
          </p:nvSpPr>
          <p:spPr>
            <a:xfrm>
              <a:off x="-14290" y="2669610"/>
              <a:ext cx="7357324" cy="295275"/>
            </a:xfrm>
            <a:prstGeom prst="righ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lt1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06" name="圆角右箭头 84"/>
            <p:cNvSpPr/>
            <p:nvPr/>
          </p:nvSpPr>
          <p:spPr>
            <a:xfrm rot="5400000" flipH="1">
              <a:off x="2895417" y="-758016"/>
              <a:ext cx="533400" cy="6321851"/>
            </a:xfrm>
            <a:prstGeom prst="bentArrow">
              <a:avLst/>
            </a:prstGeom>
            <a:solidFill>
              <a:srgbClr val="A6A6A6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lt1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07" name="圆角右箭头 85"/>
            <p:cNvSpPr/>
            <p:nvPr/>
          </p:nvSpPr>
          <p:spPr>
            <a:xfrm rot="16200000" flipH="1" flipV="1">
              <a:off x="2536992" y="429084"/>
              <a:ext cx="532209" cy="5603811"/>
            </a:xfrm>
            <a:prstGeom prst="bentArrow">
              <a:avLst/>
            </a:prstGeom>
            <a:solidFill>
              <a:srgbClr val="F79600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lt1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08" name="圆角右箭头 86"/>
            <p:cNvSpPr/>
            <p:nvPr/>
          </p:nvSpPr>
          <p:spPr>
            <a:xfrm rot="5400000" flipH="1">
              <a:off x="1803848" y="332361"/>
              <a:ext cx="533400" cy="4141097"/>
            </a:xfrm>
            <a:prstGeom prst="bentArrow">
              <a:avLst/>
            </a:prstGeom>
            <a:solidFill>
              <a:srgbClr val="4F81BD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lt1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2" name="圆角右箭头 87"/>
            <p:cNvSpPr/>
            <p:nvPr/>
          </p:nvSpPr>
          <p:spPr>
            <a:xfrm rot="5400000" flipH="1">
              <a:off x="906263" y="1220270"/>
              <a:ext cx="533400" cy="2374505"/>
            </a:xfrm>
            <a:prstGeom prst="bentArrow">
              <a:avLst>
                <a:gd name="adj1" fmla="val 28866"/>
                <a:gd name="adj2" fmla="val 25000"/>
                <a:gd name="adj3" fmla="val 25000"/>
                <a:gd name="adj4" fmla="val 43750"/>
              </a:avLst>
            </a:prstGeom>
            <a:solidFill>
              <a:srgbClr val="1D927D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3" name="圆角右箭头 88"/>
            <p:cNvSpPr/>
            <p:nvPr/>
          </p:nvSpPr>
          <p:spPr>
            <a:xfrm rot="16200000" flipH="1" flipV="1">
              <a:off x="1543286" y="1421599"/>
              <a:ext cx="532209" cy="3618781"/>
            </a:xfrm>
            <a:prstGeom prst="bentArrow">
              <a:avLst/>
            </a:prstGeom>
            <a:solidFill>
              <a:srgbClr val="8064A2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lt1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4" name="矩形 89"/>
            <p:cNvSpPr/>
            <p:nvPr/>
          </p:nvSpPr>
          <p:spPr>
            <a:xfrm>
              <a:off x="7511363" y="2674221"/>
              <a:ext cx="1954532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С 2019 – </a:t>
              </a:r>
              <a:r>
                <a:rPr lang="ru-RU" altLang="zh-CN" sz="1400" b="1" dirty="0" err="1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н.в</a:t>
              </a:r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.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5" name="矩形 90"/>
            <p:cNvSpPr/>
            <p:nvPr/>
          </p:nvSpPr>
          <p:spPr>
            <a:xfrm>
              <a:off x="7511363" y="2780379"/>
              <a:ext cx="1665357" cy="23777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Агентский НДС, ставка </a:t>
              </a:r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20%</a:t>
              </a:r>
              <a:endPara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矩形 91"/>
            <p:cNvSpPr/>
            <p:nvPr/>
          </p:nvSpPr>
          <p:spPr>
            <a:xfrm>
              <a:off x="589645" y="3568011"/>
              <a:ext cx="977264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2001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7" name="矩形 92"/>
            <p:cNvSpPr/>
            <p:nvPr/>
          </p:nvSpPr>
          <p:spPr>
            <a:xfrm>
              <a:off x="574044" y="3696146"/>
              <a:ext cx="1665357" cy="34019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НДС 20% </a:t>
              </a:r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 лом </a:t>
              </a:r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черных и цветных </a:t>
              </a:r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металлов</a:t>
              </a:r>
            </a:p>
          </p:txBody>
        </p:sp>
        <p:sp>
          <p:nvSpPr>
            <p:cNvPr id="118" name="矩形 93"/>
            <p:cNvSpPr/>
            <p:nvPr/>
          </p:nvSpPr>
          <p:spPr>
            <a:xfrm>
              <a:off x="730004" y="1657520"/>
              <a:ext cx="1792157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2004-2005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19" name="矩形 94"/>
            <p:cNvSpPr/>
            <p:nvPr/>
          </p:nvSpPr>
          <p:spPr>
            <a:xfrm>
              <a:off x="730004" y="1778957"/>
              <a:ext cx="2158771" cy="34019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НДС </a:t>
              </a:r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18% </a:t>
              </a:r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на </a:t>
              </a:r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лом черных и цветных металлов</a:t>
              </a:r>
              <a:endPara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矩形 95"/>
            <p:cNvSpPr/>
            <p:nvPr/>
          </p:nvSpPr>
          <p:spPr>
            <a:xfrm>
              <a:off x="2727107" y="3558128"/>
              <a:ext cx="1320076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2006-2007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21" name="矩形 96"/>
            <p:cNvSpPr/>
            <p:nvPr/>
          </p:nvSpPr>
          <p:spPr>
            <a:xfrm>
              <a:off x="2749595" y="3698869"/>
              <a:ext cx="1665357" cy="44262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Лом черных и цветных </a:t>
              </a:r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металлов</a:t>
              </a:r>
            </a:p>
            <a:p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не подлежали налогообложению</a:t>
              </a:r>
              <a:endPara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2" name="矩形 97"/>
            <p:cNvSpPr/>
            <p:nvPr/>
          </p:nvSpPr>
          <p:spPr>
            <a:xfrm>
              <a:off x="3368627" y="1657520"/>
              <a:ext cx="977264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2008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23" name="矩形 98"/>
            <p:cNvSpPr/>
            <p:nvPr/>
          </p:nvSpPr>
          <p:spPr>
            <a:xfrm>
              <a:off x="3368626" y="1778827"/>
              <a:ext cx="1665357" cy="23777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НДС 18% на лом черных </a:t>
              </a:r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металлов</a:t>
              </a:r>
              <a:endPara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矩形 99"/>
            <p:cNvSpPr/>
            <p:nvPr/>
          </p:nvSpPr>
          <p:spPr>
            <a:xfrm>
              <a:off x="4849226" y="3565420"/>
              <a:ext cx="1317237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2009-2017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25" name="矩形 100"/>
            <p:cNvSpPr/>
            <p:nvPr/>
          </p:nvSpPr>
          <p:spPr>
            <a:xfrm>
              <a:off x="4852541" y="3698869"/>
              <a:ext cx="3368919" cy="44262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Лом </a:t>
              </a:r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черных и цветных металлов</a:t>
              </a:r>
            </a:p>
            <a:p>
              <a:r>
                <a:rPr lang="ru-RU" altLang="zh-CN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не подлежали налогообложению. Однако у налогоплательщика было право отказаться от данной льготы</a:t>
              </a:r>
              <a:endPara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矩形 101"/>
            <p:cNvSpPr/>
            <p:nvPr/>
          </p:nvSpPr>
          <p:spPr>
            <a:xfrm>
              <a:off x="5414625" y="1657520"/>
              <a:ext cx="977264" cy="13534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ru-RU" altLang="zh-CN" sz="1400" b="1" dirty="0" smtClean="0">
                  <a:solidFill>
                    <a:srgbClr val="CC0000"/>
                  </a:solidFill>
                  <a:latin typeface="Times New Roman" pitchFamily="18" charset="0"/>
                  <a:ea typeface="微软雅黑"/>
                  <a:cs typeface="Times New Roman" pitchFamily="18" charset="0"/>
                  <a:sym typeface="微软雅黑"/>
                </a:rPr>
                <a:t>С 2018</a:t>
              </a:r>
              <a:endParaRPr lang="zh-CN" altLang="en-US" sz="1400" b="1" dirty="0">
                <a:solidFill>
                  <a:srgbClr val="CC0000"/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  <p:sp>
          <p:nvSpPr>
            <p:cNvPr id="127" name="矩形 102"/>
            <p:cNvSpPr/>
            <p:nvPr/>
          </p:nvSpPr>
          <p:spPr>
            <a:xfrm>
              <a:off x="5414626" y="1777467"/>
              <a:ext cx="1665357" cy="23777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Агентский НДС, ставка 18%</a:t>
              </a:r>
            </a:p>
          </p:txBody>
        </p:sp>
        <p:sp>
          <p:nvSpPr>
            <p:cNvPr id="128" name="圆角右箭头 103"/>
            <p:cNvSpPr/>
            <p:nvPr/>
          </p:nvSpPr>
          <p:spPr>
            <a:xfrm rot="16200000" flipH="1" flipV="1">
              <a:off x="537670" y="2412926"/>
              <a:ext cx="532208" cy="1636138"/>
            </a:xfrm>
            <a:prstGeom prst="bentArrow">
              <a:avLst>
                <a:gd name="adj1" fmla="val 27931"/>
                <a:gd name="adj2" fmla="val 25000"/>
                <a:gd name="adj3" fmla="val 25000"/>
                <a:gd name="adj4" fmla="val 43750"/>
              </a:avLst>
            </a:prstGeom>
            <a:solidFill>
              <a:srgbClr val="AE3B2F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/>
                <a:cs typeface="Times New Roman" pitchFamily="18" charset="0"/>
                <a:sym typeface="微软雅黑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4114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416613" y="116624"/>
            <a:ext cx="8463184" cy="720080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История изменения налогообложения НДС в отрасли в Европейском Союзе</a:t>
            </a:r>
            <a:endParaRPr lang="ru-RU" sz="1600" b="1" dirty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2573" y="1412776"/>
            <a:ext cx="8993732" cy="4536504"/>
            <a:chOff x="89610" y="1628800"/>
            <a:chExt cx="8993732" cy="424847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89610" y="1628800"/>
              <a:ext cx="2495118" cy="4248472"/>
            </a:xfrm>
            <a:prstGeom prst="roundRect">
              <a:avLst>
                <a:gd name="adj" fmla="val 10130"/>
              </a:avLst>
            </a:prstGeom>
            <a:solidFill>
              <a:srgbClr val="1D927D"/>
            </a:solidFill>
            <a:ln>
              <a:solidFill>
                <a:srgbClr val="1D92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«Реверс-НДС»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на лом в ЕС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sz="16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en-US" sz="16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До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2006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Испания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Франция, Италия; 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2006 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Венгрия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2007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Австрия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Нидерланды;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2008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Румыния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Болгария;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2009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Словакия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; 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2010 - Словения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Литва;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2011 - Германия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Эстония, Чехия, Польша; </a:t>
              </a:r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 2013- Швеция.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2648620" y="3501008"/>
              <a:ext cx="703260" cy="504056"/>
            </a:xfrm>
            <a:prstGeom prst="rightArrow">
              <a:avLst/>
            </a:prstGeom>
            <a:gradFill flip="none" rotWithShape="1">
              <a:gsLst>
                <a:gs pos="0">
                  <a:srgbClr val="1D927D"/>
                </a:gs>
                <a:gs pos="100000">
                  <a:srgbClr val="4F81BD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3351880" y="1628800"/>
              <a:ext cx="2495118" cy="4248472"/>
            </a:xfrm>
            <a:prstGeom prst="roundRect">
              <a:avLst>
                <a:gd name="adj" fmla="val 10130"/>
              </a:avLst>
            </a:prstGeom>
            <a:solidFill>
              <a:srgbClr val="4F81BD"/>
            </a:solidFill>
            <a:ln>
              <a:solidFill>
                <a:srgbClr val="4F8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latin typeface="Times New Roman" pitchFamily="18" charset="0"/>
                  <a:cs typeface="Times New Roman" pitchFamily="18" charset="0"/>
                </a:rPr>
                <a:t>В результате</a:t>
              </a:r>
              <a:r>
                <a:rPr lang="en-US" sz="1400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ru-RU" sz="14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4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1.«Схемы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незаконной оптимизации» с ломом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упразднены;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2.Начались «проблемы»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с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налогообложением полуфабрикатов, произведенных </a:t>
              </a:r>
              <a:r>
                <a:rPr lang="ru-RU" sz="1400" dirty="0">
                  <a:latin typeface="Times New Roman" pitchFamily="18" charset="0"/>
                  <a:cs typeface="Times New Roman" pitchFamily="18" charset="0"/>
                </a:rPr>
                <a:t>из лома;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3.Ломоперерабатывающие заводы заинтересованы в «Реверс-НДС» на полуфабрикаты из лома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Стрелка вправо 35"/>
            <p:cNvSpPr/>
            <p:nvPr/>
          </p:nvSpPr>
          <p:spPr>
            <a:xfrm>
              <a:off x="5899573" y="3501008"/>
              <a:ext cx="703260" cy="504056"/>
            </a:xfrm>
            <a:prstGeom prst="rightArrow">
              <a:avLst/>
            </a:prstGeom>
            <a:gradFill flip="none" rotWithShape="1">
              <a:gsLst>
                <a:gs pos="100000">
                  <a:srgbClr val="8064A2"/>
                </a:gs>
                <a:gs pos="0">
                  <a:srgbClr val="4F81BD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6588224" y="1628800"/>
              <a:ext cx="2495118" cy="4248472"/>
            </a:xfrm>
            <a:prstGeom prst="roundRect">
              <a:avLst>
                <a:gd name="adj" fmla="val 10130"/>
              </a:avLst>
            </a:prstGeom>
            <a:solidFill>
              <a:srgbClr val="8064A2"/>
            </a:solidFill>
            <a:ln>
              <a:solidFill>
                <a:srgbClr val="8064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latin typeface="Times New Roman" pitchFamily="18" charset="0"/>
                  <a:cs typeface="Times New Roman" pitchFamily="18" charset="0"/>
                </a:rPr>
                <a:t>Ряд стран ЕС пролонгировало Реверс-НДС до полуфабрикатов</a:t>
              </a:r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16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Медь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аноды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катоды, катанка - Германия, Австрия, Польша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Алюминий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чушки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, катанка - Германия, Австрия, Польша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Сталь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различные </a:t>
              </a:r>
              <a:r>
                <a:rPr lang="ru-RU" sz="1600" dirty="0">
                  <a:latin typeface="Times New Roman" pitchFamily="18" charset="0"/>
                  <a:cs typeface="Times New Roman" pitchFamily="18" charset="0"/>
                </a:rPr>
                <a:t>продукты - Венгрия, Польша.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8647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42910" y="285728"/>
            <a:ext cx="8286808" cy="830787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Текущая проблематика в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отрасли </a:t>
            </a: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заготовки, хранения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переработки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лома и </a:t>
            </a:r>
            <a:endParaRPr lang="ru-RU" b="1" dirty="0" smtClean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отходов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цветных металлов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79521" y="1412776"/>
            <a:ext cx="8485764" cy="4752528"/>
            <a:chOff x="294442" y="1340768"/>
            <a:chExt cx="8248672" cy="4752528"/>
          </a:xfrm>
        </p:grpSpPr>
        <p:sp>
          <p:nvSpPr>
            <p:cNvPr id="2" name="Блок-схема: дисплей 1"/>
            <p:cNvSpPr/>
            <p:nvPr/>
          </p:nvSpPr>
          <p:spPr>
            <a:xfrm>
              <a:off x="294442" y="1340768"/>
              <a:ext cx="8248672" cy="2160240"/>
            </a:xfrm>
            <a:prstGeom prst="flowChartDisplay">
              <a:avLst/>
            </a:prstGeom>
            <a:solidFill>
              <a:srgbClr val="1D927D"/>
            </a:solidFill>
            <a:ln>
              <a:solidFill>
                <a:srgbClr val="1D927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kern="0" cap="all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Текущая </a:t>
              </a:r>
              <a:r>
                <a:rPr lang="ru-RU" sz="20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ситуация</a:t>
              </a:r>
              <a:r>
                <a:rPr lang="en-US" sz="20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ru-RU" sz="1600" kern="0" cap="all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недобросовестными Налогоплательщиками</a:t>
              </a:r>
              <a:r>
                <a:rPr lang="ru-RU" sz="16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занимающимися заготовкой, хранением и переработкой лома и отходов цветных </a:t>
              </a:r>
              <a:r>
                <a:rPr lang="ru-RU" sz="1600" kern="0" cap="all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металлов, </a:t>
              </a:r>
              <a:r>
                <a:rPr lang="ru-RU" sz="16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используются схемы незаконной оптимизации НДС</a:t>
              </a:r>
              <a:r>
                <a:rPr lang="ru-RU" sz="1600" kern="0" cap="all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Блок-схема: дисплей 6"/>
            <p:cNvSpPr/>
            <p:nvPr/>
          </p:nvSpPr>
          <p:spPr>
            <a:xfrm>
              <a:off x="294442" y="3933056"/>
              <a:ext cx="8248672" cy="2160240"/>
            </a:xfrm>
            <a:prstGeom prst="flowChartDisplay">
              <a:avLst/>
            </a:prstGeom>
            <a:solidFill>
              <a:srgbClr val="AE3B2F"/>
            </a:solidFill>
            <a:ln>
              <a:solidFill>
                <a:srgbClr val="AE3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ru-RU" sz="20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Проблема: </a:t>
              </a:r>
              <a:endParaRPr lang="en-US" sz="2000" kern="0" cap="all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600" kern="0" cap="all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недобросовестные </a:t>
              </a:r>
              <a:r>
                <a:rPr lang="ru-RU" sz="1600" kern="0" cap="all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Налогоплательщики-участники отрасли за счет применения схем незаконной оптимизации НДС получают конкурентное преимущество, что приводит к стагнации экономического развития всей отрасли и к бюджетным расходам в виде неуплаченного НДС.</a:t>
              </a:r>
              <a:endPara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Блок-схема: узел 4"/>
          <p:cNvSpPr/>
          <p:nvPr/>
        </p:nvSpPr>
        <p:spPr>
          <a:xfrm>
            <a:off x="8001376" y="1934834"/>
            <a:ext cx="1080120" cy="11161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8001376" y="4527122"/>
            <a:ext cx="1080120" cy="1116124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98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>
          <a:xfrm>
            <a:off x="4716016" y="2098429"/>
            <a:ext cx="0" cy="898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418144" y="3452135"/>
            <a:ext cx="1123951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2413008" y="3667125"/>
            <a:ext cx="116099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372" name="TextBox 24"/>
          <p:cNvSpPr txBox="1">
            <a:spLocks noChangeArrowheads="1"/>
          </p:cNvSpPr>
          <p:nvPr/>
        </p:nvSpPr>
        <p:spPr bwMode="auto">
          <a:xfrm rot="19568029">
            <a:off x="5605198" y="4669114"/>
            <a:ext cx="2232025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поставка лома</a:t>
            </a:r>
          </a:p>
        </p:txBody>
      </p:sp>
      <p:sp>
        <p:nvSpPr>
          <p:cNvPr id="15373" name="TextBox 4"/>
          <p:cNvSpPr txBox="1">
            <a:spLocks noChangeArrowheads="1"/>
          </p:cNvSpPr>
          <p:nvPr/>
        </p:nvSpPr>
        <p:spPr bwMode="auto">
          <a:xfrm>
            <a:off x="5441324" y="3212977"/>
            <a:ext cx="1158875" cy="19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15374" name="TextBox 5"/>
          <p:cNvSpPr txBox="1">
            <a:spLocks noChangeArrowheads="1"/>
          </p:cNvSpPr>
          <p:nvPr/>
        </p:nvSpPr>
        <p:spPr bwMode="auto">
          <a:xfrm>
            <a:off x="4566034" y="4298914"/>
            <a:ext cx="1690832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Переработка сырья (лом, отходы)</a:t>
            </a:r>
            <a:r>
              <a:rPr lang="en-US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давальческой основе</a:t>
            </a:r>
          </a:p>
        </p:txBody>
      </p:sp>
      <p:sp>
        <p:nvSpPr>
          <p:cNvPr id="15375" name="TextBox 6"/>
          <p:cNvSpPr txBox="1">
            <a:spLocks noChangeArrowheads="1"/>
          </p:cNvSpPr>
          <p:nvPr/>
        </p:nvSpPr>
        <p:spPr bwMode="auto">
          <a:xfrm>
            <a:off x="1527388" y="2653619"/>
            <a:ext cx="1388428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ТМЦ (с НДС)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flipV="1">
            <a:off x="2230059" y="3401183"/>
            <a:ext cx="1300163" cy="158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77" name="TextBox 8"/>
          <p:cNvSpPr txBox="1">
            <a:spLocks noChangeArrowheads="1"/>
          </p:cNvSpPr>
          <p:nvPr/>
        </p:nvSpPr>
        <p:spPr bwMode="auto">
          <a:xfrm>
            <a:off x="2245265" y="3207591"/>
            <a:ext cx="136366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1647905" y="2373315"/>
            <a:ext cx="0" cy="695648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80" name="TextBox 24"/>
          <p:cNvSpPr txBox="1">
            <a:spLocks noChangeArrowheads="1"/>
          </p:cNvSpPr>
          <p:nvPr/>
        </p:nvSpPr>
        <p:spPr bwMode="auto">
          <a:xfrm rot="1921832">
            <a:off x="1610968" y="4773218"/>
            <a:ext cx="159083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поставка ТМЦ</a:t>
            </a:r>
          </a:p>
        </p:txBody>
      </p:sp>
      <p:sp>
        <p:nvSpPr>
          <p:cNvPr id="15381" name="TextBox 66"/>
          <p:cNvSpPr txBox="1">
            <a:spLocks noChangeArrowheads="1"/>
          </p:cNvSpPr>
          <p:nvPr/>
        </p:nvSpPr>
        <p:spPr bwMode="auto">
          <a:xfrm>
            <a:off x="2267746" y="3679025"/>
            <a:ext cx="139223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ТМЦ (с НДС)</a:t>
            </a:r>
          </a:p>
        </p:txBody>
      </p:sp>
      <p:cxnSp>
        <p:nvCxnSpPr>
          <p:cNvPr id="72" name="Прямая со стрелкой 71"/>
          <p:cNvCxnSpPr>
            <a:stCxn id="17" idx="2"/>
            <a:endCxn id="53" idx="0"/>
          </p:cNvCxnSpPr>
          <p:nvPr/>
        </p:nvCxnSpPr>
        <p:spPr>
          <a:xfrm>
            <a:off x="4506921" y="4082803"/>
            <a:ext cx="20108" cy="786359"/>
          </a:xfrm>
          <a:prstGeom prst="straightConnector1">
            <a:avLst/>
          </a:prstGeom>
          <a:ln w="28575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0" idx="2"/>
            <a:endCxn id="53" idx="3"/>
          </p:cNvCxnSpPr>
          <p:nvPr/>
        </p:nvCxnSpPr>
        <p:spPr>
          <a:xfrm flipH="1">
            <a:off x="5508104" y="4082804"/>
            <a:ext cx="2029354" cy="1329283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53" idx="1"/>
            <a:endCxn id="18" idx="2"/>
          </p:cNvCxnSpPr>
          <p:nvPr/>
        </p:nvCxnSpPr>
        <p:spPr>
          <a:xfrm flipH="1" flipV="1">
            <a:off x="1431933" y="4082803"/>
            <a:ext cx="2114020" cy="132928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796894" y="2372359"/>
            <a:ext cx="0" cy="618492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24"/>
          <p:cNvSpPr txBox="1">
            <a:spLocks noChangeArrowheads="1"/>
          </p:cNvSpPr>
          <p:nvPr/>
        </p:nvSpPr>
        <p:spPr bwMode="auto">
          <a:xfrm>
            <a:off x="4860656" y="2516842"/>
            <a:ext cx="1400174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налоговый вычет ("бумажный НДС")</a:t>
            </a:r>
          </a:p>
        </p:txBody>
      </p:sp>
      <p:sp>
        <p:nvSpPr>
          <p:cNvPr id="15394" name="TextBox 24"/>
          <p:cNvSpPr txBox="1">
            <a:spLocks noChangeArrowheads="1"/>
          </p:cNvSpPr>
          <p:nvPr/>
        </p:nvSpPr>
        <p:spPr bwMode="auto">
          <a:xfrm>
            <a:off x="7777895" y="2575141"/>
            <a:ext cx="105124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7308304" y="2358750"/>
            <a:ext cx="0" cy="632103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96" name="TextBox 4"/>
          <p:cNvSpPr txBox="1">
            <a:spLocks noChangeArrowheads="1"/>
          </p:cNvSpPr>
          <p:nvPr/>
        </p:nvSpPr>
        <p:spPr bwMode="auto">
          <a:xfrm>
            <a:off x="6478382" y="2581945"/>
            <a:ext cx="81946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42976" y="214290"/>
            <a:ext cx="7000924" cy="633106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Схема № 1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образования несформированного источника </a:t>
            </a: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НДС</a:t>
            </a:r>
            <a:endParaRPr lang="ru-RU" b="1" dirty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187624" y="2309167"/>
            <a:ext cx="0" cy="68168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8"/>
          <p:cNvSpPr txBox="1">
            <a:spLocks noChangeArrowheads="1"/>
          </p:cNvSpPr>
          <p:nvPr/>
        </p:nvSpPr>
        <p:spPr bwMode="auto">
          <a:xfrm>
            <a:off x="294442" y="2619130"/>
            <a:ext cx="995459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619673" y="6008063"/>
            <a:ext cx="5776610" cy="6760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>
              <a:spcAft>
                <a:spcPts val="453"/>
              </a:spcAft>
              <a:defRPr/>
            </a:pPr>
            <a:r>
              <a:rPr lang="ru-RU" alt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		</a:t>
            </a:r>
            <a:endParaRPr lang="ru-RU" alt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V="1">
            <a:off x="1629337" y="6157539"/>
            <a:ext cx="546500" cy="102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3287604" y="6159167"/>
            <a:ext cx="537389" cy="624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3225261" y="6539037"/>
            <a:ext cx="608830" cy="239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133834" y="6403617"/>
            <a:ext cx="837982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en-US" sz="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покупка лома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43362" y="6058433"/>
            <a:ext cx="1166349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фиктивная покупка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773913" y="6065378"/>
            <a:ext cx="1428224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реальное движение ТМЦ (поставка ТМЦ) </a:t>
            </a:r>
            <a:endParaRPr lang="ru-RU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3793343" y="6384554"/>
            <a:ext cx="1314506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pPr>
              <a:spcAft>
                <a:spcPts val="453"/>
              </a:spcAft>
              <a:defRPr/>
            </a:pP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– движение денежных средств (покупка с НДС)</a:t>
            </a:r>
            <a:endParaRPr lang="ru-RU" alt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 flipV="1">
            <a:off x="1661037" y="6502719"/>
            <a:ext cx="514803" cy="176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5265407" y="6132552"/>
            <a:ext cx="590672" cy="9179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891599" y="6040389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Поставка лома</a:t>
            </a:r>
            <a:endParaRPr lang="ru-RU" sz="800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 flipV="1">
            <a:off x="5274932" y="6370308"/>
            <a:ext cx="590672" cy="9179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901124" y="6278146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Услуги по переработке</a:t>
            </a:r>
          </a:p>
        </p:txBody>
      </p:sp>
      <p:sp>
        <p:nvSpPr>
          <p:cNvPr id="65" name="5-конечная звезда 64"/>
          <p:cNvSpPr/>
          <p:nvPr/>
        </p:nvSpPr>
        <p:spPr>
          <a:xfrm>
            <a:off x="5670461" y="6486395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5940153" y="6475901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Выгодоприобретатель</a:t>
            </a: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5487996" y="3645024"/>
            <a:ext cx="112796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3" name="TextBox 66"/>
          <p:cNvSpPr txBox="1">
            <a:spLocks noChangeArrowheads="1"/>
          </p:cNvSpPr>
          <p:nvPr/>
        </p:nvSpPr>
        <p:spPr bwMode="auto">
          <a:xfrm>
            <a:off x="5579155" y="3645026"/>
            <a:ext cx="899227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 (без НДС)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25848" y="2996954"/>
            <a:ext cx="1962151" cy="1085849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звено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(подконтрольно заводу-производителю </a:t>
            </a:r>
            <a:r>
              <a:rPr lang="ru-RU" altLang="ru-RU" sz="11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поставщику меде</a:t>
            </a:r>
            <a:r>
              <a:rPr lang="en-US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содержащего сырья</a:t>
            </a:r>
            <a:endParaRPr lang="en-US" altLang="ru-RU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0857" y="2996953"/>
            <a:ext cx="1962151" cy="108585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 медесодержащей продукции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42097" y="2996952"/>
            <a:ext cx="1990725" cy="1085851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Ломозаготовительные компании </a:t>
            </a:r>
          </a:p>
          <a:p>
            <a:pPr algn="ctr">
              <a:defRPr/>
            </a:pPr>
            <a:r>
              <a:rPr lang="ru-RU" alt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(реальные поставщики лома и отходов цветных металлов)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525848" y="1196977"/>
            <a:ext cx="1962151" cy="1176336"/>
          </a:xfrm>
          <a:prstGeom prst="roundRect">
            <a:avLst/>
          </a:prstGeom>
          <a:solidFill>
            <a:srgbClr val="AE3B2F"/>
          </a:solidFill>
          <a:ln w="12700">
            <a:solidFill>
              <a:srgbClr val="AE3B2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Технические, транзитные и конечные компании – источники разрывов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50857" y="1196977"/>
            <a:ext cx="1962151" cy="1176336"/>
          </a:xfrm>
          <a:prstGeom prst="roundRect">
            <a:avLst/>
          </a:prstGeom>
          <a:solidFill>
            <a:srgbClr val="4F81BD"/>
          </a:solidFill>
          <a:ln w="12700">
            <a:solidFill>
              <a:srgbClr val="4F81B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Кабельные заводы </a:t>
            </a:r>
            <a:r>
              <a:rPr lang="ru-RU" sz="1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(производство проводов и кабелей)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558572" y="1196977"/>
            <a:ext cx="1957777" cy="1176336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ИП и юридические лица</a:t>
            </a:r>
            <a:r>
              <a:rPr lang="en-US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УСН, ОСНО)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545955" y="4869160"/>
            <a:ext cx="1962151" cy="108585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Завод-производитель медесодержащей продукции</a:t>
            </a:r>
          </a:p>
        </p:txBody>
      </p:sp>
      <p:sp>
        <p:nvSpPr>
          <p:cNvPr id="64" name="5-конечная звезда 63"/>
          <p:cNvSpPr/>
          <p:nvPr/>
        </p:nvSpPr>
        <p:spPr>
          <a:xfrm>
            <a:off x="2111034" y="3802988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  <p:cxnSp>
        <p:nvCxnSpPr>
          <p:cNvPr id="55" name="Прямая со стрелкой 54"/>
          <p:cNvCxnSpPr/>
          <p:nvPr/>
        </p:nvCxnSpPr>
        <p:spPr>
          <a:xfrm flipV="1">
            <a:off x="4394917" y="2372359"/>
            <a:ext cx="0" cy="6160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4"/>
          <p:cNvSpPr txBox="1">
            <a:spLocks noChangeArrowheads="1"/>
          </p:cNvSpPr>
          <p:nvPr/>
        </p:nvSpPr>
        <p:spPr bwMode="auto">
          <a:xfrm>
            <a:off x="3225263" y="2581946"/>
            <a:ext cx="1158875" cy="31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реальной оплаты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множение 4"/>
          <p:cNvSpPr/>
          <p:nvPr/>
        </p:nvSpPr>
        <p:spPr>
          <a:xfrm>
            <a:off x="4211962" y="2543369"/>
            <a:ext cx="364237" cy="413308"/>
          </a:xfrm>
          <a:prstGeom prst="mathMultiply">
            <a:avLst>
              <a:gd name="adj1" fmla="val 73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Century Schoolbook" panose="02040604050505020304" pitchFamily="18" charset="0"/>
              </a:rPr>
              <a:t>5</a:t>
            </a:r>
            <a:endParaRPr lang="ru-RU" sz="2100" dirty="0">
              <a:latin typeface="Century Schoolbook" panose="02040604050505020304" pitchFamily="18" charset="0"/>
            </a:endParaRPr>
          </a:p>
        </p:txBody>
      </p:sp>
      <p:sp>
        <p:nvSpPr>
          <p:cNvPr id="79" name="5-конечная звезда 78"/>
          <p:cNvSpPr/>
          <p:nvPr/>
        </p:nvSpPr>
        <p:spPr>
          <a:xfrm>
            <a:off x="5220183" y="5733256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9956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/>
      <p:bldP spid="15373" grpId="0"/>
      <p:bldP spid="15374" grpId="0"/>
      <p:bldP spid="15375" grpId="0"/>
      <p:bldP spid="15377" grpId="0"/>
      <p:bldP spid="15380" grpId="0"/>
      <p:bldP spid="15381" grpId="0"/>
      <p:bldP spid="15393" grpId="0"/>
      <p:bldP spid="15394" grpId="0"/>
      <p:bldP spid="15396" grpId="0"/>
      <p:bldP spid="57" grpId="0"/>
      <p:bldP spid="60" grpId="0" animBg="1"/>
      <p:bldP spid="69" grpId="0"/>
      <p:bldP spid="70" grpId="0"/>
      <p:bldP spid="71" grpId="0"/>
      <p:bldP spid="73" grpId="0"/>
      <p:bldP spid="76" grpId="0"/>
      <p:bldP spid="78" grpId="0"/>
      <p:bldP spid="65" grpId="0" animBg="1"/>
      <p:bldP spid="66" grpId="0"/>
      <p:bldP spid="83" grpId="0"/>
      <p:bldP spid="17" grpId="0" animBg="1"/>
      <p:bldP spid="18" grpId="0" animBg="1"/>
      <p:bldP spid="20" grpId="0" animBg="1"/>
      <p:bldP spid="23" grpId="0" animBg="1"/>
      <p:bldP spid="54" grpId="0" animBg="1"/>
      <p:bldP spid="46" grpId="0" animBg="1"/>
      <p:bldP spid="53" grpId="0" animBg="1"/>
      <p:bldP spid="64" grpId="0" animBg="1"/>
      <p:bldP spid="58" grpId="0"/>
      <p:bldP spid="5" grpId="0" animBg="1"/>
      <p:bldP spid="7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Прямая со стрелкой 47"/>
          <p:cNvCxnSpPr/>
          <p:nvPr/>
        </p:nvCxnSpPr>
        <p:spPr>
          <a:xfrm flipV="1">
            <a:off x="4324177" y="2411868"/>
            <a:ext cx="839" cy="98463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788031" y="2420890"/>
            <a:ext cx="0" cy="9361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415342" y="3795649"/>
            <a:ext cx="1127962" cy="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445972" y="3356993"/>
            <a:ext cx="1972486" cy="108585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Завод-производитель медесодержащей продукции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2418460" y="4099173"/>
            <a:ext cx="119787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373" name="TextBox 4"/>
          <p:cNvSpPr txBox="1">
            <a:spLocks noChangeArrowheads="1"/>
          </p:cNvSpPr>
          <p:nvPr/>
        </p:nvSpPr>
        <p:spPr bwMode="auto">
          <a:xfrm>
            <a:off x="5408358" y="3573016"/>
            <a:ext cx="1158875" cy="19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15375" name="TextBox 6"/>
          <p:cNvSpPr txBox="1">
            <a:spLocks noChangeArrowheads="1"/>
          </p:cNvSpPr>
          <p:nvPr/>
        </p:nvSpPr>
        <p:spPr bwMode="auto">
          <a:xfrm>
            <a:off x="1686188" y="2797034"/>
            <a:ext cx="1194910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ТМЦ (с НДС)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2418457" y="3752023"/>
            <a:ext cx="1129612" cy="0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77" name="TextBox 8"/>
          <p:cNvSpPr txBox="1">
            <a:spLocks noChangeArrowheads="1"/>
          </p:cNvSpPr>
          <p:nvPr/>
        </p:nvSpPr>
        <p:spPr bwMode="auto">
          <a:xfrm>
            <a:off x="2283645" y="3473358"/>
            <a:ext cx="136366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1647905" y="2420889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Скругленный прямоугольник 53"/>
          <p:cNvSpPr/>
          <p:nvPr/>
        </p:nvSpPr>
        <p:spPr>
          <a:xfrm>
            <a:off x="445972" y="1557291"/>
            <a:ext cx="1972486" cy="863600"/>
          </a:xfrm>
          <a:prstGeom prst="roundRect">
            <a:avLst/>
          </a:prstGeom>
          <a:solidFill>
            <a:srgbClr val="4F81BD"/>
          </a:solidFill>
          <a:ln w="12700">
            <a:solidFill>
              <a:srgbClr val="4F81B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Кабельные заводы (производство проводов и кабелей)</a:t>
            </a:r>
          </a:p>
        </p:txBody>
      </p:sp>
      <p:sp>
        <p:nvSpPr>
          <p:cNvPr id="15381" name="TextBox 66"/>
          <p:cNvSpPr txBox="1">
            <a:spLocks noChangeArrowheads="1"/>
          </p:cNvSpPr>
          <p:nvPr/>
        </p:nvSpPr>
        <p:spPr bwMode="auto">
          <a:xfrm>
            <a:off x="2364992" y="4126918"/>
            <a:ext cx="1228990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 под видом ТМЦ (с НДС)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7956376" y="2402099"/>
            <a:ext cx="0" cy="936104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93" name="TextBox 24"/>
          <p:cNvSpPr txBox="1">
            <a:spLocks noChangeArrowheads="1"/>
          </p:cNvSpPr>
          <p:nvPr/>
        </p:nvSpPr>
        <p:spPr bwMode="auto">
          <a:xfrm>
            <a:off x="4716016" y="2661562"/>
            <a:ext cx="1400174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налоговый вычет ("бумажный НДС")</a:t>
            </a:r>
          </a:p>
        </p:txBody>
      </p:sp>
      <p:sp>
        <p:nvSpPr>
          <p:cNvPr id="15394" name="TextBox 24"/>
          <p:cNvSpPr txBox="1">
            <a:spLocks noChangeArrowheads="1"/>
          </p:cNvSpPr>
          <p:nvPr/>
        </p:nvSpPr>
        <p:spPr bwMode="auto">
          <a:xfrm>
            <a:off x="7828554" y="2804527"/>
            <a:ext cx="105124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7311870" y="2428166"/>
            <a:ext cx="0" cy="952039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96" name="TextBox 4"/>
          <p:cNvSpPr txBox="1">
            <a:spLocks noChangeArrowheads="1"/>
          </p:cNvSpPr>
          <p:nvPr/>
        </p:nvSpPr>
        <p:spPr bwMode="auto">
          <a:xfrm>
            <a:off x="6473176" y="2804526"/>
            <a:ext cx="81946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142976" y="357166"/>
            <a:ext cx="7512973" cy="704544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Схема № 2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образования несформированного источника </a:t>
            </a: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НДС</a:t>
            </a:r>
            <a:endParaRPr lang="ru-RU" b="1" dirty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126904" y="2420889"/>
            <a:ext cx="0" cy="936104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8"/>
          <p:cNvSpPr txBox="1">
            <a:spLocks noChangeArrowheads="1"/>
          </p:cNvSpPr>
          <p:nvPr/>
        </p:nvSpPr>
        <p:spPr bwMode="auto">
          <a:xfrm>
            <a:off x="272575" y="2797701"/>
            <a:ext cx="83979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119694" y="5949281"/>
            <a:ext cx="5272554" cy="6760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>
              <a:spcAft>
                <a:spcPts val="453"/>
              </a:spcAft>
              <a:defRPr/>
            </a:pPr>
            <a:r>
              <a:rPr lang="ru-RU" alt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		</a:t>
            </a:r>
            <a:endParaRPr lang="ru-RU" alt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V="1">
            <a:off x="2129359" y="6098757"/>
            <a:ext cx="546500" cy="102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3787627" y="6100385"/>
            <a:ext cx="537389" cy="624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3725282" y="6480255"/>
            <a:ext cx="608830" cy="239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633857" y="6344835"/>
            <a:ext cx="837982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en-US" sz="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покупка лома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643385" y="5999650"/>
            <a:ext cx="1166349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фиктивная покупка </a:t>
            </a:r>
          </a:p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с НДС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273935" y="6006597"/>
            <a:ext cx="1428224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реальное движение ТМЦ (поставка ТМЦ) </a:t>
            </a:r>
            <a:endParaRPr lang="ru-RU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4293365" y="6325773"/>
            <a:ext cx="1314506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pPr>
              <a:spcAft>
                <a:spcPts val="453"/>
              </a:spcAft>
              <a:defRPr/>
            </a:pP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– движение денежных средств (покупка с НДС)</a:t>
            </a:r>
            <a:endParaRPr lang="ru-RU" alt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 flipV="1">
            <a:off x="2161058" y="6443936"/>
            <a:ext cx="514803" cy="176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5765429" y="6073769"/>
            <a:ext cx="590672" cy="9179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312129" y="5981607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Поставка лома</a:t>
            </a:r>
            <a:endParaRPr lang="ru-RU" sz="8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 flipH="1">
            <a:off x="5487996" y="4077072"/>
            <a:ext cx="104832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9" name="TextBox 66"/>
          <p:cNvSpPr txBox="1">
            <a:spLocks noChangeArrowheads="1"/>
          </p:cNvSpPr>
          <p:nvPr/>
        </p:nvSpPr>
        <p:spPr bwMode="auto">
          <a:xfrm>
            <a:off x="5579155" y="4077074"/>
            <a:ext cx="899227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 (без НДС)</a:t>
            </a:r>
          </a:p>
        </p:txBody>
      </p:sp>
      <p:cxnSp>
        <p:nvCxnSpPr>
          <p:cNvPr id="14" name="Соединительная линия уступом 13"/>
          <p:cNvCxnSpPr>
            <a:stCxn id="20" idx="2"/>
            <a:endCxn id="17" idx="2"/>
          </p:cNvCxnSpPr>
          <p:nvPr/>
        </p:nvCxnSpPr>
        <p:spPr>
          <a:xfrm rot="5400000">
            <a:off x="4476648" y="1398413"/>
            <a:ext cx="12700" cy="6088865"/>
          </a:xfrm>
          <a:prstGeom prst="bentConnector3">
            <a:avLst>
              <a:gd name="adj1" fmla="val 1800000"/>
            </a:avLst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6"/>
          <p:cNvSpPr txBox="1">
            <a:spLocks noChangeArrowheads="1"/>
          </p:cNvSpPr>
          <p:nvPr/>
        </p:nvSpPr>
        <p:spPr bwMode="auto">
          <a:xfrm>
            <a:off x="3809192" y="4676343"/>
            <a:ext cx="1388428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поставка лома</a:t>
            </a:r>
          </a:p>
        </p:txBody>
      </p:sp>
      <p:sp>
        <p:nvSpPr>
          <p:cNvPr id="90" name="5-конечная звезда 89"/>
          <p:cNvSpPr/>
          <p:nvPr/>
        </p:nvSpPr>
        <p:spPr>
          <a:xfrm>
            <a:off x="5822861" y="6391823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  <p:sp>
        <p:nvSpPr>
          <p:cNvPr id="91" name="TextBox 90"/>
          <p:cNvSpPr txBox="1"/>
          <p:nvPr/>
        </p:nvSpPr>
        <p:spPr>
          <a:xfrm>
            <a:off x="6092553" y="6381329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Выгодоприобретатель</a:t>
            </a:r>
          </a:p>
        </p:txBody>
      </p:sp>
      <p:sp>
        <p:nvSpPr>
          <p:cNvPr id="92" name="5-конечная звезда 91"/>
          <p:cNvSpPr/>
          <p:nvPr/>
        </p:nvSpPr>
        <p:spPr>
          <a:xfrm>
            <a:off x="2143920" y="4146749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25848" y="3356993"/>
            <a:ext cx="1962151" cy="108585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звено (подконтрольно заводу-производителю)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525848" y="1556793"/>
            <a:ext cx="1962151" cy="864096"/>
          </a:xfrm>
          <a:prstGeom prst="roundRect">
            <a:avLst/>
          </a:prstGeom>
          <a:solidFill>
            <a:srgbClr val="AE3B2F"/>
          </a:solidFill>
          <a:ln w="12700">
            <a:solidFill>
              <a:srgbClr val="AE3B2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Технические, транзитные и конечные компании – источники разрывов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536318" y="1557289"/>
            <a:ext cx="1963748" cy="863601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ИП и юридические лица</a:t>
            </a:r>
            <a:r>
              <a:rPr lang="en-US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УСН, ОСНО)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42091" y="3356993"/>
            <a:ext cx="1957976" cy="1085851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Ломозаготовительные компании </a:t>
            </a:r>
          </a:p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(реальные поставщики лома и отходов цветных металлов)</a:t>
            </a: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>
            <a:off x="3175237" y="2712192"/>
            <a:ext cx="1158875" cy="31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реальной оплаты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Умножение 50"/>
          <p:cNvSpPr/>
          <p:nvPr/>
        </p:nvSpPr>
        <p:spPr>
          <a:xfrm>
            <a:off x="4135344" y="2750023"/>
            <a:ext cx="364237" cy="413308"/>
          </a:xfrm>
          <a:prstGeom prst="mathMultiply">
            <a:avLst>
              <a:gd name="adj1" fmla="val 73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Century Schoolbook" panose="02040604050505020304" pitchFamily="18" charset="0"/>
              </a:rPr>
              <a:t>6</a:t>
            </a:r>
            <a:endParaRPr lang="ru-RU" sz="21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9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373" grpId="0"/>
      <p:bldP spid="15375" grpId="0"/>
      <p:bldP spid="15377" grpId="0"/>
      <p:bldP spid="54" grpId="0" animBg="1"/>
      <p:bldP spid="15381" grpId="0"/>
      <p:bldP spid="15393" grpId="0"/>
      <p:bldP spid="15394" grpId="0"/>
      <p:bldP spid="15396" grpId="0"/>
      <p:bldP spid="57" grpId="0"/>
      <p:bldP spid="60" grpId="0" animBg="1"/>
      <p:bldP spid="69" grpId="0"/>
      <p:bldP spid="70" grpId="0"/>
      <p:bldP spid="71" grpId="0"/>
      <p:bldP spid="73" grpId="0"/>
      <p:bldP spid="76" grpId="0"/>
      <p:bldP spid="59" grpId="0"/>
      <p:bldP spid="83" grpId="0"/>
      <p:bldP spid="90" grpId="0" animBg="1"/>
      <p:bldP spid="91" grpId="0"/>
      <p:bldP spid="92" grpId="0" animBg="1"/>
      <p:bldP spid="18" grpId="0" animBg="1"/>
      <p:bldP spid="23" grpId="0" animBg="1"/>
      <p:bldP spid="46" grpId="0" animBg="1"/>
      <p:bldP spid="20" grpId="0" animBg="1"/>
      <p:bldP spid="50" grpId="0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Прямая со стрелкой 52"/>
          <p:cNvCxnSpPr/>
          <p:nvPr/>
        </p:nvCxnSpPr>
        <p:spPr>
          <a:xfrm flipV="1">
            <a:off x="4373504" y="2372359"/>
            <a:ext cx="0" cy="6160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716016" y="2060849"/>
            <a:ext cx="0" cy="8985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418144" y="3452135"/>
            <a:ext cx="1123951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2413725" y="3667125"/>
            <a:ext cx="1160276" cy="118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372" name="TextBox 24"/>
          <p:cNvSpPr txBox="1">
            <a:spLocks noChangeArrowheads="1"/>
          </p:cNvSpPr>
          <p:nvPr/>
        </p:nvSpPr>
        <p:spPr bwMode="auto">
          <a:xfrm rot="19785266">
            <a:off x="5538254" y="4673298"/>
            <a:ext cx="2232025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поставка лома</a:t>
            </a:r>
          </a:p>
        </p:txBody>
      </p:sp>
      <p:sp>
        <p:nvSpPr>
          <p:cNvPr id="15373" name="TextBox 4"/>
          <p:cNvSpPr txBox="1">
            <a:spLocks noChangeArrowheads="1"/>
          </p:cNvSpPr>
          <p:nvPr/>
        </p:nvSpPr>
        <p:spPr bwMode="auto">
          <a:xfrm>
            <a:off x="5441324" y="3212977"/>
            <a:ext cx="1158875" cy="192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15374" name="TextBox 5"/>
          <p:cNvSpPr txBox="1">
            <a:spLocks noChangeArrowheads="1"/>
          </p:cNvSpPr>
          <p:nvPr/>
        </p:nvSpPr>
        <p:spPr bwMode="auto">
          <a:xfrm>
            <a:off x="4566034" y="4298914"/>
            <a:ext cx="1690832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Переработка сырья (лом, отходы)</a:t>
            </a:r>
            <a:r>
              <a:rPr lang="en-US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давальческой основе</a:t>
            </a:r>
          </a:p>
        </p:txBody>
      </p:sp>
      <p:sp>
        <p:nvSpPr>
          <p:cNvPr id="15375" name="TextBox 6"/>
          <p:cNvSpPr txBox="1">
            <a:spLocks noChangeArrowheads="1"/>
          </p:cNvSpPr>
          <p:nvPr/>
        </p:nvSpPr>
        <p:spPr bwMode="auto">
          <a:xfrm>
            <a:off x="1619672" y="2592093"/>
            <a:ext cx="1217402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ТМЦ (с НДС)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flipV="1">
            <a:off x="2230059" y="3401183"/>
            <a:ext cx="1300163" cy="1588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77" name="TextBox 8"/>
          <p:cNvSpPr txBox="1">
            <a:spLocks noChangeArrowheads="1"/>
          </p:cNvSpPr>
          <p:nvPr/>
        </p:nvSpPr>
        <p:spPr bwMode="auto">
          <a:xfrm>
            <a:off x="2245265" y="3207591"/>
            <a:ext cx="136366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1647905" y="2373315"/>
            <a:ext cx="0" cy="695648"/>
          </a:xfrm>
          <a:prstGeom prst="straightConnector1">
            <a:avLst/>
          </a:prstGeom>
          <a:ln w="38100"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80" name="TextBox 24"/>
          <p:cNvSpPr txBox="1">
            <a:spLocks noChangeArrowheads="1"/>
          </p:cNvSpPr>
          <p:nvPr/>
        </p:nvSpPr>
        <p:spPr bwMode="auto">
          <a:xfrm rot="1818433">
            <a:off x="1692846" y="4746081"/>
            <a:ext cx="159083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поставка ТМЦ</a:t>
            </a:r>
          </a:p>
        </p:txBody>
      </p:sp>
      <p:sp>
        <p:nvSpPr>
          <p:cNvPr id="15381" name="TextBox 66"/>
          <p:cNvSpPr txBox="1">
            <a:spLocks noChangeArrowheads="1"/>
          </p:cNvSpPr>
          <p:nvPr/>
        </p:nvSpPr>
        <p:spPr bwMode="auto">
          <a:xfrm>
            <a:off x="2267746" y="3679025"/>
            <a:ext cx="139223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ТМЦ (с НДС)</a:t>
            </a:r>
          </a:p>
        </p:txBody>
      </p:sp>
      <p:cxnSp>
        <p:nvCxnSpPr>
          <p:cNvPr id="72" name="Прямая со стрелкой 71"/>
          <p:cNvCxnSpPr>
            <a:stCxn id="18" idx="2"/>
            <a:endCxn id="80" idx="0"/>
          </p:cNvCxnSpPr>
          <p:nvPr/>
        </p:nvCxnSpPr>
        <p:spPr>
          <a:xfrm>
            <a:off x="4506912" y="4121467"/>
            <a:ext cx="5682" cy="747695"/>
          </a:xfrm>
          <a:prstGeom prst="straightConnector1">
            <a:avLst/>
          </a:prstGeom>
          <a:ln w="28575">
            <a:solidFill>
              <a:srgbClr val="00B050"/>
            </a:solidFill>
            <a:prstDash val="solid"/>
            <a:headEnd type="arrow" w="med" len="med"/>
            <a:tailEnd type="arrow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0" idx="2"/>
          </p:cNvCxnSpPr>
          <p:nvPr/>
        </p:nvCxnSpPr>
        <p:spPr>
          <a:xfrm flipH="1">
            <a:off x="5487991" y="4181884"/>
            <a:ext cx="2048647" cy="1148037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79" idx="2"/>
          </p:cNvCxnSpPr>
          <p:nvPr/>
        </p:nvCxnSpPr>
        <p:spPr>
          <a:xfrm flipH="1" flipV="1">
            <a:off x="1432649" y="4121466"/>
            <a:ext cx="2093188" cy="120845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796894" y="2372359"/>
            <a:ext cx="0" cy="618492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24"/>
          <p:cNvSpPr txBox="1">
            <a:spLocks noChangeArrowheads="1"/>
          </p:cNvSpPr>
          <p:nvPr/>
        </p:nvSpPr>
        <p:spPr bwMode="auto">
          <a:xfrm>
            <a:off x="4774423" y="2456622"/>
            <a:ext cx="1400174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налоговый вычет ("бумажный НДС")</a:t>
            </a:r>
          </a:p>
        </p:txBody>
      </p:sp>
      <p:sp>
        <p:nvSpPr>
          <p:cNvPr id="15394" name="TextBox 24"/>
          <p:cNvSpPr txBox="1">
            <a:spLocks noChangeArrowheads="1"/>
          </p:cNvSpPr>
          <p:nvPr/>
        </p:nvSpPr>
        <p:spPr bwMode="auto">
          <a:xfrm>
            <a:off x="7777895" y="2575141"/>
            <a:ext cx="1051243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7308304" y="2358750"/>
            <a:ext cx="0" cy="632103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96" name="TextBox 4"/>
          <p:cNvSpPr txBox="1">
            <a:spLocks noChangeArrowheads="1"/>
          </p:cNvSpPr>
          <p:nvPr/>
        </p:nvSpPr>
        <p:spPr bwMode="auto">
          <a:xfrm>
            <a:off x="6478382" y="2581945"/>
            <a:ext cx="81946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лом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4414" y="357166"/>
            <a:ext cx="7072362" cy="561668"/>
          </a:xfrm>
          <a:prstGeom prst="rect">
            <a:avLst/>
          </a:prstGeom>
          <a:effectLst/>
        </p:spPr>
        <p:txBody>
          <a:bodyPr vert="horz" wrap="none" lIns="78734" tIns="39367" rIns="78734" bIns="39367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Схема № 3 </a:t>
            </a:r>
            <a:r>
              <a:rPr lang="ru-RU" b="1" dirty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образования несформированного источника </a:t>
            </a:r>
            <a:r>
              <a:rPr lang="ru-RU" b="1" dirty="0" smtClean="0">
                <a:solidFill>
                  <a:srgbClr val="F15A21"/>
                </a:solidFill>
                <a:latin typeface="Times New Roman" pitchFamily="18" charset="0"/>
                <a:cs typeface="Times New Roman" pitchFamily="18" charset="0"/>
              </a:rPr>
              <a:t>НДС</a:t>
            </a:r>
            <a:endParaRPr lang="ru-RU" b="1" dirty="0">
              <a:solidFill>
                <a:srgbClr val="F15A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187624" y="2276873"/>
            <a:ext cx="0" cy="687787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8"/>
          <p:cNvSpPr txBox="1">
            <a:spLocks noChangeArrowheads="1"/>
          </p:cNvSpPr>
          <p:nvPr/>
        </p:nvSpPr>
        <p:spPr bwMode="auto">
          <a:xfrm>
            <a:off x="334225" y="2557209"/>
            <a:ext cx="821177" cy="19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за ТМЦ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619673" y="6165306"/>
            <a:ext cx="5776610" cy="6760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>
              <a:spcAft>
                <a:spcPts val="453"/>
              </a:spcAft>
              <a:defRPr/>
            </a:pPr>
            <a:r>
              <a:rPr lang="ru-RU" altLang="ru-RU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		</a:t>
            </a:r>
            <a:endParaRPr lang="ru-RU" alt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V="1">
            <a:off x="1629337" y="6314781"/>
            <a:ext cx="546500" cy="102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3287604" y="6316409"/>
            <a:ext cx="537389" cy="624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3225261" y="6696279"/>
            <a:ext cx="608830" cy="2395"/>
          </a:xfrm>
          <a:prstGeom prst="straightConnector1">
            <a:avLst/>
          </a:prstGeom>
          <a:ln w="38100">
            <a:solidFill>
              <a:schemeClr val="accent6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133834" y="6560859"/>
            <a:ext cx="837982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en-US" sz="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покупка лома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143362" y="6215674"/>
            <a:ext cx="1166349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фиктивная покупка </a:t>
            </a:r>
          </a:p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с НДС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773913" y="6222621"/>
            <a:ext cx="1428224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реальное движение ТМЦ (поставка ТМЦ) </a:t>
            </a:r>
            <a:endParaRPr lang="ru-RU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3793343" y="6541795"/>
            <a:ext cx="1314506" cy="31592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pPr>
              <a:spcAft>
                <a:spcPts val="453"/>
              </a:spcAft>
              <a:defRPr/>
            </a:pPr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– движение денежных средств (покупка с НДС)</a:t>
            </a:r>
            <a:endParaRPr lang="ru-RU" alt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 flipV="1">
            <a:off x="1661037" y="6659960"/>
            <a:ext cx="514803" cy="1768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5265407" y="6289793"/>
            <a:ext cx="590672" cy="9179"/>
          </a:xfrm>
          <a:prstGeom prst="straightConnector1">
            <a:avLst/>
          </a:prstGeom>
          <a:ln w="38100">
            <a:solidFill>
              <a:schemeClr val="accent4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891599" y="6197631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Поставка лома</a:t>
            </a:r>
            <a:endParaRPr lang="ru-RU" sz="800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 flipV="1">
            <a:off x="5274932" y="6527551"/>
            <a:ext cx="590672" cy="9179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901124" y="6435389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Услуги по переработке</a:t>
            </a:r>
          </a:p>
        </p:txBody>
      </p:sp>
      <p:sp>
        <p:nvSpPr>
          <p:cNvPr id="65" name="5-конечная звезда 64"/>
          <p:cNvSpPr/>
          <p:nvPr/>
        </p:nvSpPr>
        <p:spPr>
          <a:xfrm>
            <a:off x="5670461" y="6643639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5940153" y="6633143"/>
            <a:ext cx="1428224" cy="192813"/>
          </a:xfrm>
          <a:prstGeom prst="rect">
            <a:avLst/>
          </a:prstGeom>
          <a:noFill/>
          <a:effectLst/>
        </p:spPr>
        <p:txBody>
          <a:bodyPr wrap="square" lIns="69025" tIns="34514" rIns="69025" bIns="34514" rtlCol="0">
            <a:spAutoFit/>
          </a:bodyPr>
          <a:lstStyle/>
          <a:p>
            <a:r>
              <a:rPr lang="ru-RU" altLang="ru-RU" sz="800" dirty="0">
                <a:latin typeface="Times New Roman" pitchFamily="18" charset="0"/>
                <a:cs typeface="Times New Roman" pitchFamily="18" charset="0"/>
              </a:rPr>
              <a:t> – Выгодоприобретатель</a:t>
            </a: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5487996" y="3645024"/>
            <a:ext cx="112796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3" name="TextBox 66"/>
          <p:cNvSpPr txBox="1">
            <a:spLocks noChangeArrowheads="1"/>
          </p:cNvSpPr>
          <p:nvPr/>
        </p:nvSpPr>
        <p:spPr bwMode="auto">
          <a:xfrm>
            <a:off x="5579155" y="3645026"/>
            <a:ext cx="899227" cy="31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alt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Поставка лома (без НДС)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25839" y="2946086"/>
            <a:ext cx="1962151" cy="117538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звено (подконтрольное комиссионеру)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58570" y="3006503"/>
            <a:ext cx="1956133" cy="117538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Ломозаготовительные компании </a:t>
            </a:r>
          </a:p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(взаимозависимые с комиссионером)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519822" y="1196753"/>
            <a:ext cx="1962151" cy="1176336"/>
          </a:xfrm>
          <a:prstGeom prst="roundRect">
            <a:avLst/>
          </a:prstGeom>
          <a:solidFill>
            <a:srgbClr val="AE3B2F"/>
          </a:solidFill>
          <a:ln w="12700">
            <a:solidFill>
              <a:srgbClr val="AE3B2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Технические, транзитные и конечные компании – источники разрывов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6558571" y="1196977"/>
            <a:ext cx="1957777" cy="1176336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ИП и юридические лица</a:t>
            </a:r>
            <a:r>
              <a:rPr lang="en-US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УСН, ОСНО)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50857" y="1196977"/>
            <a:ext cx="1962151" cy="1176336"/>
          </a:xfrm>
          <a:prstGeom prst="roundRect">
            <a:avLst/>
          </a:prstGeom>
          <a:solidFill>
            <a:srgbClr val="4F81BD"/>
          </a:solidFill>
          <a:ln w="12700">
            <a:solidFill>
              <a:srgbClr val="4F81B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Кабельные заводы (производство проводов и кабелей)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51575" y="2946084"/>
            <a:ext cx="1962151" cy="1175381"/>
          </a:xfrm>
          <a:prstGeom prst="roundRect">
            <a:avLst/>
          </a:prstGeom>
          <a:solidFill>
            <a:srgbClr val="1D927D"/>
          </a:solidFill>
          <a:ln w="12700">
            <a:solidFill>
              <a:srgbClr val="1D927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Поставщик-Комиссионер медесодержащей продукции 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3534530" y="4869160"/>
            <a:ext cx="1956133" cy="1175611"/>
          </a:xfrm>
          <a:prstGeom prst="roundRect">
            <a:avLst/>
          </a:prstGeom>
          <a:solidFill>
            <a:srgbClr val="8064A2"/>
          </a:solidFill>
          <a:ln w="12700">
            <a:solidFill>
              <a:srgbClr val="8064A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23" tIns="34512" rIns="69023" bIns="34512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Завод-производитель медесодержащей продукции</a:t>
            </a:r>
          </a:p>
        </p:txBody>
      </p:sp>
      <p:sp>
        <p:nvSpPr>
          <p:cNvPr id="54" name="TextBox 4"/>
          <p:cNvSpPr txBox="1">
            <a:spLocks noChangeArrowheads="1"/>
          </p:cNvSpPr>
          <p:nvPr/>
        </p:nvSpPr>
        <p:spPr bwMode="auto">
          <a:xfrm>
            <a:off x="3203850" y="2492898"/>
            <a:ext cx="1158875" cy="31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9023" tIns="34512" rIns="69023" bIns="34512">
            <a:spAutoFit/>
          </a:bodyPr>
          <a:lstStyle/>
          <a:p>
            <a:pPr algn="ctr"/>
            <a:r>
              <a:rPr lang="ru-RU" alt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реальной оплаты</a:t>
            </a:r>
            <a:endParaRPr lang="ru-RU" alt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Умножение 57"/>
          <p:cNvSpPr/>
          <p:nvPr/>
        </p:nvSpPr>
        <p:spPr>
          <a:xfrm>
            <a:off x="4190549" y="2492897"/>
            <a:ext cx="364237" cy="413308"/>
          </a:xfrm>
          <a:prstGeom prst="mathMultiply">
            <a:avLst>
              <a:gd name="adj1" fmla="val 736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43FA2D5E-975A-D048-9B77-B4369E8983CC}"/>
              </a:ext>
            </a:extLst>
          </p:cNvPr>
          <p:cNvSpPr txBox="1"/>
          <p:nvPr/>
        </p:nvSpPr>
        <p:spPr>
          <a:xfrm>
            <a:off x="8429652" y="6215082"/>
            <a:ext cx="478715" cy="392863"/>
          </a:xfrm>
          <a:prstGeom prst="rect">
            <a:avLst/>
          </a:prstGeom>
          <a:noFill/>
          <a:effectLst/>
        </p:spPr>
        <p:txBody>
          <a:bodyPr wrap="square" lIns="69023" tIns="34512" rIns="69023" bIns="34512" rtlCol="0">
            <a:spAutoFit/>
          </a:bodyPr>
          <a:lstStyle/>
          <a:p>
            <a:pPr algn="ctr"/>
            <a:r>
              <a:rPr lang="ru-RU" sz="2100" dirty="0" smtClean="0">
                <a:latin typeface="Century Schoolbook" panose="02040604050505020304" pitchFamily="18" charset="0"/>
              </a:rPr>
              <a:t>7</a:t>
            </a:r>
            <a:endParaRPr lang="ru-RU" sz="2100" dirty="0">
              <a:latin typeface="Century Schoolbook" panose="02040604050505020304" pitchFamily="18" charset="0"/>
            </a:endParaRPr>
          </a:p>
        </p:txBody>
      </p:sp>
      <p:sp>
        <p:nvSpPr>
          <p:cNvPr id="82" name="5-конечная звезда 81"/>
          <p:cNvSpPr/>
          <p:nvPr/>
        </p:nvSpPr>
        <p:spPr>
          <a:xfrm>
            <a:off x="2133834" y="3837434"/>
            <a:ext cx="221141" cy="176576"/>
          </a:xfrm>
          <a:prstGeom prst="star5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2" grpId="0"/>
      <p:bldP spid="15373" grpId="0"/>
      <p:bldP spid="15374" grpId="0"/>
      <p:bldP spid="15375" grpId="0"/>
      <p:bldP spid="15377" grpId="0"/>
      <p:bldP spid="15380" grpId="0"/>
      <p:bldP spid="15381" grpId="0"/>
      <p:bldP spid="15393" grpId="0"/>
      <p:bldP spid="15394" grpId="0"/>
      <p:bldP spid="15396" grpId="0"/>
      <p:bldP spid="57" grpId="0"/>
      <p:bldP spid="83" grpId="0"/>
      <p:bldP spid="18" grpId="0" animBg="1"/>
      <p:bldP spid="20" grpId="0" animBg="1"/>
      <p:bldP spid="23" grpId="0" animBg="1"/>
      <p:bldP spid="46" grpId="0" animBg="1"/>
      <p:bldP spid="55" grpId="0" animBg="1"/>
      <p:bldP spid="79" grpId="0" animBg="1"/>
      <p:bldP spid="80" grpId="0" animBg="1"/>
      <p:bldP spid="54" grpId="0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Прямоугольник 239"/>
          <p:cNvSpPr/>
          <p:nvPr/>
        </p:nvSpPr>
        <p:spPr>
          <a:xfrm>
            <a:off x="285720" y="3071810"/>
            <a:ext cx="8286808" cy="531363"/>
          </a:xfrm>
          <a:prstGeom prst="rect">
            <a:avLst/>
          </a:prstGeom>
        </p:spPr>
        <p:txBody>
          <a:bodyPr wrap="square" lIns="69023" tIns="34512" rIns="69023" bIns="34512">
            <a:spAutoFit/>
          </a:bodyPr>
          <a:lstStyle/>
          <a:p>
            <a:pPr algn="ctr"/>
            <a:r>
              <a:rPr lang="ru-RU" sz="3000" b="1" cap="small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="" xmlns:p14="http://schemas.microsoft.com/office/powerpoint/2010/main" val="41924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</TotalTime>
  <Words>786</Words>
  <Application>Microsoft Office PowerPoint</Application>
  <PresentationFormat>Экран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Специальное оформление</vt:lpstr>
      <vt:lpstr>1_Специальное оформление</vt:lpstr>
      <vt:lpstr>Present_FNS2012_A4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Кондрашов Максим Алексеевич</dc:creator>
  <cp:lastModifiedBy>9975-00-646</cp:lastModifiedBy>
  <cp:revision>109</cp:revision>
  <cp:lastPrinted>2021-02-10T15:51:38Z</cp:lastPrinted>
  <dcterms:created xsi:type="dcterms:W3CDTF">2021-02-10T09:35:27Z</dcterms:created>
  <dcterms:modified xsi:type="dcterms:W3CDTF">2021-05-19T11:11:18Z</dcterms:modified>
</cp:coreProperties>
</file>