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256" r:id="rId2"/>
    <p:sldId id="265" r:id="rId3"/>
    <p:sldId id="259" r:id="rId4"/>
    <p:sldId id="261" r:id="rId5"/>
    <p:sldId id="262" r:id="rId6"/>
    <p:sldId id="263" r:id="rId7"/>
    <p:sldId id="266" r:id="rId8"/>
    <p:sldId id="267" r:id="rId9"/>
  </p:sldIdLst>
  <p:sldSz cx="9144000" cy="5143500" type="screen16x9"/>
  <p:notesSz cx="6858000" cy="914400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8D8C90"/>
    <a:srgbClr val="504F53"/>
    <a:srgbClr val="005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2" autoAdjust="0"/>
  </p:normalViewPr>
  <p:slideViewPr>
    <p:cSldViewPr showGuides="1">
      <p:cViewPr>
        <p:scale>
          <a:sx n="90" d="100"/>
          <a:sy n="90" d="100"/>
        </p:scale>
        <p:origin x="72" y="-222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outlineViewPr>
    <p:cViewPr>
      <p:scale>
        <a:sx n="33" d="100"/>
        <a:sy n="33" d="100"/>
      </p:scale>
      <p:origin x="0" y="4633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16.12.2022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375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16.12.2022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16.12.2022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16.12.2022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16.12.2022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16.12.2022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16.12.2022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16.12.2022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219822"/>
            <a:ext cx="7772400" cy="994483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Межрайонная инспекция </a:t>
            </a:r>
            <a:b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Федеральной налоговой службы</a:t>
            </a:r>
            <a:b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 крупнейшим налогоплательщикам № 9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15966"/>
            <a:ext cx="6400800" cy="57606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14.12.2022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3074" y="1923678"/>
            <a:ext cx="417646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ФЕДЕРАЛЬНАЯ НАЛОГОВАЯ СЛУЖБА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499742"/>
            <a:ext cx="7772400" cy="821700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Типичные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ошибки при заполнении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отчетности (деклараций)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3507854"/>
            <a:ext cx="8352928" cy="115212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начальника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отдела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камеральных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проверок №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1043056">
              <a:spcBef>
                <a:spcPct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Бобов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Алексеевич</a:t>
            </a:r>
            <a:endParaRPr kumimoji="0" lang="ru-RU" sz="2000" b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042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11188" y="1347614"/>
            <a:ext cx="7632700" cy="3384376"/>
          </a:xfrm>
        </p:spPr>
        <p:txBody>
          <a:bodyPr/>
          <a:lstStyle/>
          <a:p>
            <a:pPr algn="just"/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отражение в декларациях по НДПИ в разделе 5 по строке 070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коду  основания налогообложения 1010 стоимости единицы добытого ПИ;</a:t>
            </a:r>
          </a:p>
          <a:p>
            <a:pPr algn="just"/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в разделе 7 деклараций по НДПИ кода основания налогообложения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6001 вместо кода 6000 (с учетом налогового вычета, без применения коэффициента 0,6);</a:t>
            </a:r>
          </a:p>
          <a:p>
            <a:pPr algn="just"/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6101 вместо кода 6100  (без учета налогового вычета, без применения коэффициента 0,6);</a:t>
            </a:r>
          </a:p>
          <a:p>
            <a:pPr algn="just"/>
            <a:r>
              <a:rPr lang="ru-RU" sz="14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в разделе 1 деклараций по НДПИ суммы налога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подлежащей уплате в бюджет, не соответствующей размеру суммы исчисленного налога в Разделе 5 по ОКТМО, отраженному в Разделе 1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27584" y="411510"/>
            <a:ext cx="7416824" cy="792088"/>
          </a:xfrm>
        </p:spPr>
        <p:txBody>
          <a:bodyPr/>
          <a:lstStyle/>
          <a:p>
            <a:pPr lvl="0" algn="ct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Ошибки при заполнении налоговой декларации по НДПИ:</a:t>
            </a:r>
            <a:b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275606"/>
            <a:ext cx="7848872" cy="3528392"/>
          </a:xfrm>
        </p:spPr>
        <p:txBody>
          <a:bodyPr/>
          <a:lstStyle/>
          <a:p>
            <a:pPr marL="570255" indent="-285750" algn="just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сведений в декларации текущего отчетного периода в разделе А Листа 03 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"Расчет налога с доходов в виде дивидендов (доходов от долевого участия в других организациях, созданных на территории Российской Федерации)" при отражении ранее заявленных в разделе А Листа 03 сведений в декларациях за предшествующие отчетные периоды текущего года</a:t>
            </a: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570255" indent="-285750" algn="just">
              <a:buFontTx/>
              <a:buChar char="-"/>
            </a:pPr>
            <a:endParaRPr lang="ru-RU" sz="14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не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за отчетный период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 </a:t>
            </a:r>
            <a:r>
              <a:rPr lang="ru-RU" sz="1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квартал, полугодие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9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месяцев)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 налоговый период (год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: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0255" indent="-285750" algn="just">
              <a:buFont typeface="Wingdings" panose="05000000000000000000" pitchFamily="2" charset="2"/>
              <a:buChar char="§"/>
            </a:pPr>
            <a:r>
              <a:rPr lang="ru-RU" sz="1400" b="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Приложении №2 к Листу 02 расходов на  капитальные вложения в соответствии с абзацем вторым пункта 9 статьи 258 НК РФ;</a:t>
            </a:r>
          </a:p>
          <a:p>
            <a:pPr marL="570255" indent="-285750" algn="just">
              <a:buFont typeface="Wingdings" panose="05000000000000000000" pitchFamily="2" charset="2"/>
              <a:buChar char="§"/>
            </a:pPr>
            <a:r>
              <a:rPr lang="ru-RU" sz="1400" b="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Приложении № 1 данных о суммах расходов, учитываемых для целей налогообложения отдельными категориями налогоплательщиков в разрезе кодов видов расходов при отражении данных расходов в предшествующем отчетном периоде текущего года.</a:t>
            </a:r>
          </a:p>
          <a:p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411511"/>
            <a:ext cx="7272287" cy="864096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Ошибки при заполнении налоговой декларации </a:t>
            </a:r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8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налогу на прибыль организаций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2428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627534"/>
            <a:ext cx="7920880" cy="4176464"/>
          </a:xfrm>
        </p:spPr>
        <p:txBody>
          <a:bodyPr/>
          <a:lstStyle/>
          <a:p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неправомерное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в декларации текущего отчетного периода (1 квартал, полугодие, 9 месяцев) и за налоговый период (год):</a:t>
            </a:r>
          </a:p>
          <a:p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570255" lvl="0" indent="-285750" algn="just">
              <a:buFont typeface="Wingdings" panose="05000000000000000000" pitchFamily="2" charset="2"/>
              <a:buChar char="§"/>
            </a:pPr>
            <a:r>
              <a:rPr lang="ru-RU" sz="1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прибыли </a:t>
            </a:r>
            <a:r>
              <a:rPr lang="ru-RU" sz="1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прошлых лет по строке 101 Приложения №1 к Листу 02 </a:t>
            </a:r>
            <a:r>
              <a:rPr lang="ru-RU" sz="14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выявленных доходов в текущем периоде, по которым известен период возникновения и данный период относится к году предшествующему, отчетному периоду за который представлена декларация; </a:t>
            </a:r>
          </a:p>
          <a:p>
            <a:pPr algn="just"/>
            <a:endParaRPr lang="ru-RU" sz="1400" b="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0255" indent="-285750" algn="just">
              <a:buFont typeface="Wingdings" panose="05000000000000000000" pitchFamily="2" charset="2"/>
              <a:buChar char="§"/>
            </a:pPr>
            <a:r>
              <a:rPr lang="ru-RU" sz="1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убытков прошлых лет по строке 301 Приложения №2 к Листу 02  </a:t>
            </a:r>
            <a:r>
              <a:rPr lang="ru-RU" sz="1400" b="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обнаруженных ошибок (искажений) в исчислении налоговой базы, относящихся к прошлым налоговым (отчетным) </a:t>
            </a:r>
            <a:r>
              <a:rPr lang="ru-RU" sz="14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периодам, в текущем налоговом (отчетном) периоде, когда допущенные ошибки (искажения) привели к излишней уплате налога. </a:t>
            </a:r>
            <a:endParaRPr lang="ru-RU" sz="1400" b="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42925" algn="just"/>
            <a:r>
              <a:rPr lang="ru-RU" sz="1400" b="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данном случае налогоплательщик обязан заполнить </a:t>
            </a:r>
            <a:r>
              <a:rPr lang="ru-RU" sz="1400" b="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</a:t>
            </a:r>
            <a:r>
              <a:rPr lang="ru-RU" sz="14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строке 400 Приложения №</a:t>
            </a:r>
            <a:r>
              <a:rPr lang="ru-RU" sz="1400" b="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(корректировка </a:t>
            </a:r>
            <a:r>
              <a:rPr lang="ru-RU" sz="14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 базы при реализации налогоплательщиком предоставленного </a:t>
            </a:r>
            <a:r>
              <a:rPr lang="ru-RU" sz="1400" b="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права абзацем </a:t>
            </a:r>
            <a:r>
              <a:rPr lang="ru-RU" sz="14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третьим пункта 1 статьи 54 НК </a:t>
            </a:r>
            <a:r>
              <a:rPr lang="ru-RU" sz="1400" b="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РФ).</a:t>
            </a:r>
            <a:endParaRPr lang="ru-RU" sz="1400" b="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20595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188" y="1131590"/>
            <a:ext cx="7632700" cy="3672408"/>
          </a:xfrm>
        </p:spPr>
        <p:txBody>
          <a:bodyPr/>
          <a:lstStyle/>
          <a:p>
            <a:pPr marL="569913" indent="-285750" algn="just">
              <a:spcBef>
                <a:spcPts val="200"/>
              </a:spcBef>
              <a:buFont typeface="Wingdings" panose="05000000000000000000" pitchFamily="2" charset="2"/>
              <a:buChar char="Ø"/>
              <a:tabLst>
                <a:tab pos="265113" algn="l"/>
              </a:tabLst>
            </a:pP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учитывать п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34.5 </a:t>
            </a: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порядка заполнения налоговой декларации по НДС введенного 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Приказом ФНС России от 24.12.2021 </a:t>
            </a: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ЕД-7-3/1149</a:t>
            </a: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@): </a:t>
            </a:r>
          </a:p>
          <a:p>
            <a:pPr marL="284163" algn="just">
              <a:spcBef>
                <a:spcPts val="200"/>
              </a:spcBef>
              <a:tabLst>
                <a:tab pos="265113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применения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заявительного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порядка возмещения налога в соответствии со статьей 176.1 НК РФ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налогоплательщику необходимо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заполнить соответствующую справочную информацию в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строках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055 – 056 Раздела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200"/>
              </a:spcBef>
            </a:pPr>
            <a:endParaRPr lang="ru-RU" sz="14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200"/>
              </a:spcBef>
            </a:pP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строке 055 отражается код основания для применения заявительного порядка возмещения налога в соответствии с пунктом 2 статьи 176.1 </a:t>
            </a: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Кодекса</a:t>
            </a:r>
          </a:p>
          <a:p>
            <a:pPr algn="just">
              <a:spcBef>
                <a:spcPts val="200"/>
              </a:spcBef>
            </a:pPr>
            <a:endParaRPr lang="ru-RU" sz="14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200"/>
              </a:spcBef>
            </a:pP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одновременного использования налогоплательщиком нескольких оснований для применения заявительного порядка возмещения налога в соответствии с пунктом 2 статьи 176.1 Кодекса по строке 055 отражается несколько соответствующих кодов.</a:t>
            </a:r>
          </a:p>
          <a:p>
            <a:pPr algn="just">
              <a:spcBef>
                <a:spcPts val="200"/>
              </a:spcBef>
            </a:pPr>
            <a:endParaRPr lang="ru-RU" sz="1400" b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200"/>
              </a:spcBef>
            </a:pP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строке 056 отражается общая сумма налога, заявляемая к возмещению в заявительном порядке в соответствии со статьей 176.1 Кодекса, по всем кодам, отраженным по строке 055.</a:t>
            </a:r>
          </a:p>
          <a:p>
            <a:pPr>
              <a:spcBef>
                <a:spcPts val="200"/>
              </a:spcBef>
            </a:pP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411511"/>
            <a:ext cx="7272287" cy="648071"/>
          </a:xfrm>
        </p:spPr>
        <p:txBody>
          <a:bodyPr/>
          <a:lstStyle/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Ошибки при заполнении данных в декларациях по НДС</a:t>
            </a:r>
            <a:endParaRPr lang="ru-RU" sz="1800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4629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339502"/>
            <a:ext cx="7632848" cy="4536504"/>
          </a:xfrm>
        </p:spPr>
        <p:txBody>
          <a:bodyPr/>
          <a:lstStyle/>
          <a:p>
            <a:pPr marL="361950" lvl="0" indent="350838" algn="just">
              <a:spcBef>
                <a:spcPts val="400"/>
              </a:spcBef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налогоплательщиками сведений в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разделе 7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представлении </a:t>
            </a:r>
            <a:r>
              <a:rPr lang="ru-RU" sz="1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уточненных деклараций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НДС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операциях </a:t>
            </a: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подлежащих налогообложению или освобождаемых от </a:t>
            </a: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налогообложения в соответствии со статьей 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146 и 149 НК </a:t>
            </a: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РФ, отраженных ранее в первичных декларациях;</a:t>
            </a:r>
          </a:p>
          <a:p>
            <a:pPr marL="361950" lvl="0" indent="350838" algn="just">
              <a:spcBef>
                <a:spcPts val="400"/>
              </a:spcBef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ошибочное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налогоплательщиками - налоговыми агентами в налоговых декларациях по НДС в разделе 7 в графе 3, либо в равных суммах в графах 2 и 3 по коду операции 1010251, отраженному в графе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размера арендой платы арендуемых муниципальных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земельных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участков. </a:t>
            </a:r>
          </a:p>
          <a:p>
            <a:pPr marL="361950" lvl="0" indent="350838" algn="just">
              <a:spcBef>
                <a:spcPts val="400"/>
              </a:spcBef>
            </a:pP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порядком заполнения налоговой декларации по налогу </a:t>
            </a: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добавленную 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стоимость, </a:t>
            </a: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утвержденного 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приказом ФНС России от 29.10.2014 № ММВ-7-3/558@ организация - арендатор земельного участка у администрации муниципального образования должна </a:t>
            </a: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отразить сведения о данной операции 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разделе 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декларации по НДС в графе 1 с кодом операции 1010251 </a:t>
            </a: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отражением в графе 2 суммы арендной платы, начисленной за отчетный </a:t>
            </a: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квартал. При этом в 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графах 3 и 4 раздела 7 налоговыми агентами ставится прочерк</a:t>
            </a: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61950" indent="350838" algn="just"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некорректное отражение  в графе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(налоговая база) и графе 5 (суммы исчисленного НДС) строки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070 Раздела 3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декларации по НДС </a:t>
            </a:r>
            <a:r>
              <a:rPr lang="en-US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«Суммы 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полученной оплаты, частичной оплаты в счет предстоящих поставок товаров (выполнения работ, оказания услуг), передачи имущественных прав</a:t>
            </a:r>
            <a:r>
              <a:rPr lang="ru-RU" sz="14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что приводит к несоответствию </a:t>
            </a:r>
            <a:r>
              <a:rPr lang="ru-RU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контрольных соотношений: 10/110 или  20/120. </a:t>
            </a:r>
          </a:p>
          <a:p>
            <a:pPr>
              <a:spcBef>
                <a:spcPts val="200"/>
              </a:spcBef>
            </a:pP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6824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95736" y="2139702"/>
            <a:ext cx="4294094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 А С И Б О  </a:t>
            </a:r>
            <a:b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 </a:t>
            </a:r>
            <a:b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Н И М А Н И Е !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2582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391</TotalTime>
  <Words>563</Words>
  <Application>Microsoft Office PowerPoint</Application>
  <PresentationFormat>Экран (16:9)</PresentationFormat>
  <Paragraphs>45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Present_FNS2012_16-9</vt:lpstr>
      <vt:lpstr>Межрайонная инспекция  Федеральной налоговой службы  по крупнейшим налогоплательщикам № 9</vt:lpstr>
      <vt:lpstr> Типичные ошибки при заполнении  налоговой отчетности (деклараций) </vt:lpstr>
      <vt:lpstr>  1. Ошибки при заполнении налоговой декларации по НДПИ: </vt:lpstr>
      <vt:lpstr>2. Ошибки при заполнении налоговой декларации  по налогу на прибыль организаций:</vt:lpstr>
      <vt:lpstr>Презентация PowerPoint</vt:lpstr>
      <vt:lpstr>3. Ошибки при заполнении данных в декларациях по НДС</vt:lpstr>
      <vt:lpstr>Презентация PowerPoint</vt:lpstr>
      <vt:lpstr> С П А С И Б О    ЗА    В Н И М А Н И Е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Дмитриева Мария Николаевна</dc:creator>
  <cp:lastModifiedBy>Шерина Елена Федоровна</cp:lastModifiedBy>
  <cp:revision>47</cp:revision>
  <dcterms:created xsi:type="dcterms:W3CDTF">2020-07-16T02:26:53Z</dcterms:created>
  <dcterms:modified xsi:type="dcterms:W3CDTF">2022-12-16T07:02:07Z</dcterms:modified>
</cp:coreProperties>
</file>