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154" r:id="rId1"/>
  </p:sldMasterIdLst>
  <p:notesMasterIdLst>
    <p:notesMasterId r:id="rId26"/>
  </p:notesMasterIdLst>
  <p:sldIdLst>
    <p:sldId id="306" r:id="rId2"/>
    <p:sldId id="305" r:id="rId3"/>
    <p:sldId id="258" r:id="rId4"/>
    <p:sldId id="286" r:id="rId5"/>
    <p:sldId id="270" r:id="rId6"/>
    <p:sldId id="271" r:id="rId7"/>
    <p:sldId id="287" r:id="rId8"/>
    <p:sldId id="288" r:id="rId9"/>
    <p:sldId id="289" r:id="rId10"/>
    <p:sldId id="290" r:id="rId11"/>
    <p:sldId id="272" r:id="rId12"/>
    <p:sldId id="291" r:id="rId13"/>
    <p:sldId id="292" r:id="rId14"/>
    <p:sldId id="293" r:id="rId15"/>
    <p:sldId id="294" r:id="rId16"/>
    <p:sldId id="301" r:id="rId17"/>
    <p:sldId id="295" r:id="rId18"/>
    <p:sldId id="296" r:id="rId19"/>
    <p:sldId id="302" r:id="rId20"/>
    <p:sldId id="297" r:id="rId21"/>
    <p:sldId id="303" r:id="rId22"/>
    <p:sldId id="298" r:id="rId23"/>
    <p:sldId id="299" r:id="rId24"/>
    <p:sldId id="283" r:id="rId25"/>
  </p:sldIdLst>
  <p:sldSz cx="9144000" cy="5143500" type="screen16x9"/>
  <p:notesSz cx="6858000" cy="9144000"/>
  <p:defaultTextStyle>
    <a:defPPr>
      <a:defRPr lang="ru-RU"/>
    </a:defPPr>
    <a:lvl1pPr marL="0" algn="l" defTabSz="816296" rtl="0" eaLnBrk="1" latinLnBrk="0" hangingPunct="1">
      <a:defRPr sz="1600" kern="1200">
        <a:solidFill>
          <a:schemeClr val="tx1"/>
        </a:solidFill>
        <a:latin typeface="+mn-lt"/>
        <a:ea typeface="+mn-ea"/>
        <a:cs typeface="+mn-cs"/>
      </a:defRPr>
    </a:lvl1pPr>
    <a:lvl2pPr marL="408148" algn="l" defTabSz="816296" rtl="0" eaLnBrk="1" latinLnBrk="0" hangingPunct="1">
      <a:defRPr sz="1600" kern="1200">
        <a:solidFill>
          <a:schemeClr val="tx1"/>
        </a:solidFill>
        <a:latin typeface="+mn-lt"/>
        <a:ea typeface="+mn-ea"/>
        <a:cs typeface="+mn-cs"/>
      </a:defRPr>
    </a:lvl2pPr>
    <a:lvl3pPr marL="816296" algn="l" defTabSz="816296" rtl="0" eaLnBrk="1" latinLnBrk="0" hangingPunct="1">
      <a:defRPr sz="1600" kern="1200">
        <a:solidFill>
          <a:schemeClr val="tx1"/>
        </a:solidFill>
        <a:latin typeface="+mn-lt"/>
        <a:ea typeface="+mn-ea"/>
        <a:cs typeface="+mn-cs"/>
      </a:defRPr>
    </a:lvl3pPr>
    <a:lvl4pPr marL="1224443" algn="l" defTabSz="816296" rtl="0" eaLnBrk="1" latinLnBrk="0" hangingPunct="1">
      <a:defRPr sz="1600" kern="1200">
        <a:solidFill>
          <a:schemeClr val="tx1"/>
        </a:solidFill>
        <a:latin typeface="+mn-lt"/>
        <a:ea typeface="+mn-ea"/>
        <a:cs typeface="+mn-cs"/>
      </a:defRPr>
    </a:lvl4pPr>
    <a:lvl5pPr marL="1632591" algn="l" defTabSz="816296" rtl="0" eaLnBrk="1" latinLnBrk="0" hangingPunct="1">
      <a:defRPr sz="1600" kern="1200">
        <a:solidFill>
          <a:schemeClr val="tx1"/>
        </a:solidFill>
        <a:latin typeface="+mn-lt"/>
        <a:ea typeface="+mn-ea"/>
        <a:cs typeface="+mn-cs"/>
      </a:defRPr>
    </a:lvl5pPr>
    <a:lvl6pPr marL="2040739" algn="l" defTabSz="816296" rtl="0" eaLnBrk="1" latinLnBrk="0" hangingPunct="1">
      <a:defRPr sz="1600" kern="1200">
        <a:solidFill>
          <a:schemeClr val="tx1"/>
        </a:solidFill>
        <a:latin typeface="+mn-lt"/>
        <a:ea typeface="+mn-ea"/>
        <a:cs typeface="+mn-cs"/>
      </a:defRPr>
    </a:lvl6pPr>
    <a:lvl7pPr marL="2448887" algn="l" defTabSz="816296" rtl="0" eaLnBrk="1" latinLnBrk="0" hangingPunct="1">
      <a:defRPr sz="1600" kern="1200">
        <a:solidFill>
          <a:schemeClr val="tx1"/>
        </a:solidFill>
        <a:latin typeface="+mn-lt"/>
        <a:ea typeface="+mn-ea"/>
        <a:cs typeface="+mn-cs"/>
      </a:defRPr>
    </a:lvl7pPr>
    <a:lvl8pPr marL="2857035" algn="l" defTabSz="816296" rtl="0" eaLnBrk="1" latinLnBrk="0" hangingPunct="1">
      <a:defRPr sz="1600" kern="1200">
        <a:solidFill>
          <a:schemeClr val="tx1"/>
        </a:solidFill>
        <a:latin typeface="+mn-lt"/>
        <a:ea typeface="+mn-ea"/>
        <a:cs typeface="+mn-cs"/>
      </a:defRPr>
    </a:lvl8pPr>
    <a:lvl9pPr marL="3265183" algn="l" defTabSz="816296" rtl="0" eaLnBrk="1" latinLnBrk="0" hangingPunct="1">
      <a:defRPr sz="16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Усова Анна Геннадьевна" initials="УАГ"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AA9"/>
    <a:srgbClr val="8D8C90"/>
    <a:srgbClr val="57B0B9"/>
    <a:srgbClr val="504F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891" autoAdjust="0"/>
    <p:restoredTop sz="94684" autoAdjust="0"/>
  </p:normalViewPr>
  <p:slideViewPr>
    <p:cSldViewPr snapToGrid="0" showGuides="1">
      <p:cViewPr varScale="1">
        <p:scale>
          <a:sx n="97" d="100"/>
          <a:sy n="97" d="100"/>
        </p:scale>
        <p:origin x="-96" y="-258"/>
      </p:cViewPr>
      <p:guideLst>
        <p:guide orient="horz" pos="1620"/>
        <p:guide orient="horz" pos="2968"/>
        <p:guide orient="horz" pos="352"/>
        <p:guide orient="horz" pos="948"/>
        <p:guide pos="2880"/>
        <p:guide pos="385"/>
        <p:guide pos="1565"/>
        <p:guide pos="5193"/>
        <p:guide pos="4069"/>
      </p:guideLst>
    </p:cSldViewPr>
  </p:slideViewPr>
  <p:outlineViewPr>
    <p:cViewPr>
      <p:scale>
        <a:sx n="33" d="100"/>
        <a:sy n="33" d="100"/>
      </p:scale>
      <p:origin x="0" y="1337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80"/>
      <c:depthPercent val="10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Столбец1</c:v>
                </c:pt>
              </c:strCache>
            </c:strRef>
          </c:tx>
          <c:explosion val="25"/>
          <c:dPt>
            <c:idx val="1"/>
            <c:bubble3D val="0"/>
            <c:explosion val="24"/>
          </c:dPt>
          <c:dPt>
            <c:idx val="9"/>
            <c:bubble3D val="0"/>
            <c:explosion val="35"/>
          </c:dPt>
          <c:dLbls>
            <c:dLbl>
              <c:idx val="0"/>
              <c:layout>
                <c:manualLayout>
                  <c:x val="-0.11552317322084307"/>
                  <c:y val="-6.6948080551087072E-2"/>
                </c:manualLayout>
              </c:layout>
              <c:dLblPos val="bestFit"/>
              <c:showLegendKey val="0"/>
              <c:showVal val="1"/>
              <c:showCatName val="1"/>
              <c:showSerName val="0"/>
              <c:showPercent val="0"/>
              <c:showBubbleSize val="0"/>
            </c:dLbl>
            <c:dLbl>
              <c:idx val="1"/>
              <c:layout>
                <c:manualLayout>
                  <c:x val="-0.16173244250918031"/>
                  <c:y val="-0.14996370043443505"/>
                </c:manualLayout>
              </c:layout>
              <c:dLblPos val="bestFit"/>
              <c:showLegendKey val="0"/>
              <c:showVal val="1"/>
              <c:showCatName val="1"/>
              <c:showSerName val="0"/>
              <c:showPercent val="0"/>
              <c:showBubbleSize val="0"/>
            </c:dLbl>
            <c:dLbl>
              <c:idx val="2"/>
              <c:layout>
                <c:manualLayout>
                  <c:x val="6.7773594956227937E-2"/>
                  <c:y val="-0.17138708621078291"/>
                </c:manualLayout>
              </c:layout>
              <c:dLblPos val="bestFit"/>
              <c:showLegendKey val="0"/>
              <c:showVal val="1"/>
              <c:showCatName val="1"/>
              <c:showSerName val="0"/>
              <c:showPercent val="0"/>
              <c:showBubbleSize val="0"/>
            </c:dLbl>
            <c:dLbl>
              <c:idx val="3"/>
              <c:layout>
                <c:manualLayout>
                  <c:x val="0.19715954896357218"/>
                  <c:y val="-0.12050654499195675"/>
                </c:manualLayout>
              </c:layout>
              <c:dLblPos val="bestFit"/>
              <c:showLegendKey val="0"/>
              <c:showVal val="1"/>
              <c:showCatName val="1"/>
              <c:showSerName val="0"/>
              <c:showPercent val="0"/>
              <c:showBubbleSize val="0"/>
            </c:dLbl>
            <c:dLbl>
              <c:idx val="4"/>
              <c:layout>
                <c:manualLayout>
                  <c:x val="-1.3862780786501164E-2"/>
                  <c:y val="3.7490925108608762E-2"/>
                </c:manualLayout>
              </c:layout>
              <c:dLblPos val="bestFit"/>
              <c:showLegendKey val="0"/>
              <c:showVal val="1"/>
              <c:showCatName val="1"/>
              <c:showSerName val="0"/>
              <c:showPercent val="0"/>
              <c:showBubbleSize val="0"/>
            </c:dLbl>
            <c:dLbl>
              <c:idx val="5"/>
              <c:layout>
                <c:manualLayout>
                  <c:x val="0"/>
                  <c:y val="-8.033769666130449E-3"/>
                </c:manualLayout>
              </c:layout>
              <c:dLblPos val="bestFit"/>
              <c:showLegendKey val="0"/>
              <c:showVal val="1"/>
              <c:showCatName val="1"/>
              <c:showSerName val="0"/>
              <c:showPercent val="0"/>
              <c:showBubbleSize val="0"/>
            </c:dLbl>
            <c:dLbl>
              <c:idx val="6"/>
              <c:delete val="1"/>
            </c:dLbl>
            <c:dLbl>
              <c:idx val="7"/>
              <c:layout>
                <c:manualLayout>
                  <c:x val="-5.3910935453898128E-2"/>
                  <c:y val="-7.560220062030823E-2"/>
                </c:manualLayout>
              </c:layout>
              <c:dLblPos val="bestFit"/>
              <c:showLegendKey val="0"/>
              <c:showVal val="1"/>
              <c:showCatName val="1"/>
              <c:showSerName val="0"/>
              <c:showPercent val="0"/>
              <c:showBubbleSize val="0"/>
            </c:dLbl>
            <c:dLbl>
              <c:idx val="8"/>
              <c:layout>
                <c:manualLayout>
                  <c:x val="8.7797490363669378E-2"/>
                  <c:y val="-6.6948291411183303E-2"/>
                </c:manualLayout>
              </c:layout>
              <c:dLblPos val="bestFit"/>
              <c:showLegendKey val="0"/>
              <c:showVal val="1"/>
              <c:showCatName val="1"/>
              <c:showSerName val="0"/>
              <c:showPercent val="0"/>
              <c:showBubbleSize val="0"/>
            </c:dLbl>
            <c:dLbl>
              <c:idx val="9"/>
              <c:layout>
                <c:manualLayout>
                  <c:x val="3.5427106454391878E-2"/>
                  <c:y val="6.9626003773130565E-2"/>
                </c:manualLayout>
              </c:layout>
              <c:dLblPos val="bestFit"/>
              <c:showLegendKey val="0"/>
              <c:showVal val="1"/>
              <c:showCatName val="1"/>
              <c:showSerName val="0"/>
              <c:showPercent val="0"/>
              <c:showBubbleSize val="0"/>
            </c:dLbl>
            <c:dLbl>
              <c:idx val="10"/>
              <c:layout>
                <c:manualLayout>
                  <c:x val="9.5499156529230272E-2"/>
                  <c:y val="-1.8745462554304381E-2"/>
                </c:manualLayout>
              </c:layout>
              <c:dLblPos val="bestFit"/>
              <c:showLegendKey val="0"/>
              <c:showVal val="1"/>
              <c:showCatName val="1"/>
              <c:showSerName val="0"/>
              <c:showPercent val="0"/>
              <c:showBubbleSize val="0"/>
            </c:dLbl>
            <c:dLbl>
              <c:idx val="11"/>
              <c:layout>
                <c:manualLayout>
                  <c:x val="-0.11398286424456516"/>
                  <c:y val="8.5693543105391456E-2"/>
                </c:manualLayout>
              </c:layout>
              <c:dLblPos val="bestFit"/>
              <c:showLegendKey val="0"/>
              <c:showVal val="1"/>
              <c:showCatName val="1"/>
              <c:showSerName val="0"/>
              <c:showPercent val="0"/>
              <c:showBubbleSize val="0"/>
            </c:dLbl>
            <c:dLbl>
              <c:idx val="12"/>
              <c:layout>
                <c:manualLayout>
                  <c:x val="9.2418538576674453E-3"/>
                  <c:y val="-1.0711692888173932E-2"/>
                </c:manualLayout>
              </c:layout>
              <c:dLblPos val="bestFit"/>
              <c:showLegendKey val="0"/>
              <c:showVal val="1"/>
              <c:showCatName val="1"/>
              <c:showSerName val="0"/>
              <c:showPercent val="0"/>
              <c:showBubbleSize val="0"/>
            </c:dLbl>
            <c:txPr>
              <a:bodyPr/>
              <a:lstStyle/>
              <a:p>
                <a:pPr>
                  <a:defRPr baseline="0">
                    <a:solidFill>
                      <a:schemeClr val="bg1"/>
                    </a:solidFill>
                  </a:defRPr>
                </a:pPr>
                <a:endParaRPr lang="ru-RU"/>
              </a:p>
            </c:txPr>
            <c:dLblPos val="outEnd"/>
            <c:showLegendKey val="0"/>
            <c:showVal val="1"/>
            <c:showCatName val="1"/>
            <c:showSerName val="0"/>
            <c:showPercent val="0"/>
            <c:showBubbleSize val="0"/>
            <c:showLeaderLines val="1"/>
          </c:dLbls>
          <c:cat>
            <c:strRef>
              <c:f>Лист1!$A$2:$A$14</c:f>
              <c:strCache>
                <c:ptCount val="13"/>
                <c:pt idx="0">
                  <c:v>НДС</c:v>
                </c:pt>
                <c:pt idx="1">
                  <c:v>Акцизы</c:v>
                </c:pt>
                <c:pt idx="2">
                  <c:v>НДФЛ</c:v>
                </c:pt>
                <c:pt idx="3">
                  <c:v>Налог на прибыль организаций</c:v>
                </c:pt>
                <c:pt idx="4">
                  <c:v>Водный налог</c:v>
                </c:pt>
                <c:pt idx="5">
                  <c:v>Гос.пошлина</c:v>
                </c:pt>
                <c:pt idx="7">
                  <c:v>Налог на имущество организаций</c:v>
                </c:pt>
                <c:pt idx="8">
                  <c:v>НДПИ</c:v>
                </c:pt>
                <c:pt idx="9">
                  <c:v>Прочие</c:v>
                </c:pt>
                <c:pt idx="10">
                  <c:v>Земельный налог</c:v>
                </c:pt>
                <c:pt idx="11">
                  <c:v>Страховые взносы</c:v>
                </c:pt>
                <c:pt idx="12">
                  <c:v>Налог на доп.доход на добычу углеводородного сырья</c:v>
                </c:pt>
              </c:strCache>
            </c:strRef>
          </c:cat>
          <c:val>
            <c:numRef>
              <c:f>Лист1!$B$2:$B$14</c:f>
              <c:numCache>
                <c:formatCode>General</c:formatCode>
                <c:ptCount val="13"/>
                <c:pt idx="0">
                  <c:v>6.36</c:v>
                </c:pt>
                <c:pt idx="1">
                  <c:v>24.61</c:v>
                </c:pt>
                <c:pt idx="2">
                  <c:v>5.72</c:v>
                </c:pt>
                <c:pt idx="3">
                  <c:v>24.19</c:v>
                </c:pt>
                <c:pt idx="4">
                  <c:v>0.42</c:v>
                </c:pt>
                <c:pt idx="5">
                  <c:v>3.39</c:v>
                </c:pt>
                <c:pt idx="7">
                  <c:v>2.12</c:v>
                </c:pt>
                <c:pt idx="8">
                  <c:v>2.97</c:v>
                </c:pt>
                <c:pt idx="9">
                  <c:v>13.91</c:v>
                </c:pt>
                <c:pt idx="10">
                  <c:v>1.48</c:v>
                </c:pt>
                <c:pt idx="11">
                  <c:v>12.08</c:v>
                </c:pt>
                <c:pt idx="12">
                  <c:v>2.75</c:v>
                </c:pt>
              </c:numCache>
            </c:numRef>
          </c:val>
        </c:ser>
        <c:dLbls>
          <c:showLegendKey val="0"/>
          <c:showVal val="1"/>
          <c:showCatName val="1"/>
          <c:showSerName val="0"/>
          <c:showPercent val="0"/>
          <c:showBubbleSize val="0"/>
          <c:showLeaderLines val="1"/>
        </c:dLbls>
      </c:pie3DChart>
    </c:plotArea>
    <c:plotVisOnly val="1"/>
    <c:dispBlanksAs val="gap"/>
    <c:showDLblsOverMax val="0"/>
  </c:chart>
  <c:txPr>
    <a:bodyPr/>
    <a:lstStyle/>
    <a:p>
      <a:pPr>
        <a:defRPr sz="1200" b="1">
          <a:latin typeface="Times New Roman" panose="02020603050405020304" pitchFamily="18" charset="0"/>
          <a:cs typeface="Times New Roman" panose="02020603050405020304" pitchFamily="18" charset="0"/>
        </a:defRPr>
      </a:pPr>
      <a:endParaRPr lang="ru-RU"/>
    </a:p>
  </c:txPr>
  <c:externalData r:id="rId1">
    <c:autoUpdate val="0"/>
  </c:externalData>
  <c:userShapes r:id="rId2"/>
</c:chartSpace>
</file>

<file path=ppt/drawings/_rels/drawing1.xml.rels><?xml version="1.0" encoding="UTF-8" standalone="yes"?>
<Relationships xmlns="http://schemas.openxmlformats.org/package/2006/relationships"><Relationship Id="rId1" Type="http://schemas.openxmlformats.org/officeDocument/2006/relationships/image" Target="../media/image6.png"/></Relationships>
</file>

<file path=ppt/drawings/drawing1.xml><?xml version="1.0" encoding="utf-8"?>
<c:userShapes xmlns:c="http://schemas.openxmlformats.org/drawingml/2006/chart">
  <cdr:relSizeAnchor xmlns:cdr="http://schemas.openxmlformats.org/drawingml/2006/chartDrawing">
    <cdr:from>
      <cdr:x>0.72039</cdr:x>
      <cdr:y>0.5322</cdr:y>
    </cdr:from>
    <cdr:to>
      <cdr:x>0.99771</cdr:x>
      <cdr:y>1</cdr:y>
    </cdr:to>
    <cdr:pic>
      <cdr:nvPicPr>
        <cdr:cNvPr id="3"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6181073" y="2523945"/>
          <a:ext cx="2379408" cy="2218535"/>
        </a:xfrm>
        <a:prstGeom xmlns:a="http://schemas.openxmlformats.org/drawingml/2006/main" prst="rect">
          <a:avLst/>
        </a:prstGeom>
      </cdr:spPr>
    </cdr:pic>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B2CB9A-35A0-44DF-9563-3B4294FF58F5}" type="datetimeFigureOut">
              <a:rPr lang="ru-RU" smtClean="0"/>
              <a:pPr/>
              <a:t>12.12.2022</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CAF5B9-CC1E-4A3E-B04F-728BB30B0B5D}" type="slidenum">
              <a:rPr lang="ru-RU" smtClean="0"/>
              <a:pPr/>
              <a:t>‹#›</a:t>
            </a:fld>
            <a:endParaRPr lang="ru-RU"/>
          </a:p>
        </p:txBody>
      </p:sp>
    </p:spTree>
    <p:extLst>
      <p:ext uri="{BB962C8B-B14F-4D97-AF65-F5344CB8AC3E}">
        <p14:creationId xmlns:p14="http://schemas.microsoft.com/office/powerpoint/2010/main" val="3984375217"/>
      </p:ext>
    </p:extLst>
  </p:cSld>
  <p:clrMap bg1="lt1" tx1="dk1" bg2="lt2" tx2="dk2" accent1="accent1" accent2="accent2" accent3="accent3" accent4="accent4" accent5="accent5" accent6="accent6" hlink="hlink" folHlink="folHlink"/>
  <p:notesStyle>
    <a:lvl1pPr marL="0" algn="l" defTabSz="816296" rtl="0" eaLnBrk="1" latinLnBrk="0" hangingPunct="1">
      <a:defRPr sz="1100" kern="1200">
        <a:solidFill>
          <a:schemeClr val="tx1"/>
        </a:solidFill>
        <a:latin typeface="+mn-lt"/>
        <a:ea typeface="+mn-ea"/>
        <a:cs typeface="+mn-cs"/>
      </a:defRPr>
    </a:lvl1pPr>
    <a:lvl2pPr marL="408148" algn="l" defTabSz="816296" rtl="0" eaLnBrk="1" latinLnBrk="0" hangingPunct="1">
      <a:defRPr sz="1100" kern="1200">
        <a:solidFill>
          <a:schemeClr val="tx1"/>
        </a:solidFill>
        <a:latin typeface="+mn-lt"/>
        <a:ea typeface="+mn-ea"/>
        <a:cs typeface="+mn-cs"/>
      </a:defRPr>
    </a:lvl2pPr>
    <a:lvl3pPr marL="816296" algn="l" defTabSz="816296" rtl="0" eaLnBrk="1" latinLnBrk="0" hangingPunct="1">
      <a:defRPr sz="1100" kern="1200">
        <a:solidFill>
          <a:schemeClr val="tx1"/>
        </a:solidFill>
        <a:latin typeface="+mn-lt"/>
        <a:ea typeface="+mn-ea"/>
        <a:cs typeface="+mn-cs"/>
      </a:defRPr>
    </a:lvl3pPr>
    <a:lvl4pPr marL="1224443" algn="l" defTabSz="816296" rtl="0" eaLnBrk="1" latinLnBrk="0" hangingPunct="1">
      <a:defRPr sz="1100" kern="1200">
        <a:solidFill>
          <a:schemeClr val="tx1"/>
        </a:solidFill>
        <a:latin typeface="+mn-lt"/>
        <a:ea typeface="+mn-ea"/>
        <a:cs typeface="+mn-cs"/>
      </a:defRPr>
    </a:lvl4pPr>
    <a:lvl5pPr marL="1632591" algn="l" defTabSz="816296" rtl="0" eaLnBrk="1" latinLnBrk="0" hangingPunct="1">
      <a:defRPr sz="1100" kern="1200">
        <a:solidFill>
          <a:schemeClr val="tx1"/>
        </a:solidFill>
        <a:latin typeface="+mn-lt"/>
        <a:ea typeface="+mn-ea"/>
        <a:cs typeface="+mn-cs"/>
      </a:defRPr>
    </a:lvl5pPr>
    <a:lvl6pPr marL="2040739" algn="l" defTabSz="816296" rtl="0" eaLnBrk="1" latinLnBrk="0" hangingPunct="1">
      <a:defRPr sz="1100" kern="1200">
        <a:solidFill>
          <a:schemeClr val="tx1"/>
        </a:solidFill>
        <a:latin typeface="+mn-lt"/>
        <a:ea typeface="+mn-ea"/>
        <a:cs typeface="+mn-cs"/>
      </a:defRPr>
    </a:lvl6pPr>
    <a:lvl7pPr marL="2448887" algn="l" defTabSz="816296" rtl="0" eaLnBrk="1" latinLnBrk="0" hangingPunct="1">
      <a:defRPr sz="1100" kern="1200">
        <a:solidFill>
          <a:schemeClr val="tx1"/>
        </a:solidFill>
        <a:latin typeface="+mn-lt"/>
        <a:ea typeface="+mn-ea"/>
        <a:cs typeface="+mn-cs"/>
      </a:defRPr>
    </a:lvl7pPr>
    <a:lvl8pPr marL="2857035" algn="l" defTabSz="816296" rtl="0" eaLnBrk="1" latinLnBrk="0" hangingPunct="1">
      <a:defRPr sz="1100" kern="1200">
        <a:solidFill>
          <a:schemeClr val="tx1"/>
        </a:solidFill>
        <a:latin typeface="+mn-lt"/>
        <a:ea typeface="+mn-ea"/>
        <a:cs typeface="+mn-cs"/>
      </a:defRPr>
    </a:lvl8pPr>
    <a:lvl9pPr marL="3265183" algn="l" defTabSz="816296" rtl="0" eaLnBrk="1" latinLnBrk="0" hangingPunct="1">
      <a:defRPr sz="11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8" name="Picture 7" descr="sphere1.png"/>
          <p:cNvPicPr>
            <a:picLocks noChangeAspect="1"/>
          </p:cNvPicPr>
          <p:nvPr/>
        </p:nvPicPr>
        <p:blipFill>
          <a:blip r:embed="rId2" cstate="print"/>
          <a:stretch>
            <a:fillRect/>
          </a:stretch>
        </p:blipFill>
        <p:spPr>
          <a:xfrm>
            <a:off x="6850374" y="0"/>
            <a:ext cx="2293626" cy="5143500"/>
          </a:xfrm>
          <a:prstGeom prst="rect">
            <a:avLst/>
          </a:prstGeom>
        </p:spPr>
      </p:pic>
      <p:sp>
        <p:nvSpPr>
          <p:cNvPr id="3" name="Subtitle 2"/>
          <p:cNvSpPr>
            <a:spLocks noGrp="1"/>
          </p:cNvSpPr>
          <p:nvPr>
            <p:ph type="subTitle" idx="1"/>
          </p:nvPr>
        </p:nvSpPr>
        <p:spPr>
          <a:xfrm>
            <a:off x="2438400" y="2686050"/>
            <a:ext cx="3962400" cy="1600200"/>
          </a:xfrm>
        </p:spPr>
        <p:txBody>
          <a:bodyPr anchor="t">
            <a:normAutofit/>
          </a:bodyPr>
          <a:lstStyle>
            <a:lvl1pPr marL="0" indent="0" algn="r">
              <a:buNone/>
              <a:defRPr sz="1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6" name="Title 15"/>
          <p:cNvSpPr>
            <a:spLocks noGrp="1"/>
          </p:cNvSpPr>
          <p:nvPr>
            <p:ph type="title"/>
          </p:nvPr>
        </p:nvSpPr>
        <p:spPr>
          <a:xfrm>
            <a:off x="2438400" y="1085850"/>
            <a:ext cx="3962400" cy="1600200"/>
          </a:xfrm>
        </p:spPr>
        <p:txBody>
          <a:bodyPr anchor="b"/>
          <a:lstStyle/>
          <a:p>
            <a:r>
              <a:rPr lang="ru-RU" smtClean="0"/>
              <a:t>Образец заголовка</a:t>
            </a:r>
            <a:endParaRPr lang="en-US" dirty="0"/>
          </a:p>
        </p:txBody>
      </p:sp>
      <p:sp>
        <p:nvSpPr>
          <p:cNvPr id="13" name="Date Placeholder 12"/>
          <p:cNvSpPr>
            <a:spLocks noGrp="1"/>
          </p:cNvSpPr>
          <p:nvPr>
            <p:ph type="dt" sz="half" idx="10"/>
          </p:nvPr>
        </p:nvSpPr>
        <p:spPr>
          <a:xfrm>
            <a:off x="3582989" y="4819651"/>
            <a:ext cx="2819399" cy="95249"/>
          </a:xfrm>
        </p:spPr>
        <p:txBody>
          <a:bodyPr/>
          <a:lstStyle/>
          <a:p>
            <a:fld id="{2018D8D3-2C39-4CDE-BA5D-88474577C511}" type="datetimeFigureOut">
              <a:rPr lang="ru-RU" smtClean="0"/>
              <a:t>12.12.2022</a:t>
            </a:fld>
            <a:endParaRPr lang="ru-RU"/>
          </a:p>
        </p:txBody>
      </p:sp>
      <p:sp>
        <p:nvSpPr>
          <p:cNvPr id="14" name="Slide Number Placeholder 13"/>
          <p:cNvSpPr>
            <a:spLocks noGrp="1"/>
          </p:cNvSpPr>
          <p:nvPr>
            <p:ph type="sldNum" sz="quarter" idx="11"/>
          </p:nvPr>
        </p:nvSpPr>
        <p:spPr>
          <a:xfrm>
            <a:off x="6414976" y="4800600"/>
            <a:ext cx="457200" cy="114300"/>
          </a:xfrm>
        </p:spPr>
        <p:txBody>
          <a:bodyPr/>
          <a:lstStyle>
            <a:lvl1pPr algn="r">
              <a:defRPr/>
            </a:lvl1pPr>
          </a:lstStyle>
          <a:p>
            <a:fld id="{E234015F-CF6C-4FB2-ABED-1B21DE06C808}" type="slidenum">
              <a:rPr lang="ru-RU" smtClean="0"/>
              <a:t>‹#›</a:t>
            </a:fld>
            <a:endParaRPr lang="ru-RU"/>
          </a:p>
        </p:txBody>
      </p:sp>
      <p:sp>
        <p:nvSpPr>
          <p:cNvPr id="15" name="Footer Placeholder 14"/>
          <p:cNvSpPr>
            <a:spLocks noGrp="1"/>
          </p:cNvSpPr>
          <p:nvPr>
            <p:ph type="ftr" sz="quarter" idx="12"/>
          </p:nvPr>
        </p:nvSpPr>
        <p:spPr>
          <a:xfrm>
            <a:off x="3581401" y="4722186"/>
            <a:ext cx="2820987" cy="114300"/>
          </a:xfrm>
        </p:spPr>
        <p:txBody>
          <a:bodyPr/>
          <a:lstStyle/>
          <a:p>
            <a:endParaRPr lang="ru-RU"/>
          </a:p>
        </p:txBody>
      </p:sp>
      <p:pic>
        <p:nvPicPr>
          <p:cNvPr id="9" name="Picture 2" descr="Z:\Projects\Текущие\Проектная\FNS_2012\_БРЭНДБУК\out\PPT\3_1_present_16.9-01.png"/>
          <p:cNvPicPr>
            <a:picLocks noChangeAspect="1" noChangeArrowheads="1"/>
          </p:cNvPicPr>
          <p:nvPr userDrawn="1"/>
        </p:nvPicPr>
        <p:blipFill>
          <a:blip r:embed="rId3" cstate="print"/>
          <a:stretch>
            <a:fillRect/>
          </a:stretch>
        </p:blipFill>
        <p:spPr bwMode="auto">
          <a:xfrm>
            <a:off x="0" y="1169"/>
            <a:ext cx="9144000" cy="5142895"/>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Date Placeholder 12"/>
          <p:cNvSpPr>
            <a:spLocks noGrp="1"/>
          </p:cNvSpPr>
          <p:nvPr>
            <p:ph type="dt" sz="half" idx="10"/>
          </p:nvPr>
        </p:nvSpPr>
        <p:spPr/>
        <p:txBody>
          <a:bodyPr/>
          <a:lstStyle/>
          <a:p>
            <a:fld id="{34358524-75FA-4DFF-9D30-F97C17CE17A5}" type="datetime1">
              <a:rPr lang="ru-RU" smtClean="0"/>
              <a:pPr/>
              <a:t>12.12.2022</a:t>
            </a:fld>
            <a:endParaRPr lang="ru-RU"/>
          </a:p>
        </p:txBody>
      </p:sp>
      <p:sp>
        <p:nvSpPr>
          <p:cNvPr id="14" name="Slide Number Placeholder 13"/>
          <p:cNvSpPr>
            <a:spLocks noGrp="1"/>
          </p:cNvSpPr>
          <p:nvPr>
            <p:ph type="sldNum" sz="quarter" idx="11"/>
          </p:nvPr>
        </p:nvSpPr>
        <p:spPr/>
        <p:txBody>
          <a:bodyPr/>
          <a:lstStyle/>
          <a:p>
            <a:fld id="{E20E89E6-FE54-4E13-859C-1FA908D70D39}" type="slidenum">
              <a:rPr lang="ru-RU" smtClean="0"/>
              <a:pPr/>
              <a:t>‹#›</a:t>
            </a:fld>
            <a:endParaRPr lang="ru-RU"/>
          </a:p>
        </p:txBody>
      </p:sp>
      <p:sp>
        <p:nvSpPr>
          <p:cNvPr id="15" name="Footer Placeholder 14"/>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Date Placeholder 12"/>
          <p:cNvSpPr>
            <a:spLocks noGrp="1"/>
          </p:cNvSpPr>
          <p:nvPr>
            <p:ph type="dt" sz="half" idx="10"/>
          </p:nvPr>
        </p:nvSpPr>
        <p:spPr/>
        <p:txBody>
          <a:bodyPr/>
          <a:lstStyle/>
          <a:p>
            <a:fld id="{F769B2CD-5EDF-45E0-A730-F2C3E6027E1D}" type="datetime1">
              <a:rPr lang="ru-RU" smtClean="0"/>
              <a:pPr/>
              <a:t>12.12.2022</a:t>
            </a:fld>
            <a:endParaRPr lang="ru-RU"/>
          </a:p>
        </p:txBody>
      </p:sp>
      <p:sp>
        <p:nvSpPr>
          <p:cNvPr id="14" name="Slide Number Placeholder 13"/>
          <p:cNvSpPr>
            <a:spLocks noGrp="1"/>
          </p:cNvSpPr>
          <p:nvPr>
            <p:ph type="sldNum" sz="quarter" idx="11"/>
          </p:nvPr>
        </p:nvSpPr>
        <p:spPr/>
        <p:txBody>
          <a:bodyPr/>
          <a:lstStyle/>
          <a:p>
            <a:fld id="{E20E89E6-FE54-4E13-859C-1FA908D70D39}" type="slidenum">
              <a:rPr lang="ru-RU" smtClean="0"/>
              <a:pPr/>
              <a:t>‹#›</a:t>
            </a:fld>
            <a:endParaRPr lang="ru-RU"/>
          </a:p>
        </p:txBody>
      </p:sp>
      <p:sp>
        <p:nvSpPr>
          <p:cNvPr id="15" name="Footer Placeholder 14"/>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Титульный слайд">
    <p:spTree>
      <p:nvGrpSpPr>
        <p:cNvPr id="1" name=""/>
        <p:cNvGrpSpPr/>
        <p:nvPr/>
      </p:nvGrpSpPr>
      <p:grpSpPr>
        <a:xfrm>
          <a:off x="0" y="0"/>
          <a:ext cx="0" cy="0"/>
          <a:chOff x="0" y="0"/>
          <a:chExt cx="0" cy="0"/>
        </a:xfrm>
      </p:grpSpPr>
      <p:pic>
        <p:nvPicPr>
          <p:cNvPr id="2" name="Picture 2" descr="Z:\Projects\Текущие\Проектная\FNS_2012\_БРЭНДБУК\out\PPT\3_1_present_16.9-02.png"/>
          <p:cNvPicPr>
            <a:picLocks noChangeAspect="1" noChangeArrowheads="1"/>
          </p:cNvPicPr>
          <p:nvPr userDrawn="1"/>
        </p:nvPicPr>
        <p:blipFill>
          <a:blip r:embed="rId2" cstate="print"/>
          <a:stretch>
            <a:fillRect/>
          </a:stretch>
        </p:blipFill>
        <p:spPr bwMode="auto">
          <a:xfrm>
            <a:off x="0" y="-562"/>
            <a:ext cx="9144000" cy="5142895"/>
          </a:xfrm>
          <a:prstGeom prst="rect">
            <a:avLst/>
          </a:prstGeom>
          <a:noFill/>
        </p:spPr>
      </p:pic>
      <p:sp>
        <p:nvSpPr>
          <p:cNvPr id="8" name="Заголовок 1"/>
          <p:cNvSpPr>
            <a:spLocks noGrp="1"/>
          </p:cNvSpPr>
          <p:nvPr>
            <p:ph type="ctrTitle" hasCustomPrompt="1"/>
          </p:nvPr>
        </p:nvSpPr>
        <p:spPr>
          <a:xfrm>
            <a:off x="2478478" y="935856"/>
            <a:ext cx="6102883" cy="3580110"/>
          </a:xfrm>
        </p:spPr>
        <p:txBody>
          <a:bodyPr anchor="t">
            <a:normAutofit/>
          </a:bodyPr>
          <a:lstStyle>
            <a:lvl1pPr algn="l">
              <a:lnSpc>
                <a:spcPts val="5400"/>
              </a:lnSpc>
              <a:defRPr sz="4700" b="1">
                <a:solidFill>
                  <a:srgbClr val="8D8C90"/>
                </a:solidFill>
                <a:latin typeface="+mj-lt"/>
              </a:defRPr>
            </a:lvl1pPr>
          </a:lstStyle>
          <a:p>
            <a:r>
              <a:rPr lang="ru-RU" dirty="0" smtClean="0"/>
              <a:t>НАЗВАНИЕ ПРЕЗЕНТАЦИИ</a:t>
            </a:r>
            <a:endParaRPr lang="ru-RU"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188" y="1504957"/>
            <a:ext cx="7632700" cy="3206749"/>
          </a:xfrm>
        </p:spPr>
        <p:txBody>
          <a:bodyPr>
            <a:noAutofit/>
          </a:bodyPr>
          <a:lstStyle>
            <a:lvl1pPr marL="284505" indent="0">
              <a:buFontTx/>
              <a:buNone/>
              <a:defRPr b="1">
                <a:latin typeface="+mj-lt"/>
              </a:defRPr>
            </a:lvl1pPr>
            <a:lvl2pPr marL="282020" indent="2485">
              <a:defRPr>
                <a:latin typeface="+mj-lt"/>
              </a:defRPr>
            </a:lvl2pPr>
            <a:lvl3pPr marL="491981" indent="-203750">
              <a:tabLst/>
              <a:defRPr>
                <a:latin typeface="+mj-lt"/>
              </a:defRPr>
            </a:lvl3pPr>
            <a:lvl4pPr marL="0" indent="282020">
              <a:defRPr>
                <a:latin typeface="+mj-lt"/>
              </a:defRPr>
            </a:lvl4pPr>
            <a:lvl5pPr>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TextBox 9"/>
          <p:cNvSpPr txBox="1"/>
          <p:nvPr userDrawn="1"/>
        </p:nvSpPr>
        <p:spPr>
          <a:xfrm>
            <a:off x="5926640" y="3845307"/>
            <a:ext cx="923618" cy="282640"/>
          </a:xfrm>
          <a:prstGeom prst="rect">
            <a:avLst/>
          </a:prstGeom>
          <a:noFill/>
        </p:spPr>
        <p:txBody>
          <a:bodyPr wrap="square" lIns="71561" tIns="35780" rIns="71561" bIns="35780" rtlCol="0">
            <a:noAutofit/>
          </a:bodyPr>
          <a:lstStyle/>
          <a:p>
            <a:endParaRPr lang="ru-RU" dirty="0"/>
          </a:p>
        </p:txBody>
      </p:sp>
      <p:sp>
        <p:nvSpPr>
          <p:cNvPr id="13" name="Заголовок 12"/>
          <p:cNvSpPr>
            <a:spLocks noGrp="1"/>
          </p:cNvSpPr>
          <p:nvPr>
            <p:ph type="title" hasCustomPrompt="1"/>
          </p:nvPr>
        </p:nvSpPr>
        <p:spPr>
          <a:xfrm>
            <a:off x="611189" y="558806"/>
            <a:ext cx="7548638" cy="946151"/>
          </a:xfrm>
        </p:spPr>
        <p:txBody>
          <a:bodyPr/>
          <a:lstStyle>
            <a:lvl1pPr marL="0" marR="0" indent="0" defTabSz="816296" rtl="0" eaLnBrk="1" fontAlgn="auto" latinLnBrk="0" hangingPunct="1">
              <a:lnSpc>
                <a:spcPct val="100000"/>
              </a:lnSpc>
              <a:spcBef>
                <a:spcPct val="0"/>
              </a:spcBef>
              <a:spcAft>
                <a:spcPts val="0"/>
              </a:spcAft>
              <a:tabLst/>
              <a:defRPr sz="4200"/>
            </a:lvl1pPr>
          </a:lstStyle>
          <a:p>
            <a:pPr marL="0" marR="0" lvl="0" indent="0" defTabSz="816296"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14" name="Номер слайда 13"/>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188" y="1504957"/>
            <a:ext cx="7632700" cy="3206749"/>
          </a:xfrm>
        </p:spPr>
        <p:txBody>
          <a:bodyPr>
            <a:noAutofit/>
          </a:bodyPr>
          <a:lstStyle>
            <a:lvl1pPr marL="284505" indent="0">
              <a:buFontTx/>
              <a:buNone/>
              <a:defRPr b="1">
                <a:latin typeface="+mj-lt"/>
              </a:defRPr>
            </a:lvl1pPr>
            <a:lvl2pPr marL="282020" indent="2485">
              <a:defRPr>
                <a:latin typeface="+mj-lt"/>
              </a:defRPr>
            </a:lvl2pPr>
            <a:lvl3pPr marL="491981" indent="-203750">
              <a:tabLst/>
              <a:defRPr>
                <a:latin typeface="+mj-lt"/>
              </a:defRPr>
            </a:lvl3pPr>
            <a:lvl4pPr marL="0" indent="282020">
              <a:defRPr>
                <a:latin typeface="+mj-lt"/>
              </a:defRPr>
            </a:lvl4pPr>
            <a:lvl5pPr>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TextBox 9"/>
          <p:cNvSpPr txBox="1"/>
          <p:nvPr userDrawn="1"/>
        </p:nvSpPr>
        <p:spPr>
          <a:xfrm>
            <a:off x="5926640" y="3845307"/>
            <a:ext cx="923618" cy="282640"/>
          </a:xfrm>
          <a:prstGeom prst="rect">
            <a:avLst/>
          </a:prstGeom>
          <a:noFill/>
        </p:spPr>
        <p:txBody>
          <a:bodyPr wrap="square" lIns="71561" tIns="35780" rIns="71561" bIns="35780" rtlCol="0">
            <a:noAutofit/>
          </a:bodyPr>
          <a:lstStyle/>
          <a:p>
            <a:endParaRPr lang="ru-RU" dirty="0"/>
          </a:p>
        </p:txBody>
      </p:sp>
      <p:sp>
        <p:nvSpPr>
          <p:cNvPr id="13" name="Заголовок 12"/>
          <p:cNvSpPr>
            <a:spLocks noGrp="1"/>
          </p:cNvSpPr>
          <p:nvPr>
            <p:ph type="title" hasCustomPrompt="1"/>
          </p:nvPr>
        </p:nvSpPr>
        <p:spPr>
          <a:xfrm>
            <a:off x="611200" y="558801"/>
            <a:ext cx="7632699" cy="946150"/>
          </a:xfrm>
        </p:spPr>
        <p:txBody>
          <a:bodyPr>
            <a:noAutofit/>
          </a:bodyPr>
          <a:lstStyle>
            <a:lvl1pPr marL="0" marR="0" indent="0" defTabSz="816296" rtl="0" eaLnBrk="1" fontAlgn="auto" latinLnBrk="0" hangingPunct="1">
              <a:lnSpc>
                <a:spcPct val="100000"/>
              </a:lnSpc>
              <a:spcBef>
                <a:spcPct val="0"/>
              </a:spcBef>
              <a:spcAft>
                <a:spcPts val="0"/>
              </a:spcAft>
              <a:tabLst/>
              <a:defRPr sz="4200"/>
            </a:lvl1pPr>
          </a:lstStyle>
          <a:p>
            <a:pPr marL="0" marR="0" lvl="0" indent="0" defTabSz="816296"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9" name="Номер слайда 8"/>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Заголовок и объект">
    <p:spTree>
      <p:nvGrpSpPr>
        <p:cNvPr id="1" name=""/>
        <p:cNvGrpSpPr/>
        <p:nvPr/>
      </p:nvGrpSpPr>
      <p:grpSpPr>
        <a:xfrm>
          <a:off x="0" y="0"/>
          <a:ext cx="0" cy="0"/>
          <a:chOff x="0" y="0"/>
          <a:chExt cx="0" cy="0"/>
        </a:xfrm>
      </p:grpSpPr>
      <p:pic>
        <p:nvPicPr>
          <p:cNvPr id="4098" name="Picture 2" descr="Z:\Projects\Текущие\Проектная\FNS_2012\_БРЭНДБУК\out\PPT\3_1_present_16.9-04.png"/>
          <p:cNvPicPr>
            <a:picLocks noChangeAspect="1" noChangeArrowheads="1"/>
          </p:cNvPicPr>
          <p:nvPr userDrawn="1"/>
        </p:nvPicPr>
        <p:blipFill>
          <a:blip r:embed="rId2" cstate="print"/>
          <a:stretch>
            <a:fillRect/>
          </a:stretch>
        </p:blipFill>
        <p:spPr bwMode="auto">
          <a:xfrm>
            <a:off x="0" y="1169"/>
            <a:ext cx="9144000" cy="5142895"/>
          </a:xfrm>
          <a:prstGeom prst="rect">
            <a:avLst/>
          </a:prstGeom>
          <a:noFill/>
        </p:spPr>
      </p:pic>
      <p:sp>
        <p:nvSpPr>
          <p:cNvPr id="3" name="Содержимое 2"/>
          <p:cNvSpPr>
            <a:spLocks noGrp="1"/>
          </p:cNvSpPr>
          <p:nvPr>
            <p:ph idx="1"/>
          </p:nvPr>
        </p:nvSpPr>
        <p:spPr>
          <a:xfrm>
            <a:off x="611188" y="1504956"/>
            <a:ext cx="7632700" cy="3206749"/>
          </a:xfrm>
        </p:spPr>
        <p:txBody>
          <a:bodyPr>
            <a:noAutofit/>
          </a:bodyPr>
          <a:lstStyle>
            <a:lvl1pPr marL="284505" indent="0">
              <a:buFontTx/>
              <a:buNone/>
              <a:defRPr b="1">
                <a:latin typeface="+mj-lt"/>
              </a:defRPr>
            </a:lvl1pPr>
            <a:lvl2pPr marL="284505" indent="0">
              <a:defRPr>
                <a:latin typeface="+mj-lt"/>
              </a:defRPr>
            </a:lvl2pPr>
            <a:lvl3pPr marL="491981" indent="-203750">
              <a:defRPr>
                <a:latin typeface="+mj-lt"/>
              </a:defRPr>
            </a:lvl3pPr>
            <a:lvl4pPr marL="0" indent="282020">
              <a:defRPr>
                <a:latin typeface="+mj-lt"/>
              </a:defRPr>
            </a:lvl4pPr>
            <a:lvl5pPr marL="1123109"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hasCustomPrompt="1"/>
          </p:nvPr>
        </p:nvSpPr>
        <p:spPr>
          <a:xfrm>
            <a:off x="611200" y="558801"/>
            <a:ext cx="7632699" cy="946150"/>
          </a:xfrm>
        </p:spPr>
        <p:txBody>
          <a:bodyPr>
            <a:noAutofit/>
          </a:bodyPr>
          <a:lstStyle>
            <a:lvl1pPr marL="0" marR="0" indent="0" defTabSz="816296" rtl="0" eaLnBrk="1" fontAlgn="auto" latinLnBrk="0" hangingPunct="1">
              <a:lnSpc>
                <a:spcPct val="100000"/>
              </a:lnSpc>
              <a:spcBef>
                <a:spcPct val="0"/>
              </a:spcBef>
              <a:spcAft>
                <a:spcPts val="0"/>
              </a:spcAft>
              <a:tabLst/>
              <a:defRPr sz="4200"/>
            </a:lvl1pPr>
          </a:lstStyle>
          <a:p>
            <a:pPr marL="0" marR="0" lvl="0" indent="0" defTabSz="816296" rtl="0" eaLnBrk="1" fontAlgn="auto" latinLnBrk="0" hangingPunct="1">
              <a:lnSpc>
                <a:spcPct val="100000"/>
              </a:lnSpc>
              <a:spcBef>
                <a:spcPct val="0"/>
              </a:spcBef>
              <a:spcAft>
                <a:spcPts val="0"/>
              </a:spcAft>
              <a:tabLst/>
              <a:defRPr/>
            </a:pPr>
            <a:r>
              <a:rPr kumimoji="0" lang="ru-RU" sz="3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7" name="Номер слайда 6"/>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42901"/>
            <a:ext cx="3657600" cy="4286249"/>
          </a:xfrm>
        </p:spPr>
        <p:txBody>
          <a:bodyPr/>
          <a:lstStyle>
            <a:lvl5pPr>
              <a:defRPr/>
            </a:lvl5pPr>
            <a:lvl6pPr>
              <a:defRPr/>
            </a:lvl6pPr>
            <a:lvl7pPr>
              <a:defRPr/>
            </a:lvl7pPr>
            <a:lvl8pPr>
              <a:defRPr/>
            </a:lvl8pPr>
            <a:lvl9pP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6" name="Title 15"/>
          <p:cNvSpPr>
            <a:spLocks noGrp="1"/>
          </p:cNvSpPr>
          <p:nvPr>
            <p:ph type="title"/>
          </p:nvPr>
        </p:nvSpPr>
        <p:spPr/>
        <p:txBody>
          <a:bodyPr/>
          <a:lstStyle/>
          <a:p>
            <a:r>
              <a:rPr lang="ru-RU" smtClean="0"/>
              <a:t>Образец заголовка</a:t>
            </a:r>
            <a:endParaRPr lang="en-US"/>
          </a:p>
        </p:txBody>
      </p:sp>
      <p:sp>
        <p:nvSpPr>
          <p:cNvPr id="10" name="Date Placeholder 9"/>
          <p:cNvSpPr>
            <a:spLocks noGrp="1"/>
          </p:cNvSpPr>
          <p:nvPr>
            <p:ph type="dt" sz="half" idx="10"/>
          </p:nvPr>
        </p:nvSpPr>
        <p:spPr/>
        <p:txBody>
          <a:bodyPr/>
          <a:lstStyle/>
          <a:p>
            <a:fld id="{2018D8D3-2C39-4CDE-BA5D-88474577C511}" type="datetimeFigureOut">
              <a:rPr lang="ru-RU" smtClean="0"/>
              <a:t>12.12.2022</a:t>
            </a:fld>
            <a:endParaRPr lang="ru-RU"/>
          </a:p>
        </p:txBody>
      </p:sp>
      <p:sp>
        <p:nvSpPr>
          <p:cNvPr id="11" name="Slide Number Placeholder 10"/>
          <p:cNvSpPr>
            <a:spLocks noGrp="1"/>
          </p:cNvSpPr>
          <p:nvPr>
            <p:ph type="sldNum" sz="quarter" idx="11"/>
          </p:nvPr>
        </p:nvSpPr>
        <p:spPr/>
        <p:txBody>
          <a:bodyPr/>
          <a:lstStyle/>
          <a:p>
            <a:fld id="{E20E89E6-FE54-4E13-859C-1FA908D70D39}" type="slidenum">
              <a:rPr lang="ru-RU" smtClean="0"/>
              <a:pPr/>
              <a:t>‹#›</a:t>
            </a:fld>
            <a:endParaRPr lang="ru-RU" dirty="0"/>
          </a:p>
        </p:txBody>
      </p:sp>
      <p:sp>
        <p:nvSpPr>
          <p:cNvPr id="12" name="Footer Placeholder 11"/>
          <p:cNvSpPr>
            <a:spLocks noGrp="1"/>
          </p:cNvSpPr>
          <p:nvPr>
            <p:ph type="ftr" sz="quarter" idx="12"/>
          </p:nvPr>
        </p:nvSpPr>
        <p:spPr/>
        <p:txBody>
          <a:bodyPr/>
          <a:lstStyle/>
          <a:p>
            <a:endParaRPr lang="ru-RU"/>
          </a:p>
        </p:txBody>
      </p:sp>
      <p:sp>
        <p:nvSpPr>
          <p:cNvPr id="7" name="TextBox 6"/>
          <p:cNvSpPr txBox="1"/>
          <p:nvPr userDrawn="1"/>
        </p:nvSpPr>
        <p:spPr>
          <a:xfrm>
            <a:off x="5926640" y="3845307"/>
            <a:ext cx="923618" cy="282640"/>
          </a:xfrm>
          <a:prstGeom prst="rect">
            <a:avLst/>
          </a:prstGeom>
          <a:noFill/>
        </p:spPr>
        <p:txBody>
          <a:bodyPr wrap="square" lIns="71561" tIns="35780" rIns="71561" bIns="35780" rtlCol="0">
            <a:noAutofit/>
          </a:bodyPr>
          <a:lstStyle/>
          <a:p>
            <a:endParaRPr lang="ru-RU"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7" name="Picture 6" descr="sphere1.png"/>
          <p:cNvPicPr>
            <a:picLocks noChangeAspect="1"/>
          </p:cNvPicPr>
          <p:nvPr/>
        </p:nvPicPr>
        <p:blipFill>
          <a:blip r:embed="rId2" cstate="print"/>
          <a:stretch>
            <a:fillRect/>
          </a:stretch>
        </p:blipFill>
        <p:spPr>
          <a:xfrm>
            <a:off x="6858000" y="0"/>
            <a:ext cx="2293626" cy="5143500"/>
          </a:xfrm>
          <a:prstGeom prst="rect">
            <a:avLst/>
          </a:prstGeom>
        </p:spPr>
      </p:pic>
      <p:sp>
        <p:nvSpPr>
          <p:cNvPr id="12" name="Date Placeholder 11"/>
          <p:cNvSpPr>
            <a:spLocks noGrp="1"/>
          </p:cNvSpPr>
          <p:nvPr>
            <p:ph type="dt" sz="half" idx="10"/>
          </p:nvPr>
        </p:nvSpPr>
        <p:spPr>
          <a:xfrm>
            <a:off x="839789" y="4819651"/>
            <a:ext cx="2819399" cy="95249"/>
          </a:xfrm>
        </p:spPr>
        <p:txBody>
          <a:bodyPr/>
          <a:lstStyle/>
          <a:p>
            <a:fld id="{2018D8D3-2C39-4CDE-BA5D-88474577C511}" type="datetimeFigureOut">
              <a:rPr lang="ru-RU" smtClean="0"/>
              <a:t>12.12.2022</a:t>
            </a:fld>
            <a:endParaRPr lang="ru-RU"/>
          </a:p>
        </p:txBody>
      </p:sp>
      <p:sp>
        <p:nvSpPr>
          <p:cNvPr id="13" name="Slide Number Placeholder 12"/>
          <p:cNvSpPr>
            <a:spLocks noGrp="1"/>
          </p:cNvSpPr>
          <p:nvPr>
            <p:ph type="sldNum" sz="quarter" idx="11"/>
          </p:nvPr>
        </p:nvSpPr>
        <p:spPr>
          <a:xfrm>
            <a:off x="4116388" y="4800600"/>
            <a:ext cx="533400" cy="114300"/>
          </a:xfrm>
        </p:spPr>
        <p:txBody>
          <a:bodyPr/>
          <a:lstStyle/>
          <a:p>
            <a:fld id="{E234015F-CF6C-4FB2-ABED-1B21DE06C808}" type="slidenum">
              <a:rPr lang="ru-RU" smtClean="0"/>
              <a:t>‹#›</a:t>
            </a:fld>
            <a:endParaRPr lang="ru-RU"/>
          </a:p>
        </p:txBody>
      </p:sp>
      <p:sp>
        <p:nvSpPr>
          <p:cNvPr id="14" name="Footer Placeholder 13"/>
          <p:cNvSpPr>
            <a:spLocks noGrp="1"/>
          </p:cNvSpPr>
          <p:nvPr>
            <p:ph type="ftr" sz="quarter" idx="12"/>
          </p:nvPr>
        </p:nvSpPr>
        <p:spPr>
          <a:xfrm>
            <a:off x="838201" y="4722186"/>
            <a:ext cx="2820987" cy="114300"/>
          </a:xfrm>
        </p:spPr>
        <p:txBody>
          <a:bodyPr/>
          <a:lstStyle/>
          <a:p>
            <a:endParaRPr lang="ru-RU"/>
          </a:p>
        </p:txBody>
      </p:sp>
      <p:sp>
        <p:nvSpPr>
          <p:cNvPr id="15" name="Title 14"/>
          <p:cNvSpPr>
            <a:spLocks noGrp="1"/>
          </p:cNvSpPr>
          <p:nvPr>
            <p:ph type="title"/>
          </p:nvPr>
        </p:nvSpPr>
        <p:spPr>
          <a:xfrm>
            <a:off x="457200" y="1371600"/>
            <a:ext cx="3200400" cy="1314450"/>
          </a:xfrm>
        </p:spPr>
        <p:txBody>
          <a:bodyPr anchor="b"/>
          <a:lstStyle/>
          <a:p>
            <a:r>
              <a:rPr lang="ru-RU" smtClean="0"/>
              <a:t>Образец заголовка</a:t>
            </a:r>
            <a:endParaRPr lang="en-US"/>
          </a:p>
        </p:txBody>
      </p:sp>
      <p:sp>
        <p:nvSpPr>
          <p:cNvPr id="3" name="Text Placeholder 2"/>
          <p:cNvSpPr>
            <a:spLocks noGrp="1"/>
          </p:cNvSpPr>
          <p:nvPr>
            <p:ph type="body" sz="quarter" idx="13"/>
          </p:nvPr>
        </p:nvSpPr>
        <p:spPr>
          <a:xfrm>
            <a:off x="457201" y="2683668"/>
            <a:ext cx="3200645" cy="1094825"/>
          </a:xfrm>
        </p:spPr>
        <p:txBody>
          <a:bodyPr anchor="t">
            <a:normAutofit/>
          </a:bodyPr>
          <a:lstStyle>
            <a:lvl1pPr marL="0" indent="0" algn="r" defTabSz="914400" rtl="0" eaLnBrk="1" latinLnBrk="0" hangingPunct="1">
              <a:spcBef>
                <a:spcPct val="20000"/>
              </a:spcBef>
              <a:buClr>
                <a:schemeClr val="tx1">
                  <a:lumMod val="50000"/>
                  <a:lumOff val="50000"/>
                </a:schemeClr>
              </a:buClr>
              <a:buFont typeface="Wingdings" pitchFamily="2" charset="2"/>
              <a:buNone/>
              <a:defRPr lang="en-US" sz="1400" kern="1200" dirty="0" smtClean="0">
                <a:solidFill>
                  <a:schemeClr val="tx2"/>
                </a:solidFill>
                <a:latin typeface="+mn-lt"/>
                <a:ea typeface="+mn-ea"/>
                <a:cs typeface="+mn-cs"/>
              </a:defRPr>
            </a:lvl1pPr>
          </a:lstStyle>
          <a:p>
            <a:pPr lvl="0"/>
            <a:r>
              <a:rPr lang="ru-RU" smtClean="0"/>
              <a:t>Образец текста</a:t>
            </a:r>
          </a:p>
        </p:txBody>
      </p:sp>
      <p:pic>
        <p:nvPicPr>
          <p:cNvPr id="8" name="Picture 2" descr="Z:\Projects\Текущие\Проектная\FNS_2012\_БРЭНДБУК\out\PPT\3_1_present_16.9-02.png"/>
          <p:cNvPicPr>
            <a:picLocks noChangeAspect="1" noChangeArrowheads="1"/>
          </p:cNvPicPr>
          <p:nvPr userDrawn="1"/>
        </p:nvPicPr>
        <p:blipFill>
          <a:blip r:embed="rId3" cstate="print"/>
          <a:stretch>
            <a:fillRect/>
          </a:stretch>
        </p:blipFill>
        <p:spPr bwMode="auto">
          <a:xfrm>
            <a:off x="0" y="-562"/>
            <a:ext cx="9144000" cy="5142895"/>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2571750"/>
            <a:ext cx="3124200" cy="200025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57200" y="342900"/>
            <a:ext cx="3124200" cy="200025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Title 1"/>
          <p:cNvSpPr>
            <a:spLocks noGrp="1"/>
          </p:cNvSpPr>
          <p:nvPr>
            <p:ph type="title"/>
          </p:nvPr>
        </p:nvSpPr>
        <p:spPr>
          <a:xfrm>
            <a:off x="4876800" y="342901"/>
            <a:ext cx="2819400" cy="4286249"/>
          </a:xfrm>
        </p:spPr>
        <p:txBody>
          <a:bodyPr/>
          <a:lstStyle/>
          <a:p>
            <a:r>
              <a:rPr lang="ru-RU" smtClean="0"/>
              <a:t>Образец заголовка</a:t>
            </a:r>
            <a:endParaRPr lang="en-US"/>
          </a:p>
        </p:txBody>
      </p:sp>
      <p:sp>
        <p:nvSpPr>
          <p:cNvPr id="9" name="Date Placeholder 8"/>
          <p:cNvSpPr>
            <a:spLocks noGrp="1"/>
          </p:cNvSpPr>
          <p:nvPr>
            <p:ph type="dt" sz="half" idx="10"/>
          </p:nvPr>
        </p:nvSpPr>
        <p:spPr/>
        <p:txBody>
          <a:bodyPr/>
          <a:lstStyle/>
          <a:p>
            <a:fld id="{2018D8D3-2C39-4CDE-BA5D-88474577C511}" type="datetimeFigureOut">
              <a:rPr lang="ru-RU" smtClean="0"/>
              <a:t>12.12.2022</a:t>
            </a:fld>
            <a:endParaRPr lang="ru-RU"/>
          </a:p>
        </p:txBody>
      </p:sp>
      <p:sp>
        <p:nvSpPr>
          <p:cNvPr id="13" name="Slide Number Placeholder 12"/>
          <p:cNvSpPr>
            <a:spLocks noGrp="1"/>
          </p:cNvSpPr>
          <p:nvPr>
            <p:ph type="sldNum" sz="quarter" idx="11"/>
          </p:nvPr>
        </p:nvSpPr>
        <p:spPr/>
        <p:txBody>
          <a:bodyPr/>
          <a:lstStyle/>
          <a:p>
            <a:fld id="{E20E89E6-FE54-4E13-859C-1FA908D70D39}" type="slidenum">
              <a:rPr lang="ru-RU" smtClean="0"/>
              <a:pPr/>
              <a:t>‹#›</a:t>
            </a:fld>
            <a:endParaRPr lang="ru-RU" dirty="0"/>
          </a:p>
        </p:txBody>
      </p:sp>
      <p:sp>
        <p:nvSpPr>
          <p:cNvPr id="14" name="Footer Placeholder 13"/>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06428"/>
            <a:ext cx="3581400" cy="30837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506466"/>
            <a:ext cx="3581400" cy="1893834"/>
          </a:xfrm>
        </p:spPr>
        <p:txBody>
          <a:bodyPr anchor="t">
            <a:normAutofit/>
          </a:bodyPr>
          <a:lstStyle>
            <a:lvl1pPr marL="228600" indent="-182880">
              <a:defRPr sz="1400"/>
            </a:lvl1pPr>
            <a:lvl2pPr>
              <a:defRPr sz="1400"/>
            </a:lvl2pPr>
            <a:lvl3pPr>
              <a:defRPr sz="1400"/>
            </a:lvl3pPr>
            <a:lvl4pPr>
              <a:defRPr sz="1400" baseline="0"/>
            </a:lvl4pPr>
            <a:lvl5pPr>
              <a:buFont typeface="Wingdings" pitchFamily="2" charset="2"/>
              <a:buChar char="§"/>
              <a:defRPr sz="1400"/>
            </a:lvl5pPr>
            <a:lvl6pPr>
              <a:buFont typeface="Wingdings" pitchFamily="2" charset="2"/>
              <a:buChar cha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Text Placeholder 4"/>
          <p:cNvSpPr>
            <a:spLocks noGrp="1"/>
          </p:cNvSpPr>
          <p:nvPr>
            <p:ph type="body" sz="quarter" idx="3"/>
          </p:nvPr>
        </p:nvSpPr>
        <p:spPr>
          <a:xfrm>
            <a:off x="457199" y="2571750"/>
            <a:ext cx="3581400" cy="30837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57199" y="2880121"/>
            <a:ext cx="3581400" cy="1886399"/>
          </a:xfrm>
        </p:spPr>
        <p:txBody>
          <a:bodyPr anchor="t">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11" name="Title 1"/>
          <p:cNvSpPr>
            <a:spLocks noGrp="1"/>
          </p:cNvSpPr>
          <p:nvPr>
            <p:ph type="title"/>
          </p:nvPr>
        </p:nvSpPr>
        <p:spPr>
          <a:xfrm>
            <a:off x="4876800" y="342901"/>
            <a:ext cx="2819400" cy="4286249"/>
          </a:xfrm>
        </p:spPr>
        <p:txBody>
          <a:bodyPr/>
          <a:lstStyle/>
          <a:p>
            <a:r>
              <a:rPr lang="ru-RU" smtClean="0"/>
              <a:t>Образец заголовка</a:t>
            </a:r>
            <a:endParaRPr lang="en-US"/>
          </a:p>
        </p:txBody>
      </p:sp>
      <p:sp>
        <p:nvSpPr>
          <p:cNvPr id="12" name="Date Placeholder 11"/>
          <p:cNvSpPr>
            <a:spLocks noGrp="1"/>
          </p:cNvSpPr>
          <p:nvPr>
            <p:ph type="dt" sz="half" idx="10"/>
          </p:nvPr>
        </p:nvSpPr>
        <p:spPr/>
        <p:txBody>
          <a:bodyPr/>
          <a:lstStyle/>
          <a:p>
            <a:fld id="{02D5A173-E5E4-4B86-BADB-BBB422306F42}" type="datetime1">
              <a:rPr lang="ru-RU" smtClean="0"/>
              <a:pPr/>
              <a:t>12.12.2022</a:t>
            </a:fld>
            <a:endParaRPr lang="ru-RU"/>
          </a:p>
        </p:txBody>
      </p:sp>
      <p:sp>
        <p:nvSpPr>
          <p:cNvPr id="14" name="Slide Number Placeholder 13"/>
          <p:cNvSpPr>
            <a:spLocks noGrp="1"/>
          </p:cNvSpPr>
          <p:nvPr>
            <p:ph type="sldNum" sz="quarter" idx="11"/>
          </p:nvPr>
        </p:nvSpPr>
        <p:spPr/>
        <p:txBody>
          <a:bodyPr/>
          <a:lstStyle/>
          <a:p>
            <a:fld id="{E234015F-CF6C-4FB2-ABED-1B21DE06C808}" type="slidenum">
              <a:rPr lang="ru-RU" smtClean="0"/>
              <a:t>‹#›</a:t>
            </a:fld>
            <a:endParaRPr lang="ru-RU"/>
          </a:p>
        </p:txBody>
      </p:sp>
      <p:sp>
        <p:nvSpPr>
          <p:cNvPr id="16" name="Footer Placeholder 15"/>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3733800" y="342900"/>
            <a:ext cx="3962400" cy="4286250"/>
          </a:xfrm>
        </p:spPr>
        <p:txBody>
          <a:bodyPr/>
          <a:lstStyle/>
          <a:p>
            <a:r>
              <a:rPr lang="ru-RU" smtClean="0"/>
              <a:t>Образец заголовка</a:t>
            </a:r>
            <a:endParaRPr lang="en-US" dirty="0"/>
          </a:p>
        </p:txBody>
      </p:sp>
      <p:sp>
        <p:nvSpPr>
          <p:cNvPr id="9" name="Date Placeholder 8"/>
          <p:cNvSpPr>
            <a:spLocks noGrp="1"/>
          </p:cNvSpPr>
          <p:nvPr>
            <p:ph type="dt" sz="half" idx="10"/>
          </p:nvPr>
        </p:nvSpPr>
        <p:spPr/>
        <p:txBody>
          <a:bodyPr/>
          <a:lstStyle/>
          <a:p>
            <a:fld id="{2018D8D3-2C39-4CDE-BA5D-88474577C511}" type="datetimeFigureOut">
              <a:rPr lang="ru-RU" smtClean="0"/>
              <a:t>12.12.2022</a:t>
            </a:fld>
            <a:endParaRPr lang="ru-RU"/>
          </a:p>
        </p:txBody>
      </p:sp>
      <p:sp>
        <p:nvSpPr>
          <p:cNvPr id="10" name="Slide Number Placeholder 9"/>
          <p:cNvSpPr>
            <a:spLocks noGrp="1"/>
          </p:cNvSpPr>
          <p:nvPr>
            <p:ph type="sldNum" sz="quarter" idx="11"/>
          </p:nvPr>
        </p:nvSpPr>
        <p:spPr/>
        <p:txBody>
          <a:bodyPr/>
          <a:lstStyle/>
          <a:p>
            <a:fld id="{E20E89E6-FE54-4E13-859C-1FA908D70D39}" type="slidenum">
              <a:rPr lang="ru-RU" smtClean="0"/>
              <a:pPr/>
              <a:t>‹#›</a:t>
            </a:fld>
            <a:endParaRPr lang="ru-RU" dirty="0"/>
          </a:p>
        </p:txBody>
      </p:sp>
      <p:sp>
        <p:nvSpPr>
          <p:cNvPr id="11" name="Footer Placeholder 10"/>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17DEE4C3-B3F9-4492-AC4E-AEB8AB203703}" type="datetime1">
              <a:rPr lang="ru-RU" smtClean="0"/>
              <a:pPr/>
              <a:t>12.12.2022</a:t>
            </a:fld>
            <a:endParaRPr lang="ru-RU"/>
          </a:p>
        </p:txBody>
      </p:sp>
      <p:sp>
        <p:nvSpPr>
          <p:cNvPr id="9" name="Slide Number Placeholder 8"/>
          <p:cNvSpPr>
            <a:spLocks noGrp="1"/>
          </p:cNvSpPr>
          <p:nvPr>
            <p:ph type="sldNum" sz="quarter" idx="11"/>
          </p:nvPr>
        </p:nvSpPr>
        <p:spPr/>
        <p:txBody>
          <a:bodyPr/>
          <a:lstStyle/>
          <a:p>
            <a:fld id="{E234015F-CF6C-4FB2-ABED-1B21DE06C808}" type="slidenum">
              <a:rPr lang="ru-RU" smtClean="0"/>
              <a:t>‹#›</a:t>
            </a:fld>
            <a:endParaRPr lang="ru-RU"/>
          </a:p>
        </p:txBody>
      </p:sp>
      <p:sp>
        <p:nvSpPr>
          <p:cNvPr id="10" name="Footer Placeholder 9"/>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181600" y="1257300"/>
            <a:ext cx="2514600" cy="1406128"/>
          </a:xfrm>
        </p:spPr>
        <p:txBody>
          <a:bodyPr anchor="b">
            <a:normAutofit/>
          </a:bodyPr>
          <a:lstStyle>
            <a:lvl1pPr algn="r">
              <a:defRPr sz="2000" b="0">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304800" y="1257300"/>
            <a:ext cx="4700016" cy="2628900"/>
          </a:xfrm>
        </p:spPr>
        <p:txBody>
          <a:bodyPr>
            <a:normAutofit/>
          </a:bodyPr>
          <a:lstStyle>
            <a:lvl1pPr marL="228600" indent="-182880">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14" name="Text Placeholder 3"/>
          <p:cNvSpPr>
            <a:spLocks noGrp="1"/>
          </p:cNvSpPr>
          <p:nvPr>
            <p:ph type="body" sz="half" idx="2"/>
          </p:nvPr>
        </p:nvSpPr>
        <p:spPr>
          <a:xfrm>
            <a:off x="5486400" y="2664279"/>
            <a:ext cx="2209800" cy="1221921"/>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5" name="Date Placeholder 14"/>
          <p:cNvSpPr>
            <a:spLocks noGrp="1"/>
          </p:cNvSpPr>
          <p:nvPr>
            <p:ph type="dt" sz="half" idx="10"/>
          </p:nvPr>
        </p:nvSpPr>
        <p:spPr/>
        <p:txBody>
          <a:bodyPr/>
          <a:lstStyle/>
          <a:p>
            <a:fld id="{46CC1266-D9B9-4642-A506-7317DD4ADF73}" type="datetime1">
              <a:rPr lang="ru-RU" smtClean="0"/>
              <a:pPr/>
              <a:t>12.12.2022</a:t>
            </a:fld>
            <a:endParaRPr lang="ru-RU"/>
          </a:p>
        </p:txBody>
      </p:sp>
      <p:sp>
        <p:nvSpPr>
          <p:cNvPr id="16" name="Slide Number Placeholder 15"/>
          <p:cNvSpPr>
            <a:spLocks noGrp="1"/>
          </p:cNvSpPr>
          <p:nvPr>
            <p:ph type="sldNum" sz="quarter" idx="11"/>
          </p:nvPr>
        </p:nvSpPr>
        <p:spPr/>
        <p:txBody>
          <a:bodyPr/>
          <a:lstStyle/>
          <a:p>
            <a:fld id="{E234015F-CF6C-4FB2-ABED-1B21DE06C808}" type="slidenum">
              <a:rPr lang="ru-RU" smtClean="0"/>
              <a:t>‹#›</a:t>
            </a:fld>
            <a:endParaRPr lang="ru-RU"/>
          </a:p>
        </p:txBody>
      </p:sp>
      <p:sp>
        <p:nvSpPr>
          <p:cNvPr id="17" name="Footer Placeholder 16"/>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1" y="1257300"/>
            <a:ext cx="4696967" cy="26289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11" name="Title 1"/>
          <p:cNvSpPr>
            <a:spLocks noGrp="1"/>
          </p:cNvSpPr>
          <p:nvPr>
            <p:ph type="title"/>
          </p:nvPr>
        </p:nvSpPr>
        <p:spPr>
          <a:xfrm>
            <a:off x="5181600" y="1257300"/>
            <a:ext cx="2514600" cy="1406979"/>
          </a:xfrm>
        </p:spPr>
        <p:txBody>
          <a:bodyPr anchor="b">
            <a:normAutofit/>
          </a:bodyPr>
          <a:lstStyle>
            <a:lvl1pPr algn="r">
              <a:defRPr sz="2000" b="0">
                <a:effectLst/>
              </a:defRPr>
            </a:lvl1pPr>
          </a:lstStyle>
          <a:p>
            <a:r>
              <a:rPr lang="ru-RU" smtClean="0"/>
              <a:t>Образец заголовка</a:t>
            </a:r>
            <a:endParaRPr lang="en-US" dirty="0"/>
          </a:p>
        </p:txBody>
      </p:sp>
      <p:sp>
        <p:nvSpPr>
          <p:cNvPr id="12" name="Text Placeholder 3"/>
          <p:cNvSpPr>
            <a:spLocks noGrp="1"/>
          </p:cNvSpPr>
          <p:nvPr>
            <p:ph type="body" sz="half" idx="2"/>
          </p:nvPr>
        </p:nvSpPr>
        <p:spPr>
          <a:xfrm>
            <a:off x="5486400" y="2664279"/>
            <a:ext cx="2209800" cy="1221921"/>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6" name="Date Placeholder 15"/>
          <p:cNvSpPr>
            <a:spLocks noGrp="1"/>
          </p:cNvSpPr>
          <p:nvPr>
            <p:ph type="dt" sz="half" idx="10"/>
          </p:nvPr>
        </p:nvSpPr>
        <p:spPr/>
        <p:txBody>
          <a:bodyPr/>
          <a:lstStyle/>
          <a:p>
            <a:fld id="{8E478A2D-CC43-4DD9-8CF9-DF5286C3CC1D}" type="datetime1">
              <a:rPr lang="ru-RU" smtClean="0"/>
              <a:pPr/>
              <a:t>12.12.2022</a:t>
            </a:fld>
            <a:endParaRPr lang="ru-RU"/>
          </a:p>
        </p:txBody>
      </p:sp>
      <p:sp>
        <p:nvSpPr>
          <p:cNvPr id="17" name="Slide Number Placeholder 16"/>
          <p:cNvSpPr>
            <a:spLocks noGrp="1"/>
          </p:cNvSpPr>
          <p:nvPr>
            <p:ph type="sldNum" sz="quarter" idx="11"/>
          </p:nvPr>
        </p:nvSpPr>
        <p:spPr/>
        <p:txBody>
          <a:bodyPr/>
          <a:lstStyle/>
          <a:p>
            <a:fld id="{E20E89E6-FE54-4E13-859C-1FA908D70D39}" type="slidenum">
              <a:rPr lang="ru-RU" smtClean="0"/>
              <a:pPr/>
              <a:t>‹#›</a:t>
            </a:fld>
            <a:endParaRPr lang="ru-RU"/>
          </a:p>
        </p:txBody>
      </p:sp>
      <p:sp>
        <p:nvSpPr>
          <p:cNvPr id="18" name="Footer Placeholder 17"/>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alpha val="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pic>
        <p:nvPicPr>
          <p:cNvPr id="12" name="Picture 11" descr="sphere2.png"/>
          <p:cNvPicPr>
            <a:picLocks noChangeAspect="1"/>
          </p:cNvPicPr>
          <p:nvPr/>
        </p:nvPicPr>
        <p:blipFill>
          <a:blip r:embed="rId17" cstate="print"/>
          <a:stretch>
            <a:fillRect/>
          </a:stretch>
        </p:blipFill>
        <p:spPr>
          <a:xfrm>
            <a:off x="8823694" y="0"/>
            <a:ext cx="320307" cy="5143500"/>
          </a:xfrm>
          <a:prstGeom prst="rect">
            <a:avLst/>
          </a:prstGeom>
        </p:spPr>
      </p:pic>
      <p:sp>
        <p:nvSpPr>
          <p:cNvPr id="2" name="Title Placeholder 1"/>
          <p:cNvSpPr>
            <a:spLocks noGrp="1"/>
          </p:cNvSpPr>
          <p:nvPr>
            <p:ph type="title"/>
          </p:nvPr>
        </p:nvSpPr>
        <p:spPr>
          <a:xfrm>
            <a:off x="4876800" y="342900"/>
            <a:ext cx="2819400" cy="4286250"/>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342901"/>
            <a:ext cx="3657600" cy="4286249"/>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8" name="Slide Number Placeholder 7"/>
          <p:cNvSpPr>
            <a:spLocks noGrp="1"/>
          </p:cNvSpPr>
          <p:nvPr>
            <p:ph type="sldNum" sz="quarter" idx="4"/>
          </p:nvPr>
        </p:nvSpPr>
        <p:spPr>
          <a:xfrm>
            <a:off x="7772400" y="4800600"/>
            <a:ext cx="533400" cy="114300"/>
          </a:xfrm>
          <a:prstGeom prst="rect">
            <a:avLst/>
          </a:prstGeom>
        </p:spPr>
        <p:txBody>
          <a:bodyPr vert="horz" lIns="91440" tIns="45720" rIns="91440" bIns="45720" rtlCol="0" anchor="ctr"/>
          <a:lstStyle>
            <a:lvl1pPr algn="ctr">
              <a:defRPr sz="1050">
                <a:solidFill>
                  <a:schemeClr val="tx1">
                    <a:lumMod val="50000"/>
                    <a:lumOff val="50000"/>
                  </a:schemeClr>
                </a:solidFill>
              </a:defRPr>
            </a:lvl1pPr>
          </a:lstStyle>
          <a:p>
            <a:fld id="{E20E89E6-FE54-4E13-859C-1FA908D70D39}" type="slidenum">
              <a:rPr lang="ru-RU" smtClean="0"/>
              <a:pPr/>
              <a:t>‹#›</a:t>
            </a:fld>
            <a:endParaRPr lang="ru-RU" dirty="0"/>
          </a:p>
        </p:txBody>
      </p:sp>
      <p:sp>
        <p:nvSpPr>
          <p:cNvPr id="9" name="Date Placeholder 8"/>
          <p:cNvSpPr>
            <a:spLocks noGrp="1"/>
          </p:cNvSpPr>
          <p:nvPr>
            <p:ph type="dt" sz="half" idx="2"/>
          </p:nvPr>
        </p:nvSpPr>
        <p:spPr>
          <a:xfrm>
            <a:off x="4876802" y="4819651"/>
            <a:ext cx="2819399" cy="95249"/>
          </a:xfrm>
          <a:prstGeom prst="rect">
            <a:avLst/>
          </a:prstGeom>
        </p:spPr>
        <p:txBody>
          <a:bodyPr vert="horz" lIns="91440" tIns="45720" rIns="91440" bIns="45720" rtlCol="0" anchor="ctr"/>
          <a:lstStyle>
            <a:lvl1pPr algn="r">
              <a:defRPr sz="1050">
                <a:solidFill>
                  <a:schemeClr val="tx1">
                    <a:lumMod val="50000"/>
                    <a:lumOff val="50000"/>
                  </a:schemeClr>
                </a:solidFill>
              </a:defRPr>
            </a:lvl1pPr>
          </a:lstStyle>
          <a:p>
            <a:fld id="{461EDECA-DAED-49E8-AB44-A10369DCE766}" type="datetime1">
              <a:rPr lang="ru-RU" smtClean="0"/>
              <a:pPr/>
              <a:t>12.12.2022</a:t>
            </a:fld>
            <a:endParaRPr lang="ru-RU"/>
          </a:p>
        </p:txBody>
      </p:sp>
      <p:sp>
        <p:nvSpPr>
          <p:cNvPr id="10" name="Footer Placeholder 9"/>
          <p:cNvSpPr>
            <a:spLocks noGrp="1"/>
          </p:cNvSpPr>
          <p:nvPr>
            <p:ph type="ftr" sz="quarter" idx="3"/>
          </p:nvPr>
        </p:nvSpPr>
        <p:spPr>
          <a:xfrm>
            <a:off x="4875214" y="4722186"/>
            <a:ext cx="2820987" cy="114300"/>
          </a:xfrm>
          <a:prstGeom prst="rect">
            <a:avLst/>
          </a:prstGeom>
        </p:spPr>
        <p:txBody>
          <a:bodyPr vert="horz" lIns="91440" tIns="45720" rIns="91440" bIns="45720" rtlCol="0" anchor="b"/>
          <a:lstStyle>
            <a:lvl1pPr algn="r">
              <a:defRPr sz="1050">
                <a:solidFill>
                  <a:schemeClr val="tx1"/>
                </a:solidFill>
              </a:defRPr>
            </a:lvl1pPr>
          </a:lstStyle>
          <a:p>
            <a:endParaRPr lang="ru-RU"/>
          </a:p>
        </p:txBody>
      </p:sp>
    </p:spTree>
  </p:cSld>
  <p:clrMap bg1="lt1" tx1="dk1" bg2="lt2" tx2="dk2" accent1="accent1" accent2="accent2" accent3="accent3" accent4="accent4" accent5="accent5" accent6="accent6" hlink="hlink" folHlink="folHlink"/>
  <p:sldLayoutIdLst>
    <p:sldLayoutId id="2147484155" r:id="rId1"/>
    <p:sldLayoutId id="2147484156" r:id="rId2"/>
    <p:sldLayoutId id="2147484157" r:id="rId3"/>
    <p:sldLayoutId id="2147484158" r:id="rId4"/>
    <p:sldLayoutId id="2147484159" r:id="rId5"/>
    <p:sldLayoutId id="2147484160" r:id="rId6"/>
    <p:sldLayoutId id="2147484161" r:id="rId7"/>
    <p:sldLayoutId id="2147484162" r:id="rId8"/>
    <p:sldLayoutId id="2147484163" r:id="rId9"/>
    <p:sldLayoutId id="2147484164" r:id="rId10"/>
    <p:sldLayoutId id="2147484165" r:id="rId11"/>
    <p:sldLayoutId id="2147484166" r:id="rId12"/>
    <p:sldLayoutId id="2147483650" r:id="rId13"/>
    <p:sldLayoutId id="2147483662" r:id="rId14"/>
    <p:sldLayoutId id="2147483663"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p:titleStyle>
    <p:bodyStyle>
      <a:lvl1pPr marL="182880" indent="-182880" algn="l" defTabSz="914400" rtl="0"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3219822"/>
            <a:ext cx="7772400" cy="994483"/>
          </a:xfrm>
        </p:spPr>
        <p:txBody>
          <a:bodyPr>
            <a:noAutofit/>
          </a:bodyPr>
          <a:lstStyle/>
          <a:p>
            <a:pPr algn="ctr"/>
            <a:r>
              <a:rPr lang="ru-RU"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Межрайонная инспекция </a:t>
            </a:r>
            <a:br>
              <a:rPr lang="ru-RU"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Федеральной налоговой службы</a:t>
            </a:r>
            <a:br>
              <a:rPr lang="ru-RU"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по крупнейшим налогоплательщикам № 9</a:t>
            </a:r>
            <a:endParaRPr lang="ru-RU" sz="2400" b="1" dirty="0">
              <a:solidFill>
                <a:schemeClr val="bg1"/>
              </a:solidFill>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371600" y="4515966"/>
            <a:ext cx="6400800" cy="576064"/>
          </a:xfrm>
        </p:spPr>
        <p:txBody>
          <a:bodyPr>
            <a:normAutofit/>
          </a:bodyPr>
          <a:lstStyle/>
          <a:p>
            <a:pPr algn="ctr"/>
            <a:r>
              <a:rPr lang="ru-RU" sz="1800" b="1" dirty="0" smtClean="0">
                <a:solidFill>
                  <a:schemeClr val="bg1"/>
                </a:solidFill>
                <a:latin typeface="Times New Roman" panose="02020603050405020304" pitchFamily="18" charset="0"/>
                <a:cs typeface="Times New Roman" panose="02020603050405020304" pitchFamily="18" charset="0"/>
              </a:rPr>
              <a:t>14.12.2022</a:t>
            </a:r>
            <a:endParaRPr lang="ru-RU" sz="1800" b="1" dirty="0">
              <a:solidFill>
                <a:schemeClr val="bg1"/>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2283074" y="1923678"/>
            <a:ext cx="4176464" cy="1008112"/>
          </a:xfrm>
          <a:prstGeom prst="rect">
            <a:avLst/>
          </a:prstGeom>
        </p:spPr>
        <p:txBody>
          <a:bodyPr vert="horz" wrap="square" lIns="104306" tIns="52153" rIns="104306" bIns="52153" rtlCol="0" anchor="ctr">
            <a:noAutofit/>
          </a:bodyPr>
          <a:lstStyle/>
          <a:p>
            <a:pPr marL="0" marR="0" indent="0" algn="ctr" defTabSz="1043056" rtl="0" eaLnBrk="1" fontAlgn="auto" latinLnBrk="0" hangingPunct="1">
              <a:lnSpc>
                <a:spcPct val="100000"/>
              </a:lnSpc>
              <a:spcBef>
                <a:spcPct val="0"/>
              </a:spcBef>
              <a:spcAft>
                <a:spcPts val="0"/>
              </a:spcAft>
              <a:buClrTx/>
              <a:buSzTx/>
              <a:buFontTx/>
              <a:buNone/>
              <a:tabLst/>
            </a:pPr>
            <a:r>
              <a:rPr kumimoji="0" lang="ru-RU" sz="2000" b="1" i="0" u="none" strike="noStrike" kern="1200" cap="none" spc="0" normalizeH="0" baseline="0" noProof="0" dirty="0" smtClean="0">
                <a:ln>
                  <a:noFill/>
                </a:ln>
                <a:solidFill>
                  <a:schemeClr val="bg1"/>
                </a:solidFill>
                <a:effectLst/>
                <a:uLnTx/>
                <a:uFillTx/>
                <a:latin typeface="Times New Roman" panose="02020603050405020304" pitchFamily="18" charset="0"/>
                <a:ea typeface="+mj-ea"/>
                <a:cs typeface="Times New Roman" panose="02020603050405020304" pitchFamily="18" charset="0"/>
              </a:rPr>
              <a:t>ФЕДЕРАЛЬНАЯ НАЛОГОВАЯ СЛУЖБА</a:t>
            </a:r>
          </a:p>
        </p:txBody>
      </p:sp>
    </p:spTree>
    <p:extLst>
      <p:ext uri="{BB962C8B-B14F-4D97-AF65-F5344CB8AC3E}">
        <p14:creationId xmlns:p14="http://schemas.microsoft.com/office/powerpoint/2010/main" val="746158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33349" y="0"/>
            <a:ext cx="9010651" cy="5143500"/>
          </a:xfrm>
          <a:ln/>
        </p:spPr>
        <p:style>
          <a:lnRef idx="0">
            <a:schemeClr val="accent2"/>
          </a:lnRef>
          <a:fillRef idx="3">
            <a:schemeClr val="accent2"/>
          </a:fillRef>
          <a:effectRef idx="3">
            <a:schemeClr val="accent2"/>
          </a:effectRef>
          <a:fontRef idx="minor">
            <a:schemeClr val="lt1"/>
          </a:fontRef>
        </p:style>
        <p:txBody>
          <a:bodyPr>
            <a:normAutofit fontScale="90000"/>
          </a:bodyPr>
          <a:lstStyle/>
          <a:p>
            <a:pPr>
              <a:lnSpc>
                <a:spcPct val="100000"/>
              </a:lnSpc>
            </a:pPr>
            <a:r>
              <a:rPr lang="ru-RU" sz="1400" dirty="0" smtClean="0">
                <a:solidFill>
                  <a:schemeClr val="bg1">
                    <a:lumMod val="75000"/>
                  </a:schemeClr>
                </a:solidFill>
                <a:effectLst>
                  <a:outerShdw blurRad="38100" dist="38100" dir="2700000" algn="tl">
                    <a:srgbClr val="000000">
                      <a:alpha val="43137"/>
                    </a:srgbClr>
                  </a:outerShdw>
                </a:effectLst>
              </a:rPr>
              <a:t/>
            </a:r>
            <a:br>
              <a:rPr lang="ru-RU" sz="1400" dirty="0" smtClean="0">
                <a:solidFill>
                  <a:schemeClr val="bg1">
                    <a:lumMod val="75000"/>
                  </a:schemeClr>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Установлена </a:t>
            </a:r>
            <a:r>
              <a:rPr lang="ru-RU" sz="1800" dirty="0">
                <a:solidFill>
                  <a:schemeClr val="bg1"/>
                </a:solidFill>
                <a:effectLst>
                  <a:outerShdw blurRad="38100" dist="38100" dir="2700000" algn="tl">
                    <a:srgbClr val="000000">
                      <a:alpha val="43137"/>
                    </a:srgbClr>
                  </a:outerShdw>
                </a:effectLst>
              </a:rPr>
              <a:t>обязанность по подаче в ИФНС уведомлений об исчисленных суммах налогов, авансовых платежей по налогам, страховых взносов</a:t>
            </a:r>
            <a:r>
              <a:rPr lang="ru-RU" sz="1800" dirty="0" smtClean="0">
                <a:solidFill>
                  <a:schemeClr val="bg1"/>
                </a:solidFill>
                <a:effectLst>
                  <a:outerShdw blurRad="38100" dist="38100" dir="2700000" algn="tl">
                    <a:srgbClr val="000000">
                      <a:alpha val="43137"/>
                    </a:srgbClr>
                  </a:outerShdw>
                </a:effectLst>
              </a:rPr>
              <a:t>. Срок </a:t>
            </a:r>
            <a:r>
              <a:rPr lang="ru-RU" sz="1800" dirty="0">
                <a:solidFill>
                  <a:schemeClr val="bg1"/>
                </a:solidFill>
                <a:effectLst>
                  <a:outerShdw blurRad="38100" dist="38100" dir="2700000" algn="tl">
                    <a:srgbClr val="000000">
                      <a:alpha val="43137"/>
                    </a:srgbClr>
                  </a:outerShdw>
                </a:effectLst>
              </a:rPr>
              <a:t>подачи такого уведомления – не позднее 25-го числа месяца, в котором установлен срок </a:t>
            </a:r>
            <a:r>
              <a:rPr lang="ru-RU" sz="1800" dirty="0" smtClean="0">
                <a:solidFill>
                  <a:schemeClr val="bg1"/>
                </a:solidFill>
                <a:effectLst>
                  <a:outerShdw blurRad="38100" dist="38100" dir="2700000" algn="tl">
                    <a:srgbClr val="000000">
                      <a:alpha val="43137"/>
                    </a:srgbClr>
                  </a:outerShdw>
                </a:effectLst>
              </a:rPr>
              <a:t>уплаты.</a:t>
            </a:r>
            <a:r>
              <a:rPr lang="en-US" sz="1800" dirty="0" smtClean="0">
                <a:solidFill>
                  <a:schemeClr val="bg1"/>
                </a:solidFill>
                <a:effectLst>
                  <a:outerShdw blurRad="38100" dist="38100" dir="2700000" algn="tl">
                    <a:srgbClr val="000000">
                      <a:alpha val="43137"/>
                    </a:srgbClr>
                  </a:outerShdw>
                </a:effectLst>
              </a:rPr>
              <a:t>                                                    </a:t>
            </a:r>
            <a:r>
              <a:rPr lang="ru-RU" sz="1400" dirty="0">
                <a:solidFill>
                  <a:schemeClr val="bg1"/>
                </a:solidFill>
                <a:effectLst>
                  <a:outerShdw blurRad="38100" dist="38100" dir="2700000" algn="tl">
                    <a:srgbClr val="000000">
                      <a:alpha val="43137"/>
                    </a:srgbClr>
                  </a:outerShdw>
                </a:effectLst>
              </a:rPr>
              <a:t/>
            </a:r>
            <a:br>
              <a:rPr lang="ru-RU" sz="1400" dirty="0">
                <a:solidFill>
                  <a:schemeClr val="bg1"/>
                </a:solidFill>
                <a:effectLst>
                  <a:outerShdw blurRad="38100" dist="38100" dir="2700000" algn="tl">
                    <a:srgbClr val="000000">
                      <a:alpha val="43137"/>
                    </a:srgbClr>
                  </a:outerShdw>
                </a:effectLst>
              </a:rPr>
            </a:br>
            <a:r>
              <a:rPr lang="ru-RU" sz="1800" dirty="0">
                <a:solidFill>
                  <a:srgbClr val="FFC000"/>
                </a:solidFill>
                <a:effectLst>
                  <a:outerShdw blurRad="38100" dist="38100" dir="2700000" algn="tl">
                    <a:srgbClr val="000000">
                      <a:alpha val="43137"/>
                    </a:srgbClr>
                  </a:outerShdw>
                </a:effectLst>
              </a:rPr>
              <a:t>Статья 23.</a:t>
            </a:r>
            <a:r>
              <a:rPr lang="ru-RU" sz="1400" dirty="0">
                <a:solidFill>
                  <a:schemeClr val="bg1"/>
                </a:solidFill>
                <a:effectLst>
                  <a:outerShdw blurRad="38100" dist="38100" dir="2700000" algn="tl">
                    <a:srgbClr val="000000">
                      <a:alpha val="43137"/>
                    </a:srgbClr>
                  </a:outerShdw>
                </a:effectLst>
              </a:rPr>
              <a:t> </a:t>
            </a: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800" u="sng" dirty="0" smtClean="0">
                <a:solidFill>
                  <a:schemeClr val="bg1"/>
                </a:solidFill>
                <a:effectLst>
                  <a:outerShdw blurRad="38100" dist="38100" dir="2700000" algn="tl">
                    <a:srgbClr val="000000">
                      <a:alpha val="43137"/>
                    </a:srgbClr>
                  </a:outerShdw>
                </a:effectLst>
              </a:rPr>
              <a:t>Обязанности </a:t>
            </a:r>
            <a:r>
              <a:rPr lang="ru-RU" sz="1800" u="sng" dirty="0">
                <a:solidFill>
                  <a:schemeClr val="bg1"/>
                </a:solidFill>
                <a:effectLst>
                  <a:outerShdw blurRad="38100" dist="38100" dir="2700000" algn="tl">
                    <a:srgbClr val="000000">
                      <a:alpha val="43137"/>
                    </a:srgbClr>
                  </a:outerShdw>
                </a:effectLst>
              </a:rPr>
              <a:t>налогоплательщиков (плательщиков сборов, плательщиков страховых </a:t>
            </a:r>
            <a:r>
              <a:rPr lang="ru-RU" sz="1800" u="sng" dirty="0" smtClean="0">
                <a:solidFill>
                  <a:schemeClr val="bg1"/>
                </a:solidFill>
                <a:effectLst>
                  <a:outerShdw blurRad="38100" dist="38100" dir="2700000" algn="tl">
                    <a:srgbClr val="000000">
                      <a:alpha val="43137"/>
                    </a:srgbClr>
                  </a:outerShdw>
                </a:effectLst>
              </a:rPr>
              <a:t>взносов)</a:t>
            </a:r>
            <a:br>
              <a:rPr lang="ru-RU" sz="1800" u="sng" dirty="0" smtClean="0">
                <a:solidFill>
                  <a:schemeClr val="bg1"/>
                </a:solidFill>
                <a:effectLst>
                  <a:outerShdw blurRad="38100" dist="38100" dir="2700000" algn="tl">
                    <a:srgbClr val="000000">
                      <a:alpha val="43137"/>
                    </a:srgbClr>
                  </a:outerShdw>
                </a:effectLst>
              </a:rPr>
            </a:br>
            <a:r>
              <a:rPr lang="ru-RU" sz="1400" dirty="0" smtClean="0">
                <a:solidFill>
                  <a:schemeClr val="bg1"/>
                </a:solidFill>
                <a:effectLst>
                  <a:outerShdw blurRad="38100" dist="38100" dir="2700000" algn="tl">
                    <a:srgbClr val="000000">
                      <a:alpha val="43137"/>
                    </a:srgbClr>
                  </a:outerShdw>
                </a:effectLst>
              </a:rPr>
              <a:t>1</a:t>
            </a:r>
            <a:r>
              <a:rPr lang="ru-RU" sz="1800" dirty="0">
                <a:solidFill>
                  <a:schemeClr val="bg1"/>
                </a:solidFill>
                <a:effectLst>
                  <a:outerShdw blurRad="38100" dist="38100" dir="2700000" algn="tl">
                    <a:srgbClr val="000000">
                      <a:alpha val="43137"/>
                    </a:srgbClr>
                  </a:outerShdw>
                </a:effectLst>
              </a:rPr>
              <a:t>. Налогоплательщики обязаны:</a:t>
            </a:r>
            <a:br>
              <a:rPr lang="ru-RU" sz="1800" dirty="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4</a:t>
            </a:r>
            <a:r>
              <a:rPr lang="ru-RU" sz="1800" dirty="0">
                <a:solidFill>
                  <a:schemeClr val="bg1"/>
                </a:solidFill>
                <a:effectLst>
                  <a:outerShdw blurRad="38100" dist="38100" dir="2700000" algn="tl">
                    <a:srgbClr val="000000">
                      <a:alpha val="43137"/>
                    </a:srgbClr>
                  </a:outerShdw>
                </a:effectLst>
              </a:rPr>
              <a:t>) представлять в установленном порядке в налоговый орган по месту учета налоговые декларации (расчеты), уведомления об исчисленных суммах налогов, авансовых платежей по налогам, сборов, страховых взносов, уплаченных (перечисленных) в качестве единого налогового платежа, если такая обязанность предусмотрена законодательством о налогах и сборах</a:t>
            </a:r>
            <a:r>
              <a:rPr lang="ru-RU" sz="1800" dirty="0" smtClean="0">
                <a:solidFill>
                  <a:schemeClr val="bg1"/>
                </a:solidFill>
                <a:effectLst>
                  <a:outerShdw blurRad="38100" dist="38100" dir="2700000" algn="tl">
                    <a:srgbClr val="000000">
                      <a:alpha val="43137"/>
                    </a:srgbClr>
                  </a:outerShdw>
                </a:effectLst>
              </a:rPr>
              <a:t>;</a:t>
            </a:r>
            <a:r>
              <a:rPr lang="en-US" sz="1800" dirty="0">
                <a:solidFill>
                  <a:schemeClr val="bg1"/>
                </a:solidFill>
                <a:effectLst>
                  <a:outerShdw blurRad="38100" dist="38100" dir="2700000" algn="tl">
                    <a:srgbClr val="000000">
                      <a:alpha val="43137"/>
                    </a:srgbClr>
                  </a:outerShdw>
                </a:effectLst>
              </a:rPr>
              <a:t/>
            </a:r>
            <a:br>
              <a:rPr lang="en-US" sz="1800" dirty="0">
                <a:solidFill>
                  <a:schemeClr val="bg1"/>
                </a:solidFill>
                <a:effectLst>
                  <a:outerShdw blurRad="38100" dist="38100" dir="2700000" algn="tl">
                    <a:srgbClr val="000000">
                      <a:alpha val="43137"/>
                    </a:srgbClr>
                  </a:outerShdw>
                </a:effectLst>
              </a:rPr>
            </a:br>
            <a:r>
              <a:rPr lang="ru-RU" sz="1800" dirty="0">
                <a:solidFill>
                  <a:srgbClr val="FFC000"/>
                </a:solidFill>
                <a:effectLst>
                  <a:outerShdw blurRad="38100" dist="38100" dir="2700000" algn="tl">
                    <a:srgbClr val="000000">
                      <a:alpha val="43137"/>
                    </a:srgbClr>
                  </a:outerShdw>
                </a:effectLst>
              </a:rPr>
              <a:t>Статья 58.</a:t>
            </a:r>
            <a:r>
              <a:rPr lang="ru-RU" sz="1400" dirty="0">
                <a:solidFill>
                  <a:schemeClr val="bg1"/>
                </a:solidFill>
                <a:effectLst>
                  <a:outerShdw blurRad="38100" dist="38100" dir="2700000" algn="tl">
                    <a:srgbClr val="000000">
                      <a:alpha val="43137"/>
                    </a:srgbClr>
                  </a:outerShdw>
                </a:effectLst>
              </a:rPr>
              <a:t> </a:t>
            </a:r>
            <a:r>
              <a:rPr lang="ru-RU" sz="1800" u="sng" dirty="0">
                <a:solidFill>
                  <a:schemeClr val="bg1"/>
                </a:solidFill>
                <a:effectLst>
                  <a:outerShdw blurRad="38100" dist="38100" dir="2700000" algn="tl">
                    <a:srgbClr val="000000">
                      <a:alpha val="43137"/>
                    </a:srgbClr>
                  </a:outerShdw>
                </a:effectLst>
              </a:rPr>
              <a:t>Порядок уплаты налогов, сборов, страховых взносов</a:t>
            </a:r>
            <a:br>
              <a:rPr lang="ru-RU" sz="1800" u="sng" dirty="0">
                <a:solidFill>
                  <a:schemeClr val="bg1"/>
                </a:solidFill>
                <a:effectLst>
                  <a:outerShdw blurRad="38100" dist="38100" dir="2700000" algn="tl">
                    <a:srgbClr val="000000">
                      <a:alpha val="43137"/>
                    </a:srgbClr>
                  </a:outerShdw>
                </a:effectLst>
              </a:rPr>
            </a:br>
            <a:r>
              <a:rPr lang="ru-RU" sz="1400" dirty="0">
                <a:solidFill>
                  <a:schemeClr val="bg1"/>
                </a:solidFill>
                <a:effectLst>
                  <a:outerShdw blurRad="38100" dist="38100" dir="2700000" algn="tl">
                    <a:srgbClr val="000000">
                      <a:alpha val="43137"/>
                    </a:srgbClr>
                  </a:outerShdw>
                </a:effectLst>
              </a:rPr>
              <a:t> </a:t>
            </a:r>
            <a:r>
              <a:rPr lang="ru-RU" sz="1800" dirty="0">
                <a:solidFill>
                  <a:schemeClr val="bg1"/>
                </a:solidFill>
                <a:effectLst>
                  <a:outerShdw blurRad="38100" dist="38100" dir="2700000" algn="tl">
                    <a:srgbClr val="000000">
                      <a:alpha val="43137"/>
                    </a:srgbClr>
                  </a:outerShdw>
                </a:effectLst>
              </a:rPr>
              <a:t>В случае, если законодательством о налогах и сборах предусмотрена уплата (перечисление) налогов, авансовых платежей по налогам, сборов, страховых взносов до представления соответствующей налоговой декларации (расчета) либо если обязанность по представлению налоговой декларации (расчета) не установлена настоящим Кодексом (за исключением случаев уплаты налогов физическими лицами на основании налоговых уведомлений), налогоплательщики, плательщики сборов, налоговые агенты, плательщики страховых взносов представляют в налоговый орган уведомление об исчисленных суммах налогов, авансовых платежей по налогам, сборов, страховых взносов.</a:t>
            </a:r>
            <a:endParaRPr lang="ru-RU" sz="1800" i="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00375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33349" y="1"/>
            <a:ext cx="9010651" cy="5143500"/>
          </a:xfrm>
          <a:ln/>
        </p:spPr>
        <p:style>
          <a:lnRef idx="0">
            <a:schemeClr val="accent2"/>
          </a:lnRef>
          <a:fillRef idx="3">
            <a:schemeClr val="accent2"/>
          </a:fillRef>
          <a:effectRef idx="3">
            <a:schemeClr val="accent2"/>
          </a:effectRef>
          <a:fontRef idx="minor">
            <a:schemeClr val="lt1"/>
          </a:fontRef>
        </p:style>
        <p:txBody>
          <a:bodyPr>
            <a:normAutofit/>
          </a:bodyPr>
          <a:lstStyle/>
          <a:p>
            <a:pPr>
              <a:lnSpc>
                <a:spcPct val="100000"/>
              </a:lnSpc>
            </a:pP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400" dirty="0">
                <a:solidFill>
                  <a:schemeClr val="bg1"/>
                </a:solidFill>
                <a:effectLst>
                  <a:outerShdw blurRad="38100" dist="38100" dir="2700000" algn="tl">
                    <a:srgbClr val="000000">
                      <a:alpha val="43137"/>
                    </a:srgbClr>
                  </a:outerShdw>
                </a:effectLst>
              </a:rPr>
              <a:t/>
            </a:r>
            <a:br>
              <a:rPr lang="ru-RU" sz="1400" dirty="0">
                <a:solidFill>
                  <a:schemeClr val="bg1"/>
                </a:solidFill>
                <a:effectLst>
                  <a:outerShdw blurRad="38100" dist="38100" dir="2700000" algn="tl">
                    <a:srgbClr val="000000">
                      <a:alpha val="43137"/>
                    </a:srgbClr>
                  </a:outerShdw>
                </a:effectLst>
              </a:rPr>
            </a:b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400" dirty="0">
                <a:solidFill>
                  <a:schemeClr val="bg1"/>
                </a:solidFill>
                <a:effectLst>
                  <a:outerShdw blurRad="38100" dist="38100" dir="2700000" algn="tl">
                    <a:srgbClr val="000000">
                      <a:alpha val="43137"/>
                    </a:srgbClr>
                  </a:outerShdw>
                </a:effectLst>
              </a:rPr>
              <a:t/>
            </a:r>
            <a:br>
              <a:rPr lang="ru-RU" sz="1400" dirty="0">
                <a:solidFill>
                  <a:schemeClr val="bg1"/>
                </a:solidFill>
                <a:effectLst>
                  <a:outerShdw blurRad="38100" dist="38100" dir="2700000" algn="tl">
                    <a:srgbClr val="000000">
                      <a:alpha val="43137"/>
                    </a:srgbClr>
                  </a:outerShdw>
                </a:effectLst>
              </a:rPr>
            </a:br>
            <a:r>
              <a:rPr lang="ru-RU" sz="1400" dirty="0" smtClean="0">
                <a:solidFill>
                  <a:schemeClr val="bg1"/>
                </a:solidFill>
                <a:effectLst>
                  <a:outerShdw blurRad="38100" dist="38100" dir="2700000" algn="tl">
                    <a:srgbClr val="000000">
                      <a:alpha val="43137"/>
                    </a:srgbClr>
                  </a:outerShdw>
                </a:effectLst>
              </a:rPr>
              <a:t>	</a:t>
            </a:r>
            <a:r>
              <a:rPr lang="ru-RU" sz="1800" dirty="0" smtClean="0">
                <a:solidFill>
                  <a:srgbClr val="FFC000"/>
                </a:solidFill>
                <a:effectLst>
                  <a:outerShdw blurRad="38100" dist="38100" dir="2700000" algn="tl">
                    <a:srgbClr val="000000">
                      <a:alpha val="43137"/>
                    </a:srgbClr>
                  </a:outerShdw>
                </a:effectLst>
              </a:rPr>
              <a:t>Глава </a:t>
            </a:r>
            <a:r>
              <a:rPr lang="ru-RU" sz="1800" dirty="0">
                <a:solidFill>
                  <a:srgbClr val="FFC000"/>
                </a:solidFill>
                <a:effectLst>
                  <a:outerShdw blurRad="38100" dist="38100" dir="2700000" algn="tl">
                    <a:srgbClr val="000000">
                      <a:alpha val="43137"/>
                    </a:srgbClr>
                  </a:outerShdw>
                </a:effectLst>
              </a:rPr>
              <a:t>12. </a:t>
            </a:r>
            <a:r>
              <a:rPr lang="ru-RU" sz="1800" dirty="0">
                <a:solidFill>
                  <a:schemeClr val="bg1"/>
                </a:solidFill>
                <a:effectLst>
                  <a:outerShdw blurRad="38100" dist="38100" dir="2700000" algn="tl">
                    <a:srgbClr val="000000">
                      <a:alpha val="43137"/>
                    </a:srgbClr>
                  </a:outerShdw>
                </a:effectLst>
              </a:rPr>
              <a:t>РАСПОРЯЖЕНИЕ СУММОЙ ДЕНЕЖНЫХ СРЕДСТВ, ФОРМИРУЮЩЕЙ</a:t>
            </a:r>
            <a:br>
              <a:rPr lang="ru-RU" sz="1800" dirty="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ПОЛОЖИТЕЛЬНОЕ </a:t>
            </a:r>
            <a:r>
              <a:rPr lang="ru-RU" sz="1800" dirty="0">
                <a:solidFill>
                  <a:schemeClr val="bg1"/>
                </a:solidFill>
                <a:effectLst>
                  <a:outerShdw blurRad="38100" dist="38100" dir="2700000" algn="tl">
                    <a:srgbClr val="000000">
                      <a:alpha val="43137"/>
                    </a:srgbClr>
                  </a:outerShdw>
                </a:effectLst>
              </a:rPr>
              <a:t>САЛЬДО ЕДИНОГО НАЛОГОВОГО СЧЕТА</a:t>
            </a:r>
            <a:r>
              <a:rPr lang="ru-RU" sz="1400" dirty="0">
                <a:solidFill>
                  <a:schemeClr val="bg1"/>
                </a:solidFill>
                <a:effectLst>
                  <a:outerShdw blurRad="38100" dist="38100" dir="2700000" algn="tl">
                    <a:srgbClr val="000000">
                      <a:alpha val="43137"/>
                    </a:srgbClr>
                  </a:outerShdw>
                </a:effectLst>
              </a:rPr>
              <a:t/>
            </a:r>
            <a:br>
              <a:rPr lang="ru-RU" sz="1400" dirty="0">
                <a:solidFill>
                  <a:schemeClr val="bg1"/>
                </a:solidFill>
                <a:effectLst>
                  <a:outerShdw blurRad="38100" dist="38100" dir="2700000" algn="tl">
                    <a:srgbClr val="000000">
                      <a:alpha val="43137"/>
                    </a:srgbClr>
                  </a:outerShdw>
                </a:effectLst>
              </a:rPr>
            </a:br>
            <a:r>
              <a:rPr lang="ru-RU" sz="1400" dirty="0" smtClean="0">
                <a:solidFill>
                  <a:schemeClr val="bg1"/>
                </a:solidFill>
                <a:effectLst>
                  <a:outerShdw blurRad="38100" dist="38100" dir="2700000" algn="tl">
                    <a:srgbClr val="000000">
                      <a:alpha val="43137"/>
                    </a:srgbClr>
                  </a:outerShdw>
                </a:effectLst>
              </a:rPr>
              <a:t>			</a:t>
            </a:r>
            <a:r>
              <a:rPr lang="ru-RU" sz="1400" dirty="0" smtClean="0">
                <a:solidFill>
                  <a:srgbClr val="FFC000"/>
                </a:solidFill>
                <a:effectLst>
                  <a:outerShdw blurRad="38100" dist="38100" dir="2700000" algn="tl">
                    <a:srgbClr val="000000">
                      <a:alpha val="43137"/>
                    </a:srgbClr>
                  </a:outerShdw>
                </a:effectLst>
              </a:rPr>
              <a:t>(Федеральный закон </a:t>
            </a:r>
            <a:r>
              <a:rPr lang="ru-RU" sz="1400" dirty="0">
                <a:solidFill>
                  <a:srgbClr val="FFC000"/>
                </a:solidFill>
                <a:effectLst>
                  <a:outerShdw blurRad="38100" dist="38100" dir="2700000" algn="tl">
                    <a:srgbClr val="000000">
                      <a:alpha val="43137"/>
                    </a:srgbClr>
                  </a:outerShdw>
                </a:effectLst>
              </a:rPr>
              <a:t>от 14.07.2022 N 263-ФЗ)</a:t>
            </a:r>
            <a:br>
              <a:rPr lang="ru-RU" sz="1400" dirty="0">
                <a:solidFill>
                  <a:srgbClr val="FFC000"/>
                </a:solidFill>
                <a:effectLst>
                  <a:outerShdw blurRad="38100" dist="38100" dir="2700000" algn="tl">
                    <a:srgbClr val="000000">
                      <a:alpha val="43137"/>
                    </a:srgbClr>
                  </a:outerShdw>
                </a:effectLst>
              </a:rPr>
            </a:br>
            <a:r>
              <a:rPr lang="ru-RU" sz="1400" dirty="0">
                <a:solidFill>
                  <a:srgbClr val="FFC000"/>
                </a:solidFill>
                <a:effectLst>
                  <a:outerShdw blurRad="38100" dist="38100" dir="2700000" algn="tl">
                    <a:srgbClr val="000000">
                      <a:alpha val="43137"/>
                    </a:srgbClr>
                  </a:outerShdw>
                </a:effectLst>
              </a:rPr>
              <a:t/>
            </a:r>
            <a:br>
              <a:rPr lang="ru-RU" sz="1400" dirty="0">
                <a:solidFill>
                  <a:srgbClr val="FFC000"/>
                </a:solidFill>
                <a:effectLst>
                  <a:outerShdw blurRad="38100" dist="38100" dir="2700000" algn="tl">
                    <a:srgbClr val="000000">
                      <a:alpha val="43137"/>
                    </a:srgbClr>
                  </a:outerShdw>
                </a:effectLst>
              </a:rPr>
            </a:br>
            <a:r>
              <a:rPr lang="ru-RU" sz="1600" dirty="0">
                <a:solidFill>
                  <a:srgbClr val="FFC000"/>
                </a:solidFill>
                <a:effectLst>
                  <a:outerShdw blurRad="38100" dist="38100" dir="2700000" algn="tl">
                    <a:srgbClr val="000000">
                      <a:alpha val="43137"/>
                    </a:srgbClr>
                  </a:outerShdw>
                </a:effectLst>
              </a:rPr>
              <a:t>Статья 78. </a:t>
            </a:r>
            <a:r>
              <a:rPr lang="ru-RU" sz="1600" u="sng" dirty="0">
                <a:solidFill>
                  <a:schemeClr val="bg1"/>
                </a:solidFill>
                <a:effectLst>
                  <a:outerShdw blurRad="38100" dist="38100" dir="2700000" algn="tl">
                    <a:srgbClr val="000000">
                      <a:alpha val="43137"/>
                    </a:srgbClr>
                  </a:outerShdw>
                </a:effectLst>
              </a:rPr>
              <a:t>Зачет сумм денежных средств, формирующих положительное сальдо единого налогового счета</a:t>
            </a: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400" dirty="0">
                <a:solidFill>
                  <a:schemeClr val="bg1"/>
                </a:solidFill>
                <a:effectLst>
                  <a:outerShdw blurRad="38100" dist="38100" dir="2700000" algn="tl">
                    <a:srgbClr val="000000">
                      <a:alpha val="43137"/>
                    </a:srgbClr>
                  </a:outerShdw>
                </a:effectLst>
              </a:rPr>
              <a:t/>
            </a:r>
            <a:br>
              <a:rPr lang="ru-RU" sz="1400" dirty="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Налогоплательщик, плательщик сбора, плательщик страховых взносов и (или) налоговый агент вправе распорядиться суммой денежных средств, формирующих положительное сальдо его единого налогового счета, путем зачета в порядке, предусмотренном настоящей статьей</a:t>
            </a:r>
          </a:p>
        </p:txBody>
      </p:sp>
    </p:spTree>
    <p:extLst>
      <p:ext uri="{BB962C8B-B14F-4D97-AF65-F5344CB8AC3E}">
        <p14:creationId xmlns:p14="http://schemas.microsoft.com/office/powerpoint/2010/main" val="2390011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79105" y="0"/>
            <a:ext cx="9010651" cy="5143500"/>
          </a:xfrm>
          <a:ln/>
        </p:spPr>
        <p:style>
          <a:lnRef idx="0">
            <a:schemeClr val="accent2"/>
          </a:lnRef>
          <a:fillRef idx="3">
            <a:schemeClr val="accent2"/>
          </a:fillRef>
          <a:effectRef idx="3">
            <a:schemeClr val="accent2"/>
          </a:effectRef>
          <a:fontRef idx="minor">
            <a:schemeClr val="lt1"/>
          </a:fontRef>
        </p:style>
        <p:txBody>
          <a:bodyPr>
            <a:normAutofit/>
          </a:bodyPr>
          <a:lstStyle/>
          <a:p>
            <a:pPr algn="ctr">
              <a:lnSpc>
                <a:spcPct val="100000"/>
              </a:lnSpc>
            </a:pP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Установлены </a:t>
            </a:r>
            <a:r>
              <a:rPr lang="ru-RU" sz="1800" dirty="0">
                <a:solidFill>
                  <a:schemeClr val="bg1"/>
                </a:solidFill>
                <a:effectLst>
                  <a:outerShdw blurRad="38100" dist="38100" dir="2700000" algn="tl">
                    <a:srgbClr val="000000">
                      <a:alpha val="43137"/>
                    </a:srgbClr>
                  </a:outerShdw>
                </a:effectLst>
              </a:rPr>
              <a:t>единые сроки уплаты большинства налогов, </a:t>
            </a: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авансовых </a:t>
            </a:r>
            <a:r>
              <a:rPr lang="ru-RU" sz="1800" dirty="0">
                <a:solidFill>
                  <a:schemeClr val="bg1"/>
                </a:solidFill>
                <a:effectLst>
                  <a:outerShdw blurRad="38100" dist="38100" dir="2700000" algn="tl">
                    <a:srgbClr val="000000">
                      <a:alpha val="43137"/>
                    </a:srgbClr>
                  </a:outerShdw>
                </a:effectLst>
              </a:rPr>
              <a:t>платежей по ним, страховых взносов, </a:t>
            </a: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а </a:t>
            </a:r>
            <a:r>
              <a:rPr lang="ru-RU" sz="1800" dirty="0">
                <a:solidFill>
                  <a:schemeClr val="bg1"/>
                </a:solidFill>
                <a:effectLst>
                  <a:outerShdw blurRad="38100" dist="38100" dir="2700000" algn="tl">
                    <a:srgbClr val="000000">
                      <a:alpha val="43137"/>
                    </a:srgbClr>
                  </a:outerShdw>
                </a:effectLst>
              </a:rPr>
              <a:t>также сроки представления </a:t>
            </a:r>
            <a:r>
              <a:rPr lang="ru-RU" sz="1800" dirty="0" smtClean="0">
                <a:solidFill>
                  <a:schemeClr val="bg1"/>
                </a:solidFill>
                <a:effectLst>
                  <a:outerShdw blurRad="38100" dist="38100" dir="2700000" algn="tl">
                    <a:srgbClr val="000000">
                      <a:alpha val="43137"/>
                    </a:srgbClr>
                  </a:outerShdw>
                </a:effectLst>
              </a:rPr>
              <a:t>отчетности:</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u="sng" dirty="0">
                <a:solidFill>
                  <a:schemeClr val="bg1"/>
                </a:solidFill>
                <a:effectLst>
                  <a:outerShdw blurRad="38100" dist="38100" dir="2700000" algn="tl">
                    <a:srgbClr val="000000">
                      <a:alpha val="43137"/>
                    </a:srgbClr>
                  </a:outerShdw>
                </a:effectLst>
              </a:rPr>
              <a:t>НДС</a:t>
            </a:r>
            <a:r>
              <a:rPr lang="ru-RU" sz="1400" dirty="0">
                <a:solidFill>
                  <a:schemeClr val="bg1"/>
                </a:solidFill>
                <a:effectLst>
                  <a:outerShdw blurRad="38100" dist="38100" dir="2700000" algn="tl">
                    <a:srgbClr val="000000">
                      <a:alpha val="43137"/>
                    </a:srgbClr>
                  </a:outerShdw>
                </a:effectLst>
              </a:rPr>
              <a:t/>
            </a:r>
            <a:br>
              <a:rPr lang="ru-RU" sz="1400" dirty="0">
                <a:solidFill>
                  <a:schemeClr val="bg1"/>
                </a:solidFill>
                <a:effectLst>
                  <a:outerShdw blurRad="38100" dist="38100" dir="2700000" algn="tl">
                    <a:srgbClr val="000000">
                      <a:alpha val="43137"/>
                    </a:srgbClr>
                  </a:outerShdw>
                </a:effectLst>
              </a:rPr>
            </a:br>
            <a:r>
              <a:rPr lang="ru-RU" sz="1600" dirty="0">
                <a:solidFill>
                  <a:schemeClr val="bg1"/>
                </a:solidFill>
                <a:effectLst>
                  <a:outerShdw blurRad="38100" dist="38100" dir="2700000" algn="tl">
                    <a:srgbClr val="000000">
                      <a:alpha val="43137"/>
                    </a:srgbClr>
                  </a:outerShdw>
                </a:effectLst>
              </a:rPr>
              <a:t>срок уплаты </a:t>
            </a:r>
            <a:r>
              <a:rPr lang="ru-RU" sz="1600" dirty="0" smtClean="0">
                <a:solidFill>
                  <a:schemeClr val="bg1"/>
                </a:solidFill>
                <a:effectLst>
                  <a:outerShdw blurRad="38100" dist="38100" dir="2700000" algn="tl">
                    <a:srgbClr val="000000">
                      <a:alpha val="43137"/>
                    </a:srgbClr>
                  </a:outerShdw>
                </a:effectLst>
              </a:rPr>
              <a:t>переносится </a:t>
            </a:r>
            <a:r>
              <a:rPr lang="ru-RU" sz="1600" dirty="0">
                <a:solidFill>
                  <a:schemeClr val="bg1"/>
                </a:solidFill>
                <a:effectLst>
                  <a:outerShdw blurRad="38100" dist="38100" dir="2700000" algn="tl">
                    <a:srgbClr val="000000">
                      <a:alpha val="43137"/>
                    </a:srgbClr>
                  </a:outerShdw>
                </a:effectLst>
              </a:rPr>
              <a:t>на 28-е число, </a:t>
            </a:r>
            <a:r>
              <a:rPr lang="ru-RU" sz="1600" dirty="0" smtClean="0">
                <a:solidFill>
                  <a:schemeClr val="bg1"/>
                </a:solidFill>
                <a:effectLst>
                  <a:outerShdw blurRad="38100" dist="38100" dir="2700000" algn="tl">
                    <a:srgbClr val="000000">
                      <a:alpha val="43137"/>
                    </a:srgbClr>
                  </a:outerShdw>
                </a:effectLst>
              </a:rPr>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порядок </a:t>
            </a:r>
            <a:r>
              <a:rPr lang="ru-RU" sz="1600" dirty="0">
                <a:solidFill>
                  <a:schemeClr val="bg1"/>
                </a:solidFill>
                <a:effectLst>
                  <a:outerShdw blurRad="38100" dist="38100" dir="2700000" algn="tl">
                    <a:srgbClr val="000000">
                      <a:alpha val="43137"/>
                    </a:srgbClr>
                  </a:outerShdw>
                </a:effectLst>
              </a:rPr>
              <a:t>уплаты не </a:t>
            </a:r>
            <a:r>
              <a:rPr lang="ru-RU" sz="1600" dirty="0" smtClean="0">
                <a:solidFill>
                  <a:schemeClr val="bg1"/>
                </a:solidFill>
                <a:effectLst>
                  <a:outerShdw blurRad="38100" dist="38100" dir="2700000" algn="tl">
                    <a:srgbClr val="000000">
                      <a:alpha val="43137"/>
                    </a:srgbClr>
                  </a:outerShdw>
                </a:effectLst>
              </a:rPr>
              <a:t>меняется, в </a:t>
            </a:r>
            <a:r>
              <a:rPr lang="ru-RU" sz="1600" dirty="0" err="1" smtClean="0">
                <a:solidFill>
                  <a:schemeClr val="bg1"/>
                </a:solidFill>
                <a:effectLst>
                  <a:outerShdw blurRad="38100" dist="38100" dir="2700000" algn="tl">
                    <a:srgbClr val="000000">
                      <a:alpha val="43137"/>
                    </a:srgbClr>
                  </a:outerShdw>
                </a:effectLst>
              </a:rPr>
              <a:t>т.ч</a:t>
            </a:r>
            <a:r>
              <a:rPr lang="ru-RU" sz="1600" dirty="0">
                <a:solidFill>
                  <a:schemeClr val="bg1"/>
                </a:solidFill>
                <a:effectLst>
                  <a:outerShdw blurRad="38100" dist="38100" dir="2700000" algn="tl">
                    <a:srgbClr val="000000">
                      <a:alpha val="43137"/>
                    </a:srgbClr>
                  </a:outerShdw>
                </a:effectLst>
              </a:rPr>
              <a:t>. </a:t>
            </a:r>
            <a:r>
              <a:rPr lang="ru-RU" sz="1600" dirty="0" smtClean="0">
                <a:solidFill>
                  <a:schemeClr val="bg1"/>
                </a:solidFill>
                <a:effectLst>
                  <a:outerShdw blurRad="38100" dist="38100" dir="2700000" algn="tl">
                    <a:srgbClr val="000000">
                      <a:alpha val="43137"/>
                    </a:srgbClr>
                  </a:outerShdw>
                </a:effectLst>
              </a:rPr>
              <a:t>за </a:t>
            </a:r>
            <a:r>
              <a:rPr lang="ru-RU" sz="1600" dirty="0">
                <a:solidFill>
                  <a:schemeClr val="bg1"/>
                </a:solidFill>
                <a:effectLst>
                  <a:outerShdw blurRad="38100" dist="38100" dir="2700000" algn="tl">
                    <a:srgbClr val="000000">
                      <a:alpha val="43137"/>
                    </a:srgbClr>
                  </a:outerShdw>
                </a:effectLst>
              </a:rPr>
              <a:t>4-й квартал 2022 </a:t>
            </a:r>
            <a:r>
              <a:rPr lang="ru-RU" sz="1600" dirty="0" smtClean="0">
                <a:solidFill>
                  <a:schemeClr val="bg1"/>
                </a:solidFill>
                <a:effectLst>
                  <a:outerShdw blurRad="38100" dist="38100" dir="2700000" algn="tl">
                    <a:srgbClr val="000000">
                      <a:alpha val="43137"/>
                    </a:srgbClr>
                  </a:outerShdw>
                </a:effectLst>
              </a:rPr>
              <a:t>года: </a:t>
            </a:r>
            <a:r>
              <a:rPr lang="ru-RU" sz="1600" dirty="0">
                <a:solidFill>
                  <a:schemeClr val="bg1"/>
                </a:solidFill>
                <a:effectLst>
                  <a:outerShdw blurRad="38100" dist="38100" dir="2700000" algn="tl">
                    <a:srgbClr val="000000">
                      <a:alpha val="43137"/>
                    </a:srgbClr>
                  </a:outerShdw>
                </a:effectLst>
              </a:rPr>
              <a:t>	</a:t>
            </a:r>
            <a:r>
              <a:rPr lang="ru-RU" sz="1600" dirty="0" smtClean="0">
                <a:solidFill>
                  <a:schemeClr val="bg1"/>
                </a:solidFill>
                <a:effectLst>
                  <a:outerShdw blurRad="38100" dist="38100" dir="2700000" algn="tl">
                    <a:srgbClr val="000000">
                      <a:alpha val="43137"/>
                    </a:srgbClr>
                  </a:outerShdw>
                </a:effectLst>
              </a:rPr>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1/3 </a:t>
            </a:r>
            <a:r>
              <a:rPr lang="ru-RU" sz="1600" dirty="0">
                <a:solidFill>
                  <a:schemeClr val="bg1"/>
                </a:solidFill>
                <a:effectLst>
                  <a:outerShdw blurRad="38100" dist="38100" dir="2700000" algn="tl">
                    <a:srgbClr val="000000">
                      <a:alpha val="43137"/>
                    </a:srgbClr>
                  </a:outerShdw>
                </a:effectLst>
              </a:rPr>
              <a:t>– не позднее 30.01.2023, </a:t>
            </a:r>
            <a:r>
              <a:rPr lang="ru-RU" sz="1600" dirty="0" smtClean="0">
                <a:solidFill>
                  <a:schemeClr val="bg1"/>
                </a:solidFill>
                <a:effectLst>
                  <a:outerShdw blurRad="38100" dist="38100" dir="2700000" algn="tl">
                    <a:srgbClr val="000000">
                      <a:alpha val="43137"/>
                    </a:srgbClr>
                  </a:outerShdw>
                </a:effectLst>
              </a:rPr>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1/3 </a:t>
            </a:r>
            <a:r>
              <a:rPr lang="ru-RU" sz="1600" dirty="0">
                <a:solidFill>
                  <a:schemeClr val="bg1"/>
                </a:solidFill>
                <a:effectLst>
                  <a:outerShdw blurRad="38100" dist="38100" dir="2700000" algn="tl">
                    <a:srgbClr val="000000">
                      <a:alpha val="43137"/>
                    </a:srgbClr>
                  </a:outerShdw>
                </a:effectLst>
              </a:rPr>
              <a:t>– не позднее 28.02.2023</a:t>
            </a:r>
            <a:r>
              <a:rPr lang="ru-RU" sz="1600" dirty="0" smtClean="0">
                <a:solidFill>
                  <a:schemeClr val="bg1"/>
                </a:solidFill>
                <a:effectLst>
                  <a:outerShdw blurRad="38100" dist="38100" dir="2700000" algn="tl">
                    <a:srgbClr val="000000">
                      <a:alpha val="43137"/>
                    </a:srgbClr>
                  </a:outerShdw>
                </a:effectLst>
              </a:rPr>
              <a:t>,</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 </a:t>
            </a:r>
            <a:r>
              <a:rPr lang="ru-RU" sz="1600" dirty="0">
                <a:solidFill>
                  <a:schemeClr val="bg1"/>
                </a:solidFill>
                <a:effectLst>
                  <a:outerShdw blurRad="38100" dist="38100" dir="2700000" algn="tl">
                    <a:srgbClr val="000000">
                      <a:alpha val="43137"/>
                    </a:srgbClr>
                  </a:outerShdw>
                </a:effectLst>
              </a:rPr>
              <a:t>1/3 – не позднее 28.03.2023</a:t>
            </a:r>
            <a:br>
              <a:rPr lang="ru-RU" sz="1600" dirty="0">
                <a:solidFill>
                  <a:schemeClr val="bg1"/>
                </a:solidFill>
                <a:effectLst>
                  <a:outerShdw blurRad="38100" dist="38100" dir="2700000" algn="tl">
                    <a:srgbClr val="000000">
                      <a:alpha val="43137"/>
                    </a:srgbClr>
                  </a:outerShdw>
                </a:effectLst>
              </a:rPr>
            </a:br>
            <a:r>
              <a:rPr lang="ru-RU" sz="1600" dirty="0">
                <a:solidFill>
                  <a:schemeClr val="bg1"/>
                </a:solidFill>
                <a:effectLst>
                  <a:outerShdw blurRad="38100" dist="38100" dir="2700000" algn="tl">
                    <a:srgbClr val="000000">
                      <a:alpha val="43137"/>
                    </a:srgbClr>
                  </a:outerShdw>
                </a:effectLst>
              </a:rPr>
              <a:t>	не позднее 30.01.2023 – если выставлен счет-фактура лицами, </a:t>
            </a:r>
            <a:r>
              <a:rPr lang="ru-RU" sz="1600" dirty="0" smtClean="0">
                <a:solidFill>
                  <a:schemeClr val="bg1"/>
                </a:solidFill>
                <a:effectLst>
                  <a:outerShdw blurRad="38100" dist="38100" dir="2700000" algn="tl">
                    <a:srgbClr val="000000">
                      <a:alpha val="43137"/>
                    </a:srgbClr>
                  </a:outerShdw>
                </a:effectLst>
              </a:rPr>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которые </a:t>
            </a:r>
            <a:r>
              <a:rPr lang="ru-RU" sz="1600" dirty="0">
                <a:solidFill>
                  <a:schemeClr val="bg1"/>
                </a:solidFill>
                <a:effectLst>
                  <a:outerShdw blurRad="38100" dist="38100" dir="2700000" algn="tl">
                    <a:srgbClr val="000000">
                      <a:alpha val="43137"/>
                    </a:srgbClr>
                  </a:outerShdw>
                </a:effectLst>
              </a:rPr>
              <a:t>не являются плательщиками </a:t>
            </a:r>
            <a:r>
              <a:rPr lang="ru-RU" sz="1600" dirty="0" smtClean="0">
                <a:solidFill>
                  <a:schemeClr val="bg1"/>
                </a:solidFill>
                <a:effectLst>
                  <a:outerShdw blurRad="38100" dist="38100" dir="2700000" algn="tl">
                    <a:srgbClr val="000000">
                      <a:alpha val="43137"/>
                    </a:srgbClr>
                  </a:outerShdw>
                </a:effectLst>
              </a:rPr>
              <a:t>НДС</a:t>
            </a:r>
            <a:br>
              <a:rPr lang="ru-RU" sz="1600" dirty="0" smtClean="0">
                <a:solidFill>
                  <a:schemeClr val="bg1"/>
                </a:solidFill>
                <a:effectLst>
                  <a:outerShdw blurRad="38100" dist="38100" dir="2700000" algn="tl">
                    <a:srgbClr val="000000">
                      <a:alpha val="43137"/>
                    </a:srgbClr>
                  </a:outerShdw>
                </a:effectLst>
              </a:rPr>
            </a:br>
            <a:r>
              <a:rPr lang="ru-RU" sz="1600" dirty="0">
                <a:solidFill>
                  <a:schemeClr val="bg1"/>
                </a:solidFill>
                <a:effectLst>
                  <a:outerShdw blurRad="38100" dist="38100" dir="2700000" algn="tl">
                    <a:srgbClr val="000000">
                      <a:alpha val="43137"/>
                    </a:srgbClr>
                  </a:outerShdw>
                </a:effectLst>
              </a:rPr>
              <a:t/>
            </a:r>
            <a:br>
              <a:rPr lang="ru-RU" sz="1600" dirty="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Срок представления декларации </a:t>
            </a:r>
            <a:r>
              <a:rPr lang="ru-RU" sz="1600" dirty="0">
                <a:solidFill>
                  <a:schemeClr val="bg1"/>
                </a:solidFill>
                <a:effectLst>
                  <a:outerShdw blurRad="38100" dist="38100" dir="2700000" algn="tl">
                    <a:srgbClr val="000000">
                      <a:alpha val="43137"/>
                    </a:srgbClr>
                  </a:outerShdw>
                </a:effectLst>
              </a:rPr>
              <a:t>за налоговый период (календарный год) </a:t>
            </a:r>
            <a:r>
              <a:rPr lang="ru-RU" sz="1600" dirty="0" smtClean="0">
                <a:solidFill>
                  <a:schemeClr val="bg1"/>
                </a:solidFill>
                <a:effectLst>
                  <a:outerShdw blurRad="38100" dist="38100" dir="2700000" algn="tl">
                    <a:srgbClr val="000000">
                      <a:alpha val="43137"/>
                    </a:srgbClr>
                  </a:outerShdw>
                </a:effectLst>
              </a:rPr>
              <a:t>–</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не </a:t>
            </a:r>
            <a:r>
              <a:rPr lang="ru-RU" sz="1600" dirty="0">
                <a:solidFill>
                  <a:schemeClr val="bg1"/>
                </a:solidFill>
                <a:effectLst>
                  <a:outerShdw blurRad="38100" dist="38100" dir="2700000" algn="tl">
                    <a:srgbClr val="000000">
                      <a:alpha val="43137"/>
                    </a:srgbClr>
                  </a:outerShdw>
                </a:effectLst>
              </a:rPr>
              <a:t>позднее 25 марта следующего года </a:t>
            </a:r>
            <a:br>
              <a:rPr lang="ru-RU" sz="1600" dirty="0">
                <a:solidFill>
                  <a:schemeClr val="bg1"/>
                </a:solidFill>
                <a:effectLst>
                  <a:outerShdw blurRad="38100" dist="38100" dir="2700000" algn="tl">
                    <a:srgbClr val="000000">
                      <a:alpha val="43137"/>
                    </a:srgbClr>
                  </a:outerShdw>
                </a:effectLst>
              </a:rPr>
            </a:br>
            <a:r>
              <a:rPr lang="ru-RU" sz="1600" dirty="0" smtClean="0">
                <a:solidFill>
                  <a:schemeClr val="bg1"/>
                </a:solidFill>
              </a:rPr>
              <a:t/>
            </a:r>
            <a:br>
              <a:rPr lang="ru-RU" sz="1600" dirty="0" smtClean="0">
                <a:solidFill>
                  <a:schemeClr val="bg1"/>
                </a:solidFill>
              </a:rPr>
            </a:br>
            <a:endParaRPr lang="ru-RU" sz="16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9189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79105" y="0"/>
            <a:ext cx="9010651" cy="5143500"/>
          </a:xfrm>
          <a:ln/>
        </p:spPr>
        <p:style>
          <a:lnRef idx="0">
            <a:schemeClr val="accent2"/>
          </a:lnRef>
          <a:fillRef idx="3">
            <a:schemeClr val="accent2"/>
          </a:fillRef>
          <a:effectRef idx="3">
            <a:schemeClr val="accent2"/>
          </a:effectRef>
          <a:fontRef idx="minor">
            <a:schemeClr val="lt1"/>
          </a:fontRef>
        </p:style>
        <p:txBody>
          <a:bodyPr>
            <a:normAutofit/>
          </a:bodyPr>
          <a:lstStyle/>
          <a:p>
            <a:pPr algn="ctr">
              <a:lnSpc>
                <a:spcPct val="100000"/>
              </a:lnSpc>
            </a:pP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400" dirty="0">
                <a:solidFill>
                  <a:schemeClr val="bg1"/>
                </a:solidFill>
                <a:effectLst>
                  <a:outerShdw blurRad="38100" dist="38100" dir="2700000" algn="tl">
                    <a:srgbClr val="000000">
                      <a:alpha val="43137"/>
                    </a:srgbClr>
                  </a:outerShdw>
                </a:effectLst>
              </a:rPr>
              <a:t/>
            </a:r>
            <a:br>
              <a:rPr lang="ru-RU" sz="1400" dirty="0">
                <a:solidFill>
                  <a:schemeClr val="bg1"/>
                </a:solidFill>
                <a:effectLst>
                  <a:outerShdw blurRad="38100" dist="38100" dir="2700000" algn="tl">
                    <a:srgbClr val="000000">
                      <a:alpha val="43137"/>
                    </a:srgbClr>
                  </a:outerShdw>
                </a:effectLst>
              </a:rPr>
            </a:b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400" dirty="0">
                <a:solidFill>
                  <a:schemeClr val="bg1"/>
                </a:solidFill>
                <a:effectLst>
                  <a:outerShdw blurRad="38100" dist="38100" dir="2700000" algn="tl">
                    <a:srgbClr val="000000">
                      <a:alpha val="43137"/>
                    </a:srgbClr>
                  </a:outerShdw>
                </a:effectLst>
              </a:rPr>
              <a:t/>
            </a:r>
            <a:br>
              <a:rPr lang="ru-RU" sz="1400" dirty="0">
                <a:solidFill>
                  <a:schemeClr val="bg1"/>
                </a:solidFill>
                <a:effectLst>
                  <a:outerShdw blurRad="38100" dist="38100" dir="2700000" algn="tl">
                    <a:srgbClr val="000000">
                      <a:alpha val="43137"/>
                    </a:srgbClr>
                  </a:outerShdw>
                </a:effectLst>
              </a:rPr>
            </a:br>
            <a:r>
              <a:rPr lang="ru-RU" sz="1800" u="sng" dirty="0">
                <a:solidFill>
                  <a:schemeClr val="bg1"/>
                </a:solidFill>
                <a:effectLst>
                  <a:outerShdw blurRad="38100" dist="38100" dir="2700000" algn="tl">
                    <a:srgbClr val="000000">
                      <a:alpha val="43137"/>
                    </a:srgbClr>
                  </a:outerShdw>
                </a:effectLst>
              </a:rPr>
              <a:t>Налог на </a:t>
            </a:r>
            <a:r>
              <a:rPr lang="ru-RU" sz="1800" u="sng" dirty="0" smtClean="0">
                <a:solidFill>
                  <a:schemeClr val="bg1"/>
                </a:solidFill>
                <a:effectLst>
                  <a:outerShdw blurRad="38100" dist="38100" dir="2700000" algn="tl">
                    <a:srgbClr val="000000">
                      <a:alpha val="43137"/>
                    </a:srgbClr>
                  </a:outerShdw>
                </a:effectLst>
              </a:rPr>
              <a:t>прибыль организаций</a:t>
            </a:r>
            <a:br>
              <a:rPr lang="ru-RU" sz="1800" u="sng" dirty="0" smtClean="0">
                <a:solidFill>
                  <a:schemeClr val="bg1"/>
                </a:solidFill>
                <a:effectLst>
                  <a:outerShdw blurRad="38100" dist="38100" dir="2700000" algn="tl">
                    <a:srgbClr val="000000">
                      <a:alpha val="43137"/>
                    </a:srgbClr>
                  </a:outerShdw>
                </a:effectLst>
              </a:rPr>
            </a:br>
            <a:r>
              <a:rPr lang="ru-RU" sz="1400" u="sng" dirty="0">
                <a:solidFill>
                  <a:schemeClr val="bg1"/>
                </a:solidFill>
                <a:effectLst>
                  <a:outerShdw blurRad="38100" dist="38100" dir="2700000" algn="tl">
                    <a:srgbClr val="000000">
                      <a:alpha val="43137"/>
                    </a:srgbClr>
                  </a:outerShdw>
                </a:effectLst>
              </a:rPr>
              <a:t/>
            </a:r>
            <a:br>
              <a:rPr lang="ru-RU" sz="1400" u="sng" dirty="0">
                <a:solidFill>
                  <a:schemeClr val="bg1"/>
                </a:solidFill>
                <a:effectLst>
                  <a:outerShdw blurRad="38100" dist="38100" dir="2700000" algn="tl">
                    <a:srgbClr val="000000">
                      <a:alpha val="43137"/>
                    </a:srgbClr>
                  </a:outerShdw>
                </a:effectLst>
              </a:rPr>
            </a:br>
            <a:r>
              <a:rPr lang="ru-RU" sz="1600" dirty="0">
                <a:solidFill>
                  <a:schemeClr val="bg1"/>
                </a:solidFill>
                <a:effectLst>
                  <a:outerShdw blurRad="38100" dist="38100" dir="2700000" algn="tl">
                    <a:srgbClr val="000000">
                      <a:alpha val="43137"/>
                    </a:srgbClr>
                  </a:outerShdw>
                </a:effectLst>
              </a:rPr>
              <a:t>Сроки уплаты налога </a:t>
            </a:r>
            <a:r>
              <a:rPr lang="ru-RU" sz="1600" dirty="0" smtClean="0">
                <a:solidFill>
                  <a:schemeClr val="bg1"/>
                </a:solidFill>
                <a:effectLst>
                  <a:outerShdw blurRad="38100" dist="38100" dir="2700000" algn="tl">
                    <a:srgbClr val="000000">
                      <a:alpha val="43137"/>
                    </a:srgbClr>
                  </a:outerShdw>
                </a:effectLst>
              </a:rPr>
              <a:t>по </a:t>
            </a:r>
            <a:r>
              <a:rPr lang="ru-RU" sz="1600" dirty="0">
                <a:solidFill>
                  <a:schemeClr val="bg1"/>
                </a:solidFill>
                <a:effectLst>
                  <a:outerShdw blurRad="38100" dist="38100" dir="2700000" algn="tl">
                    <a:srgbClr val="000000">
                      <a:alpha val="43137"/>
                    </a:srgbClr>
                  </a:outerShdw>
                </a:effectLst>
              </a:rPr>
              <a:t>итогам налогового периода и авансовых платежей </a:t>
            </a:r>
            <a:r>
              <a:rPr lang="ru-RU" sz="1600" dirty="0" smtClean="0">
                <a:solidFill>
                  <a:schemeClr val="bg1"/>
                </a:solidFill>
                <a:effectLst>
                  <a:outerShdw blurRad="38100" dist="38100" dir="2700000" algn="tl">
                    <a:srgbClr val="000000">
                      <a:alpha val="43137"/>
                    </a:srgbClr>
                  </a:outerShdw>
                </a:effectLst>
              </a:rPr>
              <a:t>не </a:t>
            </a:r>
            <a:r>
              <a:rPr lang="ru-RU" sz="1600" dirty="0">
                <a:solidFill>
                  <a:schemeClr val="bg1"/>
                </a:solidFill>
                <a:effectLst>
                  <a:outerShdw blurRad="38100" dist="38100" dir="2700000" algn="tl">
                    <a:srgbClr val="000000">
                      <a:alpha val="43137"/>
                    </a:srgbClr>
                  </a:outerShdw>
                </a:effectLst>
              </a:rPr>
              <a:t>изменятся. </a:t>
            </a:r>
            <a:br>
              <a:rPr lang="ru-RU" sz="1600" dirty="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Срок </a:t>
            </a:r>
            <a:r>
              <a:rPr lang="ru-RU" sz="1600" dirty="0">
                <a:solidFill>
                  <a:schemeClr val="bg1"/>
                </a:solidFill>
                <a:effectLst>
                  <a:outerShdw blurRad="38100" dist="38100" dir="2700000" algn="tl">
                    <a:srgbClr val="000000">
                      <a:alpha val="43137"/>
                    </a:srgbClr>
                  </a:outerShdw>
                </a:effectLst>
              </a:rPr>
              <a:t>подачи </a:t>
            </a:r>
            <a:r>
              <a:rPr lang="ru-RU" sz="1600" dirty="0" smtClean="0">
                <a:solidFill>
                  <a:schemeClr val="bg1"/>
                </a:solidFill>
                <a:effectLst>
                  <a:outerShdw blurRad="38100" dist="38100" dir="2700000" algn="tl">
                    <a:srgbClr val="000000">
                      <a:alpha val="43137"/>
                    </a:srgbClr>
                  </a:outerShdw>
                </a:effectLst>
              </a:rPr>
              <a:t>декларации </a:t>
            </a:r>
            <a:r>
              <a:rPr lang="ru-RU" sz="1600" dirty="0">
                <a:solidFill>
                  <a:schemeClr val="bg1"/>
                </a:solidFill>
                <a:effectLst>
                  <a:outerShdw blurRad="38100" dist="38100" dir="2700000" algn="tl">
                    <a:srgbClr val="000000">
                      <a:alpha val="43137"/>
                    </a:srgbClr>
                  </a:outerShdw>
                </a:effectLst>
              </a:rPr>
              <a:t>за налоговый период (календарный год) </a:t>
            </a:r>
            <a:r>
              <a:rPr lang="ru-RU" sz="1600" dirty="0" smtClean="0">
                <a:solidFill>
                  <a:schemeClr val="bg1"/>
                </a:solidFill>
                <a:effectLst>
                  <a:outerShdw blurRad="38100" dist="38100" dir="2700000" algn="tl">
                    <a:srgbClr val="000000">
                      <a:alpha val="43137"/>
                    </a:srgbClr>
                  </a:outerShdw>
                </a:effectLst>
              </a:rPr>
              <a:t> - </a:t>
            </a:r>
            <a:r>
              <a:rPr lang="ru-RU" sz="1600" dirty="0">
                <a:solidFill>
                  <a:schemeClr val="bg1"/>
                </a:solidFill>
                <a:effectLst>
                  <a:outerShdw blurRad="38100" dist="38100" dir="2700000" algn="tl">
                    <a:srgbClr val="000000">
                      <a:alpha val="43137"/>
                    </a:srgbClr>
                  </a:outerShdw>
                </a:effectLst>
              </a:rPr>
              <a:t/>
            </a:r>
            <a:br>
              <a:rPr lang="ru-RU" sz="1600" dirty="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не </a:t>
            </a:r>
            <a:r>
              <a:rPr lang="ru-RU" sz="1600" dirty="0">
                <a:solidFill>
                  <a:schemeClr val="bg1"/>
                </a:solidFill>
                <a:effectLst>
                  <a:outerShdw blurRad="38100" dist="38100" dir="2700000" algn="tl">
                    <a:srgbClr val="000000">
                      <a:alpha val="43137"/>
                    </a:srgbClr>
                  </a:outerShdw>
                </a:effectLst>
              </a:rPr>
              <a:t>позднее 25 марта следующего </a:t>
            </a:r>
            <a:r>
              <a:rPr lang="ru-RU" sz="1600" dirty="0" smtClean="0">
                <a:solidFill>
                  <a:schemeClr val="bg1"/>
                </a:solidFill>
                <a:effectLst>
                  <a:outerShdw blurRad="38100" dist="38100" dir="2700000" algn="tl">
                    <a:srgbClr val="000000">
                      <a:alpha val="43137"/>
                    </a:srgbClr>
                  </a:outerShdw>
                </a:effectLst>
              </a:rPr>
              <a:t>года</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Срок представления </a:t>
            </a:r>
            <a:r>
              <a:rPr lang="ru-RU" sz="1600" dirty="0">
                <a:solidFill>
                  <a:schemeClr val="bg1"/>
                </a:solidFill>
                <a:effectLst>
                  <a:outerShdw blurRad="38100" dist="38100" dir="2700000" algn="tl">
                    <a:srgbClr val="000000">
                      <a:alpha val="43137"/>
                    </a:srgbClr>
                  </a:outerShdw>
                </a:effectLst>
              </a:rPr>
              <a:t>деклараций (расчетов) за отчетный период – </a:t>
            </a:r>
            <a:r>
              <a:rPr lang="ru-RU" sz="1600" dirty="0" smtClean="0">
                <a:solidFill>
                  <a:schemeClr val="bg1"/>
                </a:solidFill>
                <a:effectLst>
                  <a:outerShdw blurRad="38100" dist="38100" dir="2700000" algn="tl">
                    <a:srgbClr val="000000">
                      <a:alpha val="43137"/>
                    </a:srgbClr>
                  </a:outerShdw>
                </a:effectLst>
              </a:rPr>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не </a:t>
            </a:r>
            <a:r>
              <a:rPr lang="ru-RU" sz="1600" dirty="0">
                <a:solidFill>
                  <a:schemeClr val="bg1"/>
                </a:solidFill>
                <a:effectLst>
                  <a:outerShdw blurRad="38100" dist="38100" dir="2700000" algn="tl">
                    <a:srgbClr val="000000">
                      <a:alpha val="43137"/>
                    </a:srgbClr>
                  </a:outerShdw>
                </a:effectLst>
              </a:rPr>
              <a:t>позднее 25 календарных дней со дня окончания </a:t>
            </a:r>
            <a:r>
              <a:rPr lang="ru-RU" sz="1600" dirty="0" smtClean="0">
                <a:solidFill>
                  <a:schemeClr val="bg1"/>
                </a:solidFill>
                <a:effectLst>
                  <a:outerShdw blurRad="38100" dist="38100" dir="2700000" algn="tl">
                    <a:srgbClr val="000000">
                      <a:alpha val="43137"/>
                    </a:srgbClr>
                  </a:outerShdw>
                </a:effectLst>
              </a:rPr>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соответствующего </a:t>
            </a:r>
            <a:r>
              <a:rPr lang="ru-RU" sz="1600" dirty="0">
                <a:solidFill>
                  <a:schemeClr val="bg1"/>
                </a:solidFill>
                <a:effectLst>
                  <a:outerShdw blurRad="38100" dist="38100" dir="2700000" algn="tl">
                    <a:srgbClr val="000000">
                      <a:alpha val="43137"/>
                    </a:srgbClr>
                  </a:outerShdw>
                </a:effectLst>
              </a:rPr>
              <a:t>отчетного </a:t>
            </a:r>
            <a:r>
              <a:rPr lang="ru-RU" sz="1600" dirty="0" smtClean="0">
                <a:solidFill>
                  <a:schemeClr val="bg1"/>
                </a:solidFill>
                <a:effectLst>
                  <a:outerShdw blurRad="38100" dist="38100" dir="2700000" algn="tl">
                    <a:srgbClr val="000000">
                      <a:alpha val="43137"/>
                    </a:srgbClr>
                  </a:outerShdw>
                </a:effectLst>
              </a:rPr>
              <a:t>периода.</a:t>
            </a:r>
            <a:br>
              <a:rPr lang="ru-RU" sz="1600" dirty="0" smtClean="0">
                <a:solidFill>
                  <a:schemeClr val="bg1"/>
                </a:solidFill>
                <a:effectLst>
                  <a:outerShdw blurRad="38100" dist="38100" dir="2700000" algn="tl">
                    <a:srgbClr val="000000">
                      <a:alpha val="43137"/>
                    </a:srgbClr>
                  </a:outerShdw>
                </a:effectLst>
              </a:rPr>
            </a:br>
            <a:r>
              <a:rPr lang="ru-RU" sz="1600" dirty="0">
                <a:solidFill>
                  <a:schemeClr val="bg1"/>
                </a:solidFill>
                <a:effectLst>
                  <a:outerShdw blurRad="38100" dist="38100" dir="2700000" algn="tl">
                    <a:srgbClr val="000000">
                      <a:alpha val="43137"/>
                    </a:srgbClr>
                  </a:outerShdw>
                </a:effectLst>
              </a:rPr>
              <a:t/>
            </a:r>
            <a:br>
              <a:rPr lang="ru-RU" sz="1600" dirty="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 Изменения  </a:t>
            </a:r>
            <a:r>
              <a:rPr lang="ru-RU" sz="1600" dirty="0">
                <a:solidFill>
                  <a:schemeClr val="bg1"/>
                </a:solidFill>
                <a:effectLst>
                  <a:outerShdw blurRad="38100" dist="38100" dir="2700000" algn="tl">
                    <a:srgbClr val="000000">
                      <a:alpha val="43137"/>
                    </a:srgbClr>
                  </a:outerShdw>
                </a:effectLst>
              </a:rPr>
              <a:t>для налоговых агентов. </a:t>
            </a:r>
            <a:br>
              <a:rPr lang="ru-RU" sz="1600" dirty="0">
                <a:solidFill>
                  <a:schemeClr val="bg1"/>
                </a:solidFill>
                <a:effectLst>
                  <a:outerShdw blurRad="38100" dist="38100" dir="2700000" algn="tl">
                    <a:srgbClr val="000000">
                      <a:alpha val="43137"/>
                    </a:srgbClr>
                  </a:outerShdw>
                </a:effectLst>
              </a:rPr>
            </a:br>
            <a:endParaRPr lang="ru-RU" sz="16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15210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79105" y="0"/>
            <a:ext cx="9010651" cy="5143500"/>
          </a:xfrm>
          <a:ln/>
        </p:spPr>
        <p:style>
          <a:lnRef idx="0">
            <a:schemeClr val="accent2"/>
          </a:lnRef>
          <a:fillRef idx="3">
            <a:schemeClr val="accent2"/>
          </a:fillRef>
          <a:effectRef idx="3">
            <a:schemeClr val="accent2"/>
          </a:effectRef>
          <a:fontRef idx="minor">
            <a:schemeClr val="lt1"/>
          </a:fontRef>
        </p:style>
        <p:txBody>
          <a:bodyPr>
            <a:normAutofit/>
          </a:bodyPr>
          <a:lstStyle/>
          <a:p>
            <a:pPr>
              <a:lnSpc>
                <a:spcPct val="100000"/>
              </a:lnSpc>
            </a:pP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400" dirty="0">
                <a:solidFill>
                  <a:schemeClr val="bg1"/>
                </a:solidFill>
                <a:effectLst>
                  <a:outerShdw blurRad="38100" dist="38100" dir="2700000" algn="tl">
                    <a:srgbClr val="000000">
                      <a:alpha val="43137"/>
                    </a:srgbClr>
                  </a:outerShdw>
                </a:effectLst>
              </a:rPr>
              <a:t>	</a:t>
            </a:r>
            <a:r>
              <a:rPr lang="ru-RU" sz="1400" dirty="0" smtClean="0">
                <a:solidFill>
                  <a:schemeClr val="bg1"/>
                </a:solidFill>
                <a:effectLst>
                  <a:outerShdw blurRad="38100" dist="38100" dir="2700000" algn="tl">
                    <a:srgbClr val="000000">
                      <a:alpha val="43137"/>
                    </a:srgbClr>
                  </a:outerShdw>
                </a:effectLst>
              </a:rPr>
              <a:t>			</a:t>
            </a:r>
            <a:r>
              <a:rPr lang="ru-RU" sz="1800" dirty="0" smtClean="0">
                <a:solidFill>
                  <a:schemeClr val="bg1"/>
                </a:solidFill>
                <a:effectLst>
                  <a:outerShdw blurRad="38100" dist="38100" dir="2700000" algn="tl">
                    <a:srgbClr val="000000">
                      <a:alpha val="43137"/>
                    </a:srgbClr>
                  </a:outerShdw>
                </a:effectLst>
              </a:rPr>
              <a:t> </a:t>
            </a:r>
            <a:r>
              <a:rPr lang="ru-RU" sz="1800" u="sng" dirty="0" smtClean="0">
                <a:solidFill>
                  <a:schemeClr val="bg1"/>
                </a:solidFill>
                <a:effectLst>
                  <a:outerShdw blurRad="38100" dist="38100" dir="2700000" algn="tl">
                    <a:srgbClr val="000000">
                      <a:alpha val="43137"/>
                    </a:srgbClr>
                  </a:outerShdw>
                </a:effectLst>
              </a:rPr>
              <a:t>НДФЛ с 01.01.2023 </a:t>
            </a:r>
            <a:r>
              <a:rPr lang="ru-RU" sz="1800" dirty="0" smtClean="0">
                <a:solidFill>
                  <a:schemeClr val="bg1"/>
                </a:solidFill>
                <a:effectLst>
                  <a:outerShdw blurRad="38100" dist="38100" dir="2700000" algn="tl">
                    <a:srgbClr val="000000">
                      <a:alpha val="43137"/>
                    </a:srgbClr>
                  </a:outerShdw>
                </a:effectLst>
              </a:rPr>
              <a:t>:</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срок </a:t>
            </a:r>
            <a:r>
              <a:rPr lang="ru-RU" sz="1800" dirty="0">
                <a:solidFill>
                  <a:schemeClr val="bg1"/>
                </a:solidFill>
                <a:effectLst>
                  <a:outerShdw blurRad="38100" dist="38100" dir="2700000" algn="tl">
                    <a:srgbClr val="000000">
                      <a:alpha val="43137"/>
                    </a:srgbClr>
                  </a:outerShdw>
                </a:effectLst>
              </a:rPr>
              <a:t>перечисления НДФЛ </a:t>
            </a:r>
            <a:r>
              <a:rPr lang="ru-RU" sz="1800" dirty="0" smtClean="0">
                <a:solidFill>
                  <a:schemeClr val="bg1"/>
                </a:solidFill>
                <a:effectLst>
                  <a:outerShdw blurRad="38100" dist="38100" dir="2700000" algn="tl">
                    <a:srgbClr val="000000">
                      <a:alpha val="43137"/>
                    </a:srgbClr>
                  </a:outerShdw>
                </a:effectLst>
              </a:rPr>
              <a:t>:</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налог, удержанный </a:t>
            </a:r>
            <a:r>
              <a:rPr lang="ru-RU" sz="1800" dirty="0">
                <a:solidFill>
                  <a:schemeClr val="bg1"/>
                </a:solidFill>
                <a:effectLst>
                  <a:outerShdw blurRad="38100" dist="38100" dir="2700000" algn="tl">
                    <a:srgbClr val="000000">
                      <a:alpha val="43137"/>
                    </a:srgbClr>
                  </a:outerShdw>
                </a:effectLst>
              </a:rPr>
              <a:t>с 23-го числа предыдущего месяца по 22-е число </a:t>
            </a:r>
            <a:r>
              <a:rPr lang="ru-RU" sz="1800" dirty="0" smtClean="0">
                <a:solidFill>
                  <a:schemeClr val="bg1"/>
                </a:solidFill>
                <a:effectLst>
                  <a:outerShdw blurRad="38100" dist="38100" dir="2700000" algn="tl">
                    <a:srgbClr val="000000">
                      <a:alpha val="43137"/>
                    </a:srgbClr>
                  </a:outerShdw>
                </a:effectLst>
              </a:rPr>
              <a:t>	текущего- перечислить </a:t>
            </a:r>
            <a:r>
              <a:rPr lang="ru-RU" sz="1800" dirty="0">
                <a:solidFill>
                  <a:schemeClr val="bg1"/>
                </a:solidFill>
                <a:effectLst>
                  <a:outerShdw blurRad="38100" dist="38100" dir="2700000" algn="tl">
                    <a:srgbClr val="000000">
                      <a:alpha val="43137"/>
                    </a:srgbClr>
                  </a:outerShdw>
                </a:effectLst>
              </a:rPr>
              <a:t>не позднее 28-го числа текущего </a:t>
            </a:r>
            <a:r>
              <a:rPr lang="ru-RU" sz="1800" dirty="0" smtClean="0">
                <a:solidFill>
                  <a:schemeClr val="bg1"/>
                </a:solidFill>
                <a:effectLst>
                  <a:outerShdw blurRad="38100" dist="38100" dir="2700000" algn="tl">
                    <a:srgbClr val="000000">
                      <a:alpha val="43137"/>
                    </a:srgbClr>
                  </a:outerShdw>
                </a:effectLst>
              </a:rPr>
              <a:t>месяца</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a:t>
            </a:r>
            <a:r>
              <a:rPr lang="ru-RU" sz="1800" dirty="0">
                <a:solidFill>
                  <a:schemeClr val="bg1"/>
                </a:solidFill>
                <a:effectLst>
                  <a:outerShdw blurRad="38100" dist="38100" dir="2700000" algn="tl">
                    <a:srgbClr val="000000">
                      <a:alpha val="43137"/>
                    </a:srgbClr>
                  </a:outerShdw>
                </a:effectLst>
              </a:rPr>
              <a:t>	за период с 1 по 22 января – не позднее 28 января</a:t>
            </a:r>
            <a:br>
              <a:rPr lang="ru-RU" sz="1800" dirty="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	за период с 23 по 31 декабря – не позднее последнего рабочего дня </a:t>
            </a:r>
            <a:r>
              <a:rPr lang="ru-RU" sz="1800" dirty="0" smtClean="0">
                <a:solidFill>
                  <a:schemeClr val="bg1"/>
                </a:solidFill>
                <a:effectLst>
                  <a:outerShdw blurRad="38100" dist="38100" dir="2700000" algn="tl">
                    <a:srgbClr val="000000">
                      <a:alpha val="43137"/>
                    </a:srgbClr>
                  </a:outerShdw>
                </a:effectLst>
              </a:rPr>
              <a:t>	календарного года;</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срок </a:t>
            </a:r>
            <a:r>
              <a:rPr lang="ru-RU" sz="1800" dirty="0">
                <a:solidFill>
                  <a:schemeClr val="bg1"/>
                </a:solidFill>
                <a:effectLst>
                  <a:outerShdw blurRad="38100" dist="38100" dir="2700000" algn="tl">
                    <a:srgbClr val="000000">
                      <a:alpha val="43137"/>
                    </a:srgbClr>
                  </a:outerShdw>
                </a:effectLst>
              </a:rPr>
              <a:t>представления отчетности налоговыми агентами:</a:t>
            </a:r>
            <a:br>
              <a:rPr lang="ru-RU" sz="1800" dirty="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 </a:t>
            </a:r>
            <a:r>
              <a:rPr lang="ru-RU" sz="1800" dirty="0" smtClean="0">
                <a:solidFill>
                  <a:schemeClr val="bg1"/>
                </a:solidFill>
                <a:effectLst>
                  <a:outerShdw blurRad="38100" dist="38100" dir="2700000" algn="tl">
                    <a:srgbClr val="000000">
                      <a:alpha val="43137"/>
                    </a:srgbClr>
                  </a:outerShdw>
                </a:effectLst>
              </a:rPr>
              <a:t>	за </a:t>
            </a:r>
            <a:r>
              <a:rPr lang="ru-RU" sz="1800" dirty="0">
                <a:solidFill>
                  <a:schemeClr val="bg1"/>
                </a:solidFill>
                <a:effectLst>
                  <a:outerShdw blurRad="38100" dist="38100" dir="2700000" algn="tl">
                    <a:srgbClr val="000000">
                      <a:alpha val="43137"/>
                    </a:srgbClr>
                  </a:outerShdw>
                </a:effectLst>
              </a:rPr>
              <a:t>1-й квартал, полугодие, 9 месяцев </a:t>
            </a:r>
            <a:r>
              <a:rPr lang="ru-RU" sz="1800" dirty="0" smtClean="0">
                <a:solidFill>
                  <a:schemeClr val="bg1"/>
                </a:solidFill>
                <a:effectLst>
                  <a:outerShdw blurRad="38100" dist="38100" dir="2700000" algn="tl">
                    <a:srgbClr val="000000">
                      <a:alpha val="43137"/>
                    </a:srgbClr>
                  </a:outerShdw>
                </a:effectLst>
              </a:rPr>
              <a:t>-не </a:t>
            </a:r>
            <a:r>
              <a:rPr lang="ru-RU" sz="1800" dirty="0">
                <a:solidFill>
                  <a:schemeClr val="bg1"/>
                </a:solidFill>
                <a:effectLst>
                  <a:outerShdw blurRad="38100" dist="38100" dir="2700000" algn="tl">
                    <a:srgbClr val="000000">
                      <a:alpha val="43137"/>
                    </a:srgbClr>
                  </a:outerShdw>
                </a:effectLst>
              </a:rPr>
              <a:t>позднее 25-го числа следующего за истекшим периодом </a:t>
            </a:r>
            <a:r>
              <a:rPr lang="ru-RU" sz="1800" dirty="0" smtClean="0">
                <a:solidFill>
                  <a:schemeClr val="bg1"/>
                </a:solidFill>
                <a:effectLst>
                  <a:outerShdw blurRad="38100" dist="38100" dir="2700000" algn="tl">
                    <a:srgbClr val="000000">
                      <a:alpha val="43137"/>
                    </a:srgbClr>
                  </a:outerShdw>
                </a:effectLst>
              </a:rPr>
              <a:t>месяца</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a:t>
            </a:r>
            <a:r>
              <a:rPr lang="ru-RU" sz="1800" dirty="0">
                <a:solidFill>
                  <a:schemeClr val="bg1"/>
                </a:solidFill>
                <a:effectLst>
                  <a:outerShdw blurRad="38100" dist="38100" dir="2700000" algn="tl">
                    <a:srgbClr val="000000">
                      <a:alpha val="43137"/>
                    </a:srgbClr>
                  </a:outerShdw>
                </a:effectLst>
              </a:rPr>
              <a:t>• </a:t>
            </a:r>
            <a:r>
              <a:rPr lang="ru-RU" sz="1800" dirty="0" smtClean="0">
                <a:solidFill>
                  <a:schemeClr val="bg1"/>
                </a:solidFill>
                <a:effectLst>
                  <a:outerShdw blurRad="38100" dist="38100" dir="2700000" algn="tl">
                    <a:srgbClr val="000000">
                      <a:alpha val="43137"/>
                    </a:srgbClr>
                  </a:outerShdw>
                </a:effectLst>
              </a:rPr>
              <a:t>	за </a:t>
            </a:r>
            <a:r>
              <a:rPr lang="ru-RU" sz="1800" dirty="0">
                <a:solidFill>
                  <a:schemeClr val="bg1"/>
                </a:solidFill>
                <a:effectLst>
                  <a:outerShdw blurRad="38100" dist="38100" dir="2700000" algn="tl">
                    <a:srgbClr val="000000">
                      <a:alpha val="43137"/>
                    </a:srgbClr>
                  </a:outerShdw>
                </a:effectLst>
              </a:rPr>
              <a:t>год – не позднее 25 февраля следующего года. </a:t>
            </a:r>
          </a:p>
        </p:txBody>
      </p:sp>
    </p:spTree>
    <p:extLst>
      <p:ext uri="{BB962C8B-B14F-4D97-AF65-F5344CB8AC3E}">
        <p14:creationId xmlns:p14="http://schemas.microsoft.com/office/powerpoint/2010/main" val="1858084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79105" y="0"/>
            <a:ext cx="9010651" cy="5143500"/>
          </a:xfrm>
          <a:ln/>
        </p:spPr>
        <p:style>
          <a:lnRef idx="0">
            <a:schemeClr val="accent2"/>
          </a:lnRef>
          <a:fillRef idx="3">
            <a:schemeClr val="accent2"/>
          </a:fillRef>
          <a:effectRef idx="3">
            <a:schemeClr val="accent2"/>
          </a:effectRef>
          <a:fontRef idx="minor">
            <a:schemeClr val="lt1"/>
          </a:fontRef>
        </p:style>
        <p:txBody>
          <a:bodyPr>
            <a:normAutofit/>
          </a:bodyPr>
          <a:lstStyle/>
          <a:p>
            <a:pPr>
              <a:lnSpc>
                <a:spcPct val="100000"/>
              </a:lnSpc>
            </a:pP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u="sng" dirty="0" smtClean="0">
                <a:solidFill>
                  <a:schemeClr val="bg1"/>
                </a:solidFill>
                <a:effectLst>
                  <a:outerShdw blurRad="38100" dist="38100" dir="2700000" algn="tl">
                    <a:srgbClr val="000000">
                      <a:alpha val="43137"/>
                    </a:srgbClr>
                  </a:outerShdw>
                </a:effectLst>
              </a:rPr>
              <a:t>Транспортный </a:t>
            </a:r>
            <a:r>
              <a:rPr lang="ru-RU" sz="1800" u="sng" dirty="0">
                <a:solidFill>
                  <a:schemeClr val="bg1"/>
                </a:solidFill>
                <a:effectLst>
                  <a:outerShdw blurRad="38100" dist="38100" dir="2700000" algn="tl">
                    <a:srgbClr val="000000">
                      <a:alpha val="43137"/>
                    </a:srgbClr>
                  </a:outerShdw>
                </a:effectLst>
              </a:rPr>
              <a:t>налог, земельный налог, налог на имущество </a:t>
            </a:r>
            <a:r>
              <a:rPr lang="ru-RU" sz="1800" u="sng" dirty="0" smtClean="0">
                <a:solidFill>
                  <a:schemeClr val="bg1"/>
                </a:solidFill>
                <a:effectLst>
                  <a:outerShdw blurRad="38100" dist="38100" dir="2700000" algn="tl">
                    <a:srgbClr val="000000">
                      <a:alpha val="43137"/>
                    </a:srgbClr>
                  </a:outerShdw>
                </a:effectLst>
              </a:rPr>
              <a:t>организаций</a:t>
            </a:r>
            <a:br>
              <a:rPr lang="ru-RU" sz="1800" u="sng" dirty="0" smtClean="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Сроки </a:t>
            </a:r>
            <a:r>
              <a:rPr lang="ru-RU" sz="1800" dirty="0">
                <a:solidFill>
                  <a:schemeClr val="bg1"/>
                </a:solidFill>
                <a:effectLst>
                  <a:outerShdw blurRad="38100" dist="38100" dir="2700000" algn="tl">
                    <a:srgbClr val="000000">
                      <a:alpha val="43137"/>
                    </a:srgbClr>
                  </a:outerShdw>
                </a:effectLst>
              </a:rPr>
              <a:t>уплаты </a:t>
            </a:r>
            <a:r>
              <a:rPr lang="ru-RU" sz="1800" dirty="0" smtClean="0">
                <a:solidFill>
                  <a:schemeClr val="bg1"/>
                </a:solidFill>
                <a:effectLst>
                  <a:outerShdw blurRad="38100" dist="38100" dir="2700000" algn="tl">
                    <a:srgbClr val="000000">
                      <a:alpha val="43137"/>
                    </a:srgbClr>
                  </a:outerShdw>
                </a:effectLst>
              </a:rPr>
              <a:t>с 2023 </a:t>
            </a:r>
            <a:r>
              <a:rPr lang="ru-RU" sz="1800" dirty="0">
                <a:solidFill>
                  <a:schemeClr val="bg1"/>
                </a:solidFill>
                <a:effectLst>
                  <a:outerShdw blurRad="38100" dist="38100" dir="2700000" algn="tl">
                    <a:srgbClr val="000000">
                      <a:alpha val="43137"/>
                    </a:srgbClr>
                  </a:outerShdw>
                </a:effectLst>
              </a:rPr>
              <a:t>года </a:t>
            </a:r>
            <a:r>
              <a:rPr lang="ru-RU" sz="1800" dirty="0" smtClean="0">
                <a:solidFill>
                  <a:schemeClr val="bg1"/>
                </a:solidFill>
                <a:effectLst>
                  <a:outerShdw blurRad="38100" dist="38100" dir="2700000" algn="tl">
                    <a:srgbClr val="000000">
                      <a:alpha val="43137"/>
                    </a:srgbClr>
                  </a:outerShdw>
                </a:effectLst>
              </a:rPr>
              <a:t>:</a:t>
            </a: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	</a:t>
            </a:r>
            <a:r>
              <a:rPr lang="ru-RU" sz="1800" dirty="0" smtClean="0">
                <a:solidFill>
                  <a:schemeClr val="bg1"/>
                </a:solidFill>
                <a:effectLst>
                  <a:outerShdw blurRad="38100" dist="38100" dir="2700000" algn="tl">
                    <a:srgbClr val="000000">
                      <a:alpha val="43137"/>
                    </a:srgbClr>
                  </a:outerShdw>
                </a:effectLst>
              </a:rPr>
              <a:t>налог </a:t>
            </a:r>
            <a:r>
              <a:rPr lang="ru-RU" sz="1800" dirty="0">
                <a:solidFill>
                  <a:schemeClr val="bg1"/>
                </a:solidFill>
                <a:effectLst>
                  <a:outerShdw blurRad="38100" dist="38100" dir="2700000" algn="tl">
                    <a:srgbClr val="000000">
                      <a:alpha val="43137"/>
                    </a:srgbClr>
                  </a:outerShdw>
                </a:effectLst>
              </a:rPr>
              <a:t>по итогам года – не позднее 28 февраля следующего </a:t>
            </a:r>
            <a:r>
              <a:rPr lang="ru-RU" sz="1800" dirty="0" smtClean="0">
                <a:solidFill>
                  <a:schemeClr val="bg1"/>
                </a:solidFill>
                <a:effectLst>
                  <a:outerShdw blurRad="38100" dist="38100" dir="2700000" algn="tl">
                    <a:srgbClr val="000000">
                      <a:alpha val="43137"/>
                    </a:srgbClr>
                  </a:outerShdw>
                </a:effectLst>
              </a:rPr>
              <a:t>года</a:t>
            </a: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авансовые </a:t>
            </a:r>
            <a:r>
              <a:rPr lang="ru-RU" sz="1800" dirty="0">
                <a:solidFill>
                  <a:schemeClr val="bg1"/>
                </a:solidFill>
                <a:effectLst>
                  <a:outerShdw blurRad="38100" dist="38100" dir="2700000" algn="tl">
                    <a:srgbClr val="000000">
                      <a:alpha val="43137"/>
                    </a:srgbClr>
                  </a:outerShdw>
                </a:effectLst>
              </a:rPr>
              <a:t>платежи – не позднее 28-го числа месяца, </a:t>
            </a:r>
            <a:r>
              <a:rPr lang="ru-RU" sz="1800" dirty="0" smtClean="0">
                <a:solidFill>
                  <a:schemeClr val="bg1"/>
                </a:solidFill>
                <a:effectLst>
                  <a:outerShdw blurRad="38100" dist="38100" dir="2700000" algn="tl">
                    <a:srgbClr val="000000">
                      <a:alpha val="43137"/>
                    </a:srgbClr>
                  </a:outerShdw>
                </a:effectLst>
              </a:rPr>
              <a:t>следующего </a:t>
            </a:r>
            <a:r>
              <a:rPr lang="ru-RU" sz="1800" dirty="0">
                <a:solidFill>
                  <a:schemeClr val="bg1"/>
                </a:solidFill>
                <a:effectLst>
                  <a:outerShdw blurRad="38100" dist="38100" dir="2700000" algn="tl">
                    <a:srgbClr val="000000">
                      <a:alpha val="43137"/>
                    </a:srgbClr>
                  </a:outerShdw>
                </a:effectLst>
              </a:rPr>
              <a:t>за истекшим отчетным </a:t>
            </a:r>
            <a:r>
              <a:rPr lang="ru-RU" sz="1800" dirty="0" smtClean="0">
                <a:solidFill>
                  <a:schemeClr val="bg1"/>
                </a:solidFill>
                <a:effectLst>
                  <a:outerShdw blurRad="38100" dist="38100" dir="2700000" algn="tl">
                    <a:srgbClr val="000000">
                      <a:alpha val="43137"/>
                    </a:srgbClr>
                  </a:outerShdw>
                </a:effectLst>
              </a:rPr>
              <a:t>периодом</a:t>
            </a:r>
            <a:br>
              <a:rPr lang="ru-RU" sz="1800" dirty="0" smtClean="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Декларацию </a:t>
            </a:r>
            <a:r>
              <a:rPr lang="ru-RU" sz="1800" dirty="0">
                <a:solidFill>
                  <a:schemeClr val="bg1"/>
                </a:solidFill>
                <a:effectLst>
                  <a:outerShdw blurRad="38100" dist="38100" dir="2700000" algn="tl">
                    <a:srgbClr val="000000">
                      <a:alpha val="43137"/>
                    </a:srgbClr>
                  </a:outerShdw>
                </a:effectLst>
              </a:rPr>
              <a:t>по налогу на имущество по итогам налогового периода организации должны будут представить не позднее 25 марта года, следующего за истекшим налоговым </a:t>
            </a:r>
            <a:r>
              <a:rPr lang="ru-RU" sz="1800" dirty="0" smtClean="0">
                <a:solidFill>
                  <a:schemeClr val="bg1"/>
                </a:solidFill>
                <a:effectLst>
                  <a:outerShdw blurRad="38100" dist="38100" dir="2700000" algn="tl">
                    <a:srgbClr val="000000">
                      <a:alpha val="43137"/>
                    </a:srgbClr>
                  </a:outerShdw>
                </a:effectLst>
              </a:rPr>
              <a:t>периодом ( за 2022 год – 27 марта 2023)</a:t>
            </a:r>
            <a:endParaRPr lang="ru-RU" sz="18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37551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79105" y="0"/>
            <a:ext cx="9010651" cy="5143500"/>
          </a:xfrm>
          <a:ln/>
        </p:spPr>
        <p:style>
          <a:lnRef idx="0">
            <a:schemeClr val="accent2"/>
          </a:lnRef>
          <a:fillRef idx="3">
            <a:schemeClr val="accent2"/>
          </a:fillRef>
          <a:effectRef idx="3">
            <a:schemeClr val="accent2"/>
          </a:effectRef>
          <a:fontRef idx="minor">
            <a:schemeClr val="lt1"/>
          </a:fontRef>
        </p:style>
        <p:txBody>
          <a:bodyPr>
            <a:normAutofit/>
          </a:bodyPr>
          <a:lstStyle/>
          <a:p>
            <a:pPr algn="ctr">
              <a:lnSpc>
                <a:spcPct val="100000"/>
              </a:lnSpc>
            </a:pP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a:solidFill>
                  <a:srgbClr val="FFC000"/>
                </a:solidFill>
                <a:effectLst>
                  <a:outerShdw blurRad="38100" dist="38100" dir="2700000" algn="tl">
                    <a:srgbClr val="000000">
                      <a:alpha val="43137"/>
                    </a:srgbClr>
                  </a:outerShdw>
                </a:effectLst>
              </a:rPr>
              <a:t>Статья 122. </a:t>
            </a:r>
            <a:r>
              <a:rPr lang="ru-RU" sz="1800" u="sng" dirty="0">
                <a:solidFill>
                  <a:schemeClr val="bg1"/>
                </a:solidFill>
                <a:effectLst>
                  <a:outerShdw blurRad="38100" dist="38100" dir="2700000" algn="tl">
                    <a:srgbClr val="000000">
                      <a:alpha val="43137"/>
                    </a:srgbClr>
                  </a:outerShdw>
                </a:effectLst>
              </a:rPr>
              <a:t>Неуплата или неполная уплата сумм налога (сбора, страховых взносов)</a:t>
            </a:r>
            <a:r>
              <a:rPr lang="ru-RU" sz="1800" u="sng" dirty="0" smtClean="0">
                <a:solidFill>
                  <a:schemeClr val="bg1"/>
                </a:solidFill>
                <a:effectLst>
                  <a:outerShdw blurRad="38100" dist="38100" dir="2700000" algn="tl">
                    <a:srgbClr val="000000">
                      <a:alpha val="43137"/>
                    </a:srgbClr>
                  </a:outerShdw>
                </a:effectLst>
              </a:rPr>
              <a:t/>
            </a:r>
            <a:br>
              <a:rPr lang="ru-RU" sz="1800" u="sng" dirty="0" smtClean="0">
                <a:solidFill>
                  <a:schemeClr val="bg1"/>
                </a:solidFill>
                <a:effectLst>
                  <a:outerShdw blurRad="38100" dist="38100" dir="2700000" algn="tl">
                    <a:srgbClr val="000000">
                      <a:alpha val="43137"/>
                    </a:srgbClr>
                  </a:outerShdw>
                </a:effectLst>
              </a:rPr>
            </a:br>
            <a:r>
              <a:rPr lang="ru-RU" sz="1800" u="sng" dirty="0" smtClean="0">
                <a:solidFill>
                  <a:schemeClr val="bg1"/>
                </a:solidFill>
                <a:effectLst>
                  <a:outerShdw blurRad="38100" dist="38100" dir="2700000" algn="tl">
                    <a:srgbClr val="000000">
                      <a:alpha val="43137"/>
                    </a:srgbClr>
                  </a:outerShdw>
                </a:effectLst>
              </a:rPr>
              <a:t/>
            </a:r>
            <a:br>
              <a:rPr lang="ru-RU" sz="1800" u="sng"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4</a:t>
            </a:r>
            <a:r>
              <a:rPr lang="ru-RU" sz="1600" dirty="0">
                <a:solidFill>
                  <a:schemeClr val="bg1"/>
                </a:solidFill>
                <a:effectLst>
                  <a:outerShdw blurRad="38100" dist="38100" dir="2700000" algn="tl">
                    <a:srgbClr val="000000">
                      <a:alpha val="43137"/>
                    </a:srgbClr>
                  </a:outerShdw>
                </a:effectLst>
              </a:rPr>
              <a:t>. Не признается правонарушением неуплата или неполная уплата налога (сбора, страховых взносов) в случае, если у налогоплательщика (плательщика сбора, страховых взносов) со дня, </a:t>
            </a:r>
            <a:r>
              <a:rPr lang="ru-RU" sz="1600" dirty="0" smtClean="0">
                <a:solidFill>
                  <a:schemeClr val="bg1"/>
                </a:solidFill>
                <a:effectLst>
                  <a:outerShdw blurRad="38100" dist="38100" dir="2700000" algn="tl">
                    <a:srgbClr val="000000">
                      <a:alpha val="43137"/>
                    </a:srgbClr>
                  </a:outerShdw>
                </a:effectLst>
              </a:rPr>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на </a:t>
            </a:r>
            <a:r>
              <a:rPr lang="ru-RU" sz="1600" dirty="0">
                <a:solidFill>
                  <a:schemeClr val="bg1"/>
                </a:solidFill>
                <a:effectLst>
                  <a:outerShdw blurRad="38100" dist="38100" dir="2700000" algn="tl">
                    <a:srgbClr val="000000">
                      <a:alpha val="43137"/>
                    </a:srgbClr>
                  </a:outerShdw>
                </a:effectLst>
              </a:rPr>
              <a:t>который приходится установленный настоящим Кодексом срок уплаты налога (сбора, страховых взносов), до дня вынесения решения о привлечении к ответственности за правонарушение, предусмотренное пунктом 1 настоящей статьи, </a:t>
            </a:r>
            <a:r>
              <a:rPr lang="ru-RU" sz="1600" dirty="0" smtClean="0">
                <a:solidFill>
                  <a:schemeClr val="bg1"/>
                </a:solidFill>
                <a:effectLst>
                  <a:outerShdw blurRad="38100" dist="38100" dir="2700000" algn="tl">
                    <a:srgbClr val="000000">
                      <a:alpha val="43137"/>
                    </a:srgbClr>
                  </a:outerShdw>
                </a:effectLst>
              </a:rPr>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непрерывно </a:t>
            </a:r>
            <a:r>
              <a:rPr lang="ru-RU" sz="1600" dirty="0">
                <a:solidFill>
                  <a:schemeClr val="bg1"/>
                </a:solidFill>
                <a:effectLst>
                  <a:outerShdw blurRad="38100" dist="38100" dir="2700000" algn="tl">
                    <a:srgbClr val="000000">
                      <a:alpha val="43137"/>
                    </a:srgbClr>
                  </a:outerShdw>
                </a:effectLst>
              </a:rPr>
              <a:t>имелось положительное сальдо единого налогового счета в размере, </a:t>
            </a:r>
            <a:r>
              <a:rPr lang="ru-RU" sz="1600" dirty="0" smtClean="0">
                <a:solidFill>
                  <a:schemeClr val="bg1"/>
                </a:solidFill>
                <a:effectLst>
                  <a:outerShdw blurRad="38100" dist="38100" dir="2700000" algn="tl">
                    <a:srgbClr val="000000">
                      <a:alpha val="43137"/>
                    </a:srgbClr>
                  </a:outerShdw>
                </a:effectLst>
              </a:rPr>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достаточном </a:t>
            </a:r>
            <a:r>
              <a:rPr lang="ru-RU" sz="1600" dirty="0">
                <a:solidFill>
                  <a:schemeClr val="bg1"/>
                </a:solidFill>
                <a:effectLst>
                  <a:outerShdw blurRad="38100" dist="38100" dir="2700000" algn="tl">
                    <a:srgbClr val="000000">
                      <a:alpha val="43137"/>
                    </a:srgbClr>
                  </a:outerShdw>
                </a:effectLst>
              </a:rPr>
              <a:t>для полной или частичной уплаты налога</a:t>
            </a:r>
            <a:r>
              <a:rPr lang="ru-RU" sz="1600" dirty="0" smtClean="0">
                <a:solidFill>
                  <a:schemeClr val="bg1"/>
                </a:solidFill>
                <a:effectLst>
                  <a:outerShdw blurRad="38100" dist="38100" dir="2700000" algn="tl">
                    <a:srgbClr val="000000">
                      <a:alpha val="43137"/>
                    </a:srgbClr>
                  </a:outerShdw>
                </a:effectLst>
              </a:rPr>
              <a:t>.</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В </a:t>
            </a:r>
            <a:r>
              <a:rPr lang="ru-RU" sz="1600" dirty="0">
                <a:solidFill>
                  <a:schemeClr val="bg1"/>
                </a:solidFill>
                <a:effectLst>
                  <a:outerShdw blurRad="38100" dist="38100" dir="2700000" algn="tl">
                    <a:srgbClr val="000000">
                      <a:alpha val="43137"/>
                    </a:srgbClr>
                  </a:outerShdw>
                </a:effectLst>
              </a:rPr>
              <a:t>этом случае налогоплательщик (плательщик сбора, страховых взносов) освобождается от предусмотренной настоящей статьей ответственности в части, </a:t>
            </a:r>
            <a:r>
              <a:rPr lang="ru-RU" sz="1600" dirty="0" smtClean="0">
                <a:solidFill>
                  <a:schemeClr val="bg1"/>
                </a:solidFill>
                <a:effectLst>
                  <a:outerShdw blurRad="38100" dist="38100" dir="2700000" algn="tl">
                    <a:srgbClr val="000000">
                      <a:alpha val="43137"/>
                    </a:srgbClr>
                  </a:outerShdw>
                </a:effectLst>
              </a:rPr>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соответствующей </a:t>
            </a:r>
            <a:r>
              <a:rPr lang="ru-RU" sz="1600" dirty="0">
                <a:solidFill>
                  <a:schemeClr val="bg1"/>
                </a:solidFill>
                <a:effectLst>
                  <a:outerShdw blurRad="38100" dist="38100" dir="2700000" algn="tl">
                    <a:srgbClr val="000000">
                      <a:alpha val="43137"/>
                    </a:srgbClr>
                  </a:outerShdw>
                </a:effectLst>
              </a:rPr>
              <a:t>указанному положительному сальдо единого налогового счета.</a:t>
            </a:r>
          </a:p>
        </p:txBody>
      </p:sp>
    </p:spTree>
    <p:extLst>
      <p:ext uri="{BB962C8B-B14F-4D97-AF65-F5344CB8AC3E}">
        <p14:creationId xmlns:p14="http://schemas.microsoft.com/office/powerpoint/2010/main" val="2526270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79105" y="0"/>
            <a:ext cx="9010651" cy="5143500"/>
          </a:xfrm>
          <a:ln/>
        </p:spPr>
        <p:style>
          <a:lnRef idx="0">
            <a:schemeClr val="accent2"/>
          </a:lnRef>
          <a:fillRef idx="3">
            <a:schemeClr val="accent2"/>
          </a:fillRef>
          <a:effectRef idx="3">
            <a:schemeClr val="accent2"/>
          </a:effectRef>
          <a:fontRef idx="minor">
            <a:schemeClr val="lt1"/>
          </a:fontRef>
        </p:style>
        <p:txBody>
          <a:bodyPr>
            <a:normAutofit/>
          </a:bodyPr>
          <a:lstStyle/>
          <a:p>
            <a:pPr algn="ctr">
              <a:lnSpc>
                <a:spcPct val="100000"/>
              </a:lnSpc>
            </a:pP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u="sng" dirty="0" smtClean="0">
                <a:solidFill>
                  <a:schemeClr val="bg1"/>
                </a:solidFill>
                <a:effectLst>
                  <a:outerShdw blurRad="38100" dist="38100" dir="2700000" algn="tl">
                    <a:srgbClr val="000000">
                      <a:alpha val="43137"/>
                    </a:srgbClr>
                  </a:outerShdw>
                </a:effectLst>
              </a:rPr>
              <a:t>НДС</a:t>
            </a: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rgbClr val="FFC000"/>
                </a:solidFill>
                <a:effectLst>
                  <a:outerShdw blurRad="38100" dist="38100" dir="2700000" algn="tl">
                    <a:srgbClr val="000000">
                      <a:alpha val="43137"/>
                    </a:srgbClr>
                  </a:outerShdw>
                </a:effectLst>
              </a:rPr>
              <a:t>Статья 162.3. </a:t>
            </a:r>
            <a:r>
              <a:rPr lang="ru-RU" sz="1800" dirty="0" smtClean="0">
                <a:solidFill>
                  <a:schemeClr val="bg1"/>
                </a:solidFill>
                <a:effectLst>
                  <a:outerShdw blurRad="38100" dist="38100" dir="2700000" algn="tl">
                    <a:srgbClr val="000000">
                      <a:alpha val="43137"/>
                    </a:srgbClr>
                  </a:outerShdw>
                </a:effectLst>
              </a:rPr>
              <a:t>Особенности определения налоговой базы и </a:t>
            </a:r>
            <a:r>
              <a:rPr lang="ru-RU" sz="1800" dirty="0">
                <a:solidFill>
                  <a:schemeClr val="bg1"/>
                </a:solidFill>
                <a:effectLst>
                  <a:outerShdw blurRad="38100" dist="38100" dir="2700000" algn="tl">
                    <a:srgbClr val="000000">
                      <a:alpha val="43137"/>
                    </a:srgbClr>
                  </a:outerShdw>
                </a:effectLst>
              </a:rPr>
              <a:t>исчисления налога на территориях Донецкой Народной Республики, Луганской Народной Республики, Запорожской области, Херсонской </a:t>
            </a:r>
            <a:r>
              <a:rPr lang="ru-RU" sz="1800" dirty="0" smtClean="0">
                <a:solidFill>
                  <a:schemeClr val="bg1"/>
                </a:solidFill>
                <a:effectLst>
                  <a:outerShdw blurRad="38100" dist="38100" dir="2700000" algn="tl">
                    <a:srgbClr val="000000">
                      <a:alpha val="43137"/>
                    </a:srgbClr>
                  </a:outerShdw>
                </a:effectLst>
              </a:rPr>
              <a:t>области</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u="sng" dirty="0" smtClean="0">
                <a:solidFill>
                  <a:schemeClr val="bg1"/>
                </a:solidFill>
                <a:effectLst>
                  <a:outerShdw blurRad="38100" dist="38100" dir="2700000" algn="tl">
                    <a:srgbClr val="000000">
                      <a:alpha val="43137"/>
                    </a:srgbClr>
                  </a:outerShdw>
                </a:effectLst>
              </a:rPr>
              <a:t>Изменения в процедуре </a:t>
            </a:r>
            <a:r>
              <a:rPr lang="ru-RU" sz="1800" u="sng" dirty="0">
                <a:solidFill>
                  <a:schemeClr val="bg1"/>
                </a:solidFill>
                <a:effectLst>
                  <a:outerShdw blurRad="38100" dist="38100" dir="2700000" algn="tl">
                    <a:srgbClr val="000000">
                      <a:alpha val="43137"/>
                    </a:srgbClr>
                  </a:outerShdw>
                </a:effectLst>
              </a:rPr>
              <a:t>возмещения </a:t>
            </a:r>
            <a:r>
              <a:rPr lang="ru-RU" sz="1800" u="sng" dirty="0" smtClean="0">
                <a:solidFill>
                  <a:schemeClr val="bg1"/>
                </a:solidFill>
                <a:effectLst>
                  <a:outerShdw blurRad="38100" dist="38100" dir="2700000" algn="tl">
                    <a:srgbClr val="000000">
                      <a:alpha val="43137"/>
                    </a:srgbClr>
                  </a:outerShdw>
                </a:effectLst>
              </a:rPr>
              <a:t>НДС</a:t>
            </a:r>
            <a:br>
              <a:rPr lang="ru-RU" sz="1800" u="sng" dirty="0" smtClean="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Если </a:t>
            </a:r>
            <a:r>
              <a:rPr lang="ru-RU" sz="1800" dirty="0">
                <a:solidFill>
                  <a:schemeClr val="bg1"/>
                </a:solidFill>
                <a:effectLst>
                  <a:outerShdw blurRad="38100" dist="38100" dir="2700000" algn="tl">
                    <a:srgbClr val="000000">
                      <a:alpha val="43137"/>
                    </a:srgbClr>
                  </a:outerShdw>
                </a:effectLst>
              </a:rPr>
              <a:t>по итогам налогового периода сумма вычетов по НДС превышает общую сумму налога, исчисленную по облагаемым операциям, полученная разница (НДС, заявленный к возмещению) учитывается на едином налоговом счете </a:t>
            </a:r>
            <a:r>
              <a:rPr lang="ru-RU" sz="1800" dirty="0" smtClean="0">
                <a:solidFill>
                  <a:schemeClr val="bg1"/>
                </a:solidFill>
                <a:effectLst>
                  <a:outerShdw blurRad="38100" dist="38100" dir="2700000" algn="tl">
                    <a:srgbClr val="000000">
                      <a:alpha val="43137"/>
                    </a:srgbClr>
                  </a:outerShdw>
                </a:effectLst>
              </a:rPr>
              <a:t>.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При </a:t>
            </a:r>
            <a:r>
              <a:rPr lang="ru-RU" sz="1800" dirty="0">
                <a:solidFill>
                  <a:schemeClr val="bg1"/>
                </a:solidFill>
                <a:effectLst>
                  <a:outerShdw blurRad="38100" dist="38100" dir="2700000" algn="tl">
                    <a:srgbClr val="000000">
                      <a:alpha val="43137"/>
                    </a:srgbClr>
                  </a:outerShdw>
                </a:effectLst>
              </a:rPr>
              <a:t>этом заявить к возврату на расчетный счет или к зачету в счет будущих платежей налогоплательщик сможет только сумму, учтенную на ЕНС, которая сформирует положительное сальдо (в т. ч. путем возмещения НДС</a:t>
            </a:r>
            <a:r>
              <a:rPr lang="ru-RU" sz="1800" dirty="0" smtClean="0">
                <a:solidFill>
                  <a:schemeClr val="bg1"/>
                </a:solidFill>
                <a:effectLst>
                  <a:outerShdw blurRad="38100" dist="38100" dir="2700000" algn="tl">
                    <a:srgbClr val="000000">
                      <a:alpha val="43137"/>
                    </a:srgbClr>
                  </a:outerShdw>
                </a:effectLst>
              </a:rPr>
              <a:t>).</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Требование о возврате – отменяется.</a:t>
            </a:r>
            <a:endParaRPr lang="ru-RU" sz="18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64612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0" y="0"/>
            <a:ext cx="9010651" cy="5143500"/>
          </a:xfrm>
          <a:ln/>
        </p:spPr>
        <p:style>
          <a:lnRef idx="0">
            <a:schemeClr val="accent2"/>
          </a:lnRef>
          <a:fillRef idx="3">
            <a:schemeClr val="accent2"/>
          </a:fillRef>
          <a:effectRef idx="3">
            <a:schemeClr val="accent2"/>
          </a:effectRef>
          <a:fontRef idx="minor">
            <a:schemeClr val="lt1"/>
          </a:fontRef>
        </p:style>
        <p:txBody>
          <a:bodyPr>
            <a:normAutofit fontScale="90000"/>
          </a:bodyPr>
          <a:lstStyle/>
          <a:p>
            <a:pPr algn="ctr">
              <a:lnSpc>
                <a:spcPct val="100000"/>
              </a:lnSpc>
            </a:pP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2000" u="sng" dirty="0" smtClean="0">
                <a:solidFill>
                  <a:schemeClr val="bg1"/>
                </a:solidFill>
                <a:effectLst>
                  <a:outerShdw blurRad="38100" dist="38100" dir="2700000" algn="tl">
                    <a:srgbClr val="000000">
                      <a:alpha val="43137"/>
                    </a:srgbClr>
                  </a:outerShdw>
                </a:effectLst>
              </a:rPr>
              <a:t>Налог на прибыль организаций:</a:t>
            </a:r>
            <a:br>
              <a:rPr lang="ru-RU" sz="2000" u="sng"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Установлено</a:t>
            </a:r>
            <a:r>
              <a:rPr lang="ru-RU" sz="1800" dirty="0">
                <a:solidFill>
                  <a:schemeClr val="bg1"/>
                </a:solidFill>
                <a:effectLst>
                  <a:outerShdw blurRad="38100" dist="38100" dir="2700000" algn="tl">
                    <a:srgbClr val="000000">
                      <a:alpha val="43137"/>
                    </a:srgbClr>
                  </a:outerShdw>
                </a:effectLst>
              </a:rPr>
              <a:t>, что обеспечительный платеж не учитывается в доходах и </a:t>
            </a:r>
            <a:r>
              <a:rPr lang="ru-RU" sz="1800" dirty="0" smtClean="0">
                <a:solidFill>
                  <a:schemeClr val="bg1"/>
                </a:solidFill>
                <a:effectLst>
                  <a:outerShdw blurRad="38100" dist="38100" dir="2700000" algn="tl">
                    <a:srgbClr val="000000">
                      <a:alpha val="43137"/>
                    </a:srgbClr>
                  </a:outerShdw>
                </a:effectLst>
              </a:rPr>
              <a:t>расходах </a:t>
            </a:r>
            <a:br>
              <a:rPr lang="ru-RU" sz="1800" dirty="0" smtClean="0">
                <a:solidFill>
                  <a:schemeClr val="bg1"/>
                </a:solidFill>
                <a:effectLst>
                  <a:outerShdw blurRad="38100" dist="38100" dir="2700000" algn="tl">
                    <a:srgbClr val="000000">
                      <a:alpha val="43137"/>
                    </a:srgbClr>
                  </a:outerShdw>
                </a:effectLst>
              </a:rPr>
            </a:br>
            <a:r>
              <a:rPr lang="ru-RU" sz="1400" dirty="0" smtClean="0">
                <a:solidFill>
                  <a:srgbClr val="FFC000"/>
                </a:solidFill>
                <a:effectLst>
                  <a:outerShdw blurRad="38100" dist="38100" dir="2700000" algn="tl">
                    <a:srgbClr val="000000">
                      <a:alpha val="43137"/>
                    </a:srgbClr>
                  </a:outerShdw>
                </a:effectLst>
              </a:rPr>
              <a:t>(</a:t>
            </a:r>
            <a:r>
              <a:rPr lang="ru-RU" sz="1400" dirty="0">
                <a:solidFill>
                  <a:srgbClr val="FFC000"/>
                </a:solidFill>
                <a:effectLst>
                  <a:outerShdw blurRad="38100" dist="38100" dir="2700000" algn="tl">
                    <a:srgbClr val="000000">
                      <a:alpha val="43137"/>
                    </a:srgbClr>
                  </a:outerShdw>
                </a:effectLst>
              </a:rPr>
              <a:t>Федеральный закон от 16.04.2022 № </a:t>
            </a:r>
            <a:r>
              <a:rPr lang="ru-RU" sz="1400" dirty="0" smtClean="0">
                <a:solidFill>
                  <a:srgbClr val="FFC000"/>
                </a:solidFill>
                <a:effectLst>
                  <a:outerShdw blurRad="38100" dist="38100" dir="2700000" algn="tl">
                    <a:srgbClr val="000000">
                      <a:alpha val="43137"/>
                    </a:srgbClr>
                  </a:outerShdw>
                </a:effectLst>
              </a:rPr>
              <a:t>96-ФЗ)</a:t>
            </a: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Дополнены случаи, когда безвозмездно полученное имущество не увеличивает налоговую </a:t>
            </a:r>
            <a:r>
              <a:rPr lang="ru-RU" sz="1800" dirty="0" smtClean="0">
                <a:solidFill>
                  <a:schemeClr val="bg1"/>
                </a:solidFill>
                <a:effectLst>
                  <a:outerShdw blurRad="38100" dist="38100" dir="2700000" algn="tl">
                    <a:srgbClr val="000000">
                      <a:alpha val="43137"/>
                    </a:srgbClr>
                  </a:outerShdw>
                </a:effectLst>
              </a:rPr>
              <a:t>базу</a:t>
            </a: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smtClean="0">
                <a:solidFill>
                  <a:srgbClr val="FFC000"/>
                </a:solidFill>
                <a:effectLst>
                  <a:outerShdw blurRad="38100" dist="38100" dir="2700000" algn="tl">
                    <a:srgbClr val="000000">
                      <a:alpha val="43137"/>
                    </a:srgbClr>
                  </a:outerShdw>
                </a:effectLst>
              </a:rPr>
              <a:t>(</a:t>
            </a:r>
            <a:r>
              <a:rPr lang="ru-RU" sz="1400" dirty="0" smtClean="0">
                <a:solidFill>
                  <a:srgbClr val="FFC000"/>
                </a:solidFill>
                <a:effectLst>
                  <a:outerShdw blurRad="38100" dist="38100" dir="2700000" algn="tl">
                    <a:srgbClr val="000000">
                      <a:alpha val="43137"/>
                    </a:srgbClr>
                  </a:outerShdw>
                </a:effectLst>
              </a:rPr>
              <a:t>Федеральный </a:t>
            </a:r>
            <a:r>
              <a:rPr lang="ru-RU" sz="1400" dirty="0">
                <a:solidFill>
                  <a:srgbClr val="FFC000"/>
                </a:solidFill>
                <a:effectLst>
                  <a:outerShdw blurRad="38100" dist="38100" dir="2700000" algn="tl">
                    <a:srgbClr val="000000">
                      <a:alpha val="43137"/>
                    </a:srgbClr>
                  </a:outerShdw>
                </a:effectLst>
              </a:rPr>
              <a:t>закон от 28.06.2022 № </a:t>
            </a:r>
            <a:r>
              <a:rPr lang="ru-RU" sz="1400" dirty="0" smtClean="0">
                <a:solidFill>
                  <a:srgbClr val="FFC000"/>
                </a:solidFill>
                <a:effectLst>
                  <a:outerShdw blurRad="38100" dist="38100" dir="2700000" algn="tl">
                    <a:srgbClr val="000000">
                      <a:alpha val="43137"/>
                    </a:srgbClr>
                  </a:outerShdw>
                </a:effectLst>
              </a:rPr>
              <a:t>196-ФЗ)</a:t>
            </a: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400" dirty="0">
                <a:solidFill>
                  <a:schemeClr val="bg1"/>
                </a:solidFill>
                <a:effectLst>
                  <a:outerShdw blurRad="38100" dist="38100" dir="2700000" algn="tl">
                    <a:srgbClr val="000000">
                      <a:alpha val="43137"/>
                    </a:srgbClr>
                  </a:outerShdw>
                </a:effectLst>
              </a:rPr>
              <a:t/>
            </a:r>
            <a:br>
              <a:rPr lang="ru-RU" sz="1400" dirty="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Расширен перечень затрат, которые можно учитывать в составе инвестиционного </a:t>
            </a:r>
            <a:r>
              <a:rPr lang="ru-RU" sz="1800" dirty="0" smtClean="0">
                <a:solidFill>
                  <a:schemeClr val="bg1"/>
                </a:solidFill>
                <a:effectLst>
                  <a:outerShdw blurRad="38100" dist="38100" dir="2700000" algn="tl">
                    <a:srgbClr val="000000">
                      <a:alpha val="43137"/>
                    </a:srgbClr>
                  </a:outerShdw>
                </a:effectLst>
              </a:rPr>
              <a:t>вычета</a:t>
            </a: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smtClean="0">
                <a:solidFill>
                  <a:srgbClr val="FFC000"/>
                </a:solidFill>
                <a:effectLst>
                  <a:outerShdw blurRad="38100" dist="38100" dir="2700000" algn="tl">
                    <a:srgbClr val="000000">
                      <a:alpha val="43137"/>
                    </a:srgbClr>
                  </a:outerShdw>
                </a:effectLst>
              </a:rPr>
              <a:t>(</a:t>
            </a:r>
            <a:r>
              <a:rPr lang="ru-RU" sz="1400" dirty="0" smtClean="0">
                <a:solidFill>
                  <a:srgbClr val="FFC000"/>
                </a:solidFill>
                <a:effectLst>
                  <a:outerShdw blurRad="38100" dist="38100" dir="2700000" algn="tl">
                    <a:srgbClr val="000000">
                      <a:alpha val="43137"/>
                    </a:srgbClr>
                  </a:outerShdw>
                </a:effectLst>
              </a:rPr>
              <a:t>Федеральный </a:t>
            </a:r>
            <a:r>
              <a:rPr lang="ru-RU" sz="1400" dirty="0">
                <a:solidFill>
                  <a:srgbClr val="FFC000"/>
                </a:solidFill>
                <a:effectLst>
                  <a:outerShdw blurRad="38100" dist="38100" dir="2700000" algn="tl">
                    <a:srgbClr val="000000">
                      <a:alpha val="43137"/>
                    </a:srgbClr>
                  </a:outerShdw>
                </a:effectLst>
              </a:rPr>
              <a:t>закон от 14.07.2022 № 323-ФЗ</a:t>
            </a:r>
            <a:r>
              <a:rPr lang="ru-RU" sz="1400" dirty="0" smtClean="0">
                <a:solidFill>
                  <a:srgbClr val="FFC000"/>
                </a:solidFill>
                <a:effectLst>
                  <a:outerShdw blurRad="38100" dist="38100" dir="2700000" algn="tl">
                    <a:srgbClr val="000000">
                      <a:alpha val="43137"/>
                    </a:srgbClr>
                  </a:outerShdw>
                </a:effectLst>
              </a:rPr>
              <a:t>)</a:t>
            </a: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400" dirty="0">
                <a:solidFill>
                  <a:schemeClr val="bg1"/>
                </a:solidFill>
                <a:effectLst>
                  <a:outerShdw blurRad="38100" dist="38100" dir="2700000" algn="tl">
                    <a:srgbClr val="000000">
                      <a:alpha val="43137"/>
                    </a:srgbClr>
                  </a:outerShdw>
                </a:effectLst>
              </a:rPr>
              <a:t/>
            </a:r>
            <a:br>
              <a:rPr lang="ru-RU" sz="1400" dirty="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Расширен перечень объектов, при амортизации которых можно применять </a:t>
            </a: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повышающий </a:t>
            </a:r>
            <a:r>
              <a:rPr lang="ru-RU" sz="1800" dirty="0">
                <a:solidFill>
                  <a:schemeClr val="bg1"/>
                </a:solidFill>
                <a:effectLst>
                  <a:outerShdw blurRad="38100" dist="38100" dir="2700000" algn="tl">
                    <a:srgbClr val="000000">
                      <a:alpha val="43137"/>
                    </a:srgbClr>
                  </a:outerShdw>
                </a:effectLst>
              </a:rPr>
              <a:t>коэффициент не выше 3</a:t>
            </a:r>
            <a:br>
              <a:rPr lang="ru-RU" sz="1800" dirty="0">
                <a:solidFill>
                  <a:schemeClr val="bg1"/>
                </a:solidFill>
                <a:effectLst>
                  <a:outerShdw blurRad="38100" dist="38100" dir="2700000" algn="tl">
                    <a:srgbClr val="000000">
                      <a:alpha val="43137"/>
                    </a:srgbClr>
                  </a:outerShdw>
                </a:effectLst>
              </a:rPr>
            </a:br>
            <a:r>
              <a:rPr lang="ru-RU" sz="1400" dirty="0" smtClean="0">
                <a:solidFill>
                  <a:srgbClr val="FFC000"/>
                </a:solidFill>
                <a:effectLst>
                  <a:outerShdw blurRad="38100" dist="38100" dir="2700000" algn="tl">
                    <a:srgbClr val="000000">
                      <a:alpha val="43137"/>
                    </a:srgbClr>
                  </a:outerShdw>
                </a:effectLst>
              </a:rPr>
              <a:t>(Федеральный </a:t>
            </a:r>
            <a:r>
              <a:rPr lang="ru-RU" sz="1400" dirty="0">
                <a:solidFill>
                  <a:srgbClr val="FFC000"/>
                </a:solidFill>
                <a:effectLst>
                  <a:outerShdw blurRad="38100" dist="38100" dir="2700000" algn="tl">
                    <a:srgbClr val="000000">
                      <a:alpha val="43137"/>
                    </a:srgbClr>
                  </a:outerShdw>
                </a:effectLst>
              </a:rPr>
              <a:t>закон от 14.07.2022 № </a:t>
            </a:r>
            <a:r>
              <a:rPr lang="ru-RU" sz="1400" dirty="0" smtClean="0">
                <a:solidFill>
                  <a:srgbClr val="FFC000"/>
                </a:solidFill>
                <a:effectLst>
                  <a:outerShdw blurRad="38100" dist="38100" dir="2700000" algn="tl">
                    <a:srgbClr val="000000">
                      <a:alpha val="43137"/>
                    </a:srgbClr>
                  </a:outerShdw>
                </a:effectLst>
              </a:rPr>
              <a:t>321-ФЗ)</a:t>
            </a: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400" dirty="0">
                <a:solidFill>
                  <a:schemeClr val="bg1"/>
                </a:solidFill>
                <a:effectLst>
                  <a:outerShdw blurRad="38100" dist="38100" dir="2700000" algn="tl">
                    <a:srgbClr val="000000">
                      <a:alpha val="43137"/>
                    </a:srgbClr>
                  </a:outerShdw>
                </a:effectLst>
              </a:rPr>
              <a:t/>
            </a:r>
            <a:br>
              <a:rPr lang="ru-RU" sz="1400" dirty="0">
                <a:solidFill>
                  <a:schemeClr val="bg1"/>
                </a:solidFill>
                <a:effectLst>
                  <a:outerShdw blurRad="38100" dist="38100" dir="2700000" algn="tl">
                    <a:srgbClr val="000000">
                      <a:alpha val="43137"/>
                    </a:srgbClr>
                  </a:outerShdw>
                </a:effectLst>
              </a:rPr>
            </a:br>
            <a:endParaRPr lang="ru-RU" sz="18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03580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33349" y="0"/>
            <a:ext cx="9010651" cy="5143500"/>
          </a:xfrm>
          <a:ln/>
        </p:spPr>
        <p:style>
          <a:lnRef idx="0">
            <a:schemeClr val="accent2"/>
          </a:lnRef>
          <a:fillRef idx="3">
            <a:schemeClr val="accent2"/>
          </a:fillRef>
          <a:effectRef idx="3">
            <a:schemeClr val="accent2"/>
          </a:effectRef>
          <a:fontRef idx="minor">
            <a:schemeClr val="lt1"/>
          </a:fontRef>
        </p:style>
        <p:txBody>
          <a:bodyPr>
            <a:normAutofit/>
          </a:bodyPr>
          <a:lstStyle/>
          <a:p>
            <a:pPr algn="ctr">
              <a:lnSpc>
                <a:spcPct val="100000"/>
              </a:lnSpc>
            </a:pP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600" dirty="0" smtClean="0">
                <a:solidFill>
                  <a:srgbClr val="FFC000"/>
                </a:solidFill>
                <a:effectLst>
                  <a:outerShdw blurRad="38100" dist="38100" dir="2700000" algn="tl">
                    <a:srgbClr val="000000">
                      <a:alpha val="43137"/>
                    </a:srgbClr>
                  </a:outerShdw>
                </a:effectLst>
              </a:rPr>
              <a:t>Статья </a:t>
            </a:r>
            <a:r>
              <a:rPr lang="ru-RU" sz="1600" dirty="0">
                <a:solidFill>
                  <a:srgbClr val="FFC000"/>
                </a:solidFill>
                <a:effectLst>
                  <a:outerShdw blurRad="38100" dist="38100" dir="2700000" algn="tl">
                    <a:srgbClr val="000000">
                      <a:alpha val="43137"/>
                    </a:srgbClr>
                  </a:outerShdw>
                </a:effectLst>
              </a:rPr>
              <a:t>288.4. </a:t>
            </a:r>
            <a:r>
              <a:rPr lang="ru-RU" sz="1600" dirty="0">
                <a:solidFill>
                  <a:schemeClr val="bg1"/>
                </a:solidFill>
                <a:effectLst>
                  <a:outerShdw blurRad="38100" dist="38100" dir="2700000" algn="tl">
                    <a:srgbClr val="000000">
                      <a:alpha val="43137"/>
                    </a:srgbClr>
                  </a:outerShdw>
                </a:effectLst>
              </a:rPr>
              <a:t>Особенности исчисления и уплаты налога на прибыль организаций налогоплательщиками - участниками соглашений о защите и поощрении </a:t>
            </a:r>
            <a:r>
              <a:rPr lang="ru-RU" sz="1600" dirty="0" smtClean="0">
                <a:solidFill>
                  <a:schemeClr val="bg1"/>
                </a:solidFill>
                <a:effectLst>
                  <a:outerShdw blurRad="38100" dist="38100" dir="2700000" algn="tl">
                    <a:srgbClr val="000000">
                      <a:alpha val="43137"/>
                    </a:srgbClr>
                  </a:outerShdw>
                </a:effectLst>
              </a:rPr>
              <a:t>капиталовложений</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rgbClr val="FFC000"/>
                </a:solidFill>
                <a:effectLst>
                  <a:outerShdw blurRad="38100" dist="38100" dir="2700000" algn="tl">
                    <a:srgbClr val="000000">
                      <a:alpha val="43137"/>
                    </a:srgbClr>
                  </a:outerShdw>
                </a:effectLst>
              </a:rPr>
              <a:t>Федеральный закон от 28.06.2022 №225</a:t>
            </a:r>
            <a:br>
              <a:rPr lang="ru-RU" sz="1600" dirty="0" smtClean="0">
                <a:solidFill>
                  <a:srgbClr val="FFC000"/>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a:t>
            </a:r>
            <a:br>
              <a:rPr lang="ru-RU" sz="18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 Налоговые вычеты (а так же налогу на имущество и земельному налогу </a:t>
            </a:r>
            <a:r>
              <a:rPr lang="ru-RU" sz="1600" dirty="0">
                <a:solidFill>
                  <a:schemeClr val="bg1"/>
                </a:solidFill>
                <a:effectLst>
                  <a:outerShdw blurRad="38100" dist="38100" dir="2700000" algn="tl">
                    <a:srgbClr val="000000">
                      <a:alpha val="43137"/>
                    </a:srgbClr>
                  </a:outerShdw>
                </a:effectLst>
              </a:rPr>
              <a:t>для налогоплательщиков - участников соглашений о защите и поощрении </a:t>
            </a:r>
            <a:r>
              <a:rPr lang="ru-RU" sz="1600" dirty="0" smtClean="0">
                <a:solidFill>
                  <a:schemeClr val="bg1"/>
                </a:solidFill>
                <a:effectLst>
                  <a:outerShdw blurRad="38100" dist="38100" dir="2700000" algn="tl">
                    <a:srgbClr val="000000">
                      <a:alpha val="43137"/>
                    </a:srgbClr>
                  </a:outerShdw>
                </a:effectLst>
              </a:rPr>
              <a:t>капиталовложений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rgbClr val="FFC000"/>
                </a:solidFill>
                <a:effectLst>
                  <a:outerShdw blurRad="38100" dist="38100" dir="2700000" algn="tl">
                    <a:srgbClr val="000000">
                      <a:alpha val="43137"/>
                    </a:srgbClr>
                  </a:outerShdw>
                </a:effectLst>
              </a:rPr>
              <a:t>(Статья </a:t>
            </a:r>
            <a:r>
              <a:rPr lang="ru-RU" sz="1600" dirty="0">
                <a:solidFill>
                  <a:srgbClr val="FFC000"/>
                </a:solidFill>
                <a:effectLst>
                  <a:outerShdw blurRad="38100" dist="38100" dir="2700000" algn="tl">
                    <a:srgbClr val="000000">
                      <a:alpha val="43137"/>
                    </a:srgbClr>
                  </a:outerShdw>
                </a:effectLst>
              </a:rPr>
              <a:t>396.1</a:t>
            </a:r>
            <a:r>
              <a:rPr lang="ru-RU" sz="1600" dirty="0" smtClean="0">
                <a:solidFill>
                  <a:srgbClr val="FFC000"/>
                </a:solidFill>
                <a:effectLst>
                  <a:outerShdw blurRad="38100" dist="38100" dir="2700000" algn="tl">
                    <a:srgbClr val="000000">
                      <a:alpha val="43137"/>
                    </a:srgbClr>
                  </a:outerShdw>
                </a:effectLst>
              </a:rPr>
              <a:t>., Статья </a:t>
            </a:r>
            <a:r>
              <a:rPr lang="ru-RU" sz="1600" dirty="0">
                <a:solidFill>
                  <a:srgbClr val="FFC000"/>
                </a:solidFill>
                <a:effectLst>
                  <a:outerShdw blurRad="38100" dist="38100" dir="2700000" algn="tl">
                    <a:srgbClr val="000000">
                      <a:alpha val="43137"/>
                    </a:srgbClr>
                  </a:outerShdw>
                </a:effectLst>
              </a:rPr>
              <a:t>282.1 </a:t>
            </a:r>
            <a:r>
              <a:rPr lang="ru-RU" sz="1600" dirty="0" smtClean="0">
                <a:solidFill>
                  <a:srgbClr val="FFC000"/>
                </a:solidFill>
                <a:effectLst>
                  <a:outerShdw blurRad="38100" dist="38100" dir="2700000" algn="tl">
                    <a:srgbClr val="000000">
                      <a:alpha val="43137"/>
                    </a:srgbClr>
                  </a:outerShdw>
                </a:effectLst>
              </a:rPr>
              <a:t>)</a:t>
            </a:r>
            <a:r>
              <a:rPr lang="ru-RU" sz="1600" dirty="0" smtClean="0">
                <a:solidFill>
                  <a:schemeClr val="bg1"/>
                </a:solidFill>
                <a:effectLst>
                  <a:outerShdw blurRad="38100" dist="38100" dir="2700000" algn="tl">
                    <a:srgbClr val="000000">
                      <a:alpha val="43137"/>
                    </a:srgbClr>
                  </a:outerShdw>
                </a:effectLst>
              </a:rPr>
              <a:t/>
            </a:r>
            <a:br>
              <a:rPr lang="ru-RU" sz="16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a:t>
            </a:r>
            <a:br>
              <a:rPr lang="ru-RU" sz="1800" dirty="0" smtClean="0">
                <a:solidFill>
                  <a:schemeClr val="bg1"/>
                </a:solidFill>
                <a:effectLst>
                  <a:outerShdw blurRad="38100" dist="38100" dir="2700000" algn="tl">
                    <a:srgbClr val="000000">
                      <a:alpha val="43137"/>
                    </a:srgbClr>
                  </a:outerShdw>
                </a:effectLst>
              </a:rPr>
            </a:br>
            <a:r>
              <a:rPr lang="ru-RU" sz="1600" dirty="0" smtClean="0">
                <a:solidFill>
                  <a:srgbClr val="FFC000"/>
                </a:solidFill>
                <a:effectLst>
                  <a:outerShdw blurRad="38100" dist="38100" dir="2700000" algn="tl">
                    <a:srgbClr val="000000">
                      <a:alpha val="43137"/>
                    </a:srgbClr>
                  </a:outerShdw>
                </a:effectLst>
              </a:rPr>
              <a:t>Статья </a:t>
            </a:r>
            <a:r>
              <a:rPr lang="ru-RU" sz="1600" dirty="0">
                <a:solidFill>
                  <a:srgbClr val="FFC000"/>
                </a:solidFill>
                <a:effectLst>
                  <a:outerShdw blurRad="38100" dist="38100" dir="2700000" algn="tl">
                    <a:srgbClr val="000000">
                      <a:alpha val="43137"/>
                    </a:srgbClr>
                  </a:outerShdw>
                </a:effectLst>
              </a:rPr>
              <a:t>270. </a:t>
            </a:r>
            <a:r>
              <a:rPr lang="ru-RU" sz="1600" dirty="0">
                <a:solidFill>
                  <a:schemeClr val="bg1"/>
                </a:solidFill>
                <a:effectLst>
                  <a:outerShdw blurRad="38100" dist="38100" dir="2700000" algn="tl">
                    <a:srgbClr val="000000">
                      <a:alpha val="43137"/>
                    </a:srgbClr>
                  </a:outerShdw>
                </a:effectLst>
              </a:rPr>
              <a:t>Расходы, не учитываемые в целях </a:t>
            </a:r>
            <a:r>
              <a:rPr lang="ru-RU" sz="1600" dirty="0" smtClean="0">
                <a:solidFill>
                  <a:schemeClr val="bg1"/>
                </a:solidFill>
                <a:effectLst>
                  <a:outerShdw blurRad="38100" dist="38100" dir="2700000" algn="tl">
                    <a:srgbClr val="000000">
                      <a:alpha val="43137"/>
                    </a:srgbClr>
                  </a:outerShdw>
                </a:effectLst>
              </a:rPr>
              <a:t>налогообложения:</a:t>
            </a:r>
            <a:r>
              <a:rPr lang="ru-RU" sz="1600" dirty="0">
                <a:effectLst>
                  <a:outerShdw blurRad="38100" dist="38100" dir="2700000" algn="tl">
                    <a:srgbClr val="000000">
                      <a:alpha val="43137"/>
                    </a:srgbClr>
                  </a:outerShdw>
                </a:effectLst>
              </a:rPr>
              <a:t/>
            </a:r>
            <a:br>
              <a:rPr lang="ru-RU" sz="1600" dirty="0">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п.5.1 : затраты </a:t>
            </a:r>
            <a:r>
              <a:rPr lang="ru-RU" sz="1600" dirty="0">
                <a:solidFill>
                  <a:schemeClr val="bg1"/>
                </a:solidFill>
                <a:effectLst>
                  <a:outerShdw blurRad="38100" dist="38100" dir="2700000" algn="tl">
                    <a:srgbClr val="000000">
                      <a:alpha val="43137"/>
                    </a:srgbClr>
                  </a:outerShdw>
                </a:effectLst>
              </a:rPr>
              <a:t>на покупку, создание, достройку, дооборудование основных средств и нематериальных активов, по которым использовали или используют право </a:t>
            </a:r>
            <a:r>
              <a:rPr lang="ru-RU" sz="1600" dirty="0" smtClean="0">
                <a:solidFill>
                  <a:schemeClr val="bg1"/>
                </a:solidFill>
                <a:effectLst>
                  <a:outerShdw blurRad="38100" dist="38100" dir="2700000" algn="tl">
                    <a:srgbClr val="000000">
                      <a:alpha val="43137"/>
                    </a:srgbClr>
                  </a:outerShdw>
                </a:effectLst>
              </a:rPr>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на </a:t>
            </a:r>
            <a:r>
              <a:rPr lang="ru-RU" sz="1600" dirty="0">
                <a:solidFill>
                  <a:schemeClr val="bg1"/>
                </a:solidFill>
                <a:effectLst>
                  <a:outerShdw blurRad="38100" dist="38100" dir="2700000" algn="tl">
                    <a:srgbClr val="000000">
                      <a:alpha val="43137"/>
                    </a:srgbClr>
                  </a:outerShdw>
                </a:effectLst>
              </a:rPr>
              <a:t>налоговый вычет для СЗПК</a:t>
            </a:r>
            <a:r>
              <a:rPr lang="ru-RU" sz="1600" dirty="0" smtClean="0">
                <a:solidFill>
                  <a:schemeClr val="bg1"/>
                </a:solidFill>
                <a:effectLst>
                  <a:outerShdw blurRad="38100" dist="38100" dir="2700000" algn="tl">
                    <a:srgbClr val="000000">
                      <a:alpha val="43137"/>
                    </a:srgbClr>
                  </a:outerShdw>
                </a:effectLst>
              </a:rPr>
              <a:t>;</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rgbClr val="FFC000"/>
                </a:solidFill>
                <a:effectLst>
                  <a:outerShdw blurRad="38100" dist="38100" dir="2700000" algn="tl">
                    <a:srgbClr val="000000">
                      <a:alpha val="43137"/>
                    </a:srgbClr>
                  </a:outerShdw>
                </a:effectLst>
              </a:rPr>
              <a:t>Статья 256 п.2.  </a:t>
            </a:r>
            <a:r>
              <a:rPr lang="ru-RU" sz="1600" dirty="0">
                <a:solidFill>
                  <a:schemeClr val="bg1"/>
                </a:solidFill>
                <a:effectLst>
                  <a:outerShdw blurRad="38100" dist="38100" dir="2700000" algn="tl">
                    <a:srgbClr val="000000">
                      <a:alpha val="43137"/>
                    </a:srgbClr>
                  </a:outerShdw>
                </a:effectLst>
              </a:rPr>
              <a:t>Не подлежат амортизации следующие виды амортизируемого </a:t>
            </a:r>
            <a:r>
              <a:rPr lang="ru-RU" sz="1600" dirty="0" smtClean="0">
                <a:solidFill>
                  <a:schemeClr val="bg1"/>
                </a:solidFill>
                <a:effectLst>
                  <a:outerShdw blurRad="38100" dist="38100" dir="2700000" algn="tl">
                    <a:srgbClr val="000000">
                      <a:alpha val="43137"/>
                    </a:srgbClr>
                  </a:outerShdw>
                </a:effectLst>
              </a:rPr>
              <a:t>имущества:</a:t>
            </a:r>
            <a:r>
              <a:rPr lang="ru-RU" sz="1600" b="0" dirty="0" smtClean="0"/>
              <a:t>:</a:t>
            </a:r>
            <a:r>
              <a:rPr lang="ru-RU" sz="1600" b="0" dirty="0"/>
              <a:t/>
            </a:r>
            <a:br>
              <a:rPr lang="ru-RU" sz="1600" b="0" dirty="0"/>
            </a:br>
            <a:r>
              <a:rPr lang="ru-RU" sz="1600" dirty="0" smtClean="0">
                <a:solidFill>
                  <a:schemeClr val="bg1"/>
                </a:solidFill>
                <a:effectLst>
                  <a:outerShdw blurRad="38100" dist="38100" dir="2700000" algn="tl">
                    <a:srgbClr val="000000">
                      <a:alpha val="43137"/>
                    </a:srgbClr>
                  </a:outerShdw>
                </a:effectLst>
              </a:rPr>
              <a:t/>
            </a:r>
            <a:br>
              <a:rPr lang="ru-RU" sz="1600" dirty="0" smtClean="0">
                <a:solidFill>
                  <a:schemeClr val="bg1"/>
                </a:solidFill>
                <a:effectLst>
                  <a:outerShdw blurRad="38100" dist="38100" dir="2700000" algn="tl">
                    <a:srgbClr val="000000">
                      <a:alpha val="43137"/>
                    </a:srgbClr>
                  </a:outerShdw>
                </a:effectLst>
              </a:rPr>
            </a:br>
            <a:r>
              <a:rPr lang="ru-RU" sz="1600" dirty="0">
                <a:solidFill>
                  <a:schemeClr val="bg1"/>
                </a:solidFill>
                <a:effectLst>
                  <a:outerShdw blurRad="38100" dist="38100" dir="2700000" algn="tl">
                    <a:srgbClr val="000000">
                      <a:alpha val="43137"/>
                    </a:srgbClr>
                  </a:outerShdw>
                </a:effectLst>
              </a:rPr>
              <a:t>14) объекты основных средств, в отношении которых применен или будет применен налоговый вычет для СЗПК, указанный в статье 25.18 настоящего Кодекса</a:t>
            </a:r>
            <a:r>
              <a:rPr lang="ru-RU" sz="1600" dirty="0" smtClean="0">
                <a:solidFill>
                  <a:schemeClr val="bg1"/>
                </a:solidFill>
                <a:effectLst>
                  <a:outerShdw blurRad="38100" dist="38100" dir="2700000" algn="tl">
                    <a:srgbClr val="000000">
                      <a:alpha val="43137"/>
                    </a:srgbClr>
                  </a:outerShdw>
                </a:effectLst>
              </a:rPr>
              <a:t>.</a:t>
            </a:r>
            <a:r>
              <a:rPr lang="ru-RU" sz="1600" dirty="0">
                <a:solidFill>
                  <a:schemeClr val="bg1"/>
                </a:solidFill>
                <a:effectLst>
                  <a:outerShdw blurRad="38100" dist="38100" dir="2700000" algn="tl">
                    <a:srgbClr val="000000">
                      <a:alpha val="43137"/>
                    </a:srgbClr>
                  </a:outerShdw>
                </a:effectLst>
              </a:rPr>
              <a:t/>
            </a:r>
            <a:br>
              <a:rPr lang="ru-RU" sz="1600" dirty="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a:t>
            </a:r>
            <a:endParaRPr lang="ru-RU" sz="18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10790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2122098"/>
            <a:ext cx="7772400" cy="1385756"/>
          </a:xfrm>
        </p:spPr>
        <p:txBody>
          <a:bodyPr>
            <a:noAutofit/>
          </a:bodyPr>
          <a:lstStyle/>
          <a:p>
            <a:pPr algn="ctr"/>
            <a:r>
              <a:rPr lang="ru-RU"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Обзор изменений Налогового кодекса РФ, </a:t>
            </a:r>
            <a:r>
              <a:rPr lang="ru-RU"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u-RU"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вступающих </a:t>
            </a:r>
            <a:r>
              <a:rPr lang="ru-RU" sz="24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 силу с 1 января </a:t>
            </a:r>
            <a:r>
              <a:rPr lang="ru-RU"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2023 года.</a:t>
            </a:r>
            <a:br>
              <a:rPr lang="ru-RU" sz="24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ru-RU" sz="2400" b="1" dirty="0">
              <a:solidFill>
                <a:schemeClr val="bg1"/>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467544" y="3507854"/>
            <a:ext cx="8352928" cy="1152128"/>
          </a:xfrm>
          <a:prstGeom prst="rect">
            <a:avLst/>
          </a:prstGeom>
        </p:spPr>
        <p:txBody>
          <a:bodyPr vert="horz" wrap="square" lIns="104306" tIns="52153" rIns="104306" bIns="52153" rtlCol="0" anchor="ctr">
            <a:noAutofit/>
          </a:bodyPr>
          <a:lstStyle/>
          <a:p>
            <a:pPr algn="ctr" defTabSz="1043056">
              <a:spcBef>
                <a:spcPct val="0"/>
              </a:spcBef>
            </a:pPr>
            <a:r>
              <a:rPr lang="ru-RU" sz="1800" dirty="0" smtClean="0">
                <a:solidFill>
                  <a:schemeClr val="bg1"/>
                </a:solidFill>
                <a:latin typeface="Times New Roman" panose="02020603050405020304" pitchFamily="18" charset="0"/>
                <a:cs typeface="Times New Roman" panose="02020603050405020304" pitchFamily="18" charset="0"/>
              </a:rPr>
              <a:t>Главный государственный налоговый инспектор </a:t>
            </a:r>
          </a:p>
          <a:p>
            <a:pPr algn="ctr" defTabSz="1043056">
              <a:spcBef>
                <a:spcPct val="0"/>
              </a:spcBef>
            </a:pPr>
            <a:r>
              <a:rPr lang="ru-RU" sz="1800" dirty="0" smtClean="0">
                <a:solidFill>
                  <a:schemeClr val="bg1"/>
                </a:solidFill>
                <a:latin typeface="Times New Roman" panose="02020603050405020304" pitchFamily="18" charset="0"/>
                <a:cs typeface="Times New Roman" panose="02020603050405020304" pitchFamily="18" charset="0"/>
              </a:rPr>
              <a:t>правового отдела  </a:t>
            </a:r>
          </a:p>
          <a:p>
            <a:pPr algn="ctr" defTabSz="1043056">
              <a:spcBef>
                <a:spcPct val="0"/>
              </a:spcBef>
            </a:pPr>
            <a:r>
              <a:rPr lang="ru-RU" sz="2000" b="1" dirty="0" smtClean="0">
                <a:solidFill>
                  <a:schemeClr val="bg1"/>
                </a:solidFill>
                <a:latin typeface="Times New Roman" panose="02020603050405020304" pitchFamily="18" charset="0"/>
                <a:cs typeface="Times New Roman" panose="02020603050405020304" pitchFamily="18" charset="0"/>
              </a:rPr>
              <a:t>Усова Анна Геннадьевна</a:t>
            </a:r>
            <a:endParaRPr kumimoji="0" lang="ru-RU" sz="2000" b="1" u="none" strike="noStrike" kern="1200" cap="none" spc="0" normalizeH="0" baseline="0" noProof="0" dirty="0" smtClean="0">
              <a:ln>
                <a:noFill/>
              </a:ln>
              <a:solidFill>
                <a:schemeClr val="bg1"/>
              </a:solidFill>
              <a:effectLst/>
              <a:uLnTx/>
              <a:uFillTx/>
              <a:latin typeface="Times New Roman" panose="02020603050405020304" pitchFamily="18" charset="0"/>
              <a:ea typeface="+mj-ea"/>
              <a:cs typeface="Times New Roman" panose="02020603050405020304" pitchFamily="18" charset="0"/>
            </a:endParaRPr>
          </a:p>
        </p:txBody>
      </p:sp>
    </p:spTree>
    <p:extLst>
      <p:ext uri="{BB962C8B-B14F-4D97-AF65-F5344CB8AC3E}">
        <p14:creationId xmlns:p14="http://schemas.microsoft.com/office/powerpoint/2010/main" val="1919156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3607" y="0"/>
            <a:ext cx="9010651" cy="5143500"/>
          </a:xfrm>
          <a:ln/>
        </p:spPr>
        <p:style>
          <a:lnRef idx="0">
            <a:schemeClr val="accent2"/>
          </a:lnRef>
          <a:fillRef idx="3">
            <a:schemeClr val="accent2"/>
          </a:fillRef>
          <a:effectRef idx="3">
            <a:schemeClr val="accent2"/>
          </a:effectRef>
          <a:fontRef idx="minor">
            <a:schemeClr val="lt1"/>
          </a:fontRef>
        </p:style>
        <p:txBody>
          <a:bodyPr>
            <a:normAutofit/>
          </a:bodyPr>
          <a:lstStyle/>
          <a:p>
            <a:pPr algn="ctr">
              <a:lnSpc>
                <a:spcPct val="100000"/>
              </a:lnSpc>
            </a:pP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u="sng" dirty="0" smtClean="0">
                <a:solidFill>
                  <a:schemeClr val="bg1"/>
                </a:solidFill>
                <a:effectLst>
                  <a:outerShdw blurRad="38100" dist="38100" dir="2700000" algn="tl">
                    <a:srgbClr val="000000">
                      <a:alpha val="43137"/>
                    </a:srgbClr>
                  </a:outerShdw>
                </a:effectLst>
              </a:rPr>
              <a:t>Страховые </a:t>
            </a:r>
            <a:r>
              <a:rPr lang="ru-RU" sz="1800" u="sng" dirty="0" smtClean="0">
                <a:solidFill>
                  <a:schemeClr val="bg1"/>
                </a:solidFill>
                <a:effectLst>
                  <a:outerShdw blurRad="38100" dist="38100" dir="2700000" algn="tl">
                    <a:srgbClr val="000000">
                      <a:alpha val="43137"/>
                    </a:srgbClr>
                  </a:outerShdw>
                </a:effectLst>
              </a:rPr>
              <a:t>взносы</a:t>
            </a:r>
            <a:br>
              <a:rPr lang="ru-RU" sz="1800" u="sng" dirty="0" smtClean="0">
                <a:solidFill>
                  <a:schemeClr val="bg1"/>
                </a:solidFill>
                <a:effectLst>
                  <a:outerShdw blurRad="38100" dist="38100" dir="2700000" algn="tl">
                    <a:srgbClr val="000000">
                      <a:alpha val="43137"/>
                    </a:srgbClr>
                  </a:outerShdw>
                </a:effectLst>
              </a:rPr>
            </a:br>
            <a:r>
              <a:rPr lang="ru-RU" sz="1800" u="sng" dirty="0" smtClean="0">
                <a:solidFill>
                  <a:schemeClr val="bg1"/>
                </a:solidFill>
                <a:effectLst>
                  <a:outerShdw blurRad="38100" dist="38100" dir="2700000" algn="tl">
                    <a:srgbClr val="000000">
                      <a:alpha val="43137"/>
                    </a:srgbClr>
                  </a:outerShdw>
                </a:effectLst>
              </a:rPr>
              <a:t/>
            </a:r>
            <a:br>
              <a:rPr lang="ru-RU" sz="1800" u="sng"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Изменен круг лиц, застрахованных в сфере обязательного пенсионного,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медицинского и социального страхования.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За временно пребывающих иностранцев придется платить взносы на ОМС.</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rgbClr val="FFC000"/>
                </a:solidFill>
                <a:effectLst>
                  <a:outerShdw blurRad="38100" dist="38100" dir="2700000" algn="tl">
                    <a:srgbClr val="000000">
                      <a:alpha val="43137"/>
                    </a:srgbClr>
                  </a:outerShdw>
                </a:effectLst>
              </a:rPr>
              <a:t>(</a:t>
            </a:r>
            <a:r>
              <a:rPr lang="ru-RU" sz="1400" dirty="0" smtClean="0">
                <a:solidFill>
                  <a:srgbClr val="FFC000"/>
                </a:solidFill>
                <a:effectLst>
                  <a:outerShdw blurRad="38100" dist="38100" dir="2700000" algn="tl">
                    <a:srgbClr val="000000">
                      <a:alpha val="43137"/>
                    </a:srgbClr>
                  </a:outerShdw>
                </a:effectLst>
              </a:rPr>
              <a:t>Федеральный закон от 14.07.2022 № 237-ФЗ)</a:t>
            </a:r>
            <a:br>
              <a:rPr lang="ru-RU" sz="1400" dirty="0" smtClean="0">
                <a:solidFill>
                  <a:srgbClr val="FFC000"/>
                </a:solidFill>
                <a:effectLst>
                  <a:outerShdw blurRad="38100" dist="38100" dir="2700000" algn="tl">
                    <a:srgbClr val="000000">
                      <a:alpha val="43137"/>
                    </a:srgbClr>
                  </a:outerShdw>
                </a:effectLst>
              </a:rPr>
            </a:br>
            <a:r>
              <a:rPr lang="ru-RU" sz="1400" dirty="0" smtClean="0">
                <a:solidFill>
                  <a:srgbClr val="FFC000"/>
                </a:solidFill>
                <a:effectLst>
                  <a:outerShdw blurRad="38100" dist="38100" dir="2700000" algn="tl">
                    <a:srgbClr val="000000">
                      <a:alpha val="43137"/>
                    </a:srgbClr>
                  </a:outerShdw>
                </a:effectLst>
              </a:rPr>
              <a:t/>
            </a:r>
            <a:br>
              <a:rPr lang="ru-RU" sz="1400" dirty="0" smtClean="0">
                <a:solidFill>
                  <a:srgbClr val="FFC000"/>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Вводится единая предельная величина базы для расчета взносов на пенсионное,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медицинское и социальное страхование.</a:t>
            </a:r>
            <a:br>
              <a:rPr lang="ru-RU" sz="1600" dirty="0" smtClean="0">
                <a:solidFill>
                  <a:schemeClr val="bg1"/>
                </a:solidFill>
                <a:effectLst>
                  <a:outerShdw blurRad="38100" dist="38100" dir="2700000" algn="tl">
                    <a:srgbClr val="000000">
                      <a:alpha val="43137"/>
                    </a:srgbClr>
                  </a:outerShdw>
                </a:effectLst>
              </a:rPr>
            </a:br>
            <a:r>
              <a:rPr lang="ru-RU" sz="1400" dirty="0" smtClean="0">
                <a:solidFill>
                  <a:srgbClr val="FFC000"/>
                </a:solidFill>
                <a:effectLst>
                  <a:outerShdw blurRad="38100" dist="38100" dir="2700000" algn="tl">
                    <a:srgbClr val="000000">
                      <a:alpha val="43137"/>
                    </a:srgbClr>
                  </a:outerShdw>
                </a:effectLst>
              </a:rPr>
              <a:t>(Федеральный закон от 14.07.2022 № 239-ФЗ)</a:t>
            </a:r>
            <a:br>
              <a:rPr lang="ru-RU" sz="1400" dirty="0" smtClean="0">
                <a:solidFill>
                  <a:srgbClr val="FFC000"/>
                </a:solidFill>
                <a:effectLst>
                  <a:outerShdw blurRad="38100" dist="38100" dir="2700000" algn="tl">
                    <a:srgbClr val="000000">
                      <a:alpha val="43137"/>
                    </a:srgbClr>
                  </a:outerShdw>
                </a:effectLst>
              </a:rPr>
            </a:br>
            <a:r>
              <a:rPr lang="ru-RU" sz="1400" dirty="0" smtClean="0">
                <a:solidFill>
                  <a:srgbClr val="FFC000"/>
                </a:solidFill>
                <a:effectLst>
                  <a:outerShdw blurRad="38100" dist="38100" dir="2700000" algn="tl">
                    <a:srgbClr val="000000">
                      <a:alpha val="43137"/>
                    </a:srgbClr>
                  </a:outerShdw>
                </a:effectLst>
              </a:rPr>
              <a:t>ПОСТАНОВЛЕНИЕ ПРАВИТЕЛЬСТВА </a:t>
            </a:r>
            <a:r>
              <a:rPr lang="ru-RU" sz="1400" dirty="0">
                <a:solidFill>
                  <a:srgbClr val="FFC000"/>
                </a:solidFill>
                <a:effectLst>
                  <a:outerShdw blurRad="38100" dist="38100" dir="2700000" algn="tl">
                    <a:srgbClr val="000000">
                      <a:alpha val="43137"/>
                    </a:srgbClr>
                  </a:outerShdw>
                </a:effectLst>
              </a:rPr>
              <a:t>РОССИЙСКОЙ ФЕДЕРАЦИИ </a:t>
            </a:r>
            <a:r>
              <a:rPr lang="ru-RU" sz="1400" dirty="0" smtClean="0">
                <a:solidFill>
                  <a:srgbClr val="FFC000"/>
                </a:solidFill>
                <a:effectLst>
                  <a:outerShdw blurRad="38100" dist="38100" dir="2700000" algn="tl">
                    <a:srgbClr val="000000">
                      <a:alpha val="43137"/>
                    </a:srgbClr>
                  </a:outerShdw>
                </a:effectLst>
              </a:rPr>
              <a:t>от </a:t>
            </a:r>
            <a:r>
              <a:rPr lang="ru-RU" sz="1400" dirty="0">
                <a:solidFill>
                  <a:srgbClr val="FFC000"/>
                </a:solidFill>
                <a:effectLst>
                  <a:outerShdw blurRad="38100" dist="38100" dir="2700000" algn="tl">
                    <a:srgbClr val="000000">
                      <a:alpha val="43137"/>
                    </a:srgbClr>
                  </a:outerShdw>
                </a:effectLst>
              </a:rPr>
              <a:t>25 ноября 2022 г. N </a:t>
            </a:r>
            <a:r>
              <a:rPr lang="ru-RU" sz="1400" dirty="0" smtClean="0">
                <a:solidFill>
                  <a:srgbClr val="FFC000"/>
                </a:solidFill>
                <a:effectLst>
                  <a:outerShdw blurRad="38100" dist="38100" dir="2700000" algn="tl">
                    <a:srgbClr val="000000">
                      <a:alpha val="43137"/>
                    </a:srgbClr>
                  </a:outerShdw>
                </a:effectLst>
              </a:rPr>
              <a:t>2143</a:t>
            </a:r>
            <a:br>
              <a:rPr lang="ru-RU" sz="1400" dirty="0" smtClean="0">
                <a:solidFill>
                  <a:srgbClr val="FFC000"/>
                </a:solidFill>
                <a:effectLst>
                  <a:outerShdw blurRad="38100" dist="38100" dir="2700000" algn="tl">
                    <a:srgbClr val="000000">
                      <a:alpha val="43137"/>
                    </a:srgbClr>
                  </a:outerShdw>
                </a:effectLst>
              </a:rPr>
            </a:br>
            <a:r>
              <a:rPr lang="ru-RU" sz="1400" dirty="0" smtClean="0">
                <a:solidFill>
                  <a:srgbClr val="FFC000"/>
                </a:solidFill>
                <a:effectLst>
                  <a:outerShdw blurRad="38100" dist="38100" dir="2700000" algn="tl">
                    <a:srgbClr val="000000">
                      <a:alpha val="43137"/>
                    </a:srgbClr>
                  </a:outerShdw>
                </a:effectLst>
              </a:rPr>
              <a:t> </a:t>
            </a:r>
            <a:r>
              <a:rPr lang="ru-RU" sz="1400" dirty="0">
                <a:solidFill>
                  <a:srgbClr val="FFC000"/>
                </a:solidFill>
                <a:effectLst>
                  <a:outerShdw blurRad="38100" dist="38100" dir="2700000" algn="tl">
                    <a:srgbClr val="000000">
                      <a:alpha val="43137"/>
                    </a:srgbClr>
                  </a:outerShdw>
                </a:effectLst>
              </a:rPr>
              <a:t>О ЕДИНОЙ ПРЕДЕЛЬНОЙ ВЕЛИЧИНЕ БАЗЫ ДЛЯ ИСЧИСЛЕНИЯ СТРАХОВЫХ ВЗНОСОВ С 1 ЯНВАРЯ 2023 Г. </a:t>
            </a:r>
            <a:r>
              <a:rPr lang="ru-RU" sz="1400" dirty="0" smtClean="0">
                <a:solidFill>
                  <a:srgbClr val="FFC000"/>
                </a:solidFill>
                <a:effectLst>
                  <a:outerShdw blurRad="38100" dist="38100" dir="2700000" algn="tl">
                    <a:srgbClr val="000000">
                      <a:alpha val="43137"/>
                    </a:srgbClr>
                  </a:outerShdw>
                </a:effectLst>
              </a:rPr>
              <a:t/>
            </a:r>
            <a:br>
              <a:rPr lang="ru-RU" sz="1400" dirty="0" smtClean="0">
                <a:solidFill>
                  <a:srgbClr val="FFC000"/>
                </a:solidFill>
                <a:effectLst>
                  <a:outerShdw blurRad="38100" dist="38100" dir="2700000" algn="tl">
                    <a:srgbClr val="000000">
                      <a:alpha val="43137"/>
                    </a:srgbClr>
                  </a:outerShdw>
                </a:effectLst>
              </a:rPr>
            </a:br>
            <a:r>
              <a:rPr lang="ru-RU" sz="1400" dirty="0" smtClean="0">
                <a:solidFill>
                  <a:srgbClr val="FFC000"/>
                </a:solidFill>
                <a:effectLst>
                  <a:outerShdw blurRad="38100" dist="38100" dir="2700000" algn="tl">
                    <a:srgbClr val="000000">
                      <a:alpha val="43137"/>
                    </a:srgbClr>
                  </a:outerShdw>
                </a:effectLst>
              </a:rPr>
              <a:t/>
            </a:r>
            <a:br>
              <a:rPr lang="ru-RU" sz="1400" dirty="0" smtClean="0">
                <a:solidFill>
                  <a:srgbClr val="FFC000"/>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Изменен порядок применения общих тарифов для исчисления и уплаты взносов,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а также изменены сами тарифы.</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По общим тарифам рассчитывать взносы необходимо:</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	с выплат, не превышающих единую предельную величину базы: по тарифу 30 %;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	с выплат, превышающих единую предельную величину базы: по тарифу 15,1 %.</a:t>
            </a:r>
            <a:br>
              <a:rPr lang="ru-RU" sz="1600" dirty="0" smtClean="0">
                <a:solidFill>
                  <a:schemeClr val="bg1"/>
                </a:solidFill>
                <a:effectLst>
                  <a:outerShdw blurRad="38100" dist="38100" dir="2700000" algn="tl">
                    <a:srgbClr val="000000">
                      <a:alpha val="43137"/>
                    </a:srgbClr>
                  </a:outerShdw>
                </a:effectLst>
              </a:rPr>
            </a:br>
            <a:r>
              <a:rPr lang="ru-RU" sz="1400" dirty="0" smtClean="0">
                <a:solidFill>
                  <a:srgbClr val="FFC000"/>
                </a:solidFill>
                <a:effectLst>
                  <a:outerShdw blurRad="38100" dist="38100" dir="2700000" algn="tl">
                    <a:srgbClr val="000000">
                      <a:alpha val="43137"/>
                    </a:srgbClr>
                  </a:outerShdw>
                </a:effectLst>
              </a:rPr>
              <a:t>(Федеральный закон от 14.07.2022 № 239-ФЗ)</a:t>
            </a:r>
            <a:endParaRPr lang="ru-RU" sz="1400"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8767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79105" y="0"/>
            <a:ext cx="9010651" cy="5143500"/>
          </a:xfrm>
          <a:ln/>
        </p:spPr>
        <p:style>
          <a:lnRef idx="0">
            <a:schemeClr val="accent2"/>
          </a:lnRef>
          <a:fillRef idx="3">
            <a:schemeClr val="accent2"/>
          </a:fillRef>
          <a:effectRef idx="3">
            <a:schemeClr val="accent2"/>
          </a:effectRef>
          <a:fontRef idx="minor">
            <a:schemeClr val="lt1"/>
          </a:fontRef>
        </p:style>
        <p:txBody>
          <a:bodyPr>
            <a:normAutofit/>
          </a:bodyPr>
          <a:lstStyle/>
          <a:p>
            <a:pPr>
              <a:lnSpc>
                <a:spcPct val="100000"/>
              </a:lnSpc>
            </a:pP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400" dirty="0">
                <a:solidFill>
                  <a:schemeClr val="bg1"/>
                </a:solidFill>
                <a:effectLst>
                  <a:outerShdw blurRad="38100" dist="38100" dir="2700000" algn="tl">
                    <a:srgbClr val="000000">
                      <a:alpha val="43137"/>
                    </a:srgbClr>
                  </a:outerShdw>
                </a:effectLst>
              </a:rPr>
              <a:t>	</a:t>
            </a:r>
            <a:r>
              <a:rPr lang="ru-RU" sz="1400" dirty="0" smtClean="0">
                <a:solidFill>
                  <a:schemeClr val="bg1"/>
                </a:solidFill>
                <a:effectLst>
                  <a:outerShdw blurRad="38100" dist="38100" dir="2700000" algn="tl">
                    <a:srgbClr val="000000">
                      <a:alpha val="43137"/>
                    </a:srgbClr>
                  </a:outerShdw>
                </a:effectLst>
              </a:rPr>
              <a:t>			  </a:t>
            </a:r>
            <a:r>
              <a:rPr lang="ru-RU" sz="1800" u="sng" dirty="0" smtClean="0">
                <a:solidFill>
                  <a:schemeClr val="bg1"/>
                </a:solidFill>
                <a:effectLst>
                  <a:outerShdw blurRad="38100" dist="38100" dir="2700000" algn="tl">
                    <a:srgbClr val="000000">
                      <a:alpha val="43137"/>
                    </a:srgbClr>
                  </a:outerShdw>
                </a:effectLst>
              </a:rPr>
              <a:t>НДПИ</a:t>
            </a: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rgbClr val="FFC000"/>
                </a:solidFill>
                <a:effectLst>
                  <a:outerShdw blurRad="38100" dist="38100" dir="2700000" algn="tl">
                    <a:srgbClr val="000000">
                      <a:alpha val="43137"/>
                    </a:srgbClr>
                  </a:outerShdw>
                </a:effectLst>
              </a:rPr>
              <a:t>Статья 342:</a:t>
            </a: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rgbClr val="FFC000"/>
                </a:solidFill>
                <a:effectLst>
                  <a:outerShdw blurRad="38100" dist="38100" dir="2700000" algn="tl">
                    <a:srgbClr val="000000">
                      <a:alpha val="43137"/>
                    </a:srgbClr>
                  </a:outerShdw>
                </a:effectLst>
              </a:rPr>
              <a:t>пункт 2.4</a:t>
            </a:r>
            <a:r>
              <a:rPr lang="ru-RU" sz="1800" dirty="0">
                <a:solidFill>
                  <a:srgbClr val="FFC000"/>
                </a:solidFill>
                <a:effectLst>
                  <a:outerShdw blurRad="38100" dist="38100" dir="2700000" algn="tl">
                    <a:srgbClr val="000000">
                      <a:alpha val="43137"/>
                    </a:srgbClr>
                  </a:outerShdw>
                </a:effectLst>
              </a:rPr>
              <a:t>. </a:t>
            </a:r>
            <a:r>
              <a:rPr lang="ru-RU" sz="1800" dirty="0" smtClean="0">
                <a:solidFill>
                  <a:schemeClr val="bg1"/>
                </a:solidFill>
                <a:effectLst>
                  <a:outerShdw blurRad="38100" dist="38100" dir="2700000" algn="tl">
                    <a:srgbClr val="000000">
                      <a:alpha val="43137"/>
                    </a:srgbClr>
                  </a:outerShdw>
                </a:effectLst>
              </a:rPr>
              <a:t>налоговые ставки (с учётом применяемых установленных коэффициентов)  в отношении угля (кроме бурого) в </a:t>
            </a:r>
            <a:r>
              <a:rPr lang="ru-RU" sz="1800" dirty="0">
                <a:solidFill>
                  <a:schemeClr val="bg1"/>
                </a:solidFill>
                <a:effectLst>
                  <a:outerShdw blurRad="38100" dist="38100" dir="2700000" algn="tl">
                    <a:srgbClr val="000000">
                      <a:alpha val="43137"/>
                    </a:srgbClr>
                  </a:outerShdw>
                </a:effectLst>
              </a:rPr>
              <a:t>налоговых периодах, начало которых приходится на период с 1 января 2023 года по 31 марта 2023 года включительно, увеличиваются на величину, равную 380 рублям за 1 тонну</a:t>
            </a:r>
            <a:r>
              <a:rPr lang="ru-RU" sz="1800" dirty="0" smtClean="0">
                <a:solidFill>
                  <a:schemeClr val="bg1"/>
                </a:solidFill>
                <a:effectLst>
                  <a:outerShdw blurRad="38100" dist="38100" dir="2700000" algn="tl">
                    <a:srgbClr val="000000">
                      <a:alpha val="43137"/>
                    </a:srgbClr>
                  </a:outerShdw>
                </a:effectLst>
              </a:rPr>
              <a:t>.</a:t>
            </a:r>
            <a:r>
              <a:rPr lang="en-US" sz="1800" dirty="0" smtClean="0">
                <a:solidFill>
                  <a:schemeClr val="bg1"/>
                </a:solidFill>
                <a:effectLst>
                  <a:outerShdw blurRad="38100" dist="38100" dir="2700000" algn="tl">
                    <a:srgbClr val="000000">
                      <a:alpha val="43137"/>
                    </a:srgbClr>
                  </a:outerShdw>
                </a:effectLst>
              </a:rPr>
              <a:t/>
            </a:r>
            <a:br>
              <a:rPr lang="en-US" sz="1800" dirty="0" smtClean="0">
                <a:solidFill>
                  <a:schemeClr val="bg1"/>
                </a:solidFill>
                <a:effectLst>
                  <a:outerShdw blurRad="38100" dist="38100" dir="2700000" algn="tl">
                    <a:srgbClr val="000000">
                      <a:alpha val="43137"/>
                    </a:srgbClr>
                  </a:outerShdw>
                </a:effectLst>
              </a:rPr>
            </a:br>
            <a:r>
              <a:rPr lang="en-US" sz="1800" dirty="0" smtClean="0">
                <a:solidFill>
                  <a:schemeClr val="bg1"/>
                </a:solidFill>
                <a:effectLst>
                  <a:outerShdw blurRad="38100" dist="38100" dir="2700000" algn="tl">
                    <a:srgbClr val="000000">
                      <a:alpha val="43137"/>
                    </a:srgbClr>
                  </a:outerShdw>
                </a:effectLst>
              </a:rPr>
              <a:t/>
            </a:r>
            <a:br>
              <a:rPr lang="en-US"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Срок сдачи декларации – не позднее 25-го числа следующего месяца;</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Срок уплаты налога – не позднее  28-го числа следующего месяца.</a:t>
            </a: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endParaRPr lang="ru-RU" sz="18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37071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3607" y="0"/>
            <a:ext cx="9010651" cy="5143500"/>
          </a:xfrm>
          <a:ln/>
        </p:spPr>
        <p:style>
          <a:lnRef idx="0">
            <a:schemeClr val="accent2"/>
          </a:lnRef>
          <a:fillRef idx="3">
            <a:schemeClr val="accent2"/>
          </a:fillRef>
          <a:effectRef idx="3">
            <a:schemeClr val="accent2"/>
          </a:effectRef>
          <a:fontRef idx="minor">
            <a:schemeClr val="lt1"/>
          </a:fontRef>
        </p:style>
        <p:txBody>
          <a:bodyPr>
            <a:normAutofit fontScale="90000"/>
          </a:bodyPr>
          <a:lstStyle/>
          <a:p>
            <a:pPr algn="ctr">
              <a:lnSpc>
                <a:spcPct val="100000"/>
              </a:lnSpc>
            </a:pP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2000" dirty="0">
                <a:solidFill>
                  <a:schemeClr val="bg1"/>
                </a:solidFill>
                <a:effectLst>
                  <a:outerShdw blurRad="38100" dist="38100" dir="2700000" algn="tl">
                    <a:srgbClr val="000000">
                      <a:alpha val="43137"/>
                    </a:srgbClr>
                  </a:outerShdw>
                </a:effectLst>
              </a:rPr>
              <a:t>Установлены особенности расчета налога на имущество </a:t>
            </a:r>
            <a:r>
              <a:rPr lang="ru-RU" sz="2000" dirty="0" smtClean="0">
                <a:solidFill>
                  <a:schemeClr val="bg1"/>
                </a:solidFill>
                <a:effectLst>
                  <a:outerShdw blurRad="38100" dist="38100" dir="2700000" algn="tl">
                    <a:srgbClr val="000000">
                      <a:alpha val="43137"/>
                    </a:srgbClr>
                  </a:outerShdw>
                </a:effectLst>
              </a:rPr>
              <a:t/>
            </a:r>
            <a:br>
              <a:rPr lang="ru-RU" sz="2000" dirty="0" smtClean="0">
                <a:solidFill>
                  <a:schemeClr val="bg1"/>
                </a:solidFill>
                <a:effectLst>
                  <a:outerShdw blurRad="38100" dist="38100" dir="2700000" algn="tl">
                    <a:srgbClr val="000000">
                      <a:alpha val="43137"/>
                    </a:srgbClr>
                  </a:outerShdw>
                </a:effectLst>
              </a:rPr>
            </a:br>
            <a:r>
              <a:rPr lang="ru-RU" sz="2000" dirty="0" smtClean="0">
                <a:solidFill>
                  <a:schemeClr val="bg1"/>
                </a:solidFill>
                <a:effectLst>
                  <a:outerShdw blurRad="38100" dist="38100" dir="2700000" algn="tl">
                    <a:srgbClr val="000000">
                      <a:alpha val="43137"/>
                    </a:srgbClr>
                  </a:outerShdw>
                </a:effectLst>
              </a:rPr>
              <a:t>и </a:t>
            </a:r>
            <a:r>
              <a:rPr lang="ru-RU" sz="2000" dirty="0">
                <a:solidFill>
                  <a:schemeClr val="bg1"/>
                </a:solidFill>
                <a:effectLst>
                  <a:outerShdw blurRad="38100" dist="38100" dir="2700000" algn="tl">
                    <a:srgbClr val="000000">
                      <a:alpha val="43137"/>
                    </a:srgbClr>
                  </a:outerShdw>
                </a:effectLst>
              </a:rPr>
              <a:t>земельного налога за 2023 </a:t>
            </a:r>
            <a:r>
              <a:rPr lang="ru-RU" sz="2000" dirty="0" smtClean="0">
                <a:solidFill>
                  <a:schemeClr val="bg1"/>
                </a:solidFill>
                <a:effectLst>
                  <a:outerShdw blurRad="38100" dist="38100" dir="2700000" algn="tl">
                    <a:srgbClr val="000000">
                      <a:alpha val="43137"/>
                    </a:srgbClr>
                  </a:outerShdw>
                </a:effectLst>
              </a:rPr>
              <a:t>год:</a:t>
            </a:r>
            <a:br>
              <a:rPr lang="ru-RU" sz="2000" dirty="0" smtClean="0">
                <a:solidFill>
                  <a:schemeClr val="bg1"/>
                </a:solidFill>
                <a:effectLst>
                  <a:outerShdw blurRad="38100" dist="38100" dir="2700000" algn="tl">
                    <a:srgbClr val="000000">
                      <a:alpha val="43137"/>
                    </a:srgbClr>
                  </a:outerShdw>
                </a:effectLst>
              </a:rPr>
            </a:br>
            <a:r>
              <a:rPr lang="ru-RU" sz="1700" dirty="0" smtClean="0">
                <a:solidFill>
                  <a:srgbClr val="FFC000"/>
                </a:solidFill>
                <a:effectLst>
                  <a:outerShdw blurRad="38100" dist="38100" dir="2700000" algn="tl">
                    <a:srgbClr val="000000">
                      <a:alpha val="43137"/>
                    </a:srgbClr>
                  </a:outerShdw>
                </a:effectLst>
              </a:rPr>
              <a:t>(</a:t>
            </a:r>
            <a:r>
              <a:rPr lang="ru-RU" sz="1400" dirty="0" smtClean="0">
                <a:solidFill>
                  <a:srgbClr val="FFC000"/>
                </a:solidFill>
                <a:effectLst>
                  <a:outerShdw blurRad="38100" dist="38100" dir="2700000" algn="tl">
                    <a:srgbClr val="000000">
                      <a:alpha val="43137"/>
                    </a:srgbClr>
                  </a:outerShdw>
                </a:effectLst>
              </a:rPr>
              <a:t>Федеральный </a:t>
            </a:r>
            <a:r>
              <a:rPr lang="ru-RU" sz="1400" dirty="0">
                <a:solidFill>
                  <a:srgbClr val="FFC000"/>
                </a:solidFill>
                <a:effectLst>
                  <a:outerShdw blurRad="38100" dist="38100" dir="2700000" algn="tl">
                    <a:srgbClr val="000000">
                      <a:alpha val="43137"/>
                    </a:srgbClr>
                  </a:outerShdw>
                </a:effectLst>
              </a:rPr>
              <a:t>закон от 26.03.2022 № </a:t>
            </a:r>
            <a:r>
              <a:rPr lang="ru-RU" sz="1400" dirty="0" smtClean="0">
                <a:solidFill>
                  <a:srgbClr val="FFC000"/>
                </a:solidFill>
                <a:effectLst>
                  <a:outerShdw blurRad="38100" dist="38100" dir="2700000" algn="tl">
                    <a:srgbClr val="000000">
                      <a:alpha val="43137"/>
                    </a:srgbClr>
                  </a:outerShdw>
                </a:effectLst>
              </a:rPr>
              <a:t>67-ФЗ)</a:t>
            </a:r>
            <a:br>
              <a:rPr lang="ru-RU" sz="1400" dirty="0" smtClean="0">
                <a:solidFill>
                  <a:srgbClr val="FFC000"/>
                </a:solidFill>
                <a:effectLst>
                  <a:outerShdw blurRad="38100" dist="38100" dir="2700000" algn="tl">
                    <a:srgbClr val="000000">
                      <a:alpha val="43137"/>
                    </a:srgbClr>
                  </a:outerShdw>
                </a:effectLst>
              </a:rPr>
            </a:br>
            <a:r>
              <a:rPr lang="ru-RU" sz="1700" dirty="0">
                <a:solidFill>
                  <a:schemeClr val="bg1"/>
                </a:solidFill>
                <a:effectLst>
                  <a:outerShdw blurRad="38100" dist="38100" dir="2700000" algn="tl">
                    <a:srgbClr val="000000">
                      <a:alpha val="43137"/>
                    </a:srgbClr>
                  </a:outerShdw>
                </a:effectLst>
              </a:rPr>
              <a:t/>
            </a:r>
            <a:br>
              <a:rPr lang="ru-RU" sz="1700" dirty="0">
                <a:solidFill>
                  <a:schemeClr val="bg1"/>
                </a:solidFill>
                <a:effectLst>
                  <a:outerShdw blurRad="38100" dist="38100" dir="2700000" algn="tl">
                    <a:srgbClr val="000000">
                      <a:alpha val="43137"/>
                    </a:srgbClr>
                  </a:outerShdw>
                </a:effectLst>
              </a:rPr>
            </a:br>
            <a:r>
              <a:rPr lang="ru-RU" sz="1700" dirty="0" smtClean="0">
                <a:solidFill>
                  <a:schemeClr val="bg1"/>
                </a:solidFill>
                <a:effectLst>
                  <a:outerShdw blurRad="38100" dist="38100" dir="2700000" algn="tl">
                    <a:srgbClr val="000000">
                      <a:alpha val="43137"/>
                    </a:srgbClr>
                  </a:outerShdw>
                </a:effectLst>
              </a:rPr>
              <a:t>Н</a:t>
            </a:r>
            <a:r>
              <a:rPr lang="ru-RU" sz="1800" dirty="0" smtClean="0">
                <a:solidFill>
                  <a:schemeClr val="bg1"/>
                </a:solidFill>
                <a:effectLst>
                  <a:outerShdw blurRad="38100" dist="38100" dir="2700000" algn="tl">
                    <a:srgbClr val="000000">
                      <a:alpha val="43137"/>
                    </a:srgbClr>
                  </a:outerShdw>
                </a:effectLst>
              </a:rPr>
              <a:t>еобходимо </a:t>
            </a:r>
            <a:r>
              <a:rPr lang="ru-RU" sz="1800" dirty="0">
                <a:solidFill>
                  <a:schemeClr val="bg1"/>
                </a:solidFill>
                <a:effectLst>
                  <a:outerShdw blurRad="38100" dist="38100" dir="2700000" algn="tl">
                    <a:srgbClr val="000000">
                      <a:alpha val="43137"/>
                    </a:srgbClr>
                  </a:outerShdw>
                </a:effectLst>
              </a:rPr>
              <a:t>брать кадастровую стоимость, которая установлена на 01.01.2022, </a:t>
            </a: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если </a:t>
            </a:r>
            <a:r>
              <a:rPr lang="ru-RU" sz="1800" dirty="0">
                <a:solidFill>
                  <a:schemeClr val="bg1"/>
                </a:solidFill>
                <a:effectLst>
                  <a:outerShdw blurRad="38100" dist="38100" dir="2700000" algn="tl">
                    <a:srgbClr val="000000">
                      <a:alpha val="43137"/>
                    </a:srgbClr>
                  </a:outerShdw>
                </a:effectLst>
              </a:rPr>
              <a:t>кадастровая стоимость по состоянию на 01.01.2023 превысит </a:t>
            </a: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кадастровую </a:t>
            </a:r>
            <a:r>
              <a:rPr lang="ru-RU" sz="1800" dirty="0">
                <a:solidFill>
                  <a:schemeClr val="bg1"/>
                </a:solidFill>
                <a:effectLst>
                  <a:outerShdw blurRad="38100" dist="38100" dir="2700000" algn="tl">
                    <a:srgbClr val="000000">
                      <a:alpha val="43137"/>
                    </a:srgbClr>
                  </a:outerShdw>
                </a:effectLst>
              </a:rPr>
              <a:t>стоимость по состоянию на 01.01.2022</a:t>
            </a:r>
            <a:r>
              <a:rPr lang="ru-RU" sz="1800" dirty="0" smtClean="0">
                <a:solidFill>
                  <a:schemeClr val="bg1"/>
                </a:solidFill>
                <a:effectLst>
                  <a:outerShdw blurRad="38100" dist="38100" dir="2700000" algn="tl">
                    <a:srgbClr val="000000">
                      <a:alpha val="43137"/>
                    </a:srgbClr>
                  </a:outerShdw>
                </a:effectLst>
              </a:rPr>
              <a:t>.</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a:t>
            </a:r>
            <a:br>
              <a:rPr lang="ru-RU" sz="1800" dirty="0" smtClean="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Отменена обязанность по подаче декларации по налогу на имущество организаций </a:t>
            </a: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в </a:t>
            </a:r>
            <a:r>
              <a:rPr lang="ru-RU" sz="1800" dirty="0">
                <a:solidFill>
                  <a:schemeClr val="bg1"/>
                </a:solidFill>
                <a:effectLst>
                  <a:outerShdw blurRad="38100" dist="38100" dir="2700000" algn="tl">
                    <a:srgbClr val="000000">
                      <a:alpha val="43137"/>
                    </a:srgbClr>
                  </a:outerShdw>
                </a:effectLst>
              </a:rPr>
              <a:t>отношении объектов, налоговая база по которым рассчитывается </a:t>
            </a: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исходя </a:t>
            </a:r>
            <a:r>
              <a:rPr lang="ru-RU" sz="1800" dirty="0">
                <a:solidFill>
                  <a:schemeClr val="bg1"/>
                </a:solidFill>
                <a:effectLst>
                  <a:outerShdw blurRad="38100" dist="38100" dir="2700000" algn="tl">
                    <a:srgbClr val="000000">
                      <a:alpha val="43137"/>
                    </a:srgbClr>
                  </a:outerShdw>
                </a:effectLst>
              </a:rPr>
              <a:t>из кадастровой стоимости</a:t>
            </a:r>
            <a:r>
              <a:rPr lang="ru-RU" sz="1800" dirty="0" smtClean="0">
                <a:solidFill>
                  <a:schemeClr val="bg1"/>
                </a:solidFill>
                <a:effectLst>
                  <a:outerShdw blurRad="38100" dist="38100" dir="2700000" algn="tl">
                    <a:srgbClr val="000000">
                      <a:alpha val="43137"/>
                    </a:srgbClr>
                  </a:outerShdw>
                </a:effectLst>
              </a:rPr>
              <a:t>.</a:t>
            </a:r>
            <a:br>
              <a:rPr lang="ru-RU" sz="1800" dirty="0" smtClean="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В связи с этим внесены изменения в порядок заполнения декларации по налогу на имущество</a:t>
            </a:r>
            <a:br>
              <a:rPr lang="ru-RU" sz="1800" dirty="0">
                <a:solidFill>
                  <a:schemeClr val="bg1"/>
                </a:solidFill>
                <a:effectLst>
                  <a:outerShdw blurRad="38100" dist="38100" dir="2700000" algn="tl">
                    <a:srgbClr val="000000">
                      <a:alpha val="43137"/>
                    </a:srgbClr>
                  </a:outerShdw>
                </a:effectLst>
              </a:rPr>
            </a:br>
            <a:r>
              <a:rPr lang="ru-RU" sz="1800" dirty="0" smtClean="0">
                <a:solidFill>
                  <a:srgbClr val="FFC000"/>
                </a:solidFill>
                <a:effectLst>
                  <a:outerShdw blurRad="38100" dist="38100" dir="2700000" algn="tl">
                    <a:srgbClr val="000000">
                      <a:alpha val="43137"/>
                    </a:srgbClr>
                  </a:outerShdw>
                </a:effectLst>
              </a:rPr>
              <a:t>(</a:t>
            </a:r>
            <a:r>
              <a:rPr lang="ru-RU" sz="1400" dirty="0" smtClean="0">
                <a:solidFill>
                  <a:srgbClr val="FFC000"/>
                </a:solidFill>
                <a:effectLst>
                  <a:outerShdw blurRad="38100" dist="38100" dir="2700000" algn="tl">
                    <a:srgbClr val="000000">
                      <a:alpha val="43137"/>
                    </a:srgbClr>
                  </a:outerShdw>
                </a:effectLst>
              </a:rPr>
              <a:t>Федеральный </a:t>
            </a:r>
            <a:r>
              <a:rPr lang="ru-RU" sz="1400" dirty="0">
                <a:solidFill>
                  <a:srgbClr val="FFC000"/>
                </a:solidFill>
                <a:effectLst>
                  <a:outerShdw blurRad="38100" dist="38100" dir="2700000" algn="tl">
                    <a:srgbClr val="000000">
                      <a:alpha val="43137"/>
                    </a:srgbClr>
                  </a:outerShdw>
                </a:effectLst>
              </a:rPr>
              <a:t>закон от 02.07.2021 № 305-ФЗ, </a:t>
            </a:r>
            <a:r>
              <a:rPr lang="ru-RU" sz="1400" dirty="0" smtClean="0">
                <a:solidFill>
                  <a:srgbClr val="FFC000"/>
                </a:solidFill>
                <a:effectLst>
                  <a:outerShdw blurRad="38100" dist="38100" dir="2700000" algn="tl">
                    <a:srgbClr val="000000">
                      <a:alpha val="43137"/>
                    </a:srgbClr>
                  </a:outerShdw>
                </a:effectLst>
              </a:rPr>
              <a:t/>
            </a:r>
            <a:br>
              <a:rPr lang="ru-RU" sz="1400" dirty="0" smtClean="0">
                <a:solidFill>
                  <a:srgbClr val="FFC000"/>
                </a:solidFill>
                <a:effectLst>
                  <a:outerShdw blurRad="38100" dist="38100" dir="2700000" algn="tl">
                    <a:srgbClr val="000000">
                      <a:alpha val="43137"/>
                    </a:srgbClr>
                  </a:outerShdw>
                </a:effectLst>
              </a:rPr>
            </a:br>
            <a:r>
              <a:rPr lang="ru-RU" sz="1400" dirty="0" smtClean="0">
                <a:solidFill>
                  <a:srgbClr val="FFC000"/>
                </a:solidFill>
                <a:effectLst>
                  <a:outerShdw blurRad="38100" dist="38100" dir="2700000" algn="tl">
                    <a:srgbClr val="000000">
                      <a:alpha val="43137"/>
                    </a:srgbClr>
                  </a:outerShdw>
                </a:effectLst>
              </a:rPr>
              <a:t>Приказы </a:t>
            </a:r>
            <a:r>
              <a:rPr lang="ru-RU" sz="1400" dirty="0">
                <a:solidFill>
                  <a:srgbClr val="FFC000"/>
                </a:solidFill>
                <a:effectLst>
                  <a:outerShdw blurRad="38100" dist="38100" dir="2700000" algn="tl">
                    <a:srgbClr val="000000">
                      <a:alpha val="43137"/>
                    </a:srgbClr>
                  </a:outerShdw>
                </a:effectLst>
              </a:rPr>
              <a:t>ФНС России от 09.08.2021 № ЕД-7-21/739@, от 28.01.2022 № ЕД-7-21/53</a:t>
            </a:r>
            <a:r>
              <a:rPr lang="ru-RU" sz="1400" dirty="0" smtClean="0">
                <a:solidFill>
                  <a:srgbClr val="FFC000"/>
                </a:solidFill>
                <a:effectLst>
                  <a:outerShdw blurRad="38100" dist="38100" dir="2700000" algn="tl">
                    <a:srgbClr val="000000">
                      <a:alpha val="43137"/>
                    </a:srgbClr>
                  </a:outerShdw>
                </a:effectLst>
              </a:rPr>
              <a:t>@)</a:t>
            </a:r>
            <a:r>
              <a:rPr lang="ru-RU" sz="1400" dirty="0">
                <a:solidFill>
                  <a:srgbClr val="FFC000"/>
                </a:solidFill>
                <a:effectLst>
                  <a:outerShdw blurRad="38100" dist="38100" dir="2700000" algn="tl">
                    <a:srgbClr val="000000">
                      <a:alpha val="43137"/>
                    </a:srgbClr>
                  </a:outerShdw>
                </a:effectLst>
              </a:rPr>
              <a:t/>
            </a:r>
            <a:br>
              <a:rPr lang="ru-RU" sz="1400" dirty="0">
                <a:solidFill>
                  <a:srgbClr val="FFC000"/>
                </a:solidFill>
                <a:effectLst>
                  <a:outerShdw blurRad="38100" dist="38100" dir="2700000" algn="tl">
                    <a:srgbClr val="000000">
                      <a:alpha val="43137"/>
                    </a:srgbClr>
                  </a:outerShdw>
                </a:effectLst>
              </a:rPr>
            </a:br>
            <a:endParaRPr lang="ru-RU" sz="1400"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6801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3607" y="0"/>
            <a:ext cx="9010651" cy="5143500"/>
          </a:xfrm>
          <a:ln/>
        </p:spPr>
        <p:style>
          <a:lnRef idx="0">
            <a:schemeClr val="accent2"/>
          </a:lnRef>
          <a:fillRef idx="3">
            <a:schemeClr val="accent2"/>
          </a:fillRef>
          <a:effectRef idx="3">
            <a:schemeClr val="accent2"/>
          </a:effectRef>
          <a:fontRef idx="minor">
            <a:schemeClr val="lt1"/>
          </a:fontRef>
        </p:style>
        <p:txBody>
          <a:bodyPr>
            <a:normAutofit/>
          </a:bodyPr>
          <a:lstStyle/>
          <a:p>
            <a:pPr algn="ctr">
              <a:lnSpc>
                <a:spcPct val="100000"/>
              </a:lnSpc>
            </a:pP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Изменены </a:t>
            </a:r>
            <a:r>
              <a:rPr lang="ru-RU" sz="1800" dirty="0">
                <a:solidFill>
                  <a:schemeClr val="bg1"/>
                </a:solidFill>
                <a:effectLst>
                  <a:outerShdw blurRad="38100" dist="38100" dir="2700000" algn="tl">
                    <a:srgbClr val="000000">
                      <a:alpha val="43137"/>
                    </a:srgbClr>
                  </a:outerShdw>
                </a:effectLst>
              </a:rPr>
              <a:t>правила, по которым власти регионов устанавливают </a:t>
            </a: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дифференцированные </a:t>
            </a:r>
            <a:r>
              <a:rPr lang="ru-RU" sz="1800" dirty="0">
                <a:solidFill>
                  <a:schemeClr val="bg1"/>
                </a:solidFill>
                <a:effectLst>
                  <a:outerShdw blurRad="38100" dist="38100" dir="2700000" algn="tl">
                    <a:srgbClr val="000000">
                      <a:alpha val="43137"/>
                    </a:srgbClr>
                  </a:outerShdw>
                </a:effectLst>
              </a:rPr>
              <a:t>ставки по налогу на имущество.</a:t>
            </a:r>
            <a:br>
              <a:rPr lang="ru-RU" sz="1800" dirty="0">
                <a:solidFill>
                  <a:schemeClr val="bg1"/>
                </a:solidFill>
                <a:effectLst>
                  <a:outerShdw blurRad="38100" dist="38100" dir="2700000" algn="tl">
                    <a:srgbClr val="000000">
                      <a:alpha val="43137"/>
                    </a:srgbClr>
                  </a:outerShdw>
                </a:effectLst>
              </a:rPr>
            </a:br>
            <a:r>
              <a:rPr lang="ru-RU" sz="1800" dirty="0" smtClean="0">
                <a:solidFill>
                  <a:srgbClr val="FFC000"/>
                </a:solidFill>
                <a:effectLst>
                  <a:outerShdw blurRad="38100" dist="38100" dir="2700000" algn="tl">
                    <a:srgbClr val="000000">
                      <a:alpha val="43137"/>
                    </a:srgbClr>
                  </a:outerShdw>
                </a:effectLst>
              </a:rPr>
              <a:t>(</a:t>
            </a:r>
            <a:r>
              <a:rPr lang="ru-RU" sz="1400" dirty="0" smtClean="0">
                <a:solidFill>
                  <a:srgbClr val="FFC000"/>
                </a:solidFill>
                <a:effectLst>
                  <a:outerShdw blurRad="38100" dist="38100" dir="2700000" algn="tl">
                    <a:srgbClr val="000000">
                      <a:alpha val="43137"/>
                    </a:srgbClr>
                  </a:outerShdw>
                </a:effectLst>
              </a:rPr>
              <a:t>Федеральный </a:t>
            </a:r>
            <a:r>
              <a:rPr lang="ru-RU" sz="1400" dirty="0">
                <a:solidFill>
                  <a:srgbClr val="FFC000"/>
                </a:solidFill>
                <a:effectLst>
                  <a:outerShdw blurRad="38100" dist="38100" dir="2700000" algn="tl">
                    <a:srgbClr val="000000">
                      <a:alpha val="43137"/>
                    </a:srgbClr>
                  </a:outerShdw>
                </a:effectLst>
              </a:rPr>
              <a:t>закон от 29.11.2021 № </a:t>
            </a:r>
            <a:r>
              <a:rPr lang="ru-RU" sz="1400" dirty="0" smtClean="0">
                <a:solidFill>
                  <a:srgbClr val="FFC000"/>
                </a:solidFill>
                <a:effectLst>
                  <a:outerShdw blurRad="38100" dist="38100" dir="2700000" algn="tl">
                    <a:srgbClr val="000000">
                      <a:alpha val="43137"/>
                    </a:srgbClr>
                  </a:outerShdw>
                </a:effectLst>
              </a:rPr>
              <a:t>382-ФЗ)</a:t>
            </a:r>
            <a:br>
              <a:rPr lang="ru-RU" sz="1400" dirty="0" smtClean="0">
                <a:solidFill>
                  <a:srgbClr val="FFC000"/>
                </a:solidFill>
                <a:effectLst>
                  <a:outerShdw blurRad="38100" dist="38100" dir="2700000" algn="tl">
                    <a:srgbClr val="000000">
                      <a:alpha val="43137"/>
                    </a:srgbClr>
                  </a:outerShdw>
                </a:effectLst>
              </a:rPr>
            </a:br>
            <a:r>
              <a:rPr lang="ru-RU" sz="1400" dirty="0">
                <a:solidFill>
                  <a:srgbClr val="FFC000"/>
                </a:solidFill>
                <a:effectLst>
                  <a:outerShdw blurRad="38100" dist="38100" dir="2700000" algn="tl">
                    <a:srgbClr val="000000">
                      <a:alpha val="43137"/>
                    </a:srgbClr>
                  </a:outerShdw>
                </a:effectLst>
              </a:rPr>
              <a:t/>
            </a:r>
            <a:br>
              <a:rPr lang="ru-RU" sz="1400" dirty="0">
                <a:solidFill>
                  <a:srgbClr val="FFC000"/>
                </a:solidFill>
                <a:effectLst>
                  <a:outerShdw blurRad="38100" dist="38100" dir="2700000" algn="tl">
                    <a:srgbClr val="000000">
                      <a:alpha val="43137"/>
                    </a:srgbClr>
                  </a:outerShdw>
                </a:effectLst>
              </a:rPr>
            </a:br>
            <a:r>
              <a:rPr lang="ru-RU" sz="1400" dirty="0">
                <a:solidFill>
                  <a:schemeClr val="bg1"/>
                </a:solidFill>
                <a:effectLst>
                  <a:outerShdw blurRad="38100" dist="38100" dir="2700000" algn="tl">
                    <a:srgbClr val="000000">
                      <a:alpha val="43137"/>
                    </a:srgbClr>
                  </a:outerShdw>
                </a:effectLst>
              </a:rPr>
              <a:t/>
            </a:r>
            <a:br>
              <a:rPr lang="ru-RU" sz="1400" dirty="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Установить </a:t>
            </a:r>
            <a:r>
              <a:rPr lang="ru-RU" sz="1800" dirty="0">
                <a:solidFill>
                  <a:schemeClr val="bg1"/>
                </a:solidFill>
                <a:effectLst>
                  <a:outerShdw blurRad="38100" dist="38100" dir="2700000" algn="tl">
                    <a:srgbClr val="000000">
                      <a:alpha val="43137"/>
                    </a:srgbClr>
                  </a:outerShdw>
                </a:effectLst>
              </a:rPr>
              <a:t>в региональном законе разные налоговые ставки можно будет в зависимости от вида недвижимости и (или) ее кадастровой стоимости</a:t>
            </a:r>
          </a:p>
        </p:txBody>
      </p:sp>
    </p:spTree>
    <p:extLst>
      <p:ext uri="{BB962C8B-B14F-4D97-AF65-F5344CB8AC3E}">
        <p14:creationId xmlns:p14="http://schemas.microsoft.com/office/powerpoint/2010/main" val="4200184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223247" y="1847850"/>
            <a:ext cx="4294094" cy="1600200"/>
          </a:xfrm>
        </p:spPr>
        <p:txBody>
          <a:bodyPr/>
          <a:lstStyle/>
          <a:p>
            <a:pPr algn="ctr"/>
            <a:r>
              <a:rPr lang="ru-RU" b="1" i="1" dirty="0" smtClean="0">
                <a:solidFill>
                  <a:schemeClr val="bg1"/>
                </a:solidFill>
                <a:effectLst>
                  <a:outerShdw blurRad="38100" dist="38100" dir="2700000" algn="tl">
                    <a:srgbClr val="000000">
                      <a:alpha val="43137"/>
                    </a:srgbClr>
                  </a:outerShdw>
                </a:effectLst>
              </a:rPr>
              <a:t>С П А С И Б О  </a:t>
            </a:r>
            <a:br>
              <a:rPr lang="ru-RU" b="1" i="1" dirty="0" smtClean="0">
                <a:solidFill>
                  <a:schemeClr val="bg1"/>
                </a:solidFill>
                <a:effectLst>
                  <a:outerShdw blurRad="38100" dist="38100" dir="2700000" algn="tl">
                    <a:srgbClr val="000000">
                      <a:alpha val="43137"/>
                    </a:srgbClr>
                  </a:outerShdw>
                </a:effectLst>
              </a:rPr>
            </a:br>
            <a:r>
              <a:rPr lang="ru-RU" b="1" i="1" dirty="0" smtClean="0">
                <a:solidFill>
                  <a:schemeClr val="bg1"/>
                </a:solidFill>
                <a:effectLst>
                  <a:outerShdw blurRad="38100" dist="38100" dir="2700000" algn="tl">
                    <a:srgbClr val="000000">
                      <a:alpha val="43137"/>
                    </a:srgbClr>
                  </a:outerShdw>
                </a:effectLst>
              </a:rPr>
              <a:t> ЗА  </a:t>
            </a:r>
            <a:br>
              <a:rPr lang="ru-RU" b="1" i="1" dirty="0" smtClean="0">
                <a:solidFill>
                  <a:schemeClr val="bg1"/>
                </a:solidFill>
                <a:effectLst>
                  <a:outerShdw blurRad="38100" dist="38100" dir="2700000" algn="tl">
                    <a:srgbClr val="000000">
                      <a:alpha val="43137"/>
                    </a:srgbClr>
                  </a:outerShdw>
                </a:effectLst>
              </a:rPr>
            </a:br>
            <a:r>
              <a:rPr lang="ru-RU" b="1" i="1" dirty="0" smtClean="0">
                <a:solidFill>
                  <a:schemeClr val="bg1"/>
                </a:solidFill>
                <a:effectLst>
                  <a:outerShdw blurRad="38100" dist="38100" dir="2700000" algn="tl">
                    <a:srgbClr val="000000">
                      <a:alpha val="43137"/>
                    </a:srgbClr>
                  </a:outerShdw>
                </a:effectLst>
              </a:rPr>
              <a:t> В Н И М А Н И Е !</a:t>
            </a:r>
            <a:endParaRPr lang="ru-RU" b="1" i="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90573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79512" y="0"/>
            <a:ext cx="8964488" cy="5133081"/>
          </a:xfrm>
          <a:ln/>
        </p:spPr>
        <p:style>
          <a:lnRef idx="0">
            <a:schemeClr val="accent2"/>
          </a:lnRef>
          <a:fillRef idx="3">
            <a:schemeClr val="accent2"/>
          </a:fillRef>
          <a:effectRef idx="3">
            <a:schemeClr val="accent2"/>
          </a:effectRef>
          <a:fontRef idx="minor">
            <a:schemeClr val="lt1"/>
          </a:fontRef>
        </p:style>
        <p:txBody>
          <a:bodyPr>
            <a:normAutofit fontScale="90000"/>
          </a:bodyPr>
          <a:lstStyle/>
          <a:p>
            <a:pPr algn="ctr">
              <a:lnSpc>
                <a:spcPct val="150000"/>
              </a:lnSpc>
            </a:pPr>
            <a:r>
              <a:rPr lang="ru-RU" sz="2400" dirty="0" smtClean="0">
                <a:solidFill>
                  <a:schemeClr val="bg1"/>
                </a:solidFill>
              </a:rPr>
              <a:t/>
            </a:r>
            <a:br>
              <a:rPr lang="ru-RU" sz="2400" dirty="0" smtClean="0">
                <a:solidFill>
                  <a:schemeClr val="bg1"/>
                </a:solidFill>
              </a:rPr>
            </a:br>
            <a:r>
              <a:rPr lang="ru-RU" sz="1800" dirty="0" smtClean="0">
                <a:solidFill>
                  <a:schemeClr val="bg1"/>
                </a:solidFill>
                <a:effectLst>
                  <a:outerShdw blurRad="38100" dist="38100" dir="2700000" algn="tl">
                    <a:srgbClr val="000000">
                      <a:alpha val="43137"/>
                    </a:srgbClr>
                  </a:outerShdw>
                </a:effectLst>
              </a:rPr>
              <a:t>Редакция от 21.11.2022</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включает 188 изменений первой части  </a:t>
            </a: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и</a:t>
            </a:r>
            <a:r>
              <a:rPr lang="ru-RU" sz="1800" dirty="0" smtClean="0">
                <a:solidFill>
                  <a:schemeClr val="bg1"/>
                </a:solidFill>
                <a:effectLst>
                  <a:outerShdw blurRad="38100" dist="38100" dir="2700000" algn="tl">
                    <a:srgbClr val="000000">
                      <a:alpha val="43137"/>
                    </a:srgbClr>
                  </a:outerShdw>
                </a:effectLst>
              </a:rPr>
              <a:t> </a:t>
            </a:r>
            <a:r>
              <a:rPr lang="en-US" sz="1800" dirty="0">
                <a:solidFill>
                  <a:schemeClr val="bg1"/>
                </a:solidFill>
                <a:effectLst>
                  <a:outerShdw blurRad="38100" dist="38100" dir="2700000" algn="tl">
                    <a:srgbClr val="000000">
                      <a:alpha val="43137"/>
                    </a:srgbClr>
                  </a:outerShdw>
                </a:effectLst>
              </a:rPr>
              <a:t>472</a:t>
            </a:r>
            <a:r>
              <a:rPr lang="ru-RU" sz="1800" dirty="0">
                <a:solidFill>
                  <a:schemeClr val="bg1"/>
                </a:solidFill>
                <a:effectLst>
                  <a:outerShdw blurRad="38100" dist="38100" dir="2700000" algn="tl">
                    <a:srgbClr val="000000">
                      <a:alpha val="43137"/>
                    </a:srgbClr>
                  </a:outerShdw>
                </a:effectLst>
              </a:rPr>
              <a:t> изменения второй части,</a:t>
            </a:r>
            <a:br>
              <a:rPr lang="ru-RU" sz="1800" dirty="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 внесённых </a:t>
            </a:r>
            <a:r>
              <a:rPr lang="ru-RU" sz="1800" dirty="0" smtClean="0">
                <a:solidFill>
                  <a:srgbClr val="FFC000"/>
                </a:solidFill>
                <a:effectLst>
                  <a:outerShdw blurRad="38100" dist="38100" dir="2700000" algn="tl">
                    <a:srgbClr val="000000">
                      <a:alpha val="43137"/>
                    </a:srgbClr>
                  </a:outerShdw>
                </a:effectLst>
              </a:rPr>
              <a:t>34 </a:t>
            </a:r>
            <a:r>
              <a:rPr lang="ru-RU" sz="1800" dirty="0">
                <a:solidFill>
                  <a:srgbClr val="FFC000"/>
                </a:solidFill>
                <a:effectLst>
                  <a:outerShdw blurRad="38100" dist="38100" dir="2700000" algn="tl">
                    <a:srgbClr val="000000">
                      <a:alpha val="43137"/>
                    </a:srgbClr>
                  </a:outerShdw>
                </a:effectLst>
              </a:rPr>
              <a:t>Федеральными законами:</a:t>
            </a:r>
            <a:r>
              <a:rPr lang="ru-RU" sz="1800" dirty="0">
                <a:solidFill>
                  <a:srgbClr val="FFC000"/>
                </a:solidFill>
              </a:rPr>
              <a:t/>
            </a:r>
            <a:br>
              <a:rPr lang="ru-RU" sz="1800" dirty="0">
                <a:solidFill>
                  <a:srgbClr val="FFC000"/>
                </a:solidFill>
              </a:rPr>
            </a:br>
            <a:r>
              <a:rPr lang="ru-RU" sz="1800" dirty="0">
                <a:solidFill>
                  <a:schemeClr val="bg1"/>
                </a:solidFill>
              </a:rPr>
              <a:t/>
            </a:r>
            <a:br>
              <a:rPr lang="ru-RU" sz="1800" dirty="0">
                <a:solidFill>
                  <a:schemeClr val="bg1"/>
                </a:solidFill>
              </a:rPr>
            </a:br>
            <a:r>
              <a:rPr lang="ru-RU" sz="1800" dirty="0" smtClean="0">
                <a:solidFill>
                  <a:schemeClr val="bg1"/>
                </a:solidFill>
              </a:rPr>
              <a:t> </a:t>
            </a:r>
            <a:r>
              <a:rPr lang="pt-BR" sz="1600" dirty="0">
                <a:solidFill>
                  <a:schemeClr val="bg1"/>
                </a:solidFill>
                <a:effectLst>
                  <a:outerShdw blurRad="38100" dist="38100" dir="2700000" algn="tl">
                    <a:srgbClr val="000000">
                      <a:alpha val="43137"/>
                    </a:srgbClr>
                  </a:outerShdw>
                </a:effectLst>
              </a:rPr>
              <a:t>от 26.03.2022 </a:t>
            </a:r>
            <a:r>
              <a:rPr lang="pt-BR" sz="1600" dirty="0">
                <a:solidFill>
                  <a:srgbClr val="FFC000"/>
                </a:solidFill>
                <a:effectLst>
                  <a:outerShdw blurRad="38100" dist="38100" dir="2700000" algn="tl">
                    <a:srgbClr val="000000">
                      <a:alpha val="43137"/>
                    </a:srgbClr>
                  </a:outerShdw>
                </a:effectLst>
              </a:rPr>
              <a:t>N 66-ФЗ</a:t>
            </a:r>
            <a:r>
              <a:rPr lang="pt-BR" sz="1600" dirty="0">
                <a:solidFill>
                  <a:schemeClr val="bg1"/>
                </a:solidFill>
                <a:effectLst>
                  <a:outerShdw blurRad="38100" dist="38100" dir="2700000" algn="tl">
                    <a:srgbClr val="000000">
                      <a:alpha val="43137"/>
                    </a:srgbClr>
                  </a:outerShdw>
                </a:effectLst>
              </a:rPr>
              <a:t>, от 14.07.2022 </a:t>
            </a:r>
            <a:r>
              <a:rPr lang="pt-BR" sz="1600" dirty="0">
                <a:solidFill>
                  <a:srgbClr val="FFC000"/>
                </a:solidFill>
                <a:effectLst>
                  <a:outerShdw blurRad="38100" dist="38100" dir="2700000" algn="tl">
                    <a:srgbClr val="000000">
                      <a:alpha val="43137"/>
                    </a:srgbClr>
                  </a:outerShdw>
                </a:effectLst>
              </a:rPr>
              <a:t>N 239-ФЗ</a:t>
            </a:r>
            <a:r>
              <a:rPr lang="pt-BR" sz="1600" dirty="0">
                <a:solidFill>
                  <a:schemeClr val="bg1"/>
                </a:solidFill>
                <a:effectLst>
                  <a:outerShdw blurRad="38100" dist="38100" dir="2700000" algn="tl">
                    <a:srgbClr val="000000">
                      <a:alpha val="43137"/>
                    </a:srgbClr>
                  </a:outerShdw>
                </a:effectLst>
              </a:rPr>
              <a:t>, </a:t>
            </a:r>
            <a:r>
              <a:rPr lang="pt-BR" sz="1600" dirty="0">
                <a:solidFill>
                  <a:srgbClr val="FFC000"/>
                </a:solidFill>
                <a:effectLst>
                  <a:outerShdw blurRad="38100" dist="38100" dir="2700000" algn="tl">
                    <a:srgbClr val="000000">
                      <a:alpha val="43137"/>
                    </a:srgbClr>
                  </a:outerShdw>
                </a:effectLst>
              </a:rPr>
              <a:t>N 263-ФЗ</a:t>
            </a:r>
            <a:r>
              <a:rPr lang="pt-BR" sz="1600" dirty="0">
                <a:solidFill>
                  <a:schemeClr val="bg1"/>
                </a:solidFill>
                <a:effectLst>
                  <a:outerShdw blurRad="38100" dist="38100" dir="2700000" algn="tl">
                    <a:srgbClr val="000000">
                      <a:alpha val="43137"/>
                    </a:srgbClr>
                  </a:outerShdw>
                </a:effectLst>
              </a:rPr>
              <a:t>, </a:t>
            </a:r>
            <a:r>
              <a:rPr lang="pt-BR" sz="1600" dirty="0">
                <a:solidFill>
                  <a:srgbClr val="FFC000"/>
                </a:solidFill>
                <a:effectLst>
                  <a:outerShdw blurRad="38100" dist="38100" dir="2700000" algn="tl">
                    <a:srgbClr val="000000">
                      <a:alpha val="43137"/>
                    </a:srgbClr>
                  </a:outerShdw>
                </a:effectLst>
              </a:rPr>
              <a:t>N </a:t>
            </a:r>
            <a:r>
              <a:rPr lang="pt-BR" sz="1600" dirty="0" smtClean="0">
                <a:solidFill>
                  <a:srgbClr val="FFC000"/>
                </a:solidFill>
                <a:effectLst>
                  <a:outerShdw blurRad="38100" dist="38100" dir="2700000" algn="tl">
                    <a:srgbClr val="000000">
                      <a:alpha val="43137"/>
                    </a:srgbClr>
                  </a:outerShdw>
                </a:effectLst>
              </a:rPr>
              <a:t>334-ФЗ</a:t>
            </a:r>
            <a:r>
              <a:rPr lang="ru-RU" sz="1600" dirty="0" smtClean="0">
                <a:solidFill>
                  <a:srgbClr val="FFC000"/>
                </a:solidFill>
                <a:effectLst>
                  <a:outerShdw blurRad="38100" dist="38100" dir="2700000" algn="tl">
                    <a:srgbClr val="000000">
                      <a:alpha val="43137"/>
                    </a:srgbClr>
                  </a:outerShdw>
                </a:effectLst>
              </a:rPr>
              <a:t> </a:t>
            </a:r>
            <a:r>
              <a:rPr lang="ru-RU" sz="1600" dirty="0" smtClean="0">
                <a:solidFill>
                  <a:schemeClr val="bg1"/>
                </a:solidFill>
                <a:effectLst>
                  <a:outerShdw blurRad="38100" dist="38100" dir="2700000" algn="tl">
                    <a:srgbClr val="000000">
                      <a:alpha val="43137"/>
                    </a:srgbClr>
                  </a:outerShdw>
                </a:effectLst>
              </a:rPr>
              <a:t>от 21.07.2014 </a:t>
            </a:r>
            <a:r>
              <a:rPr lang="en-US" sz="1600" dirty="0">
                <a:solidFill>
                  <a:srgbClr val="FFC000"/>
                </a:solidFill>
                <a:effectLst>
                  <a:outerShdw blurRad="38100" dist="38100" dir="2700000" algn="tl">
                    <a:srgbClr val="000000">
                      <a:alpha val="43137"/>
                    </a:srgbClr>
                  </a:outerShdw>
                </a:effectLst>
              </a:rPr>
              <a:t>N 221-</a:t>
            </a:r>
            <a:r>
              <a:rPr lang="ru-RU" sz="1600" dirty="0" smtClean="0">
                <a:solidFill>
                  <a:srgbClr val="FFC000"/>
                </a:solidFill>
                <a:effectLst>
                  <a:outerShdw blurRad="38100" dist="38100" dir="2700000" algn="tl">
                    <a:srgbClr val="000000">
                      <a:alpha val="43137"/>
                    </a:srgbClr>
                  </a:outerShdw>
                </a:effectLst>
              </a:rPr>
              <a:t>ФЗ</a:t>
            </a:r>
            <a:r>
              <a:rPr lang="ru-RU" sz="1600" dirty="0" smtClean="0">
                <a:solidFill>
                  <a:schemeClr val="bg1"/>
                </a:solidFill>
                <a:effectLst>
                  <a:outerShdw blurRad="38100" dist="38100" dir="2700000" algn="tl">
                    <a:srgbClr val="000000">
                      <a:alpha val="43137"/>
                    </a:srgbClr>
                  </a:outerShdw>
                </a:effectLst>
              </a:rPr>
              <a:t>,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от </a:t>
            </a:r>
            <a:r>
              <a:rPr lang="ru-RU" sz="1600" dirty="0">
                <a:solidFill>
                  <a:schemeClr val="bg1"/>
                </a:solidFill>
                <a:effectLst>
                  <a:outerShdw blurRad="38100" dist="38100" dir="2700000" algn="tl">
                    <a:srgbClr val="000000">
                      <a:alpha val="43137"/>
                    </a:srgbClr>
                  </a:outerShdw>
                </a:effectLst>
              </a:rPr>
              <a:t>06.04.2015 </a:t>
            </a:r>
            <a:r>
              <a:rPr lang="en-US" sz="1600" dirty="0">
                <a:solidFill>
                  <a:srgbClr val="FFC000"/>
                </a:solidFill>
                <a:effectLst>
                  <a:outerShdw blurRad="38100" dist="38100" dir="2700000" algn="tl">
                    <a:srgbClr val="000000">
                      <a:alpha val="43137"/>
                    </a:srgbClr>
                  </a:outerShdw>
                </a:effectLst>
              </a:rPr>
              <a:t>N 83-</a:t>
            </a:r>
            <a:r>
              <a:rPr lang="ru-RU" sz="1600" dirty="0">
                <a:solidFill>
                  <a:srgbClr val="FFC000"/>
                </a:solidFill>
                <a:effectLst>
                  <a:outerShdw blurRad="38100" dist="38100" dir="2700000" algn="tl">
                    <a:srgbClr val="000000">
                      <a:alpha val="43137"/>
                    </a:srgbClr>
                  </a:outerShdw>
                </a:effectLst>
              </a:rPr>
              <a:t>ФЗ</a:t>
            </a:r>
            <a:r>
              <a:rPr lang="ru-RU" sz="1600" dirty="0">
                <a:solidFill>
                  <a:schemeClr val="bg1"/>
                </a:solidFill>
                <a:effectLst>
                  <a:outerShdw blurRad="38100" dist="38100" dir="2700000" algn="tl">
                    <a:srgbClr val="000000">
                      <a:alpha val="43137"/>
                    </a:srgbClr>
                  </a:outerShdw>
                </a:effectLst>
              </a:rPr>
              <a:t>, от 29.12.2015 </a:t>
            </a:r>
            <a:r>
              <a:rPr lang="en-US" sz="1600" dirty="0">
                <a:solidFill>
                  <a:srgbClr val="FFC000"/>
                </a:solidFill>
                <a:effectLst>
                  <a:outerShdw blurRad="38100" dist="38100" dir="2700000" algn="tl">
                    <a:srgbClr val="000000">
                      <a:alpha val="43137"/>
                    </a:srgbClr>
                  </a:outerShdw>
                </a:effectLst>
              </a:rPr>
              <a:t>N 396-</a:t>
            </a:r>
            <a:r>
              <a:rPr lang="ru-RU" sz="1600" dirty="0">
                <a:solidFill>
                  <a:srgbClr val="FFC000"/>
                </a:solidFill>
                <a:effectLst>
                  <a:outerShdw blurRad="38100" dist="38100" dir="2700000" algn="tl">
                    <a:srgbClr val="000000">
                      <a:alpha val="43137"/>
                    </a:srgbClr>
                  </a:outerShdw>
                </a:effectLst>
              </a:rPr>
              <a:t>ФЗ</a:t>
            </a:r>
            <a:r>
              <a:rPr lang="ru-RU" sz="1600" dirty="0">
                <a:solidFill>
                  <a:schemeClr val="bg1"/>
                </a:solidFill>
                <a:effectLst>
                  <a:outerShdw blurRad="38100" dist="38100" dir="2700000" algn="tl">
                    <a:srgbClr val="000000">
                      <a:alpha val="43137"/>
                    </a:srgbClr>
                  </a:outerShdw>
                </a:effectLst>
              </a:rPr>
              <a:t>, от 23.06.2016 </a:t>
            </a:r>
            <a:r>
              <a:rPr lang="en-US" sz="1600" dirty="0">
                <a:solidFill>
                  <a:srgbClr val="FFC000"/>
                </a:solidFill>
                <a:effectLst>
                  <a:outerShdw blurRad="38100" dist="38100" dir="2700000" algn="tl">
                    <a:srgbClr val="000000">
                      <a:alpha val="43137"/>
                    </a:srgbClr>
                  </a:outerShdw>
                </a:effectLst>
              </a:rPr>
              <a:t>N 187-</a:t>
            </a:r>
            <a:r>
              <a:rPr lang="ru-RU" sz="1600" dirty="0">
                <a:solidFill>
                  <a:srgbClr val="FFC000"/>
                </a:solidFill>
                <a:effectLst>
                  <a:outerShdw blurRad="38100" dist="38100" dir="2700000" algn="tl">
                    <a:srgbClr val="000000">
                      <a:alpha val="43137"/>
                    </a:srgbClr>
                  </a:outerShdw>
                </a:effectLst>
              </a:rPr>
              <a:t>ФЗ</a:t>
            </a:r>
            <a:r>
              <a:rPr lang="ru-RU" sz="1600" dirty="0">
                <a:solidFill>
                  <a:schemeClr val="bg1"/>
                </a:solidFill>
                <a:effectLst>
                  <a:outerShdw blurRad="38100" dist="38100" dir="2700000" algn="tl">
                    <a:srgbClr val="000000">
                      <a:alpha val="43137"/>
                    </a:srgbClr>
                  </a:outerShdw>
                </a:effectLst>
              </a:rPr>
              <a:t>, от 18.07.2017 </a:t>
            </a:r>
            <a:r>
              <a:rPr lang="en-US" sz="1600" dirty="0">
                <a:solidFill>
                  <a:srgbClr val="FFC000"/>
                </a:solidFill>
                <a:effectLst>
                  <a:outerShdw blurRad="38100" dist="38100" dir="2700000" algn="tl">
                    <a:srgbClr val="000000">
                      <a:alpha val="43137"/>
                    </a:srgbClr>
                  </a:outerShdw>
                </a:effectLst>
              </a:rPr>
              <a:t>N 169-</a:t>
            </a:r>
            <a:r>
              <a:rPr lang="ru-RU" sz="1600" dirty="0">
                <a:solidFill>
                  <a:srgbClr val="FFC000"/>
                </a:solidFill>
                <a:effectLst>
                  <a:outerShdw blurRad="38100" dist="38100" dir="2700000" algn="tl">
                    <a:srgbClr val="000000">
                      <a:alpha val="43137"/>
                    </a:srgbClr>
                  </a:outerShdw>
                </a:effectLst>
              </a:rPr>
              <a:t>ФЗ</a:t>
            </a:r>
            <a:r>
              <a:rPr lang="ru-RU" sz="1600" dirty="0">
                <a:solidFill>
                  <a:schemeClr val="bg1"/>
                </a:solidFill>
                <a:effectLst>
                  <a:outerShdw blurRad="38100" dist="38100" dir="2700000" algn="tl">
                    <a:srgbClr val="000000">
                      <a:alpha val="43137"/>
                    </a:srgbClr>
                  </a:outerShdw>
                </a:effectLst>
              </a:rPr>
              <a:t>, </a:t>
            </a:r>
            <a:r>
              <a:rPr lang="ru-RU" sz="1600" dirty="0" smtClean="0">
                <a:solidFill>
                  <a:schemeClr val="bg1"/>
                </a:solidFill>
                <a:effectLst>
                  <a:outerShdw blurRad="38100" dist="38100" dir="2700000" algn="tl">
                    <a:srgbClr val="000000">
                      <a:alpha val="43137"/>
                    </a:srgbClr>
                  </a:outerShdw>
                </a:effectLst>
              </a:rPr>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от </a:t>
            </a:r>
            <a:r>
              <a:rPr lang="ru-RU" sz="1600" dirty="0">
                <a:solidFill>
                  <a:schemeClr val="bg1"/>
                </a:solidFill>
                <a:effectLst>
                  <a:outerShdw blurRad="38100" dist="38100" dir="2700000" algn="tl">
                    <a:srgbClr val="000000">
                      <a:alpha val="43137"/>
                    </a:srgbClr>
                  </a:outerShdw>
                </a:effectLst>
              </a:rPr>
              <a:t>29.09.2019 </a:t>
            </a:r>
            <a:r>
              <a:rPr lang="en-US" sz="1600" dirty="0">
                <a:solidFill>
                  <a:srgbClr val="FFC000"/>
                </a:solidFill>
                <a:effectLst>
                  <a:outerShdw blurRad="38100" dist="38100" dir="2700000" algn="tl">
                    <a:srgbClr val="000000">
                      <a:alpha val="43137"/>
                    </a:srgbClr>
                  </a:outerShdw>
                </a:effectLst>
              </a:rPr>
              <a:t>N 324-</a:t>
            </a:r>
            <a:r>
              <a:rPr lang="ru-RU" sz="1600" dirty="0">
                <a:solidFill>
                  <a:srgbClr val="FFC000"/>
                </a:solidFill>
                <a:effectLst>
                  <a:outerShdw blurRad="38100" dist="38100" dir="2700000" algn="tl">
                    <a:srgbClr val="000000">
                      <a:alpha val="43137"/>
                    </a:srgbClr>
                  </a:outerShdw>
                </a:effectLst>
              </a:rPr>
              <a:t>ФЗ</a:t>
            </a:r>
            <a:r>
              <a:rPr lang="ru-RU" sz="1600" dirty="0">
                <a:solidFill>
                  <a:schemeClr val="bg1"/>
                </a:solidFill>
                <a:effectLst>
                  <a:outerShdw blurRad="38100" dist="38100" dir="2700000" algn="tl">
                    <a:srgbClr val="000000">
                      <a:alpha val="43137"/>
                    </a:srgbClr>
                  </a:outerShdw>
                </a:effectLst>
              </a:rPr>
              <a:t>, от 13.07.2020 </a:t>
            </a:r>
            <a:r>
              <a:rPr lang="en-US" sz="1600" dirty="0">
                <a:solidFill>
                  <a:srgbClr val="FFC000"/>
                </a:solidFill>
                <a:effectLst>
                  <a:outerShdw blurRad="38100" dist="38100" dir="2700000" algn="tl">
                    <a:srgbClr val="000000">
                      <a:alpha val="43137"/>
                    </a:srgbClr>
                  </a:outerShdw>
                </a:effectLst>
              </a:rPr>
              <a:t>N 204-</a:t>
            </a:r>
            <a:r>
              <a:rPr lang="ru-RU" sz="1600" dirty="0">
                <a:solidFill>
                  <a:srgbClr val="FFC000"/>
                </a:solidFill>
                <a:effectLst>
                  <a:outerShdw blurRad="38100" dist="38100" dir="2700000" algn="tl">
                    <a:srgbClr val="000000">
                      <a:alpha val="43137"/>
                    </a:srgbClr>
                  </a:outerShdw>
                </a:effectLst>
              </a:rPr>
              <a:t>ФЗ, </a:t>
            </a:r>
            <a:r>
              <a:rPr lang="ru-RU" sz="1600" dirty="0">
                <a:solidFill>
                  <a:schemeClr val="bg1"/>
                </a:solidFill>
                <a:effectLst>
                  <a:outerShdw blurRad="38100" dist="38100" dir="2700000" algn="tl">
                    <a:srgbClr val="000000">
                      <a:alpha val="43137"/>
                    </a:srgbClr>
                  </a:outerShdw>
                </a:effectLst>
              </a:rPr>
              <a:t>от 02.07.2021 </a:t>
            </a:r>
            <a:r>
              <a:rPr lang="en-US" sz="1600" dirty="0">
                <a:solidFill>
                  <a:srgbClr val="FFC000"/>
                </a:solidFill>
                <a:effectLst>
                  <a:outerShdw blurRad="38100" dist="38100" dir="2700000" algn="tl">
                    <a:srgbClr val="000000">
                      <a:alpha val="43137"/>
                    </a:srgbClr>
                  </a:outerShdw>
                </a:effectLst>
              </a:rPr>
              <a:t>N 305-</a:t>
            </a:r>
            <a:r>
              <a:rPr lang="ru-RU" sz="1600" dirty="0">
                <a:solidFill>
                  <a:srgbClr val="FFC000"/>
                </a:solidFill>
                <a:effectLst>
                  <a:outerShdw blurRad="38100" dist="38100" dir="2700000" algn="tl">
                    <a:srgbClr val="000000">
                      <a:alpha val="43137"/>
                    </a:srgbClr>
                  </a:outerShdw>
                </a:effectLst>
              </a:rPr>
              <a:t>ФЗ</a:t>
            </a:r>
            <a:r>
              <a:rPr lang="ru-RU" sz="1600" dirty="0">
                <a:solidFill>
                  <a:schemeClr val="bg1"/>
                </a:solidFill>
                <a:effectLst>
                  <a:outerShdw blurRad="38100" dist="38100" dir="2700000" algn="tl">
                    <a:srgbClr val="000000">
                      <a:alpha val="43137"/>
                    </a:srgbClr>
                  </a:outerShdw>
                </a:effectLst>
              </a:rPr>
              <a:t>, от 29.11.2021 </a:t>
            </a:r>
            <a:r>
              <a:rPr lang="en-US" sz="1600" dirty="0">
                <a:solidFill>
                  <a:srgbClr val="FFC000"/>
                </a:solidFill>
                <a:effectLst>
                  <a:outerShdw blurRad="38100" dist="38100" dir="2700000" algn="tl">
                    <a:srgbClr val="000000">
                      <a:alpha val="43137"/>
                    </a:srgbClr>
                  </a:outerShdw>
                </a:effectLst>
              </a:rPr>
              <a:t>N 382-</a:t>
            </a:r>
            <a:r>
              <a:rPr lang="ru-RU" sz="1600" dirty="0">
                <a:solidFill>
                  <a:srgbClr val="FFC000"/>
                </a:solidFill>
                <a:effectLst>
                  <a:outerShdw blurRad="38100" dist="38100" dir="2700000" algn="tl">
                    <a:srgbClr val="000000">
                      <a:alpha val="43137"/>
                    </a:srgbClr>
                  </a:outerShdw>
                </a:effectLst>
              </a:rPr>
              <a:t>ФЗ, </a:t>
            </a:r>
            <a:r>
              <a:rPr lang="ru-RU" sz="1600" dirty="0" smtClean="0">
                <a:solidFill>
                  <a:srgbClr val="FFC000"/>
                </a:solidFill>
                <a:effectLst>
                  <a:outerShdw blurRad="38100" dist="38100" dir="2700000" algn="tl">
                    <a:srgbClr val="000000">
                      <a:alpha val="43137"/>
                    </a:srgbClr>
                  </a:outerShdw>
                </a:effectLst>
              </a:rPr>
              <a:t/>
            </a:r>
            <a:br>
              <a:rPr lang="ru-RU" sz="1600" dirty="0" smtClean="0">
                <a:solidFill>
                  <a:srgbClr val="FFC000"/>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от </a:t>
            </a:r>
            <a:r>
              <a:rPr lang="ru-RU" sz="1600" dirty="0">
                <a:solidFill>
                  <a:schemeClr val="bg1"/>
                </a:solidFill>
                <a:effectLst>
                  <a:outerShdw blurRad="38100" dist="38100" dir="2700000" algn="tl">
                    <a:srgbClr val="000000">
                      <a:alpha val="43137"/>
                    </a:srgbClr>
                  </a:outerShdw>
                </a:effectLst>
              </a:rPr>
              <a:t>06.03.2022 </a:t>
            </a:r>
            <a:r>
              <a:rPr lang="en-US" sz="1600" dirty="0">
                <a:solidFill>
                  <a:srgbClr val="FFC000"/>
                </a:solidFill>
                <a:effectLst>
                  <a:outerShdw blurRad="38100" dist="38100" dir="2700000" algn="tl">
                    <a:srgbClr val="000000">
                      <a:alpha val="43137"/>
                    </a:srgbClr>
                  </a:outerShdw>
                </a:effectLst>
              </a:rPr>
              <a:t>N 37-</a:t>
            </a:r>
            <a:r>
              <a:rPr lang="ru-RU" sz="1600" dirty="0">
                <a:solidFill>
                  <a:srgbClr val="FFC000"/>
                </a:solidFill>
                <a:effectLst>
                  <a:outerShdw blurRad="38100" dist="38100" dir="2700000" algn="tl">
                    <a:srgbClr val="000000">
                      <a:alpha val="43137"/>
                    </a:srgbClr>
                  </a:outerShdw>
                </a:effectLst>
              </a:rPr>
              <a:t>ФЗ</a:t>
            </a:r>
            <a:r>
              <a:rPr lang="ru-RU" sz="1600" dirty="0">
                <a:solidFill>
                  <a:schemeClr val="bg1"/>
                </a:solidFill>
                <a:effectLst>
                  <a:outerShdw blurRad="38100" dist="38100" dir="2700000" algn="tl">
                    <a:srgbClr val="000000">
                      <a:alpha val="43137"/>
                    </a:srgbClr>
                  </a:outerShdw>
                </a:effectLst>
              </a:rPr>
              <a:t>, от 09.03.2022 </a:t>
            </a:r>
            <a:r>
              <a:rPr lang="en-US" sz="1600" dirty="0">
                <a:solidFill>
                  <a:srgbClr val="FFC000"/>
                </a:solidFill>
                <a:effectLst>
                  <a:outerShdw blurRad="38100" dist="38100" dir="2700000" algn="tl">
                    <a:srgbClr val="000000">
                      <a:alpha val="43137"/>
                    </a:srgbClr>
                  </a:outerShdw>
                </a:effectLst>
              </a:rPr>
              <a:t>N 47-</a:t>
            </a:r>
            <a:r>
              <a:rPr lang="ru-RU" sz="1600" dirty="0">
                <a:solidFill>
                  <a:srgbClr val="FFC000"/>
                </a:solidFill>
                <a:effectLst>
                  <a:outerShdw blurRad="38100" dist="38100" dir="2700000" algn="tl">
                    <a:srgbClr val="000000">
                      <a:alpha val="43137"/>
                    </a:srgbClr>
                  </a:outerShdw>
                </a:effectLst>
              </a:rPr>
              <a:t>ФЗ</a:t>
            </a:r>
            <a:r>
              <a:rPr lang="ru-RU" sz="1600" dirty="0">
                <a:solidFill>
                  <a:schemeClr val="bg1"/>
                </a:solidFill>
                <a:effectLst>
                  <a:outerShdw blurRad="38100" dist="38100" dir="2700000" algn="tl">
                    <a:srgbClr val="000000">
                      <a:alpha val="43137"/>
                    </a:srgbClr>
                  </a:outerShdw>
                </a:effectLst>
              </a:rPr>
              <a:t>, от 26.03.2022 </a:t>
            </a:r>
            <a:r>
              <a:rPr lang="en-US" sz="1600" dirty="0">
                <a:solidFill>
                  <a:srgbClr val="FFC000"/>
                </a:solidFill>
                <a:effectLst>
                  <a:outerShdw blurRad="38100" dist="38100" dir="2700000" algn="tl">
                    <a:srgbClr val="000000">
                      <a:alpha val="43137"/>
                    </a:srgbClr>
                  </a:outerShdw>
                </a:effectLst>
              </a:rPr>
              <a:t>N 66-</a:t>
            </a:r>
            <a:r>
              <a:rPr lang="ru-RU" sz="1600" dirty="0">
                <a:solidFill>
                  <a:srgbClr val="FFC000"/>
                </a:solidFill>
                <a:effectLst>
                  <a:outerShdw blurRad="38100" dist="38100" dir="2700000" algn="tl">
                    <a:srgbClr val="000000">
                      <a:alpha val="43137"/>
                    </a:srgbClr>
                  </a:outerShdw>
                </a:effectLst>
              </a:rPr>
              <a:t>ФЗ, </a:t>
            </a:r>
            <a:r>
              <a:rPr lang="en-US" sz="1600" dirty="0">
                <a:solidFill>
                  <a:srgbClr val="FFC000"/>
                </a:solidFill>
                <a:effectLst>
                  <a:outerShdw blurRad="38100" dist="38100" dir="2700000" algn="tl">
                    <a:srgbClr val="000000">
                      <a:alpha val="43137"/>
                    </a:srgbClr>
                  </a:outerShdw>
                </a:effectLst>
              </a:rPr>
              <a:t>N 67-</a:t>
            </a:r>
            <a:r>
              <a:rPr lang="ru-RU" sz="1600" dirty="0">
                <a:solidFill>
                  <a:srgbClr val="FFC000"/>
                </a:solidFill>
                <a:effectLst>
                  <a:outerShdw blurRad="38100" dist="38100" dir="2700000" algn="tl">
                    <a:srgbClr val="000000">
                      <a:alpha val="43137"/>
                    </a:srgbClr>
                  </a:outerShdw>
                </a:effectLst>
              </a:rPr>
              <a:t>ФЗ</a:t>
            </a:r>
            <a:r>
              <a:rPr lang="ru-RU" sz="1600" dirty="0">
                <a:solidFill>
                  <a:schemeClr val="bg1"/>
                </a:solidFill>
                <a:effectLst>
                  <a:outerShdw blurRad="38100" dist="38100" dir="2700000" algn="tl">
                    <a:srgbClr val="000000">
                      <a:alpha val="43137"/>
                    </a:srgbClr>
                  </a:outerShdw>
                </a:effectLst>
              </a:rPr>
              <a:t>, от 16.04.2022 </a:t>
            </a:r>
            <a:r>
              <a:rPr lang="en-US" sz="1600" dirty="0">
                <a:solidFill>
                  <a:srgbClr val="FFC000"/>
                </a:solidFill>
                <a:effectLst>
                  <a:outerShdw blurRad="38100" dist="38100" dir="2700000" algn="tl">
                    <a:srgbClr val="000000">
                      <a:alpha val="43137"/>
                    </a:srgbClr>
                  </a:outerShdw>
                </a:effectLst>
              </a:rPr>
              <a:t>N 96-</a:t>
            </a:r>
            <a:r>
              <a:rPr lang="ru-RU" sz="1600" dirty="0">
                <a:solidFill>
                  <a:srgbClr val="FFC000"/>
                </a:solidFill>
                <a:effectLst>
                  <a:outerShdw blurRad="38100" dist="38100" dir="2700000" algn="tl">
                    <a:srgbClr val="000000">
                      <a:alpha val="43137"/>
                    </a:srgbClr>
                  </a:outerShdw>
                </a:effectLst>
              </a:rPr>
              <a:t>ФЗ, </a:t>
            </a:r>
            <a:r>
              <a:rPr lang="ru-RU" sz="1600" dirty="0" smtClean="0">
                <a:solidFill>
                  <a:srgbClr val="FFC000"/>
                </a:solidFill>
                <a:effectLst>
                  <a:outerShdw blurRad="38100" dist="38100" dir="2700000" algn="tl">
                    <a:srgbClr val="000000">
                      <a:alpha val="43137"/>
                    </a:srgbClr>
                  </a:outerShdw>
                </a:effectLst>
              </a:rPr>
              <a:t/>
            </a:r>
            <a:br>
              <a:rPr lang="ru-RU" sz="1600" dirty="0" smtClean="0">
                <a:solidFill>
                  <a:srgbClr val="FFC000"/>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от </a:t>
            </a:r>
            <a:r>
              <a:rPr lang="ru-RU" sz="1600" dirty="0">
                <a:solidFill>
                  <a:schemeClr val="bg1"/>
                </a:solidFill>
                <a:effectLst>
                  <a:outerShdw blurRad="38100" dist="38100" dir="2700000" algn="tl">
                    <a:srgbClr val="000000">
                      <a:alpha val="43137"/>
                    </a:srgbClr>
                  </a:outerShdw>
                </a:effectLst>
              </a:rPr>
              <a:t>28.06.2022</a:t>
            </a:r>
            <a:r>
              <a:rPr lang="ru-RU" sz="1600" dirty="0">
                <a:solidFill>
                  <a:srgbClr val="FFC000"/>
                </a:solidFill>
                <a:effectLst>
                  <a:outerShdw blurRad="38100" dist="38100" dir="2700000" algn="tl">
                    <a:srgbClr val="000000">
                      <a:alpha val="43137"/>
                    </a:srgbClr>
                  </a:outerShdw>
                </a:effectLst>
              </a:rPr>
              <a:t> </a:t>
            </a:r>
            <a:r>
              <a:rPr lang="en-US" sz="1600" dirty="0">
                <a:solidFill>
                  <a:srgbClr val="FFC000"/>
                </a:solidFill>
                <a:effectLst>
                  <a:outerShdw blurRad="38100" dist="38100" dir="2700000" algn="tl">
                    <a:srgbClr val="000000">
                      <a:alpha val="43137"/>
                    </a:srgbClr>
                  </a:outerShdw>
                </a:effectLst>
              </a:rPr>
              <a:t>N 196-</a:t>
            </a:r>
            <a:r>
              <a:rPr lang="ru-RU" sz="1600" dirty="0">
                <a:solidFill>
                  <a:srgbClr val="FFC000"/>
                </a:solidFill>
                <a:effectLst>
                  <a:outerShdw blurRad="38100" dist="38100" dir="2700000" algn="tl">
                    <a:srgbClr val="000000">
                      <a:alpha val="43137"/>
                    </a:srgbClr>
                  </a:outerShdw>
                </a:effectLst>
              </a:rPr>
              <a:t>ФЗ, </a:t>
            </a:r>
            <a:r>
              <a:rPr lang="en-US" sz="1600" dirty="0">
                <a:solidFill>
                  <a:srgbClr val="FFC000"/>
                </a:solidFill>
                <a:effectLst>
                  <a:outerShdw blurRad="38100" dist="38100" dir="2700000" algn="tl">
                    <a:srgbClr val="000000">
                      <a:alpha val="43137"/>
                    </a:srgbClr>
                  </a:outerShdw>
                </a:effectLst>
              </a:rPr>
              <a:t>N 208-</a:t>
            </a:r>
            <a:r>
              <a:rPr lang="ru-RU" sz="1600" dirty="0">
                <a:solidFill>
                  <a:srgbClr val="FFC000"/>
                </a:solidFill>
                <a:effectLst>
                  <a:outerShdw blurRad="38100" dist="38100" dir="2700000" algn="tl">
                    <a:srgbClr val="000000">
                      <a:alpha val="43137"/>
                    </a:srgbClr>
                  </a:outerShdw>
                </a:effectLst>
              </a:rPr>
              <a:t>ФЗ</a:t>
            </a:r>
            <a:r>
              <a:rPr lang="ru-RU" sz="1600" dirty="0" smtClean="0">
                <a:solidFill>
                  <a:srgbClr val="FFC000"/>
                </a:solidFill>
                <a:effectLst>
                  <a:outerShdw blurRad="38100" dist="38100" dir="2700000" algn="tl">
                    <a:srgbClr val="000000">
                      <a:alpha val="43137"/>
                    </a:srgbClr>
                  </a:outerShdw>
                </a:effectLst>
              </a:rPr>
              <a:t>, </a:t>
            </a:r>
            <a:r>
              <a:rPr lang="en-US" sz="1600" dirty="0" smtClean="0">
                <a:solidFill>
                  <a:srgbClr val="FFC000"/>
                </a:solidFill>
                <a:effectLst>
                  <a:outerShdw blurRad="38100" dist="38100" dir="2700000" algn="tl">
                    <a:srgbClr val="000000">
                      <a:alpha val="43137"/>
                    </a:srgbClr>
                  </a:outerShdw>
                </a:effectLst>
              </a:rPr>
              <a:t>N 225-</a:t>
            </a:r>
            <a:r>
              <a:rPr lang="ru-RU" sz="1600" dirty="0" smtClean="0">
                <a:solidFill>
                  <a:srgbClr val="FFC000"/>
                </a:solidFill>
                <a:effectLst>
                  <a:outerShdw blurRad="38100" dist="38100" dir="2700000" algn="tl">
                    <a:srgbClr val="000000">
                      <a:alpha val="43137"/>
                    </a:srgbClr>
                  </a:outerShdw>
                </a:effectLst>
              </a:rPr>
              <a:t>ФЗ </a:t>
            </a:r>
            <a:r>
              <a:rPr lang="ru-RU" sz="1600" dirty="0" smtClean="0">
                <a:solidFill>
                  <a:schemeClr val="bg1"/>
                </a:solidFill>
                <a:effectLst>
                  <a:outerShdw blurRad="38100" dist="38100" dir="2700000" algn="tl">
                    <a:srgbClr val="000000">
                      <a:alpha val="43137"/>
                    </a:srgbClr>
                  </a:outerShdw>
                </a:effectLst>
              </a:rPr>
              <a:t>(ред. 21.11.2022), </a:t>
            </a:r>
            <a:r>
              <a:rPr lang="en-US" sz="1600" dirty="0">
                <a:solidFill>
                  <a:srgbClr val="FFC000"/>
                </a:solidFill>
                <a:effectLst>
                  <a:outerShdw blurRad="38100" dist="38100" dir="2700000" algn="tl">
                    <a:srgbClr val="000000">
                      <a:alpha val="43137"/>
                    </a:srgbClr>
                  </a:outerShdw>
                </a:effectLst>
              </a:rPr>
              <a:t>N 234-</a:t>
            </a:r>
            <a:r>
              <a:rPr lang="ru-RU" sz="1600" dirty="0">
                <a:solidFill>
                  <a:srgbClr val="FFC000"/>
                </a:solidFill>
                <a:effectLst>
                  <a:outerShdw blurRad="38100" dist="38100" dir="2700000" algn="tl">
                    <a:srgbClr val="000000">
                      <a:alpha val="43137"/>
                    </a:srgbClr>
                  </a:outerShdw>
                </a:effectLst>
              </a:rPr>
              <a:t>ФЗ</a:t>
            </a:r>
            <a:r>
              <a:rPr lang="ru-RU" sz="1600" dirty="0" smtClean="0">
                <a:solidFill>
                  <a:srgbClr val="FFC000"/>
                </a:solidFill>
                <a:effectLst>
                  <a:outerShdw blurRad="38100" dist="38100" dir="2700000" algn="tl">
                    <a:srgbClr val="000000">
                      <a:alpha val="43137"/>
                    </a:srgbClr>
                  </a:outerShdw>
                </a:effectLst>
              </a:rPr>
              <a:t>, </a:t>
            </a:r>
            <a:br>
              <a:rPr lang="ru-RU" sz="1600" dirty="0" smtClean="0">
                <a:solidFill>
                  <a:srgbClr val="FFC000"/>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от </a:t>
            </a:r>
            <a:r>
              <a:rPr lang="ru-RU" sz="1600" dirty="0">
                <a:solidFill>
                  <a:schemeClr val="bg1"/>
                </a:solidFill>
                <a:effectLst>
                  <a:outerShdw blurRad="38100" dist="38100" dir="2700000" algn="tl">
                    <a:srgbClr val="000000">
                      <a:alpha val="43137"/>
                    </a:srgbClr>
                  </a:outerShdw>
                </a:effectLst>
              </a:rPr>
              <a:t>14.07.2022 </a:t>
            </a:r>
            <a:r>
              <a:rPr lang="en-US" sz="1600" dirty="0">
                <a:solidFill>
                  <a:srgbClr val="FFC000"/>
                </a:solidFill>
                <a:effectLst>
                  <a:outerShdw blurRad="38100" dist="38100" dir="2700000" algn="tl">
                    <a:srgbClr val="000000">
                      <a:alpha val="43137"/>
                    </a:srgbClr>
                  </a:outerShdw>
                </a:effectLst>
              </a:rPr>
              <a:t>N 239-</a:t>
            </a:r>
            <a:r>
              <a:rPr lang="ru-RU" sz="1600" dirty="0">
                <a:solidFill>
                  <a:srgbClr val="FFC000"/>
                </a:solidFill>
                <a:effectLst>
                  <a:outerShdw blurRad="38100" dist="38100" dir="2700000" algn="tl">
                    <a:srgbClr val="000000">
                      <a:alpha val="43137"/>
                    </a:srgbClr>
                  </a:outerShdw>
                </a:effectLst>
              </a:rPr>
              <a:t>ФЗ, </a:t>
            </a:r>
            <a:r>
              <a:rPr lang="en-US" sz="1600" dirty="0">
                <a:solidFill>
                  <a:srgbClr val="FFC000"/>
                </a:solidFill>
                <a:effectLst>
                  <a:outerShdw blurRad="38100" dist="38100" dir="2700000" algn="tl">
                    <a:srgbClr val="000000">
                      <a:alpha val="43137"/>
                    </a:srgbClr>
                  </a:outerShdw>
                </a:effectLst>
              </a:rPr>
              <a:t>N 263-</a:t>
            </a:r>
            <a:r>
              <a:rPr lang="ru-RU" sz="1600" dirty="0">
                <a:solidFill>
                  <a:srgbClr val="FFC000"/>
                </a:solidFill>
                <a:effectLst>
                  <a:outerShdw blurRad="38100" dist="38100" dir="2700000" algn="tl">
                    <a:srgbClr val="000000">
                      <a:alpha val="43137"/>
                    </a:srgbClr>
                  </a:outerShdw>
                </a:effectLst>
              </a:rPr>
              <a:t>ФЗ, </a:t>
            </a:r>
            <a:r>
              <a:rPr lang="en-US" sz="1600" dirty="0">
                <a:solidFill>
                  <a:srgbClr val="FFC000"/>
                </a:solidFill>
                <a:effectLst>
                  <a:outerShdw blurRad="38100" dist="38100" dir="2700000" algn="tl">
                    <a:srgbClr val="000000">
                      <a:alpha val="43137"/>
                    </a:srgbClr>
                  </a:outerShdw>
                </a:effectLst>
              </a:rPr>
              <a:t>N 306-</a:t>
            </a:r>
            <a:r>
              <a:rPr lang="ru-RU" sz="1600" dirty="0">
                <a:solidFill>
                  <a:srgbClr val="FFC000"/>
                </a:solidFill>
                <a:effectLst>
                  <a:outerShdw blurRad="38100" dist="38100" dir="2700000" algn="tl">
                    <a:srgbClr val="000000">
                      <a:alpha val="43137"/>
                    </a:srgbClr>
                  </a:outerShdw>
                </a:effectLst>
              </a:rPr>
              <a:t>ФЗ, </a:t>
            </a:r>
            <a:r>
              <a:rPr lang="en-US" sz="1600" dirty="0">
                <a:solidFill>
                  <a:srgbClr val="FFC000"/>
                </a:solidFill>
                <a:effectLst>
                  <a:outerShdw blurRad="38100" dist="38100" dir="2700000" algn="tl">
                    <a:srgbClr val="000000">
                      <a:alpha val="43137"/>
                    </a:srgbClr>
                  </a:outerShdw>
                </a:effectLst>
              </a:rPr>
              <a:t>N 321-</a:t>
            </a:r>
            <a:r>
              <a:rPr lang="ru-RU" sz="1600" dirty="0">
                <a:solidFill>
                  <a:srgbClr val="FFC000"/>
                </a:solidFill>
                <a:effectLst>
                  <a:outerShdw blurRad="38100" dist="38100" dir="2700000" algn="tl">
                    <a:srgbClr val="000000">
                      <a:alpha val="43137"/>
                    </a:srgbClr>
                  </a:outerShdw>
                </a:effectLst>
              </a:rPr>
              <a:t>ФЗ, </a:t>
            </a:r>
            <a:r>
              <a:rPr lang="en-US" sz="1600" dirty="0">
                <a:solidFill>
                  <a:srgbClr val="FFC000"/>
                </a:solidFill>
                <a:effectLst>
                  <a:outerShdw blurRad="38100" dist="38100" dir="2700000" algn="tl">
                    <a:srgbClr val="000000">
                      <a:alpha val="43137"/>
                    </a:srgbClr>
                  </a:outerShdw>
                </a:effectLst>
              </a:rPr>
              <a:t>N 323-</a:t>
            </a:r>
            <a:r>
              <a:rPr lang="ru-RU" sz="1600" dirty="0">
                <a:solidFill>
                  <a:srgbClr val="FFC000"/>
                </a:solidFill>
                <a:effectLst>
                  <a:outerShdw blurRad="38100" dist="38100" dir="2700000" algn="tl">
                    <a:srgbClr val="000000">
                      <a:alpha val="43137"/>
                    </a:srgbClr>
                  </a:outerShdw>
                </a:effectLst>
              </a:rPr>
              <a:t>ФЗ, </a:t>
            </a:r>
            <a:r>
              <a:rPr lang="en-US" sz="1600" dirty="0">
                <a:solidFill>
                  <a:srgbClr val="FFC000"/>
                </a:solidFill>
                <a:effectLst>
                  <a:outerShdw blurRad="38100" dist="38100" dir="2700000" algn="tl">
                    <a:srgbClr val="000000">
                      <a:alpha val="43137"/>
                    </a:srgbClr>
                  </a:outerShdw>
                </a:effectLst>
              </a:rPr>
              <a:t>N 334-</a:t>
            </a:r>
            <a:r>
              <a:rPr lang="ru-RU" sz="1600" dirty="0">
                <a:solidFill>
                  <a:srgbClr val="FFC000"/>
                </a:solidFill>
                <a:effectLst>
                  <a:outerShdw blurRad="38100" dist="38100" dir="2700000" algn="tl">
                    <a:srgbClr val="000000">
                      <a:alpha val="43137"/>
                    </a:srgbClr>
                  </a:outerShdw>
                </a:effectLst>
              </a:rPr>
              <a:t>ФЗ, </a:t>
            </a:r>
            <a:r>
              <a:rPr lang="en-US" sz="1600" dirty="0">
                <a:solidFill>
                  <a:srgbClr val="FFC000"/>
                </a:solidFill>
                <a:effectLst>
                  <a:outerShdw blurRad="38100" dist="38100" dir="2700000" algn="tl">
                    <a:srgbClr val="000000">
                      <a:alpha val="43137"/>
                    </a:srgbClr>
                  </a:outerShdw>
                </a:effectLst>
              </a:rPr>
              <a:t>N 347-</a:t>
            </a:r>
            <a:r>
              <a:rPr lang="ru-RU" sz="1600" dirty="0">
                <a:solidFill>
                  <a:srgbClr val="FFC000"/>
                </a:solidFill>
                <a:effectLst>
                  <a:outerShdw blurRad="38100" dist="38100" dir="2700000" algn="tl">
                    <a:srgbClr val="000000">
                      <a:alpha val="43137"/>
                    </a:srgbClr>
                  </a:outerShdw>
                </a:effectLst>
              </a:rPr>
              <a:t>ФЗ</a:t>
            </a:r>
            <a:r>
              <a:rPr lang="ru-RU" sz="1600" dirty="0">
                <a:solidFill>
                  <a:schemeClr val="bg1"/>
                </a:solidFill>
                <a:effectLst>
                  <a:outerShdw blurRad="38100" dist="38100" dir="2700000" algn="tl">
                    <a:srgbClr val="000000">
                      <a:alpha val="43137"/>
                    </a:srgbClr>
                  </a:outerShdw>
                </a:effectLst>
              </a:rPr>
              <a:t>, </a:t>
            </a:r>
            <a:r>
              <a:rPr lang="ru-RU" sz="1600" dirty="0" smtClean="0">
                <a:solidFill>
                  <a:schemeClr val="bg1"/>
                </a:solidFill>
                <a:effectLst>
                  <a:outerShdw blurRad="38100" dist="38100" dir="2700000" algn="tl">
                    <a:srgbClr val="000000">
                      <a:alpha val="43137"/>
                    </a:srgbClr>
                  </a:outerShdw>
                </a:effectLst>
              </a:rPr>
              <a:t/>
            </a:r>
            <a:br>
              <a:rPr lang="ru-RU" sz="1600" dirty="0" smtClean="0">
                <a:solidFill>
                  <a:schemeClr val="bg1"/>
                </a:solidFill>
                <a:effectLst>
                  <a:outerShdw blurRad="38100" dist="38100" dir="2700000" algn="tl">
                    <a:srgbClr val="000000">
                      <a:alpha val="43137"/>
                    </a:srgbClr>
                  </a:outerShdw>
                </a:effectLst>
              </a:rPr>
            </a:br>
            <a:r>
              <a:rPr lang="ru-RU" sz="1600" dirty="0" smtClean="0">
                <a:solidFill>
                  <a:schemeClr val="bg1"/>
                </a:solidFill>
                <a:effectLst>
                  <a:outerShdw blurRad="38100" dist="38100" dir="2700000" algn="tl">
                    <a:srgbClr val="000000">
                      <a:alpha val="43137"/>
                    </a:srgbClr>
                  </a:outerShdw>
                </a:effectLst>
              </a:rPr>
              <a:t>от </a:t>
            </a:r>
            <a:r>
              <a:rPr lang="ru-RU" sz="1600" dirty="0">
                <a:solidFill>
                  <a:schemeClr val="bg1"/>
                </a:solidFill>
                <a:effectLst>
                  <a:outerShdw blurRad="38100" dist="38100" dir="2700000" algn="tl">
                    <a:srgbClr val="000000">
                      <a:alpha val="43137"/>
                    </a:srgbClr>
                  </a:outerShdw>
                </a:effectLst>
              </a:rPr>
              <a:t>04.11.2022 </a:t>
            </a:r>
            <a:r>
              <a:rPr lang="en-US" sz="1600" dirty="0">
                <a:solidFill>
                  <a:srgbClr val="FFC000"/>
                </a:solidFill>
                <a:effectLst>
                  <a:outerShdw blurRad="38100" dist="38100" dir="2700000" algn="tl">
                    <a:srgbClr val="000000">
                      <a:alpha val="43137"/>
                    </a:srgbClr>
                  </a:outerShdw>
                </a:effectLst>
              </a:rPr>
              <a:t>N 430-</a:t>
            </a:r>
            <a:r>
              <a:rPr lang="ru-RU" sz="1600" dirty="0">
                <a:solidFill>
                  <a:srgbClr val="FFC000"/>
                </a:solidFill>
                <a:effectLst>
                  <a:outerShdw blurRad="38100" dist="38100" dir="2700000" algn="tl">
                    <a:srgbClr val="000000">
                      <a:alpha val="43137"/>
                    </a:srgbClr>
                  </a:outerShdw>
                </a:effectLst>
              </a:rPr>
              <a:t>ФЗ, </a:t>
            </a:r>
            <a:r>
              <a:rPr lang="en-US" sz="1600" dirty="0">
                <a:solidFill>
                  <a:srgbClr val="FFC000"/>
                </a:solidFill>
                <a:effectLst>
                  <a:outerShdw blurRad="38100" dist="38100" dir="2700000" algn="tl">
                    <a:srgbClr val="000000">
                      <a:alpha val="43137"/>
                    </a:srgbClr>
                  </a:outerShdw>
                </a:effectLst>
              </a:rPr>
              <a:t>N 435-</a:t>
            </a:r>
            <a:r>
              <a:rPr lang="ru-RU" sz="1600" dirty="0">
                <a:solidFill>
                  <a:srgbClr val="FFC000"/>
                </a:solidFill>
                <a:effectLst>
                  <a:outerShdw blurRad="38100" dist="38100" dir="2700000" algn="tl">
                    <a:srgbClr val="000000">
                      <a:alpha val="43137"/>
                    </a:srgbClr>
                  </a:outerShdw>
                </a:effectLst>
              </a:rPr>
              <a:t>ФЗ</a:t>
            </a:r>
            <a:r>
              <a:rPr lang="ru-RU" sz="1600" dirty="0">
                <a:solidFill>
                  <a:schemeClr val="bg1"/>
                </a:solidFill>
                <a:effectLst>
                  <a:outerShdw blurRad="38100" dist="38100" dir="2700000" algn="tl">
                    <a:srgbClr val="000000">
                      <a:alpha val="43137"/>
                    </a:srgbClr>
                  </a:outerShdw>
                </a:effectLst>
              </a:rPr>
              <a:t>, от 21.11.2022 </a:t>
            </a:r>
            <a:r>
              <a:rPr lang="en-US" sz="1600" dirty="0">
                <a:solidFill>
                  <a:srgbClr val="FFC000"/>
                </a:solidFill>
                <a:effectLst>
                  <a:outerShdw blurRad="38100" dist="38100" dir="2700000" algn="tl">
                    <a:srgbClr val="000000">
                      <a:alpha val="43137"/>
                    </a:srgbClr>
                  </a:outerShdw>
                </a:effectLst>
              </a:rPr>
              <a:t>N 440-</a:t>
            </a:r>
            <a:r>
              <a:rPr lang="ru-RU" sz="1600" dirty="0">
                <a:solidFill>
                  <a:srgbClr val="FFC000"/>
                </a:solidFill>
                <a:effectLst>
                  <a:outerShdw blurRad="38100" dist="38100" dir="2700000" algn="tl">
                    <a:srgbClr val="000000">
                      <a:alpha val="43137"/>
                    </a:srgbClr>
                  </a:outerShdw>
                </a:effectLst>
              </a:rPr>
              <a:t>ФЗ, </a:t>
            </a:r>
            <a:r>
              <a:rPr lang="en-US" sz="1600" dirty="0">
                <a:solidFill>
                  <a:srgbClr val="FFC000"/>
                </a:solidFill>
                <a:effectLst>
                  <a:outerShdw blurRad="38100" dist="38100" dir="2700000" algn="tl">
                    <a:srgbClr val="000000">
                      <a:alpha val="43137"/>
                    </a:srgbClr>
                  </a:outerShdw>
                </a:effectLst>
              </a:rPr>
              <a:t>N 442-</a:t>
            </a:r>
            <a:r>
              <a:rPr lang="ru-RU" sz="1600" dirty="0">
                <a:solidFill>
                  <a:srgbClr val="FFC000"/>
                </a:solidFill>
                <a:effectLst>
                  <a:outerShdw blurRad="38100" dist="38100" dir="2700000" algn="tl">
                    <a:srgbClr val="000000">
                      <a:alpha val="43137"/>
                    </a:srgbClr>
                  </a:outerShdw>
                </a:effectLst>
              </a:rPr>
              <a:t>ФЗ, </a:t>
            </a:r>
            <a:r>
              <a:rPr lang="en-US" sz="1600" dirty="0">
                <a:solidFill>
                  <a:srgbClr val="FFC000"/>
                </a:solidFill>
                <a:effectLst>
                  <a:outerShdw blurRad="38100" dist="38100" dir="2700000" algn="tl">
                    <a:srgbClr val="000000">
                      <a:alpha val="43137"/>
                    </a:srgbClr>
                  </a:outerShdw>
                </a:effectLst>
              </a:rPr>
              <a:t>N 443-</a:t>
            </a:r>
            <a:r>
              <a:rPr lang="ru-RU" sz="1600" dirty="0">
                <a:solidFill>
                  <a:srgbClr val="FFC000"/>
                </a:solidFill>
                <a:effectLst>
                  <a:outerShdw blurRad="38100" dist="38100" dir="2700000" algn="tl">
                    <a:srgbClr val="000000">
                      <a:alpha val="43137"/>
                    </a:srgbClr>
                  </a:outerShdw>
                </a:effectLst>
              </a:rPr>
              <a:t>ФЗ</a:t>
            </a:r>
            <a:r>
              <a:rPr lang="ru-RU" sz="1600" dirty="0">
                <a:solidFill>
                  <a:schemeClr val="bg1"/>
                </a:solidFill>
                <a:effectLst>
                  <a:outerShdw blurRad="38100" dist="38100" dir="2700000" algn="tl">
                    <a:srgbClr val="000000">
                      <a:alpha val="43137"/>
                    </a:srgbClr>
                  </a:outerShdw>
                </a:effectLst>
              </a:rPr>
              <a:t/>
            </a:r>
            <a:br>
              <a:rPr lang="ru-RU" sz="1600" dirty="0">
                <a:solidFill>
                  <a:schemeClr val="bg1"/>
                </a:solidFill>
                <a:effectLst>
                  <a:outerShdw blurRad="38100" dist="38100" dir="2700000" algn="tl">
                    <a:srgbClr val="000000">
                      <a:alpha val="43137"/>
                    </a:srgbClr>
                  </a:outerShdw>
                </a:effectLst>
              </a:rPr>
            </a:br>
            <a:r>
              <a:rPr lang="ru-RU" sz="1800" dirty="0" smtClean="0">
                <a:solidFill>
                  <a:schemeClr val="bg1"/>
                </a:solidFill>
              </a:rPr>
              <a:t/>
            </a:r>
            <a:br>
              <a:rPr lang="ru-RU" sz="1800" dirty="0" smtClean="0">
                <a:solidFill>
                  <a:schemeClr val="bg1"/>
                </a:solidFill>
              </a:rPr>
            </a:br>
            <a:r>
              <a:rPr lang="ru-RU" sz="2000" dirty="0" smtClean="0">
                <a:solidFill>
                  <a:schemeClr val="bg1"/>
                </a:solidFill>
              </a:rPr>
              <a:t/>
            </a:r>
            <a:br>
              <a:rPr lang="ru-RU" sz="2000" dirty="0" smtClean="0">
                <a:solidFill>
                  <a:schemeClr val="bg1"/>
                </a:solidFill>
              </a:rPr>
            </a:br>
            <a:r>
              <a:rPr lang="ru-RU" sz="2400" b="0" dirty="0" smtClean="0">
                <a:solidFill>
                  <a:schemeClr val="bg1"/>
                </a:solidFill>
              </a:rPr>
              <a:t/>
            </a:r>
            <a:br>
              <a:rPr lang="ru-RU" sz="2400" b="0" dirty="0" smtClean="0">
                <a:solidFill>
                  <a:schemeClr val="bg1"/>
                </a:solidFill>
              </a:rPr>
            </a:br>
            <a:endParaRPr lang="ru-RU" sz="2400" dirty="0">
              <a:solidFill>
                <a:schemeClr val="bg1"/>
              </a:solidFill>
            </a:endParaRPr>
          </a:p>
        </p:txBody>
      </p:sp>
    </p:spTree>
    <p:extLst>
      <p:ext uri="{BB962C8B-B14F-4D97-AF65-F5344CB8AC3E}">
        <p14:creationId xmlns:p14="http://schemas.microsoft.com/office/powerpoint/2010/main" val="3701025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79512" y="0"/>
            <a:ext cx="8964488" cy="5133081"/>
          </a:xfrm>
          <a:ln/>
        </p:spPr>
        <p:style>
          <a:lnRef idx="0">
            <a:schemeClr val="accent2"/>
          </a:lnRef>
          <a:fillRef idx="3">
            <a:schemeClr val="accent2"/>
          </a:fillRef>
          <a:effectRef idx="3">
            <a:schemeClr val="accent2"/>
          </a:effectRef>
          <a:fontRef idx="minor">
            <a:schemeClr val="lt1"/>
          </a:fontRef>
        </p:style>
        <p:txBody>
          <a:bodyPr>
            <a:normAutofit/>
          </a:bodyPr>
          <a:lstStyle/>
          <a:p>
            <a:pPr algn="ctr">
              <a:lnSpc>
                <a:spcPct val="150000"/>
              </a:lnSpc>
            </a:pPr>
            <a:r>
              <a:rPr lang="ru-RU" sz="2400" dirty="0" smtClean="0">
                <a:solidFill>
                  <a:schemeClr val="bg1"/>
                </a:solidFill>
              </a:rPr>
              <a:t/>
            </a:r>
            <a:br>
              <a:rPr lang="ru-RU" sz="2400" dirty="0" smtClean="0">
                <a:solidFill>
                  <a:schemeClr val="bg1"/>
                </a:solidFill>
              </a:rPr>
            </a:br>
            <a:r>
              <a:rPr lang="ru-RU" sz="1800" dirty="0" smtClean="0">
                <a:solidFill>
                  <a:schemeClr val="bg1"/>
                </a:solidFill>
              </a:rPr>
              <a:t/>
            </a:r>
            <a:br>
              <a:rPr lang="ru-RU" sz="1800" dirty="0" smtClean="0">
                <a:solidFill>
                  <a:schemeClr val="bg1"/>
                </a:solidFill>
              </a:rPr>
            </a:br>
            <a:r>
              <a:rPr lang="ru-RU" sz="2000" dirty="0" smtClean="0">
                <a:solidFill>
                  <a:schemeClr val="bg1"/>
                </a:solidFill>
              </a:rPr>
              <a:t/>
            </a:r>
            <a:br>
              <a:rPr lang="ru-RU" sz="2000" dirty="0" smtClean="0">
                <a:solidFill>
                  <a:schemeClr val="bg1"/>
                </a:solidFill>
              </a:rPr>
            </a:br>
            <a:r>
              <a:rPr lang="ru-RU" sz="2400" b="0" dirty="0" smtClean="0">
                <a:solidFill>
                  <a:schemeClr val="bg1"/>
                </a:solidFill>
              </a:rPr>
              <a:t/>
            </a:r>
            <a:br>
              <a:rPr lang="ru-RU" sz="2400" b="0" dirty="0" smtClean="0">
                <a:solidFill>
                  <a:schemeClr val="bg1"/>
                </a:solidFill>
              </a:rPr>
            </a:br>
            <a:endParaRPr lang="ru-RU" sz="2400" dirty="0">
              <a:solidFill>
                <a:schemeClr val="bg1"/>
              </a:solidFill>
            </a:endParaRPr>
          </a:p>
        </p:txBody>
      </p:sp>
      <p:graphicFrame>
        <p:nvGraphicFramePr>
          <p:cNvPr id="2" name="Диаграмма 1"/>
          <p:cNvGraphicFramePr/>
          <p:nvPr>
            <p:extLst>
              <p:ext uri="{D42A27DB-BD31-4B8C-83A1-F6EECF244321}">
                <p14:modId xmlns:p14="http://schemas.microsoft.com/office/powerpoint/2010/main" val="2472628287"/>
              </p:ext>
            </p:extLst>
          </p:nvPr>
        </p:nvGraphicFramePr>
        <p:xfrm>
          <a:off x="426203" y="209227"/>
          <a:ext cx="8580145" cy="474248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65987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84262" y="0"/>
            <a:ext cx="9059738" cy="5143500"/>
          </a:xfrm>
          <a:ln/>
        </p:spPr>
        <p:style>
          <a:lnRef idx="0">
            <a:schemeClr val="accent2"/>
          </a:lnRef>
          <a:fillRef idx="3">
            <a:schemeClr val="accent2"/>
          </a:fillRef>
          <a:effectRef idx="3">
            <a:schemeClr val="accent2"/>
          </a:effectRef>
          <a:fontRef idx="minor">
            <a:schemeClr val="lt1"/>
          </a:fontRef>
        </p:style>
        <p:txBody>
          <a:bodyPr>
            <a:normAutofit/>
          </a:bodyPr>
          <a:lstStyle/>
          <a:p>
            <a:pPr algn="ctr">
              <a:lnSpc>
                <a:spcPct val="150000"/>
              </a:lnSpc>
            </a:pPr>
            <a:r>
              <a:rPr lang="ru-RU" sz="1600" i="1" dirty="0" smtClean="0">
                <a:solidFill>
                  <a:schemeClr val="bg1"/>
                </a:solidFill>
                <a:effectLst>
                  <a:outerShdw blurRad="38100" dist="38100" dir="2700000" algn="tl">
                    <a:srgbClr val="000000">
                      <a:alpha val="43137"/>
                    </a:srgbClr>
                  </a:outerShdw>
                </a:effectLst>
              </a:rPr>
              <a:t/>
            </a:r>
            <a:br>
              <a:rPr lang="ru-RU" sz="1600" i="1" dirty="0" smtClean="0">
                <a:solidFill>
                  <a:schemeClr val="bg1"/>
                </a:solidFill>
                <a:effectLst>
                  <a:outerShdw blurRad="38100" dist="38100" dir="2700000" algn="tl">
                    <a:srgbClr val="000000">
                      <a:alpha val="43137"/>
                    </a:srgbClr>
                  </a:outerShdw>
                </a:effectLst>
              </a:rPr>
            </a:br>
            <a:r>
              <a:rPr lang="ru-RU" sz="1800" i="1" u="sng" dirty="0" smtClean="0">
                <a:solidFill>
                  <a:schemeClr val="bg1"/>
                </a:solidFill>
                <a:effectLst>
                  <a:outerShdw blurRad="38100" dist="38100" dir="2700000" algn="tl">
                    <a:srgbClr val="000000">
                      <a:alpha val="43137"/>
                    </a:srgbClr>
                  </a:outerShdw>
                </a:effectLst>
              </a:rPr>
              <a:t>ЕДИНЫЙ НАЛОГОВЫЙ ПЛАТЕЖ (ЕНП)</a:t>
            </a:r>
            <a:br>
              <a:rPr lang="ru-RU" sz="1800" i="1" u="sng" dirty="0" smtClean="0">
                <a:solidFill>
                  <a:schemeClr val="bg1"/>
                </a:solidFill>
                <a:effectLst>
                  <a:outerShdw blurRad="38100" dist="38100" dir="2700000" algn="tl">
                    <a:srgbClr val="000000">
                      <a:alpha val="43137"/>
                    </a:srgbClr>
                  </a:outerShdw>
                </a:effectLst>
              </a:rPr>
            </a:br>
            <a:r>
              <a:rPr lang="ru-RU" sz="1800" i="1" u="sng" dirty="0" smtClean="0">
                <a:solidFill>
                  <a:schemeClr val="bg1"/>
                </a:solidFill>
                <a:effectLst>
                  <a:outerShdw blurRad="38100" dist="38100" dir="2700000" algn="tl">
                    <a:srgbClr val="000000">
                      <a:alpha val="43137"/>
                    </a:srgbClr>
                  </a:outerShdw>
                </a:effectLst>
              </a:rPr>
              <a:t/>
            </a:r>
            <a:br>
              <a:rPr lang="ru-RU" sz="1800" i="1" u="sng"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Уплачивать почти все налоги, сборы, страховые взносы организации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и физические лица (в т. ч. ИП) должны единым налоговым платежом (ЕНП).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Налоговая инспекция сама распределит поступившие средства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в счет исполнения обязанности.</a:t>
            </a:r>
            <a:r>
              <a:rPr lang="en-US" sz="1800" i="1" u="sng" dirty="0" smtClean="0">
                <a:solidFill>
                  <a:schemeClr val="bg1"/>
                </a:solidFill>
                <a:effectLst>
                  <a:outerShdw blurRad="38100" dist="38100" dir="2700000" algn="tl">
                    <a:srgbClr val="000000">
                      <a:alpha val="43137"/>
                    </a:srgbClr>
                  </a:outerShdw>
                </a:effectLst>
              </a:rPr>
              <a:t/>
            </a:r>
            <a:br>
              <a:rPr lang="en-US" sz="1800" i="1" u="sng" dirty="0" smtClean="0">
                <a:solidFill>
                  <a:schemeClr val="bg1"/>
                </a:solidFill>
                <a:effectLst>
                  <a:outerShdw blurRad="38100" dist="38100" dir="2700000" algn="tl">
                    <a:srgbClr val="000000">
                      <a:alpha val="43137"/>
                    </a:srgbClr>
                  </a:outerShdw>
                </a:effectLst>
              </a:rPr>
            </a:br>
            <a:r>
              <a:rPr lang="ru-RU" sz="1800" i="1" u="sng" dirty="0" smtClean="0">
                <a:solidFill>
                  <a:schemeClr val="bg1"/>
                </a:solidFill>
                <a:effectLst>
                  <a:outerShdw blurRad="38100" dist="38100" dir="2700000" algn="tl">
                    <a:srgbClr val="000000">
                      <a:alpha val="43137"/>
                    </a:srgbClr>
                  </a:outerShdw>
                </a:effectLst>
              </a:rPr>
              <a:t/>
            </a:r>
            <a:br>
              <a:rPr lang="ru-RU" sz="1800" i="1" u="sng" dirty="0" smtClean="0">
                <a:solidFill>
                  <a:schemeClr val="bg1"/>
                </a:solidFill>
                <a:effectLst>
                  <a:outerShdw blurRad="38100" dist="38100" dir="2700000" algn="tl">
                    <a:srgbClr val="000000">
                      <a:alpha val="43137"/>
                    </a:srgbClr>
                  </a:outerShdw>
                </a:effectLst>
              </a:rPr>
            </a:br>
            <a:r>
              <a:rPr lang="ru-RU" sz="1600" i="1" u="sng" dirty="0" smtClean="0">
                <a:solidFill>
                  <a:srgbClr val="FFC000"/>
                </a:solidFill>
                <a:effectLst>
                  <a:outerShdw blurRad="38100" dist="38100" dir="2700000" algn="tl">
                    <a:srgbClr val="000000">
                      <a:alpha val="43137"/>
                    </a:srgbClr>
                  </a:outerShdw>
                </a:effectLst>
              </a:rPr>
              <a:t>(</a:t>
            </a:r>
            <a:r>
              <a:rPr lang="ru-RU" sz="1400" i="1" dirty="0" smtClean="0">
                <a:solidFill>
                  <a:srgbClr val="FFC000"/>
                </a:solidFill>
                <a:effectLst>
                  <a:outerShdw blurRad="38100" dist="38100" dir="2700000" algn="tl">
                    <a:srgbClr val="000000">
                      <a:alpha val="43137"/>
                    </a:srgbClr>
                  </a:outerShdw>
                </a:effectLst>
              </a:rPr>
              <a:t>Федеральный закон от 14.07.2022 № 263-ФЗ)</a:t>
            </a:r>
            <a:r>
              <a:rPr lang="ru-RU" sz="1300" dirty="0" smtClean="0">
                <a:solidFill>
                  <a:srgbClr val="FFC000"/>
                </a:solidFill>
                <a:effectLst>
                  <a:outerShdw blurRad="38100" dist="38100" dir="2700000" algn="tl">
                    <a:srgbClr val="000000">
                      <a:alpha val="43137"/>
                    </a:srgbClr>
                  </a:outerShdw>
                </a:effectLst>
              </a:rPr>
              <a:t/>
            </a:r>
            <a:br>
              <a:rPr lang="ru-RU" sz="1300" dirty="0" smtClean="0">
                <a:solidFill>
                  <a:srgbClr val="FFC000"/>
                </a:solidFill>
                <a:effectLst>
                  <a:outerShdw blurRad="38100" dist="38100" dir="2700000" algn="tl">
                    <a:srgbClr val="000000">
                      <a:alpha val="43137"/>
                    </a:srgbClr>
                  </a:outerShdw>
                </a:effectLst>
              </a:rPr>
            </a:br>
            <a:endParaRPr lang="ru-RU" sz="1300"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22848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33349" y="0"/>
            <a:ext cx="9010651" cy="5143500"/>
          </a:xfrm>
          <a:ln/>
        </p:spPr>
        <p:style>
          <a:lnRef idx="0">
            <a:schemeClr val="accent2"/>
          </a:lnRef>
          <a:fillRef idx="3">
            <a:schemeClr val="accent2"/>
          </a:fillRef>
          <a:effectRef idx="3">
            <a:schemeClr val="accent2"/>
          </a:effectRef>
          <a:fontRef idx="minor">
            <a:schemeClr val="lt1"/>
          </a:fontRef>
        </p:style>
        <p:txBody>
          <a:bodyPr>
            <a:normAutofit/>
          </a:bodyPr>
          <a:lstStyle/>
          <a:p>
            <a:pPr algn="ctr">
              <a:lnSpc>
                <a:spcPct val="100000"/>
              </a:lnSpc>
            </a:pPr>
            <a:r>
              <a:rPr lang="ru-RU" sz="1400" dirty="0" smtClean="0">
                <a:solidFill>
                  <a:schemeClr val="bg1">
                    <a:lumMod val="75000"/>
                  </a:schemeClr>
                </a:solidFill>
                <a:effectLst>
                  <a:outerShdw blurRad="38100" dist="38100" dir="2700000" algn="tl">
                    <a:srgbClr val="000000">
                      <a:alpha val="43137"/>
                    </a:srgbClr>
                  </a:outerShdw>
                </a:effectLst>
              </a:rPr>
              <a:t/>
            </a:r>
            <a:br>
              <a:rPr lang="ru-RU" sz="1400" dirty="0" smtClean="0">
                <a:solidFill>
                  <a:schemeClr val="bg1">
                    <a:lumMod val="75000"/>
                  </a:schemeClr>
                </a:solidFill>
                <a:effectLst>
                  <a:outerShdw blurRad="38100" dist="38100" dir="2700000" algn="tl">
                    <a:srgbClr val="000000">
                      <a:alpha val="43137"/>
                    </a:srgbClr>
                  </a:outerShdw>
                </a:effectLst>
              </a:rPr>
            </a:br>
            <a:r>
              <a:rPr lang="ru-RU" sz="1400" dirty="0">
                <a:solidFill>
                  <a:schemeClr val="bg1">
                    <a:lumMod val="75000"/>
                  </a:schemeClr>
                </a:solidFill>
                <a:effectLst>
                  <a:outerShdw blurRad="38100" dist="38100" dir="2700000" algn="tl">
                    <a:srgbClr val="000000">
                      <a:alpha val="43137"/>
                    </a:srgbClr>
                  </a:outerShdw>
                </a:effectLst>
              </a:rPr>
              <a:t/>
            </a:r>
            <a:br>
              <a:rPr lang="ru-RU" sz="1400" dirty="0">
                <a:solidFill>
                  <a:schemeClr val="bg1">
                    <a:lumMod val="75000"/>
                  </a:schemeClr>
                </a:solidFill>
                <a:effectLst>
                  <a:outerShdw blurRad="38100" dist="38100" dir="2700000" algn="tl">
                    <a:srgbClr val="000000">
                      <a:alpha val="43137"/>
                    </a:srgbClr>
                  </a:outerShdw>
                </a:effectLst>
              </a:rPr>
            </a:br>
            <a:r>
              <a:rPr lang="ru-RU" sz="1400" dirty="0" smtClean="0">
                <a:solidFill>
                  <a:schemeClr val="bg1">
                    <a:lumMod val="75000"/>
                  </a:schemeClr>
                </a:solidFill>
                <a:effectLst>
                  <a:outerShdw blurRad="38100" dist="38100" dir="2700000" algn="tl">
                    <a:srgbClr val="000000">
                      <a:alpha val="43137"/>
                    </a:srgbClr>
                  </a:outerShdw>
                </a:effectLst>
              </a:rPr>
              <a:t/>
            </a:r>
            <a:br>
              <a:rPr lang="ru-RU" sz="1400" dirty="0" smtClean="0">
                <a:solidFill>
                  <a:schemeClr val="bg1">
                    <a:lumMod val="75000"/>
                  </a:schemeClr>
                </a:solidFill>
                <a:effectLst>
                  <a:outerShdw blurRad="38100" dist="38100" dir="2700000" algn="tl">
                    <a:srgbClr val="000000">
                      <a:alpha val="43137"/>
                    </a:srgbClr>
                  </a:outerShdw>
                </a:effectLst>
              </a:rPr>
            </a:br>
            <a:r>
              <a:rPr lang="ru-RU" sz="1800" u="sng" dirty="0" smtClean="0">
                <a:solidFill>
                  <a:schemeClr val="bg1"/>
                </a:solidFill>
                <a:effectLst>
                  <a:outerShdw blurRad="38100" dist="38100" dir="2700000" algn="tl">
                    <a:srgbClr val="000000">
                      <a:alpha val="43137"/>
                    </a:srgbClr>
                  </a:outerShdw>
                </a:effectLst>
              </a:rPr>
              <a:t>Статья </a:t>
            </a:r>
            <a:r>
              <a:rPr lang="ru-RU" sz="1800" u="sng" dirty="0">
                <a:solidFill>
                  <a:schemeClr val="bg1"/>
                </a:solidFill>
                <a:effectLst>
                  <a:outerShdw blurRad="38100" dist="38100" dir="2700000" algn="tl">
                    <a:srgbClr val="000000">
                      <a:alpha val="43137"/>
                    </a:srgbClr>
                  </a:outerShdw>
                </a:effectLst>
              </a:rPr>
              <a:t>11.3. Единый налоговый платеж. Единый налоговый счет</a:t>
            </a:r>
            <a:br>
              <a:rPr lang="ru-RU" sz="1800" u="sng" dirty="0">
                <a:solidFill>
                  <a:schemeClr val="bg1"/>
                </a:solidFill>
                <a:effectLst>
                  <a:outerShdw blurRad="38100" dist="38100" dir="2700000" algn="tl">
                    <a:srgbClr val="000000">
                      <a:alpha val="43137"/>
                    </a:srgbClr>
                  </a:outerShdw>
                </a:effectLst>
              </a:rPr>
            </a:br>
            <a:r>
              <a:rPr lang="ru-RU" sz="1400" dirty="0">
                <a:solidFill>
                  <a:srgbClr val="FFC000"/>
                </a:solidFill>
                <a:effectLst>
                  <a:outerShdw blurRad="38100" dist="38100" dir="2700000" algn="tl">
                    <a:srgbClr val="000000">
                      <a:alpha val="43137"/>
                    </a:srgbClr>
                  </a:outerShdw>
                </a:effectLst>
              </a:rPr>
              <a:t>(введена Федеральным законом от 14.07.2022 N 263-ФЗ</a:t>
            </a:r>
            <a:r>
              <a:rPr lang="ru-RU" sz="1400" dirty="0" smtClean="0">
                <a:solidFill>
                  <a:srgbClr val="FFC000"/>
                </a:solidFill>
                <a:effectLst>
                  <a:outerShdw blurRad="38100" dist="38100" dir="2700000" algn="tl">
                    <a:srgbClr val="000000">
                      <a:alpha val="43137"/>
                    </a:srgbClr>
                  </a:outerShdw>
                </a:effectLst>
              </a:rPr>
              <a:t>)</a:t>
            </a:r>
            <a:br>
              <a:rPr lang="ru-RU" sz="1400" dirty="0" smtClean="0">
                <a:solidFill>
                  <a:srgbClr val="FFC000"/>
                </a:solidFill>
                <a:effectLst>
                  <a:outerShdw blurRad="38100" dist="38100" dir="2700000" algn="tl">
                    <a:srgbClr val="000000">
                      <a:alpha val="43137"/>
                    </a:srgbClr>
                  </a:outerShdw>
                </a:effectLst>
              </a:rPr>
            </a:br>
            <a:r>
              <a:rPr lang="ru-RU" sz="1400" dirty="0">
                <a:solidFill>
                  <a:srgbClr val="FFC000"/>
                </a:solidFill>
                <a:effectLst>
                  <a:outerShdw blurRad="38100" dist="38100" dir="2700000" algn="tl">
                    <a:srgbClr val="000000">
                      <a:alpha val="43137"/>
                    </a:srgbClr>
                  </a:outerShdw>
                </a:effectLst>
              </a:rPr>
              <a:t/>
            </a:r>
            <a:br>
              <a:rPr lang="ru-RU" sz="1400" dirty="0">
                <a:solidFill>
                  <a:srgbClr val="FFC000"/>
                </a:solidFill>
                <a:effectLst>
                  <a:outerShdw blurRad="38100" dist="38100" dir="2700000" algn="tl">
                    <a:srgbClr val="000000">
                      <a:alpha val="43137"/>
                    </a:srgbClr>
                  </a:outerShdw>
                </a:effectLst>
              </a:rPr>
            </a:br>
            <a:r>
              <a:rPr lang="ru-RU" sz="1400" dirty="0" smtClean="0">
                <a:solidFill>
                  <a:schemeClr val="bg1"/>
                </a:solidFill>
                <a:effectLst>
                  <a:outerShdw blurRad="38100" dist="38100" dir="2700000" algn="tl">
                    <a:srgbClr val="000000">
                      <a:alpha val="43137"/>
                    </a:srgbClr>
                  </a:outerShdw>
                </a:effectLst>
              </a:rPr>
              <a:t/>
            </a:r>
            <a:br>
              <a:rPr lang="ru-RU" sz="14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Система </a:t>
            </a:r>
            <a:r>
              <a:rPr lang="ru-RU" sz="1800" dirty="0">
                <a:solidFill>
                  <a:schemeClr val="bg1"/>
                </a:solidFill>
                <a:effectLst>
                  <a:outerShdw blurRad="38100" dist="38100" dir="2700000" algn="tl">
                    <a:srgbClr val="000000">
                      <a:alpha val="43137"/>
                    </a:srgbClr>
                  </a:outerShdw>
                </a:effectLst>
              </a:rPr>
              <a:t>единого налогового счета и единого налогового платежа подразумевает, </a:t>
            </a: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что </a:t>
            </a:r>
            <a:r>
              <a:rPr lang="ru-RU" sz="1800" dirty="0">
                <a:solidFill>
                  <a:schemeClr val="bg1"/>
                </a:solidFill>
                <a:effectLst>
                  <a:outerShdw blurRad="38100" dist="38100" dir="2700000" algn="tl">
                    <a:srgbClr val="000000">
                      <a:alpha val="43137"/>
                    </a:srgbClr>
                  </a:outerShdw>
                </a:effectLst>
              </a:rPr>
              <a:t>налоги, сборы и взносы (за небольшим исключением) нужно перечислять </a:t>
            </a: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в </a:t>
            </a:r>
            <a:r>
              <a:rPr lang="ru-RU" sz="1800" dirty="0">
                <a:solidFill>
                  <a:schemeClr val="bg1"/>
                </a:solidFill>
                <a:effectLst>
                  <a:outerShdw blurRad="38100" dist="38100" dir="2700000" algn="tl">
                    <a:srgbClr val="000000">
                      <a:alpha val="43137"/>
                    </a:srgbClr>
                  </a:outerShdw>
                </a:effectLst>
              </a:rPr>
              <a:t>единый срок на специальный счет</a:t>
            </a:r>
            <a:r>
              <a:rPr lang="ru-RU" sz="1800" dirty="0" smtClean="0">
                <a:solidFill>
                  <a:schemeClr val="bg1"/>
                </a:solidFill>
                <a:effectLst>
                  <a:outerShdw blurRad="38100" dist="38100" dir="2700000" algn="tl">
                    <a:srgbClr val="000000">
                      <a:alpha val="43137"/>
                    </a:srgbClr>
                  </a:outerShdw>
                </a:effectLst>
              </a:rPr>
              <a:t>.</a:t>
            </a:r>
            <a:br>
              <a:rPr lang="ru-RU" sz="1800" dirty="0" smtClean="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Задолженность при такой системе - это отрицательное сальдо единого счета. </a:t>
            </a: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Когда </a:t>
            </a:r>
            <a:r>
              <a:rPr lang="ru-RU" sz="1800" dirty="0">
                <a:solidFill>
                  <a:schemeClr val="bg1"/>
                </a:solidFill>
                <a:effectLst>
                  <a:outerShdw blurRad="38100" dist="38100" dir="2700000" algn="tl">
                    <a:srgbClr val="000000">
                      <a:alpha val="43137"/>
                    </a:srgbClr>
                  </a:outerShdw>
                </a:effectLst>
              </a:rPr>
              <a:t>инспекция его обнаружит, она выставит требование. </a:t>
            </a: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Если </a:t>
            </a:r>
            <a:r>
              <a:rPr lang="ru-RU" sz="1800" dirty="0">
                <a:solidFill>
                  <a:schemeClr val="bg1"/>
                </a:solidFill>
                <a:effectLst>
                  <a:outerShdw blurRad="38100" dist="38100" dir="2700000" algn="tl">
                    <a:srgbClr val="000000">
                      <a:alpha val="43137"/>
                    </a:srgbClr>
                  </a:outerShdw>
                </a:effectLst>
              </a:rPr>
              <a:t>организация </a:t>
            </a:r>
            <a:r>
              <a:rPr lang="ru-RU" sz="1800" dirty="0" smtClean="0">
                <a:solidFill>
                  <a:schemeClr val="bg1"/>
                </a:solidFill>
                <a:effectLst>
                  <a:outerShdw blurRad="38100" dist="38100" dir="2700000" algn="tl">
                    <a:srgbClr val="000000">
                      <a:alpha val="43137"/>
                    </a:srgbClr>
                  </a:outerShdw>
                </a:effectLst>
              </a:rPr>
              <a:t>не </a:t>
            </a:r>
            <a:r>
              <a:rPr lang="ru-RU" sz="1800" dirty="0">
                <a:solidFill>
                  <a:schemeClr val="bg1"/>
                </a:solidFill>
                <a:effectLst>
                  <a:outerShdw blurRad="38100" dist="38100" dir="2700000" algn="tl">
                    <a:srgbClr val="000000">
                      <a:alpha val="43137"/>
                    </a:srgbClr>
                  </a:outerShdw>
                </a:effectLst>
              </a:rPr>
              <a:t>исполнит требование добровольно, </a:t>
            </a: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долг </a:t>
            </a:r>
            <a:r>
              <a:rPr lang="ru-RU" sz="1800" dirty="0">
                <a:solidFill>
                  <a:schemeClr val="bg1"/>
                </a:solidFill>
                <a:effectLst>
                  <a:outerShdw blurRad="38100" dist="38100" dir="2700000" algn="tl">
                    <a:srgbClr val="000000">
                      <a:alpha val="43137"/>
                    </a:srgbClr>
                  </a:outerShdw>
                </a:effectLst>
              </a:rPr>
              <a:t>спишут с банковского счета.</a:t>
            </a:r>
            <a:br>
              <a:rPr lang="ru-RU" sz="1800" dirty="0">
                <a:solidFill>
                  <a:schemeClr val="bg1"/>
                </a:solidFill>
                <a:effectLst>
                  <a:outerShdw blurRad="38100" dist="38100" dir="2700000" algn="tl">
                    <a:srgbClr val="000000">
                      <a:alpha val="43137"/>
                    </a:srgbClr>
                  </a:outerShdw>
                </a:effectLst>
              </a:rPr>
            </a:br>
            <a:endParaRPr lang="ru-RU" sz="1800" i="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21768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33349" y="0"/>
            <a:ext cx="9010651" cy="5143500"/>
          </a:xfrm>
          <a:ln/>
        </p:spPr>
        <p:style>
          <a:lnRef idx="0">
            <a:schemeClr val="accent2"/>
          </a:lnRef>
          <a:fillRef idx="3">
            <a:schemeClr val="accent2"/>
          </a:fillRef>
          <a:effectRef idx="3">
            <a:schemeClr val="accent2"/>
          </a:effectRef>
          <a:fontRef idx="minor">
            <a:schemeClr val="lt1"/>
          </a:fontRef>
        </p:style>
        <p:txBody>
          <a:bodyPr>
            <a:normAutofit/>
          </a:bodyPr>
          <a:lstStyle/>
          <a:p>
            <a:pPr indent="895350">
              <a:lnSpc>
                <a:spcPct val="100000"/>
              </a:lnSpc>
            </a:pPr>
            <a:r>
              <a:rPr lang="ru-RU" sz="1400" dirty="0" smtClean="0">
                <a:solidFill>
                  <a:schemeClr val="bg1">
                    <a:lumMod val="75000"/>
                  </a:schemeClr>
                </a:solidFill>
                <a:effectLst>
                  <a:outerShdw blurRad="38100" dist="38100" dir="2700000" algn="tl">
                    <a:srgbClr val="000000">
                      <a:alpha val="43137"/>
                    </a:srgbClr>
                  </a:outerShdw>
                </a:effectLst>
              </a:rPr>
              <a:t/>
            </a:r>
            <a:br>
              <a:rPr lang="ru-RU" sz="1400" dirty="0" smtClean="0">
                <a:solidFill>
                  <a:schemeClr val="bg1">
                    <a:lumMod val="75000"/>
                  </a:schemeClr>
                </a:solidFill>
                <a:effectLst>
                  <a:outerShdw blurRad="38100" dist="38100" dir="2700000" algn="tl">
                    <a:srgbClr val="000000">
                      <a:alpha val="43137"/>
                    </a:srgbClr>
                  </a:outerShdw>
                </a:effectLst>
              </a:rPr>
            </a:br>
            <a:r>
              <a:rPr lang="ru-RU" sz="1400" dirty="0">
                <a:solidFill>
                  <a:schemeClr val="bg1">
                    <a:lumMod val="75000"/>
                  </a:schemeClr>
                </a:solidFill>
                <a:effectLst>
                  <a:outerShdw blurRad="38100" dist="38100" dir="2700000" algn="tl">
                    <a:srgbClr val="000000">
                      <a:alpha val="43137"/>
                    </a:srgbClr>
                  </a:outerShdw>
                </a:effectLst>
              </a:rPr>
              <a:t/>
            </a:r>
            <a:br>
              <a:rPr lang="ru-RU" sz="1400" dirty="0">
                <a:solidFill>
                  <a:schemeClr val="bg1">
                    <a:lumMod val="75000"/>
                  </a:schemeClr>
                </a:solidFill>
                <a:effectLst>
                  <a:outerShdw blurRad="38100" dist="38100" dir="2700000" algn="tl">
                    <a:srgbClr val="000000">
                      <a:alpha val="43137"/>
                    </a:srgbClr>
                  </a:outerShdw>
                </a:effectLst>
              </a:rPr>
            </a:br>
            <a:r>
              <a:rPr lang="ru-RU" sz="1600" u="sng" dirty="0" smtClean="0">
                <a:solidFill>
                  <a:srgbClr val="FFC000"/>
                </a:solidFill>
                <a:effectLst>
                  <a:outerShdw blurRad="38100" dist="38100" dir="2700000" algn="tl">
                    <a:srgbClr val="000000">
                      <a:alpha val="43137"/>
                    </a:srgbClr>
                  </a:outerShdw>
                </a:effectLst>
              </a:rPr>
              <a:t>статья 11.3 НК РФ</a:t>
            </a:r>
            <a:r>
              <a:rPr lang="ru-RU" sz="1600" u="sng" dirty="0" smtClean="0">
                <a:solidFill>
                  <a:schemeClr val="accent2">
                    <a:lumMod val="40000"/>
                    <a:lumOff val="60000"/>
                  </a:schemeClr>
                </a:solidFill>
                <a:effectLst>
                  <a:outerShdw blurRad="38100" dist="38100" dir="2700000" algn="tl">
                    <a:srgbClr val="000000">
                      <a:alpha val="43137"/>
                    </a:srgbClr>
                  </a:outerShdw>
                </a:effectLst>
              </a:rPr>
              <a:t/>
            </a:r>
            <a:br>
              <a:rPr lang="ru-RU" sz="1600" u="sng" dirty="0" smtClean="0">
                <a:solidFill>
                  <a:schemeClr val="accent2">
                    <a:lumMod val="40000"/>
                    <a:lumOff val="60000"/>
                  </a:schemeClr>
                </a:solidFill>
                <a:effectLst>
                  <a:outerShdw blurRad="38100" dist="38100" dir="2700000" algn="tl">
                    <a:srgbClr val="000000">
                      <a:alpha val="43137"/>
                    </a:srgbClr>
                  </a:outerShdw>
                </a:effectLst>
              </a:rPr>
            </a:br>
            <a:r>
              <a:rPr lang="ru-RU" sz="1400" dirty="0" smtClean="0">
                <a:solidFill>
                  <a:schemeClr val="bg1">
                    <a:lumMod val="75000"/>
                  </a:schemeClr>
                </a:solidFill>
                <a:effectLst>
                  <a:outerShdw blurRad="38100" dist="38100" dir="2700000" algn="tl">
                    <a:srgbClr val="000000">
                      <a:alpha val="43137"/>
                    </a:srgbClr>
                  </a:outerShdw>
                </a:effectLst>
              </a:rPr>
              <a:t/>
            </a:r>
            <a:br>
              <a:rPr lang="ru-RU" sz="1400" dirty="0" smtClean="0">
                <a:solidFill>
                  <a:schemeClr val="bg1">
                    <a:lumMod val="75000"/>
                  </a:schemeClr>
                </a:solidFill>
                <a:effectLst>
                  <a:outerShdw blurRad="38100" dist="38100" dir="2700000" algn="tl">
                    <a:srgbClr val="000000">
                      <a:alpha val="43137"/>
                    </a:srgbClr>
                  </a:outerShdw>
                </a:effectLst>
              </a:rPr>
            </a:br>
            <a:r>
              <a:rPr lang="ru-RU" sz="1400" dirty="0" smtClean="0">
                <a:solidFill>
                  <a:schemeClr val="bg1">
                    <a:lumMod val="75000"/>
                  </a:schemeClr>
                </a:solidFill>
                <a:effectLst>
                  <a:outerShdw blurRad="38100" dist="38100" dir="2700000" algn="tl">
                    <a:srgbClr val="000000">
                      <a:alpha val="43137"/>
                    </a:srgbClr>
                  </a:outerShdw>
                </a:effectLst>
              </a:rPr>
              <a:t>	</a:t>
            </a:r>
            <a:r>
              <a:rPr lang="ru-RU" sz="1800" dirty="0" smtClean="0">
                <a:solidFill>
                  <a:schemeClr val="bg1"/>
                </a:solidFill>
                <a:effectLst>
                  <a:outerShdw blurRad="38100" dist="38100" dir="2700000" algn="tl">
                    <a:srgbClr val="000000">
                      <a:alpha val="43137"/>
                    </a:srgbClr>
                  </a:outerShdw>
                </a:effectLst>
              </a:rPr>
              <a:t>Единым </a:t>
            </a:r>
            <a:r>
              <a:rPr lang="ru-RU" sz="1800" dirty="0">
                <a:solidFill>
                  <a:schemeClr val="bg1"/>
                </a:solidFill>
                <a:effectLst>
                  <a:outerShdw blurRad="38100" dist="38100" dir="2700000" algn="tl">
                    <a:srgbClr val="000000">
                      <a:alpha val="43137"/>
                    </a:srgbClr>
                  </a:outerShdw>
                </a:effectLst>
              </a:rPr>
              <a:t>налоговым счетом признается форма учета налоговыми органами</a:t>
            </a:r>
            <a:r>
              <a:rPr lang="ru-RU" sz="1800" dirty="0" smtClean="0">
                <a:solidFill>
                  <a:schemeClr val="bg1"/>
                </a:solidFill>
                <a:effectLst>
                  <a:outerShdw blurRad="38100" dist="38100" dir="2700000" algn="tl">
                    <a:srgbClr val="000000">
                      <a:alpha val="43137"/>
                    </a:srgbClr>
                  </a:outerShdw>
                </a:effectLst>
              </a:rPr>
              <a:t>:</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1</a:t>
            </a:r>
            <a:r>
              <a:rPr lang="ru-RU" sz="1800" dirty="0">
                <a:solidFill>
                  <a:schemeClr val="bg1"/>
                </a:solidFill>
                <a:effectLst>
                  <a:outerShdw blurRad="38100" dist="38100" dir="2700000" algn="tl">
                    <a:srgbClr val="000000">
                      <a:alpha val="43137"/>
                    </a:srgbClr>
                  </a:outerShdw>
                </a:effectLst>
              </a:rPr>
              <a:t>) денежного выражения совокупной обязанности</a:t>
            </a:r>
            <a:r>
              <a:rPr lang="ru-RU" sz="1800" dirty="0" smtClean="0">
                <a:solidFill>
                  <a:schemeClr val="bg1"/>
                </a:solidFill>
                <a:effectLst>
                  <a:outerShdw blurRad="38100" dist="38100" dir="2700000" algn="tl">
                    <a:srgbClr val="000000">
                      <a:alpha val="43137"/>
                    </a:srgbClr>
                  </a:outerShdw>
                </a:effectLst>
              </a:rPr>
              <a:t>;</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2</a:t>
            </a:r>
            <a:r>
              <a:rPr lang="ru-RU" sz="1800" dirty="0">
                <a:solidFill>
                  <a:schemeClr val="bg1"/>
                </a:solidFill>
                <a:effectLst>
                  <a:outerShdw blurRad="38100" dist="38100" dir="2700000" algn="tl">
                    <a:srgbClr val="000000">
                      <a:alpha val="43137"/>
                    </a:srgbClr>
                  </a:outerShdw>
                </a:effectLst>
              </a:rPr>
              <a:t>) денежных средств, перечисленных в качестве единого налогового платежа и (или) признаваемых в качестве единого налогового </a:t>
            </a:r>
            <a:r>
              <a:rPr lang="ru-RU" sz="1800" dirty="0" smtClean="0">
                <a:solidFill>
                  <a:schemeClr val="bg1"/>
                </a:solidFill>
                <a:effectLst>
                  <a:outerShdw blurRad="38100" dist="38100" dir="2700000" algn="tl">
                    <a:srgbClr val="000000">
                      <a:alpha val="43137"/>
                    </a:srgbClr>
                  </a:outerShdw>
                </a:effectLst>
              </a:rPr>
              <a:t>платежа. </a:t>
            </a:r>
            <a:br>
              <a:rPr lang="ru-RU" sz="1800" dirty="0" smtClean="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a:r>
            <a:br>
              <a:rPr lang="ru-RU" sz="1800" dirty="0" smtClean="0">
                <a:solidFill>
                  <a:schemeClr val="bg1"/>
                </a:solidFill>
                <a:effectLst>
                  <a:outerShdw blurRad="38100" dist="38100" dir="2700000" algn="tl">
                    <a:srgbClr val="000000">
                      <a:alpha val="43137"/>
                    </a:srgbClr>
                  </a:outerShdw>
                </a:effectLst>
              </a:rPr>
            </a:br>
            <a:r>
              <a:rPr lang="ru-RU" sz="1800" dirty="0">
                <a:solidFill>
                  <a:schemeClr val="bg1"/>
                </a:solidFill>
                <a:effectLst>
                  <a:outerShdw blurRad="38100" dist="38100" dir="2700000" algn="tl">
                    <a:srgbClr val="000000">
                      <a:alpha val="43137"/>
                    </a:srgbClr>
                  </a:outerShdw>
                </a:effectLst>
              </a:rPr>
              <a:t/>
            </a:r>
            <a:br>
              <a:rPr lang="ru-RU" sz="1800" dirty="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Совокупная </a:t>
            </a:r>
            <a:r>
              <a:rPr lang="ru-RU" sz="1800" dirty="0">
                <a:solidFill>
                  <a:schemeClr val="bg1"/>
                </a:solidFill>
                <a:effectLst>
                  <a:outerShdw blurRad="38100" dist="38100" dir="2700000" algn="tl">
                    <a:srgbClr val="000000">
                      <a:alpha val="43137"/>
                    </a:srgbClr>
                  </a:outerShdw>
                </a:effectLst>
              </a:rPr>
              <a:t>обязанность формируется и подлежит учету на едином налоговом </a:t>
            </a:r>
            <a:r>
              <a:rPr lang="ru-RU" sz="1800" dirty="0" smtClean="0">
                <a:solidFill>
                  <a:schemeClr val="bg1"/>
                </a:solidFill>
                <a:effectLst>
                  <a:outerShdw blurRad="38100" dist="38100" dir="2700000" algn="tl">
                    <a:srgbClr val="000000">
                      <a:alpha val="43137"/>
                    </a:srgbClr>
                  </a:outerShdw>
                </a:effectLst>
              </a:rPr>
              <a:t>счете </a:t>
            </a:r>
            <a:r>
              <a:rPr lang="ru-RU" sz="1800" dirty="0">
                <a:solidFill>
                  <a:schemeClr val="bg1"/>
                </a:solidFill>
                <a:effectLst>
                  <a:outerShdw blurRad="38100" dist="38100" dir="2700000" algn="tl">
                    <a:srgbClr val="000000">
                      <a:alpha val="43137"/>
                    </a:srgbClr>
                  </a:outerShdw>
                </a:effectLst>
              </a:rPr>
              <a:t>в валюте Российской Федерации на </a:t>
            </a:r>
            <a:r>
              <a:rPr lang="ru-RU" sz="1800" dirty="0" smtClean="0">
                <a:solidFill>
                  <a:schemeClr val="bg1"/>
                </a:solidFill>
                <a:effectLst>
                  <a:outerShdw blurRad="38100" dist="38100" dir="2700000" algn="tl">
                    <a:srgbClr val="000000">
                      <a:alpha val="43137"/>
                    </a:srgbClr>
                  </a:outerShdw>
                </a:effectLst>
              </a:rPr>
              <a:t>основе </a:t>
            </a:r>
            <a:r>
              <a:rPr lang="ru-RU" sz="1800" dirty="0">
                <a:solidFill>
                  <a:schemeClr val="bg1"/>
                </a:solidFill>
                <a:effectLst>
                  <a:outerShdw blurRad="38100" dist="38100" dir="2700000" algn="tl">
                    <a:srgbClr val="000000">
                      <a:alpha val="43137"/>
                    </a:srgbClr>
                  </a:outerShdw>
                </a:effectLst>
              </a:rPr>
              <a:t>документов, предусматривающих возникновение, изменение, прекращение обязанности по уплате налогов, сборов, страховых взносов, пеней, штрафов и (или) процентов, установленной законодательством о налогах и сборах</a:t>
            </a:r>
            <a:r>
              <a:rPr lang="ru-RU" sz="1800" dirty="0" smtClean="0">
                <a:solidFill>
                  <a:schemeClr val="bg1"/>
                </a:solidFill>
                <a:effectLst>
                  <a:outerShdw blurRad="38100" dist="38100" dir="2700000" algn="tl">
                    <a:srgbClr val="000000">
                      <a:alpha val="43137"/>
                    </a:srgbClr>
                  </a:outerShdw>
                </a:effectLst>
              </a:rPr>
              <a:t>.   </a:t>
            </a:r>
            <a:endParaRPr lang="ru-RU" sz="1800" i="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79194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33349" y="0"/>
            <a:ext cx="9010651" cy="5143500"/>
          </a:xfrm>
          <a:ln/>
        </p:spPr>
        <p:style>
          <a:lnRef idx="0">
            <a:schemeClr val="accent2"/>
          </a:lnRef>
          <a:fillRef idx="3">
            <a:schemeClr val="accent2"/>
          </a:fillRef>
          <a:effectRef idx="3">
            <a:schemeClr val="accent2"/>
          </a:effectRef>
          <a:fontRef idx="minor">
            <a:schemeClr val="lt1"/>
          </a:fontRef>
        </p:style>
        <p:txBody>
          <a:bodyPr>
            <a:normAutofit/>
          </a:bodyPr>
          <a:lstStyle/>
          <a:p>
            <a:pPr>
              <a:lnSpc>
                <a:spcPct val="100000"/>
              </a:lnSpc>
            </a:pPr>
            <a:r>
              <a:rPr lang="ru-RU" sz="1400" dirty="0" smtClean="0">
                <a:solidFill>
                  <a:schemeClr val="bg1">
                    <a:lumMod val="75000"/>
                  </a:schemeClr>
                </a:solidFill>
                <a:effectLst>
                  <a:outerShdw blurRad="38100" dist="38100" dir="2700000" algn="tl">
                    <a:srgbClr val="000000">
                      <a:alpha val="43137"/>
                    </a:srgbClr>
                  </a:outerShdw>
                </a:effectLst>
              </a:rPr>
              <a:t/>
            </a:r>
            <a:br>
              <a:rPr lang="ru-RU" sz="1400" dirty="0" smtClean="0">
                <a:solidFill>
                  <a:schemeClr val="bg1">
                    <a:lumMod val="75000"/>
                  </a:schemeClr>
                </a:solidFill>
                <a:effectLst>
                  <a:outerShdw blurRad="38100" dist="38100" dir="2700000" algn="tl">
                    <a:srgbClr val="000000">
                      <a:alpha val="43137"/>
                    </a:srgbClr>
                  </a:outerShdw>
                </a:effectLst>
              </a:rPr>
            </a:br>
            <a:r>
              <a:rPr lang="ru-RU" sz="1400" dirty="0">
                <a:solidFill>
                  <a:schemeClr val="bg1">
                    <a:lumMod val="75000"/>
                  </a:schemeClr>
                </a:solidFill>
                <a:effectLst>
                  <a:outerShdw blurRad="38100" dist="38100" dir="2700000" algn="tl">
                    <a:srgbClr val="000000">
                      <a:alpha val="43137"/>
                    </a:srgbClr>
                  </a:outerShdw>
                </a:effectLst>
              </a:rPr>
              <a:t/>
            </a:r>
            <a:br>
              <a:rPr lang="ru-RU" sz="1400" dirty="0">
                <a:solidFill>
                  <a:schemeClr val="bg1">
                    <a:lumMod val="75000"/>
                  </a:schemeClr>
                </a:solidFill>
                <a:effectLst>
                  <a:outerShdw blurRad="38100" dist="38100" dir="2700000" algn="tl">
                    <a:srgbClr val="000000">
                      <a:alpha val="43137"/>
                    </a:srgbClr>
                  </a:outerShdw>
                </a:effectLst>
              </a:rPr>
            </a:br>
            <a:r>
              <a:rPr lang="ru-RU" sz="1600" dirty="0" smtClean="0">
                <a:solidFill>
                  <a:srgbClr val="FFC000"/>
                </a:solidFill>
                <a:effectLst>
                  <a:outerShdw blurRad="38100" dist="38100" dir="2700000" algn="tl">
                    <a:srgbClr val="000000">
                      <a:alpha val="43137"/>
                    </a:srgbClr>
                  </a:outerShdw>
                </a:effectLst>
              </a:rPr>
              <a:t>статья 11.3 НК РФ</a:t>
            </a:r>
            <a:br>
              <a:rPr lang="ru-RU" sz="1600" dirty="0" smtClean="0">
                <a:solidFill>
                  <a:srgbClr val="FFC000"/>
                </a:solidFill>
                <a:effectLst>
                  <a:outerShdw blurRad="38100" dist="38100" dir="2700000" algn="tl">
                    <a:srgbClr val="000000">
                      <a:alpha val="43137"/>
                    </a:srgbClr>
                  </a:outerShdw>
                </a:effectLst>
              </a:rPr>
            </a:br>
            <a:r>
              <a:rPr lang="ru-RU" sz="1400" dirty="0" smtClean="0">
                <a:solidFill>
                  <a:schemeClr val="bg1">
                    <a:lumMod val="75000"/>
                  </a:schemeClr>
                </a:solidFill>
                <a:effectLst>
                  <a:outerShdw blurRad="38100" dist="38100" dir="2700000" algn="tl">
                    <a:srgbClr val="000000">
                      <a:alpha val="43137"/>
                    </a:srgbClr>
                  </a:outerShdw>
                </a:effectLst>
              </a:rPr>
              <a:t/>
            </a:r>
            <a:br>
              <a:rPr lang="ru-RU" sz="1400" dirty="0" smtClean="0">
                <a:solidFill>
                  <a:schemeClr val="bg1">
                    <a:lumMod val="75000"/>
                  </a:schemeClr>
                </a:solidFill>
                <a:effectLst>
                  <a:outerShdw blurRad="38100" dist="38100" dir="2700000" algn="tl">
                    <a:srgbClr val="000000">
                      <a:alpha val="43137"/>
                    </a:srgbClr>
                  </a:outerShdw>
                </a:effectLst>
              </a:rPr>
            </a:br>
            <a:r>
              <a:rPr lang="ru-RU" sz="1400" dirty="0">
                <a:solidFill>
                  <a:schemeClr val="bg1">
                    <a:lumMod val="75000"/>
                  </a:schemeClr>
                </a:solidFill>
                <a:effectLst>
                  <a:outerShdw blurRad="38100" dist="38100" dir="2700000" algn="tl">
                    <a:srgbClr val="000000">
                      <a:alpha val="43137"/>
                    </a:srgbClr>
                  </a:outerShdw>
                </a:effectLst>
              </a:rPr>
              <a:t/>
            </a:r>
            <a:br>
              <a:rPr lang="ru-RU" sz="1400" dirty="0">
                <a:solidFill>
                  <a:schemeClr val="bg1">
                    <a:lumMod val="75000"/>
                  </a:schemeClr>
                </a:solidFill>
                <a:effectLst>
                  <a:outerShdw blurRad="38100" dist="38100" dir="2700000" algn="tl">
                    <a:srgbClr val="000000">
                      <a:alpha val="43137"/>
                    </a:srgbClr>
                  </a:outerShdw>
                </a:effectLst>
              </a:rPr>
            </a:br>
            <a:r>
              <a:rPr lang="ru-RU" sz="1400" dirty="0" smtClean="0">
                <a:solidFill>
                  <a:schemeClr val="bg1">
                    <a:lumMod val="75000"/>
                  </a:schemeClr>
                </a:solidFill>
                <a:effectLst>
                  <a:outerShdw blurRad="38100" dist="38100" dir="2700000" algn="tl">
                    <a:srgbClr val="000000">
                      <a:alpha val="43137"/>
                    </a:srgbClr>
                  </a:outerShdw>
                </a:effectLst>
              </a:rPr>
              <a:t/>
            </a:r>
            <a:br>
              <a:rPr lang="ru-RU" sz="1400" dirty="0" smtClean="0">
                <a:solidFill>
                  <a:schemeClr val="bg1">
                    <a:lumMod val="75000"/>
                  </a:schemeClr>
                </a:solidFill>
                <a:effectLst>
                  <a:outerShdw blurRad="38100" dist="38100" dir="2700000" algn="tl">
                    <a:srgbClr val="000000">
                      <a:alpha val="43137"/>
                    </a:srgbClr>
                  </a:outerShdw>
                </a:effectLst>
              </a:rPr>
            </a:br>
            <a:r>
              <a:rPr lang="ru-RU" sz="1400" dirty="0">
                <a:solidFill>
                  <a:schemeClr val="bg1">
                    <a:lumMod val="75000"/>
                  </a:schemeClr>
                </a:solidFill>
                <a:effectLst>
                  <a:outerShdw blurRad="38100" dist="38100" dir="2700000" algn="tl">
                    <a:srgbClr val="000000">
                      <a:alpha val="43137"/>
                    </a:srgbClr>
                  </a:outerShdw>
                </a:effectLst>
              </a:rPr>
              <a:t/>
            </a:r>
            <a:br>
              <a:rPr lang="ru-RU" sz="1400" dirty="0">
                <a:solidFill>
                  <a:schemeClr val="bg1">
                    <a:lumMod val="75000"/>
                  </a:schemeClr>
                </a:solidFill>
                <a:effectLst>
                  <a:outerShdw blurRad="38100" dist="38100" dir="2700000" algn="tl">
                    <a:srgbClr val="000000">
                      <a:alpha val="43137"/>
                    </a:srgbClr>
                  </a:outerShdw>
                </a:effectLst>
              </a:rPr>
            </a:br>
            <a:r>
              <a:rPr lang="ru-RU" sz="1400" dirty="0" smtClean="0">
                <a:solidFill>
                  <a:schemeClr val="bg1">
                    <a:lumMod val="75000"/>
                  </a:schemeClr>
                </a:solidFill>
                <a:effectLst>
                  <a:outerShdw blurRad="38100" dist="38100" dir="2700000" algn="tl">
                    <a:srgbClr val="000000">
                      <a:alpha val="43137"/>
                    </a:srgbClr>
                  </a:outerShdw>
                </a:effectLst>
              </a:rPr>
              <a:t>	</a:t>
            </a:r>
            <a:r>
              <a:rPr lang="ru-RU" sz="1800" dirty="0" smtClean="0">
                <a:solidFill>
                  <a:schemeClr val="bg1"/>
                </a:solidFill>
                <a:effectLst>
                  <a:outerShdw blurRad="38100" dist="38100" dir="2700000" algn="tl">
                    <a:srgbClr val="000000">
                      <a:alpha val="43137"/>
                    </a:srgbClr>
                  </a:outerShdw>
                </a:effectLst>
              </a:rPr>
              <a:t>Сальдо </a:t>
            </a:r>
            <a:r>
              <a:rPr lang="ru-RU" sz="1800" dirty="0">
                <a:solidFill>
                  <a:schemeClr val="bg1"/>
                </a:solidFill>
                <a:effectLst>
                  <a:outerShdw blurRad="38100" dist="38100" dir="2700000" algn="tl">
                    <a:srgbClr val="000000">
                      <a:alpha val="43137"/>
                    </a:srgbClr>
                  </a:outerShdw>
                </a:effectLst>
              </a:rPr>
              <a:t>единого налогового счета </a:t>
            </a:r>
            <a:r>
              <a:rPr lang="ru-RU" sz="1800" dirty="0" smtClean="0">
                <a:solidFill>
                  <a:schemeClr val="bg1"/>
                </a:solidFill>
                <a:effectLst>
                  <a:outerShdw blurRad="38100" dist="38100" dir="2700000" algn="tl">
                    <a:srgbClr val="000000">
                      <a:alpha val="43137"/>
                    </a:srgbClr>
                  </a:outerShdw>
                </a:effectLst>
              </a:rPr>
              <a:t>- разница </a:t>
            </a:r>
            <a:r>
              <a:rPr lang="ru-RU" sz="1800" dirty="0">
                <a:solidFill>
                  <a:schemeClr val="bg1"/>
                </a:solidFill>
                <a:effectLst>
                  <a:outerShdw blurRad="38100" dist="38100" dir="2700000" algn="tl">
                    <a:srgbClr val="000000">
                      <a:alpha val="43137"/>
                    </a:srgbClr>
                  </a:outerShdw>
                </a:effectLst>
              </a:rPr>
              <a:t>между общей суммой денежных средств, перечисленных и (или) признаваемых в качестве единого налогового платежа, и денежным выражением совокупной обязанности.</a:t>
            </a:r>
            <a:br>
              <a:rPr lang="ru-RU" sz="1800" dirty="0">
                <a:solidFill>
                  <a:schemeClr val="bg1"/>
                </a:solidFill>
                <a:effectLst>
                  <a:outerShdw blurRad="38100" dist="38100" dir="2700000" algn="tl">
                    <a:srgbClr val="000000">
                      <a:alpha val="43137"/>
                    </a:srgbClr>
                  </a:outerShdw>
                </a:effectLst>
              </a:rPr>
            </a:br>
            <a:endParaRPr lang="ru-RU" sz="1800" i="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69946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33349" y="0"/>
            <a:ext cx="9010651" cy="5143500"/>
          </a:xfrm>
          <a:ln/>
        </p:spPr>
        <p:style>
          <a:lnRef idx="0">
            <a:schemeClr val="accent2"/>
          </a:lnRef>
          <a:fillRef idx="3">
            <a:schemeClr val="accent2"/>
          </a:fillRef>
          <a:effectRef idx="3">
            <a:schemeClr val="accent2"/>
          </a:effectRef>
          <a:fontRef idx="minor">
            <a:schemeClr val="lt1"/>
          </a:fontRef>
        </p:style>
        <p:txBody>
          <a:bodyPr>
            <a:normAutofit/>
          </a:bodyPr>
          <a:lstStyle/>
          <a:p>
            <a:pPr>
              <a:lnSpc>
                <a:spcPct val="100000"/>
              </a:lnSpc>
            </a:pPr>
            <a:r>
              <a:rPr lang="ru-RU" sz="1400" dirty="0" smtClean="0">
                <a:solidFill>
                  <a:schemeClr val="bg1">
                    <a:lumMod val="75000"/>
                  </a:schemeClr>
                </a:solidFill>
                <a:effectLst>
                  <a:outerShdw blurRad="38100" dist="38100" dir="2700000" algn="tl">
                    <a:srgbClr val="000000">
                      <a:alpha val="43137"/>
                    </a:srgbClr>
                  </a:outerShdw>
                </a:effectLst>
              </a:rPr>
              <a:t/>
            </a:r>
            <a:br>
              <a:rPr lang="ru-RU" sz="1400" dirty="0" smtClean="0">
                <a:solidFill>
                  <a:schemeClr val="bg1">
                    <a:lumMod val="75000"/>
                  </a:schemeClr>
                </a:solidFill>
                <a:effectLst>
                  <a:outerShdw blurRad="38100" dist="38100" dir="2700000" algn="tl">
                    <a:srgbClr val="000000">
                      <a:alpha val="43137"/>
                    </a:srgbClr>
                  </a:outerShdw>
                </a:effectLst>
              </a:rPr>
            </a:br>
            <a:r>
              <a:rPr lang="ru-RU" sz="1400" dirty="0">
                <a:solidFill>
                  <a:schemeClr val="bg1">
                    <a:lumMod val="75000"/>
                  </a:schemeClr>
                </a:solidFill>
                <a:effectLst>
                  <a:outerShdw blurRad="38100" dist="38100" dir="2700000" algn="tl">
                    <a:srgbClr val="000000">
                      <a:alpha val="43137"/>
                    </a:srgbClr>
                  </a:outerShdw>
                </a:effectLst>
              </a:rPr>
              <a:t/>
            </a:r>
            <a:br>
              <a:rPr lang="ru-RU" sz="1400" dirty="0">
                <a:solidFill>
                  <a:schemeClr val="bg1">
                    <a:lumMod val="75000"/>
                  </a:schemeClr>
                </a:solidFill>
                <a:effectLst>
                  <a:outerShdw blurRad="38100" dist="38100" dir="2700000" algn="tl">
                    <a:srgbClr val="000000">
                      <a:alpha val="43137"/>
                    </a:srgbClr>
                  </a:outerShdw>
                </a:effectLst>
              </a:rPr>
            </a:br>
            <a:r>
              <a:rPr lang="ru-RU" sz="1400" dirty="0">
                <a:solidFill>
                  <a:schemeClr val="bg1">
                    <a:lumMod val="75000"/>
                  </a:schemeClr>
                </a:solidFill>
                <a:effectLst>
                  <a:outerShdw blurRad="38100" dist="38100" dir="2700000" algn="tl">
                    <a:srgbClr val="000000">
                      <a:alpha val="43137"/>
                    </a:srgbClr>
                  </a:outerShdw>
                </a:effectLst>
              </a:rPr>
              <a:t/>
            </a:r>
            <a:br>
              <a:rPr lang="ru-RU" sz="1400" dirty="0">
                <a:solidFill>
                  <a:schemeClr val="bg1">
                    <a:lumMod val="75000"/>
                  </a:schemeClr>
                </a:solidFill>
                <a:effectLst>
                  <a:outerShdw blurRad="38100" dist="38100" dir="2700000" algn="tl">
                    <a:srgbClr val="000000">
                      <a:alpha val="43137"/>
                    </a:srgbClr>
                  </a:outerShdw>
                </a:effectLst>
              </a:rPr>
            </a:br>
            <a:r>
              <a:rPr lang="ru-RU" sz="1600" dirty="0">
                <a:solidFill>
                  <a:srgbClr val="FFC000"/>
                </a:solidFill>
                <a:effectLst>
                  <a:outerShdw blurRad="38100" dist="38100" dir="2700000" algn="tl">
                    <a:srgbClr val="000000">
                      <a:alpha val="43137"/>
                    </a:srgbClr>
                  </a:outerShdw>
                </a:effectLst>
              </a:rPr>
              <a:t>Статья 45. </a:t>
            </a:r>
            <a:r>
              <a:rPr lang="ru-RU" sz="1600" u="sng" dirty="0">
                <a:solidFill>
                  <a:schemeClr val="bg1"/>
                </a:solidFill>
                <a:effectLst>
                  <a:outerShdw blurRad="38100" dist="38100" dir="2700000" algn="tl">
                    <a:srgbClr val="000000">
                      <a:alpha val="43137"/>
                    </a:srgbClr>
                  </a:outerShdw>
                </a:effectLst>
              </a:rPr>
              <a:t>Исполнение обязанности по уплате налога, сбора, страховых </a:t>
            </a:r>
            <a:r>
              <a:rPr lang="ru-RU" sz="1600" u="sng" dirty="0" smtClean="0">
                <a:solidFill>
                  <a:schemeClr val="bg1"/>
                </a:solidFill>
                <a:effectLst>
                  <a:outerShdw blurRad="38100" dist="38100" dir="2700000" algn="tl">
                    <a:srgbClr val="000000">
                      <a:alpha val="43137"/>
                    </a:srgbClr>
                  </a:outerShdw>
                </a:effectLst>
              </a:rPr>
              <a:t>взносов</a:t>
            </a:r>
            <a:r>
              <a:rPr lang="ru-RU" sz="1400" u="sng" dirty="0" smtClean="0">
                <a:solidFill>
                  <a:schemeClr val="bg1"/>
                </a:solidFill>
                <a:effectLst>
                  <a:outerShdw blurRad="38100" dist="38100" dir="2700000" algn="tl">
                    <a:srgbClr val="000000">
                      <a:alpha val="43137"/>
                    </a:srgbClr>
                  </a:outerShdw>
                </a:effectLst>
              </a:rPr>
              <a:t/>
            </a:r>
            <a:br>
              <a:rPr lang="ru-RU" sz="1400" u="sng" dirty="0" smtClean="0">
                <a:solidFill>
                  <a:schemeClr val="bg1"/>
                </a:solidFill>
                <a:effectLst>
                  <a:outerShdw blurRad="38100" dist="38100" dir="2700000" algn="tl">
                    <a:srgbClr val="000000">
                      <a:alpha val="43137"/>
                    </a:srgbClr>
                  </a:outerShdw>
                </a:effectLst>
              </a:rPr>
            </a:br>
            <a:r>
              <a:rPr lang="ru-RU" sz="1400" dirty="0">
                <a:solidFill>
                  <a:schemeClr val="bg1"/>
                </a:solidFill>
                <a:effectLst>
                  <a:outerShdw blurRad="38100" dist="38100" dir="2700000" algn="tl">
                    <a:srgbClr val="000000">
                      <a:alpha val="43137"/>
                    </a:srgbClr>
                  </a:outerShdw>
                </a:effectLst>
              </a:rPr>
              <a:t/>
            </a:r>
            <a:br>
              <a:rPr lang="ru-RU" sz="1400" dirty="0">
                <a:solidFill>
                  <a:schemeClr val="bg1"/>
                </a:solidFill>
                <a:effectLst>
                  <a:outerShdw blurRad="38100" dist="38100" dir="2700000" algn="tl">
                    <a:srgbClr val="000000">
                      <a:alpha val="43137"/>
                    </a:srgbClr>
                  </a:outerShdw>
                </a:effectLst>
              </a:rPr>
            </a:br>
            <a:r>
              <a:rPr lang="ru-RU" sz="1400" dirty="0">
                <a:solidFill>
                  <a:schemeClr val="bg1"/>
                </a:solidFill>
                <a:effectLst>
                  <a:outerShdw blurRad="38100" dist="38100" dir="2700000" algn="tl">
                    <a:srgbClr val="000000">
                      <a:alpha val="43137"/>
                    </a:srgbClr>
                  </a:outerShdw>
                </a:effectLst>
              </a:rPr>
              <a:t>	</a:t>
            </a:r>
            <a:r>
              <a:rPr lang="ru-RU" sz="1800" dirty="0" smtClean="0">
                <a:solidFill>
                  <a:schemeClr val="bg1"/>
                </a:solidFill>
                <a:effectLst>
                  <a:outerShdw blurRad="38100" dist="38100" dir="2700000" algn="tl">
                    <a:srgbClr val="000000">
                      <a:alpha val="43137"/>
                    </a:srgbClr>
                  </a:outerShdw>
                </a:effectLst>
              </a:rPr>
              <a:t>Налогоплательщик </a:t>
            </a:r>
            <a:r>
              <a:rPr lang="ru-RU" sz="1800" dirty="0">
                <a:solidFill>
                  <a:schemeClr val="bg1"/>
                </a:solidFill>
                <a:effectLst>
                  <a:outerShdw blurRad="38100" dist="38100" dir="2700000" algn="tl">
                    <a:srgbClr val="000000">
                      <a:alpha val="43137"/>
                    </a:srgbClr>
                  </a:outerShdw>
                </a:effectLst>
              </a:rPr>
              <a:t>обязан самостоятельно исполнить обязанность по уплате налога посредством перечисления денежных средств в качестве единого налогового платежа, если иное не предусмотрено законодательством Российской Федерации о налогах и сборах.</a:t>
            </a:r>
            <a:br>
              <a:rPr lang="ru-RU" sz="1800" dirty="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Обязанность </a:t>
            </a:r>
            <a:r>
              <a:rPr lang="ru-RU" sz="1800" dirty="0">
                <a:solidFill>
                  <a:schemeClr val="bg1"/>
                </a:solidFill>
                <a:effectLst>
                  <a:outerShdw blurRad="38100" dist="38100" dir="2700000" algn="tl">
                    <a:srgbClr val="000000">
                      <a:alpha val="43137"/>
                    </a:srgbClr>
                  </a:outerShdw>
                </a:effectLst>
              </a:rPr>
              <a:t>по уплате налога должна быть исполнена в срок, установленный в соответствии с настоящим Кодексом. Налогоплательщик вправе перечислить денежные средства в качестве единого налогового платежа до наступления установленного срока.</a:t>
            </a:r>
            <a:br>
              <a:rPr lang="ru-RU" sz="1800" dirty="0">
                <a:solidFill>
                  <a:schemeClr val="bg1"/>
                </a:solidFill>
                <a:effectLst>
                  <a:outerShdw blurRad="38100" dist="38100" dir="2700000" algn="tl">
                    <a:srgbClr val="000000">
                      <a:alpha val="43137"/>
                    </a:srgbClr>
                  </a:outerShdw>
                </a:effectLst>
              </a:rPr>
            </a:br>
            <a:r>
              <a:rPr lang="ru-RU" sz="1800" dirty="0" smtClean="0">
                <a:solidFill>
                  <a:schemeClr val="bg1"/>
                </a:solidFill>
                <a:effectLst>
                  <a:outerShdw blurRad="38100" dist="38100" dir="2700000" algn="tl">
                    <a:srgbClr val="000000">
                      <a:alpha val="43137"/>
                    </a:srgbClr>
                  </a:outerShdw>
                </a:effectLst>
              </a:rPr>
              <a:t>	Перечисление </a:t>
            </a:r>
            <a:r>
              <a:rPr lang="ru-RU" sz="1800" dirty="0">
                <a:solidFill>
                  <a:schemeClr val="bg1"/>
                </a:solidFill>
                <a:effectLst>
                  <a:outerShdw blurRad="38100" dist="38100" dir="2700000" algn="tl">
                    <a:srgbClr val="000000">
                      <a:alpha val="43137"/>
                    </a:srgbClr>
                  </a:outerShdw>
                </a:effectLst>
              </a:rPr>
              <a:t>денежных средств в качестве единого налогового платежа в счет исполнения обязанности налогоплательщика по уплате налога может быть произведено иным </a:t>
            </a:r>
            <a:r>
              <a:rPr lang="ru-RU" sz="1800" dirty="0" smtClean="0">
                <a:solidFill>
                  <a:schemeClr val="bg1"/>
                </a:solidFill>
                <a:effectLst>
                  <a:outerShdw blurRad="38100" dist="38100" dir="2700000" algn="tl">
                    <a:srgbClr val="000000">
                      <a:alpha val="43137"/>
                    </a:srgbClr>
                  </a:outerShdw>
                </a:effectLst>
              </a:rPr>
              <a:t>лицом. Иное </a:t>
            </a:r>
            <a:r>
              <a:rPr lang="ru-RU" sz="1800" dirty="0">
                <a:solidFill>
                  <a:schemeClr val="bg1"/>
                </a:solidFill>
                <a:effectLst>
                  <a:outerShdw blurRad="38100" dist="38100" dir="2700000" algn="tl">
                    <a:srgbClr val="000000">
                      <a:alpha val="43137"/>
                    </a:srgbClr>
                  </a:outerShdw>
                </a:effectLst>
              </a:rPr>
              <a:t>лицо не вправе требовать возврата уплаченного за налогоплательщика единого налогового платежа.</a:t>
            </a:r>
            <a:br>
              <a:rPr lang="ru-RU" sz="1800" dirty="0">
                <a:solidFill>
                  <a:schemeClr val="bg1"/>
                </a:solidFill>
                <a:effectLst>
                  <a:outerShdw blurRad="38100" dist="38100" dir="2700000" algn="tl">
                    <a:srgbClr val="000000">
                      <a:alpha val="43137"/>
                    </a:srgbClr>
                  </a:outerShdw>
                </a:effectLst>
              </a:rPr>
            </a:br>
            <a:endParaRPr lang="ru-RU" sz="1800" i="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1284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Составная">
  <a:themeElements>
    <a:clrScheme name="Составная">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Составная">
      <a:maj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оставная">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100000"/>
                <a:shade val="80000"/>
                <a:satMod val="110000"/>
                <a:lumMod val="80000"/>
              </a:schemeClr>
            </a:gs>
            <a:gs pos="79000">
              <a:schemeClr val="phClr">
                <a:tint val="100000"/>
                <a:shade val="90000"/>
                <a:satMod val="105000"/>
                <a:lumMod val="100000"/>
              </a:schemeClr>
            </a:gs>
            <a:gs pos="100000">
              <a:schemeClr val="phClr">
                <a:tint val="95000"/>
                <a:shade val="100000"/>
                <a:satMod val="110000"/>
                <a:lumMod val="115000"/>
              </a:schemeClr>
            </a:gs>
          </a:gsLst>
          <a:lin ang="5400000" scaled="0"/>
        </a:gradFill>
        <a:gradFill rotWithShape="1">
          <a:gsLst>
            <a:gs pos="0">
              <a:schemeClr val="phClr">
                <a:tint val="90000"/>
                <a:shade val="100000"/>
                <a:satMod val="100000"/>
                <a:lumMod val="110000"/>
              </a:schemeClr>
            </a:gs>
            <a:gs pos="83000">
              <a:schemeClr val="phClr">
                <a:shade val="75000"/>
                <a:satMod val="200000"/>
              </a:schemeClr>
            </a:gs>
            <a:gs pos="100000">
              <a:schemeClr val="phClr">
                <a:shade val="90000"/>
                <a:satMod val="200000"/>
              </a:schemeClr>
            </a:gs>
          </a:gsLst>
          <a:path path="circle">
            <a:fillToRect l="75000" t="100000" b="30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6370</TotalTime>
  <Words>79</Words>
  <Application>Microsoft Office PowerPoint</Application>
  <PresentationFormat>Экран (16:9)</PresentationFormat>
  <Paragraphs>41</Paragraphs>
  <Slides>24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Составная</vt:lpstr>
      <vt:lpstr>Межрайонная инспекция  Федеральной налоговой службы  по крупнейшим налогоплательщикам № 9</vt:lpstr>
      <vt:lpstr>Обзор изменений Налогового кодекса РФ,  вступающих в силу с 1 января 2023 года. </vt:lpstr>
      <vt:lpstr> Редакция от 21.11.2022 включает 188 изменений первой части   и 472 изменения второй части,  внесённых 34 Федеральными законами:   от 26.03.2022 N 66-ФЗ, от 14.07.2022 N 239-ФЗ, N 263-ФЗ, N 334-ФЗ от 21.07.2014 N 221-ФЗ,  от 06.04.2015 N 83-ФЗ, от 29.12.2015 N 396-ФЗ, от 23.06.2016 N 187-ФЗ, от 18.07.2017 N 169-ФЗ,  от 29.09.2019 N 324-ФЗ, от 13.07.2020 N 204-ФЗ, от 02.07.2021 N 305-ФЗ, от 29.11.2021 N 382-ФЗ,  от 06.03.2022 N 37-ФЗ, от 09.03.2022 N 47-ФЗ, от 26.03.2022 N 66-ФЗ, N 67-ФЗ, от 16.04.2022 N 96-ФЗ,  от 28.06.2022 N 196-ФЗ, N 208-ФЗ, N 225-ФЗ (ред. 21.11.2022), N 234-ФЗ,  от 14.07.2022 N 239-ФЗ, N 263-ФЗ, N 306-ФЗ, N 321-ФЗ, N 323-ФЗ, N 334-ФЗ, N 347-ФЗ,  от 04.11.2022 N 430-ФЗ, N 435-ФЗ, от 21.11.2022 N 440-ФЗ, N 442-ФЗ, N 443-ФЗ    </vt:lpstr>
      <vt:lpstr>    </vt:lpstr>
      <vt:lpstr> ЕДИНЫЙ НАЛОГОВЫЙ ПЛАТЕЖ (ЕНП)  Уплачивать почти все налоги, сборы, страховые взносы организации  и физические лица (в т. ч. ИП) должны единым налоговым платежом (ЕНП).   Налоговая инспекция сама распределит поступившие средства  в счет исполнения обязанности.  (Федеральный закон от 14.07.2022 № 263-ФЗ) </vt:lpstr>
      <vt:lpstr>   Статья 11.3. Единый налоговый платеж. Единый налоговый счет (введена Федеральным законом от 14.07.2022 N 263-ФЗ)   Система единого налогового счета и единого налогового платежа подразумевает,  что налоги, сборы и взносы (за небольшим исключением) нужно перечислять  в единый срок на специальный счет.  Задолженность при такой системе - это отрицательное сальдо единого счета.  Когда инспекция его обнаружит, она выставит требование.   Если организация не исполнит требование добровольно,  долг спишут с банковского счета. </vt:lpstr>
      <vt:lpstr>  статья 11.3 НК РФ   Единым налоговым счетом признается форма учета налоговыми органами: 1) денежного выражения совокупной обязанности; 2) денежных средств, перечисленных в качестве единого налогового платежа и (или) признаваемых в качестве единого налогового платежа.     Совокупная обязанность формируется и подлежит учету на едином налоговом счете в валюте Российской Федерации на основе документов, предусматривающих возникновение, изменение, прекращение обязанности по уплате налогов, сборов, страховых взносов, пеней, штрафов и (или) процентов, установленной законодательством о налогах и сборах.   </vt:lpstr>
      <vt:lpstr>  статья 11.3 НК РФ      Сальдо единого налогового счета - разница между общей суммой денежных средств, перечисленных и (или) признаваемых в качестве единого налогового платежа, и денежным выражением совокупной обязанности. </vt:lpstr>
      <vt:lpstr>   Статья 45. Исполнение обязанности по уплате налога, сбора, страховых взносов   Налогоплательщик обязан самостоятельно исполнить обязанность по уплате налога посредством перечисления денежных средств в качестве единого налогового платежа, если иное не предусмотрено законодательством Российской Федерации о налогах и сборах.  Обязанность по уплате налога должна быть исполнена в срок, установленный в соответствии с настоящим Кодексом. Налогоплательщик вправе перечислить денежные средства в качестве единого налогового платежа до наступления установленного срока.  Перечисление денежных средств в качестве единого налогового платежа в счет исполнения обязанности налогоплательщика по уплате налога может быть произведено иным лицом. Иное лицо не вправе требовать возврата уплаченного за налогоплательщика единого налогового платежа. </vt:lpstr>
      <vt:lpstr> Установлена обязанность по подаче в ИФНС уведомлений об исчисленных суммах налогов, авансовых платежей по налогам, страховых взносов. Срок подачи такого уведомления – не позднее 25-го числа месяца, в котором установлен срок уплаты.                                                     Статья 23.  Обязанности налогоплательщиков (плательщиков сборов, плательщиков страховых взносов) 1. Налогоплательщики обязаны: 4) представлять в установленном порядке в налоговый орган по месту учета налоговые декларации (расчеты), уведомления об исчисленных суммах налогов, авансовых платежей по налогам, сборов, страховых взносов, уплаченных (перечисленных) в качестве единого налогового платежа, если такая обязанность предусмотрена законодательством о налогах и сборах; Статья 58. Порядок уплаты налогов, сборов, страховых взносов  В случае, если законодательством о налогах и сборах предусмотрена уплата (перечисление) налогов, авансовых платежей по налогам, сборов, страховых взносов до представления соответствующей налоговой декларации (расчета) либо если обязанность по представлению налоговой декларации (расчета) не установлена настоящим Кодексом (за исключением случаев уплаты налогов физическими лицами на основании налоговых уведомлений), налогоплательщики, плательщики сборов, налоговые агенты, плательщики страховых взносов представляют в налоговый орган уведомление об исчисленных суммах налогов, авансовых платежей по налогам, сборов, страховых взносов.</vt:lpstr>
      <vt:lpstr>      Глава 12. РАСПОРЯЖЕНИЕ СУММОЙ ДЕНЕЖНЫХ СРЕДСТВ, ФОРМИРУЮЩЕЙ   ПОЛОЖИТЕЛЬНОЕ САЛЬДО ЕДИНОГО НАЛОГОВОГО СЧЕТА    (Федеральный закон от 14.07.2022 N 263-ФЗ)  Статья 78. Зачет сумм денежных средств, формирующих положительное сальдо единого налогового счета  Налогоплательщик, плательщик сбора, плательщик страховых взносов и (или) налоговый агент вправе распорядиться суммой денежных средств, формирующих положительное сальдо его единого налогового счета, путем зачета в порядке, предусмотренном настоящей статьей</vt:lpstr>
      <vt:lpstr>  Установлены единые сроки уплаты большинства налогов,  авансовых платежей по ним, страховых взносов,  а также сроки представления отчетности:  НДС срок уплаты переносится на 28-е число,  порядок уплаты не меняется, в т.ч. за 4-й квартал 2022 года:   1/3 – не позднее 30.01.2023,  1/3 – не позднее 28.02.2023,  1/3 – не позднее 28.03.2023  не позднее 30.01.2023 – если выставлен счет-фактура лицами,  которые не являются плательщиками НДС  Срок представления декларации за налоговый период (календарный год) – не позднее 25 марта следующего года   </vt:lpstr>
      <vt:lpstr>     Налог на прибыль организаций  Сроки уплаты налога по итогам налогового периода и авансовых платежей не изменятся.  Срок подачи декларации за налоговый период (календарный год)  -  не позднее 25 марта следующего года   Срок представления деклараций (расчетов) за отчетный период –  не позднее 25 календарных дней со дня окончания  соответствующего отчетного периода.    Изменения  для налоговых агентов.  </vt:lpstr>
      <vt:lpstr>      НДФЛ с 01.01.2023 : срок перечисления НДФЛ : •  налог, удержанный с 23-го числа предыдущего месяца по 22-е число  текущего- перечислить не позднее 28-го числа текущего месяца • за период с 1 по 22 января – не позднее 28 января • за период с 23 по 31 декабря – не позднее последнего рабочего дня  календарного года;   срок представления отчетности налоговыми агентами: •  за 1-й квартал, полугодие, 9 месяцев -не позднее 25-го числа следующего за истекшим периодом месяца  •  за год – не позднее 25 февраля следующего года. </vt:lpstr>
      <vt:lpstr>   Транспортный налог, земельный налог, налог на имущество организаций   Сроки уплаты с 2023 года : • налог по итогам года – не позднее 28 февраля следующего года • авансовые платежи – не позднее 28-го числа месяца, следующего за истекшим отчетным периодом   Декларацию по налогу на имущество по итогам налогового периода организации должны будут представить не позднее 25 марта года, следующего за истекшим налоговым периодом ( за 2022 год – 27 марта 2023)</vt:lpstr>
      <vt:lpstr>  Статья 122. Неуплата или неполная уплата сумм налога (сбора, страховых взносов)  4. Не признается правонарушением неуплата или неполная уплата налога (сбора, страховых взносов) в случае, если у налогоплательщика (плательщика сбора, страховых взносов) со дня,  на который приходится установленный настоящим Кодексом срок уплаты налога (сбора, страховых взносов), до дня вынесения решения о привлечении к ответственности за правонарушение, предусмотренное пунктом 1 настоящей статьи,  непрерывно имелось положительное сальдо единого налогового счета в размере,  достаточном для полной или частичной уплаты налога.   В этом случае налогоплательщик (плательщик сбора, страховых взносов) освобождается от предусмотренной настоящей статьей ответственности в части,  соответствующей указанному положительному сальдо единого налогового счета.</vt:lpstr>
      <vt:lpstr> НДС  Статья 162.3. Особенности определения налоговой базы и исчисления налога на территориях Донецкой Народной Республики, Луганской Народной Республики, Запорожской области, Херсонской области  Изменения в процедуре возмещения НДС  - Если по итогам налогового периода сумма вычетов по НДС превышает общую сумму налога, исчисленную по облагаемым операциям, полученная разница (НДС, заявленный к возмещению) учитывается на едином налоговом счете .  При этом заявить к возврату на расчетный счет или к зачету в счет будущих платежей налогоплательщик сможет только сумму, учтенную на ЕНС, которая сформирует положительное сальдо (в т. ч. путем возмещения НДС).  - Требование о возврате – отменяется.</vt:lpstr>
      <vt:lpstr> Налог на прибыль организаций:  Установлено, что обеспечительный платеж не учитывается в доходах и расходах  (Федеральный закон от 16.04.2022 № 96-ФЗ)  Дополнены случаи, когда безвозмездно полученное имущество не увеличивает налоговую базу (Федеральный закон от 28.06.2022 № 196-ФЗ)  Расширен перечень затрат, которые можно учитывать в составе инвестиционного вычета (Федеральный закон от 14.07.2022 № 323-ФЗ)  Расширен перечень объектов, при амортизации которых можно применять  повышающий коэффициент не выше 3 (Федеральный закон от 14.07.2022 № 321-ФЗ)   </vt:lpstr>
      <vt:lpstr> Статья 288.4. Особенности исчисления и уплаты налога на прибыль организаций налогоплательщиками - участниками соглашений о защите и поощрении капиталовложений Федеральный закон от 28.06.2022 №225 -/- - Налоговые вычеты (а так же налогу на имущество и земельному налогу для налогоплательщиков - участников соглашений о защите и поощрении капиталовложений  (Статья 396.1., Статья 282.1 ) -/- Статья 270. Расходы, не учитываемые в целях налогообложения: п.5.1 : затраты на покупку, создание, достройку, дооборудование основных средств и нематериальных активов, по которым использовали или используют право  на налоговый вычет для СЗПК; -/- Статья 256 п.2.  Не подлежат амортизации следующие виды амортизируемого имущества::  14) объекты основных средств, в отношении которых применен или будет применен налоговый вычет для СЗПК, указанный в статье 25.18 настоящего Кодекса.  </vt:lpstr>
      <vt:lpstr> Страховые взносы  Изменен круг лиц, застрахованных в сфере обязательного пенсионного,  медицинского и социального страхования.  За временно пребывающих иностранцев придется платить взносы на ОМС. (Федеральный закон от 14.07.2022 № 237-ФЗ)  Вводится единая предельная величина базы для расчета взносов на пенсионное,  медицинское и социальное страхование. (Федеральный закон от 14.07.2022 № 239-ФЗ) ПОСТАНОВЛЕНИЕ ПРАВИТЕЛЬСТВА РОССИЙСКОЙ ФЕДЕРАЦИИ от 25 ноября 2022 г. N 2143  О ЕДИНОЙ ПРЕДЕЛЬНОЙ ВЕЛИЧИНЕ БАЗЫ ДЛЯ ИСЧИСЛЕНИЯ СТРАХОВЫХ ВЗНОСОВ С 1 ЯНВАРЯ 2023 Г.   Изменен порядок применения общих тарифов для исчисления и уплаты взносов,  а также изменены сами тарифы. По общим тарифам рассчитывать взносы необходимо: • с выплат, не превышающих единую предельную величину базы: по тарифу 30 %; • с выплат, превышающих единую предельную величину базы: по тарифу 15,1 %. (Федеральный закон от 14.07.2022 № 239-ФЗ)</vt:lpstr>
      <vt:lpstr>       НДПИ Статья 342: пункт 2.4. налоговые ставки (с учётом применяемых установленных коэффициентов)  в отношении угля (кроме бурого) в налоговых периодах, начало которых приходится на период с 1 января 2023 года по 31 марта 2023 года включительно, увеличиваются на величину, равную 380 рублям за 1 тонну.  Срок сдачи декларации – не позднее 25-го числа следующего месяца; Срок уплаты налога – не позднее  28-го числа следующего месяца. </vt:lpstr>
      <vt:lpstr> Установлены особенности расчета налога на имущество  и земельного налога за 2023 год: (Федеральный закон от 26.03.2022 № 67-ФЗ)  Необходимо брать кадастровую стоимость, которая установлена на 01.01.2022,  если кадастровая стоимость по состоянию на 01.01.2023 превысит  кадастровую стоимость по состоянию на 01.01.2022.  -\-  Отменена обязанность по подаче декларации по налогу на имущество организаций  в отношении объектов, налоговая база по которым рассчитывается  исходя из кадастровой стоимости.  В связи с этим внесены изменения в порядок заполнения декларации по налогу на имущество (Федеральный закон от 02.07.2021 № 305-ФЗ,  Приказы ФНС России от 09.08.2021 № ЕД-7-21/739@, от 28.01.2022 № ЕД-7-21/53@) </vt:lpstr>
      <vt:lpstr>    Изменены правила, по которым власти регионов устанавливают  дифференцированные ставки по налогу на имущество. (Федеральный закон от 29.11.2021 № 382-ФЗ)   Установить в региональном законе разные налоговые ставки можно будет в зависимости от вида недвижимости и (или) ее кадастровой стоимости</vt:lpstr>
      <vt:lpstr>С П А С И Б О    ЗА    В Н И М А Н И Е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Дмитриева Мария Николаевна</dc:creator>
  <cp:lastModifiedBy>Шерина Елена Федоровна</cp:lastModifiedBy>
  <cp:revision>275</cp:revision>
  <dcterms:created xsi:type="dcterms:W3CDTF">2020-07-16T02:26:53Z</dcterms:created>
  <dcterms:modified xsi:type="dcterms:W3CDTF">2022-12-12T09:06:27Z</dcterms:modified>
</cp:coreProperties>
</file>