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0" r:id="rId4"/>
    <p:sldId id="262" r:id="rId5"/>
    <p:sldId id="263" r:id="rId6"/>
    <p:sldId id="264" r:id="rId7"/>
    <p:sldId id="268" r:id="rId8"/>
    <p:sldId id="265" r:id="rId9"/>
    <p:sldId id="266" r:id="rId10"/>
    <p:sldId id="267" r:id="rId11"/>
    <p:sldId id="261" r:id="rId12"/>
    <p:sldId id="269" r:id="rId13"/>
  </p:sldIdLst>
  <p:sldSz cx="10693400" cy="7561263"/>
  <p:notesSz cx="6797675" cy="99282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D8C90"/>
    <a:srgbClr val="504F53"/>
    <a:srgbClr val="005AA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593" autoAdjust="0"/>
  </p:normalViewPr>
  <p:slideViewPr>
    <p:cSldViewPr showGuides="1">
      <p:cViewPr>
        <p:scale>
          <a:sx n="100" d="100"/>
          <a:sy n="100" d="100"/>
        </p:scale>
        <p:origin x="198" y="96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08.09.2021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898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39"/>
            <a:ext cx="1080120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5" cy="72008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8251" cy="122413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1764295"/>
            <a:ext cx="8588251" cy="533183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0951"/>
            <a:ext cx="724718" cy="69662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7544" y="4423573"/>
            <a:ext cx="9089390" cy="1908803"/>
          </a:xfrm>
        </p:spPr>
        <p:txBody>
          <a:bodyPr>
            <a:noAutofit/>
          </a:bodyPr>
          <a:lstStyle/>
          <a:p>
            <a:pPr algn="ctr"/>
            <a:r>
              <a:rPr lang="ru-RU" sz="2500" dirty="0" smtClean="0"/>
              <a:t>«</a:t>
            </a:r>
            <a:r>
              <a:rPr lang="ru-RU" sz="2500" dirty="0"/>
              <a:t>О критериях разграничения видов имущества (движимое или недвижимое) в целях применения главы 30 НК РФ»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89444" y="6709589"/>
            <a:ext cx="1571636" cy="500066"/>
          </a:xfrm>
        </p:spPr>
        <p:txBody>
          <a:bodyPr>
            <a:normAutofit fontScale="92500"/>
          </a:bodyPr>
          <a:lstStyle/>
          <a:p>
            <a:r>
              <a:rPr lang="ru-RU" sz="2500" dirty="0" smtClean="0"/>
              <a:t>07.09.2021</a:t>
            </a:r>
            <a:endParaRPr lang="ru-RU" sz="2500" dirty="0"/>
          </a:p>
        </p:txBody>
      </p:sp>
      <p:sp>
        <p:nvSpPr>
          <p:cNvPr id="5" name="TextBox 4"/>
          <p:cNvSpPr txBox="1"/>
          <p:nvPr/>
        </p:nvSpPr>
        <p:spPr>
          <a:xfrm>
            <a:off x="3330476" y="2556495"/>
            <a:ext cx="4176464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ФЕДЕРАЛЬНАЯ НАЛОГОВАЯ СЛУЖБА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31858" y="3280565"/>
            <a:ext cx="8784976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DIN Pro Medium" pitchFamily="50" charset="0"/>
                <a:ea typeface="+mj-ea"/>
                <a:cs typeface="+mj-cs"/>
              </a:rPr>
              <a:t>Межрегиональная инспекция Федеральной налоговой службы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DIN Pro Medium" pitchFamily="50" charset="0"/>
                <a:ea typeface="+mj-ea"/>
                <a:cs typeface="+mj-cs"/>
              </a:rPr>
              <a:t>по крупнейшим налогоплательщикам № 5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DIN Pro Medium" pitchFamily="50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2204" y="756295"/>
            <a:ext cx="8561139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000" dirty="0" smtClean="0"/>
              <a:t>Отдельные критерии определения категории объекта</a:t>
            </a: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165" y="1836415"/>
            <a:ext cx="9145016" cy="5256584"/>
          </a:xfrm>
        </p:spPr>
        <p:txBody>
          <a:bodyPr>
            <a:normAutofit fontScale="25000" lnSpcReduction="20000"/>
          </a:bodyPr>
          <a:lstStyle/>
          <a:p>
            <a:pPr algn="just"/>
            <a:endParaRPr lang="ru-RU" sz="5000" dirty="0" smtClean="0">
              <a:solidFill>
                <a:schemeClr val="tx1"/>
              </a:solidFill>
            </a:endParaRPr>
          </a:p>
          <a:p>
            <a:pPr algn="just">
              <a:lnSpc>
                <a:spcPct val="127000"/>
              </a:lnSpc>
            </a:pPr>
            <a:r>
              <a:rPr lang="ru-RU" sz="5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5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Правила формирования в бухгалтерском учёте информации об основных средствах организации установлены Положением по бухгалтерскому учёту «Учёт основных средств» ПБУ 6/01, в соответствии с п</a:t>
            </a:r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5 </a:t>
            </a:r>
            <a:r>
              <a:rPr lang="ru-RU" sz="5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которого рабочие и силовые машины и оборудование выделены в отдельный вид подлежащих учёту объектов основных средств, отличный от зданий и сооружений.</a:t>
            </a:r>
          </a:p>
          <a:p>
            <a:pPr algn="just">
              <a:lnSpc>
                <a:spcPct val="127000"/>
              </a:lnSpc>
            </a:pPr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5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Основой классификации объектов основных средств в бухгалтерском учёте выступает Общероссийский классификатор основных фондов ОК 013-2014 (СНС 2008) утвержденный приказом Росстандарта от </a:t>
            </a:r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12.12.2014 </a:t>
            </a:r>
            <a:r>
              <a:rPr lang="ru-RU" sz="5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№2018-ст и ранее действовавший Общероссийский классификатор основных фондов ОК 013-94, утвержденный постановлением Госстандарта России от 26.12.1994 </a:t>
            </a:r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359.</a:t>
            </a:r>
            <a:endParaRPr lang="ru-RU" sz="5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7000"/>
              </a:lnSpc>
            </a:pPr>
            <a:r>
              <a:rPr lang="ru-RU" sz="5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В соответствии с названными классификаторами оборудование не относится к зданиям и сооружениям, формируя самостоятельную группу основных средств, за исключением прямо предусмотренных в классификаторах случаев, когда отдельные объекты признаются неотъемлемой частью зданий и включаются в их состав (например, коммуникации внутри зданий необходимые для их эксплуатации</a:t>
            </a:r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5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7000"/>
              </a:lnSpc>
            </a:pPr>
            <a:endParaRPr lang="ru-RU" sz="5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7000"/>
              </a:lnSpc>
            </a:pPr>
            <a:r>
              <a:rPr lang="ru-RU" sz="5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* При этом ПБУ 6/01 утрачивает силу с 1 января 2022 года в связи с изданием приказа Минфина России от 17.09.2020 N 204н, которым утверждены Федеральные стандарты бухгалтерского учета ФСБУ 6/2020 "Основные средства", которые могут применяться в 2021 году. Для целей бухгалтерского учета основные средства подлежат классификации по видам (например, недвижимость, машины и оборудование, транспортные средства, производственный и хозяйственный инвентарь) и группам (пункт 11 ФСБУ 6/2020).</a:t>
            </a:r>
          </a:p>
          <a:p>
            <a:pPr algn="just">
              <a:lnSpc>
                <a:spcPct val="127000"/>
              </a:lnSpc>
            </a:pPr>
            <a:r>
              <a:rPr lang="ru-RU" sz="5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3958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70237" y="2052439"/>
            <a:ext cx="8208911" cy="5112568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</a:pPr>
            <a:r>
              <a:rPr lang="ru-RU" sz="2000" dirty="0" smtClean="0">
                <a:solidFill>
                  <a:schemeClr val="tx1"/>
                </a:solidFill>
              </a:rPr>
              <a:t>          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аскрытие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понятий "здание", "сооружение" содержится в пунктах 6, 23 части 2 статьи 2 Федерального закона от 30.12.2009 N 384-ФЗ "Технический регламент о безопасности зданий и сооружений". Пунктом 24 части 2 статьи 2 указанного Федерального закона определено, что строительные конструкции зданий или сооружений, выполняющие определенные несущие, ограждающие и (или) эстетические функции, признаются неотъемлемыми частями таких зданий, сооружений.</a:t>
            </a:r>
          </a:p>
          <a:p>
            <a:pPr algn="just">
              <a:lnSpc>
                <a:spcPct val="107000"/>
              </a:lnSpc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lnSpc>
                <a:spcPct val="107000"/>
              </a:lnSpc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*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Росреестр полагает, что сооружения, построенные и введенные в эксплуатацию с получением разрешительной документации,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 есть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объекты капитального строительства, с большей степенью вероятности относятся к объектам недвижимости.</a:t>
            </a:r>
          </a:p>
          <a:p>
            <a:pPr algn="just">
              <a:lnSpc>
                <a:spcPct val="107000"/>
              </a:lnSpc>
            </a:pP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82204" y="756295"/>
            <a:ext cx="8561139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000" dirty="0" smtClean="0"/>
              <a:t>Отдельные критерии определения категории объекта</a:t>
            </a: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xmlns="" val="299823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4536504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7371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200" dirty="0"/>
              <a:t>Критерии и характеристики для анализа объектов с точки зрения отнесения их к движимому / недвижимому </a:t>
            </a:r>
            <a:r>
              <a:rPr lang="ru-RU" sz="2200" dirty="0" smtClean="0"/>
              <a:t>имуществу</a:t>
            </a:r>
            <a:endParaRPr lang="ru-RU" sz="22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076192"/>
              </p:ext>
            </p:extLst>
          </p:nvPr>
        </p:nvGraphicFramePr>
        <p:xfrm>
          <a:off x="594172" y="1946374"/>
          <a:ext cx="8928992" cy="5268055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864096"/>
                <a:gridCol w="720080"/>
                <a:gridCol w="1872209"/>
                <a:gridCol w="5472607"/>
              </a:tblGrid>
              <a:tr h="432048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/>
                        <a:t>Критери</a:t>
                      </a:r>
                      <a:r>
                        <a:rPr lang="ru-RU" sz="1500" kern="1200" dirty="0" smtClean="0"/>
                        <a:t>й</a:t>
                      </a:r>
                      <a:endParaRPr lang="en-US" sz="15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Комментарий</a:t>
                      </a:r>
                      <a:endParaRPr lang="en-US" sz="15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77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Статья 130 ГК РФ</a:t>
                      </a:r>
                      <a:endParaRPr lang="en-US" sz="10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0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Прочная связь с </a:t>
                      </a: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землей</a:t>
                      </a:r>
                      <a:endParaRPr lang="en-US" sz="10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Определяется</a:t>
                      </a:r>
                      <a:r>
                        <a:rPr lang="ru-RU" sz="10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наличие/отсутствие </a:t>
                      </a: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связи объекта с земельным участком, а также </a:t>
                      </a: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устанавливается вид такой связи (</a:t>
                      </a: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прямая, </a:t>
                      </a: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опосредованная</a:t>
                      </a:r>
                      <a:r>
                        <a:rPr lang="ru-RU" sz="10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(через фундамент, иные конструкции)</a:t>
                      </a: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7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en-US" sz="10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Невозможность перемещения без ущерба функциональному назначению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104305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Анализируются возможность повторной эксплуатации объекта после его перемещения,</a:t>
                      </a:r>
                      <a:r>
                        <a:rPr lang="en-US" sz="10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ущерб, причинённый объекту в связи с</a:t>
                      </a: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перемещением, и стоимость</a:t>
                      </a:r>
                      <a:r>
                        <a:rPr lang="ru-RU" sz="10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затрат на доведение объекта до состояния эксплуатации на новом месте.</a:t>
                      </a:r>
                      <a:endParaRPr lang="en-US" sz="100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133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Позиция ФНС России</a:t>
                      </a:r>
                      <a:endParaRPr lang="en-US" sz="10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lang="en-US" sz="10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Статус ввода объекта в эксплуатацию как объекта недвижимого имущества</a:t>
                      </a:r>
                      <a:endParaRPr lang="en-US" sz="10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1450" marR="0" indent="-1714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ФНС России уточнило свою позицию о том, какое имущество считать недвижимостью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рекомендуется использовать разъяснения  Минфина России,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которые даны в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Письмах от 26.05.2021 №   03-05-05-01/40884, от 29.06.2021 № 03-05-05-01/51043;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marR="0" indent="-1714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Вышеуказанные критерии учитываются в совокупности;</a:t>
                      </a:r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marR="0" indent="-1714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ПБУ 6/01 утрачивает силу с 1 января 2022 года в связи с изданием приказа Минфина России от 17.09.2020 N 204н, которым утверждены Федеральные стандарты бухгалтерского учета ФСБУ 6/2020 «Основные средства», которые могут применяться в 2021 году. Для целей бухгалтерского учета основные средства подлежат классификации по видам (например, недвижимость, машины и оборудование, транспортные средства, производственный и хозяйственный инвентарь) и группам (пункт 11 ФСБУ 6/2020).</a:t>
                      </a: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46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lang="en-US" sz="10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Создание</a:t>
                      </a:r>
                      <a:r>
                        <a:rPr lang="ru-RU" sz="10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объекта как недвижимого имущества и</a:t>
                      </a:r>
                      <a:endParaRPr lang="ru-RU" sz="10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регистрация </a:t>
                      </a: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права собственности на </a:t>
                      </a: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объект</a:t>
                      </a:r>
                      <a:endParaRPr lang="en-US" sz="10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36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lang="en-US" sz="10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Регистрация права собственности в качестве единого недвижимого комплекса</a:t>
                      </a:r>
                      <a:endParaRPr lang="en-US" sz="10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21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Учёт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кода ОКОФ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543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Позиция Росреестра</a:t>
                      </a:r>
                      <a:endParaRPr lang="en-US" sz="10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lang="en-US" sz="10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Стадия разработки проектной документации и получения разрешительных документов</a:t>
                      </a:r>
                      <a:endParaRPr lang="en-US" sz="10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104305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По мнению Росреестра (письмо Росреестра от 20.10.2020 № 1 1-9273-АБ/20), в ведении которого находится вопрос отнесения объектов к недвижимому имуществу, следует учитывать позицию Верховного Суда Российской Федерации (Определение от 22.12.2015 № 304-ЭС15-11476 по делу N А27-18141/2014), согласно которой для признания имущества недвижимым необходимо представить доказательства возведения его в установленном законом и иными нормативными актами порядке на земельном участке, предоставленном для строительства объекта недвижимости, с получением разрешительной документации с соблюдением градостроительных норм и правил.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26220" y="684287"/>
            <a:ext cx="8561139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Нормативные правовые акты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45884951"/>
              </p:ext>
            </p:extLst>
          </p:nvPr>
        </p:nvGraphicFramePr>
        <p:xfrm>
          <a:off x="594171" y="1836414"/>
          <a:ext cx="8928994" cy="532859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tableStyleId>{6E25E649-3F16-4E02-A733-19D2CDBF48F0}</a:tableStyleId>
              </a:tblPr>
              <a:tblGrid>
                <a:gridCol w="4320481"/>
                <a:gridCol w="4608513"/>
              </a:tblGrid>
              <a:tr h="4834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Нормативный</a:t>
                      </a:r>
                      <a:r>
                        <a:rPr lang="ru-RU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 правовой акт</a:t>
                      </a:r>
                      <a:endParaRPr lang="ru-RU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Примечание</a:t>
                      </a:r>
                      <a:endParaRPr lang="ru-RU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07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Федеральный закон от 13.07.2015 N 218-ФЗ «О государственной регистрации недвижимости»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Определяет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порядок регистрации прав на недвижимое имущество и учет объектов недвижимого имущества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3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Жилищный кодекс РФ 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Устанавливает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особенности права собственности и иных прав на жилые помещения, предусматривает государственный учет жилищного фонда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(глава 2 раздела I, разделы II – IV)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4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Земельный кодекс РФ 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Определяет особенности прав на земельные участки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4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Гражданский кодекс РФ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Устанавливает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понятие «недвижимое имущество», а также характеристики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недвижимого имущества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(ст. 130, 131)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4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Градостроительный кодекс РФ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Определяет понятие объектов капитального строительства (ст. 1, ст. 51,55)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85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Постановление Правительства РФ от 21.12.2019 N 1764 «О государственной регистрации транспортных средств в регистрационных подразделениях Государственной инспекции безопасности дорожного движения Министерства внутренних дел Российской Федерации» 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Предусматривает порядок регистрации прав на транспортные средства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6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Воздушный кодекс РФ 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Устанавливает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государственную регистрацию и учет воздушных судов (ст. 33)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Кодекс внутреннего водного транспорта РФ 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Предусматривает государственную регистрацию и учет водного транспорта (ст. 16)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2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Кодекс торгового мореплавания РФ 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Устанавливает регистрацию судов, прав на них и сделок с ними (глава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131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Закон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РФ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20.08.1993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 5663-1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«О космической деятельности» 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Определяет регистрацию прав на космические объекты (ст. 17)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164" y="1620391"/>
            <a:ext cx="9209211" cy="4176464"/>
          </a:xfrm>
        </p:spPr>
        <p:txBody>
          <a:bodyPr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Список нормативных актов, которые регламентируют особенности оборота отдельных видов имущества, не является исчерпывающим. Правовое регулирование связано с признаками и особенностями отдельных видов движимого и недвижимого имущества, о которых было сказано выше.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Главный принцип регламентации - выделение законодателем отдельных, имеющих особое значение, видов имущества и определение порядка возникновения, изменения, перехода, прекращения прав на него, особенностей его оборота. Особенности такого имущества могут быть связаны с его значимостью (например, земельные участки, здания, строения, сооружения, жилые и нежилые помещения), общественной опасностью (автомобили, оружие, лекарственные, наркотические средства и т.д.), особой правовой природой (например, деньги, ценные бумаги).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связи с 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изложенным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законодателем предусмотрено отдельное регламентирование оборота отдельных видов как движимого, так и недвижимого имущества.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0368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6420" y="684287"/>
            <a:ext cx="5104755" cy="720080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/>
              <a:t>Судебная практика</a:t>
            </a:r>
            <a:endParaRPr lang="ru-RU" sz="3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164" y="1620391"/>
            <a:ext cx="9289032" cy="5475734"/>
          </a:xfrm>
        </p:spPr>
        <p:txBody>
          <a:bodyPr>
            <a:normAutofit/>
          </a:bodyPr>
          <a:lstStyle/>
          <a:p>
            <a:pPr lvl="0" algn="just">
              <a:spcAft>
                <a:spcPts val="1432"/>
              </a:spcAft>
            </a:pPr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Определение Верховного Суда Российской Федерации от 12.07.2019 № 307-ЭС19-5241 по делу № А05-879/2018 (ЗАО «Лесозавод 25»)</a:t>
            </a:r>
          </a:p>
          <a:p>
            <a:pPr marL="285750" lvl="0" indent="-285750" algn="just">
              <a:spcBef>
                <a:spcPts val="0"/>
              </a:spcBef>
              <a:spcAft>
                <a:spcPts val="1000"/>
              </a:spcAft>
              <a:buFontTx/>
              <a:buChar char="-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качестве отдельных объектов основных средств ЗАО «Лесозавод 25» приняты на учёт здание цеха, трансформаторная подстанция, а также установленные в здании объекты – оборудование линии по производству древесных гранул, поперечный транспортёр подачи щепы и опилок, поперечный транспортёр подачи коры, автоматическая система защиты от пожаров и пылевых взрывов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Firefly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85750" lvl="0" indent="-285750" algn="just">
              <a:spcBef>
                <a:spcPts val="0"/>
              </a:spcBef>
              <a:spcAft>
                <a:spcPts val="1000"/>
              </a:spcAft>
              <a:buFontTx/>
              <a:buChar char="-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Основание доначисления  недоимки по налогу на имущество организаций – необходимость отнесения всех вышеуказанных объектов к недвижимому имуществу (зданию и его составным частям);</a:t>
            </a:r>
          </a:p>
          <a:p>
            <a:pPr marL="285750" lvl="0" indent="-285750" algn="just">
              <a:spcBef>
                <a:spcPts val="0"/>
              </a:spcBef>
              <a:spcAft>
                <a:spcPts val="500"/>
              </a:spcAft>
              <a:buFontTx/>
              <a:buChar char="-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Верховный Суд Российской Федерации при рассмотрении судебного спора учёл, что спорные объекты:</a:t>
            </a:r>
          </a:p>
          <a:p>
            <a:pPr marL="807278" lvl="1" indent="-285750" algn="just">
              <a:spcBef>
                <a:spcPts val="0"/>
              </a:spcBef>
              <a:spcAft>
                <a:spcPts val="500"/>
              </a:spcAft>
              <a:buFont typeface="Courier New" pitchFamily="49" charset="0"/>
              <a:buChar char="o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поставлены иностранным изготовителем в составе линии для производства древесных гранул из отходов деревообработки как движимое имущество и приняты Обществом в таком качестве после окончания монтажа как самостоятельные инвентарные объекты основных средств (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принятие объекта на бухгалтерский учёт в качестве движимого имущества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807278" lvl="1" indent="-285750" algn="just">
              <a:spcBef>
                <a:spcPts val="0"/>
              </a:spcBef>
              <a:spcAft>
                <a:spcPts val="500"/>
              </a:spcAft>
              <a:buFont typeface="Courier New" pitchFamily="49" charset="0"/>
              <a:buChar char="o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предназначены не для обслуживания здания согласно Общероссийскому классификатору основных фондов ОК-013-94, а для производства готовой продукции и относятся к такому виду объектов основных средств как «Машины и оборудование»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формализованные критерии бухгалтерского учёта признания имущества (движимого/недвижимого) объектом основных средств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7278" lvl="1" indent="-285750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сам по себе факт монтажа оборудования в специально возведённом для его эксплуатации здании, в том числе для его эксплуатации здании, не означает, что назначением оборудования становится обслуживание здания (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функциональное назначение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. </a:t>
            </a:r>
          </a:p>
          <a:p>
            <a:pPr marL="807278" lvl="1" indent="-285750" algn="just">
              <a:spcBef>
                <a:spcPts val="0"/>
              </a:spcBef>
              <a:buFont typeface="Courier New" pitchFamily="49" charset="0"/>
              <a:buChar char="o"/>
            </a:pPr>
            <a:endParaRPr lang="ru-RU" sz="1200" dirty="0">
              <a:solidFill>
                <a:prstClr val="black"/>
              </a:solidFill>
            </a:endParaRP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9469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828303"/>
            <a:ext cx="8561139" cy="6267822"/>
          </a:xfrm>
        </p:spPr>
        <p:txBody>
          <a:bodyPr>
            <a:normAutofit lnSpcReduction="10000"/>
          </a:bodyPr>
          <a:lstStyle/>
          <a:p>
            <a:pPr lvl="0" algn="just">
              <a:spcAft>
                <a:spcPts val="1432"/>
              </a:spcAft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Определение Верховного Суда Российской Федерации от 17.05.2021 № 308-ЭС20-23222 по делу № А32-56709/2019 (ООО «Юг-Новый Век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»)</a:t>
            </a:r>
          </a:p>
          <a:p>
            <a:pPr marL="285750" lvl="0" indent="-285750" algn="just">
              <a:spcBef>
                <a:spcPts val="0"/>
              </a:spcBef>
              <a:spcAft>
                <a:spcPts val="1000"/>
              </a:spcAft>
              <a:buFontTx/>
              <a:buChar char="-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результате выполнения работ и услуг по электроснабжению в собственность ООО «Юг-Новый Век» передана распределительно-трансформаторная подстанция (энергоустановка), размещённая в обслуживающем гостиницу помещении № 3 и принятая налогоплательщиком к учёту в качестве отдельного инвентарного объекта; 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spcBef>
                <a:spcPts val="0"/>
              </a:spcBef>
              <a:spcAft>
                <a:spcPts val="1000"/>
              </a:spcAft>
              <a:buFontTx/>
              <a:buChar char="-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Основание доначисления  недоимки по налогу на имущество организаций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энергоустановка должна рассматриваться как недвижимое имущество - часть здания энергоцентра, предназначенного для обслуживания гостиницы;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spcBef>
                <a:spcPts val="0"/>
              </a:spcBef>
              <a:spcAft>
                <a:spcPts val="500"/>
              </a:spcAft>
              <a:buFontTx/>
              <a:buChar char="-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Верховный Суд Российской Федерации при рассмотрении судебного спора учёл, что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спорный объект: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7278" lvl="1" indent="-285750" algn="just">
              <a:spcBef>
                <a:spcPts val="0"/>
              </a:spcBef>
              <a:spcAft>
                <a:spcPts val="500"/>
              </a:spcAft>
              <a:buFont typeface="Courier New" pitchFamily="49" charset="0"/>
              <a:buChar char="o"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 приобретении и монтаже инвестиции осуществлены в приобретение оборудования, а не в улучшение объектов недвижимости – здания энергоцентра и (или) недвижимого гостиничного комплекса (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цель предоставления налоговой льготы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807278" lvl="1" indent="-285750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 может быть отнесён к коммуникациям здания энергоцентра и (или) здания гостиницы согласно Общероссийскому классификатору основных фондов ОК 013-94; невозможно признать одним объектом с зданием энергоцентра ввиду существенных различий в сроках их полезного использования (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формализованные критерии бухгалтерского учёта признания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имущества (движимого/недвижимого) 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объектом основных средств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500"/>
              </a:spcAft>
            </a:pPr>
            <a:endParaRPr lang="ru-RU" sz="1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500"/>
              </a:spcAft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Кроме того, Верховный Суд Российской Федерации обратил внимание, что сами по себе критерии прочной связи объекта с землёй, невозможности его перемещения без несоразмерного ущерба его назначению, а также регистрация права на объект в ЕГРП не являются определяющими (безусловными) при принятии решения о признании объекта движимым (недвижимым) имуществом, а должны оцениваться в совокупности с иными установленными обстоятельствами. 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445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612279"/>
            <a:ext cx="8561139" cy="115212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200" dirty="0"/>
              <a:t>Критерии и характеристики для анализа объектов с точки зрения </a:t>
            </a:r>
            <a:r>
              <a:rPr lang="ru-RU" sz="2200" dirty="0" smtClean="0"/>
              <a:t>отнесения </a:t>
            </a:r>
            <a:r>
              <a:rPr lang="ru-RU" sz="2200" dirty="0"/>
              <a:t>их </a:t>
            </a:r>
            <a:r>
              <a:rPr lang="ru-RU" sz="2200" dirty="0" smtClean="0"/>
              <a:t>к движимому </a:t>
            </a:r>
            <a:r>
              <a:rPr lang="ru-RU" sz="2200" dirty="0"/>
              <a:t>/ недвижимому </a:t>
            </a:r>
            <a:r>
              <a:rPr lang="ru-RU" sz="2200" dirty="0" smtClean="0"/>
              <a:t>имуществу с позиции судебной практики</a:t>
            </a: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3691442"/>
              </p:ext>
            </p:extLst>
          </p:nvPr>
        </p:nvGraphicFramePr>
        <p:xfrm>
          <a:off x="522164" y="1980430"/>
          <a:ext cx="9217024" cy="4700466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648071"/>
                <a:gridCol w="201954"/>
                <a:gridCol w="1629215"/>
                <a:gridCol w="4577543"/>
                <a:gridCol w="1088984"/>
                <a:gridCol w="1071257"/>
              </a:tblGrid>
              <a:tr h="239135">
                <a:tc rowSpan="2"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endParaRPr lang="en-US" sz="1500" b="1" kern="1200" dirty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latin typeface="Times New Roman" pitchFamily="18" charset="0"/>
                          <a:cs typeface="Times New Roman" pitchFamily="18" charset="0"/>
                        </a:rPr>
                        <a:t>Процедура</a:t>
                      </a:r>
                      <a:endParaRPr lang="en-US" sz="1500" b="1" kern="1200" dirty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Ответ</a:t>
                      </a:r>
                      <a:endParaRPr lang="en-US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4529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latin typeface="Times New Roman" pitchFamily="18" charset="0"/>
                          <a:cs typeface="Times New Roman" pitchFamily="18" charset="0"/>
                        </a:rPr>
                        <a:t>Движимое</a:t>
                      </a:r>
                      <a:r>
                        <a:rPr lang="en-US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00" kern="1200" dirty="0" err="1">
                          <a:latin typeface="Times New Roman" pitchFamily="18" charset="0"/>
                          <a:cs typeface="Times New Roman" pitchFamily="18" charset="0"/>
                        </a:rPr>
                        <a:t>имущество</a:t>
                      </a:r>
                      <a:endParaRPr lang="en-US" sz="1000" b="1" kern="1200" dirty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Недвижимое </a:t>
                      </a:r>
                      <a:r>
                        <a:rPr lang="en-US" sz="1000" kern="1200" dirty="0" err="1">
                          <a:latin typeface="Times New Roman" pitchFamily="18" charset="0"/>
                          <a:cs typeface="Times New Roman" pitchFamily="18" charset="0"/>
                        </a:rPr>
                        <a:t>имущество</a:t>
                      </a:r>
                      <a:endParaRPr lang="en-US" sz="1000" b="1" kern="1200" dirty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167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latin typeface="Times New Roman" pitchFamily="18" charset="0"/>
                          <a:cs typeface="Times New Roman" pitchFamily="18" charset="0"/>
                        </a:rPr>
                        <a:t>Судебная практика</a:t>
                      </a:r>
                      <a:endParaRPr lang="en-US" sz="900" b="1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000" b="1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Самостоятельное либо вспомогательное хозяйственное назначение объекта</a:t>
                      </a:r>
                      <a:endParaRPr lang="en-US" sz="1000" b="1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Анализируется фактическая эксплуатация и функциональное предназначение объектов, выполнение объектом основной либо вспомогательной функции, а также возможность автономной эксплуатации объекта</a:t>
                      </a:r>
                      <a:endParaRPr lang="en-US" sz="10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9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Вспомогательное</a:t>
                      </a:r>
                      <a:endParaRPr lang="en-US" sz="9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9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Самостоятельное</a:t>
                      </a:r>
                      <a:endParaRPr lang="en-US" sz="9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6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000" b="1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Наличие либо отсутствие специального фундамента</a:t>
                      </a:r>
                      <a:endParaRPr lang="en-US" sz="1000" b="1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Анализируется тип фундамента, а именно создавался ли фундамент непосредственно для анализируемого объекта, к какому типу фундамента относится (глубокого заложения, среднего и мелкого заложения), и пр.</a:t>
                      </a:r>
                      <a:endParaRPr lang="en-US" sz="10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en-US" sz="10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lang="en-US" sz="10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7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000" b="1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latin typeface="Times New Roman" pitchFamily="18" charset="0"/>
                          <a:cs typeface="Times New Roman" pitchFamily="18" charset="0"/>
                        </a:rPr>
                        <a:t>Динамичность</a:t>
                      </a:r>
                      <a:r>
                        <a:rPr lang="en-US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00" kern="1200" dirty="0" err="1">
                          <a:latin typeface="Times New Roman" pitchFamily="18" charset="0"/>
                          <a:cs typeface="Times New Roman" pitchFamily="18" charset="0"/>
                        </a:rPr>
                        <a:t>либо</a:t>
                      </a:r>
                      <a:r>
                        <a:rPr lang="en-US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00" kern="1200" dirty="0" err="1">
                          <a:latin typeface="Times New Roman" pitchFamily="18" charset="0"/>
                          <a:cs typeface="Times New Roman" pitchFamily="18" charset="0"/>
                        </a:rPr>
                        <a:t>статичность</a:t>
                      </a:r>
                      <a:r>
                        <a:rPr lang="en-US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00" kern="1200" dirty="0" err="1">
                          <a:latin typeface="Times New Roman" pitchFamily="18" charset="0"/>
                          <a:cs typeface="Times New Roman" pitchFamily="18" charset="0"/>
                        </a:rPr>
                        <a:t>объекта</a:t>
                      </a:r>
                      <a:endParaRPr lang="en-US" sz="1000" b="1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Анализируются природные свойства и индивидуальные характеристики объекта, а именно:</a:t>
                      </a:r>
                      <a:endParaRPr lang="en-US" sz="1000" kern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Возможностью перемещения ОС для осуществления процесса производства на ином земельном участке; </a:t>
                      </a:r>
                      <a:endParaRPr lang="en-US" sz="1000" kern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Возможностью изменения технических параметров (сборно-разборный характер) без потери технологических свойств.</a:t>
                      </a:r>
                      <a:endParaRPr lang="en-US" sz="10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Динамичность</a:t>
                      </a:r>
                      <a:endParaRPr lang="en-US" sz="10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Статичность</a:t>
                      </a:r>
                      <a:endParaRPr lang="en-US" sz="10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000" b="1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Наличие либо отсутствие "несущих конструкций"</a:t>
                      </a:r>
                      <a:endParaRPr lang="en-US" sz="1000" b="1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Анализируется связь с иными основными средства с точки зрения последующего значительного разрушения связанных с ним объектов</a:t>
                      </a:r>
                      <a:endParaRPr lang="en-US" sz="10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en-US" sz="10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lang="en-US" sz="10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8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000" b="1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Наличие подведенных к объекту коммуникаций</a:t>
                      </a:r>
                      <a:endParaRPr lang="en-US" sz="1000" b="1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Анализируется наличие подсоединенных подземных и иных коммуникаций, стационарный характер объекта  </a:t>
                      </a:r>
                      <a:endParaRPr lang="en-US" sz="10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en-US" sz="10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lang="en-US" sz="10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6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000" b="1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Наличие либо отсутствие идентифицирующих признаков объекта ОС</a:t>
                      </a:r>
                      <a:endParaRPr lang="en-US" sz="1000" b="1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00" kern="1200" dirty="0">
                          <a:latin typeface="Times New Roman" pitchFamily="18" charset="0"/>
                          <a:cs typeface="Times New Roman" pitchFamily="18" charset="0"/>
                        </a:rPr>
                        <a:t>Анализируется разрешительная документация на объект с целью определения привязанности объекта к конкретному месторасположению</a:t>
                      </a:r>
                      <a:endParaRPr lang="en-US" sz="10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en-US" sz="10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lang="en-US" sz="1000" kern="1200" dirty="0">
                        <a:solidFill>
                          <a:srgbClr val="00338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7984" marR="57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22164" y="6876975"/>
            <a:ext cx="90730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* в целях определения характера объекта (движимое/недвижимое имущество) вышеуказанные критерии рассматриваются в совокупности с иными установленными критериями; в таблице продемонстрировано, на что указывает каждый из критериев в отдельности.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045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2204" y="396255"/>
            <a:ext cx="8561139" cy="158417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500" dirty="0"/>
              <a:t>О </a:t>
            </a:r>
            <a:r>
              <a:rPr lang="ru-RU" sz="2500" dirty="0" smtClean="0"/>
              <a:t>ПОСТАНОВЛЕНИИ КОНСТИТУЦИОННОГО СУДА РОССИЙСКОЙ </a:t>
            </a:r>
            <a:r>
              <a:rPr lang="ru-RU" sz="2500" dirty="0"/>
              <a:t>ФЕДЕРАЦИИ ОТ </a:t>
            </a:r>
            <a:r>
              <a:rPr lang="ru-RU" sz="2500" dirty="0" smtClean="0"/>
              <a:t>21.12.2018 N </a:t>
            </a:r>
            <a:r>
              <a:rPr lang="ru-RU" sz="2500" dirty="0"/>
              <a:t>47-П ПО ДЕЛУ О ПРОВЕРКЕ КОНСТИТУЦИОННОСТИ ПУНКТА </a:t>
            </a:r>
            <a:r>
              <a:rPr lang="ru-RU" sz="2500" dirty="0" smtClean="0"/>
              <a:t>25 СТАТЬИ </a:t>
            </a:r>
            <a:r>
              <a:rPr lang="ru-RU" sz="2500" dirty="0"/>
              <a:t>381 НАЛОГОВОГО КОДЕКСА РОССИЙСКОЙ ФЕДЕРАЦИИ</a:t>
            </a:r>
            <a:br>
              <a:rPr lang="ru-RU" sz="2500" dirty="0"/>
            </a:br>
            <a:endParaRPr lang="ru-RU" sz="25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164" y="2124447"/>
            <a:ext cx="9289031" cy="5184576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7000"/>
              </a:lnSpc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Информируем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том, что на официальном интернет-портале правовой информации размещено постановление Конституционного Суда Российской Федерации от 21.12.2018 N 47-П "По делу о проверке конституционности пункта 25 статьи 381 Налогового кодекса Российской Федерации в связи с жалобами закрытого акционерного общества "Инкар", акционерных обществ "Лизинговая компания "КАМАЗ" и "Новая перевозочная компания" (далее - Постановление).</a:t>
            </a:r>
          </a:p>
          <a:p>
            <a:pPr algn="just">
              <a:lnSpc>
                <a:spcPct val="127000"/>
              </a:lnSpc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соответствии с Постановлением пункт 25 статьи 381 Налогового кодекса Российской Федерации признан не противоречащим Конституции Российской Федерации, поскольку его положения - по своему конституционно-правовому смыслу в системе действующего правового регулирования - не предполагают обложения налогом на имущество организаций объектов движимого имущества, которые до совершения сделки между взаимозависимыми лицами, реорганизации или ликвидации юридических лиц не признавались объектом налогообложения у первоначального (предыдущего) собственника, только лишь в связи с принятием такого имущества на учет в результате реорганизации или ликвидации юридических лиц, а также передачи имущества между взаимозависимыми лицами.</a:t>
            </a:r>
          </a:p>
          <a:p>
            <a:pPr algn="just">
              <a:lnSpc>
                <a:spcPct val="127000"/>
              </a:lnSpc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УФНС России по субъектам Российской Федерации поручается оперативно обеспечить изучение Постановления и его применение в деятельности подчиненных налоговых органов, касающейся администрирования налога на имущество организаций, согласно выявленного в Постановлении конституционно-правового смысла пункта 25 статьи 381 Налогового кодекса Российской Федерации.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2259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6220" y="612279"/>
            <a:ext cx="8561139" cy="79208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000" dirty="0" smtClean="0"/>
              <a:t>Распространенные </a:t>
            </a:r>
            <a:r>
              <a:rPr lang="ru-RU" sz="3000" dirty="0"/>
              <a:t>ошибки учета объектов </a:t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9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25513103"/>
              </p:ext>
            </p:extLst>
          </p:nvPr>
        </p:nvGraphicFramePr>
        <p:xfrm>
          <a:off x="450157" y="1764407"/>
          <a:ext cx="9217023" cy="555835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936103"/>
                <a:gridCol w="1458655"/>
                <a:gridCol w="6822265"/>
              </a:tblGrid>
              <a:tr h="171563">
                <a:tc rowSpan="3"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1400" dirty="0" smtClean="0"/>
                        <a:t>Судебная практика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Судебный</a:t>
                      </a:r>
                      <a:r>
                        <a:rPr lang="ru-RU" sz="1400" baseline="0" dirty="0" smtClean="0"/>
                        <a:t> акт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          </a:t>
                      </a:r>
                      <a:r>
                        <a:rPr lang="ru-RU" sz="1800" baseline="0" dirty="0" smtClean="0"/>
                        <a:t>                                  </a:t>
                      </a:r>
                      <a:r>
                        <a:rPr lang="ru-RU" sz="1400" dirty="0" smtClean="0"/>
                        <a:t>Пример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746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Определение Верховного Суда РФ от 09.11.2020 N 304-ЭС19-7381 по делу  </a:t>
                      </a:r>
                      <a:r>
                        <a:rPr lang="en-US" sz="11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N </a:t>
                      </a:r>
                      <a:r>
                        <a:rPr lang="ru-RU" sz="11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А67-10599/2017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Обществу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доначислен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налог на имущество организаций в отношении имущества, являющегося неотъемлемой технологической частью линий электропередачи в соответствии с Перечнем имущества, утвержденным постановлением Правительства Российской Федерации от 30.09.2004 N 504.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Обществом ошибочно указанное имущество относилось к движимому имуществу, не признаваемому объектом налогообложения.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buNone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По мнению налогового органа, спорное имущество подлежит налогообложению по ставкам, предусмотренным пунктом 3 статьи 380 Налогового кодекса Российской Федерации, и ошибочно отнесено заявителем к движимому имуществу, не признаваемому объектом налогообложения по подпункту 8 пункта 4 статьи 374 Налогового кодекса Российской Федерации.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buNone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Суды первой и апелляционной инстанций не усмотрели оснований для применения в рассматриваемом случае норм о льготном налогообложении спорного имущества.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Выводы судов первой и апелляционной инстанций поддержал суд округа.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buNone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В передаче дела в Судебную коллегию по экономическим спорам отказано, поскольку суды пришли к правильному выводу об отсутствии оснований для применения норм о льготном налогообложении спорного имущества, установив, что в отношении данного имущества, которое в спорные периоды являлось неотъемлемой технологической частью линий электропередачи, общество применяло либо пониженное налогообложение, либо освобождение от налогообложения.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799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Определение Верховного Суда РФ от 25.11.2020 N 306-ЭС20-13858 по делу N А49-3817/2019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buNone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Основным видом экономической деятельности заявителя в соответствии с ЕГРЮЛ является транспортирование по трубопроводам нефти и нефтепродуктов.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этих целей общество использует магистральные трубопроводы (нефтепровод, нефтепродуктопровод) и соответствующее оборудование, которые числятся у него на балансе.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buNone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Налоговый орган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доначислил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налогоплательщику налог на имущество организаций, сделав вывод о занижении налогоплательщиком налоговой базы по налогу на имущество организаций в результате неправомерной переквалификации части имущества из категории недвижимого в категорию движимого.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buNone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В передаче дела в Судебную коллегию по экономическим спорам отказано, поскольку суды, установив, что спорное имущество является неотъемлемой технологической частью магистрального трубопровода и его нельзя рассматривать в отрыве от функционирующего трубопровода, поскольку данные объекты отвечают за обеспечение эксплуатации и безопасность магистрального трубопровода, пришли к правильному выводу о том, что его стоимость должна была учитываться обществом при исчислении налога на имущество организаций.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8583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4451</TotalTime>
  <Words>1934</Words>
  <Application>Microsoft Office PowerPoint</Application>
  <PresentationFormat>Произвольный</PresentationFormat>
  <Paragraphs>164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Present_FNS2012_A4</vt:lpstr>
      <vt:lpstr>«О критериях разграничения видов имущества (движимое или недвижимое) в целях применения главы 30 НК РФ»</vt:lpstr>
      <vt:lpstr>Критерии и характеристики для анализа объектов с точки зрения отнесения их к движимому / недвижимому имуществу</vt:lpstr>
      <vt:lpstr>Нормативные правовые акты </vt:lpstr>
      <vt:lpstr>Слайд 4</vt:lpstr>
      <vt:lpstr>Судебная практика</vt:lpstr>
      <vt:lpstr>Слайд 6</vt:lpstr>
      <vt:lpstr>Критерии и характеристики для анализа объектов с точки зрения отнесения их к движимому / недвижимому имуществу с позиции судебной практики</vt:lpstr>
      <vt:lpstr>О ПОСТАНОВЛЕНИИ КОНСТИТУЦИОННОГО СУДА РОССИЙСКОЙ ФЕДЕРАЦИИ ОТ 21.12.2018 N 47-П ПО ДЕЛУ О ПРОВЕРКЕ КОНСТИТУЦИОННОСТИ ПУНКТА 25 СТАТЬИ 381 НАЛОГОВОГО КОДЕКСА РОССИЙСКОЙ ФЕДЕРАЦИИ </vt:lpstr>
      <vt:lpstr>Распространенные ошибки учета объектов  </vt:lpstr>
      <vt:lpstr>Отдельные критерии определения категории объекта </vt:lpstr>
      <vt:lpstr>Отдельные критерии определения категории объекта </vt:lpstr>
      <vt:lpstr>   Спасибо за внимание!</vt:lpstr>
    </vt:vector>
  </TitlesOfParts>
  <Company>HP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Максимов Михаил Викторович</dc:creator>
  <cp:lastModifiedBy>9975-00-646</cp:lastModifiedBy>
  <cp:revision>67</cp:revision>
  <cp:lastPrinted>2021-09-06T08:16:04Z</cp:lastPrinted>
  <dcterms:created xsi:type="dcterms:W3CDTF">2021-08-31T12:38:48Z</dcterms:created>
  <dcterms:modified xsi:type="dcterms:W3CDTF">2021-09-08T07:30:55Z</dcterms:modified>
</cp:coreProperties>
</file>