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9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70" r:id="rId14"/>
  </p:sldIdLst>
  <p:sldSz cx="10693400" cy="7561263"/>
  <p:notesSz cx="9144000" cy="6858000"/>
  <p:defaultTextStyle>
    <a:defPPr>
      <a:defRPr lang="ru-RU"/>
    </a:defPPr>
    <a:lvl1pPr marL="0" algn="l" defTabSz="10429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21450" algn="l" defTabSz="10429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42900" algn="l" defTabSz="10429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64348" algn="l" defTabSz="10429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85798" algn="l" defTabSz="10429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607248" algn="l" defTabSz="10429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28698" algn="l" defTabSz="10429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50148" algn="l" defTabSz="10429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71598" algn="l" defTabSz="10429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8C90"/>
    <a:srgbClr val="504F53"/>
    <a:srgbClr val="005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9" autoAdjust="0"/>
  </p:normalViewPr>
  <p:slideViewPr>
    <p:cSldViewPr showGuides="1">
      <p:cViewPr>
        <p:scale>
          <a:sx n="100" d="100"/>
          <a:sy n="100" d="100"/>
        </p:scale>
        <p:origin x="-1752" y="-300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CC02D8-6083-4737-8F00-DDCFFD404C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13B993-22F8-4527-9DF5-75ED4B28C297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dirty="0" smtClean="0"/>
            <a:t>САЛЬДО ЕНС НА 01.01.2023</a:t>
          </a:r>
          <a:endParaRPr lang="ru-RU" dirty="0"/>
        </a:p>
      </dgm:t>
    </dgm:pt>
    <dgm:pt modelId="{CDF7F5E4-B73B-46CA-B0B8-15F982FD1B43}" type="parTrans" cxnId="{E821786D-C4FA-4B35-B356-58CE6E14A111}">
      <dgm:prSet/>
      <dgm:spPr/>
      <dgm:t>
        <a:bodyPr/>
        <a:lstStyle/>
        <a:p>
          <a:endParaRPr lang="ru-RU"/>
        </a:p>
      </dgm:t>
    </dgm:pt>
    <dgm:pt modelId="{B009780B-4A54-4913-88A5-333380D201F2}" type="sibTrans" cxnId="{E821786D-C4FA-4B35-B356-58CE6E14A111}">
      <dgm:prSet/>
      <dgm:spPr/>
      <dgm:t>
        <a:bodyPr/>
        <a:lstStyle/>
        <a:p>
          <a:endParaRPr lang="ru-RU"/>
        </a:p>
      </dgm:t>
    </dgm:pt>
    <dgm:pt modelId="{8339FB20-2BC3-418C-957B-568E9A3EE1E7}">
      <dgm:prSet phldrT="[Текст]" custT="1"/>
      <dgm:spPr/>
      <dgm:t>
        <a:bodyPr/>
        <a:lstStyle/>
        <a:p>
          <a:r>
            <a:rPr lang="ru-RU" sz="1400" dirty="0" smtClean="0">
              <a:latin typeface="Bahnschrift SemiBold SemiConden" pitchFamily="34" charset="0"/>
            </a:rPr>
            <a:t>Общая сумма недоимок, пеней, штрафов и процентов;</a:t>
          </a:r>
          <a:endParaRPr lang="ru-RU" sz="1400" dirty="0">
            <a:latin typeface="Bahnschrift SemiBold SemiConden" pitchFamily="34" charset="0"/>
          </a:endParaRPr>
        </a:p>
      </dgm:t>
    </dgm:pt>
    <dgm:pt modelId="{30B349E8-94B3-4EFE-8905-58FE05F5CF37}" type="parTrans" cxnId="{EFC7075F-634C-4BAC-8D6D-8A6F8A5C1F08}">
      <dgm:prSet/>
      <dgm:spPr/>
      <dgm:t>
        <a:bodyPr/>
        <a:lstStyle/>
        <a:p>
          <a:endParaRPr lang="ru-RU"/>
        </a:p>
      </dgm:t>
    </dgm:pt>
    <dgm:pt modelId="{F393A84E-6E08-435C-84EB-1B6E9F2FFBA6}" type="sibTrans" cxnId="{EFC7075F-634C-4BAC-8D6D-8A6F8A5C1F08}">
      <dgm:prSet/>
      <dgm:spPr/>
      <dgm:t>
        <a:bodyPr/>
        <a:lstStyle/>
        <a:p>
          <a:endParaRPr lang="ru-RU"/>
        </a:p>
      </dgm:t>
    </dgm:pt>
    <dgm:pt modelId="{2E6D7CCE-6609-4577-A5A4-77812D2F565E}">
      <dgm:prSet phldrT="[Текст]" custT="1"/>
      <dgm:spPr/>
      <dgm:t>
        <a:bodyPr/>
        <a:lstStyle/>
        <a:p>
          <a:r>
            <a:rPr lang="ru-RU" sz="1400" dirty="0" smtClean="0">
              <a:latin typeface="Bahnschrift SemiBold SemiConden" pitchFamily="34" charset="0"/>
            </a:rPr>
            <a:t>Государственная пошлина, в отношении уплаты которой выдан исполнительный документ;</a:t>
          </a:r>
          <a:endParaRPr lang="ru-RU" sz="1400" dirty="0">
            <a:latin typeface="Bahnschrift SemiBold SemiConden" pitchFamily="34" charset="0"/>
          </a:endParaRPr>
        </a:p>
      </dgm:t>
    </dgm:pt>
    <dgm:pt modelId="{667A8469-9530-4226-9C5D-F09BB7C8DC0A}" type="parTrans" cxnId="{ABC4ED29-AF36-45B7-B813-82589B78A984}">
      <dgm:prSet/>
      <dgm:spPr/>
      <dgm:t>
        <a:bodyPr/>
        <a:lstStyle/>
        <a:p>
          <a:endParaRPr lang="ru-RU"/>
        </a:p>
      </dgm:t>
    </dgm:pt>
    <dgm:pt modelId="{1D2D62B1-CE5A-4724-85AF-4A58DB3F0671}" type="sibTrans" cxnId="{ABC4ED29-AF36-45B7-B813-82589B78A984}">
      <dgm:prSet/>
      <dgm:spPr/>
      <dgm:t>
        <a:bodyPr/>
        <a:lstStyle/>
        <a:p>
          <a:endParaRPr lang="ru-RU"/>
        </a:p>
      </dgm:t>
    </dgm:pt>
    <dgm:pt modelId="{8DC6C213-8858-45E3-8803-3BBE5042D793}">
      <dgm:prSet phldrT="[Текст]" custT="1"/>
      <dgm:spPr/>
      <dgm:t>
        <a:bodyPr/>
        <a:lstStyle/>
        <a:p>
          <a:r>
            <a:rPr lang="ru-RU" sz="1400" dirty="0" smtClean="0">
              <a:latin typeface="Bahnschrift SemiBold SemiConden" pitchFamily="34" charset="0"/>
            </a:rPr>
            <a:t>Авансовые платежи по налогам, страховым взносам, срок представления налоговых деклараций (расчетов) по которым или направления налоговым органом сообщения об исчисленных суммах налогов наступает после 01.01.2023</a:t>
          </a:r>
          <a:endParaRPr lang="ru-RU" sz="1400" dirty="0">
            <a:latin typeface="Bahnschrift SemiBold SemiConden" pitchFamily="34" charset="0"/>
          </a:endParaRPr>
        </a:p>
      </dgm:t>
    </dgm:pt>
    <dgm:pt modelId="{399E6A4A-A0FE-4118-AE30-8E158C62EAAE}" type="parTrans" cxnId="{C6FD2285-A906-410E-81C4-594AF33AB548}">
      <dgm:prSet/>
      <dgm:spPr/>
      <dgm:t>
        <a:bodyPr/>
        <a:lstStyle/>
        <a:p>
          <a:endParaRPr lang="ru-RU"/>
        </a:p>
      </dgm:t>
    </dgm:pt>
    <dgm:pt modelId="{6652C208-4C9D-4412-B57B-F35FC4B8A42E}" type="sibTrans" cxnId="{C6FD2285-A906-410E-81C4-594AF33AB548}">
      <dgm:prSet/>
      <dgm:spPr/>
      <dgm:t>
        <a:bodyPr/>
        <a:lstStyle/>
        <a:p>
          <a:endParaRPr lang="ru-RU"/>
        </a:p>
      </dgm:t>
    </dgm:pt>
    <dgm:pt modelId="{6DEC29B2-AEE9-4F38-BAFB-3140B4845461}">
      <dgm:prSet custT="1"/>
      <dgm:spPr/>
      <dgm:t>
        <a:bodyPr/>
        <a:lstStyle/>
        <a:p>
          <a:r>
            <a:rPr lang="ru-RU" sz="1400" dirty="0" smtClean="0">
              <a:latin typeface="Bahnschrift SemiBold SemiConden" pitchFamily="34" charset="0"/>
            </a:rPr>
            <a:t>Излишне перечисленные средства</a:t>
          </a:r>
          <a:endParaRPr lang="ru-RU" sz="1400" dirty="0">
            <a:latin typeface="Bahnschrift SemiBold SemiConden" pitchFamily="34" charset="0"/>
          </a:endParaRPr>
        </a:p>
      </dgm:t>
    </dgm:pt>
    <dgm:pt modelId="{5264CF64-185E-4A80-87DE-222139497555}" type="parTrans" cxnId="{AA47A31C-3527-48BC-9D53-B173B07CB3C9}">
      <dgm:prSet/>
      <dgm:spPr/>
      <dgm:t>
        <a:bodyPr/>
        <a:lstStyle/>
        <a:p>
          <a:endParaRPr lang="ru-RU"/>
        </a:p>
      </dgm:t>
    </dgm:pt>
    <dgm:pt modelId="{5D40EC5C-D20D-4F27-B4C5-8B800BA23FD3}" type="sibTrans" cxnId="{AA47A31C-3527-48BC-9D53-B173B07CB3C9}">
      <dgm:prSet/>
      <dgm:spPr/>
      <dgm:t>
        <a:bodyPr/>
        <a:lstStyle/>
        <a:p>
          <a:endParaRPr lang="ru-RU"/>
        </a:p>
      </dgm:t>
    </dgm:pt>
    <dgm:pt modelId="{FFD23775-3DA8-4868-B210-5451ADB8FEE7}" type="pres">
      <dgm:prSet presAssocID="{5DCC02D8-6083-4737-8F00-DDCFFD404C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E6B586-F3F4-498D-BA2E-76B4DF609BA2}" type="pres">
      <dgm:prSet presAssocID="{2E13B993-22F8-4527-9DF5-75ED4B28C297}" presName="root1" presStyleCnt="0"/>
      <dgm:spPr/>
    </dgm:pt>
    <dgm:pt modelId="{D53A68D2-0945-4D08-9B0B-D0B38C2404CB}" type="pres">
      <dgm:prSet presAssocID="{2E13B993-22F8-4527-9DF5-75ED4B28C297}" presName="LevelOneTextNode" presStyleLbl="node0" presStyleIdx="0" presStyleCnt="1" custAng="0" custLinFactNeighborX="-34025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AE3AF7-FB90-4B7D-9124-462D23956D8F}" type="pres">
      <dgm:prSet presAssocID="{2E13B993-22F8-4527-9DF5-75ED4B28C297}" presName="level2hierChild" presStyleCnt="0"/>
      <dgm:spPr/>
    </dgm:pt>
    <dgm:pt modelId="{3DCDF968-5421-43F4-9600-88D0995DBD41}" type="pres">
      <dgm:prSet presAssocID="{30B349E8-94B3-4EFE-8905-58FE05F5CF37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92B842A5-6A5B-4889-83FC-9DE273281DA8}" type="pres">
      <dgm:prSet presAssocID="{30B349E8-94B3-4EFE-8905-58FE05F5CF37}" presName="connTx" presStyleLbl="parChTrans1D2" presStyleIdx="0" presStyleCnt="4"/>
      <dgm:spPr/>
      <dgm:t>
        <a:bodyPr/>
        <a:lstStyle/>
        <a:p>
          <a:endParaRPr lang="ru-RU"/>
        </a:p>
      </dgm:t>
    </dgm:pt>
    <dgm:pt modelId="{ECE7F1B7-C8F2-4CC0-8A21-CF5B6BA5778E}" type="pres">
      <dgm:prSet presAssocID="{8339FB20-2BC3-418C-957B-568E9A3EE1E7}" presName="root2" presStyleCnt="0"/>
      <dgm:spPr/>
    </dgm:pt>
    <dgm:pt modelId="{718198DC-35A4-4A2C-8230-4B850CFC7EBA}" type="pres">
      <dgm:prSet presAssocID="{8339FB20-2BC3-418C-957B-568E9A3EE1E7}" presName="LevelTwoTextNode" presStyleLbl="node2" presStyleIdx="0" presStyleCnt="4" custScaleX="110787" custLinFactNeighborX="828" custLinFactNeighborY="20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D11881-E23A-4A69-969B-273EA69A9DD5}" type="pres">
      <dgm:prSet presAssocID="{8339FB20-2BC3-418C-957B-568E9A3EE1E7}" presName="level3hierChild" presStyleCnt="0"/>
      <dgm:spPr/>
    </dgm:pt>
    <dgm:pt modelId="{A0DD123D-5780-4787-B14A-C7EB0A0F1DDA}" type="pres">
      <dgm:prSet presAssocID="{667A8469-9530-4226-9C5D-F09BB7C8DC0A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8D032379-0B27-4A14-9B01-A9C39E722044}" type="pres">
      <dgm:prSet presAssocID="{667A8469-9530-4226-9C5D-F09BB7C8DC0A}" presName="connTx" presStyleLbl="parChTrans1D2" presStyleIdx="1" presStyleCnt="4"/>
      <dgm:spPr/>
      <dgm:t>
        <a:bodyPr/>
        <a:lstStyle/>
        <a:p>
          <a:endParaRPr lang="ru-RU"/>
        </a:p>
      </dgm:t>
    </dgm:pt>
    <dgm:pt modelId="{9CD53E7C-4614-4094-A8AD-AD8195993C45}" type="pres">
      <dgm:prSet presAssocID="{2E6D7CCE-6609-4577-A5A4-77812D2F565E}" presName="root2" presStyleCnt="0"/>
      <dgm:spPr/>
    </dgm:pt>
    <dgm:pt modelId="{FE50EC0A-C575-4B68-B459-2E98730C85BC}" type="pres">
      <dgm:prSet presAssocID="{2E6D7CCE-6609-4577-A5A4-77812D2F565E}" presName="LevelTwoTextNode" presStyleLbl="node2" presStyleIdx="1" presStyleCnt="4" custScaleX="112303" custLinFactNeighborX="70" custLinFactNeighborY="31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789BAA-D19B-43BA-84D2-3AE5FE876D71}" type="pres">
      <dgm:prSet presAssocID="{2E6D7CCE-6609-4577-A5A4-77812D2F565E}" presName="level3hierChild" presStyleCnt="0"/>
      <dgm:spPr/>
    </dgm:pt>
    <dgm:pt modelId="{CF235DFA-6B72-4417-AA3B-CCDB3A17C64C}" type="pres">
      <dgm:prSet presAssocID="{5264CF64-185E-4A80-87DE-222139497555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4CBB51C0-C84D-4FE1-B63D-428111D3413B}" type="pres">
      <dgm:prSet presAssocID="{5264CF64-185E-4A80-87DE-222139497555}" presName="connTx" presStyleLbl="parChTrans1D2" presStyleIdx="2" presStyleCnt="4"/>
      <dgm:spPr/>
      <dgm:t>
        <a:bodyPr/>
        <a:lstStyle/>
        <a:p>
          <a:endParaRPr lang="ru-RU"/>
        </a:p>
      </dgm:t>
    </dgm:pt>
    <dgm:pt modelId="{1A3C7260-8DC5-43A2-A7C6-40FC269F264C}" type="pres">
      <dgm:prSet presAssocID="{6DEC29B2-AEE9-4F38-BAFB-3140B4845461}" presName="root2" presStyleCnt="0"/>
      <dgm:spPr/>
    </dgm:pt>
    <dgm:pt modelId="{D7FBC4E9-652C-4679-8D6D-48A671EF60BC}" type="pres">
      <dgm:prSet presAssocID="{6DEC29B2-AEE9-4F38-BAFB-3140B4845461}" presName="LevelTwoTextNode" presStyleLbl="node2" presStyleIdx="2" presStyleCnt="4" custScaleX="110787" custLinFactNeighborX="828" custLinFactNeighborY="105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E47E88-6650-4814-AC10-D8184763431E}" type="pres">
      <dgm:prSet presAssocID="{6DEC29B2-AEE9-4F38-BAFB-3140B4845461}" presName="level3hierChild" presStyleCnt="0"/>
      <dgm:spPr/>
    </dgm:pt>
    <dgm:pt modelId="{63FC3023-EC94-4BE0-A237-174D4FBCAC70}" type="pres">
      <dgm:prSet presAssocID="{399E6A4A-A0FE-4118-AE30-8E158C62EAAE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BD2C90C4-C4C1-400B-ABD0-93377C2ECFE8}" type="pres">
      <dgm:prSet presAssocID="{399E6A4A-A0FE-4118-AE30-8E158C62EAAE}" presName="connTx" presStyleLbl="parChTrans1D2" presStyleIdx="3" presStyleCnt="4"/>
      <dgm:spPr/>
      <dgm:t>
        <a:bodyPr/>
        <a:lstStyle/>
        <a:p>
          <a:endParaRPr lang="ru-RU"/>
        </a:p>
      </dgm:t>
    </dgm:pt>
    <dgm:pt modelId="{9C63A222-E461-42EE-9BA8-921F1300A38A}" type="pres">
      <dgm:prSet presAssocID="{8DC6C213-8858-45E3-8803-3BBE5042D793}" presName="root2" presStyleCnt="0"/>
      <dgm:spPr/>
    </dgm:pt>
    <dgm:pt modelId="{69A123EC-B80A-45FE-AB34-2760D0D8E773}" type="pres">
      <dgm:prSet presAssocID="{8DC6C213-8858-45E3-8803-3BBE5042D793}" presName="LevelTwoTextNode" presStyleLbl="node2" presStyleIdx="3" presStyleCnt="4" custScaleX="123409" custScaleY="156463" custLinFactNeighborX="1525" custLinFactNeighborY="175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907F10-7CAE-4387-A7E5-77667D1659FF}" type="pres">
      <dgm:prSet presAssocID="{8DC6C213-8858-45E3-8803-3BBE5042D793}" presName="level3hierChild" presStyleCnt="0"/>
      <dgm:spPr/>
    </dgm:pt>
  </dgm:ptLst>
  <dgm:cxnLst>
    <dgm:cxn modelId="{AA47A31C-3527-48BC-9D53-B173B07CB3C9}" srcId="{2E13B993-22F8-4527-9DF5-75ED4B28C297}" destId="{6DEC29B2-AEE9-4F38-BAFB-3140B4845461}" srcOrd="2" destOrd="0" parTransId="{5264CF64-185E-4A80-87DE-222139497555}" sibTransId="{5D40EC5C-D20D-4F27-B4C5-8B800BA23FD3}"/>
    <dgm:cxn modelId="{8E39CF78-8073-4A4F-9AD4-66559A4E7586}" type="presOf" srcId="{6DEC29B2-AEE9-4F38-BAFB-3140B4845461}" destId="{D7FBC4E9-652C-4679-8D6D-48A671EF60BC}" srcOrd="0" destOrd="0" presId="urn:microsoft.com/office/officeart/2008/layout/HorizontalMultiLevelHierarchy"/>
    <dgm:cxn modelId="{84C33F6D-4DF8-4C5E-9B04-3B41868FD1BC}" type="presOf" srcId="{399E6A4A-A0FE-4118-AE30-8E158C62EAAE}" destId="{63FC3023-EC94-4BE0-A237-174D4FBCAC70}" srcOrd="0" destOrd="0" presId="urn:microsoft.com/office/officeart/2008/layout/HorizontalMultiLevelHierarchy"/>
    <dgm:cxn modelId="{C6FD2285-A906-410E-81C4-594AF33AB548}" srcId="{2E13B993-22F8-4527-9DF5-75ED4B28C297}" destId="{8DC6C213-8858-45E3-8803-3BBE5042D793}" srcOrd="3" destOrd="0" parTransId="{399E6A4A-A0FE-4118-AE30-8E158C62EAAE}" sibTransId="{6652C208-4C9D-4412-B57B-F35FC4B8A42E}"/>
    <dgm:cxn modelId="{1E3C0745-C9B9-430A-885F-59190E9AAAE2}" type="presOf" srcId="{2E13B993-22F8-4527-9DF5-75ED4B28C297}" destId="{D53A68D2-0945-4D08-9B0B-D0B38C2404CB}" srcOrd="0" destOrd="0" presId="urn:microsoft.com/office/officeart/2008/layout/HorizontalMultiLevelHierarchy"/>
    <dgm:cxn modelId="{269CD7FD-EC95-47AE-BA51-D9BD7AAC23D2}" type="presOf" srcId="{2E6D7CCE-6609-4577-A5A4-77812D2F565E}" destId="{FE50EC0A-C575-4B68-B459-2E98730C85BC}" srcOrd="0" destOrd="0" presId="urn:microsoft.com/office/officeart/2008/layout/HorizontalMultiLevelHierarchy"/>
    <dgm:cxn modelId="{ABC4ED29-AF36-45B7-B813-82589B78A984}" srcId="{2E13B993-22F8-4527-9DF5-75ED4B28C297}" destId="{2E6D7CCE-6609-4577-A5A4-77812D2F565E}" srcOrd="1" destOrd="0" parTransId="{667A8469-9530-4226-9C5D-F09BB7C8DC0A}" sibTransId="{1D2D62B1-CE5A-4724-85AF-4A58DB3F0671}"/>
    <dgm:cxn modelId="{7C44ACB3-EF24-4B9F-A863-7A6C059C977F}" type="presOf" srcId="{5264CF64-185E-4A80-87DE-222139497555}" destId="{CF235DFA-6B72-4417-AA3B-CCDB3A17C64C}" srcOrd="0" destOrd="0" presId="urn:microsoft.com/office/officeart/2008/layout/HorizontalMultiLevelHierarchy"/>
    <dgm:cxn modelId="{DFFF2904-1290-4A81-858D-23730E00A0B3}" type="presOf" srcId="{8DC6C213-8858-45E3-8803-3BBE5042D793}" destId="{69A123EC-B80A-45FE-AB34-2760D0D8E773}" srcOrd="0" destOrd="0" presId="urn:microsoft.com/office/officeart/2008/layout/HorizontalMultiLevelHierarchy"/>
    <dgm:cxn modelId="{D5AADF21-D9F8-496B-8134-2343AA691532}" type="presOf" srcId="{399E6A4A-A0FE-4118-AE30-8E158C62EAAE}" destId="{BD2C90C4-C4C1-400B-ABD0-93377C2ECFE8}" srcOrd="1" destOrd="0" presId="urn:microsoft.com/office/officeart/2008/layout/HorizontalMultiLevelHierarchy"/>
    <dgm:cxn modelId="{0A1B5E0D-B6E4-41B0-ACCE-718FA5177AD9}" type="presOf" srcId="{30B349E8-94B3-4EFE-8905-58FE05F5CF37}" destId="{92B842A5-6A5B-4889-83FC-9DE273281DA8}" srcOrd="1" destOrd="0" presId="urn:microsoft.com/office/officeart/2008/layout/HorizontalMultiLevelHierarchy"/>
    <dgm:cxn modelId="{28964AC8-3512-48CB-A769-D0A0693DA368}" type="presOf" srcId="{5264CF64-185E-4A80-87DE-222139497555}" destId="{4CBB51C0-C84D-4FE1-B63D-428111D3413B}" srcOrd="1" destOrd="0" presId="urn:microsoft.com/office/officeart/2008/layout/HorizontalMultiLevelHierarchy"/>
    <dgm:cxn modelId="{CF093C60-06A3-4941-B607-C2EC4DE84043}" type="presOf" srcId="{667A8469-9530-4226-9C5D-F09BB7C8DC0A}" destId="{8D032379-0B27-4A14-9B01-A9C39E722044}" srcOrd="1" destOrd="0" presId="urn:microsoft.com/office/officeart/2008/layout/HorizontalMultiLevelHierarchy"/>
    <dgm:cxn modelId="{58F7C30B-F008-461A-8096-9CB2178B3A14}" type="presOf" srcId="{8339FB20-2BC3-418C-957B-568E9A3EE1E7}" destId="{718198DC-35A4-4A2C-8230-4B850CFC7EBA}" srcOrd="0" destOrd="0" presId="urn:microsoft.com/office/officeart/2008/layout/HorizontalMultiLevelHierarchy"/>
    <dgm:cxn modelId="{917F3163-1BBB-47FE-A3B9-FB5D1F64A0AE}" type="presOf" srcId="{667A8469-9530-4226-9C5D-F09BB7C8DC0A}" destId="{A0DD123D-5780-4787-B14A-C7EB0A0F1DDA}" srcOrd="0" destOrd="0" presId="urn:microsoft.com/office/officeart/2008/layout/HorizontalMultiLevelHierarchy"/>
    <dgm:cxn modelId="{568F67E6-D8FD-436F-ADB0-3FD20755FDD7}" type="presOf" srcId="{5DCC02D8-6083-4737-8F00-DDCFFD404CEC}" destId="{FFD23775-3DA8-4868-B210-5451ADB8FEE7}" srcOrd="0" destOrd="0" presId="urn:microsoft.com/office/officeart/2008/layout/HorizontalMultiLevelHierarchy"/>
    <dgm:cxn modelId="{E821786D-C4FA-4B35-B356-58CE6E14A111}" srcId="{5DCC02D8-6083-4737-8F00-DDCFFD404CEC}" destId="{2E13B993-22F8-4527-9DF5-75ED4B28C297}" srcOrd="0" destOrd="0" parTransId="{CDF7F5E4-B73B-46CA-B0B8-15F982FD1B43}" sibTransId="{B009780B-4A54-4913-88A5-333380D201F2}"/>
    <dgm:cxn modelId="{6972EED3-4B65-42A1-9351-E17C2B2E2C23}" type="presOf" srcId="{30B349E8-94B3-4EFE-8905-58FE05F5CF37}" destId="{3DCDF968-5421-43F4-9600-88D0995DBD41}" srcOrd="0" destOrd="0" presId="urn:microsoft.com/office/officeart/2008/layout/HorizontalMultiLevelHierarchy"/>
    <dgm:cxn modelId="{EFC7075F-634C-4BAC-8D6D-8A6F8A5C1F08}" srcId="{2E13B993-22F8-4527-9DF5-75ED4B28C297}" destId="{8339FB20-2BC3-418C-957B-568E9A3EE1E7}" srcOrd="0" destOrd="0" parTransId="{30B349E8-94B3-4EFE-8905-58FE05F5CF37}" sibTransId="{F393A84E-6E08-435C-84EB-1B6E9F2FFBA6}"/>
    <dgm:cxn modelId="{8A518222-727D-49C9-A73A-F2CA188741EB}" type="presParOf" srcId="{FFD23775-3DA8-4868-B210-5451ADB8FEE7}" destId="{12E6B586-F3F4-498D-BA2E-76B4DF609BA2}" srcOrd="0" destOrd="0" presId="urn:microsoft.com/office/officeart/2008/layout/HorizontalMultiLevelHierarchy"/>
    <dgm:cxn modelId="{9F6DB32D-3216-4427-AD43-EECE7BC1E65F}" type="presParOf" srcId="{12E6B586-F3F4-498D-BA2E-76B4DF609BA2}" destId="{D53A68D2-0945-4D08-9B0B-D0B38C2404CB}" srcOrd="0" destOrd="0" presId="urn:microsoft.com/office/officeart/2008/layout/HorizontalMultiLevelHierarchy"/>
    <dgm:cxn modelId="{D7F3802D-904D-4BF3-96E7-9E6719CAC86D}" type="presParOf" srcId="{12E6B586-F3F4-498D-BA2E-76B4DF609BA2}" destId="{0FAE3AF7-FB90-4B7D-9124-462D23956D8F}" srcOrd="1" destOrd="0" presId="urn:microsoft.com/office/officeart/2008/layout/HorizontalMultiLevelHierarchy"/>
    <dgm:cxn modelId="{223AEF10-3E7A-4D3B-BCB7-20D44DAB4DF3}" type="presParOf" srcId="{0FAE3AF7-FB90-4B7D-9124-462D23956D8F}" destId="{3DCDF968-5421-43F4-9600-88D0995DBD41}" srcOrd="0" destOrd="0" presId="urn:microsoft.com/office/officeart/2008/layout/HorizontalMultiLevelHierarchy"/>
    <dgm:cxn modelId="{9F18D25D-DE0E-473C-8038-607F62FB451C}" type="presParOf" srcId="{3DCDF968-5421-43F4-9600-88D0995DBD41}" destId="{92B842A5-6A5B-4889-83FC-9DE273281DA8}" srcOrd="0" destOrd="0" presId="urn:microsoft.com/office/officeart/2008/layout/HorizontalMultiLevelHierarchy"/>
    <dgm:cxn modelId="{1E390D86-1C26-44AF-B17D-9B0ED1C642A9}" type="presParOf" srcId="{0FAE3AF7-FB90-4B7D-9124-462D23956D8F}" destId="{ECE7F1B7-C8F2-4CC0-8A21-CF5B6BA5778E}" srcOrd="1" destOrd="0" presId="urn:microsoft.com/office/officeart/2008/layout/HorizontalMultiLevelHierarchy"/>
    <dgm:cxn modelId="{0CC7758E-149D-4865-83A1-F35219C5249A}" type="presParOf" srcId="{ECE7F1B7-C8F2-4CC0-8A21-CF5B6BA5778E}" destId="{718198DC-35A4-4A2C-8230-4B850CFC7EBA}" srcOrd="0" destOrd="0" presId="urn:microsoft.com/office/officeart/2008/layout/HorizontalMultiLevelHierarchy"/>
    <dgm:cxn modelId="{22ABF990-8D80-41A3-933F-F3154D3B2926}" type="presParOf" srcId="{ECE7F1B7-C8F2-4CC0-8A21-CF5B6BA5778E}" destId="{34D11881-E23A-4A69-969B-273EA69A9DD5}" srcOrd="1" destOrd="0" presId="urn:microsoft.com/office/officeart/2008/layout/HorizontalMultiLevelHierarchy"/>
    <dgm:cxn modelId="{D6A9C5F9-6E30-4B8B-BF25-E6CD838FBF15}" type="presParOf" srcId="{0FAE3AF7-FB90-4B7D-9124-462D23956D8F}" destId="{A0DD123D-5780-4787-B14A-C7EB0A0F1DDA}" srcOrd="2" destOrd="0" presId="urn:microsoft.com/office/officeart/2008/layout/HorizontalMultiLevelHierarchy"/>
    <dgm:cxn modelId="{1D29293D-96BF-47C1-B120-CE473A65BF79}" type="presParOf" srcId="{A0DD123D-5780-4787-B14A-C7EB0A0F1DDA}" destId="{8D032379-0B27-4A14-9B01-A9C39E722044}" srcOrd="0" destOrd="0" presId="urn:microsoft.com/office/officeart/2008/layout/HorizontalMultiLevelHierarchy"/>
    <dgm:cxn modelId="{DF50A928-B6FD-4EF3-9497-8CD859BFF2EB}" type="presParOf" srcId="{0FAE3AF7-FB90-4B7D-9124-462D23956D8F}" destId="{9CD53E7C-4614-4094-A8AD-AD8195993C45}" srcOrd="3" destOrd="0" presId="urn:microsoft.com/office/officeart/2008/layout/HorizontalMultiLevelHierarchy"/>
    <dgm:cxn modelId="{6A0445F4-3EA4-4D3F-B610-F54461BB7C6D}" type="presParOf" srcId="{9CD53E7C-4614-4094-A8AD-AD8195993C45}" destId="{FE50EC0A-C575-4B68-B459-2E98730C85BC}" srcOrd="0" destOrd="0" presId="urn:microsoft.com/office/officeart/2008/layout/HorizontalMultiLevelHierarchy"/>
    <dgm:cxn modelId="{86A53AE3-C3F8-42D9-B886-41D92D8DDCE5}" type="presParOf" srcId="{9CD53E7C-4614-4094-A8AD-AD8195993C45}" destId="{48789BAA-D19B-43BA-84D2-3AE5FE876D71}" srcOrd="1" destOrd="0" presId="urn:microsoft.com/office/officeart/2008/layout/HorizontalMultiLevelHierarchy"/>
    <dgm:cxn modelId="{C91BF894-EC53-45FA-AE6C-CDA4A189868C}" type="presParOf" srcId="{0FAE3AF7-FB90-4B7D-9124-462D23956D8F}" destId="{CF235DFA-6B72-4417-AA3B-CCDB3A17C64C}" srcOrd="4" destOrd="0" presId="urn:microsoft.com/office/officeart/2008/layout/HorizontalMultiLevelHierarchy"/>
    <dgm:cxn modelId="{191CDC5A-0333-4432-9D7A-050E54C03715}" type="presParOf" srcId="{CF235DFA-6B72-4417-AA3B-CCDB3A17C64C}" destId="{4CBB51C0-C84D-4FE1-B63D-428111D3413B}" srcOrd="0" destOrd="0" presId="urn:microsoft.com/office/officeart/2008/layout/HorizontalMultiLevelHierarchy"/>
    <dgm:cxn modelId="{052D600C-5392-4195-A722-88ADC53904E3}" type="presParOf" srcId="{0FAE3AF7-FB90-4B7D-9124-462D23956D8F}" destId="{1A3C7260-8DC5-43A2-A7C6-40FC269F264C}" srcOrd="5" destOrd="0" presId="urn:microsoft.com/office/officeart/2008/layout/HorizontalMultiLevelHierarchy"/>
    <dgm:cxn modelId="{131F34BB-F1DA-4F83-B714-C213764C76B2}" type="presParOf" srcId="{1A3C7260-8DC5-43A2-A7C6-40FC269F264C}" destId="{D7FBC4E9-652C-4679-8D6D-48A671EF60BC}" srcOrd="0" destOrd="0" presId="urn:microsoft.com/office/officeart/2008/layout/HorizontalMultiLevelHierarchy"/>
    <dgm:cxn modelId="{1EF0B94C-7430-441F-B78B-1D4C0ABB75FF}" type="presParOf" srcId="{1A3C7260-8DC5-43A2-A7C6-40FC269F264C}" destId="{37E47E88-6650-4814-AC10-D8184763431E}" srcOrd="1" destOrd="0" presId="urn:microsoft.com/office/officeart/2008/layout/HorizontalMultiLevelHierarchy"/>
    <dgm:cxn modelId="{A2FDF4D0-7A78-4356-AD4C-CC64DBD8F74C}" type="presParOf" srcId="{0FAE3AF7-FB90-4B7D-9124-462D23956D8F}" destId="{63FC3023-EC94-4BE0-A237-174D4FBCAC70}" srcOrd="6" destOrd="0" presId="urn:microsoft.com/office/officeart/2008/layout/HorizontalMultiLevelHierarchy"/>
    <dgm:cxn modelId="{6814AD41-7A7F-46D9-B738-1CC42A9E42CF}" type="presParOf" srcId="{63FC3023-EC94-4BE0-A237-174D4FBCAC70}" destId="{BD2C90C4-C4C1-400B-ABD0-93377C2ECFE8}" srcOrd="0" destOrd="0" presId="urn:microsoft.com/office/officeart/2008/layout/HorizontalMultiLevelHierarchy"/>
    <dgm:cxn modelId="{C78F55C3-992D-44D0-884B-796D57B2AED3}" type="presParOf" srcId="{0FAE3AF7-FB90-4B7D-9124-462D23956D8F}" destId="{9C63A222-E461-42EE-9BA8-921F1300A38A}" srcOrd="7" destOrd="0" presId="urn:microsoft.com/office/officeart/2008/layout/HorizontalMultiLevelHierarchy"/>
    <dgm:cxn modelId="{955C5379-A769-44B6-BB68-5F08B7D2EC55}" type="presParOf" srcId="{9C63A222-E461-42EE-9BA8-921F1300A38A}" destId="{69A123EC-B80A-45FE-AB34-2760D0D8E773}" srcOrd="0" destOrd="0" presId="urn:microsoft.com/office/officeart/2008/layout/HorizontalMultiLevelHierarchy"/>
    <dgm:cxn modelId="{96CE1E1B-D8FD-4262-8E5A-9650EE4A87AA}" type="presParOf" srcId="{9C63A222-E461-42EE-9BA8-921F1300A38A}" destId="{81907F10-7CAE-4387-A7E5-77667D1659F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041858-829F-4CF3-A590-8E550E95A14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ECB783-7AB1-432B-8955-76A8A290BC52}">
      <dgm:prSet phldrT="[Текст]"/>
      <dgm:spPr>
        <a:gradFill rotWithShape="0">
          <a:gsLst>
            <a:gs pos="0">
              <a:schemeClr val="tx2">
                <a:lumMod val="60000"/>
                <a:lumOff val="40000"/>
              </a:schemeClr>
            </a:gs>
            <a:gs pos="6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Сальдо ЕНС на 01.01.2023</a:t>
          </a:r>
          <a:endParaRPr lang="ru-RU" dirty="0">
            <a:solidFill>
              <a:schemeClr val="tx1"/>
            </a:solidFill>
          </a:endParaRPr>
        </a:p>
      </dgm:t>
    </dgm:pt>
    <dgm:pt modelId="{BA648B8F-9465-4EEA-9B9E-8B08801A5702}" type="parTrans" cxnId="{31C6F859-8C98-4F7D-A861-FF89CBA5DD7F}">
      <dgm:prSet/>
      <dgm:spPr/>
      <dgm:t>
        <a:bodyPr/>
        <a:lstStyle/>
        <a:p>
          <a:endParaRPr lang="ru-RU"/>
        </a:p>
      </dgm:t>
    </dgm:pt>
    <dgm:pt modelId="{B7B8ACF7-C86E-45DE-BAB5-193BFE5B2AA4}" type="sibTrans" cxnId="{31C6F859-8C98-4F7D-A861-FF89CBA5DD7F}">
      <dgm:prSet/>
      <dgm:spPr/>
      <dgm:t>
        <a:bodyPr/>
        <a:lstStyle/>
        <a:p>
          <a:endParaRPr lang="ru-RU"/>
        </a:p>
      </dgm:t>
    </dgm:pt>
    <dgm:pt modelId="{E6CAA6EE-05AD-421B-AAB2-E21122F63E65}">
      <dgm:prSet phldrT="[Текст]" custT="1"/>
      <dgm:spPr>
        <a:gradFill rotWithShape="0">
          <a:gsLst>
            <a:gs pos="0">
              <a:schemeClr val="tx2">
                <a:lumMod val="60000"/>
                <a:lumOff val="40000"/>
              </a:schemeClr>
            </a:gs>
            <a:gs pos="6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Bahnschrift SemiBold SemiConden" pitchFamily="34" charset="0"/>
            </a:rPr>
            <a:t>Задолженность, по которой по состоянию на 31.12.2022 истек срок взыскания;</a:t>
          </a:r>
          <a:endParaRPr lang="ru-RU" sz="1400" dirty="0">
            <a:solidFill>
              <a:schemeClr val="tx1"/>
            </a:solidFill>
            <a:latin typeface="Bahnschrift SemiBold SemiConden" pitchFamily="34" charset="0"/>
          </a:endParaRPr>
        </a:p>
      </dgm:t>
    </dgm:pt>
    <dgm:pt modelId="{02050CC0-503F-4707-979A-7B5BC3FE236D}" type="parTrans" cxnId="{395A2C24-758B-4D1E-9253-F2F0DD9FB1D8}">
      <dgm:prSet/>
      <dgm:spPr/>
      <dgm:t>
        <a:bodyPr/>
        <a:lstStyle/>
        <a:p>
          <a:endParaRPr lang="ru-RU"/>
        </a:p>
      </dgm:t>
    </dgm:pt>
    <dgm:pt modelId="{EACEA4FC-B397-41DA-B681-5F507581BC67}" type="sibTrans" cxnId="{395A2C24-758B-4D1E-9253-F2F0DD9FB1D8}">
      <dgm:prSet/>
      <dgm:spPr/>
      <dgm:t>
        <a:bodyPr/>
        <a:lstStyle/>
        <a:p>
          <a:endParaRPr lang="ru-RU"/>
        </a:p>
      </dgm:t>
    </dgm:pt>
    <dgm:pt modelId="{B47F42F6-7504-4ECB-9B7D-4AF2FD9675D1}">
      <dgm:prSet phldrT="[Текст]" custT="1"/>
      <dgm:spPr>
        <a:gradFill rotWithShape="0">
          <a:gsLst>
            <a:gs pos="0">
              <a:schemeClr val="tx2">
                <a:lumMod val="60000"/>
                <a:lumOff val="40000"/>
              </a:schemeClr>
            </a:gs>
            <a:gs pos="6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Bahnschrift SemiBold SemiConden" pitchFamily="34" charset="0"/>
            </a:rPr>
            <a:t>Государственной пошлины, в отношении уплаты которой выдан исполнительный документ и по состоянию на 31.12.2022 истек срок взыскания</a:t>
          </a:r>
          <a:endParaRPr lang="ru-RU" sz="1400" dirty="0">
            <a:solidFill>
              <a:schemeClr val="tx1"/>
            </a:solidFill>
            <a:latin typeface="Bahnschrift SemiBold SemiConden" pitchFamily="34" charset="0"/>
          </a:endParaRPr>
        </a:p>
      </dgm:t>
    </dgm:pt>
    <dgm:pt modelId="{EB00A2BD-E2C8-427D-A8D4-C02C30C1B442}" type="parTrans" cxnId="{7694BB98-B582-45C2-8B16-FF50BE6266DA}">
      <dgm:prSet/>
      <dgm:spPr/>
      <dgm:t>
        <a:bodyPr/>
        <a:lstStyle/>
        <a:p>
          <a:endParaRPr lang="ru-RU"/>
        </a:p>
      </dgm:t>
    </dgm:pt>
    <dgm:pt modelId="{7C2DAA23-1ECA-4CB7-846E-037B774CA417}" type="sibTrans" cxnId="{7694BB98-B582-45C2-8B16-FF50BE6266DA}">
      <dgm:prSet/>
      <dgm:spPr/>
      <dgm:t>
        <a:bodyPr/>
        <a:lstStyle/>
        <a:p>
          <a:endParaRPr lang="ru-RU"/>
        </a:p>
      </dgm:t>
    </dgm:pt>
    <dgm:pt modelId="{83229713-D73F-4AC6-BBCB-33794080A5E8}">
      <dgm:prSet phldrT="[Текст]" custT="1"/>
      <dgm:spPr>
        <a:gradFill rotWithShape="0">
          <a:gsLst>
            <a:gs pos="0">
              <a:schemeClr val="tx2">
                <a:lumMod val="60000"/>
                <a:lumOff val="40000"/>
              </a:schemeClr>
            </a:gs>
            <a:gs pos="6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Bahnschrift SemiBold SemiConden" pitchFamily="34" charset="0"/>
            </a:rPr>
            <a:t>Суммы доначислений по решениям о привлечении к ответственности за совершение налогового правонарушения, исполнение которых приостановлено по состоянию на 31.12.2022</a:t>
          </a:r>
        </a:p>
      </dgm:t>
    </dgm:pt>
    <dgm:pt modelId="{7913568F-48B0-4FF4-B92C-4C8810464471}" type="parTrans" cxnId="{6604BFAB-835B-4F35-A930-1111B4B033C3}">
      <dgm:prSet/>
      <dgm:spPr/>
      <dgm:t>
        <a:bodyPr/>
        <a:lstStyle/>
        <a:p>
          <a:endParaRPr lang="ru-RU"/>
        </a:p>
      </dgm:t>
    </dgm:pt>
    <dgm:pt modelId="{02AF44FA-C24F-42ED-8760-E0A4B548F6A9}" type="sibTrans" cxnId="{6604BFAB-835B-4F35-A930-1111B4B033C3}">
      <dgm:prSet/>
      <dgm:spPr/>
      <dgm:t>
        <a:bodyPr/>
        <a:lstStyle/>
        <a:p>
          <a:endParaRPr lang="ru-RU"/>
        </a:p>
      </dgm:t>
    </dgm:pt>
    <dgm:pt modelId="{5ACD2BA2-8BD0-42AE-A515-B1ECE1E45EE5}" type="pres">
      <dgm:prSet presAssocID="{43041858-829F-4CF3-A590-8E550E95A14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1AF93A-4A54-4499-A79F-F64B28807BD1}" type="pres">
      <dgm:prSet presAssocID="{BCECB783-7AB1-432B-8955-76A8A290BC52}" presName="root1" presStyleCnt="0"/>
      <dgm:spPr/>
    </dgm:pt>
    <dgm:pt modelId="{C458B5E1-AA80-44CD-B89C-17C46A3C998F}" type="pres">
      <dgm:prSet presAssocID="{BCECB783-7AB1-432B-8955-76A8A290BC52}" presName="LevelOneTextNode" presStyleLbl="node0" presStyleIdx="0" presStyleCnt="1" custLinFactNeighborX="-522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F72F323-2C7C-43CD-BC7B-7250D1B5E322}" type="pres">
      <dgm:prSet presAssocID="{BCECB783-7AB1-432B-8955-76A8A290BC52}" presName="level2hierChild" presStyleCnt="0"/>
      <dgm:spPr/>
    </dgm:pt>
    <dgm:pt modelId="{5404DB13-8357-46A5-8253-FA75AD1CE3D4}" type="pres">
      <dgm:prSet presAssocID="{02050CC0-503F-4707-979A-7B5BC3FE236D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C475689-5CAA-44A8-A490-2AAA12818B35}" type="pres">
      <dgm:prSet presAssocID="{02050CC0-503F-4707-979A-7B5BC3FE236D}" presName="connTx" presStyleLbl="parChTrans1D2" presStyleIdx="0" presStyleCnt="3"/>
      <dgm:spPr/>
      <dgm:t>
        <a:bodyPr/>
        <a:lstStyle/>
        <a:p>
          <a:endParaRPr lang="ru-RU"/>
        </a:p>
      </dgm:t>
    </dgm:pt>
    <dgm:pt modelId="{74E09A97-D2D1-4559-BF1E-91BD09C2EE01}" type="pres">
      <dgm:prSet presAssocID="{E6CAA6EE-05AD-421B-AAB2-E21122F63E65}" presName="root2" presStyleCnt="0"/>
      <dgm:spPr/>
    </dgm:pt>
    <dgm:pt modelId="{7EFE5225-8587-4402-AE8D-6191D4D46265}" type="pres">
      <dgm:prSet presAssocID="{E6CAA6EE-05AD-421B-AAB2-E21122F63E65}" presName="LevelTwoTextNode" presStyleLbl="node2" presStyleIdx="0" presStyleCnt="3" custScaleX="112398" custScaleY="1069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9F09BF-78E6-4D7B-AA49-0F7226AFEA26}" type="pres">
      <dgm:prSet presAssocID="{E6CAA6EE-05AD-421B-AAB2-E21122F63E65}" presName="level3hierChild" presStyleCnt="0"/>
      <dgm:spPr/>
    </dgm:pt>
    <dgm:pt modelId="{82D5182A-FB5A-4DD5-AECA-D7541F0D1A86}" type="pres">
      <dgm:prSet presAssocID="{EB00A2BD-E2C8-427D-A8D4-C02C30C1B442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F2268285-BB2B-4334-8981-4A5D218E6C32}" type="pres">
      <dgm:prSet presAssocID="{EB00A2BD-E2C8-427D-A8D4-C02C30C1B442}" presName="connTx" presStyleLbl="parChTrans1D2" presStyleIdx="1" presStyleCnt="3"/>
      <dgm:spPr/>
      <dgm:t>
        <a:bodyPr/>
        <a:lstStyle/>
        <a:p>
          <a:endParaRPr lang="ru-RU"/>
        </a:p>
      </dgm:t>
    </dgm:pt>
    <dgm:pt modelId="{74AECCD9-7C80-4C6C-9F4C-F012278DFF25}" type="pres">
      <dgm:prSet presAssocID="{B47F42F6-7504-4ECB-9B7D-4AF2FD9675D1}" presName="root2" presStyleCnt="0"/>
      <dgm:spPr/>
    </dgm:pt>
    <dgm:pt modelId="{3696C40E-073B-41C4-9850-5DD197D9FC4B}" type="pres">
      <dgm:prSet presAssocID="{B47F42F6-7504-4ECB-9B7D-4AF2FD9675D1}" presName="LevelTwoTextNode" presStyleLbl="node2" presStyleIdx="1" presStyleCnt="3" custScaleX="115071" custScaleY="1444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81A7D6-292F-45CE-ABB6-0F1D21636418}" type="pres">
      <dgm:prSet presAssocID="{B47F42F6-7504-4ECB-9B7D-4AF2FD9675D1}" presName="level3hierChild" presStyleCnt="0"/>
      <dgm:spPr/>
    </dgm:pt>
    <dgm:pt modelId="{D5008597-04CA-4138-B0BA-F371D48B8B14}" type="pres">
      <dgm:prSet presAssocID="{7913568F-48B0-4FF4-B92C-4C8810464471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52BACA6D-1F5A-4D02-A036-43945A03565C}" type="pres">
      <dgm:prSet presAssocID="{7913568F-48B0-4FF4-B92C-4C8810464471}" presName="connTx" presStyleLbl="parChTrans1D2" presStyleIdx="2" presStyleCnt="3"/>
      <dgm:spPr/>
      <dgm:t>
        <a:bodyPr/>
        <a:lstStyle/>
        <a:p>
          <a:endParaRPr lang="ru-RU"/>
        </a:p>
      </dgm:t>
    </dgm:pt>
    <dgm:pt modelId="{7CDF1674-7D6C-4B74-83C9-45F4D7F5C051}" type="pres">
      <dgm:prSet presAssocID="{83229713-D73F-4AC6-BBCB-33794080A5E8}" presName="root2" presStyleCnt="0"/>
      <dgm:spPr/>
    </dgm:pt>
    <dgm:pt modelId="{BAFF83EA-2B6A-442D-853C-EEC9BB19DA10}" type="pres">
      <dgm:prSet presAssocID="{83229713-D73F-4AC6-BBCB-33794080A5E8}" presName="LevelTwoTextNode" presStyleLbl="node2" presStyleIdx="2" presStyleCnt="3" custScaleX="122122" custScaleY="1460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B3D77E-97A3-420C-86BF-55C6BF601B7C}" type="pres">
      <dgm:prSet presAssocID="{83229713-D73F-4AC6-BBCB-33794080A5E8}" presName="level3hierChild" presStyleCnt="0"/>
      <dgm:spPr/>
    </dgm:pt>
  </dgm:ptLst>
  <dgm:cxnLst>
    <dgm:cxn modelId="{6FF371E5-2CE4-41B7-810D-F5392351252F}" type="presOf" srcId="{02050CC0-503F-4707-979A-7B5BC3FE236D}" destId="{5404DB13-8357-46A5-8253-FA75AD1CE3D4}" srcOrd="0" destOrd="0" presId="urn:microsoft.com/office/officeart/2008/layout/HorizontalMultiLevelHierarchy"/>
    <dgm:cxn modelId="{A8F22A20-238C-41E7-88BE-A23E2E2B14EE}" type="presOf" srcId="{7913568F-48B0-4FF4-B92C-4C8810464471}" destId="{52BACA6D-1F5A-4D02-A036-43945A03565C}" srcOrd="1" destOrd="0" presId="urn:microsoft.com/office/officeart/2008/layout/HorizontalMultiLevelHierarchy"/>
    <dgm:cxn modelId="{AAACAFFB-907E-429D-A628-EC381AA3643D}" type="presOf" srcId="{EB00A2BD-E2C8-427D-A8D4-C02C30C1B442}" destId="{82D5182A-FB5A-4DD5-AECA-D7541F0D1A86}" srcOrd="0" destOrd="0" presId="urn:microsoft.com/office/officeart/2008/layout/HorizontalMultiLevelHierarchy"/>
    <dgm:cxn modelId="{E40BFAE4-3C9C-468B-A086-9F9116430BBF}" type="presOf" srcId="{43041858-829F-4CF3-A590-8E550E95A145}" destId="{5ACD2BA2-8BD0-42AE-A515-B1ECE1E45EE5}" srcOrd="0" destOrd="0" presId="urn:microsoft.com/office/officeart/2008/layout/HorizontalMultiLevelHierarchy"/>
    <dgm:cxn modelId="{7B413E04-1003-4A80-B9EA-2D5C5D22E88F}" type="presOf" srcId="{83229713-D73F-4AC6-BBCB-33794080A5E8}" destId="{BAFF83EA-2B6A-442D-853C-EEC9BB19DA10}" srcOrd="0" destOrd="0" presId="urn:microsoft.com/office/officeart/2008/layout/HorizontalMultiLevelHierarchy"/>
    <dgm:cxn modelId="{6604BFAB-835B-4F35-A930-1111B4B033C3}" srcId="{BCECB783-7AB1-432B-8955-76A8A290BC52}" destId="{83229713-D73F-4AC6-BBCB-33794080A5E8}" srcOrd="2" destOrd="0" parTransId="{7913568F-48B0-4FF4-B92C-4C8810464471}" sibTransId="{02AF44FA-C24F-42ED-8760-E0A4B548F6A9}"/>
    <dgm:cxn modelId="{BC64E3A1-0E8F-418E-A0C1-C83A7611B878}" type="presOf" srcId="{02050CC0-503F-4707-979A-7B5BC3FE236D}" destId="{DC475689-5CAA-44A8-A490-2AAA12818B35}" srcOrd="1" destOrd="0" presId="urn:microsoft.com/office/officeart/2008/layout/HorizontalMultiLevelHierarchy"/>
    <dgm:cxn modelId="{0C68E622-5308-4BB8-A3FE-FEE609F5971E}" type="presOf" srcId="{E6CAA6EE-05AD-421B-AAB2-E21122F63E65}" destId="{7EFE5225-8587-4402-AE8D-6191D4D46265}" srcOrd="0" destOrd="0" presId="urn:microsoft.com/office/officeart/2008/layout/HorizontalMultiLevelHierarchy"/>
    <dgm:cxn modelId="{395A2C24-758B-4D1E-9253-F2F0DD9FB1D8}" srcId="{BCECB783-7AB1-432B-8955-76A8A290BC52}" destId="{E6CAA6EE-05AD-421B-AAB2-E21122F63E65}" srcOrd="0" destOrd="0" parTransId="{02050CC0-503F-4707-979A-7B5BC3FE236D}" sibTransId="{EACEA4FC-B397-41DA-B681-5F507581BC67}"/>
    <dgm:cxn modelId="{7694BB98-B582-45C2-8B16-FF50BE6266DA}" srcId="{BCECB783-7AB1-432B-8955-76A8A290BC52}" destId="{B47F42F6-7504-4ECB-9B7D-4AF2FD9675D1}" srcOrd="1" destOrd="0" parTransId="{EB00A2BD-E2C8-427D-A8D4-C02C30C1B442}" sibTransId="{7C2DAA23-1ECA-4CB7-846E-037B774CA417}"/>
    <dgm:cxn modelId="{676DD5C6-04A0-4D02-8A86-29040FEFEDBF}" type="presOf" srcId="{EB00A2BD-E2C8-427D-A8D4-C02C30C1B442}" destId="{F2268285-BB2B-4334-8981-4A5D218E6C32}" srcOrd="1" destOrd="0" presId="urn:microsoft.com/office/officeart/2008/layout/HorizontalMultiLevelHierarchy"/>
    <dgm:cxn modelId="{80243E03-8856-4613-85E9-BCDA757849B3}" type="presOf" srcId="{B47F42F6-7504-4ECB-9B7D-4AF2FD9675D1}" destId="{3696C40E-073B-41C4-9850-5DD197D9FC4B}" srcOrd="0" destOrd="0" presId="urn:microsoft.com/office/officeart/2008/layout/HorizontalMultiLevelHierarchy"/>
    <dgm:cxn modelId="{1ED7E14E-3BC9-4EC1-B4D3-CCC92FAA7752}" type="presOf" srcId="{7913568F-48B0-4FF4-B92C-4C8810464471}" destId="{D5008597-04CA-4138-B0BA-F371D48B8B14}" srcOrd="0" destOrd="0" presId="urn:microsoft.com/office/officeart/2008/layout/HorizontalMultiLevelHierarchy"/>
    <dgm:cxn modelId="{E72F52B5-BEE4-4B54-8036-520D9CF9A426}" type="presOf" srcId="{BCECB783-7AB1-432B-8955-76A8A290BC52}" destId="{C458B5E1-AA80-44CD-B89C-17C46A3C998F}" srcOrd="0" destOrd="0" presId="urn:microsoft.com/office/officeart/2008/layout/HorizontalMultiLevelHierarchy"/>
    <dgm:cxn modelId="{31C6F859-8C98-4F7D-A861-FF89CBA5DD7F}" srcId="{43041858-829F-4CF3-A590-8E550E95A145}" destId="{BCECB783-7AB1-432B-8955-76A8A290BC52}" srcOrd="0" destOrd="0" parTransId="{BA648B8F-9465-4EEA-9B9E-8B08801A5702}" sibTransId="{B7B8ACF7-C86E-45DE-BAB5-193BFE5B2AA4}"/>
    <dgm:cxn modelId="{00C6599E-3287-4DE9-A434-A9D8A11642E3}" type="presParOf" srcId="{5ACD2BA2-8BD0-42AE-A515-B1ECE1E45EE5}" destId="{4A1AF93A-4A54-4499-A79F-F64B28807BD1}" srcOrd="0" destOrd="0" presId="urn:microsoft.com/office/officeart/2008/layout/HorizontalMultiLevelHierarchy"/>
    <dgm:cxn modelId="{7AB7E035-91E0-4471-B3E1-EC30826AD50A}" type="presParOf" srcId="{4A1AF93A-4A54-4499-A79F-F64B28807BD1}" destId="{C458B5E1-AA80-44CD-B89C-17C46A3C998F}" srcOrd="0" destOrd="0" presId="urn:microsoft.com/office/officeart/2008/layout/HorizontalMultiLevelHierarchy"/>
    <dgm:cxn modelId="{BD7D523B-0EB0-4FE0-8A51-95191D0A8185}" type="presParOf" srcId="{4A1AF93A-4A54-4499-A79F-F64B28807BD1}" destId="{FF72F323-2C7C-43CD-BC7B-7250D1B5E322}" srcOrd="1" destOrd="0" presId="urn:microsoft.com/office/officeart/2008/layout/HorizontalMultiLevelHierarchy"/>
    <dgm:cxn modelId="{85300F58-5283-4674-ABD8-EA00E9E9C93D}" type="presParOf" srcId="{FF72F323-2C7C-43CD-BC7B-7250D1B5E322}" destId="{5404DB13-8357-46A5-8253-FA75AD1CE3D4}" srcOrd="0" destOrd="0" presId="urn:microsoft.com/office/officeart/2008/layout/HorizontalMultiLevelHierarchy"/>
    <dgm:cxn modelId="{94BA5387-7A21-4D96-983E-6D854B893EB9}" type="presParOf" srcId="{5404DB13-8357-46A5-8253-FA75AD1CE3D4}" destId="{DC475689-5CAA-44A8-A490-2AAA12818B35}" srcOrd="0" destOrd="0" presId="urn:microsoft.com/office/officeart/2008/layout/HorizontalMultiLevelHierarchy"/>
    <dgm:cxn modelId="{9F1F4463-3AF4-4146-8E36-EE1E87E94459}" type="presParOf" srcId="{FF72F323-2C7C-43CD-BC7B-7250D1B5E322}" destId="{74E09A97-D2D1-4559-BF1E-91BD09C2EE01}" srcOrd="1" destOrd="0" presId="urn:microsoft.com/office/officeart/2008/layout/HorizontalMultiLevelHierarchy"/>
    <dgm:cxn modelId="{1AB0155D-46FB-45FD-A9FB-39D9FB7B6410}" type="presParOf" srcId="{74E09A97-D2D1-4559-BF1E-91BD09C2EE01}" destId="{7EFE5225-8587-4402-AE8D-6191D4D46265}" srcOrd="0" destOrd="0" presId="urn:microsoft.com/office/officeart/2008/layout/HorizontalMultiLevelHierarchy"/>
    <dgm:cxn modelId="{496E2775-D72A-4BCE-88EB-35EB9F0CE8E2}" type="presParOf" srcId="{74E09A97-D2D1-4559-BF1E-91BD09C2EE01}" destId="{3F9F09BF-78E6-4D7B-AA49-0F7226AFEA26}" srcOrd="1" destOrd="0" presId="urn:microsoft.com/office/officeart/2008/layout/HorizontalMultiLevelHierarchy"/>
    <dgm:cxn modelId="{CA23BBA0-CD26-4593-9E6D-0398E01A1363}" type="presParOf" srcId="{FF72F323-2C7C-43CD-BC7B-7250D1B5E322}" destId="{82D5182A-FB5A-4DD5-AECA-D7541F0D1A86}" srcOrd="2" destOrd="0" presId="urn:microsoft.com/office/officeart/2008/layout/HorizontalMultiLevelHierarchy"/>
    <dgm:cxn modelId="{E633CE65-37B7-4AB8-B0D0-8A67DC52E3AA}" type="presParOf" srcId="{82D5182A-FB5A-4DD5-AECA-D7541F0D1A86}" destId="{F2268285-BB2B-4334-8981-4A5D218E6C32}" srcOrd="0" destOrd="0" presId="urn:microsoft.com/office/officeart/2008/layout/HorizontalMultiLevelHierarchy"/>
    <dgm:cxn modelId="{9B7CCA74-22ED-47A5-B922-6599AF8DF813}" type="presParOf" srcId="{FF72F323-2C7C-43CD-BC7B-7250D1B5E322}" destId="{74AECCD9-7C80-4C6C-9F4C-F012278DFF25}" srcOrd="3" destOrd="0" presId="urn:microsoft.com/office/officeart/2008/layout/HorizontalMultiLevelHierarchy"/>
    <dgm:cxn modelId="{5C05B83C-16C5-491F-A68A-F4274576B456}" type="presParOf" srcId="{74AECCD9-7C80-4C6C-9F4C-F012278DFF25}" destId="{3696C40E-073B-41C4-9850-5DD197D9FC4B}" srcOrd="0" destOrd="0" presId="urn:microsoft.com/office/officeart/2008/layout/HorizontalMultiLevelHierarchy"/>
    <dgm:cxn modelId="{9835946F-C351-4B8A-98E5-0649BFE7199B}" type="presParOf" srcId="{74AECCD9-7C80-4C6C-9F4C-F012278DFF25}" destId="{CD81A7D6-292F-45CE-ABB6-0F1D21636418}" srcOrd="1" destOrd="0" presId="urn:microsoft.com/office/officeart/2008/layout/HorizontalMultiLevelHierarchy"/>
    <dgm:cxn modelId="{80BC0D9C-AA7A-40A4-9913-E3EEF7260FC1}" type="presParOf" srcId="{FF72F323-2C7C-43CD-BC7B-7250D1B5E322}" destId="{D5008597-04CA-4138-B0BA-F371D48B8B14}" srcOrd="4" destOrd="0" presId="urn:microsoft.com/office/officeart/2008/layout/HorizontalMultiLevelHierarchy"/>
    <dgm:cxn modelId="{7FEAD5E9-2362-4837-AF21-4FBE59A628AA}" type="presParOf" srcId="{D5008597-04CA-4138-B0BA-F371D48B8B14}" destId="{52BACA6D-1F5A-4D02-A036-43945A03565C}" srcOrd="0" destOrd="0" presId="urn:microsoft.com/office/officeart/2008/layout/HorizontalMultiLevelHierarchy"/>
    <dgm:cxn modelId="{6259F047-BBD1-40F8-BD9B-6CA86AECB40C}" type="presParOf" srcId="{FF72F323-2C7C-43CD-BC7B-7250D1B5E322}" destId="{7CDF1674-7D6C-4B74-83C9-45F4D7F5C051}" srcOrd="5" destOrd="0" presId="urn:microsoft.com/office/officeart/2008/layout/HorizontalMultiLevelHierarchy"/>
    <dgm:cxn modelId="{4016EC2F-808F-433A-96BE-4726DD564CC3}" type="presParOf" srcId="{7CDF1674-7D6C-4B74-83C9-45F4D7F5C051}" destId="{BAFF83EA-2B6A-442D-853C-EEC9BB19DA10}" srcOrd="0" destOrd="0" presId="urn:microsoft.com/office/officeart/2008/layout/HorizontalMultiLevelHierarchy"/>
    <dgm:cxn modelId="{E894DB86-8E60-454D-ACA4-B7B03A01834E}" type="presParOf" srcId="{7CDF1674-7D6C-4B74-83C9-45F4D7F5C051}" destId="{AAB3D77E-97A3-420C-86BF-55C6BF601B7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C3023-EC94-4BE0-A237-174D4FBCAC70}">
      <dsp:nvSpPr>
        <dsp:cNvPr id="0" name=""/>
        <dsp:cNvSpPr/>
      </dsp:nvSpPr>
      <dsp:spPr>
        <a:xfrm>
          <a:off x="2103887" y="2340260"/>
          <a:ext cx="920460" cy="1652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0230" y="0"/>
              </a:lnTo>
              <a:lnTo>
                <a:pt x="460230" y="1652015"/>
              </a:lnTo>
              <a:lnTo>
                <a:pt x="920460" y="16520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516839" y="3118989"/>
        <a:ext cx="94556" cy="94556"/>
      </dsp:txXfrm>
    </dsp:sp>
    <dsp:sp modelId="{CF235DFA-6B72-4417-AA3B-CCDB3A17C64C}">
      <dsp:nvSpPr>
        <dsp:cNvPr id="0" name=""/>
        <dsp:cNvSpPr/>
      </dsp:nvSpPr>
      <dsp:spPr>
        <a:xfrm>
          <a:off x="2103887" y="2340260"/>
          <a:ext cx="900347" cy="394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0173" y="0"/>
              </a:lnTo>
              <a:lnTo>
                <a:pt x="450173" y="394591"/>
              </a:lnTo>
              <a:lnTo>
                <a:pt x="900347" y="3945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29486" y="2512980"/>
        <a:ext cx="49151" cy="49151"/>
      </dsp:txXfrm>
    </dsp:sp>
    <dsp:sp modelId="{A0DD123D-5780-4787-B14A-C7EB0A0F1DDA}">
      <dsp:nvSpPr>
        <dsp:cNvPr id="0" name=""/>
        <dsp:cNvSpPr/>
      </dsp:nvSpPr>
      <dsp:spPr>
        <a:xfrm>
          <a:off x="2103887" y="1570092"/>
          <a:ext cx="878475" cy="770167"/>
        </a:xfrm>
        <a:custGeom>
          <a:avLst/>
          <a:gdLst/>
          <a:ahLst/>
          <a:cxnLst/>
          <a:rect l="0" t="0" r="0" b="0"/>
          <a:pathLst>
            <a:path>
              <a:moveTo>
                <a:pt x="0" y="770167"/>
              </a:moveTo>
              <a:lnTo>
                <a:pt x="439237" y="770167"/>
              </a:lnTo>
              <a:lnTo>
                <a:pt x="439237" y="0"/>
              </a:lnTo>
              <a:lnTo>
                <a:pt x="87847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13918" y="1925969"/>
        <a:ext cx="58413" cy="58413"/>
      </dsp:txXfrm>
    </dsp:sp>
    <dsp:sp modelId="{3DCDF968-5421-43F4-9600-88D0995DBD41}">
      <dsp:nvSpPr>
        <dsp:cNvPr id="0" name=""/>
        <dsp:cNvSpPr/>
      </dsp:nvSpPr>
      <dsp:spPr>
        <a:xfrm>
          <a:off x="2103887" y="460326"/>
          <a:ext cx="900347" cy="1879933"/>
        </a:xfrm>
        <a:custGeom>
          <a:avLst/>
          <a:gdLst/>
          <a:ahLst/>
          <a:cxnLst/>
          <a:rect l="0" t="0" r="0" b="0"/>
          <a:pathLst>
            <a:path>
              <a:moveTo>
                <a:pt x="0" y="1879933"/>
              </a:moveTo>
              <a:lnTo>
                <a:pt x="450173" y="1879933"/>
              </a:lnTo>
              <a:lnTo>
                <a:pt x="450173" y="0"/>
              </a:lnTo>
              <a:lnTo>
                <a:pt x="90034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501951" y="1348182"/>
        <a:ext cx="104220" cy="104220"/>
      </dsp:txXfrm>
    </dsp:sp>
    <dsp:sp modelId="{D53A68D2-0945-4D08-9B0B-D0B38C2404CB}">
      <dsp:nvSpPr>
        <dsp:cNvPr id="0" name=""/>
        <dsp:cNvSpPr/>
      </dsp:nvSpPr>
      <dsp:spPr>
        <a:xfrm rot="16200000">
          <a:off x="-651131" y="1900382"/>
          <a:ext cx="4630285" cy="879754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54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САЛЬДО ЕНС НА 01.01.2023</a:t>
          </a:r>
          <a:endParaRPr lang="ru-RU" sz="3100" kern="1200" dirty="0"/>
        </a:p>
      </dsp:txBody>
      <dsp:txXfrm>
        <a:off x="-651131" y="1900382"/>
        <a:ext cx="4630285" cy="879754"/>
      </dsp:txXfrm>
    </dsp:sp>
    <dsp:sp modelId="{718198DC-35A4-4A2C-8230-4B850CFC7EBA}">
      <dsp:nvSpPr>
        <dsp:cNvPr id="0" name=""/>
        <dsp:cNvSpPr/>
      </dsp:nvSpPr>
      <dsp:spPr>
        <a:xfrm>
          <a:off x="3004235" y="20449"/>
          <a:ext cx="3196863" cy="8797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ahnschrift SemiBold SemiConden" pitchFamily="34" charset="0"/>
            </a:rPr>
            <a:t>Общая сумма недоимок, пеней, штрафов и процентов;</a:t>
          </a:r>
          <a:endParaRPr lang="ru-RU" sz="1400" kern="1200" dirty="0">
            <a:latin typeface="Bahnschrift SemiBold SemiConden" pitchFamily="34" charset="0"/>
          </a:endParaRPr>
        </a:p>
      </dsp:txBody>
      <dsp:txXfrm>
        <a:off x="3004235" y="20449"/>
        <a:ext cx="3196863" cy="879754"/>
      </dsp:txXfrm>
    </dsp:sp>
    <dsp:sp modelId="{FE50EC0A-C575-4B68-B459-2E98730C85BC}">
      <dsp:nvSpPr>
        <dsp:cNvPr id="0" name=""/>
        <dsp:cNvSpPr/>
      </dsp:nvSpPr>
      <dsp:spPr>
        <a:xfrm>
          <a:off x="2982363" y="1130215"/>
          <a:ext cx="3240608" cy="8797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ahnschrift SemiBold SemiConden" pitchFamily="34" charset="0"/>
            </a:rPr>
            <a:t>Государственная пошлина, в отношении уплаты которой выдан исполнительный документ;</a:t>
          </a:r>
          <a:endParaRPr lang="ru-RU" sz="1400" kern="1200" dirty="0">
            <a:latin typeface="Bahnschrift SemiBold SemiConden" pitchFamily="34" charset="0"/>
          </a:endParaRPr>
        </a:p>
      </dsp:txBody>
      <dsp:txXfrm>
        <a:off x="2982363" y="1130215"/>
        <a:ext cx="3240608" cy="879754"/>
      </dsp:txXfrm>
    </dsp:sp>
    <dsp:sp modelId="{D7FBC4E9-652C-4679-8D6D-48A671EF60BC}">
      <dsp:nvSpPr>
        <dsp:cNvPr id="0" name=""/>
        <dsp:cNvSpPr/>
      </dsp:nvSpPr>
      <dsp:spPr>
        <a:xfrm>
          <a:off x="3004235" y="2294974"/>
          <a:ext cx="3196863" cy="8797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ahnschrift SemiBold SemiConden" pitchFamily="34" charset="0"/>
            </a:rPr>
            <a:t>Излишне перечисленные средства</a:t>
          </a:r>
          <a:endParaRPr lang="ru-RU" sz="1400" kern="1200" dirty="0">
            <a:latin typeface="Bahnschrift SemiBold SemiConden" pitchFamily="34" charset="0"/>
          </a:endParaRPr>
        </a:p>
      </dsp:txBody>
      <dsp:txXfrm>
        <a:off x="3004235" y="2294974"/>
        <a:ext cx="3196863" cy="879754"/>
      </dsp:txXfrm>
    </dsp:sp>
    <dsp:sp modelId="{69A123EC-B80A-45FE-AB34-2760D0D8E773}">
      <dsp:nvSpPr>
        <dsp:cNvPr id="0" name=""/>
        <dsp:cNvSpPr/>
      </dsp:nvSpPr>
      <dsp:spPr>
        <a:xfrm>
          <a:off x="3024348" y="3304030"/>
          <a:ext cx="3561082" cy="13764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ahnschrift SemiBold SemiConden" pitchFamily="34" charset="0"/>
            </a:rPr>
            <a:t>Авансовые платежи по налогам, страховым взносам, срок представления налоговых деклараций (расчетов) по которым или направления налоговым органом сообщения об исчисленных суммах налогов наступает после 01.01.2023</a:t>
          </a:r>
          <a:endParaRPr lang="ru-RU" sz="1400" kern="1200" dirty="0">
            <a:latin typeface="Bahnschrift SemiBold SemiConden" pitchFamily="34" charset="0"/>
          </a:endParaRPr>
        </a:p>
      </dsp:txBody>
      <dsp:txXfrm>
        <a:off x="3024348" y="3304030"/>
        <a:ext cx="3561082" cy="13764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08597-04CA-4138-B0BA-F371D48B8B14}">
      <dsp:nvSpPr>
        <dsp:cNvPr id="0" name=""/>
        <dsp:cNvSpPr/>
      </dsp:nvSpPr>
      <dsp:spPr>
        <a:xfrm>
          <a:off x="1443633" y="2376310"/>
          <a:ext cx="1062060" cy="1358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1030" y="0"/>
              </a:lnTo>
              <a:lnTo>
                <a:pt x="531030" y="1358148"/>
              </a:lnTo>
              <a:lnTo>
                <a:pt x="1062060" y="1358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931561" y="3012282"/>
        <a:ext cx="86205" cy="86205"/>
      </dsp:txXfrm>
    </dsp:sp>
    <dsp:sp modelId="{82D5182A-FB5A-4DD5-AECA-D7541F0D1A86}">
      <dsp:nvSpPr>
        <dsp:cNvPr id="0" name=""/>
        <dsp:cNvSpPr/>
      </dsp:nvSpPr>
      <dsp:spPr>
        <a:xfrm>
          <a:off x="1443633" y="2200304"/>
          <a:ext cx="1062060" cy="176006"/>
        </a:xfrm>
        <a:custGeom>
          <a:avLst/>
          <a:gdLst/>
          <a:ahLst/>
          <a:cxnLst/>
          <a:rect l="0" t="0" r="0" b="0"/>
          <a:pathLst>
            <a:path>
              <a:moveTo>
                <a:pt x="0" y="176006"/>
              </a:moveTo>
              <a:lnTo>
                <a:pt x="531030" y="176006"/>
              </a:lnTo>
              <a:lnTo>
                <a:pt x="531030" y="0"/>
              </a:lnTo>
              <a:lnTo>
                <a:pt x="106206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47750" y="2261393"/>
        <a:ext cx="53827" cy="53827"/>
      </dsp:txXfrm>
    </dsp:sp>
    <dsp:sp modelId="{5404DB13-8357-46A5-8253-FA75AD1CE3D4}">
      <dsp:nvSpPr>
        <dsp:cNvPr id="0" name=""/>
        <dsp:cNvSpPr/>
      </dsp:nvSpPr>
      <dsp:spPr>
        <a:xfrm>
          <a:off x="1443633" y="842156"/>
          <a:ext cx="1062060" cy="1534154"/>
        </a:xfrm>
        <a:custGeom>
          <a:avLst/>
          <a:gdLst/>
          <a:ahLst/>
          <a:cxnLst/>
          <a:rect l="0" t="0" r="0" b="0"/>
          <a:pathLst>
            <a:path>
              <a:moveTo>
                <a:pt x="0" y="1534154"/>
              </a:moveTo>
              <a:lnTo>
                <a:pt x="531030" y="1534154"/>
              </a:lnTo>
              <a:lnTo>
                <a:pt x="531030" y="0"/>
              </a:lnTo>
              <a:lnTo>
                <a:pt x="106206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928016" y="1562585"/>
        <a:ext cx="93295" cy="93295"/>
      </dsp:txXfrm>
    </dsp:sp>
    <dsp:sp modelId="{C458B5E1-AA80-44CD-B89C-17C46A3C998F}">
      <dsp:nvSpPr>
        <dsp:cNvPr id="0" name=""/>
        <dsp:cNvSpPr/>
      </dsp:nvSpPr>
      <dsp:spPr>
        <a:xfrm rot="16200000">
          <a:off x="-1378656" y="1925693"/>
          <a:ext cx="4743344" cy="901235"/>
        </a:xfrm>
        <a:prstGeom prst="rect">
          <a:avLst/>
        </a:prstGeom>
        <a:gradFill rotWithShape="0">
          <a:gsLst>
            <a:gs pos="0">
              <a:schemeClr val="tx2">
                <a:lumMod val="60000"/>
                <a:lumOff val="40000"/>
              </a:schemeClr>
            </a:gs>
            <a:gs pos="6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Сальдо ЕНС на 01.01.2023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-1378656" y="1925693"/>
        <a:ext cx="4743344" cy="901235"/>
      </dsp:txXfrm>
    </dsp:sp>
    <dsp:sp modelId="{7EFE5225-8587-4402-AE8D-6191D4D46265}">
      <dsp:nvSpPr>
        <dsp:cNvPr id="0" name=""/>
        <dsp:cNvSpPr/>
      </dsp:nvSpPr>
      <dsp:spPr>
        <a:xfrm>
          <a:off x="2505694" y="360134"/>
          <a:ext cx="3322543" cy="964042"/>
        </a:xfrm>
        <a:prstGeom prst="rect">
          <a:avLst/>
        </a:prstGeom>
        <a:gradFill rotWithShape="0">
          <a:gsLst>
            <a:gs pos="0">
              <a:schemeClr val="tx2">
                <a:lumMod val="60000"/>
                <a:lumOff val="40000"/>
              </a:schemeClr>
            </a:gs>
            <a:gs pos="6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Bahnschrift SemiBold SemiConden" pitchFamily="34" charset="0"/>
            </a:rPr>
            <a:t>Задолженность, по которой по состоянию на 31.12.2022 истек срок взыскания;</a:t>
          </a:r>
          <a:endParaRPr lang="ru-RU" sz="1400" kern="1200" dirty="0">
            <a:solidFill>
              <a:schemeClr val="tx1"/>
            </a:solidFill>
            <a:latin typeface="Bahnschrift SemiBold SemiConden" pitchFamily="34" charset="0"/>
          </a:endParaRPr>
        </a:p>
      </dsp:txBody>
      <dsp:txXfrm>
        <a:off x="2505694" y="360134"/>
        <a:ext cx="3322543" cy="964042"/>
      </dsp:txXfrm>
    </dsp:sp>
    <dsp:sp modelId="{3696C40E-073B-41C4-9850-5DD197D9FC4B}">
      <dsp:nvSpPr>
        <dsp:cNvPr id="0" name=""/>
        <dsp:cNvSpPr/>
      </dsp:nvSpPr>
      <dsp:spPr>
        <a:xfrm>
          <a:off x="2505694" y="1549486"/>
          <a:ext cx="3401558" cy="1301636"/>
        </a:xfrm>
        <a:prstGeom prst="rect">
          <a:avLst/>
        </a:prstGeom>
        <a:gradFill rotWithShape="0">
          <a:gsLst>
            <a:gs pos="0">
              <a:schemeClr val="tx2">
                <a:lumMod val="60000"/>
                <a:lumOff val="40000"/>
              </a:schemeClr>
            </a:gs>
            <a:gs pos="6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Bahnschrift SemiBold SemiConden" pitchFamily="34" charset="0"/>
            </a:rPr>
            <a:t>Государственной пошлины, в отношении уплаты которой выдан исполнительный документ и по состоянию на 31.12.2022 истек срок взыскания</a:t>
          </a:r>
          <a:endParaRPr lang="ru-RU" sz="1400" kern="1200" dirty="0">
            <a:solidFill>
              <a:schemeClr val="tx1"/>
            </a:solidFill>
            <a:latin typeface="Bahnschrift SemiBold SemiConden" pitchFamily="34" charset="0"/>
          </a:endParaRPr>
        </a:p>
      </dsp:txBody>
      <dsp:txXfrm>
        <a:off x="2505694" y="1549486"/>
        <a:ext cx="3401558" cy="1301636"/>
      </dsp:txXfrm>
    </dsp:sp>
    <dsp:sp modelId="{BAFF83EA-2B6A-442D-853C-EEC9BB19DA10}">
      <dsp:nvSpPr>
        <dsp:cNvPr id="0" name=""/>
        <dsp:cNvSpPr/>
      </dsp:nvSpPr>
      <dsp:spPr>
        <a:xfrm>
          <a:off x="2505694" y="3076431"/>
          <a:ext cx="3609989" cy="1316055"/>
        </a:xfrm>
        <a:prstGeom prst="rect">
          <a:avLst/>
        </a:prstGeom>
        <a:gradFill rotWithShape="0">
          <a:gsLst>
            <a:gs pos="0">
              <a:schemeClr val="tx2">
                <a:lumMod val="60000"/>
                <a:lumOff val="40000"/>
              </a:schemeClr>
            </a:gs>
            <a:gs pos="6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Bahnschrift SemiBold SemiConden" pitchFamily="34" charset="0"/>
            </a:rPr>
            <a:t>Суммы доначислений по решениям о привлечении к ответственности за совершение налогового правонарушения, исполнение которых приостановлено по состоянию на 31.12.2022</a:t>
          </a:r>
        </a:p>
      </dsp:txBody>
      <dsp:txXfrm>
        <a:off x="2505694" y="3076431"/>
        <a:ext cx="3609989" cy="1316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14350"/>
            <a:ext cx="36385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380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450" algn="l" defTabSz="10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00" algn="l" defTabSz="10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348" algn="l" defTabSz="10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798" algn="l" defTabSz="10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248" algn="l" defTabSz="10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698" algn="l" defTabSz="10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148" algn="l" defTabSz="10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598" algn="l" defTabSz="10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4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8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2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450" indent="0">
              <a:buNone/>
              <a:defRPr sz="3200"/>
            </a:lvl2pPr>
            <a:lvl3pPr marL="1042900" indent="0">
              <a:buNone/>
              <a:defRPr sz="2700"/>
            </a:lvl3pPr>
            <a:lvl4pPr marL="1564348" indent="0">
              <a:buNone/>
              <a:defRPr sz="2300"/>
            </a:lvl4pPr>
            <a:lvl5pPr marL="2085798" indent="0">
              <a:buNone/>
              <a:defRPr sz="2300"/>
            </a:lvl5pPr>
            <a:lvl6pPr marL="2607248" indent="0">
              <a:buNone/>
              <a:defRPr sz="2300"/>
            </a:lvl6pPr>
            <a:lvl7pPr marL="3128698" indent="0">
              <a:buNone/>
              <a:defRPr sz="2300"/>
            </a:lvl7pPr>
            <a:lvl8pPr marL="3650148" indent="0">
              <a:buNone/>
              <a:defRPr sz="2300"/>
            </a:lvl8pPr>
            <a:lvl9pPr marL="4171598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700"/>
            </a:lvl1pPr>
            <a:lvl2pPr marL="521450" indent="0">
              <a:buNone/>
              <a:defRPr sz="1400"/>
            </a:lvl2pPr>
            <a:lvl3pPr marL="1042900" indent="0">
              <a:buNone/>
              <a:defRPr sz="1100"/>
            </a:lvl3pPr>
            <a:lvl4pPr marL="1564348" indent="0">
              <a:buNone/>
              <a:defRPr sz="1000"/>
            </a:lvl4pPr>
            <a:lvl5pPr marL="2085798" indent="0">
              <a:buNone/>
              <a:defRPr sz="1000"/>
            </a:lvl5pPr>
            <a:lvl6pPr marL="2607248" indent="0">
              <a:buNone/>
              <a:defRPr sz="1000"/>
            </a:lvl6pPr>
            <a:lvl7pPr marL="3128698" indent="0">
              <a:buNone/>
              <a:defRPr sz="1000"/>
            </a:lvl7pPr>
            <a:lvl8pPr marL="3650148" indent="0">
              <a:buNone/>
              <a:defRPr sz="1000"/>
            </a:lvl8pPr>
            <a:lvl9pPr marL="4171598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5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5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7" y="1771649"/>
            <a:ext cx="8561139" cy="5324476"/>
          </a:xfrm>
        </p:spPr>
        <p:txBody>
          <a:bodyPr/>
          <a:lstStyle>
            <a:lvl1pPr marL="363484" indent="0">
              <a:buFontTx/>
              <a:buNone/>
              <a:defRPr b="1">
                <a:latin typeface="+mj-lt"/>
              </a:defRPr>
            </a:lvl1pPr>
            <a:lvl2pPr marL="360309" indent="3175">
              <a:defRPr>
                <a:latin typeface="+mj-lt"/>
              </a:defRPr>
            </a:lvl2pPr>
            <a:lvl3pPr marL="628555" indent="-260311">
              <a:tabLst/>
              <a:defRPr>
                <a:latin typeface="+mj-lt"/>
              </a:defRPr>
            </a:lvl3pPr>
            <a:lvl4pPr marL="0" indent="36030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lIns="91426" tIns="45713" rIns="91426" bIns="45713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2"/>
            <a:ext cx="8580438" cy="1219199"/>
          </a:xfrm>
        </p:spPr>
        <p:txBody>
          <a:bodyPr/>
          <a:lstStyle>
            <a:lvl1pPr marL="0" marR="0" indent="0" defTabSz="10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7" y="1771649"/>
            <a:ext cx="8561139" cy="5324476"/>
          </a:xfrm>
        </p:spPr>
        <p:txBody>
          <a:bodyPr/>
          <a:lstStyle>
            <a:lvl1pPr marL="363484" indent="0">
              <a:buFontTx/>
              <a:buNone/>
              <a:defRPr b="1">
                <a:latin typeface="+mj-lt"/>
              </a:defRPr>
            </a:lvl1pPr>
            <a:lvl2pPr marL="363484" indent="0">
              <a:defRPr>
                <a:latin typeface="+mj-lt"/>
              </a:defRPr>
            </a:lvl2pPr>
            <a:lvl3pPr marL="628555" indent="-260311">
              <a:defRPr>
                <a:latin typeface="+mj-lt"/>
              </a:defRPr>
            </a:lvl3pPr>
            <a:lvl4pPr marL="0" indent="360309">
              <a:defRPr>
                <a:latin typeface="+mj-lt"/>
              </a:defRPr>
            </a:lvl4pPr>
            <a:lvl5pPr marL="1434884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2"/>
            <a:ext cx="8581268" cy="1219199"/>
          </a:xfrm>
        </p:spPr>
        <p:txBody>
          <a:bodyPr/>
          <a:lstStyle>
            <a:lvl1pPr marL="0" marR="0" indent="0" defTabSz="10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7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3781426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429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4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0857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60724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1286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65014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1715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2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9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6" y="1771651"/>
            <a:ext cx="4297419" cy="62624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50" indent="0">
              <a:buNone/>
              <a:defRPr sz="2300" b="1"/>
            </a:lvl2pPr>
            <a:lvl3pPr marL="1042900" indent="0">
              <a:buNone/>
              <a:defRPr sz="2000" b="1"/>
            </a:lvl3pPr>
            <a:lvl4pPr marL="1564348" indent="0">
              <a:buNone/>
              <a:defRPr sz="1800" b="1"/>
            </a:lvl4pPr>
            <a:lvl5pPr marL="2085798" indent="0">
              <a:buNone/>
              <a:defRPr sz="1800" b="1"/>
            </a:lvl5pPr>
            <a:lvl6pPr marL="2607248" indent="0">
              <a:buNone/>
              <a:defRPr sz="1800" b="1"/>
            </a:lvl6pPr>
            <a:lvl7pPr marL="3128698" indent="0">
              <a:buNone/>
              <a:defRPr sz="1800" b="1"/>
            </a:lvl7pPr>
            <a:lvl8pPr marL="3650148" indent="0">
              <a:buNone/>
              <a:defRPr sz="1800" b="1"/>
            </a:lvl8pPr>
            <a:lvl9pPr marL="4171598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6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2" y="1771651"/>
            <a:ext cx="4195762" cy="62624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50" indent="0">
              <a:buNone/>
              <a:defRPr sz="2300" b="1"/>
            </a:lvl2pPr>
            <a:lvl3pPr marL="1042900" indent="0">
              <a:buNone/>
              <a:defRPr sz="2000" b="1"/>
            </a:lvl3pPr>
            <a:lvl4pPr marL="1564348" indent="0">
              <a:buNone/>
              <a:defRPr sz="1800" b="1"/>
            </a:lvl4pPr>
            <a:lvl5pPr marL="2085798" indent="0">
              <a:buNone/>
              <a:defRPr sz="1800" b="1"/>
            </a:lvl5pPr>
            <a:lvl6pPr marL="2607248" indent="0">
              <a:buNone/>
              <a:defRPr sz="1800" b="1"/>
            </a:lvl6pPr>
            <a:lvl7pPr marL="3128698" indent="0">
              <a:buNone/>
              <a:defRPr sz="1800" b="1"/>
            </a:lvl7pPr>
            <a:lvl8pPr marL="3650148" indent="0">
              <a:buNone/>
              <a:defRPr sz="1800" b="1"/>
            </a:lvl8pPr>
            <a:lvl9pPr marL="4171598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2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2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290" tIns="52145" rIns="104290" bIns="52145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2" y="301052"/>
            <a:ext cx="3518055" cy="12812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7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5" cy="5172114"/>
          </a:xfrm>
        </p:spPr>
        <p:txBody>
          <a:bodyPr/>
          <a:lstStyle>
            <a:lvl1pPr marL="0" indent="0">
              <a:buNone/>
              <a:defRPr sz="1700"/>
            </a:lvl1pPr>
            <a:lvl2pPr marL="521450" indent="0">
              <a:buNone/>
              <a:defRPr sz="1400"/>
            </a:lvl2pPr>
            <a:lvl3pPr marL="1042900" indent="0">
              <a:buNone/>
              <a:defRPr sz="1100"/>
            </a:lvl3pPr>
            <a:lvl4pPr marL="1564348" indent="0">
              <a:buNone/>
              <a:defRPr sz="1000"/>
            </a:lvl4pPr>
            <a:lvl5pPr marL="2085798" indent="0">
              <a:buNone/>
              <a:defRPr sz="1000"/>
            </a:lvl5pPr>
            <a:lvl6pPr marL="2607248" indent="0">
              <a:buNone/>
              <a:defRPr sz="1000"/>
            </a:lvl6pPr>
            <a:lvl7pPr marL="3128698" indent="0">
              <a:buNone/>
              <a:defRPr sz="1000"/>
            </a:lvl7pPr>
            <a:lvl8pPr marL="3650148" indent="0">
              <a:buNone/>
              <a:defRPr sz="1000"/>
            </a:lvl8pPr>
            <a:lvl9pPr marL="4171598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3" y="540272"/>
            <a:ext cx="8588251" cy="1224137"/>
          </a:xfrm>
          <a:prstGeom prst="rect">
            <a:avLst/>
          </a:prstGeom>
        </p:spPr>
        <p:txBody>
          <a:bodyPr vert="horz" lIns="104290" tIns="52145" rIns="104290" bIns="5214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3" y="1764296"/>
            <a:ext cx="8588251" cy="5331830"/>
          </a:xfrm>
          <a:prstGeom prst="rect">
            <a:avLst/>
          </a:prstGeom>
        </p:spPr>
        <p:txBody>
          <a:bodyPr vert="horz" lIns="104290" tIns="52145" rIns="104290" bIns="5214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1"/>
            <a:ext cx="2495127" cy="402568"/>
          </a:xfrm>
          <a:prstGeom prst="rect">
            <a:avLst/>
          </a:prstGeom>
        </p:spPr>
        <p:txBody>
          <a:bodyPr vert="horz" lIns="104290" tIns="52145" rIns="104290" bIns="5214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0" y="7008171"/>
            <a:ext cx="3386243" cy="402568"/>
          </a:xfrm>
          <a:prstGeom prst="rect">
            <a:avLst/>
          </a:prstGeom>
        </p:spPr>
        <p:txBody>
          <a:bodyPr vert="horz" lIns="104290" tIns="52145" rIns="104290" bIns="5214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1" y="6660952"/>
            <a:ext cx="724718" cy="696626"/>
          </a:xfrm>
          <a:prstGeom prst="rect">
            <a:avLst/>
          </a:prstGeom>
        </p:spPr>
        <p:txBody>
          <a:bodyPr vert="horz" lIns="104290" tIns="52145" rIns="104290" bIns="52145" rtlCol="0" anchor="ctr">
            <a:normAutofit/>
          </a:bodyPr>
          <a:lstStyle>
            <a:lvl1pPr algn="ctr">
              <a:lnSpc>
                <a:spcPts val="2399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2900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484" indent="0" algn="l" defTabSz="1042900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484" indent="0" algn="l" defTabSz="104290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681" indent="-260311" algn="l" defTabSz="104290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09" algn="just" defTabSz="104290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884" indent="0" algn="l" defTabSz="104290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973" indent="-260725" algn="l" defTabSz="10429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423" indent="-260725" algn="l" defTabSz="10429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873" indent="-260725" algn="l" defTabSz="10429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321" indent="-260725" algn="l" defTabSz="10429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9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50" algn="l" defTabSz="10429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00" algn="l" defTabSz="10429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48" algn="l" defTabSz="10429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98" algn="l" defTabSz="10429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248" algn="l" defTabSz="10429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98" algn="l" defTabSz="10429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148" algn="l" defTabSz="10429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598" algn="l" defTabSz="10429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16" y="4356697"/>
            <a:ext cx="10441160" cy="172819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Организация и порядок работы  в условиях применения </a:t>
            </a:r>
            <a:br>
              <a:rPr lang="ru-RU" sz="3200" dirty="0" smtClean="0"/>
            </a:br>
            <a:r>
              <a:rPr lang="ru-RU" sz="3200" dirty="0" smtClean="0"/>
              <a:t>Единого налогового платежа и </a:t>
            </a:r>
            <a:br>
              <a:rPr lang="ru-RU" sz="3200" dirty="0" smtClean="0"/>
            </a:br>
            <a:r>
              <a:rPr lang="ru-RU" sz="3200" dirty="0" smtClean="0"/>
              <a:t>Единого налогового счета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87060" y="6876975"/>
            <a:ext cx="1944215" cy="50405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06.12.2022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330477" y="2556495"/>
            <a:ext cx="4176464" cy="1008113"/>
          </a:xfrm>
          <a:prstGeom prst="rect">
            <a:avLst/>
          </a:prstGeom>
        </p:spPr>
        <p:txBody>
          <a:bodyPr vert="horz" wrap="square" lIns="104290" tIns="52145" rIns="104290" bIns="52145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ФЕДЕРАЛЬНАЯ НАЛОГОВАЯ СЛУЖБА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0196" y="3420592"/>
            <a:ext cx="9145016" cy="936104"/>
          </a:xfrm>
          <a:prstGeom prst="rect">
            <a:avLst/>
          </a:prstGeom>
        </p:spPr>
        <p:txBody>
          <a:bodyPr vert="horz" wrap="square" lIns="104283" tIns="52143" rIns="104283" bIns="52143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400" b="1" dirty="0">
                <a:latin typeface="+mj-lt"/>
                <a:ea typeface="+mj-ea"/>
                <a:cs typeface="+mj-cs"/>
              </a:rPr>
              <a:t>Межрегиональная инспекция Федеральной налоговой службы </a:t>
            </a:r>
          </a:p>
          <a:p>
            <a:pPr algn="ctr">
              <a:spcBef>
                <a:spcPct val="0"/>
              </a:spcBef>
            </a:pPr>
            <a:r>
              <a:rPr lang="ru-RU" sz="2400" b="1" dirty="0">
                <a:latin typeface="+mj-lt"/>
                <a:ea typeface="+mj-ea"/>
                <a:cs typeface="+mj-cs"/>
              </a:rPr>
              <a:t>по крупнейшим налогоплательщикам №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4212" y="696468"/>
            <a:ext cx="8581268" cy="707899"/>
          </a:xfrm>
        </p:spPr>
        <p:txBody>
          <a:bodyPr>
            <a:normAutofit/>
          </a:bodyPr>
          <a:lstStyle/>
          <a:p>
            <a:r>
              <a:rPr lang="ru-RU" sz="3200" cap="all" dirty="0"/>
              <a:t>Формирование сальдо ЕНС на 01.01.2023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89340091"/>
              </p:ext>
            </p:extLst>
          </p:nvPr>
        </p:nvGraphicFramePr>
        <p:xfrm>
          <a:off x="1530277" y="2052438"/>
          <a:ext cx="7128933" cy="4752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е равно 2"/>
          <p:cNvSpPr/>
          <p:nvPr/>
        </p:nvSpPr>
        <p:spPr>
          <a:xfrm>
            <a:off x="3030588" y="4131021"/>
            <a:ext cx="1080120" cy="432048"/>
          </a:xfrm>
          <a:prstGeom prst="mathNotEqual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6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3" rIns="91426" bIns="45713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9873" y="1404366"/>
            <a:ext cx="5256584" cy="432048"/>
          </a:xfrm>
          <a:prstGeom prst="rect">
            <a:avLst/>
          </a:prstGeom>
        </p:spPr>
        <p:txBody>
          <a:bodyPr vert="horz" wrap="square" lIns="104290" tIns="52145" rIns="104290" bIns="52145" rtlCol="0" anchor="ctr">
            <a:normAutofit fontScale="47500" lnSpcReduction="20000"/>
          </a:bodyPr>
          <a:lstStyle/>
          <a:p>
            <a:pPr>
              <a:spcBef>
                <a:spcPct val="0"/>
              </a:spcBef>
            </a:pPr>
            <a:r>
              <a:rPr lang="ru-RU" sz="4900" b="1" dirty="0" smtClean="0">
                <a:solidFill>
                  <a:srgbClr val="005AA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Не включаются суммы: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467744" cy="7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05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3" y="828304"/>
            <a:ext cx="8561139" cy="72008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Порядок распределения ЕНП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11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467744" cy="7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28155" y="3805200"/>
            <a:ext cx="1297508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1700" b="1" dirty="0" smtClean="0">
                <a:latin typeface="Georgia Pro Cond Semibold" pitchFamily="18" charset="0"/>
                <a:ea typeface="+mj-ea"/>
                <a:cs typeface="+mj-cs"/>
              </a:rPr>
              <a:t>ЕНП</a:t>
            </a:r>
          </a:p>
          <a:p>
            <a:pPr algn="ctr">
              <a:spcBef>
                <a:spcPct val="0"/>
              </a:spcBef>
            </a:pPr>
            <a:r>
              <a:rPr lang="ru-RU" sz="1700" b="1" dirty="0" smtClean="0">
                <a:latin typeface="Georgia Pro Cond Semibold" pitchFamily="18" charset="0"/>
                <a:ea typeface="+mj-ea"/>
                <a:cs typeface="+mj-cs"/>
              </a:rPr>
              <a:t>15000 </a:t>
            </a:r>
            <a:r>
              <a:rPr lang="ru-RU" sz="1700" b="1" dirty="0" err="1" smtClean="0">
                <a:latin typeface="Georgia Pro Cond Semibold" pitchFamily="18" charset="0"/>
                <a:ea typeface="+mj-ea"/>
                <a:cs typeface="+mj-cs"/>
              </a:rPr>
              <a:t>руб</a:t>
            </a:r>
            <a:endParaRPr lang="ru-RU" sz="1700" b="1" dirty="0" smtClean="0">
              <a:latin typeface="Georgia Pro Cond Semibold" pitchFamily="18" charset="0"/>
              <a:ea typeface="+mj-ea"/>
              <a:cs typeface="+mj-cs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682404" y="4075231"/>
            <a:ext cx="576064" cy="10801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3" rIns="91426" bIns="45713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8738" y="199125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  <a:t>Недоимка с наиболее ранним сроком уплаты </a:t>
            </a:r>
            <a:b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</a:br>
            <a: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  <a:t>1500 </a:t>
            </a:r>
            <a:r>
              <a:rPr lang="ru-RU" sz="1400" b="1" dirty="0" err="1" smtClean="0">
                <a:latin typeface="Georgia Pro Cond Semibold" pitchFamily="18" charset="0"/>
                <a:ea typeface="+mj-ea"/>
                <a:cs typeface="+mj-cs"/>
              </a:rPr>
              <a:t>руб</a:t>
            </a:r>
            <a:endParaRPr lang="ru-RU" sz="1400" b="1" dirty="0" smtClean="0">
              <a:latin typeface="Georgia Pro Cond Semibold" pitchFamily="18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8739" y="2952539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  <a:t>Начисления с текущим сроком уплаты </a:t>
            </a:r>
            <a:b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</a:br>
            <a: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  <a:t>4000 </a:t>
            </a:r>
            <a:r>
              <a:rPr lang="ru-RU" sz="1400" b="1" dirty="0" err="1" smtClean="0">
                <a:latin typeface="Georgia Pro Cond Semibold" pitchFamily="18" charset="0"/>
                <a:ea typeface="+mj-ea"/>
                <a:cs typeface="+mj-cs"/>
              </a:rPr>
              <a:t>руб</a:t>
            </a:r>
            <a:endParaRPr lang="ru-RU" sz="1400" b="1" dirty="0" smtClean="0">
              <a:latin typeface="Georgia Pro Cond Semibold" pitchFamily="18" charset="0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8739" y="3877207"/>
            <a:ext cx="2664296" cy="5760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  <a:t>Пени </a:t>
            </a:r>
            <a:b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</a:br>
            <a: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  <a:t>300 </a:t>
            </a:r>
            <a:r>
              <a:rPr lang="ru-RU" sz="1400" b="1" dirty="0" err="1" smtClean="0">
                <a:latin typeface="Georgia Pro Cond Semibold" pitchFamily="18" charset="0"/>
                <a:ea typeface="+mj-ea"/>
                <a:cs typeface="+mj-cs"/>
              </a:rPr>
              <a:t>руб</a:t>
            </a:r>
            <a:endParaRPr lang="ru-RU" sz="1400" b="1" dirty="0" smtClean="0">
              <a:latin typeface="Georgia Pro Cond Semibold" pitchFamily="18" charset="0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5213" y="4741304"/>
            <a:ext cx="2659583" cy="5760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  <a:t>Проценты </a:t>
            </a:r>
            <a:b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</a:br>
            <a: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  <a:t>200 </a:t>
            </a:r>
            <a:r>
              <a:rPr lang="ru-RU" sz="1400" b="1" dirty="0" err="1" smtClean="0">
                <a:latin typeface="Georgia Pro Cond Semibold" pitchFamily="18" charset="0"/>
                <a:ea typeface="+mj-ea"/>
                <a:cs typeface="+mj-cs"/>
              </a:rPr>
              <a:t>руб</a:t>
            </a:r>
            <a:endParaRPr lang="ru-RU" sz="1400" b="1" dirty="0" smtClean="0">
              <a:latin typeface="Georgia Pro Cond Semibold" pitchFamily="18" charset="0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51214" y="5668975"/>
            <a:ext cx="2659582" cy="5760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  <a:t>Штрафы </a:t>
            </a:r>
            <a:b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</a:br>
            <a:r>
              <a:rPr lang="ru-RU" sz="1400" b="1" dirty="0" smtClean="0">
                <a:latin typeface="Georgia Pro Cond Semibold" pitchFamily="18" charset="0"/>
                <a:ea typeface="+mj-ea"/>
                <a:cs typeface="+mj-cs"/>
              </a:rPr>
              <a:t>1000 </a:t>
            </a:r>
            <a:r>
              <a:rPr lang="ru-RU" sz="1400" b="1" dirty="0" err="1" smtClean="0">
                <a:latin typeface="Georgia Pro Cond Semibold" pitchFamily="18" charset="0"/>
                <a:ea typeface="+mj-ea"/>
                <a:cs typeface="+mj-cs"/>
              </a:rPr>
              <a:t>руб</a:t>
            </a:r>
            <a:endParaRPr lang="ru-RU" sz="1400" b="1" dirty="0" smtClean="0">
              <a:latin typeface="Georgia Pro Cond Semibold" pitchFamily="18" charset="0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6900" y="3877207"/>
            <a:ext cx="1728192" cy="5760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1700" b="1" dirty="0" smtClean="0">
                <a:latin typeface="Georgia Pro Cond Semibold" pitchFamily="18" charset="0"/>
                <a:ea typeface="+mj-ea"/>
                <a:cs typeface="+mj-cs"/>
              </a:rPr>
              <a:t>Остаток ЕНП 8000 </a:t>
            </a:r>
            <a:r>
              <a:rPr lang="ru-RU" sz="1700" b="1" dirty="0" err="1" smtClean="0">
                <a:latin typeface="Georgia Pro Cond Semibold" pitchFamily="18" charset="0"/>
                <a:ea typeface="+mj-ea"/>
                <a:cs typeface="+mj-cs"/>
              </a:rPr>
              <a:t>руб</a:t>
            </a:r>
            <a:endParaRPr lang="ru-RU" sz="1700" b="1" dirty="0" smtClean="0">
              <a:latin typeface="Georgia Pro Cond Semibold" pitchFamily="18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8738" y="2389609"/>
            <a:ext cx="283319" cy="23889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28739" y="3361717"/>
            <a:ext cx="283319" cy="23889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28739" y="4214378"/>
            <a:ext cx="283319" cy="23889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35213" y="5078474"/>
            <a:ext cx="283319" cy="23889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4</a:t>
            </a:r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61954" y="6006143"/>
            <a:ext cx="283319" cy="23889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104290" tIns="52145" rIns="104290" bIns="52145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5</a:t>
            </a:r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6354812" y="4134055"/>
            <a:ext cx="576064" cy="10801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3" rIns="91426" bIns="45713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810196" y="468264"/>
            <a:ext cx="8581268" cy="9170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Единые реквизиты для уплаты всех налогов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332" y="1180956"/>
            <a:ext cx="6625689" cy="6056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467744" cy="7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631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300" dirty="0" smtClean="0"/>
              <a:t>Спасибо за внимание!</a:t>
            </a:r>
            <a:endParaRPr lang="ru-RU" sz="4300" dirty="0"/>
          </a:p>
        </p:txBody>
      </p:sp>
      <p:sp>
        <p:nvSpPr>
          <p:cNvPr id="5" name="TextBox 4"/>
          <p:cNvSpPr txBox="1"/>
          <p:nvPr/>
        </p:nvSpPr>
        <p:spPr>
          <a:xfrm>
            <a:off x="3330477" y="2556495"/>
            <a:ext cx="4176464" cy="1008113"/>
          </a:xfrm>
          <a:prstGeom prst="rect">
            <a:avLst/>
          </a:prstGeom>
        </p:spPr>
        <p:txBody>
          <a:bodyPr vert="horz" wrap="square" lIns="104290" tIns="52145" rIns="104290" bIns="52145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ФЕДЕРАЛЬНАЯ НАЛОГОВАЯ СЛУЖБА</a:t>
            </a:r>
          </a:p>
        </p:txBody>
      </p:sp>
    </p:spTree>
    <p:extLst>
      <p:ext uri="{BB962C8B-B14F-4D97-AF65-F5344CB8AC3E}">
        <p14:creationId xmlns:p14="http://schemas.microsoft.com/office/powerpoint/2010/main" val="377411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54213" y="1764406"/>
            <a:ext cx="8561139" cy="5324476"/>
          </a:xfrm>
        </p:spPr>
        <p:txBody>
          <a:bodyPr>
            <a:normAutofit lnSpcReduction="10000"/>
          </a:bodyPr>
          <a:lstStyle/>
          <a:p>
            <a:pPr lvl="3">
              <a:lnSpc>
                <a:spcPct val="10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itchFamily="34" charset="0"/>
              </a:rPr>
              <a:t>Единый налоговый платеж </a:t>
            </a:r>
            <a:r>
              <a:rPr lang="ru-RU" sz="2000" dirty="0">
                <a:solidFill>
                  <a:schemeClr val="tx1"/>
                </a:solidFill>
                <a:latin typeface="Bahnschrift SemiBold SemiConden" pitchFamily="34" charset="0"/>
              </a:rPr>
              <a:t>(ЕНП) – это сумма денежных средств, перечисляемая налогоплательщиком на соответствующий счет, в счет исполнения обязанности перед бюджетом РФ</a:t>
            </a:r>
            <a:r>
              <a:rPr lang="ru-RU" sz="2000" dirty="0" smtClean="0">
                <a:solidFill>
                  <a:schemeClr val="tx1"/>
                </a:solidFill>
                <a:latin typeface="Bahnschrift SemiBold SemiConden" pitchFamily="34" charset="0"/>
              </a:rPr>
              <a:t>.</a:t>
            </a:r>
          </a:p>
          <a:p>
            <a:pPr lvl="3">
              <a:lnSpc>
                <a:spcPct val="100000"/>
              </a:lnSpc>
            </a:pPr>
            <a:endParaRPr lang="en-US" sz="2000" dirty="0" smtClean="0">
              <a:solidFill>
                <a:schemeClr val="tx1"/>
              </a:solidFill>
              <a:latin typeface="Bahnschrift SemiBold SemiConden" pitchFamily="34" charset="0"/>
            </a:endParaRPr>
          </a:p>
          <a:p>
            <a:pPr lvl="3">
              <a:lnSpc>
                <a:spcPct val="100000"/>
              </a:lnSpc>
            </a:pPr>
            <a:endParaRPr lang="ru-RU" sz="1000" dirty="0">
              <a:solidFill>
                <a:schemeClr val="tx1"/>
              </a:solidFill>
              <a:latin typeface="Bahnschrift SemiBold SemiConden" pitchFamily="34" charset="0"/>
            </a:endParaRPr>
          </a:p>
          <a:p>
            <a:pPr lvl="3">
              <a:lnSpc>
                <a:spcPct val="10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itchFamily="34" charset="0"/>
              </a:rPr>
              <a:t>Единый налоговый счет </a:t>
            </a:r>
            <a:r>
              <a:rPr lang="ru-RU" sz="2000" dirty="0">
                <a:solidFill>
                  <a:schemeClr val="tx1"/>
                </a:solidFill>
                <a:latin typeface="Bahnschrift SemiBold SemiConden" pitchFamily="34" charset="0"/>
              </a:rPr>
              <a:t>(ЕНС) – это форма учета совокупной обязанности налогоплательщика и перечисленных денежных средств в качестве ЕНП, распределение которого осуществляет ФНС России.</a:t>
            </a:r>
          </a:p>
          <a:p>
            <a:pPr lvl="3">
              <a:lnSpc>
                <a:spcPct val="100000"/>
              </a:lnSpc>
            </a:pPr>
            <a:endParaRPr lang="en-US" sz="2000" dirty="0" smtClean="0">
              <a:solidFill>
                <a:schemeClr val="tx1"/>
              </a:solidFill>
              <a:latin typeface="Bahnschrift SemiBold SemiConden" pitchFamily="34" charset="0"/>
            </a:endParaRPr>
          </a:p>
          <a:p>
            <a:pPr lvl="3">
              <a:lnSpc>
                <a:spcPct val="100000"/>
              </a:lnSpc>
            </a:pPr>
            <a:endParaRPr lang="ru-RU" sz="1000" dirty="0" smtClean="0">
              <a:solidFill>
                <a:schemeClr val="tx1"/>
              </a:solidFill>
              <a:latin typeface="Bahnschrift SemiBold SemiConden" pitchFamily="34" charset="0"/>
            </a:endParaRPr>
          </a:p>
          <a:p>
            <a:pPr lvl="3">
              <a:lnSpc>
                <a:spcPct val="10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itchFamily="34" charset="0"/>
              </a:rPr>
              <a:t>Сальдо ЕНС</a:t>
            </a:r>
            <a:r>
              <a:rPr lang="ru-RU" sz="2000" dirty="0">
                <a:solidFill>
                  <a:schemeClr val="tx1"/>
                </a:solidFill>
                <a:latin typeface="Bahnschrift SemiBold SemiConden" pitchFamily="34" charset="0"/>
              </a:rPr>
              <a:t> – это разница между совокупной обязанностью и перечисленными в качестве ЕНП денежными средствами.</a:t>
            </a:r>
          </a:p>
          <a:p>
            <a:pPr lvl="3">
              <a:lnSpc>
                <a:spcPct val="100000"/>
              </a:lnSpc>
            </a:pPr>
            <a:endParaRPr lang="en-US" sz="2000" dirty="0" smtClean="0">
              <a:solidFill>
                <a:schemeClr val="tx1"/>
              </a:solidFill>
              <a:latin typeface="Bahnschrift SemiBold SemiConden" pitchFamily="34" charset="0"/>
            </a:endParaRPr>
          </a:p>
          <a:p>
            <a:pPr lvl="3">
              <a:lnSpc>
                <a:spcPct val="100000"/>
              </a:lnSpc>
            </a:pPr>
            <a:endParaRPr lang="ru-RU" sz="1000" dirty="0" smtClean="0">
              <a:solidFill>
                <a:schemeClr val="tx1"/>
              </a:solidFill>
              <a:latin typeface="Bahnschrift SemiBold SemiConden" pitchFamily="34" charset="0"/>
            </a:endParaRPr>
          </a:p>
          <a:p>
            <a:pPr lvl="3">
              <a:lnSpc>
                <a:spcPct val="100000"/>
              </a:lnSpc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itchFamily="34" charset="0"/>
              </a:rPr>
              <a:t>Совокупная обязанность</a:t>
            </a:r>
            <a:r>
              <a:rPr lang="ru-RU" sz="2000" dirty="0">
                <a:solidFill>
                  <a:schemeClr val="tx1"/>
                </a:solidFill>
                <a:latin typeface="Bahnschrift SemiBold SemiConden" pitchFamily="34" charset="0"/>
              </a:rPr>
              <a:t> – это общая сумма налогов, авансовых платежей, сборов, страховых взносов, пеней, штрафов, процентов, которую обязан уплатить (перечислить) НП, и сумма налога, подлежащая возврату в бюджетную систему РФ.</a:t>
            </a:r>
          </a:p>
          <a:p>
            <a:pPr lvl="3"/>
            <a:endParaRPr lang="ru-RU" sz="1800" dirty="0">
              <a:latin typeface="Bahnschrift SemiBold SemiConden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82205" y="540272"/>
            <a:ext cx="8580438" cy="77990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Основные </a:t>
            </a:r>
            <a:r>
              <a:rPr lang="ru-RU" sz="4000" dirty="0"/>
              <a:t>термины и понятия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467744" cy="7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38389" y="252239"/>
            <a:ext cx="7704855" cy="1008113"/>
          </a:xfrm>
        </p:spPr>
        <p:txBody>
          <a:bodyPr>
            <a:noAutofit/>
          </a:bodyPr>
          <a:lstStyle/>
          <a:p>
            <a:r>
              <a:rPr lang="ru-RU" sz="3200" dirty="0" smtClean="0"/>
              <a:t>ЕНС ВСТУПАЕТ В СИЛУ С 01 ЯНВАРЯ 2023 Г.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(263-ФЗ от 14.07.2022)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926108" y="3996654"/>
            <a:ext cx="5472608" cy="576064"/>
          </a:xfrm>
          <a:prstGeom prst="rect">
            <a:avLst/>
          </a:prstGeom>
        </p:spPr>
        <p:txBody>
          <a:bodyPr vert="horz" wrap="square" lIns="104290" tIns="52145" rIns="104290" bIns="52145" rtlCol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5400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Преимущества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0236" y="2340472"/>
            <a:ext cx="3528392" cy="792088"/>
          </a:xfrm>
          <a:prstGeom prst="rect">
            <a:avLst/>
          </a:prstGeom>
        </p:spPr>
        <p:txBody>
          <a:bodyPr vert="horz" wrap="square" lIns="104290" tIns="52145" rIns="104290" bIns="52145" rtlCol="0" anchor="ctr">
            <a:normAutofit lnSpcReduction="10000"/>
          </a:bodyPr>
          <a:lstStyle/>
          <a:p>
            <a:pPr>
              <a:spcBef>
                <a:spcPct val="0"/>
              </a:spcBef>
            </a:pPr>
            <a:endParaRPr lang="ru-RU" sz="4900" b="1" dirty="0" smtClean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4059"/>
              </p:ext>
            </p:extLst>
          </p:nvPr>
        </p:nvGraphicFramePr>
        <p:xfrm>
          <a:off x="1026221" y="1548384"/>
          <a:ext cx="4104456" cy="1422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04456"/>
              </a:tblGrid>
              <a:tr h="411481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ПЛАТИТЬ ПРОЩЕ</a:t>
                      </a:r>
                      <a:endParaRPr lang="ru-RU" sz="2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3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1 платеж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в месяц по всем налогам</a:t>
                      </a:r>
                      <a:endParaRPr lang="ru-RU" sz="1800" dirty="0">
                        <a:solidFill>
                          <a:srgbClr val="C00000"/>
                        </a:solidFill>
                        <a:latin typeface="Bahnschrift SemiBold SemiConden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2 изменяемых реквизита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в платеже </a:t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</a:b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(ИНН и сумма платежа)</a:t>
                      </a:r>
                      <a:endParaRPr lang="ru-RU" sz="1800" dirty="0">
                        <a:solidFill>
                          <a:srgbClr val="C00000"/>
                        </a:solidFill>
                        <a:latin typeface="Bahnschrift SemiBold SemiConden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761028"/>
              </p:ext>
            </p:extLst>
          </p:nvPr>
        </p:nvGraphicFramePr>
        <p:xfrm>
          <a:off x="1026221" y="2988544"/>
          <a:ext cx="4104456" cy="43586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04456"/>
              </a:tblGrid>
              <a:tr h="411481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ЭКОНОМИЯ ДЕНЕГ И ВРЕМЕНИ</a:t>
                      </a:r>
                      <a:endParaRPr lang="ru-RU" sz="2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Bahnschrift SemiBold SemiConden" pitchFamily="34" charset="0"/>
                        </a:rPr>
                        <a:t>1 сумма</a:t>
                      </a:r>
                      <a:r>
                        <a:rPr lang="ru-RU" sz="1800" baseline="0" dirty="0" smtClean="0">
                          <a:latin typeface="Bahnschrift SemiBold SemiConden" pitchFamily="34" charset="0"/>
                        </a:rPr>
                        <a:t> для расчетов с бюджетом (1 сальдо)</a:t>
                      </a:r>
                      <a:endParaRPr lang="ru-RU" sz="1800" dirty="0">
                        <a:latin typeface="Bahnschrift SemiBold SemiConden" pitchFamily="34" charset="0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Bahnschrift SemiBold SemiConden" pitchFamily="34" charset="0"/>
                        </a:rPr>
                        <a:t>Нет излишних пеней (при наличии переплаты и недоимки)</a:t>
                      </a:r>
                      <a:endParaRPr lang="ru-RU" sz="1800" dirty="0">
                        <a:latin typeface="Bahnschrift SemiBold SemiConden" pitchFamily="34" charset="0"/>
                      </a:endParaRPr>
                    </a:p>
                  </a:txBody>
                  <a:tcPr/>
                </a:tc>
              </a:tr>
              <a:tr h="37083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Bahnschrift SemiBold SemiConden" pitchFamily="34" charset="0"/>
                        </a:rPr>
                        <a:t>Нет ошибочных платежей</a:t>
                      </a:r>
                      <a:endParaRPr lang="ru-RU" sz="1800" dirty="0">
                        <a:latin typeface="Bahnschrift SemiBold SemiConden" pitchFamily="34" charset="0"/>
                      </a:endParaRPr>
                    </a:p>
                  </a:txBody>
                  <a:tcPr/>
                </a:tc>
              </a:tr>
              <a:tr h="37083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Bahnschrift SemiBold SemiConden" pitchFamily="34" charset="0"/>
                        </a:rPr>
                        <a:t>Нет зачетов</a:t>
                      </a:r>
                      <a:endParaRPr lang="ru-RU" sz="1800" dirty="0">
                        <a:latin typeface="Bahnschrift SemiBold SemiConden" pitchFamily="34" charset="0"/>
                      </a:endParaRPr>
                    </a:p>
                  </a:txBody>
                  <a:tcPr/>
                </a:tc>
              </a:tr>
              <a:tr h="37083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Bahnschrift SemiBold SemiConden" pitchFamily="34" charset="0"/>
                        </a:rPr>
                        <a:t>1 день для поручения на возврат</a:t>
                      </a:r>
                      <a:endParaRPr lang="ru-RU" sz="1800" dirty="0">
                        <a:latin typeface="Bahnschrift SemiBold SemiConden" pitchFamily="34" charset="0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Bahnschrift SemiBold SemiConden" pitchFamily="34" charset="0"/>
                        </a:rPr>
                        <a:t>Переплату можно отдать другому</a:t>
                      </a:r>
                      <a:r>
                        <a:rPr lang="ru-RU" sz="1800" baseline="0" dirty="0" smtClean="0">
                          <a:latin typeface="Bahnschrift SemiBold SemiConden" pitchFamily="34" charset="0"/>
                        </a:rPr>
                        <a:t> лицу</a:t>
                      </a:r>
                      <a:endParaRPr lang="ru-RU" sz="1800" dirty="0">
                        <a:latin typeface="Bahnschrift SemiBold SemiConden" pitchFamily="34" charset="0"/>
                      </a:endParaRPr>
                    </a:p>
                  </a:txBody>
                  <a:tcPr/>
                </a:tc>
              </a:tr>
              <a:tr h="91440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Bahnschrift SemiBold SemiConden" pitchFamily="34" charset="0"/>
                        </a:rPr>
                        <a:t>Деньги всегда могут быть использованы</a:t>
                      </a:r>
                      <a:r>
                        <a:rPr lang="ru-RU" sz="1800" baseline="0" dirty="0" smtClean="0">
                          <a:latin typeface="Bahnschrift SemiBold SemiConden" pitchFamily="34" charset="0"/>
                        </a:rPr>
                        <a:t> (нет 3-х летнего срока давности)</a:t>
                      </a:r>
                      <a:endParaRPr lang="ru-RU" sz="1800" dirty="0">
                        <a:latin typeface="Bahnschrift SemiBold SemiConden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 rot="16200000">
            <a:off x="3006440" y="3960652"/>
            <a:ext cx="5472608" cy="648072"/>
          </a:xfrm>
          <a:prstGeom prst="rect">
            <a:avLst/>
          </a:prstGeom>
        </p:spPr>
        <p:txBody>
          <a:bodyPr vert="horz" wrap="square" lIns="104290" tIns="52145" rIns="104290" bIns="52145" rtlCol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4900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Основные новелы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468989"/>
              </p:ext>
            </p:extLst>
          </p:nvPr>
        </p:nvGraphicFramePr>
        <p:xfrm>
          <a:off x="5994772" y="1548384"/>
          <a:ext cx="4248472" cy="32557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48472"/>
              </a:tblGrid>
              <a:tr h="416033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ПРОЩЕ РАЗОБРАТЬСЯ</a:t>
                      </a:r>
                      <a:r>
                        <a:rPr lang="ru-RU" sz="21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 ДОЛГОМ</a:t>
                      </a:r>
                      <a:endParaRPr lang="ru-RU" sz="2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1 день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на снятие ареста банковского счета</a:t>
                      </a:r>
                      <a:endParaRPr lang="ru-RU" sz="1800" dirty="0">
                        <a:solidFill>
                          <a:srgbClr val="C00000"/>
                        </a:solidFill>
                        <a:latin typeface="Bahnschrift SemiBold SemiConden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Динамично изменяемая сумма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долга в едином документе взыскания (вместо новых документов на каждый новый долг)</a:t>
                      </a:r>
                      <a:endParaRPr lang="ru-RU" sz="1800" dirty="0">
                        <a:solidFill>
                          <a:srgbClr val="C00000"/>
                        </a:solidFill>
                        <a:latin typeface="Bahnschrift SemiBold SemiConden" pitchFamily="34" charset="0"/>
                      </a:endParaRPr>
                    </a:p>
                  </a:txBody>
                  <a:tcPr/>
                </a:tc>
              </a:tr>
              <a:tr h="37083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1 дата</a:t>
                      </a:r>
                      <a:r>
                        <a:rPr lang="ru-RU" sz="1800" baseline="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 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в месяц для уплаты налогов</a:t>
                      </a:r>
                      <a:endParaRPr lang="ru-RU" sz="1800" dirty="0">
                        <a:solidFill>
                          <a:srgbClr val="C00000"/>
                        </a:solidFill>
                        <a:latin typeface="Bahnschrift SemiBold SemiConden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1 дата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в месяц для представления деклараций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4620"/>
              </p:ext>
            </p:extLst>
          </p:nvPr>
        </p:nvGraphicFramePr>
        <p:xfrm>
          <a:off x="5994773" y="4860750"/>
          <a:ext cx="4104456" cy="19659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04456"/>
              </a:tblGrid>
              <a:tr h="411481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ПРОЗРАЧНОСТЬ И СЕРВИСНОСТЬ</a:t>
                      </a:r>
                      <a:endParaRPr lang="ru-RU" sz="2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Онлайн</a:t>
                      </a:r>
                      <a:r>
                        <a:rPr lang="ru-RU" sz="1800" baseline="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 доступ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для плательщиков к детализации начислений и уплат</a:t>
                      </a:r>
                      <a:endParaRPr lang="ru-RU" sz="1800" dirty="0">
                        <a:solidFill>
                          <a:srgbClr val="C00000"/>
                        </a:solidFill>
                        <a:latin typeface="Bahnschrift SemiBold SemiConden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1440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Интеграция</a:t>
                      </a:r>
                      <a:r>
                        <a:rPr lang="ru-RU" sz="1800" baseline="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 доступа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Bahnschrift SemiBold SemiConden" pitchFamily="34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как в ЛК, так и в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IT-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платформы плательщиков по открытому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Bahnschrift SemiBold SemiConden" pitchFamily="34" charset="0"/>
                        </a:rPr>
                        <a:t>API</a:t>
                      </a:r>
                      <a:endParaRPr lang="ru-RU" sz="1800" dirty="0">
                        <a:solidFill>
                          <a:srgbClr val="C00000"/>
                        </a:solidFill>
                        <a:latin typeface="Bahnschrift SemiBold SemiConden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467744" cy="7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661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008101" y="723714"/>
            <a:ext cx="8581268" cy="635891"/>
          </a:xfrm>
        </p:spPr>
        <p:txBody>
          <a:bodyPr>
            <a:noAutofit/>
          </a:bodyPr>
          <a:lstStyle/>
          <a:p>
            <a:r>
              <a:rPr lang="ru-RU" sz="3600" dirty="0" smtClean="0"/>
              <a:t>Сроки уплаты</a:t>
            </a:r>
            <a:endParaRPr lang="ru-RU" sz="3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72" y="2484489"/>
            <a:ext cx="4592673" cy="2520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741" y="2484487"/>
            <a:ext cx="4464496" cy="248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15" y="1836417"/>
            <a:ext cx="38893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994" y="1807048"/>
            <a:ext cx="38893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77" y="5148784"/>
            <a:ext cx="476886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994" y="5148784"/>
            <a:ext cx="48164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467744" cy="7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54213" y="612279"/>
            <a:ext cx="8561139" cy="720080"/>
          </a:xfrm>
        </p:spPr>
        <p:txBody>
          <a:bodyPr>
            <a:noAutofit/>
          </a:bodyPr>
          <a:lstStyle/>
          <a:p>
            <a:r>
              <a:rPr lang="ru-RU" sz="3200" dirty="0"/>
              <a:t>Единые сроки уплаты налогов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397222"/>
              </p:ext>
            </p:extLst>
          </p:nvPr>
        </p:nvGraphicFramePr>
        <p:xfrm>
          <a:off x="594173" y="1476376"/>
          <a:ext cx="9289031" cy="5861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3816423"/>
                <a:gridCol w="3744416"/>
              </a:tblGrid>
              <a:tr h="405093">
                <a:tc>
                  <a:txBody>
                    <a:bodyPr/>
                    <a:lstStyle/>
                    <a:p>
                      <a:pPr algn="ctr"/>
                      <a:r>
                        <a:rPr lang="ru-RU" sz="2100" b="1" kern="1200" dirty="0" smtClean="0">
                          <a:ln>
                            <a:solidFill>
                              <a:schemeClr val="tx1">
                                <a:lumMod val="50000"/>
                              </a:schemeClr>
                            </a:solidFill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 charset="0"/>
                          <a:ea typeface="Roboto Condensed" charset="0"/>
                          <a:cs typeface="+mn-cs"/>
                        </a:rPr>
                        <a:t>Налог</a:t>
                      </a:r>
                      <a:endParaRPr lang="ru-RU" sz="2100" b="1" kern="1200" dirty="0">
                        <a:ln>
                          <a:solidFill>
                            <a:schemeClr val="tx1">
                              <a:lumMod val="50000"/>
                            </a:schemeClr>
                          </a:solidFill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 charset="0"/>
                        <a:ea typeface="Roboto Condensed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kern="1200" dirty="0" smtClean="0">
                          <a:ln>
                            <a:solidFill>
                              <a:schemeClr val="tx1">
                                <a:lumMod val="50000"/>
                              </a:schemeClr>
                            </a:solidFill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 charset="0"/>
                          <a:ea typeface="Roboto Condensed" charset="0"/>
                          <a:cs typeface="+mn-cs"/>
                        </a:rPr>
                        <a:t>Срок уплаты до 01.01.2023</a:t>
                      </a:r>
                      <a:endParaRPr lang="ru-RU" sz="2100" b="1" kern="1200" dirty="0">
                        <a:ln>
                          <a:solidFill>
                            <a:schemeClr val="tx1">
                              <a:lumMod val="50000"/>
                            </a:schemeClr>
                          </a:solidFill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 charset="0"/>
                        <a:ea typeface="Roboto Condensed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kern="1200" dirty="0" smtClean="0">
                          <a:ln>
                            <a:solidFill>
                              <a:schemeClr val="tx1">
                                <a:lumMod val="50000"/>
                              </a:schemeClr>
                            </a:solidFill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 charset="0"/>
                          <a:ea typeface="Roboto Condensed" charset="0"/>
                          <a:cs typeface="+mn-cs"/>
                        </a:rPr>
                        <a:t>Срок уплаты с 01.01.2023</a:t>
                      </a:r>
                      <a:endParaRPr lang="ru-RU" sz="2100" b="1" kern="1200" dirty="0">
                        <a:ln>
                          <a:solidFill>
                            <a:schemeClr val="tx1">
                              <a:lumMod val="50000"/>
                            </a:schemeClr>
                          </a:solidFill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 charset="0"/>
                        <a:ea typeface="Roboto Condensed" charset="0"/>
                        <a:cs typeface="+mn-cs"/>
                      </a:endParaRPr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 SemiBold SemiConden" pitchFamily="34" charset="0"/>
                          <a:ea typeface="Roboto Condensed" charset="0"/>
                        </a:rPr>
                        <a:t>НДС</a:t>
                      </a:r>
                      <a:endParaRPr lang="ru-RU" sz="1600" b="1" dirty="0">
                        <a:solidFill>
                          <a:schemeClr val="tx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25 числа каждого из трех месяцев, следующих за истекшим кварталом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28 числа каждого из трех месяцев, следующих за истекшим кварталом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</a:tr>
              <a:tr h="2529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 SemiBold SemiConden" pitchFamily="34" charset="0"/>
                          <a:ea typeface="Roboto Condensed" charset="0"/>
                        </a:rPr>
                        <a:t>Налог на имущество организаций</a:t>
                      </a:r>
                      <a:endParaRPr lang="ru-RU" sz="1600" b="1" dirty="0">
                        <a:solidFill>
                          <a:schemeClr val="tx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последнего числа </a:t>
                      </a:r>
                      <a:b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</a:b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месяца, следующего за отчетным периодом, – при уплате авансов за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/>
                      </a:r>
                      <a:br>
                        <a:rPr 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</a:b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I квартал, I полугодие</a:t>
                      </a:r>
                      <a:r>
                        <a:rPr lang="en-US" sz="16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(II квартал),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/>
                      </a:r>
                      <a:br>
                        <a:rPr 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</a:b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9 месяцев (III квартал);</a:t>
                      </a:r>
                    </a:p>
                    <a:p>
                      <a:pPr marL="0" indent="0" algn="just">
                        <a:buFont typeface="Wingdings" pitchFamily="2" charset="2"/>
                        <a:buNone/>
                      </a:pPr>
                      <a:endParaRPr lang="ru-RU" sz="16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1 марта года, следующего за отчетным, – при доплате налога по итогам года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28 числа месяца, следующего за отчетным периодом, – при уплате авансов за I квартал, </a:t>
                      </a:r>
                      <a:b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</a:b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I полугодие (II квартал), 9 месяцев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/>
                      </a:r>
                      <a:br>
                        <a:rPr 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</a:b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(III квартал);</a:t>
                      </a:r>
                    </a:p>
                    <a:p>
                      <a:pPr marL="0" indent="0" algn="just">
                        <a:buFont typeface="Wingdings" pitchFamily="2" charset="2"/>
                        <a:buNone/>
                      </a:pPr>
                      <a:endParaRPr lang="ru-RU" sz="16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28 февраля года, следующего за отчетным, – при доплате налога по итогам года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</a:tr>
              <a:tr h="58432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 SemiBold SemiConden" pitchFamily="34" charset="0"/>
                          <a:ea typeface="Roboto Condensed" charset="0"/>
                        </a:rPr>
                        <a:t>Транспортный налог</a:t>
                      </a:r>
                      <a:endParaRPr lang="ru-RU" sz="1600" b="1" dirty="0">
                        <a:solidFill>
                          <a:schemeClr val="tx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последнего числа </a:t>
                      </a:r>
                      <a:b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</a:b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месяца, следующего за отчетным периодом, – при уплате авансов за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/>
                      </a:r>
                      <a:br>
                        <a:rPr 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</a:b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I, II и III кварталы; </a:t>
                      </a:r>
                    </a:p>
                    <a:p>
                      <a:pPr marL="0" indent="0" algn="just">
                        <a:buFont typeface="Wingdings" pitchFamily="2" charset="2"/>
                        <a:buNone/>
                      </a:pPr>
                      <a:endParaRPr lang="ru-RU" sz="16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1 марта года, следующего за отчетным, – при доплате налога по итогам года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28 числа месяца, следующего за отчетным периодом, – при уплате авансов за I, II и III кварталы; </a:t>
                      </a:r>
                    </a:p>
                    <a:p>
                      <a:pPr marL="0" indent="0" algn="just">
                        <a:buFont typeface="Wingdings" pitchFamily="2" charset="2"/>
                        <a:buNone/>
                      </a:pPr>
                      <a:endParaRPr lang="ru-RU" sz="16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28 февраля года, следующего за отчетным, – при доплате налога по итогам года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</a:tr>
              <a:tr h="15128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 SemiBold SemiConden" pitchFamily="34" charset="0"/>
                          <a:ea typeface="Roboto Condensed" charset="0"/>
                        </a:rPr>
                        <a:t>Земельный налог</a:t>
                      </a:r>
                      <a:endParaRPr lang="ru-RU" sz="1600" b="1" dirty="0">
                        <a:solidFill>
                          <a:schemeClr val="tx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Roboto Condensed" charset="0"/>
                        <a:ea typeface="Roboto Condensed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Roboto Condensed" charset="0"/>
                        <a:ea typeface="Roboto Condensed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467744" cy="7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4212" y="723713"/>
            <a:ext cx="8581268" cy="707899"/>
          </a:xfrm>
        </p:spPr>
        <p:txBody>
          <a:bodyPr>
            <a:normAutofit/>
          </a:bodyPr>
          <a:lstStyle/>
          <a:p>
            <a:r>
              <a:rPr lang="ru-RU" sz="3600" dirty="0"/>
              <a:t>Сроки уплаты НДФЛ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10196" y="1620392"/>
            <a:ext cx="9505056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r>
              <a:rPr lang="ru-RU" sz="1700" dirty="0">
                <a:latin typeface="Roboto Condensed" charset="0"/>
                <a:ea typeface="Roboto Condensed" charset="0"/>
              </a:rPr>
              <a:t>Агентский НДФЛ до 01.01.2023 года уплачивается следующим образом (п. 6 ст. 226 НК РФ):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677869"/>
              </p:ext>
            </p:extLst>
          </p:nvPr>
        </p:nvGraphicFramePr>
        <p:xfrm>
          <a:off x="882205" y="1975316"/>
          <a:ext cx="9001000" cy="14986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64467"/>
                <a:gridCol w="5436533"/>
              </a:tblGrid>
              <a:tr h="57912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 charset="0"/>
                          <a:ea typeface="Roboto Condensed" charset="0"/>
                        </a:rPr>
                        <a:t>С каких доходов уплачивается НДФЛ</a:t>
                      </a:r>
                      <a:endParaRPr lang="ru-RU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 charset="0"/>
                        <a:ea typeface="Roboto Condensed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 charset="0"/>
                          <a:ea typeface="Roboto Condensed" charset="0"/>
                        </a:rPr>
                        <a:t>Срок уплаты</a:t>
                      </a:r>
                      <a:endParaRPr lang="ru-RU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 charset="0"/>
                        <a:ea typeface="Roboto Condensed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С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 заработной платы</a:t>
                      </a:r>
                      <a:endParaRPr lang="ru-RU" sz="15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charset="0"/>
                        <a:ea typeface="Roboto Condensed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5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Не позднее рабочего дня, следующего за днем выплаты</a:t>
                      </a:r>
                      <a:endParaRPr lang="ru-RU" sz="15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charset="0"/>
                        <a:ea typeface="Roboto Condensed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9516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С отпускных и больничных пособий</a:t>
                      </a:r>
                      <a:endParaRPr lang="ru-RU" sz="15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charset="0"/>
                        <a:ea typeface="Roboto Condensed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5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Не позднее последнего числа месяца, в котором выплачены эти отпускные и больничные пособия</a:t>
                      </a:r>
                      <a:endParaRPr lang="ru-RU" sz="15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charset="0"/>
                        <a:ea typeface="Roboto Condensed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10196" y="3636616"/>
            <a:ext cx="9145016" cy="61553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r>
              <a:rPr lang="ru-RU" sz="1700" dirty="0">
                <a:latin typeface="Roboto Condensed" charset="0"/>
                <a:ea typeface="Roboto Condensed" charset="0"/>
              </a:rPr>
              <a:t>С 01.01.2023 года не будет иметь значения, с какого вида дохода уплачивается НДФЛ, – важно будет, в какой период исчислен и удержан налог: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29589"/>
              </p:ext>
            </p:extLst>
          </p:nvPr>
        </p:nvGraphicFramePr>
        <p:xfrm>
          <a:off x="882204" y="4221390"/>
          <a:ext cx="8856984" cy="2954951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536504"/>
                <a:gridCol w="4320480"/>
              </a:tblGrid>
              <a:tr h="56735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 charset="0"/>
                          <a:ea typeface="Roboto Condensed" charset="0"/>
                        </a:rPr>
                        <a:t>Когда исчислен и удержан НДФЛ</a:t>
                      </a:r>
                      <a:endParaRPr lang="ru-RU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 charset="0"/>
                        <a:ea typeface="Roboto Condensed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 charset="0"/>
                          <a:ea typeface="Roboto Condensed" charset="0"/>
                        </a:rPr>
                        <a:t>Срок уплаты</a:t>
                      </a:r>
                      <a:endParaRPr lang="ru-RU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 charset="0"/>
                        <a:ea typeface="Roboto Condensed" charset="0"/>
                      </a:endParaRPr>
                    </a:p>
                  </a:txBody>
                  <a:tcPr anchor="ctr"/>
                </a:tc>
              </a:tr>
              <a:tr h="370839">
                <a:tc>
                  <a:txBody>
                    <a:bodyPr/>
                    <a:lstStyle/>
                    <a:p>
                      <a:r>
                        <a:rPr lang="ru-RU" sz="15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С 1 по 22 января</a:t>
                      </a:r>
                      <a:endParaRPr lang="ru-RU" sz="15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Не позднее 28 января</a:t>
                      </a:r>
                      <a:endParaRPr lang="ru-RU" sz="15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charset="0"/>
                        <a:ea typeface="Roboto Condensed" charset="0"/>
                      </a:endParaRP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ru-RU" sz="15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С 23 числа прошлого месяца по 22 число текущего месяца</a:t>
                      </a:r>
                      <a:endParaRPr lang="ru-RU" sz="15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Не позднее 28 числа текущего месяца*</a:t>
                      </a:r>
                      <a:endParaRPr lang="ru-RU" sz="15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charset="0"/>
                        <a:ea typeface="Roboto Condensed" charset="0"/>
                      </a:endParaRPr>
                    </a:p>
                  </a:txBody>
                  <a:tcPr/>
                </a:tc>
              </a:tr>
              <a:tr h="539516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5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*</a:t>
                      </a:r>
                      <a:r>
                        <a:rPr lang="ru-RU" sz="15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 Например, НДФЛ, исчисленный и удержанный в период с 23.01.2023 по 22.02.2023, нужно будет уплатить не позднее 28.02.2023</a:t>
                      </a:r>
                      <a:endParaRPr lang="ru-RU" sz="15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charset="0"/>
                        <a:ea typeface="Roboto Condensed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39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С 23 по 31 декабря</a:t>
                      </a:r>
                      <a:endParaRPr lang="ru-RU" sz="15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charset="0"/>
                          <a:ea typeface="Roboto Condensed" charset="0"/>
                        </a:rPr>
                        <a:t>Не позднее последнего рабочего дня года*</a:t>
                      </a:r>
                      <a:endParaRPr lang="ru-RU" sz="15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charset="0"/>
                        <a:ea typeface="Roboto Condensed" charset="0"/>
                      </a:endParaRPr>
                    </a:p>
                  </a:txBody>
                  <a:tcPr/>
                </a:tc>
              </a:tr>
              <a:tr h="539516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500" b="1" dirty="0" smtClean="0">
                          <a:latin typeface="Roboto Condensed" charset="0"/>
                          <a:ea typeface="Roboto Condensed" charset="0"/>
                        </a:rPr>
                        <a:t>*</a:t>
                      </a:r>
                      <a:r>
                        <a:rPr lang="ru-RU" sz="1500" dirty="0" smtClean="0">
                          <a:latin typeface="Roboto Condensed" charset="0"/>
                          <a:ea typeface="Roboto Condensed" charset="0"/>
                        </a:rPr>
                        <a:t> НДФЛ, исчисленный и удержанный с 23.12.2023 по 31.12.2023, необходимо будет пере-числить в бюджет не позднее 29.12.2023</a:t>
                      </a:r>
                      <a:endParaRPr lang="ru-RU" sz="1500" dirty="0">
                        <a:latin typeface="Roboto Condensed" charset="0"/>
                        <a:ea typeface="Roboto Condensed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4410596" y="1958946"/>
            <a:ext cx="0" cy="146164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412358" y="4221390"/>
            <a:ext cx="0" cy="143580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418833" y="6208451"/>
            <a:ext cx="0" cy="36004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467744" cy="7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81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4412" y="396256"/>
            <a:ext cx="7560840" cy="50405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600" dirty="0"/>
              <a:t>Единые сроки сдачи отчетности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841629"/>
              </p:ext>
            </p:extLst>
          </p:nvPr>
        </p:nvGraphicFramePr>
        <p:xfrm>
          <a:off x="594173" y="1044328"/>
          <a:ext cx="9289032" cy="639336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714898"/>
                <a:gridCol w="3787067"/>
                <a:gridCol w="3787067"/>
              </a:tblGrid>
              <a:tr h="405093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tx1">
                                <a:lumMod val="50000"/>
                              </a:schemeClr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 charset="0"/>
                          <a:ea typeface="Roboto Condensed" charset="0"/>
                        </a:rPr>
                        <a:t>Налог</a:t>
                      </a:r>
                      <a:endParaRPr lang="ru-RU" sz="2100" dirty="0">
                        <a:ln>
                          <a:solidFill>
                            <a:schemeClr val="tx1">
                              <a:lumMod val="50000"/>
                            </a:schemeClr>
                          </a:solidFill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 charset="0"/>
                        <a:ea typeface="Roboto Condensed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tx1">
                                <a:lumMod val="50000"/>
                              </a:schemeClr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 charset="0"/>
                          <a:ea typeface="Roboto Condensed" charset="0"/>
                        </a:rPr>
                        <a:t>Срок сдачи до 01.01.2023</a:t>
                      </a:r>
                      <a:endParaRPr lang="ru-RU" sz="2100" dirty="0">
                        <a:ln>
                          <a:solidFill>
                            <a:schemeClr val="tx1">
                              <a:lumMod val="50000"/>
                            </a:schemeClr>
                          </a:solidFill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 charset="0"/>
                        <a:ea typeface="Roboto Condensed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tx1">
                                <a:lumMod val="50000"/>
                              </a:schemeClr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 charset="0"/>
                          <a:ea typeface="Roboto Condensed" charset="0"/>
                        </a:rPr>
                        <a:t>Срок сдачи с 01.01.2023</a:t>
                      </a:r>
                      <a:endParaRPr lang="ru-RU" sz="2100" dirty="0">
                        <a:ln>
                          <a:solidFill>
                            <a:schemeClr val="tx1">
                              <a:lumMod val="50000"/>
                            </a:schemeClr>
                          </a:solidFill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 charset="0"/>
                        <a:ea typeface="Roboto Condensed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 SemiBold SemiConden" pitchFamily="34" charset="0"/>
                          <a:ea typeface="Roboto Condensed" charset="0"/>
                        </a:rPr>
                        <a:t>РСВ</a:t>
                      </a:r>
                      <a:endParaRPr lang="ru-RU" sz="1600" b="1" dirty="0">
                        <a:solidFill>
                          <a:schemeClr val="tx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30 числа месяца, следующего за расчетным (отчетным) периодом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25 числа месяца, следующего за расчетным (отчетным) периодом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</a:tr>
              <a:tr h="83076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 SemiBold SemiConden" pitchFamily="34" charset="0"/>
                          <a:ea typeface="Roboto Condensed" charset="0"/>
                        </a:rPr>
                        <a:t>Налог на имущество организаций</a:t>
                      </a:r>
                      <a:endParaRPr lang="ru-RU" sz="1600" b="1" dirty="0">
                        <a:solidFill>
                          <a:schemeClr val="tx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itchFamily="2" charset="2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30 марта года, следующего за отчетным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25 марта года, следующего за отчетным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</a:tr>
              <a:tr h="216407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 SemiBold SemiConden" pitchFamily="34" charset="0"/>
                          <a:ea typeface="Roboto Condensed" charset="0"/>
                        </a:rPr>
                        <a:t>Декларация по налогу на прибыль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28 числа месяца, </a:t>
                      </a:r>
                      <a:b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</a:b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следующего за отчетным периодом, – при подаче деклараций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по итогам отчетных периодов;</a:t>
                      </a:r>
                      <a:endParaRPr lang="en-US" sz="16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0" indent="0" algn="just">
                        <a:buFont typeface="Wingdings" pitchFamily="2" charset="2"/>
                        <a:buNone/>
                      </a:pPr>
                      <a:endParaRPr lang="ru-RU" sz="7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28 марта года, следующего за отчетным, – при подаче декларации по итогам года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25 числа месяца,</a:t>
                      </a:r>
                    </a:p>
                    <a:p>
                      <a:pPr marL="266700" indent="0">
                        <a:buFont typeface="Wingdings" pitchFamily="2" charset="2"/>
                        <a:buNone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следующего за отчетным периодом, – при подаче деклараций по итогам отчетных периодов;</a:t>
                      </a:r>
                      <a:endParaRPr lang="en-US" sz="16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266700" indent="0">
                        <a:buFont typeface="Wingdings" pitchFamily="2" charset="2"/>
                        <a:buNone/>
                      </a:pPr>
                      <a:endParaRPr lang="ru-RU" sz="7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25 марта года, следующего за отчетным, – при подаче декларации по итогам года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</a:tr>
              <a:tr h="216407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 SemiBold SemiConden" pitchFamily="34" charset="0"/>
                          <a:ea typeface="Roboto Condensed" charset="0"/>
                        </a:rPr>
                        <a:t>6-НДФЛ</a:t>
                      </a:r>
                      <a:endParaRPr lang="ru-RU" sz="1600" b="1" dirty="0">
                        <a:solidFill>
                          <a:schemeClr val="tx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последнего числа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месяца, следующего за отчетным периодом, – при подаче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расчета за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/>
                      </a:r>
                      <a:br>
                        <a:rPr 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</a:b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I квартал, I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полугодие, 9 месяцев;</a:t>
                      </a:r>
                      <a:endParaRPr lang="en-US" sz="16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0" indent="0" algn="just">
                        <a:buFont typeface="Wingdings" pitchFamily="2" charset="2"/>
                        <a:buNone/>
                      </a:pPr>
                      <a:endParaRPr lang="ru-RU" sz="7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1 марта года, следующего за отчетным годом, – при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подаче годового расчета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25 числа месяца,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следующего за отчетным периодом, – при подаче расчета за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I квартал, </a:t>
                      </a:r>
                      <a:b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</a:b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I полугодие, 9 месяцев;</a:t>
                      </a:r>
                      <a:endParaRPr lang="en-US" sz="16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endParaRPr lang="ru-RU" sz="7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не позднее 25 февраля года,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следующего за отчетным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годом, – при подаче годового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Bahnschrift SemiBold SemiConden" pitchFamily="34" charset="0"/>
                          <a:ea typeface="Roboto Condensed" charset="0"/>
                        </a:rPr>
                        <a:t>расчета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Bahnschrift SemiBold SemiConden" pitchFamily="34" charset="0"/>
                        <a:ea typeface="Roboto Condensed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467744" cy="7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285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7" y="552453"/>
            <a:ext cx="8581268" cy="1067940"/>
          </a:xfrm>
        </p:spPr>
        <p:txBody>
          <a:bodyPr>
            <a:normAutofit/>
          </a:bodyPr>
          <a:lstStyle/>
          <a:p>
            <a:r>
              <a:rPr lang="ru-RU" sz="3200" dirty="0"/>
              <a:t>ЕНП не распространяется на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205" y="2556495"/>
            <a:ext cx="7899306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37" y="468264"/>
            <a:ext cx="177482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467744" cy="7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36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8" y="723713"/>
            <a:ext cx="8561139" cy="72008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Формирование сальдо ЕНС на 01.01.2023</a:t>
            </a:r>
            <a:endParaRPr lang="ru-RU" sz="36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0965412"/>
              </p:ext>
            </p:extLst>
          </p:nvPr>
        </p:nvGraphicFramePr>
        <p:xfrm>
          <a:off x="954212" y="2268463"/>
          <a:ext cx="8064896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30277" y="1509701"/>
            <a:ext cx="5832647" cy="360040"/>
          </a:xfrm>
          <a:prstGeom prst="rect">
            <a:avLst/>
          </a:prstGeom>
        </p:spPr>
        <p:txBody>
          <a:bodyPr vert="horz" wrap="square" lIns="104290" tIns="52145" rIns="104290" bIns="52145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2400" b="1" dirty="0" smtClean="0">
                <a:solidFill>
                  <a:srgbClr val="005AA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itchFamily="34" charset="0"/>
                <a:ea typeface="+mj-ea"/>
                <a:cs typeface="+mj-cs"/>
              </a:rPr>
              <a:t>Включаются суммы:</a:t>
            </a:r>
          </a:p>
        </p:txBody>
      </p:sp>
      <p:sp>
        <p:nvSpPr>
          <p:cNvPr id="7" name="Равно 6"/>
          <p:cNvSpPr/>
          <p:nvPr/>
        </p:nvSpPr>
        <p:spPr>
          <a:xfrm>
            <a:off x="2970436" y="4483522"/>
            <a:ext cx="936104" cy="449238"/>
          </a:xfrm>
          <a:prstGeom prst="mathEqua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3" rIns="91426" bIns="45713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467744" cy="7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128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552</TotalTime>
  <Words>898</Words>
  <Application>Microsoft Office PowerPoint</Application>
  <PresentationFormat>Произвольный</PresentationFormat>
  <Paragraphs>147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Present_FNS2012_A4</vt:lpstr>
      <vt:lpstr>Организация и порядок работы  в условиях применения  Единого налогового платежа и  Единого налогового счета</vt:lpstr>
      <vt:lpstr> Основные термины и понятия </vt:lpstr>
      <vt:lpstr>ЕНС ВСТУПАЕТ В СИЛУ С 01 ЯНВАРЯ 2023 Г.  (263-ФЗ от 14.07.2022)</vt:lpstr>
      <vt:lpstr>Сроки уплаты</vt:lpstr>
      <vt:lpstr>Единые сроки уплаты налогов </vt:lpstr>
      <vt:lpstr>Сроки уплаты НДФЛ</vt:lpstr>
      <vt:lpstr>Единые сроки сдачи отчетности </vt:lpstr>
      <vt:lpstr>ЕНП не распространяется на</vt:lpstr>
      <vt:lpstr>Формирование сальдо ЕНС на 01.01.2023</vt:lpstr>
      <vt:lpstr>Формирование сальдо ЕНС на 01.01.2023</vt:lpstr>
      <vt:lpstr>Порядок распределения ЕНП</vt:lpstr>
      <vt:lpstr>Единые реквизиты для уплаты всех налогов</vt:lpstr>
      <vt:lpstr>Спасибо за внимание!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Ведение Единого налогового счета и его концепция</dc:title>
  <dc:creator>Белоусова Наталия Васильевна</dc:creator>
  <cp:lastModifiedBy>Ерасова Людмила Сергеевна</cp:lastModifiedBy>
  <cp:revision>36</cp:revision>
  <dcterms:created xsi:type="dcterms:W3CDTF">2022-12-01T07:53:47Z</dcterms:created>
  <dcterms:modified xsi:type="dcterms:W3CDTF">2022-12-07T12:00:08Z</dcterms:modified>
</cp:coreProperties>
</file>