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2" r:id="rId4"/>
    <p:sldId id="278" r:id="rId5"/>
    <p:sldId id="259" r:id="rId6"/>
    <p:sldId id="279" r:id="rId7"/>
    <p:sldId id="286" r:id="rId8"/>
    <p:sldId id="283" r:id="rId9"/>
    <p:sldId id="280" r:id="rId10"/>
    <p:sldId id="284" r:id="rId11"/>
  </p:sldIdLst>
  <p:sldSz cx="24130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l" defTabSz="127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004D8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029" userDrawn="1">
          <p15:clr>
            <a:srgbClr val="A4A3A4"/>
          </p15:clr>
        </p15:guide>
        <p15:guide id="2" pos="14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ьев Александр Викторович" initials="ЮАВ" lastIdx="1" clrIdx="0">
    <p:extLst>
      <p:ext uri="{19B8F6BF-5375-455C-9EA6-DF929625EA0E}">
        <p15:presenceInfo xmlns:p15="http://schemas.microsoft.com/office/powerpoint/2012/main" userId="S-1-5-21-116022207-583602576-2121419680-4281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684" y="78"/>
      </p:cViewPr>
      <p:guideLst>
        <p:guide orient="horz" pos="2029"/>
        <p:guide pos="1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xfrm>
            <a:off x="127000" y="746125"/>
            <a:ext cx="655478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000" y="746125"/>
            <a:ext cx="655478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5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37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6"/>
            <a:ext cx="24129999" cy="1357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016250" y="2292780"/>
            <a:ext cx="18097502" cy="472546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16250" y="7200469"/>
            <a:ext cx="18097502" cy="327703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0" algn="ctr">
              <a:buSzTx/>
              <a:buFontTx/>
              <a:buNone/>
              <a:defRPr sz="4800"/>
            </a:lvl2pPr>
            <a:lvl3pPr marL="0" indent="0" algn="ctr">
              <a:buSzTx/>
              <a:buFontTx/>
              <a:buNone/>
              <a:defRPr sz="4800"/>
            </a:lvl3pPr>
            <a:lvl4pPr marL="0" indent="0" algn="ctr">
              <a:buSzTx/>
              <a:buFontTx/>
              <a:buNone/>
              <a:defRPr sz="4800"/>
            </a:lvl4pPr>
            <a:lvl5pPr marL="0" indent="0" algn="ctr">
              <a:buSzTx/>
              <a:buFontTx/>
              <a:buNone/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305838" y="12810219"/>
            <a:ext cx="616102" cy="683683"/>
          </a:xfrm>
          <a:prstGeom prst="rect">
            <a:avLst/>
          </a:prstGeom>
        </p:spPr>
        <p:txBody>
          <a:bodyPr lIns="100540" tIns="100540" rIns="100540" bIns="100540"/>
          <a:lstStyle>
            <a:lvl1pPr algn="ctr" defTabSz="12700">
              <a:lnSpc>
                <a:spcPct val="80000"/>
              </a:lnSpc>
              <a:defRPr sz="3300">
                <a:solidFill>
                  <a:srgbClr val="004D80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268031" y="794080"/>
            <a:ext cx="5203033" cy="1150259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58936" y="794080"/>
            <a:ext cx="15307472" cy="1150259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6"/>
            <a:ext cx="24129999" cy="1357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Изображен."/>
          <p:cNvSpPr>
            <a:spLocks noGrp="1"/>
          </p:cNvSpPr>
          <p:nvPr>
            <p:ph type="pic" idx="21"/>
          </p:nvPr>
        </p:nvSpPr>
        <p:spPr>
          <a:xfrm>
            <a:off x="0" y="71436"/>
            <a:ext cx="24130002" cy="135731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Изображен."/>
          <p:cNvSpPr>
            <a:spLocks noGrp="1"/>
          </p:cNvSpPr>
          <p:nvPr>
            <p:ph type="pic" idx="21"/>
          </p:nvPr>
        </p:nvSpPr>
        <p:spPr>
          <a:xfrm>
            <a:off x="-3" y="3817663"/>
            <a:ext cx="24130005" cy="55418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3223248" y="4123621"/>
            <a:ext cx="3348039" cy="33480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8190061" y="4123621"/>
            <a:ext cx="3348039" cy="33480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Изображен."/>
          <p:cNvSpPr>
            <a:spLocks noGrp="1"/>
          </p:cNvSpPr>
          <p:nvPr>
            <p:ph type="pic" sz="quarter" idx="23"/>
          </p:nvPr>
        </p:nvSpPr>
        <p:spPr>
          <a:xfrm>
            <a:off x="12993606" y="4125212"/>
            <a:ext cx="3348040" cy="33480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Изображен."/>
          <p:cNvSpPr>
            <a:spLocks noGrp="1"/>
          </p:cNvSpPr>
          <p:nvPr>
            <p:ph type="pic" sz="quarter" idx="24"/>
          </p:nvPr>
        </p:nvSpPr>
        <p:spPr>
          <a:xfrm>
            <a:off x="17957370" y="4123621"/>
            <a:ext cx="3348040" cy="33480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11186749" y="3981246"/>
            <a:ext cx="3543872" cy="63013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8844691" y="4381787"/>
            <a:ext cx="3543873" cy="63013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n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4000022" y="4266315"/>
            <a:ext cx="3543873" cy="63013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6659843" y="5132849"/>
            <a:ext cx="3543872" cy="63013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ptop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7430669" y="5654690"/>
            <a:ext cx="8577394" cy="50120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ptop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16336716" y="4735798"/>
            <a:ext cx="8577392" cy="50120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Laptop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2024951" y="4434349"/>
            <a:ext cx="5214050" cy="73840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6319858" y="6707444"/>
            <a:ext cx="2959224" cy="52589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Happy_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5012994" y="4858903"/>
            <a:ext cx="3474973" cy="614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ne_mockup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1480398" y="5095745"/>
            <a:ext cx="3565209" cy="63341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9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5741270" y="5051514"/>
            <a:ext cx="3565209" cy="6334128"/>
          </a:xfrm>
          <a:prstGeom prst="rect">
            <a:avLst/>
          </a:prstGeom>
          <a:effectLst>
            <a:outerShdw blurRad="190500" dist="88900" dir="27000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0" name="Изображен."/>
          <p:cNvSpPr>
            <a:spLocks noGrp="1"/>
          </p:cNvSpPr>
          <p:nvPr>
            <p:ph type="pic" sz="quarter" idx="23"/>
          </p:nvPr>
        </p:nvSpPr>
        <p:spPr>
          <a:xfrm>
            <a:off x="9617060" y="5051514"/>
            <a:ext cx="3565209" cy="6334128"/>
          </a:xfrm>
          <a:prstGeom prst="rect">
            <a:avLst/>
          </a:prstGeom>
          <a:effectLst>
            <a:outerShdw blurRad="190500" dist="88900" dir="27000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een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-1458897" y="4293141"/>
            <a:ext cx="9870886" cy="5581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16034903" y="5037504"/>
            <a:ext cx="4710793" cy="63567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7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12434430" y="4808434"/>
            <a:ext cx="4710793" cy="6356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d_Phone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-670279" y="4599349"/>
            <a:ext cx="8261178" cy="56869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6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6602235" y="7386779"/>
            <a:ext cx="2061108" cy="38546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ptop,Tablet,Phone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2643059" y="5490171"/>
            <a:ext cx="7304811" cy="42698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8328335" y="6875377"/>
            <a:ext cx="5267467" cy="3586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6" name="Изображен."/>
          <p:cNvSpPr>
            <a:spLocks noGrp="1"/>
          </p:cNvSpPr>
          <p:nvPr>
            <p:ph type="pic" sz="quarter" idx="23"/>
          </p:nvPr>
        </p:nvSpPr>
        <p:spPr>
          <a:xfrm>
            <a:off x="6943724" y="8445641"/>
            <a:ext cx="1381996" cy="25908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12334975" y="5689953"/>
            <a:ext cx="4397372" cy="81355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5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18256448" y="2731"/>
            <a:ext cx="4397372" cy="81355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Изображен."/>
          <p:cNvSpPr>
            <a:spLocks noGrp="1"/>
          </p:cNvSpPr>
          <p:nvPr>
            <p:ph type="pic" sz="quarter" idx="21"/>
          </p:nvPr>
        </p:nvSpPr>
        <p:spPr>
          <a:xfrm>
            <a:off x="11746614" y="5405034"/>
            <a:ext cx="6618531" cy="88930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19628501" y="-279403"/>
            <a:ext cx="6618531" cy="88930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6779810" y="12018963"/>
            <a:ext cx="513358" cy="5365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18"/>
          <p:cNvSpPr/>
          <p:nvPr/>
        </p:nvSpPr>
        <p:spPr>
          <a:xfrm>
            <a:off x="-1" y="71438"/>
            <a:ext cx="24130004" cy="1357312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2438338">
              <a:lnSpc>
                <a:spcPct val="100000"/>
              </a:lnSpc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3" name="Прямоугольник 112"/>
          <p:cNvSpPr/>
          <p:nvPr/>
        </p:nvSpPr>
        <p:spPr>
          <a:xfrm rot="10800000">
            <a:off x="-3" y="71434"/>
            <a:ext cx="24130004" cy="26099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2438338">
              <a:lnSpc>
                <a:spcPct val="100000"/>
              </a:lnSpc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4" name="Овал 15"/>
          <p:cNvSpPr/>
          <p:nvPr/>
        </p:nvSpPr>
        <p:spPr>
          <a:xfrm flipH="1">
            <a:off x="-18731564" y="-8415271"/>
            <a:ext cx="32047527" cy="32047527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2438338">
              <a:lnSpc>
                <a:spcPct val="100000"/>
              </a:lnSpc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271" name="Группа 5"/>
          <p:cNvGrpSpPr/>
          <p:nvPr/>
        </p:nvGrpSpPr>
        <p:grpSpPr>
          <a:xfrm>
            <a:off x="-20632214" y="-4506610"/>
            <a:ext cx="22729220" cy="22729220"/>
            <a:chOff x="0" y="0"/>
            <a:chExt cx="22729218" cy="22729218"/>
          </a:xfrm>
        </p:grpSpPr>
        <p:sp>
          <p:nvSpPr>
            <p:cNvPr id="265" name="Rectangle 18"/>
            <p:cNvSpPr/>
            <p:nvPr/>
          </p:nvSpPr>
          <p:spPr>
            <a:xfrm flipH="1">
              <a:off x="20859706" y="4578046"/>
              <a:ext cx="226359" cy="13573127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algn="ctr" defTabSz="2438338">
                <a:lnSpc>
                  <a:spcPct val="100000"/>
                </a:lnSpc>
                <a:defRPr sz="4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6" name="Rectangle 18"/>
            <p:cNvSpPr/>
            <p:nvPr/>
          </p:nvSpPr>
          <p:spPr>
            <a:xfrm flipH="1">
              <a:off x="21081015" y="4578046"/>
              <a:ext cx="226359" cy="13573127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algn="ctr" defTabSz="2438338">
                <a:lnSpc>
                  <a:spcPct val="100000"/>
                </a:lnSpc>
                <a:defRPr sz="4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7" name="Rectangle 18"/>
            <p:cNvSpPr/>
            <p:nvPr/>
          </p:nvSpPr>
          <p:spPr>
            <a:xfrm flipH="1">
              <a:off x="20633349" y="4578046"/>
              <a:ext cx="226360" cy="13573127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algn="ctr" defTabSz="2438338">
                <a:lnSpc>
                  <a:spcPct val="100000"/>
                </a:lnSpc>
                <a:defRPr sz="4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8" name="Овал 15"/>
            <p:cNvSpPr/>
            <p:nvPr/>
          </p:nvSpPr>
          <p:spPr>
            <a:xfrm flipH="1">
              <a:off x="0" y="-1"/>
              <a:ext cx="22729219" cy="2272922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algn="ctr" defTabSz="2438338">
                <a:lnSpc>
                  <a:spcPct val="100000"/>
                </a:lnSpc>
                <a:defRPr sz="4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9" name="Овал 15"/>
            <p:cNvSpPr/>
            <p:nvPr/>
          </p:nvSpPr>
          <p:spPr>
            <a:xfrm flipH="1">
              <a:off x="2570215" y="1373280"/>
              <a:ext cx="19982657" cy="19982659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algn="ctr" defTabSz="2438338">
                <a:lnSpc>
                  <a:spcPct val="100000"/>
                </a:lnSpc>
                <a:defRPr sz="4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0" name="Овал 15"/>
            <p:cNvSpPr/>
            <p:nvPr/>
          </p:nvSpPr>
          <p:spPr>
            <a:xfrm flipH="1">
              <a:off x="5010001" y="2682116"/>
              <a:ext cx="17364986" cy="17364986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algn="ctr" defTabSz="2438338">
                <a:lnSpc>
                  <a:spcPct val="100000"/>
                </a:lnSpc>
                <a:defRPr sz="4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609751" y="189670"/>
            <a:ext cx="520249" cy="27940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/>
          <a:lstStyle>
            <a:lvl1pPr algn="ctr" defTabSz="2438338">
              <a:defRPr sz="1800" b="1">
                <a:solidFill>
                  <a:srgbClr val="57565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46370" y="3455294"/>
            <a:ext cx="20812127" cy="5646043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46370" y="9154748"/>
            <a:ext cx="20812127" cy="296912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58936" y="3684652"/>
            <a:ext cx="10255252" cy="861202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215811" y="3398739"/>
            <a:ext cx="10258394" cy="1630661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2079" y="794080"/>
            <a:ext cx="20812128" cy="262351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1" name="Уровень текста 1…"/>
          <p:cNvSpPr txBox="1">
            <a:spLocks noGrp="1"/>
          </p:cNvSpPr>
          <p:nvPr>
            <p:ph type="body" sz="quarter" idx="21"/>
          </p:nvPr>
        </p:nvSpPr>
        <p:spPr>
          <a:xfrm>
            <a:off x="1662079" y="3398739"/>
            <a:ext cx="10208123" cy="1630661"/>
          </a:xfrm>
          <a:prstGeom prst="rect">
            <a:avLst/>
          </a:prstGeom>
        </p:spPr>
        <p:txBody>
          <a:bodyPr anchor="b"/>
          <a:lstStyle/>
          <a:p>
            <a:pPr marL="0" indent="0" defTabSz="12700">
              <a:buSzTx/>
              <a:buFontTx/>
              <a:buNone/>
              <a:defRPr sz="4800" b="1">
                <a:solidFill>
                  <a:srgbClr val="004D80"/>
                </a:solidFill>
              </a:defRPr>
            </a:pPr>
            <a:endParaRPr/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2079" y="4143375"/>
            <a:ext cx="7782554" cy="7543769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2079" y="976312"/>
            <a:ext cx="7782554" cy="3167065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half" idx="21"/>
          </p:nvPr>
        </p:nvSpPr>
        <p:spPr>
          <a:xfrm>
            <a:off x="10258391" y="2025716"/>
            <a:ext cx="12215814" cy="9645717"/>
          </a:xfrm>
          <a:prstGeom prst="rect">
            <a:avLst/>
          </a:prstGeom>
        </p:spPr>
        <p:txBody>
          <a:bodyPr/>
          <a:lstStyle/>
          <a:p>
            <a:pPr defTabSz="12700">
              <a:defRPr sz="6400">
                <a:solidFill>
                  <a:srgbClr val="004D80"/>
                </a:solidFill>
              </a:defRPr>
            </a:pPr>
            <a:endParaRPr/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Изображен."/>
          <p:cNvSpPr>
            <a:spLocks noGrp="1"/>
          </p:cNvSpPr>
          <p:nvPr>
            <p:ph type="pic" sz="half" idx="21"/>
          </p:nvPr>
        </p:nvSpPr>
        <p:spPr>
          <a:xfrm>
            <a:off x="10258391" y="2025716"/>
            <a:ext cx="12215814" cy="96457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2079" y="976312"/>
            <a:ext cx="7782554" cy="3167065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Текст заголовка</a:t>
            </a:r>
          </a:p>
        </p:txBody>
      </p:sp>
      <p:sp>
        <p:nvSpPr>
          <p:cNvPr id="8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2079" y="4143375"/>
            <a:ext cx="7782554" cy="75437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image1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71436"/>
            <a:ext cx="24129999" cy="13573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8936" y="794080"/>
            <a:ext cx="20812128" cy="262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486" tIns="90486" rIns="90486" bIns="90486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58936" y="3684652"/>
            <a:ext cx="20812128" cy="861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486" tIns="90486" rIns="90486" bIns="90486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1957707" y="12744748"/>
            <a:ext cx="513358" cy="536575"/>
          </a:xfrm>
          <a:prstGeom prst="rect">
            <a:avLst/>
          </a:prstGeom>
          <a:ln w="12700">
            <a:miter lim="400000"/>
          </a:ln>
        </p:spPr>
        <p:txBody>
          <a:bodyPr wrap="none" lIns="90486" tIns="90486" rIns="90486" bIns="90486" anchor="ctr">
            <a:spAutoFit/>
          </a:bodyPr>
          <a:lstStyle>
            <a:lvl1pPr algn="r" defTabSz="1828800">
              <a:lnSpc>
                <a:spcPct val="100000"/>
              </a:lnSpc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554480" marR="0" indent="-64008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Прямоугольник"/>
          <p:cNvSpPr/>
          <p:nvPr/>
        </p:nvSpPr>
        <p:spPr>
          <a:xfrm>
            <a:off x="-1" y="1148797"/>
            <a:ext cx="24130004" cy="2951036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" name="Прямоугольник"/>
          <p:cNvSpPr/>
          <p:nvPr/>
        </p:nvSpPr>
        <p:spPr>
          <a:xfrm>
            <a:off x="2" y="1150770"/>
            <a:ext cx="231004" cy="2947091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sp>
        <p:nvSpPr>
          <p:cNvPr id="293" name="Новые реалии администрирования цифровой экономики"/>
          <p:cNvSpPr txBox="1"/>
          <p:nvPr/>
        </p:nvSpPr>
        <p:spPr>
          <a:xfrm>
            <a:off x="2704225" y="7182444"/>
            <a:ext cx="18721553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ctr">
              <a:defRPr sz="6400">
                <a:gradFill flip="none" rotWithShape="1">
                  <a:gsLst>
                    <a:gs pos="0">
                      <a:srgbClr val="0076BA"/>
                    </a:gs>
                    <a:gs pos="100000">
                      <a:srgbClr val="004D80"/>
                    </a:gs>
                  </a:gsLst>
                  <a:lin ang="5400000" scaled="0"/>
                </a:gra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dirty="0"/>
              <a:t>О</a:t>
            </a:r>
            <a:r>
              <a:rPr lang="ru-RU" dirty="0"/>
              <a:t> мерах поддержки бизнеса 2022</a:t>
            </a:r>
            <a:endParaRPr dirty="0"/>
          </a:p>
        </p:txBody>
      </p:sp>
      <p:sp>
        <p:nvSpPr>
          <p:cNvPr id="294" name="Москва - 2021"/>
          <p:cNvSpPr txBox="1"/>
          <p:nvPr/>
        </p:nvSpPr>
        <p:spPr>
          <a:xfrm>
            <a:off x="10720130" y="12862794"/>
            <a:ext cx="2689738" cy="645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ctr">
              <a:defRPr sz="3000">
                <a:gradFill flip="none" rotWithShape="1">
                  <a:gsLst>
                    <a:gs pos="0">
                      <a:srgbClr val="D6D5D5"/>
                    </a:gs>
                    <a:gs pos="100000">
                      <a:srgbClr val="5E5E5E"/>
                    </a:gs>
                  </a:gsLst>
                  <a:lin ang="5400000" scaled="0"/>
                </a:gra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dirty="0" err="1"/>
              <a:t>Москва</a:t>
            </a:r>
            <a:r>
              <a:rPr dirty="0"/>
              <a:t> - 2022</a:t>
            </a:r>
          </a:p>
        </p:txBody>
      </p:sp>
      <p:pic>
        <p:nvPicPr>
          <p:cNvPr id="295" name="Graphic 9" descr="Graphic 9"/>
          <p:cNvPicPr>
            <a:picLocks noChangeAspect="1"/>
          </p:cNvPicPr>
          <p:nvPr/>
        </p:nvPicPr>
        <p:blipFill>
          <a:blip r:embed="rId2"/>
          <a:srcRect r="66233"/>
          <a:stretch>
            <a:fillRect/>
          </a:stretch>
        </p:blipFill>
        <p:spPr>
          <a:xfrm>
            <a:off x="828079" y="1355506"/>
            <a:ext cx="2689836" cy="253751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ФЕДЕРАЛЬНАЯ  НАЛОГОВАЯ СЛУЖБА"/>
          <p:cNvSpPr txBox="1"/>
          <p:nvPr/>
        </p:nvSpPr>
        <p:spPr>
          <a:xfrm>
            <a:off x="3748166" y="1856178"/>
            <a:ext cx="12593933" cy="153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 sz="4000"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297" name="Заместитель начальника МИ ФНС России по крупнейшим налогоплательщикам № 7…"/>
          <p:cNvSpPr txBox="1"/>
          <p:nvPr/>
        </p:nvSpPr>
        <p:spPr>
          <a:xfrm>
            <a:off x="15159789" y="12191817"/>
            <a:ext cx="8813469" cy="864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0540" tIns="100540" rIns="100540" bIns="100540" anchor="ctr">
            <a:spAutoFit/>
          </a:bodyPr>
          <a:lstStyle>
            <a:lvl1pPr algn="r">
              <a:lnSpc>
                <a:spcPct val="100000"/>
              </a:lnSpc>
              <a:spcBef>
                <a:spcPts val="900"/>
              </a:spcBef>
              <a:defRPr sz="4300">
                <a:gradFill flip="none" rotWithShape="1">
                  <a:gsLst>
                    <a:gs pos="0">
                      <a:srgbClr val="929292"/>
                    </a:gs>
                    <a:gs pos="100000">
                      <a:srgbClr val="5E5E5E"/>
                    </a:gs>
                  </a:gsLst>
                  <a:lin ang="5400000" scaled="0"/>
                </a:gra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Юрьев</a:t>
            </a:r>
            <a:r>
              <a:rPr dirty="0"/>
              <a:t> </a:t>
            </a:r>
            <a:r>
              <a:rPr lang="ru-RU" dirty="0"/>
              <a:t>Александр</a:t>
            </a:r>
          </a:p>
        </p:txBody>
      </p:sp>
      <p:sp>
        <p:nvSpPr>
          <p:cNvPr id="298" name="МИ ФНС России по крупнейшим налогоплательщикам № 7"/>
          <p:cNvSpPr txBox="1"/>
          <p:nvPr/>
        </p:nvSpPr>
        <p:spPr>
          <a:xfrm>
            <a:off x="1408362" y="4867962"/>
            <a:ext cx="2156727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1600" tIns="101600" rIns="101600" bIns="101600" anchor="ctr">
            <a:spAutoFit/>
          </a:bodyPr>
          <a:lstStyle>
            <a:lvl1pPr algn="ctr">
              <a:lnSpc>
                <a:spcPct val="80000"/>
              </a:lnSpc>
              <a:defRPr sz="6000">
                <a:gradFill flip="none" rotWithShape="1">
                  <a:gsLst>
                    <a:gs pos="0">
                      <a:srgbClr val="929292"/>
                    </a:gs>
                    <a:gs pos="100000">
                      <a:srgbClr val="5E5E5E"/>
                    </a:gs>
                  </a:gsLst>
                  <a:lin ang="5400000" scaled="0"/>
                </a:gra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МИ ФНС России по крупнейшим налогоплательщикам № 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Прямоугольник"/>
          <p:cNvSpPr/>
          <p:nvPr/>
        </p:nvSpPr>
        <p:spPr>
          <a:xfrm>
            <a:off x="209473" y="793717"/>
            <a:ext cx="23920527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E-commerce в цифрах"/>
          <p:cNvSpPr txBox="1"/>
          <p:nvPr/>
        </p:nvSpPr>
        <p:spPr>
          <a:xfrm>
            <a:off x="9046488" y="1309235"/>
            <a:ext cx="14194540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r">
              <a:defRPr sz="6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Курсовые разницы</a:t>
            </a:r>
            <a:endParaRPr dirty="0"/>
          </a:p>
        </p:txBody>
      </p:sp>
      <p:pic>
        <p:nvPicPr>
          <p:cNvPr id="438" name="Graphic 9" descr="Graphic 9"/>
          <p:cNvPicPr>
            <a:picLocks noChangeAspect="1"/>
          </p:cNvPicPr>
          <p:nvPr/>
        </p:nvPicPr>
        <p:blipFill>
          <a:blip r:embed="rId2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440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BED1AA-6C44-47EA-9FEF-5EC6A3656282}"/>
              </a:ext>
            </a:extLst>
          </p:cNvPr>
          <p:cNvSpPr/>
          <p:nvPr/>
        </p:nvSpPr>
        <p:spPr>
          <a:xfrm>
            <a:off x="5325667" y="8211521"/>
            <a:ext cx="12065000" cy="1596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spcAft>
                <a:spcPts val="600"/>
              </a:spcAft>
              <a:buClr>
                <a:schemeClr val="accent1"/>
              </a:buClr>
              <a:defRPr/>
            </a:pPr>
            <a:r>
              <a:rPr lang="ru-RU" altLang="ru-RU" sz="2800" dirty="0">
                <a:sym typeface="Wingdings"/>
              </a:rPr>
              <a:t>в 2022-2024 гг. положительные курсовые разницы по валютным требованиям (обязательствам) учитываются по мере погашения требований (обязательств)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EC255510-3F25-4F02-948B-D1A67094E94B}"/>
              </a:ext>
            </a:extLst>
          </p:cNvPr>
          <p:cNvSpPr/>
          <p:nvPr/>
        </p:nvSpPr>
        <p:spPr>
          <a:xfrm>
            <a:off x="20429382" y="4347831"/>
            <a:ext cx="2811646" cy="2762990"/>
          </a:xfrm>
          <a:prstGeom prst="foldedCorner">
            <a:avLst>
              <a:gd name="adj" fmla="val 18835"/>
            </a:avLst>
          </a:prstGeom>
          <a:solidFill>
            <a:schemeClr val="tx1">
              <a:lumMod val="40000"/>
              <a:lumOff val="60000"/>
            </a:schemeClr>
          </a:solidFill>
          <a:ln w="25400" cap="flat">
            <a:gradFill flip="none" rotWithShape="1">
              <a:gsLst>
                <a:gs pos="16000">
                  <a:schemeClr val="tx1">
                    <a:lumMod val="40000"/>
                    <a:lumOff val="60000"/>
                  </a:schemeClr>
                </a:gs>
                <a:gs pos="47000">
                  <a:schemeClr val="accent1">
                    <a:lumMod val="97000"/>
                    <a:lumOff val="3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86" tIns="90486" rIns="90486" bIns="9048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п. 4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271 НК РФ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89C50B-84D1-488D-A729-19038C08A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t="2941" r="17525" b="2998"/>
          <a:stretch/>
        </p:blipFill>
        <p:spPr>
          <a:xfrm>
            <a:off x="8723917" y="3463921"/>
            <a:ext cx="4560264" cy="3699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2512E-35C9-4B99-AE67-CF06D220654F}"/>
              </a:ext>
            </a:extLst>
          </p:cNvPr>
          <p:cNvSpPr txBox="1"/>
          <p:nvPr/>
        </p:nvSpPr>
        <p:spPr>
          <a:xfrm>
            <a:off x="5519243" y="10315734"/>
            <a:ext cx="12253368" cy="1754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altLang="ru-RU" sz="2800" dirty="0">
                <a:sym typeface="Wingdings"/>
              </a:rPr>
              <a:t>в 2023-2024 гг. отрицательные курсовые разницы по валютным требованиям (обязательствам) учитываются по мере погашения требований (обязательств)</a:t>
            </a:r>
            <a:endParaRPr kumimoji="0" lang="ru-RU" sz="33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" name="hotpng.com.png" descr="hotpng.com.png">
            <a:extLst>
              <a:ext uri="{FF2B5EF4-FFF2-40B4-BE49-F238E27FC236}">
                <a16:creationId xmlns:a16="http://schemas.microsoft.com/office/drawing/2014/main" id="{9FBD2084-5022-43D3-BA90-5FF19CF4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572" y="8630001"/>
            <a:ext cx="759760" cy="75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hotpng.com.png" descr="hotpng.com.png">
            <a:extLst>
              <a:ext uri="{FF2B5EF4-FFF2-40B4-BE49-F238E27FC236}">
                <a16:creationId xmlns:a16="http://schemas.microsoft.com/office/drawing/2014/main" id="{54817124-AC40-479E-A549-4275E063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572" y="10812973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Кружок">
            <a:extLst>
              <a:ext uri="{FF2B5EF4-FFF2-40B4-BE49-F238E27FC236}">
                <a16:creationId xmlns:a16="http://schemas.microsoft.com/office/drawing/2014/main" id="{F22DE354-0078-422E-ADF5-5478AA8DBEF8}"/>
              </a:ext>
            </a:extLst>
          </p:cNvPr>
          <p:cNvSpPr/>
          <p:nvPr/>
        </p:nvSpPr>
        <p:spPr>
          <a:xfrm>
            <a:off x="23076132" y="12775402"/>
            <a:ext cx="1053868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r>
              <a:rPr lang="ru-RU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1105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Прямоугольник"/>
          <p:cNvSpPr/>
          <p:nvPr/>
        </p:nvSpPr>
        <p:spPr>
          <a:xfrm>
            <a:off x="209473" y="793717"/>
            <a:ext cx="23920527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E-commerce в цифрах"/>
          <p:cNvSpPr txBox="1"/>
          <p:nvPr/>
        </p:nvSpPr>
        <p:spPr>
          <a:xfrm>
            <a:off x="10869206" y="1309234"/>
            <a:ext cx="12371822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r">
              <a:defRPr sz="6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Пени</a:t>
            </a:r>
            <a:endParaRPr dirty="0"/>
          </a:p>
        </p:txBody>
      </p:sp>
      <p:pic>
        <p:nvPicPr>
          <p:cNvPr id="333" name="Graphic 9" descr="Graphic 9"/>
          <p:cNvPicPr>
            <a:picLocks noChangeAspect="1"/>
          </p:cNvPicPr>
          <p:nvPr/>
        </p:nvPicPr>
        <p:blipFill>
          <a:blip r:embed="rId3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335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sp>
        <p:nvSpPr>
          <p:cNvPr id="42" name="Прямоугольник: загнутый угол 41">
            <a:extLst>
              <a:ext uri="{FF2B5EF4-FFF2-40B4-BE49-F238E27FC236}">
                <a16:creationId xmlns:a16="http://schemas.microsoft.com/office/drawing/2014/main" id="{9E864A9D-986A-4C9F-8A71-86CFF6EE2774}"/>
              </a:ext>
            </a:extLst>
          </p:cNvPr>
          <p:cNvSpPr/>
          <p:nvPr/>
        </p:nvSpPr>
        <p:spPr>
          <a:xfrm>
            <a:off x="20413584" y="4539319"/>
            <a:ext cx="2811646" cy="3276701"/>
          </a:xfrm>
          <a:prstGeom prst="foldedCorner">
            <a:avLst>
              <a:gd name="adj" fmla="val 18835"/>
            </a:avLst>
          </a:prstGeom>
          <a:solidFill>
            <a:schemeClr val="tx1">
              <a:lumMod val="40000"/>
              <a:lumOff val="60000"/>
            </a:schemeClr>
          </a:solidFill>
          <a:ln w="25400" cap="flat">
            <a:gradFill flip="none" rotWithShape="1">
              <a:gsLst>
                <a:gs pos="16000">
                  <a:schemeClr val="tx1">
                    <a:lumMod val="40000"/>
                    <a:lumOff val="60000"/>
                  </a:schemeClr>
                </a:gs>
                <a:gs pos="47000">
                  <a:schemeClr val="accent1">
                    <a:lumMod val="97000"/>
                    <a:lumOff val="3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86" tIns="90486" rIns="90486" bIns="9048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абзац 7 п. 4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75 НК РФ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F76A8DF-6A44-41F4-BCFC-C0E80EBB169B}"/>
              </a:ext>
            </a:extLst>
          </p:cNvPr>
          <p:cNvGrpSpPr/>
          <p:nvPr/>
        </p:nvGrpSpPr>
        <p:grpSpPr>
          <a:xfrm>
            <a:off x="7565040" y="6468269"/>
            <a:ext cx="2560320" cy="812441"/>
            <a:chOff x="15087668" y="10764699"/>
            <a:chExt cx="2560320" cy="812441"/>
          </a:xfrm>
        </p:grpSpPr>
        <p:sp>
          <p:nvSpPr>
            <p:cNvPr id="45" name="Стрелка: пятиугольник 44">
              <a:extLst>
                <a:ext uri="{FF2B5EF4-FFF2-40B4-BE49-F238E27FC236}">
                  <a16:creationId xmlns:a16="http://schemas.microsoft.com/office/drawing/2014/main" id="{60C07EA1-9AA5-4E8D-B751-23E78E0C69AF}"/>
                </a:ext>
              </a:extLst>
            </p:cNvPr>
            <p:cNvSpPr/>
            <p:nvPr/>
          </p:nvSpPr>
          <p:spPr>
            <a:xfrm>
              <a:off x="15087668" y="10911840"/>
              <a:ext cx="2560320" cy="518160"/>
            </a:xfrm>
            <a:prstGeom prst="homePlat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0486" tIns="90486" rIns="90486" bIns="90486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06555F-D51D-4AF2-A559-B7A825E39C15}"/>
                </a:ext>
              </a:extLst>
            </p:cNvPr>
            <p:cNvSpPr txBox="1"/>
            <p:nvPr/>
          </p:nvSpPr>
          <p:spPr>
            <a:xfrm>
              <a:off x="15661178" y="10764699"/>
              <a:ext cx="1679170" cy="81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0540" tIns="100540" rIns="100540" bIns="100540" numCol="1" spcCol="38100" rtlCol="0" anchor="ctr">
              <a:spAutoFit/>
            </a:bodyPr>
            <a:lstStyle/>
            <a:p>
              <a:pPr marL="0" marR="0" indent="0" algn="l" defTabSz="127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0" u="none" strike="noStrike" cap="none" spc="0" normalizeH="0" baseline="0" dirty="0">
                  <a:ln>
                    <a:noFill/>
                  </a:ln>
                  <a:solidFill>
                    <a:srgbClr val="004D8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1/300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6AF8193-E73D-405A-AA25-B6FDB0263776}"/>
              </a:ext>
            </a:extLst>
          </p:cNvPr>
          <p:cNvGrpSpPr/>
          <p:nvPr/>
        </p:nvGrpSpPr>
        <p:grpSpPr>
          <a:xfrm>
            <a:off x="13696663" y="6462865"/>
            <a:ext cx="2560320" cy="812441"/>
            <a:chOff x="4480560" y="10751409"/>
            <a:chExt cx="2560320" cy="812441"/>
          </a:xfrm>
        </p:grpSpPr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id="{FF036257-DCAD-4D20-91C5-D41AB4864B82}"/>
                </a:ext>
              </a:extLst>
            </p:cNvPr>
            <p:cNvSpPr/>
            <p:nvPr/>
          </p:nvSpPr>
          <p:spPr>
            <a:xfrm>
              <a:off x="4480560" y="10911840"/>
              <a:ext cx="2560320" cy="518160"/>
            </a:xfrm>
            <a:prstGeom prst="homePlat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0486" tIns="90486" rIns="90486" bIns="90486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1A1444-EBD2-4C78-B33A-1D5606F3EE30}"/>
                </a:ext>
              </a:extLst>
            </p:cNvPr>
            <p:cNvSpPr txBox="1"/>
            <p:nvPr/>
          </p:nvSpPr>
          <p:spPr>
            <a:xfrm>
              <a:off x="5040284" y="10751409"/>
              <a:ext cx="1679170" cy="81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0540" tIns="100540" rIns="100540" bIns="100540" numCol="1" spcCol="38100" rtlCol="0" anchor="ctr">
              <a:spAutoFit/>
            </a:bodyPr>
            <a:lstStyle/>
            <a:p>
              <a:pPr marL="0" marR="0" indent="0" algn="l" defTabSz="127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0" u="none" strike="noStrike" cap="none" spc="0" normalizeH="0" baseline="0" dirty="0">
                  <a:ln>
                    <a:noFill/>
                  </a:ln>
                  <a:solidFill>
                    <a:srgbClr val="004D8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1/150</a:t>
              </a: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26E9D09-7ACA-4CBA-9806-4AD7D17D45DA}"/>
              </a:ext>
            </a:extLst>
          </p:cNvPr>
          <p:cNvCxnSpPr>
            <a:cxnSpLocks/>
          </p:cNvCxnSpPr>
          <p:nvPr/>
        </p:nvCxnSpPr>
        <p:spPr>
          <a:xfrm flipH="1">
            <a:off x="8647784" y="7534642"/>
            <a:ext cx="695520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stealth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0586193B-7BED-4ECE-AF2F-4FEE2957B3EE}"/>
              </a:ext>
            </a:extLst>
          </p:cNvPr>
          <p:cNvCxnSpPr>
            <a:cxnSpLocks/>
          </p:cNvCxnSpPr>
          <p:nvPr/>
        </p:nvCxnSpPr>
        <p:spPr>
          <a:xfrm>
            <a:off x="11124866" y="6462865"/>
            <a:ext cx="1" cy="107177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352B9B-2934-4BA0-A471-CA57BD9B0D78}"/>
              </a:ext>
            </a:extLst>
          </p:cNvPr>
          <p:cNvSpPr txBox="1"/>
          <p:nvPr/>
        </p:nvSpPr>
        <p:spPr>
          <a:xfrm>
            <a:off x="8845200" y="7737069"/>
            <a:ext cx="4559332" cy="2043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pPr algn="ctr" defTabSz="1828800">
              <a:lnSpc>
                <a:spcPct val="100000"/>
              </a:lnSpc>
            </a:pPr>
            <a:r>
              <a:rPr lang="ru-RU" sz="4800" dirty="0"/>
              <a:t>30</a:t>
            </a:r>
            <a:r>
              <a:rPr lang="ru-RU" sz="3200" dirty="0"/>
              <a:t> </a:t>
            </a:r>
          </a:p>
          <a:p>
            <a:pPr algn="ctr" defTabSz="1828800">
              <a:lnSpc>
                <a:spcPct val="100000"/>
              </a:lnSpc>
            </a:pPr>
            <a:r>
              <a:rPr lang="ru-RU" sz="3200" dirty="0"/>
              <a:t>календарных дней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AC72B5E-0DEC-42A7-B276-BC3874F4743E}"/>
              </a:ext>
            </a:extLst>
          </p:cNvPr>
          <p:cNvCxnSpPr>
            <a:cxnSpLocks/>
          </p:cNvCxnSpPr>
          <p:nvPr/>
        </p:nvCxnSpPr>
        <p:spPr>
          <a:xfrm>
            <a:off x="14350662" y="6253426"/>
            <a:ext cx="1252323" cy="1181079"/>
          </a:xfrm>
          <a:prstGeom prst="line">
            <a:avLst/>
          </a:prstGeom>
          <a:noFill/>
          <a:ln w="4762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6B6A8B8-0AF0-46FC-8C0D-9C248449577D}"/>
              </a:ext>
            </a:extLst>
          </p:cNvPr>
          <p:cNvCxnSpPr>
            <a:cxnSpLocks/>
          </p:cNvCxnSpPr>
          <p:nvPr/>
        </p:nvCxnSpPr>
        <p:spPr>
          <a:xfrm flipH="1">
            <a:off x="14355121" y="6282370"/>
            <a:ext cx="1192023" cy="1150928"/>
          </a:xfrm>
          <a:prstGeom prst="line">
            <a:avLst/>
          </a:prstGeom>
          <a:noFill/>
          <a:ln w="4762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Соединитель: изогнутый 21">
            <a:extLst>
              <a:ext uri="{FF2B5EF4-FFF2-40B4-BE49-F238E27FC236}">
                <a16:creationId xmlns:a16="http://schemas.microsoft.com/office/drawing/2014/main" id="{E929BD8D-8A00-41F8-B0BE-BCC4783AAD36}"/>
              </a:ext>
            </a:extLst>
          </p:cNvPr>
          <p:cNvCxnSpPr>
            <a:cxnSpLocks/>
            <a:stCxn id="47" idx="0"/>
            <a:endCxn id="6" idx="0"/>
          </p:cNvCxnSpPr>
          <p:nvPr/>
        </p:nvCxnSpPr>
        <p:spPr>
          <a:xfrm rot="16200000" flipH="1" flipV="1">
            <a:off x="12034352" y="3406648"/>
            <a:ext cx="5404" cy="6117837"/>
          </a:xfrm>
          <a:prstGeom prst="curvedConnector3">
            <a:avLst>
              <a:gd name="adj1" fmla="val -19513509"/>
            </a:avLst>
          </a:prstGeom>
          <a:noFill/>
          <a:ln w="25400" cap="flat">
            <a:solidFill>
              <a:schemeClr val="accent1"/>
            </a:solidFill>
            <a:prstDash val="dash"/>
            <a:round/>
            <a:headEnd type="arrow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D492399-3BD5-46F5-998C-B5AA180C92C2}"/>
              </a:ext>
            </a:extLst>
          </p:cNvPr>
          <p:cNvSpPr txBox="1"/>
          <p:nvPr/>
        </p:nvSpPr>
        <p:spPr>
          <a:xfrm>
            <a:off x="6549769" y="10835400"/>
            <a:ext cx="10027418" cy="2105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pPr defTabSz="1828800">
              <a:lnSpc>
                <a:spcPct val="100000"/>
              </a:lnSpc>
            </a:pPr>
            <a:r>
              <a:rPr lang="ru-RU" sz="2800" dirty="0"/>
              <a:t>В период с 9 марта 2022 года по 31 декабря 2023 года ставка пени будет равна одной трехсотой действующей в этом периоде ставки рефинансирования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hotpng.com.png" descr="hotpng.com.png">
            <a:extLst>
              <a:ext uri="{FF2B5EF4-FFF2-40B4-BE49-F238E27FC236}">
                <a16:creationId xmlns:a16="http://schemas.microsoft.com/office/drawing/2014/main" id="{0A8A6369-6880-4BC0-A758-E324AB5F5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73" y="11208775"/>
            <a:ext cx="751886" cy="751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90C554-4952-46D6-8C67-9F555F19F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143" y="9504992"/>
            <a:ext cx="2928528" cy="2928528"/>
          </a:xfrm>
          <a:prstGeom prst="rect">
            <a:avLst/>
          </a:prstGeom>
        </p:spPr>
      </p:pic>
      <p:sp>
        <p:nvSpPr>
          <p:cNvPr id="23" name="Кружок">
            <a:extLst>
              <a:ext uri="{FF2B5EF4-FFF2-40B4-BE49-F238E27FC236}">
                <a16:creationId xmlns:a16="http://schemas.microsoft.com/office/drawing/2014/main" id="{390F7D0D-66B0-4189-ACEC-6D7551538994}"/>
              </a:ext>
            </a:extLst>
          </p:cNvPr>
          <p:cNvSpPr/>
          <p:nvPr/>
        </p:nvSpPr>
        <p:spPr>
          <a:xfrm>
            <a:off x="23225230" y="12775402"/>
            <a:ext cx="774703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r>
              <a:rPr lang="ru-RU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3060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Прямоугольник"/>
          <p:cNvSpPr/>
          <p:nvPr/>
        </p:nvSpPr>
        <p:spPr>
          <a:xfrm>
            <a:off x="209473" y="793717"/>
            <a:ext cx="23920527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E-commerce в цифрах"/>
          <p:cNvSpPr txBox="1"/>
          <p:nvPr/>
        </p:nvSpPr>
        <p:spPr>
          <a:xfrm>
            <a:off x="9948450" y="1507591"/>
            <a:ext cx="13292578" cy="90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r">
              <a:lnSpc>
                <a:spcPct val="90000"/>
              </a:lnSpc>
              <a:defRPr sz="51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Увеличиваем порог</a:t>
            </a:r>
            <a:endParaRPr dirty="0"/>
          </a:p>
        </p:txBody>
      </p:sp>
      <p:pic>
        <p:nvPicPr>
          <p:cNvPr id="347" name="Graphic 9" descr="Graphic 9"/>
          <p:cNvPicPr>
            <a:picLocks noChangeAspect="1"/>
          </p:cNvPicPr>
          <p:nvPr/>
        </p:nvPicPr>
        <p:blipFill>
          <a:blip r:embed="rId2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349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sp>
        <p:nvSpPr>
          <p:cNvPr id="96" name="Прямоугольник: загнутый угол 95">
            <a:extLst>
              <a:ext uri="{FF2B5EF4-FFF2-40B4-BE49-F238E27FC236}">
                <a16:creationId xmlns:a16="http://schemas.microsoft.com/office/drawing/2014/main" id="{E69EE781-2BFE-478A-8C47-3286B9543930}"/>
              </a:ext>
            </a:extLst>
          </p:cNvPr>
          <p:cNvSpPr/>
          <p:nvPr/>
        </p:nvSpPr>
        <p:spPr>
          <a:xfrm>
            <a:off x="20413584" y="4796174"/>
            <a:ext cx="2811646" cy="2762990"/>
          </a:xfrm>
          <a:prstGeom prst="foldedCorner">
            <a:avLst>
              <a:gd name="adj" fmla="val 18835"/>
            </a:avLst>
          </a:prstGeom>
          <a:solidFill>
            <a:schemeClr val="tx1">
              <a:lumMod val="40000"/>
              <a:lumOff val="60000"/>
            </a:schemeClr>
          </a:solidFill>
          <a:ln w="25400" cap="flat">
            <a:gradFill flip="none" rotWithShape="1">
              <a:gsLst>
                <a:gs pos="16000">
                  <a:schemeClr val="tx1">
                    <a:lumMod val="40000"/>
                    <a:lumOff val="60000"/>
                  </a:schemeClr>
                </a:gs>
                <a:gs pos="47000">
                  <a:schemeClr val="accent1">
                    <a:lumMod val="97000"/>
                    <a:lumOff val="3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86" tIns="90486" rIns="90486" bIns="9048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105.14 НК РФ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02CDFA26-6F68-4B48-9B93-2296D15B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68" y="4746978"/>
            <a:ext cx="1535888" cy="203997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4126353-7CF6-4B08-9368-175ECA1E716F}"/>
              </a:ext>
            </a:extLst>
          </p:cNvPr>
          <p:cNvSpPr txBox="1"/>
          <p:nvPr/>
        </p:nvSpPr>
        <p:spPr>
          <a:xfrm>
            <a:off x="4587529" y="6426898"/>
            <a:ext cx="2278933" cy="72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r>
              <a:rPr lang="ru-RU" sz="2800" u="sng" dirty="0"/>
              <a:t>60 млн. руб.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49D9E6F-12A6-4850-BEEE-5E6755C373B9}"/>
              </a:ext>
            </a:extLst>
          </p:cNvPr>
          <p:cNvSpPr txBox="1"/>
          <p:nvPr/>
        </p:nvSpPr>
        <p:spPr>
          <a:xfrm>
            <a:off x="8751162" y="4643095"/>
            <a:ext cx="2466484" cy="72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r>
              <a:rPr lang="ru-RU" sz="2800" u="sng" dirty="0"/>
              <a:t>120 млн. руб.</a:t>
            </a:r>
          </a:p>
        </p:txBody>
      </p:sp>
      <p:pic>
        <p:nvPicPr>
          <p:cNvPr id="101" name="hotpng.com.png" descr="hotpng.com.png">
            <a:extLst>
              <a:ext uri="{FF2B5EF4-FFF2-40B4-BE49-F238E27FC236}">
                <a16:creationId xmlns:a16="http://schemas.microsoft.com/office/drawing/2014/main" id="{2E7482B9-473D-4EAA-9686-06F861296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608" y="8645095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CAB3FB6C-84A8-4861-A919-96F462494FF6}"/>
              </a:ext>
            </a:extLst>
          </p:cNvPr>
          <p:cNvSpPr txBox="1"/>
          <p:nvPr/>
        </p:nvSpPr>
        <p:spPr>
          <a:xfrm>
            <a:off x="4322055" y="8009357"/>
            <a:ext cx="13493995" cy="20312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dirty="0"/>
              <a:t>Положения подпункта 9 пункта 2 не будут применяться к сделкам,</a:t>
            </a:r>
          </a:p>
          <a:p>
            <a:r>
              <a:rPr lang="ru-RU" dirty="0"/>
              <a:t>доходы и (или) расходы по которым были получены с 1 января 2022 года по 31 декабря 2024 года.</a:t>
            </a:r>
          </a:p>
        </p:txBody>
      </p:sp>
      <p:pic>
        <p:nvPicPr>
          <p:cNvPr id="103" name="hotpng.com.png" descr="hotpng.com.png">
            <a:extLst>
              <a:ext uri="{FF2B5EF4-FFF2-40B4-BE49-F238E27FC236}">
                <a16:creationId xmlns:a16="http://schemas.microsoft.com/office/drawing/2014/main" id="{3E6CC273-ED2C-4323-BFA3-106D748FC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02" y="5387085"/>
            <a:ext cx="759760" cy="75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hotpng.com.png" descr="hotpng.com.png">
            <a:extLst>
              <a:ext uri="{FF2B5EF4-FFF2-40B4-BE49-F238E27FC236}">
                <a16:creationId xmlns:a16="http://schemas.microsoft.com/office/drawing/2014/main" id="{D89D6DC9-E0C6-487D-962F-990850DD8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02" y="10994823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4F4625DB-8738-4945-BAEC-75D2B4153257}"/>
              </a:ext>
            </a:extLst>
          </p:cNvPr>
          <p:cNvSpPr txBox="1"/>
          <p:nvPr/>
        </p:nvSpPr>
        <p:spPr>
          <a:xfrm>
            <a:off x="4322055" y="11052446"/>
            <a:ext cx="13493995" cy="812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dirty="0"/>
              <a:t>Дата заключенного договора не влияет на преференции</a:t>
            </a:r>
          </a:p>
        </p:txBody>
      </p:sp>
      <p:sp>
        <p:nvSpPr>
          <p:cNvPr id="16" name="Кружок">
            <a:extLst>
              <a:ext uri="{FF2B5EF4-FFF2-40B4-BE49-F238E27FC236}">
                <a16:creationId xmlns:a16="http://schemas.microsoft.com/office/drawing/2014/main" id="{C4037821-23C9-4907-86B1-A49546A803FD}"/>
              </a:ext>
            </a:extLst>
          </p:cNvPr>
          <p:cNvSpPr/>
          <p:nvPr/>
        </p:nvSpPr>
        <p:spPr>
          <a:xfrm>
            <a:off x="23225230" y="12775402"/>
            <a:ext cx="774703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r>
              <a:rPr lang="ru-RU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99853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Кружок"/>
          <p:cNvSpPr/>
          <p:nvPr/>
        </p:nvSpPr>
        <p:spPr>
          <a:xfrm>
            <a:off x="23225230" y="12775402"/>
            <a:ext cx="774703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331" name="Прямоугольник"/>
          <p:cNvSpPr/>
          <p:nvPr/>
        </p:nvSpPr>
        <p:spPr>
          <a:xfrm>
            <a:off x="209473" y="793717"/>
            <a:ext cx="23920527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E-commerce в цифрах"/>
          <p:cNvSpPr txBox="1"/>
          <p:nvPr/>
        </p:nvSpPr>
        <p:spPr>
          <a:xfrm>
            <a:off x="9777046" y="1309234"/>
            <a:ext cx="13463982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0540" tIns="100540" rIns="100540" bIns="100540" anchor="ctr">
            <a:spAutoFit/>
          </a:bodyPr>
          <a:lstStyle>
            <a:lvl1pPr algn="r">
              <a:defRPr sz="6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Контролируемые сделки</a:t>
            </a:r>
            <a:endParaRPr dirty="0"/>
          </a:p>
        </p:txBody>
      </p:sp>
      <p:pic>
        <p:nvPicPr>
          <p:cNvPr id="333" name="Graphic 9" descr="Graphic 9"/>
          <p:cNvPicPr>
            <a:picLocks noChangeAspect="1"/>
          </p:cNvPicPr>
          <p:nvPr/>
        </p:nvPicPr>
        <p:blipFill>
          <a:blip r:embed="rId2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335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sp>
        <p:nvSpPr>
          <p:cNvPr id="3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416471" y="12820273"/>
            <a:ext cx="394835" cy="663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486" tIns="90486" rIns="90486" bIns="90486"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8" name="1 июля 2003">
            <a:extLst>
              <a:ext uri="{FF2B5EF4-FFF2-40B4-BE49-F238E27FC236}">
                <a16:creationId xmlns:a16="http://schemas.microsoft.com/office/drawing/2014/main" id="{45C1AA4D-5AA8-4CBC-AD75-2673277E34E8}"/>
              </a:ext>
            </a:extLst>
          </p:cNvPr>
          <p:cNvSpPr txBox="1"/>
          <p:nvPr/>
        </p:nvSpPr>
        <p:spPr>
          <a:xfrm>
            <a:off x="5714344" y="6159620"/>
            <a:ext cx="3077134" cy="82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0540" tIns="100540" rIns="100540" bIns="100540" anchor="ctr">
            <a:spAutoFit/>
          </a:bodyPr>
          <a:lstStyle>
            <a:lvl1pPr algn="r">
              <a:spcBef>
                <a:spcPts val="500"/>
              </a:spcBef>
              <a:defRPr sz="20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sz="3600" dirty="0"/>
              <a:t>1 января 2022</a:t>
            </a:r>
            <a:endParaRPr sz="3600" dirty="0"/>
          </a:p>
        </p:txBody>
      </p:sp>
      <p:sp>
        <p:nvSpPr>
          <p:cNvPr id="49" name="1 января 2010">
            <a:extLst>
              <a:ext uri="{FF2B5EF4-FFF2-40B4-BE49-F238E27FC236}">
                <a16:creationId xmlns:a16="http://schemas.microsoft.com/office/drawing/2014/main" id="{8159416E-006B-4D5B-B387-4EEE2A629DF5}"/>
              </a:ext>
            </a:extLst>
          </p:cNvPr>
          <p:cNvSpPr txBox="1"/>
          <p:nvPr/>
        </p:nvSpPr>
        <p:spPr>
          <a:xfrm>
            <a:off x="12112595" y="6147327"/>
            <a:ext cx="3749040" cy="82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0540" tIns="100540" rIns="100540" bIns="100540" anchor="ctr">
            <a:spAutoFit/>
          </a:bodyPr>
          <a:lstStyle>
            <a:lvl1pPr algn="r">
              <a:spcBef>
                <a:spcPts val="500"/>
              </a:spcBef>
              <a:defRPr sz="20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sz="3600" dirty="0"/>
              <a:t>31 декабря </a:t>
            </a:r>
            <a:r>
              <a:rPr sz="3600" dirty="0"/>
              <a:t>20</a:t>
            </a:r>
            <a:r>
              <a:rPr lang="ru-RU" sz="3600" dirty="0"/>
              <a:t>23</a:t>
            </a:r>
            <a:endParaRPr sz="3600" dirty="0"/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87531BBB-2CB6-4FEB-9FCE-BFA36CE81310}"/>
              </a:ext>
            </a:extLst>
          </p:cNvPr>
          <p:cNvSpPr/>
          <p:nvPr/>
        </p:nvSpPr>
        <p:spPr>
          <a:xfrm>
            <a:off x="20413584" y="4539319"/>
            <a:ext cx="2811646" cy="3276701"/>
          </a:xfrm>
          <a:prstGeom prst="foldedCorner">
            <a:avLst>
              <a:gd name="adj" fmla="val 18835"/>
            </a:avLst>
          </a:prstGeom>
          <a:solidFill>
            <a:schemeClr val="tx1">
              <a:lumMod val="40000"/>
              <a:lumOff val="60000"/>
            </a:schemeClr>
          </a:solidFill>
          <a:ln w="25400" cap="flat">
            <a:gradFill flip="none" rotWithShape="1">
              <a:gsLst>
                <a:gs pos="16000">
                  <a:schemeClr val="tx1">
                    <a:lumMod val="40000"/>
                    <a:lumOff val="60000"/>
                  </a:schemeClr>
                </a:gs>
                <a:gs pos="47000">
                  <a:schemeClr val="accent1">
                    <a:lumMod val="97000"/>
                    <a:lumOff val="3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86" tIns="90486" rIns="90486" bIns="9048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п. 1.1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129.3 НК РФ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Овал">
            <a:extLst>
              <a:ext uri="{FF2B5EF4-FFF2-40B4-BE49-F238E27FC236}">
                <a16:creationId xmlns:a16="http://schemas.microsoft.com/office/drawing/2014/main" id="{436510A6-B829-48F2-86D3-1198210A7666}"/>
              </a:ext>
            </a:extLst>
          </p:cNvPr>
          <p:cNvSpPr/>
          <p:nvPr/>
        </p:nvSpPr>
        <p:spPr>
          <a:xfrm rot="16200000">
            <a:off x="6892911" y="4970554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0076BA"/>
              </a:gs>
              <a:gs pos="100000">
                <a:srgbClr val="004D80"/>
              </a:gs>
            </a:gsLst>
            <a:lin ang="16200000" scaled="0"/>
          </a:gradFill>
          <a:ln w="12700" cap="flat">
            <a:noFill/>
            <a:miter lim="400000"/>
          </a:ln>
          <a:effectLst/>
        </p:spPr>
        <p:txBody>
          <a:bodyPr wrap="square" lIns="90486" tIns="90486" rIns="90486" bIns="90486" numCol="1" anchor="ctr">
            <a:noAutofit/>
          </a:bodyPr>
          <a:lstStyle/>
          <a:p>
            <a:pPr defTabSz="1828800">
              <a:lnSpc>
                <a:spcPct val="100000"/>
              </a:lnSpc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" name="Овал">
            <a:extLst>
              <a:ext uri="{FF2B5EF4-FFF2-40B4-BE49-F238E27FC236}">
                <a16:creationId xmlns:a16="http://schemas.microsoft.com/office/drawing/2014/main" id="{E421AC25-612B-4092-BEC6-C03E2F86D536}"/>
              </a:ext>
            </a:extLst>
          </p:cNvPr>
          <p:cNvSpPr/>
          <p:nvPr/>
        </p:nvSpPr>
        <p:spPr>
          <a:xfrm rot="16200000">
            <a:off x="13627115" y="4970555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0076BA"/>
              </a:gs>
              <a:gs pos="100000">
                <a:srgbClr val="004D80"/>
              </a:gs>
            </a:gsLst>
            <a:lin ang="16200000" scaled="0"/>
          </a:gradFill>
          <a:ln w="12700" cap="flat">
            <a:noFill/>
            <a:miter lim="400000"/>
          </a:ln>
          <a:effectLst/>
        </p:spPr>
        <p:txBody>
          <a:bodyPr wrap="square" lIns="90486" tIns="90486" rIns="90486" bIns="90486" numCol="1" anchor="ctr">
            <a:noAutofit/>
          </a:bodyPr>
          <a:lstStyle/>
          <a:p>
            <a:pPr defTabSz="1828800">
              <a:lnSpc>
                <a:spcPct val="100000"/>
              </a:lnSpc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141406-01A5-4963-BE4C-E5A571075E93}"/>
              </a:ext>
            </a:extLst>
          </p:cNvPr>
          <p:cNvSpPr txBox="1"/>
          <p:nvPr/>
        </p:nvSpPr>
        <p:spPr>
          <a:xfrm>
            <a:off x="7710637" y="7102468"/>
            <a:ext cx="5829697" cy="20312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pPr algn="ctr"/>
            <a:r>
              <a:rPr lang="ru-RU" dirty="0"/>
              <a:t>от неуплаченной суммы налога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8D31C-0459-4C4B-A9B8-7E73B3D032F6}"/>
              </a:ext>
            </a:extLst>
          </p:cNvPr>
          <p:cNvSpPr txBox="1"/>
          <p:nvPr/>
        </p:nvSpPr>
        <p:spPr>
          <a:xfrm>
            <a:off x="9150152" y="5258834"/>
            <a:ext cx="2914848" cy="14772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pPr algn="ctr"/>
            <a:r>
              <a:rPr lang="ru-RU" sz="3600" dirty="0"/>
              <a:t>Штраф 40 % </a:t>
            </a:r>
          </a:p>
          <a:p>
            <a:r>
              <a:rPr lang="ru-RU" dirty="0"/>
              <a:t> </a:t>
            </a:r>
            <a:endParaRPr kumimoji="0" lang="ru-RU" sz="33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62A5FE4-D07A-4266-954E-2572644A38C4}"/>
              </a:ext>
            </a:extLst>
          </p:cNvPr>
          <p:cNvCxnSpPr/>
          <p:nvPr/>
        </p:nvCxnSpPr>
        <p:spPr>
          <a:xfrm>
            <a:off x="9693092" y="4855961"/>
            <a:ext cx="1959685" cy="1584960"/>
          </a:xfrm>
          <a:prstGeom prst="line">
            <a:avLst/>
          </a:prstGeom>
          <a:noFill/>
          <a:ln w="4762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4BFA0EE5-27F5-4369-B660-A0BED7725CAC}"/>
              </a:ext>
            </a:extLst>
          </p:cNvPr>
          <p:cNvCxnSpPr>
            <a:cxnSpLocks/>
          </p:cNvCxnSpPr>
          <p:nvPr/>
        </p:nvCxnSpPr>
        <p:spPr>
          <a:xfrm flipH="1">
            <a:off x="9756806" y="4892439"/>
            <a:ext cx="1737360" cy="1584960"/>
          </a:xfrm>
          <a:prstGeom prst="line">
            <a:avLst/>
          </a:prstGeom>
          <a:noFill/>
          <a:ln w="4762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0" name="Рисунок 79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447E1D0E-A850-4475-ADDA-6E11FE627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002" y="8490546"/>
            <a:ext cx="4595815" cy="45958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09F478-E809-45B0-9991-1E9A4E53CC7F}"/>
              </a:ext>
            </a:extLst>
          </p:cNvPr>
          <p:cNvSpPr txBox="1"/>
          <p:nvPr/>
        </p:nvSpPr>
        <p:spPr>
          <a:xfrm>
            <a:off x="12890090" y="9851675"/>
            <a:ext cx="10921216" cy="14218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dirty="0"/>
              <a:t>По контролируемым сделкам с 1 января 2022 года по 31 декабря 2023 года включительно</a:t>
            </a:r>
            <a:endParaRPr kumimoji="0" lang="ru-RU" sz="33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hotpng.com.png" descr="hotpng.com.png">
            <a:extLst>
              <a:ext uri="{FF2B5EF4-FFF2-40B4-BE49-F238E27FC236}">
                <a16:creationId xmlns:a16="http://schemas.microsoft.com/office/drawing/2014/main" id="{79675FB5-3989-4963-A7D0-598F77FF8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835" y="10182715"/>
            <a:ext cx="759760" cy="75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hotpng.com.png" descr="hotpng.com.png">
            <a:extLst>
              <a:ext uri="{FF2B5EF4-FFF2-40B4-BE49-F238E27FC236}">
                <a16:creationId xmlns:a16="http://schemas.microsoft.com/office/drawing/2014/main" id="{372274DB-5BC1-4C1A-B9EE-C40F5EBF1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835" y="12150719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EC37DC1-F747-429D-9FFE-0A8B77DA53AF}"/>
              </a:ext>
            </a:extLst>
          </p:cNvPr>
          <p:cNvSpPr txBox="1"/>
          <p:nvPr/>
        </p:nvSpPr>
        <p:spPr>
          <a:xfrm>
            <a:off x="12880018" y="11787633"/>
            <a:ext cx="10921216" cy="14218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dirty="0"/>
              <a:t>Дата заключенного договора не влияет на преференции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25496592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Прямоугольник"/>
          <p:cNvSpPr/>
          <p:nvPr/>
        </p:nvSpPr>
        <p:spPr>
          <a:xfrm>
            <a:off x="209473" y="793717"/>
            <a:ext cx="23920527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E-commerce в цифрах"/>
          <p:cNvSpPr txBox="1"/>
          <p:nvPr/>
        </p:nvSpPr>
        <p:spPr>
          <a:xfrm>
            <a:off x="9046488" y="1309235"/>
            <a:ext cx="14194540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r">
              <a:defRPr sz="6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Отмена ответственности</a:t>
            </a:r>
            <a:endParaRPr dirty="0"/>
          </a:p>
        </p:txBody>
      </p:sp>
      <p:pic>
        <p:nvPicPr>
          <p:cNvPr id="438" name="Graphic 9" descr="Graphic 9"/>
          <p:cNvPicPr>
            <a:picLocks noChangeAspect="1"/>
          </p:cNvPicPr>
          <p:nvPr/>
        </p:nvPicPr>
        <p:blipFill>
          <a:blip r:embed="rId2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440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57FC2F2-1364-47A0-85E7-896EAA59D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1325" y="4813578"/>
            <a:ext cx="1298658" cy="1831496"/>
          </a:xfrm>
          <a:prstGeom prst="rect">
            <a:avLst/>
          </a:prstGeom>
        </p:spPr>
      </p:pic>
      <p:sp>
        <p:nvSpPr>
          <p:cNvPr id="36" name="Прямоугольник: загнутый угол 35">
            <a:extLst>
              <a:ext uri="{FF2B5EF4-FFF2-40B4-BE49-F238E27FC236}">
                <a16:creationId xmlns:a16="http://schemas.microsoft.com/office/drawing/2014/main" id="{C54B4188-9262-489B-8DB9-052A382E438C}"/>
              </a:ext>
            </a:extLst>
          </p:cNvPr>
          <p:cNvSpPr/>
          <p:nvPr/>
        </p:nvSpPr>
        <p:spPr>
          <a:xfrm>
            <a:off x="20429382" y="4347831"/>
            <a:ext cx="2811646" cy="2762990"/>
          </a:xfrm>
          <a:prstGeom prst="foldedCorner">
            <a:avLst>
              <a:gd name="adj" fmla="val 18835"/>
            </a:avLst>
          </a:prstGeom>
          <a:solidFill>
            <a:schemeClr val="tx1">
              <a:lumMod val="40000"/>
              <a:lumOff val="60000"/>
            </a:schemeClr>
          </a:solidFill>
          <a:ln w="25400" cap="flat">
            <a:gradFill flip="none" rotWithShape="1">
              <a:gsLst>
                <a:gs pos="16000">
                  <a:schemeClr val="tx1">
                    <a:lumMod val="40000"/>
                    <a:lumOff val="60000"/>
                  </a:schemeClr>
                </a:gs>
                <a:gs pos="47000">
                  <a:schemeClr val="accent1">
                    <a:lumMod val="97000"/>
                    <a:lumOff val="3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86" tIns="90486" rIns="90486" bIns="9048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п. 4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126 НК РФ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" name="hotpng.com.png" descr="hotpng.com.png">
            <a:extLst>
              <a:ext uri="{FF2B5EF4-FFF2-40B4-BE49-F238E27FC236}">
                <a16:creationId xmlns:a16="http://schemas.microsoft.com/office/drawing/2014/main" id="{42E7CDB8-7C7A-42B8-ACF6-4F1122090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774" y="7760187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1909596-DB9B-424F-A16E-36FCA492CCA4}"/>
              </a:ext>
            </a:extLst>
          </p:cNvPr>
          <p:cNvSpPr txBox="1"/>
          <p:nvPr/>
        </p:nvSpPr>
        <p:spPr>
          <a:xfrm>
            <a:off x="4710429" y="7429147"/>
            <a:ext cx="13493995" cy="14218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dirty="0"/>
              <a:t>Не применимо в отношении подтверждающих документов за 2020 и 2021 года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FD2A5E-7BA6-4C6E-98B0-64E10332C94B}"/>
              </a:ext>
            </a:extLst>
          </p:cNvPr>
          <p:cNvSpPr txBox="1"/>
          <p:nvPr/>
        </p:nvSpPr>
        <p:spPr>
          <a:xfrm>
            <a:off x="4710429" y="5481754"/>
            <a:ext cx="13493995" cy="812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dirty="0"/>
              <a:t>Непредставление документов по КИК – штраф 500 тыс. руб.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CC1C4-9602-45D4-ACCF-9CFDE04EF81B}"/>
              </a:ext>
            </a:extLst>
          </p:cNvPr>
          <p:cNvSpPr txBox="1"/>
          <p:nvPr/>
        </p:nvSpPr>
        <p:spPr>
          <a:xfrm>
            <a:off x="9590107" y="3941610"/>
            <a:ext cx="1740310" cy="812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300" b="0" i="0" u="sng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До ФЗ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D351F-E818-43CE-B753-CE6995CC4441}"/>
              </a:ext>
            </a:extLst>
          </p:cNvPr>
          <p:cNvSpPr txBox="1"/>
          <p:nvPr/>
        </p:nvSpPr>
        <p:spPr>
          <a:xfrm>
            <a:off x="9286320" y="6536899"/>
            <a:ext cx="2347884" cy="812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300" b="0" i="0" u="sng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После ФЗ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0B88AE5-F8AF-47E9-9345-C125F20D9229}"/>
              </a:ext>
            </a:extLst>
          </p:cNvPr>
          <p:cNvCxnSpPr>
            <a:cxnSpLocks/>
          </p:cNvCxnSpPr>
          <p:nvPr/>
        </p:nvCxnSpPr>
        <p:spPr>
          <a:xfrm flipH="1">
            <a:off x="3560774" y="9687907"/>
            <a:ext cx="6955201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2A3D6B3-E2A4-4245-9A15-36D031FF4937}"/>
              </a:ext>
            </a:extLst>
          </p:cNvPr>
          <p:cNvSpPr txBox="1"/>
          <p:nvPr/>
        </p:nvSpPr>
        <p:spPr>
          <a:xfrm>
            <a:off x="4710428" y="10377601"/>
            <a:ext cx="13493995" cy="12371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sz="2800" dirty="0"/>
              <a:t>Также отменена ответственность за неуплату сумм налога по контролируемым сделкам, условия по которым не сопоставимы с рыночными</a:t>
            </a:r>
          </a:p>
        </p:txBody>
      </p:sp>
      <p:sp>
        <p:nvSpPr>
          <p:cNvPr id="16" name="Кружок">
            <a:extLst>
              <a:ext uri="{FF2B5EF4-FFF2-40B4-BE49-F238E27FC236}">
                <a16:creationId xmlns:a16="http://schemas.microsoft.com/office/drawing/2014/main" id="{38A2B186-1077-46AA-B524-6B8FD4178B7A}"/>
              </a:ext>
            </a:extLst>
          </p:cNvPr>
          <p:cNvSpPr/>
          <p:nvPr/>
        </p:nvSpPr>
        <p:spPr>
          <a:xfrm>
            <a:off x="23225230" y="12775402"/>
            <a:ext cx="774703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r>
              <a:rPr lang="ru-RU" dirty="0"/>
              <a:t>5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Прямоугольник"/>
          <p:cNvSpPr/>
          <p:nvPr/>
        </p:nvSpPr>
        <p:spPr>
          <a:xfrm>
            <a:off x="209473" y="793717"/>
            <a:ext cx="23920527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32" name="E-commerce в цифрах"/>
          <p:cNvSpPr txBox="1"/>
          <p:nvPr/>
        </p:nvSpPr>
        <p:spPr>
          <a:xfrm>
            <a:off x="10869206" y="1309234"/>
            <a:ext cx="12371822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r">
              <a:defRPr sz="6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Ставка 0 %</a:t>
            </a:r>
            <a:endParaRPr dirty="0"/>
          </a:p>
        </p:txBody>
      </p:sp>
      <p:pic>
        <p:nvPicPr>
          <p:cNvPr id="333" name="Graphic 9" descr="Graphic 9"/>
          <p:cNvPicPr>
            <a:picLocks noChangeAspect="1"/>
          </p:cNvPicPr>
          <p:nvPr/>
        </p:nvPicPr>
        <p:blipFill>
          <a:blip r:embed="rId2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335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sp>
        <p:nvSpPr>
          <p:cNvPr id="3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627709" y="12830058"/>
            <a:ext cx="182803" cy="5991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486" tIns="90486" rIns="90486" bIns="90486"/>
          <a:lstStyle/>
          <a:p>
            <a:endParaRPr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6553C37-209E-4C24-9D2A-CCF5227AF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233" y="6471412"/>
            <a:ext cx="3156532" cy="3156532"/>
          </a:xfrm>
          <a:prstGeom prst="rect">
            <a:avLst/>
          </a:prstGeom>
        </p:spPr>
      </p:pic>
      <p:sp>
        <p:nvSpPr>
          <p:cNvPr id="42" name="Налогообложение доходов иностранных цифровых компаний по принципу местонахождения потребителей цифровых услуг">
            <a:extLst>
              <a:ext uri="{FF2B5EF4-FFF2-40B4-BE49-F238E27FC236}">
                <a16:creationId xmlns:a16="http://schemas.microsoft.com/office/drawing/2014/main" id="{0DB6DC57-67CC-49F9-822F-BFBCAE105B97}"/>
              </a:ext>
            </a:extLst>
          </p:cNvPr>
          <p:cNvSpPr txBox="1"/>
          <p:nvPr/>
        </p:nvSpPr>
        <p:spPr>
          <a:xfrm>
            <a:off x="6516339" y="5230159"/>
            <a:ext cx="18802680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1600" tIns="101600" rIns="101600" bIns="101600" anchor="ctr">
            <a:spAutoFit/>
          </a:bodyPr>
          <a:lstStyle>
            <a:lvl1pPr defTabSz="449580">
              <a:lnSpc>
                <a:spcPct val="100000"/>
              </a:lnSpc>
              <a:defRPr sz="3500">
                <a:gradFill flip="none" rotWithShape="1">
                  <a:gsLst>
                    <a:gs pos="0">
                      <a:srgbClr val="004D80"/>
                    </a:gs>
                    <a:gs pos="100000">
                      <a:srgbClr val="004D80"/>
                    </a:gs>
                  </a:gsLst>
                  <a:lin ang="5400000" scaled="0"/>
                </a:gra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Обнуление ставки налога на прибыль для </a:t>
            </a:r>
            <a:r>
              <a:rPr lang="en-US" dirty="0"/>
              <a:t>IT </a:t>
            </a:r>
            <a:r>
              <a:rPr lang="ru-RU" dirty="0"/>
              <a:t>компаний </a:t>
            </a:r>
            <a:endParaRPr dirty="0"/>
          </a:p>
        </p:txBody>
      </p:sp>
      <p:sp>
        <p:nvSpPr>
          <p:cNvPr id="49" name="Сквиркл">
            <a:extLst>
              <a:ext uri="{FF2B5EF4-FFF2-40B4-BE49-F238E27FC236}">
                <a16:creationId xmlns:a16="http://schemas.microsoft.com/office/drawing/2014/main" id="{CE421EA2-5686-4643-9B02-5573CF5DE962}"/>
              </a:ext>
            </a:extLst>
          </p:cNvPr>
          <p:cNvSpPr/>
          <p:nvPr/>
        </p:nvSpPr>
        <p:spPr>
          <a:xfrm>
            <a:off x="9912091" y="3639871"/>
            <a:ext cx="4305817" cy="1527003"/>
          </a:xfrm>
          <a:prstGeom prst="roundRect">
            <a:avLst>
              <a:gd name="adj" fmla="val 20920"/>
            </a:avLst>
          </a:prstGeom>
          <a:gradFill>
            <a:gsLst>
              <a:gs pos="15000">
                <a:schemeClr val="tx1">
                  <a:lumMod val="40000"/>
                  <a:lumOff val="60000"/>
                </a:schemeClr>
              </a:gs>
              <a:gs pos="100000">
                <a:srgbClr val="004D80"/>
              </a:gs>
            </a:gsLst>
            <a:lin ang="14400000"/>
          </a:gra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914400">
              <a:lnSpc>
                <a:spcPct val="100000"/>
              </a:lnSpc>
              <a:defRPr sz="4300">
                <a:solidFill>
                  <a:srgbClr val="E4E4E4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rPr lang="ru-RU" dirty="0"/>
              <a:t>2022-2024</a:t>
            </a:r>
            <a:endParaRPr dirty="0"/>
          </a:p>
        </p:txBody>
      </p:sp>
      <p:sp>
        <p:nvSpPr>
          <p:cNvPr id="52" name="Прямоугольный комментарий">
            <a:extLst>
              <a:ext uri="{FF2B5EF4-FFF2-40B4-BE49-F238E27FC236}">
                <a16:creationId xmlns:a16="http://schemas.microsoft.com/office/drawing/2014/main" id="{D144F1C6-7EB0-4630-A1BC-07423AC2B1F6}"/>
              </a:ext>
            </a:extLst>
          </p:cNvPr>
          <p:cNvSpPr/>
          <p:nvPr/>
        </p:nvSpPr>
        <p:spPr>
          <a:xfrm>
            <a:off x="13763042" y="6351500"/>
            <a:ext cx="9369375" cy="3156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10" y="0"/>
                </a:moveTo>
                <a:cubicBezTo>
                  <a:pt x="3142" y="0"/>
                  <a:pt x="2843" y="747"/>
                  <a:pt x="2843" y="1670"/>
                </a:cubicBezTo>
                <a:lnTo>
                  <a:pt x="2843" y="17219"/>
                </a:lnTo>
                <a:lnTo>
                  <a:pt x="0" y="17917"/>
                </a:lnTo>
                <a:lnTo>
                  <a:pt x="2843" y="18616"/>
                </a:lnTo>
                <a:lnTo>
                  <a:pt x="2843" y="19928"/>
                </a:lnTo>
                <a:cubicBezTo>
                  <a:pt x="2843" y="20851"/>
                  <a:pt x="3142" y="21600"/>
                  <a:pt x="3510" y="21600"/>
                </a:cubicBezTo>
                <a:lnTo>
                  <a:pt x="20932" y="21600"/>
                </a:lnTo>
                <a:cubicBezTo>
                  <a:pt x="21301" y="21600"/>
                  <a:pt x="21600" y="20851"/>
                  <a:pt x="21600" y="19928"/>
                </a:cubicBezTo>
                <a:lnTo>
                  <a:pt x="21600" y="1670"/>
                </a:lnTo>
                <a:cubicBezTo>
                  <a:pt x="21600" y="747"/>
                  <a:pt x="21301" y="0"/>
                  <a:pt x="20932" y="0"/>
                </a:cubicBezTo>
                <a:lnTo>
                  <a:pt x="3510" y="0"/>
                </a:lnTo>
                <a:close/>
              </a:path>
            </a:pathLst>
          </a:custGeom>
          <a:ln w="25400">
            <a:solidFill>
              <a:srgbClr val="004D80"/>
            </a:solidFill>
          </a:ln>
        </p:spPr>
        <p:txBody>
          <a:bodyPr lIns="90486" tIns="90486" rIns="90486" bIns="90486" anchor="ctr"/>
          <a:lstStyle/>
          <a:p>
            <a:pPr defTabSz="1828800">
              <a:lnSpc>
                <a:spcPct val="100000"/>
              </a:lnSpc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7CD00-E71A-42DA-A31C-7B63904FE61F}"/>
              </a:ext>
            </a:extLst>
          </p:cNvPr>
          <p:cNvSpPr txBox="1"/>
          <p:nvPr/>
        </p:nvSpPr>
        <p:spPr>
          <a:xfrm>
            <a:off x="15656398" y="6530406"/>
            <a:ext cx="7719418" cy="2788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Разработка и реализация программ, баз данных адаптация и модификация программ, тестирование и сопровождение программ и баз данных (п. 1.15 ст. 284 НК РФ)</a:t>
            </a:r>
          </a:p>
        </p:txBody>
      </p:sp>
      <p:sp>
        <p:nvSpPr>
          <p:cNvPr id="55" name="Прямоугольный комментарий">
            <a:extLst>
              <a:ext uri="{FF2B5EF4-FFF2-40B4-BE49-F238E27FC236}">
                <a16:creationId xmlns:a16="http://schemas.microsoft.com/office/drawing/2014/main" id="{2D66A714-EE67-483B-8EF5-25AC30031FB7}"/>
              </a:ext>
            </a:extLst>
          </p:cNvPr>
          <p:cNvSpPr/>
          <p:nvPr/>
        </p:nvSpPr>
        <p:spPr>
          <a:xfrm flipH="1">
            <a:off x="3239694" y="6351500"/>
            <a:ext cx="7797539" cy="3156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10" y="0"/>
                </a:moveTo>
                <a:cubicBezTo>
                  <a:pt x="3142" y="0"/>
                  <a:pt x="2843" y="747"/>
                  <a:pt x="2843" y="1670"/>
                </a:cubicBezTo>
                <a:lnTo>
                  <a:pt x="2843" y="17219"/>
                </a:lnTo>
                <a:lnTo>
                  <a:pt x="0" y="17917"/>
                </a:lnTo>
                <a:lnTo>
                  <a:pt x="2843" y="18616"/>
                </a:lnTo>
                <a:lnTo>
                  <a:pt x="2843" y="19928"/>
                </a:lnTo>
                <a:cubicBezTo>
                  <a:pt x="2843" y="20851"/>
                  <a:pt x="3142" y="21600"/>
                  <a:pt x="3510" y="21600"/>
                </a:cubicBezTo>
                <a:lnTo>
                  <a:pt x="20932" y="21600"/>
                </a:lnTo>
                <a:cubicBezTo>
                  <a:pt x="21301" y="21600"/>
                  <a:pt x="21600" y="20851"/>
                  <a:pt x="21600" y="19928"/>
                </a:cubicBezTo>
                <a:lnTo>
                  <a:pt x="21600" y="1670"/>
                </a:lnTo>
                <a:cubicBezTo>
                  <a:pt x="21600" y="747"/>
                  <a:pt x="21301" y="0"/>
                  <a:pt x="20932" y="0"/>
                </a:cubicBezTo>
                <a:lnTo>
                  <a:pt x="3510" y="0"/>
                </a:lnTo>
                <a:close/>
              </a:path>
            </a:pathLst>
          </a:custGeom>
          <a:ln w="25400">
            <a:solidFill>
              <a:srgbClr val="004D80"/>
            </a:solidFill>
          </a:ln>
        </p:spPr>
        <p:txBody>
          <a:bodyPr lIns="90486" tIns="90486" rIns="90486" bIns="90486" anchor="ctr"/>
          <a:lstStyle/>
          <a:p>
            <a:pPr defTabSz="1828800">
              <a:lnSpc>
                <a:spcPct val="100000"/>
              </a:lnSpc>
              <a:defRPr sz="36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FA3A6-A759-46B9-90FB-BFFD1934DCEC}"/>
              </a:ext>
            </a:extLst>
          </p:cNvPr>
          <p:cNvSpPr txBox="1"/>
          <p:nvPr/>
        </p:nvSpPr>
        <p:spPr>
          <a:xfrm>
            <a:off x="3536194" y="6509828"/>
            <a:ext cx="6116522" cy="2271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Проектирование и разработка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электронной компонентной базы и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электронной (радиоэлектронной)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продукции (п. 1.16 ст. 284 НК РФ)</a:t>
            </a:r>
          </a:p>
        </p:txBody>
      </p:sp>
      <p:pic>
        <p:nvPicPr>
          <p:cNvPr id="57" name="hotpng.com.png" descr="hotpng.com.png">
            <a:extLst>
              <a:ext uri="{FF2B5EF4-FFF2-40B4-BE49-F238E27FC236}">
                <a16:creationId xmlns:a16="http://schemas.microsoft.com/office/drawing/2014/main" id="{BA852445-AF9B-4DF9-AD2B-6B65B9FB0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774" y="10385400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D0849CD-5523-4FA6-A39C-BF1AE876A5C2}"/>
              </a:ext>
            </a:extLst>
          </p:cNvPr>
          <p:cNvSpPr txBox="1"/>
          <p:nvPr/>
        </p:nvSpPr>
        <p:spPr>
          <a:xfrm>
            <a:off x="4710429" y="10405225"/>
            <a:ext cx="13493995" cy="72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sz="2800" dirty="0"/>
              <a:t>Доля доходов от </a:t>
            </a:r>
            <a:r>
              <a:rPr lang="en-US" sz="2800" dirty="0"/>
              <a:t>IT </a:t>
            </a:r>
            <a:r>
              <a:rPr lang="ru-RU" sz="2800" dirty="0"/>
              <a:t>деятельности составляет не менее 90%</a:t>
            </a:r>
          </a:p>
        </p:txBody>
      </p:sp>
      <p:pic>
        <p:nvPicPr>
          <p:cNvPr id="59" name="hotpng.com.png" descr="hotpng.com.png">
            <a:extLst>
              <a:ext uri="{FF2B5EF4-FFF2-40B4-BE49-F238E27FC236}">
                <a16:creationId xmlns:a16="http://schemas.microsoft.com/office/drawing/2014/main" id="{21878725-4398-44CE-8FA4-D364FCE12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194" y="11540690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0475D32-D44F-4DB7-BC51-E83A2D877E32}"/>
              </a:ext>
            </a:extLst>
          </p:cNvPr>
          <p:cNvSpPr txBox="1"/>
          <p:nvPr/>
        </p:nvSpPr>
        <p:spPr>
          <a:xfrm>
            <a:off x="4685849" y="11560515"/>
            <a:ext cx="13493995" cy="72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sz="2800" dirty="0"/>
              <a:t>Среднесписочная численность не менее 7 человек</a:t>
            </a:r>
          </a:p>
        </p:txBody>
      </p:sp>
      <p:pic>
        <p:nvPicPr>
          <p:cNvPr id="61" name="hotpng.com.png" descr="hotpng.com.png">
            <a:extLst>
              <a:ext uri="{FF2B5EF4-FFF2-40B4-BE49-F238E27FC236}">
                <a16:creationId xmlns:a16="http://schemas.microsoft.com/office/drawing/2014/main" id="{94B7D0BA-C0F4-400F-BEDA-B6FE1D9C3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606" y="12666487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2D3C44A-C5C5-4D41-8CAA-8DC469AB6C43}"/>
              </a:ext>
            </a:extLst>
          </p:cNvPr>
          <p:cNvSpPr txBox="1"/>
          <p:nvPr/>
        </p:nvSpPr>
        <p:spPr>
          <a:xfrm>
            <a:off x="4720261" y="12686312"/>
            <a:ext cx="13493995" cy="72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sz="2800" dirty="0"/>
              <a:t>Состоять в реестре </a:t>
            </a:r>
          </a:p>
        </p:txBody>
      </p:sp>
      <p:sp>
        <p:nvSpPr>
          <p:cNvPr id="21" name="Кружок">
            <a:extLst>
              <a:ext uri="{FF2B5EF4-FFF2-40B4-BE49-F238E27FC236}">
                <a16:creationId xmlns:a16="http://schemas.microsoft.com/office/drawing/2014/main" id="{0F8BB2AB-98AF-417C-895D-43D484A4F2F8}"/>
              </a:ext>
            </a:extLst>
          </p:cNvPr>
          <p:cNvSpPr/>
          <p:nvPr/>
        </p:nvSpPr>
        <p:spPr>
          <a:xfrm>
            <a:off x="23225230" y="12775402"/>
            <a:ext cx="774703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r>
              <a:rPr lang="ru-RU" dirty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107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Прямоугольник"/>
          <p:cNvSpPr/>
          <p:nvPr/>
        </p:nvSpPr>
        <p:spPr>
          <a:xfrm>
            <a:off x="209473" y="793717"/>
            <a:ext cx="24130004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E-commerce в цифрах"/>
          <p:cNvSpPr txBox="1"/>
          <p:nvPr/>
        </p:nvSpPr>
        <p:spPr>
          <a:xfrm>
            <a:off x="9046488" y="1309235"/>
            <a:ext cx="14194540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r">
              <a:defRPr sz="6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Авансовые платежи</a:t>
            </a:r>
            <a:endParaRPr dirty="0"/>
          </a:p>
        </p:txBody>
      </p:sp>
      <p:pic>
        <p:nvPicPr>
          <p:cNvPr id="438" name="Graphic 9" descr="Graphic 9"/>
          <p:cNvPicPr>
            <a:picLocks noChangeAspect="1"/>
          </p:cNvPicPr>
          <p:nvPr/>
        </p:nvPicPr>
        <p:blipFill>
          <a:blip r:embed="rId3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440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E6B662-2375-4502-BE72-9C39580947DE}"/>
              </a:ext>
            </a:extLst>
          </p:cNvPr>
          <p:cNvSpPr/>
          <p:nvPr/>
        </p:nvSpPr>
        <p:spPr>
          <a:xfrm>
            <a:off x="5400737" y="10020989"/>
            <a:ext cx="12065000" cy="1079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 течение 2022 года налогоплательщики вправе перейти на уплату ежемесячных авансовых платежей исходя из фактической прибыли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700784-7D7A-4750-B1E4-EB1548BA0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63" y="4542340"/>
            <a:ext cx="5199308" cy="3899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3A1B5-EAA9-4E08-AC03-82F8960E8B5E}"/>
              </a:ext>
            </a:extLst>
          </p:cNvPr>
          <p:cNvSpPr txBox="1"/>
          <p:nvPr/>
        </p:nvSpPr>
        <p:spPr>
          <a:xfrm>
            <a:off x="7329989" y="7441853"/>
            <a:ext cx="1967950" cy="793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r>
              <a:rPr lang="ru-RU" sz="3200" b="1" u="sng" dirty="0">
                <a:solidFill>
                  <a:srgbClr val="00B050"/>
                </a:solidFill>
              </a:rPr>
              <a:t>2022 год</a:t>
            </a:r>
            <a:endParaRPr kumimoji="0" lang="ru-RU" sz="3300" b="1" i="0" u="sng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:a16="http://schemas.microsoft.com/office/drawing/2014/main" id="{E0A63E21-F0C7-4F2D-8C9B-0B004668568E}"/>
              </a:ext>
            </a:extLst>
          </p:cNvPr>
          <p:cNvSpPr/>
          <p:nvPr/>
        </p:nvSpPr>
        <p:spPr>
          <a:xfrm>
            <a:off x="20429382" y="4347831"/>
            <a:ext cx="2811646" cy="2762990"/>
          </a:xfrm>
          <a:prstGeom prst="foldedCorner">
            <a:avLst>
              <a:gd name="adj" fmla="val 18835"/>
            </a:avLst>
          </a:prstGeom>
          <a:solidFill>
            <a:schemeClr val="tx1">
              <a:lumMod val="40000"/>
              <a:lumOff val="60000"/>
            </a:schemeClr>
          </a:solidFill>
          <a:ln w="25400" cap="flat">
            <a:gradFill flip="none" rotWithShape="1">
              <a:gsLst>
                <a:gs pos="16000">
                  <a:schemeClr val="tx1">
                    <a:lumMod val="40000"/>
                    <a:lumOff val="60000"/>
                  </a:schemeClr>
                </a:gs>
                <a:gs pos="47000">
                  <a:schemeClr val="accent1">
                    <a:lumMod val="97000"/>
                    <a:lumOff val="3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86" tIns="90486" rIns="90486" bIns="9048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tx2"/>
              </a:solidFill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286 НК РФ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C48E3-1C64-47B3-AB59-2083C1B86D4E}"/>
              </a:ext>
            </a:extLst>
          </p:cNvPr>
          <p:cNvSpPr txBox="1"/>
          <p:nvPr/>
        </p:nvSpPr>
        <p:spPr>
          <a:xfrm>
            <a:off x="4195397" y="3553856"/>
            <a:ext cx="7127240" cy="793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0540" tIns="100540" rIns="100540" bIns="100540" numCol="1" spcCol="38100" rtlCol="0" anchor="ctr">
            <a:spAutoFit/>
          </a:bodyPr>
          <a:lstStyle/>
          <a:p>
            <a:r>
              <a:rPr lang="ru-RU" sz="3200" dirty="0"/>
              <a:t>Ежемесячных авансовых платежей</a:t>
            </a:r>
            <a:endParaRPr kumimoji="0" lang="ru-RU" sz="33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" name="hotpng.com.png" descr="hotpng.com.png">
            <a:extLst>
              <a:ext uri="{FF2B5EF4-FFF2-40B4-BE49-F238E27FC236}">
                <a16:creationId xmlns:a16="http://schemas.microsoft.com/office/drawing/2014/main" id="{0B22CC1F-7CC4-4B69-94BE-A2BD69997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337" y="10180937"/>
            <a:ext cx="759760" cy="7597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Сгруппировать">
            <a:extLst>
              <a:ext uri="{FF2B5EF4-FFF2-40B4-BE49-F238E27FC236}">
                <a16:creationId xmlns:a16="http://schemas.microsoft.com/office/drawing/2014/main" id="{3420E798-9DC4-49BA-BF2E-6953FAE76EA4}"/>
              </a:ext>
            </a:extLst>
          </p:cNvPr>
          <p:cNvGrpSpPr/>
          <p:nvPr/>
        </p:nvGrpSpPr>
        <p:grpSpPr>
          <a:xfrm rot="16200000">
            <a:off x="11364625" y="5329959"/>
            <a:ext cx="420427" cy="422326"/>
            <a:chOff x="0" y="0"/>
            <a:chExt cx="420425" cy="422325"/>
          </a:xfrm>
        </p:grpSpPr>
        <p:sp>
          <p:nvSpPr>
            <p:cNvPr id="16" name="Кружок">
              <a:extLst>
                <a:ext uri="{FF2B5EF4-FFF2-40B4-BE49-F238E27FC236}">
                  <a16:creationId xmlns:a16="http://schemas.microsoft.com/office/drawing/2014/main" id="{38CD7BF8-6E72-4AFA-BC97-C1C9695F58EA}"/>
                </a:ext>
              </a:extLst>
            </p:cNvPr>
            <p:cNvSpPr/>
            <p:nvPr/>
          </p:nvSpPr>
          <p:spPr>
            <a:xfrm>
              <a:off x="0" y="0"/>
              <a:ext cx="420425" cy="422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4D80"/>
              </a:solidFill>
              <a:prstDash val="solid"/>
              <a:round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" name="Овал">
              <a:extLst>
                <a:ext uri="{FF2B5EF4-FFF2-40B4-BE49-F238E27FC236}">
                  <a16:creationId xmlns:a16="http://schemas.microsoft.com/office/drawing/2014/main" id="{3F6964B4-8DFB-47AC-9BAD-3C22E919C9CA}"/>
                </a:ext>
              </a:extLst>
            </p:cNvPr>
            <p:cNvSpPr/>
            <p:nvPr/>
          </p:nvSpPr>
          <p:spPr>
            <a:xfrm>
              <a:off x="55359" y="60003"/>
              <a:ext cx="285323" cy="290126"/>
            </a:xfrm>
            <a:prstGeom prst="ellipse">
              <a:avLst/>
            </a:prstGeom>
            <a:gradFill flip="none" rotWithShape="1">
              <a:gsLst>
                <a:gs pos="0">
                  <a:srgbClr val="0076BA"/>
                </a:gs>
                <a:gs pos="100000">
                  <a:srgbClr val="004D8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8" name="Сгруппировать">
            <a:extLst>
              <a:ext uri="{FF2B5EF4-FFF2-40B4-BE49-F238E27FC236}">
                <a16:creationId xmlns:a16="http://schemas.microsoft.com/office/drawing/2014/main" id="{96B6F5E2-F427-45C8-AE71-3B87182A6E1D}"/>
              </a:ext>
            </a:extLst>
          </p:cNvPr>
          <p:cNvGrpSpPr/>
          <p:nvPr/>
        </p:nvGrpSpPr>
        <p:grpSpPr>
          <a:xfrm rot="16200000">
            <a:off x="11329006" y="7361160"/>
            <a:ext cx="420427" cy="422326"/>
            <a:chOff x="0" y="0"/>
            <a:chExt cx="420425" cy="422325"/>
          </a:xfrm>
        </p:grpSpPr>
        <p:sp>
          <p:nvSpPr>
            <p:cNvPr id="19" name="Кружок">
              <a:extLst>
                <a:ext uri="{FF2B5EF4-FFF2-40B4-BE49-F238E27FC236}">
                  <a16:creationId xmlns:a16="http://schemas.microsoft.com/office/drawing/2014/main" id="{E7DC3385-4F7D-47A1-9FAA-30E4E76029ED}"/>
                </a:ext>
              </a:extLst>
            </p:cNvPr>
            <p:cNvSpPr/>
            <p:nvPr/>
          </p:nvSpPr>
          <p:spPr>
            <a:xfrm>
              <a:off x="0" y="0"/>
              <a:ext cx="420425" cy="422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4D80"/>
              </a:solidFill>
              <a:prstDash val="solid"/>
              <a:round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" name="Овал">
              <a:extLst>
                <a:ext uri="{FF2B5EF4-FFF2-40B4-BE49-F238E27FC236}">
                  <a16:creationId xmlns:a16="http://schemas.microsoft.com/office/drawing/2014/main" id="{1B0320A4-C672-4347-AD24-AB79D68B80D0}"/>
                </a:ext>
              </a:extLst>
            </p:cNvPr>
            <p:cNvSpPr/>
            <p:nvPr/>
          </p:nvSpPr>
          <p:spPr>
            <a:xfrm>
              <a:off x="55359" y="78291"/>
              <a:ext cx="285323" cy="290126"/>
            </a:xfrm>
            <a:prstGeom prst="ellipse">
              <a:avLst/>
            </a:prstGeom>
            <a:gradFill flip="none" rotWithShape="1">
              <a:gsLst>
                <a:gs pos="0">
                  <a:srgbClr val="0076BA"/>
                </a:gs>
                <a:gs pos="100000">
                  <a:srgbClr val="004D8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3DED05A-7FF0-41A9-9550-36D0A0F642B6}"/>
              </a:ext>
            </a:extLst>
          </p:cNvPr>
          <p:cNvSpPr txBox="1"/>
          <p:nvPr/>
        </p:nvSpPr>
        <p:spPr>
          <a:xfrm>
            <a:off x="12307791" y="5181068"/>
            <a:ext cx="7126414" cy="72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Отразить в ученой политике организации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A45312-01AE-4D55-AE5D-B058E8D5E2E2}"/>
              </a:ext>
            </a:extLst>
          </p:cNvPr>
          <p:cNvSpPr txBox="1"/>
          <p:nvPr/>
        </p:nvSpPr>
        <p:spPr>
          <a:xfrm>
            <a:off x="12307791" y="6695204"/>
            <a:ext cx="8716593" cy="1754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Уведомить налоговый орган по месту 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нахождения не по</a:t>
            </a:r>
            <a:r>
              <a:rPr lang="ru-RU" sz="2800" dirty="0"/>
              <a:t>зднее 20-го числа месяца,</a:t>
            </a:r>
          </a:p>
          <a:p>
            <a:r>
              <a:rPr lang="ru-RU" sz="2800" dirty="0"/>
              <a:t>который приходится окончание отчетного периода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Кружок">
            <a:extLst>
              <a:ext uri="{FF2B5EF4-FFF2-40B4-BE49-F238E27FC236}">
                <a16:creationId xmlns:a16="http://schemas.microsoft.com/office/drawing/2014/main" id="{782AC5C1-6633-4551-8BBC-61D62ABB8D0B}"/>
              </a:ext>
            </a:extLst>
          </p:cNvPr>
          <p:cNvSpPr/>
          <p:nvPr/>
        </p:nvSpPr>
        <p:spPr>
          <a:xfrm>
            <a:off x="23225230" y="12775402"/>
            <a:ext cx="774703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r>
              <a:rPr lang="ru-RU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7303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Прямоугольник"/>
          <p:cNvSpPr/>
          <p:nvPr/>
        </p:nvSpPr>
        <p:spPr>
          <a:xfrm>
            <a:off x="209473" y="793717"/>
            <a:ext cx="23920527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7" name="E-commerce в цифрах"/>
          <p:cNvSpPr txBox="1"/>
          <p:nvPr/>
        </p:nvSpPr>
        <p:spPr>
          <a:xfrm>
            <a:off x="9046488" y="1309235"/>
            <a:ext cx="14194540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r">
              <a:defRPr sz="6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Займы</a:t>
            </a:r>
            <a:endParaRPr dirty="0"/>
          </a:p>
        </p:txBody>
      </p:sp>
      <p:pic>
        <p:nvPicPr>
          <p:cNvPr id="438" name="Graphic 9" descr="Graphic 9"/>
          <p:cNvPicPr>
            <a:picLocks noChangeAspect="1"/>
          </p:cNvPicPr>
          <p:nvPr/>
        </p:nvPicPr>
        <p:blipFill>
          <a:blip r:embed="rId2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440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AFD19F-7EF5-4C40-B6B8-C121A7403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5" b="15187"/>
          <a:stretch/>
        </p:blipFill>
        <p:spPr>
          <a:xfrm>
            <a:off x="8915703" y="5580915"/>
            <a:ext cx="5535732" cy="238664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B9A6A1-5730-4119-A50D-4DA2A4FEA224}"/>
              </a:ext>
            </a:extLst>
          </p:cNvPr>
          <p:cNvSpPr/>
          <p:nvPr/>
        </p:nvSpPr>
        <p:spPr>
          <a:xfrm>
            <a:off x="7800801" y="4007424"/>
            <a:ext cx="10604596" cy="69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>
                <a:sym typeface="Wingdings"/>
              </a:rPr>
              <a:t>Займы не учитываются в доходах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1E0446-7D46-4898-B7C4-5735DFE02AB5}"/>
              </a:ext>
            </a:extLst>
          </p:cNvPr>
          <p:cNvSpPr/>
          <p:nvPr/>
        </p:nvSpPr>
        <p:spPr>
          <a:xfrm>
            <a:off x="5372846" y="10353498"/>
            <a:ext cx="1060459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ym typeface="Wingdings"/>
              </a:rPr>
              <a:t>Займы, прощенные иностранными организациями-кредиторами по договорам, заключенным до 01.03.2022</a:t>
            </a:r>
            <a:endParaRPr lang="ru-RU" sz="2800" dirty="0"/>
          </a:p>
        </p:txBody>
      </p:sp>
      <p:sp>
        <p:nvSpPr>
          <p:cNvPr id="11" name="Прямоугольник: загнутый угол 10">
            <a:extLst>
              <a:ext uri="{FF2B5EF4-FFF2-40B4-BE49-F238E27FC236}">
                <a16:creationId xmlns:a16="http://schemas.microsoft.com/office/drawing/2014/main" id="{94E0933D-49AE-4A17-80AE-84063C50B7B1}"/>
              </a:ext>
            </a:extLst>
          </p:cNvPr>
          <p:cNvSpPr/>
          <p:nvPr/>
        </p:nvSpPr>
        <p:spPr>
          <a:xfrm>
            <a:off x="20429382" y="4347831"/>
            <a:ext cx="2811646" cy="2762990"/>
          </a:xfrm>
          <a:prstGeom prst="foldedCorner">
            <a:avLst>
              <a:gd name="adj" fmla="val 18835"/>
            </a:avLst>
          </a:prstGeom>
          <a:solidFill>
            <a:schemeClr val="tx1">
              <a:lumMod val="40000"/>
              <a:lumOff val="60000"/>
            </a:schemeClr>
          </a:solidFill>
          <a:ln w="25400" cap="flat">
            <a:gradFill flip="none" rotWithShape="1">
              <a:gsLst>
                <a:gs pos="16000">
                  <a:schemeClr val="tx1">
                    <a:lumMod val="40000"/>
                    <a:lumOff val="60000"/>
                  </a:schemeClr>
                </a:gs>
                <a:gs pos="47000">
                  <a:schemeClr val="accent1">
                    <a:lumMod val="97000"/>
                    <a:lumOff val="3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86" tIns="90486" rIns="90486" bIns="9048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п. 1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251 НК РФ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" name="hotpng.com.png" descr="hotpng.com.png">
            <a:extLst>
              <a:ext uri="{FF2B5EF4-FFF2-40B4-BE49-F238E27FC236}">
                <a16:creationId xmlns:a16="http://schemas.microsoft.com/office/drawing/2014/main" id="{62E4BB05-FCDD-4BA0-9828-1E76B8600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194" y="10513446"/>
            <a:ext cx="759760" cy="75976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Кружок">
            <a:extLst>
              <a:ext uri="{FF2B5EF4-FFF2-40B4-BE49-F238E27FC236}">
                <a16:creationId xmlns:a16="http://schemas.microsoft.com/office/drawing/2014/main" id="{695BDB50-32F5-48B9-BF58-4B239671846F}"/>
              </a:ext>
            </a:extLst>
          </p:cNvPr>
          <p:cNvSpPr/>
          <p:nvPr/>
        </p:nvSpPr>
        <p:spPr>
          <a:xfrm>
            <a:off x="23225230" y="12775402"/>
            <a:ext cx="774703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r>
              <a:rPr lang="ru-RU" dirty="0"/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6956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Прямоугольник"/>
          <p:cNvSpPr/>
          <p:nvPr/>
        </p:nvSpPr>
        <p:spPr>
          <a:xfrm>
            <a:off x="209473" y="793717"/>
            <a:ext cx="23920527" cy="2337138"/>
          </a:xfrm>
          <a:prstGeom prst="rect">
            <a:avLst/>
          </a:prstGeom>
          <a:solidFill>
            <a:srgbClr val="000000">
              <a:alpha val="12600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E-commerce в цифрах"/>
          <p:cNvSpPr txBox="1"/>
          <p:nvPr/>
        </p:nvSpPr>
        <p:spPr>
          <a:xfrm>
            <a:off x="10869206" y="1309234"/>
            <a:ext cx="12371822" cy="130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540" tIns="100540" rIns="100540" bIns="100540" anchor="ctr">
            <a:spAutoFit/>
          </a:bodyPr>
          <a:lstStyle>
            <a:lvl1pPr algn="r">
              <a:defRPr sz="6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rPr lang="ru-RU" dirty="0"/>
              <a:t>Ускоренное возмещение</a:t>
            </a:r>
            <a:endParaRPr dirty="0"/>
          </a:p>
        </p:txBody>
      </p:sp>
      <p:pic>
        <p:nvPicPr>
          <p:cNvPr id="333" name="Graphic 9" descr="Graphic 9"/>
          <p:cNvPicPr>
            <a:picLocks noChangeAspect="1"/>
          </p:cNvPicPr>
          <p:nvPr/>
        </p:nvPicPr>
        <p:blipFill>
          <a:blip r:embed="rId2"/>
          <a:srcRect r="66233"/>
          <a:stretch>
            <a:fillRect/>
          </a:stretch>
        </p:blipFill>
        <p:spPr>
          <a:xfrm>
            <a:off x="560111" y="1078271"/>
            <a:ext cx="1936979" cy="1827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ФЕДЕРАЛЬНАЯ  НАЛОГОВАЯ СЛУЖБА"/>
          <p:cNvSpPr txBox="1"/>
          <p:nvPr/>
        </p:nvSpPr>
        <p:spPr>
          <a:xfrm>
            <a:off x="2618737" y="1302733"/>
            <a:ext cx="12593933" cy="131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083" tIns="201083" rIns="201083" bIns="201083" anchor="ctr">
            <a:spAutoFit/>
          </a:bodyPr>
          <a:lstStyle/>
          <a:p>
            <a:pPr defTabSz="3657600">
              <a:lnSpc>
                <a:spcPct val="90000"/>
              </a:lnSpc>
              <a:defRPr>
                <a:solidFill>
                  <a:srgbClr val="535353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ФЕДЕРАЛЬНАЯ </a:t>
            </a:r>
            <a:br/>
            <a:r>
              <a:t>НАЛОГОВАЯ СЛУЖБА</a:t>
            </a:r>
          </a:p>
        </p:txBody>
      </p:sp>
      <p:sp>
        <p:nvSpPr>
          <p:cNvPr id="335" name="Прямоугольник"/>
          <p:cNvSpPr/>
          <p:nvPr/>
        </p:nvSpPr>
        <p:spPr>
          <a:xfrm>
            <a:off x="-25398" y="791672"/>
            <a:ext cx="238720" cy="2341229"/>
          </a:xfrm>
          <a:prstGeom prst="rect">
            <a:avLst/>
          </a:prstGeom>
          <a:solidFill>
            <a:srgbClr val="0564B8"/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>
                <a:solidFill>
                  <a:srgbClr val="E62341"/>
                </a:solidFill>
              </a:defRPr>
            </a:pPr>
            <a:endParaRPr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9F5715-7DB9-4540-87EE-C2E16F502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506" y="5633085"/>
            <a:ext cx="4446112" cy="3952100"/>
          </a:xfrm>
          <a:prstGeom prst="rect">
            <a:avLst/>
          </a:prstGeom>
        </p:spPr>
      </p:pic>
      <p:sp>
        <p:nvSpPr>
          <p:cNvPr id="41" name="Прямоугольник: загнутый угол 40">
            <a:extLst>
              <a:ext uri="{FF2B5EF4-FFF2-40B4-BE49-F238E27FC236}">
                <a16:creationId xmlns:a16="http://schemas.microsoft.com/office/drawing/2014/main" id="{205E055B-A268-4C8D-A2EA-45B2B35DF4F4}"/>
              </a:ext>
            </a:extLst>
          </p:cNvPr>
          <p:cNvSpPr/>
          <p:nvPr/>
        </p:nvSpPr>
        <p:spPr>
          <a:xfrm>
            <a:off x="20413584" y="4539319"/>
            <a:ext cx="2811646" cy="3276701"/>
          </a:xfrm>
          <a:prstGeom prst="foldedCorner">
            <a:avLst>
              <a:gd name="adj" fmla="val 18835"/>
            </a:avLst>
          </a:prstGeom>
          <a:solidFill>
            <a:schemeClr val="tx1">
              <a:lumMod val="40000"/>
              <a:lumOff val="60000"/>
            </a:schemeClr>
          </a:solidFill>
          <a:ln w="25400" cap="flat">
            <a:gradFill flip="none" rotWithShape="1">
              <a:gsLst>
                <a:gs pos="16000">
                  <a:schemeClr val="tx1">
                    <a:lumMod val="40000"/>
                    <a:lumOff val="60000"/>
                  </a:schemeClr>
                </a:gs>
                <a:gs pos="47000">
                  <a:schemeClr val="accent1">
                    <a:lumMod val="97000"/>
                    <a:lumOff val="3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486" tIns="90486" rIns="90486" bIns="9048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err="1">
                <a:solidFill>
                  <a:schemeClr val="tx2"/>
                </a:solidFill>
              </a:rPr>
              <a:t>пп</a:t>
            </a:r>
            <a:r>
              <a:rPr lang="ru-RU" dirty="0">
                <a:solidFill>
                  <a:schemeClr val="tx2"/>
                </a:solidFill>
              </a:rPr>
              <a:t>. 8 п 2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/>
                </a:solidFill>
              </a:rPr>
              <a:t>176.1 НК РФ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3" name="Сгруппировать">
            <a:extLst>
              <a:ext uri="{FF2B5EF4-FFF2-40B4-BE49-F238E27FC236}">
                <a16:creationId xmlns:a16="http://schemas.microsoft.com/office/drawing/2014/main" id="{95979134-01F6-4B8B-B840-6B977E6D8B5C}"/>
              </a:ext>
            </a:extLst>
          </p:cNvPr>
          <p:cNvGrpSpPr/>
          <p:nvPr/>
        </p:nvGrpSpPr>
        <p:grpSpPr>
          <a:xfrm rot="16200000">
            <a:off x="11364625" y="5329959"/>
            <a:ext cx="420427" cy="422326"/>
            <a:chOff x="0" y="0"/>
            <a:chExt cx="420425" cy="422325"/>
          </a:xfrm>
        </p:grpSpPr>
        <p:sp>
          <p:nvSpPr>
            <p:cNvPr id="44" name="Кружок">
              <a:extLst>
                <a:ext uri="{FF2B5EF4-FFF2-40B4-BE49-F238E27FC236}">
                  <a16:creationId xmlns:a16="http://schemas.microsoft.com/office/drawing/2014/main" id="{77D40409-9F0B-48F0-A4D9-FC155FC5A032}"/>
                </a:ext>
              </a:extLst>
            </p:cNvPr>
            <p:cNvSpPr/>
            <p:nvPr/>
          </p:nvSpPr>
          <p:spPr>
            <a:xfrm>
              <a:off x="0" y="0"/>
              <a:ext cx="420425" cy="422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4D80"/>
              </a:solidFill>
              <a:prstDash val="solid"/>
              <a:round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" name="Овал">
              <a:extLst>
                <a:ext uri="{FF2B5EF4-FFF2-40B4-BE49-F238E27FC236}">
                  <a16:creationId xmlns:a16="http://schemas.microsoft.com/office/drawing/2014/main" id="{BC4D934B-9400-4630-8267-D26894A9909C}"/>
                </a:ext>
              </a:extLst>
            </p:cNvPr>
            <p:cNvSpPr/>
            <p:nvPr/>
          </p:nvSpPr>
          <p:spPr>
            <a:xfrm>
              <a:off x="55359" y="60003"/>
              <a:ext cx="285323" cy="290126"/>
            </a:xfrm>
            <a:prstGeom prst="ellipse">
              <a:avLst/>
            </a:prstGeom>
            <a:gradFill flip="none" rotWithShape="1">
              <a:gsLst>
                <a:gs pos="0">
                  <a:srgbClr val="0076BA"/>
                </a:gs>
                <a:gs pos="100000">
                  <a:srgbClr val="004D8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55" name="Сгруппировать">
            <a:extLst>
              <a:ext uri="{FF2B5EF4-FFF2-40B4-BE49-F238E27FC236}">
                <a16:creationId xmlns:a16="http://schemas.microsoft.com/office/drawing/2014/main" id="{CA34E93A-F527-4C1B-9070-BDCAF52969ED}"/>
              </a:ext>
            </a:extLst>
          </p:cNvPr>
          <p:cNvGrpSpPr/>
          <p:nvPr/>
        </p:nvGrpSpPr>
        <p:grpSpPr>
          <a:xfrm rot="16200000">
            <a:off x="11329006" y="7361160"/>
            <a:ext cx="420427" cy="422326"/>
            <a:chOff x="0" y="0"/>
            <a:chExt cx="420425" cy="422325"/>
          </a:xfrm>
        </p:grpSpPr>
        <p:sp>
          <p:nvSpPr>
            <p:cNvPr id="56" name="Кружок">
              <a:extLst>
                <a:ext uri="{FF2B5EF4-FFF2-40B4-BE49-F238E27FC236}">
                  <a16:creationId xmlns:a16="http://schemas.microsoft.com/office/drawing/2014/main" id="{5064DA43-BA7C-444C-94A7-811A6F9877AD}"/>
                </a:ext>
              </a:extLst>
            </p:cNvPr>
            <p:cNvSpPr/>
            <p:nvPr/>
          </p:nvSpPr>
          <p:spPr>
            <a:xfrm>
              <a:off x="0" y="0"/>
              <a:ext cx="420425" cy="422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4D80"/>
              </a:solidFill>
              <a:prstDash val="solid"/>
              <a:round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" name="Овал">
              <a:extLst>
                <a:ext uri="{FF2B5EF4-FFF2-40B4-BE49-F238E27FC236}">
                  <a16:creationId xmlns:a16="http://schemas.microsoft.com/office/drawing/2014/main" id="{17608DBF-3C53-4899-B5B1-419ED6F8A590}"/>
                </a:ext>
              </a:extLst>
            </p:cNvPr>
            <p:cNvSpPr/>
            <p:nvPr/>
          </p:nvSpPr>
          <p:spPr>
            <a:xfrm>
              <a:off x="55359" y="78291"/>
              <a:ext cx="285323" cy="290126"/>
            </a:xfrm>
            <a:prstGeom prst="ellipse">
              <a:avLst/>
            </a:prstGeom>
            <a:gradFill flip="none" rotWithShape="1">
              <a:gsLst>
                <a:gs pos="0">
                  <a:srgbClr val="0076BA"/>
                </a:gs>
                <a:gs pos="100000">
                  <a:srgbClr val="004D8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0486" tIns="90486" rIns="90486" bIns="90486" numCol="1" anchor="ctr">
              <a:noAutofit/>
            </a:bodyPr>
            <a:lstStyle/>
            <a:p>
              <a:pPr defTabSz="1828800">
                <a:lnSpc>
                  <a:spcPct val="100000"/>
                </a:lnSpc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E7237D3-E465-4577-897D-655544F38E48}"/>
              </a:ext>
            </a:extLst>
          </p:cNvPr>
          <p:cNvSpPr txBox="1"/>
          <p:nvPr/>
        </p:nvSpPr>
        <p:spPr>
          <a:xfrm>
            <a:off x="12307791" y="4922536"/>
            <a:ext cx="7608917" cy="12371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Налогоплательщик не находится в процессе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реорганизации или ликвидации 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6240CB-FD20-41C9-800D-D95FC8B75A1E}"/>
              </a:ext>
            </a:extLst>
          </p:cNvPr>
          <p:cNvSpPr txBox="1"/>
          <p:nvPr/>
        </p:nvSpPr>
        <p:spPr>
          <a:xfrm>
            <a:off x="12307791" y="6465766"/>
            <a:ext cx="8054552" cy="2788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В отношении налогоплательщика не 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возбуждено производство по делу о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несостоятельности (банкротстве) в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соответствии с законодательством Российской</a:t>
            </a:r>
          </a:p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Федерации о несостоятельности (банкротстве)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9E17698-E5D9-4ADB-846C-62F8163F8A17}"/>
              </a:ext>
            </a:extLst>
          </p:cNvPr>
          <p:cNvCxnSpPr/>
          <p:nvPr/>
        </p:nvCxnSpPr>
        <p:spPr>
          <a:xfrm>
            <a:off x="6887562" y="10935449"/>
            <a:ext cx="5523009" cy="0"/>
          </a:xfrm>
          <a:prstGeom prst="line">
            <a:avLst/>
          </a:prstGeom>
          <a:noFill/>
          <a:ln w="25400" cap="flat">
            <a:solidFill>
              <a:schemeClr val="accent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3DA1333-0492-4133-9F4F-B939B3F43D77}"/>
              </a:ext>
            </a:extLst>
          </p:cNvPr>
          <p:cNvSpPr txBox="1"/>
          <p:nvPr/>
        </p:nvSpPr>
        <p:spPr>
          <a:xfrm>
            <a:off x="6756867" y="11256750"/>
            <a:ext cx="13591324" cy="75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0540" tIns="100540" rIns="100540" bIns="10054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rgbClr val="004D8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Данные послабления действуют </a:t>
            </a:r>
            <a:r>
              <a:rPr lang="ru-RU" sz="3000" dirty="0"/>
              <a:t>за налоговые периоды </a:t>
            </a:r>
            <a:r>
              <a:rPr lang="ru-RU" sz="3000" b="1" u="sng" dirty="0"/>
              <a:t>2022</a:t>
            </a:r>
            <a:r>
              <a:rPr lang="ru-RU" sz="3000" dirty="0"/>
              <a:t> и </a:t>
            </a:r>
            <a:r>
              <a:rPr lang="ru-RU" sz="3000" b="1" u="sng" dirty="0"/>
              <a:t>2023</a:t>
            </a:r>
            <a:r>
              <a:rPr lang="ru-RU" sz="3000" dirty="0"/>
              <a:t> годов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4D8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Кружок">
            <a:extLst>
              <a:ext uri="{FF2B5EF4-FFF2-40B4-BE49-F238E27FC236}">
                <a16:creationId xmlns:a16="http://schemas.microsoft.com/office/drawing/2014/main" id="{50C413CA-48FB-40E2-8279-421B76620D3C}"/>
              </a:ext>
            </a:extLst>
          </p:cNvPr>
          <p:cNvSpPr/>
          <p:nvPr/>
        </p:nvSpPr>
        <p:spPr>
          <a:xfrm>
            <a:off x="23225230" y="12775402"/>
            <a:ext cx="774703" cy="774703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90486" tIns="90486" rIns="90486" bIns="90486" anchor="ctr"/>
          <a:lstStyle/>
          <a:p>
            <a:pPr algn="ctr" defTabSz="1828800">
              <a:lnSpc>
                <a:spcPct val="100000"/>
              </a:lnSpc>
              <a:defRPr sz="3600"/>
            </a:pPr>
            <a:r>
              <a:rPr lang="ru-RU" dirty="0"/>
              <a:t>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4276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004D80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0486" tIns="90486" rIns="90486" bIns="9048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0540" tIns="100540" rIns="100540" bIns="10054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0" u="none" strike="noStrike" cap="none" spc="0" normalizeH="0" baseline="0">
            <a:ln>
              <a:noFill/>
            </a:ln>
            <a:solidFill>
              <a:srgbClr val="004D8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0486" tIns="90486" rIns="90486" bIns="9048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0540" tIns="100540" rIns="100540" bIns="10054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0" u="none" strike="noStrike" cap="none" spc="0" normalizeH="0" baseline="0">
            <a:ln>
              <a:noFill/>
            </a:ln>
            <a:solidFill>
              <a:srgbClr val="004D8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510</Words>
  <Application>Microsoft Office PowerPoint</Application>
  <PresentationFormat>Произвольный</PresentationFormat>
  <Paragraphs>110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DIN Alternate Bold</vt:lpstr>
      <vt:lpstr>Helvetica</vt:lpstr>
      <vt:lpstr>Helvetica Light</vt:lpstr>
      <vt:lpstr>Lucida Grande</vt:lpstr>
      <vt:lpstr>Roboto Condensed</vt:lpstr>
      <vt:lpstr>Trebuchet MS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Юрьев Александр Викторович</cp:lastModifiedBy>
  <cp:revision>51</cp:revision>
  <cp:lastPrinted>2022-05-23T11:21:14Z</cp:lastPrinted>
  <dcterms:modified xsi:type="dcterms:W3CDTF">2022-05-23T12:17:38Z</dcterms:modified>
</cp:coreProperties>
</file>