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25"/>
  </p:notesMasterIdLst>
  <p:sldIdLst>
    <p:sldId id="283" r:id="rId2"/>
    <p:sldId id="370" r:id="rId3"/>
    <p:sldId id="359" r:id="rId4"/>
    <p:sldId id="387" r:id="rId5"/>
    <p:sldId id="389" r:id="rId6"/>
    <p:sldId id="390" r:id="rId7"/>
    <p:sldId id="393" r:id="rId8"/>
    <p:sldId id="394" r:id="rId9"/>
    <p:sldId id="395" r:id="rId10"/>
    <p:sldId id="401" r:id="rId11"/>
    <p:sldId id="402" r:id="rId12"/>
    <p:sldId id="403" r:id="rId13"/>
    <p:sldId id="404" r:id="rId14"/>
    <p:sldId id="406" r:id="rId15"/>
    <p:sldId id="408" r:id="rId16"/>
    <p:sldId id="407" r:id="rId17"/>
    <p:sldId id="409" r:id="rId18"/>
    <p:sldId id="396" r:id="rId19"/>
    <p:sldId id="397" r:id="rId20"/>
    <p:sldId id="398" r:id="rId21"/>
    <p:sldId id="399" r:id="rId22"/>
    <p:sldId id="400" r:id="rId23"/>
    <p:sldId id="287" r:id="rId24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649E20B-4C8D-43E3-BE55-1CB3F1BE9423}">
          <p14:sldIdLst>
            <p14:sldId id="283"/>
            <p14:sldId id="370"/>
            <p14:sldId id="359"/>
            <p14:sldId id="387"/>
            <p14:sldId id="389"/>
            <p14:sldId id="390"/>
            <p14:sldId id="393"/>
            <p14:sldId id="394"/>
            <p14:sldId id="395"/>
            <p14:sldId id="401"/>
            <p14:sldId id="402"/>
            <p14:sldId id="403"/>
            <p14:sldId id="404"/>
            <p14:sldId id="406"/>
            <p14:sldId id="408"/>
            <p14:sldId id="407"/>
            <p14:sldId id="409"/>
            <p14:sldId id="396"/>
            <p14:sldId id="397"/>
            <p14:sldId id="398"/>
            <p14:sldId id="399"/>
            <p14:sldId id="400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сянюк Алексей Александрович" initials="КАА" lastIdx="2" clrIdx="0"/>
  <p:cmAuthor id="2" name="Воробьев Алексей Максимович" initials="ВАМ" lastIdx="3" clrIdx="1"/>
  <p:cmAuthor id="3" name="Шмелев Алексей Константинович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509C"/>
    <a:srgbClr val="0056A2"/>
    <a:srgbClr val="0068B3"/>
    <a:srgbClr val="0073BE"/>
    <a:srgbClr val="005AA6"/>
    <a:srgbClr val="B0C3DB"/>
    <a:srgbClr val="17375E"/>
    <a:srgbClr val="0E4479"/>
    <a:srgbClr val="006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4" autoAdjust="0"/>
    <p:restoredTop sz="96332" autoAdjust="0"/>
  </p:normalViewPr>
  <p:slideViewPr>
    <p:cSldViewPr>
      <p:cViewPr varScale="1">
        <p:scale>
          <a:sx n="90" d="100"/>
          <a:sy n="90" d="100"/>
        </p:scale>
        <p:origin x="102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2971800" cy="496332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20" y="4"/>
            <a:ext cx="2971800" cy="496332"/>
          </a:xfrm>
          <a:prstGeom prst="rect">
            <a:avLst/>
          </a:prstGeom>
        </p:spPr>
        <p:txBody>
          <a:bodyPr vert="horz" lIns="92433" tIns="46216" rIns="92433" bIns="46216" rtlCol="0"/>
          <a:lstStyle>
            <a:lvl1pPr algn="r">
              <a:defRPr sz="1200"/>
            </a:lvl1pPr>
          </a:lstStyle>
          <a:p>
            <a:fld id="{851BFEE2-8C22-486B-B394-4F571AC208F5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3" tIns="46216" rIns="92433" bIns="462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7"/>
            <a:ext cx="5486400" cy="4466988"/>
          </a:xfrm>
          <a:prstGeom prst="rect">
            <a:avLst/>
          </a:prstGeom>
        </p:spPr>
        <p:txBody>
          <a:bodyPr vert="horz" lIns="92433" tIns="46216" rIns="92433" bIns="462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9428587"/>
            <a:ext cx="2971800" cy="496332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20" y="9428587"/>
            <a:ext cx="2971800" cy="496332"/>
          </a:xfrm>
          <a:prstGeom prst="rect">
            <a:avLst/>
          </a:prstGeom>
        </p:spPr>
        <p:txBody>
          <a:bodyPr vert="horz" lIns="92433" tIns="46216" rIns="92433" bIns="46216" rtlCol="0" anchor="b"/>
          <a:lstStyle>
            <a:lvl1pPr algn="r">
              <a:defRPr sz="1200"/>
            </a:lvl1pPr>
          </a:lstStyle>
          <a:p>
            <a:fld id="{3DCD607D-6DB4-4588-82CA-05EC035AD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23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402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712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984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64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315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377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137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3974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35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83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39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90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41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0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30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581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864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919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22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4E5C1-AED2-4979-A23C-820A6BC0752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7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" y="1591"/>
            <a:ext cx="1218988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363691"/>
            <a:ext cx="103632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865834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32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07" indent="0">
              <a:buNone/>
              <a:defRPr sz="2800"/>
            </a:lvl2pPr>
            <a:lvl3pPr marL="914216" indent="0">
              <a:buNone/>
              <a:defRPr sz="2400"/>
            </a:lvl3pPr>
            <a:lvl4pPr marL="1371324" indent="0">
              <a:buNone/>
              <a:defRPr sz="2000"/>
            </a:lvl4pPr>
            <a:lvl5pPr marL="1828432" indent="0">
              <a:buNone/>
              <a:defRPr sz="2000"/>
            </a:lvl5pPr>
            <a:lvl6pPr marL="2285539" indent="0">
              <a:buNone/>
              <a:defRPr sz="2000"/>
            </a:lvl6pPr>
            <a:lvl7pPr marL="2742647" indent="0">
              <a:buNone/>
              <a:defRPr sz="2000"/>
            </a:lvl7pPr>
            <a:lvl8pPr marL="3199755" indent="0">
              <a:buNone/>
              <a:defRPr sz="2000"/>
            </a:lvl8pPr>
            <a:lvl9pPr marL="3656863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6" indent="0">
              <a:buNone/>
              <a:defRPr sz="1000"/>
            </a:lvl3pPr>
            <a:lvl4pPr marL="1371324" indent="0">
              <a:buNone/>
              <a:defRPr sz="900"/>
            </a:lvl4pPr>
            <a:lvl5pPr marL="1828432" indent="0">
              <a:buNone/>
              <a:defRPr sz="900"/>
            </a:lvl5pPr>
            <a:lvl6pPr marL="2285539" indent="0">
              <a:buNone/>
              <a:defRPr sz="900"/>
            </a:lvl6pPr>
            <a:lvl7pPr marL="2742647" indent="0">
              <a:buNone/>
              <a:defRPr sz="900"/>
            </a:lvl7pPr>
            <a:lvl8pPr marL="3199755" indent="0">
              <a:buNone/>
              <a:defRPr sz="900"/>
            </a:lvl8pPr>
            <a:lvl9pPr marL="365686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333E6-6B9D-45C5-80AC-9FEA02D3D99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4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BC9E-C8DB-4E98-B502-6E40796A294F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42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337931" y="303213"/>
            <a:ext cx="3206751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3317" y="303213"/>
            <a:ext cx="9421283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0E4C7-E392-431E-BAA7-5DECF0DD72B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5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" y="1588"/>
            <a:ext cx="1218988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/>
        </p:nvSpPr>
        <p:spPr>
          <a:xfrm>
            <a:off x="7901519" y="5127625"/>
            <a:ext cx="1231900" cy="376238"/>
          </a:xfrm>
          <a:prstGeom prst="rect">
            <a:avLst/>
          </a:prstGeom>
          <a:noFill/>
        </p:spPr>
        <p:txBody>
          <a:bodyPr lIns="80147" tIns="40075" rIns="80147" bIns="40075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8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6862" y="1606877"/>
            <a:ext cx="9760919" cy="4829253"/>
          </a:xfrm>
        </p:spPr>
        <p:txBody>
          <a:bodyPr/>
          <a:lstStyle>
            <a:lvl1pPr marL="318633" indent="0">
              <a:buFontTx/>
              <a:buNone/>
              <a:defRPr b="1">
                <a:latin typeface="+mj-lt"/>
              </a:defRPr>
            </a:lvl1pPr>
            <a:lvl2pPr marL="315851" indent="2783">
              <a:defRPr>
                <a:latin typeface="+mj-lt"/>
              </a:defRPr>
            </a:lvl2pPr>
            <a:lvl3pPr marL="550998" indent="-228192">
              <a:tabLst/>
              <a:defRPr>
                <a:latin typeface="+mj-lt"/>
              </a:defRPr>
            </a:lvl3pPr>
            <a:lvl4pPr marL="0" indent="315851">
              <a:lnSpc>
                <a:spcPts val="1579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9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96849" y="501091"/>
            <a:ext cx="9782923" cy="1105803"/>
          </a:xfrm>
        </p:spPr>
        <p:txBody>
          <a:bodyPr/>
          <a:lstStyle>
            <a:lvl1pPr marL="0" marR="0" indent="0" defTabSz="9142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AC7B-5B8F-42B3-88A7-3F729EE1627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8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21"/>
            <a:ext cx="12189884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6862" y="1606877"/>
            <a:ext cx="9760919" cy="4829253"/>
          </a:xfrm>
        </p:spPr>
        <p:txBody>
          <a:bodyPr/>
          <a:lstStyle>
            <a:lvl1pPr marL="318633" indent="0">
              <a:buFontTx/>
              <a:buNone/>
              <a:defRPr b="1">
                <a:latin typeface="+mj-lt"/>
              </a:defRPr>
            </a:lvl1pPr>
            <a:lvl2pPr marL="318633" indent="0">
              <a:defRPr>
                <a:latin typeface="+mj-lt"/>
              </a:defRPr>
            </a:lvl2pPr>
            <a:lvl3pPr marL="550998" indent="-228192">
              <a:defRPr>
                <a:latin typeface="+mj-lt"/>
              </a:defRPr>
            </a:lvl3pPr>
            <a:lvl4pPr marL="0" indent="315851">
              <a:defRPr>
                <a:latin typeface="+mj-lt"/>
              </a:defRPr>
            </a:lvl4pPr>
            <a:lvl5pPr marL="1257834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95903" y="501091"/>
            <a:ext cx="9783868" cy="1105803"/>
          </a:xfrm>
        </p:spPr>
        <p:txBody>
          <a:bodyPr/>
          <a:lstStyle>
            <a:lvl1pPr marL="0" marR="0" indent="0" defTabSz="9142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35318-44FE-42B3-B076-75DF83B42F6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62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20"/>
            <a:ext cx="12189884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62" y="1012506"/>
            <a:ext cx="976091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6862" y="3429720"/>
            <a:ext cx="976091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DFE3-7A53-4F7F-A028-F1C18AD9DB6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5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" y="1588"/>
            <a:ext cx="1218988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49" y="501068"/>
            <a:ext cx="9782923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96848" y="1606874"/>
            <a:ext cx="4827685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19933" y="1606874"/>
            <a:ext cx="4859863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476B-D5B1-4B47-946C-59DED4F891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7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45" y="501067"/>
            <a:ext cx="10485555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6870" y="1606872"/>
            <a:ext cx="4899671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6" indent="0">
              <a:buNone/>
              <a:defRPr sz="1800" b="1"/>
            </a:lvl3pPr>
            <a:lvl4pPr marL="1371324" indent="0">
              <a:buNone/>
              <a:defRPr sz="1600" b="1"/>
            </a:lvl4pPr>
            <a:lvl5pPr marL="1828432" indent="0">
              <a:buNone/>
              <a:defRPr sz="1600" b="1"/>
            </a:lvl5pPr>
            <a:lvl6pPr marL="2285539" indent="0">
              <a:buNone/>
              <a:defRPr sz="1600" b="1"/>
            </a:lvl6pPr>
            <a:lvl7pPr marL="2742647" indent="0">
              <a:buNone/>
              <a:defRPr sz="1600" b="1"/>
            </a:lvl7pPr>
            <a:lvl8pPr marL="3199755" indent="0">
              <a:buNone/>
              <a:defRPr sz="1600" b="1"/>
            </a:lvl8pPr>
            <a:lvl9pPr marL="365686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96870" y="2174876"/>
            <a:ext cx="4899671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96133" y="1606872"/>
            <a:ext cx="4783767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7" indent="0">
              <a:buNone/>
              <a:defRPr sz="2000" b="1"/>
            </a:lvl2pPr>
            <a:lvl3pPr marL="914216" indent="0">
              <a:buNone/>
              <a:defRPr sz="1800" b="1"/>
            </a:lvl3pPr>
            <a:lvl4pPr marL="1371324" indent="0">
              <a:buNone/>
              <a:defRPr sz="1600" b="1"/>
            </a:lvl4pPr>
            <a:lvl5pPr marL="1828432" indent="0">
              <a:buNone/>
              <a:defRPr sz="1600" b="1"/>
            </a:lvl5pPr>
            <a:lvl6pPr marL="2285539" indent="0">
              <a:buNone/>
              <a:defRPr sz="1600" b="1"/>
            </a:lvl6pPr>
            <a:lvl7pPr marL="2742647" indent="0">
              <a:buNone/>
              <a:defRPr sz="1600" b="1"/>
            </a:lvl7pPr>
            <a:lvl8pPr marL="3199755" indent="0">
              <a:buNone/>
              <a:defRPr sz="1600" b="1"/>
            </a:lvl8pPr>
            <a:lvl9pPr marL="365686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96133" y="2188098"/>
            <a:ext cx="4783767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CA25-9ADD-4817-A661-78CBB166EE2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" y="1588"/>
            <a:ext cx="1218988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46" y="501068"/>
            <a:ext cx="10485555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C72F-CCD3-496E-9960-2ACE0AAD80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07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22001" y="5872163"/>
            <a:ext cx="755651" cy="654050"/>
          </a:xfrm>
        </p:spPr>
        <p:txBody>
          <a:bodyPr/>
          <a:lstStyle>
            <a:lvl1pPr algn="ctr">
              <a:defRPr sz="24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6BEFDE15-84C4-4FBA-8A92-D44ADA243BA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1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7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7" indent="0">
              <a:buNone/>
              <a:defRPr sz="1200"/>
            </a:lvl2pPr>
            <a:lvl3pPr marL="914216" indent="0">
              <a:buNone/>
              <a:defRPr sz="1000"/>
            </a:lvl3pPr>
            <a:lvl4pPr marL="1371324" indent="0">
              <a:buNone/>
              <a:defRPr sz="900"/>
            </a:lvl4pPr>
            <a:lvl5pPr marL="1828432" indent="0">
              <a:buNone/>
              <a:defRPr sz="900"/>
            </a:lvl5pPr>
            <a:lvl6pPr marL="2285539" indent="0">
              <a:buNone/>
              <a:defRPr sz="900"/>
            </a:lvl6pPr>
            <a:lvl7pPr marL="2742647" indent="0">
              <a:buNone/>
              <a:defRPr sz="900"/>
            </a:lvl7pPr>
            <a:lvl8pPr marL="3199755" indent="0">
              <a:buNone/>
              <a:defRPr sz="900"/>
            </a:lvl8pPr>
            <a:lvl9pPr marL="365686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3D4F-9A63-4A1B-A268-07038B2D0C1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2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 bwMode="auto">
          <a:xfrm>
            <a:off x="1087967" y="490538"/>
            <a:ext cx="9791700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7891" name="Текст 2"/>
          <p:cNvSpPr>
            <a:spLocks noGrp="1"/>
          </p:cNvSpPr>
          <p:nvPr>
            <p:ph type="body" idx="1"/>
          </p:nvPr>
        </p:nvSpPr>
        <p:spPr bwMode="auto">
          <a:xfrm>
            <a:off x="1087967" y="1600200"/>
            <a:ext cx="97917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547"/>
            <a:ext cx="28448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547"/>
            <a:ext cx="38608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099803" y="6042222"/>
            <a:ext cx="825500" cy="631825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lnSpc>
                <a:spcPts val="2104"/>
              </a:lnSpc>
              <a:defRPr sz="24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765679-BEBA-4483-A580-85B94F47C386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189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377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566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754" algn="l" defTabSz="912791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492" algn="l" defTabSz="912791" rtl="0" fontAlgn="base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492" algn="l" defTabSz="912791" rtl="0" fontAlgn="base">
        <a:spcBef>
          <a:spcPct val="20000"/>
        </a:spcBef>
        <a:spcAft>
          <a:spcPct val="0"/>
        </a:spcAft>
        <a:buFont typeface="Arial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872" indent="-227008" algn="l" defTabSz="912791" rtl="0" fontAlgn="base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14317" algn="just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269" algn="l" defTabSz="912791" rtl="0" fontAlgn="base">
        <a:lnSpc>
          <a:spcPts val="1575"/>
        </a:lnSpc>
        <a:spcBef>
          <a:spcPts val="351"/>
        </a:spcBef>
        <a:spcAft>
          <a:spcPct val="0"/>
        </a:spcAft>
        <a:buFont typeface="Arial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093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0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09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18" indent="-228554" algn="l" defTabSz="914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7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6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4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2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9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7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55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3" algn="l" defTabSz="914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26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2949749" y="3290972"/>
            <a:ext cx="6613192" cy="1135741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Arial Narrow" panose="020B0606020202030204" pitchFamily="34" charset="0"/>
                <a:cs typeface="Arial" pitchFamily="34" charset="0"/>
              </a:rPr>
              <a:t>Налоговый контроль правил КИК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94816" y="5630470"/>
            <a:ext cx="3168352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defTabSz="1043056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31904" y="836712"/>
            <a:ext cx="1800200" cy="158417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Изображение 10" descr="FNS_vizitka_for_rukovodstv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1904" y="692696"/>
            <a:ext cx="1872208" cy="194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530E1B00-6799-4D3C-BA23-BEEC410E1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7608" y="6162358"/>
            <a:ext cx="6400800" cy="450175"/>
          </a:xfrm>
        </p:spPr>
        <p:txBody>
          <a:bodyPr>
            <a:normAutofit/>
          </a:bodyPr>
          <a:lstStyle/>
          <a:p>
            <a:r>
              <a:rPr lang="ru-RU" sz="1600" dirty="0"/>
              <a:t>Москва, 2022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2A255D5-D7F2-41F6-87C9-F7E29813E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554" y="2420888"/>
            <a:ext cx="7344816" cy="8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02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ДОКУМЕНТАЛЬНОЕ ПОДТВЕРЖДЕНИЕ ОСВОБОЖДЕНИЯ ПРИБЫЛИ КИК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ОТ НАЛОГООБЛОЖЕНИЯ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10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50CE9A7-02F3-41CF-86B6-1B9F50DEB756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Рисунок 72">
            <a:extLst>
              <a:ext uri="{FF2B5EF4-FFF2-40B4-BE49-F238E27FC236}">
                <a16:creationId xmlns:a16="http://schemas.microsoft.com/office/drawing/2014/main" id="{C376247E-3FE0-403A-BC49-BDD03E4BDC4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400000">
            <a:off x="123728" y="4156941"/>
            <a:ext cx="5328000" cy="9681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:a16="http://schemas.microsoft.com/office/drawing/2014/main" id="{84790D1C-1672-42D7-8A02-F611106EDA7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33455" y="2578415"/>
            <a:ext cx="2664000" cy="4847"/>
          </a:xfrm>
          <a:prstGeom prst="rect">
            <a:avLst/>
          </a:prstGeom>
        </p:spPr>
      </p:pic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F7BFE6EF-C38F-48B4-AB57-81EE0AB1263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9352" y="3801650"/>
            <a:ext cx="2664000" cy="4847"/>
          </a:xfrm>
          <a:prstGeom prst="rect">
            <a:avLst/>
          </a:prstGeom>
        </p:spPr>
      </p:pic>
      <p:pic>
        <p:nvPicPr>
          <p:cNvPr id="85" name="Рисунок 84">
            <a:extLst>
              <a:ext uri="{FF2B5EF4-FFF2-40B4-BE49-F238E27FC236}">
                <a16:creationId xmlns:a16="http://schemas.microsoft.com/office/drawing/2014/main" id="{519BD59C-D22F-4DFA-8388-62AE76903F1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176" y="4374460"/>
            <a:ext cx="2664000" cy="4847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B6DA2F24-0F86-49C2-A472-CA3D2A42CDA1}"/>
              </a:ext>
            </a:extLst>
          </p:cNvPr>
          <p:cNvGrpSpPr/>
          <p:nvPr/>
        </p:nvGrpSpPr>
        <p:grpSpPr>
          <a:xfrm>
            <a:off x="551598" y="1497781"/>
            <a:ext cx="11017010" cy="5204374"/>
            <a:chOff x="551598" y="1501003"/>
            <a:chExt cx="11017010" cy="5204374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34C34AB1-82E2-41F5-BB6C-0C2A87B29E96}"/>
                </a:ext>
              </a:extLst>
            </p:cNvPr>
            <p:cNvGrpSpPr/>
            <p:nvPr/>
          </p:nvGrpSpPr>
          <p:grpSpPr>
            <a:xfrm>
              <a:off x="551598" y="1801717"/>
              <a:ext cx="10608556" cy="902556"/>
              <a:chOff x="573801" y="1682480"/>
              <a:chExt cx="10608556" cy="902556"/>
            </a:xfrm>
          </p:grpSpPr>
          <p:sp>
            <p:nvSpPr>
              <p:cNvPr id="42" name="Rectangle 2">
                <a:extLst>
                  <a:ext uri="{FF2B5EF4-FFF2-40B4-BE49-F238E27FC236}">
                    <a16:creationId xmlns:a16="http://schemas.microsoft.com/office/drawing/2014/main" id="{F23458F5-73E4-443A-A9AC-9980A8DA8608}"/>
                  </a:ext>
                </a:extLst>
              </p:cNvPr>
              <p:cNvSpPr/>
              <p:nvPr/>
            </p:nvSpPr>
            <p:spPr>
              <a:xfrm>
                <a:off x="573801" y="1720731"/>
                <a:ext cx="125779" cy="295693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Группа 42">
                <a:extLst>
                  <a:ext uri="{FF2B5EF4-FFF2-40B4-BE49-F238E27FC236}">
                    <a16:creationId xmlns:a16="http://schemas.microsoft.com/office/drawing/2014/main" id="{D1FDCFF7-1B68-46C9-86EC-1E56FFFAB091}"/>
                  </a:ext>
                </a:extLst>
              </p:cNvPr>
              <p:cNvGrpSpPr/>
              <p:nvPr/>
            </p:nvGrpSpPr>
            <p:grpSpPr>
              <a:xfrm>
                <a:off x="636691" y="1682480"/>
                <a:ext cx="10545666" cy="902556"/>
                <a:chOff x="644747" y="3042164"/>
                <a:chExt cx="10545666" cy="1159986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FC50DF9-0175-41A3-87A1-6377C5E5ADBB}"/>
                    </a:ext>
                  </a:extLst>
                </p:cNvPr>
                <p:cNvSpPr txBox="1"/>
                <p:nvPr/>
              </p:nvSpPr>
              <p:spPr>
                <a:xfrm>
                  <a:off x="644747" y="3042164"/>
                  <a:ext cx="1797287" cy="435118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>
                  <a:defPPr>
                    <a:defRPr lang="ru-RU"/>
                  </a:defPPr>
                  <a:lvl1pPr>
                    <a:defRPr sz="1400">
                      <a:solidFill>
                        <a:srgbClr val="0058A4"/>
                      </a:solidFill>
                      <a:latin typeface="Arial Narrow" panose="020B0606020202030204" pitchFamily="34" charset="0"/>
                    </a:defRPr>
                  </a:lvl1pPr>
                </a:lstStyle>
                <a:p>
                  <a:r>
                    <a:rPr lang="ru-RU" dirty="0"/>
                    <a:t>ПП. 3 П. 1 СТ. 25.13 </a:t>
                  </a:r>
                  <a:endParaRPr lang="en-US" dirty="0"/>
                </a:p>
              </p:txBody>
            </p:sp>
            <p:sp>
              <p:nvSpPr>
                <p:cNvPr id="46" name="Rectangle 5">
                  <a:extLst>
                    <a:ext uri="{FF2B5EF4-FFF2-40B4-BE49-F238E27FC236}">
                      <a16:creationId xmlns:a16="http://schemas.microsoft.com/office/drawing/2014/main" id="{F222321D-EA6E-4DEF-9536-357674490ED0}"/>
                    </a:ext>
                  </a:extLst>
                </p:cNvPr>
                <p:cNvSpPr/>
                <p:nvPr/>
              </p:nvSpPr>
              <p:spPr>
                <a:xfrm>
                  <a:off x="2765913" y="3061973"/>
                  <a:ext cx="8424500" cy="1140177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</a:ln>
                <a:effectLst/>
              </p:spPr>
              <p:txBody>
                <a:bodyPr lIns="91440" tIns="0" rIns="91440" bIns="0" rtlCol="0" anchor="t"/>
                <a:lstStyle/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подтверждение статуса налогового резидентства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копия финансовой отчетности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расчеты показателей П, П1, П2, Н, корректировки показателя Н, эффективной ставки налогообложения доходов;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копия налоговой декларации/уведомление налогового органа, отражающие суммы уплаченных налогов</a:t>
                  </a:r>
                </a:p>
                <a:p>
                  <a:endParaRPr lang="ru-RU" sz="1200" dirty="0">
                    <a:latin typeface="Arial Narrow" panose="020B0606020202030204" pitchFamily="34" charset="0"/>
                  </a:endParaRPr>
                </a:p>
              </p:txBody>
            </p:sp>
          </p:grpSp>
        </p:grpSp>
        <p:grpSp>
          <p:nvGrpSpPr>
            <p:cNvPr id="47" name="Группа 46">
              <a:extLst>
                <a:ext uri="{FF2B5EF4-FFF2-40B4-BE49-F238E27FC236}">
                  <a16:creationId xmlns:a16="http://schemas.microsoft.com/office/drawing/2014/main" id="{D64E437C-259E-47B8-BBE3-C3BFA216922B}"/>
                </a:ext>
              </a:extLst>
            </p:cNvPr>
            <p:cNvGrpSpPr/>
            <p:nvPr/>
          </p:nvGrpSpPr>
          <p:grpSpPr>
            <a:xfrm>
              <a:off x="551598" y="2592598"/>
              <a:ext cx="10609204" cy="438048"/>
              <a:chOff x="573801" y="1697866"/>
              <a:chExt cx="10609204" cy="438048"/>
            </a:xfrm>
          </p:grpSpPr>
          <p:sp>
            <p:nvSpPr>
              <p:cNvPr id="53" name="Rectangle 2">
                <a:extLst>
                  <a:ext uri="{FF2B5EF4-FFF2-40B4-BE49-F238E27FC236}">
                    <a16:creationId xmlns:a16="http://schemas.microsoft.com/office/drawing/2014/main" id="{3D7B7F54-9278-4852-A78A-E3B064C33712}"/>
                  </a:ext>
                </a:extLst>
              </p:cNvPr>
              <p:cNvSpPr/>
              <p:nvPr/>
            </p:nvSpPr>
            <p:spPr>
              <a:xfrm>
                <a:off x="573801" y="1720731"/>
                <a:ext cx="125779" cy="295693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Группа 53">
                <a:extLst>
                  <a:ext uri="{FF2B5EF4-FFF2-40B4-BE49-F238E27FC236}">
                    <a16:creationId xmlns:a16="http://schemas.microsoft.com/office/drawing/2014/main" id="{964ABC9D-350D-41E5-82EF-567153A1D864}"/>
                  </a:ext>
                </a:extLst>
              </p:cNvPr>
              <p:cNvGrpSpPr/>
              <p:nvPr/>
            </p:nvGrpSpPr>
            <p:grpSpPr>
              <a:xfrm>
                <a:off x="636691" y="1697866"/>
                <a:ext cx="10546314" cy="438048"/>
                <a:chOff x="644747" y="3061941"/>
                <a:chExt cx="10546314" cy="562990"/>
              </a:xfrm>
            </p:grpSpPr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180DF89-CCF3-451D-A89E-09B0F3613F37}"/>
                    </a:ext>
                  </a:extLst>
                </p:cNvPr>
                <p:cNvSpPr txBox="1"/>
                <p:nvPr/>
              </p:nvSpPr>
              <p:spPr>
                <a:xfrm>
                  <a:off x="644747" y="3061941"/>
                  <a:ext cx="2093843" cy="395563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r>
                    <a:rPr lang="ru-RU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rPr>
                    <a:t>АБЗ. 2 ПП. 4 П. 1 СТ. 25.13 </a:t>
                  </a:r>
                  <a:endParaRPr lang="en-US" sz="1400" dirty="0">
                    <a:solidFill>
                      <a:srgbClr val="0058A4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56" name="Rectangle 5">
                  <a:extLst>
                    <a:ext uri="{FF2B5EF4-FFF2-40B4-BE49-F238E27FC236}">
                      <a16:creationId xmlns:a16="http://schemas.microsoft.com/office/drawing/2014/main" id="{9FD467A7-4EE8-4461-83E5-D0B9D5F69F9B}"/>
                    </a:ext>
                  </a:extLst>
                </p:cNvPr>
                <p:cNvSpPr/>
                <p:nvPr/>
              </p:nvSpPr>
              <p:spPr>
                <a:xfrm>
                  <a:off x="2766561" y="3080160"/>
                  <a:ext cx="8424500" cy="544771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</a:ln>
                <a:effectLst/>
              </p:spPr>
              <p:txBody>
                <a:bodyPr lIns="91440" tIns="0" rIns="91440" bIns="0" rtlCol="0" anchor="t"/>
                <a:lstStyle/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копия финансовой отчетности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расчет доли пассивных доходов</a:t>
                  </a:r>
                </a:p>
                <a:p>
                  <a:endParaRPr lang="ru-RU" sz="1400" dirty="0">
                    <a:latin typeface="Arial Narrow" panose="020B0606020202030204" pitchFamily="34" charset="0"/>
                  </a:endParaRPr>
                </a:p>
              </p:txBody>
            </p:sp>
          </p:grpSp>
        </p:grpSp>
        <p:grpSp>
          <p:nvGrpSpPr>
            <p:cNvPr id="57" name="Группа 56">
              <a:extLst>
                <a:ext uri="{FF2B5EF4-FFF2-40B4-BE49-F238E27FC236}">
                  <a16:creationId xmlns:a16="http://schemas.microsoft.com/office/drawing/2014/main" id="{27544592-EEF3-4AC0-9C02-374E7170D6D1}"/>
                </a:ext>
              </a:extLst>
            </p:cNvPr>
            <p:cNvGrpSpPr/>
            <p:nvPr/>
          </p:nvGrpSpPr>
          <p:grpSpPr>
            <a:xfrm>
              <a:off x="551598" y="2995202"/>
              <a:ext cx="11017010" cy="802730"/>
              <a:chOff x="573801" y="1682481"/>
              <a:chExt cx="11017010" cy="802730"/>
            </a:xfrm>
          </p:grpSpPr>
          <p:sp>
            <p:nvSpPr>
              <p:cNvPr id="58" name="Rectangle 2">
                <a:extLst>
                  <a:ext uri="{FF2B5EF4-FFF2-40B4-BE49-F238E27FC236}">
                    <a16:creationId xmlns:a16="http://schemas.microsoft.com/office/drawing/2014/main" id="{F3762075-01E9-47C6-9B6D-E3322F2FBCD3}"/>
                  </a:ext>
                </a:extLst>
              </p:cNvPr>
              <p:cNvSpPr/>
              <p:nvPr/>
            </p:nvSpPr>
            <p:spPr>
              <a:xfrm>
                <a:off x="573801" y="1720731"/>
                <a:ext cx="125779" cy="295693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Группа 58">
                <a:extLst>
                  <a:ext uri="{FF2B5EF4-FFF2-40B4-BE49-F238E27FC236}">
                    <a16:creationId xmlns:a16="http://schemas.microsoft.com/office/drawing/2014/main" id="{15C5BEE2-8C0D-4917-A113-AE923ABF4E93}"/>
                  </a:ext>
                </a:extLst>
              </p:cNvPr>
              <p:cNvGrpSpPr/>
              <p:nvPr/>
            </p:nvGrpSpPr>
            <p:grpSpPr>
              <a:xfrm>
                <a:off x="636691" y="1682481"/>
                <a:ext cx="10954120" cy="802730"/>
                <a:chOff x="644747" y="3042164"/>
                <a:chExt cx="10954120" cy="1031687"/>
              </a:xfrm>
            </p:grpSpPr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9F0B6B2B-B384-4748-AD91-6F5C18B1A161}"/>
                    </a:ext>
                  </a:extLst>
                </p:cNvPr>
                <p:cNvSpPr txBox="1"/>
                <p:nvPr/>
              </p:nvSpPr>
              <p:spPr>
                <a:xfrm>
                  <a:off x="644747" y="3042164"/>
                  <a:ext cx="2539478" cy="435118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>
                  <a:defPPr>
                    <a:defRPr lang="ru-RU"/>
                  </a:defPPr>
                  <a:lvl1pPr>
                    <a:defRPr sz="1400">
                      <a:solidFill>
                        <a:srgbClr val="0058A4"/>
                      </a:solidFill>
                      <a:latin typeface="Arial Narrow" panose="020B0606020202030204" pitchFamily="34" charset="0"/>
                    </a:defRPr>
                  </a:lvl1pPr>
                </a:lstStyle>
                <a:p>
                  <a:r>
                    <a:rPr lang="ru-RU" dirty="0"/>
                    <a:t>АБЗ. 3, 4 ПП. 4 П. 1 СТ. 25.13 </a:t>
                  </a:r>
                  <a:endParaRPr lang="en-US" dirty="0"/>
                </a:p>
              </p:txBody>
            </p:sp>
            <p:sp>
              <p:nvSpPr>
                <p:cNvPr id="61" name="Rectangle 5">
                  <a:extLst>
                    <a:ext uri="{FF2B5EF4-FFF2-40B4-BE49-F238E27FC236}">
                      <a16:creationId xmlns:a16="http://schemas.microsoft.com/office/drawing/2014/main" id="{48D55728-BBAF-4388-8AD2-D57F6D9DC906}"/>
                    </a:ext>
                  </a:extLst>
                </p:cNvPr>
                <p:cNvSpPr/>
                <p:nvPr/>
              </p:nvSpPr>
              <p:spPr>
                <a:xfrm>
                  <a:off x="2765913" y="3079502"/>
                  <a:ext cx="8832954" cy="994349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</a:ln>
                <a:effectLst/>
              </p:spPr>
              <p:txBody>
                <a:bodyPr lIns="91440" tIns="0" rIns="91440" bIns="0" rtlCol="0" anchor="t"/>
                <a:lstStyle/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подтверждение статуса налогового резидентства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копия финансовой отчетности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расчет доли/величины пассивных доходов;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подтверждение доли участия контролирующего лица в каждой активной иностранной компании, активной иностранной </a:t>
                  </a:r>
                  <a:r>
                    <a:rPr lang="ru-RU" sz="1200" dirty="0" err="1">
                      <a:latin typeface="Arial Narrow" panose="020B0606020202030204" pitchFamily="34" charset="0"/>
                    </a:rPr>
                    <a:t>субхолдинговой</a:t>
                  </a:r>
                  <a:r>
                    <a:rPr lang="ru-RU" sz="1200" dirty="0">
                      <a:latin typeface="Arial Narrow" panose="020B0606020202030204" pitchFamily="34" charset="0"/>
                    </a:rPr>
                    <a:t> компании</a:t>
                  </a:r>
                </a:p>
                <a:p>
                  <a:endParaRPr lang="ru-RU" sz="1400" dirty="0">
                    <a:latin typeface="Arial Narrow" panose="020B0606020202030204" pitchFamily="34" charset="0"/>
                  </a:endParaRPr>
                </a:p>
              </p:txBody>
            </p:sp>
          </p:grpSp>
        </p:grpSp>
        <p:grpSp>
          <p:nvGrpSpPr>
            <p:cNvPr id="68" name="Группа 67">
              <a:extLst>
                <a:ext uri="{FF2B5EF4-FFF2-40B4-BE49-F238E27FC236}">
                  <a16:creationId xmlns:a16="http://schemas.microsoft.com/office/drawing/2014/main" id="{A37F2799-E439-4B45-98B8-893F23B6345F}"/>
                </a:ext>
              </a:extLst>
            </p:cNvPr>
            <p:cNvGrpSpPr/>
            <p:nvPr/>
          </p:nvGrpSpPr>
          <p:grpSpPr>
            <a:xfrm>
              <a:off x="551598" y="3777680"/>
              <a:ext cx="10608556" cy="631825"/>
              <a:chOff x="573801" y="1689727"/>
              <a:chExt cx="10608556" cy="631825"/>
            </a:xfrm>
          </p:grpSpPr>
          <p:sp>
            <p:nvSpPr>
              <p:cNvPr id="69" name="Rectangle 2">
                <a:extLst>
                  <a:ext uri="{FF2B5EF4-FFF2-40B4-BE49-F238E27FC236}">
                    <a16:creationId xmlns:a16="http://schemas.microsoft.com/office/drawing/2014/main" id="{24723932-E50A-43C0-B10B-E5CB7B6AAD52}"/>
                  </a:ext>
                </a:extLst>
              </p:cNvPr>
              <p:cNvSpPr/>
              <p:nvPr/>
            </p:nvSpPr>
            <p:spPr>
              <a:xfrm>
                <a:off x="573801" y="1720731"/>
                <a:ext cx="125779" cy="295693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Группа 69">
                <a:extLst>
                  <a:ext uri="{FF2B5EF4-FFF2-40B4-BE49-F238E27FC236}">
                    <a16:creationId xmlns:a16="http://schemas.microsoft.com/office/drawing/2014/main" id="{A5241229-CE29-442E-ACB5-9418338BD39C}"/>
                  </a:ext>
                </a:extLst>
              </p:cNvPr>
              <p:cNvGrpSpPr/>
              <p:nvPr/>
            </p:nvGrpSpPr>
            <p:grpSpPr>
              <a:xfrm>
                <a:off x="636691" y="1689727"/>
                <a:ext cx="10545666" cy="631825"/>
                <a:chOff x="644747" y="3051482"/>
                <a:chExt cx="10545666" cy="812037"/>
              </a:xfrm>
            </p:grpSpPr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E1686317-617C-465A-90CB-515B5979E97C}"/>
                    </a:ext>
                  </a:extLst>
                </p:cNvPr>
                <p:cNvSpPr txBox="1"/>
                <p:nvPr/>
              </p:nvSpPr>
              <p:spPr>
                <a:xfrm>
                  <a:off x="644747" y="3061939"/>
                  <a:ext cx="1604927" cy="395563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r>
                    <a:rPr lang="ru-RU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rPr>
                    <a:t>ПП. 5 П. 1 СТ. 25.13 </a:t>
                  </a:r>
                  <a:endParaRPr lang="en-US" sz="1400" dirty="0">
                    <a:solidFill>
                      <a:srgbClr val="0058A4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2" name="Rectangle 5">
                  <a:extLst>
                    <a:ext uri="{FF2B5EF4-FFF2-40B4-BE49-F238E27FC236}">
                      <a16:creationId xmlns:a16="http://schemas.microsoft.com/office/drawing/2014/main" id="{940B18D6-8F47-437F-91F4-573DB26244AC}"/>
                    </a:ext>
                  </a:extLst>
                </p:cNvPr>
                <p:cNvSpPr/>
                <p:nvPr/>
              </p:nvSpPr>
              <p:spPr>
                <a:xfrm>
                  <a:off x="2765913" y="3051482"/>
                  <a:ext cx="8424500" cy="812037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</a:ln>
                <a:effectLst/>
              </p:spPr>
              <p:txBody>
                <a:bodyPr lIns="91440" tIns="0" rIns="91440" bIns="0" rtlCol="0" anchor="t"/>
                <a:lstStyle/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подтверждение статуса налогового резидентства КИК; 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копии учредительных/регистрационных документов;</a:t>
                  </a:r>
                </a:p>
                <a:p>
                  <a:r>
                    <a:rPr lang="ru-RU" sz="1200" dirty="0">
                      <a:latin typeface="Arial Narrow" panose="020B0606020202030204" pitchFamily="34" charset="0"/>
                    </a:rPr>
                    <a:t>копии лицензий/разрешений на осуществление деятельности </a:t>
                  </a:r>
                </a:p>
              </p:txBody>
            </p:sp>
          </p:grpSp>
        </p:grp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7DE61DF1-F019-4388-841E-79FC319FE670}"/>
                </a:ext>
              </a:extLst>
            </p:cNvPr>
            <p:cNvGrpSpPr/>
            <p:nvPr/>
          </p:nvGrpSpPr>
          <p:grpSpPr>
            <a:xfrm>
              <a:off x="551598" y="1501003"/>
              <a:ext cx="10608556" cy="338487"/>
              <a:chOff x="551598" y="1501003"/>
              <a:chExt cx="10608556" cy="338487"/>
            </a:xfrm>
          </p:grpSpPr>
          <p:grpSp>
            <p:nvGrpSpPr>
              <p:cNvPr id="5" name="Группа 4">
                <a:extLst>
                  <a:ext uri="{FF2B5EF4-FFF2-40B4-BE49-F238E27FC236}">
                    <a16:creationId xmlns:a16="http://schemas.microsoft.com/office/drawing/2014/main" id="{EDEE7193-08BF-4032-8D5E-4AA7FD2C2D0F}"/>
                  </a:ext>
                </a:extLst>
              </p:cNvPr>
              <p:cNvGrpSpPr/>
              <p:nvPr/>
            </p:nvGrpSpPr>
            <p:grpSpPr>
              <a:xfrm>
                <a:off x="551598" y="1501003"/>
                <a:ext cx="10608556" cy="338487"/>
                <a:chOff x="573801" y="1697862"/>
                <a:chExt cx="10608556" cy="338487"/>
              </a:xfrm>
            </p:grpSpPr>
            <p:sp>
              <p:nvSpPr>
                <p:cNvPr id="28" name="Rectangle 2">
                  <a:extLst>
                    <a:ext uri="{FF2B5EF4-FFF2-40B4-BE49-F238E27FC236}">
                      <a16:creationId xmlns:a16="http://schemas.microsoft.com/office/drawing/2014/main" id="{88FF9B9F-1336-4F53-BBC3-ABDC88728674}"/>
                    </a:ext>
                  </a:extLst>
                </p:cNvPr>
                <p:cNvSpPr/>
                <p:nvPr/>
              </p:nvSpPr>
              <p:spPr>
                <a:xfrm>
                  <a:off x="573801" y="1720731"/>
                  <a:ext cx="125779" cy="295693"/>
                </a:xfrm>
                <a:prstGeom prst="rect">
                  <a:avLst/>
                </a:prstGeom>
                <a:solidFill>
                  <a:srgbClr val="0057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Группа 29">
                  <a:extLst>
                    <a:ext uri="{FF2B5EF4-FFF2-40B4-BE49-F238E27FC236}">
                      <a16:creationId xmlns:a16="http://schemas.microsoft.com/office/drawing/2014/main" id="{546AF844-B049-41AA-A221-9A9E05D8DC1C}"/>
                    </a:ext>
                  </a:extLst>
                </p:cNvPr>
                <p:cNvGrpSpPr/>
                <p:nvPr/>
              </p:nvGrpSpPr>
              <p:grpSpPr>
                <a:xfrm>
                  <a:off x="636691" y="1697862"/>
                  <a:ext cx="10545666" cy="338487"/>
                  <a:chOff x="644747" y="3061940"/>
                  <a:chExt cx="10545666" cy="435032"/>
                </a:xfrm>
              </p:grpSpPr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2A22E0E9-8EB8-4EA1-BB8C-43C331F293FD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47" y="3061940"/>
                    <a:ext cx="1604927" cy="395563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ru-RU" sz="1400" dirty="0">
                        <a:solidFill>
                          <a:srgbClr val="0058A4"/>
                        </a:solidFill>
                        <a:latin typeface="Arial Narrow" panose="020B0606020202030204" pitchFamily="34" charset="0"/>
                      </a:rPr>
                      <a:t>ПП. 1 П. 1 СТ. 25.13 </a:t>
                    </a:r>
                    <a:endParaRPr lang="en-US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34" name="Rectangle 5">
                    <a:extLst>
                      <a:ext uri="{FF2B5EF4-FFF2-40B4-BE49-F238E27FC236}">
                        <a16:creationId xmlns:a16="http://schemas.microsoft.com/office/drawing/2014/main" id="{1DACBAC8-7665-4D27-B576-FB287D34BABB}"/>
                      </a:ext>
                    </a:extLst>
                  </p:cNvPr>
                  <p:cNvSpPr/>
                  <p:nvPr/>
                </p:nvSpPr>
                <p:spPr>
                  <a:xfrm>
                    <a:off x="2765913" y="3201279"/>
                    <a:ext cx="8424500" cy="295693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lIns="91440" tIns="0" rIns="91440" bIns="0" rtlCol="0" anchor="t"/>
                  <a:lstStyle/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копии учредительных/регистрационных документов КИК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 </a:t>
                    </a:r>
                  </a:p>
                </p:txBody>
              </p:sp>
            </p:grpSp>
          </p:grpSp>
          <p:pic>
            <p:nvPicPr>
              <p:cNvPr id="74" name="Рисунок 73">
                <a:extLst>
                  <a:ext uri="{FF2B5EF4-FFF2-40B4-BE49-F238E27FC236}">
                    <a16:creationId xmlns:a16="http://schemas.microsoft.com/office/drawing/2014/main" id="{339C02E3-A09A-4BB1-9652-4FF4D36FC3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77377" y="1813766"/>
                <a:ext cx="2664000" cy="4847"/>
              </a:xfrm>
              <a:prstGeom prst="rect">
                <a:avLst/>
              </a:prstGeom>
            </p:spPr>
          </p:pic>
        </p:grpSp>
        <p:pic>
          <p:nvPicPr>
            <p:cNvPr id="76" name="Рисунок 75">
              <a:extLst>
                <a:ext uri="{FF2B5EF4-FFF2-40B4-BE49-F238E27FC236}">
                  <a16:creationId xmlns:a16="http://schemas.microsoft.com/office/drawing/2014/main" id="{D5035400-CC29-4D65-BAB2-E6729ACCF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82854" y="2992589"/>
              <a:ext cx="2664000" cy="4847"/>
            </a:xfrm>
            <a:prstGeom prst="rect">
              <a:avLst/>
            </a:prstGeom>
          </p:spPr>
        </p:pic>
        <p:grpSp>
          <p:nvGrpSpPr>
            <p:cNvPr id="78" name="Группа 77">
              <a:extLst>
                <a:ext uri="{FF2B5EF4-FFF2-40B4-BE49-F238E27FC236}">
                  <a16:creationId xmlns:a16="http://schemas.microsoft.com/office/drawing/2014/main" id="{5910F585-B56A-46C0-88E8-D35A70FEAF3A}"/>
                </a:ext>
              </a:extLst>
            </p:cNvPr>
            <p:cNvGrpSpPr/>
            <p:nvPr/>
          </p:nvGrpSpPr>
          <p:grpSpPr>
            <a:xfrm>
              <a:off x="551598" y="4326723"/>
              <a:ext cx="10608556" cy="1168344"/>
              <a:chOff x="551598" y="1501001"/>
              <a:chExt cx="10608556" cy="1168344"/>
            </a:xfrm>
          </p:grpSpPr>
          <p:grpSp>
            <p:nvGrpSpPr>
              <p:cNvPr id="79" name="Группа 78">
                <a:extLst>
                  <a:ext uri="{FF2B5EF4-FFF2-40B4-BE49-F238E27FC236}">
                    <a16:creationId xmlns:a16="http://schemas.microsoft.com/office/drawing/2014/main" id="{81A0C8A7-68A7-418A-9EA0-FF65B3678E4B}"/>
                  </a:ext>
                </a:extLst>
              </p:cNvPr>
              <p:cNvGrpSpPr/>
              <p:nvPr/>
            </p:nvGrpSpPr>
            <p:grpSpPr>
              <a:xfrm>
                <a:off x="551598" y="1501001"/>
                <a:ext cx="10608556" cy="318564"/>
                <a:chOff x="573801" y="1697860"/>
                <a:chExt cx="10608556" cy="318564"/>
              </a:xfrm>
            </p:grpSpPr>
            <p:sp>
              <p:nvSpPr>
                <p:cNvPr id="81" name="Rectangle 2">
                  <a:extLst>
                    <a:ext uri="{FF2B5EF4-FFF2-40B4-BE49-F238E27FC236}">
                      <a16:creationId xmlns:a16="http://schemas.microsoft.com/office/drawing/2014/main" id="{4B84E412-8402-434F-AA9F-076493247C01}"/>
                    </a:ext>
                  </a:extLst>
                </p:cNvPr>
                <p:cNvSpPr/>
                <p:nvPr/>
              </p:nvSpPr>
              <p:spPr>
                <a:xfrm>
                  <a:off x="573801" y="1720731"/>
                  <a:ext cx="125779" cy="295693"/>
                </a:xfrm>
                <a:prstGeom prst="rect">
                  <a:avLst/>
                </a:prstGeom>
                <a:solidFill>
                  <a:srgbClr val="0057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2" name="Группа 81">
                  <a:extLst>
                    <a:ext uri="{FF2B5EF4-FFF2-40B4-BE49-F238E27FC236}">
                      <a16:creationId xmlns:a16="http://schemas.microsoft.com/office/drawing/2014/main" id="{5D2E99CB-2F83-48D6-B311-DFBD1EB5BF1B}"/>
                    </a:ext>
                  </a:extLst>
                </p:cNvPr>
                <p:cNvGrpSpPr/>
                <p:nvPr/>
              </p:nvGrpSpPr>
              <p:grpSpPr>
                <a:xfrm>
                  <a:off x="636691" y="1697860"/>
                  <a:ext cx="10545666" cy="307777"/>
                  <a:chOff x="644747" y="3061940"/>
                  <a:chExt cx="10545666" cy="395563"/>
                </a:xfrm>
              </p:grpSpPr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85176729-A6DD-44F0-90B9-0A6819C83540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47" y="3061940"/>
                    <a:ext cx="1604927" cy="395563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ru-RU" sz="1400" dirty="0">
                        <a:solidFill>
                          <a:srgbClr val="0058A4"/>
                        </a:solidFill>
                        <a:latin typeface="Arial Narrow" panose="020B0606020202030204" pitchFamily="34" charset="0"/>
                      </a:rPr>
                      <a:t>ПП. 6 П. 1 СТ. 25.13 </a:t>
                    </a:r>
                    <a:endParaRPr lang="en-US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84" name="Rectangle 5">
                    <a:extLst>
                      <a:ext uri="{FF2B5EF4-FFF2-40B4-BE49-F238E27FC236}">
                        <a16:creationId xmlns:a16="http://schemas.microsoft.com/office/drawing/2014/main" id="{25479B9E-DFC4-41D8-950F-13738ECD721F}"/>
                      </a:ext>
                    </a:extLst>
                  </p:cNvPr>
                  <p:cNvSpPr/>
                  <p:nvPr/>
                </p:nvSpPr>
                <p:spPr>
                  <a:xfrm>
                    <a:off x="2765913" y="3131595"/>
                    <a:ext cx="8424500" cy="295693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lIns="91440" tIns="0" rIns="91440" bIns="0" rtlCol="0" anchor="t"/>
                  <a:lstStyle/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подтверждение статуса налогового резидентства КИК; 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условия выпуска/проспекты эмиссий облигаций (не требуется, если информация размещена в публичных источниках);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при наличии факта - подтверждение уступки прав требования по облигациям (не требуется, если информация размещена в публичных источниках);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копия финансовой отчетности;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расчет доли процентных доходов КИК</a:t>
                    </a:r>
                  </a:p>
                  <a:p>
                    <a:endParaRPr lang="ru-RU" sz="1200" dirty="0">
                      <a:latin typeface="Arial Narrow" panose="020B0606020202030204" pitchFamily="34" charset="0"/>
                    </a:endParaRP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 </a:t>
                    </a:r>
                  </a:p>
                </p:txBody>
              </p:sp>
            </p:grpSp>
          </p:grpSp>
          <p:pic>
            <p:nvPicPr>
              <p:cNvPr id="80" name="Рисунок 79">
                <a:extLst>
                  <a:ext uri="{FF2B5EF4-FFF2-40B4-BE49-F238E27FC236}">
                    <a16:creationId xmlns:a16="http://schemas.microsoft.com/office/drawing/2014/main" id="{F6F76040-8F1E-4B58-B009-B784377E01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33455" y="2664498"/>
                <a:ext cx="2664000" cy="4847"/>
              </a:xfrm>
              <a:prstGeom prst="rect">
                <a:avLst/>
              </a:prstGeom>
            </p:spPr>
          </p:pic>
        </p:grpSp>
        <p:grpSp>
          <p:nvGrpSpPr>
            <p:cNvPr id="86" name="Группа 85">
              <a:extLst>
                <a:ext uri="{FF2B5EF4-FFF2-40B4-BE49-F238E27FC236}">
                  <a16:creationId xmlns:a16="http://schemas.microsoft.com/office/drawing/2014/main" id="{14AE464C-DA0A-4B87-98E1-170A4243D960}"/>
                </a:ext>
              </a:extLst>
            </p:cNvPr>
            <p:cNvGrpSpPr/>
            <p:nvPr/>
          </p:nvGrpSpPr>
          <p:grpSpPr>
            <a:xfrm>
              <a:off x="551598" y="5479199"/>
              <a:ext cx="10608556" cy="658038"/>
              <a:chOff x="551598" y="1501001"/>
              <a:chExt cx="10608556" cy="631825"/>
            </a:xfrm>
          </p:grpSpPr>
          <p:grpSp>
            <p:nvGrpSpPr>
              <p:cNvPr id="87" name="Группа 86">
                <a:extLst>
                  <a:ext uri="{FF2B5EF4-FFF2-40B4-BE49-F238E27FC236}">
                    <a16:creationId xmlns:a16="http://schemas.microsoft.com/office/drawing/2014/main" id="{E3F74729-1F06-4E86-BB28-712FD8A28545}"/>
                  </a:ext>
                </a:extLst>
              </p:cNvPr>
              <p:cNvGrpSpPr/>
              <p:nvPr/>
            </p:nvGrpSpPr>
            <p:grpSpPr>
              <a:xfrm>
                <a:off x="551598" y="1501001"/>
                <a:ext cx="10608556" cy="631825"/>
                <a:chOff x="573801" y="1697860"/>
                <a:chExt cx="10608556" cy="631825"/>
              </a:xfrm>
            </p:grpSpPr>
            <p:sp>
              <p:nvSpPr>
                <p:cNvPr id="89" name="Rectangle 2">
                  <a:extLst>
                    <a:ext uri="{FF2B5EF4-FFF2-40B4-BE49-F238E27FC236}">
                      <a16:creationId xmlns:a16="http://schemas.microsoft.com/office/drawing/2014/main" id="{CF0C6FA5-C014-40A6-B750-3C35F51E8D0D}"/>
                    </a:ext>
                  </a:extLst>
                </p:cNvPr>
                <p:cNvSpPr/>
                <p:nvPr/>
              </p:nvSpPr>
              <p:spPr>
                <a:xfrm>
                  <a:off x="573801" y="1720731"/>
                  <a:ext cx="125779" cy="295693"/>
                </a:xfrm>
                <a:prstGeom prst="rect">
                  <a:avLst/>
                </a:prstGeom>
                <a:solidFill>
                  <a:srgbClr val="0057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0" name="Группа 89">
                  <a:extLst>
                    <a:ext uri="{FF2B5EF4-FFF2-40B4-BE49-F238E27FC236}">
                      <a16:creationId xmlns:a16="http://schemas.microsoft.com/office/drawing/2014/main" id="{63ECFCE0-019F-40CE-BB00-4EF0109B3E9D}"/>
                    </a:ext>
                  </a:extLst>
                </p:cNvPr>
                <p:cNvGrpSpPr/>
                <p:nvPr/>
              </p:nvGrpSpPr>
              <p:grpSpPr>
                <a:xfrm>
                  <a:off x="636691" y="1697860"/>
                  <a:ext cx="10545666" cy="631825"/>
                  <a:chOff x="644747" y="3061940"/>
                  <a:chExt cx="10545666" cy="812038"/>
                </a:xfrm>
              </p:grpSpPr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A3EF20D5-5052-427E-B9ED-33B2214B859E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47" y="3061940"/>
                    <a:ext cx="1604927" cy="395563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ru-RU" sz="1400" dirty="0">
                        <a:solidFill>
                          <a:srgbClr val="0058A4"/>
                        </a:solidFill>
                        <a:latin typeface="Arial Narrow" panose="020B0606020202030204" pitchFamily="34" charset="0"/>
                      </a:rPr>
                      <a:t>ПП. 7 П. 1 СТ. 25.13 </a:t>
                    </a:r>
                    <a:endParaRPr lang="en-US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92" name="Rectangle 5">
                    <a:extLst>
                      <a:ext uri="{FF2B5EF4-FFF2-40B4-BE49-F238E27FC236}">
                        <a16:creationId xmlns:a16="http://schemas.microsoft.com/office/drawing/2014/main" id="{9BB72DA9-CE9B-457A-8B8D-125DD3BA1082}"/>
                      </a:ext>
                    </a:extLst>
                  </p:cNvPr>
                  <p:cNvSpPr/>
                  <p:nvPr/>
                </p:nvSpPr>
                <p:spPr>
                  <a:xfrm>
                    <a:off x="2765913" y="3061940"/>
                    <a:ext cx="8424500" cy="81203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lIns="91440" tIns="0" rIns="91440" bIns="0" rtlCol="0" anchor="t"/>
                  <a:lstStyle/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копия соглашения по добыче полезных ископаемых;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лицензия на пользование участком недр (если применимо);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копия финансовой отчетности</a:t>
                    </a:r>
                  </a:p>
                  <a:p>
                    <a:endParaRPr lang="ru-RU" sz="1200" dirty="0">
                      <a:latin typeface="Arial Narrow" panose="020B0606020202030204" pitchFamily="34" charset="0"/>
                    </a:endParaRP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 </a:t>
                    </a:r>
                  </a:p>
                </p:txBody>
              </p:sp>
            </p:grpSp>
          </p:grpSp>
          <p:pic>
            <p:nvPicPr>
              <p:cNvPr id="88" name="Рисунок 87">
                <a:extLst>
                  <a:ext uri="{FF2B5EF4-FFF2-40B4-BE49-F238E27FC236}">
                    <a16:creationId xmlns:a16="http://schemas.microsoft.com/office/drawing/2014/main" id="{EC4C21FB-F57A-40C3-A617-BF1827C892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33455" y="2046392"/>
                <a:ext cx="2664000" cy="4847"/>
              </a:xfrm>
              <a:prstGeom prst="rect">
                <a:avLst/>
              </a:prstGeom>
            </p:spPr>
          </p:pic>
        </p:grpSp>
        <p:grpSp>
          <p:nvGrpSpPr>
            <p:cNvPr id="93" name="Группа 92">
              <a:extLst>
                <a:ext uri="{FF2B5EF4-FFF2-40B4-BE49-F238E27FC236}">
                  <a16:creationId xmlns:a16="http://schemas.microsoft.com/office/drawing/2014/main" id="{71F329C6-495F-493C-AC90-66D0F7499A1B}"/>
                </a:ext>
              </a:extLst>
            </p:cNvPr>
            <p:cNvGrpSpPr/>
            <p:nvPr/>
          </p:nvGrpSpPr>
          <p:grpSpPr>
            <a:xfrm>
              <a:off x="553418" y="6047339"/>
              <a:ext cx="10608556" cy="658038"/>
              <a:chOff x="551598" y="1501001"/>
              <a:chExt cx="10608556" cy="631825"/>
            </a:xfrm>
          </p:grpSpPr>
          <p:grpSp>
            <p:nvGrpSpPr>
              <p:cNvPr id="94" name="Группа 93">
                <a:extLst>
                  <a:ext uri="{FF2B5EF4-FFF2-40B4-BE49-F238E27FC236}">
                    <a16:creationId xmlns:a16="http://schemas.microsoft.com/office/drawing/2014/main" id="{22901E38-6FCD-4E49-A3F5-3FFE1155C1DB}"/>
                  </a:ext>
                </a:extLst>
              </p:cNvPr>
              <p:cNvGrpSpPr/>
              <p:nvPr/>
            </p:nvGrpSpPr>
            <p:grpSpPr>
              <a:xfrm>
                <a:off x="551598" y="1501001"/>
                <a:ext cx="10608556" cy="631825"/>
                <a:chOff x="573801" y="1697860"/>
                <a:chExt cx="10608556" cy="631825"/>
              </a:xfrm>
            </p:grpSpPr>
            <p:sp>
              <p:nvSpPr>
                <p:cNvPr id="96" name="Rectangle 2">
                  <a:extLst>
                    <a:ext uri="{FF2B5EF4-FFF2-40B4-BE49-F238E27FC236}">
                      <a16:creationId xmlns:a16="http://schemas.microsoft.com/office/drawing/2014/main" id="{711E572C-31AB-498C-8349-3F67476C0DF7}"/>
                    </a:ext>
                  </a:extLst>
                </p:cNvPr>
                <p:cNvSpPr/>
                <p:nvPr/>
              </p:nvSpPr>
              <p:spPr>
                <a:xfrm>
                  <a:off x="573801" y="1720731"/>
                  <a:ext cx="125779" cy="295693"/>
                </a:xfrm>
                <a:prstGeom prst="rect">
                  <a:avLst/>
                </a:prstGeom>
                <a:solidFill>
                  <a:srgbClr val="0057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7" name="Группа 96">
                  <a:extLst>
                    <a:ext uri="{FF2B5EF4-FFF2-40B4-BE49-F238E27FC236}">
                      <a16:creationId xmlns:a16="http://schemas.microsoft.com/office/drawing/2014/main" id="{92148843-9DFC-467D-BDA8-90B119E71308}"/>
                    </a:ext>
                  </a:extLst>
                </p:cNvPr>
                <p:cNvGrpSpPr/>
                <p:nvPr/>
              </p:nvGrpSpPr>
              <p:grpSpPr>
                <a:xfrm>
                  <a:off x="636691" y="1697860"/>
                  <a:ext cx="10545666" cy="631825"/>
                  <a:chOff x="644747" y="3061940"/>
                  <a:chExt cx="10545666" cy="812038"/>
                </a:xfrm>
              </p:grpSpPr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C6A86537-F6B8-4E37-847B-D2D9DB421D38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47" y="3069818"/>
                    <a:ext cx="1604927" cy="379806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ru-RU" sz="1400" dirty="0">
                        <a:solidFill>
                          <a:srgbClr val="0058A4"/>
                        </a:solidFill>
                        <a:latin typeface="Arial Narrow" panose="020B0606020202030204" pitchFamily="34" charset="0"/>
                      </a:rPr>
                      <a:t>ПП. 8 П. 1 СТ. 25.13 </a:t>
                    </a:r>
                    <a:endParaRPr lang="en-US" sz="1400" dirty="0">
                      <a:solidFill>
                        <a:srgbClr val="0058A4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99" name="Rectangle 5">
                    <a:extLst>
                      <a:ext uri="{FF2B5EF4-FFF2-40B4-BE49-F238E27FC236}">
                        <a16:creationId xmlns:a16="http://schemas.microsoft.com/office/drawing/2014/main" id="{5765B04F-8FDB-4F0F-BB69-492F201D1C69}"/>
                      </a:ext>
                    </a:extLst>
                  </p:cNvPr>
                  <p:cNvSpPr/>
                  <p:nvPr/>
                </p:nvSpPr>
                <p:spPr>
                  <a:xfrm>
                    <a:off x="2765913" y="3061940"/>
                    <a:ext cx="8424500" cy="81203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</a:ln>
                  <a:effectLst/>
                </p:spPr>
                <p:txBody>
                  <a:bodyPr lIns="91440" tIns="0" rIns="91440" bIns="0" rtlCol="0" anchor="t"/>
                  <a:lstStyle/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копия лицензии на разработку морского  месторождения углеводородного сырья и операторский договор;</a:t>
                    </a: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подтверждение статуса акционера организации оператора морского месторождения углеводородного сырья </a:t>
                    </a:r>
                  </a:p>
                  <a:p>
                    <a:endParaRPr lang="ru-RU" sz="1200" dirty="0">
                      <a:latin typeface="Arial Narrow" panose="020B0606020202030204" pitchFamily="34" charset="0"/>
                    </a:endParaRPr>
                  </a:p>
                  <a:p>
                    <a:r>
                      <a:rPr lang="ru-RU" sz="1200" dirty="0">
                        <a:latin typeface="Arial Narrow" panose="020B0606020202030204" pitchFamily="34" charset="0"/>
                      </a:rPr>
                      <a:t> </a:t>
                    </a:r>
                  </a:p>
                </p:txBody>
              </p:sp>
            </p:grpSp>
          </p:grpSp>
          <p:pic>
            <p:nvPicPr>
              <p:cNvPr id="95" name="Рисунок 94">
                <a:extLst>
                  <a:ext uri="{FF2B5EF4-FFF2-40B4-BE49-F238E27FC236}">
                    <a16:creationId xmlns:a16="http://schemas.microsoft.com/office/drawing/2014/main" id="{42B8982A-DE60-4163-B040-5BD3F8EC9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75557" y="1893564"/>
                <a:ext cx="2664000" cy="484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69072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11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3DAFFA50-364C-4A26-8FA1-F6E4F05564D6}"/>
              </a:ext>
            </a:extLst>
          </p:cNvPr>
          <p:cNvGrpSpPr/>
          <p:nvPr/>
        </p:nvGrpSpPr>
        <p:grpSpPr>
          <a:xfrm>
            <a:off x="584770" y="1366503"/>
            <a:ext cx="11598236" cy="4124993"/>
            <a:chOff x="593764" y="1474639"/>
            <a:chExt cx="11598236" cy="4124993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B0EA7E60-189F-4673-BB9A-062231AF968F}"/>
                </a:ext>
              </a:extLst>
            </p:cNvPr>
            <p:cNvSpPr/>
            <p:nvPr/>
          </p:nvSpPr>
          <p:spPr>
            <a:xfrm>
              <a:off x="6096000" y="4717852"/>
              <a:ext cx="6096000" cy="88178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  <a:defRPr/>
              </a:pPr>
              <a:r>
                <a:rPr lang="ru-RU" noProof="1">
                  <a:solidFill>
                    <a:srgbClr val="C00000"/>
                  </a:solidFill>
                  <a:latin typeface="Arial Narrow" panose="020B0606020202030204" pitchFamily="34" charset="0"/>
                </a:rPr>
                <a:t>РАЗДЕЛ Б2 НЕ ЗАПОЛНЯЕТСЯ, ЕСЛИ:</a:t>
              </a:r>
            </a:p>
            <a:p>
              <a:pPr>
                <a:lnSpc>
                  <a:spcPct val="95000"/>
                </a:lnSpc>
                <a:defRPr/>
              </a:pPr>
              <a:r>
                <a:rPr lang="ru-RU" noProof="1">
                  <a:latin typeface="Arial Narrow" panose="020B0606020202030204" pitchFamily="34" charset="0"/>
                </a:rPr>
                <a:t>финансовая отчетность КИК отсутствует</a:t>
              </a:r>
            </a:p>
            <a:p>
              <a:pPr>
                <a:lnSpc>
                  <a:spcPct val="95000"/>
                </a:lnSpc>
                <a:defRPr/>
              </a:pPr>
              <a:r>
                <a:rPr lang="ru-RU" noProof="1">
                  <a:latin typeface="Arial Narrow" panose="020B0606020202030204" pitchFamily="34" charset="0"/>
                </a:rPr>
                <a:t>нет возможности получить финансовую отчетность КИК</a:t>
              </a:r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CA6790C9-C763-4843-A548-2AB945EFAB7D}"/>
                </a:ext>
              </a:extLst>
            </p:cNvPr>
            <p:cNvGrpSpPr/>
            <p:nvPr/>
          </p:nvGrpSpPr>
          <p:grpSpPr>
            <a:xfrm>
              <a:off x="593764" y="1474639"/>
              <a:ext cx="10607328" cy="3606356"/>
              <a:chOff x="593764" y="1474639"/>
              <a:chExt cx="10607328" cy="3606356"/>
            </a:xfrm>
          </p:grpSpPr>
          <p:grpSp>
            <p:nvGrpSpPr>
              <p:cNvPr id="63" name="Gruppieren 1">
                <a:extLst>
                  <a:ext uri="{FF2B5EF4-FFF2-40B4-BE49-F238E27FC236}">
                    <a16:creationId xmlns:a16="http://schemas.microsoft.com/office/drawing/2014/main" id="{FA2D32E2-F104-4D24-9880-BD4DE5ED1C63}"/>
                  </a:ext>
                </a:extLst>
              </p:cNvPr>
              <p:cNvGrpSpPr/>
              <p:nvPr/>
            </p:nvGrpSpPr>
            <p:grpSpPr>
              <a:xfrm>
                <a:off x="3560454" y="2413903"/>
                <a:ext cx="2472760" cy="2667092"/>
                <a:chOff x="3374014" y="1920698"/>
                <a:chExt cx="2472760" cy="2667092"/>
              </a:xfrm>
            </p:grpSpPr>
            <p:grpSp>
              <p:nvGrpSpPr>
                <p:cNvPr id="64" name="Gruppieren 4">
                  <a:extLst>
                    <a:ext uri="{FF2B5EF4-FFF2-40B4-BE49-F238E27FC236}">
                      <a16:creationId xmlns:a16="http://schemas.microsoft.com/office/drawing/2014/main" id="{E63B08E7-93F8-4008-BD7C-1D56F3659D33}"/>
                    </a:ext>
                  </a:extLst>
                </p:cNvPr>
                <p:cNvGrpSpPr/>
                <p:nvPr/>
              </p:nvGrpSpPr>
              <p:grpSpPr>
                <a:xfrm>
                  <a:off x="3374014" y="1920698"/>
                  <a:ext cx="2471615" cy="2667092"/>
                  <a:chOff x="3374014" y="1920698"/>
                  <a:chExt cx="2471615" cy="2667092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500" dist="101600" dir="5400000" sy="-100000" algn="bl" rotWithShape="0"/>
                </a:effectLst>
              </p:grpSpPr>
              <p:sp>
                <p:nvSpPr>
                  <p:cNvPr id="67" name="Freeform 5">
                    <a:extLst>
                      <a:ext uri="{FF2B5EF4-FFF2-40B4-BE49-F238E27FC236}">
                        <a16:creationId xmlns:a16="http://schemas.microsoft.com/office/drawing/2014/main" id="{7CF6599A-AFFB-40CE-A21B-038B8990CE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374014" y="1920698"/>
                    <a:ext cx="1988949" cy="2667092"/>
                  </a:xfrm>
                  <a:custGeom>
                    <a:avLst/>
                    <a:gdLst/>
                    <a:ahLst/>
                    <a:cxnLst>
                      <a:cxn ang="0">
                        <a:pos x="502" y="620"/>
                      </a:cxn>
                      <a:cxn ang="0">
                        <a:pos x="86" y="179"/>
                      </a:cxn>
                      <a:cxn ang="0">
                        <a:pos x="121" y="0"/>
                      </a:cxn>
                      <a:cxn ang="0">
                        <a:pos x="68" y="0"/>
                      </a:cxn>
                      <a:cxn ang="0">
                        <a:pos x="0" y="68"/>
                      </a:cxn>
                      <a:cxn ang="0">
                        <a:pos x="0" y="1049"/>
                      </a:cxn>
                      <a:cxn ang="0">
                        <a:pos x="68" y="1117"/>
                      </a:cxn>
                      <a:cxn ang="0">
                        <a:pos x="796" y="1117"/>
                      </a:cxn>
                      <a:cxn ang="0">
                        <a:pos x="833" y="966"/>
                      </a:cxn>
                      <a:cxn ang="0">
                        <a:pos x="502" y="620"/>
                      </a:cxn>
                    </a:cxnLst>
                    <a:rect l="0" t="0" r="r" b="b"/>
                    <a:pathLst>
                      <a:path w="833" h="1117">
                        <a:moveTo>
                          <a:pt x="502" y="620"/>
                        </a:moveTo>
                        <a:cubicBezTo>
                          <a:pt x="205" y="526"/>
                          <a:pt x="86" y="326"/>
                          <a:pt x="86" y="179"/>
                        </a:cubicBezTo>
                        <a:cubicBezTo>
                          <a:pt x="86" y="97"/>
                          <a:pt x="98" y="43"/>
                          <a:pt x="121" y="0"/>
                        </a:cubicBezTo>
                        <a:cubicBezTo>
                          <a:pt x="68" y="0"/>
                          <a:pt x="68" y="0"/>
                          <a:pt x="68" y="0"/>
                        </a:cubicBezTo>
                        <a:cubicBezTo>
                          <a:pt x="30" y="0"/>
                          <a:pt x="0" y="30"/>
                          <a:pt x="0" y="68"/>
                        </a:cubicBezTo>
                        <a:cubicBezTo>
                          <a:pt x="0" y="1049"/>
                          <a:pt x="0" y="1049"/>
                          <a:pt x="0" y="1049"/>
                        </a:cubicBezTo>
                        <a:cubicBezTo>
                          <a:pt x="0" y="1087"/>
                          <a:pt x="30" y="1117"/>
                          <a:pt x="68" y="1117"/>
                        </a:cubicBezTo>
                        <a:cubicBezTo>
                          <a:pt x="796" y="1117"/>
                          <a:pt x="796" y="1117"/>
                          <a:pt x="796" y="1117"/>
                        </a:cubicBezTo>
                        <a:cubicBezTo>
                          <a:pt x="823" y="1065"/>
                          <a:pt x="833" y="1011"/>
                          <a:pt x="833" y="966"/>
                        </a:cubicBezTo>
                        <a:cubicBezTo>
                          <a:pt x="833" y="899"/>
                          <a:pt x="799" y="714"/>
                          <a:pt x="502" y="62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100000">
                        <a:schemeClr val="accent1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14288" cap="flat">
                    <a:noFill/>
                    <a:prstDash val="solid"/>
                    <a:miter lim="800000"/>
                    <a:headEnd/>
                    <a:tailEnd/>
                  </a:ln>
                  <a:scene3d>
                    <a:camera prst="perspectiveFront" fov="3900000"/>
                    <a:lightRig rig="balanced" dir="t"/>
                  </a:scene3d>
                  <a:sp3d extrusionH="1143000" prstMaterial="plastic">
                    <a:bevelT w="25400" h="31750"/>
                  </a:sp3d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100" name="Freeform 7">
                    <a:extLst>
                      <a:ext uri="{FF2B5EF4-FFF2-40B4-BE49-F238E27FC236}">
                        <a16:creationId xmlns:a16="http://schemas.microsoft.com/office/drawing/2014/main" id="{F6D8F7DF-8E71-44DC-B2EA-4E5A63C2EE7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56680" y="1920698"/>
                    <a:ext cx="1988949" cy="2667092"/>
                  </a:xfrm>
                  <a:custGeom>
                    <a:avLst/>
                    <a:gdLst/>
                    <a:ahLst/>
                    <a:cxnLst>
                      <a:cxn ang="0">
                        <a:pos x="765" y="0"/>
                      </a:cxn>
                      <a:cxn ang="0">
                        <a:pos x="27" y="0"/>
                      </a:cxn>
                      <a:cxn ang="0">
                        <a:pos x="0" y="131"/>
                      </a:cxn>
                      <a:cxn ang="0">
                        <a:pos x="331" y="476"/>
                      </a:cxn>
                      <a:cxn ang="0">
                        <a:pos x="747" y="917"/>
                      </a:cxn>
                      <a:cxn ang="0">
                        <a:pos x="700" y="1117"/>
                      </a:cxn>
                      <a:cxn ang="0">
                        <a:pos x="765" y="1117"/>
                      </a:cxn>
                      <a:cxn ang="0">
                        <a:pos x="833" y="1049"/>
                      </a:cxn>
                      <a:cxn ang="0">
                        <a:pos x="833" y="68"/>
                      </a:cxn>
                      <a:cxn ang="0">
                        <a:pos x="765" y="0"/>
                      </a:cxn>
                    </a:cxnLst>
                    <a:rect l="0" t="0" r="r" b="b"/>
                    <a:pathLst>
                      <a:path w="833" h="1117">
                        <a:moveTo>
                          <a:pt x="765" y="0"/>
                        </a:moveTo>
                        <a:cubicBezTo>
                          <a:pt x="27" y="0"/>
                          <a:pt x="27" y="0"/>
                          <a:pt x="27" y="0"/>
                        </a:cubicBezTo>
                        <a:cubicBezTo>
                          <a:pt x="7" y="45"/>
                          <a:pt x="0" y="91"/>
                          <a:pt x="0" y="131"/>
                        </a:cubicBezTo>
                        <a:cubicBezTo>
                          <a:pt x="0" y="197"/>
                          <a:pt x="34" y="383"/>
                          <a:pt x="331" y="476"/>
                        </a:cubicBezTo>
                        <a:cubicBezTo>
                          <a:pt x="628" y="570"/>
                          <a:pt x="747" y="770"/>
                          <a:pt x="747" y="917"/>
                        </a:cubicBezTo>
                        <a:cubicBezTo>
                          <a:pt x="747" y="1013"/>
                          <a:pt x="731" y="1070"/>
                          <a:pt x="700" y="1117"/>
                        </a:cubicBezTo>
                        <a:cubicBezTo>
                          <a:pt x="765" y="1117"/>
                          <a:pt x="765" y="1117"/>
                          <a:pt x="765" y="1117"/>
                        </a:cubicBezTo>
                        <a:cubicBezTo>
                          <a:pt x="803" y="1117"/>
                          <a:pt x="833" y="1087"/>
                          <a:pt x="833" y="1049"/>
                        </a:cubicBezTo>
                        <a:cubicBezTo>
                          <a:pt x="833" y="68"/>
                          <a:pt x="833" y="68"/>
                          <a:pt x="833" y="68"/>
                        </a:cubicBezTo>
                        <a:cubicBezTo>
                          <a:pt x="833" y="30"/>
                          <a:pt x="803" y="0"/>
                          <a:pt x="765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D7D7D7"/>
                      </a:gs>
                      <a:gs pos="100000">
                        <a:srgbClr val="AFAFAF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14288" cap="flat">
                    <a:noFill/>
                    <a:prstDash val="solid"/>
                    <a:miter lim="800000"/>
                    <a:headEnd/>
                    <a:tailEnd/>
                  </a:ln>
                  <a:scene3d>
                    <a:camera prst="perspectiveFront" fov="3900000"/>
                    <a:lightRig rig="balanced" dir="t"/>
                  </a:scene3d>
                  <a:sp3d extrusionH="1143000" prstMaterial="plastic">
                    <a:bevelT w="25400" h="31750"/>
                  </a:sp3d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/>
                  </a:p>
                </p:txBody>
              </p:sp>
            </p:grpSp>
            <p:sp>
              <p:nvSpPr>
                <p:cNvPr id="65" name="Rechteck 3">
                  <a:extLst>
                    <a:ext uri="{FF2B5EF4-FFF2-40B4-BE49-F238E27FC236}">
                      <a16:creationId xmlns:a16="http://schemas.microsoft.com/office/drawing/2014/main" id="{C15DB9EB-7CB6-496D-8AD7-FB307BB36BC7}"/>
                    </a:ext>
                  </a:extLst>
                </p:cNvPr>
                <p:cNvSpPr/>
                <p:nvPr/>
              </p:nvSpPr>
              <p:spPr bwMode="gray">
                <a:xfrm>
                  <a:off x="3412859" y="4080938"/>
                  <a:ext cx="1300451" cy="308113"/>
                </a:xfrm>
                <a:prstGeom prst="rect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rtlCol="0" anchor="ctr"/>
                <a:lstStyle/>
                <a:p>
                  <a:r>
                    <a:rPr lang="ru-RU" sz="4000" b="1" dirty="0">
                      <a:solidFill>
                        <a:srgbClr val="FFFFFF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Arial Narrow" panose="020B0606020202030204" pitchFamily="34" charset="0"/>
                    </a:rPr>
                    <a:t>Б1</a:t>
                  </a:r>
                  <a:endParaRPr lang="de-DE" sz="4000" b="1" dirty="0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6" name="Rechteck 15">
                  <a:extLst>
                    <a:ext uri="{FF2B5EF4-FFF2-40B4-BE49-F238E27FC236}">
                      <a16:creationId xmlns:a16="http://schemas.microsoft.com/office/drawing/2014/main" id="{B6BE2F19-4818-403E-9F6B-D28ECA3534C0}"/>
                    </a:ext>
                  </a:extLst>
                </p:cNvPr>
                <p:cNvSpPr/>
                <p:nvPr/>
              </p:nvSpPr>
              <p:spPr bwMode="gray">
                <a:xfrm>
                  <a:off x="4972131" y="2025837"/>
                  <a:ext cx="874643" cy="308113"/>
                </a:xfrm>
                <a:prstGeom prst="rect">
                  <a:avLst/>
                </a:prstGeom>
                <a:noFill/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rtlCol="0" anchor="ctr"/>
                <a:lstStyle/>
                <a:p>
                  <a:pPr algn="r"/>
                  <a:r>
                    <a:rPr lang="ru-RU" sz="4000" b="1" dirty="0">
                      <a:solidFill>
                        <a:srgbClr val="FFFFFF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Arial Narrow" panose="020B0606020202030204" pitchFamily="34" charset="0"/>
                    </a:rPr>
                    <a:t>Б2</a:t>
                  </a:r>
                  <a:endParaRPr lang="de-DE" sz="4000" b="1" dirty="0">
                    <a:solidFill>
                      <a:srgbClr val="FFFFFF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101" name="Inhaltsplatzhalter 5">
                <a:extLst>
                  <a:ext uri="{FF2B5EF4-FFF2-40B4-BE49-F238E27FC236}">
                    <a16:creationId xmlns:a16="http://schemas.microsoft.com/office/drawing/2014/main" id="{AE2199EF-6745-4D27-9204-E5D54E39453B}"/>
                  </a:ext>
                </a:extLst>
              </p:cNvPr>
              <p:cNvSpPr txBox="1">
                <a:spLocks/>
              </p:cNvSpPr>
              <p:nvPr/>
            </p:nvSpPr>
            <p:spPr bwMode="gray">
              <a:xfrm>
                <a:off x="593764" y="1474639"/>
                <a:ext cx="3007141" cy="1831794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/>
              <a:p>
                <a:pPr marL="180000" marR="0" lvl="0" indent="-180000" algn="ctr" defTabSz="914400" rtl="0" eaLnBrk="1" fontAlgn="auto" latinLnBrk="0" hangingPunct="1">
                  <a:lnSpc>
                    <a:spcPct val="95000"/>
                  </a:lnSpc>
                  <a:spcAft>
                    <a:spcPts val="800"/>
                  </a:spcAft>
                  <a:buSzTx/>
                  <a:buFont typeface="Wingdings" pitchFamily="2" charset="2"/>
                  <a:buChar char="§"/>
                  <a:tabLst/>
                  <a:defRPr/>
                </a:pPr>
                <a:endParaRPr kumimoji="0" lang="en-US" sz="1800" b="0" i="0" u="none" strike="noStrike" kern="1200" cap="none" spc="0" normalizeH="0" baseline="0" noProof="1">
                  <a:ln>
                    <a:noFill/>
                  </a:ln>
                  <a:effectLst/>
                  <a:uLnTx/>
                  <a:uFillTx/>
                  <a:latin typeface="Arial Narrow" panose="020B0606020202030204" pitchFamily="34" charset="0"/>
                </a:endParaRPr>
              </a:p>
              <a:p>
                <a:pPr marR="0" lvl="0" defTabSz="914400" rtl="0" eaLnBrk="1" fontAlgn="auto" latinLnBrk="0" hangingPunct="1">
                  <a:lnSpc>
                    <a:spcPct val="95000"/>
                  </a:lnSpc>
                  <a:buSzTx/>
                  <a:tabLst/>
                  <a:defRPr/>
                </a:pPr>
                <a:r>
                  <a:rPr kumimoji="0" lang="ru-RU" sz="1800" b="0" i="0" u="none" strike="noStrike" kern="1200" cap="none" spc="0" normalizeH="0" baseline="0" noProof="1">
                    <a:ln>
                      <a:noFill/>
                    </a:ln>
                    <a:effectLst/>
                    <a:uLnTx/>
                    <a:uFillTx/>
                    <a:latin typeface="Arial Narrow" panose="020B0606020202030204" pitchFamily="34" charset="0"/>
                  </a:rPr>
                  <a:t>ПРИБЫЛЬ КИК </a:t>
                </a:r>
              </a:p>
              <a:p>
                <a:pPr marR="0" lvl="0" defTabSz="914400" rtl="0" eaLnBrk="1" fontAlgn="auto" latinLnBrk="0" hangingPunct="1">
                  <a:lnSpc>
                    <a:spcPct val="95000"/>
                  </a:lnSpc>
                  <a:buSzTx/>
                  <a:tabLst/>
                  <a:defRPr/>
                </a:pPr>
                <a:r>
                  <a:rPr kumimoji="0" lang="ru-RU" sz="1800" b="0" i="0" u="none" strike="noStrike" kern="1200" cap="none" spc="0" normalizeH="0" baseline="0" noProof="1">
                    <a:ln>
                      <a:noFill/>
                    </a:ln>
                    <a:effectLst/>
                    <a:uLnTx/>
                    <a:uFillTx/>
                    <a:latin typeface="Arial Narrow" panose="020B0606020202030204" pitchFamily="34" charset="0"/>
                  </a:rPr>
                  <a:t>НА ОСНОВЕ ЕЕ ФИНАНСОВОЙ ОТЧЕТНОСТИ</a:t>
                </a:r>
                <a:endParaRPr lang="en-US" noProof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102" name="Inhaltsplatzhalter 5">
                <a:extLst>
                  <a:ext uri="{FF2B5EF4-FFF2-40B4-BE49-F238E27FC236}">
                    <a16:creationId xmlns:a16="http://schemas.microsoft.com/office/drawing/2014/main" id="{8FD625E0-335C-4084-A6D3-C0B0403EF5E2}"/>
                  </a:ext>
                </a:extLst>
              </p:cNvPr>
              <p:cNvSpPr txBox="1">
                <a:spLocks/>
              </p:cNvSpPr>
              <p:nvPr/>
            </p:nvSpPr>
            <p:spPr bwMode="gray">
              <a:xfrm>
                <a:off x="6341305" y="1890397"/>
                <a:ext cx="4859787" cy="2251932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95000"/>
                  </a:lnSpc>
                  <a:spcAft>
                    <a:spcPts val="800"/>
                  </a:spcAft>
                  <a:buSzTx/>
                  <a:tabLst/>
                  <a:defRPr/>
                </a:pPr>
                <a:r>
                  <a:rPr kumimoji="0" lang="ru-RU" sz="1800" b="0" i="0" u="none" strike="noStrike" kern="1200" cap="none" spc="0" normalizeH="0" baseline="0" noProof="1">
                    <a:ln>
                      <a:noFill/>
                    </a:ln>
                    <a:effectLst/>
                    <a:uLnTx/>
                    <a:uFillTx/>
                    <a:latin typeface="Arial Narrow" panose="020B0606020202030204" pitchFamily="34" charset="0"/>
                  </a:rPr>
                  <a:t>ПРИБЫЛЬ КИК НА ОСНОВЕ ГЛАВЫ 25 НК РФ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95000"/>
                  </a:lnSpc>
                  <a:buSzTx/>
                  <a:buFontTx/>
                  <a:buChar char="-"/>
                  <a:tabLst/>
                  <a:defRPr/>
                </a:pPr>
                <a:r>
                  <a:rPr lang="ru-RU" noProof="1">
                    <a:latin typeface="Arial Narrow" panose="020B0606020202030204" pitchFamily="34" charset="0"/>
                  </a:rPr>
                  <a:t>если КИК - резидент государства, не обеспечивающего обмен информацией с РФ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95000"/>
                  </a:lnSpc>
                  <a:buSzTx/>
                  <a:buFontTx/>
                  <a:buChar char="-"/>
                  <a:tabLst/>
                  <a:defRPr/>
                </a:pPr>
                <a:r>
                  <a:rPr lang="ru-RU" noProof="1">
                    <a:latin typeface="Arial Narrow" panose="020B0606020202030204" pitchFamily="34" charset="0"/>
                  </a:rPr>
                  <a:t>аудиторское заключение содержит отрицательное мнение/отказ от мнения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95000"/>
                  </a:lnSpc>
                  <a:spcBef>
                    <a:spcPts val="1200"/>
                  </a:spcBef>
                  <a:buSzTx/>
                  <a:buFontTx/>
                  <a:buChar char="-"/>
                  <a:tabLst/>
                  <a:defRPr/>
                </a:pPr>
                <a:r>
                  <a:rPr lang="ru-RU" noProof="1">
                    <a:latin typeface="Arial Narrow" panose="020B0606020202030204" pitchFamily="34" charset="0"/>
                  </a:rPr>
                  <a:t>по выбору контролирующего лица</a:t>
                </a:r>
              </a:p>
              <a:p>
                <a:pPr>
                  <a:lnSpc>
                    <a:spcPct val="95000"/>
                  </a:lnSpc>
                  <a:spcAft>
                    <a:spcPts val="800"/>
                  </a:spcAft>
                  <a:defRPr/>
                </a:pPr>
                <a:r>
                  <a:rPr lang="ru-RU" noProof="1">
                    <a:solidFill>
                      <a:srgbClr val="C00000"/>
                    </a:solidFill>
                    <a:latin typeface="Arial Narrow" panose="020B0606020202030204" pitchFamily="34" charset="0"/>
                  </a:rPr>
                  <a:t>НО! ОБЯЗАТЕЛЬНО </a:t>
                </a:r>
                <a:r>
                  <a:rPr lang="ru-RU" noProof="1">
                    <a:latin typeface="Arial Narrow" panose="020B0606020202030204" pitchFamily="34" charset="0"/>
                  </a:rPr>
                  <a:t>закрепить в учетной политике</a:t>
                </a:r>
              </a:p>
              <a:p>
                <a:pPr>
                  <a:lnSpc>
                    <a:spcPct val="95000"/>
                  </a:lnSpc>
                  <a:spcAft>
                    <a:spcPts val="800"/>
                  </a:spcAft>
                  <a:defRPr/>
                </a:pPr>
                <a:endParaRPr lang="ru-RU" noProof="1">
                  <a:latin typeface="Arial Narrow" panose="020B0606020202030204" pitchFamily="34" charset="0"/>
                </a:endParaRPr>
              </a:p>
              <a:p>
                <a:pPr>
                  <a:lnSpc>
                    <a:spcPct val="95000"/>
                  </a:lnSpc>
                  <a:spcAft>
                    <a:spcPts val="800"/>
                  </a:spcAft>
                  <a:defRPr/>
                </a:pPr>
                <a:endParaRPr lang="ru-RU" noProof="1"/>
              </a:p>
            </p:txBody>
          </p:sp>
          <p:cxnSp>
            <p:nvCxnSpPr>
              <p:cNvPr id="6" name="Соединитель: уступ 5">
                <a:extLst>
                  <a:ext uri="{FF2B5EF4-FFF2-40B4-BE49-F238E27FC236}">
                    <a16:creationId xmlns:a16="http://schemas.microsoft.com/office/drawing/2014/main" id="{33E33688-155E-4F53-8884-509E906C15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1850" y="2827155"/>
                <a:ext cx="2271862" cy="1746988"/>
              </a:xfrm>
              <a:prstGeom prst="bentConnector3">
                <a:avLst>
                  <a:gd name="adj1" fmla="val -545"/>
                </a:avLst>
              </a:prstGeom>
              <a:ln w="3175" cap="flat" cmpd="sng" algn="ctr">
                <a:solidFill>
                  <a:srgbClr val="B0C3DB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0" name="Соединитель: уступ 19">
                <a:extLst>
                  <a:ext uri="{FF2B5EF4-FFF2-40B4-BE49-F238E27FC236}">
                    <a16:creationId xmlns:a16="http://schemas.microsoft.com/office/drawing/2014/main" id="{C87A959A-062C-4497-BD91-7FF18B5708DF}"/>
                  </a:ext>
                </a:extLst>
              </p:cNvPr>
              <p:cNvCxnSpPr>
                <a:cxnSpLocks/>
                <a:stCxn id="102" idx="2"/>
              </p:cNvCxnSpPr>
              <p:nvPr/>
            </p:nvCxnSpPr>
            <p:spPr>
              <a:xfrm rot="5400000">
                <a:off x="7249091" y="3052033"/>
                <a:ext cx="431813" cy="2612405"/>
              </a:xfrm>
              <a:prstGeom prst="bentConnector2">
                <a:avLst/>
              </a:prstGeom>
              <a:ln w="3175" cap="flat" cmpd="sng" algn="ctr">
                <a:solidFill>
                  <a:srgbClr val="B0C3DB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0011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12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68C07D3-91C2-4C86-A3E2-7F678AAE75C8}"/>
              </a:ext>
            </a:extLst>
          </p:cNvPr>
          <p:cNvSpPr/>
          <p:nvPr/>
        </p:nvSpPr>
        <p:spPr>
          <a:xfrm>
            <a:off x="479376" y="1582804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СТРОКИ 020 И 030</a:t>
            </a: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22A879E1-4AED-4D03-A23B-BCCCB09DD2D0}"/>
              </a:ext>
            </a:extLst>
          </p:cNvPr>
          <p:cNvGrpSpPr/>
          <p:nvPr/>
        </p:nvGrpSpPr>
        <p:grpSpPr>
          <a:xfrm>
            <a:off x="551384" y="2470068"/>
            <a:ext cx="10215419" cy="3709568"/>
            <a:chOff x="545536" y="2065088"/>
            <a:chExt cx="10215419" cy="3709568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5925C6ED-B59E-4F1F-88BE-0B6979941971}"/>
                </a:ext>
              </a:extLst>
            </p:cNvPr>
            <p:cNvGrpSpPr/>
            <p:nvPr/>
          </p:nvGrpSpPr>
          <p:grpSpPr>
            <a:xfrm>
              <a:off x="1339814" y="2116157"/>
              <a:ext cx="1257841" cy="890907"/>
              <a:chOff x="733703" y="2250061"/>
              <a:chExt cx="1435562" cy="1057424"/>
            </a:xfrm>
          </p:grpSpPr>
          <p:sp>
            <p:nvSpPr>
              <p:cNvPr id="8" name="직사각형 57">
                <a:extLst>
                  <a:ext uri="{FF2B5EF4-FFF2-40B4-BE49-F238E27FC236}">
                    <a16:creationId xmlns:a16="http://schemas.microsoft.com/office/drawing/2014/main" id="{29ACDBE2-57C1-439B-BF2A-425A5A1973B3}"/>
                  </a:ext>
                </a:extLst>
              </p:cNvPr>
              <p:cNvSpPr/>
              <p:nvPr/>
            </p:nvSpPr>
            <p:spPr bwMode="auto">
              <a:xfrm>
                <a:off x="733703" y="2250061"/>
                <a:ext cx="1435562" cy="1057424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81A93E4-0040-463C-97CB-DFD8FF468378}"/>
                  </a:ext>
                </a:extLst>
              </p:cNvPr>
              <p:cNvSpPr txBox="1"/>
              <p:nvPr/>
            </p:nvSpPr>
            <p:spPr bwMode="auto">
              <a:xfrm>
                <a:off x="733703" y="2577856"/>
                <a:ext cx="1435562" cy="401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010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4B0E4E16-5F54-404C-896E-D2B5FB1780C4}"/>
                </a:ext>
              </a:extLst>
            </p:cNvPr>
            <p:cNvGrpSpPr/>
            <p:nvPr/>
          </p:nvGrpSpPr>
          <p:grpSpPr>
            <a:xfrm>
              <a:off x="4343679" y="2065088"/>
              <a:ext cx="1257841" cy="890907"/>
              <a:chOff x="733703" y="2250061"/>
              <a:chExt cx="1435562" cy="1057424"/>
            </a:xfrm>
          </p:grpSpPr>
          <p:sp>
            <p:nvSpPr>
              <p:cNvPr id="12" name="직사각형 57">
                <a:extLst>
                  <a:ext uri="{FF2B5EF4-FFF2-40B4-BE49-F238E27FC236}">
                    <a16:creationId xmlns:a16="http://schemas.microsoft.com/office/drawing/2014/main" id="{CC7C7EB1-D160-4425-AADF-6595AB69A8B8}"/>
                  </a:ext>
                </a:extLst>
              </p:cNvPr>
              <p:cNvSpPr/>
              <p:nvPr/>
            </p:nvSpPr>
            <p:spPr bwMode="auto">
              <a:xfrm>
                <a:off x="733703" y="2250061"/>
                <a:ext cx="1435562" cy="1057424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38C3CB-5933-4F12-9372-6D8AE69D3DEE}"/>
                  </a:ext>
                </a:extLst>
              </p:cNvPr>
              <p:cNvSpPr txBox="1"/>
              <p:nvPr/>
            </p:nvSpPr>
            <p:spPr bwMode="auto">
              <a:xfrm>
                <a:off x="733703" y="2577856"/>
                <a:ext cx="1435562" cy="401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020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C381F963-957A-4576-B273-51EB534CBF25}"/>
                </a:ext>
              </a:extLst>
            </p:cNvPr>
            <p:cNvGrpSpPr/>
            <p:nvPr/>
          </p:nvGrpSpPr>
          <p:grpSpPr>
            <a:xfrm>
              <a:off x="6801528" y="2100458"/>
              <a:ext cx="1257841" cy="890907"/>
              <a:chOff x="733703" y="2250061"/>
              <a:chExt cx="1435562" cy="1057424"/>
            </a:xfrm>
          </p:grpSpPr>
          <p:sp>
            <p:nvSpPr>
              <p:cNvPr id="15" name="직사각형 57">
                <a:extLst>
                  <a:ext uri="{FF2B5EF4-FFF2-40B4-BE49-F238E27FC236}">
                    <a16:creationId xmlns:a16="http://schemas.microsoft.com/office/drawing/2014/main" id="{ADB4D19B-E58F-47C6-B2DA-CC845ADED4B5}"/>
                  </a:ext>
                </a:extLst>
              </p:cNvPr>
              <p:cNvSpPr/>
              <p:nvPr/>
            </p:nvSpPr>
            <p:spPr bwMode="auto">
              <a:xfrm>
                <a:off x="733703" y="2250061"/>
                <a:ext cx="1435562" cy="1057424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2B27E3-6CBD-4BCE-A482-B2622566CC18}"/>
                  </a:ext>
                </a:extLst>
              </p:cNvPr>
              <p:cNvSpPr txBox="1"/>
              <p:nvPr/>
            </p:nvSpPr>
            <p:spPr bwMode="auto">
              <a:xfrm>
                <a:off x="733703" y="2577856"/>
                <a:ext cx="1435562" cy="401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030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9B77280A-1F1C-4BD7-90EA-2FD36470D617}"/>
                </a:ext>
              </a:extLst>
            </p:cNvPr>
            <p:cNvGrpSpPr/>
            <p:nvPr/>
          </p:nvGrpSpPr>
          <p:grpSpPr>
            <a:xfrm>
              <a:off x="9503114" y="2080780"/>
              <a:ext cx="1257841" cy="890907"/>
              <a:chOff x="733703" y="2250061"/>
              <a:chExt cx="1435562" cy="1057424"/>
            </a:xfrm>
          </p:grpSpPr>
          <p:sp>
            <p:nvSpPr>
              <p:cNvPr id="19" name="직사각형 57">
                <a:extLst>
                  <a:ext uri="{FF2B5EF4-FFF2-40B4-BE49-F238E27FC236}">
                    <a16:creationId xmlns:a16="http://schemas.microsoft.com/office/drawing/2014/main" id="{C4D081D1-DA1A-4CD1-A6DC-595614F8D8C0}"/>
                  </a:ext>
                </a:extLst>
              </p:cNvPr>
              <p:cNvSpPr/>
              <p:nvPr/>
            </p:nvSpPr>
            <p:spPr bwMode="auto">
              <a:xfrm>
                <a:off x="733703" y="2250061"/>
                <a:ext cx="1435562" cy="1057424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7AF564-DAF0-4B44-9F67-8F371BCFE5A4}"/>
                  </a:ext>
                </a:extLst>
              </p:cNvPr>
              <p:cNvSpPr txBox="1"/>
              <p:nvPr/>
            </p:nvSpPr>
            <p:spPr bwMode="auto">
              <a:xfrm>
                <a:off x="733703" y="2577856"/>
                <a:ext cx="1435562" cy="401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040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" name="Знак ''плюс'' 4">
              <a:extLst>
                <a:ext uri="{FF2B5EF4-FFF2-40B4-BE49-F238E27FC236}">
                  <a16:creationId xmlns:a16="http://schemas.microsoft.com/office/drawing/2014/main" id="{0F3235A0-B391-422E-ACFC-0C2F4DAACD15}"/>
                </a:ext>
              </a:extLst>
            </p:cNvPr>
            <p:cNvSpPr/>
            <p:nvPr/>
          </p:nvSpPr>
          <p:spPr>
            <a:xfrm>
              <a:off x="3347801" y="2257782"/>
              <a:ext cx="612774" cy="607658"/>
            </a:xfrm>
            <a:prstGeom prst="mathPl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Знак ''минус'' 9">
              <a:extLst>
                <a:ext uri="{FF2B5EF4-FFF2-40B4-BE49-F238E27FC236}">
                  <a16:creationId xmlns:a16="http://schemas.microsoft.com/office/drawing/2014/main" id="{C8FA187D-196D-4753-AAF3-22A60C70CBDE}"/>
                </a:ext>
              </a:extLst>
            </p:cNvPr>
            <p:cNvSpPr/>
            <p:nvPr/>
          </p:nvSpPr>
          <p:spPr>
            <a:xfrm>
              <a:off x="5843972" y="2376634"/>
              <a:ext cx="720080" cy="338554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вно 20">
              <a:extLst>
                <a:ext uri="{FF2B5EF4-FFF2-40B4-BE49-F238E27FC236}">
                  <a16:creationId xmlns:a16="http://schemas.microsoft.com/office/drawing/2014/main" id="{3BCDEE09-0C77-4677-B554-4B391BD512B5}"/>
                </a:ext>
              </a:extLst>
            </p:cNvPr>
            <p:cNvSpPr/>
            <p:nvPr/>
          </p:nvSpPr>
          <p:spPr>
            <a:xfrm>
              <a:off x="8295578" y="2305678"/>
              <a:ext cx="932393" cy="441110"/>
            </a:xfrm>
            <a:prstGeom prst="mathEqua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399CDC7A-3AB5-4E5A-8119-3DEB29ACAF4C}"/>
                </a:ext>
              </a:extLst>
            </p:cNvPr>
            <p:cNvSpPr/>
            <p:nvPr/>
          </p:nvSpPr>
          <p:spPr>
            <a:xfrm>
              <a:off x="694988" y="3516035"/>
              <a:ext cx="2547492" cy="9694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ПРИБЫЛЬ/УБЫТОК </a:t>
              </a:r>
            </a:p>
            <a:p>
              <a:pPr algn="ctr"/>
              <a:r>
                <a:rPr lang="ru-RU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ДО НАЛОГООБЛОЖЕНИЯ</a:t>
              </a:r>
            </a:p>
            <a:p>
              <a:pPr algn="ctr">
                <a:spcBef>
                  <a:spcPts val="600"/>
                </a:spcBef>
              </a:pPr>
              <a:r>
                <a:rPr lang="en-US" sz="14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(PROFIT/LOSS BEFORE TAX)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E0DE8A82-2371-49B7-8254-22D408C14A39}"/>
                </a:ext>
              </a:extLst>
            </p:cNvPr>
            <p:cNvSpPr/>
            <p:nvPr/>
          </p:nvSpPr>
          <p:spPr>
            <a:xfrm>
              <a:off x="3894162" y="3444949"/>
              <a:ext cx="2156873" cy="1554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П. 3 СТ. 309.1 НК РФ</a:t>
              </a:r>
            </a:p>
            <a:p>
              <a:pPr>
                <a:spcBef>
                  <a:spcPts val="600"/>
                </a:spcBef>
              </a:pPr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REVALUATION RESERVE</a:t>
              </a: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IMPAIRMENT OF INVESTMENTS</a:t>
              </a:r>
              <a:endParaRPr lang="ru-RU" sz="1200" i="1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CREDIT LOSS ALLOWANCE</a:t>
              </a: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IMPAIRMENT LOSS ALLOWANCE</a:t>
              </a: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IMPAIRMENT CHARGE </a:t>
              </a:r>
              <a:r>
                <a:rPr lang="ru-RU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и пр.</a:t>
              </a:r>
              <a:endParaRPr lang="en-US" sz="1200" i="1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  <a:p>
              <a:endParaRPr lang="en-US" sz="1200" i="1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DBF5A0D2-B903-44EA-9376-F48503045138}"/>
                </a:ext>
              </a:extLst>
            </p:cNvPr>
            <p:cNvSpPr/>
            <p:nvPr/>
          </p:nvSpPr>
          <p:spPr>
            <a:xfrm>
              <a:off x="545536" y="5035992"/>
              <a:ext cx="2537874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ПРОЧИЙ СОВОКУПНЫЙ ДОХОД </a:t>
              </a: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(comprehensive income) </a:t>
              </a:r>
              <a:endParaRPr lang="ru-RU" sz="1400" i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ru-RU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НЕ УЧИТЫВАЕТСЯ</a:t>
              </a:r>
              <a:endParaRPr lang="en-US" sz="1400" i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C11F2A77-DBD0-4ED8-AD14-09366285FCB0}"/>
                </a:ext>
              </a:extLst>
            </p:cNvPr>
            <p:cNvSpPr/>
            <p:nvPr/>
          </p:nvSpPr>
          <p:spPr>
            <a:xfrm>
              <a:off x="3321895" y="5035992"/>
              <a:ext cx="335016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НЕПРАВОМЕРНО ОТРАЖЕНИЕ ПЕРОЦЕНКИ </a:t>
              </a:r>
            </a:p>
            <a:p>
              <a:pPr algn="ctr"/>
              <a:r>
                <a:rPr lang="ru-RU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ВНЕОБОРОТНЫХ И ОБОРОТНЫХ АКТИВОВ</a:t>
              </a:r>
              <a:r>
                <a:rPr lang="en-US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 </a:t>
              </a: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(current/non-current assets)</a:t>
              </a:r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8011EE76-FC27-426C-9DE7-81535841FE8A}"/>
                </a:ext>
              </a:extLst>
            </p:cNvPr>
            <p:cNvSpPr/>
            <p:nvPr/>
          </p:nvSpPr>
          <p:spPr>
            <a:xfrm>
              <a:off x="6277729" y="3416007"/>
              <a:ext cx="2305439" cy="11849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П. 3</a:t>
              </a:r>
              <a:r>
                <a:rPr lang="en-US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.1</a:t>
              </a:r>
              <a:r>
                <a:rPr lang="ru-RU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 СТ. 309.1 НК РФ</a:t>
              </a:r>
            </a:p>
            <a:p>
              <a:pPr>
                <a:spcBef>
                  <a:spcPts val="600"/>
                </a:spcBef>
              </a:pPr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INVESTMENTS IN SUBSIDIARIES</a:t>
              </a: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INVESTMENTS IN ASSOCIATED </a:t>
              </a:r>
            </a:p>
            <a:p>
              <a:r>
                <a:rPr lang="en-US" sz="12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COMPANIES</a:t>
              </a:r>
            </a:p>
            <a:p>
              <a:endParaRPr lang="en-US" sz="1200" i="1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F0A621B3-7FC1-4712-BBDF-765FAAD847CC}"/>
              </a:ext>
            </a:extLst>
          </p:cNvPr>
          <p:cNvSpPr/>
          <p:nvPr/>
        </p:nvSpPr>
        <p:spPr>
          <a:xfrm>
            <a:off x="4161339" y="1616831"/>
            <a:ext cx="38427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600" i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расчет показателей со ссылками на статьи </a:t>
            </a:r>
          </a:p>
          <a:p>
            <a:pPr algn="ctr">
              <a:lnSpc>
                <a:spcPts val="1800"/>
              </a:lnSpc>
            </a:pPr>
            <a:r>
              <a:rPr lang="ru-RU" sz="1600" i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финансовой отчетности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Левая фигурная скобка 30">
            <a:extLst>
              <a:ext uri="{FF2B5EF4-FFF2-40B4-BE49-F238E27FC236}">
                <a16:creationId xmlns:a16="http://schemas.microsoft.com/office/drawing/2014/main" id="{FCC2B83D-FF1C-45F9-B1EB-6A88E347ACEC}"/>
              </a:ext>
            </a:extLst>
          </p:cNvPr>
          <p:cNvSpPr/>
          <p:nvPr/>
        </p:nvSpPr>
        <p:spPr>
          <a:xfrm rot="5400000">
            <a:off x="6082207" y="1165205"/>
            <a:ext cx="272588" cy="2220273"/>
          </a:xfrm>
          <a:prstGeom prst="leftBrace">
            <a:avLst>
              <a:gd name="adj1" fmla="val 100898"/>
              <a:gd name="adj2" fmla="val 49556"/>
            </a:avLst>
          </a:prstGeom>
          <a:ln w="38100">
            <a:solidFill>
              <a:schemeClr val="bg1">
                <a:lumMod val="75000"/>
              </a:schemeClr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063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13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603FC81-9877-4CA4-A8E5-173243B4AEE2}"/>
              </a:ext>
            </a:extLst>
          </p:cNvPr>
          <p:cNvGrpSpPr/>
          <p:nvPr/>
        </p:nvGrpSpPr>
        <p:grpSpPr>
          <a:xfrm>
            <a:off x="749644" y="2464062"/>
            <a:ext cx="4208256" cy="1410460"/>
            <a:chOff x="1188108" y="4385191"/>
            <a:chExt cx="4218400" cy="1410460"/>
          </a:xfrm>
        </p:grpSpPr>
        <p:sp>
          <p:nvSpPr>
            <p:cNvPr id="8" name="Pentagon 4">
              <a:extLst>
                <a:ext uri="{FF2B5EF4-FFF2-40B4-BE49-F238E27FC236}">
                  <a16:creationId xmlns:a16="http://schemas.microsoft.com/office/drawing/2014/main" id="{62B3CA38-4C39-4735-A2DB-468BE7124AD8}"/>
                </a:ext>
              </a:extLst>
            </p:cNvPr>
            <p:cNvSpPr/>
            <p:nvPr/>
          </p:nvSpPr>
          <p:spPr>
            <a:xfrm>
              <a:off x="1188108" y="5131217"/>
              <a:ext cx="4218400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C709E3AD-592E-43AE-8A14-7AEE47DC8994}"/>
                </a:ext>
              </a:extLst>
            </p:cNvPr>
            <p:cNvSpPr/>
            <p:nvPr/>
          </p:nvSpPr>
          <p:spPr>
            <a:xfrm>
              <a:off x="1808120" y="5278768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2020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954AB1E-05D5-46CB-A140-164A77ED3915}"/>
                </a:ext>
              </a:extLst>
            </p:cNvPr>
            <p:cNvSpPr txBox="1"/>
            <p:nvPr/>
          </p:nvSpPr>
          <p:spPr>
            <a:xfrm>
              <a:off x="2240353" y="4385191"/>
              <a:ext cx="1909320" cy="349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algn="ctr">
                <a:defRPr sz="200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r>
                <a:rPr lang="ru-RU" sz="1400" dirty="0">
                  <a:solidFill>
                    <a:schemeClr val="accent6">
                      <a:lumMod val="75000"/>
                    </a:schemeClr>
                  </a:solidFill>
                </a:rPr>
                <a:t>Финансовый год КИК</a:t>
              </a:r>
              <a:endParaRPr lang="en-PH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9" name="Левая фигурная скобка 18">
              <a:extLst>
                <a:ext uri="{FF2B5EF4-FFF2-40B4-BE49-F238E27FC236}">
                  <a16:creationId xmlns:a16="http://schemas.microsoft.com/office/drawing/2014/main" id="{BF32250A-460E-4CA9-ADB2-457B9507CBE1}"/>
                </a:ext>
              </a:extLst>
            </p:cNvPr>
            <p:cNvSpPr/>
            <p:nvPr/>
          </p:nvSpPr>
          <p:spPr>
            <a:xfrm rot="5400000">
              <a:off x="2941324" y="3055216"/>
              <a:ext cx="349552" cy="3765869"/>
            </a:xfrm>
            <a:prstGeom prst="leftBrace">
              <a:avLst>
                <a:gd name="adj1" fmla="val 100898"/>
                <a:gd name="adj2" fmla="val 48866"/>
              </a:avLst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8E46F88F-F02B-4B12-BCFC-CE98B525F6AA}"/>
              </a:ext>
            </a:extLst>
          </p:cNvPr>
          <p:cNvGrpSpPr/>
          <p:nvPr/>
        </p:nvGrpSpPr>
        <p:grpSpPr>
          <a:xfrm>
            <a:off x="761873" y="4336500"/>
            <a:ext cx="4196733" cy="1288860"/>
            <a:chOff x="1209776" y="2364359"/>
            <a:chExt cx="4196733" cy="1288860"/>
          </a:xfrm>
        </p:grpSpPr>
        <p:sp>
          <p:nvSpPr>
            <p:cNvPr id="27" name="Pentagon 4">
              <a:extLst>
                <a:ext uri="{FF2B5EF4-FFF2-40B4-BE49-F238E27FC236}">
                  <a16:creationId xmlns:a16="http://schemas.microsoft.com/office/drawing/2014/main" id="{0CE89EA6-B610-4ED0-9D66-AF65F7C34F6D}"/>
                </a:ext>
              </a:extLst>
            </p:cNvPr>
            <p:cNvSpPr/>
            <p:nvPr/>
          </p:nvSpPr>
          <p:spPr>
            <a:xfrm>
              <a:off x="1209776" y="2988785"/>
              <a:ext cx="2407201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6D2E4AC7-491E-480B-926D-C99F55520D9F}"/>
                </a:ext>
              </a:extLst>
            </p:cNvPr>
            <p:cNvSpPr/>
            <p:nvPr/>
          </p:nvSpPr>
          <p:spPr>
            <a:xfrm>
              <a:off x="1808120" y="3163610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2019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85D7EDD-57FC-41CE-BF4B-BA034D85DB60}"/>
                </a:ext>
              </a:extLst>
            </p:cNvPr>
            <p:cNvSpPr txBox="1"/>
            <p:nvPr/>
          </p:nvSpPr>
          <p:spPr>
            <a:xfrm>
              <a:off x="2342352" y="2364359"/>
              <a:ext cx="1800200" cy="3430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algn="ctr">
                <a:defRPr sz="200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r>
                <a:rPr lang="ru-RU" sz="1400" dirty="0">
                  <a:solidFill>
                    <a:schemeClr val="accent6">
                      <a:lumMod val="75000"/>
                    </a:schemeClr>
                  </a:solidFill>
                </a:rPr>
                <a:t>Финансовый год КИК</a:t>
              </a:r>
              <a:endParaRPr lang="en-PH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6" name="Chevron 7">
              <a:extLst>
                <a:ext uri="{FF2B5EF4-FFF2-40B4-BE49-F238E27FC236}">
                  <a16:creationId xmlns:a16="http://schemas.microsoft.com/office/drawing/2014/main" id="{760F1E93-AF46-4DA6-93FE-78BD289D7673}"/>
                </a:ext>
              </a:extLst>
            </p:cNvPr>
            <p:cNvSpPr/>
            <p:nvPr/>
          </p:nvSpPr>
          <p:spPr>
            <a:xfrm>
              <a:off x="3016603" y="2988785"/>
              <a:ext cx="2389906" cy="664434"/>
            </a:xfrm>
            <a:prstGeom prst="chevron">
              <a:avLst/>
            </a:prstGeom>
            <a:solidFill>
              <a:srgbClr val="006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A6577C18-99B2-4853-9F54-24C14E32B959}"/>
                </a:ext>
              </a:extLst>
            </p:cNvPr>
            <p:cNvSpPr/>
            <p:nvPr/>
          </p:nvSpPr>
          <p:spPr>
            <a:xfrm>
              <a:off x="4031744" y="3162033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2020 </a:t>
              </a:r>
            </a:p>
          </p:txBody>
        </p:sp>
        <p:sp>
          <p:nvSpPr>
            <p:cNvPr id="38" name="Левая фигурная скобка 37">
              <a:extLst>
                <a:ext uri="{FF2B5EF4-FFF2-40B4-BE49-F238E27FC236}">
                  <a16:creationId xmlns:a16="http://schemas.microsoft.com/office/drawing/2014/main" id="{686816EF-5F25-4B87-8F07-B1DF64F6C5E5}"/>
                </a:ext>
              </a:extLst>
            </p:cNvPr>
            <p:cNvSpPr/>
            <p:nvPr/>
          </p:nvSpPr>
          <p:spPr>
            <a:xfrm rot="5400000">
              <a:off x="3109412" y="1730087"/>
              <a:ext cx="272588" cy="2220273"/>
            </a:xfrm>
            <a:prstGeom prst="leftBrace">
              <a:avLst>
                <a:gd name="adj1" fmla="val 100898"/>
                <a:gd name="adj2" fmla="val 49556"/>
              </a:avLst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FBD4C453-FB4B-4AF8-88DF-E569A724B5C7}"/>
              </a:ext>
            </a:extLst>
          </p:cNvPr>
          <p:cNvSpPr/>
          <p:nvPr/>
        </p:nvSpPr>
        <p:spPr>
          <a:xfrm>
            <a:off x="479376" y="1582804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СТРОКА 050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1BA992E-853E-4D08-885F-CAFB4115AEEA}"/>
              </a:ext>
            </a:extLst>
          </p:cNvPr>
          <p:cNvGrpSpPr/>
          <p:nvPr/>
        </p:nvGrpSpPr>
        <p:grpSpPr>
          <a:xfrm>
            <a:off x="5600010" y="2417006"/>
            <a:ext cx="4904324" cy="3189830"/>
            <a:chOff x="5887341" y="2016415"/>
            <a:chExt cx="4904324" cy="3189830"/>
          </a:xfrm>
        </p:grpSpPr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F09BF16C-741E-487F-AFC0-3108D6708EB9}"/>
                </a:ext>
              </a:extLst>
            </p:cNvPr>
            <p:cNvSpPr/>
            <p:nvPr/>
          </p:nvSpPr>
          <p:spPr>
            <a:xfrm>
              <a:off x="5919512" y="2016415"/>
              <a:ext cx="375681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u="sng" dirty="0">
                  <a:latin typeface="Arial Narrow" panose="020B0606020202030204" pitchFamily="34" charset="0"/>
                </a:rPr>
                <a:t>СРЕДНЕАРИФМЕТИЧЕСКОЕ</a:t>
              </a:r>
              <a:r>
                <a:rPr lang="ru-RU" sz="1600" dirty="0">
                  <a:latin typeface="Arial Narrow" panose="020B0606020202030204" pitchFamily="34" charset="0"/>
                </a:rPr>
                <a:t> ЗНАЧЕНИЕ </a:t>
              </a:r>
            </a:p>
            <a:p>
              <a:r>
                <a:rPr lang="ru-RU" sz="1600" dirty="0">
                  <a:latin typeface="Arial Narrow" panose="020B0606020202030204" pitchFamily="34" charset="0"/>
                </a:rPr>
                <a:t>КУРСА ИНОСТРАННОЙ ВАЛЮТЫ К РУБЛЮ </a:t>
              </a:r>
              <a:endParaRPr lang="en-US" sz="1600" dirty="0">
                <a:latin typeface="Arial Narrow" panose="020B0606020202030204" pitchFamily="34" charset="0"/>
              </a:endParaRPr>
            </a:p>
            <a:p>
              <a:endParaRPr lang="en-US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46" name="Прямоугольник 45">
              <a:extLst>
                <a:ext uri="{FF2B5EF4-FFF2-40B4-BE49-F238E27FC236}">
                  <a16:creationId xmlns:a16="http://schemas.microsoft.com/office/drawing/2014/main" id="{9B544531-843C-43EE-AB0A-8B167E60C971}"/>
                </a:ext>
              </a:extLst>
            </p:cNvPr>
            <p:cNvSpPr/>
            <p:nvPr/>
          </p:nvSpPr>
          <p:spPr>
            <a:xfrm>
              <a:off x="5887341" y="3628277"/>
              <a:ext cx="449281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ПРИ РАСЧЕТЕ УЧИТЫВАЕТСЯ КУРС </a:t>
              </a:r>
              <a:r>
                <a:rPr lang="ru-RU" sz="1600" b="1" u="sng" dirty="0">
                  <a:latin typeface="Arial Narrow" panose="020B0606020202030204" pitchFamily="34" charset="0"/>
                </a:rPr>
                <a:t>ЗА ВСЕ ДНИ </a:t>
              </a:r>
              <a:r>
                <a:rPr lang="ru-RU" sz="1600" dirty="0">
                  <a:latin typeface="Arial Narrow" panose="020B0606020202030204" pitchFamily="34" charset="0"/>
                </a:rPr>
                <a:t>(ВКЛЮЧАЯ ВЫХОДНЫЕ И ПРАЗДНИЧНЫЕ)  </a:t>
              </a:r>
              <a:endParaRPr lang="en-US" sz="1600" dirty="0">
                <a:latin typeface="Arial Narrow" panose="020B0606020202030204" pitchFamily="34" charset="0"/>
              </a:endParaRPr>
            </a:p>
            <a:p>
              <a:endParaRPr lang="en-US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47" name="Прямоугольник 46">
              <a:extLst>
                <a:ext uri="{FF2B5EF4-FFF2-40B4-BE49-F238E27FC236}">
                  <a16:creationId xmlns:a16="http://schemas.microsoft.com/office/drawing/2014/main" id="{5D2060DD-DD87-46EF-804E-1487BD72A838}"/>
                </a:ext>
              </a:extLst>
            </p:cNvPr>
            <p:cNvSpPr/>
            <p:nvPr/>
          </p:nvSpPr>
          <p:spPr>
            <a:xfrm>
              <a:off x="5887341" y="2776299"/>
              <a:ext cx="490432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СРЕДНИЙ КУРС РАССЧИТЫВАЕТСЯ </a:t>
              </a:r>
              <a:r>
                <a:rPr lang="ru-RU" sz="1600" b="1" u="sng" dirty="0">
                  <a:latin typeface="Arial Narrow" panose="020B0606020202030204" pitchFamily="34" charset="0"/>
                </a:rPr>
                <a:t>ЗА ФИНАНСОВЫЙ </a:t>
              </a:r>
              <a:r>
                <a:rPr lang="ru-RU" sz="1600" dirty="0">
                  <a:latin typeface="Arial Narrow" panose="020B0606020202030204" pitchFamily="34" charset="0"/>
                </a:rPr>
                <a:t>(А НЕ КАЛЕНДАРНЫЙ) ГОД</a:t>
              </a:r>
              <a:endParaRPr lang="en-US" sz="1600" dirty="0">
                <a:latin typeface="Arial Narrow" panose="020B0606020202030204" pitchFamily="34" charset="0"/>
              </a:endParaRPr>
            </a:p>
            <a:p>
              <a:endParaRPr lang="en-US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48" name="Прямоугольник 47">
              <a:extLst>
                <a:ext uri="{FF2B5EF4-FFF2-40B4-BE49-F238E27FC236}">
                  <a16:creationId xmlns:a16="http://schemas.microsoft.com/office/drawing/2014/main" id="{F9C74111-2C2E-41C7-8AA7-A8F385C49098}"/>
                </a:ext>
              </a:extLst>
            </p:cNvPr>
            <p:cNvSpPr/>
            <p:nvPr/>
          </p:nvSpPr>
          <p:spPr>
            <a:xfrm>
              <a:off x="5919512" y="4375248"/>
              <a:ext cx="449281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КУРС </a:t>
              </a:r>
              <a:r>
                <a:rPr lang="ru-RU" sz="1600" b="1" u="sng" dirty="0">
                  <a:latin typeface="Arial Narrow" panose="020B0606020202030204" pitchFamily="34" charset="0"/>
                </a:rPr>
                <a:t>ПО ДАННЫМ ЦБ РФ </a:t>
              </a:r>
            </a:p>
            <a:p>
              <a:r>
                <a:rPr lang="ru-RU" sz="1600" dirty="0">
                  <a:latin typeface="Arial Narrow" panose="020B0606020202030204" pitchFamily="34" charset="0"/>
                </a:rPr>
                <a:t>(ЕСЛИ ДАННЫХ НЕТ, ТО КРОСС-КУРС)</a:t>
              </a:r>
              <a:endParaRPr lang="en-US" sz="1600" dirty="0">
                <a:latin typeface="Arial Narrow" panose="020B0606020202030204" pitchFamily="34" charset="0"/>
              </a:endParaRPr>
            </a:p>
            <a:p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474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14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22EFB69-4C69-4277-A913-C93FD500C153}"/>
              </a:ext>
            </a:extLst>
          </p:cNvPr>
          <p:cNvSpPr/>
          <p:nvPr/>
        </p:nvSpPr>
        <p:spPr>
          <a:xfrm>
            <a:off x="479376" y="1582804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СТРОКИ 060, 150, 170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91F417F3-D023-495E-88AF-C90632E728B1}"/>
              </a:ext>
            </a:extLst>
          </p:cNvPr>
          <p:cNvGrpSpPr/>
          <p:nvPr/>
        </p:nvGrpSpPr>
        <p:grpSpPr>
          <a:xfrm>
            <a:off x="1775520" y="2132856"/>
            <a:ext cx="7937388" cy="3862435"/>
            <a:chOff x="1831020" y="2088337"/>
            <a:chExt cx="6915624" cy="3316987"/>
          </a:xfrm>
        </p:grpSpPr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0C333DF3-A394-4268-8D0B-3A62D2992403}"/>
                </a:ext>
              </a:extLst>
            </p:cNvPr>
            <p:cNvGrpSpPr/>
            <p:nvPr/>
          </p:nvGrpSpPr>
          <p:grpSpPr>
            <a:xfrm>
              <a:off x="1831020" y="3852054"/>
              <a:ext cx="6915624" cy="1553270"/>
              <a:chOff x="1161264" y="4385102"/>
              <a:chExt cx="6915624" cy="1553270"/>
            </a:xfrm>
          </p:grpSpPr>
          <p:grpSp>
            <p:nvGrpSpPr>
              <p:cNvPr id="5" name="Группа 4">
                <a:extLst>
                  <a:ext uri="{FF2B5EF4-FFF2-40B4-BE49-F238E27FC236}">
                    <a16:creationId xmlns:a16="http://schemas.microsoft.com/office/drawing/2014/main" id="{D577A61D-2C74-4D05-8588-2922824B8299}"/>
                  </a:ext>
                </a:extLst>
              </p:cNvPr>
              <p:cNvGrpSpPr/>
              <p:nvPr/>
            </p:nvGrpSpPr>
            <p:grpSpPr>
              <a:xfrm>
                <a:off x="1242883" y="4401134"/>
                <a:ext cx="1257842" cy="890907"/>
                <a:chOff x="1294980" y="5244401"/>
                <a:chExt cx="1257842" cy="890907"/>
              </a:xfrm>
            </p:grpSpPr>
            <p:sp>
              <p:nvSpPr>
                <p:cNvPr id="10" name="직사각형 57">
                  <a:extLst>
                    <a:ext uri="{FF2B5EF4-FFF2-40B4-BE49-F238E27FC236}">
                      <a16:creationId xmlns:a16="http://schemas.microsoft.com/office/drawing/2014/main" id="{ABD8126E-4C71-4150-AC6C-4CE21230D024}"/>
                    </a:ext>
                  </a:extLst>
                </p:cNvPr>
                <p:cNvSpPr/>
                <p:nvPr/>
              </p:nvSpPr>
              <p:spPr bwMode="auto">
                <a:xfrm>
                  <a:off x="1294981" y="5244401"/>
                  <a:ext cx="1257841" cy="890907"/>
                </a:xfrm>
                <a:prstGeom prst="roundRect">
                  <a:avLst>
                    <a:gd name="adj" fmla="val 5825"/>
                  </a:avLst>
                </a:prstGeom>
                <a:solidFill>
                  <a:schemeClr val="bg1"/>
                </a:solidFill>
                <a:ln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52400" h="50800" prst="softRound"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248920" tIns="248920" rIns="248920" bIns="3093719" spcCol="1270" anchor="ctr"/>
                <a:lstStyle/>
                <a:p>
                  <a:pPr algn="ctr" defTabSz="1555750" fontAlgn="auto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kumimoji="0" lang="ko-KR" altLang="en-US" sz="3500" dirty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12ABE20-DBB5-45C1-B147-941C02F91B36}"/>
                    </a:ext>
                  </a:extLst>
                </p:cNvPr>
                <p:cNvSpPr txBox="1"/>
                <p:nvPr/>
              </p:nvSpPr>
              <p:spPr bwMode="auto">
                <a:xfrm>
                  <a:off x="1294980" y="5483514"/>
                  <a:ext cx="1257841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ru-RU" altLang="ko-KR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cs typeface="Arial" pitchFamily="34" charset="0"/>
                    </a:rPr>
                    <a:t>СТРОКА 060</a:t>
                  </a:r>
                  <a:endParaRPr lang="ko-KR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30DA0474-C766-4236-841E-F7F6633E2EE1}"/>
                  </a:ext>
                </a:extLst>
              </p:cNvPr>
              <p:cNvSpPr/>
              <p:nvPr/>
            </p:nvSpPr>
            <p:spPr>
              <a:xfrm>
                <a:off x="1161264" y="5292041"/>
                <a:ext cx="16561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i="1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Величина прибыли (убытка) для целей налогообложения</a:t>
                </a:r>
              </a:p>
            </p:txBody>
          </p:sp>
          <p:sp>
            <p:nvSpPr>
              <p:cNvPr id="25" name="직사각형 57">
                <a:extLst>
                  <a:ext uri="{FF2B5EF4-FFF2-40B4-BE49-F238E27FC236}">
                    <a16:creationId xmlns:a16="http://schemas.microsoft.com/office/drawing/2014/main" id="{154CAA94-FAFD-42A8-869E-3EBCEEFAADC6}"/>
                  </a:ext>
                </a:extLst>
              </p:cNvPr>
              <p:cNvSpPr/>
              <p:nvPr/>
            </p:nvSpPr>
            <p:spPr bwMode="auto">
              <a:xfrm>
                <a:off x="3852802" y="4401134"/>
                <a:ext cx="1257841" cy="890907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B5E2E27-FA8A-4869-B24B-818A2E09B9A9}"/>
                  </a:ext>
                </a:extLst>
              </p:cNvPr>
              <p:cNvSpPr txBox="1"/>
              <p:nvPr/>
            </p:nvSpPr>
            <p:spPr bwMode="auto">
              <a:xfrm>
                <a:off x="3894779" y="4633964"/>
                <a:ext cx="125784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150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  <p:sp>
            <p:nvSpPr>
              <p:cNvPr id="27" name="직사각형 57">
                <a:extLst>
                  <a:ext uri="{FF2B5EF4-FFF2-40B4-BE49-F238E27FC236}">
                    <a16:creationId xmlns:a16="http://schemas.microsoft.com/office/drawing/2014/main" id="{0FA5C2A8-9CF2-43D7-9420-0F3BB9A772FD}"/>
                  </a:ext>
                </a:extLst>
              </p:cNvPr>
              <p:cNvSpPr/>
              <p:nvPr/>
            </p:nvSpPr>
            <p:spPr bwMode="auto">
              <a:xfrm>
                <a:off x="6452438" y="4385102"/>
                <a:ext cx="1257841" cy="890907"/>
              </a:xfrm>
              <a:prstGeom prst="roundRect">
                <a:avLst>
                  <a:gd name="adj" fmla="val 5825"/>
                </a:avLst>
              </a:prstGeom>
              <a:solidFill>
                <a:schemeClr val="bg1"/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8920" tIns="248920" rIns="248920" bIns="3093719" spcCol="1270" anchor="ctr"/>
              <a:lstStyle/>
              <a:p>
                <a:pPr algn="ctr" defTabSz="15557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kumimoji="0" lang="ko-KR" altLang="en-US" sz="35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9F677AF-46A8-42D0-9628-26CDA05B2C07}"/>
                  </a:ext>
                </a:extLst>
              </p:cNvPr>
              <p:cNvSpPr txBox="1"/>
              <p:nvPr/>
            </p:nvSpPr>
            <p:spPr bwMode="auto">
              <a:xfrm>
                <a:off x="6452438" y="4595822"/>
                <a:ext cx="125784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altLang="ko-KR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cs typeface="Arial" pitchFamily="34" charset="0"/>
                  </a:rPr>
                  <a:t>СТРОКА 170</a:t>
                </a:r>
                <a:endParaRPr lang="ko-KR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  <a:cs typeface="Arial" pitchFamily="34" charset="0"/>
                </a:endParaRPr>
              </a:p>
            </p:txBody>
          </p:sp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EC151CE9-6E52-4251-88BA-3B8833094B62}"/>
                  </a:ext>
                </a:extLst>
              </p:cNvPr>
              <p:cNvSpPr/>
              <p:nvPr/>
            </p:nvSpPr>
            <p:spPr>
              <a:xfrm>
                <a:off x="3843622" y="5255733"/>
                <a:ext cx="16561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i="1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Величина прибыли (убытка) для целей налогообложения</a:t>
                </a:r>
              </a:p>
            </p:txBody>
          </p:sp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9E4D4082-7CFD-4338-8F9D-780B1917E68D}"/>
                  </a:ext>
                </a:extLst>
              </p:cNvPr>
              <p:cNvSpPr/>
              <p:nvPr/>
            </p:nvSpPr>
            <p:spPr>
              <a:xfrm>
                <a:off x="6420705" y="5256210"/>
                <a:ext cx="16561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i="1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Величина прибыли (убытка), подлежащая налогообложению</a:t>
                </a:r>
              </a:p>
            </p:txBody>
          </p:sp>
        </p:grpSp>
        <p:grpSp>
          <p:nvGrpSpPr>
            <p:cNvPr id="35" name="Группа 34">
              <a:extLst>
                <a:ext uri="{FF2B5EF4-FFF2-40B4-BE49-F238E27FC236}">
                  <a16:creationId xmlns:a16="http://schemas.microsoft.com/office/drawing/2014/main" id="{E23E96DD-E51F-4645-BFBA-B6172D47466C}"/>
                </a:ext>
              </a:extLst>
            </p:cNvPr>
            <p:cNvGrpSpPr/>
            <p:nvPr/>
          </p:nvGrpSpPr>
          <p:grpSpPr>
            <a:xfrm>
              <a:off x="1912639" y="2088337"/>
              <a:ext cx="2859854" cy="1107996"/>
              <a:chOff x="951501" y="2017807"/>
              <a:chExt cx="2859854" cy="1107996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1822CB3-1CE0-4936-B229-B1E04CD9F9AE}"/>
                  </a:ext>
                </a:extLst>
              </p:cNvPr>
              <p:cNvSpPr/>
              <p:nvPr/>
            </p:nvSpPr>
            <p:spPr>
              <a:xfrm>
                <a:off x="2109669" y="2017807"/>
                <a:ext cx="249237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6600" i="1" dirty="0">
                    <a:latin typeface="Arial Narrow" panose="020B0606020202030204" pitchFamily="34" charset="0"/>
                  </a:rPr>
                  <a:t>&lt;</a:t>
                </a:r>
              </a:p>
            </p:txBody>
          </p:sp>
          <p:grpSp>
            <p:nvGrpSpPr>
              <p:cNvPr id="34" name="Группа 33">
                <a:extLst>
                  <a:ext uri="{FF2B5EF4-FFF2-40B4-BE49-F238E27FC236}">
                    <a16:creationId xmlns:a16="http://schemas.microsoft.com/office/drawing/2014/main" id="{71FBE3E7-8DC2-40BD-A0A8-3FE3DF449314}"/>
                  </a:ext>
                </a:extLst>
              </p:cNvPr>
              <p:cNvGrpSpPr/>
              <p:nvPr/>
            </p:nvGrpSpPr>
            <p:grpSpPr>
              <a:xfrm>
                <a:off x="951501" y="2357860"/>
                <a:ext cx="2859854" cy="400110"/>
                <a:chOff x="951501" y="2357860"/>
                <a:chExt cx="2859854" cy="400110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id="{2BA39B91-C065-4E81-96BA-D7FE163E5EC4}"/>
                    </a:ext>
                  </a:extLst>
                </p:cNvPr>
                <p:cNvSpPr/>
                <p:nvPr/>
              </p:nvSpPr>
              <p:spPr>
                <a:xfrm>
                  <a:off x="2387238" y="2402528"/>
                  <a:ext cx="1424117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ru-RU" sz="1600" i="1" dirty="0">
                      <a:latin typeface="Arial Narrow" panose="020B0606020202030204" pitchFamily="34" charset="0"/>
                    </a:rPr>
                    <a:t>10 млн. руб.</a:t>
                  </a:r>
                </a:p>
              </p:txBody>
            </p:sp>
            <p:sp>
              <p:nvSpPr>
                <p:cNvPr id="33" name="Прямоугольник 32">
                  <a:extLst>
                    <a:ext uri="{FF2B5EF4-FFF2-40B4-BE49-F238E27FC236}">
                      <a16:creationId xmlns:a16="http://schemas.microsoft.com/office/drawing/2014/main" id="{CB99BA33-88B2-4FB8-AF0A-1B5A04395266}"/>
                    </a:ext>
                  </a:extLst>
                </p:cNvPr>
                <p:cNvSpPr/>
                <p:nvPr/>
              </p:nvSpPr>
              <p:spPr>
                <a:xfrm>
                  <a:off x="951501" y="2357860"/>
                  <a:ext cx="1437511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2000" b="1" u="sng" dirty="0">
                      <a:latin typeface="Arial Narrow" panose="020B0606020202030204" pitchFamily="34" charset="0"/>
                    </a:rPr>
                    <a:t>ПРИБЫЛЬ</a:t>
                  </a:r>
                  <a:endParaRPr lang="en-US" sz="2000" dirty="0">
                    <a:latin typeface="Arial Narrow" panose="020B0606020202030204" pitchFamily="34" charset="0"/>
                  </a:endParaRPr>
                </a:p>
              </p:txBody>
            </p:sp>
          </p:grpSp>
        </p:grp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E92DBC77-34EA-4F69-8E3E-C54A3581F89B}"/>
                </a:ext>
              </a:extLst>
            </p:cNvPr>
            <p:cNvSpPr/>
            <p:nvPr/>
          </p:nvSpPr>
          <p:spPr>
            <a:xfrm>
              <a:off x="6204012" y="2414736"/>
              <a:ext cx="123364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u="sng" dirty="0">
                  <a:latin typeface="Arial Narrow" panose="020B0606020202030204" pitchFamily="34" charset="0"/>
                </a:rPr>
                <a:t>УБЫТОК</a:t>
              </a:r>
              <a:endParaRPr lang="en-US" sz="2000" b="1" u="sng" dirty="0">
                <a:latin typeface="Arial Narrow" panose="020B0606020202030204" pitchFamily="34" charset="0"/>
              </a:endParaRPr>
            </a:p>
          </p:txBody>
        </p:sp>
        <p:cxnSp>
          <p:nvCxnSpPr>
            <p:cNvPr id="38" name="Straight Connector 28">
              <a:extLst>
                <a:ext uri="{FF2B5EF4-FFF2-40B4-BE49-F238E27FC236}">
                  <a16:creationId xmlns:a16="http://schemas.microsoft.com/office/drawing/2014/main" id="{1D8F3AF9-B5AB-4BB9-8337-D5DE2FD139AB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>
              <a:off x="2541561" y="2989914"/>
              <a:ext cx="0" cy="878172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Левая фигурная скобка 40">
              <a:extLst>
                <a:ext uri="{FF2B5EF4-FFF2-40B4-BE49-F238E27FC236}">
                  <a16:creationId xmlns:a16="http://schemas.microsoft.com/office/drawing/2014/main" id="{D9B39683-F80C-48CC-ACFE-1646288FFB49}"/>
                </a:ext>
              </a:extLst>
            </p:cNvPr>
            <p:cNvSpPr/>
            <p:nvPr/>
          </p:nvSpPr>
          <p:spPr>
            <a:xfrm rot="5400000">
              <a:off x="4764301" y="666511"/>
              <a:ext cx="1043578" cy="5148929"/>
            </a:xfrm>
            <a:prstGeom prst="leftBrace">
              <a:avLst>
                <a:gd name="adj1" fmla="val 100898"/>
                <a:gd name="adj2" fmla="val 20003"/>
              </a:avLst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3" name="Straight Connector 28">
              <a:extLst>
                <a:ext uri="{FF2B5EF4-FFF2-40B4-BE49-F238E27FC236}">
                  <a16:creationId xmlns:a16="http://schemas.microsoft.com/office/drawing/2014/main" id="{EFDF7DDC-A63E-43D7-9117-8481BFBAC060}"/>
                </a:ext>
              </a:extLst>
            </p:cNvPr>
            <p:cNvCxnSpPr>
              <a:cxnSpLocks/>
              <a:endCxn id="25" idx="0"/>
            </p:cNvCxnSpPr>
            <p:nvPr/>
          </p:nvCxnSpPr>
          <p:spPr>
            <a:xfrm>
              <a:off x="5151479" y="3258062"/>
              <a:ext cx="0" cy="610023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214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Соединитель: уступ 41">
            <a:extLst>
              <a:ext uri="{FF2B5EF4-FFF2-40B4-BE49-F238E27FC236}">
                <a16:creationId xmlns:a16="http://schemas.microsoft.com/office/drawing/2014/main" id="{7C11C893-4D75-411B-AC1A-0379F751CFA8}"/>
              </a:ext>
            </a:extLst>
          </p:cNvPr>
          <p:cNvCxnSpPr>
            <a:cxnSpLocks/>
          </p:cNvCxnSpPr>
          <p:nvPr/>
        </p:nvCxnSpPr>
        <p:spPr>
          <a:xfrm flipV="1">
            <a:off x="3551289" y="2393592"/>
            <a:ext cx="2974821" cy="893918"/>
          </a:xfrm>
          <a:prstGeom prst="bentConnector3">
            <a:avLst>
              <a:gd name="adj1" fmla="val -753"/>
            </a:avLst>
          </a:prstGeom>
          <a:ln w="3175" cap="flat" cmpd="sng" algn="ctr">
            <a:solidFill>
              <a:srgbClr val="B0C3DB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15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4244399-261D-474A-A1A0-5F3F4FCACCDF}"/>
              </a:ext>
            </a:extLst>
          </p:cNvPr>
          <p:cNvSpPr/>
          <p:nvPr/>
        </p:nvSpPr>
        <p:spPr>
          <a:xfrm>
            <a:off x="479376" y="1553908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СТРОКИ 100, 110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eeform 405">
            <a:extLst>
              <a:ext uri="{FF2B5EF4-FFF2-40B4-BE49-F238E27FC236}">
                <a16:creationId xmlns:a16="http://schemas.microsoft.com/office/drawing/2014/main" id="{F80A8D1F-F854-4469-A736-A6926C2E8B5F}"/>
              </a:ext>
            </a:extLst>
          </p:cNvPr>
          <p:cNvSpPr>
            <a:spLocks/>
          </p:cNvSpPr>
          <p:nvPr/>
        </p:nvSpPr>
        <p:spPr bwMode="auto">
          <a:xfrm>
            <a:off x="2370430" y="3309429"/>
            <a:ext cx="2448272" cy="899525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noFill/>
          <a:ln w="22225" cmpd="thickThin">
            <a:solidFill>
              <a:srgbClr val="004D9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</a:pPr>
            <a:r>
              <a:rPr lang="ru-RU" sz="2400" i="1" dirty="0">
                <a:solidFill>
                  <a:srgbClr val="0058A4"/>
                </a:solidFill>
                <a:latin typeface="Arial Narrow" panose="020B0606020202030204" pitchFamily="34" charset="0"/>
              </a:rPr>
              <a:t>Промежуточные дивиденды</a:t>
            </a:r>
            <a:endParaRPr lang="en-US" sz="2400" i="1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A6BC3BB3-2C06-42BF-8593-FD6560754814}"/>
              </a:ext>
            </a:extLst>
          </p:cNvPr>
          <p:cNvGrpSpPr/>
          <p:nvPr/>
        </p:nvGrpSpPr>
        <p:grpSpPr>
          <a:xfrm>
            <a:off x="6351596" y="1748559"/>
            <a:ext cx="1675829" cy="1942936"/>
            <a:chOff x="3863752" y="2101498"/>
            <a:chExt cx="2196915" cy="3008814"/>
          </a:xfrm>
        </p:grpSpPr>
        <p:pic>
          <p:nvPicPr>
            <p:cNvPr id="19" name="Picture 5" descr="C:\Users\pmarkasian\Desktop\Other\Шаблоны\заготовки1\9\1.png">
              <a:extLst>
                <a:ext uri="{FF2B5EF4-FFF2-40B4-BE49-F238E27FC236}">
                  <a16:creationId xmlns:a16="http://schemas.microsoft.com/office/drawing/2014/main" id="{0559FB7F-162B-4C7C-BBD4-10626E9855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5761" y="2101498"/>
              <a:ext cx="2124906" cy="3008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39245C85-9C9B-44D2-84DE-F19D80FAB173}"/>
                </a:ext>
              </a:extLst>
            </p:cNvPr>
            <p:cNvSpPr/>
            <p:nvPr/>
          </p:nvSpPr>
          <p:spPr>
            <a:xfrm>
              <a:off x="3863752" y="2828836"/>
              <a:ext cx="2027922" cy="12748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Arial Narrow" panose="020B0606020202030204" pitchFamily="34" charset="0"/>
                  <a:ea typeface="Calibri" panose="020F0502020204030204" pitchFamily="34" charset="0"/>
                </a:rPr>
                <a:t>Налоговый кодекс РФ</a:t>
              </a:r>
              <a:endParaRPr lang="ru-RU" sz="24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520845D7-B950-4987-B657-2041CCB95872}"/>
              </a:ext>
            </a:extLst>
          </p:cNvPr>
          <p:cNvGrpSpPr/>
          <p:nvPr/>
        </p:nvGrpSpPr>
        <p:grpSpPr>
          <a:xfrm>
            <a:off x="4872675" y="2247118"/>
            <a:ext cx="282566" cy="290584"/>
            <a:chOff x="-2237158" y="2663433"/>
            <a:chExt cx="2088233" cy="2038573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E09D5EC8-6AF2-47C9-AB48-ADC7430231FC}"/>
                </a:ext>
              </a:extLst>
            </p:cNvPr>
            <p:cNvCxnSpPr/>
            <p:nvPr/>
          </p:nvCxnSpPr>
          <p:spPr>
            <a:xfrm>
              <a:off x="-2237158" y="2663433"/>
              <a:ext cx="2088233" cy="2016224"/>
            </a:xfrm>
            <a:prstGeom prst="line">
              <a:avLst/>
            </a:prstGeom>
            <a:ln w="539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DC0C4654-D1B5-463A-B0D2-54EB933477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99972" y="2704073"/>
              <a:ext cx="1909808" cy="1997933"/>
            </a:xfrm>
            <a:prstGeom prst="line">
              <a:avLst/>
            </a:prstGeom>
            <a:ln w="539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CBC639A-8A27-440D-9B47-3D01C6E1CDFE}"/>
              </a:ext>
            </a:extLst>
          </p:cNvPr>
          <p:cNvGrpSpPr/>
          <p:nvPr/>
        </p:nvGrpSpPr>
        <p:grpSpPr>
          <a:xfrm>
            <a:off x="5953740" y="4133784"/>
            <a:ext cx="3051118" cy="1588056"/>
            <a:chOff x="3885127" y="2101498"/>
            <a:chExt cx="3580292" cy="3008814"/>
          </a:xfrm>
        </p:grpSpPr>
        <p:pic>
          <p:nvPicPr>
            <p:cNvPr id="28" name="Picture 5" descr="C:\Users\pmarkasian\Desktop\Other\Шаблоны\заготовки1\9\1.png">
              <a:extLst>
                <a:ext uri="{FF2B5EF4-FFF2-40B4-BE49-F238E27FC236}">
                  <a16:creationId xmlns:a16="http://schemas.microsoft.com/office/drawing/2014/main" id="{A202A0C9-325D-41AE-B986-A75099B7AF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5761" y="2101498"/>
              <a:ext cx="3529658" cy="3008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DBD64469-D4C7-4579-9DF9-CD75006D5EA4}"/>
                </a:ext>
              </a:extLst>
            </p:cNvPr>
            <p:cNvSpPr/>
            <p:nvPr/>
          </p:nvSpPr>
          <p:spPr>
            <a:xfrm>
              <a:off x="3885127" y="2142185"/>
              <a:ext cx="3073311" cy="19359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Arial Narrow" panose="020B0606020202030204" pitchFamily="34" charset="0"/>
                </a:rPr>
                <a:t>Международные НПА</a:t>
              </a:r>
            </a:p>
            <a:p>
              <a:pPr algn="ctr"/>
              <a:r>
                <a:rPr lang="ru-RU" sz="1400" i="1" dirty="0">
                  <a:latin typeface="Arial Narrow" panose="020B0606020202030204" pitchFamily="34" charset="0"/>
                </a:rPr>
                <a:t>Например</a:t>
              </a:r>
            </a:p>
            <a:p>
              <a:pPr algn="ctr"/>
              <a:r>
                <a:rPr lang="ru-RU" sz="1400" i="1" dirty="0">
                  <a:latin typeface="Arial Narrow" panose="020B0606020202030204" pitchFamily="34" charset="0"/>
                </a:rPr>
                <a:t>Директива ЕС N 2017/1132</a:t>
              </a:r>
            </a:p>
          </p:txBody>
        </p:sp>
      </p:grpSp>
      <p:cxnSp>
        <p:nvCxnSpPr>
          <p:cNvPr id="37" name="Соединитель: уступ 36">
            <a:extLst>
              <a:ext uri="{FF2B5EF4-FFF2-40B4-BE49-F238E27FC236}">
                <a16:creationId xmlns:a16="http://schemas.microsoft.com/office/drawing/2014/main" id="{77D04691-8526-4842-8A01-338CD5A9D606}"/>
              </a:ext>
            </a:extLst>
          </p:cNvPr>
          <p:cNvCxnSpPr>
            <a:cxnSpLocks/>
          </p:cNvCxnSpPr>
          <p:nvPr/>
        </p:nvCxnSpPr>
        <p:spPr>
          <a:xfrm>
            <a:off x="3431704" y="4208954"/>
            <a:ext cx="2455637" cy="718858"/>
          </a:xfrm>
          <a:prstGeom prst="bentConnector3">
            <a:avLst>
              <a:gd name="adj1" fmla="val 4537"/>
            </a:avLst>
          </a:prstGeom>
          <a:ln w="3175" cap="flat" cmpd="sng" algn="ctr">
            <a:solidFill>
              <a:srgbClr val="B0C3DB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519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16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4244399-261D-474A-A1A0-5F3F4FCACCDF}"/>
              </a:ext>
            </a:extLst>
          </p:cNvPr>
          <p:cNvSpPr/>
          <p:nvPr/>
        </p:nvSpPr>
        <p:spPr>
          <a:xfrm>
            <a:off x="479376" y="1553908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СТРОКИ 100, 110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B32A66F9-0796-44C2-ADB9-2829F0C292DA}"/>
              </a:ext>
            </a:extLst>
          </p:cNvPr>
          <p:cNvGrpSpPr/>
          <p:nvPr/>
        </p:nvGrpSpPr>
        <p:grpSpPr>
          <a:xfrm>
            <a:off x="2736198" y="1726425"/>
            <a:ext cx="6048080" cy="584775"/>
            <a:chOff x="668861" y="3531132"/>
            <a:chExt cx="6048080" cy="584775"/>
          </a:xfrm>
        </p:grpSpPr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5B3C689E-F273-4876-B225-20FDDD6FB904}"/>
                </a:ext>
              </a:extLst>
            </p:cNvPr>
            <p:cNvSpPr/>
            <p:nvPr/>
          </p:nvSpPr>
          <p:spPr>
            <a:xfrm>
              <a:off x="668861" y="3675673"/>
              <a:ext cx="125779" cy="295693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4CCFE44-EC50-43DD-9175-F31C8DA5EE92}"/>
                </a:ext>
              </a:extLst>
            </p:cNvPr>
            <p:cNvSpPr txBox="1"/>
            <p:nvPr/>
          </p:nvSpPr>
          <p:spPr>
            <a:xfrm>
              <a:off x="874572" y="3531132"/>
              <a:ext cx="5842369" cy="5847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i="1" dirty="0">
                  <a:solidFill>
                    <a:srgbClr val="0058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ПИСЬМО МИНФИНА РФ ОТ 22.01.2021 № 03-12-12/2/3577</a:t>
              </a:r>
            </a:p>
            <a:p>
              <a:r>
                <a:rPr lang="ru-RU" sz="1600" i="1" dirty="0">
                  <a:solidFill>
                    <a:srgbClr val="0058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ПИСЬМО ФНС РОССИИ ОТ 27.11.2020 № СД-4-3/19538@ </a:t>
              </a:r>
              <a:endParaRPr lang="en-US" sz="1600" i="1" dirty="0">
                <a:solidFill>
                  <a:srgbClr val="0058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863275BC-E68C-4C67-B09A-F1B2CF7FCBB2}"/>
              </a:ext>
            </a:extLst>
          </p:cNvPr>
          <p:cNvGrpSpPr/>
          <p:nvPr/>
        </p:nvGrpSpPr>
        <p:grpSpPr>
          <a:xfrm>
            <a:off x="2069828" y="2506109"/>
            <a:ext cx="7597712" cy="4039473"/>
            <a:chOff x="2069828" y="2506109"/>
            <a:chExt cx="7597712" cy="4039473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33C92DE-8D4A-4DC3-AE53-FD0424774BCB}"/>
                </a:ext>
              </a:extLst>
            </p:cNvPr>
            <p:cNvSpPr/>
            <p:nvPr/>
          </p:nvSpPr>
          <p:spPr>
            <a:xfrm>
              <a:off x="2207568" y="5345253"/>
              <a:ext cx="2409849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800"/>
                </a:spcAft>
              </a:pPr>
              <a:r>
                <a:rPr lang="ru-RU" dirty="0">
                  <a:latin typeface="Arial Narrow" panose="020B0606020202030204" pitchFamily="34" charset="0"/>
                  <a:cs typeface="Times New Roman" panose="02020603050405020304" pitchFamily="18" charset="0"/>
                </a:rPr>
                <a:t>прибыль к распределению включает прибыль текущего года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A8182E6D-02F2-4E5C-B33F-665219EFD6ED}"/>
                </a:ext>
              </a:extLst>
            </p:cNvPr>
            <p:cNvSpPr/>
            <p:nvPr/>
          </p:nvSpPr>
          <p:spPr>
            <a:xfrm>
              <a:off x="4726012" y="5317312"/>
              <a:ext cx="2068453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800"/>
                </a:spcAft>
              </a:pPr>
              <a:r>
                <a:rPr lang="ru-RU" dirty="0">
                  <a:latin typeface="Arial Narrow" panose="020B0606020202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промежуточные дивиденды зависят от ожидаемой годовой прибыли</a:t>
              </a:r>
              <a:endPara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DF6B0CF7-918C-4994-94F2-4E70030D38A2}"/>
                </a:ext>
              </a:extLst>
            </p:cNvPr>
            <p:cNvSpPr/>
            <p:nvPr/>
          </p:nvSpPr>
          <p:spPr>
            <a:xfrm>
              <a:off x="6683145" y="5317311"/>
              <a:ext cx="298439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Arial Narrow" panose="020B0606020202030204" pitchFamily="34" charset="0"/>
                  <a:cs typeface="Times New Roman" panose="02020603050405020304" pitchFamily="18" charset="0"/>
                </a:rPr>
                <a:t>нет прибыли/убыток за текущий год, </a:t>
              </a:r>
            </a:p>
            <a:p>
              <a:pPr algn="ctr"/>
              <a:r>
                <a:rPr lang="ru-RU" dirty="0">
                  <a:latin typeface="Arial Narrow" panose="020B0606020202030204" pitchFamily="34" charset="0"/>
                  <a:cs typeface="Times New Roman" panose="02020603050405020304" pitchFamily="18" charset="0"/>
                </a:rPr>
                <a:t>прибыль прошлых лет ≠промежуточные дивиденды</a:t>
              </a:r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7AAFB793-F4DA-4E36-A48E-3AB431ABD3CD}"/>
                </a:ext>
              </a:extLst>
            </p:cNvPr>
            <p:cNvGrpSpPr/>
            <p:nvPr/>
          </p:nvGrpSpPr>
          <p:grpSpPr>
            <a:xfrm>
              <a:off x="2069828" y="2506109"/>
              <a:ext cx="7380820" cy="2819862"/>
              <a:chOff x="2562576" y="2489939"/>
              <a:chExt cx="6551885" cy="2623712"/>
            </a:xfrm>
          </p:grpSpPr>
          <p:grpSp>
            <p:nvGrpSpPr>
              <p:cNvPr id="14" name="Group 7">
                <a:extLst>
                  <a:ext uri="{FF2B5EF4-FFF2-40B4-BE49-F238E27FC236}">
                    <a16:creationId xmlns:a16="http://schemas.microsoft.com/office/drawing/2014/main" id="{7F40EBD6-87D4-4545-8581-631209824DB6}"/>
                  </a:ext>
                </a:extLst>
              </p:cNvPr>
              <p:cNvGrpSpPr/>
              <p:nvPr/>
            </p:nvGrpSpPr>
            <p:grpSpPr>
              <a:xfrm>
                <a:off x="2562576" y="2489939"/>
                <a:ext cx="6551885" cy="2623712"/>
                <a:chOff x="1728077" y="1112991"/>
                <a:chExt cx="8735846" cy="3498283"/>
              </a:xfrm>
            </p:grpSpPr>
            <p:grpSp>
              <p:nvGrpSpPr>
                <p:cNvPr id="15" name="Group 91">
                  <a:extLst>
                    <a:ext uri="{FF2B5EF4-FFF2-40B4-BE49-F238E27FC236}">
                      <a16:creationId xmlns:a16="http://schemas.microsoft.com/office/drawing/2014/main" id="{631A7E64-FA5E-40ED-83E0-D4D18A058C6E}"/>
                    </a:ext>
                  </a:extLst>
                </p:cNvPr>
                <p:cNvGrpSpPr/>
                <p:nvPr/>
              </p:nvGrpSpPr>
              <p:grpSpPr>
                <a:xfrm>
                  <a:off x="1728077" y="1112991"/>
                  <a:ext cx="3495379" cy="3497703"/>
                  <a:chOff x="3711576" y="1041401"/>
                  <a:chExt cx="4776788" cy="4779963"/>
                </a:xfrm>
              </p:grpSpPr>
              <p:sp>
                <p:nvSpPr>
                  <p:cNvPr id="34" name="Freeform 47">
                    <a:extLst>
                      <a:ext uri="{FF2B5EF4-FFF2-40B4-BE49-F238E27FC236}">
                        <a16:creationId xmlns:a16="http://schemas.microsoft.com/office/drawing/2014/main" id="{5361327B-9744-4C08-B76F-E14319FDB8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43726" y="3432176"/>
                    <a:ext cx="1544638" cy="1689100"/>
                  </a:xfrm>
                  <a:custGeom>
                    <a:avLst/>
                    <a:gdLst>
                      <a:gd name="T0" fmla="*/ 2380 w 2380"/>
                      <a:gd name="T1" fmla="*/ 0 h 2602"/>
                      <a:gd name="T2" fmla="*/ 1302 w 2380"/>
                      <a:gd name="T3" fmla="*/ 2602 h 2602"/>
                      <a:gd name="T4" fmla="*/ 0 w 2380"/>
                      <a:gd name="T5" fmla="*/ 1301 h 2602"/>
                      <a:gd name="T6" fmla="*/ 539 w 2380"/>
                      <a:gd name="T7" fmla="*/ 0 h 2602"/>
                      <a:gd name="T8" fmla="*/ 2380 w 2380"/>
                      <a:gd name="T9" fmla="*/ 0 h 2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80" h="2602">
                        <a:moveTo>
                          <a:pt x="2380" y="0"/>
                        </a:moveTo>
                        <a:cubicBezTo>
                          <a:pt x="2380" y="976"/>
                          <a:pt x="1992" y="1912"/>
                          <a:pt x="1302" y="2602"/>
                        </a:cubicBezTo>
                        <a:lnTo>
                          <a:pt x="0" y="1301"/>
                        </a:lnTo>
                        <a:cubicBezTo>
                          <a:pt x="346" y="956"/>
                          <a:pt x="539" y="488"/>
                          <a:pt x="539" y="0"/>
                        </a:cubicBezTo>
                        <a:lnTo>
                          <a:pt x="238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5" name="Freeform 49">
                    <a:extLst>
                      <a:ext uri="{FF2B5EF4-FFF2-40B4-BE49-F238E27FC236}">
                        <a16:creationId xmlns:a16="http://schemas.microsoft.com/office/drawing/2014/main" id="{32A8E064-7110-42C6-9369-A2DD7A2EFC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99176" y="4276726"/>
                    <a:ext cx="1689100" cy="1544638"/>
                  </a:xfrm>
                  <a:custGeom>
                    <a:avLst/>
                    <a:gdLst>
                      <a:gd name="T0" fmla="*/ 2603 w 2603"/>
                      <a:gd name="T1" fmla="*/ 1301 h 2379"/>
                      <a:gd name="T2" fmla="*/ 0 w 2603"/>
                      <a:gd name="T3" fmla="*/ 2379 h 2379"/>
                      <a:gd name="T4" fmla="*/ 0 w 2603"/>
                      <a:gd name="T5" fmla="*/ 539 h 2379"/>
                      <a:gd name="T6" fmla="*/ 1301 w 2603"/>
                      <a:gd name="T7" fmla="*/ 0 h 2379"/>
                      <a:gd name="T8" fmla="*/ 2603 w 2603"/>
                      <a:gd name="T9" fmla="*/ 1301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3" h="2379">
                        <a:moveTo>
                          <a:pt x="2603" y="1301"/>
                        </a:moveTo>
                        <a:cubicBezTo>
                          <a:pt x="1912" y="1991"/>
                          <a:pt x="976" y="2379"/>
                          <a:pt x="0" y="2379"/>
                        </a:cubicBezTo>
                        <a:lnTo>
                          <a:pt x="0" y="539"/>
                        </a:lnTo>
                        <a:cubicBezTo>
                          <a:pt x="488" y="539"/>
                          <a:pt x="956" y="345"/>
                          <a:pt x="1301" y="0"/>
                        </a:cubicBezTo>
                        <a:lnTo>
                          <a:pt x="2603" y="1301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8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6" name="Freeform 51">
                    <a:extLst>
                      <a:ext uri="{FF2B5EF4-FFF2-40B4-BE49-F238E27FC236}">
                        <a16:creationId xmlns:a16="http://schemas.microsoft.com/office/drawing/2014/main" id="{5ED5A79B-E2A9-400D-95C5-6FA8134886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11663" y="4276726"/>
                    <a:ext cx="1687513" cy="1544638"/>
                  </a:xfrm>
                  <a:custGeom>
                    <a:avLst/>
                    <a:gdLst>
                      <a:gd name="T0" fmla="*/ 2602 w 2602"/>
                      <a:gd name="T1" fmla="*/ 2379 h 2379"/>
                      <a:gd name="T2" fmla="*/ 0 w 2602"/>
                      <a:gd name="T3" fmla="*/ 1301 h 2379"/>
                      <a:gd name="T4" fmla="*/ 1301 w 2602"/>
                      <a:gd name="T5" fmla="*/ 0 h 2379"/>
                      <a:gd name="T6" fmla="*/ 2602 w 2602"/>
                      <a:gd name="T7" fmla="*/ 539 h 2379"/>
                      <a:gd name="T8" fmla="*/ 2602 w 2602"/>
                      <a:gd name="T9" fmla="*/ 2379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2" h="2379">
                        <a:moveTo>
                          <a:pt x="2602" y="2379"/>
                        </a:moveTo>
                        <a:cubicBezTo>
                          <a:pt x="1626" y="2379"/>
                          <a:pt x="690" y="1991"/>
                          <a:pt x="0" y="1301"/>
                        </a:cubicBezTo>
                        <a:lnTo>
                          <a:pt x="1301" y="0"/>
                        </a:lnTo>
                        <a:cubicBezTo>
                          <a:pt x="1646" y="345"/>
                          <a:pt x="2114" y="539"/>
                          <a:pt x="2602" y="539"/>
                        </a:cubicBezTo>
                        <a:lnTo>
                          <a:pt x="2602" y="2379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6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7" name="Freeform 53">
                    <a:extLst>
                      <a:ext uri="{FF2B5EF4-FFF2-40B4-BE49-F238E27FC236}">
                        <a16:creationId xmlns:a16="http://schemas.microsoft.com/office/drawing/2014/main" id="{655A8164-1335-40A5-BD29-FF78AC67DEE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11576" y="3432176"/>
                    <a:ext cx="1544638" cy="1689100"/>
                  </a:xfrm>
                  <a:custGeom>
                    <a:avLst/>
                    <a:gdLst>
                      <a:gd name="T0" fmla="*/ 1078 w 2379"/>
                      <a:gd name="T1" fmla="*/ 2602 h 2602"/>
                      <a:gd name="T2" fmla="*/ 0 w 2379"/>
                      <a:gd name="T3" fmla="*/ 0 h 2602"/>
                      <a:gd name="T4" fmla="*/ 1840 w 2379"/>
                      <a:gd name="T5" fmla="*/ 0 h 2602"/>
                      <a:gd name="T6" fmla="*/ 2379 w 2379"/>
                      <a:gd name="T7" fmla="*/ 1301 h 2602"/>
                      <a:gd name="T8" fmla="*/ 1078 w 2379"/>
                      <a:gd name="T9" fmla="*/ 2602 h 2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79" h="2602">
                        <a:moveTo>
                          <a:pt x="1078" y="2602"/>
                        </a:moveTo>
                        <a:cubicBezTo>
                          <a:pt x="388" y="1912"/>
                          <a:pt x="0" y="976"/>
                          <a:pt x="0" y="0"/>
                        </a:cubicBezTo>
                        <a:lnTo>
                          <a:pt x="1840" y="0"/>
                        </a:lnTo>
                        <a:cubicBezTo>
                          <a:pt x="1840" y="488"/>
                          <a:pt x="2034" y="956"/>
                          <a:pt x="2379" y="1301"/>
                        </a:cubicBezTo>
                        <a:lnTo>
                          <a:pt x="1078" y="2602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4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8" name="Freeform 55">
                    <a:extLst>
                      <a:ext uri="{FF2B5EF4-FFF2-40B4-BE49-F238E27FC236}">
                        <a16:creationId xmlns:a16="http://schemas.microsoft.com/office/drawing/2014/main" id="{76530457-2C1C-4E40-9136-0C51E69530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11576" y="1741488"/>
                    <a:ext cx="1544638" cy="1690688"/>
                  </a:xfrm>
                  <a:custGeom>
                    <a:avLst/>
                    <a:gdLst>
                      <a:gd name="T0" fmla="*/ 0 w 2379"/>
                      <a:gd name="T1" fmla="*/ 2603 h 2603"/>
                      <a:gd name="T2" fmla="*/ 1078 w 2379"/>
                      <a:gd name="T3" fmla="*/ 0 h 2603"/>
                      <a:gd name="T4" fmla="*/ 2379 w 2379"/>
                      <a:gd name="T5" fmla="*/ 1301 h 2603"/>
                      <a:gd name="T6" fmla="*/ 1840 w 2379"/>
                      <a:gd name="T7" fmla="*/ 2603 h 2603"/>
                      <a:gd name="T8" fmla="*/ 0 w 2379"/>
                      <a:gd name="T9" fmla="*/ 2603 h 2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79" h="2603">
                        <a:moveTo>
                          <a:pt x="0" y="2603"/>
                        </a:moveTo>
                        <a:cubicBezTo>
                          <a:pt x="0" y="1627"/>
                          <a:pt x="388" y="690"/>
                          <a:pt x="1078" y="0"/>
                        </a:cubicBezTo>
                        <a:lnTo>
                          <a:pt x="2379" y="1301"/>
                        </a:lnTo>
                        <a:cubicBezTo>
                          <a:pt x="2034" y="1646"/>
                          <a:pt x="1840" y="2115"/>
                          <a:pt x="1840" y="2603"/>
                        </a:cubicBezTo>
                        <a:lnTo>
                          <a:pt x="0" y="2603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2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9" name="Freeform 57">
                    <a:extLst>
                      <a:ext uri="{FF2B5EF4-FFF2-40B4-BE49-F238E27FC236}">
                        <a16:creationId xmlns:a16="http://schemas.microsoft.com/office/drawing/2014/main" id="{87BA3850-5618-452B-AEE6-DB2257A655F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11663" y="1041401"/>
                    <a:ext cx="1687513" cy="1544638"/>
                  </a:xfrm>
                  <a:custGeom>
                    <a:avLst/>
                    <a:gdLst>
                      <a:gd name="T0" fmla="*/ 0 w 2602"/>
                      <a:gd name="T1" fmla="*/ 1078 h 2379"/>
                      <a:gd name="T2" fmla="*/ 2602 w 2602"/>
                      <a:gd name="T3" fmla="*/ 0 h 2379"/>
                      <a:gd name="T4" fmla="*/ 2602 w 2602"/>
                      <a:gd name="T5" fmla="*/ 1840 h 2379"/>
                      <a:gd name="T6" fmla="*/ 1301 w 2602"/>
                      <a:gd name="T7" fmla="*/ 2379 h 2379"/>
                      <a:gd name="T8" fmla="*/ 0 w 2602"/>
                      <a:gd name="T9" fmla="*/ 1078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2" h="2379">
                        <a:moveTo>
                          <a:pt x="0" y="1078"/>
                        </a:moveTo>
                        <a:cubicBezTo>
                          <a:pt x="690" y="388"/>
                          <a:pt x="1626" y="0"/>
                          <a:pt x="2602" y="0"/>
                        </a:cubicBezTo>
                        <a:lnTo>
                          <a:pt x="2602" y="1840"/>
                        </a:lnTo>
                        <a:cubicBezTo>
                          <a:pt x="2114" y="1840"/>
                          <a:pt x="1646" y="2034"/>
                          <a:pt x="1301" y="2379"/>
                        </a:cubicBezTo>
                        <a:lnTo>
                          <a:pt x="0" y="1078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1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</p:grpSp>
            <p:grpSp>
              <p:nvGrpSpPr>
                <p:cNvPr id="16" name="Group 92">
                  <a:extLst>
                    <a:ext uri="{FF2B5EF4-FFF2-40B4-BE49-F238E27FC236}">
                      <a16:creationId xmlns:a16="http://schemas.microsoft.com/office/drawing/2014/main" id="{9A8DEB2E-1ACC-494D-A6A1-F3583B706DC8}"/>
                    </a:ext>
                  </a:extLst>
                </p:cNvPr>
                <p:cNvGrpSpPr/>
                <p:nvPr/>
              </p:nvGrpSpPr>
              <p:grpSpPr>
                <a:xfrm>
                  <a:off x="4348311" y="1112991"/>
                  <a:ext cx="3495379" cy="1749432"/>
                  <a:chOff x="3711576" y="1041401"/>
                  <a:chExt cx="4776788" cy="2390775"/>
                </a:xfrm>
              </p:grpSpPr>
              <p:sp>
                <p:nvSpPr>
                  <p:cNvPr id="30" name="Freeform 43">
                    <a:extLst>
                      <a:ext uri="{FF2B5EF4-FFF2-40B4-BE49-F238E27FC236}">
                        <a16:creationId xmlns:a16="http://schemas.microsoft.com/office/drawing/2014/main" id="{D11F7182-5BDB-4CBE-95AB-14989865E1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99176" y="1041401"/>
                    <a:ext cx="1689100" cy="1544638"/>
                  </a:xfrm>
                  <a:custGeom>
                    <a:avLst/>
                    <a:gdLst>
                      <a:gd name="T0" fmla="*/ 0 w 2603"/>
                      <a:gd name="T1" fmla="*/ 0 h 2379"/>
                      <a:gd name="T2" fmla="*/ 2603 w 2603"/>
                      <a:gd name="T3" fmla="*/ 1078 h 2379"/>
                      <a:gd name="T4" fmla="*/ 1301 w 2603"/>
                      <a:gd name="T5" fmla="*/ 2379 h 2379"/>
                      <a:gd name="T6" fmla="*/ 0 w 2603"/>
                      <a:gd name="T7" fmla="*/ 1840 h 2379"/>
                      <a:gd name="T8" fmla="*/ 0 w 2603"/>
                      <a:gd name="T9" fmla="*/ 0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3" h="2379">
                        <a:moveTo>
                          <a:pt x="0" y="0"/>
                        </a:moveTo>
                        <a:cubicBezTo>
                          <a:pt x="976" y="0"/>
                          <a:pt x="1912" y="388"/>
                          <a:pt x="2603" y="1078"/>
                        </a:cubicBezTo>
                        <a:lnTo>
                          <a:pt x="1301" y="2379"/>
                        </a:lnTo>
                        <a:cubicBezTo>
                          <a:pt x="956" y="2034"/>
                          <a:pt x="488" y="1840"/>
                          <a:pt x="0" y="184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alpha val="8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1" name="Freeform 45">
                    <a:extLst>
                      <a:ext uri="{FF2B5EF4-FFF2-40B4-BE49-F238E27FC236}">
                        <a16:creationId xmlns:a16="http://schemas.microsoft.com/office/drawing/2014/main" id="{DFA5885A-D0FC-4B0F-A64E-6A00B1C7C0A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43726" y="1741488"/>
                    <a:ext cx="1544638" cy="1690688"/>
                  </a:xfrm>
                  <a:custGeom>
                    <a:avLst/>
                    <a:gdLst>
                      <a:gd name="T0" fmla="*/ 1302 w 2380"/>
                      <a:gd name="T1" fmla="*/ 0 h 2603"/>
                      <a:gd name="T2" fmla="*/ 2380 w 2380"/>
                      <a:gd name="T3" fmla="*/ 2603 h 2603"/>
                      <a:gd name="T4" fmla="*/ 539 w 2380"/>
                      <a:gd name="T5" fmla="*/ 2603 h 2603"/>
                      <a:gd name="T6" fmla="*/ 0 w 2380"/>
                      <a:gd name="T7" fmla="*/ 1301 h 2603"/>
                      <a:gd name="T8" fmla="*/ 1302 w 2380"/>
                      <a:gd name="T9" fmla="*/ 0 h 2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80" h="2603">
                        <a:moveTo>
                          <a:pt x="1302" y="0"/>
                        </a:moveTo>
                        <a:cubicBezTo>
                          <a:pt x="1992" y="690"/>
                          <a:pt x="2380" y="1627"/>
                          <a:pt x="2380" y="2603"/>
                        </a:cubicBezTo>
                        <a:lnTo>
                          <a:pt x="539" y="2603"/>
                        </a:lnTo>
                        <a:cubicBezTo>
                          <a:pt x="539" y="2115"/>
                          <a:pt x="346" y="1646"/>
                          <a:pt x="0" y="1301"/>
                        </a:cubicBezTo>
                        <a:lnTo>
                          <a:pt x="1302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2" name="Freeform 55">
                    <a:extLst>
                      <a:ext uri="{FF2B5EF4-FFF2-40B4-BE49-F238E27FC236}">
                        <a16:creationId xmlns:a16="http://schemas.microsoft.com/office/drawing/2014/main" id="{C404FB9A-092F-440A-88A2-809CA3B34B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11576" y="1741488"/>
                    <a:ext cx="1544638" cy="1690688"/>
                  </a:xfrm>
                  <a:custGeom>
                    <a:avLst/>
                    <a:gdLst>
                      <a:gd name="T0" fmla="*/ 0 w 2379"/>
                      <a:gd name="T1" fmla="*/ 2603 h 2603"/>
                      <a:gd name="T2" fmla="*/ 1078 w 2379"/>
                      <a:gd name="T3" fmla="*/ 0 h 2603"/>
                      <a:gd name="T4" fmla="*/ 2379 w 2379"/>
                      <a:gd name="T5" fmla="*/ 1301 h 2603"/>
                      <a:gd name="T6" fmla="*/ 1840 w 2379"/>
                      <a:gd name="T7" fmla="*/ 2603 h 2603"/>
                      <a:gd name="T8" fmla="*/ 0 w 2379"/>
                      <a:gd name="T9" fmla="*/ 2603 h 2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79" h="2603">
                        <a:moveTo>
                          <a:pt x="0" y="2603"/>
                        </a:moveTo>
                        <a:cubicBezTo>
                          <a:pt x="0" y="1627"/>
                          <a:pt x="388" y="690"/>
                          <a:pt x="1078" y="0"/>
                        </a:cubicBezTo>
                        <a:lnTo>
                          <a:pt x="2379" y="1301"/>
                        </a:lnTo>
                        <a:cubicBezTo>
                          <a:pt x="2034" y="1646"/>
                          <a:pt x="1840" y="2115"/>
                          <a:pt x="1840" y="2603"/>
                        </a:cubicBezTo>
                        <a:lnTo>
                          <a:pt x="0" y="2603"/>
                        </a:lnTo>
                        <a:close/>
                      </a:path>
                    </a:pathLst>
                  </a:custGeom>
                  <a:solidFill>
                    <a:schemeClr val="accent2">
                      <a:alpha val="4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33" name="Freeform 57">
                    <a:extLst>
                      <a:ext uri="{FF2B5EF4-FFF2-40B4-BE49-F238E27FC236}">
                        <a16:creationId xmlns:a16="http://schemas.microsoft.com/office/drawing/2014/main" id="{17FE4C63-D8FD-4B8F-A216-CC6187E0E1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11663" y="1041401"/>
                    <a:ext cx="1687513" cy="1544638"/>
                  </a:xfrm>
                  <a:custGeom>
                    <a:avLst/>
                    <a:gdLst>
                      <a:gd name="T0" fmla="*/ 0 w 2602"/>
                      <a:gd name="T1" fmla="*/ 1078 h 2379"/>
                      <a:gd name="T2" fmla="*/ 2602 w 2602"/>
                      <a:gd name="T3" fmla="*/ 0 h 2379"/>
                      <a:gd name="T4" fmla="*/ 2602 w 2602"/>
                      <a:gd name="T5" fmla="*/ 1840 h 2379"/>
                      <a:gd name="T6" fmla="*/ 1301 w 2602"/>
                      <a:gd name="T7" fmla="*/ 2379 h 2379"/>
                      <a:gd name="T8" fmla="*/ 0 w 2602"/>
                      <a:gd name="T9" fmla="*/ 1078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2" h="2379">
                        <a:moveTo>
                          <a:pt x="0" y="1078"/>
                        </a:moveTo>
                        <a:cubicBezTo>
                          <a:pt x="690" y="388"/>
                          <a:pt x="1626" y="0"/>
                          <a:pt x="2602" y="0"/>
                        </a:cubicBezTo>
                        <a:lnTo>
                          <a:pt x="2602" y="1840"/>
                        </a:lnTo>
                        <a:cubicBezTo>
                          <a:pt x="2114" y="1840"/>
                          <a:pt x="1646" y="2034"/>
                          <a:pt x="1301" y="2379"/>
                        </a:cubicBezTo>
                        <a:lnTo>
                          <a:pt x="0" y="1078"/>
                        </a:lnTo>
                        <a:close/>
                      </a:path>
                    </a:pathLst>
                  </a:custGeom>
                  <a:solidFill>
                    <a:schemeClr val="accent2">
                      <a:alpha val="6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</p:grpSp>
            <p:grpSp>
              <p:nvGrpSpPr>
                <p:cNvPr id="17" name="Group 101">
                  <a:extLst>
                    <a:ext uri="{FF2B5EF4-FFF2-40B4-BE49-F238E27FC236}">
                      <a16:creationId xmlns:a16="http://schemas.microsoft.com/office/drawing/2014/main" id="{B585EE6E-5B73-45A4-A245-A7DE46D63F65}"/>
                    </a:ext>
                  </a:extLst>
                </p:cNvPr>
                <p:cNvGrpSpPr/>
                <p:nvPr/>
              </p:nvGrpSpPr>
              <p:grpSpPr>
                <a:xfrm>
                  <a:off x="6968544" y="1113571"/>
                  <a:ext cx="3495379" cy="3497703"/>
                  <a:chOff x="3711576" y="1041401"/>
                  <a:chExt cx="4776788" cy="4779963"/>
                </a:xfrm>
              </p:grpSpPr>
              <p:sp>
                <p:nvSpPr>
                  <p:cNvPr id="24" name="Freeform 43">
                    <a:extLst>
                      <a:ext uri="{FF2B5EF4-FFF2-40B4-BE49-F238E27FC236}">
                        <a16:creationId xmlns:a16="http://schemas.microsoft.com/office/drawing/2014/main" id="{BF812786-07D7-43E5-B4C5-F62F7C2D0F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99176" y="1041401"/>
                    <a:ext cx="1689100" cy="1544638"/>
                  </a:xfrm>
                  <a:custGeom>
                    <a:avLst/>
                    <a:gdLst>
                      <a:gd name="T0" fmla="*/ 0 w 2603"/>
                      <a:gd name="T1" fmla="*/ 0 h 2379"/>
                      <a:gd name="T2" fmla="*/ 2603 w 2603"/>
                      <a:gd name="T3" fmla="*/ 1078 h 2379"/>
                      <a:gd name="T4" fmla="*/ 1301 w 2603"/>
                      <a:gd name="T5" fmla="*/ 2379 h 2379"/>
                      <a:gd name="T6" fmla="*/ 0 w 2603"/>
                      <a:gd name="T7" fmla="*/ 1840 h 2379"/>
                      <a:gd name="T8" fmla="*/ 0 w 2603"/>
                      <a:gd name="T9" fmla="*/ 0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3" h="2379">
                        <a:moveTo>
                          <a:pt x="0" y="0"/>
                        </a:moveTo>
                        <a:cubicBezTo>
                          <a:pt x="976" y="0"/>
                          <a:pt x="1912" y="388"/>
                          <a:pt x="2603" y="1078"/>
                        </a:cubicBezTo>
                        <a:lnTo>
                          <a:pt x="1301" y="2379"/>
                        </a:lnTo>
                        <a:cubicBezTo>
                          <a:pt x="956" y="2034"/>
                          <a:pt x="488" y="1840"/>
                          <a:pt x="0" y="184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F81BD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25" name="Freeform 45">
                    <a:extLst>
                      <a:ext uri="{FF2B5EF4-FFF2-40B4-BE49-F238E27FC236}">
                        <a16:creationId xmlns:a16="http://schemas.microsoft.com/office/drawing/2014/main" id="{DDE2FCA7-421B-4F6F-A718-CE19ED2C6F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43726" y="1741488"/>
                    <a:ext cx="1544638" cy="1690688"/>
                  </a:xfrm>
                  <a:custGeom>
                    <a:avLst/>
                    <a:gdLst>
                      <a:gd name="T0" fmla="*/ 1302 w 2380"/>
                      <a:gd name="T1" fmla="*/ 0 h 2603"/>
                      <a:gd name="T2" fmla="*/ 2380 w 2380"/>
                      <a:gd name="T3" fmla="*/ 2603 h 2603"/>
                      <a:gd name="T4" fmla="*/ 539 w 2380"/>
                      <a:gd name="T5" fmla="*/ 2603 h 2603"/>
                      <a:gd name="T6" fmla="*/ 0 w 2380"/>
                      <a:gd name="T7" fmla="*/ 1301 h 2603"/>
                      <a:gd name="T8" fmla="*/ 1302 w 2380"/>
                      <a:gd name="T9" fmla="*/ 0 h 26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80" h="2603">
                        <a:moveTo>
                          <a:pt x="1302" y="0"/>
                        </a:moveTo>
                        <a:cubicBezTo>
                          <a:pt x="1992" y="690"/>
                          <a:pt x="2380" y="1627"/>
                          <a:pt x="2380" y="2603"/>
                        </a:cubicBezTo>
                        <a:lnTo>
                          <a:pt x="539" y="2603"/>
                        </a:lnTo>
                        <a:cubicBezTo>
                          <a:pt x="539" y="2115"/>
                          <a:pt x="346" y="1646"/>
                          <a:pt x="0" y="1301"/>
                        </a:cubicBezTo>
                        <a:lnTo>
                          <a:pt x="1302" y="0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8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26" name="Freeform 47">
                    <a:extLst>
                      <a:ext uri="{FF2B5EF4-FFF2-40B4-BE49-F238E27FC236}">
                        <a16:creationId xmlns:a16="http://schemas.microsoft.com/office/drawing/2014/main" id="{3C71796B-A376-46DF-97FC-B1D4FFCF5B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43726" y="3432176"/>
                    <a:ext cx="1544638" cy="1689100"/>
                  </a:xfrm>
                  <a:custGeom>
                    <a:avLst/>
                    <a:gdLst>
                      <a:gd name="T0" fmla="*/ 2380 w 2380"/>
                      <a:gd name="T1" fmla="*/ 0 h 2602"/>
                      <a:gd name="T2" fmla="*/ 1302 w 2380"/>
                      <a:gd name="T3" fmla="*/ 2602 h 2602"/>
                      <a:gd name="T4" fmla="*/ 0 w 2380"/>
                      <a:gd name="T5" fmla="*/ 1301 h 2602"/>
                      <a:gd name="T6" fmla="*/ 539 w 2380"/>
                      <a:gd name="T7" fmla="*/ 0 h 2602"/>
                      <a:gd name="T8" fmla="*/ 2380 w 2380"/>
                      <a:gd name="T9" fmla="*/ 0 h 2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80" h="2602">
                        <a:moveTo>
                          <a:pt x="2380" y="0"/>
                        </a:moveTo>
                        <a:cubicBezTo>
                          <a:pt x="2380" y="976"/>
                          <a:pt x="1992" y="1912"/>
                          <a:pt x="1302" y="2602"/>
                        </a:cubicBezTo>
                        <a:lnTo>
                          <a:pt x="0" y="1301"/>
                        </a:lnTo>
                        <a:cubicBezTo>
                          <a:pt x="346" y="956"/>
                          <a:pt x="539" y="488"/>
                          <a:pt x="539" y="0"/>
                        </a:cubicBezTo>
                        <a:lnTo>
                          <a:pt x="2380" y="0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6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27" name="Freeform 49">
                    <a:extLst>
                      <a:ext uri="{FF2B5EF4-FFF2-40B4-BE49-F238E27FC236}">
                        <a16:creationId xmlns:a16="http://schemas.microsoft.com/office/drawing/2014/main" id="{A2B8A983-65DA-441B-B92C-836464B2B9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99176" y="4276726"/>
                    <a:ext cx="1689100" cy="1544638"/>
                  </a:xfrm>
                  <a:custGeom>
                    <a:avLst/>
                    <a:gdLst>
                      <a:gd name="T0" fmla="*/ 2603 w 2603"/>
                      <a:gd name="T1" fmla="*/ 1301 h 2379"/>
                      <a:gd name="T2" fmla="*/ 0 w 2603"/>
                      <a:gd name="T3" fmla="*/ 2379 h 2379"/>
                      <a:gd name="T4" fmla="*/ 0 w 2603"/>
                      <a:gd name="T5" fmla="*/ 539 h 2379"/>
                      <a:gd name="T6" fmla="*/ 1301 w 2603"/>
                      <a:gd name="T7" fmla="*/ 0 h 2379"/>
                      <a:gd name="T8" fmla="*/ 2603 w 2603"/>
                      <a:gd name="T9" fmla="*/ 1301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3" h="2379">
                        <a:moveTo>
                          <a:pt x="2603" y="1301"/>
                        </a:moveTo>
                        <a:cubicBezTo>
                          <a:pt x="1912" y="1991"/>
                          <a:pt x="976" y="2379"/>
                          <a:pt x="0" y="2379"/>
                        </a:cubicBezTo>
                        <a:lnTo>
                          <a:pt x="0" y="539"/>
                        </a:lnTo>
                        <a:cubicBezTo>
                          <a:pt x="488" y="539"/>
                          <a:pt x="956" y="345"/>
                          <a:pt x="1301" y="0"/>
                        </a:cubicBezTo>
                        <a:lnTo>
                          <a:pt x="2603" y="1301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4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28" name="Freeform 51">
                    <a:extLst>
                      <a:ext uri="{FF2B5EF4-FFF2-40B4-BE49-F238E27FC236}">
                        <a16:creationId xmlns:a16="http://schemas.microsoft.com/office/drawing/2014/main" id="{CBBFB709-642B-4C8F-83B5-02810B8F68B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11663" y="4276726"/>
                    <a:ext cx="1687513" cy="1544638"/>
                  </a:xfrm>
                  <a:custGeom>
                    <a:avLst/>
                    <a:gdLst>
                      <a:gd name="T0" fmla="*/ 2602 w 2602"/>
                      <a:gd name="T1" fmla="*/ 2379 h 2379"/>
                      <a:gd name="T2" fmla="*/ 0 w 2602"/>
                      <a:gd name="T3" fmla="*/ 1301 h 2379"/>
                      <a:gd name="T4" fmla="*/ 1301 w 2602"/>
                      <a:gd name="T5" fmla="*/ 0 h 2379"/>
                      <a:gd name="T6" fmla="*/ 2602 w 2602"/>
                      <a:gd name="T7" fmla="*/ 539 h 2379"/>
                      <a:gd name="T8" fmla="*/ 2602 w 2602"/>
                      <a:gd name="T9" fmla="*/ 2379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02" h="2379">
                        <a:moveTo>
                          <a:pt x="2602" y="2379"/>
                        </a:moveTo>
                        <a:cubicBezTo>
                          <a:pt x="1626" y="2379"/>
                          <a:pt x="690" y="1991"/>
                          <a:pt x="0" y="1301"/>
                        </a:cubicBezTo>
                        <a:lnTo>
                          <a:pt x="1301" y="0"/>
                        </a:lnTo>
                        <a:cubicBezTo>
                          <a:pt x="1646" y="345"/>
                          <a:pt x="2114" y="539"/>
                          <a:pt x="2602" y="539"/>
                        </a:cubicBezTo>
                        <a:lnTo>
                          <a:pt x="2602" y="2379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2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  <p:sp>
                <p:nvSpPr>
                  <p:cNvPr id="29" name="Freeform 53">
                    <a:extLst>
                      <a:ext uri="{FF2B5EF4-FFF2-40B4-BE49-F238E27FC236}">
                        <a16:creationId xmlns:a16="http://schemas.microsoft.com/office/drawing/2014/main" id="{7F52D888-DD05-43EF-8198-2F22A81A80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11576" y="3432176"/>
                    <a:ext cx="1544638" cy="1689100"/>
                  </a:xfrm>
                  <a:custGeom>
                    <a:avLst/>
                    <a:gdLst>
                      <a:gd name="T0" fmla="*/ 1078 w 2379"/>
                      <a:gd name="T1" fmla="*/ 2602 h 2602"/>
                      <a:gd name="T2" fmla="*/ 0 w 2379"/>
                      <a:gd name="T3" fmla="*/ 0 h 2602"/>
                      <a:gd name="T4" fmla="*/ 1840 w 2379"/>
                      <a:gd name="T5" fmla="*/ 0 h 2602"/>
                      <a:gd name="T6" fmla="*/ 2379 w 2379"/>
                      <a:gd name="T7" fmla="*/ 1301 h 2602"/>
                      <a:gd name="T8" fmla="*/ 1078 w 2379"/>
                      <a:gd name="T9" fmla="*/ 2602 h 26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79" h="2602">
                        <a:moveTo>
                          <a:pt x="1078" y="2602"/>
                        </a:moveTo>
                        <a:cubicBezTo>
                          <a:pt x="388" y="1912"/>
                          <a:pt x="0" y="976"/>
                          <a:pt x="0" y="0"/>
                        </a:cubicBezTo>
                        <a:lnTo>
                          <a:pt x="1840" y="0"/>
                        </a:lnTo>
                        <a:cubicBezTo>
                          <a:pt x="1840" y="488"/>
                          <a:pt x="2034" y="956"/>
                          <a:pt x="2379" y="1301"/>
                        </a:cubicBezTo>
                        <a:lnTo>
                          <a:pt x="1078" y="2602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1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68580" tIns="34290" rIns="68580" bIns="342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350"/>
                  </a:p>
                </p:txBody>
              </p:sp>
            </p:grpSp>
            <p:sp>
              <p:nvSpPr>
                <p:cNvPr id="18" name="Oval 2">
                  <a:extLst>
                    <a:ext uri="{FF2B5EF4-FFF2-40B4-BE49-F238E27FC236}">
                      <a16:creationId xmlns:a16="http://schemas.microsoft.com/office/drawing/2014/main" id="{11FD4B46-4E4B-424D-883D-469E4189E4CD}"/>
                    </a:ext>
                  </a:extLst>
                </p:cNvPr>
                <p:cNvSpPr/>
                <p:nvPr/>
              </p:nvSpPr>
              <p:spPr>
                <a:xfrm>
                  <a:off x="2709900" y="2094911"/>
                  <a:ext cx="1532701" cy="15327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9" name="Oval 31">
                  <a:extLst>
                    <a:ext uri="{FF2B5EF4-FFF2-40B4-BE49-F238E27FC236}">
                      <a16:creationId xmlns:a16="http://schemas.microsoft.com/office/drawing/2014/main" id="{095377DA-C02F-4B3A-8C09-29FD2F570744}"/>
                    </a:ext>
                  </a:extLst>
                </p:cNvPr>
                <p:cNvSpPr/>
                <p:nvPr/>
              </p:nvSpPr>
              <p:spPr>
                <a:xfrm>
                  <a:off x="5329068" y="2094911"/>
                  <a:ext cx="1532701" cy="15327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20" name="Oval 32">
                  <a:extLst>
                    <a:ext uri="{FF2B5EF4-FFF2-40B4-BE49-F238E27FC236}">
                      <a16:creationId xmlns:a16="http://schemas.microsoft.com/office/drawing/2014/main" id="{0F8805EA-F62E-4422-A853-6BFF9EB2CB10}"/>
                    </a:ext>
                  </a:extLst>
                </p:cNvPr>
                <p:cNvSpPr/>
                <p:nvPr/>
              </p:nvSpPr>
              <p:spPr>
                <a:xfrm>
                  <a:off x="7951529" y="2094911"/>
                  <a:ext cx="1532701" cy="15327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pic>
            <p:nvPicPr>
              <p:cNvPr id="49" name="Рисунок 48">
                <a:extLst>
                  <a:ext uri="{FF2B5EF4-FFF2-40B4-BE49-F238E27FC236}">
                    <a16:creationId xmlns:a16="http://schemas.microsoft.com/office/drawing/2014/main" id="{26F01027-2336-4629-832D-D746A2702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8740"/>
                        </a14:imgEffect>
                        <a14:imgEffect>
                          <a14:saturation sat="359000"/>
                        </a14:imgEffect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34481" y="3439678"/>
                <a:ext cx="616462" cy="641121"/>
              </a:xfrm>
              <a:prstGeom prst="rect">
                <a:avLst/>
              </a:prstGeom>
            </p:spPr>
          </p:pic>
          <p:pic>
            <p:nvPicPr>
              <p:cNvPr id="53" name="Рисунок 52">
                <a:extLst>
                  <a:ext uri="{FF2B5EF4-FFF2-40B4-BE49-F238E27FC236}">
                    <a16:creationId xmlns:a16="http://schemas.microsoft.com/office/drawing/2014/main" id="{FB28728C-FE0C-4F3A-8904-2183631BC2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00626" y="3411524"/>
                <a:ext cx="669275" cy="669275"/>
              </a:xfrm>
              <a:prstGeom prst="rect">
                <a:avLst/>
              </a:prstGeom>
            </p:spPr>
          </p:pic>
          <p:pic>
            <p:nvPicPr>
              <p:cNvPr id="55" name="Рисунок 54">
                <a:extLst>
                  <a:ext uri="{FF2B5EF4-FFF2-40B4-BE49-F238E27FC236}">
                    <a16:creationId xmlns:a16="http://schemas.microsoft.com/office/drawing/2014/main" id="{D2508EA0-DAFF-4B7C-A086-8389E45C13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45296" y="3392096"/>
                <a:ext cx="775402" cy="77540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72981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ЗАПОЛНЕНИЕ ЛИСТА 09 НАЛОГОВОЙ ДЕКЛАРАЦИИ ПО НАЛОГУ НА ПРИБЫЛЬ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17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cxnSp>
        <p:nvCxnSpPr>
          <p:cNvPr id="16" name="Straight Connector 30">
            <a:extLst>
              <a:ext uri="{FF2B5EF4-FFF2-40B4-BE49-F238E27FC236}">
                <a16:creationId xmlns:a16="http://schemas.microsoft.com/office/drawing/2014/main" id="{A75C7638-C19B-4E9D-8FE9-77BEFAA91414}"/>
              </a:ext>
            </a:extLst>
          </p:cNvPr>
          <p:cNvCxnSpPr>
            <a:cxnSpLocks/>
          </p:cNvCxnSpPr>
          <p:nvPr/>
        </p:nvCxnSpPr>
        <p:spPr>
          <a:xfrm>
            <a:off x="2289131" y="2037396"/>
            <a:ext cx="5999402" cy="475288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C844DF-F815-40E4-96D1-661C61AA41C1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6B7179B-1230-4B60-8134-B33898DC2AFB}"/>
              </a:ext>
            </a:extLst>
          </p:cNvPr>
          <p:cNvSpPr/>
          <p:nvPr/>
        </p:nvSpPr>
        <p:spPr>
          <a:xfrm>
            <a:off x="479376" y="1553908"/>
            <a:ext cx="19442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СТРОКА 160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eform 405">
            <a:extLst>
              <a:ext uri="{FF2B5EF4-FFF2-40B4-BE49-F238E27FC236}">
                <a16:creationId xmlns:a16="http://schemas.microsoft.com/office/drawing/2014/main" id="{A4E1E04B-8E3C-4597-BA90-A8E972F0E245}"/>
              </a:ext>
            </a:extLst>
          </p:cNvPr>
          <p:cNvSpPr>
            <a:spLocks/>
          </p:cNvSpPr>
          <p:nvPr/>
        </p:nvSpPr>
        <p:spPr bwMode="auto">
          <a:xfrm>
            <a:off x="510204" y="3333920"/>
            <a:ext cx="2632833" cy="854030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noFill/>
          <a:ln w="22225" cmpd="thickThin">
            <a:solidFill>
              <a:srgbClr val="004D9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>
                <a:solidFill>
                  <a:srgbClr val="0058A4"/>
                </a:solidFill>
                <a:latin typeface="Arial Narrow" panose="020B0606020202030204" pitchFamily="34" charset="0"/>
              </a:rPr>
              <a:t>ЯВЛЯЕТСЯ ПРАВОМ НАЛОГОПЛАТЕЛЬЩИКА</a:t>
            </a:r>
            <a:endParaRPr lang="en-US" sz="20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4FA75202-022D-4315-865D-0F866900B891}"/>
              </a:ext>
            </a:extLst>
          </p:cNvPr>
          <p:cNvGrpSpPr/>
          <p:nvPr/>
        </p:nvGrpSpPr>
        <p:grpSpPr>
          <a:xfrm>
            <a:off x="3526741" y="2057711"/>
            <a:ext cx="5983313" cy="338554"/>
            <a:chOff x="3255876" y="1558652"/>
            <a:chExt cx="5983313" cy="338554"/>
          </a:xfrm>
        </p:grpSpPr>
        <p:sp>
          <p:nvSpPr>
            <p:cNvPr id="53" name="Rectangle 2">
              <a:extLst>
                <a:ext uri="{FF2B5EF4-FFF2-40B4-BE49-F238E27FC236}">
                  <a16:creationId xmlns:a16="http://schemas.microsoft.com/office/drawing/2014/main" id="{CCB01438-2E24-4B7C-B049-C234361F2285}"/>
                </a:ext>
              </a:extLst>
            </p:cNvPr>
            <p:cNvSpPr/>
            <p:nvPr/>
          </p:nvSpPr>
          <p:spPr>
            <a:xfrm>
              <a:off x="3255876" y="1575529"/>
              <a:ext cx="91440" cy="304800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8E6CB8A-A8E9-4703-A468-CD7AF76E140C}"/>
                </a:ext>
              </a:extLst>
            </p:cNvPr>
            <p:cNvSpPr txBox="1"/>
            <p:nvPr/>
          </p:nvSpPr>
          <p:spPr>
            <a:xfrm>
              <a:off x="3339817" y="1558652"/>
              <a:ext cx="5899372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ПРЕЕМСТВЕННОСТЬ ПОЗИЦИИ ПО УЧЕТУ УБЫТКОВ ПРОШЛЫХ ЛЕТ</a:t>
              </a:r>
              <a:endParaRPr lang="en-US" sz="1600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7" name="Rectangle 5">
            <a:extLst>
              <a:ext uri="{FF2B5EF4-FFF2-40B4-BE49-F238E27FC236}">
                <a16:creationId xmlns:a16="http://schemas.microsoft.com/office/drawing/2014/main" id="{6A7B5B36-A020-4D86-A402-273709B8EE43}"/>
              </a:ext>
            </a:extLst>
          </p:cNvPr>
          <p:cNvSpPr/>
          <p:nvPr/>
        </p:nvSpPr>
        <p:spPr>
          <a:xfrm>
            <a:off x="3633124" y="2154536"/>
            <a:ext cx="7584466" cy="43197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endParaRPr lang="ru-RU" sz="1400" dirty="0">
              <a:latin typeface="Arial Narrow" panose="020B0606020202030204" pitchFamily="34" charset="0"/>
            </a:endParaRPr>
          </a:p>
        </p:txBody>
      </p:sp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1AA701D2-D894-4329-8558-6B9180D30FC5}"/>
              </a:ext>
            </a:extLst>
          </p:cNvPr>
          <p:cNvGrpSpPr/>
          <p:nvPr/>
        </p:nvGrpSpPr>
        <p:grpSpPr>
          <a:xfrm>
            <a:off x="3526741" y="2668827"/>
            <a:ext cx="4918919" cy="338554"/>
            <a:chOff x="3338053" y="1626626"/>
            <a:chExt cx="4918919" cy="338554"/>
          </a:xfrm>
        </p:grpSpPr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2430ADF2-26A7-41DE-B64A-58F74ED400C5}"/>
                </a:ext>
              </a:extLst>
            </p:cNvPr>
            <p:cNvSpPr/>
            <p:nvPr/>
          </p:nvSpPr>
          <p:spPr>
            <a:xfrm>
              <a:off x="3338053" y="1643503"/>
              <a:ext cx="91440" cy="304800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4ECA9C9-E73D-48B7-ACDB-C20E7EF629E4}"/>
                </a:ext>
              </a:extLst>
            </p:cNvPr>
            <p:cNvSpPr txBox="1"/>
            <p:nvPr/>
          </p:nvSpPr>
          <p:spPr>
            <a:xfrm>
              <a:off x="3421994" y="1626626"/>
              <a:ext cx="4834978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ЗА 2012-2014 гг. СУММИРУЮТСЯ И УБЫТКИ, И ПРИБЫЛЬ</a:t>
              </a:r>
              <a:endParaRPr lang="en-US" sz="1600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5BCF4CE5-DB84-4BF7-BDC7-6066294B1019}"/>
              </a:ext>
            </a:extLst>
          </p:cNvPr>
          <p:cNvGrpSpPr/>
          <p:nvPr/>
        </p:nvGrpSpPr>
        <p:grpSpPr>
          <a:xfrm>
            <a:off x="3529771" y="3176160"/>
            <a:ext cx="6996411" cy="584775"/>
            <a:chOff x="3338053" y="1503516"/>
            <a:chExt cx="6996411" cy="584775"/>
          </a:xfrm>
        </p:grpSpPr>
        <p:sp>
          <p:nvSpPr>
            <p:cNvPr id="48" name="Rectangle 2">
              <a:extLst>
                <a:ext uri="{FF2B5EF4-FFF2-40B4-BE49-F238E27FC236}">
                  <a16:creationId xmlns:a16="http://schemas.microsoft.com/office/drawing/2014/main" id="{AE3B7C81-FA98-4218-94FD-CE0D1AB0F410}"/>
                </a:ext>
              </a:extLst>
            </p:cNvPr>
            <p:cNvSpPr/>
            <p:nvPr/>
          </p:nvSpPr>
          <p:spPr>
            <a:xfrm>
              <a:off x="3338053" y="1643503"/>
              <a:ext cx="91440" cy="304800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C4DB3C2-1927-4234-83CD-D6D3B2A832A2}"/>
                </a:ext>
              </a:extLst>
            </p:cNvPr>
            <p:cNvSpPr txBox="1"/>
            <p:nvPr/>
          </p:nvSpPr>
          <p:spPr>
            <a:xfrm>
              <a:off x="3421994" y="1503516"/>
              <a:ext cx="6912470" cy="5847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ДЛЯ ПРИНЯТИЯ УБЫТКА К УМЕНЬШЕНИЮ НЕОБХОДИМО УВЕДОМЛЕНИЕ О КИК </a:t>
              </a:r>
            </a:p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ЗА СООТВЕТСТВУЮЩИЙ ПЕРИОД</a:t>
              </a:r>
              <a:endParaRPr lang="en-US" sz="1600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47" name="Rectangle 5">
            <a:extLst>
              <a:ext uri="{FF2B5EF4-FFF2-40B4-BE49-F238E27FC236}">
                <a16:creationId xmlns:a16="http://schemas.microsoft.com/office/drawing/2014/main" id="{97CE3B00-244E-4301-9521-6929DACF3FE4}"/>
              </a:ext>
            </a:extLst>
          </p:cNvPr>
          <p:cNvSpPr/>
          <p:nvPr/>
        </p:nvSpPr>
        <p:spPr>
          <a:xfrm>
            <a:off x="3576923" y="3788743"/>
            <a:ext cx="7584466" cy="485648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r>
              <a:rPr lang="ru-RU" sz="1400" dirty="0">
                <a:latin typeface="Arial Narrow" panose="020B0606020202030204" pitchFamily="34" charset="0"/>
              </a:rPr>
              <a:t>т.е. в строке 160 Листа 09 НД по налогу на прибыль за 2021 год убыток в уменьшение прибыли КИК за периоды 2015-2019 гг. правомерен, если по таким КИК ранее было представлено уведомление о КИК</a:t>
            </a:r>
          </a:p>
        </p:txBody>
      </p: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5A7BC0A3-AACB-4328-B3EF-10CCCD6E1CFF}"/>
              </a:ext>
            </a:extLst>
          </p:cNvPr>
          <p:cNvGrpSpPr/>
          <p:nvPr/>
        </p:nvGrpSpPr>
        <p:grpSpPr>
          <a:xfrm>
            <a:off x="3526741" y="4936214"/>
            <a:ext cx="7181843" cy="553998"/>
            <a:chOff x="3277311" y="5238671"/>
            <a:chExt cx="7181843" cy="50620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4E64100-D9DA-46FA-9D56-4A01BBA9A832}"/>
                </a:ext>
              </a:extLst>
            </p:cNvPr>
            <p:cNvSpPr txBox="1"/>
            <p:nvPr/>
          </p:nvSpPr>
          <p:spPr>
            <a:xfrm>
              <a:off x="3368751" y="5238671"/>
              <a:ext cx="7090403" cy="50620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ВЕЛИЧИНА УБЫТКОВ В ИН.ВАЛЮТЕ ПЕРЕСЧИТЫВАЕТСЯ ПО КУРСУ НА 31.12.2020 </a:t>
              </a:r>
            </a:p>
            <a:p>
              <a:r>
                <a:rPr lang="ru-RU" sz="1400" i="1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(для НД по налогу на прибыль за 2021 г.)</a:t>
              </a:r>
              <a:endParaRPr lang="en-US" sz="1400" i="1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5857744A-6C25-4A5D-8EE3-3F12E7DA3AD3}"/>
                </a:ext>
              </a:extLst>
            </p:cNvPr>
            <p:cNvSpPr/>
            <p:nvPr/>
          </p:nvSpPr>
          <p:spPr>
            <a:xfrm>
              <a:off x="3277311" y="5390661"/>
              <a:ext cx="91440" cy="301344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46B10BFB-8215-4BEE-86BB-6C9897ED1B72}"/>
              </a:ext>
            </a:extLst>
          </p:cNvPr>
          <p:cNvGrpSpPr/>
          <p:nvPr/>
        </p:nvGrpSpPr>
        <p:grpSpPr>
          <a:xfrm>
            <a:off x="3526741" y="4330620"/>
            <a:ext cx="6299357" cy="584775"/>
            <a:chOff x="3255876" y="1490810"/>
            <a:chExt cx="6299357" cy="584775"/>
          </a:xfrm>
        </p:grpSpPr>
        <p:sp>
          <p:nvSpPr>
            <p:cNvPr id="57" name="Rectangle 2">
              <a:extLst>
                <a:ext uri="{FF2B5EF4-FFF2-40B4-BE49-F238E27FC236}">
                  <a16:creationId xmlns:a16="http://schemas.microsoft.com/office/drawing/2014/main" id="{F07EF347-A3F8-45B9-925E-AD05B20BAD3B}"/>
                </a:ext>
              </a:extLst>
            </p:cNvPr>
            <p:cNvSpPr/>
            <p:nvPr/>
          </p:nvSpPr>
          <p:spPr>
            <a:xfrm>
              <a:off x="3255876" y="1575529"/>
              <a:ext cx="91440" cy="304800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78F8840-71FE-4A48-A839-A972E6E0FE17}"/>
                </a:ext>
              </a:extLst>
            </p:cNvPr>
            <p:cNvSpPr txBox="1"/>
            <p:nvPr/>
          </p:nvSpPr>
          <p:spPr>
            <a:xfrm>
              <a:off x="3322437" y="1490810"/>
              <a:ext cx="6232796" cy="5847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УТРАТА СТАТУСА КОНТРОЛИРУЮЩЕГО ЛИЦА ЛИШАЕТ ПРАВО НА УЧЕТ </a:t>
              </a:r>
            </a:p>
            <a:p>
              <a:r>
                <a:rPr lang="ru-RU" sz="1600" dirty="0">
                  <a:solidFill>
                    <a:srgbClr val="0058A4"/>
                  </a:solidFill>
                  <a:latin typeface="Arial Narrow" panose="020B0606020202030204" pitchFamily="34" charset="0"/>
                </a:rPr>
                <a:t>УБЫТКА ПРОШЛЫХ ЛЕТ </a:t>
              </a:r>
              <a:endParaRPr lang="en-US" sz="1600" dirty="0">
                <a:solidFill>
                  <a:srgbClr val="0058A4"/>
                </a:solidFill>
                <a:latin typeface="Arial Narrow" panose="020B0606020202030204" pitchFamily="34" charset="0"/>
              </a:endParaRPr>
            </a:p>
          </p:txBody>
        </p:sp>
      </p:grp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704387F1-4F09-4D04-9083-FD523FCBB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21285" y="4181234"/>
            <a:ext cx="5328000" cy="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49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ОТВЕТСТВЕННОСТЬ КОНТРОЛИРУЮЩИХ ЛИЦ ПО ГЛАВЕ 16 НК РФ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18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cxnSp>
        <p:nvCxnSpPr>
          <p:cNvPr id="16" name="Straight Connector 30">
            <a:extLst>
              <a:ext uri="{FF2B5EF4-FFF2-40B4-BE49-F238E27FC236}">
                <a16:creationId xmlns:a16="http://schemas.microsoft.com/office/drawing/2014/main" id="{A75C7638-C19B-4E9D-8FE9-77BEFAA91414}"/>
              </a:ext>
            </a:extLst>
          </p:cNvPr>
          <p:cNvCxnSpPr>
            <a:cxnSpLocks/>
          </p:cNvCxnSpPr>
          <p:nvPr/>
        </p:nvCxnSpPr>
        <p:spPr>
          <a:xfrm>
            <a:off x="2289131" y="2037396"/>
            <a:ext cx="5999402" cy="475288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FD6F023-696E-4984-8CA9-7D74A347433E}"/>
              </a:ext>
            </a:extLst>
          </p:cNvPr>
          <p:cNvGrpSpPr/>
          <p:nvPr/>
        </p:nvGrpSpPr>
        <p:grpSpPr>
          <a:xfrm>
            <a:off x="839416" y="2132856"/>
            <a:ext cx="9865096" cy="3810000"/>
            <a:chOff x="722693" y="2052000"/>
            <a:chExt cx="10580152" cy="3810000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45E06C89-E786-412B-AAD1-6D2C288066E8}"/>
                </a:ext>
              </a:extLst>
            </p:cNvPr>
            <p:cNvGrpSpPr/>
            <p:nvPr/>
          </p:nvGrpSpPr>
          <p:grpSpPr>
            <a:xfrm>
              <a:off x="722693" y="2052000"/>
              <a:ext cx="2737176" cy="3810000"/>
              <a:chOff x="722894" y="2037396"/>
              <a:chExt cx="2422358" cy="3810000"/>
            </a:xfrm>
          </p:grpSpPr>
          <p:pic>
            <p:nvPicPr>
              <p:cNvPr id="23" name="Picture 5" descr="C:\Users\pmarkasian\Desktop\Other\Шаблоны\заготовки1\9\1.png">
                <a:extLst>
                  <a:ext uri="{FF2B5EF4-FFF2-40B4-BE49-F238E27FC236}">
                    <a16:creationId xmlns:a16="http://schemas.microsoft.com/office/drawing/2014/main" id="{0F03AB5B-303C-478C-BE20-F4AB5AFD5D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002" y="2037396"/>
                <a:ext cx="2381250" cy="381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19">
                <a:extLst>
                  <a:ext uri="{FF2B5EF4-FFF2-40B4-BE49-F238E27FC236}">
                    <a16:creationId xmlns:a16="http://schemas.microsoft.com/office/drawing/2014/main" id="{C9965B01-1BB4-4B11-890A-9FF5BB6E9972}"/>
                  </a:ext>
                </a:extLst>
              </p:cNvPr>
              <p:cNvSpPr/>
              <p:nvPr/>
            </p:nvSpPr>
            <p:spPr>
              <a:xfrm>
                <a:off x="815890" y="2795139"/>
                <a:ext cx="20957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dirty="0">
                    <a:latin typeface="Arial Narrow" panose="020B0606020202030204" pitchFamily="34" charset="0"/>
                    <a:ea typeface="돋움" pitchFamily="50" charset="-127"/>
                  </a:rPr>
                  <a:t>Непредставление Уведомления о КИК</a:t>
                </a:r>
                <a:endParaRPr lang="en-US" altLang="ko-KR" sz="1600" dirty="0">
                  <a:latin typeface="Arial Narrow" panose="020B0606020202030204" pitchFamily="34" charset="0"/>
                  <a:ea typeface="돋움" pitchFamily="50" charset="-127"/>
                </a:endParaRPr>
              </a:p>
            </p:txBody>
          </p:sp>
          <p:sp>
            <p:nvSpPr>
              <p:cNvPr id="38" name="Rectangle 42">
                <a:extLst>
                  <a:ext uri="{FF2B5EF4-FFF2-40B4-BE49-F238E27FC236}">
                    <a16:creationId xmlns:a16="http://schemas.microsoft.com/office/drawing/2014/main" id="{40023C9D-4BAA-4ADA-9922-2703DD8D8726}"/>
                  </a:ext>
                </a:extLst>
              </p:cNvPr>
              <p:cNvSpPr/>
              <p:nvPr/>
            </p:nvSpPr>
            <p:spPr>
              <a:xfrm>
                <a:off x="777578" y="2103560"/>
                <a:ext cx="2134026" cy="5171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539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ru-RU" sz="2400" b="1" dirty="0">
                    <a:solidFill>
                      <a:srgbClr val="00539F"/>
                    </a:solidFill>
                    <a:latin typeface="Arial Narrow" panose="020B0606020202030204" pitchFamily="34" charset="0"/>
                  </a:rPr>
                  <a:t>П. 1 СТ. 129.6</a:t>
                </a:r>
                <a:endParaRPr lang="en-US" sz="2400" b="1" dirty="0">
                  <a:solidFill>
                    <a:srgbClr val="00539F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9" name="Рисунок 38">
                <a:extLst>
                  <a:ext uri="{FF2B5EF4-FFF2-40B4-BE49-F238E27FC236}">
                    <a16:creationId xmlns:a16="http://schemas.microsoft.com/office/drawing/2014/main" id="{CD4B96B8-2518-4933-9458-E682481A3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6192" y="4121750"/>
                <a:ext cx="2052000" cy="3734"/>
              </a:xfrm>
              <a:prstGeom prst="rect">
                <a:avLst/>
              </a:prstGeom>
            </p:spPr>
          </p:pic>
          <p:sp>
            <p:nvSpPr>
              <p:cNvPr id="40" name="Rectangle 19">
                <a:extLst>
                  <a:ext uri="{FF2B5EF4-FFF2-40B4-BE49-F238E27FC236}">
                    <a16:creationId xmlns:a16="http://schemas.microsoft.com/office/drawing/2014/main" id="{58B384FD-C256-4A5C-9034-F55D3D95F398}"/>
                  </a:ext>
                </a:extLst>
              </p:cNvPr>
              <p:cNvSpPr/>
              <p:nvPr/>
            </p:nvSpPr>
            <p:spPr>
              <a:xfrm>
                <a:off x="722894" y="4174128"/>
                <a:ext cx="20574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штраф</a:t>
                </a:r>
              </a:p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500 тыс. руб. </a:t>
                </a:r>
              </a:p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по каждой КИК</a:t>
                </a:r>
                <a:endParaRPr lang="en-US" altLang="ko-KR" sz="1600" b="1" dirty="0">
                  <a:solidFill>
                    <a:srgbClr val="C00000"/>
                  </a:solidFill>
                  <a:latin typeface="Arial Narrow" panose="020B0606020202030204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378C1374-1A49-45CA-AD45-60A8EAE82F95}"/>
                </a:ext>
              </a:extLst>
            </p:cNvPr>
            <p:cNvGrpSpPr/>
            <p:nvPr/>
          </p:nvGrpSpPr>
          <p:grpSpPr>
            <a:xfrm>
              <a:off x="3245370" y="2052000"/>
              <a:ext cx="2791387" cy="3810000"/>
              <a:chOff x="637463" y="2037396"/>
              <a:chExt cx="2507789" cy="3810000"/>
            </a:xfrm>
          </p:grpSpPr>
          <p:pic>
            <p:nvPicPr>
              <p:cNvPr id="42" name="Picture 5" descr="C:\Users\pmarkasian\Desktop\Other\Шаблоны\заготовки1\9\1.png">
                <a:extLst>
                  <a:ext uri="{FF2B5EF4-FFF2-40B4-BE49-F238E27FC236}">
                    <a16:creationId xmlns:a16="http://schemas.microsoft.com/office/drawing/2014/main" id="{05181B5D-C864-48BB-9B6A-7452B71522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002" y="2037396"/>
                <a:ext cx="2381250" cy="381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Rectangle 19">
                <a:extLst>
                  <a:ext uri="{FF2B5EF4-FFF2-40B4-BE49-F238E27FC236}">
                    <a16:creationId xmlns:a16="http://schemas.microsoft.com/office/drawing/2014/main" id="{9F322892-6B27-4C04-B4F2-60292A328465}"/>
                  </a:ext>
                </a:extLst>
              </p:cNvPr>
              <p:cNvSpPr/>
              <p:nvPr/>
            </p:nvSpPr>
            <p:spPr>
              <a:xfrm>
                <a:off x="637463" y="2801467"/>
                <a:ext cx="235116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dirty="0">
                    <a:latin typeface="Arial Narrow" panose="020B0606020202030204" pitchFamily="34" charset="0"/>
                    <a:ea typeface="돋움" pitchFamily="50" charset="-127"/>
                  </a:rPr>
                  <a:t>Непредставление документов, подтверждающих прибыль КИК</a:t>
                </a:r>
                <a:endParaRPr lang="en-US" altLang="ko-KR" sz="1600" dirty="0">
                  <a:latin typeface="Arial Narrow" panose="020B0606020202030204" pitchFamily="34" charset="0"/>
                  <a:ea typeface="돋움" pitchFamily="50" charset="-127"/>
                </a:endParaRPr>
              </a:p>
            </p:txBody>
          </p:sp>
          <p:sp>
            <p:nvSpPr>
              <p:cNvPr id="44" name="Rectangle 42">
                <a:extLst>
                  <a:ext uri="{FF2B5EF4-FFF2-40B4-BE49-F238E27FC236}">
                    <a16:creationId xmlns:a16="http://schemas.microsoft.com/office/drawing/2014/main" id="{D536E730-C011-4F8A-B4BD-2403EEF472AE}"/>
                  </a:ext>
                </a:extLst>
              </p:cNvPr>
              <p:cNvSpPr/>
              <p:nvPr/>
            </p:nvSpPr>
            <p:spPr>
              <a:xfrm>
                <a:off x="777578" y="2103560"/>
                <a:ext cx="2134026" cy="5171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539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ru-RU" sz="2400" b="1" dirty="0">
                    <a:solidFill>
                      <a:srgbClr val="00539F"/>
                    </a:solidFill>
                    <a:latin typeface="Arial Narrow" panose="020B0606020202030204" pitchFamily="34" charset="0"/>
                  </a:rPr>
                  <a:t>П. 1.1 СТ. 126</a:t>
                </a:r>
                <a:endParaRPr lang="en-US" sz="2400" b="1" dirty="0">
                  <a:solidFill>
                    <a:srgbClr val="00539F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6" name="Рисунок 45">
                <a:extLst>
                  <a:ext uri="{FF2B5EF4-FFF2-40B4-BE49-F238E27FC236}">
                    <a16:creationId xmlns:a16="http://schemas.microsoft.com/office/drawing/2014/main" id="{FB451011-29B4-45E6-A51F-0A66EEC4EC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5223" y="4127351"/>
                <a:ext cx="2052000" cy="3734"/>
              </a:xfrm>
              <a:prstGeom prst="rect">
                <a:avLst/>
              </a:prstGeom>
            </p:spPr>
          </p:pic>
          <p:sp>
            <p:nvSpPr>
              <p:cNvPr id="47" name="Rectangle 19">
                <a:extLst>
                  <a:ext uri="{FF2B5EF4-FFF2-40B4-BE49-F238E27FC236}">
                    <a16:creationId xmlns:a16="http://schemas.microsoft.com/office/drawing/2014/main" id="{3A84C76C-A5D6-416F-9A8B-54CCC6DB9398}"/>
                  </a:ext>
                </a:extLst>
              </p:cNvPr>
              <p:cNvSpPr/>
              <p:nvPr/>
            </p:nvSpPr>
            <p:spPr>
              <a:xfrm>
                <a:off x="794681" y="4174847"/>
                <a:ext cx="20574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штраф</a:t>
                </a:r>
              </a:p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500 тыс. руб. </a:t>
                </a:r>
              </a:p>
            </p:txBody>
          </p:sp>
        </p:grpSp>
        <p:grpSp>
          <p:nvGrpSpPr>
            <p:cNvPr id="53" name="Группа 52">
              <a:extLst>
                <a:ext uri="{FF2B5EF4-FFF2-40B4-BE49-F238E27FC236}">
                  <a16:creationId xmlns:a16="http://schemas.microsoft.com/office/drawing/2014/main" id="{62AAB87B-FEEB-474D-87A4-3A8CA22C201C}"/>
                </a:ext>
              </a:extLst>
            </p:cNvPr>
            <p:cNvGrpSpPr/>
            <p:nvPr/>
          </p:nvGrpSpPr>
          <p:grpSpPr>
            <a:xfrm>
              <a:off x="5925282" y="2052000"/>
              <a:ext cx="2753964" cy="3810000"/>
              <a:chOff x="676675" y="2037396"/>
              <a:chExt cx="2468577" cy="3810000"/>
            </a:xfrm>
          </p:grpSpPr>
          <p:pic>
            <p:nvPicPr>
              <p:cNvPr id="54" name="Picture 5" descr="C:\Users\pmarkasian\Desktop\Other\Шаблоны\заготовки1\9\1.png">
                <a:extLst>
                  <a:ext uri="{FF2B5EF4-FFF2-40B4-BE49-F238E27FC236}">
                    <a16:creationId xmlns:a16="http://schemas.microsoft.com/office/drawing/2014/main" id="{253979A5-DB98-4405-B975-FEC0641289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002" y="2037396"/>
                <a:ext cx="2381250" cy="381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Rectangle 19">
                <a:extLst>
                  <a:ext uri="{FF2B5EF4-FFF2-40B4-BE49-F238E27FC236}">
                    <a16:creationId xmlns:a16="http://schemas.microsoft.com/office/drawing/2014/main" id="{41A03A4E-D5C9-4AE0-88EB-CE793C4771CF}"/>
                  </a:ext>
                </a:extLst>
              </p:cNvPr>
              <p:cNvSpPr/>
              <p:nvPr/>
            </p:nvSpPr>
            <p:spPr>
              <a:xfrm>
                <a:off x="676675" y="2803912"/>
                <a:ext cx="2301826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dirty="0">
                    <a:latin typeface="Arial Narrow" panose="020B0606020202030204" pitchFamily="34" charset="0"/>
                    <a:ea typeface="돋움" pitchFamily="50" charset="-127"/>
                  </a:rPr>
                  <a:t>Непредставление истребованных документов, подтверждающих прибыль КИК/освобождение</a:t>
                </a:r>
                <a:endParaRPr lang="en-US" altLang="ko-KR" sz="1600" dirty="0">
                  <a:latin typeface="Arial Narrow" panose="020B0606020202030204" pitchFamily="34" charset="0"/>
                  <a:ea typeface="돋움" pitchFamily="50" charset="-127"/>
                </a:endParaRPr>
              </a:p>
            </p:txBody>
          </p:sp>
          <p:sp>
            <p:nvSpPr>
              <p:cNvPr id="56" name="Rectangle 42">
                <a:extLst>
                  <a:ext uri="{FF2B5EF4-FFF2-40B4-BE49-F238E27FC236}">
                    <a16:creationId xmlns:a16="http://schemas.microsoft.com/office/drawing/2014/main" id="{4F94A94D-2FE6-4F36-B77F-F9035F07A498}"/>
                  </a:ext>
                </a:extLst>
              </p:cNvPr>
              <p:cNvSpPr/>
              <p:nvPr/>
            </p:nvSpPr>
            <p:spPr>
              <a:xfrm>
                <a:off x="777578" y="2103560"/>
                <a:ext cx="2134026" cy="5171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539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ru-RU" sz="2400" b="1" dirty="0">
                    <a:solidFill>
                      <a:srgbClr val="00539F"/>
                    </a:solidFill>
                    <a:latin typeface="Arial Narrow" panose="020B0606020202030204" pitchFamily="34" charset="0"/>
                  </a:rPr>
                  <a:t>П. 1.1-1 СТ. 126</a:t>
                </a:r>
                <a:endParaRPr lang="en-US" sz="2400" b="1" dirty="0">
                  <a:solidFill>
                    <a:srgbClr val="00539F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57" name="Рисунок 56">
                <a:extLst>
                  <a:ext uri="{FF2B5EF4-FFF2-40B4-BE49-F238E27FC236}">
                    <a16:creationId xmlns:a16="http://schemas.microsoft.com/office/drawing/2014/main" id="{1CC5DCF7-4516-405D-B6AF-039C7D456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1316" y="4125484"/>
                <a:ext cx="2052000" cy="3734"/>
              </a:xfrm>
              <a:prstGeom prst="rect">
                <a:avLst/>
              </a:prstGeom>
            </p:spPr>
          </p:pic>
          <p:sp>
            <p:nvSpPr>
              <p:cNvPr id="58" name="Rectangle 19">
                <a:extLst>
                  <a:ext uri="{FF2B5EF4-FFF2-40B4-BE49-F238E27FC236}">
                    <a16:creationId xmlns:a16="http://schemas.microsoft.com/office/drawing/2014/main" id="{92839BBB-497C-4AF2-B611-0E7B11634188}"/>
                  </a:ext>
                </a:extLst>
              </p:cNvPr>
              <p:cNvSpPr/>
              <p:nvPr/>
            </p:nvSpPr>
            <p:spPr>
              <a:xfrm>
                <a:off x="779265" y="4174848"/>
                <a:ext cx="20574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штраф</a:t>
                </a:r>
              </a:p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1 000 тыс. руб. </a:t>
                </a:r>
              </a:p>
            </p:txBody>
          </p:sp>
        </p:grpSp>
        <p:grpSp>
          <p:nvGrpSpPr>
            <p:cNvPr id="59" name="Группа 58">
              <a:extLst>
                <a:ext uri="{FF2B5EF4-FFF2-40B4-BE49-F238E27FC236}">
                  <a16:creationId xmlns:a16="http://schemas.microsoft.com/office/drawing/2014/main" id="{1879C5DD-AEE5-4758-90DA-CAE1E4502D80}"/>
                </a:ext>
              </a:extLst>
            </p:cNvPr>
            <p:cNvGrpSpPr/>
            <p:nvPr/>
          </p:nvGrpSpPr>
          <p:grpSpPr>
            <a:xfrm>
              <a:off x="8627708" y="2052000"/>
              <a:ext cx="2675137" cy="3793780"/>
              <a:chOff x="764002" y="2037396"/>
              <a:chExt cx="2371112" cy="3793780"/>
            </a:xfrm>
          </p:grpSpPr>
          <p:pic>
            <p:nvPicPr>
              <p:cNvPr id="60" name="Picture 5" descr="C:\Users\pmarkasian\Desktop\Other\Шаблоны\заготовки1\9\1.png">
                <a:extLst>
                  <a:ext uri="{FF2B5EF4-FFF2-40B4-BE49-F238E27FC236}">
                    <a16:creationId xmlns:a16="http://schemas.microsoft.com/office/drawing/2014/main" id="{EEC76BB7-1B58-4B11-803F-9DB580C1F8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002" y="2037396"/>
                <a:ext cx="2371112" cy="37937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1" name="Rectangle 19">
                <a:extLst>
                  <a:ext uri="{FF2B5EF4-FFF2-40B4-BE49-F238E27FC236}">
                    <a16:creationId xmlns:a16="http://schemas.microsoft.com/office/drawing/2014/main" id="{09462C7B-3A96-47ED-BD3A-E3FC49BFB062}"/>
                  </a:ext>
                </a:extLst>
              </p:cNvPr>
              <p:cNvSpPr/>
              <p:nvPr/>
            </p:nvSpPr>
            <p:spPr>
              <a:xfrm>
                <a:off x="794638" y="2803468"/>
                <a:ext cx="20574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dirty="0">
                    <a:latin typeface="Arial Narrow" panose="020B0606020202030204" pitchFamily="34" charset="0"/>
                    <a:ea typeface="돋움" pitchFamily="50" charset="-127"/>
                  </a:rPr>
                  <a:t>Неуплата/неполная уплата налога из-за невключения в базу прибыли КИК</a:t>
                </a:r>
                <a:endParaRPr lang="en-US" altLang="ko-KR" sz="1600" dirty="0">
                  <a:latin typeface="Arial Narrow" panose="020B0606020202030204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Rectangle 42">
                <a:extLst>
                  <a:ext uri="{FF2B5EF4-FFF2-40B4-BE49-F238E27FC236}">
                    <a16:creationId xmlns:a16="http://schemas.microsoft.com/office/drawing/2014/main" id="{83830520-C4E3-45DA-8F04-4C80D15D57D0}"/>
                  </a:ext>
                </a:extLst>
              </p:cNvPr>
              <p:cNvSpPr/>
              <p:nvPr/>
            </p:nvSpPr>
            <p:spPr>
              <a:xfrm>
                <a:off x="777578" y="2103560"/>
                <a:ext cx="2134026" cy="5171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539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ru-RU" sz="2400" b="1" dirty="0">
                    <a:solidFill>
                      <a:srgbClr val="00539F"/>
                    </a:solidFill>
                    <a:latin typeface="Arial Narrow" panose="020B0606020202030204" pitchFamily="34" charset="0"/>
                  </a:rPr>
                  <a:t>СТ. 129.5</a:t>
                </a:r>
                <a:endParaRPr lang="en-US" sz="2400" b="1" dirty="0">
                  <a:solidFill>
                    <a:srgbClr val="00539F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63" name="Рисунок 62">
                <a:extLst>
                  <a:ext uri="{FF2B5EF4-FFF2-40B4-BE49-F238E27FC236}">
                    <a16:creationId xmlns:a16="http://schemas.microsoft.com/office/drawing/2014/main" id="{6DE87F21-A5D4-41CF-9B54-02FA71FBF4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0038" y="4118016"/>
                <a:ext cx="2052000" cy="3734"/>
              </a:xfrm>
              <a:prstGeom prst="rect">
                <a:avLst/>
              </a:prstGeom>
            </p:spPr>
          </p:pic>
          <p:sp>
            <p:nvSpPr>
              <p:cNvPr id="64" name="Rectangle 19">
                <a:extLst>
                  <a:ext uri="{FF2B5EF4-FFF2-40B4-BE49-F238E27FC236}">
                    <a16:creationId xmlns:a16="http://schemas.microsoft.com/office/drawing/2014/main" id="{EC91B086-318B-4BC7-B46D-1A092BD5D195}"/>
                  </a:ext>
                </a:extLst>
              </p:cNvPr>
              <p:cNvSpPr/>
              <p:nvPr/>
            </p:nvSpPr>
            <p:spPr>
              <a:xfrm>
                <a:off x="769620" y="4174848"/>
                <a:ext cx="2141983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штраф</a:t>
                </a:r>
              </a:p>
              <a:p>
                <a:pPr algn="ctr">
                  <a:tabLst>
                    <a:tab pos="482600" algn="l"/>
                  </a:tabLst>
                </a:pPr>
                <a:r>
                  <a:rPr lang="ru-RU" altLang="ko-KR" sz="1600" b="1" u="sng" dirty="0">
                    <a:solidFill>
                      <a:srgbClr val="C00000"/>
                    </a:solidFill>
                    <a:latin typeface="Arial Narrow" panose="020B0606020202030204" pitchFamily="34" charset="0"/>
                    <a:ea typeface="돋움" pitchFamily="50" charset="-127"/>
                  </a:rPr>
                  <a:t>20% от суммы неуплаченного налога, но не менее 100 тыс. руб.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7816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ПРИМЕНЕНИЕ СМЯГЧАЮЩИХ ОБСТОЯТЕЛЬСТВ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19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1C931886-B311-4676-BFFB-6AC5B84DACAB}"/>
              </a:ext>
            </a:extLst>
          </p:cNvPr>
          <p:cNvSpPr/>
          <p:nvPr/>
        </p:nvSpPr>
        <p:spPr>
          <a:xfrm>
            <a:off x="529097" y="1470966"/>
            <a:ext cx="1760034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П. 1 СТ. 112 НК РФ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086101FE-5920-4816-8AB3-1C91FA82B246}"/>
              </a:ext>
            </a:extLst>
          </p:cNvPr>
          <p:cNvSpPr/>
          <p:nvPr/>
        </p:nvSpPr>
        <p:spPr>
          <a:xfrm>
            <a:off x="6137719" y="1466505"/>
            <a:ext cx="4773604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Требование соразмерности и справедливости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E4CDEC3A-9E1F-4858-9202-D59E8F933E17}"/>
              </a:ext>
            </a:extLst>
          </p:cNvPr>
          <p:cNvGrpSpPr/>
          <p:nvPr/>
        </p:nvGrpSpPr>
        <p:grpSpPr>
          <a:xfrm>
            <a:off x="1199456" y="2074981"/>
            <a:ext cx="9024256" cy="4283153"/>
            <a:chOff x="1076984" y="1933551"/>
            <a:chExt cx="9024256" cy="428315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9BBCEF2-7087-41C1-B569-348E87A751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80348" y="1988840"/>
              <a:ext cx="34554" cy="4227864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9">
              <a:extLst>
                <a:ext uri="{FF2B5EF4-FFF2-40B4-BE49-F238E27FC236}">
                  <a16:creationId xmlns:a16="http://schemas.microsoft.com/office/drawing/2014/main" id="{A75368A4-3299-4D6B-87C1-23EE2A4049E0}"/>
                </a:ext>
              </a:extLst>
            </p:cNvPr>
            <p:cNvSpPr/>
            <p:nvPr/>
          </p:nvSpPr>
          <p:spPr>
            <a:xfrm>
              <a:off x="1125985" y="1933551"/>
              <a:ext cx="4464000" cy="540000"/>
            </a:xfrm>
            <a:prstGeom prst="rect">
              <a:avLst/>
            </a:prstGeom>
            <a:solidFill>
              <a:srgbClr val="007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0040" rtlCol="0" anchor="ctr"/>
            <a:lstStyle/>
            <a:p>
              <a:r>
                <a:rPr lang="ru-RU" b="1" dirty="0">
                  <a:latin typeface="Arial Narrow" panose="020B0606020202030204" pitchFamily="34" charset="0"/>
                </a:rPr>
                <a:t>НЕЗНАЧИТЕЛЬНОСТЬ ПРОСРОЧКИ</a:t>
              </a:r>
              <a:endParaRPr lang="en-US" b="1" dirty="0">
                <a:latin typeface="Arial Narrow" panose="020B0606020202030204" pitchFamily="34" charset="0"/>
              </a:endParaRPr>
            </a:p>
          </p:txBody>
        </p:sp>
        <p:sp>
          <p:nvSpPr>
            <p:cNvPr id="34" name="Oval 40">
              <a:extLst>
                <a:ext uri="{FF2B5EF4-FFF2-40B4-BE49-F238E27FC236}">
                  <a16:creationId xmlns:a16="http://schemas.microsoft.com/office/drawing/2014/main" id="{2459AFD9-1BE5-4749-9CCF-B92C34AB3249}"/>
                </a:ext>
              </a:extLst>
            </p:cNvPr>
            <p:cNvSpPr/>
            <p:nvPr/>
          </p:nvSpPr>
          <p:spPr>
            <a:xfrm>
              <a:off x="5337566" y="1935744"/>
              <a:ext cx="520118" cy="520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4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>
                  <a:solidFill>
                    <a:srgbClr val="0074BE"/>
                  </a:solidFill>
                </a:rPr>
                <a:t>1</a:t>
              </a:r>
              <a:endParaRPr lang="en-US" sz="2800" b="1" dirty="0">
                <a:solidFill>
                  <a:srgbClr val="0074BE"/>
                </a:solidFill>
              </a:endParaRPr>
            </a:p>
          </p:txBody>
        </p:sp>
        <p:sp>
          <p:nvSpPr>
            <p:cNvPr id="35" name="Right Triangle 41">
              <a:extLst>
                <a:ext uri="{FF2B5EF4-FFF2-40B4-BE49-F238E27FC236}">
                  <a16:creationId xmlns:a16="http://schemas.microsoft.com/office/drawing/2014/main" id="{5D7C907C-0C17-438E-AA66-B7064310A509}"/>
                </a:ext>
              </a:extLst>
            </p:cNvPr>
            <p:cNvSpPr/>
            <p:nvPr/>
          </p:nvSpPr>
          <p:spPr>
            <a:xfrm rot="5400000" flipV="1">
              <a:off x="1100535" y="2457754"/>
              <a:ext cx="391188" cy="398925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42">
              <a:extLst>
                <a:ext uri="{FF2B5EF4-FFF2-40B4-BE49-F238E27FC236}">
                  <a16:creationId xmlns:a16="http://schemas.microsoft.com/office/drawing/2014/main" id="{771EE30B-8D44-49A5-BA78-F8A038DBEAB6}"/>
                </a:ext>
              </a:extLst>
            </p:cNvPr>
            <p:cNvSpPr/>
            <p:nvPr/>
          </p:nvSpPr>
          <p:spPr>
            <a:xfrm>
              <a:off x="1346236" y="2467707"/>
              <a:ext cx="3888000" cy="831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Незначительный период нарушения срока представления уведомления о КИК или подтверждающих документов </a:t>
              </a:r>
              <a:endParaRPr lang="en-US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3C891C0-D5C6-4754-B448-3FE94486877C}"/>
                </a:ext>
              </a:extLst>
            </p:cNvPr>
            <p:cNvSpPr/>
            <p:nvPr/>
          </p:nvSpPr>
          <p:spPr>
            <a:xfrm>
              <a:off x="1096666" y="4157566"/>
              <a:ext cx="4464000" cy="540000"/>
            </a:xfrm>
            <a:prstGeom prst="rect">
              <a:avLst/>
            </a:prstGeom>
            <a:solidFill>
              <a:srgbClr val="005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0040" rtlCol="0" anchor="ctr"/>
            <a:lstStyle/>
            <a:p>
              <a:r>
                <a:rPr lang="ru-RU" b="1" dirty="0">
                  <a:latin typeface="Arial Narrow" panose="020B0606020202030204" pitchFamily="34" charset="0"/>
                </a:rPr>
                <a:t>СОВЕРШЕНИЕ ПРАВОНАРУШЕНИЯ В СИЛУ СТЕЧЕНИЯ ОБСТОЯТЕЛЬСТВ</a:t>
              </a:r>
            </a:p>
          </p:txBody>
        </p:sp>
        <p:sp>
          <p:nvSpPr>
            <p:cNvPr id="48" name="Oval 45">
              <a:extLst>
                <a:ext uri="{FF2B5EF4-FFF2-40B4-BE49-F238E27FC236}">
                  <a16:creationId xmlns:a16="http://schemas.microsoft.com/office/drawing/2014/main" id="{CD1B80CF-FB6F-4D65-BC94-A204344B3C9F}"/>
                </a:ext>
              </a:extLst>
            </p:cNvPr>
            <p:cNvSpPr/>
            <p:nvPr/>
          </p:nvSpPr>
          <p:spPr>
            <a:xfrm>
              <a:off x="5337566" y="4167507"/>
              <a:ext cx="520118" cy="520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5B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5BA7"/>
                  </a:solidFill>
                </a:rPr>
                <a:t>3</a:t>
              </a:r>
            </a:p>
          </p:txBody>
        </p:sp>
        <p:sp>
          <p:nvSpPr>
            <p:cNvPr id="49" name="Right Triangle 46">
              <a:extLst>
                <a:ext uri="{FF2B5EF4-FFF2-40B4-BE49-F238E27FC236}">
                  <a16:creationId xmlns:a16="http://schemas.microsoft.com/office/drawing/2014/main" id="{9BD3EF20-553F-4E31-AEBB-1C3A8624318C}"/>
                </a:ext>
              </a:extLst>
            </p:cNvPr>
            <p:cNvSpPr/>
            <p:nvPr/>
          </p:nvSpPr>
          <p:spPr>
            <a:xfrm rot="5400000" flipV="1">
              <a:off x="1080853" y="4683757"/>
              <a:ext cx="391188" cy="398925"/>
            </a:xfrm>
            <a:prstGeom prst="rtTriangle">
              <a:avLst/>
            </a:prstGeom>
            <a:solidFill>
              <a:srgbClr val="2540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Triangle 54">
              <a:extLst>
                <a:ext uri="{FF2B5EF4-FFF2-40B4-BE49-F238E27FC236}">
                  <a16:creationId xmlns:a16="http://schemas.microsoft.com/office/drawing/2014/main" id="{E70CB2B3-E730-41A0-A708-E3B4A1EB81EA}"/>
                </a:ext>
              </a:extLst>
            </p:cNvPr>
            <p:cNvSpPr/>
            <p:nvPr/>
          </p:nvSpPr>
          <p:spPr>
            <a:xfrm rot="5400000">
              <a:off x="9678374" y="5530339"/>
              <a:ext cx="391188" cy="402336"/>
            </a:xfrm>
            <a:prstGeom prst="rtTriangle">
              <a:avLst/>
            </a:prstGeom>
            <a:solidFill>
              <a:srgbClr val="2540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55">
              <a:extLst>
                <a:ext uri="{FF2B5EF4-FFF2-40B4-BE49-F238E27FC236}">
                  <a16:creationId xmlns:a16="http://schemas.microsoft.com/office/drawing/2014/main" id="{EF32B501-54F6-4D8E-AE33-961D3B7ABC2E}"/>
                </a:ext>
              </a:extLst>
            </p:cNvPr>
            <p:cNvSpPr/>
            <p:nvPr/>
          </p:nvSpPr>
          <p:spPr>
            <a:xfrm>
              <a:off x="5603294" y="5015795"/>
              <a:ext cx="4464000" cy="540000"/>
            </a:xfrm>
            <a:prstGeom prst="rect">
              <a:avLst/>
            </a:prstGeom>
            <a:solidFill>
              <a:srgbClr val="0052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0040" rtlCol="0" anchor="ctr"/>
            <a:lstStyle/>
            <a:p>
              <a:r>
                <a:rPr lang="ru-RU" b="1" dirty="0">
                  <a:latin typeface="Arial Narrow" panose="020B0606020202030204" pitchFamily="34" charset="0"/>
                </a:rPr>
                <a:t>НЕСОРАЗМЕРНОСТЬ ДЕЯНИЯ ТЯЖЕСТИ НАКАЗАНИЯ</a:t>
              </a:r>
              <a:endParaRPr lang="en-US" b="1" dirty="0">
                <a:latin typeface="Arial Narrow" panose="020B0606020202030204" pitchFamily="34" charset="0"/>
              </a:endParaRPr>
            </a:p>
          </p:txBody>
        </p:sp>
        <p:sp>
          <p:nvSpPr>
            <p:cNvPr id="72" name="Oval 56">
              <a:extLst>
                <a:ext uri="{FF2B5EF4-FFF2-40B4-BE49-F238E27FC236}">
                  <a16:creationId xmlns:a16="http://schemas.microsoft.com/office/drawing/2014/main" id="{754F8C3F-7CA0-4A75-8ED4-9E5063B7411A}"/>
                </a:ext>
              </a:extLst>
            </p:cNvPr>
            <p:cNvSpPr/>
            <p:nvPr/>
          </p:nvSpPr>
          <p:spPr>
            <a:xfrm>
              <a:off x="5332614" y="5015795"/>
              <a:ext cx="520118" cy="520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52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>
                  <a:solidFill>
                    <a:srgbClr val="00529E"/>
                  </a:solidFill>
                </a:rPr>
                <a:t>4</a:t>
              </a:r>
              <a:endParaRPr lang="en-US" sz="2800" b="1" dirty="0">
                <a:solidFill>
                  <a:srgbClr val="00529E"/>
                </a:solidFill>
              </a:endParaRPr>
            </a:p>
          </p:txBody>
        </p:sp>
        <p:sp>
          <p:nvSpPr>
            <p:cNvPr id="75" name="Right Triangle 59">
              <a:extLst>
                <a:ext uri="{FF2B5EF4-FFF2-40B4-BE49-F238E27FC236}">
                  <a16:creationId xmlns:a16="http://schemas.microsoft.com/office/drawing/2014/main" id="{26FB4B5B-DAB6-4C3D-AF50-BB4356F74FFB}"/>
                </a:ext>
              </a:extLst>
            </p:cNvPr>
            <p:cNvSpPr/>
            <p:nvPr/>
          </p:nvSpPr>
          <p:spPr>
            <a:xfrm rot="5400000">
              <a:off x="9687354" y="3474164"/>
              <a:ext cx="391188" cy="402336"/>
            </a:xfrm>
            <a:prstGeom prst="rtTriangle">
              <a:avLst/>
            </a:prstGeom>
            <a:solidFill>
              <a:srgbClr val="2540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0">
              <a:extLst>
                <a:ext uri="{FF2B5EF4-FFF2-40B4-BE49-F238E27FC236}">
                  <a16:creationId xmlns:a16="http://schemas.microsoft.com/office/drawing/2014/main" id="{6192989F-0F60-4A4B-8910-8ACA4758D290}"/>
                </a:ext>
              </a:extLst>
            </p:cNvPr>
            <p:cNvSpPr/>
            <p:nvPr/>
          </p:nvSpPr>
          <p:spPr>
            <a:xfrm>
              <a:off x="5637240" y="2949679"/>
              <a:ext cx="4464000" cy="540000"/>
            </a:xfrm>
            <a:prstGeom prst="rect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0040" rtlCol="0" anchor="ctr"/>
            <a:lstStyle/>
            <a:p>
              <a:r>
                <a:rPr lang="ru-RU" b="1" dirty="0">
                  <a:latin typeface="Arial Narrow" panose="020B0606020202030204" pitchFamily="34" charset="0"/>
                </a:rPr>
                <a:t>ПРИЗНАНИЕ ВИНЫ И УСТРАНЕНИЕ ОШИБКИ</a:t>
              </a:r>
              <a:endParaRPr lang="en-US" b="1" dirty="0">
                <a:latin typeface="Arial Narrow" panose="020B0606020202030204" pitchFamily="34" charset="0"/>
              </a:endParaRPr>
            </a:p>
          </p:txBody>
        </p:sp>
        <p:sp>
          <p:nvSpPr>
            <p:cNvPr id="77" name="Oval 61">
              <a:extLst>
                <a:ext uri="{FF2B5EF4-FFF2-40B4-BE49-F238E27FC236}">
                  <a16:creationId xmlns:a16="http://schemas.microsoft.com/office/drawing/2014/main" id="{5A2FF8CD-77F9-405A-BEC9-DE7F65DA2FE0}"/>
                </a:ext>
              </a:extLst>
            </p:cNvPr>
            <p:cNvSpPr/>
            <p:nvPr/>
          </p:nvSpPr>
          <p:spPr>
            <a:xfrm>
              <a:off x="5332614" y="2970440"/>
              <a:ext cx="520118" cy="5201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68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>
                  <a:solidFill>
                    <a:srgbClr val="0068B4"/>
                  </a:solidFill>
                </a:rPr>
                <a:t>2</a:t>
              </a:r>
              <a:endParaRPr lang="en-US" sz="2800" b="1" dirty="0">
                <a:solidFill>
                  <a:srgbClr val="0068B4"/>
                </a:solidFill>
              </a:endParaRPr>
            </a:p>
          </p:txBody>
        </p:sp>
        <p:sp>
          <p:nvSpPr>
            <p:cNvPr id="78" name="Rectangle 62">
              <a:extLst>
                <a:ext uri="{FF2B5EF4-FFF2-40B4-BE49-F238E27FC236}">
                  <a16:creationId xmlns:a16="http://schemas.microsoft.com/office/drawing/2014/main" id="{5DA19371-E3FB-41FE-BAA8-AF6C844C9694}"/>
                </a:ext>
              </a:extLst>
            </p:cNvPr>
            <p:cNvSpPr/>
            <p:nvPr/>
          </p:nvSpPr>
          <p:spPr>
            <a:xfrm>
              <a:off x="5964510" y="3489679"/>
              <a:ext cx="3888000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Устранение факта неисполнения налоговой обязанности посредством представления уведомления о КИК или подтверждающих документов </a:t>
              </a:r>
              <a:endParaRPr lang="en-US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1" name="Rectangle 42">
              <a:extLst>
                <a:ext uri="{FF2B5EF4-FFF2-40B4-BE49-F238E27FC236}">
                  <a16:creationId xmlns:a16="http://schemas.microsoft.com/office/drawing/2014/main" id="{9052396B-727E-4D19-AA0C-F58AE73F0B8D}"/>
                </a:ext>
              </a:extLst>
            </p:cNvPr>
            <p:cNvSpPr/>
            <p:nvPr/>
          </p:nvSpPr>
          <p:spPr>
            <a:xfrm>
              <a:off x="1346236" y="4697566"/>
              <a:ext cx="3888000" cy="6168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Наличие обоснованных причин нарушения срока </a:t>
              </a:r>
              <a:endParaRPr lang="en-US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2" name="Rectangle 62">
              <a:extLst>
                <a:ext uri="{FF2B5EF4-FFF2-40B4-BE49-F238E27FC236}">
                  <a16:creationId xmlns:a16="http://schemas.microsoft.com/office/drawing/2014/main" id="{DCCF8848-CAFA-4159-9C16-A76840A68470}"/>
                </a:ext>
              </a:extLst>
            </p:cNvPr>
            <p:cNvSpPr/>
            <p:nvPr/>
          </p:nvSpPr>
          <p:spPr>
            <a:xfrm>
              <a:off x="5973528" y="5535913"/>
              <a:ext cx="3888000" cy="5343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Отсутствие обязанности по уплате налога с прибыли КИК </a:t>
              </a:r>
              <a:endParaRPr lang="en-US" sz="16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27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620688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НАЛОГОВОЕ</a:t>
            </a:r>
            <a:r>
              <a:rPr lang="ru-RU" sz="2600" cap="all" dirty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600" dirty="0">
                <a:latin typeface="Arial Narrow" panose="020B0606020202030204" pitchFamily="34" charset="0"/>
              </a:rPr>
              <a:t>РЕГУЛИРОВАНИЕ КИК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38CB357-AE8B-451B-A90F-AC433967C098}"/>
              </a:ext>
            </a:extLst>
          </p:cNvPr>
          <p:cNvGrpSpPr/>
          <p:nvPr/>
        </p:nvGrpSpPr>
        <p:grpSpPr>
          <a:xfrm>
            <a:off x="1997872" y="5457798"/>
            <a:ext cx="461204" cy="1183933"/>
            <a:chOff x="2120507" y="5457798"/>
            <a:chExt cx="642644" cy="1183933"/>
          </a:xfrm>
        </p:grpSpPr>
        <p:sp>
          <p:nvSpPr>
            <p:cNvPr id="55" name="Freeform: Shape 109">
              <a:extLst>
                <a:ext uri="{FF2B5EF4-FFF2-40B4-BE49-F238E27FC236}">
                  <a16:creationId xmlns:a16="http://schemas.microsoft.com/office/drawing/2014/main" id="{7C1EA97A-8F2C-4033-A14E-7F1562338C26}"/>
                </a:ext>
              </a:extLst>
            </p:cNvPr>
            <p:cNvSpPr/>
            <p:nvPr/>
          </p:nvSpPr>
          <p:spPr>
            <a:xfrm flipV="1">
              <a:off x="2120507" y="5457799"/>
              <a:ext cx="322140" cy="1183932"/>
            </a:xfrm>
            <a:custGeom>
              <a:avLst/>
              <a:gdLst>
                <a:gd name="connsiteX0" fmla="*/ 0 w 362310"/>
                <a:gd name="connsiteY0" fmla="*/ 1283988 h 1283988"/>
                <a:gd name="connsiteX1" fmla="*/ 361390 w 362310"/>
                <a:gd name="connsiteY1" fmla="*/ 1061049 h 1283988"/>
                <a:gd name="connsiteX2" fmla="*/ 362310 w 362310"/>
                <a:gd name="connsiteY2" fmla="*/ 1061617 h 1283988"/>
                <a:gd name="connsiteX3" fmla="*/ 362310 w 362310"/>
                <a:gd name="connsiteY3" fmla="*/ 222940 h 1283988"/>
                <a:gd name="connsiteX4" fmla="*/ 362310 w 362310"/>
                <a:gd name="connsiteY4" fmla="*/ 0 h 1283988"/>
                <a:gd name="connsiteX5" fmla="*/ 0 w 362310"/>
                <a:gd name="connsiteY5" fmla="*/ 222940 h 1283988"/>
                <a:gd name="connsiteX0" fmla="*/ 0 w 362310"/>
                <a:gd name="connsiteY0" fmla="*/ 1283988 h 1283988"/>
                <a:gd name="connsiteX1" fmla="*/ 361390 w 362310"/>
                <a:gd name="connsiteY1" fmla="*/ 1061049 h 1283988"/>
                <a:gd name="connsiteX2" fmla="*/ 362310 w 362310"/>
                <a:gd name="connsiteY2" fmla="*/ 1061617 h 1283988"/>
                <a:gd name="connsiteX3" fmla="*/ 362310 w 362310"/>
                <a:gd name="connsiteY3" fmla="*/ 0 h 1283988"/>
                <a:gd name="connsiteX4" fmla="*/ 0 w 362310"/>
                <a:gd name="connsiteY4" fmla="*/ 222940 h 1283988"/>
                <a:gd name="connsiteX5" fmla="*/ 0 w 362310"/>
                <a:gd name="connsiteY5" fmla="*/ 1283988 h 1283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2310" h="1283988">
                  <a:moveTo>
                    <a:pt x="0" y="1283988"/>
                  </a:moveTo>
                  <a:lnTo>
                    <a:pt x="361390" y="1061049"/>
                  </a:lnTo>
                  <a:lnTo>
                    <a:pt x="362310" y="1061617"/>
                  </a:lnTo>
                  <a:lnTo>
                    <a:pt x="362310" y="0"/>
                  </a:lnTo>
                  <a:lnTo>
                    <a:pt x="0" y="222940"/>
                  </a:lnTo>
                  <a:lnTo>
                    <a:pt x="0" y="1283988"/>
                  </a:lnTo>
                  <a:close/>
                </a:path>
              </a:pathLst>
            </a:custGeom>
            <a:solidFill>
              <a:srgbClr val="D4D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110">
              <a:extLst>
                <a:ext uri="{FF2B5EF4-FFF2-40B4-BE49-F238E27FC236}">
                  <a16:creationId xmlns:a16="http://schemas.microsoft.com/office/drawing/2014/main" id="{6BA58473-8178-4790-97D4-F3057335D7DF}"/>
                </a:ext>
              </a:extLst>
            </p:cNvPr>
            <p:cNvSpPr/>
            <p:nvPr/>
          </p:nvSpPr>
          <p:spPr>
            <a:xfrm flipH="1" flipV="1">
              <a:off x="2442647" y="5457798"/>
              <a:ext cx="320504" cy="1183933"/>
            </a:xfrm>
            <a:custGeom>
              <a:avLst/>
              <a:gdLst>
                <a:gd name="connsiteX0" fmla="*/ 0 w 360470"/>
                <a:gd name="connsiteY0" fmla="*/ 1283989 h 1283989"/>
                <a:gd name="connsiteX1" fmla="*/ 0 w 360470"/>
                <a:gd name="connsiteY1" fmla="*/ 222940 h 1283989"/>
                <a:gd name="connsiteX2" fmla="*/ 360470 w 360470"/>
                <a:gd name="connsiteY2" fmla="*/ 0 h 1283989"/>
                <a:gd name="connsiteX3" fmla="*/ 360470 w 360470"/>
                <a:gd name="connsiteY3" fmla="*/ 222940 h 1283989"/>
                <a:gd name="connsiteX4" fmla="*/ 360470 w 360470"/>
                <a:gd name="connsiteY4" fmla="*/ 1061617 h 1283989"/>
                <a:gd name="connsiteX0" fmla="*/ 0 w 360470"/>
                <a:gd name="connsiteY0" fmla="*/ 1283989 h 1283989"/>
                <a:gd name="connsiteX1" fmla="*/ 0 w 360470"/>
                <a:gd name="connsiteY1" fmla="*/ 222940 h 1283989"/>
                <a:gd name="connsiteX2" fmla="*/ 360470 w 360470"/>
                <a:gd name="connsiteY2" fmla="*/ 0 h 1283989"/>
                <a:gd name="connsiteX3" fmla="*/ 360470 w 360470"/>
                <a:gd name="connsiteY3" fmla="*/ 1061617 h 1283989"/>
                <a:gd name="connsiteX4" fmla="*/ 0 w 360470"/>
                <a:gd name="connsiteY4" fmla="*/ 1283989 h 128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470" h="1283989">
                  <a:moveTo>
                    <a:pt x="0" y="1283989"/>
                  </a:moveTo>
                  <a:lnTo>
                    <a:pt x="0" y="222940"/>
                  </a:lnTo>
                  <a:lnTo>
                    <a:pt x="360470" y="0"/>
                  </a:lnTo>
                  <a:lnTo>
                    <a:pt x="360470" y="1061617"/>
                  </a:lnTo>
                  <a:lnTo>
                    <a:pt x="0" y="1283989"/>
                  </a:lnTo>
                  <a:close/>
                </a:path>
              </a:pathLst>
            </a:custGeom>
            <a:solidFill>
              <a:schemeClr val="bg1">
                <a:lumMod val="85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112">
              <a:extLst>
                <a:ext uri="{FF2B5EF4-FFF2-40B4-BE49-F238E27FC236}">
                  <a16:creationId xmlns:a16="http://schemas.microsoft.com/office/drawing/2014/main" id="{2D9648AD-37FD-4355-8987-C0A5903D4301}"/>
                </a:ext>
              </a:extLst>
            </p:cNvPr>
            <p:cNvSpPr/>
            <p:nvPr/>
          </p:nvSpPr>
          <p:spPr>
            <a:xfrm flipH="1" flipV="1">
              <a:off x="2442647" y="6278074"/>
              <a:ext cx="320504" cy="363657"/>
            </a:xfrm>
            <a:custGeom>
              <a:avLst/>
              <a:gdLst>
                <a:gd name="connsiteX0" fmla="*/ 360470 w 360470"/>
                <a:gd name="connsiteY0" fmla="*/ 394390 h 394390"/>
                <a:gd name="connsiteX1" fmla="*/ 360469 w 360470"/>
                <a:gd name="connsiteY1" fmla="*/ 394390 h 394390"/>
                <a:gd name="connsiteX2" fmla="*/ 360469 w 360470"/>
                <a:gd name="connsiteY2" fmla="*/ 174217 h 394390"/>
                <a:gd name="connsiteX3" fmla="*/ 0 w 360470"/>
                <a:gd name="connsiteY3" fmla="*/ 394390 h 394390"/>
                <a:gd name="connsiteX4" fmla="*/ 0 w 360470"/>
                <a:gd name="connsiteY4" fmla="*/ 222940 h 394390"/>
                <a:gd name="connsiteX5" fmla="*/ 360470 w 360470"/>
                <a:gd name="connsiteY5" fmla="*/ 0 h 394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0470" h="394390">
                  <a:moveTo>
                    <a:pt x="360470" y="394390"/>
                  </a:moveTo>
                  <a:lnTo>
                    <a:pt x="360469" y="394390"/>
                  </a:lnTo>
                  <a:lnTo>
                    <a:pt x="360469" y="174217"/>
                  </a:lnTo>
                  <a:lnTo>
                    <a:pt x="0" y="394390"/>
                  </a:lnTo>
                  <a:lnTo>
                    <a:pt x="0" y="222940"/>
                  </a:lnTo>
                  <a:lnTo>
                    <a:pt x="360470" y="0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113">
              <a:extLst>
                <a:ext uri="{FF2B5EF4-FFF2-40B4-BE49-F238E27FC236}">
                  <a16:creationId xmlns:a16="http://schemas.microsoft.com/office/drawing/2014/main" id="{B929EA65-B3E7-4CDC-B57E-712820217288}"/>
                </a:ext>
              </a:extLst>
            </p:cNvPr>
            <p:cNvSpPr/>
            <p:nvPr/>
          </p:nvSpPr>
          <p:spPr>
            <a:xfrm flipV="1">
              <a:off x="2120507" y="6280625"/>
              <a:ext cx="322140" cy="361106"/>
            </a:xfrm>
            <a:custGeom>
              <a:avLst/>
              <a:gdLst>
                <a:gd name="connsiteX0" fmla="*/ 0 w 362310"/>
                <a:gd name="connsiteY0" fmla="*/ 391623 h 391623"/>
                <a:gd name="connsiteX1" fmla="*/ 357813 w 362310"/>
                <a:gd name="connsiteY1" fmla="*/ 171450 h 391623"/>
                <a:gd name="connsiteX2" fmla="*/ 362310 w 362310"/>
                <a:gd name="connsiteY2" fmla="*/ 174217 h 391623"/>
                <a:gd name="connsiteX3" fmla="*/ 362310 w 362310"/>
                <a:gd name="connsiteY3" fmla="*/ 0 h 391623"/>
                <a:gd name="connsiteX4" fmla="*/ 0 w 362310"/>
                <a:gd name="connsiteY4" fmla="*/ 222940 h 391623"/>
                <a:gd name="connsiteX5" fmla="*/ 0 w 362310"/>
                <a:gd name="connsiteY5" fmla="*/ 391623 h 39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2310" h="391623">
                  <a:moveTo>
                    <a:pt x="0" y="391623"/>
                  </a:moveTo>
                  <a:lnTo>
                    <a:pt x="357813" y="171450"/>
                  </a:lnTo>
                  <a:lnTo>
                    <a:pt x="362310" y="174217"/>
                  </a:lnTo>
                  <a:lnTo>
                    <a:pt x="362310" y="0"/>
                  </a:lnTo>
                  <a:lnTo>
                    <a:pt x="0" y="222940"/>
                  </a:lnTo>
                  <a:lnTo>
                    <a:pt x="0" y="391623"/>
                  </a:lnTo>
                  <a:close/>
                </a:path>
              </a:pathLst>
            </a:custGeom>
            <a:solidFill>
              <a:srgbClr val="2540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Группа 85">
            <a:extLst>
              <a:ext uri="{FF2B5EF4-FFF2-40B4-BE49-F238E27FC236}">
                <a16:creationId xmlns:a16="http://schemas.microsoft.com/office/drawing/2014/main" id="{FDA8CA26-EEF6-45A4-B8F2-2068F21FD67E}"/>
              </a:ext>
            </a:extLst>
          </p:cNvPr>
          <p:cNvGrpSpPr/>
          <p:nvPr/>
        </p:nvGrpSpPr>
        <p:grpSpPr>
          <a:xfrm>
            <a:off x="833023" y="1723995"/>
            <a:ext cx="9888641" cy="4726751"/>
            <a:chOff x="822674" y="1709413"/>
            <a:chExt cx="10284204" cy="4726751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F3BF8B08-464F-41A2-B508-A409580F8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0828" y="5445224"/>
              <a:ext cx="537955" cy="491176"/>
            </a:xfrm>
            <a:prstGeom prst="rect">
              <a:avLst/>
            </a:prstGeom>
          </p:spPr>
        </p:pic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86A8A734-75F6-48C6-8A5C-68C7F8B95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3736" y="2100047"/>
              <a:ext cx="445047" cy="566977"/>
            </a:xfrm>
            <a:prstGeom prst="rect">
              <a:avLst/>
            </a:prstGeom>
          </p:spPr>
        </p:pic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FCE79DE-CEE9-48AB-A3DA-2327F4260036}"/>
                </a:ext>
              </a:extLst>
            </p:cNvPr>
            <p:cNvSpPr/>
            <p:nvPr/>
          </p:nvSpPr>
          <p:spPr>
            <a:xfrm>
              <a:off x="822674" y="3681143"/>
              <a:ext cx="8183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>
                  <a:solidFill>
                    <a:srgbClr val="F8F8F8"/>
                  </a:solidFill>
                </a:rPr>
                <a:t>90 %</a:t>
              </a:r>
            </a:p>
          </p:txBody>
        </p:sp>
        <p:sp>
          <p:nvSpPr>
            <p:cNvPr id="15" name="Freeform: Shape 43">
              <a:extLst>
                <a:ext uri="{FF2B5EF4-FFF2-40B4-BE49-F238E27FC236}">
                  <a16:creationId xmlns:a16="http://schemas.microsoft.com/office/drawing/2014/main" id="{4F98E3ED-7452-4133-998D-E0A613AE0BF3}"/>
                </a:ext>
              </a:extLst>
            </p:cNvPr>
            <p:cNvSpPr/>
            <p:nvPr/>
          </p:nvSpPr>
          <p:spPr>
            <a:xfrm>
              <a:off x="2503276" y="1709413"/>
              <a:ext cx="8596527" cy="978366"/>
            </a:xfrm>
            <a:custGeom>
              <a:avLst/>
              <a:gdLst>
                <a:gd name="connsiteX0" fmla="*/ 0 w 5197803"/>
                <a:gd name="connsiteY0" fmla="*/ 0 h 1268244"/>
                <a:gd name="connsiteX1" fmla="*/ 2019841 w 5197803"/>
                <a:gd name="connsiteY1" fmla="*/ 0 h 1268244"/>
                <a:gd name="connsiteX2" fmla="*/ 3074740 w 5197803"/>
                <a:gd name="connsiteY2" fmla="*/ 0 h 1268244"/>
                <a:gd name="connsiteX3" fmla="*/ 5094581 w 5197803"/>
                <a:gd name="connsiteY3" fmla="*/ 0 h 1268244"/>
                <a:gd name="connsiteX4" fmla="*/ 5197803 w 5197803"/>
                <a:gd name="connsiteY4" fmla="*/ 103223 h 1268244"/>
                <a:gd name="connsiteX5" fmla="*/ 5197803 w 5197803"/>
                <a:gd name="connsiteY5" fmla="*/ 1165022 h 1268244"/>
                <a:gd name="connsiteX6" fmla="*/ 5094581 w 5197803"/>
                <a:gd name="connsiteY6" fmla="*/ 1268244 h 1268244"/>
                <a:gd name="connsiteX7" fmla="*/ 3074740 w 5197803"/>
                <a:gd name="connsiteY7" fmla="*/ 1268244 h 1268244"/>
                <a:gd name="connsiteX8" fmla="*/ 2019841 w 5197803"/>
                <a:gd name="connsiteY8" fmla="*/ 1268244 h 1268244"/>
                <a:gd name="connsiteX9" fmla="*/ 0 w 5197803"/>
                <a:gd name="connsiteY9" fmla="*/ 1268244 h 126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97803" h="1268244">
                  <a:moveTo>
                    <a:pt x="0" y="0"/>
                  </a:moveTo>
                  <a:lnTo>
                    <a:pt x="2019841" y="0"/>
                  </a:lnTo>
                  <a:lnTo>
                    <a:pt x="3074740" y="0"/>
                  </a:lnTo>
                  <a:lnTo>
                    <a:pt x="5094581" y="0"/>
                  </a:lnTo>
                  <a:cubicBezTo>
                    <a:pt x="5151589" y="0"/>
                    <a:pt x="5197803" y="46214"/>
                    <a:pt x="5197803" y="103223"/>
                  </a:cubicBezTo>
                  <a:lnTo>
                    <a:pt x="5197803" y="1165022"/>
                  </a:lnTo>
                  <a:cubicBezTo>
                    <a:pt x="5197803" y="1222030"/>
                    <a:pt x="5151589" y="1268244"/>
                    <a:pt x="5094581" y="1268244"/>
                  </a:cubicBezTo>
                  <a:lnTo>
                    <a:pt x="3074740" y="1268244"/>
                  </a:lnTo>
                  <a:lnTo>
                    <a:pt x="2019841" y="1268244"/>
                  </a:lnTo>
                  <a:lnTo>
                    <a:pt x="0" y="126824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t"/>
            <a:lstStyle/>
            <a:p>
              <a:r>
                <a:rPr lang="ru-RU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КОНТРОЛИРУЕМЫЕ ИНОСТРАННЫЕ КОМПАНИИ (КИК) И КОНТРОЛИРУЮЩИЕ ЛИЦА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16" name="Group 45">
              <a:extLst>
                <a:ext uri="{FF2B5EF4-FFF2-40B4-BE49-F238E27FC236}">
                  <a16:creationId xmlns:a16="http://schemas.microsoft.com/office/drawing/2014/main" id="{001B76E5-400A-48B9-8E7F-56D91382C913}"/>
                </a:ext>
              </a:extLst>
            </p:cNvPr>
            <p:cNvGrpSpPr/>
            <p:nvPr/>
          </p:nvGrpSpPr>
          <p:grpSpPr>
            <a:xfrm>
              <a:off x="911424" y="1709413"/>
              <a:ext cx="1143878" cy="978366"/>
              <a:chOff x="3895725" y="1457864"/>
              <a:chExt cx="1210460" cy="1268244"/>
            </a:xfrm>
          </p:grpSpPr>
          <p:sp>
            <p:nvSpPr>
              <p:cNvPr id="24" name="Freeform: Shape 55">
                <a:extLst>
                  <a:ext uri="{FF2B5EF4-FFF2-40B4-BE49-F238E27FC236}">
                    <a16:creationId xmlns:a16="http://schemas.microsoft.com/office/drawing/2014/main" id="{B916EAD9-A5FD-445B-9699-7D0B773BD925}"/>
                  </a:ext>
                </a:extLst>
              </p:cNvPr>
              <p:cNvSpPr/>
              <p:nvPr/>
            </p:nvSpPr>
            <p:spPr>
              <a:xfrm>
                <a:off x="3895725" y="1457864"/>
                <a:ext cx="1210460" cy="1268244"/>
              </a:xfrm>
              <a:custGeom>
                <a:avLst/>
                <a:gdLst>
                  <a:gd name="connsiteX0" fmla="*/ 103223 w 1210460"/>
                  <a:gd name="connsiteY0" fmla="*/ 0 h 1268244"/>
                  <a:gd name="connsiteX1" fmla="*/ 1210460 w 1210460"/>
                  <a:gd name="connsiteY1" fmla="*/ 0 h 1268244"/>
                  <a:gd name="connsiteX2" fmla="*/ 1210460 w 1210460"/>
                  <a:gd name="connsiteY2" fmla="*/ 1268244 h 1268244"/>
                  <a:gd name="connsiteX3" fmla="*/ 103223 w 1210460"/>
                  <a:gd name="connsiteY3" fmla="*/ 1268244 h 1268244"/>
                  <a:gd name="connsiteX4" fmla="*/ 0 w 1210460"/>
                  <a:gd name="connsiteY4" fmla="*/ 1165022 h 1268244"/>
                  <a:gd name="connsiteX5" fmla="*/ 0 w 1210460"/>
                  <a:gd name="connsiteY5" fmla="*/ 103223 h 1268244"/>
                  <a:gd name="connsiteX6" fmla="*/ 103223 w 1210460"/>
                  <a:gd name="connsiteY6" fmla="*/ 0 h 1268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0460" h="1268244">
                    <a:moveTo>
                      <a:pt x="103223" y="0"/>
                    </a:moveTo>
                    <a:lnTo>
                      <a:pt x="1210460" y="0"/>
                    </a:lnTo>
                    <a:lnTo>
                      <a:pt x="1210460" y="1268244"/>
                    </a:lnTo>
                    <a:lnTo>
                      <a:pt x="103223" y="1268244"/>
                    </a:lnTo>
                    <a:cubicBezTo>
                      <a:pt x="46214" y="1268244"/>
                      <a:pt x="0" y="1222030"/>
                      <a:pt x="0" y="1165022"/>
                    </a:cubicBezTo>
                    <a:lnTo>
                      <a:pt x="0" y="103223"/>
                    </a:lnTo>
                    <a:cubicBezTo>
                      <a:pt x="0" y="46214"/>
                      <a:pt x="46214" y="0"/>
                      <a:pt x="103223" y="0"/>
                    </a:cubicBez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25" name="Freeform: Shape 58">
                <a:extLst>
                  <a:ext uri="{FF2B5EF4-FFF2-40B4-BE49-F238E27FC236}">
                    <a16:creationId xmlns:a16="http://schemas.microsoft.com/office/drawing/2014/main" id="{9F7AD041-3D75-45AF-B2F5-5DAD3F9B9173}"/>
                  </a:ext>
                </a:extLst>
              </p:cNvPr>
              <p:cNvSpPr/>
              <p:nvPr/>
            </p:nvSpPr>
            <p:spPr>
              <a:xfrm>
                <a:off x="3895725" y="2521178"/>
                <a:ext cx="1210459" cy="204930"/>
              </a:xfrm>
              <a:custGeom>
                <a:avLst/>
                <a:gdLst>
                  <a:gd name="connsiteX0" fmla="*/ 0 w 1012705"/>
                  <a:gd name="connsiteY0" fmla="*/ 0 h 171450"/>
                  <a:gd name="connsiteX1" fmla="*/ 1012705 w 1012705"/>
                  <a:gd name="connsiteY1" fmla="*/ 0 h 171450"/>
                  <a:gd name="connsiteX2" fmla="*/ 1012705 w 1012705"/>
                  <a:gd name="connsiteY2" fmla="*/ 171450 h 171450"/>
                  <a:gd name="connsiteX3" fmla="*/ 86359 w 1012705"/>
                  <a:gd name="connsiteY3" fmla="*/ 171450 h 171450"/>
                  <a:gd name="connsiteX4" fmla="*/ 0 w 1012705"/>
                  <a:gd name="connsiteY4" fmla="*/ 85091 h 171450"/>
                  <a:gd name="connsiteX5" fmla="*/ 0 w 1012705"/>
                  <a:gd name="connsiteY5" fmla="*/ 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2705" h="171450">
                    <a:moveTo>
                      <a:pt x="0" y="0"/>
                    </a:moveTo>
                    <a:lnTo>
                      <a:pt x="1012705" y="0"/>
                    </a:lnTo>
                    <a:lnTo>
                      <a:pt x="1012705" y="171450"/>
                    </a:lnTo>
                    <a:lnTo>
                      <a:pt x="86359" y="171450"/>
                    </a:lnTo>
                    <a:cubicBezTo>
                      <a:pt x="38664" y="171450"/>
                      <a:pt x="0" y="132786"/>
                      <a:pt x="0" y="8509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7" name="Group 46">
              <a:extLst>
                <a:ext uri="{FF2B5EF4-FFF2-40B4-BE49-F238E27FC236}">
                  <a16:creationId xmlns:a16="http://schemas.microsoft.com/office/drawing/2014/main" id="{943453B3-6497-4566-90AC-982BD1146829}"/>
                </a:ext>
              </a:extLst>
            </p:cNvPr>
            <p:cNvGrpSpPr/>
            <p:nvPr/>
          </p:nvGrpSpPr>
          <p:grpSpPr>
            <a:xfrm>
              <a:off x="2050129" y="1709413"/>
              <a:ext cx="445048" cy="1183933"/>
              <a:chOff x="5100810" y="1457864"/>
              <a:chExt cx="869294" cy="1534718"/>
            </a:xfrm>
          </p:grpSpPr>
          <p:sp>
            <p:nvSpPr>
              <p:cNvPr id="19" name="Freeform: Shape 48">
                <a:extLst>
                  <a:ext uri="{FF2B5EF4-FFF2-40B4-BE49-F238E27FC236}">
                    <a16:creationId xmlns:a16="http://schemas.microsoft.com/office/drawing/2014/main" id="{353D3A25-0BEA-440C-ADC5-2491E7174946}"/>
                  </a:ext>
                </a:extLst>
              </p:cNvPr>
              <p:cNvSpPr/>
              <p:nvPr/>
            </p:nvSpPr>
            <p:spPr>
              <a:xfrm flipV="1">
                <a:off x="5106184" y="1457865"/>
                <a:ext cx="433060" cy="1534717"/>
              </a:xfrm>
              <a:custGeom>
                <a:avLst/>
                <a:gdLst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222940 h 1283988"/>
                  <a:gd name="connsiteX4" fmla="*/ 362310 w 362310"/>
                  <a:gd name="connsiteY4" fmla="*/ 0 h 1283988"/>
                  <a:gd name="connsiteX5" fmla="*/ 0 w 362310"/>
                  <a:gd name="connsiteY5" fmla="*/ 222940 h 1283988"/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0 h 1283988"/>
                  <a:gd name="connsiteX4" fmla="*/ 0 w 362310"/>
                  <a:gd name="connsiteY4" fmla="*/ 222940 h 1283988"/>
                  <a:gd name="connsiteX5" fmla="*/ 0 w 362310"/>
                  <a:gd name="connsiteY5" fmla="*/ 1283988 h 1283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1283988">
                    <a:moveTo>
                      <a:pt x="0" y="1283988"/>
                    </a:moveTo>
                    <a:lnTo>
                      <a:pt x="361390" y="1061049"/>
                    </a:lnTo>
                    <a:lnTo>
                      <a:pt x="362310" y="10616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1283988"/>
                    </a:lnTo>
                    <a:close/>
                  </a:path>
                </a:pathLst>
              </a:custGeom>
              <a:solidFill>
                <a:schemeClr val="bg1">
                  <a:lumMod val="75000"/>
                  <a:alpha val="5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49">
                <a:extLst>
                  <a:ext uri="{FF2B5EF4-FFF2-40B4-BE49-F238E27FC236}">
                    <a16:creationId xmlns:a16="http://schemas.microsoft.com/office/drawing/2014/main" id="{22258366-D75F-49C5-9C69-7622AF4CCFCD}"/>
                  </a:ext>
                </a:extLst>
              </p:cNvPr>
              <p:cNvSpPr/>
              <p:nvPr/>
            </p:nvSpPr>
            <p:spPr>
              <a:xfrm flipH="1" flipV="1">
                <a:off x="5539244" y="1457864"/>
                <a:ext cx="430860" cy="1534718"/>
              </a:xfrm>
              <a:custGeom>
                <a:avLst/>
                <a:gdLst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222940 h 1283989"/>
                  <a:gd name="connsiteX4" fmla="*/ 360470 w 360470"/>
                  <a:gd name="connsiteY4" fmla="*/ 1061617 h 1283989"/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1061617 h 1283989"/>
                  <a:gd name="connsiteX4" fmla="*/ 0 w 360470"/>
                  <a:gd name="connsiteY4" fmla="*/ 1283989 h 1283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470" h="1283989">
                    <a:moveTo>
                      <a:pt x="0" y="1283989"/>
                    </a:moveTo>
                    <a:lnTo>
                      <a:pt x="0" y="222940"/>
                    </a:lnTo>
                    <a:lnTo>
                      <a:pt x="360470" y="0"/>
                    </a:lnTo>
                    <a:lnTo>
                      <a:pt x="360470" y="1061617"/>
                    </a:lnTo>
                    <a:lnTo>
                      <a:pt x="0" y="1283989"/>
                    </a:lnTo>
                    <a:close/>
                  </a:path>
                </a:pathLst>
              </a:custGeom>
              <a:solidFill>
                <a:srgbClr val="E2E2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: Shape 50">
                <a:extLst>
                  <a:ext uri="{FF2B5EF4-FFF2-40B4-BE49-F238E27FC236}">
                    <a16:creationId xmlns:a16="http://schemas.microsoft.com/office/drawing/2014/main" id="{26E44D9F-B94E-4892-8F5C-6D57124706E1}"/>
                  </a:ext>
                </a:extLst>
              </p:cNvPr>
              <p:cNvSpPr/>
              <p:nvPr/>
            </p:nvSpPr>
            <p:spPr>
              <a:xfrm flipV="1">
                <a:off x="5100810" y="2521179"/>
                <a:ext cx="5375" cy="3307"/>
              </a:xfrm>
              <a:custGeom>
                <a:avLst/>
                <a:gdLst>
                  <a:gd name="connsiteX0" fmla="*/ 0 w 4497"/>
                  <a:gd name="connsiteY0" fmla="*/ 2767 h 2767"/>
                  <a:gd name="connsiteX1" fmla="*/ 4497 w 4497"/>
                  <a:gd name="connsiteY1" fmla="*/ 2767 h 2767"/>
                  <a:gd name="connsiteX2" fmla="*/ 4497 w 4497"/>
                  <a:gd name="connsiteY2" fmla="*/ 0 h 2767"/>
                  <a:gd name="connsiteX3" fmla="*/ 0 w 4497"/>
                  <a:gd name="connsiteY3" fmla="*/ 2767 h 2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97" h="2767">
                    <a:moveTo>
                      <a:pt x="0" y="2767"/>
                    </a:moveTo>
                    <a:lnTo>
                      <a:pt x="4497" y="2767"/>
                    </a:lnTo>
                    <a:lnTo>
                      <a:pt x="4497" y="0"/>
                    </a:lnTo>
                    <a:lnTo>
                      <a:pt x="0" y="276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: Shape 52">
                <a:extLst>
                  <a:ext uri="{FF2B5EF4-FFF2-40B4-BE49-F238E27FC236}">
                    <a16:creationId xmlns:a16="http://schemas.microsoft.com/office/drawing/2014/main" id="{7334E7DF-4894-4AC6-A9FB-0DB994CABDBC}"/>
                  </a:ext>
                </a:extLst>
              </p:cNvPr>
              <p:cNvSpPr/>
              <p:nvPr/>
            </p:nvSpPr>
            <p:spPr>
              <a:xfrm flipH="1" flipV="1">
                <a:off x="5539244" y="2521178"/>
                <a:ext cx="430860" cy="471404"/>
              </a:xfrm>
              <a:custGeom>
                <a:avLst/>
                <a:gdLst>
                  <a:gd name="connsiteX0" fmla="*/ 360470 w 360470"/>
                  <a:gd name="connsiteY0" fmla="*/ 394390 h 394390"/>
                  <a:gd name="connsiteX1" fmla="*/ 360469 w 360470"/>
                  <a:gd name="connsiteY1" fmla="*/ 394390 h 394390"/>
                  <a:gd name="connsiteX2" fmla="*/ 360469 w 360470"/>
                  <a:gd name="connsiteY2" fmla="*/ 174217 h 394390"/>
                  <a:gd name="connsiteX3" fmla="*/ 0 w 360470"/>
                  <a:gd name="connsiteY3" fmla="*/ 394390 h 394390"/>
                  <a:gd name="connsiteX4" fmla="*/ 0 w 360470"/>
                  <a:gd name="connsiteY4" fmla="*/ 222940 h 394390"/>
                  <a:gd name="connsiteX5" fmla="*/ 360470 w 360470"/>
                  <a:gd name="connsiteY5" fmla="*/ 0 h 39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0470" h="394390">
                    <a:moveTo>
                      <a:pt x="360470" y="394390"/>
                    </a:moveTo>
                    <a:lnTo>
                      <a:pt x="360469" y="394390"/>
                    </a:lnTo>
                    <a:lnTo>
                      <a:pt x="360469" y="174217"/>
                    </a:lnTo>
                    <a:lnTo>
                      <a:pt x="0" y="394390"/>
                    </a:lnTo>
                    <a:lnTo>
                      <a:pt x="0" y="222940"/>
                    </a:lnTo>
                    <a:lnTo>
                      <a:pt x="360470" y="0"/>
                    </a:lnTo>
                    <a:close/>
                  </a:path>
                </a:pathLst>
              </a:custGeom>
              <a:solidFill>
                <a:srgbClr val="4F81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53">
                <a:extLst>
                  <a:ext uri="{FF2B5EF4-FFF2-40B4-BE49-F238E27FC236}">
                    <a16:creationId xmlns:a16="http://schemas.microsoft.com/office/drawing/2014/main" id="{BCADEB55-86BE-4DB9-A5E9-B3C566162124}"/>
                  </a:ext>
                </a:extLst>
              </p:cNvPr>
              <p:cNvSpPr/>
              <p:nvPr/>
            </p:nvSpPr>
            <p:spPr>
              <a:xfrm flipV="1">
                <a:off x="5106184" y="2524485"/>
                <a:ext cx="433060" cy="468097"/>
              </a:xfrm>
              <a:custGeom>
                <a:avLst/>
                <a:gdLst>
                  <a:gd name="connsiteX0" fmla="*/ 0 w 362310"/>
                  <a:gd name="connsiteY0" fmla="*/ 391623 h 391623"/>
                  <a:gd name="connsiteX1" fmla="*/ 357813 w 362310"/>
                  <a:gd name="connsiteY1" fmla="*/ 171450 h 391623"/>
                  <a:gd name="connsiteX2" fmla="*/ 362310 w 362310"/>
                  <a:gd name="connsiteY2" fmla="*/ 174217 h 391623"/>
                  <a:gd name="connsiteX3" fmla="*/ 362310 w 362310"/>
                  <a:gd name="connsiteY3" fmla="*/ 0 h 391623"/>
                  <a:gd name="connsiteX4" fmla="*/ 0 w 362310"/>
                  <a:gd name="connsiteY4" fmla="*/ 222940 h 391623"/>
                  <a:gd name="connsiteX5" fmla="*/ 0 w 362310"/>
                  <a:gd name="connsiteY5" fmla="*/ 391623 h 391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391623">
                    <a:moveTo>
                      <a:pt x="0" y="391623"/>
                    </a:moveTo>
                    <a:lnTo>
                      <a:pt x="357813" y="171450"/>
                    </a:lnTo>
                    <a:lnTo>
                      <a:pt x="362310" y="1742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391623"/>
                    </a:lnTo>
                    <a:close/>
                  </a:path>
                </a:pathLst>
              </a:custGeom>
              <a:solidFill>
                <a:srgbClr val="2540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Freeform: Shape 47">
              <a:extLst>
                <a:ext uri="{FF2B5EF4-FFF2-40B4-BE49-F238E27FC236}">
                  <a16:creationId xmlns:a16="http://schemas.microsoft.com/office/drawing/2014/main" id="{CEDD4CB3-7CCA-4C51-88C5-6C879E5C8713}"/>
                </a:ext>
              </a:extLst>
            </p:cNvPr>
            <p:cNvSpPr/>
            <p:nvPr/>
          </p:nvSpPr>
          <p:spPr>
            <a:xfrm>
              <a:off x="5879975" y="2214689"/>
              <a:ext cx="5218767" cy="461598"/>
            </a:xfrm>
            <a:custGeom>
              <a:avLst/>
              <a:gdLst>
                <a:gd name="connsiteX0" fmla="*/ 0 w 5197803"/>
                <a:gd name="connsiteY0" fmla="*/ 0 h 204930"/>
                <a:gd name="connsiteX1" fmla="*/ 2019841 w 5197803"/>
                <a:gd name="connsiteY1" fmla="*/ 0 h 204930"/>
                <a:gd name="connsiteX2" fmla="*/ 3177962 w 5197803"/>
                <a:gd name="connsiteY2" fmla="*/ 0 h 204930"/>
                <a:gd name="connsiteX3" fmla="*/ 5197803 w 5197803"/>
                <a:gd name="connsiteY3" fmla="*/ 0 h 204930"/>
                <a:gd name="connsiteX4" fmla="*/ 5197803 w 5197803"/>
                <a:gd name="connsiteY4" fmla="*/ 101707 h 204930"/>
                <a:gd name="connsiteX5" fmla="*/ 5094580 w 5197803"/>
                <a:gd name="connsiteY5" fmla="*/ 204930 h 204930"/>
                <a:gd name="connsiteX6" fmla="*/ 3074740 w 5197803"/>
                <a:gd name="connsiteY6" fmla="*/ 204930 h 204930"/>
                <a:gd name="connsiteX7" fmla="*/ 2019841 w 5197803"/>
                <a:gd name="connsiteY7" fmla="*/ 204930 h 204930"/>
                <a:gd name="connsiteX8" fmla="*/ 0 w 5197803"/>
                <a:gd name="connsiteY8" fmla="*/ 204930 h 20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7803" h="204930">
                  <a:moveTo>
                    <a:pt x="0" y="0"/>
                  </a:moveTo>
                  <a:lnTo>
                    <a:pt x="2019841" y="0"/>
                  </a:lnTo>
                  <a:lnTo>
                    <a:pt x="3177962" y="0"/>
                  </a:lnTo>
                  <a:lnTo>
                    <a:pt x="5197803" y="0"/>
                  </a:lnTo>
                  <a:lnTo>
                    <a:pt x="5197803" y="101707"/>
                  </a:lnTo>
                  <a:cubicBezTo>
                    <a:pt x="5197803" y="158716"/>
                    <a:pt x="5151589" y="204930"/>
                    <a:pt x="5094580" y="204930"/>
                  </a:cubicBezTo>
                  <a:lnTo>
                    <a:pt x="3074740" y="204930"/>
                  </a:lnTo>
                  <a:lnTo>
                    <a:pt x="2019841" y="204930"/>
                  </a:lnTo>
                  <a:lnTo>
                    <a:pt x="0" y="2049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СТАТЬИ 25.13, 105.2 НК РФ</a:t>
              </a:r>
              <a:endParaRPr lang="en-US" dirty="0"/>
            </a:p>
          </p:txBody>
        </p:sp>
        <p:sp>
          <p:nvSpPr>
            <p:cNvPr id="27" name="Freeform: Shape 63">
              <a:extLst>
                <a:ext uri="{FF2B5EF4-FFF2-40B4-BE49-F238E27FC236}">
                  <a16:creationId xmlns:a16="http://schemas.microsoft.com/office/drawing/2014/main" id="{EB984BD3-38FC-4555-8754-DE0992570083}"/>
                </a:ext>
              </a:extLst>
            </p:cNvPr>
            <p:cNvSpPr/>
            <p:nvPr/>
          </p:nvSpPr>
          <p:spPr>
            <a:xfrm>
              <a:off x="2503135" y="2958875"/>
              <a:ext cx="8596527" cy="978366"/>
            </a:xfrm>
            <a:custGeom>
              <a:avLst/>
              <a:gdLst>
                <a:gd name="connsiteX0" fmla="*/ 0 w 5197803"/>
                <a:gd name="connsiteY0" fmla="*/ 0 h 1268244"/>
                <a:gd name="connsiteX1" fmla="*/ 2019841 w 5197803"/>
                <a:gd name="connsiteY1" fmla="*/ 0 h 1268244"/>
                <a:gd name="connsiteX2" fmla="*/ 3074740 w 5197803"/>
                <a:gd name="connsiteY2" fmla="*/ 0 h 1268244"/>
                <a:gd name="connsiteX3" fmla="*/ 5094581 w 5197803"/>
                <a:gd name="connsiteY3" fmla="*/ 0 h 1268244"/>
                <a:gd name="connsiteX4" fmla="*/ 5197803 w 5197803"/>
                <a:gd name="connsiteY4" fmla="*/ 103223 h 1268244"/>
                <a:gd name="connsiteX5" fmla="*/ 5197803 w 5197803"/>
                <a:gd name="connsiteY5" fmla="*/ 1165022 h 1268244"/>
                <a:gd name="connsiteX6" fmla="*/ 5094581 w 5197803"/>
                <a:gd name="connsiteY6" fmla="*/ 1268244 h 1268244"/>
                <a:gd name="connsiteX7" fmla="*/ 3074740 w 5197803"/>
                <a:gd name="connsiteY7" fmla="*/ 1268244 h 1268244"/>
                <a:gd name="connsiteX8" fmla="*/ 2019841 w 5197803"/>
                <a:gd name="connsiteY8" fmla="*/ 1268244 h 1268244"/>
                <a:gd name="connsiteX9" fmla="*/ 0 w 5197803"/>
                <a:gd name="connsiteY9" fmla="*/ 1268244 h 126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97803" h="1268244">
                  <a:moveTo>
                    <a:pt x="0" y="0"/>
                  </a:moveTo>
                  <a:lnTo>
                    <a:pt x="2019841" y="0"/>
                  </a:lnTo>
                  <a:lnTo>
                    <a:pt x="3074740" y="0"/>
                  </a:lnTo>
                  <a:lnTo>
                    <a:pt x="5094581" y="0"/>
                  </a:lnTo>
                  <a:cubicBezTo>
                    <a:pt x="5151589" y="0"/>
                    <a:pt x="5197803" y="46214"/>
                    <a:pt x="5197803" y="103223"/>
                  </a:cubicBezTo>
                  <a:lnTo>
                    <a:pt x="5197803" y="1165022"/>
                  </a:lnTo>
                  <a:cubicBezTo>
                    <a:pt x="5197803" y="1222030"/>
                    <a:pt x="5151589" y="1268244"/>
                    <a:pt x="5094581" y="1268244"/>
                  </a:cubicBezTo>
                  <a:lnTo>
                    <a:pt x="3074740" y="1268244"/>
                  </a:lnTo>
                  <a:lnTo>
                    <a:pt x="2019841" y="1268244"/>
                  </a:lnTo>
                  <a:lnTo>
                    <a:pt x="0" y="126824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t"/>
            <a:lstStyle/>
            <a:p>
              <a:r>
                <a:rPr lang="ru-RU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УВЕДОМЛЕНИЕ О КИК</a:t>
              </a:r>
              <a:r>
                <a:rPr lang="en-US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 </a:t>
              </a:r>
            </a:p>
          </p:txBody>
        </p:sp>
        <p:grpSp>
          <p:nvGrpSpPr>
            <p:cNvPr id="28" name="Group 65">
              <a:extLst>
                <a:ext uri="{FF2B5EF4-FFF2-40B4-BE49-F238E27FC236}">
                  <a16:creationId xmlns:a16="http://schemas.microsoft.com/office/drawing/2014/main" id="{2CE1D526-A439-44C5-A5C4-06F91CF2391F}"/>
                </a:ext>
              </a:extLst>
            </p:cNvPr>
            <p:cNvGrpSpPr/>
            <p:nvPr/>
          </p:nvGrpSpPr>
          <p:grpSpPr>
            <a:xfrm>
              <a:off x="911424" y="2958875"/>
              <a:ext cx="1141456" cy="978366"/>
              <a:chOff x="3895725" y="1457864"/>
              <a:chExt cx="1210460" cy="1268244"/>
            </a:xfrm>
          </p:grpSpPr>
          <p:sp>
            <p:nvSpPr>
              <p:cNvPr id="36" name="Freeform: Shape 90">
                <a:extLst>
                  <a:ext uri="{FF2B5EF4-FFF2-40B4-BE49-F238E27FC236}">
                    <a16:creationId xmlns:a16="http://schemas.microsoft.com/office/drawing/2014/main" id="{505B727C-6A24-47EB-A6C1-27A1C1E5C164}"/>
                  </a:ext>
                </a:extLst>
              </p:cNvPr>
              <p:cNvSpPr/>
              <p:nvPr/>
            </p:nvSpPr>
            <p:spPr>
              <a:xfrm>
                <a:off x="3895725" y="1457864"/>
                <a:ext cx="1210460" cy="1268244"/>
              </a:xfrm>
              <a:custGeom>
                <a:avLst/>
                <a:gdLst>
                  <a:gd name="connsiteX0" fmla="*/ 103223 w 1210460"/>
                  <a:gd name="connsiteY0" fmla="*/ 0 h 1268244"/>
                  <a:gd name="connsiteX1" fmla="*/ 1210460 w 1210460"/>
                  <a:gd name="connsiteY1" fmla="*/ 0 h 1268244"/>
                  <a:gd name="connsiteX2" fmla="*/ 1210460 w 1210460"/>
                  <a:gd name="connsiteY2" fmla="*/ 1268244 h 1268244"/>
                  <a:gd name="connsiteX3" fmla="*/ 103223 w 1210460"/>
                  <a:gd name="connsiteY3" fmla="*/ 1268244 h 1268244"/>
                  <a:gd name="connsiteX4" fmla="*/ 0 w 1210460"/>
                  <a:gd name="connsiteY4" fmla="*/ 1165022 h 1268244"/>
                  <a:gd name="connsiteX5" fmla="*/ 0 w 1210460"/>
                  <a:gd name="connsiteY5" fmla="*/ 103223 h 1268244"/>
                  <a:gd name="connsiteX6" fmla="*/ 103223 w 1210460"/>
                  <a:gd name="connsiteY6" fmla="*/ 0 h 1268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0460" h="1268244">
                    <a:moveTo>
                      <a:pt x="103223" y="0"/>
                    </a:moveTo>
                    <a:lnTo>
                      <a:pt x="1210460" y="0"/>
                    </a:lnTo>
                    <a:lnTo>
                      <a:pt x="1210460" y="1268244"/>
                    </a:lnTo>
                    <a:lnTo>
                      <a:pt x="103223" y="1268244"/>
                    </a:lnTo>
                    <a:cubicBezTo>
                      <a:pt x="46214" y="1268244"/>
                      <a:pt x="0" y="1222030"/>
                      <a:pt x="0" y="1165022"/>
                    </a:cubicBezTo>
                    <a:lnTo>
                      <a:pt x="0" y="103223"/>
                    </a:lnTo>
                    <a:cubicBezTo>
                      <a:pt x="0" y="46214"/>
                      <a:pt x="46214" y="0"/>
                      <a:pt x="103223" y="0"/>
                    </a:cubicBez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37" name="Freeform: Shape 91">
                <a:extLst>
                  <a:ext uri="{FF2B5EF4-FFF2-40B4-BE49-F238E27FC236}">
                    <a16:creationId xmlns:a16="http://schemas.microsoft.com/office/drawing/2014/main" id="{CFF0B1F8-480F-4465-AF11-7982CA296D7D}"/>
                  </a:ext>
                </a:extLst>
              </p:cNvPr>
              <p:cNvSpPr/>
              <p:nvPr/>
            </p:nvSpPr>
            <p:spPr>
              <a:xfrm>
                <a:off x="3895725" y="2521178"/>
                <a:ext cx="1210459" cy="204930"/>
              </a:xfrm>
              <a:custGeom>
                <a:avLst/>
                <a:gdLst>
                  <a:gd name="connsiteX0" fmla="*/ 0 w 1012705"/>
                  <a:gd name="connsiteY0" fmla="*/ 0 h 171450"/>
                  <a:gd name="connsiteX1" fmla="*/ 1012705 w 1012705"/>
                  <a:gd name="connsiteY1" fmla="*/ 0 h 171450"/>
                  <a:gd name="connsiteX2" fmla="*/ 1012705 w 1012705"/>
                  <a:gd name="connsiteY2" fmla="*/ 171450 h 171450"/>
                  <a:gd name="connsiteX3" fmla="*/ 86359 w 1012705"/>
                  <a:gd name="connsiteY3" fmla="*/ 171450 h 171450"/>
                  <a:gd name="connsiteX4" fmla="*/ 0 w 1012705"/>
                  <a:gd name="connsiteY4" fmla="*/ 85091 h 171450"/>
                  <a:gd name="connsiteX5" fmla="*/ 0 w 1012705"/>
                  <a:gd name="connsiteY5" fmla="*/ 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2705" h="171450">
                    <a:moveTo>
                      <a:pt x="0" y="0"/>
                    </a:moveTo>
                    <a:lnTo>
                      <a:pt x="1012705" y="0"/>
                    </a:lnTo>
                    <a:lnTo>
                      <a:pt x="1012705" y="171450"/>
                    </a:lnTo>
                    <a:lnTo>
                      <a:pt x="86359" y="171450"/>
                    </a:lnTo>
                    <a:cubicBezTo>
                      <a:pt x="38664" y="171450"/>
                      <a:pt x="0" y="132786"/>
                      <a:pt x="0" y="8509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33" name="Freeform: Shape 72">
              <a:extLst>
                <a:ext uri="{FF2B5EF4-FFF2-40B4-BE49-F238E27FC236}">
                  <a16:creationId xmlns:a16="http://schemas.microsoft.com/office/drawing/2014/main" id="{644CB733-49A2-435C-A54D-96F881CAF918}"/>
                </a:ext>
              </a:extLst>
            </p:cNvPr>
            <p:cNvSpPr/>
            <p:nvPr/>
          </p:nvSpPr>
          <p:spPr>
            <a:xfrm flipV="1">
              <a:off x="2116509" y="3779152"/>
              <a:ext cx="3714" cy="2551"/>
            </a:xfrm>
            <a:custGeom>
              <a:avLst/>
              <a:gdLst>
                <a:gd name="connsiteX0" fmla="*/ 0 w 4497"/>
                <a:gd name="connsiteY0" fmla="*/ 2767 h 2767"/>
                <a:gd name="connsiteX1" fmla="*/ 4497 w 4497"/>
                <a:gd name="connsiteY1" fmla="*/ 2767 h 2767"/>
                <a:gd name="connsiteX2" fmla="*/ 4497 w 4497"/>
                <a:gd name="connsiteY2" fmla="*/ 0 h 2767"/>
                <a:gd name="connsiteX3" fmla="*/ 0 w 4497"/>
                <a:gd name="connsiteY3" fmla="*/ 2767 h 2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7" h="2767">
                  <a:moveTo>
                    <a:pt x="0" y="2767"/>
                  </a:moveTo>
                  <a:lnTo>
                    <a:pt x="4497" y="2767"/>
                  </a:lnTo>
                  <a:lnTo>
                    <a:pt x="4497" y="0"/>
                  </a:lnTo>
                  <a:lnTo>
                    <a:pt x="0" y="276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45DB8E6-88C9-41AB-A549-E16231928E09}"/>
                </a:ext>
              </a:extLst>
            </p:cNvPr>
            <p:cNvGrpSpPr/>
            <p:nvPr/>
          </p:nvGrpSpPr>
          <p:grpSpPr>
            <a:xfrm>
              <a:off x="2050129" y="2958875"/>
              <a:ext cx="441334" cy="1183933"/>
              <a:chOff x="2120223" y="2958875"/>
              <a:chExt cx="597028" cy="1183933"/>
            </a:xfrm>
          </p:grpSpPr>
          <p:sp>
            <p:nvSpPr>
              <p:cNvPr id="31" name="Freeform: Shape 70">
                <a:extLst>
                  <a:ext uri="{FF2B5EF4-FFF2-40B4-BE49-F238E27FC236}">
                    <a16:creationId xmlns:a16="http://schemas.microsoft.com/office/drawing/2014/main" id="{C89E77A6-33AC-4C60-8896-24D82FD0A8B6}"/>
                  </a:ext>
                </a:extLst>
              </p:cNvPr>
              <p:cNvSpPr/>
              <p:nvPr/>
            </p:nvSpPr>
            <p:spPr>
              <a:xfrm flipV="1">
                <a:off x="2120223" y="2958876"/>
                <a:ext cx="299274" cy="1183932"/>
              </a:xfrm>
              <a:custGeom>
                <a:avLst/>
                <a:gdLst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222940 h 1283988"/>
                  <a:gd name="connsiteX4" fmla="*/ 362310 w 362310"/>
                  <a:gd name="connsiteY4" fmla="*/ 0 h 1283988"/>
                  <a:gd name="connsiteX5" fmla="*/ 0 w 362310"/>
                  <a:gd name="connsiteY5" fmla="*/ 222940 h 1283988"/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0 h 1283988"/>
                  <a:gd name="connsiteX4" fmla="*/ 0 w 362310"/>
                  <a:gd name="connsiteY4" fmla="*/ 222940 h 1283988"/>
                  <a:gd name="connsiteX5" fmla="*/ 0 w 362310"/>
                  <a:gd name="connsiteY5" fmla="*/ 1283988 h 1283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1283988">
                    <a:moveTo>
                      <a:pt x="0" y="1283988"/>
                    </a:moveTo>
                    <a:lnTo>
                      <a:pt x="361390" y="1061049"/>
                    </a:lnTo>
                    <a:lnTo>
                      <a:pt x="362310" y="10616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1283988"/>
                    </a:lnTo>
                    <a:close/>
                  </a:path>
                </a:pathLst>
              </a:custGeom>
              <a:solidFill>
                <a:srgbClr val="D4D4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: Shape 71">
                <a:extLst>
                  <a:ext uri="{FF2B5EF4-FFF2-40B4-BE49-F238E27FC236}">
                    <a16:creationId xmlns:a16="http://schemas.microsoft.com/office/drawing/2014/main" id="{6AC71805-F757-48DB-BCB0-0F14DEAD20E1}"/>
                  </a:ext>
                </a:extLst>
              </p:cNvPr>
              <p:cNvSpPr/>
              <p:nvPr/>
            </p:nvSpPr>
            <p:spPr>
              <a:xfrm flipH="1" flipV="1">
                <a:off x="2419497" y="2958875"/>
                <a:ext cx="297754" cy="1183933"/>
              </a:xfrm>
              <a:custGeom>
                <a:avLst/>
                <a:gdLst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222940 h 1283989"/>
                  <a:gd name="connsiteX4" fmla="*/ 360470 w 360470"/>
                  <a:gd name="connsiteY4" fmla="*/ 1061617 h 1283989"/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1061617 h 1283989"/>
                  <a:gd name="connsiteX4" fmla="*/ 0 w 360470"/>
                  <a:gd name="connsiteY4" fmla="*/ 1283989 h 1283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470" h="1283989">
                    <a:moveTo>
                      <a:pt x="0" y="1283989"/>
                    </a:moveTo>
                    <a:lnTo>
                      <a:pt x="0" y="222940"/>
                    </a:lnTo>
                    <a:lnTo>
                      <a:pt x="360470" y="0"/>
                    </a:lnTo>
                    <a:lnTo>
                      <a:pt x="360470" y="1061617"/>
                    </a:lnTo>
                    <a:lnTo>
                      <a:pt x="0" y="1283989"/>
                    </a:lnTo>
                    <a:close/>
                  </a:path>
                </a:pathLst>
              </a:custGeom>
              <a:solidFill>
                <a:srgbClr val="E2E2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: Shape 85">
                <a:extLst>
                  <a:ext uri="{FF2B5EF4-FFF2-40B4-BE49-F238E27FC236}">
                    <a16:creationId xmlns:a16="http://schemas.microsoft.com/office/drawing/2014/main" id="{C26AFDAD-7575-4F9F-9C19-122D865AB96B}"/>
                  </a:ext>
                </a:extLst>
              </p:cNvPr>
              <p:cNvSpPr/>
              <p:nvPr/>
            </p:nvSpPr>
            <p:spPr>
              <a:xfrm flipH="1" flipV="1">
                <a:off x="2419497" y="3779151"/>
                <a:ext cx="297754" cy="363657"/>
              </a:xfrm>
              <a:custGeom>
                <a:avLst/>
                <a:gdLst>
                  <a:gd name="connsiteX0" fmla="*/ 360470 w 360470"/>
                  <a:gd name="connsiteY0" fmla="*/ 394390 h 394390"/>
                  <a:gd name="connsiteX1" fmla="*/ 360469 w 360470"/>
                  <a:gd name="connsiteY1" fmla="*/ 394390 h 394390"/>
                  <a:gd name="connsiteX2" fmla="*/ 360469 w 360470"/>
                  <a:gd name="connsiteY2" fmla="*/ 174217 h 394390"/>
                  <a:gd name="connsiteX3" fmla="*/ 0 w 360470"/>
                  <a:gd name="connsiteY3" fmla="*/ 394390 h 394390"/>
                  <a:gd name="connsiteX4" fmla="*/ 0 w 360470"/>
                  <a:gd name="connsiteY4" fmla="*/ 222940 h 394390"/>
                  <a:gd name="connsiteX5" fmla="*/ 360470 w 360470"/>
                  <a:gd name="connsiteY5" fmla="*/ 0 h 39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0470" h="394390">
                    <a:moveTo>
                      <a:pt x="360470" y="394390"/>
                    </a:moveTo>
                    <a:lnTo>
                      <a:pt x="360469" y="394390"/>
                    </a:lnTo>
                    <a:lnTo>
                      <a:pt x="360469" y="174217"/>
                    </a:lnTo>
                    <a:lnTo>
                      <a:pt x="0" y="394390"/>
                    </a:lnTo>
                    <a:lnTo>
                      <a:pt x="0" y="222940"/>
                    </a:lnTo>
                    <a:lnTo>
                      <a:pt x="360470" y="0"/>
                    </a:lnTo>
                    <a:close/>
                  </a:path>
                </a:pathLst>
              </a:custGeom>
              <a:solidFill>
                <a:srgbClr val="4F81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: Shape 87">
                <a:extLst>
                  <a:ext uri="{FF2B5EF4-FFF2-40B4-BE49-F238E27FC236}">
                    <a16:creationId xmlns:a16="http://schemas.microsoft.com/office/drawing/2014/main" id="{8A4F1C00-BAB0-40E3-A8D2-CF2CA38000FD}"/>
                  </a:ext>
                </a:extLst>
              </p:cNvPr>
              <p:cNvSpPr/>
              <p:nvPr/>
            </p:nvSpPr>
            <p:spPr>
              <a:xfrm flipV="1">
                <a:off x="2120223" y="3781702"/>
                <a:ext cx="299274" cy="361106"/>
              </a:xfrm>
              <a:custGeom>
                <a:avLst/>
                <a:gdLst>
                  <a:gd name="connsiteX0" fmla="*/ 0 w 362310"/>
                  <a:gd name="connsiteY0" fmla="*/ 391623 h 391623"/>
                  <a:gd name="connsiteX1" fmla="*/ 357813 w 362310"/>
                  <a:gd name="connsiteY1" fmla="*/ 171450 h 391623"/>
                  <a:gd name="connsiteX2" fmla="*/ 362310 w 362310"/>
                  <a:gd name="connsiteY2" fmla="*/ 174217 h 391623"/>
                  <a:gd name="connsiteX3" fmla="*/ 362310 w 362310"/>
                  <a:gd name="connsiteY3" fmla="*/ 0 h 391623"/>
                  <a:gd name="connsiteX4" fmla="*/ 0 w 362310"/>
                  <a:gd name="connsiteY4" fmla="*/ 222940 h 391623"/>
                  <a:gd name="connsiteX5" fmla="*/ 0 w 362310"/>
                  <a:gd name="connsiteY5" fmla="*/ 391623 h 391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391623">
                    <a:moveTo>
                      <a:pt x="0" y="391623"/>
                    </a:moveTo>
                    <a:lnTo>
                      <a:pt x="357813" y="171450"/>
                    </a:lnTo>
                    <a:lnTo>
                      <a:pt x="362310" y="1742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391623"/>
                    </a:lnTo>
                    <a:close/>
                  </a:path>
                </a:pathLst>
              </a:custGeom>
              <a:solidFill>
                <a:srgbClr val="2540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Freeform: Shape 93">
              <a:extLst>
                <a:ext uri="{FF2B5EF4-FFF2-40B4-BE49-F238E27FC236}">
                  <a16:creationId xmlns:a16="http://schemas.microsoft.com/office/drawing/2014/main" id="{00003ED5-EB0B-4E8D-BB5E-293DD731CFEE}"/>
                </a:ext>
              </a:extLst>
            </p:cNvPr>
            <p:cNvSpPr/>
            <p:nvPr/>
          </p:nvSpPr>
          <p:spPr>
            <a:xfrm>
              <a:off x="2503135" y="4221944"/>
              <a:ext cx="8596527" cy="978366"/>
            </a:xfrm>
            <a:custGeom>
              <a:avLst/>
              <a:gdLst>
                <a:gd name="connsiteX0" fmla="*/ 0 w 5197803"/>
                <a:gd name="connsiteY0" fmla="*/ 0 h 1268244"/>
                <a:gd name="connsiteX1" fmla="*/ 2019841 w 5197803"/>
                <a:gd name="connsiteY1" fmla="*/ 0 h 1268244"/>
                <a:gd name="connsiteX2" fmla="*/ 3074740 w 5197803"/>
                <a:gd name="connsiteY2" fmla="*/ 0 h 1268244"/>
                <a:gd name="connsiteX3" fmla="*/ 5094581 w 5197803"/>
                <a:gd name="connsiteY3" fmla="*/ 0 h 1268244"/>
                <a:gd name="connsiteX4" fmla="*/ 5197803 w 5197803"/>
                <a:gd name="connsiteY4" fmla="*/ 103223 h 1268244"/>
                <a:gd name="connsiteX5" fmla="*/ 5197803 w 5197803"/>
                <a:gd name="connsiteY5" fmla="*/ 1165022 h 1268244"/>
                <a:gd name="connsiteX6" fmla="*/ 5094581 w 5197803"/>
                <a:gd name="connsiteY6" fmla="*/ 1268244 h 1268244"/>
                <a:gd name="connsiteX7" fmla="*/ 3074740 w 5197803"/>
                <a:gd name="connsiteY7" fmla="*/ 1268244 h 1268244"/>
                <a:gd name="connsiteX8" fmla="*/ 2019841 w 5197803"/>
                <a:gd name="connsiteY8" fmla="*/ 1268244 h 1268244"/>
                <a:gd name="connsiteX9" fmla="*/ 0 w 5197803"/>
                <a:gd name="connsiteY9" fmla="*/ 1268244 h 126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97803" h="1268244">
                  <a:moveTo>
                    <a:pt x="0" y="0"/>
                  </a:moveTo>
                  <a:lnTo>
                    <a:pt x="2019841" y="0"/>
                  </a:lnTo>
                  <a:lnTo>
                    <a:pt x="3074740" y="0"/>
                  </a:lnTo>
                  <a:lnTo>
                    <a:pt x="5094581" y="0"/>
                  </a:lnTo>
                  <a:cubicBezTo>
                    <a:pt x="5151589" y="0"/>
                    <a:pt x="5197803" y="46214"/>
                    <a:pt x="5197803" y="103223"/>
                  </a:cubicBezTo>
                  <a:lnTo>
                    <a:pt x="5197803" y="1165022"/>
                  </a:lnTo>
                  <a:cubicBezTo>
                    <a:pt x="5197803" y="1222030"/>
                    <a:pt x="5151589" y="1268244"/>
                    <a:pt x="5094581" y="1268244"/>
                  </a:cubicBezTo>
                  <a:lnTo>
                    <a:pt x="3074740" y="1268244"/>
                  </a:lnTo>
                  <a:lnTo>
                    <a:pt x="2019841" y="1268244"/>
                  </a:lnTo>
                  <a:lnTo>
                    <a:pt x="0" y="126824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t"/>
            <a:lstStyle/>
            <a:p>
              <a:r>
                <a:rPr lang="ru-RU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НАЛОГООБЛОЖЕНИЕ ПРИБЫЛИ КИК</a:t>
              </a:r>
              <a:endParaRPr lang="en-US" dirty="0">
                <a:solidFill>
                  <a:schemeClr val="accent1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40" name="Group 94">
              <a:extLst>
                <a:ext uri="{FF2B5EF4-FFF2-40B4-BE49-F238E27FC236}">
                  <a16:creationId xmlns:a16="http://schemas.microsoft.com/office/drawing/2014/main" id="{8CA409F4-67E2-4A11-B7E3-0E45B34D9526}"/>
                </a:ext>
              </a:extLst>
            </p:cNvPr>
            <p:cNvGrpSpPr/>
            <p:nvPr/>
          </p:nvGrpSpPr>
          <p:grpSpPr>
            <a:xfrm>
              <a:off x="911424" y="4208337"/>
              <a:ext cx="1137457" cy="978366"/>
              <a:chOff x="3895725" y="1457864"/>
              <a:chExt cx="1210460" cy="1268244"/>
            </a:xfrm>
          </p:grpSpPr>
          <p:sp>
            <p:nvSpPr>
              <p:cNvPr id="48" name="Freeform: Shape 102">
                <a:extLst>
                  <a:ext uri="{FF2B5EF4-FFF2-40B4-BE49-F238E27FC236}">
                    <a16:creationId xmlns:a16="http://schemas.microsoft.com/office/drawing/2014/main" id="{C3C30F0A-CF4B-437B-BF9F-B2297CAD8431}"/>
                  </a:ext>
                </a:extLst>
              </p:cNvPr>
              <p:cNvSpPr/>
              <p:nvPr/>
            </p:nvSpPr>
            <p:spPr>
              <a:xfrm>
                <a:off x="3895725" y="1457864"/>
                <a:ext cx="1210460" cy="1268244"/>
              </a:xfrm>
              <a:custGeom>
                <a:avLst/>
                <a:gdLst>
                  <a:gd name="connsiteX0" fmla="*/ 103223 w 1210460"/>
                  <a:gd name="connsiteY0" fmla="*/ 0 h 1268244"/>
                  <a:gd name="connsiteX1" fmla="*/ 1210460 w 1210460"/>
                  <a:gd name="connsiteY1" fmla="*/ 0 h 1268244"/>
                  <a:gd name="connsiteX2" fmla="*/ 1210460 w 1210460"/>
                  <a:gd name="connsiteY2" fmla="*/ 1268244 h 1268244"/>
                  <a:gd name="connsiteX3" fmla="*/ 103223 w 1210460"/>
                  <a:gd name="connsiteY3" fmla="*/ 1268244 h 1268244"/>
                  <a:gd name="connsiteX4" fmla="*/ 0 w 1210460"/>
                  <a:gd name="connsiteY4" fmla="*/ 1165022 h 1268244"/>
                  <a:gd name="connsiteX5" fmla="*/ 0 w 1210460"/>
                  <a:gd name="connsiteY5" fmla="*/ 103223 h 1268244"/>
                  <a:gd name="connsiteX6" fmla="*/ 103223 w 1210460"/>
                  <a:gd name="connsiteY6" fmla="*/ 0 h 1268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0460" h="1268244">
                    <a:moveTo>
                      <a:pt x="103223" y="0"/>
                    </a:moveTo>
                    <a:lnTo>
                      <a:pt x="1210460" y="0"/>
                    </a:lnTo>
                    <a:lnTo>
                      <a:pt x="1210460" y="1268244"/>
                    </a:lnTo>
                    <a:lnTo>
                      <a:pt x="103223" y="1268244"/>
                    </a:lnTo>
                    <a:cubicBezTo>
                      <a:pt x="46214" y="1268244"/>
                      <a:pt x="0" y="1222030"/>
                      <a:pt x="0" y="1165022"/>
                    </a:cubicBezTo>
                    <a:lnTo>
                      <a:pt x="0" y="103223"/>
                    </a:lnTo>
                    <a:cubicBezTo>
                      <a:pt x="0" y="46214"/>
                      <a:pt x="46214" y="0"/>
                      <a:pt x="103223" y="0"/>
                    </a:cubicBez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49" name="Freeform: Shape 103">
                <a:extLst>
                  <a:ext uri="{FF2B5EF4-FFF2-40B4-BE49-F238E27FC236}">
                    <a16:creationId xmlns:a16="http://schemas.microsoft.com/office/drawing/2014/main" id="{EA1CEE11-BAA7-4518-AA21-BA690DCC7C80}"/>
                  </a:ext>
                </a:extLst>
              </p:cNvPr>
              <p:cNvSpPr/>
              <p:nvPr/>
            </p:nvSpPr>
            <p:spPr>
              <a:xfrm>
                <a:off x="3895725" y="2521178"/>
                <a:ext cx="1210459" cy="204930"/>
              </a:xfrm>
              <a:custGeom>
                <a:avLst/>
                <a:gdLst>
                  <a:gd name="connsiteX0" fmla="*/ 0 w 1012705"/>
                  <a:gd name="connsiteY0" fmla="*/ 0 h 171450"/>
                  <a:gd name="connsiteX1" fmla="*/ 1012705 w 1012705"/>
                  <a:gd name="connsiteY1" fmla="*/ 0 h 171450"/>
                  <a:gd name="connsiteX2" fmla="*/ 1012705 w 1012705"/>
                  <a:gd name="connsiteY2" fmla="*/ 171450 h 171450"/>
                  <a:gd name="connsiteX3" fmla="*/ 86359 w 1012705"/>
                  <a:gd name="connsiteY3" fmla="*/ 171450 h 171450"/>
                  <a:gd name="connsiteX4" fmla="*/ 0 w 1012705"/>
                  <a:gd name="connsiteY4" fmla="*/ 85091 h 171450"/>
                  <a:gd name="connsiteX5" fmla="*/ 0 w 1012705"/>
                  <a:gd name="connsiteY5" fmla="*/ 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2705" h="171450">
                    <a:moveTo>
                      <a:pt x="0" y="0"/>
                    </a:moveTo>
                    <a:lnTo>
                      <a:pt x="1012705" y="0"/>
                    </a:lnTo>
                    <a:lnTo>
                      <a:pt x="1012705" y="171450"/>
                    </a:lnTo>
                    <a:lnTo>
                      <a:pt x="86359" y="171450"/>
                    </a:lnTo>
                    <a:cubicBezTo>
                      <a:pt x="38664" y="171450"/>
                      <a:pt x="0" y="132786"/>
                      <a:pt x="0" y="8509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5" name="Freeform: Shape 99">
              <a:extLst>
                <a:ext uri="{FF2B5EF4-FFF2-40B4-BE49-F238E27FC236}">
                  <a16:creationId xmlns:a16="http://schemas.microsoft.com/office/drawing/2014/main" id="{68BE3F25-67A6-4289-BC06-1744624D6E18}"/>
                </a:ext>
              </a:extLst>
            </p:cNvPr>
            <p:cNvSpPr/>
            <p:nvPr/>
          </p:nvSpPr>
          <p:spPr>
            <a:xfrm flipV="1">
              <a:off x="2116509" y="5028614"/>
              <a:ext cx="3998" cy="2551"/>
            </a:xfrm>
            <a:custGeom>
              <a:avLst/>
              <a:gdLst>
                <a:gd name="connsiteX0" fmla="*/ 0 w 4497"/>
                <a:gd name="connsiteY0" fmla="*/ 2767 h 2767"/>
                <a:gd name="connsiteX1" fmla="*/ 4497 w 4497"/>
                <a:gd name="connsiteY1" fmla="*/ 2767 h 2767"/>
                <a:gd name="connsiteX2" fmla="*/ 4497 w 4497"/>
                <a:gd name="connsiteY2" fmla="*/ 0 h 2767"/>
                <a:gd name="connsiteX3" fmla="*/ 0 w 4497"/>
                <a:gd name="connsiteY3" fmla="*/ 2767 h 2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7" h="2767">
                  <a:moveTo>
                    <a:pt x="0" y="2767"/>
                  </a:moveTo>
                  <a:lnTo>
                    <a:pt x="4497" y="2767"/>
                  </a:lnTo>
                  <a:lnTo>
                    <a:pt x="4497" y="0"/>
                  </a:lnTo>
                  <a:lnTo>
                    <a:pt x="0" y="276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9BD1A62E-9859-469D-97EE-5218FE130848}"/>
                </a:ext>
              </a:extLst>
            </p:cNvPr>
            <p:cNvGrpSpPr/>
            <p:nvPr/>
          </p:nvGrpSpPr>
          <p:grpSpPr>
            <a:xfrm>
              <a:off x="2044881" y="4194729"/>
              <a:ext cx="446582" cy="1183933"/>
              <a:chOff x="2120507" y="4208337"/>
              <a:chExt cx="642644" cy="1183933"/>
            </a:xfrm>
          </p:grpSpPr>
          <p:sp>
            <p:nvSpPr>
              <p:cNvPr id="43" name="Freeform: Shape 97">
                <a:extLst>
                  <a:ext uri="{FF2B5EF4-FFF2-40B4-BE49-F238E27FC236}">
                    <a16:creationId xmlns:a16="http://schemas.microsoft.com/office/drawing/2014/main" id="{DA22B37A-C27E-4ABC-AF8F-B0F93536900F}"/>
                  </a:ext>
                </a:extLst>
              </p:cNvPr>
              <p:cNvSpPr/>
              <p:nvPr/>
            </p:nvSpPr>
            <p:spPr>
              <a:xfrm flipV="1">
                <a:off x="2120507" y="4208338"/>
                <a:ext cx="322140" cy="1183932"/>
              </a:xfrm>
              <a:custGeom>
                <a:avLst/>
                <a:gdLst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222940 h 1283988"/>
                  <a:gd name="connsiteX4" fmla="*/ 362310 w 362310"/>
                  <a:gd name="connsiteY4" fmla="*/ 0 h 1283988"/>
                  <a:gd name="connsiteX5" fmla="*/ 0 w 362310"/>
                  <a:gd name="connsiteY5" fmla="*/ 222940 h 1283988"/>
                  <a:gd name="connsiteX0" fmla="*/ 0 w 362310"/>
                  <a:gd name="connsiteY0" fmla="*/ 1283988 h 1283988"/>
                  <a:gd name="connsiteX1" fmla="*/ 361390 w 362310"/>
                  <a:gd name="connsiteY1" fmla="*/ 1061049 h 1283988"/>
                  <a:gd name="connsiteX2" fmla="*/ 362310 w 362310"/>
                  <a:gd name="connsiteY2" fmla="*/ 1061617 h 1283988"/>
                  <a:gd name="connsiteX3" fmla="*/ 362310 w 362310"/>
                  <a:gd name="connsiteY3" fmla="*/ 0 h 1283988"/>
                  <a:gd name="connsiteX4" fmla="*/ 0 w 362310"/>
                  <a:gd name="connsiteY4" fmla="*/ 222940 h 1283988"/>
                  <a:gd name="connsiteX5" fmla="*/ 0 w 362310"/>
                  <a:gd name="connsiteY5" fmla="*/ 1283988 h 1283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1283988">
                    <a:moveTo>
                      <a:pt x="0" y="1283988"/>
                    </a:moveTo>
                    <a:lnTo>
                      <a:pt x="361390" y="1061049"/>
                    </a:lnTo>
                    <a:lnTo>
                      <a:pt x="362310" y="10616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1283988"/>
                    </a:lnTo>
                    <a:close/>
                  </a:path>
                </a:pathLst>
              </a:custGeom>
              <a:solidFill>
                <a:srgbClr val="D4D4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: Shape 98">
                <a:extLst>
                  <a:ext uri="{FF2B5EF4-FFF2-40B4-BE49-F238E27FC236}">
                    <a16:creationId xmlns:a16="http://schemas.microsoft.com/office/drawing/2014/main" id="{10CEB099-3999-4584-B96D-6049DAA24409}"/>
                  </a:ext>
                </a:extLst>
              </p:cNvPr>
              <p:cNvSpPr/>
              <p:nvPr/>
            </p:nvSpPr>
            <p:spPr>
              <a:xfrm flipH="1" flipV="1">
                <a:off x="2442647" y="4208337"/>
                <a:ext cx="320504" cy="1183933"/>
              </a:xfrm>
              <a:custGeom>
                <a:avLst/>
                <a:gdLst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222940 h 1283989"/>
                  <a:gd name="connsiteX4" fmla="*/ 360470 w 360470"/>
                  <a:gd name="connsiteY4" fmla="*/ 1061617 h 1283989"/>
                  <a:gd name="connsiteX0" fmla="*/ 0 w 360470"/>
                  <a:gd name="connsiteY0" fmla="*/ 1283989 h 1283989"/>
                  <a:gd name="connsiteX1" fmla="*/ 0 w 360470"/>
                  <a:gd name="connsiteY1" fmla="*/ 222940 h 1283989"/>
                  <a:gd name="connsiteX2" fmla="*/ 360470 w 360470"/>
                  <a:gd name="connsiteY2" fmla="*/ 0 h 1283989"/>
                  <a:gd name="connsiteX3" fmla="*/ 360470 w 360470"/>
                  <a:gd name="connsiteY3" fmla="*/ 1061617 h 1283989"/>
                  <a:gd name="connsiteX4" fmla="*/ 0 w 360470"/>
                  <a:gd name="connsiteY4" fmla="*/ 1283989 h 1283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470" h="1283989">
                    <a:moveTo>
                      <a:pt x="0" y="1283989"/>
                    </a:moveTo>
                    <a:lnTo>
                      <a:pt x="0" y="222940"/>
                    </a:lnTo>
                    <a:lnTo>
                      <a:pt x="360470" y="0"/>
                    </a:lnTo>
                    <a:lnTo>
                      <a:pt x="360470" y="1061617"/>
                    </a:lnTo>
                    <a:lnTo>
                      <a:pt x="0" y="1283989"/>
                    </a:lnTo>
                    <a:close/>
                  </a:path>
                </a:pathLst>
              </a:custGeom>
              <a:solidFill>
                <a:srgbClr val="E2E2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: Shape 100">
                <a:extLst>
                  <a:ext uri="{FF2B5EF4-FFF2-40B4-BE49-F238E27FC236}">
                    <a16:creationId xmlns:a16="http://schemas.microsoft.com/office/drawing/2014/main" id="{B7795793-315B-4114-95EB-2A28D619B338}"/>
                  </a:ext>
                </a:extLst>
              </p:cNvPr>
              <p:cNvSpPr/>
              <p:nvPr/>
            </p:nvSpPr>
            <p:spPr>
              <a:xfrm flipH="1" flipV="1">
                <a:off x="2442647" y="5028613"/>
                <a:ext cx="320504" cy="363657"/>
              </a:xfrm>
              <a:custGeom>
                <a:avLst/>
                <a:gdLst>
                  <a:gd name="connsiteX0" fmla="*/ 360470 w 360470"/>
                  <a:gd name="connsiteY0" fmla="*/ 394390 h 394390"/>
                  <a:gd name="connsiteX1" fmla="*/ 360469 w 360470"/>
                  <a:gd name="connsiteY1" fmla="*/ 394390 h 394390"/>
                  <a:gd name="connsiteX2" fmla="*/ 360469 w 360470"/>
                  <a:gd name="connsiteY2" fmla="*/ 174217 h 394390"/>
                  <a:gd name="connsiteX3" fmla="*/ 0 w 360470"/>
                  <a:gd name="connsiteY3" fmla="*/ 394390 h 394390"/>
                  <a:gd name="connsiteX4" fmla="*/ 0 w 360470"/>
                  <a:gd name="connsiteY4" fmla="*/ 222940 h 394390"/>
                  <a:gd name="connsiteX5" fmla="*/ 360470 w 360470"/>
                  <a:gd name="connsiteY5" fmla="*/ 0 h 39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0470" h="394390">
                    <a:moveTo>
                      <a:pt x="360470" y="394390"/>
                    </a:moveTo>
                    <a:lnTo>
                      <a:pt x="360469" y="394390"/>
                    </a:lnTo>
                    <a:lnTo>
                      <a:pt x="360469" y="174217"/>
                    </a:lnTo>
                    <a:lnTo>
                      <a:pt x="0" y="394390"/>
                    </a:lnTo>
                    <a:lnTo>
                      <a:pt x="0" y="222940"/>
                    </a:lnTo>
                    <a:lnTo>
                      <a:pt x="36047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: Shape 101">
                <a:extLst>
                  <a:ext uri="{FF2B5EF4-FFF2-40B4-BE49-F238E27FC236}">
                    <a16:creationId xmlns:a16="http://schemas.microsoft.com/office/drawing/2014/main" id="{53A25BC4-84E2-4377-9B54-425D6B96D999}"/>
                  </a:ext>
                </a:extLst>
              </p:cNvPr>
              <p:cNvSpPr/>
              <p:nvPr/>
            </p:nvSpPr>
            <p:spPr>
              <a:xfrm flipV="1">
                <a:off x="2120507" y="5031164"/>
                <a:ext cx="322140" cy="361106"/>
              </a:xfrm>
              <a:custGeom>
                <a:avLst/>
                <a:gdLst>
                  <a:gd name="connsiteX0" fmla="*/ 0 w 362310"/>
                  <a:gd name="connsiteY0" fmla="*/ 391623 h 391623"/>
                  <a:gd name="connsiteX1" fmla="*/ 357813 w 362310"/>
                  <a:gd name="connsiteY1" fmla="*/ 171450 h 391623"/>
                  <a:gd name="connsiteX2" fmla="*/ 362310 w 362310"/>
                  <a:gd name="connsiteY2" fmla="*/ 174217 h 391623"/>
                  <a:gd name="connsiteX3" fmla="*/ 362310 w 362310"/>
                  <a:gd name="connsiteY3" fmla="*/ 0 h 391623"/>
                  <a:gd name="connsiteX4" fmla="*/ 0 w 362310"/>
                  <a:gd name="connsiteY4" fmla="*/ 222940 h 391623"/>
                  <a:gd name="connsiteX5" fmla="*/ 0 w 362310"/>
                  <a:gd name="connsiteY5" fmla="*/ 391623 h 391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2310" h="391623">
                    <a:moveTo>
                      <a:pt x="0" y="391623"/>
                    </a:moveTo>
                    <a:lnTo>
                      <a:pt x="357813" y="171450"/>
                    </a:lnTo>
                    <a:lnTo>
                      <a:pt x="362310" y="174217"/>
                    </a:lnTo>
                    <a:lnTo>
                      <a:pt x="362310" y="0"/>
                    </a:lnTo>
                    <a:lnTo>
                      <a:pt x="0" y="222940"/>
                    </a:lnTo>
                    <a:lnTo>
                      <a:pt x="0" y="391623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Freeform: Shape 105">
              <a:extLst>
                <a:ext uri="{FF2B5EF4-FFF2-40B4-BE49-F238E27FC236}">
                  <a16:creationId xmlns:a16="http://schemas.microsoft.com/office/drawing/2014/main" id="{CDB1F72F-C684-4DF9-A071-43CECAAF77B8}"/>
                </a:ext>
              </a:extLst>
            </p:cNvPr>
            <p:cNvSpPr/>
            <p:nvPr/>
          </p:nvSpPr>
          <p:spPr>
            <a:xfrm>
              <a:off x="2501641" y="5457798"/>
              <a:ext cx="8597102" cy="978366"/>
            </a:xfrm>
            <a:custGeom>
              <a:avLst/>
              <a:gdLst>
                <a:gd name="connsiteX0" fmla="*/ 0 w 5197803"/>
                <a:gd name="connsiteY0" fmla="*/ 0 h 1268244"/>
                <a:gd name="connsiteX1" fmla="*/ 2019841 w 5197803"/>
                <a:gd name="connsiteY1" fmla="*/ 0 h 1268244"/>
                <a:gd name="connsiteX2" fmla="*/ 3074740 w 5197803"/>
                <a:gd name="connsiteY2" fmla="*/ 0 h 1268244"/>
                <a:gd name="connsiteX3" fmla="*/ 5094581 w 5197803"/>
                <a:gd name="connsiteY3" fmla="*/ 0 h 1268244"/>
                <a:gd name="connsiteX4" fmla="*/ 5197803 w 5197803"/>
                <a:gd name="connsiteY4" fmla="*/ 103223 h 1268244"/>
                <a:gd name="connsiteX5" fmla="*/ 5197803 w 5197803"/>
                <a:gd name="connsiteY5" fmla="*/ 1165022 h 1268244"/>
                <a:gd name="connsiteX6" fmla="*/ 5094581 w 5197803"/>
                <a:gd name="connsiteY6" fmla="*/ 1268244 h 1268244"/>
                <a:gd name="connsiteX7" fmla="*/ 3074740 w 5197803"/>
                <a:gd name="connsiteY7" fmla="*/ 1268244 h 1268244"/>
                <a:gd name="connsiteX8" fmla="*/ 2019841 w 5197803"/>
                <a:gd name="connsiteY8" fmla="*/ 1268244 h 1268244"/>
                <a:gd name="connsiteX9" fmla="*/ 0 w 5197803"/>
                <a:gd name="connsiteY9" fmla="*/ 1268244 h 1268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97803" h="1268244">
                  <a:moveTo>
                    <a:pt x="0" y="0"/>
                  </a:moveTo>
                  <a:lnTo>
                    <a:pt x="2019841" y="0"/>
                  </a:lnTo>
                  <a:lnTo>
                    <a:pt x="3074740" y="0"/>
                  </a:lnTo>
                  <a:lnTo>
                    <a:pt x="5094581" y="0"/>
                  </a:lnTo>
                  <a:cubicBezTo>
                    <a:pt x="5151589" y="0"/>
                    <a:pt x="5197803" y="46214"/>
                    <a:pt x="5197803" y="103223"/>
                  </a:cubicBezTo>
                  <a:lnTo>
                    <a:pt x="5197803" y="1165022"/>
                  </a:lnTo>
                  <a:cubicBezTo>
                    <a:pt x="5197803" y="1222030"/>
                    <a:pt x="5151589" y="1268244"/>
                    <a:pt x="5094581" y="1268244"/>
                  </a:cubicBezTo>
                  <a:lnTo>
                    <a:pt x="3074740" y="1268244"/>
                  </a:lnTo>
                  <a:lnTo>
                    <a:pt x="2019841" y="1268244"/>
                  </a:lnTo>
                  <a:lnTo>
                    <a:pt x="0" y="1268244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t"/>
            <a:lstStyle/>
            <a:p>
              <a:r>
                <a:rPr lang="ru-RU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ОТВЕТСТВЕННОСТЬ</a:t>
              </a:r>
              <a:endParaRPr lang="en-US" dirty="0">
                <a:solidFill>
                  <a:schemeClr val="accent1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52" name="Group 106">
              <a:extLst>
                <a:ext uri="{FF2B5EF4-FFF2-40B4-BE49-F238E27FC236}">
                  <a16:creationId xmlns:a16="http://schemas.microsoft.com/office/drawing/2014/main" id="{A9DBBB0E-155F-468B-8E91-204C2D35EF04}"/>
                </a:ext>
              </a:extLst>
            </p:cNvPr>
            <p:cNvGrpSpPr/>
            <p:nvPr/>
          </p:nvGrpSpPr>
          <p:grpSpPr>
            <a:xfrm>
              <a:off x="911424" y="5457798"/>
              <a:ext cx="1133458" cy="978366"/>
              <a:chOff x="3895725" y="1457864"/>
              <a:chExt cx="1210460" cy="1268244"/>
            </a:xfrm>
          </p:grpSpPr>
          <p:sp>
            <p:nvSpPr>
              <p:cNvPr id="60" name="Freeform: Shape 114">
                <a:extLst>
                  <a:ext uri="{FF2B5EF4-FFF2-40B4-BE49-F238E27FC236}">
                    <a16:creationId xmlns:a16="http://schemas.microsoft.com/office/drawing/2014/main" id="{8717B67B-EAD7-460E-B25A-D33A0A1268F9}"/>
                  </a:ext>
                </a:extLst>
              </p:cNvPr>
              <p:cNvSpPr/>
              <p:nvPr/>
            </p:nvSpPr>
            <p:spPr>
              <a:xfrm>
                <a:off x="3895725" y="1457864"/>
                <a:ext cx="1210460" cy="1268244"/>
              </a:xfrm>
              <a:custGeom>
                <a:avLst/>
                <a:gdLst>
                  <a:gd name="connsiteX0" fmla="*/ 103223 w 1210460"/>
                  <a:gd name="connsiteY0" fmla="*/ 0 h 1268244"/>
                  <a:gd name="connsiteX1" fmla="*/ 1210460 w 1210460"/>
                  <a:gd name="connsiteY1" fmla="*/ 0 h 1268244"/>
                  <a:gd name="connsiteX2" fmla="*/ 1210460 w 1210460"/>
                  <a:gd name="connsiteY2" fmla="*/ 1268244 h 1268244"/>
                  <a:gd name="connsiteX3" fmla="*/ 103223 w 1210460"/>
                  <a:gd name="connsiteY3" fmla="*/ 1268244 h 1268244"/>
                  <a:gd name="connsiteX4" fmla="*/ 0 w 1210460"/>
                  <a:gd name="connsiteY4" fmla="*/ 1165022 h 1268244"/>
                  <a:gd name="connsiteX5" fmla="*/ 0 w 1210460"/>
                  <a:gd name="connsiteY5" fmla="*/ 103223 h 1268244"/>
                  <a:gd name="connsiteX6" fmla="*/ 103223 w 1210460"/>
                  <a:gd name="connsiteY6" fmla="*/ 0 h 1268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0460" h="1268244">
                    <a:moveTo>
                      <a:pt x="103223" y="0"/>
                    </a:moveTo>
                    <a:lnTo>
                      <a:pt x="1210460" y="0"/>
                    </a:lnTo>
                    <a:lnTo>
                      <a:pt x="1210460" y="1268244"/>
                    </a:lnTo>
                    <a:lnTo>
                      <a:pt x="103223" y="1268244"/>
                    </a:lnTo>
                    <a:cubicBezTo>
                      <a:pt x="46214" y="1268244"/>
                      <a:pt x="0" y="1222030"/>
                      <a:pt x="0" y="1165022"/>
                    </a:cubicBezTo>
                    <a:lnTo>
                      <a:pt x="0" y="103223"/>
                    </a:lnTo>
                    <a:cubicBezTo>
                      <a:pt x="0" y="46214"/>
                      <a:pt x="46214" y="0"/>
                      <a:pt x="103223" y="0"/>
                    </a:cubicBez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  <p:sp>
            <p:nvSpPr>
              <p:cNvPr id="61" name="Freeform: Shape 115">
                <a:extLst>
                  <a:ext uri="{FF2B5EF4-FFF2-40B4-BE49-F238E27FC236}">
                    <a16:creationId xmlns:a16="http://schemas.microsoft.com/office/drawing/2014/main" id="{AB19EA9B-54B6-4E9B-AD99-1A46ACFACEBD}"/>
                  </a:ext>
                </a:extLst>
              </p:cNvPr>
              <p:cNvSpPr/>
              <p:nvPr/>
            </p:nvSpPr>
            <p:spPr>
              <a:xfrm>
                <a:off x="3895725" y="2521178"/>
                <a:ext cx="1210459" cy="204930"/>
              </a:xfrm>
              <a:custGeom>
                <a:avLst/>
                <a:gdLst>
                  <a:gd name="connsiteX0" fmla="*/ 0 w 1012705"/>
                  <a:gd name="connsiteY0" fmla="*/ 0 h 171450"/>
                  <a:gd name="connsiteX1" fmla="*/ 1012705 w 1012705"/>
                  <a:gd name="connsiteY1" fmla="*/ 0 h 171450"/>
                  <a:gd name="connsiteX2" fmla="*/ 1012705 w 1012705"/>
                  <a:gd name="connsiteY2" fmla="*/ 171450 h 171450"/>
                  <a:gd name="connsiteX3" fmla="*/ 86359 w 1012705"/>
                  <a:gd name="connsiteY3" fmla="*/ 171450 h 171450"/>
                  <a:gd name="connsiteX4" fmla="*/ 0 w 1012705"/>
                  <a:gd name="connsiteY4" fmla="*/ 85091 h 171450"/>
                  <a:gd name="connsiteX5" fmla="*/ 0 w 1012705"/>
                  <a:gd name="connsiteY5" fmla="*/ 0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2705" h="171450">
                    <a:moveTo>
                      <a:pt x="0" y="0"/>
                    </a:moveTo>
                    <a:lnTo>
                      <a:pt x="1012705" y="0"/>
                    </a:lnTo>
                    <a:lnTo>
                      <a:pt x="1012705" y="171450"/>
                    </a:lnTo>
                    <a:lnTo>
                      <a:pt x="86359" y="171450"/>
                    </a:lnTo>
                    <a:cubicBezTo>
                      <a:pt x="38664" y="171450"/>
                      <a:pt x="0" y="132786"/>
                      <a:pt x="0" y="8509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27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57" name="Freeform: Shape 111">
              <a:extLst>
                <a:ext uri="{FF2B5EF4-FFF2-40B4-BE49-F238E27FC236}">
                  <a16:creationId xmlns:a16="http://schemas.microsoft.com/office/drawing/2014/main" id="{2B85E516-F295-49BB-9501-13951B3D43CE}"/>
                </a:ext>
              </a:extLst>
            </p:cNvPr>
            <p:cNvSpPr/>
            <p:nvPr/>
          </p:nvSpPr>
          <p:spPr>
            <a:xfrm flipV="1">
              <a:off x="2116509" y="6278075"/>
              <a:ext cx="3998" cy="2551"/>
            </a:xfrm>
            <a:custGeom>
              <a:avLst/>
              <a:gdLst>
                <a:gd name="connsiteX0" fmla="*/ 0 w 4497"/>
                <a:gd name="connsiteY0" fmla="*/ 2767 h 2767"/>
                <a:gd name="connsiteX1" fmla="*/ 4497 w 4497"/>
                <a:gd name="connsiteY1" fmla="*/ 2767 h 2767"/>
                <a:gd name="connsiteX2" fmla="*/ 4497 w 4497"/>
                <a:gd name="connsiteY2" fmla="*/ 0 h 2767"/>
                <a:gd name="connsiteX3" fmla="*/ 0 w 4497"/>
                <a:gd name="connsiteY3" fmla="*/ 2767 h 2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7" h="2767">
                  <a:moveTo>
                    <a:pt x="0" y="2767"/>
                  </a:moveTo>
                  <a:lnTo>
                    <a:pt x="4497" y="2767"/>
                  </a:lnTo>
                  <a:lnTo>
                    <a:pt x="4497" y="0"/>
                  </a:lnTo>
                  <a:lnTo>
                    <a:pt x="0" y="276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47">
              <a:extLst>
                <a:ext uri="{FF2B5EF4-FFF2-40B4-BE49-F238E27FC236}">
                  <a16:creationId xmlns:a16="http://schemas.microsoft.com/office/drawing/2014/main" id="{B9F1C235-533D-4213-B5AF-73A89AC65BDD}"/>
                </a:ext>
              </a:extLst>
            </p:cNvPr>
            <p:cNvSpPr/>
            <p:nvPr/>
          </p:nvSpPr>
          <p:spPr>
            <a:xfrm>
              <a:off x="5879974" y="3476847"/>
              <a:ext cx="5218767" cy="460394"/>
            </a:xfrm>
            <a:custGeom>
              <a:avLst/>
              <a:gdLst>
                <a:gd name="connsiteX0" fmla="*/ 0 w 5197803"/>
                <a:gd name="connsiteY0" fmla="*/ 0 h 204930"/>
                <a:gd name="connsiteX1" fmla="*/ 2019841 w 5197803"/>
                <a:gd name="connsiteY1" fmla="*/ 0 h 204930"/>
                <a:gd name="connsiteX2" fmla="*/ 3177962 w 5197803"/>
                <a:gd name="connsiteY2" fmla="*/ 0 h 204930"/>
                <a:gd name="connsiteX3" fmla="*/ 5197803 w 5197803"/>
                <a:gd name="connsiteY3" fmla="*/ 0 h 204930"/>
                <a:gd name="connsiteX4" fmla="*/ 5197803 w 5197803"/>
                <a:gd name="connsiteY4" fmla="*/ 101707 h 204930"/>
                <a:gd name="connsiteX5" fmla="*/ 5094580 w 5197803"/>
                <a:gd name="connsiteY5" fmla="*/ 204930 h 204930"/>
                <a:gd name="connsiteX6" fmla="*/ 3074740 w 5197803"/>
                <a:gd name="connsiteY6" fmla="*/ 204930 h 204930"/>
                <a:gd name="connsiteX7" fmla="*/ 2019841 w 5197803"/>
                <a:gd name="connsiteY7" fmla="*/ 204930 h 204930"/>
                <a:gd name="connsiteX8" fmla="*/ 0 w 5197803"/>
                <a:gd name="connsiteY8" fmla="*/ 204930 h 20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7803" h="204930">
                  <a:moveTo>
                    <a:pt x="0" y="0"/>
                  </a:moveTo>
                  <a:lnTo>
                    <a:pt x="2019841" y="0"/>
                  </a:lnTo>
                  <a:lnTo>
                    <a:pt x="3177962" y="0"/>
                  </a:lnTo>
                  <a:lnTo>
                    <a:pt x="5197803" y="0"/>
                  </a:lnTo>
                  <a:lnTo>
                    <a:pt x="5197803" y="101707"/>
                  </a:lnTo>
                  <a:cubicBezTo>
                    <a:pt x="5197803" y="158716"/>
                    <a:pt x="5151589" y="204930"/>
                    <a:pt x="5094580" y="204930"/>
                  </a:cubicBezTo>
                  <a:lnTo>
                    <a:pt x="3074740" y="204930"/>
                  </a:lnTo>
                  <a:lnTo>
                    <a:pt x="2019841" y="204930"/>
                  </a:lnTo>
                  <a:lnTo>
                    <a:pt x="0" y="2049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ПУНКТ 3.1 СТАТЬИ 23, СТАТЬЯ 25.14 НК РФ</a:t>
              </a:r>
              <a:endParaRPr lang="en-US" dirty="0"/>
            </a:p>
          </p:txBody>
        </p:sp>
        <p:sp>
          <p:nvSpPr>
            <p:cNvPr id="68" name="Freeform: Shape 47">
              <a:extLst>
                <a:ext uri="{FF2B5EF4-FFF2-40B4-BE49-F238E27FC236}">
                  <a16:creationId xmlns:a16="http://schemas.microsoft.com/office/drawing/2014/main" id="{DB192270-8E8C-42AF-A8D8-62D084C7975F}"/>
                </a:ext>
              </a:extLst>
            </p:cNvPr>
            <p:cNvSpPr/>
            <p:nvPr/>
          </p:nvSpPr>
          <p:spPr>
            <a:xfrm>
              <a:off x="5869931" y="4653136"/>
              <a:ext cx="5218767" cy="543697"/>
            </a:xfrm>
            <a:custGeom>
              <a:avLst/>
              <a:gdLst>
                <a:gd name="connsiteX0" fmla="*/ 0 w 5197803"/>
                <a:gd name="connsiteY0" fmla="*/ 0 h 204930"/>
                <a:gd name="connsiteX1" fmla="*/ 2019841 w 5197803"/>
                <a:gd name="connsiteY1" fmla="*/ 0 h 204930"/>
                <a:gd name="connsiteX2" fmla="*/ 3177962 w 5197803"/>
                <a:gd name="connsiteY2" fmla="*/ 0 h 204930"/>
                <a:gd name="connsiteX3" fmla="*/ 5197803 w 5197803"/>
                <a:gd name="connsiteY3" fmla="*/ 0 h 204930"/>
                <a:gd name="connsiteX4" fmla="*/ 5197803 w 5197803"/>
                <a:gd name="connsiteY4" fmla="*/ 101707 h 204930"/>
                <a:gd name="connsiteX5" fmla="*/ 5094580 w 5197803"/>
                <a:gd name="connsiteY5" fmla="*/ 204930 h 204930"/>
                <a:gd name="connsiteX6" fmla="*/ 3074740 w 5197803"/>
                <a:gd name="connsiteY6" fmla="*/ 204930 h 204930"/>
                <a:gd name="connsiteX7" fmla="*/ 2019841 w 5197803"/>
                <a:gd name="connsiteY7" fmla="*/ 204930 h 204930"/>
                <a:gd name="connsiteX8" fmla="*/ 0 w 5197803"/>
                <a:gd name="connsiteY8" fmla="*/ 204930 h 20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7803" h="204930">
                  <a:moveTo>
                    <a:pt x="0" y="0"/>
                  </a:moveTo>
                  <a:lnTo>
                    <a:pt x="2019841" y="0"/>
                  </a:lnTo>
                  <a:lnTo>
                    <a:pt x="3177962" y="0"/>
                  </a:lnTo>
                  <a:lnTo>
                    <a:pt x="5197803" y="0"/>
                  </a:lnTo>
                  <a:lnTo>
                    <a:pt x="5197803" y="101707"/>
                  </a:lnTo>
                  <a:cubicBezTo>
                    <a:pt x="5197803" y="158716"/>
                    <a:pt x="5151589" y="204930"/>
                    <a:pt x="5094580" y="204930"/>
                  </a:cubicBezTo>
                  <a:lnTo>
                    <a:pt x="3074740" y="204930"/>
                  </a:lnTo>
                  <a:lnTo>
                    <a:pt x="2019841" y="204930"/>
                  </a:lnTo>
                  <a:lnTo>
                    <a:pt x="0" y="2049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СТАТЬИ 25.15, 227.2, 309.1, ПУНКТ 8 </a:t>
              </a:r>
              <a:r>
                <a:rPr lang="ru-RU"/>
                <a:t>СТАТЬИ 210, ПУНКТ 1 СТАТЬИ 224  </a:t>
              </a:r>
              <a:r>
                <a:rPr lang="ru-RU" dirty="0"/>
                <a:t>НК РФ</a:t>
              </a:r>
              <a:endParaRPr lang="en-US" dirty="0"/>
            </a:p>
          </p:txBody>
        </p:sp>
        <p:sp>
          <p:nvSpPr>
            <p:cNvPr id="69" name="Freeform: Shape 47">
              <a:extLst>
                <a:ext uri="{FF2B5EF4-FFF2-40B4-BE49-F238E27FC236}">
                  <a16:creationId xmlns:a16="http://schemas.microsoft.com/office/drawing/2014/main" id="{CBAEAB61-DBFF-4257-91CA-8AB1EFF59B05}"/>
                </a:ext>
              </a:extLst>
            </p:cNvPr>
            <p:cNvSpPr/>
            <p:nvPr/>
          </p:nvSpPr>
          <p:spPr>
            <a:xfrm>
              <a:off x="5888111" y="5954690"/>
              <a:ext cx="5218767" cy="478488"/>
            </a:xfrm>
            <a:custGeom>
              <a:avLst/>
              <a:gdLst>
                <a:gd name="connsiteX0" fmla="*/ 0 w 5197803"/>
                <a:gd name="connsiteY0" fmla="*/ 0 h 204930"/>
                <a:gd name="connsiteX1" fmla="*/ 2019841 w 5197803"/>
                <a:gd name="connsiteY1" fmla="*/ 0 h 204930"/>
                <a:gd name="connsiteX2" fmla="*/ 3177962 w 5197803"/>
                <a:gd name="connsiteY2" fmla="*/ 0 h 204930"/>
                <a:gd name="connsiteX3" fmla="*/ 5197803 w 5197803"/>
                <a:gd name="connsiteY3" fmla="*/ 0 h 204930"/>
                <a:gd name="connsiteX4" fmla="*/ 5197803 w 5197803"/>
                <a:gd name="connsiteY4" fmla="*/ 101707 h 204930"/>
                <a:gd name="connsiteX5" fmla="*/ 5094580 w 5197803"/>
                <a:gd name="connsiteY5" fmla="*/ 204930 h 204930"/>
                <a:gd name="connsiteX6" fmla="*/ 3074740 w 5197803"/>
                <a:gd name="connsiteY6" fmla="*/ 204930 h 204930"/>
                <a:gd name="connsiteX7" fmla="*/ 2019841 w 5197803"/>
                <a:gd name="connsiteY7" fmla="*/ 204930 h 204930"/>
                <a:gd name="connsiteX8" fmla="*/ 0 w 5197803"/>
                <a:gd name="connsiteY8" fmla="*/ 204930 h 20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7803" h="204930">
                  <a:moveTo>
                    <a:pt x="0" y="0"/>
                  </a:moveTo>
                  <a:lnTo>
                    <a:pt x="2019841" y="0"/>
                  </a:lnTo>
                  <a:lnTo>
                    <a:pt x="3177962" y="0"/>
                  </a:lnTo>
                  <a:lnTo>
                    <a:pt x="5197803" y="0"/>
                  </a:lnTo>
                  <a:lnTo>
                    <a:pt x="5197803" y="101707"/>
                  </a:lnTo>
                  <a:cubicBezTo>
                    <a:pt x="5197803" y="158716"/>
                    <a:pt x="5151589" y="204930"/>
                    <a:pt x="5094580" y="204930"/>
                  </a:cubicBezTo>
                  <a:lnTo>
                    <a:pt x="3074740" y="204930"/>
                  </a:lnTo>
                  <a:lnTo>
                    <a:pt x="2019841" y="204930"/>
                  </a:lnTo>
                  <a:lnTo>
                    <a:pt x="0" y="2049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ПУНКТЫ 1.1, 1.1-1 СТАТЬИ 126,</a:t>
              </a:r>
            </a:p>
            <a:p>
              <a:pPr algn="ctr"/>
              <a:r>
                <a:rPr lang="ru-RU" dirty="0"/>
                <a:t>СТАТЬЯ 129.5, ПУНКТ 1 СТАТЬИ 129.6 НК РФ</a:t>
              </a:r>
              <a:endParaRPr lang="en-US" dirty="0"/>
            </a:p>
          </p:txBody>
        </p:sp>
        <p:pic>
          <p:nvPicPr>
            <p:cNvPr id="77" name="Рисунок 76">
              <a:extLst>
                <a:ext uri="{FF2B5EF4-FFF2-40B4-BE49-F238E27FC236}">
                  <a16:creationId xmlns:a16="http://schemas.microsoft.com/office/drawing/2014/main" id="{B1EB19A1-2EC4-4422-901A-B307B5E53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1848" y="5548877"/>
              <a:ext cx="785698" cy="785698"/>
            </a:xfrm>
            <a:prstGeom prst="rect">
              <a:avLst/>
            </a:prstGeom>
          </p:spPr>
        </p:pic>
        <p:pic>
          <p:nvPicPr>
            <p:cNvPr id="79" name="Рисунок 78">
              <a:extLst>
                <a:ext uri="{FF2B5EF4-FFF2-40B4-BE49-F238E27FC236}">
                  <a16:creationId xmlns:a16="http://schemas.microsoft.com/office/drawing/2014/main" id="{338F93C0-0BAF-4127-8FE3-2128EEEE5D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8740"/>
                      </a14:imgEffect>
                      <a14:imgEffect>
                        <a14:saturation sat="35900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1756" y="4373333"/>
              <a:ext cx="668424" cy="668424"/>
            </a:xfrm>
            <a:prstGeom prst="rect">
              <a:avLst/>
            </a:prstGeom>
          </p:spPr>
        </p:pic>
        <p:pic>
          <p:nvPicPr>
            <p:cNvPr id="83" name="Рисунок 82">
              <a:extLst>
                <a:ext uri="{FF2B5EF4-FFF2-40B4-BE49-F238E27FC236}">
                  <a16:creationId xmlns:a16="http://schemas.microsoft.com/office/drawing/2014/main" id="{F5E97922-77C7-4982-8300-A54536908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882" y="1802689"/>
              <a:ext cx="823999" cy="823999"/>
            </a:xfrm>
            <a:prstGeom prst="rect">
              <a:avLst/>
            </a:prstGeom>
          </p:spPr>
        </p:pic>
      </p:grp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246A8C4D-F455-4C94-98E8-55D020476C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3693" y="1462450"/>
            <a:ext cx="10095851" cy="18290"/>
          </a:xfrm>
          <a:prstGeom prst="rect">
            <a:avLst/>
          </a:prstGeom>
        </p:spPr>
      </p:pic>
      <p:sp>
        <p:nvSpPr>
          <p:cNvPr id="63" name="Freeform 93">
            <a:extLst>
              <a:ext uri="{FF2B5EF4-FFF2-40B4-BE49-F238E27FC236}">
                <a16:creationId xmlns:a16="http://schemas.microsoft.com/office/drawing/2014/main" id="{D9D56F40-779A-43B2-9FE1-75A8FE974B3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94213" y="3049657"/>
            <a:ext cx="583589" cy="749943"/>
          </a:xfrm>
          <a:custGeom>
            <a:avLst/>
            <a:gdLst>
              <a:gd name="T0" fmla="*/ 486 w 486"/>
              <a:gd name="T1" fmla="*/ 163 h 630"/>
              <a:gd name="T2" fmla="*/ 485 w 486"/>
              <a:gd name="T3" fmla="*/ 161 h 630"/>
              <a:gd name="T4" fmla="*/ 484 w 486"/>
              <a:gd name="T5" fmla="*/ 160 h 630"/>
              <a:gd name="T6" fmla="*/ 326 w 486"/>
              <a:gd name="T7" fmla="*/ 2 h 630"/>
              <a:gd name="T8" fmla="*/ 325 w 486"/>
              <a:gd name="T9" fmla="*/ 1 h 630"/>
              <a:gd name="T10" fmla="*/ 323 w 486"/>
              <a:gd name="T11" fmla="*/ 1 h 630"/>
              <a:gd name="T12" fmla="*/ 122 w 486"/>
              <a:gd name="T13" fmla="*/ 0 h 630"/>
              <a:gd name="T14" fmla="*/ 115 w 486"/>
              <a:gd name="T15" fmla="*/ 137 h 630"/>
              <a:gd name="T16" fmla="*/ 0 w 486"/>
              <a:gd name="T17" fmla="*/ 144 h 630"/>
              <a:gd name="T18" fmla="*/ 7 w 486"/>
              <a:gd name="T19" fmla="*/ 630 h 630"/>
              <a:gd name="T20" fmla="*/ 372 w 486"/>
              <a:gd name="T21" fmla="*/ 623 h 630"/>
              <a:gd name="T22" fmla="*/ 479 w 486"/>
              <a:gd name="T23" fmla="*/ 493 h 630"/>
              <a:gd name="T24" fmla="*/ 486 w 486"/>
              <a:gd name="T25" fmla="*/ 165 h 630"/>
              <a:gd name="T26" fmla="*/ 329 w 486"/>
              <a:gd name="T27" fmla="*/ 24 h 630"/>
              <a:gd name="T28" fmla="*/ 329 w 486"/>
              <a:gd name="T29" fmla="*/ 158 h 630"/>
              <a:gd name="T30" fmla="*/ 358 w 486"/>
              <a:gd name="T31" fmla="*/ 616 h 630"/>
              <a:gd name="T32" fmla="*/ 14 w 486"/>
              <a:gd name="T33" fmla="*/ 151 h 630"/>
              <a:gd name="T34" fmla="*/ 200 w 486"/>
              <a:gd name="T35" fmla="*/ 302 h 630"/>
              <a:gd name="T36" fmla="*/ 358 w 486"/>
              <a:gd name="T37" fmla="*/ 309 h 630"/>
              <a:gd name="T38" fmla="*/ 348 w 486"/>
              <a:gd name="T39" fmla="*/ 295 h 630"/>
              <a:gd name="T40" fmla="*/ 214 w 486"/>
              <a:gd name="T41" fmla="*/ 161 h 630"/>
              <a:gd name="T42" fmla="*/ 372 w 486"/>
              <a:gd name="T43" fmla="*/ 479 h 630"/>
              <a:gd name="T44" fmla="*/ 372 w 486"/>
              <a:gd name="T45" fmla="*/ 301 h 630"/>
              <a:gd name="T46" fmla="*/ 371 w 486"/>
              <a:gd name="T47" fmla="*/ 299 h 630"/>
              <a:gd name="T48" fmla="*/ 371 w 486"/>
              <a:gd name="T49" fmla="*/ 298 h 630"/>
              <a:gd name="T50" fmla="*/ 212 w 486"/>
              <a:gd name="T51" fmla="*/ 139 h 630"/>
              <a:gd name="T52" fmla="*/ 211 w 486"/>
              <a:gd name="T53" fmla="*/ 138 h 630"/>
              <a:gd name="T54" fmla="*/ 210 w 486"/>
              <a:gd name="T55" fmla="*/ 138 h 630"/>
              <a:gd name="T56" fmla="*/ 207 w 486"/>
              <a:gd name="T57" fmla="*/ 137 h 630"/>
              <a:gd name="T58" fmla="*/ 129 w 486"/>
              <a:gd name="T59" fmla="*/ 14 h 630"/>
              <a:gd name="T60" fmla="*/ 315 w 486"/>
              <a:gd name="T61" fmla="*/ 165 h 630"/>
              <a:gd name="T62" fmla="*/ 472 w 486"/>
              <a:gd name="T63" fmla="*/ 172 h 630"/>
              <a:gd name="T64" fmla="*/ 372 w 486"/>
              <a:gd name="T65" fmla="*/ 479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6" h="630">
                <a:moveTo>
                  <a:pt x="486" y="164"/>
                </a:moveTo>
                <a:cubicBezTo>
                  <a:pt x="486" y="163"/>
                  <a:pt x="486" y="163"/>
                  <a:pt x="486" y="163"/>
                </a:cubicBezTo>
                <a:cubicBezTo>
                  <a:pt x="486" y="162"/>
                  <a:pt x="486" y="162"/>
                  <a:pt x="486" y="162"/>
                </a:cubicBezTo>
                <a:cubicBezTo>
                  <a:pt x="486" y="162"/>
                  <a:pt x="486" y="162"/>
                  <a:pt x="485" y="161"/>
                </a:cubicBezTo>
                <a:cubicBezTo>
                  <a:pt x="485" y="161"/>
                  <a:pt x="485" y="161"/>
                  <a:pt x="485" y="161"/>
                </a:cubicBezTo>
                <a:cubicBezTo>
                  <a:pt x="485" y="161"/>
                  <a:pt x="485" y="160"/>
                  <a:pt x="484" y="160"/>
                </a:cubicBezTo>
                <a:cubicBezTo>
                  <a:pt x="327" y="2"/>
                  <a:pt x="327" y="2"/>
                  <a:pt x="327" y="2"/>
                </a:cubicBezTo>
                <a:cubicBezTo>
                  <a:pt x="327" y="2"/>
                  <a:pt x="326" y="2"/>
                  <a:pt x="326" y="2"/>
                </a:cubicBezTo>
                <a:cubicBezTo>
                  <a:pt x="326" y="2"/>
                  <a:pt x="326" y="2"/>
                  <a:pt x="326" y="1"/>
                </a:cubicBezTo>
                <a:cubicBezTo>
                  <a:pt x="325" y="1"/>
                  <a:pt x="325" y="1"/>
                  <a:pt x="325" y="1"/>
                </a:cubicBezTo>
                <a:cubicBezTo>
                  <a:pt x="324" y="1"/>
                  <a:pt x="324" y="1"/>
                  <a:pt x="324" y="1"/>
                </a:cubicBezTo>
                <a:cubicBezTo>
                  <a:pt x="324" y="1"/>
                  <a:pt x="324" y="1"/>
                  <a:pt x="323" y="1"/>
                </a:cubicBezTo>
                <a:cubicBezTo>
                  <a:pt x="323" y="0"/>
                  <a:pt x="322" y="0"/>
                  <a:pt x="3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18" y="0"/>
                  <a:pt x="115" y="4"/>
                  <a:pt x="115" y="7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7" y="137"/>
                  <a:pt x="7" y="137"/>
                  <a:pt x="7" y="137"/>
                </a:cubicBezTo>
                <a:cubicBezTo>
                  <a:pt x="3" y="137"/>
                  <a:pt x="0" y="141"/>
                  <a:pt x="0" y="144"/>
                </a:cubicBezTo>
                <a:cubicBezTo>
                  <a:pt x="0" y="623"/>
                  <a:pt x="0" y="623"/>
                  <a:pt x="0" y="623"/>
                </a:cubicBezTo>
                <a:cubicBezTo>
                  <a:pt x="0" y="626"/>
                  <a:pt x="3" y="630"/>
                  <a:pt x="7" y="630"/>
                </a:cubicBezTo>
                <a:cubicBezTo>
                  <a:pt x="365" y="630"/>
                  <a:pt x="365" y="630"/>
                  <a:pt x="365" y="630"/>
                </a:cubicBezTo>
                <a:cubicBezTo>
                  <a:pt x="369" y="630"/>
                  <a:pt x="372" y="626"/>
                  <a:pt x="372" y="623"/>
                </a:cubicBezTo>
                <a:cubicBezTo>
                  <a:pt x="372" y="493"/>
                  <a:pt x="372" y="493"/>
                  <a:pt x="372" y="493"/>
                </a:cubicBezTo>
                <a:cubicBezTo>
                  <a:pt x="479" y="493"/>
                  <a:pt x="479" y="493"/>
                  <a:pt x="479" y="493"/>
                </a:cubicBezTo>
                <a:cubicBezTo>
                  <a:pt x="483" y="493"/>
                  <a:pt x="486" y="489"/>
                  <a:pt x="486" y="486"/>
                </a:cubicBezTo>
                <a:cubicBezTo>
                  <a:pt x="486" y="165"/>
                  <a:pt x="486" y="165"/>
                  <a:pt x="486" y="165"/>
                </a:cubicBezTo>
                <a:cubicBezTo>
                  <a:pt x="486" y="164"/>
                  <a:pt x="486" y="164"/>
                  <a:pt x="486" y="164"/>
                </a:cubicBezTo>
                <a:close/>
                <a:moveTo>
                  <a:pt x="329" y="24"/>
                </a:moveTo>
                <a:cubicBezTo>
                  <a:pt x="463" y="158"/>
                  <a:pt x="463" y="158"/>
                  <a:pt x="463" y="158"/>
                </a:cubicBezTo>
                <a:cubicBezTo>
                  <a:pt x="329" y="158"/>
                  <a:pt x="329" y="158"/>
                  <a:pt x="329" y="158"/>
                </a:cubicBezTo>
                <a:lnTo>
                  <a:pt x="329" y="24"/>
                </a:lnTo>
                <a:close/>
                <a:moveTo>
                  <a:pt x="358" y="616"/>
                </a:moveTo>
                <a:cubicBezTo>
                  <a:pt x="14" y="616"/>
                  <a:pt x="14" y="616"/>
                  <a:pt x="14" y="616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200" y="151"/>
                  <a:pt x="200" y="151"/>
                  <a:pt x="200" y="151"/>
                </a:cubicBezTo>
                <a:cubicBezTo>
                  <a:pt x="200" y="302"/>
                  <a:pt x="200" y="302"/>
                  <a:pt x="200" y="302"/>
                </a:cubicBezTo>
                <a:cubicBezTo>
                  <a:pt x="200" y="306"/>
                  <a:pt x="203" y="309"/>
                  <a:pt x="207" y="309"/>
                </a:cubicBezTo>
                <a:cubicBezTo>
                  <a:pt x="358" y="309"/>
                  <a:pt x="358" y="309"/>
                  <a:pt x="358" y="309"/>
                </a:cubicBezTo>
                <a:lnTo>
                  <a:pt x="358" y="616"/>
                </a:lnTo>
                <a:close/>
                <a:moveTo>
                  <a:pt x="348" y="295"/>
                </a:moveTo>
                <a:cubicBezTo>
                  <a:pt x="214" y="295"/>
                  <a:pt x="214" y="295"/>
                  <a:pt x="214" y="295"/>
                </a:cubicBezTo>
                <a:cubicBezTo>
                  <a:pt x="214" y="161"/>
                  <a:pt x="214" y="161"/>
                  <a:pt x="214" y="161"/>
                </a:cubicBezTo>
                <a:lnTo>
                  <a:pt x="348" y="295"/>
                </a:lnTo>
                <a:close/>
                <a:moveTo>
                  <a:pt x="372" y="479"/>
                </a:moveTo>
                <a:cubicBezTo>
                  <a:pt x="372" y="302"/>
                  <a:pt x="372" y="302"/>
                  <a:pt x="372" y="302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372" y="300"/>
                  <a:pt x="371" y="300"/>
                  <a:pt x="371" y="300"/>
                </a:cubicBezTo>
                <a:cubicBezTo>
                  <a:pt x="371" y="299"/>
                  <a:pt x="371" y="299"/>
                  <a:pt x="371" y="299"/>
                </a:cubicBezTo>
                <a:cubicBezTo>
                  <a:pt x="371" y="299"/>
                  <a:pt x="371" y="299"/>
                  <a:pt x="371" y="298"/>
                </a:cubicBezTo>
                <a:cubicBezTo>
                  <a:pt x="371" y="298"/>
                  <a:pt x="371" y="298"/>
                  <a:pt x="371" y="298"/>
                </a:cubicBezTo>
                <a:cubicBezTo>
                  <a:pt x="370" y="298"/>
                  <a:pt x="370" y="297"/>
                  <a:pt x="370" y="297"/>
                </a:cubicBezTo>
                <a:cubicBezTo>
                  <a:pt x="212" y="139"/>
                  <a:pt x="212" y="139"/>
                  <a:pt x="212" y="139"/>
                </a:cubicBezTo>
                <a:cubicBezTo>
                  <a:pt x="212" y="139"/>
                  <a:pt x="211" y="139"/>
                  <a:pt x="211" y="139"/>
                </a:cubicBezTo>
                <a:cubicBezTo>
                  <a:pt x="211" y="139"/>
                  <a:pt x="211" y="138"/>
                  <a:pt x="211" y="138"/>
                </a:cubicBezTo>
                <a:cubicBezTo>
                  <a:pt x="211" y="138"/>
                  <a:pt x="210" y="138"/>
                  <a:pt x="210" y="138"/>
                </a:cubicBezTo>
                <a:cubicBezTo>
                  <a:pt x="210" y="138"/>
                  <a:pt x="210" y="138"/>
                  <a:pt x="210" y="138"/>
                </a:cubicBezTo>
                <a:cubicBezTo>
                  <a:pt x="209" y="138"/>
                  <a:pt x="209" y="138"/>
                  <a:pt x="209" y="138"/>
                </a:cubicBezTo>
                <a:cubicBezTo>
                  <a:pt x="208" y="137"/>
                  <a:pt x="208" y="137"/>
                  <a:pt x="207" y="137"/>
                </a:cubicBezTo>
                <a:cubicBezTo>
                  <a:pt x="129" y="137"/>
                  <a:pt x="129" y="137"/>
                  <a:pt x="129" y="137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15" y="165"/>
                  <a:pt x="315" y="165"/>
                  <a:pt x="315" y="165"/>
                </a:cubicBezTo>
                <a:cubicBezTo>
                  <a:pt x="315" y="169"/>
                  <a:pt x="318" y="172"/>
                  <a:pt x="322" y="172"/>
                </a:cubicBezTo>
                <a:cubicBezTo>
                  <a:pt x="472" y="172"/>
                  <a:pt x="472" y="172"/>
                  <a:pt x="472" y="172"/>
                </a:cubicBezTo>
                <a:cubicBezTo>
                  <a:pt x="472" y="479"/>
                  <a:pt x="472" y="479"/>
                  <a:pt x="472" y="479"/>
                </a:cubicBezTo>
                <a:lnTo>
                  <a:pt x="372" y="479"/>
                </a:lnTo>
                <a:close/>
              </a:path>
            </a:pathLst>
          </a:custGeom>
          <a:ln>
            <a:solidFill>
              <a:srgbClr val="E2E2E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637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ВРЕМЕННАЯ ОТМЕНА НАЛОГОВОЙ  ОТВЕТСТВЕННОСТИ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20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07FE3F3-86B5-4D6E-92B2-893E1CB3CB8E}"/>
              </a:ext>
            </a:extLst>
          </p:cNvPr>
          <p:cNvSpPr/>
          <p:nvPr/>
        </p:nvSpPr>
        <p:spPr>
          <a:xfrm>
            <a:off x="479376" y="1488478"/>
            <a:ext cx="222977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П. 4 СТ. 126 НК РФ</a:t>
            </a:r>
            <a:endParaRPr lang="ru-RU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 405">
            <a:extLst>
              <a:ext uri="{FF2B5EF4-FFF2-40B4-BE49-F238E27FC236}">
                <a16:creationId xmlns:a16="http://schemas.microsoft.com/office/drawing/2014/main" id="{893334AB-0D05-4078-923A-E84B8E03894A}"/>
              </a:ext>
            </a:extLst>
          </p:cNvPr>
          <p:cNvSpPr>
            <a:spLocks/>
          </p:cNvSpPr>
          <p:nvPr/>
        </p:nvSpPr>
        <p:spPr bwMode="auto">
          <a:xfrm>
            <a:off x="1919536" y="2708920"/>
            <a:ext cx="7688632" cy="2031136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noFill/>
          <a:ln w="22225" cmpd="thickThin">
            <a:solidFill>
              <a:srgbClr val="004D9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</a:pPr>
            <a:r>
              <a:rPr lang="ru-RU" sz="2400" i="1" dirty="0">
                <a:solidFill>
                  <a:srgbClr val="0058A4"/>
                </a:solidFill>
                <a:latin typeface="Arial Narrow" panose="020B0606020202030204" pitchFamily="34" charset="0"/>
              </a:rPr>
              <a:t>Положения пунктов 1.1 и 1.1-1 настоящей статьи не применяются в отношении документов, подтверждающих размер прибыли (убытка) контролируемой иностранной компании за финансовые годы, даты окончания которых приходятся на 2020 и 2021 годы</a:t>
            </a:r>
            <a:endParaRPr lang="en-US" sz="2400" i="1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91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ВРЕМЕННАЯ ОТМЕНА НАЛОГОВОЙ  ОТВЕТСТВЕННОСТИ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21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6620D271-EFA7-460F-93B8-4F6F98FC5089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96C2D8-EFCC-4604-851B-D08595616291}"/>
              </a:ext>
            </a:extLst>
          </p:cNvPr>
          <p:cNvSpPr/>
          <p:nvPr/>
        </p:nvSpPr>
        <p:spPr>
          <a:xfrm>
            <a:off x="2476670" y="2151948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B4000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НАЛОГОВЫЕ ПЕРИОДЫ 2021 и 2022 </a:t>
            </a:r>
            <a:endParaRPr lang="ru-RU" dirty="0">
              <a:solidFill>
                <a:srgbClr val="B40005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EEBDA8F-A706-42F4-B809-3F2AC628279D}"/>
              </a:ext>
            </a:extLst>
          </p:cNvPr>
          <p:cNvGrpSpPr/>
          <p:nvPr/>
        </p:nvGrpSpPr>
        <p:grpSpPr>
          <a:xfrm>
            <a:off x="979233" y="1488135"/>
            <a:ext cx="1728192" cy="1762697"/>
            <a:chOff x="650685" y="2947607"/>
            <a:chExt cx="2136815" cy="2191834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64593B92-448C-4BD3-B5A5-B94A8C741BBB}"/>
                </a:ext>
              </a:extLst>
            </p:cNvPr>
            <p:cNvGrpSpPr/>
            <p:nvPr/>
          </p:nvGrpSpPr>
          <p:grpSpPr>
            <a:xfrm>
              <a:off x="650685" y="2947607"/>
              <a:ext cx="2088232" cy="2191834"/>
              <a:chOff x="3863752" y="2406072"/>
              <a:chExt cx="1981815" cy="2704238"/>
            </a:xfrm>
          </p:grpSpPr>
          <p:pic>
            <p:nvPicPr>
              <p:cNvPr id="10" name="Picture 5" descr="C:\Users\pmarkasian\Desktop\Other\Шаблоны\заготовки1\9\1.png">
                <a:extLst>
                  <a:ext uri="{FF2B5EF4-FFF2-40B4-BE49-F238E27FC236}">
                    <a16:creationId xmlns:a16="http://schemas.microsoft.com/office/drawing/2014/main" id="{40F59A63-7532-4DC9-BFBD-90F7524BFE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5761" y="2406072"/>
                <a:ext cx="1909806" cy="2704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E1F1483-4638-46CF-B3B0-91715E3C172F}"/>
                  </a:ext>
                </a:extLst>
              </p:cNvPr>
              <p:cNvSpPr/>
              <p:nvPr/>
            </p:nvSpPr>
            <p:spPr>
              <a:xfrm>
                <a:off x="3863752" y="2828835"/>
                <a:ext cx="190980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пункт 1.1 статьи 126 НК РФ</a:t>
                </a:r>
                <a:endParaRPr lang="ru-RU" sz="2400" dirty="0"/>
              </a:p>
            </p:txBody>
          </p:sp>
        </p:grp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6E390C19-F2A5-418B-9BC2-A307CC67410E}"/>
                </a:ext>
              </a:extLst>
            </p:cNvPr>
            <p:cNvGrpSpPr/>
            <p:nvPr/>
          </p:nvGrpSpPr>
          <p:grpSpPr>
            <a:xfrm>
              <a:off x="699268" y="3015342"/>
              <a:ext cx="2088232" cy="2038573"/>
              <a:chOff x="699268" y="3015342"/>
              <a:chExt cx="2088232" cy="2038573"/>
            </a:xfrm>
          </p:grpSpPr>
          <p:cxnSp>
            <p:nvCxnSpPr>
              <p:cNvPr id="9" name="Прямая соединительная линия 8">
                <a:extLst>
                  <a:ext uri="{FF2B5EF4-FFF2-40B4-BE49-F238E27FC236}">
                    <a16:creationId xmlns:a16="http://schemas.microsoft.com/office/drawing/2014/main" id="{88C81010-7679-42A4-BF43-7D3E3DDD7002}"/>
                  </a:ext>
                </a:extLst>
              </p:cNvPr>
              <p:cNvCxnSpPr/>
              <p:nvPr/>
            </p:nvCxnSpPr>
            <p:spPr>
              <a:xfrm>
                <a:off x="699268" y="3015342"/>
                <a:ext cx="2088232" cy="2016224"/>
              </a:xfrm>
              <a:prstGeom prst="line">
                <a:avLst/>
              </a:prstGeom>
              <a:ln w="539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>
                <a:extLst>
                  <a:ext uri="{FF2B5EF4-FFF2-40B4-BE49-F238E27FC236}">
                    <a16:creationId xmlns:a16="http://schemas.microsoft.com/office/drawing/2014/main" id="{6326F95C-261C-45BD-B374-EC978DD587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6454" y="3055981"/>
                <a:ext cx="1909808" cy="1997934"/>
              </a:xfrm>
              <a:prstGeom prst="line">
                <a:avLst/>
              </a:prstGeom>
              <a:ln w="539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Rectangle 2">
            <a:extLst>
              <a:ext uri="{FF2B5EF4-FFF2-40B4-BE49-F238E27FC236}">
                <a16:creationId xmlns:a16="http://schemas.microsoft.com/office/drawing/2014/main" id="{1AA314F8-10D2-405A-80F7-B2FA284B6177}"/>
              </a:ext>
            </a:extLst>
          </p:cNvPr>
          <p:cNvSpPr/>
          <p:nvPr/>
        </p:nvSpPr>
        <p:spPr>
          <a:xfrm>
            <a:off x="1001889" y="3529568"/>
            <a:ext cx="78364" cy="309570"/>
          </a:xfrm>
          <a:prstGeom prst="rect">
            <a:avLst/>
          </a:prstGeom>
          <a:solidFill>
            <a:srgbClr val="00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1DC90C-5CD6-4905-896E-9E4EC838F36B}"/>
              </a:ext>
            </a:extLst>
          </p:cNvPr>
          <p:cNvSpPr txBox="1"/>
          <p:nvPr/>
        </p:nvSpPr>
        <p:spPr>
          <a:xfrm>
            <a:off x="1041071" y="3483746"/>
            <a:ext cx="685858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ОБЯЗАННОСТЬ ПО ПРЕДСТАВЛЕНИЮ ДОКУМЕНТОВ П. 5 ст. 25.15 НК РФ </a:t>
            </a:r>
            <a:r>
              <a:rPr lang="ru-RU" sz="1600" b="1" u="sng" dirty="0">
                <a:solidFill>
                  <a:srgbClr val="B40005"/>
                </a:solidFill>
                <a:latin typeface="Arial Narrow" panose="020B0606020202030204" pitchFamily="34" charset="0"/>
              </a:rPr>
              <a:t>НЕ ОТМЕНЕНА</a:t>
            </a:r>
            <a:endParaRPr lang="en-US" sz="1600" b="1" u="sng" dirty="0">
              <a:solidFill>
                <a:srgbClr val="B40005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Eingekerbter Richtungspfeil 14">
            <a:extLst>
              <a:ext uri="{FF2B5EF4-FFF2-40B4-BE49-F238E27FC236}">
                <a16:creationId xmlns:a16="http://schemas.microsoft.com/office/drawing/2014/main" id="{1E3CD3DF-E0CC-4CEF-A4F9-994E675D4334}"/>
              </a:ext>
            </a:extLst>
          </p:cNvPr>
          <p:cNvSpPr/>
          <p:nvPr/>
        </p:nvSpPr>
        <p:spPr bwMode="gray">
          <a:xfrm>
            <a:off x="1139889" y="4313823"/>
            <a:ext cx="2172534" cy="1001569"/>
          </a:xfrm>
          <a:prstGeom prst="chevron">
            <a:avLst>
              <a:gd name="adj" fmla="val 25230"/>
            </a:avLst>
          </a:prstGeom>
          <a:gradFill flip="none" rotWithShape="1">
            <a:gsLst>
              <a:gs pos="0">
                <a:srgbClr val="0073BE"/>
              </a:gs>
              <a:gs pos="74000">
                <a:srgbClr val="0068B3"/>
              </a:gs>
              <a:gs pos="83000">
                <a:srgbClr val="0056A2"/>
              </a:gs>
              <a:gs pos="100000">
                <a:srgbClr val="00509C"/>
              </a:gs>
            </a:gsLst>
            <a:path path="circle">
              <a:fillToRect l="100000" b="100000"/>
            </a:path>
            <a:tileRect t="-100000" r="-100000"/>
          </a:gradFill>
          <a:ln w="12700" cap="flat">
            <a:noFill/>
            <a:miter lim="400000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34289" tIns="34289" rIns="34289" bIns="34289" numCol="1" anchor="t">
            <a:noAutofit/>
          </a:bodyPr>
          <a:lstStyle/>
          <a:p>
            <a:pPr algn="ctr" hangingPunct="0"/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ПЕРЕЧЕНЬ НЕДРУЖЕСТВЕННЫХ ГОСУДАРСТВ И ТЕРРИТОРИЙ</a:t>
            </a:r>
          </a:p>
        </p:txBody>
      </p:sp>
      <p:sp>
        <p:nvSpPr>
          <p:cNvPr id="68" name="Eingekerbter Richtungspfeil 14">
            <a:extLst>
              <a:ext uri="{FF2B5EF4-FFF2-40B4-BE49-F238E27FC236}">
                <a16:creationId xmlns:a16="http://schemas.microsoft.com/office/drawing/2014/main" id="{4126D591-2A6C-48ED-A064-585F8DB149B8}"/>
              </a:ext>
            </a:extLst>
          </p:cNvPr>
          <p:cNvSpPr/>
          <p:nvPr/>
        </p:nvSpPr>
        <p:spPr bwMode="gray">
          <a:xfrm>
            <a:off x="3469564" y="4313823"/>
            <a:ext cx="2172534" cy="1001569"/>
          </a:xfrm>
          <a:prstGeom prst="chevron">
            <a:avLst>
              <a:gd name="adj" fmla="val 25230"/>
            </a:avLst>
          </a:prstGeom>
          <a:gradFill flip="none" rotWithShape="1">
            <a:gsLst>
              <a:gs pos="0">
                <a:srgbClr val="0073BE"/>
              </a:gs>
              <a:gs pos="74000">
                <a:srgbClr val="0068B3"/>
              </a:gs>
              <a:gs pos="83000">
                <a:srgbClr val="0056A2"/>
              </a:gs>
              <a:gs pos="100000">
                <a:srgbClr val="00509C"/>
              </a:gs>
            </a:gsLst>
            <a:path path="circle">
              <a:fillToRect l="100000" b="100000"/>
            </a:path>
            <a:tileRect t="-100000" r="-100000"/>
          </a:gradFill>
          <a:ln w="12700" cap="flat">
            <a:noFill/>
            <a:miter lim="400000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34289" tIns="34289" rIns="34289" bIns="34289" numCol="1" anchor="t">
            <a:no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НАЛИЧИЕ МЕР ОГРАНИЧИТЕЛЬНОГО ХАРАКТЕРА</a:t>
            </a:r>
          </a:p>
        </p:txBody>
      </p:sp>
      <p:sp>
        <p:nvSpPr>
          <p:cNvPr id="69" name="Eingekerbter Richtungspfeil 14">
            <a:extLst>
              <a:ext uri="{FF2B5EF4-FFF2-40B4-BE49-F238E27FC236}">
                <a16:creationId xmlns:a16="http://schemas.microsoft.com/office/drawing/2014/main" id="{2FA3C48F-13F7-4D3F-9074-52DA2D416BDE}"/>
              </a:ext>
            </a:extLst>
          </p:cNvPr>
          <p:cNvSpPr/>
          <p:nvPr/>
        </p:nvSpPr>
        <p:spPr bwMode="gray">
          <a:xfrm>
            <a:off x="5887341" y="4299869"/>
            <a:ext cx="2172534" cy="1001569"/>
          </a:xfrm>
          <a:prstGeom prst="chevron">
            <a:avLst>
              <a:gd name="adj" fmla="val 25230"/>
            </a:avLst>
          </a:prstGeom>
          <a:gradFill flip="none" rotWithShape="1">
            <a:gsLst>
              <a:gs pos="0">
                <a:srgbClr val="0073BE"/>
              </a:gs>
              <a:gs pos="74000">
                <a:srgbClr val="0068B3"/>
              </a:gs>
              <a:gs pos="83000">
                <a:srgbClr val="0056A2"/>
              </a:gs>
              <a:gs pos="100000">
                <a:srgbClr val="00509C"/>
              </a:gs>
            </a:gsLst>
            <a:path path="circle">
              <a:fillToRect l="100000" b="100000"/>
            </a:path>
            <a:tileRect t="-100000" r="-100000"/>
          </a:gradFill>
          <a:ln w="12700" cap="flat">
            <a:noFill/>
            <a:miter lim="400000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34289" tIns="34289" rIns="34289" bIns="34289" numCol="1" anchor="t">
            <a:no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ПОЯСНЕНИЯ О ПРИЧИНАХ НЕПРЕДСТАВЛЕНИЯ ДОКУМЕНТОВ</a:t>
            </a:r>
          </a:p>
        </p:txBody>
      </p:sp>
      <p:sp>
        <p:nvSpPr>
          <p:cNvPr id="70" name="Eingekerbter Richtungspfeil 14">
            <a:extLst>
              <a:ext uri="{FF2B5EF4-FFF2-40B4-BE49-F238E27FC236}">
                <a16:creationId xmlns:a16="http://schemas.microsoft.com/office/drawing/2014/main" id="{BCC1C543-B5B6-4967-A82D-949E302860EE}"/>
              </a:ext>
            </a:extLst>
          </p:cNvPr>
          <p:cNvSpPr/>
          <p:nvPr/>
        </p:nvSpPr>
        <p:spPr bwMode="gray">
          <a:xfrm>
            <a:off x="8309026" y="4313823"/>
            <a:ext cx="2172534" cy="1001569"/>
          </a:xfrm>
          <a:prstGeom prst="chevron">
            <a:avLst>
              <a:gd name="adj" fmla="val 25230"/>
            </a:avLst>
          </a:prstGeom>
          <a:gradFill flip="none" rotWithShape="1">
            <a:gsLst>
              <a:gs pos="0">
                <a:srgbClr val="0073BE"/>
              </a:gs>
              <a:gs pos="74000">
                <a:srgbClr val="0068B3"/>
              </a:gs>
              <a:gs pos="83000">
                <a:srgbClr val="0056A2"/>
              </a:gs>
              <a:gs pos="100000">
                <a:srgbClr val="00509C"/>
              </a:gs>
            </a:gsLst>
            <a:path path="circle">
              <a:fillToRect l="100000" b="100000"/>
            </a:path>
            <a:tileRect t="-100000" r="-100000"/>
          </a:gradFill>
          <a:ln w="12700" cap="flat">
            <a:noFill/>
            <a:miter lim="400000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34289" tIns="34289" rIns="34289" bIns="34289" numCol="1" anchor="t">
            <a:no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ПРЕДСТАВЛЕНИЕ ДОКУМЕНТОВ </a:t>
            </a:r>
            <a:r>
              <a:rPr lang="ru-RU" sz="1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НЕЗАМЕДЛИТЕЛЬНО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ПОСЛЕ ПОЛУЧЕНИЯ</a:t>
            </a:r>
          </a:p>
        </p:txBody>
      </p:sp>
    </p:spTree>
    <p:extLst>
      <p:ext uri="{BB962C8B-B14F-4D97-AF65-F5344CB8AC3E}">
        <p14:creationId xmlns:p14="http://schemas.microsoft.com/office/powerpoint/2010/main" val="64827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ВРЕМЕННАЯ ОТМЕНА НАЛОГОВОЙ  ОТВЕТСТВЕННОСТИ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22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6620D271-EFA7-460F-93B8-4F6F98FC5089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96C2D8-EFCC-4604-851B-D08595616291}"/>
              </a:ext>
            </a:extLst>
          </p:cNvPr>
          <p:cNvSpPr/>
          <p:nvPr/>
        </p:nvSpPr>
        <p:spPr>
          <a:xfrm>
            <a:off x="464253" y="1525739"/>
            <a:ext cx="5653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B4000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НАЛОГОВЫЕ ПЕРИОДЫ 2021 и 2022 </a:t>
            </a:r>
            <a:endParaRPr lang="ru-RU" sz="2000" dirty="0">
              <a:solidFill>
                <a:srgbClr val="B40005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B876AD4-3632-46B5-80D5-7E311185B4FF}"/>
              </a:ext>
            </a:extLst>
          </p:cNvPr>
          <p:cNvGrpSpPr/>
          <p:nvPr/>
        </p:nvGrpSpPr>
        <p:grpSpPr>
          <a:xfrm>
            <a:off x="1559496" y="2983010"/>
            <a:ext cx="8646662" cy="2410058"/>
            <a:chOff x="1951633" y="3159296"/>
            <a:chExt cx="7697308" cy="2133600"/>
          </a:xfrm>
        </p:grpSpPr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F18E81D-4789-49B3-BF22-FBED045BC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8887" y="31592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99000">
                  <a:schemeClr val="bg1">
                    <a:lumMod val="6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482FB859-5A65-4AF1-BF0A-DFA591EE810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655303" y="42260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99000">
                  <a:schemeClr val="bg1">
                    <a:lumMod val="6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BDC03E99-2B7B-4A96-9A56-7CF5AB131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922" y="31592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99000">
                  <a:schemeClr val="bg1">
                    <a:lumMod val="6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454AE909-5F06-4373-B12C-31C949D6F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1633" y="31592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D07E6C56-633C-42A3-89A4-578C6EFD436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951633" y="42260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99000">
                  <a:schemeClr val="bg1">
                    <a:lumMod val="6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32F95692-820E-4AF4-830F-72CFAF045AD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802922" y="42260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100000">
                  <a:srgbClr val="00529E"/>
                </a:gs>
                <a:gs pos="0">
                  <a:srgbClr val="0079C7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327D22B7-D961-443E-B8B2-2701884E1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5303" y="31592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gradFill>
              <a:gsLst>
                <a:gs pos="99000">
                  <a:schemeClr val="tx2">
                    <a:lumMod val="75000"/>
                  </a:schemeClr>
                </a:gs>
                <a:gs pos="0">
                  <a:srgbClr val="0058A4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0EAD009B-77F9-4B1B-B0AC-1F7F6BFD179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508887" y="4226096"/>
              <a:ext cx="2140054" cy="1066800"/>
            </a:xfrm>
            <a:custGeom>
              <a:avLst/>
              <a:gdLst>
                <a:gd name="T0" fmla="*/ 210 w 421"/>
                <a:gd name="T1" fmla="*/ 57 h 210"/>
                <a:gd name="T2" fmla="*/ 364 w 421"/>
                <a:gd name="T3" fmla="*/ 210 h 210"/>
                <a:gd name="T4" fmla="*/ 421 w 421"/>
                <a:gd name="T5" fmla="*/ 210 h 210"/>
                <a:gd name="T6" fmla="*/ 210 w 421"/>
                <a:gd name="T7" fmla="*/ 0 h 210"/>
                <a:gd name="T8" fmla="*/ 0 w 421"/>
                <a:gd name="T9" fmla="*/ 210 h 210"/>
                <a:gd name="T10" fmla="*/ 57 w 421"/>
                <a:gd name="T11" fmla="*/ 210 h 210"/>
                <a:gd name="T12" fmla="*/ 210 w 421"/>
                <a:gd name="T13" fmla="*/ 5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1" h="210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Oval 13">
              <a:extLst>
                <a:ext uri="{FF2B5EF4-FFF2-40B4-BE49-F238E27FC236}">
                  <a16:creationId xmlns:a16="http://schemas.microsoft.com/office/drawing/2014/main" id="{08D28F44-D458-4AB9-A87E-08CB8041A247}"/>
                </a:ext>
              </a:extLst>
            </p:cNvPr>
            <p:cNvSpPr/>
            <p:nvPr/>
          </p:nvSpPr>
          <p:spPr>
            <a:xfrm>
              <a:off x="2632258" y="3827713"/>
              <a:ext cx="801185" cy="796761"/>
            </a:xfrm>
            <a:prstGeom prst="ellipse">
              <a:avLst/>
            </a:prstGeom>
            <a:solidFill>
              <a:srgbClr val="0088D2"/>
            </a:solidFill>
            <a:ln>
              <a:noFill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ntAwesome" pitchFamily="2" charset="0"/>
                </a:rPr>
                <a:t>1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ntAwesome" pitchFamily="2" charset="0"/>
              </a:endParaRPr>
            </a:p>
          </p:txBody>
        </p:sp>
        <p:sp>
          <p:nvSpPr>
            <p:cNvPr id="32" name="Oval 61">
              <a:extLst>
                <a:ext uri="{FF2B5EF4-FFF2-40B4-BE49-F238E27FC236}">
                  <a16:creationId xmlns:a16="http://schemas.microsoft.com/office/drawing/2014/main" id="{9666560C-1D73-42C1-956B-2DDD1340A326}"/>
                </a:ext>
              </a:extLst>
            </p:cNvPr>
            <p:cNvSpPr/>
            <p:nvPr/>
          </p:nvSpPr>
          <p:spPr>
            <a:xfrm>
              <a:off x="4502577" y="3827713"/>
              <a:ext cx="801185" cy="796761"/>
            </a:xfrm>
            <a:prstGeom prst="ellipse">
              <a:avLst/>
            </a:prstGeom>
            <a:solidFill>
              <a:srgbClr val="006DBA"/>
            </a:solidFill>
            <a:ln>
              <a:noFill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ntAwesome" pitchFamily="2" charset="0"/>
              </a:endParaRPr>
            </a:p>
          </p:txBody>
        </p:sp>
        <p:sp>
          <p:nvSpPr>
            <p:cNvPr id="33" name="Oval 62">
              <a:extLst>
                <a:ext uri="{FF2B5EF4-FFF2-40B4-BE49-F238E27FC236}">
                  <a16:creationId xmlns:a16="http://schemas.microsoft.com/office/drawing/2014/main" id="{AFE8903E-97E6-403B-B515-ACCFA942B3FD}"/>
                </a:ext>
              </a:extLst>
            </p:cNvPr>
            <p:cNvSpPr/>
            <p:nvPr/>
          </p:nvSpPr>
          <p:spPr>
            <a:xfrm>
              <a:off x="6335334" y="3827713"/>
              <a:ext cx="801185" cy="796761"/>
            </a:xfrm>
            <a:prstGeom prst="ellipse">
              <a:avLst/>
            </a:prstGeom>
            <a:solidFill>
              <a:srgbClr val="0E4479"/>
            </a:solidFill>
            <a:ln>
              <a:noFill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ntAwesome" pitchFamily="2" charset="0"/>
                </a:rPr>
                <a:t>3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ntAwesome" pitchFamily="2" charset="0"/>
              </a:endParaRPr>
            </a:p>
          </p:txBody>
        </p:sp>
        <p:sp>
          <p:nvSpPr>
            <p:cNvPr id="34" name="Oval 63">
              <a:extLst>
                <a:ext uri="{FF2B5EF4-FFF2-40B4-BE49-F238E27FC236}">
                  <a16:creationId xmlns:a16="http://schemas.microsoft.com/office/drawing/2014/main" id="{1F5317F3-DF86-44A3-974E-D078CF7F16E3}"/>
                </a:ext>
              </a:extLst>
            </p:cNvPr>
            <p:cNvSpPr/>
            <p:nvPr/>
          </p:nvSpPr>
          <p:spPr>
            <a:xfrm>
              <a:off x="8209420" y="3821756"/>
              <a:ext cx="801185" cy="796761"/>
            </a:xfrm>
            <a:prstGeom prst="ellipse">
              <a:avLst/>
            </a:prstGeom>
            <a:solidFill>
              <a:srgbClr val="17375E"/>
            </a:solidFill>
            <a:ln>
              <a:noFill/>
            </a:ln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ontAwesome" pitchFamily="2" charset="0"/>
                </a:rPr>
                <a:t>4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ntAwesome" pitchFamily="2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049049B-B18F-4E30-9243-5519A8CB2F6E}"/>
              </a:ext>
            </a:extLst>
          </p:cNvPr>
          <p:cNvSpPr txBox="1"/>
          <p:nvPr/>
        </p:nvSpPr>
        <p:spPr>
          <a:xfrm>
            <a:off x="1750389" y="2343045"/>
            <a:ext cx="204735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Получение документов 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КИК</a:t>
            </a:r>
            <a:endParaRPr lang="en-US" sz="16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CD604B-D036-4443-AFCF-31B9659941F0}"/>
              </a:ext>
            </a:extLst>
          </p:cNvPr>
          <p:cNvSpPr txBox="1"/>
          <p:nvPr/>
        </p:nvSpPr>
        <p:spPr>
          <a:xfrm>
            <a:off x="3670350" y="5393068"/>
            <a:ext cx="237276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Установление обязанности 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по уплате налога 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с прибыли КИК</a:t>
            </a:r>
            <a:endParaRPr lang="en-US" sz="16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A203B0-EF93-40D1-B3D9-DD5F4E97A7A6}"/>
              </a:ext>
            </a:extLst>
          </p:cNvPr>
          <p:cNvSpPr txBox="1"/>
          <p:nvPr/>
        </p:nvSpPr>
        <p:spPr>
          <a:xfrm>
            <a:off x="5418764" y="2059591"/>
            <a:ext cx="297549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Незамедлительное 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уточнение налоговых обязательств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/представление декларации</a:t>
            </a:r>
            <a:endParaRPr lang="en-US" sz="16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74EBF2-E488-4EBB-BA42-B941F66E5F77}"/>
              </a:ext>
            </a:extLst>
          </p:cNvPr>
          <p:cNvSpPr txBox="1"/>
          <p:nvPr/>
        </p:nvSpPr>
        <p:spPr>
          <a:xfrm>
            <a:off x="8256240" y="5488279"/>
            <a:ext cx="171072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Освобождение </a:t>
            </a:r>
          </a:p>
          <a:p>
            <a:pPr algn="ctr"/>
            <a:r>
              <a:rPr lang="ru-RU" sz="1600" dirty="0">
                <a:solidFill>
                  <a:srgbClr val="0058A4"/>
                </a:solidFill>
                <a:latin typeface="Arial Narrow" panose="020B0606020202030204" pitchFamily="34" charset="0"/>
              </a:rPr>
              <a:t>от ответственности</a:t>
            </a:r>
            <a:endParaRPr lang="en-US" sz="16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ctangle 42">
            <a:extLst>
              <a:ext uri="{FF2B5EF4-FFF2-40B4-BE49-F238E27FC236}">
                <a16:creationId xmlns:a16="http://schemas.microsoft.com/office/drawing/2014/main" id="{C5B005DB-47F2-4850-A1A7-683A45FD5463}"/>
              </a:ext>
            </a:extLst>
          </p:cNvPr>
          <p:cNvSpPr/>
          <p:nvPr/>
        </p:nvSpPr>
        <p:spPr>
          <a:xfrm>
            <a:off x="8123298" y="3368681"/>
            <a:ext cx="1831588" cy="451026"/>
          </a:xfrm>
          <a:prstGeom prst="rect">
            <a:avLst/>
          </a:prstGeom>
          <a:solidFill>
            <a:schemeClr val="bg1"/>
          </a:solidFill>
          <a:ln>
            <a:solidFill>
              <a:srgbClr val="00539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b="1" dirty="0">
                <a:solidFill>
                  <a:srgbClr val="00539F"/>
                </a:solidFill>
              </a:rPr>
              <a:t>СТ. 129.5</a:t>
            </a:r>
            <a:endParaRPr lang="en-US" sz="2400" b="1" dirty="0">
              <a:solidFill>
                <a:srgbClr val="00539F"/>
              </a:solidFill>
            </a:endParaRPr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2601020C-2A1B-40E3-8DEC-39B40827D1C4}"/>
              </a:ext>
            </a:extLst>
          </p:cNvPr>
          <p:cNvGrpSpPr/>
          <p:nvPr/>
        </p:nvGrpSpPr>
        <p:grpSpPr>
          <a:xfrm>
            <a:off x="8551819" y="3314568"/>
            <a:ext cx="723948" cy="614051"/>
            <a:chOff x="699268" y="3015342"/>
            <a:chExt cx="2088232" cy="2038573"/>
          </a:xfrm>
        </p:grpSpPr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05DB6F18-ED31-40AE-9C78-BDB411C1750B}"/>
                </a:ext>
              </a:extLst>
            </p:cNvPr>
            <p:cNvCxnSpPr/>
            <p:nvPr/>
          </p:nvCxnSpPr>
          <p:spPr>
            <a:xfrm>
              <a:off x="699268" y="3015342"/>
              <a:ext cx="2088232" cy="2016224"/>
            </a:xfrm>
            <a:prstGeom prst="line">
              <a:avLst/>
            </a:prstGeom>
            <a:ln w="539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AD03C1F-D1A8-41DD-9D4F-91A51942CF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6454" y="3055981"/>
              <a:ext cx="1909808" cy="1997934"/>
            </a:xfrm>
            <a:prstGeom prst="line">
              <a:avLst/>
            </a:prstGeom>
            <a:ln w="539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0130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Arial Narrow" panose="020B0606020202030204" pitchFamily="34" charset="0"/>
                <a:cs typeface="Arial" pitchFamily="34" charset="0"/>
              </a:rPr>
              <a:t>Спасибо за внимание!</a:t>
            </a:r>
            <a:endParaRPr lang="ru-RU" sz="2800" i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94816" y="5630470"/>
            <a:ext cx="3168352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defTabSz="1043056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31904" y="836712"/>
            <a:ext cx="1800200" cy="158417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Изображение 10" descr="FNS_vizitka_for_rukovodstv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1904" y="692696"/>
            <a:ext cx="1872208" cy="194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992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ОТРАЖЕНИЕ ИНФОРМАЦИИ В УВЕДОМЛЕНИИ О КИК. ДОЛЯ УЧАСТИЯ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777FC12-9002-4EE8-B289-C232D3D97E0C}"/>
              </a:ext>
            </a:extLst>
          </p:cNvPr>
          <p:cNvSpPr/>
          <p:nvPr/>
        </p:nvSpPr>
        <p:spPr>
          <a:xfrm>
            <a:off x="8619473" y="1556792"/>
            <a:ext cx="244515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РАЗДЕЛ 2 ЛИСТА А1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FCC62CE4-F5AF-4111-A8D5-60DAD212D3DE}"/>
              </a:ext>
            </a:extLst>
          </p:cNvPr>
          <p:cNvGrpSpPr/>
          <p:nvPr/>
        </p:nvGrpSpPr>
        <p:grpSpPr>
          <a:xfrm>
            <a:off x="639966" y="1879957"/>
            <a:ext cx="6736403" cy="4172990"/>
            <a:chOff x="906508" y="2063260"/>
            <a:chExt cx="7101359" cy="4336718"/>
          </a:xfrm>
        </p:grpSpPr>
        <p:grpSp>
          <p:nvGrpSpPr>
            <p:cNvPr id="9" name="Group 15">
              <a:extLst>
                <a:ext uri="{FF2B5EF4-FFF2-40B4-BE49-F238E27FC236}">
                  <a16:creationId xmlns:a16="http://schemas.microsoft.com/office/drawing/2014/main" id="{CF58B59A-AE30-4276-8D1C-54314784B471}"/>
                </a:ext>
              </a:extLst>
            </p:cNvPr>
            <p:cNvGrpSpPr/>
            <p:nvPr/>
          </p:nvGrpSpPr>
          <p:grpSpPr>
            <a:xfrm>
              <a:off x="906508" y="2063260"/>
              <a:ext cx="1696254" cy="1571693"/>
              <a:chOff x="883578" y="924689"/>
              <a:chExt cx="2416287" cy="2357729"/>
            </a:xfr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rgbClr val="3279B8"/>
                </a:gs>
                <a:gs pos="83000">
                  <a:srgbClr val="3279B8"/>
                </a:gs>
                <a:gs pos="100000">
                  <a:srgbClr val="0057A3"/>
                </a:gs>
              </a:gsLst>
              <a:lin ang="13500000" scaled="1"/>
              <a:tileRect/>
            </a:gra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B37270D8-90AA-4FFF-92D6-B70651B80B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3578" y="924689"/>
                <a:ext cx="2416287" cy="2357729"/>
              </a:xfrm>
              <a:custGeom>
                <a:avLst/>
                <a:gdLst/>
                <a:ahLst/>
                <a:cxnLst>
                  <a:cxn ang="0">
                    <a:pos x="1613" y="210"/>
                  </a:cxn>
                  <a:cxn ang="0">
                    <a:pos x="1360" y="674"/>
                  </a:cxn>
                  <a:cxn ang="0">
                    <a:pos x="732" y="749"/>
                  </a:cxn>
                  <a:cxn ang="0">
                    <a:pos x="468" y="1245"/>
                  </a:cxn>
                  <a:cxn ang="0">
                    <a:pos x="543" y="1681"/>
                  </a:cxn>
                  <a:cxn ang="0">
                    <a:pos x="50" y="2188"/>
                  </a:cxn>
                  <a:cxn ang="0">
                    <a:pos x="228" y="2752"/>
                  </a:cxn>
                  <a:cxn ang="0">
                    <a:pos x="343" y="3352"/>
                  </a:cxn>
                  <a:cxn ang="0">
                    <a:pos x="478" y="3841"/>
                  </a:cxn>
                  <a:cxn ang="0">
                    <a:pos x="1117" y="4048"/>
                  </a:cxn>
                  <a:cxn ang="0">
                    <a:pos x="1356" y="4540"/>
                  </a:cxn>
                  <a:cxn ang="0">
                    <a:pos x="1892" y="4755"/>
                  </a:cxn>
                  <a:cxn ang="0">
                    <a:pos x="2384" y="4530"/>
                  </a:cxn>
                  <a:cxn ang="0">
                    <a:pos x="2994" y="4837"/>
                  </a:cxn>
                  <a:cxn ang="0">
                    <a:pos x="3448" y="4573"/>
                  </a:cxn>
                  <a:cxn ang="0">
                    <a:pos x="3748" y="4208"/>
                  </a:cxn>
                  <a:cxn ang="0">
                    <a:pos x="4340" y="4066"/>
                  </a:cxn>
                  <a:cxn ang="0">
                    <a:pos x="4515" y="3494"/>
                  </a:cxn>
                  <a:cxn ang="0">
                    <a:pos x="4686" y="3041"/>
                  </a:cxn>
                  <a:cxn ang="0">
                    <a:pos x="4961" y="2570"/>
                  </a:cxn>
                  <a:cxn ang="0">
                    <a:pos x="4658" y="2013"/>
                  </a:cxn>
                  <a:cxn ang="0">
                    <a:pos x="4647" y="1517"/>
                  </a:cxn>
                  <a:cxn ang="0">
                    <a:pos x="4515" y="1031"/>
                  </a:cxn>
                  <a:cxn ang="0">
                    <a:pos x="3876" y="821"/>
                  </a:cxn>
                  <a:cxn ang="0">
                    <a:pos x="3637" y="328"/>
                  </a:cxn>
                  <a:cxn ang="0">
                    <a:pos x="3102" y="114"/>
                  </a:cxn>
                  <a:cxn ang="0">
                    <a:pos x="2609" y="342"/>
                  </a:cxn>
                  <a:cxn ang="0">
                    <a:pos x="1999" y="32"/>
                  </a:cxn>
                  <a:cxn ang="0">
                    <a:pos x="2520" y="217"/>
                  </a:cxn>
                  <a:cxn ang="0">
                    <a:pos x="3212" y="71"/>
                  </a:cxn>
                  <a:cxn ang="0">
                    <a:pos x="3633" y="274"/>
                  </a:cxn>
                  <a:cxn ang="0">
                    <a:pos x="3876" y="788"/>
                  </a:cxn>
                  <a:cxn ang="0">
                    <a:pos x="4483" y="956"/>
                  </a:cxn>
                  <a:cxn ang="0">
                    <a:pos x="4690" y="1403"/>
                  </a:cxn>
                  <a:cxn ang="0">
                    <a:pos x="4761" y="2070"/>
                  </a:cxn>
                  <a:cxn ang="0">
                    <a:pos x="4993" y="2584"/>
                  </a:cxn>
                  <a:cxn ang="0">
                    <a:pos x="4604" y="3137"/>
                  </a:cxn>
                  <a:cxn ang="0">
                    <a:pos x="4551" y="3737"/>
                  </a:cxn>
                  <a:cxn ang="0">
                    <a:pos x="4187" y="4191"/>
                  </a:cxn>
                  <a:cxn ang="0">
                    <a:pos x="3594" y="4365"/>
                  </a:cxn>
                  <a:cxn ang="0">
                    <a:pos x="3127" y="4855"/>
                  </a:cxn>
                  <a:cxn ang="0">
                    <a:pos x="2577" y="4730"/>
                  </a:cxn>
                  <a:cxn ang="0">
                    <a:pos x="1895" y="4787"/>
                  </a:cxn>
                  <a:cxn ang="0">
                    <a:pos x="1428" y="4665"/>
                  </a:cxn>
                  <a:cxn ang="0">
                    <a:pos x="1146" y="4080"/>
                  </a:cxn>
                  <a:cxn ang="0">
                    <a:pos x="589" y="3966"/>
                  </a:cxn>
                  <a:cxn ang="0">
                    <a:pos x="307" y="3552"/>
                  </a:cxn>
                  <a:cxn ang="0">
                    <a:pos x="325" y="2888"/>
                  </a:cxn>
                  <a:cxn ang="0">
                    <a:pos x="0" y="2316"/>
                  </a:cxn>
                  <a:cxn ang="0">
                    <a:pos x="282" y="1809"/>
                  </a:cxn>
                  <a:cxn ang="0">
                    <a:pos x="435" y="1245"/>
                  </a:cxn>
                  <a:cxn ang="0">
                    <a:pos x="632" y="778"/>
                  </a:cxn>
                  <a:cxn ang="0">
                    <a:pos x="1242" y="628"/>
                  </a:cxn>
                  <a:cxn ang="0">
                    <a:pos x="1624" y="153"/>
                  </a:cxn>
                </a:cxnLst>
                <a:rect l="0" t="0" r="r" b="b"/>
                <a:pathLst>
                  <a:path w="4993" h="4872">
                    <a:moveTo>
                      <a:pt x="1999" y="32"/>
                    </a:moveTo>
                    <a:lnTo>
                      <a:pt x="1934" y="35"/>
                    </a:lnTo>
                    <a:lnTo>
                      <a:pt x="1874" y="46"/>
                    </a:lnTo>
                    <a:lnTo>
                      <a:pt x="1781" y="82"/>
                    </a:lnTo>
                    <a:lnTo>
                      <a:pt x="1692" y="135"/>
                    </a:lnTo>
                    <a:lnTo>
                      <a:pt x="1613" y="210"/>
                    </a:lnTo>
                    <a:lnTo>
                      <a:pt x="1542" y="299"/>
                    </a:lnTo>
                    <a:lnTo>
                      <a:pt x="1481" y="407"/>
                    </a:lnTo>
                    <a:lnTo>
                      <a:pt x="1424" y="528"/>
                    </a:lnTo>
                    <a:lnTo>
                      <a:pt x="1378" y="664"/>
                    </a:lnTo>
                    <a:lnTo>
                      <a:pt x="1371" y="678"/>
                    </a:lnTo>
                    <a:lnTo>
                      <a:pt x="1360" y="674"/>
                    </a:lnTo>
                    <a:lnTo>
                      <a:pt x="1246" y="660"/>
                    </a:lnTo>
                    <a:lnTo>
                      <a:pt x="1142" y="656"/>
                    </a:lnTo>
                    <a:lnTo>
                      <a:pt x="1024" y="664"/>
                    </a:lnTo>
                    <a:lnTo>
                      <a:pt x="917" y="681"/>
                    </a:lnTo>
                    <a:lnTo>
                      <a:pt x="817" y="710"/>
                    </a:lnTo>
                    <a:lnTo>
                      <a:pt x="732" y="749"/>
                    </a:lnTo>
                    <a:lnTo>
                      <a:pt x="653" y="803"/>
                    </a:lnTo>
                    <a:lnTo>
                      <a:pt x="589" y="867"/>
                    </a:lnTo>
                    <a:lnTo>
                      <a:pt x="535" y="946"/>
                    </a:lnTo>
                    <a:lnTo>
                      <a:pt x="500" y="1038"/>
                    </a:lnTo>
                    <a:lnTo>
                      <a:pt x="475" y="1138"/>
                    </a:lnTo>
                    <a:lnTo>
                      <a:pt x="468" y="1245"/>
                    </a:lnTo>
                    <a:lnTo>
                      <a:pt x="471" y="1342"/>
                    </a:lnTo>
                    <a:lnTo>
                      <a:pt x="489" y="1442"/>
                    </a:lnTo>
                    <a:lnTo>
                      <a:pt x="514" y="1549"/>
                    </a:lnTo>
                    <a:lnTo>
                      <a:pt x="550" y="1660"/>
                    </a:lnTo>
                    <a:lnTo>
                      <a:pt x="553" y="1674"/>
                    </a:lnTo>
                    <a:lnTo>
                      <a:pt x="543" y="1681"/>
                    </a:lnTo>
                    <a:lnTo>
                      <a:pt x="418" y="1752"/>
                    </a:lnTo>
                    <a:lnTo>
                      <a:pt x="307" y="1831"/>
                    </a:lnTo>
                    <a:lnTo>
                      <a:pt x="214" y="1913"/>
                    </a:lnTo>
                    <a:lnTo>
                      <a:pt x="143" y="2002"/>
                    </a:lnTo>
                    <a:lnTo>
                      <a:pt x="86" y="2091"/>
                    </a:lnTo>
                    <a:lnTo>
                      <a:pt x="50" y="2188"/>
                    </a:lnTo>
                    <a:lnTo>
                      <a:pt x="32" y="2288"/>
                    </a:lnTo>
                    <a:lnTo>
                      <a:pt x="32" y="2316"/>
                    </a:lnTo>
                    <a:lnTo>
                      <a:pt x="46" y="2427"/>
                    </a:lnTo>
                    <a:lnTo>
                      <a:pt x="82" y="2538"/>
                    </a:lnTo>
                    <a:lnTo>
                      <a:pt x="146" y="2648"/>
                    </a:lnTo>
                    <a:lnTo>
                      <a:pt x="228" y="2752"/>
                    </a:lnTo>
                    <a:lnTo>
                      <a:pt x="335" y="2855"/>
                    </a:lnTo>
                    <a:lnTo>
                      <a:pt x="478" y="2963"/>
                    </a:lnTo>
                    <a:lnTo>
                      <a:pt x="471" y="2973"/>
                    </a:lnTo>
                    <a:lnTo>
                      <a:pt x="414" y="3105"/>
                    </a:lnTo>
                    <a:lnTo>
                      <a:pt x="371" y="3230"/>
                    </a:lnTo>
                    <a:lnTo>
                      <a:pt x="343" y="3352"/>
                    </a:lnTo>
                    <a:lnTo>
                      <a:pt x="335" y="3466"/>
                    </a:lnTo>
                    <a:lnTo>
                      <a:pt x="339" y="3548"/>
                    </a:lnTo>
                    <a:lnTo>
                      <a:pt x="357" y="3627"/>
                    </a:lnTo>
                    <a:lnTo>
                      <a:pt x="382" y="3698"/>
                    </a:lnTo>
                    <a:lnTo>
                      <a:pt x="418" y="3766"/>
                    </a:lnTo>
                    <a:lnTo>
                      <a:pt x="478" y="3841"/>
                    </a:lnTo>
                    <a:lnTo>
                      <a:pt x="553" y="3905"/>
                    </a:lnTo>
                    <a:lnTo>
                      <a:pt x="639" y="3955"/>
                    </a:lnTo>
                    <a:lnTo>
                      <a:pt x="742" y="3998"/>
                    </a:lnTo>
                    <a:lnTo>
                      <a:pt x="857" y="4026"/>
                    </a:lnTo>
                    <a:lnTo>
                      <a:pt x="982" y="4041"/>
                    </a:lnTo>
                    <a:lnTo>
                      <a:pt x="1117" y="4048"/>
                    </a:lnTo>
                    <a:lnTo>
                      <a:pt x="1171" y="4048"/>
                    </a:lnTo>
                    <a:lnTo>
                      <a:pt x="1174" y="4062"/>
                    </a:lnTo>
                    <a:lnTo>
                      <a:pt x="1206" y="4201"/>
                    </a:lnTo>
                    <a:lnTo>
                      <a:pt x="1246" y="4330"/>
                    </a:lnTo>
                    <a:lnTo>
                      <a:pt x="1296" y="4444"/>
                    </a:lnTo>
                    <a:lnTo>
                      <a:pt x="1356" y="4540"/>
                    </a:lnTo>
                    <a:lnTo>
                      <a:pt x="1428" y="4622"/>
                    </a:lnTo>
                    <a:lnTo>
                      <a:pt x="1506" y="4687"/>
                    </a:lnTo>
                    <a:lnTo>
                      <a:pt x="1595" y="4733"/>
                    </a:lnTo>
                    <a:lnTo>
                      <a:pt x="1688" y="4758"/>
                    </a:lnTo>
                    <a:lnTo>
                      <a:pt x="1781" y="4765"/>
                    </a:lnTo>
                    <a:lnTo>
                      <a:pt x="1892" y="4755"/>
                    </a:lnTo>
                    <a:lnTo>
                      <a:pt x="2006" y="4726"/>
                    </a:lnTo>
                    <a:lnTo>
                      <a:pt x="2120" y="4680"/>
                    </a:lnTo>
                    <a:lnTo>
                      <a:pt x="2241" y="4612"/>
                    </a:lnTo>
                    <a:lnTo>
                      <a:pt x="2363" y="4526"/>
                    </a:lnTo>
                    <a:lnTo>
                      <a:pt x="2373" y="4519"/>
                    </a:lnTo>
                    <a:lnTo>
                      <a:pt x="2384" y="4530"/>
                    </a:lnTo>
                    <a:lnTo>
                      <a:pt x="2488" y="4622"/>
                    </a:lnTo>
                    <a:lnTo>
                      <a:pt x="2588" y="4697"/>
                    </a:lnTo>
                    <a:lnTo>
                      <a:pt x="2691" y="4758"/>
                    </a:lnTo>
                    <a:lnTo>
                      <a:pt x="2795" y="4801"/>
                    </a:lnTo>
                    <a:lnTo>
                      <a:pt x="2895" y="4830"/>
                    </a:lnTo>
                    <a:lnTo>
                      <a:pt x="2994" y="4837"/>
                    </a:lnTo>
                    <a:lnTo>
                      <a:pt x="3055" y="4833"/>
                    </a:lnTo>
                    <a:lnTo>
                      <a:pt x="3119" y="4822"/>
                    </a:lnTo>
                    <a:lnTo>
                      <a:pt x="3212" y="4787"/>
                    </a:lnTo>
                    <a:lnTo>
                      <a:pt x="3298" y="4733"/>
                    </a:lnTo>
                    <a:lnTo>
                      <a:pt x="3376" y="4662"/>
                    </a:lnTo>
                    <a:lnTo>
                      <a:pt x="3448" y="4573"/>
                    </a:lnTo>
                    <a:lnTo>
                      <a:pt x="3512" y="4465"/>
                    </a:lnTo>
                    <a:lnTo>
                      <a:pt x="3569" y="4344"/>
                    </a:lnTo>
                    <a:lnTo>
                      <a:pt x="3615" y="4208"/>
                    </a:lnTo>
                    <a:lnTo>
                      <a:pt x="3619" y="4194"/>
                    </a:lnTo>
                    <a:lnTo>
                      <a:pt x="3633" y="4194"/>
                    </a:lnTo>
                    <a:lnTo>
                      <a:pt x="3748" y="4208"/>
                    </a:lnTo>
                    <a:lnTo>
                      <a:pt x="3851" y="4212"/>
                    </a:lnTo>
                    <a:lnTo>
                      <a:pt x="3969" y="4205"/>
                    </a:lnTo>
                    <a:lnTo>
                      <a:pt x="4076" y="4191"/>
                    </a:lnTo>
                    <a:lnTo>
                      <a:pt x="4176" y="4162"/>
                    </a:lnTo>
                    <a:lnTo>
                      <a:pt x="4261" y="4119"/>
                    </a:lnTo>
                    <a:lnTo>
                      <a:pt x="4340" y="4066"/>
                    </a:lnTo>
                    <a:lnTo>
                      <a:pt x="4404" y="4001"/>
                    </a:lnTo>
                    <a:lnTo>
                      <a:pt x="4454" y="3923"/>
                    </a:lnTo>
                    <a:lnTo>
                      <a:pt x="4493" y="3830"/>
                    </a:lnTo>
                    <a:lnTo>
                      <a:pt x="4515" y="3730"/>
                    </a:lnTo>
                    <a:lnTo>
                      <a:pt x="4522" y="3623"/>
                    </a:lnTo>
                    <a:lnTo>
                      <a:pt x="4515" y="3494"/>
                    </a:lnTo>
                    <a:lnTo>
                      <a:pt x="4486" y="3355"/>
                    </a:lnTo>
                    <a:lnTo>
                      <a:pt x="4444" y="3209"/>
                    </a:lnTo>
                    <a:lnTo>
                      <a:pt x="4440" y="3195"/>
                    </a:lnTo>
                    <a:lnTo>
                      <a:pt x="4451" y="3191"/>
                    </a:lnTo>
                    <a:lnTo>
                      <a:pt x="4576" y="3120"/>
                    </a:lnTo>
                    <a:lnTo>
                      <a:pt x="4686" y="3041"/>
                    </a:lnTo>
                    <a:lnTo>
                      <a:pt x="4775" y="2955"/>
                    </a:lnTo>
                    <a:lnTo>
                      <a:pt x="4850" y="2870"/>
                    </a:lnTo>
                    <a:lnTo>
                      <a:pt x="4908" y="2777"/>
                    </a:lnTo>
                    <a:lnTo>
                      <a:pt x="4943" y="2681"/>
                    </a:lnTo>
                    <a:lnTo>
                      <a:pt x="4957" y="2581"/>
                    </a:lnTo>
                    <a:lnTo>
                      <a:pt x="4961" y="2570"/>
                    </a:lnTo>
                    <a:lnTo>
                      <a:pt x="4961" y="2552"/>
                    </a:lnTo>
                    <a:lnTo>
                      <a:pt x="4947" y="2441"/>
                    </a:lnTo>
                    <a:lnTo>
                      <a:pt x="4911" y="2331"/>
                    </a:lnTo>
                    <a:lnTo>
                      <a:pt x="4847" y="2220"/>
                    </a:lnTo>
                    <a:lnTo>
                      <a:pt x="4765" y="2116"/>
                    </a:lnTo>
                    <a:lnTo>
                      <a:pt x="4658" y="2013"/>
                    </a:lnTo>
                    <a:lnTo>
                      <a:pt x="4529" y="1917"/>
                    </a:lnTo>
                    <a:lnTo>
                      <a:pt x="4515" y="1909"/>
                    </a:lnTo>
                    <a:lnTo>
                      <a:pt x="4522" y="1895"/>
                    </a:lnTo>
                    <a:lnTo>
                      <a:pt x="4579" y="1763"/>
                    </a:lnTo>
                    <a:lnTo>
                      <a:pt x="4622" y="1638"/>
                    </a:lnTo>
                    <a:lnTo>
                      <a:pt x="4647" y="1517"/>
                    </a:lnTo>
                    <a:lnTo>
                      <a:pt x="4654" y="1403"/>
                    </a:lnTo>
                    <a:lnTo>
                      <a:pt x="4651" y="1320"/>
                    </a:lnTo>
                    <a:lnTo>
                      <a:pt x="4636" y="1245"/>
                    </a:lnTo>
                    <a:lnTo>
                      <a:pt x="4611" y="1174"/>
                    </a:lnTo>
                    <a:lnTo>
                      <a:pt x="4576" y="1106"/>
                    </a:lnTo>
                    <a:lnTo>
                      <a:pt x="4515" y="1031"/>
                    </a:lnTo>
                    <a:lnTo>
                      <a:pt x="4440" y="967"/>
                    </a:lnTo>
                    <a:lnTo>
                      <a:pt x="4354" y="913"/>
                    </a:lnTo>
                    <a:lnTo>
                      <a:pt x="4251" y="871"/>
                    </a:lnTo>
                    <a:lnTo>
                      <a:pt x="4137" y="842"/>
                    </a:lnTo>
                    <a:lnTo>
                      <a:pt x="4012" y="828"/>
                    </a:lnTo>
                    <a:lnTo>
                      <a:pt x="3876" y="821"/>
                    </a:lnTo>
                    <a:lnTo>
                      <a:pt x="3822" y="821"/>
                    </a:lnTo>
                    <a:lnTo>
                      <a:pt x="3819" y="806"/>
                    </a:lnTo>
                    <a:lnTo>
                      <a:pt x="3787" y="667"/>
                    </a:lnTo>
                    <a:lnTo>
                      <a:pt x="3748" y="539"/>
                    </a:lnTo>
                    <a:lnTo>
                      <a:pt x="3698" y="428"/>
                    </a:lnTo>
                    <a:lnTo>
                      <a:pt x="3637" y="328"/>
                    </a:lnTo>
                    <a:lnTo>
                      <a:pt x="3566" y="249"/>
                    </a:lnTo>
                    <a:lnTo>
                      <a:pt x="3487" y="185"/>
                    </a:lnTo>
                    <a:lnTo>
                      <a:pt x="3398" y="139"/>
                    </a:lnTo>
                    <a:lnTo>
                      <a:pt x="3305" y="110"/>
                    </a:lnTo>
                    <a:lnTo>
                      <a:pt x="3212" y="103"/>
                    </a:lnTo>
                    <a:lnTo>
                      <a:pt x="3102" y="114"/>
                    </a:lnTo>
                    <a:lnTo>
                      <a:pt x="2987" y="142"/>
                    </a:lnTo>
                    <a:lnTo>
                      <a:pt x="2873" y="192"/>
                    </a:lnTo>
                    <a:lnTo>
                      <a:pt x="2752" y="260"/>
                    </a:lnTo>
                    <a:lnTo>
                      <a:pt x="2630" y="342"/>
                    </a:lnTo>
                    <a:lnTo>
                      <a:pt x="2620" y="349"/>
                    </a:lnTo>
                    <a:lnTo>
                      <a:pt x="2609" y="342"/>
                    </a:lnTo>
                    <a:lnTo>
                      <a:pt x="2506" y="249"/>
                    </a:lnTo>
                    <a:lnTo>
                      <a:pt x="2402" y="174"/>
                    </a:lnTo>
                    <a:lnTo>
                      <a:pt x="2298" y="110"/>
                    </a:lnTo>
                    <a:lnTo>
                      <a:pt x="2199" y="67"/>
                    </a:lnTo>
                    <a:lnTo>
                      <a:pt x="2095" y="42"/>
                    </a:lnTo>
                    <a:lnTo>
                      <a:pt x="1999" y="32"/>
                    </a:lnTo>
                    <a:close/>
                    <a:moveTo>
                      <a:pt x="1999" y="0"/>
                    </a:moveTo>
                    <a:lnTo>
                      <a:pt x="2102" y="10"/>
                    </a:lnTo>
                    <a:lnTo>
                      <a:pt x="2206" y="35"/>
                    </a:lnTo>
                    <a:lnTo>
                      <a:pt x="2309" y="78"/>
                    </a:lnTo>
                    <a:lnTo>
                      <a:pt x="2416" y="139"/>
                    </a:lnTo>
                    <a:lnTo>
                      <a:pt x="2520" y="217"/>
                    </a:lnTo>
                    <a:lnTo>
                      <a:pt x="2623" y="307"/>
                    </a:lnTo>
                    <a:lnTo>
                      <a:pt x="2745" y="224"/>
                    </a:lnTo>
                    <a:lnTo>
                      <a:pt x="2866" y="160"/>
                    </a:lnTo>
                    <a:lnTo>
                      <a:pt x="2984" y="110"/>
                    </a:lnTo>
                    <a:lnTo>
                      <a:pt x="3098" y="82"/>
                    </a:lnTo>
                    <a:lnTo>
                      <a:pt x="3212" y="71"/>
                    </a:lnTo>
                    <a:lnTo>
                      <a:pt x="3280" y="75"/>
                    </a:lnTo>
                    <a:lnTo>
                      <a:pt x="3344" y="85"/>
                    </a:lnTo>
                    <a:lnTo>
                      <a:pt x="3408" y="107"/>
                    </a:lnTo>
                    <a:lnTo>
                      <a:pt x="3491" y="150"/>
                    </a:lnTo>
                    <a:lnTo>
                      <a:pt x="3566" y="203"/>
                    </a:lnTo>
                    <a:lnTo>
                      <a:pt x="3633" y="274"/>
                    </a:lnTo>
                    <a:lnTo>
                      <a:pt x="3690" y="353"/>
                    </a:lnTo>
                    <a:lnTo>
                      <a:pt x="3744" y="446"/>
                    </a:lnTo>
                    <a:lnTo>
                      <a:pt x="3787" y="549"/>
                    </a:lnTo>
                    <a:lnTo>
                      <a:pt x="3819" y="664"/>
                    </a:lnTo>
                    <a:lnTo>
                      <a:pt x="3847" y="788"/>
                    </a:lnTo>
                    <a:lnTo>
                      <a:pt x="3876" y="788"/>
                    </a:lnTo>
                    <a:lnTo>
                      <a:pt x="3997" y="792"/>
                    </a:lnTo>
                    <a:lnTo>
                      <a:pt x="4112" y="806"/>
                    </a:lnTo>
                    <a:lnTo>
                      <a:pt x="4219" y="831"/>
                    </a:lnTo>
                    <a:lnTo>
                      <a:pt x="4315" y="863"/>
                    </a:lnTo>
                    <a:lnTo>
                      <a:pt x="4404" y="903"/>
                    </a:lnTo>
                    <a:lnTo>
                      <a:pt x="4483" y="956"/>
                    </a:lnTo>
                    <a:lnTo>
                      <a:pt x="4547" y="1017"/>
                    </a:lnTo>
                    <a:lnTo>
                      <a:pt x="4604" y="1088"/>
                    </a:lnTo>
                    <a:lnTo>
                      <a:pt x="4640" y="1160"/>
                    </a:lnTo>
                    <a:lnTo>
                      <a:pt x="4668" y="1235"/>
                    </a:lnTo>
                    <a:lnTo>
                      <a:pt x="4683" y="1317"/>
                    </a:lnTo>
                    <a:lnTo>
                      <a:pt x="4690" y="1403"/>
                    </a:lnTo>
                    <a:lnTo>
                      <a:pt x="4683" y="1517"/>
                    </a:lnTo>
                    <a:lnTo>
                      <a:pt x="4654" y="1638"/>
                    </a:lnTo>
                    <a:lnTo>
                      <a:pt x="4615" y="1767"/>
                    </a:lnTo>
                    <a:lnTo>
                      <a:pt x="4558" y="1899"/>
                    </a:lnTo>
                    <a:lnTo>
                      <a:pt x="4668" y="1981"/>
                    </a:lnTo>
                    <a:lnTo>
                      <a:pt x="4761" y="2070"/>
                    </a:lnTo>
                    <a:lnTo>
                      <a:pt x="4843" y="2159"/>
                    </a:lnTo>
                    <a:lnTo>
                      <a:pt x="4908" y="2256"/>
                    </a:lnTo>
                    <a:lnTo>
                      <a:pt x="4954" y="2352"/>
                    </a:lnTo>
                    <a:lnTo>
                      <a:pt x="4982" y="2452"/>
                    </a:lnTo>
                    <a:lnTo>
                      <a:pt x="4993" y="2552"/>
                    </a:lnTo>
                    <a:lnTo>
                      <a:pt x="4993" y="2584"/>
                    </a:lnTo>
                    <a:lnTo>
                      <a:pt x="4975" y="2688"/>
                    </a:lnTo>
                    <a:lnTo>
                      <a:pt x="4936" y="2788"/>
                    </a:lnTo>
                    <a:lnTo>
                      <a:pt x="4879" y="2884"/>
                    </a:lnTo>
                    <a:lnTo>
                      <a:pt x="4804" y="2973"/>
                    </a:lnTo>
                    <a:lnTo>
                      <a:pt x="4711" y="3059"/>
                    </a:lnTo>
                    <a:lnTo>
                      <a:pt x="4604" y="3137"/>
                    </a:lnTo>
                    <a:lnTo>
                      <a:pt x="4479" y="3212"/>
                    </a:lnTo>
                    <a:lnTo>
                      <a:pt x="4511" y="3319"/>
                    </a:lnTo>
                    <a:lnTo>
                      <a:pt x="4536" y="3427"/>
                    </a:lnTo>
                    <a:lnTo>
                      <a:pt x="4554" y="3527"/>
                    </a:lnTo>
                    <a:lnTo>
                      <a:pt x="4558" y="3623"/>
                    </a:lnTo>
                    <a:lnTo>
                      <a:pt x="4551" y="3737"/>
                    </a:lnTo>
                    <a:lnTo>
                      <a:pt x="4526" y="3841"/>
                    </a:lnTo>
                    <a:lnTo>
                      <a:pt x="4486" y="3937"/>
                    </a:lnTo>
                    <a:lnTo>
                      <a:pt x="4429" y="4023"/>
                    </a:lnTo>
                    <a:lnTo>
                      <a:pt x="4361" y="4091"/>
                    </a:lnTo>
                    <a:lnTo>
                      <a:pt x="4279" y="4148"/>
                    </a:lnTo>
                    <a:lnTo>
                      <a:pt x="4187" y="4191"/>
                    </a:lnTo>
                    <a:lnTo>
                      <a:pt x="4083" y="4219"/>
                    </a:lnTo>
                    <a:lnTo>
                      <a:pt x="3972" y="4237"/>
                    </a:lnTo>
                    <a:lnTo>
                      <a:pt x="3851" y="4244"/>
                    </a:lnTo>
                    <a:lnTo>
                      <a:pt x="3751" y="4241"/>
                    </a:lnTo>
                    <a:lnTo>
                      <a:pt x="3644" y="4230"/>
                    </a:lnTo>
                    <a:lnTo>
                      <a:pt x="3594" y="4365"/>
                    </a:lnTo>
                    <a:lnTo>
                      <a:pt x="3537" y="4487"/>
                    </a:lnTo>
                    <a:lnTo>
                      <a:pt x="3473" y="4594"/>
                    </a:lnTo>
                    <a:lnTo>
                      <a:pt x="3398" y="4687"/>
                    </a:lnTo>
                    <a:lnTo>
                      <a:pt x="3316" y="4762"/>
                    </a:lnTo>
                    <a:lnTo>
                      <a:pt x="3226" y="4819"/>
                    </a:lnTo>
                    <a:lnTo>
                      <a:pt x="3127" y="4855"/>
                    </a:lnTo>
                    <a:lnTo>
                      <a:pt x="3059" y="4869"/>
                    </a:lnTo>
                    <a:lnTo>
                      <a:pt x="2994" y="4872"/>
                    </a:lnTo>
                    <a:lnTo>
                      <a:pt x="2891" y="4862"/>
                    </a:lnTo>
                    <a:lnTo>
                      <a:pt x="2787" y="4837"/>
                    </a:lnTo>
                    <a:lnTo>
                      <a:pt x="2684" y="4790"/>
                    </a:lnTo>
                    <a:lnTo>
                      <a:pt x="2577" y="4730"/>
                    </a:lnTo>
                    <a:lnTo>
                      <a:pt x="2473" y="4655"/>
                    </a:lnTo>
                    <a:lnTo>
                      <a:pt x="2370" y="4562"/>
                    </a:lnTo>
                    <a:lnTo>
                      <a:pt x="2249" y="4644"/>
                    </a:lnTo>
                    <a:lnTo>
                      <a:pt x="2127" y="4708"/>
                    </a:lnTo>
                    <a:lnTo>
                      <a:pt x="2009" y="4758"/>
                    </a:lnTo>
                    <a:lnTo>
                      <a:pt x="1895" y="4787"/>
                    </a:lnTo>
                    <a:lnTo>
                      <a:pt x="1781" y="4797"/>
                    </a:lnTo>
                    <a:lnTo>
                      <a:pt x="1713" y="4794"/>
                    </a:lnTo>
                    <a:lnTo>
                      <a:pt x="1649" y="4783"/>
                    </a:lnTo>
                    <a:lnTo>
                      <a:pt x="1585" y="4762"/>
                    </a:lnTo>
                    <a:lnTo>
                      <a:pt x="1503" y="4722"/>
                    </a:lnTo>
                    <a:lnTo>
                      <a:pt x="1428" y="4665"/>
                    </a:lnTo>
                    <a:lnTo>
                      <a:pt x="1360" y="4597"/>
                    </a:lnTo>
                    <a:lnTo>
                      <a:pt x="1299" y="4515"/>
                    </a:lnTo>
                    <a:lnTo>
                      <a:pt x="1249" y="4423"/>
                    </a:lnTo>
                    <a:lnTo>
                      <a:pt x="1206" y="4319"/>
                    </a:lnTo>
                    <a:lnTo>
                      <a:pt x="1171" y="4205"/>
                    </a:lnTo>
                    <a:lnTo>
                      <a:pt x="1146" y="4080"/>
                    </a:lnTo>
                    <a:lnTo>
                      <a:pt x="1117" y="4080"/>
                    </a:lnTo>
                    <a:lnTo>
                      <a:pt x="996" y="4076"/>
                    </a:lnTo>
                    <a:lnTo>
                      <a:pt x="882" y="4062"/>
                    </a:lnTo>
                    <a:lnTo>
                      <a:pt x="774" y="4041"/>
                    </a:lnTo>
                    <a:lnTo>
                      <a:pt x="678" y="4008"/>
                    </a:lnTo>
                    <a:lnTo>
                      <a:pt x="589" y="3966"/>
                    </a:lnTo>
                    <a:lnTo>
                      <a:pt x="510" y="3916"/>
                    </a:lnTo>
                    <a:lnTo>
                      <a:pt x="446" y="3855"/>
                    </a:lnTo>
                    <a:lnTo>
                      <a:pt x="389" y="3784"/>
                    </a:lnTo>
                    <a:lnTo>
                      <a:pt x="350" y="3712"/>
                    </a:lnTo>
                    <a:lnTo>
                      <a:pt x="325" y="3634"/>
                    </a:lnTo>
                    <a:lnTo>
                      <a:pt x="307" y="3552"/>
                    </a:lnTo>
                    <a:lnTo>
                      <a:pt x="303" y="3466"/>
                    </a:lnTo>
                    <a:lnTo>
                      <a:pt x="311" y="3352"/>
                    </a:lnTo>
                    <a:lnTo>
                      <a:pt x="335" y="3230"/>
                    </a:lnTo>
                    <a:lnTo>
                      <a:pt x="378" y="3102"/>
                    </a:lnTo>
                    <a:lnTo>
                      <a:pt x="435" y="2973"/>
                    </a:lnTo>
                    <a:lnTo>
                      <a:pt x="325" y="2888"/>
                    </a:lnTo>
                    <a:lnTo>
                      <a:pt x="232" y="2802"/>
                    </a:lnTo>
                    <a:lnTo>
                      <a:pt x="150" y="2709"/>
                    </a:lnTo>
                    <a:lnTo>
                      <a:pt x="86" y="2616"/>
                    </a:lnTo>
                    <a:lnTo>
                      <a:pt x="39" y="2516"/>
                    </a:lnTo>
                    <a:lnTo>
                      <a:pt x="11" y="2416"/>
                    </a:lnTo>
                    <a:lnTo>
                      <a:pt x="0" y="2316"/>
                    </a:lnTo>
                    <a:lnTo>
                      <a:pt x="0" y="2288"/>
                    </a:lnTo>
                    <a:lnTo>
                      <a:pt x="18" y="2184"/>
                    </a:lnTo>
                    <a:lnTo>
                      <a:pt x="54" y="2084"/>
                    </a:lnTo>
                    <a:lnTo>
                      <a:pt x="111" y="1988"/>
                    </a:lnTo>
                    <a:lnTo>
                      <a:pt x="186" y="1895"/>
                    </a:lnTo>
                    <a:lnTo>
                      <a:pt x="282" y="1809"/>
                    </a:lnTo>
                    <a:lnTo>
                      <a:pt x="389" y="1731"/>
                    </a:lnTo>
                    <a:lnTo>
                      <a:pt x="514" y="1656"/>
                    </a:lnTo>
                    <a:lnTo>
                      <a:pt x="482" y="1549"/>
                    </a:lnTo>
                    <a:lnTo>
                      <a:pt x="457" y="1442"/>
                    </a:lnTo>
                    <a:lnTo>
                      <a:pt x="439" y="1342"/>
                    </a:lnTo>
                    <a:lnTo>
                      <a:pt x="435" y="1245"/>
                    </a:lnTo>
                    <a:lnTo>
                      <a:pt x="439" y="1156"/>
                    </a:lnTo>
                    <a:lnTo>
                      <a:pt x="457" y="1071"/>
                    </a:lnTo>
                    <a:lnTo>
                      <a:pt x="482" y="988"/>
                    </a:lnTo>
                    <a:lnTo>
                      <a:pt x="518" y="917"/>
                    </a:lnTo>
                    <a:lnTo>
                      <a:pt x="564" y="849"/>
                    </a:lnTo>
                    <a:lnTo>
                      <a:pt x="632" y="778"/>
                    </a:lnTo>
                    <a:lnTo>
                      <a:pt x="714" y="724"/>
                    </a:lnTo>
                    <a:lnTo>
                      <a:pt x="807" y="678"/>
                    </a:lnTo>
                    <a:lnTo>
                      <a:pt x="910" y="649"/>
                    </a:lnTo>
                    <a:lnTo>
                      <a:pt x="1021" y="631"/>
                    </a:lnTo>
                    <a:lnTo>
                      <a:pt x="1142" y="624"/>
                    </a:lnTo>
                    <a:lnTo>
                      <a:pt x="1242" y="628"/>
                    </a:lnTo>
                    <a:lnTo>
                      <a:pt x="1349" y="639"/>
                    </a:lnTo>
                    <a:lnTo>
                      <a:pt x="1392" y="521"/>
                    </a:lnTo>
                    <a:lnTo>
                      <a:pt x="1438" y="410"/>
                    </a:lnTo>
                    <a:lnTo>
                      <a:pt x="1495" y="314"/>
                    </a:lnTo>
                    <a:lnTo>
                      <a:pt x="1556" y="224"/>
                    </a:lnTo>
                    <a:lnTo>
                      <a:pt x="1624" y="153"/>
                    </a:lnTo>
                    <a:lnTo>
                      <a:pt x="1699" y="92"/>
                    </a:lnTo>
                    <a:lnTo>
                      <a:pt x="1777" y="46"/>
                    </a:lnTo>
                    <a:lnTo>
                      <a:pt x="1867" y="14"/>
                    </a:lnTo>
                    <a:lnTo>
                      <a:pt x="1931" y="3"/>
                    </a:lnTo>
                    <a:lnTo>
                      <a:pt x="19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9FBDDD3E-7E53-423A-9E59-5D261B1E5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8112" y="1055836"/>
                <a:ext cx="2147219" cy="2095437"/>
              </a:xfrm>
              <a:custGeom>
                <a:avLst/>
                <a:gdLst/>
                <a:ahLst/>
                <a:cxnLst>
                  <a:cxn ang="0">
                    <a:pos x="1942" y="25"/>
                  </a:cxn>
                  <a:cxn ang="0">
                    <a:pos x="2235" y="193"/>
                  </a:cxn>
                  <a:cxn ang="0">
                    <a:pos x="2542" y="146"/>
                  </a:cxn>
                  <a:cxn ang="0">
                    <a:pos x="2845" y="61"/>
                  </a:cxn>
                  <a:cxn ang="0">
                    <a:pos x="3113" y="136"/>
                  </a:cxn>
                  <a:cxn ang="0">
                    <a:pos x="3305" y="360"/>
                  </a:cxn>
                  <a:cxn ang="0">
                    <a:pos x="3416" y="707"/>
                  </a:cxn>
                  <a:cxn ang="0">
                    <a:pos x="3776" y="750"/>
                  </a:cxn>
                  <a:cxn ang="0">
                    <a:pos x="4033" y="892"/>
                  </a:cxn>
                  <a:cxn ang="0">
                    <a:pos x="4158" y="1142"/>
                  </a:cxn>
                  <a:cxn ang="0">
                    <a:pos x="4133" y="1453"/>
                  </a:cxn>
                  <a:cxn ang="0">
                    <a:pos x="4166" y="1781"/>
                  </a:cxn>
                  <a:cxn ang="0">
                    <a:pos x="4398" y="2081"/>
                  </a:cxn>
                  <a:cxn ang="0">
                    <a:pos x="4422" y="2388"/>
                  </a:cxn>
                  <a:cxn ang="0">
                    <a:pos x="4269" y="2642"/>
                  </a:cxn>
                  <a:cxn ang="0">
                    <a:pos x="3976" y="2852"/>
                  </a:cxn>
                  <a:cxn ang="0">
                    <a:pos x="4048" y="3209"/>
                  </a:cxn>
                  <a:cxn ang="0">
                    <a:pos x="3987" y="3495"/>
                  </a:cxn>
                  <a:cxn ang="0">
                    <a:pos x="3791" y="3691"/>
                  </a:cxn>
                  <a:cxn ang="0">
                    <a:pos x="3487" y="3770"/>
                  </a:cxn>
                  <a:cxn ang="0">
                    <a:pos x="3191" y="3877"/>
                  </a:cxn>
                  <a:cxn ang="0">
                    <a:pos x="3020" y="4166"/>
                  </a:cxn>
                  <a:cxn ang="0">
                    <a:pos x="2777" y="4316"/>
                  </a:cxn>
                  <a:cxn ang="0">
                    <a:pos x="2495" y="4302"/>
                  </a:cxn>
                  <a:cxn ang="0">
                    <a:pos x="2203" y="4134"/>
                  </a:cxn>
                  <a:cxn ang="0">
                    <a:pos x="1896" y="4180"/>
                  </a:cxn>
                  <a:cxn ang="0">
                    <a:pos x="1592" y="4266"/>
                  </a:cxn>
                  <a:cxn ang="0">
                    <a:pos x="1325" y="4191"/>
                  </a:cxn>
                  <a:cxn ang="0">
                    <a:pos x="1132" y="3970"/>
                  </a:cxn>
                  <a:cxn ang="0">
                    <a:pos x="1021" y="3623"/>
                  </a:cxn>
                  <a:cxn ang="0">
                    <a:pos x="661" y="3580"/>
                  </a:cxn>
                  <a:cxn ang="0">
                    <a:pos x="404" y="3434"/>
                  </a:cxn>
                  <a:cxn ang="0">
                    <a:pos x="279" y="3188"/>
                  </a:cxn>
                  <a:cxn ang="0">
                    <a:pos x="304" y="2874"/>
                  </a:cxn>
                  <a:cxn ang="0">
                    <a:pos x="272" y="2545"/>
                  </a:cxn>
                  <a:cxn ang="0">
                    <a:pos x="40" y="2245"/>
                  </a:cxn>
                  <a:cxn ang="0">
                    <a:pos x="15" y="1938"/>
                  </a:cxn>
                  <a:cxn ang="0">
                    <a:pos x="168" y="1685"/>
                  </a:cxn>
                  <a:cxn ang="0">
                    <a:pos x="461" y="1474"/>
                  </a:cxn>
                  <a:cxn ang="0">
                    <a:pos x="389" y="1117"/>
                  </a:cxn>
                  <a:cxn ang="0">
                    <a:pos x="450" y="832"/>
                  </a:cxn>
                  <a:cxn ang="0">
                    <a:pos x="646" y="635"/>
                  </a:cxn>
                  <a:cxn ang="0">
                    <a:pos x="950" y="560"/>
                  </a:cxn>
                  <a:cxn ang="0">
                    <a:pos x="1246" y="450"/>
                  </a:cxn>
                  <a:cxn ang="0">
                    <a:pos x="1417" y="161"/>
                  </a:cxn>
                  <a:cxn ang="0">
                    <a:pos x="1656" y="14"/>
                  </a:cxn>
                </a:cxnLst>
                <a:rect l="0" t="0" r="r" b="b"/>
                <a:pathLst>
                  <a:path w="4437" h="4330">
                    <a:moveTo>
                      <a:pt x="1749" y="0"/>
                    </a:moveTo>
                    <a:lnTo>
                      <a:pt x="1846" y="3"/>
                    </a:lnTo>
                    <a:lnTo>
                      <a:pt x="1942" y="25"/>
                    </a:lnTo>
                    <a:lnTo>
                      <a:pt x="2038" y="64"/>
                    </a:lnTo>
                    <a:lnTo>
                      <a:pt x="2135" y="121"/>
                    </a:lnTo>
                    <a:lnTo>
                      <a:pt x="2235" y="193"/>
                    </a:lnTo>
                    <a:lnTo>
                      <a:pt x="2331" y="278"/>
                    </a:lnTo>
                    <a:lnTo>
                      <a:pt x="2438" y="203"/>
                    </a:lnTo>
                    <a:lnTo>
                      <a:pt x="2542" y="146"/>
                    </a:lnTo>
                    <a:lnTo>
                      <a:pt x="2649" y="100"/>
                    </a:lnTo>
                    <a:lnTo>
                      <a:pt x="2749" y="75"/>
                    </a:lnTo>
                    <a:lnTo>
                      <a:pt x="2845" y="61"/>
                    </a:lnTo>
                    <a:lnTo>
                      <a:pt x="2941" y="68"/>
                    </a:lnTo>
                    <a:lnTo>
                      <a:pt x="3031" y="93"/>
                    </a:lnTo>
                    <a:lnTo>
                      <a:pt x="3113" y="136"/>
                    </a:lnTo>
                    <a:lnTo>
                      <a:pt x="3188" y="196"/>
                    </a:lnTo>
                    <a:lnTo>
                      <a:pt x="3252" y="271"/>
                    </a:lnTo>
                    <a:lnTo>
                      <a:pt x="3305" y="360"/>
                    </a:lnTo>
                    <a:lnTo>
                      <a:pt x="3352" y="464"/>
                    </a:lnTo>
                    <a:lnTo>
                      <a:pt x="3387" y="578"/>
                    </a:lnTo>
                    <a:lnTo>
                      <a:pt x="3416" y="707"/>
                    </a:lnTo>
                    <a:lnTo>
                      <a:pt x="3544" y="710"/>
                    </a:lnTo>
                    <a:lnTo>
                      <a:pt x="3666" y="725"/>
                    </a:lnTo>
                    <a:lnTo>
                      <a:pt x="3776" y="750"/>
                    </a:lnTo>
                    <a:lnTo>
                      <a:pt x="3873" y="785"/>
                    </a:lnTo>
                    <a:lnTo>
                      <a:pt x="3959" y="832"/>
                    </a:lnTo>
                    <a:lnTo>
                      <a:pt x="4033" y="892"/>
                    </a:lnTo>
                    <a:lnTo>
                      <a:pt x="4091" y="967"/>
                    </a:lnTo>
                    <a:lnTo>
                      <a:pt x="4133" y="1049"/>
                    </a:lnTo>
                    <a:lnTo>
                      <a:pt x="4158" y="1142"/>
                    </a:lnTo>
                    <a:lnTo>
                      <a:pt x="4166" y="1239"/>
                    </a:lnTo>
                    <a:lnTo>
                      <a:pt x="4158" y="1342"/>
                    </a:lnTo>
                    <a:lnTo>
                      <a:pt x="4133" y="1453"/>
                    </a:lnTo>
                    <a:lnTo>
                      <a:pt x="4098" y="1571"/>
                    </a:lnTo>
                    <a:lnTo>
                      <a:pt x="4044" y="1688"/>
                    </a:lnTo>
                    <a:lnTo>
                      <a:pt x="4166" y="1781"/>
                    </a:lnTo>
                    <a:lnTo>
                      <a:pt x="4265" y="1878"/>
                    </a:lnTo>
                    <a:lnTo>
                      <a:pt x="4344" y="1978"/>
                    </a:lnTo>
                    <a:lnTo>
                      <a:pt x="4398" y="2081"/>
                    </a:lnTo>
                    <a:lnTo>
                      <a:pt x="4430" y="2188"/>
                    </a:lnTo>
                    <a:lnTo>
                      <a:pt x="4437" y="2295"/>
                    </a:lnTo>
                    <a:lnTo>
                      <a:pt x="4422" y="2388"/>
                    </a:lnTo>
                    <a:lnTo>
                      <a:pt x="4387" y="2474"/>
                    </a:lnTo>
                    <a:lnTo>
                      <a:pt x="4337" y="2559"/>
                    </a:lnTo>
                    <a:lnTo>
                      <a:pt x="4269" y="2642"/>
                    </a:lnTo>
                    <a:lnTo>
                      <a:pt x="4187" y="2717"/>
                    </a:lnTo>
                    <a:lnTo>
                      <a:pt x="4087" y="2788"/>
                    </a:lnTo>
                    <a:lnTo>
                      <a:pt x="3976" y="2852"/>
                    </a:lnTo>
                    <a:lnTo>
                      <a:pt x="4016" y="2977"/>
                    </a:lnTo>
                    <a:lnTo>
                      <a:pt x="4037" y="3095"/>
                    </a:lnTo>
                    <a:lnTo>
                      <a:pt x="4048" y="3209"/>
                    </a:lnTo>
                    <a:lnTo>
                      <a:pt x="4041" y="3313"/>
                    </a:lnTo>
                    <a:lnTo>
                      <a:pt x="4023" y="3409"/>
                    </a:lnTo>
                    <a:lnTo>
                      <a:pt x="3987" y="3495"/>
                    </a:lnTo>
                    <a:lnTo>
                      <a:pt x="3937" y="3573"/>
                    </a:lnTo>
                    <a:lnTo>
                      <a:pt x="3869" y="3641"/>
                    </a:lnTo>
                    <a:lnTo>
                      <a:pt x="3791" y="3691"/>
                    </a:lnTo>
                    <a:lnTo>
                      <a:pt x="3702" y="3730"/>
                    </a:lnTo>
                    <a:lnTo>
                      <a:pt x="3598" y="3755"/>
                    </a:lnTo>
                    <a:lnTo>
                      <a:pt x="3487" y="3770"/>
                    </a:lnTo>
                    <a:lnTo>
                      <a:pt x="3366" y="3766"/>
                    </a:lnTo>
                    <a:lnTo>
                      <a:pt x="3234" y="3755"/>
                    </a:lnTo>
                    <a:lnTo>
                      <a:pt x="3191" y="3877"/>
                    </a:lnTo>
                    <a:lnTo>
                      <a:pt x="3141" y="3987"/>
                    </a:lnTo>
                    <a:lnTo>
                      <a:pt x="3084" y="4084"/>
                    </a:lnTo>
                    <a:lnTo>
                      <a:pt x="3020" y="4166"/>
                    </a:lnTo>
                    <a:lnTo>
                      <a:pt x="2945" y="4234"/>
                    </a:lnTo>
                    <a:lnTo>
                      <a:pt x="2866" y="4284"/>
                    </a:lnTo>
                    <a:lnTo>
                      <a:pt x="2777" y="4316"/>
                    </a:lnTo>
                    <a:lnTo>
                      <a:pt x="2684" y="4330"/>
                    </a:lnTo>
                    <a:lnTo>
                      <a:pt x="2592" y="4323"/>
                    </a:lnTo>
                    <a:lnTo>
                      <a:pt x="2495" y="4302"/>
                    </a:lnTo>
                    <a:lnTo>
                      <a:pt x="2399" y="4262"/>
                    </a:lnTo>
                    <a:lnTo>
                      <a:pt x="2302" y="4205"/>
                    </a:lnTo>
                    <a:lnTo>
                      <a:pt x="2203" y="4134"/>
                    </a:lnTo>
                    <a:lnTo>
                      <a:pt x="2106" y="4048"/>
                    </a:lnTo>
                    <a:lnTo>
                      <a:pt x="1999" y="4123"/>
                    </a:lnTo>
                    <a:lnTo>
                      <a:pt x="1896" y="4180"/>
                    </a:lnTo>
                    <a:lnTo>
                      <a:pt x="1789" y="4227"/>
                    </a:lnTo>
                    <a:lnTo>
                      <a:pt x="1689" y="4252"/>
                    </a:lnTo>
                    <a:lnTo>
                      <a:pt x="1592" y="4266"/>
                    </a:lnTo>
                    <a:lnTo>
                      <a:pt x="1496" y="4259"/>
                    </a:lnTo>
                    <a:lnTo>
                      <a:pt x="1407" y="4234"/>
                    </a:lnTo>
                    <a:lnTo>
                      <a:pt x="1325" y="4191"/>
                    </a:lnTo>
                    <a:lnTo>
                      <a:pt x="1250" y="4134"/>
                    </a:lnTo>
                    <a:lnTo>
                      <a:pt x="1185" y="4059"/>
                    </a:lnTo>
                    <a:lnTo>
                      <a:pt x="1132" y="3970"/>
                    </a:lnTo>
                    <a:lnTo>
                      <a:pt x="1085" y="3866"/>
                    </a:lnTo>
                    <a:lnTo>
                      <a:pt x="1050" y="3752"/>
                    </a:lnTo>
                    <a:lnTo>
                      <a:pt x="1021" y="3623"/>
                    </a:lnTo>
                    <a:lnTo>
                      <a:pt x="893" y="3620"/>
                    </a:lnTo>
                    <a:lnTo>
                      <a:pt x="771" y="3605"/>
                    </a:lnTo>
                    <a:lnTo>
                      <a:pt x="661" y="3580"/>
                    </a:lnTo>
                    <a:lnTo>
                      <a:pt x="564" y="3545"/>
                    </a:lnTo>
                    <a:lnTo>
                      <a:pt x="479" y="3495"/>
                    </a:lnTo>
                    <a:lnTo>
                      <a:pt x="404" y="3434"/>
                    </a:lnTo>
                    <a:lnTo>
                      <a:pt x="347" y="3363"/>
                    </a:lnTo>
                    <a:lnTo>
                      <a:pt x="304" y="3281"/>
                    </a:lnTo>
                    <a:lnTo>
                      <a:pt x="279" y="3188"/>
                    </a:lnTo>
                    <a:lnTo>
                      <a:pt x="272" y="3088"/>
                    </a:lnTo>
                    <a:lnTo>
                      <a:pt x="279" y="2984"/>
                    </a:lnTo>
                    <a:lnTo>
                      <a:pt x="304" y="2874"/>
                    </a:lnTo>
                    <a:lnTo>
                      <a:pt x="339" y="2759"/>
                    </a:lnTo>
                    <a:lnTo>
                      <a:pt x="393" y="2638"/>
                    </a:lnTo>
                    <a:lnTo>
                      <a:pt x="272" y="2545"/>
                    </a:lnTo>
                    <a:lnTo>
                      <a:pt x="172" y="2449"/>
                    </a:lnTo>
                    <a:lnTo>
                      <a:pt x="93" y="2349"/>
                    </a:lnTo>
                    <a:lnTo>
                      <a:pt x="40" y="2245"/>
                    </a:lnTo>
                    <a:lnTo>
                      <a:pt x="8" y="2138"/>
                    </a:lnTo>
                    <a:lnTo>
                      <a:pt x="0" y="2031"/>
                    </a:lnTo>
                    <a:lnTo>
                      <a:pt x="15" y="1938"/>
                    </a:lnTo>
                    <a:lnTo>
                      <a:pt x="50" y="1853"/>
                    </a:lnTo>
                    <a:lnTo>
                      <a:pt x="100" y="1767"/>
                    </a:lnTo>
                    <a:lnTo>
                      <a:pt x="168" y="1685"/>
                    </a:lnTo>
                    <a:lnTo>
                      <a:pt x="250" y="1610"/>
                    </a:lnTo>
                    <a:lnTo>
                      <a:pt x="350" y="1538"/>
                    </a:lnTo>
                    <a:lnTo>
                      <a:pt x="461" y="1474"/>
                    </a:lnTo>
                    <a:lnTo>
                      <a:pt x="422" y="1349"/>
                    </a:lnTo>
                    <a:lnTo>
                      <a:pt x="400" y="1231"/>
                    </a:lnTo>
                    <a:lnTo>
                      <a:pt x="389" y="1117"/>
                    </a:lnTo>
                    <a:lnTo>
                      <a:pt x="397" y="1014"/>
                    </a:lnTo>
                    <a:lnTo>
                      <a:pt x="414" y="917"/>
                    </a:lnTo>
                    <a:lnTo>
                      <a:pt x="450" y="832"/>
                    </a:lnTo>
                    <a:lnTo>
                      <a:pt x="500" y="753"/>
                    </a:lnTo>
                    <a:lnTo>
                      <a:pt x="568" y="689"/>
                    </a:lnTo>
                    <a:lnTo>
                      <a:pt x="646" y="635"/>
                    </a:lnTo>
                    <a:lnTo>
                      <a:pt x="736" y="596"/>
                    </a:lnTo>
                    <a:lnTo>
                      <a:pt x="839" y="571"/>
                    </a:lnTo>
                    <a:lnTo>
                      <a:pt x="950" y="560"/>
                    </a:lnTo>
                    <a:lnTo>
                      <a:pt x="1071" y="560"/>
                    </a:lnTo>
                    <a:lnTo>
                      <a:pt x="1203" y="575"/>
                    </a:lnTo>
                    <a:lnTo>
                      <a:pt x="1246" y="450"/>
                    </a:lnTo>
                    <a:lnTo>
                      <a:pt x="1296" y="339"/>
                    </a:lnTo>
                    <a:lnTo>
                      <a:pt x="1353" y="243"/>
                    </a:lnTo>
                    <a:lnTo>
                      <a:pt x="1417" y="161"/>
                    </a:lnTo>
                    <a:lnTo>
                      <a:pt x="1489" y="96"/>
                    </a:lnTo>
                    <a:lnTo>
                      <a:pt x="1571" y="46"/>
                    </a:lnTo>
                    <a:lnTo>
                      <a:pt x="1656" y="14"/>
                    </a:lnTo>
                    <a:lnTo>
                      <a:pt x="174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4">
              <a:extLst>
                <a:ext uri="{FF2B5EF4-FFF2-40B4-BE49-F238E27FC236}">
                  <a16:creationId xmlns:a16="http://schemas.microsoft.com/office/drawing/2014/main" id="{C8464735-7DC4-496D-9B9B-85F3EC5D4E03}"/>
                </a:ext>
              </a:extLst>
            </p:cNvPr>
            <p:cNvGrpSpPr/>
            <p:nvPr/>
          </p:nvGrpSpPr>
          <p:grpSpPr>
            <a:xfrm>
              <a:off x="1769112" y="3726182"/>
              <a:ext cx="1382303" cy="1336447"/>
              <a:chOff x="2160185" y="3098894"/>
              <a:chExt cx="2054625" cy="2004832"/>
            </a:xfr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rgbClr val="3279B8"/>
                </a:gs>
                <a:gs pos="83000">
                  <a:srgbClr val="3279B8"/>
                </a:gs>
                <a:gs pos="100000">
                  <a:srgbClr val="0057A3"/>
                </a:gs>
              </a:gsLst>
              <a:lin ang="13500000" scaled="1"/>
            </a:gradFill>
          </p:grpSpPr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0B5AD83C-4E92-470E-87E7-D53063D30C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21129250">
                <a:off x="2160185" y="3098894"/>
                <a:ext cx="2054625" cy="2004832"/>
              </a:xfrm>
              <a:custGeom>
                <a:avLst/>
                <a:gdLst/>
                <a:ahLst/>
                <a:cxnLst>
                  <a:cxn ang="0">
                    <a:pos x="1613" y="210"/>
                  </a:cxn>
                  <a:cxn ang="0">
                    <a:pos x="1360" y="674"/>
                  </a:cxn>
                  <a:cxn ang="0">
                    <a:pos x="732" y="749"/>
                  </a:cxn>
                  <a:cxn ang="0">
                    <a:pos x="468" y="1245"/>
                  </a:cxn>
                  <a:cxn ang="0">
                    <a:pos x="543" y="1681"/>
                  </a:cxn>
                  <a:cxn ang="0">
                    <a:pos x="50" y="2188"/>
                  </a:cxn>
                  <a:cxn ang="0">
                    <a:pos x="228" y="2752"/>
                  </a:cxn>
                  <a:cxn ang="0">
                    <a:pos x="343" y="3352"/>
                  </a:cxn>
                  <a:cxn ang="0">
                    <a:pos x="478" y="3841"/>
                  </a:cxn>
                  <a:cxn ang="0">
                    <a:pos x="1117" y="4048"/>
                  </a:cxn>
                  <a:cxn ang="0">
                    <a:pos x="1356" y="4540"/>
                  </a:cxn>
                  <a:cxn ang="0">
                    <a:pos x="1892" y="4755"/>
                  </a:cxn>
                  <a:cxn ang="0">
                    <a:pos x="2384" y="4530"/>
                  </a:cxn>
                  <a:cxn ang="0">
                    <a:pos x="2994" y="4837"/>
                  </a:cxn>
                  <a:cxn ang="0">
                    <a:pos x="3448" y="4573"/>
                  </a:cxn>
                  <a:cxn ang="0">
                    <a:pos x="3748" y="4208"/>
                  </a:cxn>
                  <a:cxn ang="0">
                    <a:pos x="4340" y="4066"/>
                  </a:cxn>
                  <a:cxn ang="0">
                    <a:pos x="4515" y="3494"/>
                  </a:cxn>
                  <a:cxn ang="0">
                    <a:pos x="4686" y="3041"/>
                  </a:cxn>
                  <a:cxn ang="0">
                    <a:pos x="4961" y="2570"/>
                  </a:cxn>
                  <a:cxn ang="0">
                    <a:pos x="4658" y="2013"/>
                  </a:cxn>
                  <a:cxn ang="0">
                    <a:pos x="4647" y="1517"/>
                  </a:cxn>
                  <a:cxn ang="0">
                    <a:pos x="4515" y="1031"/>
                  </a:cxn>
                  <a:cxn ang="0">
                    <a:pos x="3876" y="821"/>
                  </a:cxn>
                  <a:cxn ang="0">
                    <a:pos x="3637" y="328"/>
                  </a:cxn>
                  <a:cxn ang="0">
                    <a:pos x="3102" y="114"/>
                  </a:cxn>
                  <a:cxn ang="0">
                    <a:pos x="2609" y="342"/>
                  </a:cxn>
                  <a:cxn ang="0">
                    <a:pos x="1999" y="32"/>
                  </a:cxn>
                  <a:cxn ang="0">
                    <a:pos x="2520" y="217"/>
                  </a:cxn>
                  <a:cxn ang="0">
                    <a:pos x="3212" y="71"/>
                  </a:cxn>
                  <a:cxn ang="0">
                    <a:pos x="3633" y="274"/>
                  </a:cxn>
                  <a:cxn ang="0">
                    <a:pos x="3876" y="788"/>
                  </a:cxn>
                  <a:cxn ang="0">
                    <a:pos x="4483" y="956"/>
                  </a:cxn>
                  <a:cxn ang="0">
                    <a:pos x="4690" y="1403"/>
                  </a:cxn>
                  <a:cxn ang="0">
                    <a:pos x="4761" y="2070"/>
                  </a:cxn>
                  <a:cxn ang="0">
                    <a:pos x="4993" y="2584"/>
                  </a:cxn>
                  <a:cxn ang="0">
                    <a:pos x="4604" y="3137"/>
                  </a:cxn>
                  <a:cxn ang="0">
                    <a:pos x="4551" y="3737"/>
                  </a:cxn>
                  <a:cxn ang="0">
                    <a:pos x="4187" y="4191"/>
                  </a:cxn>
                  <a:cxn ang="0">
                    <a:pos x="3594" y="4365"/>
                  </a:cxn>
                  <a:cxn ang="0">
                    <a:pos x="3127" y="4855"/>
                  </a:cxn>
                  <a:cxn ang="0">
                    <a:pos x="2577" y="4730"/>
                  </a:cxn>
                  <a:cxn ang="0">
                    <a:pos x="1895" y="4787"/>
                  </a:cxn>
                  <a:cxn ang="0">
                    <a:pos x="1428" y="4665"/>
                  </a:cxn>
                  <a:cxn ang="0">
                    <a:pos x="1146" y="4080"/>
                  </a:cxn>
                  <a:cxn ang="0">
                    <a:pos x="589" y="3966"/>
                  </a:cxn>
                  <a:cxn ang="0">
                    <a:pos x="307" y="3552"/>
                  </a:cxn>
                  <a:cxn ang="0">
                    <a:pos x="325" y="2888"/>
                  </a:cxn>
                  <a:cxn ang="0">
                    <a:pos x="0" y="2316"/>
                  </a:cxn>
                  <a:cxn ang="0">
                    <a:pos x="282" y="1809"/>
                  </a:cxn>
                  <a:cxn ang="0">
                    <a:pos x="435" y="1245"/>
                  </a:cxn>
                  <a:cxn ang="0">
                    <a:pos x="632" y="778"/>
                  </a:cxn>
                  <a:cxn ang="0">
                    <a:pos x="1242" y="628"/>
                  </a:cxn>
                  <a:cxn ang="0">
                    <a:pos x="1624" y="153"/>
                  </a:cxn>
                </a:cxnLst>
                <a:rect l="0" t="0" r="r" b="b"/>
                <a:pathLst>
                  <a:path w="4993" h="4872">
                    <a:moveTo>
                      <a:pt x="1999" y="32"/>
                    </a:moveTo>
                    <a:lnTo>
                      <a:pt x="1934" y="35"/>
                    </a:lnTo>
                    <a:lnTo>
                      <a:pt x="1874" y="46"/>
                    </a:lnTo>
                    <a:lnTo>
                      <a:pt x="1781" y="82"/>
                    </a:lnTo>
                    <a:lnTo>
                      <a:pt x="1692" y="135"/>
                    </a:lnTo>
                    <a:lnTo>
                      <a:pt x="1613" y="210"/>
                    </a:lnTo>
                    <a:lnTo>
                      <a:pt x="1542" y="299"/>
                    </a:lnTo>
                    <a:lnTo>
                      <a:pt x="1481" y="407"/>
                    </a:lnTo>
                    <a:lnTo>
                      <a:pt x="1424" y="528"/>
                    </a:lnTo>
                    <a:lnTo>
                      <a:pt x="1378" y="664"/>
                    </a:lnTo>
                    <a:lnTo>
                      <a:pt x="1371" y="678"/>
                    </a:lnTo>
                    <a:lnTo>
                      <a:pt x="1360" y="674"/>
                    </a:lnTo>
                    <a:lnTo>
                      <a:pt x="1246" y="660"/>
                    </a:lnTo>
                    <a:lnTo>
                      <a:pt x="1142" y="656"/>
                    </a:lnTo>
                    <a:lnTo>
                      <a:pt x="1024" y="664"/>
                    </a:lnTo>
                    <a:lnTo>
                      <a:pt x="917" y="681"/>
                    </a:lnTo>
                    <a:lnTo>
                      <a:pt x="817" y="710"/>
                    </a:lnTo>
                    <a:lnTo>
                      <a:pt x="732" y="749"/>
                    </a:lnTo>
                    <a:lnTo>
                      <a:pt x="653" y="803"/>
                    </a:lnTo>
                    <a:lnTo>
                      <a:pt x="589" y="867"/>
                    </a:lnTo>
                    <a:lnTo>
                      <a:pt x="535" y="946"/>
                    </a:lnTo>
                    <a:lnTo>
                      <a:pt x="500" y="1038"/>
                    </a:lnTo>
                    <a:lnTo>
                      <a:pt x="475" y="1138"/>
                    </a:lnTo>
                    <a:lnTo>
                      <a:pt x="468" y="1245"/>
                    </a:lnTo>
                    <a:lnTo>
                      <a:pt x="471" y="1342"/>
                    </a:lnTo>
                    <a:lnTo>
                      <a:pt x="489" y="1442"/>
                    </a:lnTo>
                    <a:lnTo>
                      <a:pt x="514" y="1549"/>
                    </a:lnTo>
                    <a:lnTo>
                      <a:pt x="550" y="1660"/>
                    </a:lnTo>
                    <a:lnTo>
                      <a:pt x="553" y="1674"/>
                    </a:lnTo>
                    <a:lnTo>
                      <a:pt x="543" y="1681"/>
                    </a:lnTo>
                    <a:lnTo>
                      <a:pt x="418" y="1752"/>
                    </a:lnTo>
                    <a:lnTo>
                      <a:pt x="307" y="1831"/>
                    </a:lnTo>
                    <a:lnTo>
                      <a:pt x="214" y="1913"/>
                    </a:lnTo>
                    <a:lnTo>
                      <a:pt x="143" y="2002"/>
                    </a:lnTo>
                    <a:lnTo>
                      <a:pt x="86" y="2091"/>
                    </a:lnTo>
                    <a:lnTo>
                      <a:pt x="50" y="2188"/>
                    </a:lnTo>
                    <a:lnTo>
                      <a:pt x="32" y="2288"/>
                    </a:lnTo>
                    <a:lnTo>
                      <a:pt x="32" y="2316"/>
                    </a:lnTo>
                    <a:lnTo>
                      <a:pt x="46" y="2427"/>
                    </a:lnTo>
                    <a:lnTo>
                      <a:pt x="82" y="2538"/>
                    </a:lnTo>
                    <a:lnTo>
                      <a:pt x="146" y="2648"/>
                    </a:lnTo>
                    <a:lnTo>
                      <a:pt x="228" y="2752"/>
                    </a:lnTo>
                    <a:lnTo>
                      <a:pt x="335" y="2855"/>
                    </a:lnTo>
                    <a:lnTo>
                      <a:pt x="478" y="2963"/>
                    </a:lnTo>
                    <a:lnTo>
                      <a:pt x="471" y="2973"/>
                    </a:lnTo>
                    <a:lnTo>
                      <a:pt x="414" y="3105"/>
                    </a:lnTo>
                    <a:lnTo>
                      <a:pt x="371" y="3230"/>
                    </a:lnTo>
                    <a:lnTo>
                      <a:pt x="343" y="3352"/>
                    </a:lnTo>
                    <a:lnTo>
                      <a:pt x="335" y="3466"/>
                    </a:lnTo>
                    <a:lnTo>
                      <a:pt x="339" y="3548"/>
                    </a:lnTo>
                    <a:lnTo>
                      <a:pt x="357" y="3627"/>
                    </a:lnTo>
                    <a:lnTo>
                      <a:pt x="382" y="3698"/>
                    </a:lnTo>
                    <a:lnTo>
                      <a:pt x="418" y="3766"/>
                    </a:lnTo>
                    <a:lnTo>
                      <a:pt x="478" y="3841"/>
                    </a:lnTo>
                    <a:lnTo>
                      <a:pt x="553" y="3905"/>
                    </a:lnTo>
                    <a:lnTo>
                      <a:pt x="639" y="3955"/>
                    </a:lnTo>
                    <a:lnTo>
                      <a:pt x="742" y="3998"/>
                    </a:lnTo>
                    <a:lnTo>
                      <a:pt x="857" y="4026"/>
                    </a:lnTo>
                    <a:lnTo>
                      <a:pt x="982" y="4041"/>
                    </a:lnTo>
                    <a:lnTo>
                      <a:pt x="1117" y="4048"/>
                    </a:lnTo>
                    <a:lnTo>
                      <a:pt x="1171" y="4048"/>
                    </a:lnTo>
                    <a:lnTo>
                      <a:pt x="1174" y="4062"/>
                    </a:lnTo>
                    <a:lnTo>
                      <a:pt x="1206" y="4201"/>
                    </a:lnTo>
                    <a:lnTo>
                      <a:pt x="1246" y="4330"/>
                    </a:lnTo>
                    <a:lnTo>
                      <a:pt x="1296" y="4444"/>
                    </a:lnTo>
                    <a:lnTo>
                      <a:pt x="1356" y="4540"/>
                    </a:lnTo>
                    <a:lnTo>
                      <a:pt x="1428" y="4622"/>
                    </a:lnTo>
                    <a:lnTo>
                      <a:pt x="1506" y="4687"/>
                    </a:lnTo>
                    <a:lnTo>
                      <a:pt x="1595" y="4733"/>
                    </a:lnTo>
                    <a:lnTo>
                      <a:pt x="1688" y="4758"/>
                    </a:lnTo>
                    <a:lnTo>
                      <a:pt x="1781" y="4765"/>
                    </a:lnTo>
                    <a:lnTo>
                      <a:pt x="1892" y="4755"/>
                    </a:lnTo>
                    <a:lnTo>
                      <a:pt x="2006" y="4726"/>
                    </a:lnTo>
                    <a:lnTo>
                      <a:pt x="2120" y="4680"/>
                    </a:lnTo>
                    <a:lnTo>
                      <a:pt x="2241" y="4612"/>
                    </a:lnTo>
                    <a:lnTo>
                      <a:pt x="2363" y="4526"/>
                    </a:lnTo>
                    <a:lnTo>
                      <a:pt x="2373" y="4519"/>
                    </a:lnTo>
                    <a:lnTo>
                      <a:pt x="2384" y="4530"/>
                    </a:lnTo>
                    <a:lnTo>
                      <a:pt x="2488" y="4622"/>
                    </a:lnTo>
                    <a:lnTo>
                      <a:pt x="2588" y="4697"/>
                    </a:lnTo>
                    <a:lnTo>
                      <a:pt x="2691" y="4758"/>
                    </a:lnTo>
                    <a:lnTo>
                      <a:pt x="2795" y="4801"/>
                    </a:lnTo>
                    <a:lnTo>
                      <a:pt x="2895" y="4830"/>
                    </a:lnTo>
                    <a:lnTo>
                      <a:pt x="2994" y="4837"/>
                    </a:lnTo>
                    <a:lnTo>
                      <a:pt x="3055" y="4833"/>
                    </a:lnTo>
                    <a:lnTo>
                      <a:pt x="3119" y="4822"/>
                    </a:lnTo>
                    <a:lnTo>
                      <a:pt x="3212" y="4787"/>
                    </a:lnTo>
                    <a:lnTo>
                      <a:pt x="3298" y="4733"/>
                    </a:lnTo>
                    <a:lnTo>
                      <a:pt x="3376" y="4662"/>
                    </a:lnTo>
                    <a:lnTo>
                      <a:pt x="3448" y="4573"/>
                    </a:lnTo>
                    <a:lnTo>
                      <a:pt x="3512" y="4465"/>
                    </a:lnTo>
                    <a:lnTo>
                      <a:pt x="3569" y="4344"/>
                    </a:lnTo>
                    <a:lnTo>
                      <a:pt x="3615" y="4208"/>
                    </a:lnTo>
                    <a:lnTo>
                      <a:pt x="3619" y="4194"/>
                    </a:lnTo>
                    <a:lnTo>
                      <a:pt x="3633" y="4194"/>
                    </a:lnTo>
                    <a:lnTo>
                      <a:pt x="3748" y="4208"/>
                    </a:lnTo>
                    <a:lnTo>
                      <a:pt x="3851" y="4212"/>
                    </a:lnTo>
                    <a:lnTo>
                      <a:pt x="3969" y="4205"/>
                    </a:lnTo>
                    <a:lnTo>
                      <a:pt x="4076" y="4191"/>
                    </a:lnTo>
                    <a:lnTo>
                      <a:pt x="4176" y="4162"/>
                    </a:lnTo>
                    <a:lnTo>
                      <a:pt x="4261" y="4119"/>
                    </a:lnTo>
                    <a:lnTo>
                      <a:pt x="4340" y="4066"/>
                    </a:lnTo>
                    <a:lnTo>
                      <a:pt x="4404" y="4001"/>
                    </a:lnTo>
                    <a:lnTo>
                      <a:pt x="4454" y="3923"/>
                    </a:lnTo>
                    <a:lnTo>
                      <a:pt x="4493" y="3830"/>
                    </a:lnTo>
                    <a:lnTo>
                      <a:pt x="4515" y="3730"/>
                    </a:lnTo>
                    <a:lnTo>
                      <a:pt x="4522" y="3623"/>
                    </a:lnTo>
                    <a:lnTo>
                      <a:pt x="4515" y="3494"/>
                    </a:lnTo>
                    <a:lnTo>
                      <a:pt x="4486" y="3355"/>
                    </a:lnTo>
                    <a:lnTo>
                      <a:pt x="4444" y="3209"/>
                    </a:lnTo>
                    <a:lnTo>
                      <a:pt x="4440" y="3195"/>
                    </a:lnTo>
                    <a:lnTo>
                      <a:pt x="4451" y="3191"/>
                    </a:lnTo>
                    <a:lnTo>
                      <a:pt x="4576" y="3120"/>
                    </a:lnTo>
                    <a:lnTo>
                      <a:pt x="4686" y="3041"/>
                    </a:lnTo>
                    <a:lnTo>
                      <a:pt x="4775" y="2955"/>
                    </a:lnTo>
                    <a:lnTo>
                      <a:pt x="4850" y="2870"/>
                    </a:lnTo>
                    <a:lnTo>
                      <a:pt x="4908" y="2777"/>
                    </a:lnTo>
                    <a:lnTo>
                      <a:pt x="4943" y="2681"/>
                    </a:lnTo>
                    <a:lnTo>
                      <a:pt x="4957" y="2581"/>
                    </a:lnTo>
                    <a:lnTo>
                      <a:pt x="4961" y="2570"/>
                    </a:lnTo>
                    <a:lnTo>
                      <a:pt x="4961" y="2552"/>
                    </a:lnTo>
                    <a:lnTo>
                      <a:pt x="4947" y="2441"/>
                    </a:lnTo>
                    <a:lnTo>
                      <a:pt x="4911" y="2331"/>
                    </a:lnTo>
                    <a:lnTo>
                      <a:pt x="4847" y="2220"/>
                    </a:lnTo>
                    <a:lnTo>
                      <a:pt x="4765" y="2116"/>
                    </a:lnTo>
                    <a:lnTo>
                      <a:pt x="4658" y="2013"/>
                    </a:lnTo>
                    <a:lnTo>
                      <a:pt x="4529" y="1917"/>
                    </a:lnTo>
                    <a:lnTo>
                      <a:pt x="4515" y="1909"/>
                    </a:lnTo>
                    <a:lnTo>
                      <a:pt x="4522" y="1895"/>
                    </a:lnTo>
                    <a:lnTo>
                      <a:pt x="4579" y="1763"/>
                    </a:lnTo>
                    <a:lnTo>
                      <a:pt x="4622" y="1638"/>
                    </a:lnTo>
                    <a:lnTo>
                      <a:pt x="4647" y="1517"/>
                    </a:lnTo>
                    <a:lnTo>
                      <a:pt x="4654" y="1403"/>
                    </a:lnTo>
                    <a:lnTo>
                      <a:pt x="4651" y="1320"/>
                    </a:lnTo>
                    <a:lnTo>
                      <a:pt x="4636" y="1245"/>
                    </a:lnTo>
                    <a:lnTo>
                      <a:pt x="4611" y="1174"/>
                    </a:lnTo>
                    <a:lnTo>
                      <a:pt x="4576" y="1106"/>
                    </a:lnTo>
                    <a:lnTo>
                      <a:pt x="4515" y="1031"/>
                    </a:lnTo>
                    <a:lnTo>
                      <a:pt x="4440" y="967"/>
                    </a:lnTo>
                    <a:lnTo>
                      <a:pt x="4354" y="913"/>
                    </a:lnTo>
                    <a:lnTo>
                      <a:pt x="4251" y="871"/>
                    </a:lnTo>
                    <a:lnTo>
                      <a:pt x="4137" y="842"/>
                    </a:lnTo>
                    <a:lnTo>
                      <a:pt x="4012" y="828"/>
                    </a:lnTo>
                    <a:lnTo>
                      <a:pt x="3876" y="821"/>
                    </a:lnTo>
                    <a:lnTo>
                      <a:pt x="3822" y="821"/>
                    </a:lnTo>
                    <a:lnTo>
                      <a:pt x="3819" y="806"/>
                    </a:lnTo>
                    <a:lnTo>
                      <a:pt x="3787" y="667"/>
                    </a:lnTo>
                    <a:lnTo>
                      <a:pt x="3748" y="539"/>
                    </a:lnTo>
                    <a:lnTo>
                      <a:pt x="3698" y="428"/>
                    </a:lnTo>
                    <a:lnTo>
                      <a:pt x="3637" y="328"/>
                    </a:lnTo>
                    <a:lnTo>
                      <a:pt x="3566" y="249"/>
                    </a:lnTo>
                    <a:lnTo>
                      <a:pt x="3487" y="185"/>
                    </a:lnTo>
                    <a:lnTo>
                      <a:pt x="3398" y="139"/>
                    </a:lnTo>
                    <a:lnTo>
                      <a:pt x="3305" y="110"/>
                    </a:lnTo>
                    <a:lnTo>
                      <a:pt x="3212" y="103"/>
                    </a:lnTo>
                    <a:lnTo>
                      <a:pt x="3102" y="114"/>
                    </a:lnTo>
                    <a:lnTo>
                      <a:pt x="2987" y="142"/>
                    </a:lnTo>
                    <a:lnTo>
                      <a:pt x="2873" y="192"/>
                    </a:lnTo>
                    <a:lnTo>
                      <a:pt x="2752" y="260"/>
                    </a:lnTo>
                    <a:lnTo>
                      <a:pt x="2630" y="342"/>
                    </a:lnTo>
                    <a:lnTo>
                      <a:pt x="2620" y="349"/>
                    </a:lnTo>
                    <a:lnTo>
                      <a:pt x="2609" y="342"/>
                    </a:lnTo>
                    <a:lnTo>
                      <a:pt x="2506" y="249"/>
                    </a:lnTo>
                    <a:lnTo>
                      <a:pt x="2402" y="174"/>
                    </a:lnTo>
                    <a:lnTo>
                      <a:pt x="2298" y="110"/>
                    </a:lnTo>
                    <a:lnTo>
                      <a:pt x="2199" y="67"/>
                    </a:lnTo>
                    <a:lnTo>
                      <a:pt x="2095" y="42"/>
                    </a:lnTo>
                    <a:lnTo>
                      <a:pt x="1999" y="32"/>
                    </a:lnTo>
                    <a:close/>
                    <a:moveTo>
                      <a:pt x="1999" y="0"/>
                    </a:moveTo>
                    <a:lnTo>
                      <a:pt x="2102" y="10"/>
                    </a:lnTo>
                    <a:lnTo>
                      <a:pt x="2206" y="35"/>
                    </a:lnTo>
                    <a:lnTo>
                      <a:pt x="2309" y="78"/>
                    </a:lnTo>
                    <a:lnTo>
                      <a:pt x="2416" y="139"/>
                    </a:lnTo>
                    <a:lnTo>
                      <a:pt x="2520" y="217"/>
                    </a:lnTo>
                    <a:lnTo>
                      <a:pt x="2623" y="307"/>
                    </a:lnTo>
                    <a:lnTo>
                      <a:pt x="2745" y="224"/>
                    </a:lnTo>
                    <a:lnTo>
                      <a:pt x="2866" y="160"/>
                    </a:lnTo>
                    <a:lnTo>
                      <a:pt x="2984" y="110"/>
                    </a:lnTo>
                    <a:lnTo>
                      <a:pt x="3098" y="82"/>
                    </a:lnTo>
                    <a:lnTo>
                      <a:pt x="3212" y="71"/>
                    </a:lnTo>
                    <a:lnTo>
                      <a:pt x="3280" y="75"/>
                    </a:lnTo>
                    <a:lnTo>
                      <a:pt x="3344" y="85"/>
                    </a:lnTo>
                    <a:lnTo>
                      <a:pt x="3408" y="107"/>
                    </a:lnTo>
                    <a:lnTo>
                      <a:pt x="3491" y="150"/>
                    </a:lnTo>
                    <a:lnTo>
                      <a:pt x="3566" y="203"/>
                    </a:lnTo>
                    <a:lnTo>
                      <a:pt x="3633" y="274"/>
                    </a:lnTo>
                    <a:lnTo>
                      <a:pt x="3690" y="353"/>
                    </a:lnTo>
                    <a:lnTo>
                      <a:pt x="3744" y="446"/>
                    </a:lnTo>
                    <a:lnTo>
                      <a:pt x="3787" y="549"/>
                    </a:lnTo>
                    <a:lnTo>
                      <a:pt x="3819" y="664"/>
                    </a:lnTo>
                    <a:lnTo>
                      <a:pt x="3847" y="788"/>
                    </a:lnTo>
                    <a:lnTo>
                      <a:pt x="3876" y="788"/>
                    </a:lnTo>
                    <a:lnTo>
                      <a:pt x="3997" y="792"/>
                    </a:lnTo>
                    <a:lnTo>
                      <a:pt x="4112" y="806"/>
                    </a:lnTo>
                    <a:lnTo>
                      <a:pt x="4219" y="831"/>
                    </a:lnTo>
                    <a:lnTo>
                      <a:pt x="4315" y="863"/>
                    </a:lnTo>
                    <a:lnTo>
                      <a:pt x="4404" y="903"/>
                    </a:lnTo>
                    <a:lnTo>
                      <a:pt x="4483" y="956"/>
                    </a:lnTo>
                    <a:lnTo>
                      <a:pt x="4547" y="1017"/>
                    </a:lnTo>
                    <a:lnTo>
                      <a:pt x="4604" y="1088"/>
                    </a:lnTo>
                    <a:lnTo>
                      <a:pt x="4640" y="1160"/>
                    </a:lnTo>
                    <a:lnTo>
                      <a:pt x="4668" y="1235"/>
                    </a:lnTo>
                    <a:lnTo>
                      <a:pt x="4683" y="1317"/>
                    </a:lnTo>
                    <a:lnTo>
                      <a:pt x="4690" y="1403"/>
                    </a:lnTo>
                    <a:lnTo>
                      <a:pt x="4683" y="1517"/>
                    </a:lnTo>
                    <a:lnTo>
                      <a:pt x="4654" y="1638"/>
                    </a:lnTo>
                    <a:lnTo>
                      <a:pt x="4615" y="1767"/>
                    </a:lnTo>
                    <a:lnTo>
                      <a:pt x="4558" y="1899"/>
                    </a:lnTo>
                    <a:lnTo>
                      <a:pt x="4668" y="1981"/>
                    </a:lnTo>
                    <a:lnTo>
                      <a:pt x="4761" y="2070"/>
                    </a:lnTo>
                    <a:lnTo>
                      <a:pt x="4843" y="2159"/>
                    </a:lnTo>
                    <a:lnTo>
                      <a:pt x="4908" y="2256"/>
                    </a:lnTo>
                    <a:lnTo>
                      <a:pt x="4954" y="2352"/>
                    </a:lnTo>
                    <a:lnTo>
                      <a:pt x="4982" y="2452"/>
                    </a:lnTo>
                    <a:lnTo>
                      <a:pt x="4993" y="2552"/>
                    </a:lnTo>
                    <a:lnTo>
                      <a:pt x="4993" y="2584"/>
                    </a:lnTo>
                    <a:lnTo>
                      <a:pt x="4975" y="2688"/>
                    </a:lnTo>
                    <a:lnTo>
                      <a:pt x="4936" y="2788"/>
                    </a:lnTo>
                    <a:lnTo>
                      <a:pt x="4879" y="2884"/>
                    </a:lnTo>
                    <a:lnTo>
                      <a:pt x="4804" y="2973"/>
                    </a:lnTo>
                    <a:lnTo>
                      <a:pt x="4711" y="3059"/>
                    </a:lnTo>
                    <a:lnTo>
                      <a:pt x="4604" y="3137"/>
                    </a:lnTo>
                    <a:lnTo>
                      <a:pt x="4479" y="3212"/>
                    </a:lnTo>
                    <a:lnTo>
                      <a:pt x="4511" y="3319"/>
                    </a:lnTo>
                    <a:lnTo>
                      <a:pt x="4536" y="3427"/>
                    </a:lnTo>
                    <a:lnTo>
                      <a:pt x="4554" y="3527"/>
                    </a:lnTo>
                    <a:lnTo>
                      <a:pt x="4558" y="3623"/>
                    </a:lnTo>
                    <a:lnTo>
                      <a:pt x="4551" y="3737"/>
                    </a:lnTo>
                    <a:lnTo>
                      <a:pt x="4526" y="3841"/>
                    </a:lnTo>
                    <a:lnTo>
                      <a:pt x="4486" y="3937"/>
                    </a:lnTo>
                    <a:lnTo>
                      <a:pt x="4429" y="4023"/>
                    </a:lnTo>
                    <a:lnTo>
                      <a:pt x="4361" y="4091"/>
                    </a:lnTo>
                    <a:lnTo>
                      <a:pt x="4279" y="4148"/>
                    </a:lnTo>
                    <a:lnTo>
                      <a:pt x="4187" y="4191"/>
                    </a:lnTo>
                    <a:lnTo>
                      <a:pt x="4083" y="4219"/>
                    </a:lnTo>
                    <a:lnTo>
                      <a:pt x="3972" y="4237"/>
                    </a:lnTo>
                    <a:lnTo>
                      <a:pt x="3851" y="4244"/>
                    </a:lnTo>
                    <a:lnTo>
                      <a:pt x="3751" y="4241"/>
                    </a:lnTo>
                    <a:lnTo>
                      <a:pt x="3644" y="4230"/>
                    </a:lnTo>
                    <a:lnTo>
                      <a:pt x="3594" y="4365"/>
                    </a:lnTo>
                    <a:lnTo>
                      <a:pt x="3537" y="4487"/>
                    </a:lnTo>
                    <a:lnTo>
                      <a:pt x="3473" y="4594"/>
                    </a:lnTo>
                    <a:lnTo>
                      <a:pt x="3398" y="4687"/>
                    </a:lnTo>
                    <a:lnTo>
                      <a:pt x="3316" y="4762"/>
                    </a:lnTo>
                    <a:lnTo>
                      <a:pt x="3226" y="4819"/>
                    </a:lnTo>
                    <a:lnTo>
                      <a:pt x="3127" y="4855"/>
                    </a:lnTo>
                    <a:lnTo>
                      <a:pt x="3059" y="4869"/>
                    </a:lnTo>
                    <a:lnTo>
                      <a:pt x="2994" y="4872"/>
                    </a:lnTo>
                    <a:lnTo>
                      <a:pt x="2891" y="4862"/>
                    </a:lnTo>
                    <a:lnTo>
                      <a:pt x="2787" y="4837"/>
                    </a:lnTo>
                    <a:lnTo>
                      <a:pt x="2684" y="4790"/>
                    </a:lnTo>
                    <a:lnTo>
                      <a:pt x="2577" y="4730"/>
                    </a:lnTo>
                    <a:lnTo>
                      <a:pt x="2473" y="4655"/>
                    </a:lnTo>
                    <a:lnTo>
                      <a:pt x="2370" y="4562"/>
                    </a:lnTo>
                    <a:lnTo>
                      <a:pt x="2249" y="4644"/>
                    </a:lnTo>
                    <a:lnTo>
                      <a:pt x="2127" y="4708"/>
                    </a:lnTo>
                    <a:lnTo>
                      <a:pt x="2009" y="4758"/>
                    </a:lnTo>
                    <a:lnTo>
                      <a:pt x="1895" y="4787"/>
                    </a:lnTo>
                    <a:lnTo>
                      <a:pt x="1781" y="4797"/>
                    </a:lnTo>
                    <a:lnTo>
                      <a:pt x="1713" y="4794"/>
                    </a:lnTo>
                    <a:lnTo>
                      <a:pt x="1649" y="4783"/>
                    </a:lnTo>
                    <a:lnTo>
                      <a:pt x="1585" y="4762"/>
                    </a:lnTo>
                    <a:lnTo>
                      <a:pt x="1503" y="4722"/>
                    </a:lnTo>
                    <a:lnTo>
                      <a:pt x="1428" y="4665"/>
                    </a:lnTo>
                    <a:lnTo>
                      <a:pt x="1360" y="4597"/>
                    </a:lnTo>
                    <a:lnTo>
                      <a:pt x="1299" y="4515"/>
                    </a:lnTo>
                    <a:lnTo>
                      <a:pt x="1249" y="4423"/>
                    </a:lnTo>
                    <a:lnTo>
                      <a:pt x="1206" y="4319"/>
                    </a:lnTo>
                    <a:lnTo>
                      <a:pt x="1171" y="4205"/>
                    </a:lnTo>
                    <a:lnTo>
                      <a:pt x="1146" y="4080"/>
                    </a:lnTo>
                    <a:lnTo>
                      <a:pt x="1117" y="4080"/>
                    </a:lnTo>
                    <a:lnTo>
                      <a:pt x="996" y="4076"/>
                    </a:lnTo>
                    <a:lnTo>
                      <a:pt x="882" y="4062"/>
                    </a:lnTo>
                    <a:lnTo>
                      <a:pt x="774" y="4041"/>
                    </a:lnTo>
                    <a:lnTo>
                      <a:pt x="678" y="4008"/>
                    </a:lnTo>
                    <a:lnTo>
                      <a:pt x="589" y="3966"/>
                    </a:lnTo>
                    <a:lnTo>
                      <a:pt x="510" y="3916"/>
                    </a:lnTo>
                    <a:lnTo>
                      <a:pt x="446" y="3855"/>
                    </a:lnTo>
                    <a:lnTo>
                      <a:pt x="389" y="3784"/>
                    </a:lnTo>
                    <a:lnTo>
                      <a:pt x="350" y="3712"/>
                    </a:lnTo>
                    <a:lnTo>
                      <a:pt x="325" y="3634"/>
                    </a:lnTo>
                    <a:lnTo>
                      <a:pt x="307" y="3552"/>
                    </a:lnTo>
                    <a:lnTo>
                      <a:pt x="303" y="3466"/>
                    </a:lnTo>
                    <a:lnTo>
                      <a:pt x="311" y="3352"/>
                    </a:lnTo>
                    <a:lnTo>
                      <a:pt x="335" y="3230"/>
                    </a:lnTo>
                    <a:lnTo>
                      <a:pt x="378" y="3102"/>
                    </a:lnTo>
                    <a:lnTo>
                      <a:pt x="435" y="2973"/>
                    </a:lnTo>
                    <a:lnTo>
                      <a:pt x="325" y="2888"/>
                    </a:lnTo>
                    <a:lnTo>
                      <a:pt x="232" y="2802"/>
                    </a:lnTo>
                    <a:lnTo>
                      <a:pt x="150" y="2709"/>
                    </a:lnTo>
                    <a:lnTo>
                      <a:pt x="86" y="2616"/>
                    </a:lnTo>
                    <a:lnTo>
                      <a:pt x="39" y="2516"/>
                    </a:lnTo>
                    <a:lnTo>
                      <a:pt x="11" y="2416"/>
                    </a:lnTo>
                    <a:lnTo>
                      <a:pt x="0" y="2316"/>
                    </a:lnTo>
                    <a:lnTo>
                      <a:pt x="0" y="2288"/>
                    </a:lnTo>
                    <a:lnTo>
                      <a:pt x="18" y="2184"/>
                    </a:lnTo>
                    <a:lnTo>
                      <a:pt x="54" y="2084"/>
                    </a:lnTo>
                    <a:lnTo>
                      <a:pt x="111" y="1988"/>
                    </a:lnTo>
                    <a:lnTo>
                      <a:pt x="186" y="1895"/>
                    </a:lnTo>
                    <a:lnTo>
                      <a:pt x="282" y="1809"/>
                    </a:lnTo>
                    <a:lnTo>
                      <a:pt x="389" y="1731"/>
                    </a:lnTo>
                    <a:lnTo>
                      <a:pt x="514" y="1656"/>
                    </a:lnTo>
                    <a:lnTo>
                      <a:pt x="482" y="1549"/>
                    </a:lnTo>
                    <a:lnTo>
                      <a:pt x="457" y="1442"/>
                    </a:lnTo>
                    <a:lnTo>
                      <a:pt x="439" y="1342"/>
                    </a:lnTo>
                    <a:lnTo>
                      <a:pt x="435" y="1245"/>
                    </a:lnTo>
                    <a:lnTo>
                      <a:pt x="439" y="1156"/>
                    </a:lnTo>
                    <a:lnTo>
                      <a:pt x="457" y="1071"/>
                    </a:lnTo>
                    <a:lnTo>
                      <a:pt x="482" y="988"/>
                    </a:lnTo>
                    <a:lnTo>
                      <a:pt x="518" y="917"/>
                    </a:lnTo>
                    <a:lnTo>
                      <a:pt x="564" y="849"/>
                    </a:lnTo>
                    <a:lnTo>
                      <a:pt x="632" y="778"/>
                    </a:lnTo>
                    <a:lnTo>
                      <a:pt x="714" y="724"/>
                    </a:lnTo>
                    <a:lnTo>
                      <a:pt x="807" y="678"/>
                    </a:lnTo>
                    <a:lnTo>
                      <a:pt x="910" y="649"/>
                    </a:lnTo>
                    <a:lnTo>
                      <a:pt x="1021" y="631"/>
                    </a:lnTo>
                    <a:lnTo>
                      <a:pt x="1142" y="624"/>
                    </a:lnTo>
                    <a:lnTo>
                      <a:pt x="1242" y="628"/>
                    </a:lnTo>
                    <a:lnTo>
                      <a:pt x="1349" y="639"/>
                    </a:lnTo>
                    <a:lnTo>
                      <a:pt x="1392" y="521"/>
                    </a:lnTo>
                    <a:lnTo>
                      <a:pt x="1438" y="410"/>
                    </a:lnTo>
                    <a:lnTo>
                      <a:pt x="1495" y="314"/>
                    </a:lnTo>
                    <a:lnTo>
                      <a:pt x="1556" y="224"/>
                    </a:lnTo>
                    <a:lnTo>
                      <a:pt x="1624" y="153"/>
                    </a:lnTo>
                    <a:lnTo>
                      <a:pt x="1699" y="92"/>
                    </a:lnTo>
                    <a:lnTo>
                      <a:pt x="1777" y="46"/>
                    </a:lnTo>
                    <a:lnTo>
                      <a:pt x="1867" y="14"/>
                    </a:lnTo>
                    <a:lnTo>
                      <a:pt x="1931" y="3"/>
                    </a:lnTo>
                    <a:lnTo>
                      <a:pt x="199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4090D630-1F83-4037-8628-DDEC834A239B}"/>
                  </a:ext>
                </a:extLst>
              </p:cNvPr>
              <p:cNvSpPr>
                <a:spLocks/>
              </p:cNvSpPr>
              <p:nvPr/>
            </p:nvSpPr>
            <p:spPr bwMode="auto">
              <a:xfrm rot="21129250">
                <a:off x="2274582" y="3210411"/>
                <a:ext cx="1825830" cy="1781799"/>
              </a:xfrm>
              <a:custGeom>
                <a:avLst/>
                <a:gdLst/>
                <a:ahLst/>
                <a:cxnLst>
                  <a:cxn ang="0">
                    <a:pos x="1942" y="25"/>
                  </a:cxn>
                  <a:cxn ang="0">
                    <a:pos x="2235" y="193"/>
                  </a:cxn>
                  <a:cxn ang="0">
                    <a:pos x="2542" y="146"/>
                  </a:cxn>
                  <a:cxn ang="0">
                    <a:pos x="2845" y="61"/>
                  </a:cxn>
                  <a:cxn ang="0">
                    <a:pos x="3113" y="136"/>
                  </a:cxn>
                  <a:cxn ang="0">
                    <a:pos x="3305" y="360"/>
                  </a:cxn>
                  <a:cxn ang="0">
                    <a:pos x="3416" y="707"/>
                  </a:cxn>
                  <a:cxn ang="0">
                    <a:pos x="3776" y="750"/>
                  </a:cxn>
                  <a:cxn ang="0">
                    <a:pos x="4033" y="892"/>
                  </a:cxn>
                  <a:cxn ang="0">
                    <a:pos x="4158" y="1142"/>
                  </a:cxn>
                  <a:cxn ang="0">
                    <a:pos x="4133" y="1453"/>
                  </a:cxn>
                  <a:cxn ang="0">
                    <a:pos x="4166" y="1781"/>
                  </a:cxn>
                  <a:cxn ang="0">
                    <a:pos x="4398" y="2081"/>
                  </a:cxn>
                  <a:cxn ang="0">
                    <a:pos x="4422" y="2388"/>
                  </a:cxn>
                  <a:cxn ang="0">
                    <a:pos x="4269" y="2642"/>
                  </a:cxn>
                  <a:cxn ang="0">
                    <a:pos x="3976" y="2852"/>
                  </a:cxn>
                  <a:cxn ang="0">
                    <a:pos x="4048" y="3209"/>
                  </a:cxn>
                  <a:cxn ang="0">
                    <a:pos x="3987" y="3495"/>
                  </a:cxn>
                  <a:cxn ang="0">
                    <a:pos x="3791" y="3691"/>
                  </a:cxn>
                  <a:cxn ang="0">
                    <a:pos x="3487" y="3770"/>
                  </a:cxn>
                  <a:cxn ang="0">
                    <a:pos x="3191" y="3877"/>
                  </a:cxn>
                  <a:cxn ang="0">
                    <a:pos x="3020" y="4166"/>
                  </a:cxn>
                  <a:cxn ang="0">
                    <a:pos x="2777" y="4316"/>
                  </a:cxn>
                  <a:cxn ang="0">
                    <a:pos x="2495" y="4302"/>
                  </a:cxn>
                  <a:cxn ang="0">
                    <a:pos x="2203" y="4134"/>
                  </a:cxn>
                  <a:cxn ang="0">
                    <a:pos x="1896" y="4180"/>
                  </a:cxn>
                  <a:cxn ang="0">
                    <a:pos x="1592" y="4266"/>
                  </a:cxn>
                  <a:cxn ang="0">
                    <a:pos x="1325" y="4191"/>
                  </a:cxn>
                  <a:cxn ang="0">
                    <a:pos x="1132" y="3970"/>
                  </a:cxn>
                  <a:cxn ang="0">
                    <a:pos x="1021" y="3623"/>
                  </a:cxn>
                  <a:cxn ang="0">
                    <a:pos x="661" y="3580"/>
                  </a:cxn>
                  <a:cxn ang="0">
                    <a:pos x="404" y="3434"/>
                  </a:cxn>
                  <a:cxn ang="0">
                    <a:pos x="279" y="3188"/>
                  </a:cxn>
                  <a:cxn ang="0">
                    <a:pos x="304" y="2874"/>
                  </a:cxn>
                  <a:cxn ang="0">
                    <a:pos x="272" y="2545"/>
                  </a:cxn>
                  <a:cxn ang="0">
                    <a:pos x="40" y="2245"/>
                  </a:cxn>
                  <a:cxn ang="0">
                    <a:pos x="15" y="1938"/>
                  </a:cxn>
                  <a:cxn ang="0">
                    <a:pos x="168" y="1685"/>
                  </a:cxn>
                  <a:cxn ang="0">
                    <a:pos x="461" y="1474"/>
                  </a:cxn>
                  <a:cxn ang="0">
                    <a:pos x="389" y="1117"/>
                  </a:cxn>
                  <a:cxn ang="0">
                    <a:pos x="450" y="832"/>
                  </a:cxn>
                  <a:cxn ang="0">
                    <a:pos x="646" y="635"/>
                  </a:cxn>
                  <a:cxn ang="0">
                    <a:pos x="950" y="560"/>
                  </a:cxn>
                  <a:cxn ang="0">
                    <a:pos x="1246" y="450"/>
                  </a:cxn>
                  <a:cxn ang="0">
                    <a:pos x="1417" y="161"/>
                  </a:cxn>
                  <a:cxn ang="0">
                    <a:pos x="1656" y="14"/>
                  </a:cxn>
                </a:cxnLst>
                <a:rect l="0" t="0" r="r" b="b"/>
                <a:pathLst>
                  <a:path w="4437" h="4330">
                    <a:moveTo>
                      <a:pt x="1749" y="0"/>
                    </a:moveTo>
                    <a:lnTo>
                      <a:pt x="1846" y="3"/>
                    </a:lnTo>
                    <a:lnTo>
                      <a:pt x="1942" y="25"/>
                    </a:lnTo>
                    <a:lnTo>
                      <a:pt x="2038" y="64"/>
                    </a:lnTo>
                    <a:lnTo>
                      <a:pt x="2135" y="121"/>
                    </a:lnTo>
                    <a:lnTo>
                      <a:pt x="2235" y="193"/>
                    </a:lnTo>
                    <a:lnTo>
                      <a:pt x="2331" y="278"/>
                    </a:lnTo>
                    <a:lnTo>
                      <a:pt x="2438" y="203"/>
                    </a:lnTo>
                    <a:lnTo>
                      <a:pt x="2542" y="146"/>
                    </a:lnTo>
                    <a:lnTo>
                      <a:pt x="2649" y="100"/>
                    </a:lnTo>
                    <a:lnTo>
                      <a:pt x="2749" y="75"/>
                    </a:lnTo>
                    <a:lnTo>
                      <a:pt x="2845" y="61"/>
                    </a:lnTo>
                    <a:lnTo>
                      <a:pt x="2941" y="68"/>
                    </a:lnTo>
                    <a:lnTo>
                      <a:pt x="3031" y="93"/>
                    </a:lnTo>
                    <a:lnTo>
                      <a:pt x="3113" y="136"/>
                    </a:lnTo>
                    <a:lnTo>
                      <a:pt x="3188" y="196"/>
                    </a:lnTo>
                    <a:lnTo>
                      <a:pt x="3252" y="271"/>
                    </a:lnTo>
                    <a:lnTo>
                      <a:pt x="3305" y="360"/>
                    </a:lnTo>
                    <a:lnTo>
                      <a:pt x="3352" y="464"/>
                    </a:lnTo>
                    <a:lnTo>
                      <a:pt x="3387" y="578"/>
                    </a:lnTo>
                    <a:lnTo>
                      <a:pt x="3416" y="707"/>
                    </a:lnTo>
                    <a:lnTo>
                      <a:pt x="3544" y="710"/>
                    </a:lnTo>
                    <a:lnTo>
                      <a:pt x="3666" y="725"/>
                    </a:lnTo>
                    <a:lnTo>
                      <a:pt x="3776" y="750"/>
                    </a:lnTo>
                    <a:lnTo>
                      <a:pt x="3873" y="785"/>
                    </a:lnTo>
                    <a:lnTo>
                      <a:pt x="3959" y="832"/>
                    </a:lnTo>
                    <a:lnTo>
                      <a:pt x="4033" y="892"/>
                    </a:lnTo>
                    <a:lnTo>
                      <a:pt x="4091" y="967"/>
                    </a:lnTo>
                    <a:lnTo>
                      <a:pt x="4133" y="1049"/>
                    </a:lnTo>
                    <a:lnTo>
                      <a:pt x="4158" y="1142"/>
                    </a:lnTo>
                    <a:lnTo>
                      <a:pt x="4166" y="1239"/>
                    </a:lnTo>
                    <a:lnTo>
                      <a:pt x="4158" y="1342"/>
                    </a:lnTo>
                    <a:lnTo>
                      <a:pt x="4133" y="1453"/>
                    </a:lnTo>
                    <a:lnTo>
                      <a:pt x="4098" y="1571"/>
                    </a:lnTo>
                    <a:lnTo>
                      <a:pt x="4044" y="1688"/>
                    </a:lnTo>
                    <a:lnTo>
                      <a:pt x="4166" y="1781"/>
                    </a:lnTo>
                    <a:lnTo>
                      <a:pt x="4265" y="1878"/>
                    </a:lnTo>
                    <a:lnTo>
                      <a:pt x="4344" y="1978"/>
                    </a:lnTo>
                    <a:lnTo>
                      <a:pt x="4398" y="2081"/>
                    </a:lnTo>
                    <a:lnTo>
                      <a:pt x="4430" y="2188"/>
                    </a:lnTo>
                    <a:lnTo>
                      <a:pt x="4437" y="2295"/>
                    </a:lnTo>
                    <a:lnTo>
                      <a:pt x="4422" y="2388"/>
                    </a:lnTo>
                    <a:lnTo>
                      <a:pt x="4387" y="2474"/>
                    </a:lnTo>
                    <a:lnTo>
                      <a:pt x="4337" y="2559"/>
                    </a:lnTo>
                    <a:lnTo>
                      <a:pt x="4269" y="2642"/>
                    </a:lnTo>
                    <a:lnTo>
                      <a:pt x="4187" y="2717"/>
                    </a:lnTo>
                    <a:lnTo>
                      <a:pt x="4087" y="2788"/>
                    </a:lnTo>
                    <a:lnTo>
                      <a:pt x="3976" y="2852"/>
                    </a:lnTo>
                    <a:lnTo>
                      <a:pt x="4016" y="2977"/>
                    </a:lnTo>
                    <a:lnTo>
                      <a:pt x="4037" y="3095"/>
                    </a:lnTo>
                    <a:lnTo>
                      <a:pt x="4048" y="3209"/>
                    </a:lnTo>
                    <a:lnTo>
                      <a:pt x="4041" y="3313"/>
                    </a:lnTo>
                    <a:lnTo>
                      <a:pt x="4023" y="3409"/>
                    </a:lnTo>
                    <a:lnTo>
                      <a:pt x="3987" y="3495"/>
                    </a:lnTo>
                    <a:lnTo>
                      <a:pt x="3937" y="3573"/>
                    </a:lnTo>
                    <a:lnTo>
                      <a:pt x="3869" y="3641"/>
                    </a:lnTo>
                    <a:lnTo>
                      <a:pt x="3791" y="3691"/>
                    </a:lnTo>
                    <a:lnTo>
                      <a:pt x="3702" y="3730"/>
                    </a:lnTo>
                    <a:lnTo>
                      <a:pt x="3598" y="3755"/>
                    </a:lnTo>
                    <a:lnTo>
                      <a:pt x="3487" y="3770"/>
                    </a:lnTo>
                    <a:lnTo>
                      <a:pt x="3366" y="3766"/>
                    </a:lnTo>
                    <a:lnTo>
                      <a:pt x="3234" y="3755"/>
                    </a:lnTo>
                    <a:lnTo>
                      <a:pt x="3191" y="3877"/>
                    </a:lnTo>
                    <a:lnTo>
                      <a:pt x="3141" y="3987"/>
                    </a:lnTo>
                    <a:lnTo>
                      <a:pt x="3084" y="4084"/>
                    </a:lnTo>
                    <a:lnTo>
                      <a:pt x="3020" y="4166"/>
                    </a:lnTo>
                    <a:lnTo>
                      <a:pt x="2945" y="4234"/>
                    </a:lnTo>
                    <a:lnTo>
                      <a:pt x="2866" y="4284"/>
                    </a:lnTo>
                    <a:lnTo>
                      <a:pt x="2777" y="4316"/>
                    </a:lnTo>
                    <a:lnTo>
                      <a:pt x="2684" y="4330"/>
                    </a:lnTo>
                    <a:lnTo>
                      <a:pt x="2592" y="4323"/>
                    </a:lnTo>
                    <a:lnTo>
                      <a:pt x="2495" y="4302"/>
                    </a:lnTo>
                    <a:lnTo>
                      <a:pt x="2399" y="4262"/>
                    </a:lnTo>
                    <a:lnTo>
                      <a:pt x="2302" y="4205"/>
                    </a:lnTo>
                    <a:lnTo>
                      <a:pt x="2203" y="4134"/>
                    </a:lnTo>
                    <a:lnTo>
                      <a:pt x="2106" y="4048"/>
                    </a:lnTo>
                    <a:lnTo>
                      <a:pt x="1999" y="4123"/>
                    </a:lnTo>
                    <a:lnTo>
                      <a:pt x="1896" y="4180"/>
                    </a:lnTo>
                    <a:lnTo>
                      <a:pt x="1789" y="4227"/>
                    </a:lnTo>
                    <a:lnTo>
                      <a:pt x="1689" y="4252"/>
                    </a:lnTo>
                    <a:lnTo>
                      <a:pt x="1592" y="4266"/>
                    </a:lnTo>
                    <a:lnTo>
                      <a:pt x="1496" y="4259"/>
                    </a:lnTo>
                    <a:lnTo>
                      <a:pt x="1407" y="4234"/>
                    </a:lnTo>
                    <a:lnTo>
                      <a:pt x="1325" y="4191"/>
                    </a:lnTo>
                    <a:lnTo>
                      <a:pt x="1250" y="4134"/>
                    </a:lnTo>
                    <a:lnTo>
                      <a:pt x="1185" y="4059"/>
                    </a:lnTo>
                    <a:lnTo>
                      <a:pt x="1132" y="3970"/>
                    </a:lnTo>
                    <a:lnTo>
                      <a:pt x="1085" y="3866"/>
                    </a:lnTo>
                    <a:lnTo>
                      <a:pt x="1050" y="3752"/>
                    </a:lnTo>
                    <a:lnTo>
                      <a:pt x="1021" y="3623"/>
                    </a:lnTo>
                    <a:lnTo>
                      <a:pt x="893" y="3620"/>
                    </a:lnTo>
                    <a:lnTo>
                      <a:pt x="771" y="3605"/>
                    </a:lnTo>
                    <a:lnTo>
                      <a:pt x="661" y="3580"/>
                    </a:lnTo>
                    <a:lnTo>
                      <a:pt x="564" y="3545"/>
                    </a:lnTo>
                    <a:lnTo>
                      <a:pt x="479" y="3495"/>
                    </a:lnTo>
                    <a:lnTo>
                      <a:pt x="404" y="3434"/>
                    </a:lnTo>
                    <a:lnTo>
                      <a:pt x="347" y="3363"/>
                    </a:lnTo>
                    <a:lnTo>
                      <a:pt x="304" y="3281"/>
                    </a:lnTo>
                    <a:lnTo>
                      <a:pt x="279" y="3188"/>
                    </a:lnTo>
                    <a:lnTo>
                      <a:pt x="272" y="3088"/>
                    </a:lnTo>
                    <a:lnTo>
                      <a:pt x="279" y="2984"/>
                    </a:lnTo>
                    <a:lnTo>
                      <a:pt x="304" y="2874"/>
                    </a:lnTo>
                    <a:lnTo>
                      <a:pt x="339" y="2759"/>
                    </a:lnTo>
                    <a:lnTo>
                      <a:pt x="393" y="2638"/>
                    </a:lnTo>
                    <a:lnTo>
                      <a:pt x="272" y="2545"/>
                    </a:lnTo>
                    <a:lnTo>
                      <a:pt x="172" y="2449"/>
                    </a:lnTo>
                    <a:lnTo>
                      <a:pt x="93" y="2349"/>
                    </a:lnTo>
                    <a:lnTo>
                      <a:pt x="40" y="2245"/>
                    </a:lnTo>
                    <a:lnTo>
                      <a:pt x="8" y="2138"/>
                    </a:lnTo>
                    <a:lnTo>
                      <a:pt x="0" y="2031"/>
                    </a:lnTo>
                    <a:lnTo>
                      <a:pt x="15" y="1938"/>
                    </a:lnTo>
                    <a:lnTo>
                      <a:pt x="50" y="1853"/>
                    </a:lnTo>
                    <a:lnTo>
                      <a:pt x="100" y="1767"/>
                    </a:lnTo>
                    <a:lnTo>
                      <a:pt x="168" y="1685"/>
                    </a:lnTo>
                    <a:lnTo>
                      <a:pt x="250" y="1610"/>
                    </a:lnTo>
                    <a:lnTo>
                      <a:pt x="350" y="1538"/>
                    </a:lnTo>
                    <a:lnTo>
                      <a:pt x="461" y="1474"/>
                    </a:lnTo>
                    <a:lnTo>
                      <a:pt x="422" y="1349"/>
                    </a:lnTo>
                    <a:lnTo>
                      <a:pt x="400" y="1231"/>
                    </a:lnTo>
                    <a:lnTo>
                      <a:pt x="389" y="1117"/>
                    </a:lnTo>
                    <a:lnTo>
                      <a:pt x="397" y="1014"/>
                    </a:lnTo>
                    <a:lnTo>
                      <a:pt x="414" y="917"/>
                    </a:lnTo>
                    <a:lnTo>
                      <a:pt x="450" y="832"/>
                    </a:lnTo>
                    <a:lnTo>
                      <a:pt x="500" y="753"/>
                    </a:lnTo>
                    <a:lnTo>
                      <a:pt x="568" y="689"/>
                    </a:lnTo>
                    <a:lnTo>
                      <a:pt x="646" y="635"/>
                    </a:lnTo>
                    <a:lnTo>
                      <a:pt x="736" y="596"/>
                    </a:lnTo>
                    <a:lnTo>
                      <a:pt x="839" y="571"/>
                    </a:lnTo>
                    <a:lnTo>
                      <a:pt x="950" y="560"/>
                    </a:lnTo>
                    <a:lnTo>
                      <a:pt x="1071" y="560"/>
                    </a:lnTo>
                    <a:lnTo>
                      <a:pt x="1203" y="575"/>
                    </a:lnTo>
                    <a:lnTo>
                      <a:pt x="1246" y="450"/>
                    </a:lnTo>
                    <a:lnTo>
                      <a:pt x="1296" y="339"/>
                    </a:lnTo>
                    <a:lnTo>
                      <a:pt x="1353" y="243"/>
                    </a:lnTo>
                    <a:lnTo>
                      <a:pt x="1417" y="161"/>
                    </a:lnTo>
                    <a:lnTo>
                      <a:pt x="1489" y="96"/>
                    </a:lnTo>
                    <a:lnTo>
                      <a:pt x="1571" y="46"/>
                    </a:lnTo>
                    <a:lnTo>
                      <a:pt x="1656" y="14"/>
                    </a:lnTo>
                    <a:lnTo>
                      <a:pt x="174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3">
              <a:extLst>
                <a:ext uri="{FF2B5EF4-FFF2-40B4-BE49-F238E27FC236}">
                  <a16:creationId xmlns:a16="http://schemas.microsoft.com/office/drawing/2014/main" id="{5DF1938D-D32F-4D57-9545-75CC7BB55ACC}"/>
                </a:ext>
              </a:extLst>
            </p:cNvPr>
            <p:cNvGrpSpPr/>
            <p:nvPr/>
          </p:nvGrpSpPr>
          <p:grpSpPr>
            <a:xfrm>
              <a:off x="1321365" y="5212566"/>
              <a:ext cx="1182950" cy="1126341"/>
              <a:chOff x="888578" y="4639736"/>
              <a:chExt cx="1731612" cy="1689647"/>
            </a:xfr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rgbClr val="3279B8"/>
                </a:gs>
                <a:gs pos="83000">
                  <a:srgbClr val="3279B8"/>
                </a:gs>
                <a:gs pos="100000">
                  <a:srgbClr val="0057A3"/>
                </a:gs>
              </a:gsLst>
              <a:lin ang="13500000" scaled="1"/>
            </a:gradFill>
          </p:grpSpPr>
          <p:sp>
            <p:nvSpPr>
              <p:cNvPr id="18" name="Freeform 11">
                <a:extLst>
                  <a:ext uri="{FF2B5EF4-FFF2-40B4-BE49-F238E27FC236}">
                    <a16:creationId xmlns:a16="http://schemas.microsoft.com/office/drawing/2014/main" id="{A1EE77EE-FD88-495F-980F-955AD555E9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943525">
                <a:off x="888578" y="4639736"/>
                <a:ext cx="1731612" cy="1689647"/>
              </a:xfrm>
              <a:custGeom>
                <a:avLst/>
                <a:gdLst/>
                <a:ahLst/>
                <a:cxnLst>
                  <a:cxn ang="0">
                    <a:pos x="1613" y="210"/>
                  </a:cxn>
                  <a:cxn ang="0">
                    <a:pos x="1360" y="674"/>
                  </a:cxn>
                  <a:cxn ang="0">
                    <a:pos x="732" y="749"/>
                  </a:cxn>
                  <a:cxn ang="0">
                    <a:pos x="468" y="1245"/>
                  </a:cxn>
                  <a:cxn ang="0">
                    <a:pos x="543" y="1681"/>
                  </a:cxn>
                  <a:cxn ang="0">
                    <a:pos x="50" y="2188"/>
                  </a:cxn>
                  <a:cxn ang="0">
                    <a:pos x="228" y="2752"/>
                  </a:cxn>
                  <a:cxn ang="0">
                    <a:pos x="343" y="3352"/>
                  </a:cxn>
                  <a:cxn ang="0">
                    <a:pos x="478" y="3841"/>
                  </a:cxn>
                  <a:cxn ang="0">
                    <a:pos x="1117" y="4048"/>
                  </a:cxn>
                  <a:cxn ang="0">
                    <a:pos x="1356" y="4540"/>
                  </a:cxn>
                  <a:cxn ang="0">
                    <a:pos x="1892" y="4755"/>
                  </a:cxn>
                  <a:cxn ang="0">
                    <a:pos x="2384" y="4530"/>
                  </a:cxn>
                  <a:cxn ang="0">
                    <a:pos x="2994" y="4837"/>
                  </a:cxn>
                  <a:cxn ang="0">
                    <a:pos x="3448" y="4573"/>
                  </a:cxn>
                  <a:cxn ang="0">
                    <a:pos x="3748" y="4208"/>
                  </a:cxn>
                  <a:cxn ang="0">
                    <a:pos x="4340" y="4066"/>
                  </a:cxn>
                  <a:cxn ang="0">
                    <a:pos x="4515" y="3494"/>
                  </a:cxn>
                  <a:cxn ang="0">
                    <a:pos x="4686" y="3041"/>
                  </a:cxn>
                  <a:cxn ang="0">
                    <a:pos x="4961" y="2570"/>
                  </a:cxn>
                  <a:cxn ang="0">
                    <a:pos x="4658" y="2013"/>
                  </a:cxn>
                  <a:cxn ang="0">
                    <a:pos x="4647" y="1517"/>
                  </a:cxn>
                  <a:cxn ang="0">
                    <a:pos x="4515" y="1031"/>
                  </a:cxn>
                  <a:cxn ang="0">
                    <a:pos x="3876" y="821"/>
                  </a:cxn>
                  <a:cxn ang="0">
                    <a:pos x="3637" y="328"/>
                  </a:cxn>
                  <a:cxn ang="0">
                    <a:pos x="3102" y="114"/>
                  </a:cxn>
                  <a:cxn ang="0">
                    <a:pos x="2609" y="342"/>
                  </a:cxn>
                  <a:cxn ang="0">
                    <a:pos x="1999" y="32"/>
                  </a:cxn>
                  <a:cxn ang="0">
                    <a:pos x="2520" y="217"/>
                  </a:cxn>
                  <a:cxn ang="0">
                    <a:pos x="3212" y="71"/>
                  </a:cxn>
                  <a:cxn ang="0">
                    <a:pos x="3633" y="274"/>
                  </a:cxn>
                  <a:cxn ang="0">
                    <a:pos x="3876" y="788"/>
                  </a:cxn>
                  <a:cxn ang="0">
                    <a:pos x="4483" y="956"/>
                  </a:cxn>
                  <a:cxn ang="0">
                    <a:pos x="4690" y="1403"/>
                  </a:cxn>
                  <a:cxn ang="0">
                    <a:pos x="4761" y="2070"/>
                  </a:cxn>
                  <a:cxn ang="0">
                    <a:pos x="4993" y="2584"/>
                  </a:cxn>
                  <a:cxn ang="0">
                    <a:pos x="4604" y="3137"/>
                  </a:cxn>
                  <a:cxn ang="0">
                    <a:pos x="4551" y="3737"/>
                  </a:cxn>
                  <a:cxn ang="0">
                    <a:pos x="4187" y="4191"/>
                  </a:cxn>
                  <a:cxn ang="0">
                    <a:pos x="3594" y="4365"/>
                  </a:cxn>
                  <a:cxn ang="0">
                    <a:pos x="3127" y="4855"/>
                  </a:cxn>
                  <a:cxn ang="0">
                    <a:pos x="2577" y="4730"/>
                  </a:cxn>
                  <a:cxn ang="0">
                    <a:pos x="1895" y="4787"/>
                  </a:cxn>
                  <a:cxn ang="0">
                    <a:pos x="1428" y="4665"/>
                  </a:cxn>
                  <a:cxn ang="0">
                    <a:pos x="1146" y="4080"/>
                  </a:cxn>
                  <a:cxn ang="0">
                    <a:pos x="589" y="3966"/>
                  </a:cxn>
                  <a:cxn ang="0">
                    <a:pos x="307" y="3552"/>
                  </a:cxn>
                  <a:cxn ang="0">
                    <a:pos x="325" y="2888"/>
                  </a:cxn>
                  <a:cxn ang="0">
                    <a:pos x="0" y="2316"/>
                  </a:cxn>
                  <a:cxn ang="0">
                    <a:pos x="282" y="1809"/>
                  </a:cxn>
                  <a:cxn ang="0">
                    <a:pos x="435" y="1245"/>
                  </a:cxn>
                  <a:cxn ang="0">
                    <a:pos x="632" y="778"/>
                  </a:cxn>
                  <a:cxn ang="0">
                    <a:pos x="1242" y="628"/>
                  </a:cxn>
                  <a:cxn ang="0">
                    <a:pos x="1624" y="153"/>
                  </a:cxn>
                </a:cxnLst>
                <a:rect l="0" t="0" r="r" b="b"/>
                <a:pathLst>
                  <a:path w="4993" h="4872">
                    <a:moveTo>
                      <a:pt x="1999" y="32"/>
                    </a:moveTo>
                    <a:lnTo>
                      <a:pt x="1934" y="35"/>
                    </a:lnTo>
                    <a:lnTo>
                      <a:pt x="1874" y="46"/>
                    </a:lnTo>
                    <a:lnTo>
                      <a:pt x="1781" y="82"/>
                    </a:lnTo>
                    <a:lnTo>
                      <a:pt x="1692" y="135"/>
                    </a:lnTo>
                    <a:lnTo>
                      <a:pt x="1613" y="210"/>
                    </a:lnTo>
                    <a:lnTo>
                      <a:pt x="1542" y="299"/>
                    </a:lnTo>
                    <a:lnTo>
                      <a:pt x="1481" y="407"/>
                    </a:lnTo>
                    <a:lnTo>
                      <a:pt x="1424" y="528"/>
                    </a:lnTo>
                    <a:lnTo>
                      <a:pt x="1378" y="664"/>
                    </a:lnTo>
                    <a:lnTo>
                      <a:pt x="1371" y="678"/>
                    </a:lnTo>
                    <a:lnTo>
                      <a:pt x="1360" y="674"/>
                    </a:lnTo>
                    <a:lnTo>
                      <a:pt x="1246" y="660"/>
                    </a:lnTo>
                    <a:lnTo>
                      <a:pt x="1142" y="656"/>
                    </a:lnTo>
                    <a:lnTo>
                      <a:pt x="1024" y="664"/>
                    </a:lnTo>
                    <a:lnTo>
                      <a:pt x="917" y="681"/>
                    </a:lnTo>
                    <a:lnTo>
                      <a:pt x="817" y="710"/>
                    </a:lnTo>
                    <a:lnTo>
                      <a:pt x="732" y="749"/>
                    </a:lnTo>
                    <a:lnTo>
                      <a:pt x="653" y="803"/>
                    </a:lnTo>
                    <a:lnTo>
                      <a:pt x="589" y="867"/>
                    </a:lnTo>
                    <a:lnTo>
                      <a:pt x="535" y="946"/>
                    </a:lnTo>
                    <a:lnTo>
                      <a:pt x="500" y="1038"/>
                    </a:lnTo>
                    <a:lnTo>
                      <a:pt x="475" y="1138"/>
                    </a:lnTo>
                    <a:lnTo>
                      <a:pt x="468" y="1245"/>
                    </a:lnTo>
                    <a:lnTo>
                      <a:pt x="471" y="1342"/>
                    </a:lnTo>
                    <a:lnTo>
                      <a:pt x="489" y="1442"/>
                    </a:lnTo>
                    <a:lnTo>
                      <a:pt x="514" y="1549"/>
                    </a:lnTo>
                    <a:lnTo>
                      <a:pt x="550" y="1660"/>
                    </a:lnTo>
                    <a:lnTo>
                      <a:pt x="553" y="1674"/>
                    </a:lnTo>
                    <a:lnTo>
                      <a:pt x="543" y="1681"/>
                    </a:lnTo>
                    <a:lnTo>
                      <a:pt x="418" y="1752"/>
                    </a:lnTo>
                    <a:lnTo>
                      <a:pt x="307" y="1831"/>
                    </a:lnTo>
                    <a:lnTo>
                      <a:pt x="214" y="1913"/>
                    </a:lnTo>
                    <a:lnTo>
                      <a:pt x="143" y="2002"/>
                    </a:lnTo>
                    <a:lnTo>
                      <a:pt x="86" y="2091"/>
                    </a:lnTo>
                    <a:lnTo>
                      <a:pt x="50" y="2188"/>
                    </a:lnTo>
                    <a:lnTo>
                      <a:pt x="32" y="2288"/>
                    </a:lnTo>
                    <a:lnTo>
                      <a:pt x="32" y="2316"/>
                    </a:lnTo>
                    <a:lnTo>
                      <a:pt x="46" y="2427"/>
                    </a:lnTo>
                    <a:lnTo>
                      <a:pt x="82" y="2538"/>
                    </a:lnTo>
                    <a:lnTo>
                      <a:pt x="146" y="2648"/>
                    </a:lnTo>
                    <a:lnTo>
                      <a:pt x="228" y="2752"/>
                    </a:lnTo>
                    <a:lnTo>
                      <a:pt x="335" y="2855"/>
                    </a:lnTo>
                    <a:lnTo>
                      <a:pt x="478" y="2963"/>
                    </a:lnTo>
                    <a:lnTo>
                      <a:pt x="471" y="2973"/>
                    </a:lnTo>
                    <a:lnTo>
                      <a:pt x="414" y="3105"/>
                    </a:lnTo>
                    <a:lnTo>
                      <a:pt x="371" y="3230"/>
                    </a:lnTo>
                    <a:lnTo>
                      <a:pt x="343" y="3352"/>
                    </a:lnTo>
                    <a:lnTo>
                      <a:pt x="335" y="3466"/>
                    </a:lnTo>
                    <a:lnTo>
                      <a:pt x="339" y="3548"/>
                    </a:lnTo>
                    <a:lnTo>
                      <a:pt x="357" y="3627"/>
                    </a:lnTo>
                    <a:lnTo>
                      <a:pt x="382" y="3698"/>
                    </a:lnTo>
                    <a:lnTo>
                      <a:pt x="418" y="3766"/>
                    </a:lnTo>
                    <a:lnTo>
                      <a:pt x="478" y="3841"/>
                    </a:lnTo>
                    <a:lnTo>
                      <a:pt x="553" y="3905"/>
                    </a:lnTo>
                    <a:lnTo>
                      <a:pt x="639" y="3955"/>
                    </a:lnTo>
                    <a:lnTo>
                      <a:pt x="742" y="3998"/>
                    </a:lnTo>
                    <a:lnTo>
                      <a:pt x="857" y="4026"/>
                    </a:lnTo>
                    <a:lnTo>
                      <a:pt x="982" y="4041"/>
                    </a:lnTo>
                    <a:lnTo>
                      <a:pt x="1117" y="4048"/>
                    </a:lnTo>
                    <a:lnTo>
                      <a:pt x="1171" y="4048"/>
                    </a:lnTo>
                    <a:lnTo>
                      <a:pt x="1174" y="4062"/>
                    </a:lnTo>
                    <a:lnTo>
                      <a:pt x="1206" y="4201"/>
                    </a:lnTo>
                    <a:lnTo>
                      <a:pt x="1246" y="4330"/>
                    </a:lnTo>
                    <a:lnTo>
                      <a:pt x="1296" y="4444"/>
                    </a:lnTo>
                    <a:lnTo>
                      <a:pt x="1356" y="4540"/>
                    </a:lnTo>
                    <a:lnTo>
                      <a:pt x="1428" y="4622"/>
                    </a:lnTo>
                    <a:lnTo>
                      <a:pt x="1506" y="4687"/>
                    </a:lnTo>
                    <a:lnTo>
                      <a:pt x="1595" y="4733"/>
                    </a:lnTo>
                    <a:lnTo>
                      <a:pt x="1688" y="4758"/>
                    </a:lnTo>
                    <a:lnTo>
                      <a:pt x="1781" y="4765"/>
                    </a:lnTo>
                    <a:lnTo>
                      <a:pt x="1892" y="4755"/>
                    </a:lnTo>
                    <a:lnTo>
                      <a:pt x="2006" y="4726"/>
                    </a:lnTo>
                    <a:lnTo>
                      <a:pt x="2120" y="4680"/>
                    </a:lnTo>
                    <a:lnTo>
                      <a:pt x="2241" y="4612"/>
                    </a:lnTo>
                    <a:lnTo>
                      <a:pt x="2363" y="4526"/>
                    </a:lnTo>
                    <a:lnTo>
                      <a:pt x="2373" y="4519"/>
                    </a:lnTo>
                    <a:lnTo>
                      <a:pt x="2384" y="4530"/>
                    </a:lnTo>
                    <a:lnTo>
                      <a:pt x="2488" y="4622"/>
                    </a:lnTo>
                    <a:lnTo>
                      <a:pt x="2588" y="4697"/>
                    </a:lnTo>
                    <a:lnTo>
                      <a:pt x="2691" y="4758"/>
                    </a:lnTo>
                    <a:lnTo>
                      <a:pt x="2795" y="4801"/>
                    </a:lnTo>
                    <a:lnTo>
                      <a:pt x="2895" y="4830"/>
                    </a:lnTo>
                    <a:lnTo>
                      <a:pt x="2994" y="4837"/>
                    </a:lnTo>
                    <a:lnTo>
                      <a:pt x="3055" y="4833"/>
                    </a:lnTo>
                    <a:lnTo>
                      <a:pt x="3119" y="4822"/>
                    </a:lnTo>
                    <a:lnTo>
                      <a:pt x="3212" y="4787"/>
                    </a:lnTo>
                    <a:lnTo>
                      <a:pt x="3298" y="4733"/>
                    </a:lnTo>
                    <a:lnTo>
                      <a:pt x="3376" y="4662"/>
                    </a:lnTo>
                    <a:lnTo>
                      <a:pt x="3448" y="4573"/>
                    </a:lnTo>
                    <a:lnTo>
                      <a:pt x="3512" y="4465"/>
                    </a:lnTo>
                    <a:lnTo>
                      <a:pt x="3569" y="4344"/>
                    </a:lnTo>
                    <a:lnTo>
                      <a:pt x="3615" y="4208"/>
                    </a:lnTo>
                    <a:lnTo>
                      <a:pt x="3619" y="4194"/>
                    </a:lnTo>
                    <a:lnTo>
                      <a:pt x="3633" y="4194"/>
                    </a:lnTo>
                    <a:lnTo>
                      <a:pt x="3748" y="4208"/>
                    </a:lnTo>
                    <a:lnTo>
                      <a:pt x="3851" y="4212"/>
                    </a:lnTo>
                    <a:lnTo>
                      <a:pt x="3969" y="4205"/>
                    </a:lnTo>
                    <a:lnTo>
                      <a:pt x="4076" y="4191"/>
                    </a:lnTo>
                    <a:lnTo>
                      <a:pt x="4176" y="4162"/>
                    </a:lnTo>
                    <a:lnTo>
                      <a:pt x="4261" y="4119"/>
                    </a:lnTo>
                    <a:lnTo>
                      <a:pt x="4340" y="4066"/>
                    </a:lnTo>
                    <a:lnTo>
                      <a:pt x="4404" y="4001"/>
                    </a:lnTo>
                    <a:lnTo>
                      <a:pt x="4454" y="3923"/>
                    </a:lnTo>
                    <a:lnTo>
                      <a:pt x="4493" y="3830"/>
                    </a:lnTo>
                    <a:lnTo>
                      <a:pt x="4515" y="3730"/>
                    </a:lnTo>
                    <a:lnTo>
                      <a:pt x="4522" y="3623"/>
                    </a:lnTo>
                    <a:lnTo>
                      <a:pt x="4515" y="3494"/>
                    </a:lnTo>
                    <a:lnTo>
                      <a:pt x="4486" y="3355"/>
                    </a:lnTo>
                    <a:lnTo>
                      <a:pt x="4444" y="3209"/>
                    </a:lnTo>
                    <a:lnTo>
                      <a:pt x="4440" y="3195"/>
                    </a:lnTo>
                    <a:lnTo>
                      <a:pt x="4451" y="3191"/>
                    </a:lnTo>
                    <a:lnTo>
                      <a:pt x="4576" y="3120"/>
                    </a:lnTo>
                    <a:lnTo>
                      <a:pt x="4686" y="3041"/>
                    </a:lnTo>
                    <a:lnTo>
                      <a:pt x="4775" y="2955"/>
                    </a:lnTo>
                    <a:lnTo>
                      <a:pt x="4850" y="2870"/>
                    </a:lnTo>
                    <a:lnTo>
                      <a:pt x="4908" y="2777"/>
                    </a:lnTo>
                    <a:lnTo>
                      <a:pt x="4943" y="2681"/>
                    </a:lnTo>
                    <a:lnTo>
                      <a:pt x="4957" y="2581"/>
                    </a:lnTo>
                    <a:lnTo>
                      <a:pt x="4961" y="2570"/>
                    </a:lnTo>
                    <a:lnTo>
                      <a:pt x="4961" y="2552"/>
                    </a:lnTo>
                    <a:lnTo>
                      <a:pt x="4947" y="2441"/>
                    </a:lnTo>
                    <a:lnTo>
                      <a:pt x="4911" y="2331"/>
                    </a:lnTo>
                    <a:lnTo>
                      <a:pt x="4847" y="2220"/>
                    </a:lnTo>
                    <a:lnTo>
                      <a:pt x="4765" y="2116"/>
                    </a:lnTo>
                    <a:lnTo>
                      <a:pt x="4658" y="2013"/>
                    </a:lnTo>
                    <a:lnTo>
                      <a:pt x="4529" y="1917"/>
                    </a:lnTo>
                    <a:lnTo>
                      <a:pt x="4515" y="1909"/>
                    </a:lnTo>
                    <a:lnTo>
                      <a:pt x="4522" y="1895"/>
                    </a:lnTo>
                    <a:lnTo>
                      <a:pt x="4579" y="1763"/>
                    </a:lnTo>
                    <a:lnTo>
                      <a:pt x="4622" y="1638"/>
                    </a:lnTo>
                    <a:lnTo>
                      <a:pt x="4647" y="1517"/>
                    </a:lnTo>
                    <a:lnTo>
                      <a:pt x="4654" y="1403"/>
                    </a:lnTo>
                    <a:lnTo>
                      <a:pt x="4651" y="1320"/>
                    </a:lnTo>
                    <a:lnTo>
                      <a:pt x="4636" y="1245"/>
                    </a:lnTo>
                    <a:lnTo>
                      <a:pt x="4611" y="1174"/>
                    </a:lnTo>
                    <a:lnTo>
                      <a:pt x="4576" y="1106"/>
                    </a:lnTo>
                    <a:lnTo>
                      <a:pt x="4515" y="1031"/>
                    </a:lnTo>
                    <a:lnTo>
                      <a:pt x="4440" y="967"/>
                    </a:lnTo>
                    <a:lnTo>
                      <a:pt x="4354" y="913"/>
                    </a:lnTo>
                    <a:lnTo>
                      <a:pt x="4251" y="871"/>
                    </a:lnTo>
                    <a:lnTo>
                      <a:pt x="4137" y="842"/>
                    </a:lnTo>
                    <a:lnTo>
                      <a:pt x="4012" y="828"/>
                    </a:lnTo>
                    <a:lnTo>
                      <a:pt x="3876" y="821"/>
                    </a:lnTo>
                    <a:lnTo>
                      <a:pt x="3822" y="821"/>
                    </a:lnTo>
                    <a:lnTo>
                      <a:pt x="3819" y="806"/>
                    </a:lnTo>
                    <a:lnTo>
                      <a:pt x="3787" y="667"/>
                    </a:lnTo>
                    <a:lnTo>
                      <a:pt x="3748" y="539"/>
                    </a:lnTo>
                    <a:lnTo>
                      <a:pt x="3698" y="428"/>
                    </a:lnTo>
                    <a:lnTo>
                      <a:pt x="3637" y="328"/>
                    </a:lnTo>
                    <a:lnTo>
                      <a:pt x="3566" y="249"/>
                    </a:lnTo>
                    <a:lnTo>
                      <a:pt x="3487" y="185"/>
                    </a:lnTo>
                    <a:lnTo>
                      <a:pt x="3398" y="139"/>
                    </a:lnTo>
                    <a:lnTo>
                      <a:pt x="3305" y="110"/>
                    </a:lnTo>
                    <a:lnTo>
                      <a:pt x="3212" y="103"/>
                    </a:lnTo>
                    <a:lnTo>
                      <a:pt x="3102" y="114"/>
                    </a:lnTo>
                    <a:lnTo>
                      <a:pt x="2987" y="142"/>
                    </a:lnTo>
                    <a:lnTo>
                      <a:pt x="2873" y="192"/>
                    </a:lnTo>
                    <a:lnTo>
                      <a:pt x="2752" y="260"/>
                    </a:lnTo>
                    <a:lnTo>
                      <a:pt x="2630" y="342"/>
                    </a:lnTo>
                    <a:lnTo>
                      <a:pt x="2620" y="349"/>
                    </a:lnTo>
                    <a:lnTo>
                      <a:pt x="2609" y="342"/>
                    </a:lnTo>
                    <a:lnTo>
                      <a:pt x="2506" y="249"/>
                    </a:lnTo>
                    <a:lnTo>
                      <a:pt x="2402" y="174"/>
                    </a:lnTo>
                    <a:lnTo>
                      <a:pt x="2298" y="110"/>
                    </a:lnTo>
                    <a:lnTo>
                      <a:pt x="2199" y="67"/>
                    </a:lnTo>
                    <a:lnTo>
                      <a:pt x="2095" y="42"/>
                    </a:lnTo>
                    <a:lnTo>
                      <a:pt x="1999" y="32"/>
                    </a:lnTo>
                    <a:close/>
                    <a:moveTo>
                      <a:pt x="1999" y="0"/>
                    </a:moveTo>
                    <a:lnTo>
                      <a:pt x="2102" y="10"/>
                    </a:lnTo>
                    <a:lnTo>
                      <a:pt x="2206" y="35"/>
                    </a:lnTo>
                    <a:lnTo>
                      <a:pt x="2309" y="78"/>
                    </a:lnTo>
                    <a:lnTo>
                      <a:pt x="2416" y="139"/>
                    </a:lnTo>
                    <a:lnTo>
                      <a:pt x="2520" y="217"/>
                    </a:lnTo>
                    <a:lnTo>
                      <a:pt x="2623" y="307"/>
                    </a:lnTo>
                    <a:lnTo>
                      <a:pt x="2745" y="224"/>
                    </a:lnTo>
                    <a:lnTo>
                      <a:pt x="2866" y="160"/>
                    </a:lnTo>
                    <a:lnTo>
                      <a:pt x="2984" y="110"/>
                    </a:lnTo>
                    <a:lnTo>
                      <a:pt x="3098" y="82"/>
                    </a:lnTo>
                    <a:lnTo>
                      <a:pt x="3212" y="71"/>
                    </a:lnTo>
                    <a:lnTo>
                      <a:pt x="3280" y="75"/>
                    </a:lnTo>
                    <a:lnTo>
                      <a:pt x="3344" y="85"/>
                    </a:lnTo>
                    <a:lnTo>
                      <a:pt x="3408" y="107"/>
                    </a:lnTo>
                    <a:lnTo>
                      <a:pt x="3491" y="150"/>
                    </a:lnTo>
                    <a:lnTo>
                      <a:pt x="3566" y="203"/>
                    </a:lnTo>
                    <a:lnTo>
                      <a:pt x="3633" y="274"/>
                    </a:lnTo>
                    <a:lnTo>
                      <a:pt x="3690" y="353"/>
                    </a:lnTo>
                    <a:lnTo>
                      <a:pt x="3744" y="446"/>
                    </a:lnTo>
                    <a:lnTo>
                      <a:pt x="3787" y="549"/>
                    </a:lnTo>
                    <a:lnTo>
                      <a:pt x="3819" y="664"/>
                    </a:lnTo>
                    <a:lnTo>
                      <a:pt x="3847" y="788"/>
                    </a:lnTo>
                    <a:lnTo>
                      <a:pt x="3876" y="788"/>
                    </a:lnTo>
                    <a:lnTo>
                      <a:pt x="3997" y="792"/>
                    </a:lnTo>
                    <a:lnTo>
                      <a:pt x="4112" y="806"/>
                    </a:lnTo>
                    <a:lnTo>
                      <a:pt x="4219" y="831"/>
                    </a:lnTo>
                    <a:lnTo>
                      <a:pt x="4315" y="863"/>
                    </a:lnTo>
                    <a:lnTo>
                      <a:pt x="4404" y="903"/>
                    </a:lnTo>
                    <a:lnTo>
                      <a:pt x="4483" y="956"/>
                    </a:lnTo>
                    <a:lnTo>
                      <a:pt x="4547" y="1017"/>
                    </a:lnTo>
                    <a:lnTo>
                      <a:pt x="4604" y="1088"/>
                    </a:lnTo>
                    <a:lnTo>
                      <a:pt x="4640" y="1160"/>
                    </a:lnTo>
                    <a:lnTo>
                      <a:pt x="4668" y="1235"/>
                    </a:lnTo>
                    <a:lnTo>
                      <a:pt x="4683" y="1317"/>
                    </a:lnTo>
                    <a:lnTo>
                      <a:pt x="4690" y="1403"/>
                    </a:lnTo>
                    <a:lnTo>
                      <a:pt x="4683" y="1517"/>
                    </a:lnTo>
                    <a:lnTo>
                      <a:pt x="4654" y="1638"/>
                    </a:lnTo>
                    <a:lnTo>
                      <a:pt x="4615" y="1767"/>
                    </a:lnTo>
                    <a:lnTo>
                      <a:pt x="4558" y="1899"/>
                    </a:lnTo>
                    <a:lnTo>
                      <a:pt x="4668" y="1981"/>
                    </a:lnTo>
                    <a:lnTo>
                      <a:pt x="4761" y="2070"/>
                    </a:lnTo>
                    <a:lnTo>
                      <a:pt x="4843" y="2159"/>
                    </a:lnTo>
                    <a:lnTo>
                      <a:pt x="4908" y="2256"/>
                    </a:lnTo>
                    <a:lnTo>
                      <a:pt x="4954" y="2352"/>
                    </a:lnTo>
                    <a:lnTo>
                      <a:pt x="4982" y="2452"/>
                    </a:lnTo>
                    <a:lnTo>
                      <a:pt x="4993" y="2552"/>
                    </a:lnTo>
                    <a:lnTo>
                      <a:pt x="4993" y="2584"/>
                    </a:lnTo>
                    <a:lnTo>
                      <a:pt x="4975" y="2688"/>
                    </a:lnTo>
                    <a:lnTo>
                      <a:pt x="4936" y="2788"/>
                    </a:lnTo>
                    <a:lnTo>
                      <a:pt x="4879" y="2884"/>
                    </a:lnTo>
                    <a:lnTo>
                      <a:pt x="4804" y="2973"/>
                    </a:lnTo>
                    <a:lnTo>
                      <a:pt x="4711" y="3059"/>
                    </a:lnTo>
                    <a:lnTo>
                      <a:pt x="4604" y="3137"/>
                    </a:lnTo>
                    <a:lnTo>
                      <a:pt x="4479" y="3212"/>
                    </a:lnTo>
                    <a:lnTo>
                      <a:pt x="4511" y="3319"/>
                    </a:lnTo>
                    <a:lnTo>
                      <a:pt x="4536" y="3427"/>
                    </a:lnTo>
                    <a:lnTo>
                      <a:pt x="4554" y="3527"/>
                    </a:lnTo>
                    <a:lnTo>
                      <a:pt x="4558" y="3623"/>
                    </a:lnTo>
                    <a:lnTo>
                      <a:pt x="4551" y="3737"/>
                    </a:lnTo>
                    <a:lnTo>
                      <a:pt x="4526" y="3841"/>
                    </a:lnTo>
                    <a:lnTo>
                      <a:pt x="4486" y="3937"/>
                    </a:lnTo>
                    <a:lnTo>
                      <a:pt x="4429" y="4023"/>
                    </a:lnTo>
                    <a:lnTo>
                      <a:pt x="4361" y="4091"/>
                    </a:lnTo>
                    <a:lnTo>
                      <a:pt x="4279" y="4148"/>
                    </a:lnTo>
                    <a:lnTo>
                      <a:pt x="4187" y="4191"/>
                    </a:lnTo>
                    <a:lnTo>
                      <a:pt x="4083" y="4219"/>
                    </a:lnTo>
                    <a:lnTo>
                      <a:pt x="3972" y="4237"/>
                    </a:lnTo>
                    <a:lnTo>
                      <a:pt x="3851" y="4244"/>
                    </a:lnTo>
                    <a:lnTo>
                      <a:pt x="3751" y="4241"/>
                    </a:lnTo>
                    <a:lnTo>
                      <a:pt x="3644" y="4230"/>
                    </a:lnTo>
                    <a:lnTo>
                      <a:pt x="3594" y="4365"/>
                    </a:lnTo>
                    <a:lnTo>
                      <a:pt x="3537" y="4487"/>
                    </a:lnTo>
                    <a:lnTo>
                      <a:pt x="3473" y="4594"/>
                    </a:lnTo>
                    <a:lnTo>
                      <a:pt x="3398" y="4687"/>
                    </a:lnTo>
                    <a:lnTo>
                      <a:pt x="3316" y="4762"/>
                    </a:lnTo>
                    <a:lnTo>
                      <a:pt x="3226" y="4819"/>
                    </a:lnTo>
                    <a:lnTo>
                      <a:pt x="3127" y="4855"/>
                    </a:lnTo>
                    <a:lnTo>
                      <a:pt x="3059" y="4869"/>
                    </a:lnTo>
                    <a:lnTo>
                      <a:pt x="2994" y="4872"/>
                    </a:lnTo>
                    <a:lnTo>
                      <a:pt x="2891" y="4862"/>
                    </a:lnTo>
                    <a:lnTo>
                      <a:pt x="2787" y="4837"/>
                    </a:lnTo>
                    <a:lnTo>
                      <a:pt x="2684" y="4790"/>
                    </a:lnTo>
                    <a:lnTo>
                      <a:pt x="2577" y="4730"/>
                    </a:lnTo>
                    <a:lnTo>
                      <a:pt x="2473" y="4655"/>
                    </a:lnTo>
                    <a:lnTo>
                      <a:pt x="2370" y="4562"/>
                    </a:lnTo>
                    <a:lnTo>
                      <a:pt x="2249" y="4644"/>
                    </a:lnTo>
                    <a:lnTo>
                      <a:pt x="2127" y="4708"/>
                    </a:lnTo>
                    <a:lnTo>
                      <a:pt x="2009" y="4758"/>
                    </a:lnTo>
                    <a:lnTo>
                      <a:pt x="1895" y="4787"/>
                    </a:lnTo>
                    <a:lnTo>
                      <a:pt x="1781" y="4797"/>
                    </a:lnTo>
                    <a:lnTo>
                      <a:pt x="1713" y="4794"/>
                    </a:lnTo>
                    <a:lnTo>
                      <a:pt x="1649" y="4783"/>
                    </a:lnTo>
                    <a:lnTo>
                      <a:pt x="1585" y="4762"/>
                    </a:lnTo>
                    <a:lnTo>
                      <a:pt x="1503" y="4722"/>
                    </a:lnTo>
                    <a:lnTo>
                      <a:pt x="1428" y="4665"/>
                    </a:lnTo>
                    <a:lnTo>
                      <a:pt x="1360" y="4597"/>
                    </a:lnTo>
                    <a:lnTo>
                      <a:pt x="1299" y="4515"/>
                    </a:lnTo>
                    <a:lnTo>
                      <a:pt x="1249" y="4423"/>
                    </a:lnTo>
                    <a:lnTo>
                      <a:pt x="1206" y="4319"/>
                    </a:lnTo>
                    <a:lnTo>
                      <a:pt x="1171" y="4205"/>
                    </a:lnTo>
                    <a:lnTo>
                      <a:pt x="1146" y="4080"/>
                    </a:lnTo>
                    <a:lnTo>
                      <a:pt x="1117" y="4080"/>
                    </a:lnTo>
                    <a:lnTo>
                      <a:pt x="996" y="4076"/>
                    </a:lnTo>
                    <a:lnTo>
                      <a:pt x="882" y="4062"/>
                    </a:lnTo>
                    <a:lnTo>
                      <a:pt x="774" y="4041"/>
                    </a:lnTo>
                    <a:lnTo>
                      <a:pt x="678" y="4008"/>
                    </a:lnTo>
                    <a:lnTo>
                      <a:pt x="589" y="3966"/>
                    </a:lnTo>
                    <a:lnTo>
                      <a:pt x="510" y="3916"/>
                    </a:lnTo>
                    <a:lnTo>
                      <a:pt x="446" y="3855"/>
                    </a:lnTo>
                    <a:lnTo>
                      <a:pt x="389" y="3784"/>
                    </a:lnTo>
                    <a:lnTo>
                      <a:pt x="350" y="3712"/>
                    </a:lnTo>
                    <a:lnTo>
                      <a:pt x="325" y="3634"/>
                    </a:lnTo>
                    <a:lnTo>
                      <a:pt x="307" y="3552"/>
                    </a:lnTo>
                    <a:lnTo>
                      <a:pt x="303" y="3466"/>
                    </a:lnTo>
                    <a:lnTo>
                      <a:pt x="311" y="3352"/>
                    </a:lnTo>
                    <a:lnTo>
                      <a:pt x="335" y="3230"/>
                    </a:lnTo>
                    <a:lnTo>
                      <a:pt x="378" y="3102"/>
                    </a:lnTo>
                    <a:lnTo>
                      <a:pt x="435" y="2973"/>
                    </a:lnTo>
                    <a:lnTo>
                      <a:pt x="325" y="2888"/>
                    </a:lnTo>
                    <a:lnTo>
                      <a:pt x="232" y="2802"/>
                    </a:lnTo>
                    <a:lnTo>
                      <a:pt x="150" y="2709"/>
                    </a:lnTo>
                    <a:lnTo>
                      <a:pt x="86" y="2616"/>
                    </a:lnTo>
                    <a:lnTo>
                      <a:pt x="39" y="2516"/>
                    </a:lnTo>
                    <a:lnTo>
                      <a:pt x="11" y="2416"/>
                    </a:lnTo>
                    <a:lnTo>
                      <a:pt x="0" y="2316"/>
                    </a:lnTo>
                    <a:lnTo>
                      <a:pt x="0" y="2288"/>
                    </a:lnTo>
                    <a:lnTo>
                      <a:pt x="18" y="2184"/>
                    </a:lnTo>
                    <a:lnTo>
                      <a:pt x="54" y="2084"/>
                    </a:lnTo>
                    <a:lnTo>
                      <a:pt x="111" y="1988"/>
                    </a:lnTo>
                    <a:lnTo>
                      <a:pt x="186" y="1895"/>
                    </a:lnTo>
                    <a:lnTo>
                      <a:pt x="282" y="1809"/>
                    </a:lnTo>
                    <a:lnTo>
                      <a:pt x="389" y="1731"/>
                    </a:lnTo>
                    <a:lnTo>
                      <a:pt x="514" y="1656"/>
                    </a:lnTo>
                    <a:lnTo>
                      <a:pt x="482" y="1549"/>
                    </a:lnTo>
                    <a:lnTo>
                      <a:pt x="457" y="1442"/>
                    </a:lnTo>
                    <a:lnTo>
                      <a:pt x="439" y="1342"/>
                    </a:lnTo>
                    <a:lnTo>
                      <a:pt x="435" y="1245"/>
                    </a:lnTo>
                    <a:lnTo>
                      <a:pt x="439" y="1156"/>
                    </a:lnTo>
                    <a:lnTo>
                      <a:pt x="457" y="1071"/>
                    </a:lnTo>
                    <a:lnTo>
                      <a:pt x="482" y="988"/>
                    </a:lnTo>
                    <a:lnTo>
                      <a:pt x="518" y="917"/>
                    </a:lnTo>
                    <a:lnTo>
                      <a:pt x="564" y="849"/>
                    </a:lnTo>
                    <a:lnTo>
                      <a:pt x="632" y="778"/>
                    </a:lnTo>
                    <a:lnTo>
                      <a:pt x="714" y="724"/>
                    </a:lnTo>
                    <a:lnTo>
                      <a:pt x="807" y="678"/>
                    </a:lnTo>
                    <a:lnTo>
                      <a:pt x="910" y="649"/>
                    </a:lnTo>
                    <a:lnTo>
                      <a:pt x="1021" y="631"/>
                    </a:lnTo>
                    <a:lnTo>
                      <a:pt x="1142" y="624"/>
                    </a:lnTo>
                    <a:lnTo>
                      <a:pt x="1242" y="628"/>
                    </a:lnTo>
                    <a:lnTo>
                      <a:pt x="1349" y="639"/>
                    </a:lnTo>
                    <a:lnTo>
                      <a:pt x="1392" y="521"/>
                    </a:lnTo>
                    <a:lnTo>
                      <a:pt x="1438" y="410"/>
                    </a:lnTo>
                    <a:lnTo>
                      <a:pt x="1495" y="314"/>
                    </a:lnTo>
                    <a:lnTo>
                      <a:pt x="1556" y="224"/>
                    </a:lnTo>
                    <a:lnTo>
                      <a:pt x="1624" y="153"/>
                    </a:lnTo>
                    <a:lnTo>
                      <a:pt x="1699" y="92"/>
                    </a:lnTo>
                    <a:lnTo>
                      <a:pt x="1777" y="46"/>
                    </a:lnTo>
                    <a:lnTo>
                      <a:pt x="1867" y="14"/>
                    </a:lnTo>
                    <a:lnTo>
                      <a:pt x="1931" y="3"/>
                    </a:lnTo>
                    <a:lnTo>
                      <a:pt x="199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9" name="Freeform 12">
                <a:extLst>
                  <a:ext uri="{FF2B5EF4-FFF2-40B4-BE49-F238E27FC236}">
                    <a16:creationId xmlns:a16="http://schemas.microsoft.com/office/drawing/2014/main" id="{8953B3FA-D1B6-41D2-A155-68A489576502}"/>
                  </a:ext>
                </a:extLst>
              </p:cNvPr>
              <p:cNvSpPr>
                <a:spLocks/>
              </p:cNvSpPr>
              <p:nvPr/>
            </p:nvSpPr>
            <p:spPr bwMode="auto">
              <a:xfrm rot="943525">
                <a:off x="984991" y="4733721"/>
                <a:ext cx="1538787" cy="1501677"/>
              </a:xfrm>
              <a:custGeom>
                <a:avLst/>
                <a:gdLst/>
                <a:ahLst/>
                <a:cxnLst>
                  <a:cxn ang="0">
                    <a:pos x="1942" y="25"/>
                  </a:cxn>
                  <a:cxn ang="0">
                    <a:pos x="2235" y="193"/>
                  </a:cxn>
                  <a:cxn ang="0">
                    <a:pos x="2542" y="146"/>
                  </a:cxn>
                  <a:cxn ang="0">
                    <a:pos x="2845" y="61"/>
                  </a:cxn>
                  <a:cxn ang="0">
                    <a:pos x="3113" y="136"/>
                  </a:cxn>
                  <a:cxn ang="0">
                    <a:pos x="3305" y="360"/>
                  </a:cxn>
                  <a:cxn ang="0">
                    <a:pos x="3416" y="707"/>
                  </a:cxn>
                  <a:cxn ang="0">
                    <a:pos x="3776" y="750"/>
                  </a:cxn>
                  <a:cxn ang="0">
                    <a:pos x="4033" y="892"/>
                  </a:cxn>
                  <a:cxn ang="0">
                    <a:pos x="4158" y="1142"/>
                  </a:cxn>
                  <a:cxn ang="0">
                    <a:pos x="4133" y="1453"/>
                  </a:cxn>
                  <a:cxn ang="0">
                    <a:pos x="4166" y="1781"/>
                  </a:cxn>
                  <a:cxn ang="0">
                    <a:pos x="4398" y="2081"/>
                  </a:cxn>
                  <a:cxn ang="0">
                    <a:pos x="4422" y="2388"/>
                  </a:cxn>
                  <a:cxn ang="0">
                    <a:pos x="4269" y="2642"/>
                  </a:cxn>
                  <a:cxn ang="0">
                    <a:pos x="3976" y="2852"/>
                  </a:cxn>
                  <a:cxn ang="0">
                    <a:pos x="4048" y="3209"/>
                  </a:cxn>
                  <a:cxn ang="0">
                    <a:pos x="3987" y="3495"/>
                  </a:cxn>
                  <a:cxn ang="0">
                    <a:pos x="3791" y="3691"/>
                  </a:cxn>
                  <a:cxn ang="0">
                    <a:pos x="3487" y="3770"/>
                  </a:cxn>
                  <a:cxn ang="0">
                    <a:pos x="3191" y="3877"/>
                  </a:cxn>
                  <a:cxn ang="0">
                    <a:pos x="3020" y="4166"/>
                  </a:cxn>
                  <a:cxn ang="0">
                    <a:pos x="2777" y="4316"/>
                  </a:cxn>
                  <a:cxn ang="0">
                    <a:pos x="2495" y="4302"/>
                  </a:cxn>
                  <a:cxn ang="0">
                    <a:pos x="2203" y="4134"/>
                  </a:cxn>
                  <a:cxn ang="0">
                    <a:pos x="1896" y="4180"/>
                  </a:cxn>
                  <a:cxn ang="0">
                    <a:pos x="1592" y="4266"/>
                  </a:cxn>
                  <a:cxn ang="0">
                    <a:pos x="1325" y="4191"/>
                  </a:cxn>
                  <a:cxn ang="0">
                    <a:pos x="1132" y="3970"/>
                  </a:cxn>
                  <a:cxn ang="0">
                    <a:pos x="1021" y="3623"/>
                  </a:cxn>
                  <a:cxn ang="0">
                    <a:pos x="661" y="3580"/>
                  </a:cxn>
                  <a:cxn ang="0">
                    <a:pos x="404" y="3434"/>
                  </a:cxn>
                  <a:cxn ang="0">
                    <a:pos x="279" y="3188"/>
                  </a:cxn>
                  <a:cxn ang="0">
                    <a:pos x="304" y="2874"/>
                  </a:cxn>
                  <a:cxn ang="0">
                    <a:pos x="272" y="2545"/>
                  </a:cxn>
                  <a:cxn ang="0">
                    <a:pos x="40" y="2245"/>
                  </a:cxn>
                  <a:cxn ang="0">
                    <a:pos x="15" y="1938"/>
                  </a:cxn>
                  <a:cxn ang="0">
                    <a:pos x="168" y="1685"/>
                  </a:cxn>
                  <a:cxn ang="0">
                    <a:pos x="461" y="1474"/>
                  </a:cxn>
                  <a:cxn ang="0">
                    <a:pos x="389" y="1117"/>
                  </a:cxn>
                  <a:cxn ang="0">
                    <a:pos x="450" y="832"/>
                  </a:cxn>
                  <a:cxn ang="0">
                    <a:pos x="646" y="635"/>
                  </a:cxn>
                  <a:cxn ang="0">
                    <a:pos x="950" y="560"/>
                  </a:cxn>
                  <a:cxn ang="0">
                    <a:pos x="1246" y="450"/>
                  </a:cxn>
                  <a:cxn ang="0">
                    <a:pos x="1417" y="161"/>
                  </a:cxn>
                  <a:cxn ang="0">
                    <a:pos x="1656" y="14"/>
                  </a:cxn>
                </a:cxnLst>
                <a:rect l="0" t="0" r="r" b="b"/>
                <a:pathLst>
                  <a:path w="4437" h="4330">
                    <a:moveTo>
                      <a:pt x="1749" y="0"/>
                    </a:moveTo>
                    <a:lnTo>
                      <a:pt x="1846" y="3"/>
                    </a:lnTo>
                    <a:lnTo>
                      <a:pt x="1942" y="25"/>
                    </a:lnTo>
                    <a:lnTo>
                      <a:pt x="2038" y="64"/>
                    </a:lnTo>
                    <a:lnTo>
                      <a:pt x="2135" y="121"/>
                    </a:lnTo>
                    <a:lnTo>
                      <a:pt x="2235" y="193"/>
                    </a:lnTo>
                    <a:lnTo>
                      <a:pt x="2331" y="278"/>
                    </a:lnTo>
                    <a:lnTo>
                      <a:pt x="2438" y="203"/>
                    </a:lnTo>
                    <a:lnTo>
                      <a:pt x="2542" y="146"/>
                    </a:lnTo>
                    <a:lnTo>
                      <a:pt x="2649" y="100"/>
                    </a:lnTo>
                    <a:lnTo>
                      <a:pt x="2749" y="75"/>
                    </a:lnTo>
                    <a:lnTo>
                      <a:pt x="2845" y="61"/>
                    </a:lnTo>
                    <a:lnTo>
                      <a:pt x="2941" y="68"/>
                    </a:lnTo>
                    <a:lnTo>
                      <a:pt x="3031" y="93"/>
                    </a:lnTo>
                    <a:lnTo>
                      <a:pt x="3113" y="136"/>
                    </a:lnTo>
                    <a:lnTo>
                      <a:pt x="3188" y="196"/>
                    </a:lnTo>
                    <a:lnTo>
                      <a:pt x="3252" y="271"/>
                    </a:lnTo>
                    <a:lnTo>
                      <a:pt x="3305" y="360"/>
                    </a:lnTo>
                    <a:lnTo>
                      <a:pt x="3352" y="464"/>
                    </a:lnTo>
                    <a:lnTo>
                      <a:pt x="3387" y="578"/>
                    </a:lnTo>
                    <a:lnTo>
                      <a:pt x="3416" y="707"/>
                    </a:lnTo>
                    <a:lnTo>
                      <a:pt x="3544" y="710"/>
                    </a:lnTo>
                    <a:lnTo>
                      <a:pt x="3666" y="725"/>
                    </a:lnTo>
                    <a:lnTo>
                      <a:pt x="3776" y="750"/>
                    </a:lnTo>
                    <a:lnTo>
                      <a:pt x="3873" y="785"/>
                    </a:lnTo>
                    <a:lnTo>
                      <a:pt x="3959" y="832"/>
                    </a:lnTo>
                    <a:lnTo>
                      <a:pt x="4033" y="892"/>
                    </a:lnTo>
                    <a:lnTo>
                      <a:pt x="4091" y="967"/>
                    </a:lnTo>
                    <a:lnTo>
                      <a:pt x="4133" y="1049"/>
                    </a:lnTo>
                    <a:lnTo>
                      <a:pt x="4158" y="1142"/>
                    </a:lnTo>
                    <a:lnTo>
                      <a:pt x="4166" y="1239"/>
                    </a:lnTo>
                    <a:lnTo>
                      <a:pt x="4158" y="1342"/>
                    </a:lnTo>
                    <a:lnTo>
                      <a:pt x="4133" y="1453"/>
                    </a:lnTo>
                    <a:lnTo>
                      <a:pt x="4098" y="1571"/>
                    </a:lnTo>
                    <a:lnTo>
                      <a:pt x="4044" y="1688"/>
                    </a:lnTo>
                    <a:lnTo>
                      <a:pt x="4166" y="1781"/>
                    </a:lnTo>
                    <a:lnTo>
                      <a:pt x="4265" y="1878"/>
                    </a:lnTo>
                    <a:lnTo>
                      <a:pt x="4344" y="1978"/>
                    </a:lnTo>
                    <a:lnTo>
                      <a:pt x="4398" y="2081"/>
                    </a:lnTo>
                    <a:lnTo>
                      <a:pt x="4430" y="2188"/>
                    </a:lnTo>
                    <a:lnTo>
                      <a:pt x="4437" y="2295"/>
                    </a:lnTo>
                    <a:lnTo>
                      <a:pt x="4422" y="2388"/>
                    </a:lnTo>
                    <a:lnTo>
                      <a:pt x="4387" y="2474"/>
                    </a:lnTo>
                    <a:lnTo>
                      <a:pt x="4337" y="2559"/>
                    </a:lnTo>
                    <a:lnTo>
                      <a:pt x="4269" y="2642"/>
                    </a:lnTo>
                    <a:lnTo>
                      <a:pt x="4187" y="2717"/>
                    </a:lnTo>
                    <a:lnTo>
                      <a:pt x="4087" y="2788"/>
                    </a:lnTo>
                    <a:lnTo>
                      <a:pt x="3976" y="2852"/>
                    </a:lnTo>
                    <a:lnTo>
                      <a:pt x="4016" y="2977"/>
                    </a:lnTo>
                    <a:lnTo>
                      <a:pt x="4037" y="3095"/>
                    </a:lnTo>
                    <a:lnTo>
                      <a:pt x="4048" y="3209"/>
                    </a:lnTo>
                    <a:lnTo>
                      <a:pt x="4041" y="3313"/>
                    </a:lnTo>
                    <a:lnTo>
                      <a:pt x="4023" y="3409"/>
                    </a:lnTo>
                    <a:lnTo>
                      <a:pt x="3987" y="3495"/>
                    </a:lnTo>
                    <a:lnTo>
                      <a:pt x="3937" y="3573"/>
                    </a:lnTo>
                    <a:lnTo>
                      <a:pt x="3869" y="3641"/>
                    </a:lnTo>
                    <a:lnTo>
                      <a:pt x="3791" y="3691"/>
                    </a:lnTo>
                    <a:lnTo>
                      <a:pt x="3702" y="3730"/>
                    </a:lnTo>
                    <a:lnTo>
                      <a:pt x="3598" y="3755"/>
                    </a:lnTo>
                    <a:lnTo>
                      <a:pt x="3487" y="3770"/>
                    </a:lnTo>
                    <a:lnTo>
                      <a:pt x="3366" y="3766"/>
                    </a:lnTo>
                    <a:lnTo>
                      <a:pt x="3234" y="3755"/>
                    </a:lnTo>
                    <a:lnTo>
                      <a:pt x="3191" y="3877"/>
                    </a:lnTo>
                    <a:lnTo>
                      <a:pt x="3141" y="3987"/>
                    </a:lnTo>
                    <a:lnTo>
                      <a:pt x="3084" y="4084"/>
                    </a:lnTo>
                    <a:lnTo>
                      <a:pt x="3020" y="4166"/>
                    </a:lnTo>
                    <a:lnTo>
                      <a:pt x="2945" y="4234"/>
                    </a:lnTo>
                    <a:lnTo>
                      <a:pt x="2866" y="4284"/>
                    </a:lnTo>
                    <a:lnTo>
                      <a:pt x="2777" y="4316"/>
                    </a:lnTo>
                    <a:lnTo>
                      <a:pt x="2684" y="4330"/>
                    </a:lnTo>
                    <a:lnTo>
                      <a:pt x="2592" y="4323"/>
                    </a:lnTo>
                    <a:lnTo>
                      <a:pt x="2495" y="4302"/>
                    </a:lnTo>
                    <a:lnTo>
                      <a:pt x="2399" y="4262"/>
                    </a:lnTo>
                    <a:lnTo>
                      <a:pt x="2302" y="4205"/>
                    </a:lnTo>
                    <a:lnTo>
                      <a:pt x="2203" y="4134"/>
                    </a:lnTo>
                    <a:lnTo>
                      <a:pt x="2106" y="4048"/>
                    </a:lnTo>
                    <a:lnTo>
                      <a:pt x="1999" y="4123"/>
                    </a:lnTo>
                    <a:lnTo>
                      <a:pt x="1896" y="4180"/>
                    </a:lnTo>
                    <a:lnTo>
                      <a:pt x="1789" y="4227"/>
                    </a:lnTo>
                    <a:lnTo>
                      <a:pt x="1689" y="4252"/>
                    </a:lnTo>
                    <a:lnTo>
                      <a:pt x="1592" y="4266"/>
                    </a:lnTo>
                    <a:lnTo>
                      <a:pt x="1496" y="4259"/>
                    </a:lnTo>
                    <a:lnTo>
                      <a:pt x="1407" y="4234"/>
                    </a:lnTo>
                    <a:lnTo>
                      <a:pt x="1325" y="4191"/>
                    </a:lnTo>
                    <a:lnTo>
                      <a:pt x="1250" y="4134"/>
                    </a:lnTo>
                    <a:lnTo>
                      <a:pt x="1185" y="4059"/>
                    </a:lnTo>
                    <a:lnTo>
                      <a:pt x="1132" y="3970"/>
                    </a:lnTo>
                    <a:lnTo>
                      <a:pt x="1085" y="3866"/>
                    </a:lnTo>
                    <a:lnTo>
                      <a:pt x="1050" y="3752"/>
                    </a:lnTo>
                    <a:lnTo>
                      <a:pt x="1021" y="3623"/>
                    </a:lnTo>
                    <a:lnTo>
                      <a:pt x="893" y="3620"/>
                    </a:lnTo>
                    <a:lnTo>
                      <a:pt x="771" y="3605"/>
                    </a:lnTo>
                    <a:lnTo>
                      <a:pt x="661" y="3580"/>
                    </a:lnTo>
                    <a:lnTo>
                      <a:pt x="564" y="3545"/>
                    </a:lnTo>
                    <a:lnTo>
                      <a:pt x="479" y="3495"/>
                    </a:lnTo>
                    <a:lnTo>
                      <a:pt x="404" y="3434"/>
                    </a:lnTo>
                    <a:lnTo>
                      <a:pt x="347" y="3363"/>
                    </a:lnTo>
                    <a:lnTo>
                      <a:pt x="304" y="3281"/>
                    </a:lnTo>
                    <a:lnTo>
                      <a:pt x="279" y="3188"/>
                    </a:lnTo>
                    <a:lnTo>
                      <a:pt x="272" y="3088"/>
                    </a:lnTo>
                    <a:lnTo>
                      <a:pt x="279" y="2984"/>
                    </a:lnTo>
                    <a:lnTo>
                      <a:pt x="304" y="2874"/>
                    </a:lnTo>
                    <a:lnTo>
                      <a:pt x="339" y="2759"/>
                    </a:lnTo>
                    <a:lnTo>
                      <a:pt x="393" y="2638"/>
                    </a:lnTo>
                    <a:lnTo>
                      <a:pt x="272" y="2545"/>
                    </a:lnTo>
                    <a:lnTo>
                      <a:pt x="172" y="2449"/>
                    </a:lnTo>
                    <a:lnTo>
                      <a:pt x="93" y="2349"/>
                    </a:lnTo>
                    <a:lnTo>
                      <a:pt x="40" y="2245"/>
                    </a:lnTo>
                    <a:lnTo>
                      <a:pt x="8" y="2138"/>
                    </a:lnTo>
                    <a:lnTo>
                      <a:pt x="0" y="2031"/>
                    </a:lnTo>
                    <a:lnTo>
                      <a:pt x="15" y="1938"/>
                    </a:lnTo>
                    <a:lnTo>
                      <a:pt x="50" y="1853"/>
                    </a:lnTo>
                    <a:lnTo>
                      <a:pt x="100" y="1767"/>
                    </a:lnTo>
                    <a:lnTo>
                      <a:pt x="168" y="1685"/>
                    </a:lnTo>
                    <a:lnTo>
                      <a:pt x="250" y="1610"/>
                    </a:lnTo>
                    <a:lnTo>
                      <a:pt x="350" y="1538"/>
                    </a:lnTo>
                    <a:lnTo>
                      <a:pt x="461" y="1474"/>
                    </a:lnTo>
                    <a:lnTo>
                      <a:pt x="422" y="1349"/>
                    </a:lnTo>
                    <a:lnTo>
                      <a:pt x="400" y="1231"/>
                    </a:lnTo>
                    <a:lnTo>
                      <a:pt x="389" y="1117"/>
                    </a:lnTo>
                    <a:lnTo>
                      <a:pt x="397" y="1014"/>
                    </a:lnTo>
                    <a:lnTo>
                      <a:pt x="414" y="917"/>
                    </a:lnTo>
                    <a:lnTo>
                      <a:pt x="450" y="832"/>
                    </a:lnTo>
                    <a:lnTo>
                      <a:pt x="500" y="753"/>
                    </a:lnTo>
                    <a:lnTo>
                      <a:pt x="568" y="689"/>
                    </a:lnTo>
                    <a:lnTo>
                      <a:pt x="646" y="635"/>
                    </a:lnTo>
                    <a:lnTo>
                      <a:pt x="736" y="596"/>
                    </a:lnTo>
                    <a:lnTo>
                      <a:pt x="839" y="571"/>
                    </a:lnTo>
                    <a:lnTo>
                      <a:pt x="950" y="560"/>
                    </a:lnTo>
                    <a:lnTo>
                      <a:pt x="1071" y="560"/>
                    </a:lnTo>
                    <a:lnTo>
                      <a:pt x="1203" y="575"/>
                    </a:lnTo>
                    <a:lnTo>
                      <a:pt x="1246" y="450"/>
                    </a:lnTo>
                    <a:lnTo>
                      <a:pt x="1296" y="339"/>
                    </a:lnTo>
                    <a:lnTo>
                      <a:pt x="1353" y="243"/>
                    </a:lnTo>
                    <a:lnTo>
                      <a:pt x="1417" y="161"/>
                    </a:lnTo>
                    <a:lnTo>
                      <a:pt x="1489" y="96"/>
                    </a:lnTo>
                    <a:lnTo>
                      <a:pt x="1571" y="46"/>
                    </a:lnTo>
                    <a:lnTo>
                      <a:pt x="1656" y="14"/>
                    </a:lnTo>
                    <a:lnTo>
                      <a:pt x="174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cxnSp>
          <p:nvCxnSpPr>
            <p:cNvPr id="20" name="Straight Connector 16">
              <a:extLst>
                <a:ext uri="{FF2B5EF4-FFF2-40B4-BE49-F238E27FC236}">
                  <a16:creationId xmlns:a16="http://schemas.microsoft.com/office/drawing/2014/main" id="{00D818C3-DD4D-44FD-BACF-E8A1AD1A0E70}"/>
                </a:ext>
              </a:extLst>
            </p:cNvPr>
            <p:cNvCxnSpPr>
              <a:cxnSpLocks/>
            </p:cNvCxnSpPr>
            <p:nvPr/>
          </p:nvCxnSpPr>
          <p:spPr>
            <a:xfrm>
              <a:off x="2898137" y="2591367"/>
              <a:ext cx="1109631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Прямоугольник 121">
              <a:extLst>
                <a:ext uri="{FF2B5EF4-FFF2-40B4-BE49-F238E27FC236}">
                  <a16:creationId xmlns:a16="http://schemas.microsoft.com/office/drawing/2014/main" id="{659B934E-9028-4B1A-A099-DEFD2F41E43D}"/>
                </a:ext>
              </a:extLst>
            </p:cNvPr>
            <p:cNvSpPr/>
            <p:nvPr/>
          </p:nvSpPr>
          <p:spPr>
            <a:xfrm>
              <a:off x="4303143" y="2259533"/>
              <a:ext cx="3071868" cy="927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ОБЩЕЕ ПРАВИЛО</a:t>
              </a:r>
            </a:p>
            <a:p>
              <a:r>
                <a:rPr lang="ru-RU" sz="1600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коды вида участия 201-203</a:t>
              </a:r>
            </a:p>
            <a:p>
              <a:r>
                <a:rPr lang="ru-RU" sz="1600" i="1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(</a:t>
              </a:r>
              <a:r>
                <a:rPr lang="ru-RU" sz="1600" i="1" dirty="0" err="1">
                  <a:solidFill>
                    <a:schemeClr val="accent1"/>
                  </a:solidFill>
                  <a:latin typeface="Arial Narrow" panose="020B0606020202030204" pitchFamily="34" charset="0"/>
                </a:rPr>
                <a:t>пп</a:t>
              </a:r>
              <a:r>
                <a:rPr lang="ru-RU" sz="1600" i="1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. 1 п. 3 ст. 25.13 НК РФ)</a:t>
              </a:r>
            </a:p>
          </p:txBody>
        </p:sp>
        <p:cxnSp>
          <p:nvCxnSpPr>
            <p:cNvPr id="22" name="Straight Connector 18">
              <a:extLst>
                <a:ext uri="{FF2B5EF4-FFF2-40B4-BE49-F238E27FC236}">
                  <a16:creationId xmlns:a16="http://schemas.microsoft.com/office/drawing/2014/main" id="{BCD59300-A274-41EF-825C-4AA4B0A9ADC7}"/>
                </a:ext>
              </a:extLst>
            </p:cNvPr>
            <p:cNvCxnSpPr>
              <a:cxnSpLocks/>
            </p:cNvCxnSpPr>
            <p:nvPr/>
          </p:nvCxnSpPr>
          <p:spPr>
            <a:xfrm>
              <a:off x="3322556" y="4317586"/>
              <a:ext cx="685212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0">
              <a:extLst>
                <a:ext uri="{FF2B5EF4-FFF2-40B4-BE49-F238E27FC236}">
                  <a16:creationId xmlns:a16="http://schemas.microsoft.com/office/drawing/2014/main" id="{0E525110-AC08-41C4-8633-E43AF3556A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1188" y="5775736"/>
              <a:ext cx="1306580" cy="5067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угольник 121">
              <a:extLst>
                <a:ext uri="{FF2B5EF4-FFF2-40B4-BE49-F238E27FC236}">
                  <a16:creationId xmlns:a16="http://schemas.microsoft.com/office/drawing/2014/main" id="{F2D296AF-BD0B-455D-A5AE-832A711F1223}"/>
                </a:ext>
              </a:extLst>
            </p:cNvPr>
            <p:cNvSpPr/>
            <p:nvPr/>
          </p:nvSpPr>
          <p:spPr>
            <a:xfrm>
              <a:off x="4303143" y="3840532"/>
              <a:ext cx="3531974" cy="1247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СОВОКУПНОЕ УЧАСТИЕ ПРИ ДОЛЕ КАЖДОГО МЕНЕЕ 25%</a:t>
              </a:r>
            </a:p>
            <a:p>
              <a:r>
                <a:rPr lang="ru-RU" sz="1600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код вида участия 205</a:t>
              </a:r>
            </a:p>
            <a:p>
              <a:r>
                <a:rPr lang="ru-RU" sz="1600" i="1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(</a:t>
              </a:r>
              <a:r>
                <a:rPr lang="ru-RU" sz="1600" i="1" dirty="0" err="1">
                  <a:solidFill>
                    <a:schemeClr val="accent1"/>
                  </a:solidFill>
                  <a:latin typeface="Arial Narrow" panose="020B0606020202030204" pitchFamily="34" charset="0"/>
                </a:rPr>
                <a:t>пп</a:t>
              </a:r>
              <a:r>
                <a:rPr lang="ru-RU" sz="1600" i="1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. 2 п. 3 ст. 25.13 НК РФ)</a:t>
              </a:r>
            </a:p>
          </p:txBody>
        </p:sp>
        <p:sp>
          <p:nvSpPr>
            <p:cNvPr id="25" name="Прямоугольник 121">
              <a:extLst>
                <a:ext uri="{FF2B5EF4-FFF2-40B4-BE49-F238E27FC236}">
                  <a16:creationId xmlns:a16="http://schemas.microsoft.com/office/drawing/2014/main" id="{9881BC62-FDDB-4791-8E36-461A0952B0C6}"/>
                </a:ext>
              </a:extLst>
            </p:cNvPr>
            <p:cNvSpPr/>
            <p:nvPr/>
          </p:nvSpPr>
          <p:spPr>
            <a:xfrm>
              <a:off x="4303143" y="5445871"/>
              <a:ext cx="370472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УЧАСТИЕ В МЕЖДУНАРОДНЫХ КОМПАНИЯХ</a:t>
              </a:r>
            </a:p>
            <a:p>
              <a:r>
                <a:rPr lang="ru-RU" sz="1600" i="1" dirty="0">
                  <a:solidFill>
                    <a:schemeClr val="accent1"/>
                  </a:solidFill>
                  <a:latin typeface="Arial Narrow" panose="020B0606020202030204" pitchFamily="34" charset="0"/>
                </a:rPr>
                <a:t>(п. 3.1. ст. 25.13 НК РФ)</a:t>
              </a:r>
            </a:p>
          </p:txBody>
        </p:sp>
        <p:sp>
          <p:nvSpPr>
            <p:cNvPr id="26" name="TextBox 44">
              <a:extLst>
                <a:ext uri="{FF2B5EF4-FFF2-40B4-BE49-F238E27FC236}">
                  <a16:creationId xmlns:a16="http://schemas.microsoft.com/office/drawing/2014/main" id="{7E55C35D-AFC0-4EB0-B77D-F67ECDD722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9431" y="5616891"/>
              <a:ext cx="97488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228600" indent="-228600">
                <a:defRPr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dirty="0"/>
                <a:t>&gt; 15%</a:t>
              </a:r>
              <a:endParaRPr lang="ru-RU" dirty="0"/>
            </a:p>
          </p:txBody>
        </p:sp>
        <p:sp>
          <p:nvSpPr>
            <p:cNvPr id="28" name="TextBox 44">
              <a:extLst>
                <a:ext uri="{FF2B5EF4-FFF2-40B4-BE49-F238E27FC236}">
                  <a16:creationId xmlns:a16="http://schemas.microsoft.com/office/drawing/2014/main" id="{9653EAEA-56BC-4DB1-A59F-2D6E4519F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9005" y="2506695"/>
              <a:ext cx="1381348" cy="607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28600" indent="-228600"/>
              <a:r>
                <a:rPr lang="en-US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&gt; 25</a:t>
              </a:r>
              <a:r>
                <a:rPr lang="en-US" sz="3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%</a:t>
              </a:r>
              <a:endPara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8AA181AB-D573-4FE0-AEC3-036317DEDDA5}"/>
                </a:ext>
              </a:extLst>
            </p:cNvPr>
            <p:cNvSpPr/>
            <p:nvPr/>
          </p:nvSpPr>
          <p:spPr>
            <a:xfrm>
              <a:off x="2103400" y="4099181"/>
              <a:ext cx="104637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/>
              <a:r>
                <a:rPr lang="en-US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&gt; 10%</a:t>
              </a:r>
            </a:p>
            <a:p>
              <a:pPr marL="228600" indent="-228600"/>
              <a:r>
                <a:rPr lang="en-US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&gt; 50 %</a:t>
              </a:r>
              <a:endPara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62AA2998-E573-4CEE-B8D4-61677D37F77E}"/>
              </a:ext>
            </a:extLst>
          </p:cNvPr>
          <p:cNvSpPr/>
          <p:nvPr/>
        </p:nvSpPr>
        <p:spPr>
          <a:xfrm>
            <a:off x="7708855" y="2879599"/>
            <a:ext cx="3231787" cy="193899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ДОЛЯ УЧАСТИЯ ДОЛЖНА БЫТЬ </a:t>
            </a:r>
          </a:p>
          <a:p>
            <a:r>
              <a:rPr lang="ru-RU" sz="2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БОЛЕЕ</a:t>
            </a:r>
            <a:r>
              <a:rPr lang="ru-RU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УСТАНОВЛЕННЫХ ЗНАЧЕНИЙ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A2B0EB24-2FB8-491B-8C84-51E780FA96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52" y="3004403"/>
            <a:ext cx="597020" cy="59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2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ОТРАЖЕНИЕ ИНФОРМАЦИИ В УВЕДОМЛЕНИИ О КИК. ДОЛЯ УЧАСТИЯ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777FC12-9002-4EE8-B289-C232D3D97E0C}"/>
              </a:ext>
            </a:extLst>
          </p:cNvPr>
          <p:cNvSpPr/>
          <p:nvPr/>
        </p:nvSpPr>
        <p:spPr>
          <a:xfrm>
            <a:off x="7549019" y="1534679"/>
            <a:ext cx="33862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РАЗДЕЛ 2 ЛИСТА А1; ЛИСТ Г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4D9FBC-8058-4569-8832-D039417DF137}"/>
              </a:ext>
            </a:extLst>
          </p:cNvPr>
          <p:cNvSpPr/>
          <p:nvPr/>
        </p:nvSpPr>
        <p:spPr>
          <a:xfrm>
            <a:off x="9635680" y="286236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5CA17CA-0BED-4F06-88DA-5DAC3F1645BE}"/>
              </a:ext>
            </a:extLst>
          </p:cNvPr>
          <p:cNvSpPr/>
          <p:nvPr/>
        </p:nvSpPr>
        <p:spPr>
          <a:xfrm>
            <a:off x="933763" y="1929990"/>
            <a:ext cx="2406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СТАТЬЯ 105.2 НК РФ </a:t>
            </a:r>
          </a:p>
        </p:txBody>
      </p:sp>
      <p:sp>
        <p:nvSpPr>
          <p:cNvPr id="8" name="Freeform 405">
            <a:extLst>
              <a:ext uri="{FF2B5EF4-FFF2-40B4-BE49-F238E27FC236}">
                <a16:creationId xmlns:a16="http://schemas.microsoft.com/office/drawing/2014/main" id="{60D06CE0-D711-4177-ABEC-D1244C2185E9}"/>
              </a:ext>
            </a:extLst>
          </p:cNvPr>
          <p:cNvSpPr>
            <a:spLocks/>
          </p:cNvSpPr>
          <p:nvPr/>
        </p:nvSpPr>
        <p:spPr bwMode="auto">
          <a:xfrm>
            <a:off x="933763" y="2708920"/>
            <a:ext cx="2592288" cy="1043540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rgbClr val="3279B8"/>
              </a:gs>
              <a:gs pos="83000">
                <a:srgbClr val="3279B8"/>
              </a:gs>
              <a:gs pos="100000">
                <a:srgbClr val="0057A3"/>
              </a:gs>
            </a:gsLst>
            <a:lin ang="189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ПРЯМОЕ УЧАСТИЕ</a:t>
            </a:r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Freeform 405">
            <a:extLst>
              <a:ext uri="{FF2B5EF4-FFF2-40B4-BE49-F238E27FC236}">
                <a16:creationId xmlns:a16="http://schemas.microsoft.com/office/drawing/2014/main" id="{E4F92E40-53C0-41AB-8E3F-791229FCBB35}"/>
              </a:ext>
            </a:extLst>
          </p:cNvPr>
          <p:cNvSpPr>
            <a:spLocks/>
          </p:cNvSpPr>
          <p:nvPr/>
        </p:nvSpPr>
        <p:spPr bwMode="auto">
          <a:xfrm>
            <a:off x="941482" y="4754344"/>
            <a:ext cx="2592288" cy="1061830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rgbClr val="3279B8"/>
              </a:gs>
              <a:gs pos="83000">
                <a:srgbClr val="3279B8"/>
              </a:gs>
              <a:gs pos="100000">
                <a:srgbClr val="0057A3"/>
              </a:gs>
            </a:gsLst>
            <a:lin ang="189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КОСВЕННОЕ УЧАСТИЕ</a:t>
            </a:r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Знак ''плюс'' 6">
            <a:extLst>
              <a:ext uri="{FF2B5EF4-FFF2-40B4-BE49-F238E27FC236}">
                <a16:creationId xmlns:a16="http://schemas.microsoft.com/office/drawing/2014/main" id="{D883677E-8A06-460F-A49A-B4692495D5E3}"/>
              </a:ext>
            </a:extLst>
          </p:cNvPr>
          <p:cNvSpPr/>
          <p:nvPr/>
        </p:nvSpPr>
        <p:spPr>
          <a:xfrm>
            <a:off x="1830168" y="3868038"/>
            <a:ext cx="792088" cy="68745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Straight Connector 20">
            <a:extLst>
              <a:ext uri="{FF2B5EF4-FFF2-40B4-BE49-F238E27FC236}">
                <a16:creationId xmlns:a16="http://schemas.microsoft.com/office/drawing/2014/main" id="{13FE461C-CD9B-4365-9123-059BDC32108D}"/>
              </a:ext>
            </a:extLst>
          </p:cNvPr>
          <p:cNvCxnSpPr>
            <a:cxnSpLocks/>
          </p:cNvCxnSpPr>
          <p:nvPr/>
        </p:nvCxnSpPr>
        <p:spPr>
          <a:xfrm flipV="1">
            <a:off x="3713104" y="3203821"/>
            <a:ext cx="1239432" cy="487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0">
            <a:extLst>
              <a:ext uri="{FF2B5EF4-FFF2-40B4-BE49-F238E27FC236}">
                <a16:creationId xmlns:a16="http://schemas.microsoft.com/office/drawing/2014/main" id="{F593E2E2-BEB7-42CB-8A4C-D4A88BA153FC}"/>
              </a:ext>
            </a:extLst>
          </p:cNvPr>
          <p:cNvCxnSpPr>
            <a:cxnSpLocks/>
          </p:cNvCxnSpPr>
          <p:nvPr/>
        </p:nvCxnSpPr>
        <p:spPr>
          <a:xfrm flipV="1">
            <a:off x="3713104" y="5307402"/>
            <a:ext cx="1239432" cy="487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EBBEFEE-E422-463D-A460-900831943583}"/>
              </a:ext>
            </a:extLst>
          </p:cNvPr>
          <p:cNvSpPr/>
          <p:nvPr/>
        </p:nvSpPr>
        <p:spPr>
          <a:xfrm>
            <a:off x="4915236" y="272285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- доля голосующих акций </a:t>
            </a:r>
          </a:p>
          <a:p>
            <a:pPr algn="just"/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- доля в уставном (складочном) капитале (фонде) </a:t>
            </a:r>
          </a:p>
          <a:p>
            <a:pPr algn="just"/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- доля пропорционально общему количеству участников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40F8167-BC30-410A-B31B-81D33310632F}"/>
              </a:ext>
            </a:extLst>
          </p:cNvPr>
          <p:cNvSpPr/>
          <p:nvPr/>
        </p:nvSpPr>
        <p:spPr>
          <a:xfrm>
            <a:off x="4915236" y="4378769"/>
            <a:ext cx="598273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последовательное произведение доли прямого участия компаний </a:t>
            </a:r>
            <a:r>
              <a:rPr lang="en-US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A→B→C→…→n </a:t>
            </a:r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по всем последовательностям участия</a:t>
            </a:r>
          </a:p>
          <a:p>
            <a:pPr marL="285750" indent="-285750" algn="just">
              <a:buFontTx/>
              <a:buChar char="-"/>
            </a:pPr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для кольцевого или перекрестного владения – </a:t>
            </a:r>
          </a:p>
          <a:p>
            <a:pPr algn="just"/>
            <a:r>
              <a:rPr lang="ru-RU" sz="2000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    по формуле геометрической прогрессии</a:t>
            </a:r>
          </a:p>
          <a:p>
            <a:pPr algn="just"/>
            <a:r>
              <a:rPr lang="ru-RU" i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    (см. письмо Минфина России от 16.08.2013 N 03-01-18/33535)</a:t>
            </a:r>
          </a:p>
          <a:p>
            <a:pPr algn="just"/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67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ОТРАЖЕНИЕ ИНФОРМАЦИИ В УВЕДОМЛЕНИИ О КИК.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ВОЗНИКНОВЕНИЕ И ПРЕКРАЩЕНИЕ УЧАСТИЯ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999392EF-57EC-4FB1-91E1-8E6449F35746}"/>
              </a:ext>
            </a:extLst>
          </p:cNvPr>
          <p:cNvGrpSpPr/>
          <p:nvPr/>
        </p:nvGrpSpPr>
        <p:grpSpPr>
          <a:xfrm>
            <a:off x="1199456" y="1910325"/>
            <a:ext cx="9033493" cy="1679053"/>
            <a:chOff x="1199456" y="1910325"/>
            <a:chExt cx="9033493" cy="1679053"/>
          </a:xfrm>
        </p:grpSpPr>
        <p:sp>
          <p:nvSpPr>
            <p:cNvPr id="8" name="Pentagon 4">
              <a:extLst>
                <a:ext uri="{FF2B5EF4-FFF2-40B4-BE49-F238E27FC236}">
                  <a16:creationId xmlns:a16="http://schemas.microsoft.com/office/drawing/2014/main" id="{8B121516-4ECE-46CF-A56B-158280D82028}"/>
                </a:ext>
              </a:extLst>
            </p:cNvPr>
            <p:cNvSpPr/>
            <p:nvPr/>
          </p:nvSpPr>
          <p:spPr>
            <a:xfrm>
              <a:off x="1199456" y="2924944"/>
              <a:ext cx="2175753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Chevron 7">
              <a:extLst>
                <a:ext uri="{FF2B5EF4-FFF2-40B4-BE49-F238E27FC236}">
                  <a16:creationId xmlns:a16="http://schemas.microsoft.com/office/drawing/2014/main" id="{740688FC-D94F-4893-A4F5-C65D7425733A}"/>
                </a:ext>
              </a:extLst>
            </p:cNvPr>
            <p:cNvSpPr/>
            <p:nvPr/>
          </p:nvSpPr>
          <p:spPr>
            <a:xfrm>
              <a:off x="3045420" y="2924944"/>
              <a:ext cx="5574052" cy="664434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" name="Chevron 8">
              <a:extLst>
                <a:ext uri="{FF2B5EF4-FFF2-40B4-BE49-F238E27FC236}">
                  <a16:creationId xmlns:a16="http://schemas.microsoft.com/office/drawing/2014/main" id="{706F93FC-C7EC-468D-A168-2A13F74A1BAB}"/>
                </a:ext>
              </a:extLst>
            </p:cNvPr>
            <p:cNvSpPr/>
            <p:nvPr/>
          </p:nvSpPr>
          <p:spPr>
            <a:xfrm>
              <a:off x="8136382" y="2924944"/>
              <a:ext cx="2096567" cy="664434"/>
            </a:xfrm>
            <a:prstGeom prst="chevron">
              <a:avLst/>
            </a:prstGeom>
            <a:solidFill>
              <a:srgbClr val="004D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2E174C5E-B7B2-4457-9AA1-1FB9E2495E1E}"/>
                </a:ext>
              </a:extLst>
            </p:cNvPr>
            <p:cNvSpPr/>
            <p:nvPr/>
          </p:nvSpPr>
          <p:spPr>
            <a:xfrm>
              <a:off x="1819468" y="3072495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2020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F7341B2A-FE76-4841-9502-BC65E93DB96E}"/>
                </a:ext>
              </a:extLst>
            </p:cNvPr>
            <p:cNvSpPr/>
            <p:nvPr/>
          </p:nvSpPr>
          <p:spPr>
            <a:xfrm>
              <a:off x="5605135" y="3098192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2021 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5B8C305-58BB-4FBC-81DC-522BFDFA4166}"/>
                </a:ext>
              </a:extLst>
            </p:cNvPr>
            <p:cNvSpPr/>
            <p:nvPr/>
          </p:nvSpPr>
          <p:spPr>
            <a:xfrm>
              <a:off x="8867484" y="3098192"/>
              <a:ext cx="665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ru-RU" dirty="0"/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CB31ACD1-0C2A-4DC8-814E-D0E56F8B2C17}"/>
                </a:ext>
              </a:extLst>
            </p:cNvPr>
            <p:cNvGrpSpPr/>
            <p:nvPr/>
          </p:nvGrpSpPr>
          <p:grpSpPr>
            <a:xfrm>
              <a:off x="1221124" y="1910325"/>
              <a:ext cx="1800200" cy="1014619"/>
              <a:chOff x="1221124" y="1910325"/>
              <a:chExt cx="1800200" cy="1014619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E2333CC-63C0-4B6D-A72F-BC63726F1F41}"/>
                  </a:ext>
                </a:extLst>
              </p:cNvPr>
              <p:cNvSpPr txBox="1"/>
              <p:nvPr/>
            </p:nvSpPr>
            <p:spPr>
              <a:xfrm>
                <a:off x="1221124" y="1910325"/>
                <a:ext cx="1800200" cy="74179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endParaRPr lang="ru-RU" sz="1400" dirty="0">
                  <a:solidFill>
                    <a:srgbClr val="006EB9"/>
                  </a:solidFill>
                </a:endParaRP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Финансовый год КИК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17" name="Straight Connector 28">
                <a:extLst>
                  <a:ext uri="{FF2B5EF4-FFF2-40B4-BE49-F238E27FC236}">
                    <a16:creationId xmlns:a16="http://schemas.microsoft.com/office/drawing/2014/main" id="{48B8FBB3-FC9A-4471-9801-3B871F36BD25}"/>
                  </a:ext>
                </a:extLst>
              </p:cNvPr>
              <p:cNvCxnSpPr>
                <a:cxnSpLocks/>
                <a:stCxn id="16" idx="2"/>
                <a:endCxn id="8" idx="0"/>
              </p:cNvCxnSpPr>
              <p:nvPr/>
            </p:nvCxnSpPr>
            <p:spPr>
              <a:xfrm>
                <a:off x="2121224" y="2652123"/>
                <a:ext cx="0" cy="27282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27">
              <a:extLst>
                <a:ext uri="{FF2B5EF4-FFF2-40B4-BE49-F238E27FC236}">
                  <a16:creationId xmlns:a16="http://schemas.microsoft.com/office/drawing/2014/main" id="{39FED152-35DA-4304-A779-DD6A3BF57DCF}"/>
                </a:ext>
              </a:extLst>
            </p:cNvPr>
            <p:cNvGrpSpPr/>
            <p:nvPr/>
          </p:nvGrpSpPr>
          <p:grpSpPr>
            <a:xfrm>
              <a:off x="3440745" y="1910325"/>
              <a:ext cx="1909320" cy="1025116"/>
              <a:chOff x="1154022" y="1922978"/>
              <a:chExt cx="1909320" cy="1025116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499F115-1A89-47B9-B1C7-1367786EB85B}"/>
                  </a:ext>
                </a:extLst>
              </p:cNvPr>
              <p:cNvSpPr txBox="1"/>
              <p:nvPr/>
            </p:nvSpPr>
            <p:spPr>
              <a:xfrm>
                <a:off x="1154022" y="1922978"/>
                <a:ext cx="1909320" cy="7522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chemeClr val="accent6">
                        <a:lumMod val="75000"/>
                      </a:schemeClr>
                    </a:solidFill>
                  </a:rPr>
                  <a:t>Решение о распределении прибыли КИК за финансовый год</a:t>
                </a:r>
                <a:endParaRPr lang="en-PH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0" name="Straight Connector 28">
                <a:extLst>
                  <a:ext uri="{FF2B5EF4-FFF2-40B4-BE49-F238E27FC236}">
                    <a16:creationId xmlns:a16="http://schemas.microsoft.com/office/drawing/2014/main" id="{D45B81BB-B5E0-4181-BA52-EF138F149BFE}"/>
                  </a:ext>
                </a:extLst>
              </p:cNvPr>
              <p:cNvCxnSpPr>
                <a:cxnSpLocks/>
                <a:stCxn id="29" idx="2"/>
              </p:cNvCxnSpPr>
              <p:nvPr/>
            </p:nvCxnSpPr>
            <p:spPr>
              <a:xfrm>
                <a:off x="2108682" y="2675273"/>
                <a:ext cx="0" cy="27282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Группа 30">
              <a:extLst>
                <a:ext uri="{FF2B5EF4-FFF2-40B4-BE49-F238E27FC236}">
                  <a16:creationId xmlns:a16="http://schemas.microsoft.com/office/drawing/2014/main" id="{F21025D2-0AA1-410F-AE47-FE6AC685D450}"/>
                </a:ext>
              </a:extLst>
            </p:cNvPr>
            <p:cNvGrpSpPr/>
            <p:nvPr/>
          </p:nvGrpSpPr>
          <p:grpSpPr>
            <a:xfrm>
              <a:off x="5769486" y="1929131"/>
              <a:ext cx="2054706" cy="1006310"/>
              <a:chOff x="1624817" y="1781580"/>
              <a:chExt cx="2054706" cy="1006310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DA08741-928F-49D3-8EBA-148440319176}"/>
                  </a:ext>
                </a:extLst>
              </p:cNvPr>
              <p:cNvSpPr txBox="1"/>
              <p:nvPr/>
            </p:nvSpPr>
            <p:spPr>
              <a:xfrm>
                <a:off x="1624817" y="1781580"/>
                <a:ext cx="2054706" cy="7229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Продажа/</a:t>
                </a: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Ликвидация/</a:t>
                </a:r>
                <a:br>
                  <a:rPr lang="ru-RU" sz="1400" dirty="0">
                    <a:solidFill>
                      <a:srgbClr val="006EB9"/>
                    </a:solidFill>
                  </a:rPr>
                </a:br>
                <a:r>
                  <a:rPr lang="ru-RU" sz="1400" dirty="0">
                    <a:solidFill>
                      <a:srgbClr val="006EB9"/>
                    </a:solidFill>
                  </a:rPr>
                  <a:t>Прекращение участия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33" name="Straight Connector 28">
                <a:extLst>
                  <a:ext uri="{FF2B5EF4-FFF2-40B4-BE49-F238E27FC236}">
                    <a16:creationId xmlns:a16="http://schemas.microsoft.com/office/drawing/2014/main" id="{07B01E78-8CC2-4730-AEE0-7B6E3771D822}"/>
                  </a:ext>
                </a:extLst>
              </p:cNvPr>
              <p:cNvCxnSpPr>
                <a:cxnSpLocks/>
                <a:stCxn id="32" idx="2"/>
              </p:cNvCxnSpPr>
              <p:nvPr/>
            </p:nvCxnSpPr>
            <p:spPr>
              <a:xfrm>
                <a:off x="2652170" y="2504572"/>
                <a:ext cx="1" cy="28331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C67FC890-9624-42D9-A071-9DF44E177CE1}"/>
                </a:ext>
              </a:extLst>
            </p:cNvPr>
            <p:cNvGrpSpPr/>
            <p:nvPr/>
          </p:nvGrpSpPr>
          <p:grpSpPr>
            <a:xfrm>
              <a:off x="8118457" y="1910326"/>
              <a:ext cx="1800200" cy="1014617"/>
              <a:chOff x="1833893" y="1737205"/>
              <a:chExt cx="1800200" cy="1127969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CDB1251-13B4-4FAF-B571-4D02E241DFCC}"/>
                  </a:ext>
                </a:extLst>
              </p:cNvPr>
              <p:cNvSpPr txBox="1"/>
              <p:nvPr/>
            </p:nvSpPr>
            <p:spPr>
              <a:xfrm>
                <a:off x="1833893" y="1737205"/>
                <a:ext cx="1800200" cy="8363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Подача уведомления </a:t>
                </a: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о КИК за 2021</a:t>
                </a:r>
                <a:endParaRPr lang="en-PH" sz="1400" dirty="0">
                  <a:solidFill>
                    <a:srgbClr val="006EB9"/>
                  </a:solidFill>
                </a:endParaRPr>
              </a:p>
              <a:p>
                <a:endParaRPr lang="ru-RU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36" name="Straight Connector 28">
                <a:extLst>
                  <a:ext uri="{FF2B5EF4-FFF2-40B4-BE49-F238E27FC236}">
                    <a16:creationId xmlns:a16="http://schemas.microsoft.com/office/drawing/2014/main" id="{9976CE02-E784-4BD4-AB20-9593391BA30B}"/>
                  </a:ext>
                </a:extLst>
              </p:cNvPr>
              <p:cNvCxnSpPr>
                <a:cxnSpLocks/>
                <a:stCxn id="35" idx="2"/>
                <a:endCxn id="12" idx="0"/>
              </p:cNvCxnSpPr>
              <p:nvPr/>
            </p:nvCxnSpPr>
            <p:spPr>
              <a:xfrm>
                <a:off x="2733993" y="2573545"/>
                <a:ext cx="0" cy="29162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6C341EC6-BB9C-4558-84F6-8065EA684945}"/>
              </a:ext>
            </a:extLst>
          </p:cNvPr>
          <p:cNvGrpSpPr/>
          <p:nvPr/>
        </p:nvGrpSpPr>
        <p:grpSpPr>
          <a:xfrm>
            <a:off x="1188108" y="4116598"/>
            <a:ext cx="9033493" cy="1679053"/>
            <a:chOff x="1199456" y="1910325"/>
            <a:chExt cx="9033493" cy="1679053"/>
          </a:xfrm>
        </p:grpSpPr>
        <p:sp>
          <p:nvSpPr>
            <p:cNvPr id="54" name="Pentagon 4">
              <a:extLst>
                <a:ext uri="{FF2B5EF4-FFF2-40B4-BE49-F238E27FC236}">
                  <a16:creationId xmlns:a16="http://schemas.microsoft.com/office/drawing/2014/main" id="{0BBEE1AF-0736-4E22-A0E5-4EBAB0D53C91}"/>
                </a:ext>
              </a:extLst>
            </p:cNvPr>
            <p:cNvSpPr/>
            <p:nvPr/>
          </p:nvSpPr>
          <p:spPr>
            <a:xfrm>
              <a:off x="1199456" y="2924944"/>
              <a:ext cx="2175753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5" name="Chevron 7">
              <a:extLst>
                <a:ext uri="{FF2B5EF4-FFF2-40B4-BE49-F238E27FC236}">
                  <a16:creationId xmlns:a16="http://schemas.microsoft.com/office/drawing/2014/main" id="{C9A30765-45A7-4D7A-8EDE-83B88F5C3CA0}"/>
                </a:ext>
              </a:extLst>
            </p:cNvPr>
            <p:cNvSpPr/>
            <p:nvPr/>
          </p:nvSpPr>
          <p:spPr>
            <a:xfrm>
              <a:off x="3045420" y="2924944"/>
              <a:ext cx="5574052" cy="664434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Chevron 8">
              <a:extLst>
                <a:ext uri="{FF2B5EF4-FFF2-40B4-BE49-F238E27FC236}">
                  <a16:creationId xmlns:a16="http://schemas.microsoft.com/office/drawing/2014/main" id="{847A2130-95B2-4DCD-8FE9-B13F0B0BF907}"/>
                </a:ext>
              </a:extLst>
            </p:cNvPr>
            <p:cNvSpPr/>
            <p:nvPr/>
          </p:nvSpPr>
          <p:spPr>
            <a:xfrm>
              <a:off x="8136382" y="2924944"/>
              <a:ext cx="2096567" cy="664434"/>
            </a:xfrm>
            <a:prstGeom prst="chevron">
              <a:avLst/>
            </a:prstGeom>
            <a:solidFill>
              <a:srgbClr val="004D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6F56E5F2-3593-492B-AEFE-15DC7BAAEBD9}"/>
                </a:ext>
              </a:extLst>
            </p:cNvPr>
            <p:cNvSpPr/>
            <p:nvPr/>
          </p:nvSpPr>
          <p:spPr>
            <a:xfrm>
              <a:off x="1819468" y="3072495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2020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3910B686-2295-4594-B259-9569E0A3214B}"/>
                </a:ext>
              </a:extLst>
            </p:cNvPr>
            <p:cNvSpPr/>
            <p:nvPr/>
          </p:nvSpPr>
          <p:spPr>
            <a:xfrm>
              <a:off x="5605135" y="3098192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2021 </a:t>
              </a:r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C3EE7788-20A7-430D-B514-F90C3B3D1A0F}"/>
                </a:ext>
              </a:extLst>
            </p:cNvPr>
            <p:cNvSpPr/>
            <p:nvPr/>
          </p:nvSpPr>
          <p:spPr>
            <a:xfrm>
              <a:off x="8867484" y="3098192"/>
              <a:ext cx="665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ru-RU" dirty="0"/>
            </a:p>
          </p:txBody>
        </p:sp>
        <p:grpSp>
          <p:nvGrpSpPr>
            <p:cNvPr id="60" name="Группа 59">
              <a:extLst>
                <a:ext uri="{FF2B5EF4-FFF2-40B4-BE49-F238E27FC236}">
                  <a16:creationId xmlns:a16="http://schemas.microsoft.com/office/drawing/2014/main" id="{5DF85704-1602-4701-A22C-7CE3A3E19122}"/>
                </a:ext>
              </a:extLst>
            </p:cNvPr>
            <p:cNvGrpSpPr/>
            <p:nvPr/>
          </p:nvGrpSpPr>
          <p:grpSpPr>
            <a:xfrm>
              <a:off x="1221124" y="1910325"/>
              <a:ext cx="1800200" cy="1014619"/>
              <a:chOff x="1221124" y="1910325"/>
              <a:chExt cx="1800200" cy="1014619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43624FC-9AE3-471D-8EEF-19B9F0411CB4}"/>
                  </a:ext>
                </a:extLst>
              </p:cNvPr>
              <p:cNvSpPr txBox="1"/>
              <p:nvPr/>
            </p:nvSpPr>
            <p:spPr>
              <a:xfrm>
                <a:off x="1221124" y="1910325"/>
                <a:ext cx="1800200" cy="74179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endParaRPr lang="ru-RU" sz="1400" dirty="0">
                  <a:solidFill>
                    <a:srgbClr val="006EB9"/>
                  </a:solidFill>
                </a:endParaRP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Финансовый год КИК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71" name="Straight Connector 28">
                <a:extLst>
                  <a:ext uri="{FF2B5EF4-FFF2-40B4-BE49-F238E27FC236}">
                    <a16:creationId xmlns:a16="http://schemas.microsoft.com/office/drawing/2014/main" id="{861E6585-821B-41F8-8C9E-94CFD4E9953E}"/>
                  </a:ext>
                </a:extLst>
              </p:cNvPr>
              <p:cNvCxnSpPr>
                <a:cxnSpLocks/>
                <a:stCxn id="70" idx="2"/>
                <a:endCxn id="54" idx="0"/>
              </p:cNvCxnSpPr>
              <p:nvPr/>
            </p:nvCxnSpPr>
            <p:spPr>
              <a:xfrm>
                <a:off x="2121224" y="2652123"/>
                <a:ext cx="0" cy="27282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Группа 60">
              <a:extLst>
                <a:ext uri="{FF2B5EF4-FFF2-40B4-BE49-F238E27FC236}">
                  <a16:creationId xmlns:a16="http://schemas.microsoft.com/office/drawing/2014/main" id="{6452072D-1741-4B3C-B604-509CE7524EAF}"/>
                </a:ext>
              </a:extLst>
            </p:cNvPr>
            <p:cNvGrpSpPr/>
            <p:nvPr/>
          </p:nvGrpSpPr>
          <p:grpSpPr>
            <a:xfrm>
              <a:off x="3440745" y="1910325"/>
              <a:ext cx="1909320" cy="1025116"/>
              <a:chOff x="1154022" y="1922978"/>
              <a:chExt cx="1909320" cy="1025116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0E50B03-9318-41E0-B865-4672AECFC07C}"/>
                  </a:ext>
                </a:extLst>
              </p:cNvPr>
              <p:cNvSpPr txBox="1"/>
              <p:nvPr/>
            </p:nvSpPr>
            <p:spPr>
              <a:xfrm>
                <a:off x="1154022" y="1922978"/>
                <a:ext cx="1909320" cy="7522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endParaRPr lang="ru-RU" sz="1400" dirty="0">
                  <a:solidFill>
                    <a:srgbClr val="006EB9"/>
                  </a:solidFill>
                </a:endParaRP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Возникновение участия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69" name="Straight Connector 28">
                <a:extLst>
                  <a:ext uri="{FF2B5EF4-FFF2-40B4-BE49-F238E27FC236}">
                    <a16:creationId xmlns:a16="http://schemas.microsoft.com/office/drawing/2014/main" id="{4D0AFAA1-8AF7-4500-8D4A-C844387CC67F}"/>
                  </a:ext>
                </a:extLst>
              </p:cNvPr>
              <p:cNvCxnSpPr>
                <a:cxnSpLocks/>
                <a:stCxn id="68" idx="2"/>
              </p:cNvCxnSpPr>
              <p:nvPr/>
            </p:nvCxnSpPr>
            <p:spPr>
              <a:xfrm>
                <a:off x="2108682" y="2675273"/>
                <a:ext cx="0" cy="27282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Группа 61">
              <a:extLst>
                <a:ext uri="{FF2B5EF4-FFF2-40B4-BE49-F238E27FC236}">
                  <a16:creationId xmlns:a16="http://schemas.microsoft.com/office/drawing/2014/main" id="{823B9BCF-44C1-4411-80DB-AA2B42614D78}"/>
                </a:ext>
              </a:extLst>
            </p:cNvPr>
            <p:cNvGrpSpPr/>
            <p:nvPr/>
          </p:nvGrpSpPr>
          <p:grpSpPr>
            <a:xfrm>
              <a:off x="5769486" y="1929131"/>
              <a:ext cx="2054706" cy="1006310"/>
              <a:chOff x="1624817" y="1781580"/>
              <a:chExt cx="2054706" cy="1006310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F65C1CD-7955-4BD7-B70D-06EB24FEB3AE}"/>
                  </a:ext>
                </a:extLst>
              </p:cNvPr>
              <p:cNvSpPr txBox="1"/>
              <p:nvPr/>
            </p:nvSpPr>
            <p:spPr>
              <a:xfrm>
                <a:off x="1624817" y="1781580"/>
                <a:ext cx="2054706" cy="7229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chemeClr val="accent6">
                        <a:lumMod val="75000"/>
                      </a:schemeClr>
                    </a:solidFill>
                  </a:rPr>
                  <a:t>Решение о распределении прибыли КИК за финансовый год</a:t>
                </a:r>
                <a:endParaRPr lang="en-PH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7" name="Straight Connector 28">
                <a:extLst>
                  <a:ext uri="{FF2B5EF4-FFF2-40B4-BE49-F238E27FC236}">
                    <a16:creationId xmlns:a16="http://schemas.microsoft.com/office/drawing/2014/main" id="{07F6240E-9436-4F23-B89D-57FACAB78597}"/>
                  </a:ext>
                </a:extLst>
              </p:cNvPr>
              <p:cNvCxnSpPr>
                <a:cxnSpLocks/>
                <a:stCxn id="66" idx="2"/>
              </p:cNvCxnSpPr>
              <p:nvPr/>
            </p:nvCxnSpPr>
            <p:spPr>
              <a:xfrm>
                <a:off x="2652170" y="2504572"/>
                <a:ext cx="1" cy="28331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Группа 62">
              <a:extLst>
                <a:ext uri="{FF2B5EF4-FFF2-40B4-BE49-F238E27FC236}">
                  <a16:creationId xmlns:a16="http://schemas.microsoft.com/office/drawing/2014/main" id="{AB8AABFA-CC1D-4C4A-85D2-B35DAF99AA89}"/>
                </a:ext>
              </a:extLst>
            </p:cNvPr>
            <p:cNvGrpSpPr/>
            <p:nvPr/>
          </p:nvGrpSpPr>
          <p:grpSpPr>
            <a:xfrm>
              <a:off x="8118457" y="1910326"/>
              <a:ext cx="1800200" cy="1014617"/>
              <a:chOff x="1833893" y="1737205"/>
              <a:chExt cx="1800200" cy="1127969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1EF29A8-53C0-4AC0-9622-769EDEB13F32}"/>
                  </a:ext>
                </a:extLst>
              </p:cNvPr>
              <p:cNvSpPr txBox="1"/>
              <p:nvPr/>
            </p:nvSpPr>
            <p:spPr>
              <a:xfrm>
                <a:off x="1833893" y="1737205"/>
                <a:ext cx="1800200" cy="8363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Подача уведомления </a:t>
                </a: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о КИК за 2021</a:t>
                </a:r>
                <a:endParaRPr lang="en-PH" sz="1400">
                  <a:solidFill>
                    <a:srgbClr val="006EB9"/>
                  </a:solidFill>
                </a:endParaRPr>
              </a:p>
              <a:p>
                <a:endParaRPr lang="ru-RU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65" name="Straight Connector 28">
                <a:extLst>
                  <a:ext uri="{FF2B5EF4-FFF2-40B4-BE49-F238E27FC236}">
                    <a16:creationId xmlns:a16="http://schemas.microsoft.com/office/drawing/2014/main" id="{18ABCE93-41E6-4636-BDB7-C6AB90B90AE4}"/>
                  </a:ext>
                </a:extLst>
              </p:cNvPr>
              <p:cNvCxnSpPr>
                <a:cxnSpLocks/>
                <a:stCxn id="64" idx="2"/>
                <a:endCxn id="56" idx="0"/>
              </p:cNvCxnSpPr>
              <p:nvPr/>
            </p:nvCxnSpPr>
            <p:spPr>
              <a:xfrm>
                <a:off x="2733993" y="2573545"/>
                <a:ext cx="0" cy="29162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888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ОТРАЖЕНИЕ ИНФОРМАЦИИ В УВЕДОМЛЕНИИ О КИК. ФИНАНСОВЫЙ ГОД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FCBDE819-A39D-4C58-93C7-AB4FB8FB77F0}"/>
              </a:ext>
            </a:extLst>
          </p:cNvPr>
          <p:cNvGrpSpPr/>
          <p:nvPr/>
        </p:nvGrpSpPr>
        <p:grpSpPr>
          <a:xfrm>
            <a:off x="1188108" y="4073598"/>
            <a:ext cx="9033493" cy="1722053"/>
            <a:chOff x="1188108" y="4073598"/>
            <a:chExt cx="9033493" cy="1722053"/>
          </a:xfrm>
        </p:grpSpPr>
        <p:sp>
          <p:nvSpPr>
            <p:cNvPr id="54" name="Pentagon 4">
              <a:extLst>
                <a:ext uri="{FF2B5EF4-FFF2-40B4-BE49-F238E27FC236}">
                  <a16:creationId xmlns:a16="http://schemas.microsoft.com/office/drawing/2014/main" id="{0BBEE1AF-0736-4E22-A0E5-4EBAB0D53C91}"/>
                </a:ext>
              </a:extLst>
            </p:cNvPr>
            <p:cNvSpPr/>
            <p:nvPr/>
          </p:nvSpPr>
          <p:spPr>
            <a:xfrm>
              <a:off x="1188108" y="5131217"/>
              <a:ext cx="4218400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5" name="Chevron 7">
              <a:extLst>
                <a:ext uri="{FF2B5EF4-FFF2-40B4-BE49-F238E27FC236}">
                  <a16:creationId xmlns:a16="http://schemas.microsoft.com/office/drawing/2014/main" id="{C9A30765-45A7-4D7A-8EDE-83B88F5C3CA0}"/>
                </a:ext>
              </a:extLst>
            </p:cNvPr>
            <p:cNvSpPr/>
            <p:nvPr/>
          </p:nvSpPr>
          <p:spPr>
            <a:xfrm>
              <a:off x="4994218" y="5131217"/>
              <a:ext cx="3613906" cy="664434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6" name="Chevron 8">
              <a:extLst>
                <a:ext uri="{FF2B5EF4-FFF2-40B4-BE49-F238E27FC236}">
                  <a16:creationId xmlns:a16="http://schemas.microsoft.com/office/drawing/2014/main" id="{847A2130-95B2-4DCD-8FE9-B13F0B0BF907}"/>
                </a:ext>
              </a:extLst>
            </p:cNvPr>
            <p:cNvSpPr/>
            <p:nvPr/>
          </p:nvSpPr>
          <p:spPr>
            <a:xfrm>
              <a:off x="8125034" y="5131217"/>
              <a:ext cx="2096567" cy="664434"/>
            </a:xfrm>
            <a:prstGeom prst="chevron">
              <a:avLst/>
            </a:prstGeom>
            <a:solidFill>
              <a:srgbClr val="004D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6F56E5F2-3593-492B-AEFE-15DC7BAAEBD9}"/>
                </a:ext>
              </a:extLst>
            </p:cNvPr>
            <p:cNvSpPr/>
            <p:nvPr/>
          </p:nvSpPr>
          <p:spPr>
            <a:xfrm>
              <a:off x="1808120" y="5278768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2020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3910B686-2295-4594-B259-9569E0A3214B}"/>
                </a:ext>
              </a:extLst>
            </p:cNvPr>
            <p:cNvSpPr/>
            <p:nvPr/>
          </p:nvSpPr>
          <p:spPr>
            <a:xfrm>
              <a:off x="6531985" y="5304465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2021 </a:t>
              </a:r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C3EE7788-20A7-430D-B514-F90C3B3D1A0F}"/>
                </a:ext>
              </a:extLst>
            </p:cNvPr>
            <p:cNvSpPr/>
            <p:nvPr/>
          </p:nvSpPr>
          <p:spPr>
            <a:xfrm>
              <a:off x="8856136" y="5304465"/>
              <a:ext cx="665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ru-RU" dirty="0"/>
            </a:p>
          </p:txBody>
        </p:sp>
        <p:grpSp>
          <p:nvGrpSpPr>
            <p:cNvPr id="60" name="Группа 59">
              <a:extLst>
                <a:ext uri="{FF2B5EF4-FFF2-40B4-BE49-F238E27FC236}">
                  <a16:creationId xmlns:a16="http://schemas.microsoft.com/office/drawing/2014/main" id="{5DF85704-1602-4701-A22C-7CE3A3E19122}"/>
                </a:ext>
              </a:extLst>
            </p:cNvPr>
            <p:cNvGrpSpPr/>
            <p:nvPr/>
          </p:nvGrpSpPr>
          <p:grpSpPr>
            <a:xfrm>
              <a:off x="1238399" y="4084095"/>
              <a:ext cx="1401214" cy="1022588"/>
              <a:chOff x="1249747" y="1877822"/>
              <a:chExt cx="1401214" cy="1022588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43624FC-9AE3-471D-8EEF-19B9F0411CB4}"/>
                  </a:ext>
                </a:extLst>
              </p:cNvPr>
              <p:cNvSpPr txBox="1"/>
              <p:nvPr/>
            </p:nvSpPr>
            <p:spPr>
              <a:xfrm>
                <a:off x="1249747" y="1877822"/>
                <a:ext cx="1401214" cy="74179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endParaRPr lang="ru-RU" sz="1400" dirty="0">
                  <a:solidFill>
                    <a:srgbClr val="006EB9"/>
                  </a:solidFill>
                </a:endParaRP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Регистрация КИК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71" name="Straight Connector 28">
                <a:extLst>
                  <a:ext uri="{FF2B5EF4-FFF2-40B4-BE49-F238E27FC236}">
                    <a16:creationId xmlns:a16="http://schemas.microsoft.com/office/drawing/2014/main" id="{861E6585-821B-41F8-8C9E-94CFD4E9953E}"/>
                  </a:ext>
                </a:extLst>
              </p:cNvPr>
              <p:cNvCxnSpPr>
                <a:cxnSpLocks/>
                <a:stCxn id="70" idx="2"/>
              </p:cNvCxnSpPr>
              <p:nvPr/>
            </p:nvCxnSpPr>
            <p:spPr>
              <a:xfrm>
                <a:off x="1950354" y="2619620"/>
                <a:ext cx="0" cy="280790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0E50B03-9318-41E0-B865-4672AECFC07C}"/>
                </a:ext>
              </a:extLst>
            </p:cNvPr>
            <p:cNvSpPr txBox="1"/>
            <p:nvPr/>
          </p:nvSpPr>
          <p:spPr>
            <a:xfrm>
              <a:off x="3089715" y="4073598"/>
              <a:ext cx="1909320" cy="752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algn="ctr">
                <a:defRPr sz="200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endParaRPr lang="ru-RU" sz="1400" dirty="0">
                <a:solidFill>
                  <a:srgbClr val="006EB9"/>
                </a:solidFill>
              </a:endParaRPr>
            </a:p>
            <a:p>
              <a:r>
                <a:rPr lang="ru-RU" sz="1400" dirty="0">
                  <a:solidFill>
                    <a:schemeClr val="accent6">
                      <a:lumMod val="75000"/>
                    </a:schemeClr>
                  </a:solidFill>
                </a:rPr>
                <a:t>Финансовый год КИК</a:t>
              </a:r>
              <a:endParaRPr lang="en-PH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62" name="Группа 61">
              <a:extLst>
                <a:ext uri="{FF2B5EF4-FFF2-40B4-BE49-F238E27FC236}">
                  <a16:creationId xmlns:a16="http://schemas.microsoft.com/office/drawing/2014/main" id="{823B9BCF-44C1-4411-80DB-AA2B42614D78}"/>
                </a:ext>
              </a:extLst>
            </p:cNvPr>
            <p:cNvGrpSpPr/>
            <p:nvPr/>
          </p:nvGrpSpPr>
          <p:grpSpPr>
            <a:xfrm>
              <a:off x="5758138" y="4135404"/>
              <a:ext cx="2054706" cy="1006310"/>
              <a:chOff x="1624817" y="1781580"/>
              <a:chExt cx="2054706" cy="1006310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F65C1CD-7955-4BD7-B70D-06EB24FEB3AE}"/>
                  </a:ext>
                </a:extLst>
              </p:cNvPr>
              <p:cNvSpPr txBox="1"/>
              <p:nvPr/>
            </p:nvSpPr>
            <p:spPr>
              <a:xfrm>
                <a:off x="1624817" y="1781580"/>
                <a:ext cx="2054706" cy="7229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Налоговый период, за который признается доход КИК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67" name="Straight Connector 28">
                <a:extLst>
                  <a:ext uri="{FF2B5EF4-FFF2-40B4-BE49-F238E27FC236}">
                    <a16:creationId xmlns:a16="http://schemas.microsoft.com/office/drawing/2014/main" id="{07F6240E-9436-4F23-B89D-57FACAB78597}"/>
                  </a:ext>
                </a:extLst>
              </p:cNvPr>
              <p:cNvCxnSpPr>
                <a:cxnSpLocks/>
                <a:stCxn id="66" idx="2"/>
              </p:cNvCxnSpPr>
              <p:nvPr/>
            </p:nvCxnSpPr>
            <p:spPr>
              <a:xfrm>
                <a:off x="2652170" y="2504572"/>
                <a:ext cx="1" cy="28331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Группа 62">
              <a:extLst>
                <a:ext uri="{FF2B5EF4-FFF2-40B4-BE49-F238E27FC236}">
                  <a16:creationId xmlns:a16="http://schemas.microsoft.com/office/drawing/2014/main" id="{AB8AABFA-CC1D-4C4A-85D2-B35DAF99AA89}"/>
                </a:ext>
              </a:extLst>
            </p:cNvPr>
            <p:cNvGrpSpPr/>
            <p:nvPr/>
          </p:nvGrpSpPr>
          <p:grpSpPr>
            <a:xfrm>
              <a:off x="8107109" y="4116599"/>
              <a:ext cx="1800200" cy="1014617"/>
              <a:chOff x="1833893" y="1737205"/>
              <a:chExt cx="1800200" cy="1127969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1EF29A8-53C0-4AC0-9622-769EDEB13F32}"/>
                  </a:ext>
                </a:extLst>
              </p:cNvPr>
              <p:cNvSpPr txBox="1"/>
              <p:nvPr/>
            </p:nvSpPr>
            <p:spPr>
              <a:xfrm>
                <a:off x="1833893" y="1737205"/>
                <a:ext cx="1800200" cy="8363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Подача уведомления </a:t>
                </a: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о КИК за 2021</a:t>
                </a:r>
                <a:endParaRPr lang="en-PH" sz="1400" dirty="0">
                  <a:solidFill>
                    <a:srgbClr val="006EB9"/>
                  </a:solidFill>
                </a:endParaRPr>
              </a:p>
              <a:p>
                <a:endParaRPr lang="ru-RU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65" name="Straight Connector 28">
                <a:extLst>
                  <a:ext uri="{FF2B5EF4-FFF2-40B4-BE49-F238E27FC236}">
                    <a16:creationId xmlns:a16="http://schemas.microsoft.com/office/drawing/2014/main" id="{18ABCE93-41E6-4636-BDB7-C6AB90B90AE4}"/>
                  </a:ext>
                </a:extLst>
              </p:cNvPr>
              <p:cNvCxnSpPr>
                <a:cxnSpLocks/>
                <a:stCxn id="64" idx="2"/>
                <a:endCxn id="56" idx="0"/>
              </p:cNvCxnSpPr>
              <p:nvPr/>
            </p:nvCxnSpPr>
            <p:spPr>
              <a:xfrm>
                <a:off x="2733993" y="2573545"/>
                <a:ext cx="0" cy="29162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Левая фигурная скобка 6">
              <a:extLst>
                <a:ext uri="{FF2B5EF4-FFF2-40B4-BE49-F238E27FC236}">
                  <a16:creationId xmlns:a16="http://schemas.microsoft.com/office/drawing/2014/main" id="{B1966D6D-FC31-4749-81A5-AE4C9F3F8111}"/>
                </a:ext>
              </a:extLst>
            </p:cNvPr>
            <p:cNvSpPr/>
            <p:nvPr/>
          </p:nvSpPr>
          <p:spPr>
            <a:xfrm rot="5400000">
              <a:off x="3376909" y="3520740"/>
              <a:ext cx="272588" cy="2899300"/>
            </a:xfrm>
            <a:prstGeom prst="leftBrace">
              <a:avLst>
                <a:gd name="adj1" fmla="val 100898"/>
                <a:gd name="adj2" fmla="val 39266"/>
              </a:avLst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880D8AB-1687-41E9-A316-5BA626E0935C}"/>
              </a:ext>
            </a:extLst>
          </p:cNvPr>
          <p:cNvGrpSpPr/>
          <p:nvPr/>
        </p:nvGrpSpPr>
        <p:grpSpPr>
          <a:xfrm>
            <a:off x="1209776" y="1965623"/>
            <a:ext cx="9033493" cy="1687596"/>
            <a:chOff x="1209776" y="1965623"/>
            <a:chExt cx="9033493" cy="1687596"/>
          </a:xfrm>
        </p:grpSpPr>
        <p:sp>
          <p:nvSpPr>
            <p:cNvPr id="8" name="Pentagon 4">
              <a:extLst>
                <a:ext uri="{FF2B5EF4-FFF2-40B4-BE49-F238E27FC236}">
                  <a16:creationId xmlns:a16="http://schemas.microsoft.com/office/drawing/2014/main" id="{8B121516-4ECE-46CF-A56B-158280D82028}"/>
                </a:ext>
              </a:extLst>
            </p:cNvPr>
            <p:cNvSpPr/>
            <p:nvPr/>
          </p:nvSpPr>
          <p:spPr>
            <a:xfrm>
              <a:off x="1209776" y="2988785"/>
              <a:ext cx="2407201" cy="664434"/>
            </a:xfrm>
            <a:prstGeom prst="homePlate">
              <a:avLst/>
            </a:prstGeom>
            <a:solidFill>
              <a:srgbClr val="0068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Chevron 7">
              <a:extLst>
                <a:ext uri="{FF2B5EF4-FFF2-40B4-BE49-F238E27FC236}">
                  <a16:creationId xmlns:a16="http://schemas.microsoft.com/office/drawing/2014/main" id="{740688FC-D94F-4893-A4F5-C65D7425733A}"/>
                </a:ext>
              </a:extLst>
            </p:cNvPr>
            <p:cNvSpPr/>
            <p:nvPr/>
          </p:nvSpPr>
          <p:spPr>
            <a:xfrm>
              <a:off x="5000206" y="2988784"/>
              <a:ext cx="3613906" cy="664434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" name="Chevron 8">
              <a:extLst>
                <a:ext uri="{FF2B5EF4-FFF2-40B4-BE49-F238E27FC236}">
                  <a16:creationId xmlns:a16="http://schemas.microsoft.com/office/drawing/2014/main" id="{706F93FC-C7EC-468D-A168-2A13F74A1BAB}"/>
                </a:ext>
              </a:extLst>
            </p:cNvPr>
            <p:cNvSpPr/>
            <p:nvPr/>
          </p:nvSpPr>
          <p:spPr>
            <a:xfrm>
              <a:off x="8146702" y="2988785"/>
              <a:ext cx="2096567" cy="664434"/>
            </a:xfrm>
            <a:prstGeom prst="chevron">
              <a:avLst/>
            </a:prstGeom>
            <a:solidFill>
              <a:srgbClr val="004D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2E174C5E-B7B2-4457-9AA1-1FB9E2495E1E}"/>
                </a:ext>
              </a:extLst>
            </p:cNvPr>
            <p:cNvSpPr/>
            <p:nvPr/>
          </p:nvSpPr>
          <p:spPr>
            <a:xfrm>
              <a:off x="1808120" y="3163610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  <a:ea typeface="Calibri" panose="020F0502020204030204" pitchFamily="34" charset="0"/>
                </a:rPr>
                <a:t>2019 </a:t>
              </a:r>
              <a:endParaRPr lang="ru-RU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F7341B2A-FE76-4841-9502-BC65E93DB96E}"/>
                </a:ext>
              </a:extLst>
            </p:cNvPr>
            <p:cNvSpPr/>
            <p:nvPr/>
          </p:nvSpPr>
          <p:spPr>
            <a:xfrm>
              <a:off x="6517545" y="3162033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2021 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5B8C305-58BB-4FBC-81DC-522BFDFA4166}"/>
                </a:ext>
              </a:extLst>
            </p:cNvPr>
            <p:cNvSpPr/>
            <p:nvPr/>
          </p:nvSpPr>
          <p:spPr>
            <a:xfrm>
              <a:off x="8877804" y="3162033"/>
              <a:ext cx="6655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ru-RU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E2333CC-63C0-4B6D-A72F-BC63726F1F41}"/>
                </a:ext>
              </a:extLst>
            </p:cNvPr>
            <p:cNvSpPr txBox="1"/>
            <p:nvPr/>
          </p:nvSpPr>
          <p:spPr>
            <a:xfrm>
              <a:off x="2342352" y="1965623"/>
              <a:ext cx="1800200" cy="7417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algn="ctr">
                <a:defRPr sz="200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endParaRPr lang="ru-RU" sz="1400" dirty="0">
                <a:solidFill>
                  <a:srgbClr val="006EB9"/>
                </a:solidFill>
              </a:endParaRPr>
            </a:p>
            <a:p>
              <a:r>
                <a:rPr lang="ru-RU" sz="1400" dirty="0">
                  <a:solidFill>
                    <a:schemeClr val="accent6">
                      <a:lumMod val="75000"/>
                    </a:schemeClr>
                  </a:solidFill>
                </a:rPr>
                <a:t>Финансовый год КИК</a:t>
              </a:r>
              <a:endParaRPr lang="en-PH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28" name="Группа 27">
              <a:extLst>
                <a:ext uri="{FF2B5EF4-FFF2-40B4-BE49-F238E27FC236}">
                  <a16:creationId xmlns:a16="http://schemas.microsoft.com/office/drawing/2014/main" id="{39FED152-35DA-4304-A779-DD6A3BF57DCF}"/>
                </a:ext>
              </a:extLst>
            </p:cNvPr>
            <p:cNvGrpSpPr/>
            <p:nvPr/>
          </p:nvGrpSpPr>
          <p:grpSpPr>
            <a:xfrm>
              <a:off x="5830831" y="1974166"/>
              <a:ext cx="1909320" cy="1025116"/>
              <a:chOff x="1154022" y="1922978"/>
              <a:chExt cx="1909320" cy="1025116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499F115-1A89-47B9-B1C7-1367786EB85B}"/>
                  </a:ext>
                </a:extLst>
              </p:cNvPr>
              <p:cNvSpPr txBox="1"/>
              <p:nvPr/>
            </p:nvSpPr>
            <p:spPr>
              <a:xfrm>
                <a:off x="1154022" y="1922978"/>
                <a:ext cx="1909320" cy="7522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Налоговый период, за который признается доход КИК</a:t>
                </a:r>
                <a:endParaRPr lang="en-PH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30" name="Straight Connector 28">
                <a:extLst>
                  <a:ext uri="{FF2B5EF4-FFF2-40B4-BE49-F238E27FC236}">
                    <a16:creationId xmlns:a16="http://schemas.microsoft.com/office/drawing/2014/main" id="{D45B81BB-B5E0-4181-BA52-EF138F149BFE}"/>
                  </a:ext>
                </a:extLst>
              </p:cNvPr>
              <p:cNvCxnSpPr>
                <a:cxnSpLocks/>
                <a:stCxn id="29" idx="2"/>
              </p:cNvCxnSpPr>
              <p:nvPr/>
            </p:nvCxnSpPr>
            <p:spPr>
              <a:xfrm>
                <a:off x="2108682" y="2675273"/>
                <a:ext cx="0" cy="27282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C67FC890-9624-42D9-A071-9DF44E177CE1}"/>
                </a:ext>
              </a:extLst>
            </p:cNvPr>
            <p:cNvGrpSpPr/>
            <p:nvPr/>
          </p:nvGrpSpPr>
          <p:grpSpPr>
            <a:xfrm>
              <a:off x="8128777" y="1974167"/>
              <a:ext cx="1800200" cy="1014617"/>
              <a:chOff x="1833893" y="1737205"/>
              <a:chExt cx="1800200" cy="1127969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CDB1251-13B4-4FAF-B571-4D02E241DFCC}"/>
                  </a:ext>
                </a:extLst>
              </p:cNvPr>
              <p:cNvSpPr txBox="1"/>
              <p:nvPr/>
            </p:nvSpPr>
            <p:spPr>
              <a:xfrm>
                <a:off x="1833893" y="1737205"/>
                <a:ext cx="1800200" cy="8363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ru-RU"/>
                </a:defPPr>
                <a:lvl1pPr algn="ctr">
                  <a:defRPr sz="200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lvl1pPr>
              </a:lstStyle>
              <a:p>
                <a:r>
                  <a:rPr lang="ru-RU" sz="1400" dirty="0">
                    <a:solidFill>
                      <a:srgbClr val="006EB9"/>
                    </a:solidFill>
                  </a:rPr>
                  <a:t>Подача уведомления </a:t>
                </a:r>
              </a:p>
              <a:p>
                <a:r>
                  <a:rPr lang="ru-RU" sz="1400" dirty="0">
                    <a:solidFill>
                      <a:srgbClr val="006EB9"/>
                    </a:solidFill>
                  </a:rPr>
                  <a:t>о КИК за 2021</a:t>
                </a:r>
                <a:endParaRPr lang="en-PH" sz="1400" dirty="0">
                  <a:solidFill>
                    <a:srgbClr val="006EB9"/>
                  </a:solidFill>
                </a:endParaRPr>
              </a:p>
              <a:p>
                <a:endParaRPr lang="ru-RU" sz="1400" dirty="0">
                  <a:solidFill>
                    <a:srgbClr val="006EB9"/>
                  </a:solidFill>
                </a:endParaRPr>
              </a:p>
            </p:txBody>
          </p:sp>
          <p:cxnSp>
            <p:nvCxnSpPr>
              <p:cNvPr id="36" name="Straight Connector 28">
                <a:extLst>
                  <a:ext uri="{FF2B5EF4-FFF2-40B4-BE49-F238E27FC236}">
                    <a16:creationId xmlns:a16="http://schemas.microsoft.com/office/drawing/2014/main" id="{9976CE02-E784-4BD4-AB20-9593391BA30B}"/>
                  </a:ext>
                </a:extLst>
              </p:cNvPr>
              <p:cNvCxnSpPr>
                <a:cxnSpLocks/>
                <a:stCxn id="35" idx="2"/>
                <a:endCxn id="12" idx="0"/>
              </p:cNvCxnSpPr>
              <p:nvPr/>
            </p:nvCxnSpPr>
            <p:spPr>
              <a:xfrm>
                <a:off x="2733993" y="2573545"/>
                <a:ext cx="0" cy="29162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  <a:headEnd type="diamond" w="med" len="med"/>
                <a:tailEnd type="triangl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Chevron 7">
              <a:extLst>
                <a:ext uri="{FF2B5EF4-FFF2-40B4-BE49-F238E27FC236}">
                  <a16:creationId xmlns:a16="http://schemas.microsoft.com/office/drawing/2014/main" id="{F29C66D7-FF54-4F85-A3B1-81C3CEFCF5C3}"/>
                </a:ext>
              </a:extLst>
            </p:cNvPr>
            <p:cNvSpPr/>
            <p:nvPr/>
          </p:nvSpPr>
          <p:spPr>
            <a:xfrm>
              <a:off x="3016602" y="2988785"/>
              <a:ext cx="2801037" cy="664434"/>
            </a:xfrm>
            <a:prstGeom prst="chevron">
              <a:avLst/>
            </a:prstGeom>
            <a:solidFill>
              <a:srgbClr val="006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8F4D01E6-FD59-4BAE-9F9F-A1ED8534652E}"/>
                </a:ext>
              </a:extLst>
            </p:cNvPr>
            <p:cNvSpPr/>
            <p:nvPr/>
          </p:nvSpPr>
          <p:spPr>
            <a:xfrm>
              <a:off x="4031744" y="3162033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2020 </a:t>
              </a:r>
            </a:p>
          </p:txBody>
        </p:sp>
        <p:sp>
          <p:nvSpPr>
            <p:cNvPr id="72" name="Левая фигурная скобка 71">
              <a:extLst>
                <a:ext uri="{FF2B5EF4-FFF2-40B4-BE49-F238E27FC236}">
                  <a16:creationId xmlns:a16="http://schemas.microsoft.com/office/drawing/2014/main" id="{96747894-7406-472C-AC22-AA6C9FDF6AE9}"/>
                </a:ext>
              </a:extLst>
            </p:cNvPr>
            <p:cNvSpPr/>
            <p:nvPr/>
          </p:nvSpPr>
          <p:spPr>
            <a:xfrm rot="5400000">
              <a:off x="3109412" y="1730087"/>
              <a:ext cx="272588" cy="2220273"/>
            </a:xfrm>
            <a:prstGeom prst="leftBrace">
              <a:avLst>
                <a:gd name="adj1" fmla="val 100898"/>
                <a:gd name="adj2" fmla="val 49556"/>
              </a:avLst>
            </a:prstGeom>
            <a:ln w="38100">
              <a:solidFill>
                <a:schemeClr val="bg1">
                  <a:lumMod val="75000"/>
                </a:schemeClr>
              </a:solidFill>
              <a:headEnd type="diamond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C4248C4C-52DC-4E17-812E-4C882CE4DA5B}"/>
              </a:ext>
            </a:extLst>
          </p:cNvPr>
          <p:cNvSpPr/>
          <p:nvPr/>
        </p:nvSpPr>
        <p:spPr>
          <a:xfrm>
            <a:off x="9896715" y="1482256"/>
            <a:ext cx="102656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ЛИСТ В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52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ДОКУМЕНТАЛЬНОЕ ПОДТВЕРЖДЕНИЕ ПРИБЫЛИ КИК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7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40" name="Freeform 405">
            <a:extLst>
              <a:ext uri="{FF2B5EF4-FFF2-40B4-BE49-F238E27FC236}">
                <a16:creationId xmlns:a16="http://schemas.microsoft.com/office/drawing/2014/main" id="{65CB945E-FC21-45C8-97C7-11AB0427681F}"/>
              </a:ext>
            </a:extLst>
          </p:cNvPr>
          <p:cNvSpPr>
            <a:spLocks/>
          </p:cNvSpPr>
          <p:nvPr/>
        </p:nvSpPr>
        <p:spPr bwMode="auto">
          <a:xfrm>
            <a:off x="593655" y="2839706"/>
            <a:ext cx="2451848" cy="721852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noFill/>
          <a:ln w="22225" cmpd="thickThin">
            <a:solidFill>
              <a:srgbClr val="004D9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>
                <a:solidFill>
                  <a:srgbClr val="0058A4"/>
                </a:solidFill>
                <a:latin typeface="Arial Narrow" panose="020B0606020202030204" pitchFamily="34" charset="0"/>
              </a:rPr>
              <a:t>ФИНАНСОВАЯ ОТЧЕТНОСТЬ КИК</a:t>
            </a:r>
            <a:endParaRPr lang="en-US" sz="20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Freeform 405">
            <a:extLst>
              <a:ext uri="{FF2B5EF4-FFF2-40B4-BE49-F238E27FC236}">
                <a16:creationId xmlns:a16="http://schemas.microsoft.com/office/drawing/2014/main" id="{19BF4332-3A92-4092-9881-C65BE10F9F31}"/>
              </a:ext>
            </a:extLst>
          </p:cNvPr>
          <p:cNvSpPr>
            <a:spLocks/>
          </p:cNvSpPr>
          <p:nvPr/>
        </p:nvSpPr>
        <p:spPr bwMode="auto">
          <a:xfrm>
            <a:off x="643880" y="3863607"/>
            <a:ext cx="2451848" cy="721852"/>
          </a:xfrm>
          <a:custGeom>
            <a:avLst/>
            <a:gdLst>
              <a:gd name="T0" fmla="*/ 2761 w 3359"/>
              <a:gd name="T1" fmla="*/ 0 h 1899"/>
              <a:gd name="T2" fmla="*/ 0 w 3359"/>
              <a:gd name="T3" fmla="*/ 0 h 1899"/>
              <a:gd name="T4" fmla="*/ 0 w 3359"/>
              <a:gd name="T5" fmla="*/ 1300 h 1899"/>
              <a:gd name="T6" fmla="*/ 0 w 3359"/>
              <a:gd name="T7" fmla="*/ 1332 h 1899"/>
              <a:gd name="T8" fmla="*/ 6 w 3359"/>
              <a:gd name="T9" fmla="*/ 1391 h 1899"/>
              <a:gd name="T10" fmla="*/ 26 w 3359"/>
              <a:gd name="T11" fmla="*/ 1479 h 1899"/>
              <a:gd name="T12" fmla="*/ 71 w 3359"/>
              <a:gd name="T13" fmla="*/ 1587 h 1899"/>
              <a:gd name="T14" fmla="*/ 136 w 3359"/>
              <a:gd name="T15" fmla="*/ 1681 h 1899"/>
              <a:gd name="T16" fmla="*/ 216 w 3359"/>
              <a:gd name="T17" fmla="*/ 1763 h 1899"/>
              <a:gd name="T18" fmla="*/ 312 w 3359"/>
              <a:gd name="T19" fmla="*/ 1828 h 1899"/>
              <a:gd name="T20" fmla="*/ 420 w 3359"/>
              <a:gd name="T21" fmla="*/ 1873 h 1899"/>
              <a:gd name="T22" fmla="*/ 507 w 3359"/>
              <a:gd name="T23" fmla="*/ 1893 h 1899"/>
              <a:gd name="T24" fmla="*/ 568 w 3359"/>
              <a:gd name="T25" fmla="*/ 1899 h 1899"/>
              <a:gd name="T26" fmla="*/ 599 w 3359"/>
              <a:gd name="T27" fmla="*/ 1899 h 1899"/>
              <a:gd name="T28" fmla="*/ 3359 w 3359"/>
              <a:gd name="T29" fmla="*/ 1899 h 1899"/>
              <a:gd name="T30" fmla="*/ 3359 w 3359"/>
              <a:gd name="T31" fmla="*/ 599 h 1899"/>
              <a:gd name="T32" fmla="*/ 3359 w 3359"/>
              <a:gd name="T33" fmla="*/ 569 h 1899"/>
              <a:gd name="T34" fmla="*/ 3353 w 3359"/>
              <a:gd name="T35" fmla="*/ 508 h 1899"/>
              <a:gd name="T36" fmla="*/ 3334 w 3359"/>
              <a:gd name="T37" fmla="*/ 422 h 1899"/>
              <a:gd name="T38" fmla="*/ 3288 w 3359"/>
              <a:gd name="T39" fmla="*/ 314 h 1899"/>
              <a:gd name="T40" fmla="*/ 3223 w 3359"/>
              <a:gd name="T41" fmla="*/ 218 h 1899"/>
              <a:gd name="T42" fmla="*/ 3143 w 3359"/>
              <a:gd name="T43" fmla="*/ 136 h 1899"/>
              <a:gd name="T44" fmla="*/ 3047 w 3359"/>
              <a:gd name="T45" fmla="*/ 72 h 1899"/>
              <a:gd name="T46" fmla="*/ 2939 w 3359"/>
              <a:gd name="T47" fmla="*/ 26 h 1899"/>
              <a:gd name="T48" fmla="*/ 2851 w 3359"/>
              <a:gd name="T49" fmla="*/ 7 h 1899"/>
              <a:gd name="T50" fmla="*/ 2792 w 3359"/>
              <a:gd name="T51" fmla="*/ 2 h 1899"/>
              <a:gd name="T52" fmla="*/ 2761 w 3359"/>
              <a:gd name="T53" fmla="*/ 0 h 1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359" h="1899">
                <a:moveTo>
                  <a:pt x="2761" y="0"/>
                </a:moveTo>
                <a:lnTo>
                  <a:pt x="0" y="0"/>
                </a:lnTo>
                <a:lnTo>
                  <a:pt x="0" y="1300"/>
                </a:lnTo>
                <a:lnTo>
                  <a:pt x="0" y="1332"/>
                </a:lnTo>
                <a:lnTo>
                  <a:pt x="6" y="1391"/>
                </a:lnTo>
                <a:lnTo>
                  <a:pt x="26" y="1479"/>
                </a:lnTo>
                <a:lnTo>
                  <a:pt x="71" y="1587"/>
                </a:lnTo>
                <a:lnTo>
                  <a:pt x="136" y="1681"/>
                </a:lnTo>
                <a:lnTo>
                  <a:pt x="216" y="1763"/>
                </a:lnTo>
                <a:lnTo>
                  <a:pt x="312" y="1828"/>
                </a:lnTo>
                <a:lnTo>
                  <a:pt x="420" y="1873"/>
                </a:lnTo>
                <a:lnTo>
                  <a:pt x="507" y="1893"/>
                </a:lnTo>
                <a:lnTo>
                  <a:pt x="568" y="1899"/>
                </a:lnTo>
                <a:lnTo>
                  <a:pt x="599" y="1899"/>
                </a:lnTo>
                <a:lnTo>
                  <a:pt x="3359" y="1899"/>
                </a:lnTo>
                <a:lnTo>
                  <a:pt x="3359" y="599"/>
                </a:lnTo>
                <a:lnTo>
                  <a:pt x="3359" y="569"/>
                </a:lnTo>
                <a:lnTo>
                  <a:pt x="3353" y="508"/>
                </a:lnTo>
                <a:lnTo>
                  <a:pt x="3334" y="422"/>
                </a:lnTo>
                <a:lnTo>
                  <a:pt x="3288" y="314"/>
                </a:lnTo>
                <a:lnTo>
                  <a:pt x="3223" y="218"/>
                </a:lnTo>
                <a:lnTo>
                  <a:pt x="3143" y="136"/>
                </a:lnTo>
                <a:lnTo>
                  <a:pt x="3047" y="72"/>
                </a:lnTo>
                <a:lnTo>
                  <a:pt x="2939" y="26"/>
                </a:lnTo>
                <a:lnTo>
                  <a:pt x="2851" y="7"/>
                </a:lnTo>
                <a:lnTo>
                  <a:pt x="2792" y="2"/>
                </a:lnTo>
                <a:lnTo>
                  <a:pt x="2761" y="0"/>
                </a:lnTo>
                <a:close/>
              </a:path>
            </a:pathLst>
          </a:custGeom>
          <a:noFill/>
          <a:ln w="22225" cmpd="thickThin">
            <a:solidFill>
              <a:srgbClr val="004D9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>
                <a:solidFill>
                  <a:srgbClr val="0058A4"/>
                </a:solidFill>
                <a:latin typeface="Arial Narrow" panose="020B0606020202030204" pitchFamily="34" charset="0"/>
              </a:rPr>
              <a:t>АУДИТОРСКОЕ ЗАКЛЮЧЕНИЕ</a:t>
            </a:r>
            <a:endParaRPr lang="en-US" sz="2000" dirty="0">
              <a:solidFill>
                <a:srgbClr val="0058A4"/>
              </a:solidFill>
              <a:latin typeface="Arial Narrow" panose="020B0606020202030204" pitchFamily="34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387B8009-8618-4512-86A7-B395A9632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35774" y="4187731"/>
            <a:ext cx="5328000" cy="9681"/>
          </a:xfrm>
          <a:prstGeom prst="rect">
            <a:avLst/>
          </a:prstGeom>
        </p:spPr>
      </p:pic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2BEED49C-5B37-450E-A654-8DBE9D3D0DA1}"/>
              </a:ext>
            </a:extLst>
          </p:cNvPr>
          <p:cNvSpPr/>
          <p:nvPr/>
        </p:nvSpPr>
        <p:spPr>
          <a:xfrm>
            <a:off x="674664" y="1724283"/>
            <a:ext cx="1922449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П. 5 СТ. 25.15 НК РФ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4C5223A-7D61-4895-93FB-F0D1F1170AB3}"/>
              </a:ext>
            </a:extLst>
          </p:cNvPr>
          <p:cNvGrpSpPr/>
          <p:nvPr/>
        </p:nvGrpSpPr>
        <p:grpSpPr>
          <a:xfrm>
            <a:off x="3316071" y="1847345"/>
            <a:ext cx="7693022" cy="4560029"/>
            <a:chOff x="3231261" y="1813046"/>
            <a:chExt cx="7693022" cy="4560029"/>
          </a:xfrm>
        </p:grpSpPr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4C4D8DC2-52A6-44B8-AD51-4F6911E661CD}"/>
                </a:ext>
              </a:extLst>
            </p:cNvPr>
            <p:cNvGrpSpPr/>
            <p:nvPr/>
          </p:nvGrpSpPr>
          <p:grpSpPr>
            <a:xfrm>
              <a:off x="3233434" y="1813046"/>
              <a:ext cx="7241670" cy="338554"/>
              <a:chOff x="3255876" y="1558652"/>
              <a:chExt cx="7241670" cy="338554"/>
            </a:xfrm>
          </p:grpSpPr>
          <p:sp>
            <p:nvSpPr>
              <p:cNvPr id="55" name="Rectangle 2">
                <a:extLst>
                  <a:ext uri="{FF2B5EF4-FFF2-40B4-BE49-F238E27FC236}">
                    <a16:creationId xmlns:a16="http://schemas.microsoft.com/office/drawing/2014/main" id="{6C78E12D-4318-4ED8-8B95-D7222477A961}"/>
                  </a:ext>
                </a:extLst>
              </p:cNvPr>
              <p:cNvSpPr/>
              <p:nvPr/>
            </p:nvSpPr>
            <p:spPr>
              <a:xfrm>
                <a:off x="3255876" y="1575529"/>
                <a:ext cx="91440" cy="304800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FA0B0D3-A0C8-4B93-9532-9B9B7966CF63}"/>
                  </a:ext>
                </a:extLst>
              </p:cNvPr>
              <p:cNvSpPr txBox="1"/>
              <p:nvPr/>
            </p:nvSpPr>
            <p:spPr>
              <a:xfrm>
                <a:off x="3339817" y="1558652"/>
                <a:ext cx="7157729" cy="33855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ПРЕДОСТАВЛЯЕТСЯ </a:t>
                </a:r>
                <a:r>
                  <a:rPr lang="ru-RU" sz="1600" b="1" u="sng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ВСЕМИ</a:t>
                </a:r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 КОНТРОЛИРУЮЩИМИ ЛИЦАМИ ТОЙ ИЛИ ИНОЙ КИК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57" name="Rectangle 5">
              <a:extLst>
                <a:ext uri="{FF2B5EF4-FFF2-40B4-BE49-F238E27FC236}">
                  <a16:creationId xmlns:a16="http://schemas.microsoft.com/office/drawing/2014/main" id="{641EEF37-08C4-4237-9B43-BF61C1FB97BC}"/>
                </a:ext>
              </a:extLst>
            </p:cNvPr>
            <p:cNvSpPr/>
            <p:nvPr/>
          </p:nvSpPr>
          <p:spPr>
            <a:xfrm>
              <a:off x="3339817" y="1909871"/>
              <a:ext cx="7584466" cy="431973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91440" tIns="0" rIns="91440" bIns="0" rtlCol="0" anchor="t"/>
            <a:lstStyle/>
            <a:p>
              <a:endParaRPr lang="ru-RU" sz="1400" dirty="0">
                <a:latin typeface="Arial Narrow" panose="020B0606020202030204" pitchFamily="34" charset="0"/>
              </a:endParaRPr>
            </a:p>
          </p:txBody>
        </p:sp>
        <p:grpSp>
          <p:nvGrpSpPr>
            <p:cNvPr id="58" name="Группа 57">
              <a:extLst>
                <a:ext uri="{FF2B5EF4-FFF2-40B4-BE49-F238E27FC236}">
                  <a16:creationId xmlns:a16="http://schemas.microsoft.com/office/drawing/2014/main" id="{56D4BB54-5F3F-46B3-BA20-AA55DCF12278}"/>
                </a:ext>
              </a:extLst>
            </p:cNvPr>
            <p:cNvGrpSpPr/>
            <p:nvPr/>
          </p:nvGrpSpPr>
          <p:grpSpPr>
            <a:xfrm>
              <a:off x="3233434" y="2301052"/>
              <a:ext cx="7219228" cy="584775"/>
              <a:chOff x="3338053" y="1503516"/>
              <a:chExt cx="7219228" cy="584775"/>
            </a:xfrm>
          </p:grpSpPr>
          <p:sp>
            <p:nvSpPr>
              <p:cNvPr id="59" name="Rectangle 2">
                <a:extLst>
                  <a:ext uri="{FF2B5EF4-FFF2-40B4-BE49-F238E27FC236}">
                    <a16:creationId xmlns:a16="http://schemas.microsoft.com/office/drawing/2014/main" id="{9CB3BB5C-33D5-4C4B-AAC7-AEF4209A711D}"/>
                  </a:ext>
                </a:extLst>
              </p:cNvPr>
              <p:cNvSpPr/>
              <p:nvPr/>
            </p:nvSpPr>
            <p:spPr>
              <a:xfrm>
                <a:off x="3338053" y="1643503"/>
                <a:ext cx="91440" cy="304800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045C7D2-9644-461B-8B19-0B539323387F}"/>
                  </a:ext>
                </a:extLst>
              </p:cNvPr>
              <p:cNvSpPr txBox="1"/>
              <p:nvPr/>
            </p:nvSpPr>
            <p:spPr>
              <a:xfrm>
                <a:off x="3421994" y="1503516"/>
                <a:ext cx="7135287" cy="58477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ПРЕДОСТАВЛЯЕТСЯ НЕЗАВИСИМО ОТ ДОСТИЖЕНИЯ «ПОРОГОВОГО» ЗНАЧЕНИЯ </a:t>
                </a:r>
              </a:p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ПРИБЫЛИ КИК В 10 МЛН. РУБ.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63" name="Группа 62">
              <a:extLst>
                <a:ext uri="{FF2B5EF4-FFF2-40B4-BE49-F238E27FC236}">
                  <a16:creationId xmlns:a16="http://schemas.microsoft.com/office/drawing/2014/main" id="{16ADA29D-75D0-466F-A9D3-E8D18B69048A}"/>
                </a:ext>
              </a:extLst>
            </p:cNvPr>
            <p:cNvGrpSpPr/>
            <p:nvPr/>
          </p:nvGrpSpPr>
          <p:grpSpPr>
            <a:xfrm>
              <a:off x="3236464" y="3054605"/>
              <a:ext cx="4061312" cy="338554"/>
              <a:chOff x="3338053" y="1626626"/>
              <a:chExt cx="4061312" cy="338554"/>
            </a:xfrm>
          </p:grpSpPr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id="{67F995E1-CAA4-4185-AE19-A80469D35038}"/>
                  </a:ext>
                </a:extLst>
              </p:cNvPr>
              <p:cNvSpPr/>
              <p:nvPr/>
            </p:nvSpPr>
            <p:spPr>
              <a:xfrm>
                <a:off x="3338053" y="1643503"/>
                <a:ext cx="91440" cy="304800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3B6E5090-1B5D-4817-B805-215795FA323E}"/>
                  </a:ext>
                </a:extLst>
              </p:cNvPr>
              <p:cNvSpPr txBox="1"/>
              <p:nvPr/>
            </p:nvSpPr>
            <p:spPr>
              <a:xfrm>
                <a:off x="3421994" y="1626626"/>
                <a:ext cx="3977371" cy="33855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НОТАРИАЛЬНОЕ ЗАВЕРЕНИЕ НЕ ТРЕБУЕТСЯ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791D2AB8-591E-4994-A115-9A00786C9468}"/>
                </a:ext>
              </a:extLst>
            </p:cNvPr>
            <p:cNvGrpSpPr/>
            <p:nvPr/>
          </p:nvGrpSpPr>
          <p:grpSpPr>
            <a:xfrm>
              <a:off x="3231261" y="3613610"/>
              <a:ext cx="7668407" cy="1153703"/>
              <a:chOff x="3266860" y="3954193"/>
              <a:chExt cx="7668407" cy="1153703"/>
            </a:xfrm>
          </p:grpSpPr>
          <p:sp>
            <p:nvSpPr>
              <p:cNvPr id="68" name="Rectangle 2">
                <a:extLst>
                  <a:ext uri="{FF2B5EF4-FFF2-40B4-BE49-F238E27FC236}">
                    <a16:creationId xmlns:a16="http://schemas.microsoft.com/office/drawing/2014/main" id="{5390C4A8-8B32-40F2-BD14-54E9C45C2F08}"/>
                  </a:ext>
                </a:extLst>
              </p:cNvPr>
              <p:cNvSpPr/>
              <p:nvPr/>
            </p:nvSpPr>
            <p:spPr>
              <a:xfrm>
                <a:off x="3266860" y="3970879"/>
                <a:ext cx="91440" cy="301344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3A65031-D0AA-4D05-AFBA-5235E6143131}"/>
                  </a:ext>
                </a:extLst>
              </p:cNvPr>
              <p:cNvSpPr txBox="1"/>
              <p:nvPr/>
            </p:nvSpPr>
            <p:spPr>
              <a:xfrm>
                <a:off x="3350801" y="3954193"/>
                <a:ext cx="3703258" cy="33471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ТРЕБУЕТСЯ ПЕРЕВОД НА РУССКИЙ ЯЗЫК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1" name="Rectangle 5">
                <a:extLst>
                  <a:ext uri="{FF2B5EF4-FFF2-40B4-BE49-F238E27FC236}">
                    <a16:creationId xmlns:a16="http://schemas.microsoft.com/office/drawing/2014/main" id="{BBB4D1BF-D04F-44AE-A9AC-CB055D4DCBBD}"/>
                  </a:ext>
                </a:extLst>
              </p:cNvPr>
              <p:cNvSpPr/>
              <p:nvPr/>
            </p:nvSpPr>
            <p:spPr>
              <a:xfrm>
                <a:off x="3350801" y="4288187"/>
                <a:ext cx="7584466" cy="819709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r>
                  <a:rPr lang="ru-RU" sz="1400" dirty="0">
                    <a:latin typeface="Arial Narrow" panose="020B0606020202030204" pitchFamily="34" charset="0"/>
                  </a:rPr>
                  <a:t>Возможно только в части, подтверждающей размер прибыли (убытка) КИК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sz="1400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НО! </a:t>
                </a:r>
                <a:r>
                  <a:rPr lang="ru-RU" sz="1400" dirty="0">
                    <a:latin typeface="Arial Narrow" panose="020B0606020202030204" pitchFamily="34" charset="0"/>
                  </a:rPr>
                  <a:t>При наличии корректировок прибыли КИК, должен быть расчет таких корректировок и его перевод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sz="1400" dirty="0">
                    <a:latin typeface="Arial Narrow" panose="020B0606020202030204" pitchFamily="34" charset="0"/>
                  </a:rPr>
                  <a:t>Непредставление перевода не формирует состава налогового правонарушения </a:t>
                </a:r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8893C735-5E9C-4338-82C9-400A293073AE}"/>
                </a:ext>
              </a:extLst>
            </p:cNvPr>
            <p:cNvGrpSpPr/>
            <p:nvPr/>
          </p:nvGrpSpPr>
          <p:grpSpPr>
            <a:xfrm>
              <a:off x="3233434" y="4783279"/>
              <a:ext cx="7675906" cy="1589796"/>
              <a:chOff x="3277311" y="5322496"/>
              <a:chExt cx="7675906" cy="1452639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C252A66-2F5B-4DD4-9630-2A21C41533A3}"/>
                  </a:ext>
                </a:extLst>
              </p:cNvPr>
              <p:cNvSpPr txBox="1"/>
              <p:nvPr/>
            </p:nvSpPr>
            <p:spPr>
              <a:xfrm>
                <a:off x="3368751" y="5322496"/>
                <a:ext cx="5740674" cy="33855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ОБЯЗАТЕЛЬНОЕ ПРЕДСТАВЛЕНИЕ АУДИТОРСКОГО ЗАКЛЮЧЕНИЯ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EF27111F-C4FB-4519-9535-A64809D57353}"/>
                  </a:ext>
                </a:extLst>
              </p:cNvPr>
              <p:cNvSpPr/>
              <p:nvPr/>
            </p:nvSpPr>
            <p:spPr>
              <a:xfrm>
                <a:off x="3368751" y="5673715"/>
                <a:ext cx="7584466" cy="11014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r>
                  <a:rPr lang="ru-RU" sz="1400" dirty="0">
                    <a:latin typeface="Arial Narrow" panose="020B0606020202030204" pitchFamily="34" charset="0"/>
                  </a:rPr>
                  <a:t>Если финансовая отчетность КИК в соответствии с национальным законодательством подлежит обязательному аудиту </a:t>
                </a:r>
                <a:r>
                  <a:rPr lang="ru-RU" sz="1200" i="1" dirty="0">
                    <a:latin typeface="Arial Narrow" panose="020B0606020202030204" pitchFamily="34" charset="0"/>
                  </a:rPr>
                  <a:t>(например, для КИК – резидентов Евросоюза - Директива N 2013/34/ЕС Европейского парламента и Совета Европейского Союза)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Если финансовая отчетность КИК не подлежит обязательному аудиту, но есть договор на проведение добровольного аудита</a:t>
                </a:r>
              </a:p>
            </p:txBody>
          </p:sp>
          <p:sp>
            <p:nvSpPr>
              <p:cNvPr id="27" name="Rectangle 2">
                <a:extLst>
                  <a:ext uri="{FF2B5EF4-FFF2-40B4-BE49-F238E27FC236}">
                    <a16:creationId xmlns:a16="http://schemas.microsoft.com/office/drawing/2014/main" id="{4F441AF5-3BDB-4142-B686-E60C8FC91494}"/>
                  </a:ext>
                </a:extLst>
              </p:cNvPr>
              <p:cNvSpPr/>
              <p:nvPr/>
            </p:nvSpPr>
            <p:spPr>
              <a:xfrm>
                <a:off x="3277311" y="5390661"/>
                <a:ext cx="91440" cy="301344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6506273-939A-423B-A3C6-40506914F4D5}"/>
              </a:ext>
            </a:extLst>
          </p:cNvPr>
          <p:cNvSpPr/>
          <p:nvPr/>
        </p:nvSpPr>
        <p:spPr>
          <a:xfrm>
            <a:off x="705179" y="1499766"/>
            <a:ext cx="2430602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ПП. 1 П. 1 СТ. 309.1 НК РФ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6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ДОКУМЕНТАЛЬНОЕ ПОДТВЕРЖДЕНИЕ ПРИБЫЛИ КИК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8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A790942-C147-474B-AEF8-A5F02C5CEF85}"/>
              </a:ext>
            </a:extLst>
          </p:cNvPr>
          <p:cNvGrpSpPr/>
          <p:nvPr/>
        </p:nvGrpSpPr>
        <p:grpSpPr>
          <a:xfrm>
            <a:off x="613238" y="2406790"/>
            <a:ext cx="10548205" cy="2662035"/>
            <a:chOff x="559654" y="2048459"/>
            <a:chExt cx="10548205" cy="2662035"/>
          </a:xfrm>
        </p:grpSpPr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5390C4A8-8B32-40F2-BD14-54E9C45C2F08}"/>
                </a:ext>
              </a:extLst>
            </p:cNvPr>
            <p:cNvSpPr/>
            <p:nvPr/>
          </p:nvSpPr>
          <p:spPr>
            <a:xfrm>
              <a:off x="581857" y="2049147"/>
              <a:ext cx="125779" cy="295693"/>
            </a:xfrm>
            <a:prstGeom prst="rect">
              <a:avLst/>
            </a:prstGeom>
            <a:solidFill>
              <a:srgbClr val="0057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5DB71966-7AC4-424F-ABC7-8E967ADC7570}"/>
                </a:ext>
              </a:extLst>
            </p:cNvPr>
            <p:cNvGrpSpPr/>
            <p:nvPr/>
          </p:nvGrpSpPr>
          <p:grpSpPr>
            <a:xfrm>
              <a:off x="559654" y="3912425"/>
              <a:ext cx="10548205" cy="798069"/>
              <a:chOff x="3338053" y="1596497"/>
              <a:chExt cx="7668407" cy="813321"/>
            </a:xfrm>
          </p:grpSpPr>
          <p:sp>
            <p:nvSpPr>
              <p:cNvPr id="55" name="Rectangle 2">
                <a:extLst>
                  <a:ext uri="{FF2B5EF4-FFF2-40B4-BE49-F238E27FC236}">
                    <a16:creationId xmlns:a16="http://schemas.microsoft.com/office/drawing/2014/main" id="{6C78E12D-4318-4ED8-8B95-D7222477A961}"/>
                  </a:ext>
                </a:extLst>
              </p:cNvPr>
              <p:cNvSpPr/>
              <p:nvPr/>
            </p:nvSpPr>
            <p:spPr>
              <a:xfrm>
                <a:off x="3338053" y="1643503"/>
                <a:ext cx="91440" cy="304800"/>
              </a:xfrm>
              <a:prstGeom prst="rect">
                <a:avLst/>
              </a:prstGeom>
              <a:solidFill>
                <a:srgbClr val="0057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FA0B0D3-A0C8-4B93-9532-9B9B7966CF63}"/>
                  </a:ext>
                </a:extLst>
              </p:cNvPr>
              <p:cNvSpPr txBox="1"/>
              <p:nvPr/>
            </p:nvSpPr>
            <p:spPr>
              <a:xfrm>
                <a:off x="3438365" y="1596497"/>
                <a:ext cx="6924816" cy="3450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КОНТРОЛИРУЮЩЕЕ ЛИЦО ВПРАВЕ ПРЕДСТАВИТЬ ЛЮБЫЕ ДОКУМЕНТЫ ДЛЯ ПОДТВЕРЖДЕНИЯ ПРИБЫЛИ КИК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57" name="Rectangle 5">
                <a:extLst>
                  <a:ext uri="{FF2B5EF4-FFF2-40B4-BE49-F238E27FC236}">
                    <a16:creationId xmlns:a16="http://schemas.microsoft.com/office/drawing/2014/main" id="{641EEF37-08C4-4237-9B43-BF61C1FB97BC}"/>
                  </a:ext>
                </a:extLst>
              </p:cNvPr>
              <p:cNvSpPr/>
              <p:nvPr/>
            </p:nvSpPr>
            <p:spPr>
              <a:xfrm>
                <a:off x="3421994" y="1977845"/>
                <a:ext cx="7584466" cy="43197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r>
                  <a:rPr lang="ru-RU" sz="1400" dirty="0">
                    <a:latin typeface="Arial Narrow" panose="020B0606020202030204" pitchFamily="34" charset="0"/>
                  </a:rPr>
                  <a:t>выписки с расчетных счетов КИК; 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первичные документы, подтверждающие произведенные операции согласно обычаям делового оборота;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регистры налогового учета иностранной компании др. </a:t>
                </a:r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C1216AC-0BA3-4F90-BB00-841B654C7A74}"/>
                </a:ext>
              </a:extLst>
            </p:cNvPr>
            <p:cNvGrpSpPr/>
            <p:nvPr/>
          </p:nvGrpSpPr>
          <p:grpSpPr>
            <a:xfrm>
              <a:off x="644747" y="2048459"/>
              <a:ext cx="10432741" cy="1850722"/>
              <a:chOff x="644747" y="3090446"/>
              <a:chExt cx="10432741" cy="1850722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3A65031-D0AA-4D05-AFBA-5235E6143131}"/>
                  </a:ext>
                </a:extLst>
              </p:cNvPr>
              <p:cNvSpPr txBox="1"/>
              <p:nvPr/>
            </p:nvSpPr>
            <p:spPr>
              <a:xfrm>
                <a:off x="644747" y="3090446"/>
                <a:ext cx="6455613" cy="33855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ru-RU" sz="1600" dirty="0">
                    <a:solidFill>
                      <a:srgbClr val="0058A4"/>
                    </a:solidFill>
                    <a:latin typeface="Arial Narrow" panose="020B0606020202030204" pitchFamily="34" charset="0"/>
                  </a:rPr>
                  <a:t>ДОХОДЫ И РАСХОДЫ ДОЛЖНЫ БЫТЬ ПОДТВЕРЖДЕНЫ ДОКУМЕНТАЛЬНО</a:t>
                </a:r>
                <a:endParaRPr lang="en-US" sz="1600" dirty="0">
                  <a:solidFill>
                    <a:srgbClr val="0058A4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1" name="Rectangle 5">
                <a:extLst>
                  <a:ext uri="{FF2B5EF4-FFF2-40B4-BE49-F238E27FC236}">
                    <a16:creationId xmlns:a16="http://schemas.microsoft.com/office/drawing/2014/main" id="{BBB4D1BF-D04F-44AE-A9AC-CB055D4DCBBD}"/>
                  </a:ext>
                </a:extLst>
              </p:cNvPr>
              <p:cNvSpPr/>
              <p:nvPr/>
            </p:nvSpPr>
            <p:spPr>
              <a:xfrm>
                <a:off x="644747" y="3436230"/>
                <a:ext cx="10432741" cy="1504938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r>
                  <a:rPr lang="ru-RU" sz="1400" dirty="0">
                    <a:latin typeface="Arial Narrow" panose="020B0606020202030204" pitchFamily="34" charset="0"/>
                  </a:rPr>
                  <a:t>доходы от реализации;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внереализационные доходы;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расходы от реализации;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внереализационные расходы;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суммы корректировок, предусмотренных пунктами 9, 10 статьи 309.1 НК РФ;</a:t>
                </a:r>
              </a:p>
              <a:p>
                <a:r>
                  <a:rPr lang="ru-RU" sz="1400" dirty="0">
                    <a:latin typeface="Arial Narrow" panose="020B0606020202030204" pitchFamily="34" charset="0"/>
                  </a:rPr>
                  <a:t>выплаченные дивиденды (распределенная прибыль).</a:t>
                </a:r>
              </a:p>
              <a:p>
                <a:endParaRPr lang="ru-RU" sz="1400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5975367-CAC0-4D62-BD57-BF2914D0A089}"/>
              </a:ext>
            </a:extLst>
          </p:cNvPr>
          <p:cNvSpPr/>
          <p:nvPr/>
        </p:nvSpPr>
        <p:spPr>
          <a:xfrm>
            <a:off x="479376" y="1617877"/>
            <a:ext cx="27622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ПП. 2 П. 1 СТ. 309.1 НК РФ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08DD533-6278-4ADC-A664-929301CA5EBC}"/>
              </a:ext>
            </a:extLst>
          </p:cNvPr>
          <p:cNvSpPr/>
          <p:nvPr/>
        </p:nvSpPr>
        <p:spPr>
          <a:xfrm>
            <a:off x="9667540" y="338112"/>
            <a:ext cx="129958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5AA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продолжение</a:t>
            </a:r>
            <a:endParaRPr lang="ru-RU" sz="1400" i="1" dirty="0">
              <a:solidFill>
                <a:srgbClr val="005AA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53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678364"/>
            <a:ext cx="10729192" cy="774312"/>
          </a:xfrm>
        </p:spPr>
        <p:txBody>
          <a:bodyPr>
            <a:noAutofit/>
          </a:bodyPr>
          <a:lstStyle/>
          <a:p>
            <a:r>
              <a:rPr lang="ru-RU" sz="2600" dirty="0">
                <a:latin typeface="Arial Narrow" panose="020B0606020202030204" pitchFamily="34" charset="0"/>
              </a:rPr>
              <a:t>ДОКУМЕНТАЛЬНОЕ ПОДТВЕРЖДЕНИЕ ОСВОБОЖДЕНИЯ ПРИБЫЛИ КИК </a:t>
            </a:r>
            <a:br>
              <a:rPr lang="ru-RU" sz="2600" dirty="0">
                <a:latin typeface="Arial Narrow" panose="020B0606020202030204" pitchFamily="34" charset="0"/>
              </a:rPr>
            </a:br>
            <a:r>
              <a:rPr lang="ru-RU" sz="2600" dirty="0">
                <a:latin typeface="Arial Narrow" panose="020B0606020202030204" pitchFamily="34" charset="0"/>
              </a:rPr>
              <a:t>ОТ НАЛОГООБЛОЖЕНИЯ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AAC7B-5B8F-42B3-88A7-3F729EE16277}" type="slidenum">
              <a:rPr lang="ru-RU" smtClean="0">
                <a:solidFill>
                  <a:prstClr val="white"/>
                </a:solidFill>
                <a:latin typeface="Arial Narrow" panose="020B0606020202030204" pitchFamily="34" charset="0"/>
              </a:rPr>
              <a:pPr>
                <a:defRPr/>
              </a:pPr>
              <a:t>9</a:t>
            </a:fld>
            <a:endParaRPr lang="ru-RU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3A6B3873-DA89-4DF6-99D7-40D00594F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452676"/>
            <a:ext cx="10095851" cy="18290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42BA1FD-A89A-40FE-B142-9D18FB8877FD}"/>
              </a:ext>
            </a:extLst>
          </p:cNvPr>
          <p:cNvSpPr/>
          <p:nvPr/>
        </p:nvSpPr>
        <p:spPr>
          <a:xfrm>
            <a:off x="494766" y="1470966"/>
            <a:ext cx="2081147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П. 9 СТ. 25.13-1 НК РФ</a:t>
            </a:r>
            <a:endParaRPr lang="ru-RU" sz="1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B290B3F-2131-43F9-B9CB-EB6F87FEBB73}"/>
              </a:ext>
            </a:extLst>
          </p:cNvPr>
          <p:cNvGrpSpPr/>
          <p:nvPr/>
        </p:nvGrpSpPr>
        <p:grpSpPr>
          <a:xfrm>
            <a:off x="983432" y="1862976"/>
            <a:ext cx="9253579" cy="4520603"/>
            <a:chOff x="856602" y="1863414"/>
            <a:chExt cx="9253579" cy="45206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C8C48A6F-D661-41EA-85E2-D4D7BE7AC10B}"/>
                </a:ext>
              </a:extLst>
            </p:cNvPr>
            <p:cNvGrpSpPr/>
            <p:nvPr/>
          </p:nvGrpSpPr>
          <p:grpSpPr>
            <a:xfrm>
              <a:off x="856602" y="1863414"/>
              <a:ext cx="4929230" cy="1763358"/>
              <a:chOff x="856602" y="1863414"/>
              <a:chExt cx="4929230" cy="1763358"/>
            </a:xfrm>
          </p:grpSpPr>
          <p:grpSp>
            <p:nvGrpSpPr>
              <p:cNvPr id="10" name="Группа 9">
                <a:extLst>
                  <a:ext uri="{FF2B5EF4-FFF2-40B4-BE49-F238E27FC236}">
                    <a16:creationId xmlns:a16="http://schemas.microsoft.com/office/drawing/2014/main" id="{43A19CEE-DF2F-4C77-8863-3A03765743D3}"/>
                  </a:ext>
                </a:extLst>
              </p:cNvPr>
              <p:cNvGrpSpPr/>
              <p:nvPr/>
            </p:nvGrpSpPr>
            <p:grpSpPr>
              <a:xfrm flipH="1">
                <a:off x="1043288" y="2037397"/>
                <a:ext cx="4541093" cy="1589375"/>
                <a:chOff x="6481640" y="3741697"/>
                <a:chExt cx="4396116" cy="1588483"/>
              </a:xfrm>
            </p:grpSpPr>
            <p:sp>
              <p:nvSpPr>
                <p:cNvPr id="31" name="Oval 50">
                  <a:extLst>
                    <a:ext uri="{FF2B5EF4-FFF2-40B4-BE49-F238E27FC236}">
                      <a16:creationId xmlns:a16="http://schemas.microsoft.com/office/drawing/2014/main" id="{8873D82F-F111-4CDB-8AE4-3E89DD13DAE1}"/>
                    </a:ext>
                  </a:extLst>
                </p:cNvPr>
                <p:cNvSpPr/>
                <p:nvPr/>
              </p:nvSpPr>
              <p:spPr>
                <a:xfrm>
                  <a:off x="9925069" y="3741697"/>
                  <a:ext cx="952687" cy="970256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00539F"/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4800" b="1" dirty="0">
                      <a:solidFill>
                        <a:srgbClr val="00539F"/>
                      </a:solidFill>
                      <a:sym typeface="Wingdings" panose="05000000000000000000" pitchFamily="2" charset="2"/>
                    </a:rPr>
                    <a:t></a:t>
                  </a:r>
                  <a:endParaRPr lang="en-US" sz="4800" b="1" dirty="0">
                    <a:solidFill>
                      <a:srgbClr val="00539F"/>
                    </a:solidFill>
                  </a:endParaRPr>
                </a:p>
              </p:txBody>
            </p:sp>
            <p:sp>
              <p:nvSpPr>
                <p:cNvPr id="33" name="Rectangle 52">
                  <a:extLst>
                    <a:ext uri="{FF2B5EF4-FFF2-40B4-BE49-F238E27FC236}">
                      <a16:creationId xmlns:a16="http://schemas.microsoft.com/office/drawing/2014/main" id="{6B586A33-06F7-4517-9B9B-3CFC0C67082E}"/>
                    </a:ext>
                  </a:extLst>
                </p:cNvPr>
                <p:cNvSpPr/>
                <p:nvPr/>
              </p:nvSpPr>
              <p:spPr>
                <a:xfrm>
                  <a:off x="6481640" y="4530410"/>
                  <a:ext cx="3073273" cy="79977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just"/>
                  <a:r>
                    <a:rPr lang="ru-RU" sz="14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Могут дополнительно быть запрошены:</a:t>
                  </a:r>
                </a:p>
                <a:p>
                  <a:pPr marL="285750" indent="-285750" algn="just">
                    <a:buFont typeface="Arial" panose="020B0604020202020204" pitchFamily="34" charset="0"/>
                    <a:buChar char="•"/>
                  </a:pPr>
                  <a:r>
                    <a:rPr lang="ru-RU" sz="14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учредительные документы</a:t>
                  </a:r>
                </a:p>
                <a:p>
                  <a:pPr marL="285750" indent="-285750" algn="just">
                    <a:buFont typeface="Arial" panose="020B0604020202020204" pitchFamily="34" charset="0"/>
                    <a:buChar char="•"/>
                  </a:pPr>
                  <a:r>
                    <a:rPr lang="ru-RU" sz="14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статус резидентства</a:t>
                  </a:r>
                  <a:endParaRPr lang="en-US" sz="1400" dirty="0">
                    <a:solidFill>
                      <a:schemeClr val="tx1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4" name="Группа 3">
                <a:extLst>
                  <a:ext uri="{FF2B5EF4-FFF2-40B4-BE49-F238E27FC236}">
                    <a16:creationId xmlns:a16="http://schemas.microsoft.com/office/drawing/2014/main" id="{3CB51AC7-7463-4595-BA60-947734853890}"/>
                  </a:ext>
                </a:extLst>
              </p:cNvPr>
              <p:cNvGrpSpPr/>
              <p:nvPr/>
            </p:nvGrpSpPr>
            <p:grpSpPr>
              <a:xfrm>
                <a:off x="856602" y="1863414"/>
                <a:ext cx="4929230" cy="1302294"/>
                <a:chOff x="1052512" y="1987054"/>
                <a:chExt cx="6165849" cy="1658938"/>
              </a:xfrm>
            </p:grpSpPr>
            <p:sp>
              <p:nvSpPr>
                <p:cNvPr id="15" name="Freeform 68">
                  <a:extLst>
                    <a:ext uri="{FF2B5EF4-FFF2-40B4-BE49-F238E27FC236}">
                      <a16:creationId xmlns:a16="http://schemas.microsoft.com/office/drawing/2014/main" id="{08E2D787-D2BF-41A5-93B0-86D545898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2512" y="1987054"/>
                  <a:ext cx="828675" cy="1658938"/>
                </a:xfrm>
                <a:custGeom>
                  <a:avLst/>
                  <a:gdLst>
                    <a:gd name="T0" fmla="*/ 1 w 1566"/>
                    <a:gd name="T1" fmla="*/ 1621 h 3134"/>
                    <a:gd name="T2" fmla="*/ 32 w 1566"/>
                    <a:gd name="T3" fmla="*/ 1888 h 3134"/>
                    <a:gd name="T4" fmla="*/ 170 w 1566"/>
                    <a:gd name="T5" fmla="*/ 2278 h 3134"/>
                    <a:gd name="T6" fmla="*/ 399 w 1566"/>
                    <a:gd name="T7" fmla="*/ 2613 h 3134"/>
                    <a:gd name="T8" fmla="*/ 707 w 1566"/>
                    <a:gd name="T9" fmla="*/ 2878 h 3134"/>
                    <a:gd name="T10" fmla="*/ 795 w 1566"/>
                    <a:gd name="T11" fmla="*/ 2931 h 3134"/>
                    <a:gd name="T12" fmla="*/ 953 w 1566"/>
                    <a:gd name="T13" fmla="*/ 3008 h 3134"/>
                    <a:gd name="T14" fmla="*/ 1162 w 1566"/>
                    <a:gd name="T15" fmla="*/ 3082 h 3134"/>
                    <a:gd name="T16" fmla="*/ 1458 w 1566"/>
                    <a:gd name="T17" fmla="*/ 3131 h 3134"/>
                    <a:gd name="T18" fmla="*/ 1552 w 1566"/>
                    <a:gd name="T19" fmla="*/ 3134 h 3134"/>
                    <a:gd name="T20" fmla="*/ 1566 w 1566"/>
                    <a:gd name="T21" fmla="*/ 2728 h 3134"/>
                    <a:gd name="T22" fmla="*/ 1536 w 1566"/>
                    <a:gd name="T23" fmla="*/ 2726 h 3134"/>
                    <a:gd name="T24" fmla="*/ 1535 w 1566"/>
                    <a:gd name="T25" fmla="*/ 2726 h 3134"/>
                    <a:gd name="T26" fmla="*/ 1357 w 1566"/>
                    <a:gd name="T27" fmla="*/ 2709 h 3134"/>
                    <a:gd name="T28" fmla="*/ 1136 w 1566"/>
                    <a:gd name="T29" fmla="*/ 2644 h 3134"/>
                    <a:gd name="T30" fmla="*/ 934 w 1566"/>
                    <a:gd name="T31" fmla="*/ 2539 h 3134"/>
                    <a:gd name="T32" fmla="*/ 759 w 1566"/>
                    <a:gd name="T33" fmla="*/ 2398 h 3134"/>
                    <a:gd name="T34" fmla="*/ 613 w 1566"/>
                    <a:gd name="T35" fmla="*/ 2227 h 3134"/>
                    <a:gd name="T36" fmla="*/ 502 w 1566"/>
                    <a:gd name="T37" fmla="*/ 2029 h 3134"/>
                    <a:gd name="T38" fmla="*/ 432 w 1566"/>
                    <a:gd name="T39" fmla="*/ 1810 h 3134"/>
                    <a:gd name="T40" fmla="*/ 406 w 1566"/>
                    <a:gd name="T41" fmla="*/ 1574 h 3134"/>
                    <a:gd name="T42" fmla="*/ 412 w 1566"/>
                    <a:gd name="T43" fmla="*/ 1456 h 3134"/>
                    <a:gd name="T44" fmla="*/ 453 w 1566"/>
                    <a:gd name="T45" fmla="*/ 1242 h 3134"/>
                    <a:gd name="T46" fmla="*/ 533 w 1566"/>
                    <a:gd name="T47" fmla="*/ 1043 h 3134"/>
                    <a:gd name="T48" fmla="*/ 646 w 1566"/>
                    <a:gd name="T49" fmla="*/ 863 h 3134"/>
                    <a:gd name="T50" fmla="*/ 789 w 1566"/>
                    <a:gd name="T51" fmla="*/ 708 h 3134"/>
                    <a:gd name="T52" fmla="*/ 959 w 1566"/>
                    <a:gd name="T53" fmla="*/ 580 h 3134"/>
                    <a:gd name="T54" fmla="*/ 1149 w 1566"/>
                    <a:gd name="T55" fmla="*/ 485 h 3134"/>
                    <a:gd name="T56" fmla="*/ 1357 w 1566"/>
                    <a:gd name="T57" fmla="*/ 424 h 3134"/>
                    <a:gd name="T58" fmla="*/ 1523 w 1566"/>
                    <a:gd name="T59" fmla="*/ 407 h 3134"/>
                    <a:gd name="T60" fmla="*/ 1566 w 1566"/>
                    <a:gd name="T61" fmla="*/ 407 h 3134"/>
                    <a:gd name="T62" fmla="*/ 1486 w 1566"/>
                    <a:gd name="T63" fmla="*/ 1 h 3134"/>
                    <a:gd name="T64" fmla="*/ 1175 w 1566"/>
                    <a:gd name="T65" fmla="*/ 49 h 3134"/>
                    <a:gd name="T66" fmla="*/ 887 w 1566"/>
                    <a:gd name="T67" fmla="*/ 154 h 3134"/>
                    <a:gd name="T68" fmla="*/ 629 w 1566"/>
                    <a:gd name="T69" fmla="*/ 312 h 3134"/>
                    <a:gd name="T70" fmla="*/ 406 w 1566"/>
                    <a:gd name="T71" fmla="*/ 514 h 3134"/>
                    <a:gd name="T72" fmla="*/ 226 w 1566"/>
                    <a:gd name="T73" fmla="*/ 755 h 3134"/>
                    <a:gd name="T74" fmla="*/ 95 w 1566"/>
                    <a:gd name="T75" fmla="*/ 1029 h 3134"/>
                    <a:gd name="T76" fmla="*/ 17 w 1566"/>
                    <a:gd name="T77" fmla="*/ 1329 h 3134"/>
                    <a:gd name="T78" fmla="*/ 0 w 1566"/>
                    <a:gd name="T79" fmla="*/ 1567 h 3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66" h="3134">
                      <a:moveTo>
                        <a:pt x="0" y="1567"/>
                      </a:moveTo>
                      <a:lnTo>
                        <a:pt x="1" y="1621"/>
                      </a:lnTo>
                      <a:lnTo>
                        <a:pt x="9" y="1729"/>
                      </a:lnTo>
                      <a:lnTo>
                        <a:pt x="32" y="1888"/>
                      </a:lnTo>
                      <a:lnTo>
                        <a:pt x="88" y="2089"/>
                      </a:lnTo>
                      <a:lnTo>
                        <a:pt x="170" y="2278"/>
                      </a:lnTo>
                      <a:lnTo>
                        <a:pt x="274" y="2453"/>
                      </a:lnTo>
                      <a:lnTo>
                        <a:pt x="399" y="2613"/>
                      </a:lnTo>
                      <a:lnTo>
                        <a:pt x="544" y="2755"/>
                      </a:lnTo>
                      <a:lnTo>
                        <a:pt x="707" y="2878"/>
                      </a:lnTo>
                      <a:lnTo>
                        <a:pt x="795" y="2931"/>
                      </a:lnTo>
                      <a:lnTo>
                        <a:pt x="795" y="2931"/>
                      </a:lnTo>
                      <a:lnTo>
                        <a:pt x="872" y="2972"/>
                      </a:lnTo>
                      <a:lnTo>
                        <a:pt x="953" y="3008"/>
                      </a:lnTo>
                      <a:lnTo>
                        <a:pt x="1021" y="3036"/>
                      </a:lnTo>
                      <a:lnTo>
                        <a:pt x="1162" y="3082"/>
                      </a:lnTo>
                      <a:lnTo>
                        <a:pt x="1307" y="3113"/>
                      </a:lnTo>
                      <a:lnTo>
                        <a:pt x="1458" y="3131"/>
                      </a:lnTo>
                      <a:lnTo>
                        <a:pt x="1536" y="3134"/>
                      </a:lnTo>
                      <a:lnTo>
                        <a:pt x="1552" y="3134"/>
                      </a:lnTo>
                      <a:lnTo>
                        <a:pt x="1566" y="3134"/>
                      </a:lnTo>
                      <a:lnTo>
                        <a:pt x="1566" y="2728"/>
                      </a:lnTo>
                      <a:lnTo>
                        <a:pt x="1550" y="2728"/>
                      </a:lnTo>
                      <a:lnTo>
                        <a:pt x="1536" y="2726"/>
                      </a:lnTo>
                      <a:lnTo>
                        <a:pt x="1536" y="2726"/>
                      </a:lnTo>
                      <a:lnTo>
                        <a:pt x="1535" y="2726"/>
                      </a:lnTo>
                      <a:lnTo>
                        <a:pt x="1476" y="2725"/>
                      </a:lnTo>
                      <a:lnTo>
                        <a:pt x="1357" y="2709"/>
                      </a:lnTo>
                      <a:lnTo>
                        <a:pt x="1244" y="2682"/>
                      </a:lnTo>
                      <a:lnTo>
                        <a:pt x="1136" y="2644"/>
                      </a:lnTo>
                      <a:lnTo>
                        <a:pt x="1032" y="2597"/>
                      </a:lnTo>
                      <a:lnTo>
                        <a:pt x="934" y="2539"/>
                      </a:lnTo>
                      <a:lnTo>
                        <a:pt x="842" y="2473"/>
                      </a:lnTo>
                      <a:lnTo>
                        <a:pt x="759" y="2398"/>
                      </a:lnTo>
                      <a:lnTo>
                        <a:pt x="681" y="2316"/>
                      </a:lnTo>
                      <a:lnTo>
                        <a:pt x="613" y="2227"/>
                      </a:lnTo>
                      <a:lnTo>
                        <a:pt x="553" y="2131"/>
                      </a:lnTo>
                      <a:lnTo>
                        <a:pt x="502" y="2029"/>
                      </a:lnTo>
                      <a:lnTo>
                        <a:pt x="462" y="1922"/>
                      </a:lnTo>
                      <a:lnTo>
                        <a:pt x="432" y="1810"/>
                      </a:lnTo>
                      <a:lnTo>
                        <a:pt x="413" y="1693"/>
                      </a:lnTo>
                      <a:lnTo>
                        <a:pt x="406" y="1574"/>
                      </a:lnTo>
                      <a:lnTo>
                        <a:pt x="409" y="1512"/>
                      </a:lnTo>
                      <a:lnTo>
                        <a:pt x="412" y="1456"/>
                      </a:lnTo>
                      <a:lnTo>
                        <a:pt x="428" y="1347"/>
                      </a:lnTo>
                      <a:lnTo>
                        <a:pt x="453" y="1242"/>
                      </a:lnTo>
                      <a:lnTo>
                        <a:pt x="488" y="1139"/>
                      </a:lnTo>
                      <a:lnTo>
                        <a:pt x="533" y="1043"/>
                      </a:lnTo>
                      <a:lnTo>
                        <a:pt x="586" y="950"/>
                      </a:lnTo>
                      <a:lnTo>
                        <a:pt x="646" y="863"/>
                      </a:lnTo>
                      <a:lnTo>
                        <a:pt x="714" y="783"/>
                      </a:lnTo>
                      <a:lnTo>
                        <a:pt x="789" y="708"/>
                      </a:lnTo>
                      <a:lnTo>
                        <a:pt x="871" y="640"/>
                      </a:lnTo>
                      <a:lnTo>
                        <a:pt x="959" y="580"/>
                      </a:lnTo>
                      <a:lnTo>
                        <a:pt x="1051" y="528"/>
                      </a:lnTo>
                      <a:lnTo>
                        <a:pt x="1149" y="485"/>
                      </a:lnTo>
                      <a:lnTo>
                        <a:pt x="1251" y="450"/>
                      </a:lnTo>
                      <a:lnTo>
                        <a:pt x="1357" y="424"/>
                      </a:lnTo>
                      <a:lnTo>
                        <a:pt x="1467" y="410"/>
                      </a:lnTo>
                      <a:lnTo>
                        <a:pt x="1523" y="407"/>
                      </a:lnTo>
                      <a:lnTo>
                        <a:pt x="1545" y="407"/>
                      </a:lnTo>
                      <a:lnTo>
                        <a:pt x="1566" y="407"/>
                      </a:lnTo>
                      <a:lnTo>
                        <a:pt x="1566" y="0"/>
                      </a:lnTo>
                      <a:lnTo>
                        <a:pt x="1486" y="1"/>
                      </a:lnTo>
                      <a:lnTo>
                        <a:pt x="1327" y="17"/>
                      </a:lnTo>
                      <a:lnTo>
                        <a:pt x="1175" y="49"/>
                      </a:lnTo>
                      <a:lnTo>
                        <a:pt x="1028" y="95"/>
                      </a:lnTo>
                      <a:lnTo>
                        <a:pt x="887" y="154"/>
                      </a:lnTo>
                      <a:lnTo>
                        <a:pt x="754" y="227"/>
                      </a:lnTo>
                      <a:lnTo>
                        <a:pt x="629" y="312"/>
                      </a:lnTo>
                      <a:lnTo>
                        <a:pt x="512" y="407"/>
                      </a:lnTo>
                      <a:lnTo>
                        <a:pt x="406" y="514"/>
                      </a:lnTo>
                      <a:lnTo>
                        <a:pt x="311" y="630"/>
                      </a:lnTo>
                      <a:lnTo>
                        <a:pt x="226" y="755"/>
                      </a:lnTo>
                      <a:lnTo>
                        <a:pt x="154" y="889"/>
                      </a:lnTo>
                      <a:lnTo>
                        <a:pt x="95" y="1029"/>
                      </a:lnTo>
                      <a:lnTo>
                        <a:pt x="49" y="1175"/>
                      </a:lnTo>
                      <a:lnTo>
                        <a:pt x="17" y="1329"/>
                      </a:lnTo>
                      <a:lnTo>
                        <a:pt x="1" y="1486"/>
                      </a:lnTo>
                      <a:lnTo>
                        <a:pt x="0" y="1567"/>
                      </a:lnTo>
                      <a:close/>
                    </a:path>
                  </a:pathLst>
                </a:custGeom>
                <a:solidFill>
                  <a:srgbClr val="00539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92DB36A7-8679-4C2D-B46F-A7161113C1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74" y="1987054"/>
                  <a:ext cx="2451100" cy="1236663"/>
                </a:xfrm>
                <a:custGeom>
                  <a:avLst/>
                  <a:gdLst>
                    <a:gd name="T0" fmla="*/ 1945 w 4632"/>
                    <a:gd name="T1" fmla="*/ 1954 h 2337"/>
                    <a:gd name="T2" fmla="*/ 1906 w 4632"/>
                    <a:gd name="T3" fmla="*/ 1952 h 2337"/>
                    <a:gd name="T4" fmla="*/ 1831 w 4632"/>
                    <a:gd name="T5" fmla="*/ 1937 h 2337"/>
                    <a:gd name="T6" fmla="*/ 1763 w 4632"/>
                    <a:gd name="T7" fmla="*/ 1908 h 2337"/>
                    <a:gd name="T8" fmla="*/ 1703 w 4632"/>
                    <a:gd name="T9" fmla="*/ 1866 h 2337"/>
                    <a:gd name="T10" fmla="*/ 1653 w 4632"/>
                    <a:gd name="T11" fmla="*/ 1814 h 2337"/>
                    <a:gd name="T12" fmla="*/ 1612 w 4632"/>
                    <a:gd name="T13" fmla="*/ 1754 h 2337"/>
                    <a:gd name="T14" fmla="*/ 1584 w 4632"/>
                    <a:gd name="T15" fmla="*/ 1685 h 2337"/>
                    <a:gd name="T16" fmla="*/ 1569 w 4632"/>
                    <a:gd name="T17" fmla="*/ 1610 h 2337"/>
                    <a:gd name="T18" fmla="*/ 1568 w 4632"/>
                    <a:gd name="T19" fmla="*/ 1571 h 2337"/>
                    <a:gd name="T20" fmla="*/ 1568 w 4632"/>
                    <a:gd name="T21" fmla="*/ 1567 h 2337"/>
                    <a:gd name="T22" fmla="*/ 1565 w 4632"/>
                    <a:gd name="T23" fmla="*/ 1462 h 2337"/>
                    <a:gd name="T24" fmla="*/ 1537 w 4632"/>
                    <a:gd name="T25" fmla="*/ 1259 h 2337"/>
                    <a:gd name="T26" fmla="*/ 1486 w 4632"/>
                    <a:gd name="T27" fmla="*/ 1065 h 2337"/>
                    <a:gd name="T28" fmla="*/ 1411 w 4632"/>
                    <a:gd name="T29" fmla="*/ 882 h 2337"/>
                    <a:gd name="T30" fmla="*/ 1365 w 4632"/>
                    <a:gd name="T31" fmla="*/ 796 h 2337"/>
                    <a:gd name="T32" fmla="*/ 1311 w 4632"/>
                    <a:gd name="T33" fmla="*/ 708 h 2337"/>
                    <a:gd name="T34" fmla="*/ 1189 w 4632"/>
                    <a:gd name="T35" fmla="*/ 545 h 2337"/>
                    <a:gd name="T36" fmla="*/ 1047 w 4632"/>
                    <a:gd name="T37" fmla="*/ 400 h 2337"/>
                    <a:gd name="T38" fmla="*/ 887 w 4632"/>
                    <a:gd name="T39" fmla="*/ 273 h 2337"/>
                    <a:gd name="T40" fmla="*/ 711 w 4632"/>
                    <a:gd name="T41" fmla="*/ 168 h 2337"/>
                    <a:gd name="T42" fmla="*/ 523 w 4632"/>
                    <a:gd name="T43" fmla="*/ 88 h 2337"/>
                    <a:gd name="T44" fmla="*/ 321 w 4632"/>
                    <a:gd name="T45" fmla="*/ 32 h 2337"/>
                    <a:gd name="T46" fmla="*/ 163 w 4632"/>
                    <a:gd name="T47" fmla="*/ 7 h 2337"/>
                    <a:gd name="T48" fmla="*/ 55 w 4632"/>
                    <a:gd name="T49" fmla="*/ 0 h 2337"/>
                    <a:gd name="T50" fmla="*/ 0 w 4632"/>
                    <a:gd name="T51" fmla="*/ 0 h 2337"/>
                    <a:gd name="T52" fmla="*/ 0 w 4632"/>
                    <a:gd name="T53" fmla="*/ 407 h 2337"/>
                    <a:gd name="T54" fmla="*/ 61 w 4632"/>
                    <a:gd name="T55" fmla="*/ 407 h 2337"/>
                    <a:gd name="T56" fmla="*/ 177 w 4632"/>
                    <a:gd name="T57" fmla="*/ 420 h 2337"/>
                    <a:gd name="T58" fmla="*/ 291 w 4632"/>
                    <a:gd name="T59" fmla="*/ 443 h 2337"/>
                    <a:gd name="T60" fmla="*/ 400 w 4632"/>
                    <a:gd name="T61" fmla="*/ 476 h 2337"/>
                    <a:gd name="T62" fmla="*/ 504 w 4632"/>
                    <a:gd name="T63" fmla="*/ 521 h 2337"/>
                    <a:gd name="T64" fmla="*/ 602 w 4632"/>
                    <a:gd name="T65" fmla="*/ 574 h 2337"/>
                    <a:gd name="T66" fmla="*/ 695 w 4632"/>
                    <a:gd name="T67" fmla="*/ 637 h 2337"/>
                    <a:gd name="T68" fmla="*/ 780 w 4632"/>
                    <a:gd name="T69" fmla="*/ 708 h 2337"/>
                    <a:gd name="T70" fmla="*/ 859 w 4632"/>
                    <a:gd name="T71" fmla="*/ 787 h 2337"/>
                    <a:gd name="T72" fmla="*/ 930 w 4632"/>
                    <a:gd name="T73" fmla="*/ 873 h 2337"/>
                    <a:gd name="T74" fmla="*/ 993 w 4632"/>
                    <a:gd name="T75" fmla="*/ 965 h 2337"/>
                    <a:gd name="T76" fmla="*/ 1047 w 4632"/>
                    <a:gd name="T77" fmla="*/ 1063 h 2337"/>
                    <a:gd name="T78" fmla="*/ 1091 w 4632"/>
                    <a:gd name="T79" fmla="*/ 1168 h 2337"/>
                    <a:gd name="T80" fmla="*/ 1124 w 4632"/>
                    <a:gd name="T81" fmla="*/ 1276 h 2337"/>
                    <a:gd name="T82" fmla="*/ 1147 w 4632"/>
                    <a:gd name="T83" fmla="*/ 1390 h 2337"/>
                    <a:gd name="T84" fmla="*/ 1160 w 4632"/>
                    <a:gd name="T85" fmla="*/ 1506 h 2337"/>
                    <a:gd name="T86" fmla="*/ 1160 w 4632"/>
                    <a:gd name="T87" fmla="*/ 1567 h 2337"/>
                    <a:gd name="T88" fmla="*/ 1160 w 4632"/>
                    <a:gd name="T89" fmla="*/ 1568 h 2337"/>
                    <a:gd name="T90" fmla="*/ 1162 w 4632"/>
                    <a:gd name="T91" fmla="*/ 1649 h 2337"/>
                    <a:gd name="T92" fmla="*/ 1169 w 4632"/>
                    <a:gd name="T93" fmla="*/ 1728 h 2337"/>
                    <a:gd name="T94" fmla="*/ 1178 w 4632"/>
                    <a:gd name="T95" fmla="*/ 1793 h 2337"/>
                    <a:gd name="T96" fmla="*/ 1214 w 4632"/>
                    <a:gd name="T97" fmla="*/ 1912 h 2337"/>
                    <a:gd name="T98" fmla="*/ 1270 w 4632"/>
                    <a:gd name="T99" fmla="*/ 2023 h 2337"/>
                    <a:gd name="T100" fmla="*/ 1345 w 4632"/>
                    <a:gd name="T101" fmla="*/ 2119 h 2337"/>
                    <a:gd name="T102" fmla="*/ 1435 w 4632"/>
                    <a:gd name="T103" fmla="*/ 2201 h 2337"/>
                    <a:gd name="T104" fmla="*/ 1539 w 4632"/>
                    <a:gd name="T105" fmla="*/ 2266 h 2337"/>
                    <a:gd name="T106" fmla="*/ 1654 w 4632"/>
                    <a:gd name="T107" fmla="*/ 2311 h 2337"/>
                    <a:gd name="T108" fmla="*/ 1778 w 4632"/>
                    <a:gd name="T109" fmla="*/ 2334 h 2337"/>
                    <a:gd name="T110" fmla="*/ 1843 w 4632"/>
                    <a:gd name="T111" fmla="*/ 2337 h 2337"/>
                    <a:gd name="T112" fmla="*/ 4632 w 4632"/>
                    <a:gd name="T113" fmla="*/ 2337 h 2337"/>
                    <a:gd name="T114" fmla="*/ 4632 w 4632"/>
                    <a:gd name="T115" fmla="*/ 1954 h 2337"/>
                    <a:gd name="T116" fmla="*/ 1945 w 4632"/>
                    <a:gd name="T117" fmla="*/ 1954 h 23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4632" h="2337">
                      <a:moveTo>
                        <a:pt x="1945" y="1954"/>
                      </a:moveTo>
                      <a:lnTo>
                        <a:pt x="1906" y="1952"/>
                      </a:lnTo>
                      <a:lnTo>
                        <a:pt x="1831" y="1937"/>
                      </a:lnTo>
                      <a:lnTo>
                        <a:pt x="1763" y="1908"/>
                      </a:lnTo>
                      <a:lnTo>
                        <a:pt x="1703" y="1866"/>
                      </a:lnTo>
                      <a:lnTo>
                        <a:pt x="1653" y="1814"/>
                      </a:lnTo>
                      <a:lnTo>
                        <a:pt x="1612" y="1754"/>
                      </a:lnTo>
                      <a:lnTo>
                        <a:pt x="1584" y="1685"/>
                      </a:lnTo>
                      <a:lnTo>
                        <a:pt x="1569" y="1610"/>
                      </a:lnTo>
                      <a:lnTo>
                        <a:pt x="1568" y="1571"/>
                      </a:lnTo>
                      <a:lnTo>
                        <a:pt x="1568" y="1567"/>
                      </a:lnTo>
                      <a:lnTo>
                        <a:pt x="1565" y="1462"/>
                      </a:lnTo>
                      <a:lnTo>
                        <a:pt x="1537" y="1259"/>
                      </a:lnTo>
                      <a:lnTo>
                        <a:pt x="1486" y="1065"/>
                      </a:lnTo>
                      <a:lnTo>
                        <a:pt x="1411" y="882"/>
                      </a:lnTo>
                      <a:lnTo>
                        <a:pt x="1365" y="796"/>
                      </a:lnTo>
                      <a:lnTo>
                        <a:pt x="1311" y="708"/>
                      </a:lnTo>
                      <a:lnTo>
                        <a:pt x="1189" y="545"/>
                      </a:lnTo>
                      <a:lnTo>
                        <a:pt x="1047" y="400"/>
                      </a:lnTo>
                      <a:lnTo>
                        <a:pt x="887" y="273"/>
                      </a:lnTo>
                      <a:lnTo>
                        <a:pt x="711" y="168"/>
                      </a:lnTo>
                      <a:lnTo>
                        <a:pt x="523" y="88"/>
                      </a:lnTo>
                      <a:lnTo>
                        <a:pt x="321" y="32"/>
                      </a:lnTo>
                      <a:lnTo>
                        <a:pt x="163" y="7"/>
                      </a:lnTo>
                      <a:lnTo>
                        <a:pt x="55" y="0"/>
                      </a:lnTo>
                      <a:lnTo>
                        <a:pt x="0" y="0"/>
                      </a:lnTo>
                      <a:lnTo>
                        <a:pt x="0" y="407"/>
                      </a:lnTo>
                      <a:lnTo>
                        <a:pt x="61" y="407"/>
                      </a:lnTo>
                      <a:lnTo>
                        <a:pt x="177" y="420"/>
                      </a:lnTo>
                      <a:lnTo>
                        <a:pt x="291" y="443"/>
                      </a:lnTo>
                      <a:lnTo>
                        <a:pt x="400" y="476"/>
                      </a:lnTo>
                      <a:lnTo>
                        <a:pt x="504" y="521"/>
                      </a:lnTo>
                      <a:lnTo>
                        <a:pt x="602" y="574"/>
                      </a:lnTo>
                      <a:lnTo>
                        <a:pt x="695" y="637"/>
                      </a:lnTo>
                      <a:lnTo>
                        <a:pt x="780" y="708"/>
                      </a:lnTo>
                      <a:lnTo>
                        <a:pt x="859" y="787"/>
                      </a:lnTo>
                      <a:lnTo>
                        <a:pt x="930" y="873"/>
                      </a:lnTo>
                      <a:lnTo>
                        <a:pt x="993" y="965"/>
                      </a:lnTo>
                      <a:lnTo>
                        <a:pt x="1047" y="1063"/>
                      </a:lnTo>
                      <a:lnTo>
                        <a:pt x="1091" y="1168"/>
                      </a:lnTo>
                      <a:lnTo>
                        <a:pt x="1124" y="1276"/>
                      </a:lnTo>
                      <a:lnTo>
                        <a:pt x="1147" y="1390"/>
                      </a:lnTo>
                      <a:lnTo>
                        <a:pt x="1160" y="1506"/>
                      </a:lnTo>
                      <a:lnTo>
                        <a:pt x="1160" y="1567"/>
                      </a:lnTo>
                      <a:lnTo>
                        <a:pt x="1160" y="1568"/>
                      </a:lnTo>
                      <a:lnTo>
                        <a:pt x="1162" y="1649"/>
                      </a:lnTo>
                      <a:lnTo>
                        <a:pt x="1169" y="1728"/>
                      </a:lnTo>
                      <a:lnTo>
                        <a:pt x="1178" y="1793"/>
                      </a:lnTo>
                      <a:lnTo>
                        <a:pt x="1214" y="1912"/>
                      </a:lnTo>
                      <a:lnTo>
                        <a:pt x="1270" y="2023"/>
                      </a:lnTo>
                      <a:lnTo>
                        <a:pt x="1345" y="2119"/>
                      </a:lnTo>
                      <a:lnTo>
                        <a:pt x="1435" y="2201"/>
                      </a:lnTo>
                      <a:lnTo>
                        <a:pt x="1539" y="2266"/>
                      </a:lnTo>
                      <a:lnTo>
                        <a:pt x="1654" y="2311"/>
                      </a:lnTo>
                      <a:lnTo>
                        <a:pt x="1778" y="2334"/>
                      </a:lnTo>
                      <a:lnTo>
                        <a:pt x="1843" y="2337"/>
                      </a:lnTo>
                      <a:lnTo>
                        <a:pt x="4632" y="2337"/>
                      </a:lnTo>
                      <a:lnTo>
                        <a:pt x="4632" y="1954"/>
                      </a:lnTo>
                      <a:lnTo>
                        <a:pt x="1945" y="1954"/>
                      </a:lnTo>
                      <a:close/>
                    </a:path>
                  </a:pathLst>
                </a:custGeom>
                <a:solidFill>
                  <a:srgbClr val="00539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Freeform: Shape 56">
                  <a:extLst>
                    <a:ext uri="{FF2B5EF4-FFF2-40B4-BE49-F238E27FC236}">
                      <a16:creationId xmlns:a16="http://schemas.microsoft.com/office/drawing/2014/main" id="{C39A85F6-9A01-496D-B941-A90DE4FBAC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5121" y="3021046"/>
                  <a:ext cx="3063240" cy="202671"/>
                </a:xfrm>
                <a:custGeom>
                  <a:avLst/>
                  <a:gdLst>
                    <a:gd name="connsiteX0" fmla="*/ 0 w 1353502"/>
                    <a:gd name="connsiteY0" fmla="*/ 0 h 202671"/>
                    <a:gd name="connsiteX1" fmla="*/ 1353502 w 1353502"/>
                    <a:gd name="connsiteY1" fmla="*/ 0 h 202671"/>
                    <a:gd name="connsiteX2" fmla="*/ 1353502 w 1353502"/>
                    <a:gd name="connsiteY2" fmla="*/ 202671 h 202671"/>
                    <a:gd name="connsiteX3" fmla="*/ 0 w 1353502"/>
                    <a:gd name="connsiteY3" fmla="*/ 202671 h 202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53502" h="202671">
                      <a:moveTo>
                        <a:pt x="0" y="0"/>
                      </a:moveTo>
                      <a:lnTo>
                        <a:pt x="1353502" y="0"/>
                      </a:lnTo>
                      <a:lnTo>
                        <a:pt x="1353502" y="202671"/>
                      </a:lnTo>
                      <a:lnTo>
                        <a:pt x="0" y="202671"/>
                      </a:lnTo>
                      <a:close/>
                    </a:path>
                  </a:pathLst>
                </a:custGeom>
                <a:solidFill>
                  <a:srgbClr val="00539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4" name="Группа 23">
              <a:extLst>
                <a:ext uri="{FF2B5EF4-FFF2-40B4-BE49-F238E27FC236}">
                  <a16:creationId xmlns:a16="http://schemas.microsoft.com/office/drawing/2014/main" id="{467B5055-2022-459E-9E2C-FCAF23C975AD}"/>
                </a:ext>
              </a:extLst>
            </p:cNvPr>
            <p:cNvGrpSpPr/>
            <p:nvPr/>
          </p:nvGrpSpPr>
          <p:grpSpPr>
            <a:xfrm>
              <a:off x="5032221" y="4326788"/>
              <a:ext cx="5077960" cy="1282918"/>
              <a:chOff x="0" y="4205864"/>
              <a:chExt cx="6257132" cy="1658938"/>
            </a:xfrm>
          </p:grpSpPr>
          <p:sp>
            <p:nvSpPr>
              <p:cNvPr id="25" name="Freeform 67">
                <a:extLst>
                  <a:ext uri="{FF2B5EF4-FFF2-40B4-BE49-F238E27FC236}">
                    <a16:creationId xmlns:a16="http://schemas.microsoft.com/office/drawing/2014/main" id="{B28FBF40-1114-4496-A124-91E2C1BD3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4182" y="4205864"/>
                <a:ext cx="3282950" cy="1658938"/>
              </a:xfrm>
              <a:custGeom>
                <a:avLst/>
                <a:gdLst>
                  <a:gd name="T0" fmla="*/ 5149 w 6203"/>
                  <a:gd name="T1" fmla="*/ 85 h 3134"/>
                  <a:gd name="T2" fmla="*/ 4668 w 6203"/>
                  <a:gd name="T3" fmla="*/ 0 h 3134"/>
                  <a:gd name="T4" fmla="*/ 4637 w 6203"/>
                  <a:gd name="T5" fmla="*/ 406 h 3134"/>
                  <a:gd name="T6" fmla="*/ 4726 w 6203"/>
                  <a:gd name="T7" fmla="*/ 409 h 3134"/>
                  <a:gd name="T8" fmla="*/ 5057 w 6203"/>
                  <a:gd name="T9" fmla="*/ 485 h 3134"/>
                  <a:gd name="T10" fmla="*/ 5345 w 6203"/>
                  <a:gd name="T11" fmla="*/ 648 h 3134"/>
                  <a:gd name="T12" fmla="*/ 5574 w 6203"/>
                  <a:gd name="T13" fmla="*/ 882 h 3134"/>
                  <a:gd name="T14" fmla="*/ 5728 w 6203"/>
                  <a:gd name="T15" fmla="*/ 1174 h 3134"/>
                  <a:gd name="T16" fmla="*/ 5795 w 6203"/>
                  <a:gd name="T17" fmla="*/ 1508 h 3134"/>
                  <a:gd name="T18" fmla="*/ 5784 w 6203"/>
                  <a:gd name="T19" fmla="*/ 1744 h 3134"/>
                  <a:gd name="T20" fmla="*/ 5682 w 6203"/>
                  <a:gd name="T21" fmla="*/ 2071 h 3134"/>
                  <a:gd name="T22" fmla="*/ 5495 w 6203"/>
                  <a:gd name="T23" fmla="*/ 2347 h 3134"/>
                  <a:gd name="T24" fmla="*/ 5238 w 6203"/>
                  <a:gd name="T25" fmla="*/ 2560 h 3134"/>
                  <a:gd name="T26" fmla="*/ 4926 w 6203"/>
                  <a:gd name="T27" fmla="*/ 2691 h 3134"/>
                  <a:gd name="T28" fmla="*/ 4637 w 6203"/>
                  <a:gd name="T29" fmla="*/ 2728 h 3134"/>
                  <a:gd name="T30" fmla="*/ 4635 w 6203"/>
                  <a:gd name="T31" fmla="*/ 2728 h 3134"/>
                  <a:gd name="T32" fmla="*/ 4350 w 6203"/>
                  <a:gd name="T33" fmla="*/ 2694 h 3134"/>
                  <a:gd name="T34" fmla="*/ 4044 w 6203"/>
                  <a:gd name="T35" fmla="*/ 2567 h 3134"/>
                  <a:gd name="T36" fmla="*/ 3789 w 6203"/>
                  <a:gd name="T37" fmla="*/ 2363 h 3134"/>
                  <a:gd name="T38" fmla="*/ 3600 w 6203"/>
                  <a:gd name="T39" fmla="*/ 2095 h 3134"/>
                  <a:gd name="T40" fmla="*/ 3492 w 6203"/>
                  <a:gd name="T41" fmla="*/ 1780 h 3134"/>
                  <a:gd name="T42" fmla="*/ 3475 w 6203"/>
                  <a:gd name="T43" fmla="*/ 1608 h 3134"/>
                  <a:gd name="T44" fmla="*/ 3474 w 6203"/>
                  <a:gd name="T45" fmla="*/ 1547 h 3134"/>
                  <a:gd name="T46" fmla="*/ 3474 w 6203"/>
                  <a:gd name="T47" fmla="*/ 1520 h 3134"/>
                  <a:gd name="T48" fmla="*/ 3436 w 6203"/>
                  <a:gd name="T49" fmla="*/ 1301 h 3134"/>
                  <a:gd name="T50" fmla="*/ 3190 w 6203"/>
                  <a:gd name="T51" fmla="*/ 957 h 3134"/>
                  <a:gd name="T52" fmla="*/ 2830 w 6203"/>
                  <a:gd name="T53" fmla="*/ 802 h 3134"/>
                  <a:gd name="T54" fmla="*/ 1582 w 6203"/>
                  <a:gd name="T55" fmla="*/ 795 h 3134"/>
                  <a:gd name="T56" fmla="*/ 2725 w 6203"/>
                  <a:gd name="T57" fmla="*/ 1177 h 3134"/>
                  <a:gd name="T58" fmla="*/ 2891 w 6203"/>
                  <a:gd name="T59" fmla="*/ 1220 h 3134"/>
                  <a:gd name="T60" fmla="*/ 3029 w 6203"/>
                  <a:gd name="T61" fmla="*/ 1361 h 3134"/>
                  <a:gd name="T62" fmla="*/ 3068 w 6203"/>
                  <a:gd name="T63" fmla="*/ 1528 h 3134"/>
                  <a:gd name="T64" fmla="*/ 3066 w 6203"/>
                  <a:gd name="T65" fmla="*/ 1567 h 3134"/>
                  <a:gd name="T66" fmla="*/ 3072 w 6203"/>
                  <a:gd name="T67" fmla="*/ 1704 h 3134"/>
                  <a:gd name="T68" fmla="*/ 3226 w 6203"/>
                  <a:gd name="T69" fmla="*/ 2258 h 3134"/>
                  <a:gd name="T70" fmla="*/ 3446 w 6203"/>
                  <a:gd name="T71" fmla="*/ 2590 h 3134"/>
                  <a:gd name="T72" fmla="*/ 3924 w 6203"/>
                  <a:gd name="T73" fmla="*/ 2966 h 3134"/>
                  <a:gd name="T74" fmla="*/ 4473 w 6203"/>
                  <a:gd name="T75" fmla="*/ 3127 h 3134"/>
                  <a:gd name="T76" fmla="*/ 4637 w 6203"/>
                  <a:gd name="T77" fmla="*/ 3134 h 3134"/>
                  <a:gd name="T78" fmla="*/ 4717 w 6203"/>
                  <a:gd name="T79" fmla="*/ 3133 h 3134"/>
                  <a:gd name="T80" fmla="*/ 5175 w 6203"/>
                  <a:gd name="T81" fmla="*/ 3039 h 3134"/>
                  <a:gd name="T82" fmla="*/ 5574 w 6203"/>
                  <a:gd name="T83" fmla="*/ 2823 h 3134"/>
                  <a:gd name="T84" fmla="*/ 5892 w 6203"/>
                  <a:gd name="T85" fmla="*/ 2505 h 3134"/>
                  <a:gd name="T86" fmla="*/ 6109 w 6203"/>
                  <a:gd name="T87" fmla="*/ 2107 h 3134"/>
                  <a:gd name="T88" fmla="*/ 6201 w 6203"/>
                  <a:gd name="T89" fmla="*/ 1648 h 3134"/>
                  <a:gd name="T90" fmla="*/ 6196 w 6203"/>
                  <a:gd name="T91" fmla="*/ 1405 h 3134"/>
                  <a:gd name="T92" fmla="*/ 6034 w 6203"/>
                  <a:gd name="T93" fmla="*/ 856 h 3134"/>
                  <a:gd name="T94" fmla="*/ 5659 w 6203"/>
                  <a:gd name="T95" fmla="*/ 379 h 3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203" h="3134">
                    <a:moveTo>
                      <a:pt x="5408" y="203"/>
                    </a:moveTo>
                    <a:lnTo>
                      <a:pt x="5325" y="159"/>
                    </a:lnTo>
                    <a:lnTo>
                      <a:pt x="5149" y="85"/>
                    </a:lnTo>
                    <a:lnTo>
                      <a:pt x="4963" y="33"/>
                    </a:lnTo>
                    <a:lnTo>
                      <a:pt x="4768" y="5"/>
                    </a:lnTo>
                    <a:lnTo>
                      <a:pt x="4668" y="0"/>
                    </a:lnTo>
                    <a:lnTo>
                      <a:pt x="4652" y="0"/>
                    </a:lnTo>
                    <a:lnTo>
                      <a:pt x="4637" y="0"/>
                    </a:lnTo>
                    <a:lnTo>
                      <a:pt x="4637" y="406"/>
                    </a:lnTo>
                    <a:lnTo>
                      <a:pt x="4652" y="406"/>
                    </a:lnTo>
                    <a:lnTo>
                      <a:pt x="4668" y="408"/>
                    </a:lnTo>
                    <a:lnTo>
                      <a:pt x="4726" y="409"/>
                    </a:lnTo>
                    <a:lnTo>
                      <a:pt x="4841" y="425"/>
                    </a:lnTo>
                    <a:lnTo>
                      <a:pt x="4950" y="449"/>
                    </a:lnTo>
                    <a:lnTo>
                      <a:pt x="5057" y="485"/>
                    </a:lnTo>
                    <a:lnTo>
                      <a:pt x="5158" y="530"/>
                    </a:lnTo>
                    <a:lnTo>
                      <a:pt x="5254" y="585"/>
                    </a:lnTo>
                    <a:lnTo>
                      <a:pt x="5345" y="648"/>
                    </a:lnTo>
                    <a:lnTo>
                      <a:pt x="5428" y="718"/>
                    </a:lnTo>
                    <a:lnTo>
                      <a:pt x="5505" y="797"/>
                    </a:lnTo>
                    <a:lnTo>
                      <a:pt x="5574" y="882"/>
                    </a:lnTo>
                    <a:lnTo>
                      <a:pt x="5634" y="974"/>
                    </a:lnTo>
                    <a:lnTo>
                      <a:pt x="5686" y="1071"/>
                    </a:lnTo>
                    <a:lnTo>
                      <a:pt x="5728" y="1174"/>
                    </a:lnTo>
                    <a:lnTo>
                      <a:pt x="5761" y="1282"/>
                    </a:lnTo>
                    <a:lnTo>
                      <a:pt x="5784" y="1393"/>
                    </a:lnTo>
                    <a:lnTo>
                      <a:pt x="5795" y="1508"/>
                    </a:lnTo>
                    <a:lnTo>
                      <a:pt x="5795" y="1567"/>
                    </a:lnTo>
                    <a:lnTo>
                      <a:pt x="5795" y="1628"/>
                    </a:lnTo>
                    <a:lnTo>
                      <a:pt x="5784" y="1744"/>
                    </a:lnTo>
                    <a:lnTo>
                      <a:pt x="5759" y="1858"/>
                    </a:lnTo>
                    <a:lnTo>
                      <a:pt x="5726" y="1966"/>
                    </a:lnTo>
                    <a:lnTo>
                      <a:pt x="5682" y="2071"/>
                    </a:lnTo>
                    <a:lnTo>
                      <a:pt x="5628" y="2169"/>
                    </a:lnTo>
                    <a:lnTo>
                      <a:pt x="5567" y="2262"/>
                    </a:lnTo>
                    <a:lnTo>
                      <a:pt x="5495" y="2347"/>
                    </a:lnTo>
                    <a:lnTo>
                      <a:pt x="5417" y="2426"/>
                    </a:lnTo>
                    <a:lnTo>
                      <a:pt x="5331" y="2497"/>
                    </a:lnTo>
                    <a:lnTo>
                      <a:pt x="5238" y="2560"/>
                    </a:lnTo>
                    <a:lnTo>
                      <a:pt x="5139" y="2613"/>
                    </a:lnTo>
                    <a:lnTo>
                      <a:pt x="5035" y="2658"/>
                    </a:lnTo>
                    <a:lnTo>
                      <a:pt x="4926" y="2691"/>
                    </a:lnTo>
                    <a:lnTo>
                      <a:pt x="4814" y="2715"/>
                    </a:lnTo>
                    <a:lnTo>
                      <a:pt x="4696" y="2727"/>
                    </a:lnTo>
                    <a:lnTo>
                      <a:pt x="4637" y="2728"/>
                    </a:lnTo>
                    <a:lnTo>
                      <a:pt x="4637" y="2728"/>
                    </a:lnTo>
                    <a:lnTo>
                      <a:pt x="4637" y="2728"/>
                    </a:lnTo>
                    <a:lnTo>
                      <a:pt x="4635" y="2728"/>
                    </a:lnTo>
                    <a:lnTo>
                      <a:pt x="4576" y="2727"/>
                    </a:lnTo>
                    <a:lnTo>
                      <a:pt x="4461" y="2715"/>
                    </a:lnTo>
                    <a:lnTo>
                      <a:pt x="4350" y="2694"/>
                    </a:lnTo>
                    <a:lnTo>
                      <a:pt x="4244" y="2661"/>
                    </a:lnTo>
                    <a:lnTo>
                      <a:pt x="4141" y="2619"/>
                    </a:lnTo>
                    <a:lnTo>
                      <a:pt x="4044" y="2567"/>
                    </a:lnTo>
                    <a:lnTo>
                      <a:pt x="3953" y="2507"/>
                    </a:lnTo>
                    <a:lnTo>
                      <a:pt x="3867" y="2439"/>
                    </a:lnTo>
                    <a:lnTo>
                      <a:pt x="3789" y="2363"/>
                    </a:lnTo>
                    <a:lnTo>
                      <a:pt x="3718" y="2279"/>
                    </a:lnTo>
                    <a:lnTo>
                      <a:pt x="3655" y="2190"/>
                    </a:lnTo>
                    <a:lnTo>
                      <a:pt x="3600" y="2095"/>
                    </a:lnTo>
                    <a:lnTo>
                      <a:pt x="3554" y="1995"/>
                    </a:lnTo>
                    <a:lnTo>
                      <a:pt x="3518" y="1890"/>
                    </a:lnTo>
                    <a:lnTo>
                      <a:pt x="3492" y="1780"/>
                    </a:lnTo>
                    <a:lnTo>
                      <a:pt x="3478" y="1666"/>
                    </a:lnTo>
                    <a:lnTo>
                      <a:pt x="3475" y="1609"/>
                    </a:lnTo>
                    <a:lnTo>
                      <a:pt x="3475" y="1608"/>
                    </a:lnTo>
                    <a:lnTo>
                      <a:pt x="3474" y="1587"/>
                    </a:lnTo>
                    <a:lnTo>
                      <a:pt x="3474" y="1567"/>
                    </a:lnTo>
                    <a:lnTo>
                      <a:pt x="3474" y="1547"/>
                    </a:lnTo>
                    <a:lnTo>
                      <a:pt x="3475" y="1528"/>
                    </a:lnTo>
                    <a:lnTo>
                      <a:pt x="3474" y="1524"/>
                    </a:lnTo>
                    <a:lnTo>
                      <a:pt x="3474" y="1520"/>
                    </a:lnTo>
                    <a:lnTo>
                      <a:pt x="3472" y="1482"/>
                    </a:lnTo>
                    <a:lnTo>
                      <a:pt x="3462" y="1408"/>
                    </a:lnTo>
                    <a:lnTo>
                      <a:pt x="3436" y="1301"/>
                    </a:lnTo>
                    <a:lnTo>
                      <a:pt x="3376" y="1172"/>
                    </a:lnTo>
                    <a:lnTo>
                      <a:pt x="3294" y="1055"/>
                    </a:lnTo>
                    <a:lnTo>
                      <a:pt x="3190" y="957"/>
                    </a:lnTo>
                    <a:lnTo>
                      <a:pt x="3070" y="879"/>
                    </a:lnTo>
                    <a:lnTo>
                      <a:pt x="2938" y="825"/>
                    </a:lnTo>
                    <a:lnTo>
                      <a:pt x="2830" y="802"/>
                    </a:lnTo>
                    <a:lnTo>
                      <a:pt x="2755" y="795"/>
                    </a:lnTo>
                    <a:lnTo>
                      <a:pt x="2718" y="795"/>
                    </a:lnTo>
                    <a:lnTo>
                      <a:pt x="1582" y="795"/>
                    </a:lnTo>
                    <a:lnTo>
                      <a:pt x="0" y="795"/>
                    </a:lnTo>
                    <a:lnTo>
                      <a:pt x="0" y="1177"/>
                    </a:lnTo>
                    <a:lnTo>
                      <a:pt x="2725" y="1177"/>
                    </a:lnTo>
                    <a:lnTo>
                      <a:pt x="2761" y="1179"/>
                    </a:lnTo>
                    <a:lnTo>
                      <a:pt x="2829" y="1193"/>
                    </a:lnTo>
                    <a:lnTo>
                      <a:pt x="2891" y="1220"/>
                    </a:lnTo>
                    <a:lnTo>
                      <a:pt x="2947" y="1258"/>
                    </a:lnTo>
                    <a:lnTo>
                      <a:pt x="2993" y="1305"/>
                    </a:lnTo>
                    <a:lnTo>
                      <a:pt x="3029" y="1361"/>
                    </a:lnTo>
                    <a:lnTo>
                      <a:pt x="3055" y="1423"/>
                    </a:lnTo>
                    <a:lnTo>
                      <a:pt x="3066" y="1492"/>
                    </a:lnTo>
                    <a:lnTo>
                      <a:pt x="3068" y="1528"/>
                    </a:lnTo>
                    <a:lnTo>
                      <a:pt x="3068" y="1531"/>
                    </a:lnTo>
                    <a:lnTo>
                      <a:pt x="3066" y="1550"/>
                    </a:lnTo>
                    <a:lnTo>
                      <a:pt x="3066" y="1567"/>
                    </a:lnTo>
                    <a:lnTo>
                      <a:pt x="3066" y="1586"/>
                    </a:lnTo>
                    <a:lnTo>
                      <a:pt x="3068" y="1605"/>
                    </a:lnTo>
                    <a:lnTo>
                      <a:pt x="3072" y="1704"/>
                    </a:lnTo>
                    <a:lnTo>
                      <a:pt x="3101" y="1898"/>
                    </a:lnTo>
                    <a:lnTo>
                      <a:pt x="3153" y="2082"/>
                    </a:lnTo>
                    <a:lnTo>
                      <a:pt x="3226" y="2258"/>
                    </a:lnTo>
                    <a:lnTo>
                      <a:pt x="3271" y="2341"/>
                    </a:lnTo>
                    <a:lnTo>
                      <a:pt x="3322" y="2428"/>
                    </a:lnTo>
                    <a:lnTo>
                      <a:pt x="3446" y="2590"/>
                    </a:lnTo>
                    <a:lnTo>
                      <a:pt x="3589" y="2736"/>
                    </a:lnTo>
                    <a:lnTo>
                      <a:pt x="3748" y="2861"/>
                    </a:lnTo>
                    <a:lnTo>
                      <a:pt x="3924" y="2966"/>
                    </a:lnTo>
                    <a:lnTo>
                      <a:pt x="4113" y="3046"/>
                    </a:lnTo>
                    <a:lnTo>
                      <a:pt x="4314" y="3102"/>
                    </a:lnTo>
                    <a:lnTo>
                      <a:pt x="4473" y="3127"/>
                    </a:lnTo>
                    <a:lnTo>
                      <a:pt x="4581" y="3134"/>
                    </a:lnTo>
                    <a:lnTo>
                      <a:pt x="4635" y="3134"/>
                    </a:lnTo>
                    <a:lnTo>
                      <a:pt x="4637" y="3134"/>
                    </a:lnTo>
                    <a:lnTo>
                      <a:pt x="4637" y="3134"/>
                    </a:lnTo>
                    <a:lnTo>
                      <a:pt x="4637" y="3134"/>
                    </a:lnTo>
                    <a:lnTo>
                      <a:pt x="4717" y="3133"/>
                    </a:lnTo>
                    <a:lnTo>
                      <a:pt x="4876" y="3117"/>
                    </a:lnTo>
                    <a:lnTo>
                      <a:pt x="5028" y="3085"/>
                    </a:lnTo>
                    <a:lnTo>
                      <a:pt x="5175" y="3039"/>
                    </a:lnTo>
                    <a:lnTo>
                      <a:pt x="5316" y="2980"/>
                    </a:lnTo>
                    <a:lnTo>
                      <a:pt x="5449" y="2908"/>
                    </a:lnTo>
                    <a:lnTo>
                      <a:pt x="5574" y="2823"/>
                    </a:lnTo>
                    <a:lnTo>
                      <a:pt x="5690" y="2727"/>
                    </a:lnTo>
                    <a:lnTo>
                      <a:pt x="5797" y="2620"/>
                    </a:lnTo>
                    <a:lnTo>
                      <a:pt x="5892" y="2505"/>
                    </a:lnTo>
                    <a:lnTo>
                      <a:pt x="5977" y="2380"/>
                    </a:lnTo>
                    <a:lnTo>
                      <a:pt x="6049" y="2246"/>
                    </a:lnTo>
                    <a:lnTo>
                      <a:pt x="6109" y="2107"/>
                    </a:lnTo>
                    <a:lnTo>
                      <a:pt x="6154" y="1959"/>
                    </a:lnTo>
                    <a:lnTo>
                      <a:pt x="6186" y="1806"/>
                    </a:lnTo>
                    <a:lnTo>
                      <a:pt x="6201" y="1648"/>
                    </a:lnTo>
                    <a:lnTo>
                      <a:pt x="6203" y="1567"/>
                    </a:lnTo>
                    <a:lnTo>
                      <a:pt x="6203" y="1513"/>
                    </a:lnTo>
                    <a:lnTo>
                      <a:pt x="6196" y="1405"/>
                    </a:lnTo>
                    <a:lnTo>
                      <a:pt x="6171" y="1246"/>
                    </a:lnTo>
                    <a:lnTo>
                      <a:pt x="6115" y="1046"/>
                    </a:lnTo>
                    <a:lnTo>
                      <a:pt x="6034" y="856"/>
                    </a:lnTo>
                    <a:lnTo>
                      <a:pt x="5929" y="681"/>
                    </a:lnTo>
                    <a:lnTo>
                      <a:pt x="5804" y="521"/>
                    </a:lnTo>
                    <a:lnTo>
                      <a:pt x="5659" y="379"/>
                    </a:lnTo>
                    <a:lnTo>
                      <a:pt x="5496" y="256"/>
                    </a:lnTo>
                    <a:lnTo>
                      <a:pt x="5408" y="203"/>
                    </a:lnTo>
                    <a:close/>
                  </a:path>
                </a:pathLst>
              </a:custGeom>
              <a:solidFill>
                <a:srgbClr val="00539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: Shape 53">
                <a:extLst>
                  <a:ext uri="{FF2B5EF4-FFF2-40B4-BE49-F238E27FC236}">
                    <a16:creationId xmlns:a16="http://schemas.microsoft.com/office/drawing/2014/main" id="{9EF2C2F8-D886-47F6-84E2-AFB26C626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4626686"/>
                <a:ext cx="3032760" cy="202206"/>
              </a:xfrm>
              <a:custGeom>
                <a:avLst/>
                <a:gdLst>
                  <a:gd name="connsiteX0" fmla="*/ 0 w 1369218"/>
                  <a:gd name="connsiteY0" fmla="*/ 0 h 202206"/>
                  <a:gd name="connsiteX1" fmla="*/ 837277 w 1369218"/>
                  <a:gd name="connsiteY1" fmla="*/ 0 h 202206"/>
                  <a:gd name="connsiteX2" fmla="*/ 1369218 w 1369218"/>
                  <a:gd name="connsiteY2" fmla="*/ 0 h 202206"/>
                  <a:gd name="connsiteX3" fmla="*/ 1369218 w 1369218"/>
                  <a:gd name="connsiteY3" fmla="*/ 202206 h 202206"/>
                  <a:gd name="connsiteX4" fmla="*/ 0 w 1369218"/>
                  <a:gd name="connsiteY4" fmla="*/ 202206 h 202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9218" h="202206">
                    <a:moveTo>
                      <a:pt x="0" y="0"/>
                    </a:moveTo>
                    <a:lnTo>
                      <a:pt x="837277" y="0"/>
                    </a:lnTo>
                    <a:lnTo>
                      <a:pt x="1369218" y="0"/>
                    </a:lnTo>
                    <a:lnTo>
                      <a:pt x="1369218" y="202206"/>
                    </a:lnTo>
                    <a:lnTo>
                      <a:pt x="0" y="202206"/>
                    </a:lnTo>
                    <a:close/>
                  </a:path>
                </a:pathLst>
              </a:custGeom>
              <a:solidFill>
                <a:srgbClr val="00539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" name="Oval 50">
              <a:extLst>
                <a:ext uri="{FF2B5EF4-FFF2-40B4-BE49-F238E27FC236}">
                  <a16:creationId xmlns:a16="http://schemas.microsoft.com/office/drawing/2014/main" id="{8ECEB6C8-71CD-405D-8D9C-95A2289F9C80}"/>
                </a:ext>
              </a:extLst>
            </p:cNvPr>
            <p:cNvSpPr/>
            <p:nvPr/>
          </p:nvSpPr>
          <p:spPr>
            <a:xfrm flipH="1">
              <a:off x="8938308" y="4482846"/>
              <a:ext cx="984105" cy="9708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539F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rgbClr val="00539F"/>
                  </a:solidFill>
                  <a:sym typeface="Wingdings" panose="05000000000000000000" pitchFamily="2" charset="2"/>
                </a:rPr>
                <a:t></a:t>
              </a:r>
              <a:endParaRPr lang="en-US" sz="4800" b="1" dirty="0">
                <a:solidFill>
                  <a:srgbClr val="00539F"/>
                </a:solidFill>
              </a:endParaRPr>
            </a:p>
          </p:txBody>
        </p:sp>
        <p:sp>
          <p:nvSpPr>
            <p:cNvPr id="49" name="Прямоугольник 48">
              <a:extLst>
                <a:ext uri="{FF2B5EF4-FFF2-40B4-BE49-F238E27FC236}">
                  <a16:creationId xmlns:a16="http://schemas.microsoft.com/office/drawing/2014/main" id="{AEED016F-0138-4626-8370-1C17C97D3D98}"/>
                </a:ext>
              </a:extLst>
            </p:cNvPr>
            <p:cNvSpPr/>
            <p:nvPr/>
          </p:nvSpPr>
          <p:spPr>
            <a:xfrm>
              <a:off x="2183162" y="2023864"/>
              <a:ext cx="258436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rgbClr val="B40005"/>
                  </a:solidFill>
                  <a:latin typeface="Arial Narrow" panose="020B0606020202030204" pitchFamily="34" charset="0"/>
                </a:rPr>
                <a:t>НЕ ТРЕБУЕТСЯ ДЛЯ КИК, </a:t>
              </a:r>
            </a:p>
            <a:p>
              <a:r>
                <a:rPr lang="ru-RU" dirty="0">
                  <a:solidFill>
                    <a:srgbClr val="B40005"/>
                  </a:solidFill>
                  <a:latin typeface="Arial Narrow" panose="020B0606020202030204" pitchFamily="34" charset="0"/>
                </a:rPr>
                <a:t>УЧРЕЖДЕННЫХ В ЕАЭС</a:t>
              </a:r>
              <a:endParaRPr lang="en-US" dirty="0">
                <a:solidFill>
                  <a:srgbClr val="B40005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E67D59B-FCA6-4D77-9BFB-D1BFF3AA64DB}"/>
                </a:ext>
              </a:extLst>
            </p:cNvPr>
            <p:cNvSpPr/>
            <p:nvPr/>
          </p:nvSpPr>
          <p:spPr>
            <a:xfrm>
              <a:off x="4825169" y="3761613"/>
              <a:ext cx="4009496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dirty="0">
                  <a:solidFill>
                    <a:srgbClr val="00539F"/>
                  </a:solidFill>
                  <a:latin typeface="Arial Narrow" panose="020B0606020202030204" pitchFamily="34" charset="0"/>
                </a:rPr>
                <a:t>ТРЕБУЕТСЯ ДЛЯ ОСТАЛЬНЫХ СЛУЧАЕВ </a:t>
              </a:r>
            </a:p>
            <a:p>
              <a:pPr algn="r"/>
              <a:r>
                <a:rPr lang="ru-RU" dirty="0">
                  <a:solidFill>
                    <a:srgbClr val="00539F"/>
                  </a:solidFill>
                  <a:latin typeface="Arial Narrow" panose="020B0606020202030204" pitchFamily="34" charset="0"/>
                </a:rPr>
                <a:t>ОСВОБОЖДЕНИЯ ПРИБЫЛИ КИК</a:t>
              </a:r>
            </a:p>
            <a:p>
              <a:pPr algn="r"/>
              <a:r>
                <a:rPr lang="ru-RU" dirty="0">
                  <a:solidFill>
                    <a:srgbClr val="00539F"/>
                  </a:solidFill>
                  <a:latin typeface="Arial Narrow" panose="020B0606020202030204" pitchFamily="34" charset="0"/>
                </a:rPr>
                <a:t>+ ПЕРЕВОД</a:t>
              </a:r>
              <a:endParaRPr lang="en-US" dirty="0">
                <a:solidFill>
                  <a:srgbClr val="00539F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1" name="Rectangle 52">
              <a:extLst>
                <a:ext uri="{FF2B5EF4-FFF2-40B4-BE49-F238E27FC236}">
                  <a16:creationId xmlns:a16="http://schemas.microsoft.com/office/drawing/2014/main" id="{BC78F945-C45C-45C4-8EE1-5E12C2D62329}"/>
                </a:ext>
              </a:extLst>
            </p:cNvPr>
            <p:cNvSpPr/>
            <p:nvPr/>
          </p:nvSpPr>
          <p:spPr>
            <a:xfrm flipH="1">
              <a:off x="3895550" y="4825046"/>
              <a:ext cx="4734565" cy="15589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1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Документы представляются с Уведомлением о КИК</a:t>
              </a:r>
            </a:p>
            <a:p>
              <a:endParaRPr lang="ru-RU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r>
                <a:rPr lang="ru-RU" sz="1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Документы не представляются, если они поданы иным контролирующим лицом.</a:t>
              </a:r>
            </a:p>
            <a:p>
              <a:r>
                <a:rPr lang="ru-RU" sz="2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! </a:t>
              </a:r>
              <a:r>
                <a:rPr lang="ru-RU" sz="1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Сведения о таком контролирующем лице должны быть указаны в листе Г1 Уведомления о КИК.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4418902"/>
      </p:ext>
    </p:extLst>
  </p:cSld>
  <p:clrMapOvr>
    <a:masterClrMapping/>
  </p:clrMapOvr>
</p:sld>
</file>

<file path=ppt/theme/theme1.xml><?xml version="1.0" encoding="utf-8"?>
<a:theme xmlns:a="http://schemas.openxmlformats.org/drawingml/2006/main" name="5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18993</TotalTime>
  <Words>1833</Words>
  <Application>Microsoft Office PowerPoint</Application>
  <PresentationFormat>Широкоэкранный</PresentationFormat>
  <Paragraphs>378</Paragraphs>
  <Slides>23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Narrow</vt:lpstr>
      <vt:lpstr>Calibri</vt:lpstr>
      <vt:lpstr>FontAwesome</vt:lpstr>
      <vt:lpstr>Times New Roman</vt:lpstr>
      <vt:lpstr>Wingdings</vt:lpstr>
      <vt:lpstr>5_Present_FNS2012_A4</vt:lpstr>
      <vt:lpstr>Налоговый контроль правил КИК</vt:lpstr>
      <vt:lpstr>НАЛОГОВОЕ РЕГУЛИРОВАНИЕ КИК</vt:lpstr>
      <vt:lpstr>ОТРАЖЕНИЕ ИНФОРМАЦИИ В УВЕДОМЛЕНИИ О КИК. ДОЛЯ УЧАСТИЯ</vt:lpstr>
      <vt:lpstr>ОТРАЖЕНИЕ ИНФОРМАЦИИ В УВЕДОМЛЕНИИ О КИК. ДОЛЯ УЧАСТИЯ</vt:lpstr>
      <vt:lpstr>ОТРАЖЕНИЕ ИНФОРМАЦИИ В УВЕДОМЛЕНИИ О КИК.  ВОЗНИКНОВЕНИЕ И ПРЕКРАЩЕНИЕ УЧАСТИЯ</vt:lpstr>
      <vt:lpstr>ОТРАЖЕНИЕ ИНФОРМАЦИИ В УВЕДОМЛЕНИИ О КИК. ФИНАНСОВЫЙ ГОД</vt:lpstr>
      <vt:lpstr>ДОКУМЕНТАЛЬНОЕ ПОДТВЕРЖДЕНИЕ ПРИБЫЛИ КИК</vt:lpstr>
      <vt:lpstr>ДОКУМЕНТАЛЬНОЕ ПОДТВЕРЖДЕНИЕ ПРИБЫЛИ КИК</vt:lpstr>
      <vt:lpstr>ДОКУМЕНТАЛЬНОЕ ПОДТВЕРЖДЕНИЕ ОСВОБОЖДЕНИЯ ПРИБЫЛИ КИК  ОТ НАЛОГООБЛОЖЕНИЯ</vt:lpstr>
      <vt:lpstr>ДОКУМЕНТАЛЬНОЕ ПОДТВЕРЖДЕНИЕ ОСВОБОЖДЕНИЯ ПРИБЫЛИ КИК  ОТ НАЛОГООБЛОЖЕНИЯ</vt:lpstr>
      <vt:lpstr>ЗАПОЛНЕНИЕ ЛИСТА 09 НАЛОГОВОЙ ДЕКЛАРАЦИИ ПО НАЛОГУ  НА ПРИБЫЛЬ</vt:lpstr>
      <vt:lpstr>ЗАПОЛНЕНИЕ ЛИСТА 09 НАЛОГОВОЙ ДЕКЛАРАЦИИ ПО НАЛОГУ НА ПРИБЫЛЬ</vt:lpstr>
      <vt:lpstr>ЗАПОЛНЕНИЕ ЛИСТА 09 НАЛОГОВОЙ ДЕКЛАРАЦИИ ПО НАЛОГУ  НА ПРИБЫЛЬ</vt:lpstr>
      <vt:lpstr>ЗАПОЛНЕНИЕ ЛИСТА 09 НАЛОГОВОЙ ДЕКЛАРАЦИИ ПО НАЛОГУ  НА ПРИБЫЛЬ</vt:lpstr>
      <vt:lpstr>ЗАПОЛНЕНИЕ ЛИСТА 09 НАЛОГОВОЙ ДЕКЛАРАЦИИ ПО НАЛОГУ  НА ПРИБЫЛЬ</vt:lpstr>
      <vt:lpstr>ЗАПОЛНЕНИЕ ЛИСТА 09 НАЛОГОВОЙ ДЕКЛАРАЦИИ ПО НАЛОГУ  НА ПРИБЫЛЬ</vt:lpstr>
      <vt:lpstr>ЗАПОЛНЕНИЕ ЛИСТА 09 НАЛОГОВОЙ ДЕКЛАРАЦИИ ПО НАЛОГУ НА ПРИБЫЛЬ</vt:lpstr>
      <vt:lpstr>ОТВЕТСТВЕННОСТЬ КОНТРОЛИРУЮЩИХ ЛИЦ ПО ГЛАВЕ 16 НК РФ</vt:lpstr>
      <vt:lpstr>ПРИМЕНЕНИЕ СМЯГЧАЮЩИХ ОБСТОЯТЕЛЬСТВ</vt:lpstr>
      <vt:lpstr>ВРЕМЕННАЯ ОТМЕНА НАЛОГОВОЙ  ОТВЕТСТВЕННОСТИ</vt:lpstr>
      <vt:lpstr>ВРЕМЕННАЯ ОТМЕНА НАЛОГОВОЙ  ОТВЕТСТВЕННОСТИ</vt:lpstr>
      <vt:lpstr>ВРЕМЕННАЯ ОТМЕНА НАЛОГОВОЙ  ОТВЕТСТВЕННОСТИ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Силакова Светлана Сергеевна</dc:creator>
  <cp:lastModifiedBy>Кабыткина Анна Сергеевна</cp:lastModifiedBy>
  <cp:revision>804</cp:revision>
  <cp:lastPrinted>2021-06-16T15:18:05Z</cp:lastPrinted>
  <dcterms:created xsi:type="dcterms:W3CDTF">2016-03-09T07:13:01Z</dcterms:created>
  <dcterms:modified xsi:type="dcterms:W3CDTF">2022-05-20T13:29:12Z</dcterms:modified>
</cp:coreProperties>
</file>