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9"/>
  </p:notesMasterIdLst>
  <p:sldIdLst>
    <p:sldId id="286" r:id="rId2"/>
    <p:sldId id="357" r:id="rId3"/>
    <p:sldId id="362" r:id="rId4"/>
    <p:sldId id="348" r:id="rId5"/>
    <p:sldId id="372" r:id="rId6"/>
    <p:sldId id="366" r:id="rId7"/>
    <p:sldId id="361" r:id="rId8"/>
  </p:sldIdLst>
  <p:sldSz cx="9906000" cy="6858000" type="A4"/>
  <p:notesSz cx="6797675" cy="9928225"/>
  <p:defaultTextStyle>
    <a:defPPr lvl="0">
      <a:defRPr lang="ru-RU"/>
    </a:defPPr>
    <a:lvl1pPr marL="0" lvl="0" algn="l" defTabSz="1072866" rtl="0" eaLnBrk="1" latinLnBrk="0" hangingPunct="1">
      <a:defRPr sz="2112" kern="1200">
        <a:solidFill>
          <a:schemeClr val="tx1"/>
        </a:solidFill>
        <a:latin typeface="+mn-lt"/>
        <a:ea typeface="+mn-ea"/>
        <a:cs typeface="+mn-cs"/>
      </a:defRPr>
    </a:lvl1pPr>
    <a:lvl2pPr marL="536433" lvl="1" algn="l" defTabSz="1072866" rtl="0" eaLnBrk="1" latinLnBrk="0" hangingPunct="1">
      <a:defRPr sz="2112" kern="1200">
        <a:solidFill>
          <a:schemeClr val="tx1"/>
        </a:solidFill>
        <a:latin typeface="+mn-lt"/>
        <a:ea typeface="+mn-ea"/>
        <a:cs typeface="+mn-cs"/>
      </a:defRPr>
    </a:lvl2pPr>
    <a:lvl3pPr marL="1072866" lvl="2" algn="l" defTabSz="1072866" rtl="0" eaLnBrk="1" latinLnBrk="0" hangingPunct="1">
      <a:defRPr sz="2112" kern="1200">
        <a:solidFill>
          <a:schemeClr val="tx1"/>
        </a:solidFill>
        <a:latin typeface="+mn-lt"/>
        <a:ea typeface="+mn-ea"/>
        <a:cs typeface="+mn-cs"/>
      </a:defRPr>
    </a:lvl3pPr>
    <a:lvl4pPr marL="1609298" lvl="3" algn="l" defTabSz="1072866" rtl="0" eaLnBrk="1" latinLnBrk="0" hangingPunct="1">
      <a:defRPr sz="2112" kern="1200">
        <a:solidFill>
          <a:schemeClr val="tx1"/>
        </a:solidFill>
        <a:latin typeface="+mn-lt"/>
        <a:ea typeface="+mn-ea"/>
        <a:cs typeface="+mn-cs"/>
      </a:defRPr>
    </a:lvl4pPr>
    <a:lvl5pPr marL="2145731" lvl="4" algn="l" defTabSz="1072866" rtl="0" eaLnBrk="1" latinLnBrk="0" hangingPunct="1">
      <a:defRPr sz="2112" kern="1200">
        <a:solidFill>
          <a:schemeClr val="tx1"/>
        </a:solidFill>
        <a:latin typeface="+mn-lt"/>
        <a:ea typeface="+mn-ea"/>
        <a:cs typeface="+mn-cs"/>
      </a:defRPr>
    </a:lvl5pPr>
    <a:lvl6pPr marL="2682164" lvl="5" algn="l" defTabSz="1072866" rtl="0" eaLnBrk="1" latinLnBrk="0" hangingPunct="1">
      <a:defRPr sz="2112" kern="1200">
        <a:solidFill>
          <a:schemeClr val="tx1"/>
        </a:solidFill>
        <a:latin typeface="+mn-lt"/>
        <a:ea typeface="+mn-ea"/>
        <a:cs typeface="+mn-cs"/>
      </a:defRPr>
    </a:lvl6pPr>
    <a:lvl7pPr marL="3218597" lvl="6" algn="l" defTabSz="1072866" rtl="0" eaLnBrk="1" latinLnBrk="0" hangingPunct="1">
      <a:defRPr sz="2112" kern="1200">
        <a:solidFill>
          <a:schemeClr val="tx1"/>
        </a:solidFill>
        <a:latin typeface="+mn-lt"/>
        <a:ea typeface="+mn-ea"/>
        <a:cs typeface="+mn-cs"/>
      </a:defRPr>
    </a:lvl7pPr>
    <a:lvl8pPr marL="3755029" lvl="7" algn="l" defTabSz="1072866" rtl="0" eaLnBrk="1" latinLnBrk="0" hangingPunct="1">
      <a:defRPr sz="2112" kern="1200">
        <a:solidFill>
          <a:schemeClr val="tx1"/>
        </a:solidFill>
        <a:latin typeface="+mn-lt"/>
        <a:ea typeface="+mn-ea"/>
        <a:cs typeface="+mn-cs"/>
      </a:defRPr>
    </a:lvl8pPr>
    <a:lvl9pPr marL="4291462" lvl="8" algn="l" defTabSz="1072866" rtl="0" eaLnBrk="1" latinLnBrk="0" hangingPunct="1">
      <a:defRPr sz="211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levcic Anastasia" initials="MA" lastIdx="2" clrIdx="0">
    <p:extLst>
      <p:ext uri="{19B8F6BF-5375-455C-9EA6-DF929625EA0E}">
        <p15:presenceInfo xmlns:p15="http://schemas.microsoft.com/office/powerpoint/2012/main" userId="a51d1123961db31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7199"/>
    <a:srgbClr val="0310B7"/>
    <a:srgbClr val="009900"/>
    <a:srgbClr val="33CC33"/>
    <a:srgbClr val="FAC090"/>
    <a:srgbClr val="FCD5B5"/>
    <a:srgbClr val="7AAEBC"/>
    <a:srgbClr val="6E5B86"/>
    <a:srgbClr val="F2F2F2"/>
    <a:srgbClr val="7793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52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1236" y="102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5" y="2"/>
            <a:ext cx="2946400" cy="498476"/>
          </a:xfrm>
          <a:prstGeom prst="rect">
            <a:avLst/>
          </a:prstGeom>
        </p:spPr>
        <p:txBody>
          <a:bodyPr vert="horz" lIns="91417" tIns="45708" rIns="91417" bIns="4570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91" y="2"/>
            <a:ext cx="2946400" cy="498476"/>
          </a:xfrm>
          <a:prstGeom prst="rect">
            <a:avLst/>
          </a:prstGeom>
        </p:spPr>
        <p:txBody>
          <a:bodyPr vert="horz" lIns="91417" tIns="45708" rIns="91417" bIns="45708" rtlCol="0"/>
          <a:lstStyle>
            <a:lvl1pPr algn="r">
              <a:defRPr sz="1200"/>
            </a:lvl1pPr>
          </a:lstStyle>
          <a:p>
            <a:fld id="{459B9E80-D86F-47AA-9FCD-251BE3EDC097}" type="datetimeFigureOut">
              <a:rPr lang="ru-RU" smtClean="0"/>
              <a:t>18.05.2022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1241425"/>
            <a:ext cx="48355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7" tIns="45708" rIns="91417" bIns="4570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2" y="4778380"/>
            <a:ext cx="5438775" cy="3908424"/>
          </a:xfrm>
          <a:prstGeom prst="rect">
            <a:avLst/>
          </a:prstGeom>
        </p:spPr>
        <p:txBody>
          <a:bodyPr vert="horz" lIns="91417" tIns="45708" rIns="91417" bIns="45708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5" y="9429753"/>
            <a:ext cx="2946400" cy="498476"/>
          </a:xfrm>
          <a:prstGeom prst="rect">
            <a:avLst/>
          </a:prstGeom>
        </p:spPr>
        <p:txBody>
          <a:bodyPr vert="horz" lIns="91417" tIns="45708" rIns="91417" bIns="4570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91" y="9429753"/>
            <a:ext cx="2946400" cy="498476"/>
          </a:xfrm>
          <a:prstGeom prst="rect">
            <a:avLst/>
          </a:prstGeom>
        </p:spPr>
        <p:txBody>
          <a:bodyPr vert="horz" lIns="91417" tIns="45708" rIns="91417" bIns="45708" rtlCol="0" anchor="b"/>
          <a:lstStyle>
            <a:lvl1pPr algn="r">
              <a:defRPr sz="1200"/>
            </a:lvl1pPr>
          </a:lstStyle>
          <a:p>
            <a:fld id="{4D461C88-FE16-4A10-B336-7702544E1F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287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72866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1pPr>
    <a:lvl2pPr marL="536433" algn="l" defTabSz="1072866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2pPr>
    <a:lvl3pPr marL="1072866" algn="l" defTabSz="1072866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3pPr>
    <a:lvl4pPr marL="1609298" algn="l" defTabSz="1072866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4pPr>
    <a:lvl5pPr marL="2145731" algn="l" defTabSz="1072866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5pPr>
    <a:lvl6pPr marL="2682164" algn="l" defTabSz="1072866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6pPr>
    <a:lvl7pPr marL="3218597" algn="l" defTabSz="1072866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7pPr>
    <a:lvl8pPr marL="3755029" algn="l" defTabSz="1072866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8pPr>
    <a:lvl9pPr marL="4291462" algn="l" defTabSz="1072866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35050" y="1244600"/>
            <a:ext cx="4852988" cy="33607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461C88-FE16-4A10-B336-7702544E1F1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97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C0C8AB9-1125-498A-98CB-D41D9895CAC5}" type="datetime1">
              <a:rPr lang="en-US" smtClean="0"/>
              <a:pPr/>
              <a:t>5/18/2022</a:t>
            </a:fld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139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4A3B1-BF51-49E2-A15E-B17DF671DF4A}" type="datetime1">
              <a:rPr lang="ru-RU" smtClean="0"/>
              <a:t>18.05.2022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E4BFD-B1C8-4114-A31B-ECD13295AE6B}" type="datetime1">
              <a:rPr lang="ru-RU" smtClean="0"/>
              <a:t>18.05.2022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B60C7-397C-458E-BF5A-8049373107A1}" type="datetime1">
              <a:rPr lang="ru-RU" smtClean="0"/>
              <a:t>18.05.2022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29895-9E5C-474A-9115-54799D6BE93E}" type="datetime1">
              <a:rPr lang="ru-RU" smtClean="0"/>
              <a:t>18.05.2022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740C2-6E89-471C-B9E1-99395C58FD29}" type="datetime1">
              <a:rPr lang="ru-RU" smtClean="0"/>
              <a:t>18.05.2022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FBBB-131C-49F5-9474-D53FE4C5C3F3}" type="datetime1">
              <a:rPr lang="ru-RU" smtClean="0"/>
              <a:t>18.05.2022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2" y="1535113"/>
            <a:ext cx="4378590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47325-C5BC-453C-8BDA-9B7922C30D30}" type="datetime1">
              <a:rPr lang="ru-RU" smtClean="0"/>
              <a:t>18.05.2022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A7AA3-C2C8-4ABB-8D90-DF13D07329F6}" type="datetime1">
              <a:rPr lang="ru-RU" smtClean="0"/>
              <a:t>18.05.2022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F4805-4A59-4D1A-A3C2-6748A3F2DACD}" type="datetime1">
              <a:rPr lang="ru-RU" smtClean="0"/>
              <a:t>18.05.2022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2" y="273049"/>
            <a:ext cx="3259006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1" y="273052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2" y="1435102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0362A-F46D-4DC1-B001-C9B69CEEDF00}" type="datetime1">
              <a:rPr lang="ru-RU" smtClean="0"/>
              <a:t>18.05.2022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0451C-9C61-4979-A266-AB7CCED9D4CC}" type="datetime1">
              <a:rPr lang="ru-RU" smtClean="0"/>
              <a:t>18.05.2022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9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FA4FA-20DC-4E26-A413-7A6AC11100FF}" type="datetime1">
              <a:rPr lang="ru-RU" smtClean="0"/>
              <a:t>18.05.2022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5.sv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0A08515-7F9E-4194-BC48-2D8380F2E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1392" y="798516"/>
            <a:ext cx="1511480" cy="1575718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1973EBA-BD40-41A8-A595-644D2029921B}"/>
              </a:ext>
            </a:extLst>
          </p:cNvPr>
          <p:cNvSpPr/>
          <p:nvPr/>
        </p:nvSpPr>
        <p:spPr>
          <a:xfrm>
            <a:off x="1181697" y="2793982"/>
            <a:ext cx="7483139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/>
              <a:t>Внедрение единого налогового</a:t>
            </a:r>
          </a:p>
          <a:p>
            <a:pPr algn="ctr"/>
            <a:r>
              <a:rPr lang="ru-RU" sz="3600" b="1" dirty="0"/>
              <a:t>счета (ЕНС): плюсы и преимущества</a:t>
            </a:r>
          </a:p>
          <a:p>
            <a:pPr algn="ctr"/>
            <a:endParaRPr lang="ru-RU" sz="3600" b="1" dirty="0">
              <a:solidFill>
                <a:schemeClr val="tx2">
                  <a:lumMod val="7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423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68644" y="930579"/>
            <a:ext cx="9568483" cy="1753371"/>
            <a:chOff x="434715" y="133837"/>
            <a:chExt cx="8387891" cy="1693001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BED954B-2B3D-45EA-A16C-6F23E7532CA8}"/>
                </a:ext>
              </a:extLst>
            </p:cNvPr>
            <p:cNvSpPr txBox="1"/>
            <p:nvPr/>
          </p:nvSpPr>
          <p:spPr>
            <a:xfrm>
              <a:off x="2226463" y="861430"/>
              <a:ext cx="5316808" cy="38633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lvl="0" algn="ctr">
                <a:buClr>
                  <a:srgbClr val="C00000"/>
                </a:buClr>
              </a:pPr>
              <a:r>
                <a:rPr lang="ru-RU" sz="2000" b="1" dirty="0">
                  <a:solidFill>
                    <a:schemeClr val="accent2"/>
                  </a:solidFill>
                  <a:latin typeface="+mj-lt"/>
                  <a:cs typeface="Segoe UI Light" panose="020B0502040204020203" pitchFamily="34" charset="0"/>
                </a:rPr>
                <a:t>До 902 740 685 867 159 </a:t>
              </a:r>
              <a:r>
                <a:rPr lang="ru-RU" sz="1200" dirty="0">
                  <a:solidFill>
                    <a:schemeClr val="tx1"/>
                  </a:solidFill>
                  <a:latin typeface="+mj-lt"/>
                  <a:cs typeface="Segoe UI Light" panose="020B0502040204020203" pitchFamily="34" charset="0"/>
                </a:rPr>
                <a:t>вариантов реквизитов для платежей</a:t>
              </a:r>
              <a:endParaRPr lang="ru-RU" sz="1100" dirty="0">
                <a:solidFill>
                  <a:schemeClr val="tx1"/>
                </a:solidFill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15E9F66-9F47-4304-B70F-251D9FD7621F}"/>
                </a:ext>
              </a:extLst>
            </p:cNvPr>
            <p:cNvSpPr txBox="1"/>
            <p:nvPr/>
          </p:nvSpPr>
          <p:spPr>
            <a:xfrm>
              <a:off x="2127210" y="1499941"/>
              <a:ext cx="5416061" cy="3268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/>
                <a:t>Неправильный платеж                Дробление обязательств</a:t>
              </a:r>
            </a:p>
          </p:txBody>
        </p:sp>
        <p:sp>
          <p:nvSpPr>
            <p:cNvPr id="51" name="Стрелка: штриховая вправо 50">
              <a:extLst>
                <a:ext uri="{FF2B5EF4-FFF2-40B4-BE49-F238E27FC236}">
                  <a16:creationId xmlns:a16="http://schemas.microsoft.com/office/drawing/2014/main" id="{63392B02-F82B-472B-AA3E-1E13D36F2E97}"/>
                </a:ext>
              </a:extLst>
            </p:cNvPr>
            <p:cNvSpPr/>
            <p:nvPr/>
          </p:nvSpPr>
          <p:spPr>
            <a:xfrm rot="5400000">
              <a:off x="4558359" y="1199732"/>
              <a:ext cx="342072" cy="471373"/>
            </a:xfrm>
            <a:prstGeom prst="stripedRightArrow">
              <a:avLst>
                <a:gd name="adj1" fmla="val 39772"/>
                <a:gd name="adj2" fmla="val 58755"/>
              </a:avLst>
            </a:prstGeom>
            <a:solidFill>
              <a:srgbClr val="8DCADB">
                <a:alpha val="72000"/>
              </a:srgb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DD4A755-ABC3-4AA9-897D-EA12346888CB}"/>
                </a:ext>
              </a:extLst>
            </p:cNvPr>
            <p:cNvSpPr txBox="1"/>
            <p:nvPr/>
          </p:nvSpPr>
          <p:spPr>
            <a:xfrm>
              <a:off x="3600678" y="157536"/>
              <a:ext cx="2181882" cy="40624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20,9 тыс. МО</a:t>
              </a:r>
              <a:endParaRPr lang="ru-RU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EEFF52B-9E33-4D23-8740-F4A88DEBDA18}"/>
                </a:ext>
              </a:extLst>
            </p:cNvPr>
            <p:cNvSpPr txBox="1"/>
            <p:nvPr/>
          </p:nvSpPr>
          <p:spPr>
            <a:xfrm>
              <a:off x="555526" y="133837"/>
              <a:ext cx="1631923" cy="40624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1,5 тыс. КБК</a:t>
              </a:r>
              <a:endParaRPr lang="ru-RU" sz="12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9ED7A4C-E5AA-4D78-81A9-AE9D6FF7E889}"/>
                </a:ext>
              </a:extLst>
            </p:cNvPr>
            <p:cNvSpPr txBox="1"/>
            <p:nvPr/>
          </p:nvSpPr>
          <p:spPr>
            <a:xfrm>
              <a:off x="6458851" y="133837"/>
              <a:ext cx="2287269" cy="40119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ru-RU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Уплата по каждому сроку</a:t>
              </a:r>
            </a:p>
          </p:txBody>
        </p:sp>
        <p:sp>
          <p:nvSpPr>
            <p:cNvPr id="18" name="Левая фигурная скобка 17">
              <a:extLst>
                <a:ext uri="{FF2B5EF4-FFF2-40B4-BE49-F238E27FC236}">
                  <a16:creationId xmlns:a16="http://schemas.microsoft.com/office/drawing/2014/main" id="{DE81A048-BDF8-4EDD-A1C8-A3F0929C7512}"/>
                </a:ext>
              </a:extLst>
            </p:cNvPr>
            <p:cNvSpPr/>
            <p:nvPr/>
          </p:nvSpPr>
          <p:spPr>
            <a:xfrm rot="16200000">
              <a:off x="4406838" y="-3572853"/>
              <a:ext cx="443645" cy="8387891"/>
            </a:xfrm>
            <a:prstGeom prst="leftBrace">
              <a:avLst>
                <a:gd name="adj1" fmla="val 20310"/>
                <a:gd name="adj2" fmla="val 51264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C8D779BC-8D12-49A2-B770-53B94CE10E79}"/>
              </a:ext>
            </a:extLst>
          </p:cNvPr>
          <p:cNvSpPr txBox="1"/>
          <p:nvPr/>
        </p:nvSpPr>
        <p:spPr>
          <a:xfrm>
            <a:off x="0" y="0"/>
            <a:ext cx="9649875" cy="40011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Проблемы и последствия использования существующей модели учета обязательств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68644" y="2722888"/>
          <a:ext cx="9568482" cy="3416901"/>
        </p:xfrm>
        <a:graphic>
          <a:graphicData uri="http://schemas.openxmlformats.org/drawingml/2006/table">
            <a:tbl>
              <a:tblPr firstRow="1" firstCol="1" bandRow="1">
                <a:tableStyleId>{6E25E649-3F16-4E02-A733-19D2CDBF48F0}</a:tableStyleId>
              </a:tblPr>
              <a:tblGrid>
                <a:gridCol w="15947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47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47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47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947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947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41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66" marR="4266" marT="42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75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Segoe UI Light" panose="020B0502040204020203" pitchFamily="34" charset="0"/>
                        </a:rPr>
                        <a:t>Налогоплательщик</a:t>
                      </a:r>
                    </a:p>
                  </a:txBody>
                  <a:tcPr marL="38392" marR="4266" marT="42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75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Segoe UI Light" panose="020B0502040204020203" pitchFamily="34" charset="0"/>
                        </a:rPr>
                        <a:t>ФНС</a:t>
                      </a:r>
                    </a:p>
                  </a:txBody>
                  <a:tcPr marL="38392" marR="4266" marT="42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75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Segoe UI Light" panose="020B0502040204020203" pitchFamily="34" charset="0"/>
                        </a:rPr>
                        <a:t>Лицензирующие органы / Банки </a:t>
                      </a:r>
                    </a:p>
                  </a:txBody>
                  <a:tcPr marL="38392" marR="4266" marT="42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75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Segoe UI Light" panose="020B0502040204020203" pitchFamily="34" charset="0"/>
                        </a:rPr>
                        <a:t>УФК</a:t>
                      </a:r>
                    </a:p>
                  </a:txBody>
                  <a:tcPr marL="38392" marR="4266" marT="42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75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Segoe UI Light" panose="020B0502040204020203" pitchFamily="34" charset="0"/>
                        </a:rPr>
                        <a:t>ФССП </a:t>
                      </a:r>
                    </a:p>
                  </a:txBody>
                  <a:tcPr marL="38392" marR="4266" marT="42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7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696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Segoe UI Light" panose="020B0502040204020203" pitchFamily="34" charset="0"/>
                        </a:rPr>
                        <a:t>Большой объем платежей</a:t>
                      </a:r>
                    </a:p>
                  </a:txBody>
                  <a:tcPr marL="4266" marR="4266" marT="42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75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400" b="1" i="0" u="none" strike="noStrike" dirty="0">
                        <a:solidFill>
                          <a:srgbClr val="C00000"/>
                        </a:solidFill>
                        <a:effectLst/>
                        <a:latin typeface="Segoe UI Light" panose="020B0502040204020203" pitchFamily="34" charset="0"/>
                      </a:endParaRPr>
                    </a:p>
                  </a:txBody>
                  <a:tcPr marL="4266" marR="4266" marT="42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Segoe UI Light" panose="020B0502040204020203" pitchFamily="34" charset="0"/>
                      </a:endParaRPr>
                    </a:p>
                  </a:txBody>
                  <a:tcPr marL="4266" marR="4266" marT="42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</a:endParaRPr>
                    </a:p>
                  </a:txBody>
                  <a:tcPr marL="4266" marR="4266" marT="42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</a:endParaRPr>
                    </a:p>
                  </a:txBody>
                  <a:tcPr marL="4266" marR="4266" marT="42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</a:endParaRPr>
                    </a:p>
                  </a:txBody>
                  <a:tcPr marL="4266" marR="4266" marT="42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696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</a:rPr>
                        <a:t>Неправильный платеж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</a:endParaRPr>
                    </a:p>
                  </a:txBody>
                  <a:tcPr marL="4266" marR="4266" marT="42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75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400" b="1" i="0" u="none" strike="noStrike" dirty="0">
                        <a:solidFill>
                          <a:srgbClr val="C00000"/>
                        </a:solidFill>
                        <a:effectLst/>
                        <a:latin typeface="Segoe UI Light" panose="020B0502040204020203" pitchFamily="34" charset="0"/>
                      </a:endParaRPr>
                    </a:p>
                  </a:txBody>
                  <a:tcPr marL="4266" marR="4266" marT="42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Segoe UI Light" panose="020B0502040204020203" pitchFamily="34" charset="0"/>
                      </a:endParaRPr>
                    </a:p>
                  </a:txBody>
                  <a:tcPr marL="4266" marR="4266" marT="42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</a:endParaRPr>
                    </a:p>
                  </a:txBody>
                  <a:tcPr marL="4266" marR="4266" marT="42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</a:endParaRPr>
                    </a:p>
                  </a:txBody>
                  <a:tcPr marL="4266" marR="4266" marT="42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</a:endParaRPr>
                    </a:p>
                  </a:txBody>
                  <a:tcPr marL="4266" marR="4266" marT="42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616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</a:rPr>
                        <a:t>Технический долг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</a:endParaRPr>
                    </a:p>
                  </a:txBody>
                  <a:tcPr marL="4266" marR="4266" marT="42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75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400" b="1" i="0" u="none" strike="noStrike" dirty="0">
                        <a:solidFill>
                          <a:srgbClr val="C00000"/>
                        </a:solidFill>
                        <a:effectLst/>
                        <a:latin typeface="Segoe UI Light" panose="020B0502040204020203" pitchFamily="34" charset="0"/>
                      </a:endParaRPr>
                    </a:p>
                  </a:txBody>
                  <a:tcPr marL="4266" marR="4266" marT="42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Segoe UI Light" panose="020B0502040204020203" pitchFamily="34" charset="0"/>
                      </a:endParaRPr>
                    </a:p>
                  </a:txBody>
                  <a:tcPr marL="4266" marR="4266" marT="42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</a:endParaRPr>
                    </a:p>
                  </a:txBody>
                  <a:tcPr marL="4266" marR="4266" marT="42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400" b="1" i="0" u="none" strike="noStrike" dirty="0">
                        <a:solidFill>
                          <a:srgbClr val="C00000"/>
                        </a:solidFill>
                        <a:effectLst/>
                        <a:latin typeface="Segoe UI Light" panose="020B0502040204020203" pitchFamily="34" charset="0"/>
                      </a:endParaRPr>
                    </a:p>
                  </a:txBody>
                  <a:tcPr marL="4266" marR="4266" marT="42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400" b="1" i="0" u="none" strike="noStrike" dirty="0">
                        <a:solidFill>
                          <a:srgbClr val="C00000"/>
                        </a:solidFill>
                        <a:effectLst/>
                        <a:latin typeface="Segoe UI Light" panose="020B0502040204020203" pitchFamily="34" charset="0"/>
                      </a:endParaRPr>
                    </a:p>
                  </a:txBody>
                  <a:tcPr marL="4266" marR="4266" marT="42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417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</a:rPr>
                        <a:t>Операции по </a:t>
                      </a:r>
                      <a:r>
                        <a:rPr lang="ru-RU" sz="1400" u="none" strike="noStrike" dirty="0" err="1">
                          <a:effectLst/>
                        </a:rPr>
                        <a:t>сальдированию</a:t>
                      </a:r>
                      <a:r>
                        <a:rPr lang="ru-RU" sz="1400" u="none" strike="noStrike" dirty="0">
                          <a:effectLst/>
                        </a:rPr>
                        <a:t> долга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</a:endParaRPr>
                    </a:p>
                  </a:txBody>
                  <a:tcPr marL="4266" marR="4266" marT="42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75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</a:endParaRPr>
                    </a:p>
                  </a:txBody>
                  <a:tcPr marL="4266" marR="4266" marT="42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Segoe UI Light" panose="020B0502040204020203" pitchFamily="34" charset="0"/>
                      </a:endParaRPr>
                    </a:p>
                  </a:txBody>
                  <a:tcPr marL="4266" marR="4266" marT="42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</a:endParaRPr>
                    </a:p>
                  </a:txBody>
                  <a:tcPr marL="4266" marR="4266" marT="42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</a:endParaRPr>
                    </a:p>
                  </a:txBody>
                  <a:tcPr marL="38392" marR="4266" marT="42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</a:endParaRPr>
                    </a:p>
                  </a:txBody>
                  <a:tcPr marL="38392" marR="4266" marT="42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545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</a:rPr>
                        <a:t>Пени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</a:endParaRPr>
                    </a:p>
                  </a:txBody>
                  <a:tcPr marL="4266" marR="4266" marT="42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75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400" b="1" i="0" u="none" strike="noStrike" dirty="0">
                        <a:solidFill>
                          <a:srgbClr val="C00000"/>
                        </a:solidFill>
                        <a:effectLst/>
                        <a:latin typeface="Segoe UI Light" panose="020B0502040204020203" pitchFamily="34" charset="0"/>
                      </a:endParaRPr>
                    </a:p>
                  </a:txBody>
                  <a:tcPr marL="4266" marR="4266" marT="42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Segoe UI Light" panose="020B0502040204020203" pitchFamily="34" charset="0"/>
                      </a:endParaRPr>
                    </a:p>
                  </a:txBody>
                  <a:tcPr marL="4266" marR="4266" marT="42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400" b="1" i="0" u="none" strike="noStrike" dirty="0">
                        <a:solidFill>
                          <a:srgbClr val="77933C"/>
                        </a:solidFill>
                        <a:effectLst/>
                        <a:latin typeface="Segoe UI Light" panose="020B0502040204020203" pitchFamily="34" charset="0"/>
                      </a:endParaRPr>
                    </a:p>
                  </a:txBody>
                  <a:tcPr marL="4266" marR="4266" marT="42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400" b="1" i="0" u="none" strike="noStrike" dirty="0">
                        <a:solidFill>
                          <a:srgbClr val="C00000"/>
                        </a:solidFill>
                        <a:effectLst/>
                        <a:latin typeface="Segoe UI Light" panose="020B0502040204020203" pitchFamily="34" charset="0"/>
                      </a:endParaRPr>
                    </a:p>
                  </a:txBody>
                  <a:tcPr marL="4266" marR="4266" marT="42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400" b="1" i="0" u="none" strike="noStrike" dirty="0">
                        <a:solidFill>
                          <a:srgbClr val="C00000"/>
                        </a:solidFill>
                        <a:effectLst/>
                        <a:latin typeface="Segoe UI Light" panose="020B0502040204020203" pitchFamily="34" charset="0"/>
                      </a:endParaRPr>
                    </a:p>
                  </a:txBody>
                  <a:tcPr marL="4266" marR="4266" marT="42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601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</a:rPr>
                        <a:t>Меры взыскания и ограничения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</a:endParaRPr>
                    </a:p>
                  </a:txBody>
                  <a:tcPr marL="4266" marR="4266" marT="42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75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400" b="1" i="0" u="none" strike="noStrike" dirty="0">
                        <a:solidFill>
                          <a:srgbClr val="C00000"/>
                        </a:solidFill>
                        <a:effectLst/>
                        <a:latin typeface="Segoe UI Light" panose="020B0502040204020203" pitchFamily="34" charset="0"/>
                      </a:endParaRPr>
                    </a:p>
                  </a:txBody>
                  <a:tcPr marL="4266" marR="4266" marT="42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Segoe UI Light" panose="020B0502040204020203" pitchFamily="34" charset="0"/>
                      </a:endParaRPr>
                    </a:p>
                  </a:txBody>
                  <a:tcPr marL="4266" marR="4266" marT="42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</a:endParaRPr>
                    </a:p>
                  </a:txBody>
                  <a:tcPr marL="4266" marR="4266" marT="42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400" b="1" i="0" u="none" strike="noStrike" dirty="0">
                        <a:solidFill>
                          <a:srgbClr val="C00000"/>
                        </a:solidFill>
                        <a:effectLst/>
                        <a:latin typeface="Segoe UI Light" panose="020B0502040204020203" pitchFamily="34" charset="0"/>
                      </a:endParaRPr>
                    </a:p>
                  </a:txBody>
                  <a:tcPr marL="4266" marR="4266" marT="42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400" b="1" i="0" u="none" strike="noStrike" dirty="0">
                        <a:solidFill>
                          <a:srgbClr val="C00000"/>
                        </a:solidFill>
                        <a:effectLst/>
                        <a:latin typeface="Segoe UI Light" panose="020B0502040204020203" pitchFamily="34" charset="0"/>
                      </a:endParaRPr>
                    </a:p>
                  </a:txBody>
                  <a:tcPr marL="4266" marR="4266" marT="42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Овал 3"/>
          <p:cNvSpPr/>
          <p:nvPr/>
        </p:nvSpPr>
        <p:spPr>
          <a:xfrm>
            <a:off x="1075530" y="6316009"/>
            <a:ext cx="400050" cy="390525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419652" y="6183770"/>
            <a:ext cx="1177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Негативные последствия</a:t>
            </a:r>
          </a:p>
          <a:p>
            <a:pPr algn="ctr"/>
            <a:r>
              <a:rPr lang="ru-RU" sz="1200" b="1" dirty="0"/>
              <a:t>(ущерб)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10190" y="6257070"/>
            <a:ext cx="1516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Транзакционные издержки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331168" y="6250540"/>
            <a:ext cx="1620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err="1"/>
              <a:t>Репутационные</a:t>
            </a:r>
            <a:endParaRPr lang="ru-RU" sz="1200" b="1" dirty="0"/>
          </a:p>
          <a:p>
            <a:pPr algn="ctr"/>
            <a:r>
              <a:rPr lang="ru-RU" sz="1200" b="1" dirty="0"/>
              <a:t>издержки</a:t>
            </a:r>
          </a:p>
        </p:txBody>
      </p:sp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476" y="6244016"/>
            <a:ext cx="474714" cy="474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4411" y="6086343"/>
            <a:ext cx="549476" cy="657518"/>
          </a:xfrm>
          <a:prstGeom prst="rect">
            <a:avLst/>
          </a:prstGeom>
        </p:spPr>
      </p:pic>
      <p:sp>
        <p:nvSpPr>
          <p:cNvPr id="33" name="Овал 32"/>
          <p:cNvSpPr/>
          <p:nvPr/>
        </p:nvSpPr>
        <p:spPr>
          <a:xfrm>
            <a:off x="2183451" y="3639635"/>
            <a:ext cx="368321" cy="353522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3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025" y="3663260"/>
            <a:ext cx="386276" cy="38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584" y="3619289"/>
            <a:ext cx="439769" cy="439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244" y="3605449"/>
            <a:ext cx="439769" cy="439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" name="Овал 56"/>
          <p:cNvSpPr/>
          <p:nvPr/>
        </p:nvSpPr>
        <p:spPr>
          <a:xfrm>
            <a:off x="2190263" y="4127073"/>
            <a:ext cx="370601" cy="35145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9" name="Группа 58"/>
          <p:cNvGrpSpPr/>
          <p:nvPr/>
        </p:nvGrpSpPr>
        <p:grpSpPr>
          <a:xfrm>
            <a:off x="3743783" y="4146267"/>
            <a:ext cx="370601" cy="351456"/>
            <a:chOff x="224921" y="6128358"/>
            <a:chExt cx="400050" cy="390525"/>
          </a:xfrm>
        </p:grpSpPr>
        <p:sp>
          <p:nvSpPr>
            <p:cNvPr id="60" name="Овал 59"/>
            <p:cNvSpPr/>
            <p:nvPr/>
          </p:nvSpPr>
          <p:spPr>
            <a:xfrm>
              <a:off x="224921" y="6128358"/>
              <a:ext cx="400050" cy="39052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1" name="Рисунок 60" descr="Рубль">
              <a:extLst>
                <a:ext uri="{FF2B5EF4-FFF2-40B4-BE49-F238E27FC236}">
                  <a16:creationId xmlns:a16="http://schemas.microsoft.com/office/drawing/2014/main" id="{7AC93058-ABAC-4DB5-B7AA-961BAA1DF5C1}"/>
                </a:ext>
              </a:extLst>
            </p:cNvPr>
            <p:cNvPicPr>
              <a:picLocks noChangeAspect="1"/>
            </p:cNvPicPr>
            <p:nvPr/>
          </p:nvPicPr>
          <p:blipFill>
            <a:blip/>
            <a:stretch>
              <a:fillRect/>
            </a:stretch>
          </p:blipFill>
          <p:spPr>
            <a:xfrm>
              <a:off x="282676" y="6153650"/>
              <a:ext cx="319919" cy="336190"/>
            </a:xfrm>
            <a:prstGeom prst="rect">
              <a:avLst/>
            </a:prstGeom>
          </p:spPr>
        </p:pic>
      </p:grpSp>
      <p:sp>
        <p:nvSpPr>
          <p:cNvPr id="63" name="Овал 62"/>
          <p:cNvSpPr/>
          <p:nvPr/>
        </p:nvSpPr>
        <p:spPr>
          <a:xfrm>
            <a:off x="5548015" y="4120975"/>
            <a:ext cx="370601" cy="35145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5" name="Рисунок 6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8785" y="3944121"/>
            <a:ext cx="509027" cy="609116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5052" y="3944121"/>
            <a:ext cx="509027" cy="609116"/>
          </a:xfrm>
          <a:prstGeom prst="rect">
            <a:avLst/>
          </a:prstGeom>
        </p:spPr>
      </p:pic>
      <p:pic>
        <p:nvPicPr>
          <p:cNvPr id="6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518" y="4626112"/>
            <a:ext cx="439769" cy="439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178" y="4650851"/>
            <a:ext cx="439769" cy="439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173" y="4644536"/>
            <a:ext cx="439769" cy="439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699" y="5153686"/>
            <a:ext cx="439769" cy="439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4666" y="4968648"/>
            <a:ext cx="549476" cy="657518"/>
          </a:xfrm>
          <a:prstGeom prst="rect">
            <a:avLst/>
          </a:prstGeom>
        </p:spPr>
      </p:pic>
      <p:sp>
        <p:nvSpPr>
          <p:cNvPr id="78" name="Овал 77"/>
          <p:cNvSpPr/>
          <p:nvPr/>
        </p:nvSpPr>
        <p:spPr>
          <a:xfrm>
            <a:off x="2190263" y="5720653"/>
            <a:ext cx="370601" cy="35145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Овал 80"/>
          <p:cNvSpPr/>
          <p:nvPr/>
        </p:nvSpPr>
        <p:spPr>
          <a:xfrm>
            <a:off x="3489651" y="5662896"/>
            <a:ext cx="370601" cy="35145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3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556" y="5620896"/>
            <a:ext cx="439769" cy="439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621" y="5586158"/>
            <a:ext cx="439769" cy="439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541" y="5593955"/>
            <a:ext cx="439769" cy="439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" name="Рисунок 8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2403" y="5437061"/>
            <a:ext cx="509027" cy="609116"/>
          </a:xfrm>
          <a:prstGeom prst="rect">
            <a:avLst/>
          </a:prstGeom>
        </p:spPr>
      </p:pic>
      <p:pic>
        <p:nvPicPr>
          <p:cNvPr id="87" name="Рисунок 8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2629" y="5477227"/>
            <a:ext cx="509027" cy="609116"/>
          </a:xfrm>
          <a:prstGeom prst="rect">
            <a:avLst/>
          </a:prstGeom>
        </p:spPr>
      </p:pic>
      <p:pic>
        <p:nvPicPr>
          <p:cNvPr id="88" name="Рисунок 8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8431" y="3473577"/>
            <a:ext cx="509027" cy="609116"/>
          </a:xfrm>
          <a:prstGeom prst="rect">
            <a:avLst/>
          </a:prstGeom>
        </p:spPr>
      </p:pic>
      <p:sp>
        <p:nvSpPr>
          <p:cNvPr id="89" name="Овал 88"/>
          <p:cNvSpPr/>
          <p:nvPr/>
        </p:nvSpPr>
        <p:spPr>
          <a:xfrm>
            <a:off x="2183452" y="3196975"/>
            <a:ext cx="368321" cy="353522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1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665" y="3197823"/>
            <a:ext cx="386276" cy="38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934" y="3149237"/>
            <a:ext cx="439769" cy="439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788" y="3144330"/>
            <a:ext cx="439769" cy="439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4" name="Рисунок 9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8562" y="3018053"/>
            <a:ext cx="509027" cy="609116"/>
          </a:xfrm>
          <a:prstGeom prst="rect">
            <a:avLst/>
          </a:prstGeom>
        </p:spPr>
      </p:pic>
      <p:pic>
        <p:nvPicPr>
          <p:cNvPr id="9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642" y="3164483"/>
            <a:ext cx="439769" cy="439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Рисунок 1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0072" y="3009480"/>
            <a:ext cx="509027" cy="609116"/>
          </a:xfrm>
          <a:prstGeom prst="rect">
            <a:avLst/>
          </a:prstGeom>
        </p:spPr>
      </p:pic>
      <p:pic>
        <p:nvPicPr>
          <p:cNvPr id="107" name="Рисунок 10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919" y="2984523"/>
            <a:ext cx="509027" cy="6091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3427" y="3164483"/>
            <a:ext cx="450377" cy="450377"/>
          </a:xfrm>
          <a:prstGeom prst="rect">
            <a:avLst/>
          </a:prstGeom>
        </p:spPr>
      </p:pic>
      <p:sp>
        <p:nvSpPr>
          <p:cNvPr id="97" name="Овал 96">
            <a:extLst>
              <a:ext uri="{FF2B5EF4-FFF2-40B4-BE49-F238E27FC236}">
                <a16:creationId xmlns:a16="http://schemas.microsoft.com/office/drawing/2014/main" id="{DE9F62B0-CB12-4870-8070-223DFA2CAADE}"/>
              </a:ext>
            </a:extLst>
          </p:cNvPr>
          <p:cNvSpPr/>
          <p:nvPr/>
        </p:nvSpPr>
        <p:spPr>
          <a:xfrm>
            <a:off x="3743783" y="4150357"/>
            <a:ext cx="368321" cy="353522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Овал 98">
            <a:extLst>
              <a:ext uri="{FF2B5EF4-FFF2-40B4-BE49-F238E27FC236}">
                <a16:creationId xmlns:a16="http://schemas.microsoft.com/office/drawing/2014/main" id="{2D2EB0CC-BA9B-4A55-9C46-9EBC1D88D3EB}"/>
              </a:ext>
            </a:extLst>
          </p:cNvPr>
          <p:cNvSpPr/>
          <p:nvPr/>
        </p:nvSpPr>
        <p:spPr>
          <a:xfrm>
            <a:off x="2178460" y="5186390"/>
            <a:ext cx="400050" cy="390525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9028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Прямоугольник 51"/>
          <p:cNvSpPr/>
          <p:nvPr/>
        </p:nvSpPr>
        <p:spPr>
          <a:xfrm>
            <a:off x="657585" y="957574"/>
            <a:ext cx="4650983" cy="1886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/>
          <p:cNvSpPr/>
          <p:nvPr/>
        </p:nvSpPr>
        <p:spPr>
          <a:xfrm>
            <a:off x="5390188" y="4597717"/>
            <a:ext cx="3671195" cy="197795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209550" y="3565419"/>
            <a:ext cx="4279102" cy="290919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8D779BC-8D12-49A2-B770-53B94CE10E79}"/>
              </a:ext>
            </a:extLst>
          </p:cNvPr>
          <p:cNvSpPr txBox="1"/>
          <p:nvPr/>
        </p:nvSpPr>
        <p:spPr>
          <a:xfrm>
            <a:off x="0" y="-4702"/>
            <a:ext cx="7281333" cy="46166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Необходимость в изменении существующей модели</a:t>
            </a:r>
          </a:p>
        </p:txBody>
      </p:sp>
      <p:grpSp>
        <p:nvGrpSpPr>
          <p:cNvPr id="38" name="Группа 37"/>
          <p:cNvGrpSpPr/>
          <p:nvPr/>
        </p:nvGrpSpPr>
        <p:grpSpPr>
          <a:xfrm>
            <a:off x="307144" y="3538369"/>
            <a:ext cx="4059546" cy="2720805"/>
            <a:chOff x="247427" y="1337519"/>
            <a:chExt cx="2882671" cy="272080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8BCD7D7-EB75-4CB2-A65E-FD1151C5C578}"/>
                </a:ext>
              </a:extLst>
            </p:cNvPr>
            <p:cNvSpPr txBox="1"/>
            <p:nvPr/>
          </p:nvSpPr>
          <p:spPr>
            <a:xfrm>
              <a:off x="247427" y="1337519"/>
              <a:ext cx="288267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Юридические предпосылки:</a:t>
              </a:r>
            </a:p>
          </p:txBody>
        </p:sp>
        <p:grpSp>
          <p:nvGrpSpPr>
            <p:cNvPr id="23" name="Группа 22"/>
            <p:cNvGrpSpPr/>
            <p:nvPr/>
          </p:nvGrpSpPr>
          <p:grpSpPr>
            <a:xfrm>
              <a:off x="322487" y="1596111"/>
              <a:ext cx="2718233" cy="2462213"/>
              <a:chOff x="6250393" y="3438260"/>
              <a:chExt cx="2718233" cy="2708878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499FA24-2024-4F04-96C7-2C0F4074C0E3}"/>
                  </a:ext>
                </a:extLst>
              </p:cNvPr>
              <p:cNvSpPr txBox="1"/>
              <p:nvPr/>
            </p:nvSpPr>
            <p:spPr>
              <a:xfrm>
                <a:off x="6250393" y="3438260"/>
                <a:ext cx="2718233" cy="2708878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180975" indent="-180975">
                  <a:buFont typeface="+mj-lt"/>
                  <a:buAutoNum type="arabicPeriod"/>
                </a:pPr>
                <a:r>
                  <a:rPr lang="ru-RU" sz="1400" dirty="0">
                    <a:solidFill>
                      <a:schemeClr val="tx2">
                        <a:lumMod val="50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Успешная реализация ЕНП по ФЛ</a:t>
                </a:r>
              </a:p>
              <a:p>
                <a:pPr marL="180975" indent="-180975">
                  <a:buFont typeface="+mj-lt"/>
                  <a:buAutoNum type="arabicPeriod"/>
                </a:pPr>
                <a:r>
                  <a:rPr lang="ru-RU" sz="1400" dirty="0">
                    <a:solidFill>
                      <a:schemeClr val="tx2">
                        <a:lumMod val="50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Международный опыт</a:t>
                </a:r>
              </a:p>
              <a:p>
                <a:r>
                  <a:rPr lang="ru-RU" sz="1400" dirty="0">
                    <a:solidFill>
                      <a:schemeClr val="tx2">
                        <a:lumMod val="50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	ФРГ</a:t>
                </a:r>
              </a:p>
              <a:p>
                <a:pPr marL="1074738" indent="-1074738"/>
                <a:r>
                  <a:rPr lang="ru-RU" sz="1400" dirty="0">
                    <a:solidFill>
                      <a:schemeClr val="tx2">
                        <a:lumMod val="50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	Австрия	                                            </a:t>
                </a:r>
                <a:endParaRPr lang="ru-RU" sz="1050" dirty="0">
                  <a:solidFill>
                    <a:schemeClr val="tx2">
                      <a:lumMod val="50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  <a:p>
                <a:r>
                  <a:rPr lang="ru-RU" sz="1400" dirty="0">
                    <a:solidFill>
                      <a:schemeClr val="tx2">
                        <a:lumMod val="50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	Грузия</a:t>
                </a:r>
              </a:p>
              <a:p>
                <a:pPr indent="1074738"/>
                <a:r>
                  <a:rPr lang="ru-RU" sz="1400" dirty="0">
                    <a:solidFill>
                      <a:schemeClr val="tx2">
                        <a:lumMod val="50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Швеция</a:t>
                </a:r>
              </a:p>
              <a:p>
                <a:pPr indent="1074738"/>
                <a:r>
                  <a:rPr lang="ru-RU" sz="1400" dirty="0">
                    <a:solidFill>
                      <a:schemeClr val="tx2">
                        <a:lumMod val="50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Латвия (с 2021 года)</a:t>
                </a:r>
              </a:p>
              <a:p>
                <a:r>
                  <a:rPr lang="ru-RU" sz="1400" dirty="0">
                    <a:solidFill>
                      <a:schemeClr val="tx2">
                        <a:lumMod val="50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3. Судебная практика:</a:t>
                </a:r>
              </a:p>
              <a:p>
                <a:pPr marL="361950" indent="-95250">
                  <a:buFont typeface="Arial" panose="020B0604020202020204" pitchFamily="34" charset="0"/>
                  <a:buChar char="•"/>
                </a:pPr>
                <a:r>
                  <a:rPr lang="ru-RU" sz="1400" dirty="0">
                    <a:solidFill>
                      <a:schemeClr val="tx2">
                        <a:lumMod val="50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Убытки;</a:t>
                </a:r>
              </a:p>
              <a:p>
                <a:pPr marL="361950" indent="-95250">
                  <a:buFont typeface="Arial" panose="020B0604020202020204" pitchFamily="34" charset="0"/>
                  <a:buChar char="•"/>
                </a:pPr>
                <a:r>
                  <a:rPr lang="ru-RU" sz="1400" dirty="0" err="1">
                    <a:solidFill>
                      <a:schemeClr val="tx2">
                        <a:lumMod val="50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Неначисление</a:t>
                </a:r>
                <a:r>
                  <a:rPr lang="ru-RU" sz="1400" dirty="0">
                    <a:solidFill>
                      <a:schemeClr val="tx2">
                        <a:lumMod val="50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пени;</a:t>
                </a:r>
              </a:p>
              <a:p>
                <a:pPr marL="361950" indent="-95250">
                  <a:buFont typeface="Arial" panose="020B0604020202020204" pitchFamily="34" charset="0"/>
                  <a:buChar char="•"/>
                </a:pPr>
                <a:r>
                  <a:rPr lang="ru-RU" sz="1400" dirty="0">
                    <a:solidFill>
                      <a:schemeClr val="tx2">
                        <a:lumMod val="50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Судебные издержки.</a:t>
                </a:r>
                <a:endParaRPr lang="ru-RU" sz="2400" dirty="0">
                  <a:solidFill>
                    <a:schemeClr val="tx2">
                      <a:lumMod val="50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pic>
            <p:nvPicPr>
              <p:cNvPr id="4" name="Рисунок 3">
                <a:extLst>
                  <a:ext uri="{FF2B5EF4-FFF2-40B4-BE49-F238E27FC236}">
                    <a16:creationId xmlns:a16="http://schemas.microsoft.com/office/drawing/2014/main" id="{3A5F9345-3057-4A44-8996-CDB8635A49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683540" y="4217855"/>
                <a:ext cx="333035" cy="208147"/>
              </a:xfrm>
              <a:prstGeom prst="rect">
                <a:avLst/>
              </a:prstGeom>
            </p:spPr>
          </p:pic>
          <p:pic>
            <p:nvPicPr>
              <p:cNvPr id="5" name="Рисунок 4">
                <a:extLst>
                  <a:ext uri="{FF2B5EF4-FFF2-40B4-BE49-F238E27FC236}">
                    <a16:creationId xmlns:a16="http://schemas.microsoft.com/office/drawing/2014/main" id="{45FC444B-45A3-4119-9A31-8B3037B5DE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676777" y="4445699"/>
                <a:ext cx="333035" cy="222023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3" name="Рисунок 2">
                <a:extLst>
                  <a:ext uri="{FF2B5EF4-FFF2-40B4-BE49-F238E27FC236}">
                    <a16:creationId xmlns:a16="http://schemas.microsoft.com/office/drawing/2014/main" id="{3BA18C05-315A-4C22-8407-6F797220BC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83540" y="3981195"/>
                <a:ext cx="333035" cy="208147"/>
              </a:xfrm>
              <a:prstGeom prst="rect">
                <a:avLst/>
              </a:prstGeom>
            </p:spPr>
          </p:pic>
        </p:grpSp>
      </p:grpSp>
      <p:grpSp>
        <p:nvGrpSpPr>
          <p:cNvPr id="39" name="Группа 38"/>
          <p:cNvGrpSpPr/>
          <p:nvPr/>
        </p:nvGrpSpPr>
        <p:grpSpPr>
          <a:xfrm>
            <a:off x="657585" y="1023514"/>
            <a:ext cx="4812664" cy="1531391"/>
            <a:chOff x="5723886" y="1293372"/>
            <a:chExt cx="4587005" cy="1450101"/>
          </a:xfrm>
        </p:grpSpPr>
        <p:sp>
          <p:nvSpPr>
            <p:cNvPr id="12" name="TextBox 11"/>
            <p:cNvSpPr txBox="1"/>
            <p:nvPr/>
          </p:nvSpPr>
          <p:spPr>
            <a:xfrm>
              <a:off x="5723886" y="1636005"/>
              <a:ext cx="4587005" cy="11074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indent="176213">
                <a:buFont typeface="Wingdings" panose="05000000000000000000" pitchFamily="2" charset="2"/>
                <a:buChar char="ü"/>
              </a:pPr>
              <a:r>
                <a:rPr lang="ru-RU" sz="1400" dirty="0">
                  <a:solidFill>
                    <a:schemeClr val="tx2">
                      <a:lumMod val="50000"/>
                    </a:schemeClr>
                  </a:solidFill>
                </a:rPr>
                <a:t>Понятное и простое состояние с бюджетом</a:t>
              </a:r>
            </a:p>
            <a:p>
              <a:pPr indent="176213">
                <a:buFont typeface="Wingdings" panose="05000000000000000000" pitchFamily="2" charset="2"/>
                <a:buChar char="ü"/>
              </a:pPr>
              <a:r>
                <a:rPr lang="ru-RU" sz="1400" dirty="0">
                  <a:solidFill>
                    <a:schemeClr val="tx2">
                      <a:lumMod val="50000"/>
                    </a:schemeClr>
                  </a:solidFill>
                </a:rPr>
                <a:t>Быстрая и правильная уплата</a:t>
              </a:r>
            </a:p>
            <a:p>
              <a:pPr indent="176213">
                <a:buFont typeface="Wingdings" panose="05000000000000000000" pitchFamily="2" charset="2"/>
                <a:buChar char="ü"/>
              </a:pPr>
              <a:r>
                <a:rPr lang="ru-RU" sz="1400" dirty="0">
                  <a:solidFill>
                    <a:schemeClr val="tx2">
                      <a:lumMod val="50000"/>
                    </a:schemeClr>
                  </a:solidFill>
                </a:rPr>
                <a:t>Использование положительного</a:t>
              </a:r>
            </a:p>
            <a:p>
              <a:r>
                <a:rPr lang="ru-RU" sz="1400" dirty="0">
                  <a:solidFill>
                    <a:schemeClr val="tx2">
                      <a:lumMod val="50000"/>
                    </a:schemeClr>
                  </a:solidFill>
                </a:rPr>
                <a:t>    сальдо как актива</a:t>
              </a:r>
            </a:p>
            <a:p>
              <a:pPr indent="176213">
                <a:buFont typeface="Wingdings" panose="05000000000000000000" pitchFamily="2" charset="2"/>
                <a:buChar char="ü"/>
              </a:pPr>
              <a:r>
                <a:rPr lang="ru-RU" sz="1400" dirty="0">
                  <a:solidFill>
                    <a:schemeClr val="tx2">
                      <a:lumMod val="50000"/>
                    </a:schemeClr>
                  </a:solidFill>
                </a:rPr>
                <a:t>Отсутствие связанности межбюджетными отношениями 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89D83D9-BEC2-404A-8D05-2163035294E1}"/>
                </a:ext>
              </a:extLst>
            </p:cNvPr>
            <p:cNvSpPr txBox="1"/>
            <p:nvPr/>
          </p:nvSpPr>
          <p:spPr>
            <a:xfrm>
              <a:off x="5816715" y="1293372"/>
              <a:ext cx="3291840" cy="320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>
                  <a:solidFill>
                    <a:schemeClr val="tx2">
                      <a:lumMod val="50000"/>
                    </a:schemeClr>
                  </a:solidFill>
                </a:rPr>
                <a:t>Потребности:</a:t>
              </a: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5467718" y="4656786"/>
            <a:ext cx="3521918" cy="1918892"/>
            <a:chOff x="4413958" y="5256449"/>
            <a:chExt cx="3704959" cy="1466538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89D83D9-BEC2-404A-8D05-2163035294E1}"/>
                </a:ext>
              </a:extLst>
            </p:cNvPr>
            <p:cNvSpPr txBox="1"/>
            <p:nvPr/>
          </p:nvSpPr>
          <p:spPr>
            <a:xfrm>
              <a:off x="4590849" y="5256449"/>
              <a:ext cx="32918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>
                  <a:solidFill>
                    <a:schemeClr val="tx2">
                      <a:lumMod val="50000"/>
                    </a:schemeClr>
                  </a:solidFill>
                </a:rPr>
                <a:t>Проблемы и последствия: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413958" y="5499832"/>
              <a:ext cx="3704959" cy="1223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176213">
                <a:buFont typeface="Wingdings" panose="05000000000000000000" pitchFamily="2" charset="2"/>
                <a:buChar char="ü"/>
              </a:pPr>
              <a:r>
                <a:rPr lang="ru-RU" sz="1400" dirty="0">
                  <a:solidFill>
                    <a:schemeClr val="tx2">
                      <a:lumMod val="50000"/>
                    </a:schemeClr>
                  </a:solidFill>
                </a:rPr>
                <a:t>Неправильный платеж</a:t>
              </a:r>
            </a:p>
            <a:p>
              <a:pPr indent="176213">
                <a:buFont typeface="Wingdings" panose="05000000000000000000" pitchFamily="2" charset="2"/>
                <a:buChar char="ü"/>
              </a:pPr>
              <a:r>
                <a:rPr lang="ru-RU" sz="1400" dirty="0">
                  <a:solidFill>
                    <a:schemeClr val="tx2">
                      <a:lumMod val="50000"/>
                    </a:schemeClr>
                  </a:solidFill>
                </a:rPr>
                <a:t>Недостоверное состояние расчетов с бюджетом</a:t>
              </a:r>
            </a:p>
            <a:p>
              <a:pPr indent="176213">
                <a:buFont typeface="Wingdings" panose="05000000000000000000" pitchFamily="2" charset="2"/>
                <a:buChar char="ü"/>
              </a:pPr>
              <a:r>
                <a:rPr lang="ru-RU" sz="1400" dirty="0">
                  <a:solidFill>
                    <a:schemeClr val="tx2">
                      <a:lumMod val="50000"/>
                    </a:schemeClr>
                  </a:solidFill>
                </a:rPr>
                <a:t>Множество технологических операций по </a:t>
              </a:r>
              <a:r>
                <a:rPr lang="ru-RU" sz="1400" dirty="0" err="1">
                  <a:solidFill>
                    <a:schemeClr val="tx2">
                      <a:lumMod val="50000"/>
                    </a:schemeClr>
                  </a:solidFill>
                </a:rPr>
                <a:t>сальдированию</a:t>
              </a:r>
              <a:r>
                <a:rPr lang="ru-RU" sz="1400" dirty="0">
                  <a:solidFill>
                    <a:schemeClr val="tx2">
                      <a:lumMod val="50000"/>
                    </a:schemeClr>
                  </a:solidFill>
                </a:rPr>
                <a:t> долга</a:t>
              </a:r>
            </a:p>
            <a:p>
              <a:pPr indent="176213">
                <a:buFont typeface="Wingdings" panose="05000000000000000000" pitchFamily="2" charset="2"/>
                <a:buChar char="ü"/>
              </a:pPr>
              <a:r>
                <a:rPr lang="ru-RU" sz="1400" dirty="0">
                  <a:solidFill>
                    <a:schemeClr val="tx2">
                      <a:lumMod val="50000"/>
                    </a:schemeClr>
                  </a:solidFill>
                </a:rPr>
                <a:t>Начисление пени</a:t>
              </a:r>
            </a:p>
            <a:p>
              <a:pPr indent="176213">
                <a:buFont typeface="Wingdings" panose="05000000000000000000" pitchFamily="2" charset="2"/>
                <a:buChar char="ü"/>
              </a:pPr>
              <a:r>
                <a:rPr lang="ru-RU" sz="1400" dirty="0">
                  <a:solidFill>
                    <a:schemeClr val="tx2">
                      <a:lumMod val="50000"/>
                    </a:schemeClr>
                  </a:solidFill>
                </a:rPr>
                <a:t>Ограничительные меры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163173" y="660142"/>
            <a:ext cx="14027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Решение:</a:t>
            </a:r>
          </a:p>
        </p:txBody>
      </p:sp>
      <p:cxnSp>
        <p:nvCxnSpPr>
          <p:cNvPr id="9" name="Соединительная линия уступом 8"/>
          <p:cNvCxnSpPr>
            <a:stCxn id="52" idx="2"/>
          </p:cNvCxnSpPr>
          <p:nvPr/>
        </p:nvCxnSpPr>
        <p:spPr>
          <a:xfrm rot="16200000" flipH="1">
            <a:off x="4025886" y="1801365"/>
            <a:ext cx="567174" cy="2652792"/>
          </a:xfrm>
          <a:prstGeom prst="bentConnector2">
            <a:avLst/>
          </a:prstGeom>
          <a:ln w="28575">
            <a:solidFill>
              <a:srgbClr val="558ED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Соединительная линия уступом 12"/>
          <p:cNvCxnSpPr>
            <a:cxnSpLocks/>
            <a:stCxn id="51" idx="0"/>
          </p:cNvCxnSpPr>
          <p:nvPr/>
        </p:nvCxnSpPr>
        <p:spPr>
          <a:xfrm rot="16200000" flipV="1">
            <a:off x="6158497" y="3530427"/>
            <a:ext cx="898712" cy="1235867"/>
          </a:xfrm>
          <a:prstGeom prst="bentConnector3">
            <a:avLst/>
          </a:prstGeom>
          <a:ln w="28575">
            <a:solidFill>
              <a:srgbClr val="558ED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Соединительная линия уступом 14"/>
          <p:cNvCxnSpPr/>
          <p:nvPr/>
        </p:nvCxnSpPr>
        <p:spPr>
          <a:xfrm flipV="1">
            <a:off x="4488652" y="3677426"/>
            <a:ext cx="1240415" cy="1162599"/>
          </a:xfrm>
          <a:prstGeom prst="bentConnector3">
            <a:avLst/>
          </a:prstGeom>
          <a:ln w="28575">
            <a:solidFill>
              <a:srgbClr val="558ED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Швеция: флаг. Государственный флаг Швеции, национальный флаг Швеции">
            <a:extLst>
              <a:ext uri="{FF2B5EF4-FFF2-40B4-BE49-F238E27FC236}">
                <a16:creationId xmlns:a16="http://schemas.microsoft.com/office/drawing/2014/main" id="{95213EAB-C6A8-46AA-9ACE-82A761BFF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306" y="4927776"/>
            <a:ext cx="468999" cy="20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Тайны Латвии: Флаг Латвии">
            <a:extLst>
              <a:ext uri="{FF2B5EF4-FFF2-40B4-BE49-F238E27FC236}">
                <a16:creationId xmlns:a16="http://schemas.microsoft.com/office/drawing/2014/main" id="{FBEC2955-DA41-48F1-B192-1D94DAE21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305" y="5126577"/>
            <a:ext cx="468999" cy="22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4C6C49A-1531-499B-B6C4-D766A3E19B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00" b="96000" l="7500" r="90000">
                        <a14:foregroundMark x1="58500" y1="9833" x2="69167" y2="5500"/>
                        <a14:foregroundMark x1="69167" y1="5500" x2="79833" y2="7667"/>
                        <a14:foregroundMark x1="79833" y1="7667" x2="86833" y2="14667"/>
                        <a14:foregroundMark x1="74333" y1="4667" x2="63500" y2="3500"/>
                        <a14:foregroundMark x1="63500" y1="3500" x2="59333" y2="6167"/>
                        <a14:foregroundMark x1="11667" y1="50500" x2="7500" y2="61667"/>
                        <a14:foregroundMark x1="7500" y1="61667" x2="11167" y2="80333"/>
                        <a14:foregroundMark x1="11167" y1="80333" x2="18500" y2="87333"/>
                        <a14:foregroundMark x1="42500" y1="96000" x2="41667" y2="94500"/>
                        <a14:backgroundMark x1="64333" y1="64000" x2="64167" y2="63167"/>
                      </a14:backgroundRemoval>
                    </a14:imgEffect>
                    <a14:imgEffect>
                      <a14:saturation sat="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00992" flipH="1">
            <a:off x="5442324" y="2055478"/>
            <a:ext cx="1750292" cy="1750292"/>
          </a:xfrm>
          <a:prstGeom prst="rect">
            <a:avLst/>
          </a:prstGeom>
        </p:spPr>
      </p:pic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C9C85CEE-19C0-424F-A77E-1C1A3D12BBCC}"/>
              </a:ext>
            </a:extLst>
          </p:cNvPr>
          <p:cNvGrpSpPr/>
          <p:nvPr/>
        </p:nvGrpSpPr>
        <p:grpSpPr>
          <a:xfrm>
            <a:off x="7147762" y="1216858"/>
            <a:ext cx="2340260" cy="1506542"/>
            <a:chOff x="8400256" y="2501897"/>
            <a:chExt cx="2880320" cy="1854206"/>
          </a:xfrm>
        </p:grpSpPr>
        <p:sp>
          <p:nvSpPr>
            <p:cNvPr id="37" name="Прямоугольник: скругленные углы 3">
              <a:extLst>
                <a:ext uri="{FF2B5EF4-FFF2-40B4-BE49-F238E27FC236}">
                  <a16:creationId xmlns:a16="http://schemas.microsoft.com/office/drawing/2014/main" id="{CBA883B8-EEE5-4665-A891-22B2D44A49D4}"/>
                </a:ext>
              </a:extLst>
            </p:cNvPr>
            <p:cNvSpPr/>
            <p:nvPr/>
          </p:nvSpPr>
          <p:spPr>
            <a:xfrm>
              <a:off x="8400256" y="2501897"/>
              <a:ext cx="2880320" cy="1854206"/>
            </a:xfrm>
            <a:prstGeom prst="roundRect">
              <a:avLst>
                <a:gd name="adj" fmla="val 3981"/>
              </a:avLst>
            </a:prstGeom>
            <a:gradFill>
              <a:gsLst>
                <a:gs pos="0">
                  <a:srgbClr val="00B0F0"/>
                </a:gs>
                <a:gs pos="74000">
                  <a:srgbClr val="002060"/>
                </a:gs>
                <a:gs pos="100000">
                  <a:srgbClr val="002060"/>
                </a:gs>
              </a:gsLst>
              <a:lin ang="5400000" scaled="1"/>
            </a:gradFill>
            <a:ln>
              <a:noFill/>
            </a:ln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16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8B53822-88E7-4470-8AAA-F4C04FFAE038}"/>
                </a:ext>
              </a:extLst>
            </p:cNvPr>
            <p:cNvSpPr txBox="1"/>
            <p:nvPr/>
          </p:nvSpPr>
          <p:spPr>
            <a:xfrm>
              <a:off x="9146841" y="2738468"/>
              <a:ext cx="1764196" cy="338713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r>
                <a:rPr lang="ru-RU" sz="894" dirty="0">
                  <a:solidFill>
                    <a:schemeClr val="bg1"/>
                  </a:solidFill>
                  <a:latin typeface="Roboto Condensed" panose="02000000000000000000" pitchFamily="2" charset="0"/>
                </a:rPr>
                <a:t>ЕДИНЫЙ НАЛОГОВЫЙ СЧЕТ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A3CDFC1-9A1D-477D-A502-3A53063759D5}"/>
                </a:ext>
              </a:extLst>
            </p:cNvPr>
            <p:cNvSpPr txBox="1"/>
            <p:nvPr/>
          </p:nvSpPr>
          <p:spPr>
            <a:xfrm>
              <a:off x="9120336" y="3562522"/>
              <a:ext cx="1764196" cy="215524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r>
                <a:rPr lang="ru-RU" sz="1138" dirty="0">
                  <a:solidFill>
                    <a:schemeClr val="bg1"/>
                  </a:solidFill>
                  <a:latin typeface="Roboto Condensed" panose="02000000000000000000" pitchFamily="2" charset="0"/>
                </a:rPr>
                <a:t>7729</a:t>
              </a:r>
              <a:r>
                <a:rPr lang="en-US" sz="1138" dirty="0">
                  <a:solidFill>
                    <a:schemeClr val="bg1"/>
                  </a:solidFill>
                  <a:latin typeface="Roboto Condensed" panose="02000000000000000000" pitchFamily="2" charset="0"/>
                </a:rPr>
                <a:t> </a:t>
              </a:r>
              <a:r>
                <a:rPr lang="ru-RU" sz="1138" dirty="0">
                  <a:solidFill>
                    <a:schemeClr val="bg1"/>
                  </a:solidFill>
                  <a:latin typeface="Roboto Condensed" panose="02000000000000000000" pitchFamily="2" charset="0"/>
                </a:rPr>
                <a:t>0904</a:t>
              </a:r>
              <a:r>
                <a:rPr lang="en-US" sz="1138" dirty="0">
                  <a:solidFill>
                    <a:schemeClr val="bg1"/>
                  </a:solidFill>
                  <a:latin typeface="Roboto Condensed" panose="02000000000000000000" pitchFamily="2" charset="0"/>
                </a:rPr>
                <a:t> </a:t>
              </a:r>
              <a:r>
                <a:rPr lang="ru-RU" sz="1138" dirty="0">
                  <a:solidFill>
                    <a:schemeClr val="bg1"/>
                  </a:solidFill>
                  <a:latin typeface="Roboto Condensed" panose="02000000000000000000" pitchFamily="2" charset="0"/>
                </a:rPr>
                <a:t>4683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54D8E258-435D-430A-B8FB-7D722826687A}"/>
                </a:ext>
              </a:extLst>
            </p:cNvPr>
            <p:cNvSpPr txBox="1"/>
            <p:nvPr/>
          </p:nvSpPr>
          <p:spPr>
            <a:xfrm>
              <a:off x="9146841" y="3501007"/>
              <a:ext cx="1764196" cy="61556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r>
                <a:rPr lang="ru-RU" sz="325" dirty="0">
                  <a:solidFill>
                    <a:schemeClr val="bg1"/>
                  </a:solidFill>
                  <a:latin typeface="Roboto Condensed" panose="02000000000000000000" pitchFamily="2" charset="0"/>
                </a:rPr>
                <a:t>ИНН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EA1FF8C-F2A4-4F34-853B-2F7CEF35B71E}"/>
                </a:ext>
              </a:extLst>
            </p:cNvPr>
            <p:cNvSpPr txBox="1"/>
            <p:nvPr/>
          </p:nvSpPr>
          <p:spPr>
            <a:xfrm>
              <a:off x="9146841" y="4134279"/>
              <a:ext cx="1764196" cy="92412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r>
                <a:rPr lang="en-US" sz="488" dirty="0">
                  <a:solidFill>
                    <a:schemeClr val="bg1"/>
                  </a:solidFill>
                  <a:latin typeface="Roboto Condensed" panose="02000000000000000000" pitchFamily="2" charset="0"/>
                </a:rPr>
                <a:t>TAX.GOV.RU</a:t>
              </a:r>
              <a:endParaRPr lang="ru-RU" sz="488" dirty="0">
                <a:solidFill>
                  <a:schemeClr val="bg1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57" name="Прямоугольник 56">
              <a:extLst>
                <a:ext uri="{FF2B5EF4-FFF2-40B4-BE49-F238E27FC236}">
                  <a16:creationId xmlns:a16="http://schemas.microsoft.com/office/drawing/2014/main" id="{73803CE4-07FF-40DF-AF48-433D78E51786}"/>
                </a:ext>
              </a:extLst>
            </p:cNvPr>
            <p:cNvSpPr/>
            <p:nvPr/>
          </p:nvSpPr>
          <p:spPr>
            <a:xfrm>
              <a:off x="11234857" y="2762926"/>
              <a:ext cx="45719" cy="1332148"/>
            </a:xfrm>
            <a:prstGeom prst="rect">
              <a:avLst/>
            </a:prstGeom>
            <a:solidFill>
              <a:srgbClr val="EF435A">
                <a:alpha val="57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16"/>
            </a:p>
          </p:txBody>
        </p:sp>
      </p:grpSp>
    </p:spTree>
    <p:extLst>
      <p:ext uri="{BB962C8B-B14F-4D97-AF65-F5344CB8AC3E}">
        <p14:creationId xmlns:p14="http://schemas.microsoft.com/office/powerpoint/2010/main" val="15515226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7DBC0E5D-8013-4518-B36F-ED87ECE7BC9B}"/>
              </a:ext>
            </a:extLst>
          </p:cNvPr>
          <p:cNvSpPr/>
          <p:nvPr/>
        </p:nvSpPr>
        <p:spPr>
          <a:xfrm>
            <a:off x="-29740" y="3281752"/>
            <a:ext cx="9929595" cy="354997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 Narrow" panose="020B060602020203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6ED07BF-8917-4B4B-9002-63FA854F712F}"/>
              </a:ext>
            </a:extLst>
          </p:cNvPr>
          <p:cNvSpPr/>
          <p:nvPr/>
        </p:nvSpPr>
        <p:spPr>
          <a:xfrm>
            <a:off x="-11798" y="-2295"/>
            <a:ext cx="9929595" cy="3304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6701CC1-28EE-40DF-B3A7-9CA77F3C5978}"/>
              </a:ext>
            </a:extLst>
          </p:cNvPr>
          <p:cNvSpPr txBox="1"/>
          <p:nvPr/>
        </p:nvSpPr>
        <p:spPr>
          <a:xfrm>
            <a:off x="-91792" y="2320437"/>
            <a:ext cx="2070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solidFill>
                  <a:srgbClr val="FF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Существующая модель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DD61170-8437-4998-A0AF-0A52D7C0C507}"/>
              </a:ext>
            </a:extLst>
          </p:cNvPr>
          <p:cNvSpPr txBox="1"/>
          <p:nvPr/>
        </p:nvSpPr>
        <p:spPr>
          <a:xfrm>
            <a:off x="-54469" y="3430823"/>
            <a:ext cx="2081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solidFill>
                  <a:srgbClr val="0099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Перспективная  модель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D922648B-20A2-4297-82FF-0D9253F07D89}"/>
              </a:ext>
            </a:extLst>
          </p:cNvPr>
          <p:cNvGrpSpPr/>
          <p:nvPr/>
        </p:nvGrpSpPr>
        <p:grpSpPr>
          <a:xfrm>
            <a:off x="1532994" y="1723326"/>
            <a:ext cx="2522297" cy="2486735"/>
            <a:chOff x="1486283" y="1523991"/>
            <a:chExt cx="2522297" cy="2486735"/>
          </a:xfrm>
        </p:grpSpPr>
        <p:pic>
          <p:nvPicPr>
            <p:cNvPr id="15" name="Рисунок 14" descr="Пользователи">
              <a:extLst>
                <a:ext uri="{FF2B5EF4-FFF2-40B4-BE49-F238E27FC236}">
                  <a16:creationId xmlns:a16="http://schemas.microsoft.com/office/drawing/2014/main" id="{51667FBB-4B44-4EC9-8F7A-854D2AFC97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246359" y="1523991"/>
              <a:ext cx="1051752" cy="105175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6C8CCD1-0414-4E58-85B7-08550856DAF9}"/>
                </a:ext>
              </a:extLst>
            </p:cNvPr>
            <p:cNvSpPr txBox="1"/>
            <p:nvPr/>
          </p:nvSpPr>
          <p:spPr>
            <a:xfrm>
              <a:off x="1550307" y="2372447"/>
              <a:ext cx="24582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>
                  <a:solidFill>
                    <a:srgbClr val="0310B7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9* 10</a:t>
              </a:r>
              <a:r>
                <a:rPr lang="en-US" sz="1400" b="1" dirty="0">
                  <a:solidFill>
                    <a:srgbClr val="0310B7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  </a:t>
              </a:r>
              <a:endParaRPr lang="ru-RU" sz="1400" b="1" dirty="0">
                <a:solidFill>
                  <a:srgbClr val="0310B7"/>
                </a:solidFill>
                <a:latin typeface="Arial Narrow" panose="020B060602020203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1400" b="1" dirty="0">
                  <a:solidFill>
                    <a:srgbClr val="0310B7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вариантов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1640320-C7B9-4E19-9E3C-3D7D9F3BD262}"/>
                </a:ext>
              </a:extLst>
            </p:cNvPr>
            <p:cNvSpPr txBox="1"/>
            <p:nvPr/>
          </p:nvSpPr>
          <p:spPr>
            <a:xfrm>
              <a:off x="2466471" y="1547081"/>
              <a:ext cx="5496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800" dirty="0">
                  <a:solidFill>
                    <a:srgbClr val="0310B7"/>
                  </a:solidFill>
                  <a:latin typeface="Arial Narrow" panose="020B0606020202030204" pitchFamily="34" charset="0"/>
                </a:rPr>
                <a:t>НП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D0FEE56-255A-4A91-BE12-439E9DE45D8F}"/>
                </a:ext>
              </a:extLst>
            </p:cNvPr>
            <p:cNvSpPr txBox="1"/>
            <p:nvPr/>
          </p:nvSpPr>
          <p:spPr>
            <a:xfrm>
              <a:off x="1486283" y="3487506"/>
              <a:ext cx="24582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>
                  <a:solidFill>
                    <a:srgbClr val="0310B7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2 реквизита</a:t>
              </a:r>
            </a:p>
            <a:p>
              <a:pPr algn="ctr"/>
              <a:r>
                <a:rPr lang="ru-RU" sz="1400" b="1" dirty="0">
                  <a:solidFill>
                    <a:srgbClr val="0310B7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в платежке</a:t>
              </a:r>
            </a:p>
          </p:txBody>
        </p:sp>
        <p:cxnSp>
          <p:nvCxnSpPr>
            <p:cNvPr id="28" name="Прямая со стрелкой 27">
              <a:extLst>
                <a:ext uri="{FF2B5EF4-FFF2-40B4-BE49-F238E27FC236}">
                  <a16:creationId xmlns:a16="http://schemas.microsoft.com/office/drawing/2014/main" id="{497C0321-869C-41CE-BF69-EE437D011526}"/>
                </a:ext>
              </a:extLst>
            </p:cNvPr>
            <p:cNvCxnSpPr>
              <a:cxnSpLocks/>
            </p:cNvCxnSpPr>
            <p:nvPr/>
          </p:nvCxnSpPr>
          <p:spPr>
            <a:xfrm>
              <a:off x="2745606" y="2862611"/>
              <a:ext cx="0" cy="625437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AB2A00D9-014B-4AD3-B3F7-5B22615282A1}"/>
              </a:ext>
            </a:extLst>
          </p:cNvPr>
          <p:cNvGrpSpPr/>
          <p:nvPr/>
        </p:nvGrpSpPr>
        <p:grpSpPr>
          <a:xfrm>
            <a:off x="3332139" y="1924557"/>
            <a:ext cx="2488898" cy="2310955"/>
            <a:chOff x="2782422" y="1585293"/>
            <a:chExt cx="2488898" cy="2310955"/>
          </a:xfrm>
        </p:grpSpPr>
        <p:pic>
          <p:nvPicPr>
            <p:cNvPr id="20" name="Picture 2" descr="Файл:Roskazna.png — Википедия">
              <a:extLst>
                <a:ext uri="{FF2B5EF4-FFF2-40B4-BE49-F238E27FC236}">
                  <a16:creationId xmlns:a16="http://schemas.microsoft.com/office/drawing/2014/main" id="{5FFC05F5-1DFA-464C-9B0D-2B51D47602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0021" y="1585293"/>
              <a:ext cx="665560" cy="706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5449220-7E32-4176-9820-601EF94D5BD1}"/>
                </a:ext>
              </a:extLst>
            </p:cNvPr>
            <p:cNvSpPr txBox="1"/>
            <p:nvPr/>
          </p:nvSpPr>
          <p:spPr>
            <a:xfrm>
              <a:off x="2813047" y="2278678"/>
              <a:ext cx="24582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>
                  <a:solidFill>
                    <a:srgbClr val="0310B7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430 млн.</a:t>
              </a:r>
            </a:p>
            <a:p>
              <a:pPr algn="ctr"/>
              <a:r>
                <a:rPr lang="ru-RU" sz="1400" b="1" dirty="0">
                  <a:solidFill>
                    <a:srgbClr val="0310B7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платежей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05B4D3A-DD0E-41CF-A600-B95A62A8D3F3}"/>
                </a:ext>
              </a:extLst>
            </p:cNvPr>
            <p:cNvSpPr txBox="1"/>
            <p:nvPr/>
          </p:nvSpPr>
          <p:spPr>
            <a:xfrm>
              <a:off x="2782422" y="3373028"/>
              <a:ext cx="24582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>
                  <a:solidFill>
                    <a:srgbClr val="0310B7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Уменьшение </a:t>
              </a:r>
            </a:p>
            <a:p>
              <a:pPr algn="ctr"/>
              <a:r>
                <a:rPr lang="ru-RU" sz="1400" b="1" dirty="0">
                  <a:solidFill>
                    <a:srgbClr val="0310B7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в 3 раза</a:t>
              </a:r>
            </a:p>
          </p:txBody>
        </p:sp>
        <p:cxnSp>
          <p:nvCxnSpPr>
            <p:cNvPr id="71" name="Прямая со стрелкой 70">
              <a:extLst>
                <a:ext uri="{FF2B5EF4-FFF2-40B4-BE49-F238E27FC236}">
                  <a16:creationId xmlns:a16="http://schemas.microsoft.com/office/drawing/2014/main" id="{AAD04273-A1CF-4378-AC78-80C08E94E27E}"/>
                </a:ext>
              </a:extLst>
            </p:cNvPr>
            <p:cNvCxnSpPr>
              <a:cxnSpLocks/>
            </p:cNvCxnSpPr>
            <p:nvPr/>
          </p:nvCxnSpPr>
          <p:spPr>
            <a:xfrm>
              <a:off x="4026743" y="2762369"/>
              <a:ext cx="0" cy="585208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1BA559E4-8B5E-407A-B4DC-140C30F3E164}"/>
              </a:ext>
            </a:extLst>
          </p:cNvPr>
          <p:cNvGrpSpPr/>
          <p:nvPr/>
        </p:nvGrpSpPr>
        <p:grpSpPr>
          <a:xfrm>
            <a:off x="7764905" y="1970081"/>
            <a:ext cx="2458273" cy="2277648"/>
            <a:chOff x="6562075" y="1533422"/>
            <a:chExt cx="2458273" cy="2277648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E9F3815D-9A30-47C6-BEBD-899177417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52789" y="1533422"/>
              <a:ext cx="656904" cy="684822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24DEA1FC-F32E-4F10-9B33-E3302967B841}"/>
                </a:ext>
              </a:extLst>
            </p:cNvPr>
            <p:cNvSpPr txBox="1"/>
            <p:nvPr/>
          </p:nvSpPr>
          <p:spPr>
            <a:xfrm>
              <a:off x="7034320" y="2199049"/>
              <a:ext cx="14579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>
                  <a:solidFill>
                    <a:srgbClr val="0310B7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333 млн. лицевых счетов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CDF694D-914A-4996-B79B-9343D05AEDC8}"/>
                </a:ext>
              </a:extLst>
            </p:cNvPr>
            <p:cNvSpPr txBox="1"/>
            <p:nvPr/>
          </p:nvSpPr>
          <p:spPr>
            <a:xfrm>
              <a:off x="6562075" y="3287850"/>
              <a:ext cx="24582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lvl="0">
                <a:defRPr lang="ru-RU"/>
              </a:defPPr>
              <a:lvl1pPr algn="ctr">
                <a:defRPr sz="2400">
                  <a:solidFill>
                    <a:srgbClr val="0310B7"/>
                  </a:solidFill>
                </a:defRPr>
              </a:lvl1pPr>
            </a:lstStyle>
            <a:p>
              <a:r>
                <a:rPr lang="ru-RU" sz="1400" b="1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Уменьшение </a:t>
              </a:r>
            </a:p>
            <a:p>
              <a:r>
                <a:rPr lang="ru-RU" sz="1400" b="1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в 4,5 раза</a:t>
              </a:r>
            </a:p>
          </p:txBody>
        </p:sp>
        <p:cxnSp>
          <p:nvCxnSpPr>
            <p:cNvPr id="72" name="Прямая со стрелкой 71">
              <a:extLst>
                <a:ext uri="{FF2B5EF4-FFF2-40B4-BE49-F238E27FC236}">
                  <a16:creationId xmlns:a16="http://schemas.microsoft.com/office/drawing/2014/main" id="{5AB8B500-5B00-40EE-B414-0016F16D3FC0}"/>
                </a:ext>
              </a:extLst>
            </p:cNvPr>
            <p:cNvCxnSpPr>
              <a:cxnSpLocks/>
              <a:stCxn id="56" idx="2"/>
            </p:cNvCxnSpPr>
            <p:nvPr/>
          </p:nvCxnSpPr>
          <p:spPr>
            <a:xfrm>
              <a:off x="7763272" y="2722269"/>
              <a:ext cx="0" cy="527913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FC7AC4A0-4831-460B-A8E6-C2B3815A8A85}"/>
              </a:ext>
            </a:extLst>
          </p:cNvPr>
          <p:cNvGrpSpPr/>
          <p:nvPr/>
        </p:nvGrpSpPr>
        <p:grpSpPr>
          <a:xfrm>
            <a:off x="5429685" y="1989711"/>
            <a:ext cx="2458273" cy="2259606"/>
            <a:chOff x="4735338" y="1954625"/>
            <a:chExt cx="2458273" cy="2259606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C6B4A07-6290-430B-9AB2-14AFD96AC3AF}"/>
                </a:ext>
              </a:extLst>
            </p:cNvPr>
            <p:cNvSpPr txBox="1"/>
            <p:nvPr/>
          </p:nvSpPr>
          <p:spPr>
            <a:xfrm>
              <a:off x="5096065" y="1954625"/>
              <a:ext cx="196295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800" b="1" dirty="0">
                  <a:solidFill>
                    <a:srgbClr val="0310B7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Уточнения и зачеты</a:t>
              </a:r>
            </a:p>
            <a:p>
              <a:pPr algn="ctr"/>
              <a:r>
                <a:rPr lang="ru-RU" sz="1800" b="1" dirty="0">
                  <a:solidFill>
                    <a:srgbClr val="0310B7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33,5 млн. док.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FF6BB39C-2D0E-4699-91F6-0E13843D8F3D}"/>
                </a:ext>
              </a:extLst>
            </p:cNvPr>
            <p:cNvSpPr txBox="1"/>
            <p:nvPr/>
          </p:nvSpPr>
          <p:spPr>
            <a:xfrm>
              <a:off x="4735338" y="3691011"/>
              <a:ext cx="24582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lvl="0">
                <a:defRPr lang="ru-RU"/>
              </a:defPPr>
              <a:lvl1pPr algn="ctr">
                <a:defRPr sz="2400">
                  <a:solidFill>
                    <a:srgbClr val="0310B7"/>
                  </a:solidFill>
                </a:defRPr>
              </a:lvl1pPr>
            </a:lstStyle>
            <a:p>
              <a:r>
                <a:rPr lang="ru-RU" sz="1400" b="1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Уменьшение транзакций </a:t>
              </a:r>
            </a:p>
            <a:p>
              <a:r>
                <a:rPr lang="ru-RU" sz="1400" b="1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в 135 тыс. раз</a:t>
              </a:r>
            </a:p>
          </p:txBody>
        </p:sp>
        <p:cxnSp>
          <p:nvCxnSpPr>
            <p:cNvPr id="73" name="Прямая со стрелкой 72">
              <a:extLst>
                <a:ext uri="{FF2B5EF4-FFF2-40B4-BE49-F238E27FC236}">
                  <a16:creationId xmlns:a16="http://schemas.microsoft.com/office/drawing/2014/main" id="{5148547D-62EB-4E7B-99D4-B9DCD2E8C8E2}"/>
                </a:ext>
              </a:extLst>
            </p:cNvPr>
            <p:cNvCxnSpPr>
              <a:cxnSpLocks/>
            </p:cNvCxnSpPr>
            <p:nvPr/>
          </p:nvCxnSpPr>
          <p:spPr>
            <a:xfrm>
              <a:off x="6077541" y="3070585"/>
              <a:ext cx="0" cy="595598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D927AE96-5265-4D2F-B471-260B8C18688F}"/>
              </a:ext>
            </a:extLst>
          </p:cNvPr>
          <p:cNvCxnSpPr>
            <a:cxnSpLocks/>
          </p:cNvCxnSpPr>
          <p:nvPr/>
        </p:nvCxnSpPr>
        <p:spPr>
          <a:xfrm>
            <a:off x="-11798" y="3308025"/>
            <a:ext cx="9936382" cy="12603"/>
          </a:xfrm>
          <a:prstGeom prst="line">
            <a:avLst/>
          </a:prstGeom>
          <a:ln w="38100">
            <a:solidFill>
              <a:srgbClr val="0310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F5BC0979-91DE-45B2-BEE2-FC643528E6B1}"/>
              </a:ext>
            </a:extLst>
          </p:cNvPr>
          <p:cNvSpPr txBox="1"/>
          <p:nvPr/>
        </p:nvSpPr>
        <p:spPr>
          <a:xfrm>
            <a:off x="848173" y="634846"/>
            <a:ext cx="5659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42900"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srgbClr val="FF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Большое количество платежей</a:t>
            </a:r>
          </a:p>
          <a:p>
            <a:pPr indent="-342900"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srgbClr val="FF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Большое количество межбюджетных транзакций</a:t>
            </a:r>
          </a:p>
        </p:txBody>
      </p:sp>
      <p:sp>
        <p:nvSpPr>
          <p:cNvPr id="19" name="Стрелка: изогнутая вправо 18">
            <a:extLst>
              <a:ext uri="{FF2B5EF4-FFF2-40B4-BE49-F238E27FC236}">
                <a16:creationId xmlns:a16="http://schemas.microsoft.com/office/drawing/2014/main" id="{D0946578-8E94-4DDE-8B5E-14825391D69F}"/>
              </a:ext>
            </a:extLst>
          </p:cNvPr>
          <p:cNvSpPr/>
          <p:nvPr/>
        </p:nvSpPr>
        <p:spPr>
          <a:xfrm rot="5400000" flipV="1">
            <a:off x="6528346" y="-621923"/>
            <a:ext cx="349658" cy="4419832"/>
          </a:xfrm>
          <a:prstGeom prst="curvedRightArrow">
            <a:avLst/>
          </a:prstGeom>
          <a:solidFill>
            <a:srgbClr val="0310B7"/>
          </a:solidFill>
          <a:ln>
            <a:solidFill>
              <a:srgbClr val="0310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2" name="Стрелка: изогнутая вправо 51">
            <a:extLst>
              <a:ext uri="{FF2B5EF4-FFF2-40B4-BE49-F238E27FC236}">
                <a16:creationId xmlns:a16="http://schemas.microsoft.com/office/drawing/2014/main" id="{F81235AD-D158-4C36-B752-EEAA1D24EF86}"/>
              </a:ext>
            </a:extLst>
          </p:cNvPr>
          <p:cNvSpPr/>
          <p:nvPr/>
        </p:nvSpPr>
        <p:spPr>
          <a:xfrm rot="16200000" flipV="1">
            <a:off x="6520765" y="2245901"/>
            <a:ext cx="401184" cy="4565047"/>
          </a:xfrm>
          <a:prstGeom prst="curvedRightArrow">
            <a:avLst/>
          </a:prstGeom>
          <a:solidFill>
            <a:srgbClr val="0310B7"/>
          </a:solidFill>
          <a:ln>
            <a:solidFill>
              <a:srgbClr val="0310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0C872036-6421-48F3-87D4-A2F65F64C14F}"/>
              </a:ext>
            </a:extLst>
          </p:cNvPr>
          <p:cNvSpPr/>
          <p:nvPr/>
        </p:nvSpPr>
        <p:spPr>
          <a:xfrm>
            <a:off x="3832093" y="1798556"/>
            <a:ext cx="1417648" cy="2486495"/>
          </a:xfrm>
          <a:prstGeom prst="rect">
            <a:avLst/>
          </a:prstGeom>
          <a:noFill/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689AC845-7233-4623-85C5-6DDB696B8404}"/>
              </a:ext>
            </a:extLst>
          </p:cNvPr>
          <p:cNvSpPr/>
          <p:nvPr/>
        </p:nvSpPr>
        <p:spPr>
          <a:xfrm>
            <a:off x="1983609" y="1798556"/>
            <a:ext cx="1631872" cy="2500542"/>
          </a:xfrm>
          <a:prstGeom prst="rect">
            <a:avLst/>
          </a:prstGeom>
          <a:noFill/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34F1493B-3A89-4B11-B050-55B489294ADE}"/>
              </a:ext>
            </a:extLst>
          </p:cNvPr>
          <p:cNvSpPr/>
          <p:nvPr/>
        </p:nvSpPr>
        <p:spPr>
          <a:xfrm>
            <a:off x="5466354" y="1812603"/>
            <a:ext cx="2439546" cy="2486495"/>
          </a:xfrm>
          <a:prstGeom prst="rect">
            <a:avLst/>
          </a:prstGeom>
          <a:noFill/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7F5CA704-E5DA-4C93-83A8-49B6B61C3F79}"/>
              </a:ext>
            </a:extLst>
          </p:cNvPr>
          <p:cNvSpPr/>
          <p:nvPr/>
        </p:nvSpPr>
        <p:spPr>
          <a:xfrm>
            <a:off x="8109022" y="1812603"/>
            <a:ext cx="1647751" cy="2486495"/>
          </a:xfrm>
          <a:prstGeom prst="rect">
            <a:avLst/>
          </a:prstGeom>
          <a:noFill/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5BC0979-91DE-45B2-BEE2-FC643528E6B1}"/>
              </a:ext>
            </a:extLst>
          </p:cNvPr>
          <p:cNvSpPr txBox="1"/>
          <p:nvPr/>
        </p:nvSpPr>
        <p:spPr>
          <a:xfrm>
            <a:off x="5117402" y="670580"/>
            <a:ext cx="4162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42900"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srgbClr val="FF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Невыясненные платежи</a:t>
            </a:r>
          </a:p>
          <a:p>
            <a:pPr indent="-342900"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srgbClr val="FF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Каждый 15 платеж с ошибкой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05379" y="4834307"/>
            <a:ext cx="3645869" cy="1782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srgbClr val="0099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Упрощение платежа (2 реквизита)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srgbClr val="0099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Уменьшение числа платежей в 3 раза </a:t>
            </a:r>
            <a:br>
              <a:rPr lang="ru-RU" sz="1400" b="1" dirty="0">
                <a:solidFill>
                  <a:srgbClr val="0099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rgbClr val="0099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(150 млн./ 450 млн.)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srgbClr val="0099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Формирование справедливого сальдо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srgbClr val="0099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Отсутствие технического долга</a:t>
            </a:r>
          </a:p>
          <a:p>
            <a:pPr algn="ctr"/>
            <a:endParaRPr lang="ru-RU" b="1" dirty="0">
              <a:solidFill>
                <a:srgbClr val="00990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117402" y="4778048"/>
            <a:ext cx="4348105" cy="15192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srgbClr val="0099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Начисление пени в целом по налогоплательщику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srgbClr val="0099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Сокращение количества процедур взыскания в 2 раза (70 млн./143 млн. 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srgbClr val="0099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Исключение зачетов/ уточнений (33,5 млн. док. на 1,3 трлн.)</a:t>
            </a:r>
          </a:p>
        </p:txBody>
      </p:sp>
      <p:sp>
        <p:nvSpPr>
          <p:cNvPr id="2" name="Плюс 1"/>
          <p:cNvSpPr/>
          <p:nvPr/>
        </p:nvSpPr>
        <p:spPr>
          <a:xfrm>
            <a:off x="76264" y="4971629"/>
            <a:ext cx="529812" cy="542881"/>
          </a:xfrm>
          <a:prstGeom prst="mathPlus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Минус 4"/>
          <p:cNvSpPr/>
          <p:nvPr/>
        </p:nvSpPr>
        <p:spPr>
          <a:xfrm>
            <a:off x="119167" y="614410"/>
            <a:ext cx="486909" cy="564091"/>
          </a:xfrm>
          <a:prstGeom prst="mathMinu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8D779BC-8D12-49A2-B770-53B94CE10E79}"/>
              </a:ext>
            </a:extLst>
          </p:cNvPr>
          <p:cNvSpPr txBox="1"/>
          <p:nvPr/>
        </p:nvSpPr>
        <p:spPr>
          <a:xfrm>
            <a:off x="0" y="-3678"/>
            <a:ext cx="8584707" cy="46166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Перспективная модель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921870" y="2487349"/>
            <a:ext cx="481218" cy="2428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rgbClr val="0310B7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5BC0979-91DE-45B2-BEE2-FC643528E6B1}"/>
              </a:ext>
            </a:extLst>
          </p:cNvPr>
          <p:cNvSpPr txBox="1"/>
          <p:nvPr/>
        </p:nvSpPr>
        <p:spPr>
          <a:xfrm>
            <a:off x="4974801" y="1506463"/>
            <a:ext cx="38431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Назначение платежа в расчетном документе плательщика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5BC0979-91DE-45B2-BEE2-FC643528E6B1}"/>
              </a:ext>
            </a:extLst>
          </p:cNvPr>
          <p:cNvSpPr txBox="1"/>
          <p:nvPr/>
        </p:nvSpPr>
        <p:spPr>
          <a:xfrm>
            <a:off x="4907167" y="4338414"/>
            <a:ext cx="37000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Назначение платежа в Реестре налогового органа</a:t>
            </a:r>
          </a:p>
        </p:txBody>
      </p:sp>
    </p:spTree>
    <p:extLst>
      <p:ext uri="{BB962C8B-B14F-4D97-AF65-F5344CB8AC3E}">
        <p14:creationId xmlns:p14="http://schemas.microsoft.com/office/powerpoint/2010/main" val="2207927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xtBox 118">
            <a:extLst>
              <a:ext uri="{FF2B5EF4-FFF2-40B4-BE49-F238E27FC236}">
                <a16:creationId xmlns:a16="http://schemas.microsoft.com/office/drawing/2014/main" id="{6E05BEAC-E6C0-48B3-A41D-5E58B2FA7176}"/>
              </a:ext>
            </a:extLst>
          </p:cNvPr>
          <p:cNvSpPr txBox="1"/>
          <p:nvPr/>
        </p:nvSpPr>
        <p:spPr>
          <a:xfrm>
            <a:off x="6731661" y="2527455"/>
            <a:ext cx="2265836" cy="900790"/>
          </a:xfrm>
          <a:prstGeom prst="roundRect">
            <a:avLst/>
          </a:prstGeom>
          <a:solidFill>
            <a:schemeClr val="bg1">
              <a:alpha val="51000"/>
            </a:schemeClr>
          </a:solidFill>
          <a:effectLst>
            <a:outerShdw blurRad="482600" sx="102000" sy="102000" algn="ctr" rotWithShape="0">
              <a:prstClr val="black">
                <a:alpha val="12000"/>
              </a:prstClr>
            </a:outerShdw>
          </a:effectLst>
        </p:spPr>
        <p:txBody>
          <a:bodyPr wrap="square" lIns="117000" tIns="117000" rIns="117000" bIns="99060" rtlCol="0" anchor="ctr">
            <a:noAutofit/>
          </a:bodyPr>
          <a:lstStyle>
            <a:defPPr>
              <a:defRPr lang="en-US"/>
            </a:defPPr>
            <a:lvl1pPr algn="ctr">
              <a:defRPr sz="1100" b="1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>
              <a:lnSpc>
                <a:spcPct val="150000"/>
              </a:lnSpc>
            </a:pPr>
            <a:endParaRPr lang="ru-RU" sz="1138" b="0" dirty="0">
              <a:solidFill>
                <a:srgbClr val="EF435A"/>
              </a:solidFill>
            </a:endParaRPr>
          </a:p>
          <a:p>
            <a:pPr>
              <a:lnSpc>
                <a:spcPct val="150000"/>
              </a:lnSpc>
            </a:pPr>
            <a:endParaRPr lang="ru-RU" sz="1138" b="0" dirty="0">
              <a:solidFill>
                <a:srgbClr val="EF435A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1138" b="0" dirty="0">
                <a:solidFill>
                  <a:srgbClr val="EF435A"/>
                </a:solidFill>
              </a:rPr>
              <a:t>- 20 200</a:t>
            </a:r>
          </a:p>
        </p:txBody>
      </p:sp>
      <p:sp>
        <p:nvSpPr>
          <p:cNvPr id="87" name="Прямоугольник: скругленные углы 112">
            <a:extLst>
              <a:ext uri="{FF2B5EF4-FFF2-40B4-BE49-F238E27FC236}">
                <a16:creationId xmlns:a16="http://schemas.microsoft.com/office/drawing/2014/main" id="{0C69A5E2-B283-47AE-8252-64F6886C644D}"/>
              </a:ext>
            </a:extLst>
          </p:cNvPr>
          <p:cNvSpPr/>
          <p:nvPr/>
        </p:nvSpPr>
        <p:spPr>
          <a:xfrm>
            <a:off x="122805" y="4163859"/>
            <a:ext cx="9702424" cy="1956441"/>
          </a:xfrm>
          <a:prstGeom prst="roundRect">
            <a:avLst>
              <a:gd name="adj" fmla="val 2818"/>
            </a:avLst>
          </a:prstGeom>
          <a:solidFill>
            <a:schemeClr val="bg1">
              <a:alpha val="47000"/>
            </a:schemeClr>
          </a:solidFill>
          <a:ln>
            <a:noFill/>
          </a:ln>
          <a:effectLst>
            <a:outerShdw blurRad="685800" sx="102000" sy="102000" algn="ctr" rotWithShape="0">
              <a:prstClr val="black">
                <a:alpha val="13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6"/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BEBE46D8-55F3-43BF-BCB1-74F40FCDFC8C}"/>
              </a:ext>
            </a:extLst>
          </p:cNvPr>
          <p:cNvSpPr/>
          <p:nvPr/>
        </p:nvSpPr>
        <p:spPr>
          <a:xfrm rot="10800000">
            <a:off x="-1" y="642937"/>
            <a:ext cx="9906000" cy="913856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6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51A55428-D23F-4777-96FE-D91E0B26310D}"/>
              </a:ext>
            </a:extLst>
          </p:cNvPr>
          <p:cNvSpPr txBox="1">
            <a:spLocks/>
          </p:cNvSpPr>
          <p:nvPr/>
        </p:nvSpPr>
        <p:spPr>
          <a:xfrm>
            <a:off x="681278" y="642938"/>
            <a:ext cx="8629709" cy="60520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tabLst>
                <a:tab pos="278606" algn="l"/>
              </a:tabLst>
            </a:pPr>
            <a:endParaRPr lang="ru-RU" sz="1463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F71E9F05-A86F-4689-A4B7-324AE1A15E41}"/>
              </a:ext>
            </a:extLst>
          </p:cNvPr>
          <p:cNvSpPr/>
          <p:nvPr/>
        </p:nvSpPr>
        <p:spPr>
          <a:xfrm flipH="1">
            <a:off x="-1" y="642938"/>
            <a:ext cx="37147" cy="5572125"/>
          </a:xfrm>
          <a:prstGeom prst="rect">
            <a:avLst/>
          </a:prstGeom>
          <a:solidFill>
            <a:srgbClr val="EF435A">
              <a:alpha val="5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6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5970A17-FA5F-45B7-8FFB-E68F1C6A770B}"/>
              </a:ext>
            </a:extLst>
          </p:cNvPr>
          <p:cNvGrpSpPr/>
          <p:nvPr/>
        </p:nvGrpSpPr>
        <p:grpSpPr>
          <a:xfrm>
            <a:off x="1918910" y="1185706"/>
            <a:ext cx="2848549" cy="1665363"/>
            <a:chOff x="263352" y="2501897"/>
            <a:chExt cx="2906116" cy="1854206"/>
          </a:xfrm>
        </p:grpSpPr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A67F8F49-CFAA-49BE-AB3F-963BD94DBD4D}"/>
                </a:ext>
              </a:extLst>
            </p:cNvPr>
            <p:cNvSpPr/>
            <p:nvPr/>
          </p:nvSpPr>
          <p:spPr>
            <a:xfrm>
              <a:off x="263352" y="2501897"/>
              <a:ext cx="2880320" cy="1854206"/>
            </a:xfrm>
            <a:prstGeom prst="roundRect">
              <a:avLst>
                <a:gd name="adj" fmla="val 3981"/>
              </a:avLst>
            </a:prstGeom>
            <a:gradFill>
              <a:gsLst>
                <a:gs pos="0">
                  <a:srgbClr val="00B0F0"/>
                </a:gs>
                <a:gs pos="74000">
                  <a:srgbClr val="002060"/>
                </a:gs>
                <a:gs pos="100000">
                  <a:srgbClr val="002060"/>
                </a:gs>
              </a:gsLst>
              <a:lin ang="5400000" scaled="1"/>
            </a:gradFill>
            <a:ln>
              <a:noFill/>
            </a:ln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16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0F316B4-17E0-46EA-BEB2-3D9201C1138D}"/>
                </a:ext>
              </a:extLst>
            </p:cNvPr>
            <p:cNvSpPr txBox="1"/>
            <p:nvPr/>
          </p:nvSpPr>
          <p:spPr>
            <a:xfrm>
              <a:off x="1009936" y="2831220"/>
              <a:ext cx="1870974" cy="15320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r>
                <a:rPr lang="ru-RU" sz="894" dirty="0">
                  <a:solidFill>
                    <a:schemeClr val="bg1"/>
                  </a:solidFill>
                  <a:latin typeface="Roboto Condensed" panose="02000000000000000000" pitchFamily="2" charset="0"/>
                </a:rPr>
                <a:t>ЕДИНЫЙ НАЛОГОВЫЙ СЧЕТ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2A3A15C-8D6D-469B-8628-FBC6D54B3353}"/>
                </a:ext>
              </a:extLst>
            </p:cNvPr>
            <p:cNvSpPr txBox="1"/>
            <p:nvPr/>
          </p:nvSpPr>
          <p:spPr>
            <a:xfrm>
              <a:off x="1405272" y="3080916"/>
              <a:ext cx="1764196" cy="19497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r>
                <a:rPr lang="ru-RU" sz="1138" dirty="0">
                  <a:solidFill>
                    <a:schemeClr val="bg1"/>
                  </a:solidFill>
                  <a:latin typeface="Roboto Condensed" panose="02000000000000000000" pitchFamily="2" charset="0"/>
                </a:rPr>
                <a:t>7729</a:t>
              </a:r>
              <a:r>
                <a:rPr lang="en-US" sz="1138" dirty="0">
                  <a:solidFill>
                    <a:schemeClr val="bg1"/>
                  </a:solidFill>
                  <a:latin typeface="Roboto Condensed" panose="02000000000000000000" pitchFamily="2" charset="0"/>
                </a:rPr>
                <a:t> </a:t>
              </a:r>
              <a:r>
                <a:rPr lang="ru-RU" sz="1138" dirty="0">
                  <a:solidFill>
                    <a:schemeClr val="bg1"/>
                  </a:solidFill>
                  <a:latin typeface="Roboto Condensed" panose="02000000000000000000" pitchFamily="2" charset="0"/>
                </a:rPr>
                <a:t>0904</a:t>
              </a:r>
              <a:r>
                <a:rPr lang="en-US" sz="1138" dirty="0">
                  <a:solidFill>
                    <a:schemeClr val="bg1"/>
                  </a:solidFill>
                  <a:latin typeface="Roboto Condensed" panose="02000000000000000000" pitchFamily="2" charset="0"/>
                </a:rPr>
                <a:t> </a:t>
              </a:r>
              <a:r>
                <a:rPr lang="ru-RU" sz="1138" dirty="0">
                  <a:solidFill>
                    <a:schemeClr val="bg1"/>
                  </a:solidFill>
                  <a:latin typeface="Roboto Condensed" panose="02000000000000000000" pitchFamily="2" charset="0"/>
                </a:rPr>
                <a:t>4683</a:t>
              </a:r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76BF114C-EFA8-4280-9032-0816B0BDEBEE}"/>
                </a:ext>
              </a:extLst>
            </p:cNvPr>
            <p:cNvSpPr/>
            <p:nvPr/>
          </p:nvSpPr>
          <p:spPr>
            <a:xfrm>
              <a:off x="3097953" y="2762926"/>
              <a:ext cx="45719" cy="1332148"/>
            </a:xfrm>
            <a:prstGeom prst="rect">
              <a:avLst/>
            </a:prstGeom>
            <a:solidFill>
              <a:srgbClr val="EF435A">
                <a:alpha val="57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16"/>
            </a:p>
          </p:txBody>
        </p:sp>
      </p:grpSp>
      <p:sp>
        <p:nvSpPr>
          <p:cNvPr id="18" name="Прямоугольник 12">
            <a:extLst>
              <a:ext uri="{FF2B5EF4-FFF2-40B4-BE49-F238E27FC236}">
                <a16:creationId xmlns:a16="http://schemas.microsoft.com/office/drawing/2014/main" id="{20393565-3B43-4202-9913-39F3BC0838DC}"/>
              </a:ext>
            </a:extLst>
          </p:cNvPr>
          <p:cNvSpPr/>
          <p:nvPr/>
        </p:nvSpPr>
        <p:spPr>
          <a:xfrm>
            <a:off x="169785" y="5443167"/>
            <a:ext cx="9281576" cy="542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6">
                  <a:lumMod val="60000"/>
                  <a:lumOff val="40000"/>
                </a:schemeClr>
              </a:buClr>
            </a:pPr>
            <a:r>
              <a:rPr lang="ru-RU" sz="1463" b="1" dirty="0">
                <a:solidFill>
                  <a:srgbClr val="CF636D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       ЕСЛИ ДЕНЕГ НЕДОСТАТОЧНО И СРОКИ УПЛАТЫ СОВПАДАЮТ, ТО ЕНП РАСПРЕДЕЛИТСЯ ПРОПОРЦИОНАЛЬНО СУММАМ ТАКИХ ОБЯЗАТЕЛЬСТВ</a:t>
            </a:r>
          </a:p>
        </p:txBody>
      </p:sp>
      <p:cxnSp>
        <p:nvCxnSpPr>
          <p:cNvPr id="40" name="Прямая со стрелкой 39">
            <a:extLst>
              <a:ext uri="{FF2B5EF4-FFF2-40B4-BE49-F238E27FC236}">
                <a16:creationId xmlns:a16="http://schemas.microsoft.com/office/drawing/2014/main" id="{BECF9237-4A4C-4D67-8354-6B9BBA92F4A8}"/>
              </a:ext>
            </a:extLst>
          </p:cNvPr>
          <p:cNvCxnSpPr>
            <a:cxnSpLocks/>
          </p:cNvCxnSpPr>
          <p:nvPr/>
        </p:nvCxnSpPr>
        <p:spPr>
          <a:xfrm flipV="1">
            <a:off x="1961403" y="2851069"/>
            <a:ext cx="0" cy="161652"/>
          </a:xfrm>
          <a:prstGeom prst="straightConnector1">
            <a:avLst/>
          </a:prstGeom>
          <a:ln w="19050">
            <a:solidFill>
              <a:srgbClr val="EF435A"/>
            </a:solidFill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33">
            <a:extLst>
              <a:ext uri="{FF2B5EF4-FFF2-40B4-BE49-F238E27FC236}">
                <a16:creationId xmlns:a16="http://schemas.microsoft.com/office/drawing/2014/main" id="{13B5B3E6-0799-4E69-A62D-872DA9E70E53}"/>
              </a:ext>
            </a:extLst>
          </p:cNvPr>
          <p:cNvCxnSpPr>
            <a:cxnSpLocks/>
          </p:cNvCxnSpPr>
          <p:nvPr/>
        </p:nvCxnSpPr>
        <p:spPr>
          <a:xfrm>
            <a:off x="4156144" y="2110227"/>
            <a:ext cx="3150810" cy="442098"/>
          </a:xfrm>
          <a:prstGeom prst="straightConnector1">
            <a:avLst/>
          </a:prstGeom>
          <a:ln w="19050">
            <a:solidFill>
              <a:srgbClr val="EF435A"/>
            </a:solidFill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E27CA313-E220-453D-86CA-5DA2B1394E45}"/>
              </a:ext>
            </a:extLst>
          </p:cNvPr>
          <p:cNvSpPr txBox="1"/>
          <p:nvPr/>
        </p:nvSpPr>
        <p:spPr>
          <a:xfrm>
            <a:off x="6521436" y="2490079"/>
            <a:ext cx="2693065" cy="76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63" b="1" dirty="0">
                <a:solidFill>
                  <a:srgbClr val="57565A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ЕДИНЫЙ </a:t>
            </a:r>
            <a:br>
              <a:rPr lang="ru-RU" sz="1463" b="1" dirty="0">
                <a:solidFill>
                  <a:srgbClr val="57565A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ru-RU" sz="1463" b="1" dirty="0">
                <a:solidFill>
                  <a:srgbClr val="57565A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ДИНАМИЧНЫЙ ДОКУМЕНТ ВЗЫСКАНИЯ</a:t>
            </a:r>
          </a:p>
        </p:txBody>
      </p:sp>
      <p:sp>
        <p:nvSpPr>
          <p:cNvPr id="48" name="Номер слайда 5">
            <a:extLst>
              <a:ext uri="{FF2B5EF4-FFF2-40B4-BE49-F238E27FC236}">
                <a16:creationId xmlns:a16="http://schemas.microsoft.com/office/drawing/2014/main" id="{7DFC7ABB-379C-4C1E-AB44-F9CF3533A315}"/>
              </a:ext>
            </a:extLst>
          </p:cNvPr>
          <p:cNvSpPr txBox="1">
            <a:spLocks/>
          </p:cNvSpPr>
          <p:nvPr/>
        </p:nvSpPr>
        <p:spPr>
          <a:xfrm>
            <a:off x="9594380" y="733104"/>
            <a:ext cx="213575" cy="211777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D98284C-E9DD-4537-BB81-F68BE29D47E1}" type="slidenum">
              <a:rPr lang="en-US" sz="731" b="1">
                <a:solidFill>
                  <a:srgbClr val="57565A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pPr algn="ctr"/>
              <a:t>5</a:t>
            </a:fld>
            <a:endParaRPr lang="en-US" sz="731" b="1" dirty="0">
              <a:solidFill>
                <a:srgbClr val="57565A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5DF7B1-B1C5-4D81-B2D4-DF9C34907FC1}"/>
              </a:ext>
            </a:extLst>
          </p:cNvPr>
          <p:cNvSpPr txBox="1"/>
          <p:nvPr/>
        </p:nvSpPr>
        <p:spPr>
          <a:xfrm>
            <a:off x="1003693" y="3080016"/>
            <a:ext cx="1069471" cy="681679"/>
          </a:xfrm>
          <a:prstGeom prst="roundRect">
            <a:avLst/>
          </a:prstGeom>
          <a:solidFill>
            <a:schemeClr val="bg1">
              <a:alpha val="51000"/>
            </a:schemeClr>
          </a:solidFill>
          <a:effectLst>
            <a:outerShdw blurRad="482600" sx="102000" sy="102000" algn="ctr" rotWithShape="0">
              <a:prstClr val="black">
                <a:alpha val="12000"/>
              </a:prstClr>
            </a:outerShdw>
          </a:effectLst>
        </p:spPr>
        <p:txBody>
          <a:bodyPr wrap="square" lIns="117000" tIns="117000" rIns="117000" bIns="99060" rtlCol="0" anchor="ctr">
            <a:noAutofit/>
          </a:bodyPr>
          <a:lstStyle>
            <a:defPPr>
              <a:defRPr lang="en-US"/>
            </a:defPPr>
            <a:lvl1pPr algn="ctr">
              <a:defRPr sz="1100" b="1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endParaRPr lang="ru-RU" sz="894" dirty="0"/>
          </a:p>
          <a:p>
            <a:r>
              <a:rPr lang="ru-RU" sz="1138" dirty="0">
                <a:solidFill>
                  <a:schemeClr val="tx1"/>
                </a:solidFill>
              </a:rPr>
              <a:t>Имущество организаций</a:t>
            </a:r>
          </a:p>
          <a:p>
            <a:pPr>
              <a:lnSpc>
                <a:spcPct val="150000"/>
              </a:lnSpc>
            </a:pPr>
            <a:r>
              <a:rPr lang="ru-RU" sz="1138" b="0" dirty="0">
                <a:solidFill>
                  <a:srgbClr val="EF435A"/>
                </a:solidFill>
              </a:rPr>
              <a:t>- 440 000 </a:t>
            </a:r>
          </a:p>
          <a:p>
            <a:endParaRPr lang="ru-RU" sz="894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AE021A-7DD6-479D-A246-55C0687172D6}"/>
              </a:ext>
            </a:extLst>
          </p:cNvPr>
          <p:cNvSpPr txBox="1"/>
          <p:nvPr/>
        </p:nvSpPr>
        <p:spPr>
          <a:xfrm>
            <a:off x="2143560" y="3080016"/>
            <a:ext cx="999599" cy="677187"/>
          </a:xfrm>
          <a:prstGeom prst="roundRect">
            <a:avLst/>
          </a:prstGeom>
          <a:solidFill>
            <a:schemeClr val="bg1">
              <a:alpha val="51000"/>
            </a:schemeClr>
          </a:solidFill>
          <a:effectLst>
            <a:outerShdw blurRad="482600" sx="102000" sy="102000" algn="ctr" rotWithShape="0">
              <a:prstClr val="black">
                <a:alpha val="12000"/>
              </a:prstClr>
            </a:outerShdw>
          </a:effectLst>
        </p:spPr>
        <p:txBody>
          <a:bodyPr wrap="square" lIns="117000" tIns="117000" rIns="117000" bIns="99060" rtlCol="0" anchor="ctr">
            <a:noAutofit/>
          </a:bodyPr>
          <a:lstStyle>
            <a:defPPr>
              <a:defRPr lang="en-US"/>
            </a:defPPr>
            <a:lvl1pPr algn="ctr">
              <a:defRPr sz="1100" b="1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1138" dirty="0">
                <a:solidFill>
                  <a:schemeClr val="tx1"/>
                </a:solidFill>
              </a:rPr>
              <a:t>Транспорт</a:t>
            </a:r>
          </a:p>
          <a:p>
            <a:pPr>
              <a:lnSpc>
                <a:spcPct val="150000"/>
              </a:lnSpc>
            </a:pPr>
            <a:r>
              <a:rPr lang="ru-RU" sz="1138" b="0" dirty="0">
                <a:solidFill>
                  <a:srgbClr val="EF435A"/>
                </a:solidFill>
              </a:rPr>
              <a:t>- 102 000 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49719B2-A9D0-4740-B625-18274DF12F6F}"/>
              </a:ext>
            </a:extLst>
          </p:cNvPr>
          <p:cNvSpPr txBox="1"/>
          <p:nvPr/>
        </p:nvSpPr>
        <p:spPr>
          <a:xfrm>
            <a:off x="3213555" y="3093481"/>
            <a:ext cx="1010529" cy="670280"/>
          </a:xfrm>
          <a:prstGeom prst="roundRect">
            <a:avLst/>
          </a:prstGeom>
          <a:solidFill>
            <a:schemeClr val="bg1">
              <a:alpha val="51000"/>
            </a:schemeClr>
          </a:solidFill>
          <a:effectLst>
            <a:outerShdw blurRad="482600" sx="102000" sy="102000" algn="ctr" rotWithShape="0">
              <a:prstClr val="black">
                <a:alpha val="12000"/>
              </a:prstClr>
            </a:outerShdw>
          </a:effectLst>
        </p:spPr>
        <p:txBody>
          <a:bodyPr wrap="square" lIns="117000" tIns="117000" rIns="117000" bIns="99060" rtlCol="0" anchor="ctr">
            <a:noAutofit/>
          </a:bodyPr>
          <a:lstStyle>
            <a:defPPr>
              <a:defRPr lang="en-US"/>
            </a:defPPr>
            <a:lvl1pPr algn="ctr">
              <a:defRPr sz="1100" b="1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1138" dirty="0">
                <a:solidFill>
                  <a:schemeClr val="tx1"/>
                </a:solidFill>
              </a:rPr>
              <a:t>Земля</a:t>
            </a:r>
          </a:p>
          <a:p>
            <a:pPr>
              <a:lnSpc>
                <a:spcPct val="150000"/>
              </a:lnSpc>
            </a:pPr>
            <a:r>
              <a:rPr lang="ru-RU" sz="1138" b="0" dirty="0">
                <a:solidFill>
                  <a:srgbClr val="EF435A"/>
                </a:solidFill>
              </a:rPr>
              <a:t>- 58 000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E05BEAC-E6C0-48B3-A41D-5E58B2FA7176}"/>
              </a:ext>
            </a:extLst>
          </p:cNvPr>
          <p:cNvSpPr txBox="1"/>
          <p:nvPr/>
        </p:nvSpPr>
        <p:spPr>
          <a:xfrm>
            <a:off x="4302775" y="3102717"/>
            <a:ext cx="1044532" cy="651776"/>
          </a:xfrm>
          <a:prstGeom prst="roundRect">
            <a:avLst/>
          </a:prstGeom>
          <a:solidFill>
            <a:schemeClr val="bg1">
              <a:alpha val="51000"/>
            </a:schemeClr>
          </a:solidFill>
          <a:effectLst>
            <a:outerShdw blurRad="482600" sx="102000" sy="102000" algn="ctr" rotWithShape="0">
              <a:prstClr val="black">
                <a:alpha val="12000"/>
              </a:prstClr>
            </a:outerShdw>
          </a:effectLst>
        </p:spPr>
        <p:txBody>
          <a:bodyPr wrap="square" lIns="117000" tIns="117000" rIns="117000" bIns="99060" rtlCol="0" anchor="ctr">
            <a:noAutofit/>
          </a:bodyPr>
          <a:lstStyle>
            <a:defPPr>
              <a:defRPr lang="en-US"/>
            </a:defPPr>
            <a:lvl1pPr algn="ctr">
              <a:defRPr sz="1100" b="1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1138" dirty="0">
                <a:solidFill>
                  <a:schemeClr val="tx1"/>
                </a:solidFill>
              </a:rPr>
              <a:t>Прибыль</a:t>
            </a:r>
          </a:p>
          <a:p>
            <a:pPr>
              <a:lnSpc>
                <a:spcPct val="150000"/>
              </a:lnSpc>
            </a:pPr>
            <a:r>
              <a:rPr lang="ru-RU" sz="1138" b="0" dirty="0">
                <a:solidFill>
                  <a:srgbClr val="EF435A"/>
                </a:solidFill>
              </a:rPr>
              <a:t>- 320 000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65DF7B1-B1C5-4D81-B2D4-DF9C34907FC1}"/>
              </a:ext>
            </a:extLst>
          </p:cNvPr>
          <p:cNvSpPr txBox="1"/>
          <p:nvPr/>
        </p:nvSpPr>
        <p:spPr>
          <a:xfrm>
            <a:off x="1932767" y="2173837"/>
            <a:ext cx="884830" cy="469103"/>
          </a:xfrm>
          <a:prstGeom prst="roundRect">
            <a:avLst/>
          </a:prstGeom>
          <a:noFill/>
          <a:effectLst>
            <a:outerShdw blurRad="482600" sx="102000" sy="102000" algn="ctr" rotWithShape="0">
              <a:prstClr val="black">
                <a:alpha val="12000"/>
              </a:prstClr>
            </a:outerShdw>
          </a:effectLst>
        </p:spPr>
        <p:txBody>
          <a:bodyPr wrap="square" lIns="117000" tIns="117000" rIns="117000" bIns="99060" rtlCol="0" anchor="ctr">
            <a:noAutofit/>
          </a:bodyPr>
          <a:lstStyle>
            <a:defPPr>
              <a:defRPr lang="en-US"/>
            </a:defPPr>
            <a:lvl1pPr algn="ctr">
              <a:defRPr sz="1100" b="1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endParaRPr lang="ru-RU" sz="894" dirty="0"/>
          </a:p>
          <a:p>
            <a:r>
              <a:rPr lang="ru-RU" sz="894" dirty="0">
                <a:solidFill>
                  <a:schemeClr val="bg1"/>
                </a:solidFill>
              </a:rPr>
              <a:t>НАЧИСЛЕНО</a:t>
            </a:r>
          </a:p>
          <a:p>
            <a:r>
              <a:rPr lang="ru-RU" sz="1138" b="0" dirty="0">
                <a:solidFill>
                  <a:schemeClr val="bg1"/>
                </a:solidFill>
              </a:rPr>
              <a:t>920 200</a:t>
            </a:r>
            <a:r>
              <a:rPr lang="ru-RU" sz="894" b="0" dirty="0"/>
              <a:t> </a:t>
            </a:r>
          </a:p>
          <a:p>
            <a:endParaRPr lang="ru-RU" sz="894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65DF7B1-B1C5-4D81-B2D4-DF9C34907FC1}"/>
              </a:ext>
            </a:extLst>
          </p:cNvPr>
          <p:cNvSpPr txBox="1"/>
          <p:nvPr/>
        </p:nvSpPr>
        <p:spPr>
          <a:xfrm>
            <a:off x="2778462" y="2176545"/>
            <a:ext cx="894103" cy="489191"/>
          </a:xfrm>
          <a:prstGeom prst="roundRect">
            <a:avLst/>
          </a:prstGeom>
          <a:noFill/>
          <a:effectLst>
            <a:outerShdw blurRad="482600" sx="102000" sy="102000" algn="ctr" rotWithShape="0">
              <a:prstClr val="black">
                <a:alpha val="12000"/>
              </a:prstClr>
            </a:outerShdw>
          </a:effectLst>
        </p:spPr>
        <p:txBody>
          <a:bodyPr wrap="square" lIns="117000" tIns="117000" rIns="117000" bIns="99060" rtlCol="0" anchor="ctr">
            <a:noAutofit/>
          </a:bodyPr>
          <a:lstStyle>
            <a:defPPr>
              <a:defRPr lang="en-US"/>
            </a:defPPr>
            <a:lvl1pPr algn="ctr">
              <a:defRPr sz="1100" b="1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endParaRPr lang="ru-RU" sz="894" dirty="0"/>
          </a:p>
          <a:p>
            <a:r>
              <a:rPr lang="ru-RU" sz="894" dirty="0">
                <a:solidFill>
                  <a:schemeClr val="bg1"/>
                </a:solidFill>
              </a:rPr>
              <a:t>УПЛАЧЕНО</a:t>
            </a:r>
          </a:p>
          <a:p>
            <a:r>
              <a:rPr lang="ru-RU" sz="1138" b="0" dirty="0">
                <a:solidFill>
                  <a:schemeClr val="bg1"/>
                </a:solidFill>
              </a:rPr>
              <a:t>900 000</a:t>
            </a:r>
          </a:p>
          <a:p>
            <a:endParaRPr lang="ru-RU" sz="894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65DF7B1-B1C5-4D81-B2D4-DF9C34907FC1}"/>
              </a:ext>
            </a:extLst>
          </p:cNvPr>
          <p:cNvSpPr txBox="1"/>
          <p:nvPr/>
        </p:nvSpPr>
        <p:spPr>
          <a:xfrm>
            <a:off x="3481116" y="2177795"/>
            <a:ext cx="1000420" cy="489191"/>
          </a:xfrm>
          <a:prstGeom prst="roundRect">
            <a:avLst/>
          </a:prstGeom>
          <a:noFill/>
          <a:effectLst>
            <a:outerShdw blurRad="482600" sx="102000" sy="102000" algn="ctr" rotWithShape="0">
              <a:prstClr val="black">
                <a:alpha val="12000"/>
              </a:prstClr>
            </a:outerShdw>
          </a:effectLst>
        </p:spPr>
        <p:txBody>
          <a:bodyPr wrap="square" lIns="117000" tIns="117000" rIns="117000" bIns="99060" rtlCol="0" anchor="ctr">
            <a:noAutofit/>
          </a:bodyPr>
          <a:lstStyle>
            <a:defPPr>
              <a:defRPr lang="en-US"/>
            </a:defPPr>
            <a:lvl1pPr algn="ctr">
              <a:defRPr sz="1100" b="1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endParaRPr lang="ru-RU" sz="894" dirty="0"/>
          </a:p>
          <a:p>
            <a:r>
              <a:rPr lang="ru-RU" sz="894" dirty="0">
                <a:solidFill>
                  <a:schemeClr val="bg1"/>
                </a:solidFill>
              </a:rPr>
              <a:t>САЛЬДО</a:t>
            </a:r>
          </a:p>
          <a:p>
            <a:r>
              <a:rPr lang="ru-RU" sz="1138" b="0" dirty="0">
                <a:solidFill>
                  <a:schemeClr val="bg1"/>
                </a:solidFill>
              </a:rPr>
              <a:t>- 20 200       </a:t>
            </a:r>
          </a:p>
          <a:p>
            <a:endParaRPr lang="ru-RU" sz="894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49719B2-A9D0-4740-B625-18274DF12F6F}"/>
              </a:ext>
            </a:extLst>
          </p:cNvPr>
          <p:cNvSpPr txBox="1"/>
          <p:nvPr/>
        </p:nvSpPr>
        <p:spPr>
          <a:xfrm>
            <a:off x="330265" y="2362235"/>
            <a:ext cx="905922" cy="693292"/>
          </a:xfrm>
          <a:prstGeom prst="roundRect">
            <a:avLst/>
          </a:prstGeom>
          <a:solidFill>
            <a:schemeClr val="bg1">
              <a:alpha val="51000"/>
            </a:schemeClr>
          </a:solidFill>
          <a:effectLst>
            <a:outerShdw blurRad="482600" sx="102000" sy="102000" algn="ctr" rotWithShape="0">
              <a:prstClr val="black">
                <a:alpha val="12000"/>
              </a:prstClr>
            </a:outerShdw>
          </a:effectLst>
        </p:spPr>
        <p:txBody>
          <a:bodyPr wrap="square" lIns="117000" tIns="117000" rIns="117000" bIns="99060" rtlCol="0" anchor="ctr">
            <a:noAutofit/>
          </a:bodyPr>
          <a:lstStyle>
            <a:defPPr>
              <a:defRPr lang="en-US"/>
            </a:defPPr>
            <a:lvl1pPr algn="ctr">
              <a:defRPr sz="1100" b="1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1463" dirty="0">
                <a:solidFill>
                  <a:schemeClr val="tx1"/>
                </a:solidFill>
              </a:rPr>
              <a:t>ЕНП</a:t>
            </a:r>
          </a:p>
          <a:p>
            <a:pPr>
              <a:lnSpc>
                <a:spcPct val="150000"/>
              </a:lnSpc>
            </a:pPr>
            <a:r>
              <a:rPr lang="ru-RU" sz="1138" b="0" dirty="0">
                <a:solidFill>
                  <a:schemeClr val="accent4"/>
                </a:solidFill>
              </a:rPr>
              <a:t>+ 900 000 </a:t>
            </a:r>
            <a:endParaRPr lang="ru-RU" sz="894" b="0" dirty="0">
              <a:solidFill>
                <a:schemeClr val="accent4"/>
              </a:solidFill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49719B2-A9D0-4740-B625-18274DF12F6F}"/>
              </a:ext>
            </a:extLst>
          </p:cNvPr>
          <p:cNvSpPr txBox="1"/>
          <p:nvPr/>
        </p:nvSpPr>
        <p:spPr>
          <a:xfrm>
            <a:off x="5293937" y="2400189"/>
            <a:ext cx="868245" cy="693292"/>
          </a:xfrm>
          <a:prstGeom prst="roundRect">
            <a:avLst/>
          </a:prstGeom>
          <a:solidFill>
            <a:schemeClr val="bg1">
              <a:alpha val="51000"/>
            </a:schemeClr>
          </a:solidFill>
          <a:effectLst>
            <a:outerShdw blurRad="482600" sx="102000" sy="102000" algn="ctr" rotWithShape="0">
              <a:prstClr val="black">
                <a:alpha val="12000"/>
              </a:prstClr>
            </a:outerShdw>
          </a:effectLst>
        </p:spPr>
        <p:txBody>
          <a:bodyPr wrap="square" lIns="117000" tIns="117000" rIns="117000" bIns="99060" rtlCol="0" anchor="ctr">
            <a:noAutofit/>
          </a:bodyPr>
          <a:lstStyle>
            <a:defPPr>
              <a:defRPr lang="en-US"/>
            </a:defPPr>
            <a:lvl1pPr algn="ctr">
              <a:defRPr sz="1100" b="1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1138" dirty="0">
                <a:solidFill>
                  <a:schemeClr val="tx1"/>
                </a:solidFill>
              </a:rPr>
              <a:t>Пени</a:t>
            </a:r>
          </a:p>
          <a:p>
            <a:pPr>
              <a:lnSpc>
                <a:spcPct val="150000"/>
              </a:lnSpc>
            </a:pPr>
            <a:r>
              <a:rPr lang="ru-RU" sz="1138" b="0" dirty="0">
                <a:solidFill>
                  <a:srgbClr val="EF435A"/>
                </a:solidFill>
              </a:rPr>
              <a:t>-200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E19700A-7507-4D57-90AE-62EBD191B48B}"/>
              </a:ext>
            </a:extLst>
          </p:cNvPr>
          <p:cNvSpPr txBox="1"/>
          <p:nvPr/>
        </p:nvSpPr>
        <p:spPr>
          <a:xfrm>
            <a:off x="2656181" y="1747305"/>
            <a:ext cx="1433409" cy="10002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ru-RU" sz="650" dirty="0">
                <a:solidFill>
                  <a:schemeClr val="bg1"/>
                </a:solidFill>
                <a:latin typeface="Roboto Condensed" panose="02000000000000000000" pitchFamily="2" charset="0"/>
              </a:rPr>
              <a:t>ИНН</a:t>
            </a:r>
          </a:p>
        </p:txBody>
      </p:sp>
      <p:cxnSp>
        <p:nvCxnSpPr>
          <p:cNvPr id="74" name="Прямая со стрелкой 73">
            <a:extLst>
              <a:ext uri="{FF2B5EF4-FFF2-40B4-BE49-F238E27FC236}">
                <a16:creationId xmlns:a16="http://schemas.microsoft.com/office/drawing/2014/main" id="{BECF9237-4A4C-4D67-8354-6B9BBA92F4A8}"/>
              </a:ext>
            </a:extLst>
          </p:cNvPr>
          <p:cNvCxnSpPr>
            <a:cxnSpLocks/>
          </p:cNvCxnSpPr>
          <p:nvPr/>
        </p:nvCxnSpPr>
        <p:spPr>
          <a:xfrm flipV="1">
            <a:off x="2706006" y="2858008"/>
            <a:ext cx="0" cy="161652"/>
          </a:xfrm>
          <a:prstGeom prst="straightConnector1">
            <a:avLst/>
          </a:prstGeom>
          <a:ln w="19050">
            <a:solidFill>
              <a:srgbClr val="EF435A"/>
            </a:solidFill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 стрелкой 74">
            <a:extLst>
              <a:ext uri="{FF2B5EF4-FFF2-40B4-BE49-F238E27FC236}">
                <a16:creationId xmlns:a16="http://schemas.microsoft.com/office/drawing/2014/main" id="{BECF9237-4A4C-4D67-8354-6B9BBA92F4A8}"/>
              </a:ext>
            </a:extLst>
          </p:cNvPr>
          <p:cNvCxnSpPr>
            <a:cxnSpLocks/>
          </p:cNvCxnSpPr>
          <p:nvPr/>
        </p:nvCxnSpPr>
        <p:spPr>
          <a:xfrm flipV="1">
            <a:off x="3740705" y="2851069"/>
            <a:ext cx="0" cy="161652"/>
          </a:xfrm>
          <a:prstGeom prst="straightConnector1">
            <a:avLst/>
          </a:prstGeom>
          <a:ln w="19050">
            <a:solidFill>
              <a:srgbClr val="EF435A"/>
            </a:solidFill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 стрелкой 75">
            <a:extLst>
              <a:ext uri="{FF2B5EF4-FFF2-40B4-BE49-F238E27FC236}">
                <a16:creationId xmlns:a16="http://schemas.microsoft.com/office/drawing/2014/main" id="{BECF9237-4A4C-4D67-8354-6B9BBA92F4A8}"/>
              </a:ext>
            </a:extLst>
          </p:cNvPr>
          <p:cNvCxnSpPr>
            <a:cxnSpLocks/>
          </p:cNvCxnSpPr>
          <p:nvPr/>
        </p:nvCxnSpPr>
        <p:spPr>
          <a:xfrm flipV="1">
            <a:off x="4454091" y="2858008"/>
            <a:ext cx="0" cy="161652"/>
          </a:xfrm>
          <a:prstGeom prst="straightConnector1">
            <a:avLst/>
          </a:prstGeom>
          <a:ln w="19050">
            <a:solidFill>
              <a:srgbClr val="EF435A"/>
            </a:solidFill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 стрелкой 76">
            <a:extLst>
              <a:ext uri="{FF2B5EF4-FFF2-40B4-BE49-F238E27FC236}">
                <a16:creationId xmlns:a16="http://schemas.microsoft.com/office/drawing/2014/main" id="{BECF9237-4A4C-4D67-8354-6B9BBA92F4A8}"/>
              </a:ext>
            </a:extLst>
          </p:cNvPr>
          <p:cNvCxnSpPr>
            <a:cxnSpLocks/>
          </p:cNvCxnSpPr>
          <p:nvPr/>
        </p:nvCxnSpPr>
        <p:spPr>
          <a:xfrm flipH="1">
            <a:off x="4811283" y="2750160"/>
            <a:ext cx="440991" cy="0"/>
          </a:xfrm>
          <a:prstGeom prst="straightConnector1">
            <a:avLst/>
          </a:prstGeom>
          <a:ln w="19050">
            <a:solidFill>
              <a:srgbClr val="EF435A"/>
            </a:solidFill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 стрелкой 79">
            <a:extLst>
              <a:ext uri="{FF2B5EF4-FFF2-40B4-BE49-F238E27FC236}">
                <a16:creationId xmlns:a16="http://schemas.microsoft.com/office/drawing/2014/main" id="{BECF9237-4A4C-4D67-8354-6B9BBA92F4A8}"/>
              </a:ext>
            </a:extLst>
          </p:cNvPr>
          <p:cNvCxnSpPr>
            <a:cxnSpLocks/>
          </p:cNvCxnSpPr>
          <p:nvPr/>
        </p:nvCxnSpPr>
        <p:spPr>
          <a:xfrm>
            <a:off x="1288366" y="2758076"/>
            <a:ext cx="536330" cy="0"/>
          </a:xfrm>
          <a:prstGeom prst="straightConnector1">
            <a:avLst/>
          </a:prstGeom>
          <a:ln w="19050">
            <a:solidFill>
              <a:schemeClr val="accent4"/>
            </a:solidFill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C38DDDDE-7F07-4421-982C-0D90BABD1ECA}"/>
              </a:ext>
            </a:extLst>
          </p:cNvPr>
          <p:cNvSpPr txBox="1"/>
          <p:nvPr/>
        </p:nvSpPr>
        <p:spPr>
          <a:xfrm>
            <a:off x="294255" y="4609907"/>
            <a:ext cx="3011426" cy="742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300" b="1" dirty="0">
                <a:solidFill>
                  <a:srgbClr val="CF636D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1 ОЧЕРЕДЬ</a:t>
            </a:r>
          </a:p>
          <a:p>
            <a:pPr algn="ctr">
              <a:buClr>
                <a:schemeClr val="accent6">
                  <a:lumMod val="60000"/>
                  <a:lumOff val="40000"/>
                </a:schemeClr>
              </a:buClr>
            </a:pPr>
            <a:r>
              <a:rPr lang="ru-RU" sz="1463" b="1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недоимка</a:t>
            </a:r>
            <a:r>
              <a:rPr lang="ru-RU" sz="1463" b="1" dirty="0">
                <a:solidFill>
                  <a:schemeClr val="bg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- начиная с налога с более ранним сроком уплаты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C38DDDDE-7F07-4421-982C-0D90BABD1ECA}"/>
              </a:ext>
            </a:extLst>
          </p:cNvPr>
          <p:cNvSpPr txBox="1"/>
          <p:nvPr/>
        </p:nvSpPr>
        <p:spPr>
          <a:xfrm>
            <a:off x="3350875" y="4593845"/>
            <a:ext cx="3380786" cy="742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300" b="1" dirty="0">
                <a:solidFill>
                  <a:srgbClr val="CF636D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2 ОЧЕРЕДЬ</a:t>
            </a:r>
          </a:p>
          <a:p>
            <a:pPr algn="ctr">
              <a:buClr>
                <a:schemeClr val="accent6">
                  <a:lumMod val="60000"/>
                  <a:lumOff val="40000"/>
                </a:schemeClr>
              </a:buClr>
            </a:pPr>
            <a:r>
              <a:rPr lang="ru-RU" sz="1463" b="1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начисления </a:t>
            </a:r>
            <a:r>
              <a:rPr lang="ru-RU" sz="1463" b="1" dirty="0">
                <a:solidFill>
                  <a:schemeClr val="bg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- с текущим сроком уплаты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C38DDDDE-7F07-4421-982C-0D90BABD1ECA}"/>
              </a:ext>
            </a:extLst>
          </p:cNvPr>
          <p:cNvSpPr txBox="1"/>
          <p:nvPr/>
        </p:nvSpPr>
        <p:spPr>
          <a:xfrm>
            <a:off x="6698981" y="4484745"/>
            <a:ext cx="3115149" cy="867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300" b="1" dirty="0">
                <a:solidFill>
                  <a:srgbClr val="CF636D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3 ОЧЕРЕДЬ</a:t>
            </a:r>
          </a:p>
          <a:p>
            <a:pPr algn="ctr">
              <a:buClr>
                <a:schemeClr val="accent6">
                  <a:lumMod val="60000"/>
                  <a:lumOff val="40000"/>
                </a:schemeClr>
              </a:buClr>
            </a:pPr>
            <a:r>
              <a:rPr lang="ru-RU" sz="1463" b="1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пени, проценты и штрафы</a:t>
            </a:r>
            <a:br>
              <a:rPr lang="ru-RU" sz="1625" b="1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endParaRPr lang="ru-RU" sz="1625" b="1" dirty="0">
              <a:solidFill>
                <a:srgbClr val="000000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88BEA3FB-F05D-403E-9420-A22ACEB62B00}"/>
              </a:ext>
            </a:extLst>
          </p:cNvPr>
          <p:cNvSpPr txBox="1"/>
          <p:nvPr/>
        </p:nvSpPr>
        <p:spPr>
          <a:xfrm>
            <a:off x="3452561" y="4060176"/>
            <a:ext cx="3217857" cy="519101"/>
          </a:xfrm>
          <a:prstGeom prst="roundRect">
            <a:avLst/>
          </a:prstGeom>
          <a:solidFill>
            <a:schemeClr val="bg1"/>
          </a:solidFill>
          <a:effectLst>
            <a:outerShdw blurRad="482600" sx="102000" sy="102000" algn="ctr" rotWithShape="0">
              <a:prstClr val="black">
                <a:alpha val="12000"/>
              </a:prstClr>
            </a:outerShdw>
          </a:effectLst>
        </p:spPr>
        <p:txBody>
          <a:bodyPr wrap="square" lIns="555750" tIns="117000" rIns="117000" bIns="99060" rtlCol="0" anchor="ctr">
            <a:noAutofit/>
          </a:bodyPr>
          <a:lstStyle/>
          <a:p>
            <a:r>
              <a:rPr lang="ru-RU" sz="1625" b="1" dirty="0">
                <a:solidFill>
                  <a:srgbClr val="57565A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РАСПРЕДЕЛЕНИЕ  ЕНП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8D779BC-8D12-49A2-B770-53B94CE10E79}"/>
              </a:ext>
            </a:extLst>
          </p:cNvPr>
          <p:cNvSpPr txBox="1"/>
          <p:nvPr/>
        </p:nvSpPr>
        <p:spPr>
          <a:xfrm>
            <a:off x="0" y="-4702"/>
            <a:ext cx="8566951" cy="76944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>
              <a:tabLst>
                <a:tab pos="278606" algn="l"/>
              </a:tabLst>
            </a:pPr>
            <a:r>
              <a:rPr lang="ru-RU" sz="2200" b="1" dirty="0">
                <a:solidFill>
                  <a:schemeClr val="bg1"/>
                </a:solidFill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ЭКОСИСТЕМА ЕНС</a:t>
            </a:r>
            <a:br>
              <a:rPr lang="ru-RU" sz="2200" b="1" dirty="0">
                <a:solidFill>
                  <a:schemeClr val="bg1"/>
                </a:solidFill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</a:br>
            <a:endParaRPr lang="ru-RU" sz="2200" dirty="0">
              <a:solidFill>
                <a:schemeClr val="bg1"/>
              </a:solidFill>
              <a:latin typeface="Segoe UI Light" panose="020B0502040204020203" pitchFamily="34" charset="0"/>
              <a:ea typeface="Segoe UI Symbol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908608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B7E319C4-A6EE-4079-A8AC-9AAB83309C39}"/>
              </a:ext>
            </a:extLst>
          </p:cNvPr>
          <p:cNvSpPr/>
          <p:nvPr/>
        </p:nvSpPr>
        <p:spPr>
          <a:xfrm>
            <a:off x="315098" y="1658131"/>
            <a:ext cx="6760808" cy="3906314"/>
          </a:xfrm>
          <a:prstGeom prst="roundRect">
            <a:avLst>
              <a:gd name="adj" fmla="val 2818"/>
            </a:avLst>
          </a:prstGeom>
          <a:solidFill>
            <a:schemeClr val="bg1">
              <a:alpha val="98000"/>
            </a:schemeClr>
          </a:solidFill>
          <a:ln>
            <a:noFill/>
          </a:ln>
          <a:effectLst>
            <a:outerShdw blurRad="685800" sx="102000" sy="102000" algn="ctr" rotWithShape="0">
              <a:prstClr val="black">
                <a:alpha val="13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6" dirty="0">
              <a:solidFill>
                <a:prstClr val="white"/>
              </a:solidFill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BEBE46D8-55F3-43BF-BCB1-74F40FCDFC8C}"/>
              </a:ext>
            </a:extLst>
          </p:cNvPr>
          <p:cNvSpPr/>
          <p:nvPr/>
        </p:nvSpPr>
        <p:spPr>
          <a:xfrm rot="10800000">
            <a:off x="-1" y="642937"/>
            <a:ext cx="9695714" cy="913856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6">
              <a:solidFill>
                <a:prstClr val="white"/>
              </a:solidFill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51A55428-D23F-4777-96FE-D91E0B26310D}"/>
              </a:ext>
            </a:extLst>
          </p:cNvPr>
          <p:cNvSpPr txBox="1">
            <a:spLocks/>
          </p:cNvSpPr>
          <p:nvPr/>
        </p:nvSpPr>
        <p:spPr>
          <a:xfrm>
            <a:off x="682026" y="642938"/>
            <a:ext cx="8863734" cy="100381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rgbClr val="CAD82A"/>
              </a:buClr>
              <a:tabLst>
                <a:tab pos="278606" algn="l"/>
              </a:tabLst>
            </a:pPr>
            <a:endParaRPr lang="ru-RU" sz="1138" dirty="0">
              <a:solidFill>
                <a:srgbClr val="57565A">
                  <a:lumMod val="75000"/>
                </a:srgbClr>
              </a:solidFill>
              <a:latin typeface="Roboto Condensed" panose="02000000000000000000" pitchFamily="2" charset="0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2960FBC0-980E-4FC2-83A7-C1B62E7B226B}"/>
              </a:ext>
            </a:extLst>
          </p:cNvPr>
          <p:cNvGrpSpPr/>
          <p:nvPr/>
        </p:nvGrpSpPr>
        <p:grpSpPr>
          <a:xfrm>
            <a:off x="7240573" y="2806272"/>
            <a:ext cx="2340260" cy="1506542"/>
            <a:chOff x="263352" y="2501897"/>
            <a:chExt cx="2880320" cy="1854206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D6B50274-4B14-468D-BDA0-A45A2799869D}"/>
                </a:ext>
              </a:extLst>
            </p:cNvPr>
            <p:cNvSpPr/>
            <p:nvPr/>
          </p:nvSpPr>
          <p:spPr>
            <a:xfrm>
              <a:off x="263352" y="2501897"/>
              <a:ext cx="2880320" cy="1854206"/>
            </a:xfrm>
            <a:prstGeom prst="roundRect">
              <a:avLst>
                <a:gd name="adj" fmla="val 3981"/>
              </a:avLst>
            </a:prstGeom>
            <a:gradFill>
              <a:gsLst>
                <a:gs pos="0">
                  <a:srgbClr val="00B0F0"/>
                </a:gs>
                <a:gs pos="74000">
                  <a:srgbClr val="002060"/>
                </a:gs>
                <a:gs pos="100000">
                  <a:srgbClr val="002060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16">
                <a:solidFill>
                  <a:prstClr val="white"/>
                </a:solidFill>
              </a:endParaRPr>
            </a:p>
          </p:txBody>
        </p: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59788A1C-D03C-4D57-9554-C48243C3B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20724" y="2660219"/>
              <a:ext cx="482986" cy="49521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8D03BE0-11E4-494C-8511-97A378772BCC}"/>
                </a:ext>
              </a:extLst>
            </p:cNvPr>
            <p:cNvSpPr txBox="1"/>
            <p:nvPr/>
          </p:nvSpPr>
          <p:spPr>
            <a:xfrm>
              <a:off x="1009937" y="2738468"/>
              <a:ext cx="1764196" cy="338713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r>
                <a:rPr lang="ru-RU" sz="894" dirty="0">
                  <a:solidFill>
                    <a:prstClr val="white"/>
                  </a:solidFill>
                  <a:latin typeface="Roboto Condensed" panose="02000000000000000000" pitchFamily="2" charset="0"/>
                </a:rPr>
                <a:t>ЕДИНЫЙ НАЛОГОВЫЙ СЧЕТ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109284A-F2FE-486C-BD0A-3EB6BEE5F3E6}"/>
                </a:ext>
              </a:extLst>
            </p:cNvPr>
            <p:cNvSpPr txBox="1"/>
            <p:nvPr/>
          </p:nvSpPr>
          <p:spPr>
            <a:xfrm>
              <a:off x="983432" y="3562522"/>
              <a:ext cx="1764196" cy="215524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r>
                <a:rPr lang="ru-RU" sz="1138" dirty="0">
                  <a:solidFill>
                    <a:prstClr val="white"/>
                  </a:solidFill>
                  <a:latin typeface="Roboto Condensed" panose="02000000000000000000" pitchFamily="2" charset="0"/>
                </a:rPr>
                <a:t>7729</a:t>
              </a:r>
              <a:r>
                <a:rPr lang="en-US" sz="1138" dirty="0">
                  <a:solidFill>
                    <a:prstClr val="white"/>
                  </a:solidFill>
                  <a:latin typeface="Roboto Condensed" panose="02000000000000000000" pitchFamily="2" charset="0"/>
                </a:rPr>
                <a:t> </a:t>
              </a:r>
              <a:r>
                <a:rPr lang="ru-RU" sz="1138" dirty="0">
                  <a:solidFill>
                    <a:prstClr val="white"/>
                  </a:solidFill>
                  <a:latin typeface="Roboto Condensed" panose="02000000000000000000" pitchFamily="2" charset="0"/>
                </a:rPr>
                <a:t>0904</a:t>
              </a:r>
              <a:r>
                <a:rPr lang="en-US" sz="1138" dirty="0">
                  <a:solidFill>
                    <a:prstClr val="white"/>
                  </a:solidFill>
                  <a:latin typeface="Roboto Condensed" panose="02000000000000000000" pitchFamily="2" charset="0"/>
                </a:rPr>
                <a:t> </a:t>
              </a:r>
              <a:r>
                <a:rPr lang="ru-RU" sz="1138" dirty="0">
                  <a:solidFill>
                    <a:prstClr val="white"/>
                  </a:solidFill>
                  <a:latin typeface="Roboto Condensed" panose="02000000000000000000" pitchFamily="2" charset="0"/>
                </a:rPr>
                <a:t>4683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84A6457-AB83-44DF-89A4-6B5C1D417EB2}"/>
                </a:ext>
              </a:extLst>
            </p:cNvPr>
            <p:cNvSpPr txBox="1"/>
            <p:nvPr/>
          </p:nvSpPr>
          <p:spPr>
            <a:xfrm>
              <a:off x="1009937" y="3501007"/>
              <a:ext cx="1764196" cy="61556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r>
                <a:rPr lang="ru-RU" sz="325" dirty="0">
                  <a:solidFill>
                    <a:prstClr val="white"/>
                  </a:solidFill>
                  <a:latin typeface="Roboto Condensed" panose="02000000000000000000" pitchFamily="2" charset="0"/>
                </a:rPr>
                <a:t>ИНН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AE3B2F9-1C9F-4C23-B4CA-E2701CD1890B}"/>
                </a:ext>
              </a:extLst>
            </p:cNvPr>
            <p:cNvSpPr txBox="1"/>
            <p:nvPr/>
          </p:nvSpPr>
          <p:spPr>
            <a:xfrm>
              <a:off x="1009937" y="4134279"/>
              <a:ext cx="1764196" cy="92412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r>
                <a:rPr lang="en-US" sz="488" dirty="0">
                  <a:solidFill>
                    <a:prstClr val="white"/>
                  </a:solidFill>
                  <a:latin typeface="Roboto Condensed" panose="02000000000000000000" pitchFamily="2" charset="0"/>
                </a:rPr>
                <a:t>TAX.GOV.RU</a:t>
              </a:r>
              <a:endParaRPr lang="ru-RU" sz="488" dirty="0">
                <a:solidFill>
                  <a:prstClr val="white"/>
                </a:solidFill>
                <a:latin typeface="Roboto Condensed" panose="02000000000000000000" pitchFamily="2" charset="0"/>
              </a:endParaRPr>
            </a:p>
          </p:txBody>
        </p: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0972424A-ABE4-451C-9D16-ACA9BB73E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r="50157"/>
            <a:stretch>
              <a:fillRect/>
            </a:stretch>
          </p:blipFill>
          <p:spPr>
            <a:xfrm>
              <a:off x="2619798" y="2946513"/>
              <a:ext cx="522225" cy="1009650"/>
            </a:xfrm>
            <a:custGeom>
              <a:avLst/>
              <a:gdLst>
                <a:gd name="connsiteX0" fmla="*/ 0 w 522225"/>
                <a:gd name="connsiteY0" fmla="*/ 0 h 1009650"/>
                <a:gd name="connsiteX1" fmla="*/ 522225 w 522225"/>
                <a:gd name="connsiteY1" fmla="*/ 0 h 1009650"/>
                <a:gd name="connsiteX2" fmla="*/ 522225 w 522225"/>
                <a:gd name="connsiteY2" fmla="*/ 1009650 h 1009650"/>
                <a:gd name="connsiteX3" fmla="*/ 0 w 522225"/>
                <a:gd name="connsiteY3" fmla="*/ 1009650 h 100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2225" h="1009650">
                  <a:moveTo>
                    <a:pt x="0" y="0"/>
                  </a:moveTo>
                  <a:lnTo>
                    <a:pt x="522225" y="0"/>
                  </a:lnTo>
                  <a:lnTo>
                    <a:pt x="522225" y="1009650"/>
                  </a:lnTo>
                  <a:lnTo>
                    <a:pt x="0" y="1009650"/>
                  </a:lnTo>
                  <a:close/>
                </a:path>
              </a:pathLst>
            </a:custGeom>
          </p:spPr>
        </p:pic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908BFB1D-C0FA-47E5-8D4C-6877575CEAA3}"/>
                </a:ext>
              </a:extLst>
            </p:cNvPr>
            <p:cNvSpPr/>
            <p:nvPr/>
          </p:nvSpPr>
          <p:spPr>
            <a:xfrm>
              <a:off x="3097953" y="2762926"/>
              <a:ext cx="45719" cy="1332148"/>
            </a:xfrm>
            <a:prstGeom prst="rect">
              <a:avLst/>
            </a:prstGeom>
            <a:solidFill>
              <a:srgbClr val="EF435A">
                <a:alpha val="57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16">
                <a:solidFill>
                  <a:prstClr val="white"/>
                </a:solidFill>
              </a:endParaRPr>
            </a:p>
          </p:txBody>
        </p:sp>
      </p:grpSp>
      <p:sp>
        <p:nvSpPr>
          <p:cNvPr id="29" name="Freeform: Shape 106">
            <a:extLst>
              <a:ext uri="{FF2B5EF4-FFF2-40B4-BE49-F238E27FC236}">
                <a16:creationId xmlns:a16="http://schemas.microsoft.com/office/drawing/2014/main" id="{D41FFDB2-C375-4832-B3A7-BBAD56B80A40}"/>
              </a:ext>
            </a:extLst>
          </p:cNvPr>
          <p:cNvSpPr/>
          <p:nvPr/>
        </p:nvSpPr>
        <p:spPr>
          <a:xfrm rot="16200000">
            <a:off x="4402126" y="3332793"/>
            <a:ext cx="4496205" cy="723690"/>
          </a:xfrm>
          <a:custGeom>
            <a:avLst/>
            <a:gdLst>
              <a:gd name="connsiteX0" fmla="*/ 0 w 8480612"/>
              <a:gd name="connsiteY0" fmla="*/ 0 h 923364"/>
              <a:gd name="connsiteX1" fmla="*/ 4195482 w 8480612"/>
              <a:gd name="connsiteY1" fmla="*/ 923364 h 923364"/>
              <a:gd name="connsiteX2" fmla="*/ 8480612 w 8480612"/>
              <a:gd name="connsiteY2" fmla="*/ 17929 h 923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480612" h="923364">
                <a:moveTo>
                  <a:pt x="0" y="0"/>
                </a:moveTo>
                <a:lnTo>
                  <a:pt x="4195482" y="923364"/>
                </a:lnTo>
                <a:lnTo>
                  <a:pt x="8480612" y="17929"/>
                </a:lnTo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6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7011" y="2009679"/>
            <a:ext cx="3356861" cy="74295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3" b="1" kern="800" spc="-1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1202" y="3996368"/>
            <a:ext cx="2183530" cy="63289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16" kern="800" spc="-11" dirty="0">
                <a:solidFill>
                  <a:schemeClr val="tx1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один</a:t>
            </a:r>
            <a:r>
              <a:rPr lang="ru-RU" sz="1716" dirty="0">
                <a:solidFill>
                  <a:schemeClr val="tx1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 </a:t>
            </a:r>
            <a:r>
              <a:rPr lang="ru-RU" sz="1716" kern="800" spc="-11" dirty="0">
                <a:solidFill>
                  <a:schemeClr val="tx1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налогоплательщик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618864" y="4100729"/>
            <a:ext cx="2034484" cy="49197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16" kern="800" spc="-11" dirty="0">
                <a:solidFill>
                  <a:schemeClr val="tx1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один налоговый орган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655357" y="3896537"/>
            <a:ext cx="2421218" cy="117405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16" kern="800" spc="-11" dirty="0">
                <a:solidFill>
                  <a:schemeClr val="tx1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единая сумма состояния расчетов с бюджетом</a:t>
            </a:r>
          </a:p>
        </p:txBody>
      </p:sp>
      <p:pic>
        <p:nvPicPr>
          <p:cNvPr id="31" name="Picture 2" descr="Картинки по запросу здание картинка png">
            <a:extLst>
              <a:ext uri="{FF2B5EF4-FFF2-40B4-BE49-F238E27FC236}">
                <a16:creationId xmlns:a16="http://schemas.microsoft.com/office/drawing/2014/main" id="{C490A162-602E-41C0-8308-7E10F3FD9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795" y="2338122"/>
            <a:ext cx="1765660" cy="171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778" b="35833" l="42865" r="57865"/>
                    </a14:imgEffect>
                  </a14:imgLayer>
                </a14:imgProps>
              </a:ext>
            </a:extLst>
          </a:blip>
          <a:srcRect l="42525" t="12400" r="41650" b="63866"/>
          <a:stretch/>
        </p:blipFill>
        <p:spPr>
          <a:xfrm>
            <a:off x="3206747" y="2950864"/>
            <a:ext cx="369324" cy="41293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37" y="2273947"/>
            <a:ext cx="2460133" cy="168519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88220" y="2631565"/>
            <a:ext cx="1780833" cy="1411405"/>
          </a:xfrm>
          <a:prstGeom prst="rect">
            <a:avLst/>
          </a:prstGeom>
        </p:spPr>
      </p:pic>
      <p:cxnSp>
        <p:nvCxnSpPr>
          <p:cNvPr id="34" name="Прямая соединительная линия 33"/>
          <p:cNvCxnSpPr/>
          <p:nvPr/>
        </p:nvCxnSpPr>
        <p:spPr>
          <a:xfrm>
            <a:off x="4558464" y="3370554"/>
            <a:ext cx="259552" cy="0"/>
          </a:xfrm>
          <a:prstGeom prst="line">
            <a:avLst/>
          </a:prstGeom>
          <a:ln w="698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4558464" y="3458313"/>
            <a:ext cx="259552" cy="0"/>
          </a:xfrm>
          <a:prstGeom prst="line">
            <a:avLst/>
          </a:prstGeom>
          <a:ln w="698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2320575" y="3370554"/>
            <a:ext cx="259552" cy="0"/>
          </a:xfrm>
          <a:prstGeom prst="line">
            <a:avLst/>
          </a:prstGeom>
          <a:ln w="698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2320575" y="3458313"/>
            <a:ext cx="259552" cy="0"/>
          </a:xfrm>
          <a:prstGeom prst="line">
            <a:avLst/>
          </a:prstGeom>
          <a:ln w="698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C8D779BC-8D12-49A2-B770-53B94CE10E79}"/>
              </a:ext>
            </a:extLst>
          </p:cNvPr>
          <p:cNvSpPr txBox="1"/>
          <p:nvPr/>
        </p:nvSpPr>
        <p:spPr>
          <a:xfrm>
            <a:off x="0" y="-16964"/>
            <a:ext cx="8584707" cy="46166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Результат внедрения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3381773458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EAD81F3-2284-48E6-8943-FFECA69BF35E}"/>
              </a:ext>
            </a:extLst>
          </p:cNvPr>
          <p:cNvSpPr/>
          <p:nvPr/>
        </p:nvSpPr>
        <p:spPr>
          <a:xfrm rot="10800000">
            <a:off x="-1" y="2893273"/>
            <a:ext cx="9906000" cy="1071454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6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7CBCE9-9C62-4B23-880A-F2517E3A1184}"/>
              </a:ext>
            </a:extLst>
          </p:cNvPr>
          <p:cNvSpPr txBox="1"/>
          <p:nvPr/>
        </p:nvSpPr>
        <p:spPr>
          <a:xfrm>
            <a:off x="2015080" y="3316437"/>
            <a:ext cx="5985913" cy="22512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spcAft>
                <a:spcPts val="488"/>
              </a:spcAft>
            </a:pPr>
            <a:r>
              <a:rPr lang="ru-RU" sz="1463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</a:rPr>
              <a:t>СПАСИБО ЗА ВНИМАНИЕ</a:t>
            </a: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C9C85CEE-19C0-424F-A77E-1C1A3D12BBCC}"/>
              </a:ext>
            </a:extLst>
          </p:cNvPr>
          <p:cNvGrpSpPr/>
          <p:nvPr/>
        </p:nvGrpSpPr>
        <p:grpSpPr>
          <a:xfrm>
            <a:off x="5445529" y="2675729"/>
            <a:ext cx="2340260" cy="1506542"/>
            <a:chOff x="8400256" y="2501897"/>
            <a:chExt cx="2880320" cy="1854206"/>
          </a:xfrm>
        </p:grpSpPr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CBA883B8-EEE5-4665-A891-22B2D44A49D4}"/>
                </a:ext>
              </a:extLst>
            </p:cNvPr>
            <p:cNvSpPr/>
            <p:nvPr/>
          </p:nvSpPr>
          <p:spPr>
            <a:xfrm>
              <a:off x="8400256" y="2501897"/>
              <a:ext cx="2880320" cy="1854206"/>
            </a:xfrm>
            <a:prstGeom prst="roundRect">
              <a:avLst>
                <a:gd name="adj" fmla="val 3981"/>
              </a:avLst>
            </a:prstGeom>
            <a:gradFill>
              <a:gsLst>
                <a:gs pos="0">
                  <a:srgbClr val="00B0F0"/>
                </a:gs>
                <a:gs pos="74000">
                  <a:srgbClr val="002060"/>
                </a:gs>
                <a:gs pos="100000">
                  <a:srgbClr val="002060"/>
                </a:gs>
              </a:gsLst>
              <a:lin ang="5400000" scaled="1"/>
            </a:gradFill>
            <a:ln>
              <a:noFill/>
            </a:ln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16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8B53822-88E7-4470-8AAA-F4C04FFAE038}"/>
                </a:ext>
              </a:extLst>
            </p:cNvPr>
            <p:cNvSpPr txBox="1"/>
            <p:nvPr/>
          </p:nvSpPr>
          <p:spPr>
            <a:xfrm>
              <a:off x="9146841" y="2738468"/>
              <a:ext cx="1764196" cy="338713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r>
                <a:rPr lang="ru-RU" sz="894" dirty="0">
                  <a:solidFill>
                    <a:schemeClr val="bg1"/>
                  </a:solidFill>
                  <a:latin typeface="Roboto Condensed" panose="02000000000000000000" pitchFamily="2" charset="0"/>
                </a:rPr>
                <a:t>ЕДИНЫЙ НАЛОГОВЫЙ СЧЕТ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A3CDFC1-9A1D-477D-A502-3A53063759D5}"/>
                </a:ext>
              </a:extLst>
            </p:cNvPr>
            <p:cNvSpPr txBox="1"/>
            <p:nvPr/>
          </p:nvSpPr>
          <p:spPr>
            <a:xfrm>
              <a:off x="9120336" y="3562522"/>
              <a:ext cx="1764196" cy="215524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r>
                <a:rPr lang="ru-RU" sz="1138" dirty="0">
                  <a:solidFill>
                    <a:schemeClr val="bg1"/>
                  </a:solidFill>
                  <a:latin typeface="Roboto Condensed" panose="02000000000000000000" pitchFamily="2" charset="0"/>
                </a:rPr>
                <a:t>7729</a:t>
              </a:r>
              <a:r>
                <a:rPr lang="en-US" sz="1138" dirty="0">
                  <a:solidFill>
                    <a:schemeClr val="bg1"/>
                  </a:solidFill>
                  <a:latin typeface="Roboto Condensed" panose="02000000000000000000" pitchFamily="2" charset="0"/>
                </a:rPr>
                <a:t> </a:t>
              </a:r>
              <a:r>
                <a:rPr lang="ru-RU" sz="1138" dirty="0">
                  <a:solidFill>
                    <a:schemeClr val="bg1"/>
                  </a:solidFill>
                  <a:latin typeface="Roboto Condensed" panose="02000000000000000000" pitchFamily="2" charset="0"/>
                </a:rPr>
                <a:t>0904</a:t>
              </a:r>
              <a:r>
                <a:rPr lang="en-US" sz="1138" dirty="0">
                  <a:solidFill>
                    <a:schemeClr val="bg1"/>
                  </a:solidFill>
                  <a:latin typeface="Roboto Condensed" panose="02000000000000000000" pitchFamily="2" charset="0"/>
                </a:rPr>
                <a:t> </a:t>
              </a:r>
              <a:r>
                <a:rPr lang="ru-RU" sz="1138" dirty="0">
                  <a:solidFill>
                    <a:schemeClr val="bg1"/>
                  </a:solidFill>
                  <a:latin typeface="Roboto Condensed" panose="02000000000000000000" pitchFamily="2" charset="0"/>
                </a:rPr>
                <a:t>4683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4D8E258-435D-430A-B8FB-7D722826687A}"/>
                </a:ext>
              </a:extLst>
            </p:cNvPr>
            <p:cNvSpPr txBox="1"/>
            <p:nvPr/>
          </p:nvSpPr>
          <p:spPr>
            <a:xfrm>
              <a:off x="9146841" y="3501007"/>
              <a:ext cx="1764196" cy="61556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r>
                <a:rPr lang="ru-RU" sz="325" dirty="0">
                  <a:solidFill>
                    <a:schemeClr val="bg1"/>
                  </a:solidFill>
                  <a:latin typeface="Roboto Condensed" panose="02000000000000000000" pitchFamily="2" charset="0"/>
                </a:rPr>
                <a:t>ИНН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EA1FF8C-F2A4-4F34-853B-2F7CEF35B71E}"/>
                </a:ext>
              </a:extLst>
            </p:cNvPr>
            <p:cNvSpPr txBox="1"/>
            <p:nvPr/>
          </p:nvSpPr>
          <p:spPr>
            <a:xfrm>
              <a:off x="9146841" y="4134279"/>
              <a:ext cx="1764196" cy="92412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r>
                <a:rPr lang="en-US" sz="488" dirty="0">
                  <a:solidFill>
                    <a:schemeClr val="bg1"/>
                  </a:solidFill>
                  <a:latin typeface="Roboto Condensed" panose="02000000000000000000" pitchFamily="2" charset="0"/>
                </a:rPr>
                <a:t>TAX.GOV.RU</a:t>
              </a:r>
              <a:endParaRPr lang="ru-RU" sz="488" dirty="0">
                <a:solidFill>
                  <a:schemeClr val="bg1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73803CE4-07FF-40DF-AF48-433D78E51786}"/>
                </a:ext>
              </a:extLst>
            </p:cNvPr>
            <p:cNvSpPr/>
            <p:nvPr/>
          </p:nvSpPr>
          <p:spPr>
            <a:xfrm>
              <a:off x="11234857" y="2762926"/>
              <a:ext cx="45719" cy="1332148"/>
            </a:xfrm>
            <a:prstGeom prst="rect">
              <a:avLst/>
            </a:prstGeom>
            <a:solidFill>
              <a:srgbClr val="EF435A">
                <a:alpha val="57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16"/>
            </a:p>
          </p:txBody>
        </p:sp>
      </p:grpSp>
    </p:spTree>
    <p:extLst>
      <p:ext uri="{BB962C8B-B14F-4D97-AF65-F5344CB8AC3E}">
        <p14:creationId xmlns:p14="http://schemas.microsoft.com/office/powerpoint/2010/main" val="98626504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agoe">
      <a:majorFont>
        <a:latin typeface="Segoe UI Light"/>
        <a:ea typeface=""/>
        <a:cs typeface=""/>
      </a:majorFont>
      <a:minorFont>
        <a:latin typeface="Segoe UI 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6266</TotalTime>
  <Words>456</Words>
  <Application>Microsoft Office PowerPoint</Application>
  <PresentationFormat>Лист A4 (210x297 мм)</PresentationFormat>
  <Paragraphs>143</Paragraphs>
  <Slides>7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5" baseType="lpstr">
      <vt:lpstr>Arial</vt:lpstr>
      <vt:lpstr>Arial Narrow</vt:lpstr>
      <vt:lpstr>Calibri</vt:lpstr>
      <vt:lpstr>Roboto Condensed</vt:lpstr>
      <vt:lpstr>Segoe UI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Сизых Ольга Викторовна</cp:lastModifiedBy>
  <cp:revision>386</cp:revision>
  <cp:lastPrinted>2022-04-26T08:19:48Z</cp:lastPrinted>
  <dcterms:modified xsi:type="dcterms:W3CDTF">2022-05-18T11:17:20Z</dcterms:modified>
</cp:coreProperties>
</file>