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3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4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5.xml" ContentType="application/vnd.openxmlformats-officedocument.theme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6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theme/theme8.xml" ContentType="application/vnd.openxmlformats-officedocument.theme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  <p:sldMasterId id="2147483679" r:id="rId2"/>
    <p:sldMasterId id="2147483710" r:id="rId3"/>
    <p:sldMasterId id="2147483741" r:id="rId4"/>
    <p:sldMasterId id="2147483772" r:id="rId5"/>
    <p:sldMasterId id="2147483803" r:id="rId6"/>
    <p:sldMasterId id="2147483834" r:id="rId7"/>
    <p:sldMasterId id="2147483865" r:id="rId8"/>
    <p:sldMasterId id="2147483896" r:id="rId9"/>
  </p:sldMasterIdLst>
  <p:notesMasterIdLst>
    <p:notesMasterId r:id="rId49"/>
  </p:notesMasterIdLst>
  <p:sldIdLst>
    <p:sldId id="256" r:id="rId10"/>
    <p:sldId id="281" r:id="rId11"/>
    <p:sldId id="306" r:id="rId12"/>
    <p:sldId id="283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299" r:id="rId22"/>
    <p:sldId id="300" r:id="rId23"/>
    <p:sldId id="301" r:id="rId24"/>
    <p:sldId id="302" r:id="rId25"/>
    <p:sldId id="303" r:id="rId26"/>
    <p:sldId id="304" r:id="rId27"/>
    <p:sldId id="284" r:id="rId28"/>
    <p:sldId id="282" r:id="rId29"/>
    <p:sldId id="308" r:id="rId30"/>
    <p:sldId id="318" r:id="rId31"/>
    <p:sldId id="319" r:id="rId32"/>
    <p:sldId id="320" r:id="rId33"/>
    <p:sldId id="321" r:id="rId34"/>
    <p:sldId id="322" r:id="rId35"/>
    <p:sldId id="309" r:id="rId36"/>
    <p:sldId id="310" r:id="rId37"/>
    <p:sldId id="323" r:id="rId38"/>
    <p:sldId id="311" r:id="rId39"/>
    <p:sldId id="325" r:id="rId40"/>
    <p:sldId id="316" r:id="rId41"/>
    <p:sldId id="327" r:id="rId42"/>
    <p:sldId id="315" r:id="rId43"/>
    <p:sldId id="324" r:id="rId44"/>
    <p:sldId id="312" r:id="rId45"/>
    <p:sldId id="317" r:id="rId46"/>
    <p:sldId id="326" r:id="rId47"/>
    <p:sldId id="277" r:id="rId4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1pPr>
    <a:lvl2pPr marL="0" marR="0" indent="457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2pPr>
    <a:lvl3pPr marL="0" marR="0" indent="914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3pPr>
    <a:lvl4pPr marL="0" marR="0" indent="1371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4pPr>
    <a:lvl5pPr marL="0" marR="0" indent="18288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5pPr>
    <a:lvl6pPr marL="0" marR="0" indent="22860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6pPr>
    <a:lvl7pPr marL="0" marR="0" indent="2743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7pPr>
    <a:lvl8pPr marL="0" marR="0" indent="3200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8pPr>
    <a:lvl9pPr marL="0" marR="0" indent="3657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C0C0C0"/>
    <a:srgbClr val="E7F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6"/>
          </a:solidFill>
        </a:fill>
      </a:tcStyle>
    </a:wholeTbl>
    <a:band2H>
      <a:tcTxStyle/>
      <a:tcStyle>
        <a:tcBdr/>
        <a:fill>
          <a:solidFill>
            <a:srgbClr val="E6EAF3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762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564B8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564B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564B8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B8B8B8"/>
              </a:solidFill>
              <a:prstDash val="solid"/>
              <a:miter lim="400000"/>
            </a:ln>
          </a:left>
          <a:right>
            <a:ln w="254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B8B8B8"/>
              </a:solidFill>
              <a:prstDash val="solid"/>
              <a:miter lim="400000"/>
            </a:ln>
          </a:top>
          <a:bottom>
            <a:ln w="25400" cap="flat">
              <a:solidFill>
                <a:srgbClr val="B8B8B8"/>
              </a:solidFill>
              <a:prstDash val="solid"/>
              <a:miter lim="400000"/>
            </a:ln>
          </a:bottom>
          <a:insideH>
            <a:ln w="25400" cap="flat">
              <a:solidFill>
                <a:srgbClr val="B8B8B8"/>
              </a:solidFill>
              <a:prstDash val="solid"/>
              <a:miter lim="400000"/>
            </a:ln>
          </a:insideH>
          <a:insideV>
            <a:ln w="254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25400" cap="flat">
              <a:solidFill>
                <a:srgbClr val="606060"/>
              </a:solidFill>
              <a:prstDash val="solid"/>
              <a:miter lim="400000"/>
            </a:ln>
          </a:left>
          <a:right>
            <a:ln w="254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25400" cap="flat">
              <a:solidFill>
                <a:srgbClr val="606060"/>
              </a:solidFill>
              <a:prstDash val="solid"/>
              <a:miter lim="400000"/>
            </a:ln>
          </a:bottom>
          <a:insideH>
            <a:ln w="25400" cap="flat">
              <a:solidFill>
                <a:srgbClr val="606060"/>
              </a:solidFill>
              <a:prstDash val="solid"/>
              <a:miter lim="400000"/>
            </a:ln>
          </a:insideH>
          <a:insideV>
            <a:ln w="254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606060"/>
              </a:solidFill>
              <a:prstDash val="solid"/>
              <a:miter lim="400000"/>
            </a:ln>
          </a:left>
          <a:right>
            <a:ln w="25400" cap="flat">
              <a:solidFill>
                <a:srgbClr val="606060"/>
              </a:solidFill>
              <a:prstDash val="solid"/>
              <a:miter lim="400000"/>
            </a:ln>
          </a:right>
          <a:top>
            <a:ln w="50800" cap="flat">
              <a:solidFill>
                <a:srgbClr val="606060"/>
              </a:solidFill>
              <a:prstDash val="solid"/>
              <a:miter lim="400000"/>
            </a:ln>
          </a:top>
          <a:bottom>
            <a:ln w="25400" cap="flat">
              <a:solidFill>
                <a:srgbClr val="606060"/>
              </a:solidFill>
              <a:prstDash val="solid"/>
              <a:miter lim="400000"/>
            </a:ln>
          </a:bottom>
          <a:insideH>
            <a:ln w="25400" cap="flat">
              <a:solidFill>
                <a:srgbClr val="606060"/>
              </a:solidFill>
              <a:prstDash val="solid"/>
              <a:miter lim="400000"/>
            </a:ln>
          </a:insideH>
          <a:insideV>
            <a:ln w="254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25400" cap="flat">
              <a:solidFill>
                <a:srgbClr val="606060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25400" cap="flat">
              <a:solidFill>
                <a:srgbClr val="5D5D5D"/>
              </a:solidFill>
              <a:prstDash val="solid"/>
              <a:miter lim="400000"/>
            </a:ln>
          </a:left>
          <a:right>
            <a:ln w="25400" cap="flat">
              <a:solidFill>
                <a:srgbClr val="5D5D5D"/>
              </a:solidFill>
              <a:prstDash val="solid"/>
              <a:miter lim="400000"/>
            </a:ln>
          </a:right>
          <a:top>
            <a:ln w="25400" cap="flat">
              <a:solidFill>
                <a:srgbClr val="5D5D5D"/>
              </a:solidFill>
              <a:prstDash val="solid"/>
              <a:miter lim="400000"/>
            </a:ln>
          </a:top>
          <a:bottom>
            <a:ln w="25400" cap="flat">
              <a:solidFill>
                <a:srgbClr val="5D5D5D"/>
              </a:solidFill>
              <a:prstDash val="solid"/>
              <a:miter lim="400000"/>
            </a:ln>
          </a:bottom>
          <a:insideH>
            <a:ln w="25400" cap="flat">
              <a:solidFill>
                <a:srgbClr val="5D5D5D"/>
              </a:solidFill>
              <a:prstDash val="solid"/>
              <a:miter lim="400000"/>
            </a:ln>
          </a:insideH>
          <a:insideV>
            <a:ln w="254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25400" cap="flat">
              <a:solidFill>
                <a:srgbClr val="5D5D5D"/>
              </a:solidFill>
              <a:prstDash val="solid"/>
              <a:miter lim="400000"/>
            </a:ln>
          </a:left>
          <a:right>
            <a:ln w="25400" cap="flat">
              <a:solidFill>
                <a:srgbClr val="5D5D5D"/>
              </a:solidFill>
              <a:prstDash val="solid"/>
              <a:miter lim="400000"/>
            </a:ln>
          </a:right>
          <a:top>
            <a:ln w="25400" cap="flat">
              <a:solidFill>
                <a:srgbClr val="5D5D5D"/>
              </a:solidFill>
              <a:prstDash val="solid"/>
              <a:miter lim="400000"/>
            </a:ln>
          </a:top>
          <a:bottom>
            <a:ln w="25400" cap="flat">
              <a:solidFill>
                <a:srgbClr val="5D5D5D"/>
              </a:solidFill>
              <a:prstDash val="solid"/>
              <a:miter lim="400000"/>
            </a:ln>
          </a:bottom>
          <a:insideH>
            <a:ln w="25400" cap="flat">
              <a:solidFill>
                <a:srgbClr val="5D5D5D"/>
              </a:solidFill>
              <a:prstDash val="solid"/>
              <a:miter lim="400000"/>
            </a:ln>
          </a:insideH>
          <a:insideV>
            <a:ln w="254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25400" cap="flat">
              <a:solidFill>
                <a:srgbClr val="5D5D5D"/>
              </a:solidFill>
              <a:prstDash val="solid"/>
              <a:miter lim="400000"/>
            </a:ln>
          </a:left>
          <a:right>
            <a:ln w="25400" cap="flat">
              <a:solidFill>
                <a:srgbClr val="5D5D5D"/>
              </a:solidFill>
              <a:prstDash val="solid"/>
              <a:miter lim="400000"/>
            </a:ln>
          </a:right>
          <a:top>
            <a:ln w="25400" cap="flat">
              <a:solidFill>
                <a:srgbClr val="5D5D5D"/>
              </a:solidFill>
              <a:prstDash val="solid"/>
              <a:miter lim="400000"/>
            </a:ln>
          </a:top>
          <a:bottom>
            <a:ln w="25400" cap="flat">
              <a:solidFill>
                <a:srgbClr val="5D5D5D"/>
              </a:solidFill>
              <a:prstDash val="solid"/>
              <a:miter lim="400000"/>
            </a:ln>
          </a:bottom>
          <a:insideH>
            <a:ln w="25400" cap="flat">
              <a:solidFill>
                <a:srgbClr val="5D5D5D"/>
              </a:solidFill>
              <a:prstDash val="solid"/>
              <a:miter lim="400000"/>
            </a:ln>
          </a:insideH>
          <a:insideV>
            <a:ln w="254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A6AAA9"/>
              </a:solidFill>
              <a:prstDash val="solid"/>
              <a:miter lim="400000"/>
            </a:ln>
          </a:left>
          <a:right>
            <a:ln w="254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A6AAA9"/>
              </a:solidFill>
              <a:prstDash val="solid"/>
              <a:miter lim="400000"/>
            </a:ln>
          </a:top>
          <a:bottom>
            <a:ln w="25400" cap="flat">
              <a:solidFill>
                <a:srgbClr val="A6AAA9"/>
              </a:solidFill>
              <a:prstDash val="solid"/>
              <a:miter lim="400000"/>
            </a:ln>
          </a:bottom>
          <a:insideH>
            <a:ln w="25400" cap="flat">
              <a:solidFill>
                <a:srgbClr val="A6AAA9"/>
              </a:solidFill>
              <a:prstDash val="solid"/>
              <a:miter lim="400000"/>
            </a:ln>
          </a:insideH>
          <a:insideV>
            <a:ln w="254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A6AAA9"/>
              </a:solidFill>
              <a:prstDash val="solid"/>
              <a:miter lim="400000"/>
            </a:ln>
          </a:left>
          <a:right>
            <a:ln w="254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A6AAA9"/>
              </a:solidFill>
              <a:prstDash val="solid"/>
              <a:miter lim="400000"/>
            </a:ln>
          </a:top>
          <a:bottom>
            <a:ln w="25400" cap="flat">
              <a:solidFill>
                <a:srgbClr val="A6AAA9"/>
              </a:solidFill>
              <a:prstDash val="solid"/>
              <a:miter lim="400000"/>
            </a:ln>
          </a:bottom>
          <a:insideH>
            <a:ln w="25400" cap="flat">
              <a:solidFill>
                <a:srgbClr val="A6AAA9"/>
              </a:solidFill>
              <a:prstDash val="solid"/>
              <a:miter lim="400000"/>
            </a:ln>
          </a:insideH>
          <a:insideV>
            <a:ln w="254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A6AAA9"/>
              </a:solidFill>
              <a:prstDash val="solid"/>
              <a:miter lim="400000"/>
            </a:ln>
          </a:left>
          <a:right>
            <a:ln w="254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A6AAA9"/>
              </a:solidFill>
              <a:prstDash val="solid"/>
              <a:miter lim="400000"/>
            </a:ln>
          </a:top>
          <a:bottom>
            <a:ln w="25400" cap="flat">
              <a:solidFill>
                <a:srgbClr val="A6AAA9"/>
              </a:solidFill>
              <a:prstDash val="solid"/>
              <a:miter lim="400000"/>
            </a:ln>
          </a:bottom>
          <a:insideH>
            <a:ln w="25400" cap="flat">
              <a:solidFill>
                <a:srgbClr val="A6AAA9"/>
              </a:solidFill>
              <a:prstDash val="solid"/>
              <a:miter lim="400000"/>
            </a:ln>
          </a:insideH>
          <a:insideV>
            <a:ln w="254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A6AAA9"/>
              </a:solidFill>
              <a:prstDash val="solid"/>
              <a:miter lim="400000"/>
            </a:ln>
          </a:left>
          <a:right>
            <a:ln w="254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A6AAA9"/>
              </a:solidFill>
              <a:prstDash val="solid"/>
              <a:miter lim="400000"/>
            </a:ln>
          </a:top>
          <a:bottom>
            <a:ln w="25400" cap="flat">
              <a:solidFill>
                <a:srgbClr val="A6AAA9"/>
              </a:solidFill>
              <a:prstDash val="solid"/>
              <a:miter lim="400000"/>
            </a:ln>
          </a:bottom>
          <a:insideH>
            <a:ln w="25400" cap="flat">
              <a:solidFill>
                <a:srgbClr val="A6AAA9"/>
              </a:solidFill>
              <a:prstDash val="solid"/>
              <a:miter lim="400000"/>
            </a:ln>
          </a:insideH>
          <a:insideV>
            <a:ln w="254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13" autoAdjust="0"/>
    <p:restoredTop sz="94165" autoAdjust="0"/>
  </p:normalViewPr>
  <p:slideViewPr>
    <p:cSldViewPr snapToGrid="0">
      <p:cViewPr varScale="1">
        <p:scale>
          <a:sx n="59" d="100"/>
          <a:sy n="59" d="100"/>
        </p:scale>
        <p:origin x="438" y="10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slide" Target="slides/slide3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567975997275146"/>
          <c:y val="4.2584146344916848E-2"/>
          <c:w val="0.36406099407049008"/>
          <c:h val="0.9471404138844654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5EF-4549-8CA5-844958A3C838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5EF-4549-8CA5-844958A3C838}"/>
              </c:ext>
            </c:extLst>
          </c:dPt>
          <c:dPt>
            <c:idx val="2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5EF-4549-8CA5-844958A3C838}"/>
              </c:ext>
            </c:extLst>
          </c:dPt>
          <c:dPt>
            <c:idx val="3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5EF-4549-8CA5-844958A3C838}"/>
              </c:ext>
            </c:extLst>
          </c:dPt>
          <c:dLbls>
            <c:dLbl>
              <c:idx val="0"/>
              <c:layout>
                <c:manualLayout>
                  <c:x val="-0.12001983530684619"/>
                  <c:y val="9.809903015760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EF-4549-8CA5-844958A3C838}"/>
                </c:ext>
              </c:extLst>
            </c:dLbl>
            <c:dLbl>
              <c:idx val="1"/>
              <c:layout>
                <c:manualLayout>
                  <c:x val="6.9647522590210481E-2"/>
                  <c:y val="-0.187544036395014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5EF-4549-8CA5-844958A3C838}"/>
                </c:ext>
              </c:extLst>
            </c:dLbl>
            <c:dLbl>
              <c:idx val="2"/>
              <c:layout>
                <c:manualLayout>
                  <c:x val="7.952571913041423E-2"/>
                  <c:y val="7.63995128740337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5EF-4549-8CA5-844958A3C838}"/>
                </c:ext>
              </c:extLst>
            </c:dLbl>
            <c:dLbl>
              <c:idx val="3"/>
              <c:layout>
                <c:manualLayout>
                  <c:x val="6.1878894432089118E-2"/>
                  <c:y val="0.142268318162675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5EF-4549-8CA5-844958A3C8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5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Ошибки в КВО</c:v>
                </c:pt>
                <c:pt idx="1">
                  <c:v>Ошибки в № с/ф</c:v>
                </c:pt>
                <c:pt idx="2">
                  <c:v>Дробление общей суммы</c:v>
                </c:pt>
                <c:pt idx="3">
                  <c:v>Ошибки в № корректировочного с/ф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0.42</c:v>
                </c:pt>
                <c:pt idx="1">
                  <c:v>0.32</c:v>
                </c:pt>
                <c:pt idx="2">
                  <c:v>0.14000000000000001</c:v>
                </c:pt>
                <c:pt idx="3">
                  <c:v>0.12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5EF-4549-8CA5-844958A3C8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5734607601530727E-2"/>
          <c:y val="0.22803884331990559"/>
          <c:w val="0.24971482878352952"/>
          <c:h val="0.612691840235520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9" name="Shape 27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640247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4572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9144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13716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18288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2286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27432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32004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36576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5399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73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1033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7650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7650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2790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3852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43183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3044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3666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765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5399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7650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2030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2474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1099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2651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6922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5775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45539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3045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7589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5399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1081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539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539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5399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539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539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3539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0380469"/>
      </p:ext>
    </p:extLst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449800" y="730250"/>
            <a:ext cx="5257800" cy="1162367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730250"/>
            <a:ext cx="15468600" cy="11623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7194960"/>
      </p:ext>
    </p:extLst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Изображение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1139742"/>
      </p:ext>
    </p:extLst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Изображение"/>
          <p:cNvSpPr>
            <a:spLocks noGrp="1"/>
          </p:cNvSpPr>
          <p:nvPr>
            <p:ph type="pic" idx="21"/>
          </p:nvPr>
        </p:nvSpPr>
        <p:spPr>
          <a:xfrm>
            <a:off x="-3" y="3785660"/>
            <a:ext cx="24384004" cy="5600232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461338"/>
      </p:ext>
    </p:extLst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3257177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276272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9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13130381" y="4096446"/>
            <a:ext cx="3383281" cy="338328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0" name="Изображение"/>
          <p:cNvSpPr>
            <a:spLocks noGrp="1"/>
          </p:cNvSpPr>
          <p:nvPr>
            <p:ph type="pic" sz="quarter" idx="24"/>
          </p:nvPr>
        </p:nvSpPr>
        <p:spPr>
          <a:xfrm>
            <a:off x="18146396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2387971"/>
      </p:ext>
    </p:extLst>
  </p:cSld>
  <p:clrMapOvr>
    <a:masterClrMapping/>
  </p:clrMapOvr>
  <p:transition spd="med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304506" y="395096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9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937793" y="4355722"/>
            <a:ext cx="3581176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12958430"/>
      </p:ext>
    </p:extLst>
  </p:cSld>
  <p:clrMapOvr>
    <a:masterClrMapping/>
  </p:clrMapOvr>
  <p:transition spd="med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4042128" y="423903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729948" y="5114690"/>
            <a:ext cx="3581175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1633769"/>
      </p:ext>
    </p:extLst>
  </p:cSld>
  <p:clrMapOvr>
    <a:masterClrMapping/>
  </p:clrMapOvr>
  <p:transition spd="med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7508888" y="5642023"/>
            <a:ext cx="8667681" cy="506476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5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8307217"/>
      </p:ext>
    </p:extLst>
  </p:cSld>
  <p:clrMapOvr>
    <a:masterClrMapping/>
  </p:clrMapOvr>
  <p:transition spd="med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508682" y="4713459"/>
            <a:ext cx="8667681" cy="506476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1517768"/>
      </p:ext>
    </p:extLst>
  </p:cSld>
  <p:clrMapOvr>
    <a:masterClrMapping/>
  </p:clrMapOvr>
  <p:transition spd="med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046265" y="4408837"/>
            <a:ext cx="5268935" cy="746173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386383" y="6705859"/>
            <a:ext cx="2990373" cy="531434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182734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449800" y="730250"/>
            <a:ext cx="5257800" cy="1162367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730250"/>
            <a:ext cx="15468600" cy="11623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4437937"/>
      </p:ext>
    </p:extLst>
  </p:cSld>
  <p:clrMapOvr>
    <a:masterClrMapping/>
  </p:clrMapOvr>
  <p:transition spd="med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Happy_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5065762" y="4837860"/>
            <a:ext cx="3511551" cy="621443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8322846"/>
      </p:ext>
    </p:extLst>
  </p:cSld>
  <p:clrMapOvr>
    <a:masterClrMapping/>
  </p:clrMapOvr>
  <p:transition spd="med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mockup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95982" y="5077195"/>
            <a:ext cx="3602736" cy="6400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7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801705" y="5032500"/>
            <a:ext cx="3602737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8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9718292" y="5032500"/>
            <a:ext cx="3602736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66753971"/>
      </p:ext>
    </p:extLst>
  </p:cSld>
  <p:clrMapOvr>
    <a:masterClrMapping/>
  </p:clrMapOvr>
  <p:transition spd="med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creen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1474255" y="4266143"/>
            <a:ext cx="9974792" cy="563985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9658762"/>
      </p:ext>
    </p:extLst>
  </p:cSld>
  <p:clrMapOvr>
    <a:masterClrMapping/>
  </p:clrMapOvr>
  <p:transition spd="med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203691" y="5018342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5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2565319" y="4786860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9197912"/>
      </p:ext>
    </p:extLst>
  </p:cSld>
  <p:clrMapOvr>
    <a:masterClrMapping/>
  </p:clrMapOvr>
  <p:transition spd="med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677334" y="4575573"/>
            <a:ext cx="8348137" cy="5746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671733" y="7392345"/>
            <a:ext cx="2082803" cy="389522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39377038"/>
      </p:ext>
    </p:extLst>
  </p:cSld>
  <p:clrMapOvr>
    <a:masterClrMapping/>
  </p:clrMapOvr>
  <p:transition spd="med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,Tablet,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670881" y="5475773"/>
            <a:ext cx="7381704" cy="431480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416001" y="6875560"/>
            <a:ext cx="5322915" cy="362435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4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7016815" y="8462354"/>
            <a:ext cx="1396543" cy="261809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9685377"/>
      </p:ext>
    </p:extLst>
  </p:cSld>
  <p:clrMapOvr>
    <a:masterClrMapping/>
  </p:clrMapOvr>
  <p:transition spd="med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2464818" y="567765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8448622" y="-6942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6103078"/>
      </p:ext>
    </p:extLst>
  </p:cSld>
  <p:clrMapOvr>
    <a:masterClrMapping/>
  </p:clrMapOvr>
  <p:transition spd="med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870263" y="5389740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2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9835116" y="-354532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5912613"/>
      </p:ext>
    </p:extLst>
  </p:cSld>
  <p:clrMapOvr>
    <a:masterClrMapping/>
  </p:clrMapOvr>
  <p:transition spd="med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61" name="Изображение"/>
          <p:cNvSpPr>
            <a:spLocks noGrp="1"/>
          </p:cNvSpPr>
          <p:nvPr>
            <p:ph type="pic" idx="21"/>
          </p:nvPr>
        </p:nvSpPr>
        <p:spPr>
          <a:xfrm>
            <a:off x="127000" y="71437"/>
            <a:ext cx="24130001" cy="1357312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6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9833" y="12018962"/>
            <a:ext cx="5630334" cy="536576"/>
          </a:xfrm>
          <a:prstGeom prst="rect">
            <a:avLst/>
          </a:prstGeom>
        </p:spPr>
        <p:txBody>
          <a:bodyPr wrap="square"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2325361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Изображение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7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43250" y="2292780"/>
            <a:ext cx="18097501" cy="4725460"/>
          </a:xfrm>
          <a:prstGeom prst="rect">
            <a:avLst/>
          </a:prstGeom>
        </p:spPr>
        <p:txBody>
          <a:bodyPr lIns="90487" tIns="90487" rIns="90487" bIns="90487"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27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43250" y="7200470"/>
            <a:ext cx="18097501" cy="3277030"/>
          </a:xfrm>
          <a:prstGeom prst="rect">
            <a:avLst/>
          </a:prstGeom>
        </p:spPr>
        <p:txBody>
          <a:bodyPr lIns="90487" tIns="90487" rIns="90487" bIns="90487"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084704" y="12744747"/>
            <a:ext cx="513359" cy="536576"/>
          </a:xfrm>
          <a:prstGeom prst="rect">
            <a:avLst/>
          </a:prstGeom>
        </p:spPr>
        <p:txBody>
          <a:bodyPr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034558"/>
      </p:ext>
    </p:extLst>
  </p:cSld>
  <p:clrMapOvr>
    <a:masterClrMapping/>
  </p:clrMapOvr>
  <p:transition spd="med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7175057"/>
      </p:ext>
    </p:extLst>
  </p:cSld>
  <p:clrMapOvr>
    <a:masterClrMapping/>
  </p:clrMapOvr>
  <p:transition spd="med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2653789"/>
      </p:ext>
    </p:extLst>
  </p:cSld>
  <p:clrMapOvr>
    <a:masterClrMapping/>
  </p:clrMapOvr>
  <p:transition spd="med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3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7364964"/>
      </p:ext>
    </p:extLst>
  </p:cSld>
  <p:clrMapOvr>
    <a:masterClrMapping/>
  </p:clrMapOvr>
  <p:transition spd="med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3369470"/>
      </p:ext>
    </p:extLst>
  </p:cSld>
  <p:clrMapOvr>
    <a:masterClrMapping/>
  </p:clrMapOvr>
  <p:transition spd="med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4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4358020"/>
      </p:ext>
    </p:extLst>
  </p:cSld>
  <p:clrMapOvr>
    <a:masterClrMapping/>
  </p:clrMapOvr>
  <p:transition spd="med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9092314"/>
      </p:ext>
    </p:extLst>
  </p:cSld>
  <p:clrMapOvr>
    <a:masterClrMapping/>
  </p:clrMapOvr>
  <p:transition spd="med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6204346"/>
      </p:ext>
    </p:extLst>
  </p:cSld>
  <p:clrMapOvr>
    <a:masterClrMapping/>
  </p:clrMapOvr>
  <p:transition spd="med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4248331"/>
      </p:ext>
    </p:extLst>
  </p:cSld>
  <p:clrMapOvr>
    <a:masterClrMapping/>
  </p:clrMapOvr>
  <p:transition spd="med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436313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Изображение"/>
          <p:cNvSpPr>
            <a:spLocks noGrp="1"/>
          </p:cNvSpPr>
          <p:nvPr>
            <p:ph type="pic" idx="21"/>
          </p:nvPr>
        </p:nvSpPr>
        <p:spPr>
          <a:xfrm>
            <a:off x="-3" y="3785660"/>
            <a:ext cx="24384004" cy="5600232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2056555"/>
      </p:ext>
    </p:extLst>
  </p:cSld>
  <p:clrMapOvr>
    <a:masterClrMapping/>
  </p:clrMapOvr>
  <p:transition spd="med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449800" y="730250"/>
            <a:ext cx="5257800" cy="1162367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730250"/>
            <a:ext cx="15468600" cy="11623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7355894"/>
      </p:ext>
    </p:extLst>
  </p:cSld>
  <p:clrMapOvr>
    <a:masterClrMapping/>
  </p:clrMapOvr>
  <p:transition spd="med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Изображение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0970105"/>
      </p:ext>
    </p:extLst>
  </p:cSld>
  <p:clrMapOvr>
    <a:masterClrMapping/>
  </p:clrMapOvr>
  <p:transition spd="med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Изображение"/>
          <p:cNvSpPr>
            <a:spLocks noGrp="1"/>
          </p:cNvSpPr>
          <p:nvPr>
            <p:ph type="pic" idx="21"/>
          </p:nvPr>
        </p:nvSpPr>
        <p:spPr>
          <a:xfrm>
            <a:off x="-3" y="3785660"/>
            <a:ext cx="24384004" cy="5600232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22712"/>
      </p:ext>
    </p:extLst>
  </p:cSld>
  <p:clrMapOvr>
    <a:masterClrMapping/>
  </p:clrMapOvr>
  <p:transition spd="med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3257177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276272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9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13130381" y="4096446"/>
            <a:ext cx="3383281" cy="338328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0" name="Изображение"/>
          <p:cNvSpPr>
            <a:spLocks noGrp="1"/>
          </p:cNvSpPr>
          <p:nvPr>
            <p:ph type="pic" sz="quarter" idx="24"/>
          </p:nvPr>
        </p:nvSpPr>
        <p:spPr>
          <a:xfrm>
            <a:off x="18146396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9926932"/>
      </p:ext>
    </p:extLst>
  </p:cSld>
  <p:clrMapOvr>
    <a:masterClrMapping/>
  </p:clrMapOvr>
  <p:transition spd="med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304506" y="395096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9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937793" y="4355722"/>
            <a:ext cx="3581176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1115903"/>
      </p:ext>
    </p:extLst>
  </p:cSld>
  <p:clrMapOvr>
    <a:masterClrMapping/>
  </p:clrMapOvr>
  <p:transition spd="med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4042128" y="423903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729948" y="5114690"/>
            <a:ext cx="3581175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11587478"/>
      </p:ext>
    </p:extLst>
  </p:cSld>
  <p:clrMapOvr>
    <a:masterClrMapping/>
  </p:clrMapOvr>
  <p:transition spd="med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7508888" y="5642023"/>
            <a:ext cx="8667681" cy="506476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5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5005627"/>
      </p:ext>
    </p:extLst>
  </p:cSld>
  <p:clrMapOvr>
    <a:masterClrMapping/>
  </p:clrMapOvr>
  <p:transition spd="med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508682" y="4713459"/>
            <a:ext cx="8667681" cy="506476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54130773"/>
      </p:ext>
    </p:extLst>
  </p:cSld>
  <p:clrMapOvr>
    <a:masterClrMapping/>
  </p:clrMapOvr>
  <p:transition spd="med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046265" y="4408837"/>
            <a:ext cx="5268935" cy="746173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386383" y="6705859"/>
            <a:ext cx="2990373" cy="531434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01986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3257177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276272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9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13130381" y="4096446"/>
            <a:ext cx="3383281" cy="338328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0" name="Изображение"/>
          <p:cNvSpPr>
            <a:spLocks noGrp="1"/>
          </p:cNvSpPr>
          <p:nvPr>
            <p:ph type="pic" sz="quarter" idx="24"/>
          </p:nvPr>
        </p:nvSpPr>
        <p:spPr>
          <a:xfrm>
            <a:off x="18146396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98912851"/>
      </p:ext>
    </p:extLst>
  </p:cSld>
  <p:clrMapOvr>
    <a:masterClrMapping/>
  </p:clrMapOvr>
  <p:transition spd="med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Happy_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5065762" y="4837860"/>
            <a:ext cx="3511551" cy="621443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9898778"/>
      </p:ext>
    </p:extLst>
  </p:cSld>
  <p:clrMapOvr>
    <a:masterClrMapping/>
  </p:clrMapOvr>
  <p:transition spd="med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mockup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95982" y="5077195"/>
            <a:ext cx="3602736" cy="6400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7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801705" y="5032500"/>
            <a:ext cx="3602737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8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9718292" y="5032500"/>
            <a:ext cx="3602736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3248972"/>
      </p:ext>
    </p:extLst>
  </p:cSld>
  <p:clrMapOvr>
    <a:masterClrMapping/>
  </p:clrMapOvr>
  <p:transition spd="med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creen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1474255" y="4266143"/>
            <a:ext cx="9974792" cy="563985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37941880"/>
      </p:ext>
    </p:extLst>
  </p:cSld>
  <p:clrMapOvr>
    <a:masterClrMapping/>
  </p:clrMapOvr>
  <p:transition spd="med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203691" y="5018342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5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2565319" y="4786860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10083299"/>
      </p:ext>
    </p:extLst>
  </p:cSld>
  <p:clrMapOvr>
    <a:masterClrMapping/>
  </p:clrMapOvr>
  <p:transition spd="med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677334" y="4575573"/>
            <a:ext cx="8348137" cy="5746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671733" y="7392345"/>
            <a:ext cx="2082803" cy="389522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1171155"/>
      </p:ext>
    </p:extLst>
  </p:cSld>
  <p:clrMapOvr>
    <a:masterClrMapping/>
  </p:clrMapOvr>
  <p:transition spd="med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,Tablet,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670881" y="5475773"/>
            <a:ext cx="7381704" cy="431480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416001" y="6875560"/>
            <a:ext cx="5322915" cy="362435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4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7016815" y="8462354"/>
            <a:ext cx="1396543" cy="261809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87884"/>
      </p:ext>
    </p:extLst>
  </p:cSld>
  <p:clrMapOvr>
    <a:masterClrMapping/>
  </p:clrMapOvr>
  <p:transition spd="med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2464818" y="567765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8448622" y="-6942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4474086"/>
      </p:ext>
    </p:extLst>
  </p:cSld>
  <p:clrMapOvr>
    <a:masterClrMapping/>
  </p:clrMapOvr>
  <p:transition spd="med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870263" y="5389740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2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9835116" y="-354532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9729595"/>
      </p:ext>
    </p:extLst>
  </p:cSld>
  <p:clrMapOvr>
    <a:masterClrMapping/>
  </p:clrMapOvr>
  <p:transition spd="med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61" name="Изображение"/>
          <p:cNvSpPr>
            <a:spLocks noGrp="1"/>
          </p:cNvSpPr>
          <p:nvPr>
            <p:ph type="pic" idx="21"/>
          </p:nvPr>
        </p:nvSpPr>
        <p:spPr>
          <a:xfrm>
            <a:off x="127000" y="71437"/>
            <a:ext cx="24130001" cy="1357312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6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9833" y="12018962"/>
            <a:ext cx="5630334" cy="536576"/>
          </a:xfrm>
          <a:prstGeom prst="rect">
            <a:avLst/>
          </a:prstGeom>
        </p:spPr>
        <p:txBody>
          <a:bodyPr wrap="square"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8086775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304506" y="395096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9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937793" y="4355722"/>
            <a:ext cx="3581176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7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43250" y="2292780"/>
            <a:ext cx="18097501" cy="4725460"/>
          </a:xfrm>
          <a:prstGeom prst="rect">
            <a:avLst/>
          </a:prstGeom>
        </p:spPr>
        <p:txBody>
          <a:bodyPr lIns="90487" tIns="90487" rIns="90487" bIns="90487"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27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43250" y="7200470"/>
            <a:ext cx="18097501" cy="3277030"/>
          </a:xfrm>
          <a:prstGeom prst="rect">
            <a:avLst/>
          </a:prstGeom>
        </p:spPr>
        <p:txBody>
          <a:bodyPr lIns="90487" tIns="90487" rIns="90487" bIns="90487"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084704" y="12744747"/>
            <a:ext cx="513359" cy="536576"/>
          </a:xfrm>
          <a:prstGeom prst="rect">
            <a:avLst/>
          </a:prstGeom>
        </p:spPr>
        <p:txBody>
          <a:bodyPr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2109882"/>
      </p:ext>
    </p:extLst>
  </p:cSld>
  <p:clrMapOvr>
    <a:masterClrMapping/>
  </p:clrMapOvr>
  <p:transition spd="med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37912100"/>
      </p:ext>
    </p:extLst>
  </p:cSld>
  <p:clrMapOvr>
    <a:masterClrMapping/>
  </p:clrMapOvr>
  <p:transition spd="med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9456791"/>
      </p:ext>
    </p:extLst>
  </p:cSld>
  <p:clrMapOvr>
    <a:masterClrMapping/>
  </p:clrMapOvr>
  <p:transition spd="med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3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017293"/>
      </p:ext>
    </p:extLst>
  </p:cSld>
  <p:clrMapOvr>
    <a:masterClrMapping/>
  </p:clrMapOvr>
  <p:transition spd="med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1890996"/>
      </p:ext>
    </p:extLst>
  </p:cSld>
  <p:clrMapOvr>
    <a:masterClrMapping/>
  </p:clrMapOvr>
  <p:transition spd="med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4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73675884"/>
      </p:ext>
    </p:extLst>
  </p:cSld>
  <p:clrMapOvr>
    <a:masterClrMapping/>
  </p:clrMapOvr>
  <p:transition spd="med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119671"/>
      </p:ext>
    </p:extLst>
  </p:cSld>
  <p:clrMapOvr>
    <a:masterClrMapping/>
  </p:clrMapOvr>
  <p:transition spd="med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0428876"/>
      </p:ext>
    </p:extLst>
  </p:cSld>
  <p:clrMapOvr>
    <a:masterClrMapping/>
  </p:clrMapOvr>
  <p:transition spd="med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23736503"/>
      </p:ext>
    </p:extLst>
  </p:cSld>
  <p:clrMapOvr>
    <a:masterClrMapping/>
  </p:clrMapOvr>
  <p:transition spd="med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8130102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4042128" y="423903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729948" y="5114690"/>
            <a:ext cx="3581175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57814516"/>
      </p:ext>
    </p:extLst>
  </p:cSld>
  <p:clrMapOvr>
    <a:masterClrMapping/>
  </p:clrMapOvr>
  <p:transition spd="med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449800" y="730250"/>
            <a:ext cx="5257800" cy="1162367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730250"/>
            <a:ext cx="15468600" cy="11623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6352646"/>
      </p:ext>
    </p:extLst>
  </p:cSld>
  <p:clrMapOvr>
    <a:masterClrMapping/>
  </p:clrMapOvr>
  <p:transition spd="med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Изображение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41195774"/>
      </p:ext>
    </p:extLst>
  </p:cSld>
  <p:clrMapOvr>
    <a:masterClrMapping/>
  </p:clrMapOvr>
  <p:transition spd="med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Изображение"/>
          <p:cNvSpPr>
            <a:spLocks noGrp="1"/>
          </p:cNvSpPr>
          <p:nvPr>
            <p:ph type="pic" idx="21"/>
          </p:nvPr>
        </p:nvSpPr>
        <p:spPr>
          <a:xfrm>
            <a:off x="-3" y="3785660"/>
            <a:ext cx="24384004" cy="5600232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601191"/>
      </p:ext>
    </p:extLst>
  </p:cSld>
  <p:clrMapOvr>
    <a:masterClrMapping/>
  </p:clrMapOvr>
  <p:transition spd="med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3257177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276272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9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13130381" y="4096446"/>
            <a:ext cx="3383281" cy="338328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0" name="Изображение"/>
          <p:cNvSpPr>
            <a:spLocks noGrp="1"/>
          </p:cNvSpPr>
          <p:nvPr>
            <p:ph type="pic" sz="quarter" idx="24"/>
          </p:nvPr>
        </p:nvSpPr>
        <p:spPr>
          <a:xfrm>
            <a:off x="18146396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80225386"/>
      </p:ext>
    </p:extLst>
  </p:cSld>
  <p:clrMapOvr>
    <a:masterClrMapping/>
  </p:clrMapOvr>
  <p:transition spd="med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304506" y="395096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9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937793" y="4355722"/>
            <a:ext cx="3581176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3845627"/>
      </p:ext>
    </p:extLst>
  </p:cSld>
  <p:clrMapOvr>
    <a:masterClrMapping/>
  </p:clrMapOvr>
  <p:transition spd="med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4042128" y="423903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729948" y="5114690"/>
            <a:ext cx="3581175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9524711"/>
      </p:ext>
    </p:extLst>
  </p:cSld>
  <p:clrMapOvr>
    <a:masterClrMapping/>
  </p:clrMapOvr>
  <p:transition spd="med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7508888" y="5642023"/>
            <a:ext cx="8667681" cy="506476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5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9466106"/>
      </p:ext>
    </p:extLst>
  </p:cSld>
  <p:clrMapOvr>
    <a:masterClrMapping/>
  </p:clrMapOvr>
  <p:transition spd="med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508682" y="4713459"/>
            <a:ext cx="8667681" cy="506476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8072056"/>
      </p:ext>
    </p:extLst>
  </p:cSld>
  <p:clrMapOvr>
    <a:masterClrMapping/>
  </p:clrMapOvr>
  <p:transition spd="med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046265" y="4408837"/>
            <a:ext cx="5268935" cy="746173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386383" y="6705859"/>
            <a:ext cx="2990373" cy="531434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4336201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7508888" y="5642023"/>
            <a:ext cx="8667681" cy="506476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5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4600226"/>
      </p:ext>
    </p:extLst>
  </p:cSld>
  <p:clrMapOvr>
    <a:masterClrMapping/>
  </p:clrMapOvr>
  <p:transition spd="med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Happy_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5065762" y="4837860"/>
            <a:ext cx="3511551" cy="621443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1425966"/>
      </p:ext>
    </p:extLst>
  </p:cSld>
  <p:clrMapOvr>
    <a:masterClrMapping/>
  </p:clrMapOvr>
  <p:transition spd="med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mockup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95982" y="5077195"/>
            <a:ext cx="3602736" cy="6400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7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801705" y="5032500"/>
            <a:ext cx="3602737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8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9718292" y="5032500"/>
            <a:ext cx="3602736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60543251"/>
      </p:ext>
    </p:extLst>
  </p:cSld>
  <p:clrMapOvr>
    <a:masterClrMapping/>
  </p:clrMapOvr>
  <p:transition spd="med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creen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1474255" y="4266143"/>
            <a:ext cx="9974792" cy="563985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349735"/>
      </p:ext>
    </p:extLst>
  </p:cSld>
  <p:clrMapOvr>
    <a:masterClrMapping/>
  </p:clrMapOvr>
  <p:transition spd="med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203691" y="5018342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5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2565319" y="4786860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111913"/>
      </p:ext>
    </p:extLst>
  </p:cSld>
  <p:clrMapOvr>
    <a:masterClrMapping/>
  </p:clrMapOvr>
  <p:transition spd="med"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677334" y="4575573"/>
            <a:ext cx="8348137" cy="5746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671733" y="7392345"/>
            <a:ext cx="2082803" cy="389522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0206485"/>
      </p:ext>
    </p:extLst>
  </p:cSld>
  <p:clrMapOvr>
    <a:masterClrMapping/>
  </p:clrMapOvr>
  <p:transition spd="med"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,Tablet,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670881" y="5475773"/>
            <a:ext cx="7381704" cy="431480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416001" y="6875560"/>
            <a:ext cx="5322915" cy="362435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4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7016815" y="8462354"/>
            <a:ext cx="1396543" cy="261809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2252797"/>
      </p:ext>
    </p:extLst>
  </p:cSld>
  <p:clrMapOvr>
    <a:masterClrMapping/>
  </p:clrMapOvr>
  <p:transition spd="med"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2464818" y="567765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8448622" y="-6942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5876568"/>
      </p:ext>
    </p:extLst>
  </p:cSld>
  <p:clrMapOvr>
    <a:masterClrMapping/>
  </p:clrMapOvr>
  <p:transition spd="med"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870263" y="5389740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2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9835116" y="-354532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6348021"/>
      </p:ext>
    </p:extLst>
  </p:cSld>
  <p:clrMapOvr>
    <a:masterClrMapping/>
  </p:clrMapOvr>
  <p:transition spd="med"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61" name="Изображение"/>
          <p:cNvSpPr>
            <a:spLocks noGrp="1"/>
          </p:cNvSpPr>
          <p:nvPr>
            <p:ph type="pic" idx="21"/>
          </p:nvPr>
        </p:nvSpPr>
        <p:spPr>
          <a:xfrm>
            <a:off x="127000" y="71437"/>
            <a:ext cx="24130001" cy="1357312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6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9833" y="12018962"/>
            <a:ext cx="5630334" cy="536576"/>
          </a:xfrm>
          <a:prstGeom prst="rect">
            <a:avLst/>
          </a:prstGeom>
        </p:spPr>
        <p:txBody>
          <a:bodyPr wrap="square"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92818528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508682" y="4713459"/>
            <a:ext cx="8667681" cy="506476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7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43250" y="2292780"/>
            <a:ext cx="18097501" cy="4725460"/>
          </a:xfrm>
          <a:prstGeom prst="rect">
            <a:avLst/>
          </a:prstGeom>
        </p:spPr>
        <p:txBody>
          <a:bodyPr lIns="90487" tIns="90487" rIns="90487" bIns="90487"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27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43250" y="7200470"/>
            <a:ext cx="18097501" cy="3277030"/>
          </a:xfrm>
          <a:prstGeom prst="rect">
            <a:avLst/>
          </a:prstGeom>
        </p:spPr>
        <p:txBody>
          <a:bodyPr lIns="90487" tIns="90487" rIns="90487" bIns="90487"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084704" y="12744747"/>
            <a:ext cx="513359" cy="536576"/>
          </a:xfrm>
          <a:prstGeom prst="rect">
            <a:avLst/>
          </a:prstGeom>
        </p:spPr>
        <p:txBody>
          <a:bodyPr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756340"/>
      </p:ext>
    </p:extLst>
  </p:cSld>
  <p:clrMapOvr>
    <a:masterClrMapping/>
  </p:clrMapOvr>
  <p:transition spd="med"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6843164"/>
      </p:ext>
    </p:extLst>
  </p:cSld>
  <p:clrMapOvr>
    <a:masterClrMapping/>
  </p:clrMapOvr>
  <p:transition spd="med"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8836394"/>
      </p:ext>
    </p:extLst>
  </p:cSld>
  <p:clrMapOvr>
    <a:masterClrMapping/>
  </p:clrMapOvr>
  <p:transition spd="med"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3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29066341"/>
      </p:ext>
    </p:extLst>
  </p:cSld>
  <p:clrMapOvr>
    <a:masterClrMapping/>
  </p:clrMapOvr>
  <p:transition spd="med"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2999006"/>
      </p:ext>
    </p:extLst>
  </p:cSld>
  <p:clrMapOvr>
    <a:masterClrMapping/>
  </p:clrMapOvr>
  <p:transition spd="med"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4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2417705"/>
      </p:ext>
    </p:extLst>
  </p:cSld>
  <p:clrMapOvr>
    <a:masterClrMapping/>
  </p:clrMapOvr>
  <p:transition spd="med"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921825"/>
      </p:ext>
    </p:extLst>
  </p:cSld>
  <p:clrMapOvr>
    <a:masterClrMapping/>
  </p:clrMapOvr>
  <p:transition spd="med"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9972356"/>
      </p:ext>
    </p:extLst>
  </p:cSld>
  <p:clrMapOvr>
    <a:masterClrMapping/>
  </p:clrMapOvr>
  <p:transition spd="med"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3222974"/>
      </p:ext>
    </p:extLst>
  </p:cSld>
  <p:clrMapOvr>
    <a:masterClrMapping/>
  </p:clrMapOvr>
  <p:transition spd="med"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4483781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046265" y="4408837"/>
            <a:ext cx="5268935" cy="746173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386383" y="6705859"/>
            <a:ext cx="2990373" cy="531434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8924436"/>
      </p:ext>
    </p:extLst>
  </p:cSld>
  <p:clrMapOvr>
    <a:masterClrMapping/>
  </p:clrMapOvr>
  <p:transition spd="med"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449800" y="730250"/>
            <a:ext cx="5257800" cy="1162367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730250"/>
            <a:ext cx="15468600" cy="11623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5073667"/>
      </p:ext>
    </p:extLst>
  </p:cSld>
  <p:clrMapOvr>
    <a:masterClrMapping/>
  </p:clrMapOvr>
  <p:transition spd="med"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Изображение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8606648"/>
      </p:ext>
    </p:extLst>
  </p:cSld>
  <p:clrMapOvr>
    <a:masterClrMapping/>
  </p:clrMapOvr>
  <p:transition spd="med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Изображение"/>
          <p:cNvSpPr>
            <a:spLocks noGrp="1"/>
          </p:cNvSpPr>
          <p:nvPr>
            <p:ph type="pic" idx="21"/>
          </p:nvPr>
        </p:nvSpPr>
        <p:spPr>
          <a:xfrm>
            <a:off x="-3" y="3785660"/>
            <a:ext cx="24384004" cy="5600232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3007799"/>
      </p:ext>
    </p:extLst>
  </p:cSld>
  <p:clrMapOvr>
    <a:masterClrMapping/>
  </p:clrMapOvr>
  <p:transition spd="med"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3257177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276272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9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13130381" y="4096446"/>
            <a:ext cx="3383281" cy="338328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0" name="Изображение"/>
          <p:cNvSpPr>
            <a:spLocks noGrp="1"/>
          </p:cNvSpPr>
          <p:nvPr>
            <p:ph type="pic" sz="quarter" idx="24"/>
          </p:nvPr>
        </p:nvSpPr>
        <p:spPr>
          <a:xfrm>
            <a:off x="18146396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0904967"/>
      </p:ext>
    </p:extLst>
  </p:cSld>
  <p:clrMapOvr>
    <a:masterClrMapping/>
  </p:clrMapOvr>
  <p:transition spd="med"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304506" y="395096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9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937793" y="4355722"/>
            <a:ext cx="3581176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66447156"/>
      </p:ext>
    </p:extLst>
  </p:cSld>
  <p:clrMapOvr>
    <a:masterClrMapping/>
  </p:clrMapOvr>
  <p:transition spd="med"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4042128" y="423903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729948" y="5114690"/>
            <a:ext cx="3581175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778479"/>
      </p:ext>
    </p:extLst>
  </p:cSld>
  <p:clrMapOvr>
    <a:masterClrMapping/>
  </p:clrMapOvr>
  <p:transition spd="med"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7508888" y="5642023"/>
            <a:ext cx="8667681" cy="506476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5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3809334"/>
      </p:ext>
    </p:extLst>
  </p:cSld>
  <p:clrMapOvr>
    <a:masterClrMapping/>
  </p:clrMapOvr>
  <p:transition spd="med"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508682" y="4713459"/>
            <a:ext cx="8667681" cy="506476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5051267"/>
      </p:ext>
    </p:extLst>
  </p:cSld>
  <p:clrMapOvr>
    <a:masterClrMapping/>
  </p:clrMapOvr>
  <p:transition spd="med"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046265" y="4408837"/>
            <a:ext cx="5268935" cy="746173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386383" y="6705859"/>
            <a:ext cx="2990373" cy="531434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608464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8795265"/>
      </p:ext>
    </p:extLst>
  </p:cSld>
  <p:clrMapOvr>
    <a:masterClrMapping/>
  </p:clrMapOvr>
  <p:transition spd="med"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Happy_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5065762" y="4837860"/>
            <a:ext cx="3511551" cy="621443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9485144"/>
      </p:ext>
    </p:extLst>
  </p:cSld>
  <p:clrMapOvr>
    <a:masterClrMapping/>
  </p:clrMapOvr>
  <p:transition spd="med"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mockup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95982" y="5077195"/>
            <a:ext cx="3602736" cy="6400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7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801705" y="5032500"/>
            <a:ext cx="3602737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8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9718292" y="5032500"/>
            <a:ext cx="3602736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5470404"/>
      </p:ext>
    </p:extLst>
  </p:cSld>
  <p:clrMapOvr>
    <a:masterClrMapping/>
  </p:clrMapOvr>
  <p:transition spd="med"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creen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1474255" y="4266143"/>
            <a:ext cx="9974792" cy="563985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99153423"/>
      </p:ext>
    </p:extLst>
  </p:cSld>
  <p:clrMapOvr>
    <a:masterClrMapping/>
  </p:clrMapOvr>
  <p:transition spd="med"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203691" y="5018342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5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2565319" y="4786860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28733543"/>
      </p:ext>
    </p:extLst>
  </p:cSld>
  <p:clrMapOvr>
    <a:masterClrMapping/>
  </p:clrMapOvr>
  <p:transition spd="med"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677334" y="4575573"/>
            <a:ext cx="8348137" cy="5746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671733" y="7392345"/>
            <a:ext cx="2082803" cy="389522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344302"/>
      </p:ext>
    </p:extLst>
  </p:cSld>
  <p:clrMapOvr>
    <a:masterClrMapping/>
  </p:clrMapOvr>
  <p:transition spd="med"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,Tablet,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670881" y="5475773"/>
            <a:ext cx="7381704" cy="431480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416001" y="6875560"/>
            <a:ext cx="5322915" cy="362435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4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7016815" y="8462354"/>
            <a:ext cx="1396543" cy="261809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8673646"/>
      </p:ext>
    </p:extLst>
  </p:cSld>
  <p:clrMapOvr>
    <a:masterClrMapping/>
  </p:clrMapOvr>
  <p:transition spd="med"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2464818" y="567765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8448622" y="-6942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189209"/>
      </p:ext>
    </p:extLst>
  </p:cSld>
  <p:clrMapOvr>
    <a:masterClrMapping/>
  </p:clrMapOvr>
  <p:transition spd="med"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870263" y="5389740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2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9835116" y="-354532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2993728"/>
      </p:ext>
    </p:extLst>
  </p:cSld>
  <p:clrMapOvr>
    <a:masterClrMapping/>
  </p:clrMapOvr>
  <p:transition spd="med"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61" name="Изображение"/>
          <p:cNvSpPr>
            <a:spLocks noGrp="1"/>
          </p:cNvSpPr>
          <p:nvPr>
            <p:ph type="pic" idx="21"/>
          </p:nvPr>
        </p:nvSpPr>
        <p:spPr>
          <a:xfrm>
            <a:off x="127000" y="71437"/>
            <a:ext cx="24130001" cy="1357312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6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9833" y="12018962"/>
            <a:ext cx="5630334" cy="536576"/>
          </a:xfrm>
          <a:prstGeom prst="rect">
            <a:avLst/>
          </a:prstGeom>
        </p:spPr>
        <p:txBody>
          <a:bodyPr wrap="square"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0524626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Happy_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5065762" y="4837860"/>
            <a:ext cx="3511551" cy="621443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7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43250" y="2292780"/>
            <a:ext cx="18097501" cy="4725460"/>
          </a:xfrm>
          <a:prstGeom prst="rect">
            <a:avLst/>
          </a:prstGeom>
        </p:spPr>
        <p:txBody>
          <a:bodyPr lIns="90487" tIns="90487" rIns="90487" bIns="90487"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27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43250" y="7200470"/>
            <a:ext cx="18097501" cy="3277030"/>
          </a:xfrm>
          <a:prstGeom prst="rect">
            <a:avLst/>
          </a:prstGeom>
        </p:spPr>
        <p:txBody>
          <a:bodyPr lIns="90487" tIns="90487" rIns="90487" bIns="90487"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084704" y="12744747"/>
            <a:ext cx="513359" cy="536576"/>
          </a:xfrm>
          <a:prstGeom prst="rect">
            <a:avLst/>
          </a:prstGeom>
        </p:spPr>
        <p:txBody>
          <a:bodyPr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8396331"/>
      </p:ext>
    </p:extLst>
  </p:cSld>
  <p:clrMapOvr>
    <a:masterClrMapping/>
  </p:clrMapOvr>
  <p:transition spd="med"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0098841"/>
      </p:ext>
    </p:extLst>
  </p:cSld>
  <p:clrMapOvr>
    <a:masterClrMapping/>
  </p:clrMapOvr>
  <p:transition spd="med"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2625464"/>
      </p:ext>
    </p:extLst>
  </p:cSld>
  <p:clrMapOvr>
    <a:masterClrMapping/>
  </p:clrMapOvr>
  <p:transition spd="med"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3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0799674"/>
      </p:ext>
    </p:extLst>
  </p:cSld>
  <p:clrMapOvr>
    <a:masterClrMapping/>
  </p:clrMapOvr>
  <p:transition spd="med"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1980044"/>
      </p:ext>
    </p:extLst>
  </p:cSld>
  <p:clrMapOvr>
    <a:masterClrMapping/>
  </p:clrMapOvr>
  <p:transition spd="med"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4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1854469"/>
      </p:ext>
    </p:extLst>
  </p:cSld>
  <p:clrMapOvr>
    <a:masterClrMapping/>
  </p:clrMapOvr>
  <p:transition spd="med"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1420205"/>
      </p:ext>
    </p:extLst>
  </p:cSld>
  <p:clrMapOvr>
    <a:masterClrMapping/>
  </p:clrMapOvr>
  <p:transition spd="med"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2651296"/>
      </p:ext>
    </p:extLst>
  </p:cSld>
  <p:clrMapOvr>
    <a:masterClrMapping/>
  </p:clrMapOvr>
  <p:transition spd="med"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8590176"/>
      </p:ext>
    </p:extLst>
  </p:cSld>
  <p:clrMapOvr>
    <a:masterClrMapping/>
  </p:clrMapOvr>
  <p:transition spd="med"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9565013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mockup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95982" y="5077195"/>
            <a:ext cx="3602736" cy="6400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7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801705" y="5032500"/>
            <a:ext cx="3602737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8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9718292" y="5032500"/>
            <a:ext cx="3602736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139630"/>
      </p:ext>
    </p:extLst>
  </p:cSld>
  <p:clrMapOvr>
    <a:masterClrMapping/>
  </p:clrMapOvr>
  <p:transition spd="med"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449800" y="730250"/>
            <a:ext cx="5257800" cy="1162367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730250"/>
            <a:ext cx="15468600" cy="11623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5088111"/>
      </p:ext>
    </p:extLst>
  </p:cSld>
  <p:clrMapOvr>
    <a:masterClrMapping/>
  </p:clrMapOvr>
  <p:transition spd="med"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Изображение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8928965"/>
      </p:ext>
    </p:extLst>
  </p:cSld>
  <p:clrMapOvr>
    <a:masterClrMapping/>
  </p:clrMapOvr>
  <p:transition spd="med"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Изображение"/>
          <p:cNvSpPr>
            <a:spLocks noGrp="1"/>
          </p:cNvSpPr>
          <p:nvPr>
            <p:ph type="pic" idx="21"/>
          </p:nvPr>
        </p:nvSpPr>
        <p:spPr>
          <a:xfrm>
            <a:off x="-3" y="3785660"/>
            <a:ext cx="24384004" cy="5600232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67471833"/>
      </p:ext>
    </p:extLst>
  </p:cSld>
  <p:clrMapOvr>
    <a:masterClrMapping/>
  </p:clrMapOvr>
  <p:transition spd="med"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3257177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276272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9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13130381" y="4096446"/>
            <a:ext cx="3383281" cy="338328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0" name="Изображение"/>
          <p:cNvSpPr>
            <a:spLocks noGrp="1"/>
          </p:cNvSpPr>
          <p:nvPr>
            <p:ph type="pic" sz="quarter" idx="24"/>
          </p:nvPr>
        </p:nvSpPr>
        <p:spPr>
          <a:xfrm>
            <a:off x="18146396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26075930"/>
      </p:ext>
    </p:extLst>
  </p:cSld>
  <p:clrMapOvr>
    <a:masterClrMapping/>
  </p:clrMapOvr>
  <p:transition spd="med"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304506" y="395096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9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937793" y="4355722"/>
            <a:ext cx="3581176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22154"/>
      </p:ext>
    </p:extLst>
  </p:cSld>
  <p:clrMapOvr>
    <a:masterClrMapping/>
  </p:clrMapOvr>
  <p:transition spd="med"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4042128" y="423903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729948" y="5114690"/>
            <a:ext cx="3581175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9507776"/>
      </p:ext>
    </p:extLst>
  </p:cSld>
  <p:clrMapOvr>
    <a:masterClrMapping/>
  </p:clrMapOvr>
  <p:transition spd="med"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7508888" y="5642023"/>
            <a:ext cx="8667681" cy="506476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5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0899638"/>
      </p:ext>
    </p:extLst>
  </p:cSld>
  <p:clrMapOvr>
    <a:masterClrMapping/>
  </p:clrMapOvr>
  <p:transition spd="med"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508682" y="4713459"/>
            <a:ext cx="8667681" cy="506476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8396463"/>
      </p:ext>
    </p:extLst>
  </p:cSld>
  <p:clrMapOvr>
    <a:masterClrMapping/>
  </p:clrMapOvr>
  <p:transition spd="med"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046265" y="4408837"/>
            <a:ext cx="5268935" cy="746173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386383" y="6705859"/>
            <a:ext cx="2990373" cy="531434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2297088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creen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1474255" y="4266143"/>
            <a:ext cx="9974792" cy="563985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1841795"/>
      </p:ext>
    </p:extLst>
  </p:cSld>
  <p:clrMapOvr>
    <a:masterClrMapping/>
  </p:clrMapOvr>
  <p:transition spd="med"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Happy_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5065762" y="4837860"/>
            <a:ext cx="3511551" cy="621443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3541477"/>
      </p:ext>
    </p:extLst>
  </p:cSld>
  <p:clrMapOvr>
    <a:masterClrMapping/>
  </p:clrMapOvr>
  <p:transition spd="med"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mockup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95982" y="5077195"/>
            <a:ext cx="3602736" cy="6400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7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801705" y="5032500"/>
            <a:ext cx="3602737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8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9718292" y="5032500"/>
            <a:ext cx="3602736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63311193"/>
      </p:ext>
    </p:extLst>
  </p:cSld>
  <p:clrMapOvr>
    <a:masterClrMapping/>
  </p:clrMapOvr>
  <p:transition spd="med"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creen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1474255" y="4266143"/>
            <a:ext cx="9974792" cy="563985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5813006"/>
      </p:ext>
    </p:extLst>
  </p:cSld>
  <p:clrMapOvr>
    <a:masterClrMapping/>
  </p:clrMapOvr>
  <p:transition spd="med"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203691" y="5018342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5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2565319" y="4786860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0535898"/>
      </p:ext>
    </p:extLst>
  </p:cSld>
  <p:clrMapOvr>
    <a:masterClrMapping/>
  </p:clrMapOvr>
  <p:transition spd="med"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677334" y="4575573"/>
            <a:ext cx="8348137" cy="5746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671733" y="7392345"/>
            <a:ext cx="2082803" cy="389522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3046221"/>
      </p:ext>
    </p:extLst>
  </p:cSld>
  <p:clrMapOvr>
    <a:masterClrMapping/>
  </p:clrMapOvr>
  <p:transition spd="med"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,Tablet,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670881" y="5475773"/>
            <a:ext cx="7381704" cy="431480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416001" y="6875560"/>
            <a:ext cx="5322915" cy="362435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4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7016815" y="8462354"/>
            <a:ext cx="1396543" cy="261809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6326689"/>
      </p:ext>
    </p:extLst>
  </p:cSld>
  <p:clrMapOvr>
    <a:masterClrMapping/>
  </p:clrMapOvr>
  <p:transition spd="med"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2464818" y="567765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8448622" y="-6942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9270054"/>
      </p:ext>
    </p:extLst>
  </p:cSld>
  <p:clrMapOvr>
    <a:masterClrMapping/>
  </p:clrMapOvr>
  <p:transition spd="med"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870263" y="5389740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2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9835116" y="-354532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3196265"/>
      </p:ext>
    </p:extLst>
  </p:cSld>
  <p:clrMapOvr>
    <a:masterClrMapping/>
  </p:clrMapOvr>
  <p:transition spd="med"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61" name="Изображение"/>
          <p:cNvSpPr>
            <a:spLocks noGrp="1"/>
          </p:cNvSpPr>
          <p:nvPr>
            <p:ph type="pic" idx="21"/>
          </p:nvPr>
        </p:nvSpPr>
        <p:spPr>
          <a:xfrm>
            <a:off x="127000" y="71437"/>
            <a:ext cx="24130001" cy="1357312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6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9833" y="12018962"/>
            <a:ext cx="5630334" cy="536576"/>
          </a:xfrm>
          <a:prstGeom prst="rect">
            <a:avLst/>
          </a:prstGeom>
        </p:spPr>
        <p:txBody>
          <a:bodyPr wrap="square"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2538783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203691" y="5018342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5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2565319" y="4786860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7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43250" y="2292780"/>
            <a:ext cx="18097501" cy="4725460"/>
          </a:xfrm>
          <a:prstGeom prst="rect">
            <a:avLst/>
          </a:prstGeom>
        </p:spPr>
        <p:txBody>
          <a:bodyPr lIns="90487" tIns="90487" rIns="90487" bIns="90487"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27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43250" y="7200470"/>
            <a:ext cx="18097501" cy="3277030"/>
          </a:xfrm>
          <a:prstGeom prst="rect">
            <a:avLst/>
          </a:prstGeom>
        </p:spPr>
        <p:txBody>
          <a:bodyPr lIns="90487" tIns="90487" rIns="90487" bIns="90487"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084704" y="12744747"/>
            <a:ext cx="513359" cy="536576"/>
          </a:xfrm>
          <a:prstGeom prst="rect">
            <a:avLst/>
          </a:prstGeom>
        </p:spPr>
        <p:txBody>
          <a:bodyPr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8793353"/>
      </p:ext>
    </p:extLst>
  </p:cSld>
  <p:clrMapOvr>
    <a:masterClrMapping/>
  </p:clrMapOvr>
  <p:transition spd="med"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7255630"/>
      </p:ext>
    </p:extLst>
  </p:cSld>
  <p:clrMapOvr>
    <a:masterClrMapping/>
  </p:clrMapOvr>
  <p:transition spd="med"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9436754"/>
      </p:ext>
    </p:extLst>
  </p:cSld>
  <p:clrMapOvr>
    <a:masterClrMapping/>
  </p:clrMapOvr>
  <p:transition spd="med"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3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9048511"/>
      </p:ext>
    </p:extLst>
  </p:cSld>
  <p:clrMapOvr>
    <a:masterClrMapping/>
  </p:clrMapOvr>
  <p:transition spd="med"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879373"/>
      </p:ext>
    </p:extLst>
  </p:cSld>
  <p:clrMapOvr>
    <a:masterClrMapping/>
  </p:clrMapOvr>
  <p:transition spd="med"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4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11408127"/>
      </p:ext>
    </p:extLst>
  </p:cSld>
  <p:clrMapOvr>
    <a:masterClrMapping/>
  </p:clrMapOvr>
  <p:transition spd="med"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0157942"/>
      </p:ext>
    </p:extLst>
  </p:cSld>
  <p:clrMapOvr>
    <a:masterClrMapping/>
  </p:clrMapOvr>
  <p:transition spd="med"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9752409"/>
      </p:ext>
    </p:extLst>
  </p:cSld>
  <p:clrMapOvr>
    <a:masterClrMapping/>
  </p:clrMapOvr>
  <p:transition spd="med"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5615256"/>
      </p:ext>
    </p:extLst>
  </p:cSld>
  <p:clrMapOvr>
    <a:masterClrMapping/>
  </p:clrMapOvr>
  <p:transition spd="med"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98055522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677334" y="4575573"/>
            <a:ext cx="8348137" cy="5746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671733" y="7392345"/>
            <a:ext cx="2082803" cy="389522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78463272"/>
      </p:ext>
    </p:extLst>
  </p:cSld>
  <p:clrMapOvr>
    <a:masterClrMapping/>
  </p:clrMapOvr>
  <p:transition spd="med"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449800" y="730250"/>
            <a:ext cx="5257800" cy="1162367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730250"/>
            <a:ext cx="15468600" cy="11623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2609998"/>
      </p:ext>
    </p:extLst>
  </p:cSld>
  <p:clrMapOvr>
    <a:masterClrMapping/>
  </p:clrMapOvr>
  <p:transition spd="med"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Изображение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2977866"/>
      </p:ext>
    </p:extLst>
  </p:cSld>
  <p:clrMapOvr>
    <a:masterClrMapping/>
  </p:clrMapOvr>
  <p:transition spd="med"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Изображение"/>
          <p:cNvSpPr>
            <a:spLocks noGrp="1"/>
          </p:cNvSpPr>
          <p:nvPr>
            <p:ph type="pic" idx="21"/>
          </p:nvPr>
        </p:nvSpPr>
        <p:spPr>
          <a:xfrm>
            <a:off x="-3" y="3785660"/>
            <a:ext cx="24384004" cy="5600232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1812111"/>
      </p:ext>
    </p:extLst>
  </p:cSld>
  <p:clrMapOvr>
    <a:masterClrMapping/>
  </p:clrMapOvr>
  <p:transition spd="med"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3257177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276272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9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13130381" y="4096446"/>
            <a:ext cx="3383281" cy="338328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0" name="Изображение"/>
          <p:cNvSpPr>
            <a:spLocks noGrp="1"/>
          </p:cNvSpPr>
          <p:nvPr>
            <p:ph type="pic" sz="quarter" idx="24"/>
          </p:nvPr>
        </p:nvSpPr>
        <p:spPr>
          <a:xfrm>
            <a:off x="18146396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6002052"/>
      </p:ext>
    </p:extLst>
  </p:cSld>
  <p:clrMapOvr>
    <a:masterClrMapping/>
  </p:clrMapOvr>
  <p:transition spd="med"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304506" y="395096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9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937793" y="4355722"/>
            <a:ext cx="3581176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7947203"/>
      </p:ext>
    </p:extLst>
  </p:cSld>
  <p:clrMapOvr>
    <a:masterClrMapping/>
  </p:clrMapOvr>
  <p:transition spd="med"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4042128" y="423903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729948" y="5114690"/>
            <a:ext cx="3581175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2402252"/>
      </p:ext>
    </p:extLst>
  </p:cSld>
  <p:clrMapOvr>
    <a:masterClrMapping/>
  </p:clrMapOvr>
  <p:transition spd="med"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7508888" y="5642023"/>
            <a:ext cx="8667681" cy="506476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5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4517258"/>
      </p:ext>
    </p:extLst>
  </p:cSld>
  <p:clrMapOvr>
    <a:masterClrMapping/>
  </p:clrMapOvr>
  <p:transition spd="med"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508682" y="4713459"/>
            <a:ext cx="8667681" cy="506476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70673070"/>
      </p:ext>
    </p:extLst>
  </p:cSld>
  <p:clrMapOvr>
    <a:masterClrMapping/>
  </p:clrMapOvr>
  <p:transition spd="med"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046265" y="4408837"/>
            <a:ext cx="5268935" cy="746173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386383" y="6705859"/>
            <a:ext cx="2990373" cy="531434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405597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,Tablet,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670881" y="5475773"/>
            <a:ext cx="7381704" cy="431480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416001" y="6875560"/>
            <a:ext cx="5322915" cy="362435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4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7016815" y="8462354"/>
            <a:ext cx="1396543" cy="261809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23730623"/>
      </p:ext>
    </p:extLst>
  </p:cSld>
  <p:clrMapOvr>
    <a:masterClrMapping/>
  </p:clrMapOvr>
  <p:transition spd="med"/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Happy_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5065762" y="4837860"/>
            <a:ext cx="3511551" cy="621443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80135361"/>
      </p:ext>
    </p:extLst>
  </p:cSld>
  <p:clrMapOvr>
    <a:masterClrMapping/>
  </p:clrMapOvr>
  <p:transition spd="med"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mockup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95982" y="5077195"/>
            <a:ext cx="3602736" cy="6400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7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801705" y="5032500"/>
            <a:ext cx="3602737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8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9718292" y="5032500"/>
            <a:ext cx="3602736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82674031"/>
      </p:ext>
    </p:extLst>
  </p:cSld>
  <p:clrMapOvr>
    <a:masterClrMapping/>
  </p:clrMapOvr>
  <p:transition spd="med"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creen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1474255" y="4266143"/>
            <a:ext cx="9974792" cy="563985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1301891"/>
      </p:ext>
    </p:extLst>
  </p:cSld>
  <p:clrMapOvr>
    <a:masterClrMapping/>
  </p:clrMapOvr>
  <p:transition spd="med"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203691" y="5018342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5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2565319" y="4786860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0630712"/>
      </p:ext>
    </p:extLst>
  </p:cSld>
  <p:clrMapOvr>
    <a:masterClrMapping/>
  </p:clrMapOvr>
  <p:transition spd="med"/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677334" y="4575573"/>
            <a:ext cx="8348137" cy="5746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671733" y="7392345"/>
            <a:ext cx="2082803" cy="389522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47843162"/>
      </p:ext>
    </p:extLst>
  </p:cSld>
  <p:clrMapOvr>
    <a:masterClrMapping/>
  </p:clrMapOvr>
  <p:transition spd="med"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,Tablet,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670881" y="5475773"/>
            <a:ext cx="7381704" cy="431480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416001" y="6875560"/>
            <a:ext cx="5322915" cy="362435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4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7016815" y="8462354"/>
            <a:ext cx="1396543" cy="261809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2741547"/>
      </p:ext>
    </p:extLst>
  </p:cSld>
  <p:clrMapOvr>
    <a:masterClrMapping/>
  </p:clrMapOvr>
  <p:transition spd="med"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2464818" y="567765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8448622" y="-6942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4375091"/>
      </p:ext>
    </p:extLst>
  </p:cSld>
  <p:clrMapOvr>
    <a:masterClrMapping/>
  </p:clrMapOvr>
  <p:transition spd="med"/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870263" y="5389740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2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9835116" y="-354532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9817576"/>
      </p:ext>
    </p:extLst>
  </p:cSld>
  <p:clrMapOvr>
    <a:masterClrMapping/>
  </p:clrMapOvr>
  <p:transition spd="med"/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61" name="Изображение"/>
          <p:cNvSpPr>
            <a:spLocks noGrp="1"/>
          </p:cNvSpPr>
          <p:nvPr>
            <p:ph type="pic" idx="21"/>
          </p:nvPr>
        </p:nvSpPr>
        <p:spPr>
          <a:xfrm>
            <a:off x="127000" y="71437"/>
            <a:ext cx="24130001" cy="1357312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6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9833" y="12018962"/>
            <a:ext cx="5630334" cy="536576"/>
          </a:xfrm>
          <a:prstGeom prst="rect">
            <a:avLst/>
          </a:prstGeom>
        </p:spPr>
        <p:txBody>
          <a:bodyPr wrap="square"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7067199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2464818" y="567765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8448622" y="-6942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7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43250" y="2292780"/>
            <a:ext cx="18097501" cy="4725460"/>
          </a:xfrm>
          <a:prstGeom prst="rect">
            <a:avLst/>
          </a:prstGeom>
        </p:spPr>
        <p:txBody>
          <a:bodyPr lIns="90487" tIns="90487" rIns="90487" bIns="90487"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27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43250" y="7200470"/>
            <a:ext cx="18097501" cy="3277030"/>
          </a:xfrm>
          <a:prstGeom prst="rect">
            <a:avLst/>
          </a:prstGeom>
        </p:spPr>
        <p:txBody>
          <a:bodyPr lIns="90487" tIns="90487" rIns="90487" bIns="90487"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084704" y="12744747"/>
            <a:ext cx="513359" cy="536576"/>
          </a:xfrm>
          <a:prstGeom prst="rect">
            <a:avLst/>
          </a:prstGeom>
        </p:spPr>
        <p:txBody>
          <a:bodyPr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7460875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870263" y="5389740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2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9835116" y="-354532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61" name="Изображение"/>
          <p:cNvSpPr>
            <a:spLocks noGrp="1"/>
          </p:cNvSpPr>
          <p:nvPr>
            <p:ph type="pic" idx="21"/>
          </p:nvPr>
        </p:nvSpPr>
        <p:spPr>
          <a:xfrm>
            <a:off x="127000" y="71437"/>
            <a:ext cx="24130001" cy="1357312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6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9833" y="12018962"/>
            <a:ext cx="5630334" cy="536576"/>
          </a:xfrm>
          <a:prstGeom prst="rect">
            <a:avLst/>
          </a:prstGeom>
        </p:spPr>
        <p:txBody>
          <a:bodyPr wrap="square"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3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7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43250" y="2292780"/>
            <a:ext cx="18097501" cy="4725460"/>
          </a:xfrm>
          <a:prstGeom prst="rect">
            <a:avLst/>
          </a:prstGeom>
        </p:spPr>
        <p:txBody>
          <a:bodyPr lIns="90487" tIns="90487" rIns="90487" bIns="90487"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27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43250" y="7200470"/>
            <a:ext cx="18097501" cy="3277030"/>
          </a:xfrm>
          <a:prstGeom prst="rect">
            <a:avLst/>
          </a:prstGeom>
        </p:spPr>
        <p:txBody>
          <a:bodyPr lIns="90487" tIns="90487" rIns="90487" bIns="90487"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084704" y="12744747"/>
            <a:ext cx="513359" cy="536576"/>
          </a:xfrm>
          <a:prstGeom prst="rect">
            <a:avLst/>
          </a:prstGeom>
        </p:spPr>
        <p:txBody>
          <a:bodyPr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9208255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9970542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3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1035823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9087296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4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1397767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8324344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3738649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936559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767159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080322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449800" y="730250"/>
            <a:ext cx="5257800" cy="1162367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730250"/>
            <a:ext cx="15468600" cy="11623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86760693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Изображение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1010163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Изображение"/>
          <p:cNvSpPr>
            <a:spLocks noGrp="1"/>
          </p:cNvSpPr>
          <p:nvPr>
            <p:ph type="pic" idx="21"/>
          </p:nvPr>
        </p:nvSpPr>
        <p:spPr>
          <a:xfrm>
            <a:off x="-3" y="3785660"/>
            <a:ext cx="24384004" cy="5600232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35256667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3257177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276272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9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13130381" y="4096446"/>
            <a:ext cx="3383281" cy="338328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0" name="Изображение"/>
          <p:cNvSpPr>
            <a:spLocks noGrp="1"/>
          </p:cNvSpPr>
          <p:nvPr>
            <p:ph type="pic" sz="quarter" idx="24"/>
          </p:nvPr>
        </p:nvSpPr>
        <p:spPr>
          <a:xfrm>
            <a:off x="18146396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3867436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304506" y="395096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9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937793" y="4355722"/>
            <a:ext cx="3581176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557504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4042128" y="423903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729948" y="5114690"/>
            <a:ext cx="3581175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2455053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7508888" y="5642023"/>
            <a:ext cx="8667681" cy="506476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5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1094382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508682" y="4713459"/>
            <a:ext cx="8667681" cy="506476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0194917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046265" y="4408837"/>
            <a:ext cx="5268935" cy="746173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386383" y="6705859"/>
            <a:ext cx="2990373" cy="531434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0186892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4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56589391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Happy_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5065762" y="4837860"/>
            <a:ext cx="3511551" cy="621443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1994828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mockup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95982" y="5077195"/>
            <a:ext cx="3602736" cy="6400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7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801705" y="5032500"/>
            <a:ext cx="3602737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8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9718292" y="5032500"/>
            <a:ext cx="3602736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82371293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creen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1474255" y="4266143"/>
            <a:ext cx="9974792" cy="563985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0089889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203691" y="5018342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5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2565319" y="4786860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34878194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677334" y="4575573"/>
            <a:ext cx="8348137" cy="5746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671733" y="7392345"/>
            <a:ext cx="2082803" cy="389522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7627869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,Tablet,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670881" y="5475773"/>
            <a:ext cx="7381704" cy="431480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416001" y="6875560"/>
            <a:ext cx="5322915" cy="362435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4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7016815" y="8462354"/>
            <a:ext cx="1396543" cy="261809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1143425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2464818" y="567765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8448622" y="-6942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2828372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870263" y="5389740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2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9835116" y="-354532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4017319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61" name="Изображение"/>
          <p:cNvSpPr>
            <a:spLocks noGrp="1"/>
          </p:cNvSpPr>
          <p:nvPr>
            <p:ph type="pic" idx="21"/>
          </p:nvPr>
        </p:nvSpPr>
        <p:spPr>
          <a:xfrm>
            <a:off x="127000" y="71437"/>
            <a:ext cx="24130001" cy="1357312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6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9833" y="12018962"/>
            <a:ext cx="5630334" cy="536576"/>
          </a:xfrm>
          <a:prstGeom prst="rect">
            <a:avLst/>
          </a:prstGeom>
        </p:spPr>
        <p:txBody>
          <a:bodyPr wrap="square"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5829015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7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43250" y="2292780"/>
            <a:ext cx="18097501" cy="4725460"/>
          </a:xfrm>
          <a:prstGeom prst="rect">
            <a:avLst/>
          </a:prstGeom>
        </p:spPr>
        <p:txBody>
          <a:bodyPr lIns="90487" tIns="90487" rIns="90487" bIns="90487"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27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43250" y="7200470"/>
            <a:ext cx="18097501" cy="3277030"/>
          </a:xfrm>
          <a:prstGeom prst="rect">
            <a:avLst/>
          </a:prstGeom>
        </p:spPr>
        <p:txBody>
          <a:bodyPr lIns="90487" tIns="90487" rIns="90487" bIns="90487"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084704" y="12744747"/>
            <a:ext cx="513359" cy="536576"/>
          </a:xfrm>
          <a:prstGeom prst="rect">
            <a:avLst/>
          </a:prstGeom>
        </p:spPr>
        <p:txBody>
          <a:bodyPr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9957204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2363685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4041124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3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2829376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5073629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4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4091257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1650239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8234777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4729460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337146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6342574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449800" y="730250"/>
            <a:ext cx="5257800" cy="1162367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730250"/>
            <a:ext cx="15468600" cy="11623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8117606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Изображение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5830917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Изображение"/>
          <p:cNvSpPr>
            <a:spLocks noGrp="1"/>
          </p:cNvSpPr>
          <p:nvPr>
            <p:ph type="pic" idx="21"/>
          </p:nvPr>
        </p:nvSpPr>
        <p:spPr>
          <a:xfrm>
            <a:off x="-3" y="3785660"/>
            <a:ext cx="24384004" cy="5600232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3491302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3257177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276272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9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13130381" y="4096446"/>
            <a:ext cx="3383281" cy="338328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0" name="Изображение"/>
          <p:cNvSpPr>
            <a:spLocks noGrp="1"/>
          </p:cNvSpPr>
          <p:nvPr>
            <p:ph type="pic" sz="quarter" idx="24"/>
          </p:nvPr>
        </p:nvSpPr>
        <p:spPr>
          <a:xfrm>
            <a:off x="18146396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114103"/>
      </p:ext>
    </p:extLst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304506" y="395096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9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937793" y="4355722"/>
            <a:ext cx="3581176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33684388"/>
      </p:ext>
    </p:extLst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4042128" y="423903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729948" y="5114690"/>
            <a:ext cx="3581175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5798578"/>
      </p:ext>
    </p:extLst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7508888" y="5642023"/>
            <a:ext cx="8667681" cy="506476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5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7506198"/>
      </p:ext>
    </p:extLst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508682" y="4713459"/>
            <a:ext cx="8667681" cy="506476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5477385"/>
      </p:ext>
    </p:extLst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046265" y="4408837"/>
            <a:ext cx="5268935" cy="746173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386383" y="6705859"/>
            <a:ext cx="2990373" cy="531434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1119447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58587729"/>
      </p:ext>
    </p:extLst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Happy_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5065762" y="4837860"/>
            <a:ext cx="3511551" cy="621443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9714490"/>
      </p:ext>
    </p:extLst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mockup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95982" y="5077195"/>
            <a:ext cx="3602736" cy="6400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7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801705" y="5032500"/>
            <a:ext cx="3602737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8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9718292" y="5032500"/>
            <a:ext cx="3602736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63711277"/>
      </p:ext>
    </p:extLst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creen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1474255" y="4266143"/>
            <a:ext cx="9974792" cy="563985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54834772"/>
      </p:ext>
    </p:extLst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203691" y="5018342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5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2565319" y="4786860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91150330"/>
      </p:ext>
    </p:extLst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677334" y="4575573"/>
            <a:ext cx="8348137" cy="5746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671733" y="7392345"/>
            <a:ext cx="2082803" cy="389522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9092741"/>
      </p:ext>
    </p:extLst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,Tablet,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670881" y="5475773"/>
            <a:ext cx="7381704" cy="431480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416001" y="6875560"/>
            <a:ext cx="5322915" cy="362435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4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7016815" y="8462354"/>
            <a:ext cx="1396543" cy="261809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52112476"/>
      </p:ext>
    </p:extLst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2464818" y="567765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8448622" y="-6942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7284054"/>
      </p:ext>
    </p:extLst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870263" y="5389740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2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9835116" y="-354532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09056865"/>
      </p:ext>
    </p:extLst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61" name="Изображение"/>
          <p:cNvSpPr>
            <a:spLocks noGrp="1"/>
          </p:cNvSpPr>
          <p:nvPr>
            <p:ph type="pic" idx="21"/>
          </p:nvPr>
        </p:nvSpPr>
        <p:spPr>
          <a:xfrm>
            <a:off x="127000" y="71437"/>
            <a:ext cx="24130001" cy="1357312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6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9833" y="12018962"/>
            <a:ext cx="5630334" cy="536576"/>
          </a:xfrm>
          <a:prstGeom prst="rect">
            <a:avLst/>
          </a:prstGeom>
        </p:spPr>
        <p:txBody>
          <a:bodyPr wrap="square"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4808923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7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43250" y="2292780"/>
            <a:ext cx="18097501" cy="4725460"/>
          </a:xfrm>
          <a:prstGeom prst="rect">
            <a:avLst/>
          </a:prstGeom>
        </p:spPr>
        <p:txBody>
          <a:bodyPr lIns="90487" tIns="90487" rIns="90487" bIns="90487"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27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43250" y="7200470"/>
            <a:ext cx="18097501" cy="3277030"/>
          </a:xfrm>
          <a:prstGeom prst="rect">
            <a:avLst/>
          </a:prstGeom>
        </p:spPr>
        <p:txBody>
          <a:bodyPr lIns="90487" tIns="90487" rIns="90487" bIns="90487"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084704" y="12744747"/>
            <a:ext cx="513359" cy="536576"/>
          </a:xfrm>
          <a:prstGeom prst="rect">
            <a:avLst/>
          </a:prstGeom>
        </p:spPr>
        <p:txBody>
          <a:bodyPr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4181018"/>
      </p:ext>
    </p:extLst>
  </p:cSld>
  <p:clrMapOvr>
    <a:masterClrMapping/>
  </p:clrMapOvr>
  <p:transition spd="med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8046124"/>
      </p:ext>
    </p:extLst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73269202"/>
      </p:ext>
    </p:extLst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3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9612663"/>
      </p:ext>
    </p:extLst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2067257"/>
      </p:ext>
    </p:extLst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4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3606112"/>
      </p:ext>
    </p:extLst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4216490"/>
      </p:ext>
    </p:extLst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0449036"/>
      </p:ext>
    </p:extLst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5368336"/>
      </p:ext>
    </p:extLst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3576117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26" Type="http://schemas.openxmlformats.org/officeDocument/2006/relationships/slideLayout" Target="../slideLayouts/slideLayout56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5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29" Type="http://schemas.openxmlformats.org/officeDocument/2006/relationships/slideLayout" Target="../slideLayouts/slideLayout59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5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53.xml"/><Relationship Id="rId28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Relationship Id="rId27" Type="http://schemas.openxmlformats.org/officeDocument/2006/relationships/slideLayout" Target="../slideLayouts/slideLayout57.xml"/><Relationship Id="rId30" Type="http://schemas.openxmlformats.org/officeDocument/2006/relationships/slideLayout" Target="../slideLayouts/slideLayout6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26" Type="http://schemas.openxmlformats.org/officeDocument/2006/relationships/slideLayout" Target="../slideLayouts/slideLayout86.xml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5" Type="http://schemas.openxmlformats.org/officeDocument/2006/relationships/slideLayout" Target="../slideLayouts/slideLayout85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29" Type="http://schemas.openxmlformats.org/officeDocument/2006/relationships/slideLayout" Target="../slideLayouts/slideLayout89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8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slideLayout" Target="../slideLayouts/slideLayout83.xml"/><Relationship Id="rId28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31" Type="http://schemas.openxmlformats.org/officeDocument/2006/relationships/theme" Target="../theme/theme3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Relationship Id="rId27" Type="http://schemas.openxmlformats.org/officeDocument/2006/relationships/slideLayout" Target="../slideLayouts/slideLayout87.xml"/><Relationship Id="rId30" Type="http://schemas.openxmlformats.org/officeDocument/2006/relationships/slideLayout" Target="../slideLayouts/slideLayout9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18" Type="http://schemas.openxmlformats.org/officeDocument/2006/relationships/slideLayout" Target="../slideLayouts/slideLayout108.xml"/><Relationship Id="rId26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93.xml"/><Relationship Id="rId21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17" Type="http://schemas.openxmlformats.org/officeDocument/2006/relationships/slideLayout" Target="../slideLayouts/slideLayout107.xml"/><Relationship Id="rId25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92.xml"/><Relationship Id="rId16" Type="http://schemas.openxmlformats.org/officeDocument/2006/relationships/slideLayout" Target="../slideLayouts/slideLayout106.xml"/><Relationship Id="rId20" Type="http://schemas.openxmlformats.org/officeDocument/2006/relationships/slideLayout" Target="../slideLayouts/slideLayout110.xml"/><Relationship Id="rId29" Type="http://schemas.openxmlformats.org/officeDocument/2006/relationships/slideLayout" Target="../slideLayouts/slideLayout119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24" Type="http://schemas.openxmlformats.org/officeDocument/2006/relationships/slideLayout" Target="../slideLayouts/slideLayout11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95.xml"/><Relationship Id="rId15" Type="http://schemas.openxmlformats.org/officeDocument/2006/relationships/slideLayout" Target="../slideLayouts/slideLayout105.xml"/><Relationship Id="rId23" Type="http://schemas.openxmlformats.org/officeDocument/2006/relationships/slideLayout" Target="../slideLayouts/slideLayout113.xml"/><Relationship Id="rId28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00.xml"/><Relationship Id="rId19" Type="http://schemas.openxmlformats.org/officeDocument/2006/relationships/slideLayout" Target="../slideLayouts/slideLayout109.xml"/><Relationship Id="rId31" Type="http://schemas.openxmlformats.org/officeDocument/2006/relationships/theme" Target="../theme/theme4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slideLayout" Target="../slideLayouts/slideLayout104.xml"/><Relationship Id="rId22" Type="http://schemas.openxmlformats.org/officeDocument/2006/relationships/slideLayout" Target="../slideLayouts/slideLayout112.xml"/><Relationship Id="rId27" Type="http://schemas.openxmlformats.org/officeDocument/2006/relationships/slideLayout" Target="../slideLayouts/slideLayout117.xml"/><Relationship Id="rId30" Type="http://schemas.openxmlformats.org/officeDocument/2006/relationships/slideLayout" Target="../slideLayouts/slideLayout12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slideLayout" Target="../slideLayouts/slideLayout133.xml"/><Relationship Id="rId18" Type="http://schemas.openxmlformats.org/officeDocument/2006/relationships/slideLayout" Target="../slideLayouts/slideLayout138.xml"/><Relationship Id="rId26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23.xml"/><Relationship Id="rId21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17" Type="http://schemas.openxmlformats.org/officeDocument/2006/relationships/slideLayout" Target="../slideLayouts/slideLayout137.xml"/><Relationship Id="rId25" Type="http://schemas.openxmlformats.org/officeDocument/2006/relationships/slideLayout" Target="../slideLayouts/slideLayout145.xml"/><Relationship Id="rId2" Type="http://schemas.openxmlformats.org/officeDocument/2006/relationships/slideLayout" Target="../slideLayouts/slideLayout122.xml"/><Relationship Id="rId16" Type="http://schemas.openxmlformats.org/officeDocument/2006/relationships/slideLayout" Target="../slideLayouts/slideLayout136.xml"/><Relationship Id="rId20" Type="http://schemas.openxmlformats.org/officeDocument/2006/relationships/slideLayout" Target="../slideLayouts/slideLayout140.xml"/><Relationship Id="rId29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24" Type="http://schemas.openxmlformats.org/officeDocument/2006/relationships/slideLayout" Target="../slideLayouts/slideLayout14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125.xml"/><Relationship Id="rId15" Type="http://schemas.openxmlformats.org/officeDocument/2006/relationships/slideLayout" Target="../slideLayouts/slideLayout135.xml"/><Relationship Id="rId23" Type="http://schemas.openxmlformats.org/officeDocument/2006/relationships/slideLayout" Target="../slideLayouts/slideLayout143.xml"/><Relationship Id="rId28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30.xml"/><Relationship Id="rId19" Type="http://schemas.openxmlformats.org/officeDocument/2006/relationships/slideLayout" Target="../slideLayouts/slideLayout139.xml"/><Relationship Id="rId31" Type="http://schemas.openxmlformats.org/officeDocument/2006/relationships/theme" Target="../theme/theme5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34.xml"/><Relationship Id="rId22" Type="http://schemas.openxmlformats.org/officeDocument/2006/relationships/slideLayout" Target="../slideLayouts/slideLayout142.xml"/><Relationship Id="rId27" Type="http://schemas.openxmlformats.org/officeDocument/2006/relationships/slideLayout" Target="../slideLayouts/slideLayout147.xml"/><Relationship Id="rId30" Type="http://schemas.openxmlformats.org/officeDocument/2006/relationships/slideLayout" Target="../slideLayouts/slideLayout15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8.xml"/><Relationship Id="rId13" Type="http://schemas.openxmlformats.org/officeDocument/2006/relationships/slideLayout" Target="../slideLayouts/slideLayout163.xml"/><Relationship Id="rId18" Type="http://schemas.openxmlformats.org/officeDocument/2006/relationships/slideLayout" Target="../slideLayouts/slideLayout168.xml"/><Relationship Id="rId26" Type="http://schemas.openxmlformats.org/officeDocument/2006/relationships/slideLayout" Target="../slideLayouts/slideLayout176.xml"/><Relationship Id="rId3" Type="http://schemas.openxmlformats.org/officeDocument/2006/relationships/slideLayout" Target="../slideLayouts/slideLayout153.xml"/><Relationship Id="rId21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57.xml"/><Relationship Id="rId12" Type="http://schemas.openxmlformats.org/officeDocument/2006/relationships/slideLayout" Target="../slideLayouts/slideLayout162.xml"/><Relationship Id="rId17" Type="http://schemas.openxmlformats.org/officeDocument/2006/relationships/slideLayout" Target="../slideLayouts/slideLayout167.xml"/><Relationship Id="rId25" Type="http://schemas.openxmlformats.org/officeDocument/2006/relationships/slideLayout" Target="../slideLayouts/slideLayout175.xml"/><Relationship Id="rId2" Type="http://schemas.openxmlformats.org/officeDocument/2006/relationships/slideLayout" Target="../slideLayouts/slideLayout152.xml"/><Relationship Id="rId16" Type="http://schemas.openxmlformats.org/officeDocument/2006/relationships/slideLayout" Target="../slideLayouts/slideLayout166.xml"/><Relationship Id="rId20" Type="http://schemas.openxmlformats.org/officeDocument/2006/relationships/slideLayout" Target="../slideLayouts/slideLayout170.xml"/><Relationship Id="rId29" Type="http://schemas.openxmlformats.org/officeDocument/2006/relationships/slideLayout" Target="../slideLayouts/slideLayout179.xml"/><Relationship Id="rId1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61.xml"/><Relationship Id="rId24" Type="http://schemas.openxmlformats.org/officeDocument/2006/relationships/slideLayout" Target="../slideLayouts/slideLayout17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155.xml"/><Relationship Id="rId15" Type="http://schemas.openxmlformats.org/officeDocument/2006/relationships/slideLayout" Target="../slideLayouts/slideLayout165.xml"/><Relationship Id="rId23" Type="http://schemas.openxmlformats.org/officeDocument/2006/relationships/slideLayout" Target="../slideLayouts/slideLayout173.xml"/><Relationship Id="rId28" Type="http://schemas.openxmlformats.org/officeDocument/2006/relationships/slideLayout" Target="../slideLayouts/slideLayout178.xml"/><Relationship Id="rId10" Type="http://schemas.openxmlformats.org/officeDocument/2006/relationships/slideLayout" Target="../slideLayouts/slideLayout160.xml"/><Relationship Id="rId19" Type="http://schemas.openxmlformats.org/officeDocument/2006/relationships/slideLayout" Target="../slideLayouts/slideLayout169.xml"/><Relationship Id="rId31" Type="http://schemas.openxmlformats.org/officeDocument/2006/relationships/theme" Target="../theme/theme6.xml"/><Relationship Id="rId4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9.xml"/><Relationship Id="rId14" Type="http://schemas.openxmlformats.org/officeDocument/2006/relationships/slideLayout" Target="../slideLayouts/slideLayout164.xml"/><Relationship Id="rId22" Type="http://schemas.openxmlformats.org/officeDocument/2006/relationships/slideLayout" Target="../slideLayouts/slideLayout172.xml"/><Relationship Id="rId27" Type="http://schemas.openxmlformats.org/officeDocument/2006/relationships/slideLayout" Target="../slideLayouts/slideLayout177.xml"/><Relationship Id="rId30" Type="http://schemas.openxmlformats.org/officeDocument/2006/relationships/slideLayout" Target="../slideLayouts/slideLayout18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13" Type="http://schemas.openxmlformats.org/officeDocument/2006/relationships/slideLayout" Target="../slideLayouts/slideLayout193.xml"/><Relationship Id="rId18" Type="http://schemas.openxmlformats.org/officeDocument/2006/relationships/slideLayout" Target="../slideLayouts/slideLayout198.xml"/><Relationship Id="rId26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183.xml"/><Relationship Id="rId21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187.xml"/><Relationship Id="rId12" Type="http://schemas.openxmlformats.org/officeDocument/2006/relationships/slideLayout" Target="../slideLayouts/slideLayout192.xml"/><Relationship Id="rId17" Type="http://schemas.openxmlformats.org/officeDocument/2006/relationships/slideLayout" Target="../slideLayouts/slideLayout197.xml"/><Relationship Id="rId25" Type="http://schemas.openxmlformats.org/officeDocument/2006/relationships/slideLayout" Target="../slideLayouts/slideLayout205.xml"/><Relationship Id="rId2" Type="http://schemas.openxmlformats.org/officeDocument/2006/relationships/slideLayout" Target="../slideLayouts/slideLayout182.xml"/><Relationship Id="rId16" Type="http://schemas.openxmlformats.org/officeDocument/2006/relationships/slideLayout" Target="../slideLayouts/slideLayout196.xml"/><Relationship Id="rId20" Type="http://schemas.openxmlformats.org/officeDocument/2006/relationships/slideLayout" Target="../slideLayouts/slideLayout200.xml"/><Relationship Id="rId29" Type="http://schemas.openxmlformats.org/officeDocument/2006/relationships/slideLayout" Target="../slideLayouts/slideLayout209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24" Type="http://schemas.openxmlformats.org/officeDocument/2006/relationships/slideLayout" Target="../slideLayouts/slideLayout20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185.xml"/><Relationship Id="rId15" Type="http://schemas.openxmlformats.org/officeDocument/2006/relationships/slideLayout" Target="../slideLayouts/slideLayout195.xml"/><Relationship Id="rId23" Type="http://schemas.openxmlformats.org/officeDocument/2006/relationships/slideLayout" Target="../slideLayouts/slideLayout203.xml"/><Relationship Id="rId28" Type="http://schemas.openxmlformats.org/officeDocument/2006/relationships/slideLayout" Target="../slideLayouts/slideLayout208.xml"/><Relationship Id="rId10" Type="http://schemas.openxmlformats.org/officeDocument/2006/relationships/slideLayout" Target="../slideLayouts/slideLayout190.xml"/><Relationship Id="rId19" Type="http://schemas.openxmlformats.org/officeDocument/2006/relationships/slideLayout" Target="../slideLayouts/slideLayout199.xml"/><Relationship Id="rId31" Type="http://schemas.openxmlformats.org/officeDocument/2006/relationships/theme" Target="../theme/theme7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Relationship Id="rId14" Type="http://schemas.openxmlformats.org/officeDocument/2006/relationships/slideLayout" Target="../slideLayouts/slideLayout194.xml"/><Relationship Id="rId22" Type="http://schemas.openxmlformats.org/officeDocument/2006/relationships/slideLayout" Target="../slideLayouts/slideLayout202.xml"/><Relationship Id="rId27" Type="http://schemas.openxmlformats.org/officeDocument/2006/relationships/slideLayout" Target="../slideLayouts/slideLayout207.xml"/><Relationship Id="rId30" Type="http://schemas.openxmlformats.org/officeDocument/2006/relationships/slideLayout" Target="../slideLayouts/slideLayout21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8.xml"/><Relationship Id="rId13" Type="http://schemas.openxmlformats.org/officeDocument/2006/relationships/slideLayout" Target="../slideLayouts/slideLayout223.xml"/><Relationship Id="rId18" Type="http://schemas.openxmlformats.org/officeDocument/2006/relationships/slideLayout" Target="../slideLayouts/slideLayout228.xml"/><Relationship Id="rId26" Type="http://schemas.openxmlformats.org/officeDocument/2006/relationships/slideLayout" Target="../slideLayouts/slideLayout236.xml"/><Relationship Id="rId3" Type="http://schemas.openxmlformats.org/officeDocument/2006/relationships/slideLayout" Target="../slideLayouts/slideLayout213.xml"/><Relationship Id="rId21" Type="http://schemas.openxmlformats.org/officeDocument/2006/relationships/slideLayout" Target="../slideLayouts/slideLayout231.xml"/><Relationship Id="rId7" Type="http://schemas.openxmlformats.org/officeDocument/2006/relationships/slideLayout" Target="../slideLayouts/slideLayout217.xml"/><Relationship Id="rId12" Type="http://schemas.openxmlformats.org/officeDocument/2006/relationships/slideLayout" Target="../slideLayouts/slideLayout222.xml"/><Relationship Id="rId17" Type="http://schemas.openxmlformats.org/officeDocument/2006/relationships/slideLayout" Target="../slideLayouts/slideLayout227.xml"/><Relationship Id="rId25" Type="http://schemas.openxmlformats.org/officeDocument/2006/relationships/slideLayout" Target="../slideLayouts/slideLayout235.xml"/><Relationship Id="rId2" Type="http://schemas.openxmlformats.org/officeDocument/2006/relationships/slideLayout" Target="../slideLayouts/slideLayout212.xml"/><Relationship Id="rId16" Type="http://schemas.openxmlformats.org/officeDocument/2006/relationships/slideLayout" Target="../slideLayouts/slideLayout226.xml"/><Relationship Id="rId20" Type="http://schemas.openxmlformats.org/officeDocument/2006/relationships/slideLayout" Target="../slideLayouts/slideLayout230.xml"/><Relationship Id="rId29" Type="http://schemas.openxmlformats.org/officeDocument/2006/relationships/slideLayout" Target="../slideLayouts/slideLayout239.xml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1" Type="http://schemas.openxmlformats.org/officeDocument/2006/relationships/slideLayout" Target="../slideLayouts/slideLayout221.xml"/><Relationship Id="rId24" Type="http://schemas.openxmlformats.org/officeDocument/2006/relationships/slideLayout" Target="../slideLayouts/slideLayout23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215.xml"/><Relationship Id="rId15" Type="http://schemas.openxmlformats.org/officeDocument/2006/relationships/slideLayout" Target="../slideLayouts/slideLayout225.xml"/><Relationship Id="rId23" Type="http://schemas.openxmlformats.org/officeDocument/2006/relationships/slideLayout" Target="../slideLayouts/slideLayout233.xml"/><Relationship Id="rId28" Type="http://schemas.openxmlformats.org/officeDocument/2006/relationships/slideLayout" Target="../slideLayouts/slideLayout238.xml"/><Relationship Id="rId10" Type="http://schemas.openxmlformats.org/officeDocument/2006/relationships/slideLayout" Target="../slideLayouts/slideLayout220.xml"/><Relationship Id="rId19" Type="http://schemas.openxmlformats.org/officeDocument/2006/relationships/slideLayout" Target="../slideLayouts/slideLayout229.xml"/><Relationship Id="rId31" Type="http://schemas.openxmlformats.org/officeDocument/2006/relationships/theme" Target="../theme/theme8.xml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Relationship Id="rId14" Type="http://schemas.openxmlformats.org/officeDocument/2006/relationships/slideLayout" Target="../slideLayouts/slideLayout224.xml"/><Relationship Id="rId22" Type="http://schemas.openxmlformats.org/officeDocument/2006/relationships/slideLayout" Target="../slideLayouts/slideLayout232.xml"/><Relationship Id="rId27" Type="http://schemas.openxmlformats.org/officeDocument/2006/relationships/slideLayout" Target="../slideLayouts/slideLayout237.xml"/><Relationship Id="rId30" Type="http://schemas.openxmlformats.org/officeDocument/2006/relationships/slideLayout" Target="../slideLayouts/slideLayout24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8.xml"/><Relationship Id="rId13" Type="http://schemas.openxmlformats.org/officeDocument/2006/relationships/slideLayout" Target="../slideLayouts/slideLayout253.xml"/><Relationship Id="rId18" Type="http://schemas.openxmlformats.org/officeDocument/2006/relationships/slideLayout" Target="../slideLayouts/slideLayout258.xml"/><Relationship Id="rId26" Type="http://schemas.openxmlformats.org/officeDocument/2006/relationships/slideLayout" Target="../slideLayouts/slideLayout266.xml"/><Relationship Id="rId3" Type="http://schemas.openxmlformats.org/officeDocument/2006/relationships/slideLayout" Target="../slideLayouts/slideLayout243.xml"/><Relationship Id="rId21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47.xml"/><Relationship Id="rId12" Type="http://schemas.openxmlformats.org/officeDocument/2006/relationships/slideLayout" Target="../slideLayouts/slideLayout252.xml"/><Relationship Id="rId17" Type="http://schemas.openxmlformats.org/officeDocument/2006/relationships/slideLayout" Target="../slideLayouts/slideLayout257.xml"/><Relationship Id="rId25" Type="http://schemas.openxmlformats.org/officeDocument/2006/relationships/slideLayout" Target="../slideLayouts/slideLayout265.xml"/><Relationship Id="rId2" Type="http://schemas.openxmlformats.org/officeDocument/2006/relationships/slideLayout" Target="../slideLayouts/slideLayout242.xml"/><Relationship Id="rId16" Type="http://schemas.openxmlformats.org/officeDocument/2006/relationships/slideLayout" Target="../slideLayouts/slideLayout256.xml"/><Relationship Id="rId20" Type="http://schemas.openxmlformats.org/officeDocument/2006/relationships/slideLayout" Target="../slideLayouts/slideLayout260.xml"/><Relationship Id="rId29" Type="http://schemas.openxmlformats.org/officeDocument/2006/relationships/slideLayout" Target="../slideLayouts/slideLayout269.xml"/><Relationship Id="rId1" Type="http://schemas.openxmlformats.org/officeDocument/2006/relationships/slideLayout" Target="../slideLayouts/slideLayout241.xml"/><Relationship Id="rId6" Type="http://schemas.openxmlformats.org/officeDocument/2006/relationships/slideLayout" Target="../slideLayouts/slideLayout246.xml"/><Relationship Id="rId11" Type="http://schemas.openxmlformats.org/officeDocument/2006/relationships/slideLayout" Target="../slideLayouts/slideLayout251.xml"/><Relationship Id="rId24" Type="http://schemas.openxmlformats.org/officeDocument/2006/relationships/slideLayout" Target="../slideLayouts/slideLayout26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245.xml"/><Relationship Id="rId15" Type="http://schemas.openxmlformats.org/officeDocument/2006/relationships/slideLayout" Target="../slideLayouts/slideLayout255.xml"/><Relationship Id="rId23" Type="http://schemas.openxmlformats.org/officeDocument/2006/relationships/slideLayout" Target="../slideLayouts/slideLayout263.xml"/><Relationship Id="rId28" Type="http://schemas.openxmlformats.org/officeDocument/2006/relationships/slideLayout" Target="../slideLayouts/slideLayout268.xml"/><Relationship Id="rId10" Type="http://schemas.openxmlformats.org/officeDocument/2006/relationships/slideLayout" Target="../slideLayouts/slideLayout250.xml"/><Relationship Id="rId19" Type="http://schemas.openxmlformats.org/officeDocument/2006/relationships/slideLayout" Target="../slideLayouts/slideLayout259.xml"/><Relationship Id="rId31" Type="http://schemas.openxmlformats.org/officeDocument/2006/relationships/theme" Target="../theme/theme9.xml"/><Relationship Id="rId4" Type="http://schemas.openxmlformats.org/officeDocument/2006/relationships/slideLayout" Target="../slideLayouts/slideLayout244.xml"/><Relationship Id="rId9" Type="http://schemas.openxmlformats.org/officeDocument/2006/relationships/slideLayout" Target="../slideLayouts/slideLayout249.xml"/><Relationship Id="rId14" Type="http://schemas.openxmlformats.org/officeDocument/2006/relationships/slideLayout" Target="../slideLayouts/slideLayout254.xml"/><Relationship Id="rId22" Type="http://schemas.openxmlformats.org/officeDocument/2006/relationships/slideLayout" Target="../slideLayouts/slideLayout262.xml"/><Relationship Id="rId27" Type="http://schemas.openxmlformats.org/officeDocument/2006/relationships/slideLayout" Target="../slideLayouts/slideLayout267.xml"/><Relationship Id="rId30" Type="http://schemas.openxmlformats.org/officeDocument/2006/relationships/slideLayout" Target="../slideLayouts/slideLayout2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0"/>
            <a:ext cx="24383999" cy="13716000"/>
          </a:xfrm>
          <a:prstGeom prst="rect">
            <a:avLst/>
          </a:prstGeom>
          <a:ln w="25400">
            <a:miter lim="400000"/>
          </a:ln>
        </p:spPr>
      </p:pic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tIns="91439" bIns="9143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92337" y="12808585"/>
            <a:ext cx="515263" cy="538481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457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914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1371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18288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22860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2743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3200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3657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0"/>
            <a:ext cx="24383999" cy="13716000"/>
          </a:xfrm>
          <a:prstGeom prst="rect">
            <a:avLst/>
          </a:prstGeom>
          <a:ln w="25400">
            <a:miter lim="400000"/>
          </a:ln>
        </p:spPr>
      </p:pic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92337" y="12808585"/>
            <a:ext cx="515263" cy="538481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834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  <p:sldLayoutId id="2147483699" r:id="rId20"/>
    <p:sldLayoutId id="2147483700" r:id="rId21"/>
    <p:sldLayoutId id="2147483701" r:id="rId22"/>
    <p:sldLayoutId id="2147483702" r:id="rId23"/>
    <p:sldLayoutId id="2147483703" r:id="rId24"/>
    <p:sldLayoutId id="2147483704" r:id="rId25"/>
    <p:sldLayoutId id="2147483705" r:id="rId26"/>
    <p:sldLayoutId id="2147483706" r:id="rId27"/>
    <p:sldLayoutId id="2147483707" r:id="rId28"/>
    <p:sldLayoutId id="2147483708" r:id="rId29"/>
    <p:sldLayoutId id="2147483709" r:id="rId30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457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914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1371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18288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22860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2743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3200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3657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0"/>
            <a:ext cx="24383999" cy="13716000"/>
          </a:xfrm>
          <a:prstGeom prst="rect">
            <a:avLst/>
          </a:prstGeom>
          <a:ln w="25400">
            <a:miter lim="400000"/>
          </a:ln>
        </p:spPr>
      </p:pic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92337" y="12808585"/>
            <a:ext cx="515263" cy="538481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2710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  <p:sldLayoutId id="2147483731" r:id="rId21"/>
    <p:sldLayoutId id="2147483732" r:id="rId22"/>
    <p:sldLayoutId id="2147483733" r:id="rId23"/>
    <p:sldLayoutId id="2147483734" r:id="rId24"/>
    <p:sldLayoutId id="2147483735" r:id="rId25"/>
    <p:sldLayoutId id="2147483736" r:id="rId26"/>
    <p:sldLayoutId id="2147483737" r:id="rId27"/>
    <p:sldLayoutId id="2147483738" r:id="rId28"/>
    <p:sldLayoutId id="2147483739" r:id="rId29"/>
    <p:sldLayoutId id="2147483740" r:id="rId30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457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914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1371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18288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22860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2743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3200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3657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0"/>
            <a:ext cx="24383999" cy="13716000"/>
          </a:xfrm>
          <a:prstGeom prst="rect">
            <a:avLst/>
          </a:prstGeom>
          <a:ln w="25400">
            <a:miter lim="400000"/>
          </a:ln>
        </p:spPr>
      </p:pic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92337" y="12808585"/>
            <a:ext cx="515263" cy="538481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6718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  <p:sldLayoutId id="2147483758" r:id="rId17"/>
    <p:sldLayoutId id="2147483759" r:id="rId18"/>
    <p:sldLayoutId id="2147483760" r:id="rId19"/>
    <p:sldLayoutId id="2147483761" r:id="rId20"/>
    <p:sldLayoutId id="2147483762" r:id="rId21"/>
    <p:sldLayoutId id="2147483763" r:id="rId22"/>
    <p:sldLayoutId id="2147483764" r:id="rId23"/>
    <p:sldLayoutId id="2147483765" r:id="rId24"/>
    <p:sldLayoutId id="2147483766" r:id="rId25"/>
    <p:sldLayoutId id="2147483767" r:id="rId26"/>
    <p:sldLayoutId id="2147483768" r:id="rId27"/>
    <p:sldLayoutId id="2147483769" r:id="rId28"/>
    <p:sldLayoutId id="2147483770" r:id="rId29"/>
    <p:sldLayoutId id="2147483771" r:id="rId30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457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914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1371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18288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22860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2743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3200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3657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0"/>
            <a:ext cx="24383999" cy="13716000"/>
          </a:xfrm>
          <a:prstGeom prst="rect">
            <a:avLst/>
          </a:prstGeom>
          <a:ln w="25400">
            <a:miter lim="400000"/>
          </a:ln>
        </p:spPr>
      </p:pic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92337" y="12808585"/>
            <a:ext cx="515263" cy="538481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791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  <p:sldLayoutId id="2147483788" r:id="rId16"/>
    <p:sldLayoutId id="2147483789" r:id="rId17"/>
    <p:sldLayoutId id="2147483790" r:id="rId18"/>
    <p:sldLayoutId id="2147483791" r:id="rId19"/>
    <p:sldLayoutId id="2147483792" r:id="rId20"/>
    <p:sldLayoutId id="2147483793" r:id="rId21"/>
    <p:sldLayoutId id="2147483794" r:id="rId22"/>
    <p:sldLayoutId id="2147483795" r:id="rId23"/>
    <p:sldLayoutId id="2147483796" r:id="rId24"/>
    <p:sldLayoutId id="2147483797" r:id="rId25"/>
    <p:sldLayoutId id="2147483798" r:id="rId26"/>
    <p:sldLayoutId id="2147483799" r:id="rId27"/>
    <p:sldLayoutId id="2147483800" r:id="rId28"/>
    <p:sldLayoutId id="2147483801" r:id="rId29"/>
    <p:sldLayoutId id="2147483802" r:id="rId30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457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914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1371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18288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22860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2743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3200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3657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0"/>
            <a:ext cx="24383999" cy="13716000"/>
          </a:xfrm>
          <a:prstGeom prst="rect">
            <a:avLst/>
          </a:prstGeom>
          <a:ln w="25400">
            <a:miter lim="400000"/>
          </a:ln>
        </p:spPr>
      </p:pic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92337" y="12808585"/>
            <a:ext cx="515263" cy="538481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8053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  <p:sldLayoutId id="2147483820" r:id="rId17"/>
    <p:sldLayoutId id="2147483821" r:id="rId18"/>
    <p:sldLayoutId id="2147483822" r:id="rId19"/>
    <p:sldLayoutId id="2147483823" r:id="rId20"/>
    <p:sldLayoutId id="2147483824" r:id="rId21"/>
    <p:sldLayoutId id="2147483825" r:id="rId22"/>
    <p:sldLayoutId id="2147483826" r:id="rId23"/>
    <p:sldLayoutId id="2147483827" r:id="rId24"/>
    <p:sldLayoutId id="2147483828" r:id="rId25"/>
    <p:sldLayoutId id="2147483829" r:id="rId26"/>
    <p:sldLayoutId id="2147483830" r:id="rId27"/>
    <p:sldLayoutId id="2147483831" r:id="rId28"/>
    <p:sldLayoutId id="2147483832" r:id="rId29"/>
    <p:sldLayoutId id="2147483833" r:id="rId30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457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914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1371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18288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22860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2743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3200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3657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0"/>
            <a:ext cx="24383999" cy="13716000"/>
          </a:xfrm>
          <a:prstGeom prst="rect">
            <a:avLst/>
          </a:prstGeom>
          <a:ln w="25400">
            <a:miter lim="400000"/>
          </a:ln>
        </p:spPr>
      </p:pic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92337" y="12808585"/>
            <a:ext cx="515263" cy="538481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9370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  <p:sldLayoutId id="2147483852" r:id="rId18"/>
    <p:sldLayoutId id="2147483853" r:id="rId19"/>
    <p:sldLayoutId id="2147483854" r:id="rId20"/>
    <p:sldLayoutId id="2147483855" r:id="rId21"/>
    <p:sldLayoutId id="2147483856" r:id="rId22"/>
    <p:sldLayoutId id="2147483857" r:id="rId23"/>
    <p:sldLayoutId id="2147483858" r:id="rId24"/>
    <p:sldLayoutId id="2147483859" r:id="rId25"/>
    <p:sldLayoutId id="2147483860" r:id="rId26"/>
    <p:sldLayoutId id="2147483861" r:id="rId27"/>
    <p:sldLayoutId id="2147483862" r:id="rId28"/>
    <p:sldLayoutId id="2147483863" r:id="rId29"/>
    <p:sldLayoutId id="2147483864" r:id="rId30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457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914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1371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18288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22860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2743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3200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3657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0"/>
            <a:ext cx="24383999" cy="13716000"/>
          </a:xfrm>
          <a:prstGeom prst="rect">
            <a:avLst/>
          </a:prstGeom>
          <a:ln w="25400">
            <a:miter lim="400000"/>
          </a:ln>
        </p:spPr>
      </p:pic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92337" y="12808585"/>
            <a:ext cx="515263" cy="538481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7985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  <p:sldLayoutId id="2147483878" r:id="rId13"/>
    <p:sldLayoutId id="2147483879" r:id="rId14"/>
    <p:sldLayoutId id="2147483880" r:id="rId15"/>
    <p:sldLayoutId id="2147483881" r:id="rId16"/>
    <p:sldLayoutId id="2147483882" r:id="rId17"/>
    <p:sldLayoutId id="2147483883" r:id="rId18"/>
    <p:sldLayoutId id="2147483884" r:id="rId19"/>
    <p:sldLayoutId id="2147483885" r:id="rId20"/>
    <p:sldLayoutId id="2147483886" r:id="rId21"/>
    <p:sldLayoutId id="2147483887" r:id="rId22"/>
    <p:sldLayoutId id="2147483888" r:id="rId23"/>
    <p:sldLayoutId id="2147483889" r:id="rId24"/>
    <p:sldLayoutId id="2147483890" r:id="rId25"/>
    <p:sldLayoutId id="2147483891" r:id="rId26"/>
    <p:sldLayoutId id="2147483892" r:id="rId27"/>
    <p:sldLayoutId id="2147483893" r:id="rId28"/>
    <p:sldLayoutId id="2147483894" r:id="rId29"/>
    <p:sldLayoutId id="2147483895" r:id="rId30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457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914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1371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18288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22860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2743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3200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3657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0"/>
            <a:ext cx="24383999" cy="13716000"/>
          </a:xfrm>
          <a:prstGeom prst="rect">
            <a:avLst/>
          </a:prstGeom>
          <a:ln w="25400">
            <a:miter lim="400000"/>
          </a:ln>
        </p:spPr>
      </p:pic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92337" y="12808585"/>
            <a:ext cx="515263" cy="538481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4536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  <p:sldLayoutId id="2147483908" r:id="rId12"/>
    <p:sldLayoutId id="2147483909" r:id="rId13"/>
    <p:sldLayoutId id="2147483910" r:id="rId14"/>
    <p:sldLayoutId id="2147483911" r:id="rId15"/>
    <p:sldLayoutId id="2147483912" r:id="rId16"/>
    <p:sldLayoutId id="2147483913" r:id="rId17"/>
    <p:sldLayoutId id="2147483914" r:id="rId18"/>
    <p:sldLayoutId id="2147483915" r:id="rId19"/>
    <p:sldLayoutId id="2147483916" r:id="rId20"/>
    <p:sldLayoutId id="2147483917" r:id="rId21"/>
    <p:sldLayoutId id="2147483918" r:id="rId22"/>
    <p:sldLayoutId id="2147483919" r:id="rId23"/>
    <p:sldLayoutId id="2147483920" r:id="rId24"/>
    <p:sldLayoutId id="2147483921" r:id="rId25"/>
    <p:sldLayoutId id="2147483922" r:id="rId26"/>
    <p:sldLayoutId id="2147483923" r:id="rId27"/>
    <p:sldLayoutId id="2147483924" r:id="rId28"/>
    <p:sldLayoutId id="2147483925" r:id="rId29"/>
    <p:sldLayoutId id="2147483926" r:id="rId30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457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914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1371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18288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22860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2743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3200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3657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microsoft.com/office/2007/relationships/hdphoto" Target="../media/hdphoto4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6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4.png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Прямоугольник"/>
          <p:cNvSpPr/>
          <p:nvPr/>
        </p:nvSpPr>
        <p:spPr>
          <a:xfrm>
            <a:off x="0" y="1086707"/>
            <a:ext cx="24384001" cy="2982099"/>
          </a:xfrm>
          <a:prstGeom prst="rect">
            <a:avLst/>
          </a:prstGeom>
          <a:solidFill>
            <a:srgbClr val="000000">
              <a:alpha val="12600"/>
            </a:srgbClr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2" name="МИ ФНС России по крупнейшим налогоплательщикам № 7"/>
          <p:cNvSpPr txBox="1"/>
          <p:nvPr/>
        </p:nvSpPr>
        <p:spPr>
          <a:xfrm>
            <a:off x="1408363" y="4868546"/>
            <a:ext cx="21567275" cy="111643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1600" tIns="101600" rIns="101600" bIns="101600" anchor="ctr">
            <a:spAutoFit/>
          </a:bodyPr>
          <a:lstStyle>
            <a:lvl1pPr algn="ctr">
              <a:lnSpc>
                <a:spcPct val="80000"/>
              </a:lnSpc>
              <a:defRPr sz="6000">
                <a:gradFill flip="none" rotWithShape="1">
                  <a:gsLst>
                    <a:gs pos="0">
                      <a:srgbClr val="929292"/>
                    </a:gs>
                    <a:gs pos="100000">
                      <a:srgbClr val="5E5E5E"/>
                    </a:gs>
                  </a:gsLst>
                  <a:lin ang="5400000" scaled="0"/>
                </a:gra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t>МИ ФНС России по крупнейшим налогоплательщикам № 7</a:t>
            </a:r>
          </a:p>
        </p:txBody>
      </p:sp>
      <p:sp>
        <p:nvSpPr>
          <p:cNvPr id="283" name="Москва - 2021"/>
          <p:cNvSpPr txBox="1"/>
          <p:nvPr/>
        </p:nvSpPr>
        <p:spPr>
          <a:xfrm>
            <a:off x="10832975" y="12933775"/>
            <a:ext cx="2955214" cy="68223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1600" tIns="101600" rIns="101600" bIns="101600" anchor="ctr">
            <a:spAutoFit/>
          </a:bodyPr>
          <a:lstStyle>
            <a:lvl1pPr>
              <a:defRPr sz="3100">
                <a:gradFill flip="none" rotWithShape="1">
                  <a:gsLst>
                    <a:gs pos="0">
                      <a:srgbClr val="D6D5D5"/>
                    </a:gs>
                    <a:gs pos="100000">
                      <a:srgbClr val="5E5E5E"/>
                    </a:gs>
                  </a:gsLst>
                  <a:lin ang="5400000" scaled="0"/>
                </a:gra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dirty="0"/>
              <a:t>Москва - 2021</a:t>
            </a:r>
          </a:p>
        </p:txBody>
      </p:sp>
      <p:sp>
        <p:nvSpPr>
          <p:cNvPr id="284" name="Налоговое регулирование  контролируемых иностранных компаний"/>
          <p:cNvSpPr txBox="1"/>
          <p:nvPr/>
        </p:nvSpPr>
        <p:spPr>
          <a:xfrm>
            <a:off x="2831223" y="6738657"/>
            <a:ext cx="18721553" cy="217281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 algn="ctr">
              <a:defRPr sz="6400">
                <a:gradFill flip="none" rotWithShape="1">
                  <a:gsLst>
                    <a:gs pos="0">
                      <a:schemeClr val="accent1">
                        <a:lumOff val="-13575"/>
                      </a:schemeClr>
                    </a:gs>
                    <a:gs pos="100000">
                      <a:schemeClr val="accent1">
                        <a:hueOff val="114395"/>
                        <a:lumOff val="-24975"/>
                      </a:schemeClr>
                    </a:gs>
                  </a:gsLst>
                  <a:lin ang="5400000" scaled="0"/>
                </a:gra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lang="ru-RU" dirty="0"/>
              <a:t>Изменения в налоговом законодательстве, вступившие в силу с 1 июля 2021 года</a:t>
            </a:r>
          </a:p>
        </p:txBody>
      </p:sp>
      <p:sp>
        <p:nvSpPr>
          <p:cNvPr id="285" name="Прямоугольник"/>
          <p:cNvSpPr/>
          <p:nvPr/>
        </p:nvSpPr>
        <p:spPr>
          <a:xfrm>
            <a:off x="-2551" y="1086707"/>
            <a:ext cx="238720" cy="2982099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286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43662" y="1542729"/>
            <a:ext cx="2183672" cy="2159227"/>
          </a:xfrm>
          <a:prstGeom prst="rect">
            <a:avLst/>
          </a:prstGeom>
          <a:ln w="25400">
            <a:miter lim="400000"/>
          </a:ln>
        </p:spPr>
      </p:pic>
      <p:sp>
        <p:nvSpPr>
          <p:cNvPr id="287" name="ФЕДЕРАЛЬНАЯ  НАЛОГОВАЯ СЛУЖБА"/>
          <p:cNvSpPr txBox="1"/>
          <p:nvPr/>
        </p:nvSpPr>
        <p:spPr>
          <a:xfrm>
            <a:off x="3184415" y="2003005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24" y="3445664"/>
            <a:ext cx="19827433" cy="1027033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  <p:sp>
        <p:nvSpPr>
          <p:cNvPr id="317" name="Условия признания контролирующим лицом"/>
          <p:cNvSpPr txBox="1"/>
          <p:nvPr/>
        </p:nvSpPr>
        <p:spPr>
          <a:xfrm>
            <a:off x="12095544" y="1112866"/>
            <a:ext cx="11854250" cy="169884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Постановление Правительства РФ </a:t>
            </a:r>
          </a:p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от 02.04.2021№534</a:t>
            </a:r>
            <a:endParaRPr kumimoji="0" sz="5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A2FF">
                    <a:hueOff val="114395"/>
                    <a:lumOff val="-24975"/>
                  </a:srgbClr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319" name="3"/>
          <p:cNvSpPr txBox="1"/>
          <p:nvPr/>
        </p:nvSpPr>
        <p:spPr>
          <a:xfrm>
            <a:off x="23352231" y="12859315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ctr" defTabSz="1828800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10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62341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E62341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4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ФЕДЕРАЛЬНАЯ </a:t>
            </a:r>
            <a:b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</a:b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НАЛОГОВАЯ СЛУЖБА</a:t>
            </a:r>
          </a:p>
        </p:txBody>
      </p:sp>
      <p:pic>
        <p:nvPicPr>
          <p:cNvPr id="28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7421" y="7170674"/>
            <a:ext cx="284157" cy="2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12" name="Сквиркл"/>
          <p:cNvSpPr/>
          <p:nvPr/>
        </p:nvSpPr>
        <p:spPr>
          <a:xfrm>
            <a:off x="18339484" y="3356764"/>
            <a:ext cx="5770898" cy="785266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Обновленная форма</a:t>
            </a:r>
          </a:p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 счета-фактуры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13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2669" y="3392416"/>
            <a:ext cx="684431" cy="68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Рамка 1"/>
          <p:cNvSpPr/>
          <p:nvPr/>
        </p:nvSpPr>
        <p:spPr>
          <a:xfrm>
            <a:off x="16637000" y="7494816"/>
            <a:ext cx="1905000" cy="3365500"/>
          </a:xfrm>
          <a:prstGeom prst="frame">
            <a:avLst>
              <a:gd name="adj1" fmla="val 3833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10857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24" y="3445664"/>
            <a:ext cx="19827433" cy="1027033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  <p:sp>
        <p:nvSpPr>
          <p:cNvPr id="317" name="Условия признания контролирующим лицом"/>
          <p:cNvSpPr txBox="1"/>
          <p:nvPr/>
        </p:nvSpPr>
        <p:spPr>
          <a:xfrm>
            <a:off x="12095544" y="1112866"/>
            <a:ext cx="11854250" cy="169884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Постановление Правительства РФ </a:t>
            </a:r>
          </a:p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от 02.04.2021№534</a:t>
            </a:r>
            <a:endParaRPr kumimoji="0" sz="5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A2FF">
                    <a:hueOff val="114395"/>
                    <a:lumOff val="-24975"/>
                  </a:srgbClr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319" name="3"/>
          <p:cNvSpPr txBox="1"/>
          <p:nvPr/>
        </p:nvSpPr>
        <p:spPr>
          <a:xfrm>
            <a:off x="23361420" y="12859315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ctr" defTabSz="1828800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11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62341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E62341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4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ФЕДЕРАЛЬНАЯ </a:t>
            </a:r>
            <a:b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</a:b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НАЛОГОВАЯ СЛУЖБА</a:t>
            </a:r>
          </a:p>
        </p:txBody>
      </p:sp>
      <p:pic>
        <p:nvPicPr>
          <p:cNvPr id="28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3671" y="7183374"/>
            <a:ext cx="284157" cy="2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12" name="Сквиркл"/>
          <p:cNvSpPr/>
          <p:nvPr/>
        </p:nvSpPr>
        <p:spPr>
          <a:xfrm>
            <a:off x="18339484" y="3356764"/>
            <a:ext cx="5770898" cy="785266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Обновленная форма</a:t>
            </a:r>
          </a:p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 счета-фактуры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13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2669" y="3392416"/>
            <a:ext cx="684431" cy="68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Рамка 1"/>
          <p:cNvSpPr/>
          <p:nvPr/>
        </p:nvSpPr>
        <p:spPr>
          <a:xfrm>
            <a:off x="18478500" y="7509330"/>
            <a:ext cx="1714500" cy="3365500"/>
          </a:xfrm>
          <a:prstGeom prst="frame">
            <a:avLst>
              <a:gd name="adj1" fmla="val 3833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14679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24" y="3445664"/>
            <a:ext cx="19827433" cy="1027033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  <p:sp>
        <p:nvSpPr>
          <p:cNvPr id="317" name="Условия признания контролирующим лицом"/>
          <p:cNvSpPr txBox="1"/>
          <p:nvPr/>
        </p:nvSpPr>
        <p:spPr>
          <a:xfrm>
            <a:off x="12095544" y="1112866"/>
            <a:ext cx="11854250" cy="169884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Постановление Правительства РФ </a:t>
            </a:r>
          </a:p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от 02.04.2021№534</a:t>
            </a:r>
            <a:endParaRPr kumimoji="0" sz="5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A2FF">
                    <a:hueOff val="114395"/>
                    <a:lumOff val="-24975"/>
                  </a:srgbClr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319" name="3"/>
          <p:cNvSpPr txBox="1"/>
          <p:nvPr/>
        </p:nvSpPr>
        <p:spPr>
          <a:xfrm>
            <a:off x="23352230" y="12859315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ctr" defTabSz="1828800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12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62341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E62341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4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ФЕДЕРАЛЬНАЯ </a:t>
            </a:r>
            <a:b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</a:b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НАЛОГОВАЯ СЛУЖБА</a:t>
            </a:r>
          </a:p>
        </p:txBody>
      </p:sp>
      <p:pic>
        <p:nvPicPr>
          <p:cNvPr id="28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0009" y="5395121"/>
            <a:ext cx="284157" cy="2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40663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12" name="Сквиркл"/>
          <p:cNvSpPr/>
          <p:nvPr/>
        </p:nvSpPr>
        <p:spPr>
          <a:xfrm>
            <a:off x="18339484" y="3356764"/>
            <a:ext cx="5770898" cy="785266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Обновленная форма</a:t>
            </a:r>
          </a:p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 счета-фактуры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13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2669" y="3392416"/>
            <a:ext cx="684431" cy="68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амка 2"/>
          <p:cNvSpPr/>
          <p:nvPr/>
        </p:nvSpPr>
        <p:spPr>
          <a:xfrm>
            <a:off x="1524000" y="5254172"/>
            <a:ext cx="10571544" cy="508000"/>
          </a:xfrm>
          <a:prstGeom prst="frame">
            <a:avLst>
              <a:gd name="adj1" fmla="val 0"/>
            </a:avLst>
          </a:prstGeom>
          <a:solidFill>
            <a:srgbClr val="FF0000"/>
          </a:solidFill>
          <a:ln w="5715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+mn-ea"/>
              <a:cs typeface="+mn-cs"/>
              <a:sym typeface="Trebuchet MS"/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1460500" y="5887358"/>
            <a:ext cx="10715651" cy="431800"/>
          </a:xfrm>
          <a:prstGeom prst="frame">
            <a:avLst/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+mn-ea"/>
              <a:cs typeface="+mn-cs"/>
              <a:sym typeface="Trebuchet MS"/>
            </a:endParaRPr>
          </a:p>
        </p:txBody>
      </p:sp>
      <p:pic>
        <p:nvPicPr>
          <p:cNvPr id="16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8587" y="6004721"/>
            <a:ext cx="284157" cy="2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Рамка 6"/>
          <p:cNvSpPr/>
          <p:nvPr/>
        </p:nvSpPr>
        <p:spPr>
          <a:xfrm>
            <a:off x="4325257" y="7538357"/>
            <a:ext cx="5602514" cy="3470164"/>
          </a:xfrm>
          <a:prstGeom prst="frame">
            <a:avLst>
              <a:gd name="adj1" fmla="val 1894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+mn-ea"/>
              <a:cs typeface="+mn-cs"/>
              <a:sym typeface="Trebuchet MS"/>
            </a:endParaRPr>
          </a:p>
        </p:txBody>
      </p:sp>
      <p:sp>
        <p:nvSpPr>
          <p:cNvPr id="20" name="Рамка 19"/>
          <p:cNvSpPr/>
          <p:nvPr/>
        </p:nvSpPr>
        <p:spPr>
          <a:xfrm>
            <a:off x="13106400" y="7509330"/>
            <a:ext cx="7061200" cy="3352800"/>
          </a:xfrm>
          <a:prstGeom prst="frame">
            <a:avLst>
              <a:gd name="adj1" fmla="val 1894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+mn-ea"/>
              <a:cs typeface="+mn-cs"/>
              <a:sym typeface="Trebuchet MS"/>
            </a:endParaRPr>
          </a:p>
        </p:txBody>
      </p:sp>
      <p:pic>
        <p:nvPicPr>
          <p:cNvPr id="21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071" y="11008521"/>
            <a:ext cx="284157" cy="2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4921" y="7135021"/>
            <a:ext cx="284157" cy="2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221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7" name="Условия признания контролирующим лицом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/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319" name="3"/>
          <p:cNvSpPr txBox="1"/>
          <p:nvPr/>
        </p:nvSpPr>
        <p:spPr>
          <a:xfrm>
            <a:off x="23302274" y="12859315"/>
            <a:ext cx="874613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14</a:t>
            </a:r>
            <a:endParaRPr dirty="0"/>
          </a:p>
        </p:txBody>
      </p:sp>
      <p:sp>
        <p:nvSpPr>
          <p:cNvPr id="320" name="Сквиркл"/>
          <p:cNvSpPr/>
          <p:nvPr/>
        </p:nvSpPr>
        <p:spPr>
          <a:xfrm>
            <a:off x="899925" y="3566013"/>
            <a:ext cx="16521801" cy="1438683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321" name="1."/>
          <p:cNvSpPr/>
          <p:nvPr/>
        </p:nvSpPr>
        <p:spPr>
          <a:xfrm>
            <a:off x="1134331" y="3727612"/>
            <a:ext cx="5685467" cy="11154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9292"/>
              </a:gs>
              <a:gs pos="100000">
                <a:srgbClr val="D6D5D5"/>
              </a:gs>
            </a:gsLst>
            <a:lin ang="2069475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/>
          <a:p>
            <a:pPr defTabSz="914400">
              <a:defRPr b="1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t> </a:t>
            </a:r>
            <a:r>
              <a:rPr sz="4200"/>
              <a:t>    </a:t>
            </a:r>
          </a:p>
        </p:txBody>
      </p:sp>
      <p:sp>
        <p:nvSpPr>
          <p:cNvPr id="322" name="Контролирующее лицо ИО"/>
          <p:cNvSpPr/>
          <p:nvPr/>
        </p:nvSpPr>
        <p:spPr>
          <a:xfrm>
            <a:off x="1134332" y="3727612"/>
            <a:ext cx="16047784" cy="11154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/>
              <a:t>Выставление электронных счетов-фактур</a:t>
            </a:r>
            <a:endParaRPr/>
          </a:p>
        </p:txBody>
      </p:sp>
      <p:sp>
        <p:nvSpPr>
          <p:cNvPr id="323" name="Сквиркл"/>
          <p:cNvSpPr/>
          <p:nvPr/>
        </p:nvSpPr>
        <p:spPr>
          <a:xfrm>
            <a:off x="896008" y="6460862"/>
            <a:ext cx="18590903" cy="1503148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324" name="1. Юрлицо с долей участия в ИО более 25% (пп.1 п.3 ст. 25.13 НК РФ)"/>
          <p:cNvSpPr txBox="1"/>
          <p:nvPr/>
        </p:nvSpPr>
        <p:spPr>
          <a:xfrm>
            <a:off x="1206188" y="6560015"/>
            <a:ext cx="18256762" cy="131104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600" dirty="0"/>
              <a:t>С 1 июля 2021 года составление счетов-фактур в электронной форме по-прежнему осуществляется по взаимному согласию сторон сделки </a:t>
            </a:r>
            <a:r>
              <a:rPr lang="ru-RU" dirty="0"/>
              <a:t> </a:t>
            </a:r>
            <a:endParaRPr dirty="0"/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pic>
        <p:nvPicPr>
          <p:cNvPr id="4098" name="Picture 2" descr="https://w7.pngwing.com/pngs/361/209/png-transparent-computer-icons-handshake-icon-design-shake-hands-shake-hands-logo-angle-text-han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542" b="96322" l="2609" r="97283">
                        <a14:foregroundMark x1="5870" y1="50954" x2="5870" y2="50954"/>
                        <a14:foregroundMark x1="2717" y1="66757" x2="2717" y2="66757"/>
                        <a14:foregroundMark x1="41304" y1="96322" x2="41304" y2="96322"/>
                        <a14:foregroundMark x1="97391" y1="67302" x2="97391" y2="67302"/>
                        <a14:foregroundMark x1="70109" y1="19619" x2="70109" y2="19619"/>
                        <a14:foregroundMark x1="58043" y1="12398" x2="58043" y2="12398"/>
                        <a14:foregroundMark x1="44348" y1="14578" x2="44348" y2="14578"/>
                        <a14:foregroundMark x1="30000" y1="20163" x2="30000" y2="20163"/>
                        <a14:foregroundMark x1="42283" y1="3542" x2="42283" y2="35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6905" y="5793364"/>
            <a:ext cx="2898276" cy="231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462" b="90000" l="10000" r="90000">
                        <a14:foregroundMark x1="44111" y1="8462" x2="44111" y2="8462"/>
                        <a14:foregroundMark x1="48333" y1="29808" x2="48333" y2="29808"/>
                        <a14:foregroundMark x1="47667" y1="50962" x2="47667" y2="50962"/>
                        <a14:foregroundMark x1="51000" y1="72500" x2="51000" y2="7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0419" y="8824427"/>
            <a:ext cx="3866598" cy="223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Условия признания контролирующим лицом"/>
          <p:cNvSpPr txBox="1"/>
          <p:nvPr/>
        </p:nvSpPr>
        <p:spPr>
          <a:xfrm>
            <a:off x="12095544" y="1112866"/>
            <a:ext cx="11854250" cy="169884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Постановление Правительства РФ </a:t>
            </a:r>
          </a:p>
          <a:p>
            <a:r>
              <a:rPr lang="ru-RU" sz="5400" dirty="0"/>
              <a:t>от 02.04.2021№534</a:t>
            </a:r>
            <a:endParaRPr sz="5400" dirty="0"/>
          </a:p>
        </p:txBody>
      </p:sp>
      <p:sp>
        <p:nvSpPr>
          <p:cNvPr id="4" name="Сквиркл">
            <a:extLst>
              <a:ext uri="{FF2B5EF4-FFF2-40B4-BE49-F238E27FC236}">
                <a16:creationId xmlns:a16="http://schemas.microsoft.com/office/drawing/2014/main" id="{8547ADC5-3871-4928-9071-16479C64304D}"/>
              </a:ext>
            </a:extLst>
          </p:cNvPr>
          <p:cNvSpPr/>
          <p:nvPr/>
        </p:nvSpPr>
        <p:spPr>
          <a:xfrm>
            <a:off x="718297" y="8990103"/>
            <a:ext cx="18771377" cy="1613981"/>
          </a:xfrm>
          <a:prstGeom prst="roundRect">
            <a:avLst>
              <a:gd name="adj" fmla="val 50000"/>
            </a:avLst>
          </a:prstGeom>
          <a:solidFill>
            <a:srgbClr val="EAEAEA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1799590"/>
            <a:r>
              <a:rPr lang="ru-RU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Если предметом сделки являются прослеживаемые товары, то счет-фактура в обязательном порядке должен выставляться исключительно в электронной форме</a:t>
            </a:r>
            <a:endParaRPr lang="ru-RU">
              <a:solidFill>
                <a:schemeClr val="accent1">
                  <a:hueOff val="114395"/>
                  <a:lumOff val="-24975"/>
                </a:schemeClr>
              </a:solidFill>
            </a:endParaRPr>
          </a:p>
        </p:txBody>
      </p:sp>
      <p:pic>
        <p:nvPicPr>
          <p:cNvPr id="30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983" y="8992572"/>
            <a:ext cx="1613981" cy="161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312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7" name="Условия признания контролирующим лицом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319" name="3"/>
          <p:cNvSpPr txBox="1"/>
          <p:nvPr/>
        </p:nvSpPr>
        <p:spPr>
          <a:xfrm>
            <a:off x="23352230" y="12859315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15</a:t>
            </a:r>
            <a:endParaRPr dirty="0"/>
          </a:p>
        </p:txBody>
      </p:sp>
      <p:sp>
        <p:nvSpPr>
          <p:cNvPr id="320" name="Сквиркл"/>
          <p:cNvSpPr/>
          <p:nvPr/>
        </p:nvSpPr>
        <p:spPr>
          <a:xfrm>
            <a:off x="899925" y="3566013"/>
            <a:ext cx="16521801" cy="1438683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321" name="1."/>
          <p:cNvSpPr/>
          <p:nvPr/>
        </p:nvSpPr>
        <p:spPr>
          <a:xfrm>
            <a:off x="1134331" y="3727612"/>
            <a:ext cx="5685467" cy="11154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9292"/>
              </a:gs>
              <a:gs pos="100000">
                <a:srgbClr val="D6D5D5"/>
              </a:gs>
            </a:gsLst>
            <a:lin ang="20694750"/>
          </a:gradFill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243" tIns="45243" rIns="45243" bIns="45243" anchor="ctr"/>
          <a:lstStyle/>
          <a:p>
            <a:pPr defTabSz="914400">
              <a:defRPr b="1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rPr dirty="0"/>
              <a:t> </a:t>
            </a:r>
            <a:r>
              <a:rPr sz="4200" dirty="0"/>
              <a:t>    </a:t>
            </a:r>
          </a:p>
        </p:txBody>
      </p:sp>
      <p:sp>
        <p:nvSpPr>
          <p:cNvPr id="322" name="Контролирующее лицо ИО"/>
          <p:cNvSpPr/>
          <p:nvPr/>
        </p:nvSpPr>
        <p:spPr>
          <a:xfrm>
            <a:off x="1134332" y="3727612"/>
            <a:ext cx="16047784" cy="11154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dirty="0"/>
              <a:t>Выставление бумажных счетов-фактур</a:t>
            </a:r>
            <a:endParaRPr dirty="0"/>
          </a:p>
        </p:txBody>
      </p:sp>
      <p:sp>
        <p:nvSpPr>
          <p:cNvPr id="323" name="Сквиркл"/>
          <p:cNvSpPr/>
          <p:nvPr/>
        </p:nvSpPr>
        <p:spPr>
          <a:xfrm>
            <a:off x="9416187" y="5367439"/>
            <a:ext cx="3631641" cy="1422938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324" name="1. Юрлицо с долей участия в ИО более 25% (пп.1 п.3 ст. 25.13 НК РФ)"/>
          <p:cNvSpPr txBox="1"/>
          <p:nvPr/>
        </p:nvSpPr>
        <p:spPr>
          <a:xfrm>
            <a:off x="9503047" y="5695529"/>
            <a:ext cx="3457920" cy="75704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600" b="1" dirty="0"/>
              <a:t>ИСКЛЮЧЕНИЯ</a:t>
            </a:r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8" name="Сквиркл">
            <a:extLst>
              <a:ext uri="{FF2B5EF4-FFF2-40B4-BE49-F238E27FC236}">
                <a16:creationId xmlns:a16="http://schemas.microsoft.com/office/drawing/2014/main" id="{A2CC3CCD-EE3B-438F-826B-91CA78E5210F}"/>
              </a:ext>
            </a:extLst>
          </p:cNvPr>
          <p:cNvSpPr/>
          <p:nvPr/>
        </p:nvSpPr>
        <p:spPr>
          <a:xfrm>
            <a:off x="7875000" y="8252695"/>
            <a:ext cx="6714016" cy="4008839"/>
          </a:xfrm>
          <a:prstGeom prst="roundRect">
            <a:avLst>
              <a:gd name="adj" fmla="val 50000"/>
            </a:avLst>
          </a:prstGeom>
          <a:solidFill>
            <a:srgbClr val="EAEAEA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1799590"/>
            <a:endParaRPr lang="ru-RU" sz="3100" dirty="0">
              <a:solidFill>
                <a:schemeClr val="accent1">
                  <a:hueOff val="114395"/>
                  <a:lumOff val="-24975"/>
                </a:schemeClr>
              </a:solidFill>
            </a:endParaRPr>
          </a:p>
        </p:txBody>
      </p:sp>
      <p:sp>
        <p:nvSpPr>
          <p:cNvPr id="32" name="Условия признания контролирующим лицом"/>
          <p:cNvSpPr txBox="1"/>
          <p:nvPr/>
        </p:nvSpPr>
        <p:spPr>
          <a:xfrm>
            <a:off x="12095544" y="1486814"/>
            <a:ext cx="11854250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П. 1.1 ст. 169 НК РФ</a:t>
            </a:r>
            <a:endParaRPr sz="5400" dirty="0"/>
          </a:p>
        </p:txBody>
      </p:sp>
      <p:sp>
        <p:nvSpPr>
          <p:cNvPr id="33" name="Сквиркл"/>
          <p:cNvSpPr/>
          <p:nvPr/>
        </p:nvSpPr>
        <p:spPr>
          <a:xfrm>
            <a:off x="560562" y="8411486"/>
            <a:ext cx="7020536" cy="2866728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 lang="ru-RU"/>
          </a:p>
        </p:txBody>
      </p:sp>
      <p:sp>
        <p:nvSpPr>
          <p:cNvPr id="34" name="1. Юрлицо с долей участия в ИО более 25% (пп.1 п.3 ст. 25.13 НК РФ)"/>
          <p:cNvSpPr txBox="1"/>
          <p:nvPr/>
        </p:nvSpPr>
        <p:spPr>
          <a:xfrm>
            <a:off x="1469766" y="8702955"/>
            <a:ext cx="6104869" cy="241903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600" dirty="0"/>
              <a:t>Прослеживаемый товар реализуется физическому лицу для личного потребления</a:t>
            </a:r>
            <a:endParaRPr sz="3600" dirty="0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77" b="96923" l="10000" r="90000">
                        <a14:foregroundMark x1="35778" y1="71346" x2="35778" y2="71346"/>
                        <a14:foregroundMark x1="50556" y1="16154" x2="50556" y2="16154"/>
                        <a14:foregroundMark x1="54444" y1="3077" x2="54444" y2="3077"/>
                        <a14:foregroundMark x1="59889" y1="77885" x2="59889" y2="77885"/>
                        <a14:foregroundMark x1="53667" y1="96923" x2="53667" y2="969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863" y="11352571"/>
            <a:ext cx="3625167" cy="2094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Сквиркл">
            <a:extLst>
              <a:ext uri="{FF2B5EF4-FFF2-40B4-BE49-F238E27FC236}">
                <a16:creationId xmlns:a16="http://schemas.microsoft.com/office/drawing/2014/main" id="{8AD339D0-AF6E-43E8-9613-9064CA3DFCCC}"/>
              </a:ext>
            </a:extLst>
          </p:cNvPr>
          <p:cNvSpPr/>
          <p:nvPr/>
        </p:nvSpPr>
        <p:spPr>
          <a:xfrm>
            <a:off x="15287944" y="8428195"/>
            <a:ext cx="6278588" cy="2964925"/>
          </a:xfrm>
          <a:prstGeom prst="roundRect">
            <a:avLst>
              <a:gd name="adj" fmla="val 50000"/>
            </a:avLst>
          </a:prstGeom>
          <a:solidFill>
            <a:srgbClr val="EAEAEA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t"/>
          <a:lstStyle/>
          <a:p>
            <a:pPr marL="1799590"/>
            <a:endParaRPr lang="ru-RU" sz="3100" dirty="0">
              <a:solidFill>
                <a:schemeClr val="accent1">
                  <a:hueOff val="114395"/>
                  <a:lumOff val="-24975"/>
                </a:schemeClr>
              </a:solidFill>
            </a:endParaRPr>
          </a:p>
        </p:txBody>
      </p:sp>
      <p:sp>
        <p:nvSpPr>
          <p:cNvPr id="23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059A66D7-F1D7-4BB1-8146-AA4934ACDEE8}"/>
              </a:ext>
            </a:extLst>
          </p:cNvPr>
          <p:cNvSpPr txBox="1"/>
          <p:nvPr/>
        </p:nvSpPr>
        <p:spPr>
          <a:xfrm>
            <a:off x="8780780" y="8350670"/>
            <a:ext cx="6104869" cy="36501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При реализации и перемещении прослеживаемых товаров с территории РФ, в соответствии с таможенной процедурой экспорта или реэкспорта</a:t>
            </a:r>
          </a:p>
        </p:txBody>
      </p:sp>
      <p:sp>
        <p:nvSpPr>
          <p:cNvPr id="24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D9FF21DD-3B1D-40CF-80BA-9DB338A3E6D0}"/>
              </a:ext>
            </a:extLst>
          </p:cNvPr>
          <p:cNvSpPr txBox="1"/>
          <p:nvPr/>
        </p:nvSpPr>
        <p:spPr>
          <a:xfrm>
            <a:off x="16091937" y="8437338"/>
            <a:ext cx="5381946" cy="297303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600" dirty="0">
                <a:ea typeface="+mn-lt"/>
                <a:cs typeface="+mn-lt"/>
              </a:rPr>
              <a:t>При реализации и перемещении на территорию другого государства - члена ЕАЭС </a:t>
            </a:r>
          </a:p>
        </p:txBody>
      </p:sp>
      <p:cxnSp>
        <p:nvCxnSpPr>
          <p:cNvPr id="4" name="Соединитель: уступ 3">
            <a:extLst>
              <a:ext uri="{FF2B5EF4-FFF2-40B4-BE49-F238E27FC236}">
                <a16:creationId xmlns:a16="http://schemas.microsoft.com/office/drawing/2014/main" id="{CEB76859-1781-45E7-85FE-E158A13B6B9A}"/>
              </a:ext>
            </a:extLst>
          </p:cNvPr>
          <p:cNvCxnSpPr>
            <a:stCxn id="323" idx="2"/>
            <a:endCxn id="33" idx="0"/>
          </p:cNvCxnSpPr>
          <p:nvPr/>
        </p:nvCxnSpPr>
        <p:spPr>
          <a:xfrm rot="5400000">
            <a:off x="6840865" y="4020342"/>
            <a:ext cx="1621109" cy="7161178"/>
          </a:xfrm>
          <a:prstGeom prst="bentConnector3">
            <a:avLst>
              <a:gd name="adj1" fmla="val 50000"/>
            </a:avLst>
          </a:prstGeom>
          <a:noFill/>
          <a:ln w="76200" cap="flat">
            <a:solidFill>
              <a:srgbClr val="0564B8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5" name="Соединитель: уступ 3">
            <a:extLst>
              <a:ext uri="{FF2B5EF4-FFF2-40B4-BE49-F238E27FC236}">
                <a16:creationId xmlns:a16="http://schemas.microsoft.com/office/drawing/2014/main" id="{CEB76859-1781-45E7-85FE-E158A13B6B9A}"/>
              </a:ext>
            </a:extLst>
          </p:cNvPr>
          <p:cNvCxnSpPr>
            <a:stCxn id="323" idx="2"/>
          </p:cNvCxnSpPr>
          <p:nvPr/>
        </p:nvCxnSpPr>
        <p:spPr>
          <a:xfrm rot="16200000" flipH="1">
            <a:off x="10500849" y="7521535"/>
            <a:ext cx="1462318" cy="1"/>
          </a:xfrm>
          <a:prstGeom prst="bentConnector3">
            <a:avLst>
              <a:gd name="adj1" fmla="val 50000"/>
            </a:avLst>
          </a:prstGeom>
          <a:noFill/>
          <a:ln w="76200" cap="flat">
            <a:solidFill>
              <a:srgbClr val="0564B8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6" name="Соединитель: уступ 3">
            <a:extLst>
              <a:ext uri="{FF2B5EF4-FFF2-40B4-BE49-F238E27FC236}">
                <a16:creationId xmlns:a16="http://schemas.microsoft.com/office/drawing/2014/main" id="{CEB76859-1781-45E7-85FE-E158A13B6B9A}"/>
              </a:ext>
            </a:extLst>
          </p:cNvPr>
          <p:cNvCxnSpPr>
            <a:stCxn id="323" idx="2"/>
            <a:endCxn id="24" idx="0"/>
          </p:cNvCxnSpPr>
          <p:nvPr/>
        </p:nvCxnSpPr>
        <p:spPr>
          <a:xfrm rot="16200000" flipH="1">
            <a:off x="14183979" y="3838406"/>
            <a:ext cx="1646961" cy="7550902"/>
          </a:xfrm>
          <a:prstGeom prst="bentConnector3">
            <a:avLst>
              <a:gd name="adj1" fmla="val 50000"/>
            </a:avLst>
          </a:prstGeom>
          <a:noFill/>
          <a:ln w="76200" cap="flat">
            <a:solidFill>
              <a:srgbClr val="0564B8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041" b="98673" l="10000" r="90000">
                        <a14:foregroundMark x1="30870" y1="7959" x2="30870" y2="7959"/>
                        <a14:foregroundMark x1="32283" y1="2041" x2="32283" y2="2041"/>
                        <a14:foregroundMark x1="67391" y1="51020" x2="67391" y2="51020"/>
                        <a14:foregroundMark x1="68043" y1="95612" x2="68043" y2="95612"/>
                        <a14:foregroundMark x1="68043" y1="98673" x2="68043" y2="986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7290" y="11606301"/>
            <a:ext cx="1824793" cy="1943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178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727" y="4681498"/>
            <a:ext cx="21948300" cy="886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7" name="Условия признания контролирующим лицом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319" name="3"/>
          <p:cNvSpPr txBox="1"/>
          <p:nvPr/>
        </p:nvSpPr>
        <p:spPr>
          <a:xfrm>
            <a:off x="23352231" y="12859315"/>
            <a:ext cx="774700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16</a:t>
            </a:r>
            <a:endParaRPr dirty="0"/>
          </a:p>
        </p:txBody>
      </p:sp>
      <p:sp>
        <p:nvSpPr>
          <p:cNvPr id="320" name="Сквиркл"/>
          <p:cNvSpPr/>
          <p:nvPr/>
        </p:nvSpPr>
        <p:spPr>
          <a:xfrm>
            <a:off x="717647" y="3452099"/>
            <a:ext cx="16521801" cy="1438683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321" name="1."/>
          <p:cNvSpPr/>
          <p:nvPr/>
        </p:nvSpPr>
        <p:spPr>
          <a:xfrm>
            <a:off x="899925" y="3553998"/>
            <a:ext cx="5685467" cy="11154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9292"/>
              </a:gs>
              <a:gs pos="100000">
                <a:srgbClr val="D6D5D5"/>
              </a:gs>
            </a:gsLst>
            <a:lin ang="2069475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/>
          <a:p>
            <a:pPr defTabSz="914400">
              <a:defRPr b="1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rPr dirty="0"/>
              <a:t> </a:t>
            </a:r>
            <a:r>
              <a:rPr sz="4200" dirty="0"/>
              <a:t>    </a:t>
            </a:r>
          </a:p>
        </p:txBody>
      </p:sp>
      <p:sp>
        <p:nvSpPr>
          <p:cNvPr id="322" name="Контролирующее лицо ИО"/>
          <p:cNvSpPr/>
          <p:nvPr/>
        </p:nvSpPr>
        <p:spPr>
          <a:xfrm>
            <a:off x="899925" y="3566013"/>
            <a:ext cx="16047784" cy="11154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dirty="0"/>
              <a:t>2. Новая форма универсального передаточного документа (УПД)</a:t>
            </a:r>
            <a:endParaRPr dirty="0"/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7" name="Контролирующее лицо ИО">
            <a:extLst>
              <a:ext uri="{FF2B5EF4-FFF2-40B4-BE49-F238E27FC236}">
                <a16:creationId xmlns:a16="http://schemas.microsoft.com/office/drawing/2014/main" id="{339C51C9-CA0B-4DC0-B8A6-E8D8C603A693}"/>
              </a:ext>
            </a:extLst>
          </p:cNvPr>
          <p:cNvSpPr/>
          <p:nvPr/>
        </p:nvSpPr>
        <p:spPr>
          <a:xfrm>
            <a:off x="17965655" y="3671741"/>
            <a:ext cx="5386576" cy="90402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r>
              <a:rPr lang="ru-RU" sz="3200" dirty="0"/>
              <a:t>Действует с 01.07.2021</a:t>
            </a:r>
            <a:endParaRPr sz="3200" dirty="0"/>
          </a:p>
        </p:txBody>
      </p:sp>
    </p:spTree>
    <p:extLst>
      <p:ext uri="{BB962C8B-B14F-4D97-AF65-F5344CB8AC3E}">
        <p14:creationId xmlns:p14="http://schemas.microsoft.com/office/powerpoint/2010/main" val="103560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47" y="3130855"/>
            <a:ext cx="22650380" cy="1041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7" name="Условия признания контролирующим лицом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319" name="3"/>
          <p:cNvSpPr txBox="1"/>
          <p:nvPr/>
        </p:nvSpPr>
        <p:spPr>
          <a:xfrm>
            <a:off x="23352231" y="12859315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17</a:t>
            </a:r>
            <a:endParaRPr dirty="0"/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" name="Рамка 1"/>
          <p:cNvSpPr/>
          <p:nvPr/>
        </p:nvSpPr>
        <p:spPr>
          <a:xfrm>
            <a:off x="3099944" y="5246682"/>
            <a:ext cx="11025130" cy="409073"/>
          </a:xfrm>
          <a:prstGeom prst="frame">
            <a:avLst>
              <a:gd name="adj1" fmla="val 9671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3" name="Рамка 2"/>
          <p:cNvSpPr/>
          <p:nvPr/>
        </p:nvSpPr>
        <p:spPr>
          <a:xfrm>
            <a:off x="2997843" y="5628342"/>
            <a:ext cx="555585" cy="2944234"/>
          </a:xfrm>
          <a:prstGeom prst="frame">
            <a:avLst>
              <a:gd name="adj1" fmla="val 4167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40704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47" y="3130855"/>
            <a:ext cx="22650380" cy="1041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7" name="Условия признания контролирующим лицом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 dirty="0"/>
          </a:p>
        </p:txBody>
      </p:sp>
      <p:sp>
        <p:nvSpPr>
          <p:cNvPr id="319" name="3"/>
          <p:cNvSpPr txBox="1"/>
          <p:nvPr/>
        </p:nvSpPr>
        <p:spPr>
          <a:xfrm>
            <a:off x="23341623" y="12859315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18</a:t>
            </a:r>
            <a:endParaRPr dirty="0"/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5" name="Рамка 4"/>
          <p:cNvSpPr/>
          <p:nvPr/>
        </p:nvSpPr>
        <p:spPr>
          <a:xfrm>
            <a:off x="16820147" y="5606716"/>
            <a:ext cx="2743200" cy="2983831"/>
          </a:xfrm>
          <a:prstGeom prst="frame">
            <a:avLst>
              <a:gd name="adj1" fmla="val 2851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9730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47" y="3130855"/>
            <a:ext cx="22650380" cy="10419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7" name="Условия признания контролирующим лицом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319" name="3"/>
          <p:cNvSpPr txBox="1"/>
          <p:nvPr/>
        </p:nvSpPr>
        <p:spPr>
          <a:xfrm>
            <a:off x="23352230" y="12859315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19</a:t>
            </a:r>
            <a:endParaRPr dirty="0"/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" name="Рамка 1"/>
          <p:cNvSpPr/>
          <p:nvPr/>
        </p:nvSpPr>
        <p:spPr>
          <a:xfrm>
            <a:off x="3099944" y="5269832"/>
            <a:ext cx="11025130" cy="409073"/>
          </a:xfrm>
          <a:prstGeom prst="frame">
            <a:avLst/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78650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319" name="3"/>
          <p:cNvSpPr txBox="1"/>
          <p:nvPr/>
        </p:nvSpPr>
        <p:spPr>
          <a:xfrm>
            <a:off x="23352231" y="12905441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20</a:t>
            </a:r>
            <a:endParaRPr dirty="0"/>
          </a:p>
        </p:txBody>
      </p:sp>
      <p:sp>
        <p:nvSpPr>
          <p:cNvPr id="320" name="Сквиркл"/>
          <p:cNvSpPr/>
          <p:nvPr/>
        </p:nvSpPr>
        <p:spPr>
          <a:xfrm>
            <a:off x="899926" y="3566013"/>
            <a:ext cx="13537969" cy="1438683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321" name="1."/>
          <p:cNvSpPr/>
          <p:nvPr/>
        </p:nvSpPr>
        <p:spPr>
          <a:xfrm>
            <a:off x="1134331" y="3727612"/>
            <a:ext cx="5685467" cy="11154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9292"/>
              </a:gs>
              <a:gs pos="100000">
                <a:srgbClr val="D6D5D5"/>
              </a:gs>
            </a:gsLst>
            <a:lin ang="2069475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/>
          <a:p>
            <a:pPr defTabSz="914400">
              <a:defRPr b="1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rPr dirty="0"/>
              <a:t> </a:t>
            </a:r>
            <a:r>
              <a:rPr sz="4200" dirty="0"/>
              <a:t>    </a:t>
            </a:r>
          </a:p>
        </p:txBody>
      </p:sp>
      <p:sp>
        <p:nvSpPr>
          <p:cNvPr id="322" name="Контролирующее лицо ИО"/>
          <p:cNvSpPr/>
          <p:nvPr/>
        </p:nvSpPr>
        <p:spPr>
          <a:xfrm>
            <a:off x="1134331" y="3727612"/>
            <a:ext cx="13123090" cy="11154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dirty="0"/>
              <a:t>3. Изменения в порядке заполнения реестра для                   подтверждения льготы по НДС</a:t>
            </a:r>
            <a:endParaRPr dirty="0"/>
          </a:p>
        </p:txBody>
      </p:sp>
      <p:sp>
        <p:nvSpPr>
          <p:cNvPr id="323" name="Сквиркл"/>
          <p:cNvSpPr/>
          <p:nvPr/>
        </p:nvSpPr>
        <p:spPr>
          <a:xfrm>
            <a:off x="758535" y="6086211"/>
            <a:ext cx="22593695" cy="1047823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 dirty="0"/>
          </a:p>
        </p:txBody>
      </p:sp>
      <p:sp>
        <p:nvSpPr>
          <p:cNvPr id="324" name="1. Юрлицо с долей участия в ИО более 25% (пп.1 п.3 ст. 25.13 НК РФ)"/>
          <p:cNvSpPr txBox="1"/>
          <p:nvPr/>
        </p:nvSpPr>
        <p:spPr>
          <a:xfrm>
            <a:off x="1238972" y="6016156"/>
            <a:ext cx="22113257" cy="118793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Приказом ФНС от 24.05.2021 №ЕД-7-15/513</a:t>
            </a:r>
            <a:r>
              <a:rPr lang="en-US" sz="3200" dirty="0"/>
              <a:t>@ </a:t>
            </a:r>
            <a:r>
              <a:rPr lang="ru-RU" sz="3200" dirty="0"/>
              <a:t>утверждены новые формы и электронные форматы реестров, которые вступили в силу с 30 июля 2021 года </a:t>
            </a:r>
            <a:endParaRPr sz="3200" dirty="0"/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pic>
        <p:nvPicPr>
          <p:cNvPr id="2056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9270" y="7512122"/>
            <a:ext cx="1300460" cy="130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виркл"/>
          <p:cNvSpPr/>
          <p:nvPr/>
        </p:nvSpPr>
        <p:spPr>
          <a:xfrm>
            <a:off x="5560904" y="7626243"/>
            <a:ext cx="13357494" cy="1210403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/>
            <a:r>
              <a:rPr lang="ru-RU" sz="3200" b="1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Пункт 6 статьи 88 НК РФ</a:t>
            </a:r>
            <a:r>
              <a:rPr lang="ru-RU" sz="3200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 дополнился </a:t>
            </a:r>
            <a:r>
              <a:rPr lang="ru-RU" sz="3200" dirty="0">
                <a:solidFill>
                  <a:schemeClr val="accent1">
                    <a:hueOff val="114395"/>
                    <a:lumOff val="-24975"/>
                  </a:schemeClr>
                </a:solidFill>
                <a:highlight>
                  <a:srgbClr val="EAEAEA"/>
                </a:highlight>
              </a:rPr>
              <a:t>новым абзацем </a:t>
            </a:r>
            <a:r>
              <a:rPr lang="ru-RU" sz="3200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(</a:t>
            </a:r>
            <a:r>
              <a:rPr lang="ru-RU" sz="3200" b="1" u="sng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ФЗ от 23.11.2020 № 374-ФЗ</a:t>
            </a:r>
            <a:r>
              <a:rPr lang="ru-RU" sz="3200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), вступившей в силу 1 июля 2021 года</a:t>
            </a:r>
            <a:endParaRPr sz="3200" dirty="0">
              <a:solidFill>
                <a:schemeClr val="accent1">
                  <a:hueOff val="114395"/>
                  <a:lumOff val="-24975"/>
                </a:schemeClr>
              </a:solidFill>
            </a:endParaRPr>
          </a:p>
        </p:txBody>
      </p:sp>
      <p:sp>
        <p:nvSpPr>
          <p:cNvPr id="20" name="Сквиркл"/>
          <p:cNvSpPr/>
          <p:nvPr/>
        </p:nvSpPr>
        <p:spPr>
          <a:xfrm>
            <a:off x="5500745" y="11072772"/>
            <a:ext cx="13357495" cy="1597753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/>
            <a:r>
              <a:rPr lang="ru-RU" sz="2400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При проведении камеральной налоговой проверки налогоплательщик в качестве подтверждения применения льготы имеет право представить в электронной форме реестр документов.</a:t>
            </a:r>
          </a:p>
        </p:txBody>
      </p:sp>
      <p:sp>
        <p:nvSpPr>
          <p:cNvPr id="21" name="Контролирующее лицо ИО">
            <a:extLst>
              <a:ext uri="{FF2B5EF4-FFF2-40B4-BE49-F238E27FC236}">
                <a16:creationId xmlns:a16="http://schemas.microsoft.com/office/drawing/2014/main" id="{E959E18B-875B-4CB2-845F-F760B093BDFB}"/>
              </a:ext>
            </a:extLst>
          </p:cNvPr>
          <p:cNvSpPr/>
          <p:nvPr/>
        </p:nvSpPr>
        <p:spPr>
          <a:xfrm>
            <a:off x="18740356" y="3788904"/>
            <a:ext cx="5386576" cy="90402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r>
              <a:rPr lang="ru-RU" sz="3200" dirty="0"/>
              <a:t>Действует с 01.01.2021</a:t>
            </a:r>
            <a:endParaRPr sz="3200" dirty="0"/>
          </a:p>
        </p:txBody>
      </p:sp>
      <p:sp>
        <p:nvSpPr>
          <p:cNvPr id="23" name="Условия признания контролирующим лицом"/>
          <p:cNvSpPr txBox="1"/>
          <p:nvPr/>
        </p:nvSpPr>
        <p:spPr>
          <a:xfrm>
            <a:off x="9144000" y="1486814"/>
            <a:ext cx="14805794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Приказ ФНС от 24.05.2021 №ЕД-7-15/513@ </a:t>
            </a:r>
          </a:p>
        </p:txBody>
      </p:sp>
      <p:pic>
        <p:nvPicPr>
          <p:cNvPr id="24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064" y="7536186"/>
            <a:ext cx="1300460" cy="1300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/>
          <p:cNvSpPr/>
          <p:nvPr/>
        </p:nvSpPr>
        <p:spPr>
          <a:xfrm rot="5400000">
            <a:off x="11545650" y="9196102"/>
            <a:ext cx="2236127" cy="1517215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25400" cap="flat">
            <a:solidFill>
              <a:srgbClr val="0564B8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48661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5444" y1="58462" x2="25444" y2="58462"/>
                        <a14:foregroundMark x1="56333" y1="57885" x2="56333" y2="57885"/>
                        <a14:foregroundMark x1="65333" y1="57885" x2="65333" y2="57885"/>
                        <a14:foregroundMark x1="71111" y1="57692" x2="71111" y2="57692"/>
                        <a14:foregroundMark x1="22556" y1="59231" x2="22556" y2="5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71404" y="9838693"/>
            <a:ext cx="5592644" cy="323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148" y="838791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7" name="Условия признания контролирующим лицом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319" name="3"/>
          <p:cNvSpPr txBox="1"/>
          <p:nvPr/>
        </p:nvSpPr>
        <p:spPr>
          <a:xfrm>
            <a:off x="23529368" y="12904950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</a:t>
            </a:r>
            <a:endParaRPr dirty="0"/>
          </a:p>
        </p:txBody>
      </p:sp>
      <p:sp>
        <p:nvSpPr>
          <p:cNvPr id="320" name="Сквиркл"/>
          <p:cNvSpPr/>
          <p:nvPr/>
        </p:nvSpPr>
        <p:spPr>
          <a:xfrm>
            <a:off x="899925" y="3566013"/>
            <a:ext cx="16521801" cy="1438683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321" name="1."/>
          <p:cNvSpPr/>
          <p:nvPr/>
        </p:nvSpPr>
        <p:spPr>
          <a:xfrm>
            <a:off x="1134331" y="3727612"/>
            <a:ext cx="5685467" cy="11154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9292"/>
              </a:gs>
              <a:gs pos="100000">
                <a:srgbClr val="D6D5D5"/>
              </a:gs>
            </a:gsLst>
            <a:lin ang="2069475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/>
          <a:p>
            <a:pPr defTabSz="914400">
              <a:defRPr b="1"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r>
              <a:rPr dirty="0"/>
              <a:t> </a:t>
            </a:r>
            <a:r>
              <a:rPr sz="4200" dirty="0"/>
              <a:t>    </a:t>
            </a:r>
          </a:p>
        </p:txBody>
      </p:sp>
      <p:sp>
        <p:nvSpPr>
          <p:cNvPr id="322" name="Контролирующее лицо ИО"/>
          <p:cNvSpPr/>
          <p:nvPr/>
        </p:nvSpPr>
        <p:spPr>
          <a:xfrm>
            <a:off x="1134332" y="3727612"/>
            <a:ext cx="16047784" cy="111548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en-US" dirty="0"/>
              <a:t>1</a:t>
            </a:r>
            <a:r>
              <a:rPr lang="ru-RU" dirty="0"/>
              <a:t>. Изменения, внесенные в форму счета-фактуры и УПД</a:t>
            </a:r>
            <a:endParaRPr dirty="0"/>
          </a:p>
        </p:txBody>
      </p:sp>
      <p:sp>
        <p:nvSpPr>
          <p:cNvPr id="323" name="Сквиркл"/>
          <p:cNvSpPr/>
          <p:nvPr/>
        </p:nvSpPr>
        <p:spPr>
          <a:xfrm>
            <a:off x="897265" y="5350980"/>
            <a:ext cx="18343235" cy="1860048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324" name="1. Юрлицо с долей участия в ИО более 25% (пп.1 п.3 ст. 25.13 НК РФ)"/>
          <p:cNvSpPr txBox="1"/>
          <p:nvPr/>
        </p:nvSpPr>
        <p:spPr>
          <a:xfrm>
            <a:off x="1365909" y="5225374"/>
            <a:ext cx="17374447" cy="211126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dirty="0"/>
              <a:t>В связи с началом работы в России национальной системы обязательной </a:t>
            </a:r>
            <a:r>
              <a:rPr lang="ru-RU" b="1" dirty="0"/>
              <a:t>прослеживаемости</a:t>
            </a:r>
            <a:r>
              <a:rPr lang="ru-RU" dirty="0"/>
              <a:t> товаров (ФЗ №371 от 09.11.2020) с 1 июля 2021 года вводятся в действие новые формы счетов-фактур и порядок их выставления, утвержденные в соответствии с Постановлением Правительства РФ от 02.04.2021 № 534</a:t>
            </a:r>
            <a:endParaRPr dirty="0"/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4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17" name="Сквиркл"/>
          <p:cNvSpPr/>
          <p:nvPr/>
        </p:nvSpPr>
        <p:spPr>
          <a:xfrm>
            <a:off x="7355656" y="7576822"/>
            <a:ext cx="6024140" cy="779142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solidFill>
              <a:schemeClr val="bg1"/>
            </a:solidFill>
            <a:miter lim="400000"/>
          </a:ln>
        </p:spPr>
        <p:txBody>
          <a:bodyPr lIns="90487" tIns="90487" rIns="90487" bIns="90487" anchor="ctr"/>
          <a:lstStyle/>
          <a:p>
            <a:pPr algn="ctr"/>
            <a:r>
              <a:rPr lang="ru-RU" sz="3200" b="1" u="sng" dirty="0">
                <a:solidFill>
                  <a:schemeClr val="accent1">
                    <a:lumMod val="50000"/>
                  </a:schemeClr>
                </a:solidFill>
              </a:rPr>
              <a:t>ПРОСЛЕЖИВАЕМОСТЬ</a:t>
            </a:r>
            <a:endParaRPr sz="3200" b="1" u="sng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Сквиркл"/>
          <p:cNvSpPr/>
          <p:nvPr/>
        </p:nvSpPr>
        <p:spPr>
          <a:xfrm>
            <a:off x="20390327" y="5434548"/>
            <a:ext cx="3986668" cy="3954697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Список прослеживаемых товаров указан в Постановлении Правительства РФ от 01.07.2021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№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1110</a:t>
            </a:r>
            <a:endParaRPr sz="2000" b="1" dirty="0">
              <a:solidFill>
                <a:schemeClr val="accent1">
                  <a:lumMod val="50000"/>
                </a:schemeClr>
              </a:solidFill>
              <a:highlight>
                <a:srgbClr val="00FFFF"/>
              </a:highlight>
            </a:endParaRPr>
          </a:p>
        </p:txBody>
      </p:sp>
      <p:sp>
        <p:nvSpPr>
          <p:cNvPr id="24" name="Сквиркл"/>
          <p:cNvSpPr/>
          <p:nvPr/>
        </p:nvSpPr>
        <p:spPr>
          <a:xfrm>
            <a:off x="8261667" y="12127676"/>
            <a:ext cx="4215307" cy="785266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solidFill>
              <a:schemeClr val="bg1"/>
            </a:solidFill>
            <a:miter lim="400000"/>
          </a:ln>
        </p:spPr>
        <p:txBody>
          <a:bodyPr lIns="90487" tIns="90487" rIns="90487" bIns="90487" anchor="ctr"/>
          <a:lstStyle/>
          <a:p>
            <a:pPr algn="ctr"/>
            <a:r>
              <a:rPr lang="ru-RU" sz="2800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Движение товара</a:t>
            </a:r>
            <a:endParaRPr sz="2800" dirty="0">
              <a:solidFill>
                <a:schemeClr val="accent1">
                  <a:hueOff val="114395"/>
                  <a:lumOff val="-24975"/>
                </a:schemeClr>
              </a:solidFill>
            </a:endParaRPr>
          </a:p>
        </p:txBody>
      </p:sp>
      <p:sp>
        <p:nvSpPr>
          <p:cNvPr id="26" name="Сквиркл"/>
          <p:cNvSpPr/>
          <p:nvPr/>
        </p:nvSpPr>
        <p:spPr>
          <a:xfrm>
            <a:off x="1090573" y="12431274"/>
            <a:ext cx="3545144" cy="785266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/>
            <a:r>
              <a:rPr lang="ru-RU" sz="2800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Первый поставщик</a:t>
            </a:r>
            <a:endParaRPr sz="2400" dirty="0">
              <a:solidFill>
                <a:schemeClr val="accent1">
                  <a:hueOff val="114395"/>
                  <a:lumOff val="-24975"/>
                </a:schemeClr>
              </a:solidFill>
            </a:endParaRPr>
          </a:p>
        </p:txBody>
      </p:sp>
      <p:sp>
        <p:nvSpPr>
          <p:cNvPr id="31" name="Сквиркл"/>
          <p:cNvSpPr/>
          <p:nvPr/>
        </p:nvSpPr>
        <p:spPr>
          <a:xfrm>
            <a:off x="16051939" y="12339358"/>
            <a:ext cx="5770898" cy="785266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/>
            <a:r>
              <a:rPr lang="ru-RU" sz="2800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Конечный потребитель</a:t>
            </a:r>
            <a:endParaRPr sz="2800" dirty="0">
              <a:solidFill>
                <a:schemeClr val="accent1">
                  <a:hueOff val="114395"/>
                  <a:lumOff val="-24975"/>
                </a:schemeClr>
              </a:solidFill>
            </a:endParaRPr>
          </a:p>
        </p:txBody>
      </p:sp>
      <p:sp>
        <p:nvSpPr>
          <p:cNvPr id="27" name="Контролирующее лицо ИО">
            <a:extLst>
              <a:ext uri="{FF2B5EF4-FFF2-40B4-BE49-F238E27FC236}">
                <a16:creationId xmlns:a16="http://schemas.microsoft.com/office/drawing/2014/main" id="{339C51C9-CA0B-4DC0-B8A6-E8D8C603A693}"/>
              </a:ext>
            </a:extLst>
          </p:cNvPr>
          <p:cNvSpPr/>
          <p:nvPr/>
        </p:nvSpPr>
        <p:spPr>
          <a:xfrm>
            <a:off x="18740356" y="3788904"/>
            <a:ext cx="5386576" cy="90402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r>
              <a:rPr lang="ru-RU" sz="3200" dirty="0"/>
              <a:t>Действует с 01.07.2021</a:t>
            </a:r>
            <a:endParaRPr sz="3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2752" y="8606756"/>
            <a:ext cx="3369272" cy="3589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Выгнутая вверх стрелка 24"/>
          <p:cNvSpPr/>
          <p:nvPr/>
        </p:nvSpPr>
        <p:spPr>
          <a:xfrm>
            <a:off x="4635717" y="12032596"/>
            <a:ext cx="11467208" cy="749377"/>
          </a:xfrm>
          <a:prstGeom prst="curvedDownArrow">
            <a:avLst/>
          </a:prstGeom>
          <a:solidFill>
            <a:srgbClr val="FFFFFF"/>
          </a:solidFill>
          <a:ln w="25400" cap="flat">
            <a:solidFill>
              <a:srgbClr val="0564B8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813" y="9258225"/>
            <a:ext cx="2803648" cy="3149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008" b="91602" l="10000" r="90000">
                        <a14:foregroundMark x1="53626" y1="8008" x2="53626" y2="8008"/>
                        <a14:foregroundMark x1="54615" y1="40820" x2="54615" y2="40820"/>
                        <a14:foregroundMark x1="53407" y1="33008" x2="53407" y2="33008"/>
                        <a14:foregroundMark x1="53407" y1="26953" x2="53407" y2="26953"/>
                        <a14:foregroundMark x1="52088" y1="46875" x2="52088" y2="46875"/>
                        <a14:foregroundMark x1="52308" y1="55078" x2="52308" y2="55078"/>
                        <a14:foregroundMark x1="52527" y1="62305" x2="52527" y2="62305"/>
                        <a14:foregroundMark x1="53626" y1="68750" x2="53626" y2="68750"/>
                        <a14:foregroundMark x1="45165" y1="91602" x2="45165" y2="916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5672" y="5302122"/>
            <a:ext cx="4073786" cy="2292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55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15" name="Сквиркл">
            <a:extLst>
              <a:ext uri="{FF2B5EF4-FFF2-40B4-BE49-F238E27FC236}">
                <a16:creationId xmlns:a16="http://schemas.microsoft.com/office/drawing/2014/main" id="{F53B3FB5-1084-4CB3-8ECD-9272216A81B2}"/>
              </a:ext>
            </a:extLst>
          </p:cNvPr>
          <p:cNvSpPr/>
          <p:nvPr/>
        </p:nvSpPr>
        <p:spPr>
          <a:xfrm>
            <a:off x="899925" y="3566013"/>
            <a:ext cx="15376395" cy="1671559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17" name="Контролирующее лицо ИО">
            <a:extLst>
              <a:ext uri="{FF2B5EF4-FFF2-40B4-BE49-F238E27FC236}">
                <a16:creationId xmlns:a16="http://schemas.microsoft.com/office/drawing/2014/main" id="{9C8F4917-BBDC-4C02-A011-DE6422861335}"/>
              </a:ext>
            </a:extLst>
          </p:cNvPr>
          <p:cNvSpPr/>
          <p:nvPr/>
        </p:nvSpPr>
        <p:spPr>
          <a:xfrm>
            <a:off x="1052325" y="3664117"/>
            <a:ext cx="14804991" cy="147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dirty="0"/>
              <a:t>Реестр документов, подтверждающих право налогоплательщика на налоговые льготы по НДС 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21</a:t>
            </a:r>
            <a:endParaRPr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996404" y="5280924"/>
            <a:ext cx="14506937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/>
              <a:t>Налоговый период (код):  </a:t>
            </a:r>
            <a:r>
              <a:rPr lang="ru-RU" u="sng" dirty="0"/>
              <a:t>21</a:t>
            </a:r>
          </a:p>
          <a:p>
            <a:r>
              <a:rPr lang="ru-RU" dirty="0"/>
              <a:t>Отчетный год:   </a:t>
            </a:r>
            <a:r>
              <a:rPr lang="ru-RU" u="sng" dirty="0"/>
              <a:t>2021</a:t>
            </a:r>
          </a:p>
          <a:p>
            <a:r>
              <a:rPr lang="ru-RU" dirty="0"/>
              <a:t>Номер корректировки:   </a:t>
            </a:r>
            <a:r>
              <a:rPr lang="ru-RU" u="sng" dirty="0"/>
              <a:t>1</a:t>
            </a:r>
          </a:p>
          <a:p>
            <a:endParaRPr lang="ru-RU" dirty="0"/>
          </a:p>
          <a:p>
            <a:r>
              <a:rPr lang="ru-RU" dirty="0"/>
              <a:t>Налогоплательщик: </a:t>
            </a:r>
            <a:r>
              <a:rPr lang="ru-RU" u="sng" dirty="0"/>
              <a:t>ООО «Ромашка»</a:t>
            </a:r>
          </a:p>
          <a:p>
            <a:r>
              <a:rPr lang="ru-RU" dirty="0"/>
              <a:t>ИНН: </a:t>
            </a:r>
            <a:r>
              <a:rPr lang="ru-RU" u="sng" dirty="0"/>
              <a:t>7777777777</a:t>
            </a:r>
            <a:r>
              <a:rPr lang="ru-RU" dirty="0"/>
              <a:t> КПП &lt;1&gt;:</a:t>
            </a:r>
            <a:r>
              <a:rPr lang="ru-RU" u="sng" dirty="0"/>
              <a:t> 997751001</a:t>
            </a:r>
            <a:endParaRPr lang="ru-RU" dirty="0"/>
          </a:p>
          <a:p>
            <a:endParaRPr lang="ru-RU" dirty="0"/>
          </a:p>
          <a:p>
            <a:r>
              <a:rPr lang="ru-RU" dirty="0"/>
              <a:t>Наименование/фамилия, имя, отчество (при наличии) налогоплательщика:______________________________</a:t>
            </a:r>
          </a:p>
          <a:p>
            <a:r>
              <a:rPr lang="ru-RU" dirty="0"/>
              <a:t>Форма реорганизации (ликвидация) (код):___________</a:t>
            </a:r>
          </a:p>
          <a:p>
            <a:r>
              <a:rPr lang="ru-RU" dirty="0"/>
              <a:t>ИНН/КПП реорганизованной организации:___________</a:t>
            </a:r>
          </a:p>
        </p:txBody>
      </p:sp>
      <p:sp>
        <p:nvSpPr>
          <p:cNvPr id="27" name="Условия признания контролирующим лицом"/>
          <p:cNvSpPr txBox="1"/>
          <p:nvPr/>
        </p:nvSpPr>
        <p:spPr>
          <a:xfrm>
            <a:off x="9144000" y="1486814"/>
            <a:ext cx="14805794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Приказ ФНС от 24.05.2021 №ЕД-7-15/513@ </a:t>
            </a:r>
          </a:p>
        </p:txBody>
      </p:sp>
      <p:sp>
        <p:nvSpPr>
          <p:cNvPr id="8" name="Правая фигурная скобка 7">
            <a:extLst>
              <a:ext uri="{FF2B5EF4-FFF2-40B4-BE49-F238E27FC236}">
                <a16:creationId xmlns:a16="http://schemas.microsoft.com/office/drawing/2014/main" id="{69FEDA01-4FD5-46BB-9830-0C542DAFC1AD}"/>
              </a:ext>
            </a:extLst>
          </p:cNvPr>
          <p:cNvSpPr/>
          <p:nvPr/>
        </p:nvSpPr>
        <p:spPr>
          <a:xfrm>
            <a:off x="17343851" y="10867345"/>
            <a:ext cx="544099" cy="1153886"/>
          </a:xfrm>
          <a:prstGeom prst="rightBrace">
            <a:avLst>
              <a:gd name="adj1" fmla="val 52203"/>
              <a:gd name="adj2" fmla="val 49231"/>
            </a:avLst>
          </a:prstGeom>
          <a:noFill/>
          <a:ln w="57150" cap="flat">
            <a:solidFill>
              <a:srgbClr val="0564B8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7" name="Сквиркл">
            <a:extLst>
              <a:ext uri="{FF2B5EF4-FFF2-40B4-BE49-F238E27FC236}">
                <a16:creationId xmlns:a16="http://schemas.microsoft.com/office/drawing/2014/main" id="{8C139F08-B69B-478E-AA74-E9450C6E36AD}"/>
              </a:ext>
            </a:extLst>
          </p:cNvPr>
          <p:cNvSpPr/>
          <p:nvPr/>
        </p:nvSpPr>
        <p:spPr>
          <a:xfrm>
            <a:off x="18173381" y="8123057"/>
            <a:ext cx="3909988" cy="5093483"/>
          </a:xfrm>
          <a:prstGeom prst="roundRect">
            <a:avLst>
              <a:gd name="adj" fmla="val 28682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r>
              <a:rPr lang="ru-RU" sz="2800" dirty="0">
                <a:solidFill>
                  <a:schemeClr val="tx1"/>
                </a:solidFill>
              </a:rPr>
              <a:t>Заполняются при представление в налоговый орган  организацией-правопреемником реестра по НДС по операциям, осуществленным реорганизованной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val="19923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15" name="Сквиркл">
            <a:extLst>
              <a:ext uri="{FF2B5EF4-FFF2-40B4-BE49-F238E27FC236}">
                <a16:creationId xmlns:a16="http://schemas.microsoft.com/office/drawing/2014/main" id="{F53B3FB5-1084-4CB3-8ECD-9272216A81B2}"/>
              </a:ext>
            </a:extLst>
          </p:cNvPr>
          <p:cNvSpPr/>
          <p:nvPr/>
        </p:nvSpPr>
        <p:spPr>
          <a:xfrm>
            <a:off x="899925" y="3566013"/>
            <a:ext cx="15872426" cy="1671559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17" name="Контролирующее лицо ИО">
            <a:extLst>
              <a:ext uri="{FF2B5EF4-FFF2-40B4-BE49-F238E27FC236}">
                <a16:creationId xmlns:a16="http://schemas.microsoft.com/office/drawing/2014/main" id="{9C8F4917-BBDC-4C02-A011-DE6422861335}"/>
              </a:ext>
            </a:extLst>
          </p:cNvPr>
          <p:cNvSpPr/>
          <p:nvPr/>
        </p:nvSpPr>
        <p:spPr>
          <a:xfrm>
            <a:off x="1280925" y="3680001"/>
            <a:ext cx="14804991" cy="147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dirty="0"/>
              <a:t>Реестр документов, подтверждающих право налогоплательщика на налоговые льготы по НДС</a:t>
            </a:r>
            <a:endParaRPr lang="ru-RU" dirty="0">
              <a:highlight>
                <a:srgbClr val="FFFF00"/>
              </a:highlight>
            </a:endParaRP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22</a:t>
            </a:r>
            <a:endParaRPr dirty="0"/>
          </a:p>
        </p:txBody>
      </p:sp>
      <p:sp>
        <p:nvSpPr>
          <p:cNvPr id="27" name="Условия признания контролирующим лицом"/>
          <p:cNvSpPr txBox="1"/>
          <p:nvPr/>
        </p:nvSpPr>
        <p:spPr>
          <a:xfrm>
            <a:off x="9144000" y="1486814"/>
            <a:ext cx="14805794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Приказ ФНС от 24.05.2021 №ЕД-7-15/513@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981642"/>
              </p:ext>
            </p:extLst>
          </p:nvPr>
        </p:nvGraphicFramePr>
        <p:xfrm>
          <a:off x="2249715" y="5657849"/>
          <a:ext cx="20479656" cy="7552506"/>
        </p:xfrm>
        <a:graphic>
          <a:graphicData uri="http://schemas.openxmlformats.org/drawingml/2006/table">
            <a:tbl>
              <a:tblPr/>
              <a:tblGrid>
                <a:gridCol w="1699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1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7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6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64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11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69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868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1190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625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5050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Код операции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 том числе: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видам освобождаемых от налогообложения операций, отраженных в налоговой </a:t>
                      </a:r>
                      <a:r>
                        <a:rPr lang="ru-RU" sz="18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декларации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по налогу на добавленную стоимость,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Наименование (ФИО) контрагента (покупателя)</a:t>
                      </a:r>
                      <a:endParaRPr lang="ru-RU" sz="180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ИНН</a:t>
                      </a:r>
                      <a:endParaRPr lang="ru-RU" sz="180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КПП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Документы, подтверждающие право налогоплательщика на налоговые льготы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77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операции, по которой применена налоговая льгота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документа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Дата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контрагенту или в случае наличия типового договора по нескольким контрагентам,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507"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1010256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Оферта на заключение лицензионного договора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"Бета"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7710256052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23-пк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12.08.2021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14.08.2021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5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"Гамма"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7720024366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24-пк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" name="Рамка 7"/>
          <p:cNvSpPr/>
          <p:nvPr/>
        </p:nvSpPr>
        <p:spPr>
          <a:xfrm>
            <a:off x="2220686" y="5617029"/>
            <a:ext cx="1770743" cy="7707085"/>
          </a:xfrm>
          <a:prstGeom prst="frame">
            <a:avLst>
              <a:gd name="adj1" fmla="val 4303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72185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15" name="Сквиркл">
            <a:extLst>
              <a:ext uri="{FF2B5EF4-FFF2-40B4-BE49-F238E27FC236}">
                <a16:creationId xmlns:a16="http://schemas.microsoft.com/office/drawing/2014/main" id="{F53B3FB5-1084-4CB3-8ECD-9272216A81B2}"/>
              </a:ext>
            </a:extLst>
          </p:cNvPr>
          <p:cNvSpPr/>
          <p:nvPr/>
        </p:nvSpPr>
        <p:spPr>
          <a:xfrm>
            <a:off x="899925" y="3566013"/>
            <a:ext cx="15872426" cy="1671559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17" name="Контролирующее лицо ИО">
            <a:extLst>
              <a:ext uri="{FF2B5EF4-FFF2-40B4-BE49-F238E27FC236}">
                <a16:creationId xmlns:a16="http://schemas.microsoft.com/office/drawing/2014/main" id="{9C8F4917-BBDC-4C02-A011-DE6422861335}"/>
              </a:ext>
            </a:extLst>
          </p:cNvPr>
          <p:cNvSpPr/>
          <p:nvPr/>
        </p:nvSpPr>
        <p:spPr>
          <a:xfrm>
            <a:off x="1052325" y="3664117"/>
            <a:ext cx="15044925" cy="147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dirty="0"/>
              <a:t>Реестр документов, подтверждающих право налогоплательщика на налоговые льготы по НДС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</a:t>
            </a:r>
            <a:r>
              <a:rPr lang="en-US" dirty="0"/>
              <a:t>3</a:t>
            </a:r>
            <a:endParaRPr dirty="0"/>
          </a:p>
        </p:txBody>
      </p:sp>
      <p:sp>
        <p:nvSpPr>
          <p:cNvPr id="27" name="Условия признания контролирующим лицом"/>
          <p:cNvSpPr txBox="1"/>
          <p:nvPr/>
        </p:nvSpPr>
        <p:spPr>
          <a:xfrm>
            <a:off x="9144000" y="1486814"/>
            <a:ext cx="14805794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Приказ ФНС от 24.05.2021 №ЕД-7-15/513@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3550512"/>
              </p:ext>
            </p:extLst>
          </p:nvPr>
        </p:nvGraphicFramePr>
        <p:xfrm>
          <a:off x="2249715" y="5657849"/>
          <a:ext cx="20479656" cy="7552506"/>
        </p:xfrm>
        <a:graphic>
          <a:graphicData uri="http://schemas.openxmlformats.org/drawingml/2006/table">
            <a:tbl>
              <a:tblPr/>
              <a:tblGrid>
                <a:gridCol w="1699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1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7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6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64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11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69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868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1190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625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5050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Код операции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 том числе: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видам освобождаемых от налогообложения операций, отраженных в налоговой </a:t>
                      </a:r>
                      <a:r>
                        <a:rPr lang="ru-RU" sz="18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декларации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по налогу на добавленную стоимость,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Наименование (ФИО) контрагента (покупателя)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ИНН</a:t>
                      </a:r>
                      <a:endParaRPr lang="ru-RU" sz="180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КПП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Документы, подтверждающие право налогоплательщика на налоговые льготы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77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операции, по которой применена налоговая льгота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документа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Дата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контрагенту или в случае наличия типового договора по нескольким контрагентам,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507"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1010256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Оферта на заключение лицензионного договора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"Бета"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7710256052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23-пк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12.08.2021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14.08.2021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5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"Гамма"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7720024366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24-пк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6" name="Рамка 25"/>
          <p:cNvSpPr/>
          <p:nvPr/>
        </p:nvSpPr>
        <p:spPr>
          <a:xfrm>
            <a:off x="3904345" y="5617028"/>
            <a:ext cx="1923143" cy="7707085"/>
          </a:xfrm>
          <a:prstGeom prst="frame">
            <a:avLst>
              <a:gd name="adj1" fmla="val 4303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16718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15" name="Сквиркл">
            <a:extLst>
              <a:ext uri="{FF2B5EF4-FFF2-40B4-BE49-F238E27FC236}">
                <a16:creationId xmlns:a16="http://schemas.microsoft.com/office/drawing/2014/main" id="{F53B3FB5-1084-4CB3-8ECD-9272216A81B2}"/>
              </a:ext>
            </a:extLst>
          </p:cNvPr>
          <p:cNvSpPr/>
          <p:nvPr/>
        </p:nvSpPr>
        <p:spPr>
          <a:xfrm>
            <a:off x="899925" y="3566013"/>
            <a:ext cx="15872426" cy="1671559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17" name="Контролирующее лицо ИО">
            <a:extLst>
              <a:ext uri="{FF2B5EF4-FFF2-40B4-BE49-F238E27FC236}">
                <a16:creationId xmlns:a16="http://schemas.microsoft.com/office/drawing/2014/main" id="{9C8F4917-BBDC-4C02-A011-DE6422861335}"/>
              </a:ext>
            </a:extLst>
          </p:cNvPr>
          <p:cNvSpPr/>
          <p:nvPr/>
        </p:nvSpPr>
        <p:spPr>
          <a:xfrm>
            <a:off x="1052325" y="3664117"/>
            <a:ext cx="14804991" cy="147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dirty="0"/>
              <a:t>Реестр документов, подтверждающих право налогоплательщика на налоговые льготы по НДС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</a:t>
            </a:r>
            <a:r>
              <a:rPr lang="en-US" dirty="0"/>
              <a:t>4</a:t>
            </a:r>
            <a:endParaRPr dirty="0"/>
          </a:p>
        </p:txBody>
      </p:sp>
      <p:sp>
        <p:nvSpPr>
          <p:cNvPr id="27" name="Условия признания контролирующим лицом"/>
          <p:cNvSpPr txBox="1"/>
          <p:nvPr/>
        </p:nvSpPr>
        <p:spPr>
          <a:xfrm>
            <a:off x="9144000" y="1486814"/>
            <a:ext cx="14805794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Приказ ФНС от 24.05.2021 №ЕД-7-15/513@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593228"/>
              </p:ext>
            </p:extLst>
          </p:nvPr>
        </p:nvGraphicFramePr>
        <p:xfrm>
          <a:off x="2249715" y="5657849"/>
          <a:ext cx="20479656" cy="7552506"/>
        </p:xfrm>
        <a:graphic>
          <a:graphicData uri="http://schemas.openxmlformats.org/drawingml/2006/table">
            <a:tbl>
              <a:tblPr/>
              <a:tblGrid>
                <a:gridCol w="1699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1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7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6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64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11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69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868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1190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625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5050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Код операции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 том числе: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видам освобождаемых от налогообложения операций, отраженных в налоговой </a:t>
                      </a:r>
                      <a:r>
                        <a:rPr lang="ru-RU" sz="18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декларации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по налогу на добавленную стоимость,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Наименование (ФИО) контрагента (покупателя)</a:t>
                      </a:r>
                      <a:endParaRPr lang="ru-RU" sz="180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ИНН</a:t>
                      </a:r>
                      <a:endParaRPr lang="ru-RU" sz="180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КПП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Документы, подтверждающие право налогоплательщика на налоговые льготы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77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операции, по которой применена налоговая льгота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документа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Дата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контрагенту или в случае наличия типового договора по нескольким контрагентам,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507"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1010256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Оферта на заключение лицензионного договора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"Бета"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7710256052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23-пк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12.08.2021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14.08.2021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5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"Гамма"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7720024366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24-пк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1" name="Рамка 30"/>
          <p:cNvSpPr/>
          <p:nvPr/>
        </p:nvSpPr>
        <p:spPr>
          <a:xfrm>
            <a:off x="5798461" y="5617029"/>
            <a:ext cx="3008650" cy="7707085"/>
          </a:xfrm>
          <a:prstGeom prst="frame">
            <a:avLst>
              <a:gd name="adj1" fmla="val 1891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07225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15" name="Сквиркл">
            <a:extLst>
              <a:ext uri="{FF2B5EF4-FFF2-40B4-BE49-F238E27FC236}">
                <a16:creationId xmlns:a16="http://schemas.microsoft.com/office/drawing/2014/main" id="{F53B3FB5-1084-4CB3-8ECD-9272216A81B2}"/>
              </a:ext>
            </a:extLst>
          </p:cNvPr>
          <p:cNvSpPr/>
          <p:nvPr/>
        </p:nvSpPr>
        <p:spPr>
          <a:xfrm>
            <a:off x="899925" y="3566013"/>
            <a:ext cx="15872426" cy="1671559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17" name="Контролирующее лицо ИО">
            <a:extLst>
              <a:ext uri="{FF2B5EF4-FFF2-40B4-BE49-F238E27FC236}">
                <a16:creationId xmlns:a16="http://schemas.microsoft.com/office/drawing/2014/main" id="{9C8F4917-BBDC-4C02-A011-DE6422861335}"/>
              </a:ext>
            </a:extLst>
          </p:cNvPr>
          <p:cNvSpPr/>
          <p:nvPr/>
        </p:nvSpPr>
        <p:spPr>
          <a:xfrm>
            <a:off x="1052325" y="3664117"/>
            <a:ext cx="14804991" cy="147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dirty="0"/>
              <a:t>Реестр документов, подтверждающих право налогоплательщика на налоговые льготы по НДС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</a:t>
            </a:r>
            <a:r>
              <a:rPr lang="en-US" dirty="0"/>
              <a:t>5</a:t>
            </a:r>
            <a:endParaRPr dirty="0"/>
          </a:p>
        </p:txBody>
      </p:sp>
      <p:sp>
        <p:nvSpPr>
          <p:cNvPr id="27" name="Условия признания контролирующим лицом"/>
          <p:cNvSpPr txBox="1"/>
          <p:nvPr/>
        </p:nvSpPr>
        <p:spPr>
          <a:xfrm>
            <a:off x="9144000" y="1486814"/>
            <a:ext cx="14805794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Приказ ФНС от 24.05.2021 №ЕД-7-15/513@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419588"/>
              </p:ext>
            </p:extLst>
          </p:nvPr>
        </p:nvGraphicFramePr>
        <p:xfrm>
          <a:off x="2249715" y="5657849"/>
          <a:ext cx="20479656" cy="7552506"/>
        </p:xfrm>
        <a:graphic>
          <a:graphicData uri="http://schemas.openxmlformats.org/drawingml/2006/table">
            <a:tbl>
              <a:tblPr/>
              <a:tblGrid>
                <a:gridCol w="1699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1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7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6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64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11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69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868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1190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625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5050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Код операции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 том числе: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видам освобождаемых от налогообложения операций, отраженных в налоговой </a:t>
                      </a:r>
                      <a:r>
                        <a:rPr lang="ru-RU" sz="18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декларации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по налогу на добавленную стоимость,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Наименование (ФИО) контрагента (покупателя)</a:t>
                      </a:r>
                      <a:endParaRPr lang="ru-RU" sz="180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ИНН</a:t>
                      </a:r>
                      <a:endParaRPr lang="ru-RU" sz="180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КПП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Документы, подтверждающие право налогоплательщика на налоговые льготы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77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операции, по которой применена налоговая льгота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документа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Дата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контрагенту или в случае наличия типового договора по нескольким контрагентам,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507"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1010256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Оферта на заключение лицензионного договора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"Бета"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7710256052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23-пк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12.08.2021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14.08.2021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5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"Гамма"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7720024366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24-пк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2" name="Рамка 31"/>
          <p:cNvSpPr/>
          <p:nvPr/>
        </p:nvSpPr>
        <p:spPr>
          <a:xfrm>
            <a:off x="8778083" y="5617029"/>
            <a:ext cx="5242718" cy="7707085"/>
          </a:xfrm>
          <a:prstGeom prst="frame">
            <a:avLst>
              <a:gd name="adj1" fmla="val 507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61198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15" name="Сквиркл">
            <a:extLst>
              <a:ext uri="{FF2B5EF4-FFF2-40B4-BE49-F238E27FC236}">
                <a16:creationId xmlns:a16="http://schemas.microsoft.com/office/drawing/2014/main" id="{F53B3FB5-1084-4CB3-8ECD-9272216A81B2}"/>
              </a:ext>
            </a:extLst>
          </p:cNvPr>
          <p:cNvSpPr/>
          <p:nvPr/>
        </p:nvSpPr>
        <p:spPr>
          <a:xfrm>
            <a:off x="899925" y="3566013"/>
            <a:ext cx="15872426" cy="1671559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17" name="Контролирующее лицо ИО">
            <a:extLst>
              <a:ext uri="{FF2B5EF4-FFF2-40B4-BE49-F238E27FC236}">
                <a16:creationId xmlns:a16="http://schemas.microsoft.com/office/drawing/2014/main" id="{9C8F4917-BBDC-4C02-A011-DE6422861335}"/>
              </a:ext>
            </a:extLst>
          </p:cNvPr>
          <p:cNvSpPr/>
          <p:nvPr/>
        </p:nvSpPr>
        <p:spPr>
          <a:xfrm>
            <a:off x="1052325" y="3664117"/>
            <a:ext cx="14804991" cy="147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dirty="0"/>
              <a:t>Реестр документов, подтверждающих право налогоплательщика на налоговые льготы по НДС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</a:t>
            </a:r>
            <a:r>
              <a:rPr lang="en-US" dirty="0"/>
              <a:t>6</a:t>
            </a:r>
            <a:endParaRPr dirty="0"/>
          </a:p>
        </p:txBody>
      </p:sp>
      <p:sp>
        <p:nvSpPr>
          <p:cNvPr id="27" name="Условия признания контролирующим лицом"/>
          <p:cNvSpPr txBox="1"/>
          <p:nvPr/>
        </p:nvSpPr>
        <p:spPr>
          <a:xfrm>
            <a:off x="9144000" y="1486814"/>
            <a:ext cx="14805794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Приказ ФНС от 24.05.2021 №ЕД-7-15/513@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796410"/>
              </p:ext>
            </p:extLst>
          </p:nvPr>
        </p:nvGraphicFramePr>
        <p:xfrm>
          <a:off x="2249715" y="5657849"/>
          <a:ext cx="20479656" cy="7552506"/>
        </p:xfrm>
        <a:graphic>
          <a:graphicData uri="http://schemas.openxmlformats.org/drawingml/2006/table">
            <a:tbl>
              <a:tblPr/>
              <a:tblGrid>
                <a:gridCol w="1699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1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7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6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64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11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69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868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1190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625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5050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Код операции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 том числе: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видам освобождаемых от налогообложения операций, отраженных в налоговой </a:t>
                      </a:r>
                      <a:r>
                        <a:rPr lang="ru-RU" sz="18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декларации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по налогу на добавленную стоимость,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Наименование (ФИО) контрагента (покупателя)</a:t>
                      </a:r>
                      <a:endParaRPr lang="ru-RU" sz="180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ИНН</a:t>
                      </a:r>
                      <a:endParaRPr lang="ru-RU" sz="180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КПП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Документы, подтверждающие право налогоплательщика на налоговые льготы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77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операции, по которой применена налоговая льгота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документа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Дата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контрагенту или в случае наличия типового договора по нескольким контрагентам,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507"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1010256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Оферта на заключение лицензионного договора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"Бета"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7710256052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23-пк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12.08.2021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14.08.2021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5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"Гамма"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7720024366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24-пк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Рамка 8"/>
          <p:cNvSpPr/>
          <p:nvPr/>
        </p:nvSpPr>
        <p:spPr>
          <a:xfrm>
            <a:off x="14020800" y="6398202"/>
            <a:ext cx="5689599" cy="6853098"/>
          </a:xfrm>
          <a:prstGeom prst="frame">
            <a:avLst>
              <a:gd name="adj1" fmla="val 645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71215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15" name="Сквиркл">
            <a:extLst>
              <a:ext uri="{FF2B5EF4-FFF2-40B4-BE49-F238E27FC236}">
                <a16:creationId xmlns:a16="http://schemas.microsoft.com/office/drawing/2014/main" id="{F53B3FB5-1084-4CB3-8ECD-9272216A81B2}"/>
              </a:ext>
            </a:extLst>
          </p:cNvPr>
          <p:cNvSpPr/>
          <p:nvPr/>
        </p:nvSpPr>
        <p:spPr>
          <a:xfrm>
            <a:off x="899925" y="3566013"/>
            <a:ext cx="15872426" cy="1671559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17" name="Контролирующее лицо ИО">
            <a:extLst>
              <a:ext uri="{FF2B5EF4-FFF2-40B4-BE49-F238E27FC236}">
                <a16:creationId xmlns:a16="http://schemas.microsoft.com/office/drawing/2014/main" id="{9C8F4917-BBDC-4C02-A011-DE6422861335}"/>
              </a:ext>
            </a:extLst>
          </p:cNvPr>
          <p:cNvSpPr/>
          <p:nvPr/>
        </p:nvSpPr>
        <p:spPr>
          <a:xfrm>
            <a:off x="1052325" y="3664117"/>
            <a:ext cx="14804991" cy="147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dirty="0"/>
              <a:t>Реестр документов, подтверждающих право налогоплательщика на налоговые льготы по НДС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</a:t>
            </a:r>
            <a:r>
              <a:rPr lang="en-US" dirty="0"/>
              <a:t>7</a:t>
            </a:r>
            <a:endParaRPr dirty="0"/>
          </a:p>
        </p:txBody>
      </p:sp>
      <p:sp>
        <p:nvSpPr>
          <p:cNvPr id="27" name="Условия признания контролирующим лицом"/>
          <p:cNvSpPr txBox="1"/>
          <p:nvPr/>
        </p:nvSpPr>
        <p:spPr>
          <a:xfrm>
            <a:off x="9144000" y="1486814"/>
            <a:ext cx="14805794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Приказ ФНС от 24.05.2021 №ЕД-7-15/513@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579543"/>
              </p:ext>
            </p:extLst>
          </p:nvPr>
        </p:nvGraphicFramePr>
        <p:xfrm>
          <a:off x="2249715" y="5657849"/>
          <a:ext cx="20479656" cy="7552506"/>
        </p:xfrm>
        <a:graphic>
          <a:graphicData uri="http://schemas.openxmlformats.org/drawingml/2006/table">
            <a:tbl>
              <a:tblPr/>
              <a:tblGrid>
                <a:gridCol w="1699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13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73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62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64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110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69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868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1190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06251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5050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Код операции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 том числе: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видам освобождаемых от налогообложения операций, отраженных в налоговой </a:t>
                      </a:r>
                      <a:r>
                        <a:rPr lang="ru-RU" sz="1800" b="1" u="none" strike="noStrike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декларации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по налогу на добавленную стоимость,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Наименование (ФИО) контрагента (покупателя)</a:t>
                      </a:r>
                      <a:endParaRPr lang="ru-RU" sz="180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ИНН</a:t>
                      </a:r>
                      <a:endParaRPr lang="ru-RU" sz="180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КПП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Документы, подтверждающие право налогоплательщика на налоговые льготы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77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операции, по которой применена налоговая льгота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Вид документа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N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Дата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Общая стоимость реализованных (переданных) товаров (работ, услуг) по контрагенту или в случае наличия типового договора по нескольким контрагентам, руб.</a:t>
                      </a:r>
                      <a:endParaRPr lang="ru-RU" sz="1800" dirty="0">
                        <a:effectLst/>
                        <a:latin typeface="Trebuchet MS" pitchFamily="34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370" marR="39370" marT="64770" marB="647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26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507"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1010256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Оферта на заключение лицензионного договора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350 000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"Бета"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7710256052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771001001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23-пк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12.08.2021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14.08.2021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05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ООО "Гамма"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7720024366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772001001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Договор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24-пк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09.08.2021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150 000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183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Платежное поручение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Акт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rebuchet MS" pitchFamily="34" charset="0"/>
                          <a:ea typeface="Times New Roman"/>
                          <a:cs typeface="Times New Roman" pitchFamily="18" charset="0"/>
                        </a:rPr>
                        <a:t>13.08.2021</a:t>
                      </a:r>
                    </a:p>
                  </a:txBody>
                  <a:tcPr marL="39370" marR="39370" marT="64770" marB="647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7" name="Рамка 36"/>
          <p:cNvSpPr/>
          <p:nvPr/>
        </p:nvSpPr>
        <p:spPr>
          <a:xfrm>
            <a:off x="19652342" y="6357258"/>
            <a:ext cx="3077029" cy="6853098"/>
          </a:xfrm>
          <a:prstGeom prst="frame">
            <a:avLst>
              <a:gd name="adj1" fmla="val 1418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55732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15" name="Сквиркл">
            <a:extLst>
              <a:ext uri="{FF2B5EF4-FFF2-40B4-BE49-F238E27FC236}">
                <a16:creationId xmlns:a16="http://schemas.microsoft.com/office/drawing/2014/main" id="{F53B3FB5-1084-4CB3-8ECD-9272216A81B2}"/>
              </a:ext>
            </a:extLst>
          </p:cNvPr>
          <p:cNvSpPr/>
          <p:nvPr/>
        </p:nvSpPr>
        <p:spPr>
          <a:xfrm>
            <a:off x="899925" y="3566014"/>
            <a:ext cx="16222215" cy="1123973"/>
          </a:xfrm>
          <a:prstGeom prst="roundRect">
            <a:avLst>
              <a:gd name="adj" fmla="val 50000"/>
            </a:avLst>
          </a:prstGeom>
          <a:solidFill>
            <a:srgbClr val="D6D5D5">
              <a:alpha val="92809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endParaRPr/>
          </a:p>
        </p:txBody>
      </p:sp>
      <p:sp>
        <p:nvSpPr>
          <p:cNvPr id="17" name="Контролирующее лицо ИО">
            <a:extLst>
              <a:ext uri="{FF2B5EF4-FFF2-40B4-BE49-F238E27FC236}">
                <a16:creationId xmlns:a16="http://schemas.microsoft.com/office/drawing/2014/main" id="{9C8F4917-BBDC-4C02-A011-DE6422861335}"/>
              </a:ext>
            </a:extLst>
          </p:cNvPr>
          <p:cNvSpPr/>
          <p:nvPr/>
        </p:nvSpPr>
        <p:spPr>
          <a:xfrm>
            <a:off x="985650" y="3606738"/>
            <a:ext cx="15976400" cy="102587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dirty="0"/>
              <a:t>4.Типовые ошибки при заполнении книг покупок и книг продаж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</a:t>
            </a:r>
            <a:r>
              <a:rPr lang="en-US" dirty="0"/>
              <a:t>8</a:t>
            </a:r>
            <a:endParaRPr dirty="0"/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67E03AE-90AF-4200-97C0-8B6E2B453C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0119160"/>
              </p:ext>
            </p:extLst>
          </p:nvPr>
        </p:nvGraphicFramePr>
        <p:xfrm>
          <a:off x="1981200" y="6134362"/>
          <a:ext cx="19964400" cy="7415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Сквиркл">
            <a:extLst>
              <a:ext uri="{FF2B5EF4-FFF2-40B4-BE49-F238E27FC236}">
                <a16:creationId xmlns:a16="http://schemas.microsoft.com/office/drawing/2014/main" id="{3138AC28-A406-47EF-B118-D3F16DCC69AF}"/>
              </a:ext>
            </a:extLst>
          </p:cNvPr>
          <p:cNvSpPr/>
          <p:nvPr/>
        </p:nvSpPr>
        <p:spPr>
          <a:xfrm>
            <a:off x="7355272" y="5349096"/>
            <a:ext cx="9673453" cy="785266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Статистика распространенных ошибок при заполнении книг покупок и книг продаж</a:t>
            </a:r>
            <a:endParaRPr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96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-746478" y="843007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dirty="0"/>
              <a:t>ФЕДЕРАЛЬНАЯ </a:t>
            </a:r>
            <a:br>
              <a:rPr dirty="0"/>
            </a:br>
            <a:r>
              <a:rPr dirty="0"/>
              <a:t>НАЛОГОВАЯ СЛУЖБА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</a:t>
            </a:r>
            <a:r>
              <a:rPr lang="en-US" dirty="0"/>
              <a:t>9</a:t>
            </a:r>
            <a:endParaRPr lang="ru-RU" dirty="0"/>
          </a:p>
        </p:txBody>
      </p:sp>
      <p:sp>
        <p:nvSpPr>
          <p:cNvPr id="13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7A48CAB7-4629-42D7-87C8-BF9A9E2E88C8}"/>
              </a:ext>
            </a:extLst>
          </p:cNvPr>
          <p:cNvSpPr txBox="1"/>
          <p:nvPr/>
        </p:nvSpPr>
        <p:spPr>
          <a:xfrm>
            <a:off x="283338" y="4302019"/>
            <a:ext cx="6182776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продаж</a:t>
            </a:r>
            <a:endParaRPr sz="3200" dirty="0"/>
          </a:p>
        </p:txBody>
      </p:sp>
      <p:sp>
        <p:nvSpPr>
          <p:cNvPr id="18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6C6A4439-5901-4CB9-870A-149CFD7462DE}"/>
              </a:ext>
            </a:extLst>
          </p:cNvPr>
          <p:cNvSpPr txBox="1"/>
          <p:nvPr/>
        </p:nvSpPr>
        <p:spPr>
          <a:xfrm>
            <a:off x="435214" y="8685628"/>
            <a:ext cx="5116500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покупок</a:t>
            </a:r>
            <a:endParaRPr sz="3200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D264CF3D-A53B-41EF-81F1-1983BE9DD3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461759"/>
              </p:ext>
            </p:extLst>
          </p:nvPr>
        </p:nvGraphicFramePr>
        <p:xfrm>
          <a:off x="286197" y="9381116"/>
          <a:ext cx="23811605" cy="3346522"/>
        </p:xfrm>
        <a:graphic>
          <a:graphicData uri="http://schemas.openxmlformats.org/drawingml/2006/table">
            <a:tbl>
              <a:tblPr firstRow="1" firstCol="1" bandRow="1"/>
              <a:tblGrid>
                <a:gridCol w="1368660">
                  <a:extLst>
                    <a:ext uri="{9D8B030D-6E8A-4147-A177-3AD203B41FA5}">
                      <a16:colId xmlns:a16="http://schemas.microsoft.com/office/drawing/2014/main" val="4289407767"/>
                    </a:ext>
                  </a:extLst>
                </a:gridCol>
                <a:gridCol w="1557124">
                  <a:extLst>
                    <a:ext uri="{9D8B030D-6E8A-4147-A177-3AD203B41FA5}">
                      <a16:colId xmlns:a16="http://schemas.microsoft.com/office/drawing/2014/main" val="2707929946"/>
                    </a:ext>
                  </a:extLst>
                </a:gridCol>
                <a:gridCol w="1947083">
                  <a:extLst>
                    <a:ext uri="{9D8B030D-6E8A-4147-A177-3AD203B41FA5}">
                      <a16:colId xmlns:a16="http://schemas.microsoft.com/office/drawing/2014/main" val="3593776105"/>
                    </a:ext>
                  </a:extLst>
                </a:gridCol>
                <a:gridCol w="2044364">
                  <a:extLst>
                    <a:ext uri="{9D8B030D-6E8A-4147-A177-3AD203B41FA5}">
                      <a16:colId xmlns:a16="http://schemas.microsoft.com/office/drawing/2014/main" val="3134069338"/>
                    </a:ext>
                  </a:extLst>
                </a:gridCol>
                <a:gridCol w="1580070">
                  <a:extLst>
                    <a:ext uri="{9D8B030D-6E8A-4147-A177-3AD203B41FA5}">
                      <a16:colId xmlns:a16="http://schemas.microsoft.com/office/drawing/2014/main" val="3789083815"/>
                    </a:ext>
                  </a:extLst>
                </a:gridCol>
                <a:gridCol w="1616920">
                  <a:extLst>
                    <a:ext uri="{9D8B030D-6E8A-4147-A177-3AD203B41FA5}">
                      <a16:colId xmlns:a16="http://schemas.microsoft.com/office/drawing/2014/main" val="570163094"/>
                    </a:ext>
                  </a:extLst>
                </a:gridCol>
                <a:gridCol w="1578597">
                  <a:extLst>
                    <a:ext uri="{9D8B030D-6E8A-4147-A177-3AD203B41FA5}">
                      <a16:colId xmlns:a16="http://schemas.microsoft.com/office/drawing/2014/main" val="676526133"/>
                    </a:ext>
                  </a:extLst>
                </a:gridCol>
                <a:gridCol w="1761366">
                  <a:extLst>
                    <a:ext uri="{9D8B030D-6E8A-4147-A177-3AD203B41FA5}">
                      <a16:colId xmlns:a16="http://schemas.microsoft.com/office/drawing/2014/main" val="31009735"/>
                    </a:ext>
                  </a:extLst>
                </a:gridCol>
                <a:gridCol w="1236641">
                  <a:extLst>
                    <a:ext uri="{9D8B030D-6E8A-4147-A177-3AD203B41FA5}">
                      <a16:colId xmlns:a16="http://schemas.microsoft.com/office/drawing/2014/main" val="2962933261"/>
                    </a:ext>
                  </a:extLst>
                </a:gridCol>
                <a:gridCol w="1092194">
                  <a:extLst>
                    <a:ext uri="{9D8B030D-6E8A-4147-A177-3AD203B41FA5}">
                      <a16:colId xmlns:a16="http://schemas.microsoft.com/office/drawing/2014/main" val="2335295734"/>
                    </a:ext>
                  </a:extLst>
                </a:gridCol>
                <a:gridCol w="1762934">
                  <a:extLst>
                    <a:ext uri="{9D8B030D-6E8A-4147-A177-3AD203B41FA5}">
                      <a16:colId xmlns:a16="http://schemas.microsoft.com/office/drawing/2014/main" val="1678742823"/>
                    </a:ext>
                  </a:extLst>
                </a:gridCol>
                <a:gridCol w="1859280">
                  <a:extLst>
                    <a:ext uri="{9D8B030D-6E8A-4147-A177-3AD203B41FA5}">
                      <a16:colId xmlns:a16="http://schemas.microsoft.com/office/drawing/2014/main" val="3533354665"/>
                    </a:ext>
                  </a:extLst>
                </a:gridCol>
                <a:gridCol w="2059849">
                  <a:extLst>
                    <a:ext uri="{9D8B030D-6E8A-4147-A177-3AD203B41FA5}">
                      <a16:colId xmlns:a16="http://schemas.microsoft.com/office/drawing/2014/main" val="591268851"/>
                    </a:ext>
                  </a:extLst>
                </a:gridCol>
                <a:gridCol w="2346523">
                  <a:extLst>
                    <a:ext uri="{9D8B030D-6E8A-4147-A177-3AD203B41FA5}">
                      <a16:colId xmlns:a16="http://schemas.microsoft.com/office/drawing/2014/main" val="1758109166"/>
                    </a:ext>
                  </a:extLst>
                </a:gridCol>
              </a:tblGrid>
              <a:tr h="42376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ИКСФ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Документ, подтверждающий оплату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120, 130)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покупателе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821702"/>
                  </a:ext>
                </a:extLst>
              </a:tr>
              <a:tr h="195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040)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050)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080)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090)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350877"/>
                  </a:ext>
                </a:extLst>
              </a:tr>
              <a:tr h="1253052"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040)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050)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080)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090)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656177"/>
                  </a:ext>
                </a:extLst>
              </a:tr>
              <a:tr h="131128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1 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01.01.2021 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7711111111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777701001 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ООО «Лютик»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117140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9D9904BB-E5A9-4442-B0C9-BF78C4565F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19625"/>
              </p:ext>
            </p:extLst>
          </p:nvPr>
        </p:nvGraphicFramePr>
        <p:xfrm>
          <a:off x="315328" y="5020726"/>
          <a:ext cx="23811604" cy="3591232"/>
        </p:xfrm>
        <a:graphic>
          <a:graphicData uri="http://schemas.openxmlformats.org/drawingml/2006/table">
            <a:tbl>
              <a:tblPr firstRow="1" firstCol="1" bandRow="1"/>
              <a:tblGrid>
                <a:gridCol w="1167728">
                  <a:extLst>
                    <a:ext uri="{9D8B030D-6E8A-4147-A177-3AD203B41FA5}">
                      <a16:colId xmlns:a16="http://schemas.microsoft.com/office/drawing/2014/main" val="2697830069"/>
                    </a:ext>
                  </a:extLst>
                </a:gridCol>
                <a:gridCol w="1350501">
                  <a:extLst>
                    <a:ext uri="{9D8B030D-6E8A-4147-A177-3AD203B41FA5}">
                      <a16:colId xmlns:a16="http://schemas.microsoft.com/office/drawing/2014/main" val="363360405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369372480"/>
                    </a:ext>
                  </a:extLst>
                </a:gridCol>
                <a:gridCol w="1787483">
                  <a:extLst>
                    <a:ext uri="{9D8B030D-6E8A-4147-A177-3AD203B41FA5}">
                      <a16:colId xmlns:a16="http://schemas.microsoft.com/office/drawing/2014/main" val="1140023491"/>
                    </a:ext>
                  </a:extLst>
                </a:gridCol>
                <a:gridCol w="1295417">
                  <a:extLst>
                    <a:ext uri="{9D8B030D-6E8A-4147-A177-3AD203B41FA5}">
                      <a16:colId xmlns:a16="http://schemas.microsoft.com/office/drawing/2014/main" val="3230799999"/>
                    </a:ext>
                  </a:extLst>
                </a:gridCol>
                <a:gridCol w="1457343">
                  <a:extLst>
                    <a:ext uri="{9D8B030D-6E8A-4147-A177-3AD203B41FA5}">
                      <a16:colId xmlns:a16="http://schemas.microsoft.com/office/drawing/2014/main" val="3506673411"/>
                    </a:ext>
                  </a:extLst>
                </a:gridCol>
                <a:gridCol w="1268429">
                  <a:extLst>
                    <a:ext uri="{9D8B030D-6E8A-4147-A177-3AD203B41FA5}">
                      <a16:colId xmlns:a16="http://schemas.microsoft.com/office/drawing/2014/main" val="3317475197"/>
                    </a:ext>
                  </a:extLst>
                </a:gridCol>
                <a:gridCol w="1241440">
                  <a:extLst>
                    <a:ext uri="{9D8B030D-6E8A-4147-A177-3AD203B41FA5}">
                      <a16:colId xmlns:a16="http://schemas.microsoft.com/office/drawing/2014/main" val="1137525131"/>
                    </a:ext>
                  </a:extLst>
                </a:gridCol>
                <a:gridCol w="1727222">
                  <a:extLst>
                    <a:ext uri="{9D8B030D-6E8A-4147-A177-3AD203B41FA5}">
                      <a16:colId xmlns:a16="http://schemas.microsoft.com/office/drawing/2014/main" val="225654102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068582201"/>
                    </a:ext>
                  </a:extLst>
                </a:gridCol>
                <a:gridCol w="1878562">
                  <a:extLst>
                    <a:ext uri="{9D8B030D-6E8A-4147-A177-3AD203B41FA5}">
                      <a16:colId xmlns:a16="http://schemas.microsoft.com/office/drawing/2014/main" val="1258135129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493601841"/>
                    </a:ext>
                  </a:extLst>
                </a:gridCol>
                <a:gridCol w="1889760">
                  <a:extLst>
                    <a:ext uri="{9D8B030D-6E8A-4147-A177-3AD203B41FA5}">
                      <a16:colId xmlns:a16="http://schemas.microsoft.com/office/drawing/2014/main" val="1388803911"/>
                    </a:ext>
                  </a:extLst>
                </a:gridCol>
                <a:gridCol w="2275061">
                  <a:extLst>
                    <a:ext uri="{9D8B030D-6E8A-4147-A177-3AD203B41FA5}">
                      <a16:colId xmlns:a16="http://schemas.microsoft.com/office/drawing/2014/main" val="3104674593"/>
                    </a:ext>
                  </a:extLst>
                </a:gridCol>
                <a:gridCol w="2131310">
                  <a:extLst>
                    <a:ext uri="{9D8B030D-6E8A-4147-A177-3AD203B41FA5}">
                      <a16:colId xmlns:a16="http://schemas.microsoft.com/office/drawing/2014/main" val="2353487285"/>
                    </a:ext>
                  </a:extLst>
                </a:gridCol>
              </a:tblGrid>
              <a:tr h="24730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005)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Код вида операции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ИКСФ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Сведения о продавце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46166"/>
                  </a:ext>
                </a:extLst>
              </a:tr>
              <a:tr h="13896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040)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050)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060)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070)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080)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090)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Документ, подтверждающий уплату налога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100, 110)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 принятия на учет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ИНН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КПП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Наименование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965734"/>
                  </a:ext>
                </a:extLst>
              </a:tr>
              <a:tr h="1354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40807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56BD152-44FF-4CD5-9055-E59E1B444E4E}"/>
              </a:ext>
            </a:extLst>
          </p:cNvPr>
          <p:cNvSpPr txBox="1"/>
          <p:nvPr/>
        </p:nvSpPr>
        <p:spPr>
          <a:xfrm>
            <a:off x="1860879" y="7514464"/>
            <a:ext cx="587829" cy="574516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26</a:t>
            </a:r>
          </a:p>
        </p:txBody>
      </p:sp>
      <p:sp>
        <p:nvSpPr>
          <p:cNvPr id="14" name="Рамка 13">
            <a:extLst>
              <a:ext uri="{FF2B5EF4-FFF2-40B4-BE49-F238E27FC236}">
                <a16:creationId xmlns:a16="http://schemas.microsoft.com/office/drawing/2014/main" id="{9ED408BF-B256-4895-BED8-008349AF0E70}"/>
              </a:ext>
            </a:extLst>
          </p:cNvPr>
          <p:cNvSpPr/>
          <p:nvPr/>
        </p:nvSpPr>
        <p:spPr>
          <a:xfrm>
            <a:off x="1488141" y="5039776"/>
            <a:ext cx="1333306" cy="3591232"/>
          </a:xfrm>
          <a:prstGeom prst="frame">
            <a:avLst>
              <a:gd name="adj1" fmla="val 3087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19" name="Условия признания контролирующим лицом">
            <a:extLst>
              <a:ext uri="{FF2B5EF4-FFF2-40B4-BE49-F238E27FC236}">
                <a16:creationId xmlns:a16="http://schemas.microsoft.com/office/drawing/2014/main" id="{EE4BC301-D66D-4311-BB5A-EF8E525560E4}"/>
              </a:ext>
            </a:extLst>
          </p:cNvPr>
          <p:cNvSpPr txBox="1"/>
          <p:nvPr/>
        </p:nvSpPr>
        <p:spPr>
          <a:xfrm>
            <a:off x="8012665" y="3100729"/>
            <a:ext cx="15883480" cy="186503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ctr"/>
            <a:r>
              <a:rPr lang="ru-RU" sz="2400" b="1" dirty="0">
                <a:solidFill>
                  <a:schemeClr val="tx1"/>
                </a:solidFill>
              </a:rPr>
              <a:t>КВО 26 - Составление продавцом счетов-фактур, первичных учетных документов, иных документов, содержащих суммарные (сводные) данные по операциям при реализации товаров (работ, услуг), имущественных прав лицам, не являющимся налогоплательщиками НДС, и налогоплательщикам, освобожденным от исполнения обязанностей налогоплательщика НДС.</a:t>
            </a:r>
          </a:p>
          <a:p>
            <a:endParaRPr lang="ru-RU" sz="2400" dirty="0"/>
          </a:p>
        </p:txBody>
      </p:sp>
      <p:sp>
        <p:nvSpPr>
          <p:cNvPr id="21" name="Рамка 20">
            <a:extLst>
              <a:ext uri="{FF2B5EF4-FFF2-40B4-BE49-F238E27FC236}">
                <a16:creationId xmlns:a16="http://schemas.microsoft.com/office/drawing/2014/main" id="{FE07BFB8-220F-4C73-9770-DD7F76B37202}"/>
              </a:ext>
            </a:extLst>
          </p:cNvPr>
          <p:cNvSpPr/>
          <p:nvPr/>
        </p:nvSpPr>
        <p:spPr>
          <a:xfrm>
            <a:off x="1635495" y="9408412"/>
            <a:ext cx="1585378" cy="3307669"/>
          </a:xfrm>
          <a:prstGeom prst="frame">
            <a:avLst>
              <a:gd name="adj1" fmla="val 3087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pic>
        <p:nvPicPr>
          <p:cNvPr id="20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7F008636-D23C-4992-8967-AE0542A31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996" y="818866"/>
            <a:ext cx="1359900" cy="135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Условия признания контролирующим лицом">
            <a:extLst>
              <a:ext uri="{FF2B5EF4-FFF2-40B4-BE49-F238E27FC236}">
                <a16:creationId xmlns:a16="http://schemas.microsoft.com/office/drawing/2014/main" id="{6338B8A7-6D45-4080-85CF-1E1E3A15E2C1}"/>
              </a:ext>
            </a:extLst>
          </p:cNvPr>
          <p:cNvSpPr txBox="1"/>
          <p:nvPr/>
        </p:nvSpPr>
        <p:spPr>
          <a:xfrm>
            <a:off x="9233227" y="1059772"/>
            <a:ext cx="14312473" cy="8955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000" dirty="0"/>
              <a:t>Приказ</a:t>
            </a:r>
            <a:r>
              <a:rPr lang="ru-RU" sz="4800" dirty="0"/>
              <a:t> ФНС России от 14.03.2016 N ММВ-7-3/136@</a:t>
            </a:r>
          </a:p>
        </p:txBody>
      </p:sp>
    </p:spTree>
    <p:extLst>
      <p:ext uri="{BB962C8B-B14F-4D97-AF65-F5344CB8AC3E}">
        <p14:creationId xmlns:p14="http://schemas.microsoft.com/office/powerpoint/2010/main" val="28803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8153" y="721065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dirty="0"/>
              <a:t>ФЕДЕРАЛЬНАЯ </a:t>
            </a:r>
            <a:br>
              <a:rPr dirty="0"/>
            </a:br>
            <a:r>
              <a:rPr dirty="0"/>
              <a:t>НАЛОГОВАЯ СЛУЖБА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en-US" dirty="0"/>
              <a:t>30</a:t>
            </a:r>
            <a:endParaRPr lang="ru-RU" dirty="0"/>
          </a:p>
        </p:txBody>
      </p:sp>
      <p:sp>
        <p:nvSpPr>
          <p:cNvPr id="13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7A48CAB7-4629-42D7-87C8-BF9A9E2E88C8}"/>
              </a:ext>
            </a:extLst>
          </p:cNvPr>
          <p:cNvSpPr txBox="1"/>
          <p:nvPr/>
        </p:nvSpPr>
        <p:spPr>
          <a:xfrm>
            <a:off x="1329891" y="3323237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продаж</a:t>
            </a:r>
            <a:endParaRPr sz="3200" dirty="0"/>
          </a:p>
        </p:txBody>
      </p:sp>
      <p:sp>
        <p:nvSpPr>
          <p:cNvPr id="18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6C6A4439-5901-4CB9-870A-149CFD7462DE}"/>
              </a:ext>
            </a:extLst>
          </p:cNvPr>
          <p:cNvSpPr txBox="1"/>
          <p:nvPr/>
        </p:nvSpPr>
        <p:spPr>
          <a:xfrm>
            <a:off x="1329891" y="7641289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покупок</a:t>
            </a:r>
            <a:endParaRPr sz="3200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D264CF3D-A53B-41EF-81F1-1983BE9DD3DB}"/>
              </a:ext>
            </a:extLst>
          </p:cNvPr>
          <p:cNvGraphicFramePr>
            <a:graphicFrameLocks noGrp="1"/>
          </p:cNvGraphicFramePr>
          <p:nvPr/>
        </p:nvGraphicFramePr>
        <p:xfrm>
          <a:off x="315327" y="8301844"/>
          <a:ext cx="23811605" cy="3346522"/>
        </p:xfrm>
        <a:graphic>
          <a:graphicData uri="http://schemas.openxmlformats.org/drawingml/2006/table">
            <a:tbl>
              <a:tblPr firstRow="1" firstCol="1" bandRow="1"/>
              <a:tblGrid>
                <a:gridCol w="1368660">
                  <a:extLst>
                    <a:ext uri="{9D8B030D-6E8A-4147-A177-3AD203B41FA5}">
                      <a16:colId xmlns:a16="http://schemas.microsoft.com/office/drawing/2014/main" val="4289407767"/>
                    </a:ext>
                  </a:extLst>
                </a:gridCol>
                <a:gridCol w="1557124">
                  <a:extLst>
                    <a:ext uri="{9D8B030D-6E8A-4147-A177-3AD203B41FA5}">
                      <a16:colId xmlns:a16="http://schemas.microsoft.com/office/drawing/2014/main" val="2707929946"/>
                    </a:ext>
                  </a:extLst>
                </a:gridCol>
                <a:gridCol w="1947083">
                  <a:extLst>
                    <a:ext uri="{9D8B030D-6E8A-4147-A177-3AD203B41FA5}">
                      <a16:colId xmlns:a16="http://schemas.microsoft.com/office/drawing/2014/main" val="3593776105"/>
                    </a:ext>
                  </a:extLst>
                </a:gridCol>
                <a:gridCol w="2044364">
                  <a:extLst>
                    <a:ext uri="{9D8B030D-6E8A-4147-A177-3AD203B41FA5}">
                      <a16:colId xmlns:a16="http://schemas.microsoft.com/office/drawing/2014/main" val="3134069338"/>
                    </a:ext>
                  </a:extLst>
                </a:gridCol>
                <a:gridCol w="1580070">
                  <a:extLst>
                    <a:ext uri="{9D8B030D-6E8A-4147-A177-3AD203B41FA5}">
                      <a16:colId xmlns:a16="http://schemas.microsoft.com/office/drawing/2014/main" val="3789083815"/>
                    </a:ext>
                  </a:extLst>
                </a:gridCol>
                <a:gridCol w="1616920">
                  <a:extLst>
                    <a:ext uri="{9D8B030D-6E8A-4147-A177-3AD203B41FA5}">
                      <a16:colId xmlns:a16="http://schemas.microsoft.com/office/drawing/2014/main" val="570163094"/>
                    </a:ext>
                  </a:extLst>
                </a:gridCol>
                <a:gridCol w="1578597">
                  <a:extLst>
                    <a:ext uri="{9D8B030D-6E8A-4147-A177-3AD203B41FA5}">
                      <a16:colId xmlns:a16="http://schemas.microsoft.com/office/drawing/2014/main" val="676526133"/>
                    </a:ext>
                  </a:extLst>
                </a:gridCol>
                <a:gridCol w="1761366">
                  <a:extLst>
                    <a:ext uri="{9D8B030D-6E8A-4147-A177-3AD203B41FA5}">
                      <a16:colId xmlns:a16="http://schemas.microsoft.com/office/drawing/2014/main" val="31009735"/>
                    </a:ext>
                  </a:extLst>
                </a:gridCol>
                <a:gridCol w="1236641">
                  <a:extLst>
                    <a:ext uri="{9D8B030D-6E8A-4147-A177-3AD203B41FA5}">
                      <a16:colId xmlns:a16="http://schemas.microsoft.com/office/drawing/2014/main" val="2962933261"/>
                    </a:ext>
                  </a:extLst>
                </a:gridCol>
                <a:gridCol w="1092194">
                  <a:extLst>
                    <a:ext uri="{9D8B030D-6E8A-4147-A177-3AD203B41FA5}">
                      <a16:colId xmlns:a16="http://schemas.microsoft.com/office/drawing/2014/main" val="2335295734"/>
                    </a:ext>
                  </a:extLst>
                </a:gridCol>
                <a:gridCol w="1762934">
                  <a:extLst>
                    <a:ext uri="{9D8B030D-6E8A-4147-A177-3AD203B41FA5}">
                      <a16:colId xmlns:a16="http://schemas.microsoft.com/office/drawing/2014/main" val="1678742823"/>
                    </a:ext>
                  </a:extLst>
                </a:gridCol>
                <a:gridCol w="1859280">
                  <a:extLst>
                    <a:ext uri="{9D8B030D-6E8A-4147-A177-3AD203B41FA5}">
                      <a16:colId xmlns:a16="http://schemas.microsoft.com/office/drawing/2014/main" val="3533354665"/>
                    </a:ext>
                  </a:extLst>
                </a:gridCol>
                <a:gridCol w="2059849">
                  <a:extLst>
                    <a:ext uri="{9D8B030D-6E8A-4147-A177-3AD203B41FA5}">
                      <a16:colId xmlns:a16="http://schemas.microsoft.com/office/drawing/2014/main" val="591268851"/>
                    </a:ext>
                  </a:extLst>
                </a:gridCol>
                <a:gridCol w="2346523">
                  <a:extLst>
                    <a:ext uri="{9D8B030D-6E8A-4147-A177-3AD203B41FA5}">
                      <a16:colId xmlns:a16="http://schemas.microsoft.com/office/drawing/2014/main" val="1758109166"/>
                    </a:ext>
                  </a:extLst>
                </a:gridCol>
              </a:tblGrid>
              <a:tr h="42376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ИКСФ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Документ, подтверждающий оплату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120, 130)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покупателе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821702"/>
                  </a:ext>
                </a:extLst>
              </a:tr>
              <a:tr h="195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040)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050)</a:t>
                      </a:r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080)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090)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350877"/>
                  </a:ext>
                </a:extLst>
              </a:tr>
              <a:tr h="1253052"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040)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050)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080)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090)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656177"/>
                  </a:ext>
                </a:extLst>
              </a:tr>
              <a:tr h="131128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1 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01.01.2021 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7711111111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777701001 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ООО «Лютик»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117140"/>
                  </a:ext>
                </a:extLst>
              </a:tr>
            </a:tbl>
          </a:graphicData>
        </a:graphic>
      </p:graphicFrame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9D9904BB-E5A9-4442-B0C9-BF78C4565F63}"/>
              </a:ext>
            </a:extLst>
          </p:cNvPr>
          <p:cNvGraphicFramePr>
            <a:graphicFrameLocks noGrp="1"/>
          </p:cNvGraphicFramePr>
          <p:nvPr/>
        </p:nvGraphicFramePr>
        <p:xfrm>
          <a:off x="315327" y="3933800"/>
          <a:ext cx="23811604" cy="3591232"/>
        </p:xfrm>
        <a:graphic>
          <a:graphicData uri="http://schemas.openxmlformats.org/drawingml/2006/table">
            <a:tbl>
              <a:tblPr firstRow="1" firstCol="1" bandRow="1"/>
              <a:tblGrid>
                <a:gridCol w="1167728">
                  <a:extLst>
                    <a:ext uri="{9D8B030D-6E8A-4147-A177-3AD203B41FA5}">
                      <a16:colId xmlns:a16="http://schemas.microsoft.com/office/drawing/2014/main" val="2697830069"/>
                    </a:ext>
                  </a:extLst>
                </a:gridCol>
                <a:gridCol w="1350501">
                  <a:extLst>
                    <a:ext uri="{9D8B030D-6E8A-4147-A177-3AD203B41FA5}">
                      <a16:colId xmlns:a16="http://schemas.microsoft.com/office/drawing/2014/main" val="363360405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369372480"/>
                    </a:ext>
                  </a:extLst>
                </a:gridCol>
                <a:gridCol w="1787483">
                  <a:extLst>
                    <a:ext uri="{9D8B030D-6E8A-4147-A177-3AD203B41FA5}">
                      <a16:colId xmlns:a16="http://schemas.microsoft.com/office/drawing/2014/main" val="1140023491"/>
                    </a:ext>
                  </a:extLst>
                </a:gridCol>
                <a:gridCol w="1295417">
                  <a:extLst>
                    <a:ext uri="{9D8B030D-6E8A-4147-A177-3AD203B41FA5}">
                      <a16:colId xmlns:a16="http://schemas.microsoft.com/office/drawing/2014/main" val="3230799999"/>
                    </a:ext>
                  </a:extLst>
                </a:gridCol>
                <a:gridCol w="1457343">
                  <a:extLst>
                    <a:ext uri="{9D8B030D-6E8A-4147-A177-3AD203B41FA5}">
                      <a16:colId xmlns:a16="http://schemas.microsoft.com/office/drawing/2014/main" val="3506673411"/>
                    </a:ext>
                  </a:extLst>
                </a:gridCol>
                <a:gridCol w="1268429">
                  <a:extLst>
                    <a:ext uri="{9D8B030D-6E8A-4147-A177-3AD203B41FA5}">
                      <a16:colId xmlns:a16="http://schemas.microsoft.com/office/drawing/2014/main" val="3317475197"/>
                    </a:ext>
                  </a:extLst>
                </a:gridCol>
                <a:gridCol w="1241440">
                  <a:extLst>
                    <a:ext uri="{9D8B030D-6E8A-4147-A177-3AD203B41FA5}">
                      <a16:colId xmlns:a16="http://schemas.microsoft.com/office/drawing/2014/main" val="1137525131"/>
                    </a:ext>
                  </a:extLst>
                </a:gridCol>
                <a:gridCol w="1727222">
                  <a:extLst>
                    <a:ext uri="{9D8B030D-6E8A-4147-A177-3AD203B41FA5}">
                      <a16:colId xmlns:a16="http://schemas.microsoft.com/office/drawing/2014/main" val="225654102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068582201"/>
                    </a:ext>
                  </a:extLst>
                </a:gridCol>
                <a:gridCol w="1878562">
                  <a:extLst>
                    <a:ext uri="{9D8B030D-6E8A-4147-A177-3AD203B41FA5}">
                      <a16:colId xmlns:a16="http://schemas.microsoft.com/office/drawing/2014/main" val="1258135129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493601841"/>
                    </a:ext>
                  </a:extLst>
                </a:gridCol>
                <a:gridCol w="1889760">
                  <a:extLst>
                    <a:ext uri="{9D8B030D-6E8A-4147-A177-3AD203B41FA5}">
                      <a16:colId xmlns:a16="http://schemas.microsoft.com/office/drawing/2014/main" val="1388803911"/>
                    </a:ext>
                  </a:extLst>
                </a:gridCol>
                <a:gridCol w="2275061">
                  <a:extLst>
                    <a:ext uri="{9D8B030D-6E8A-4147-A177-3AD203B41FA5}">
                      <a16:colId xmlns:a16="http://schemas.microsoft.com/office/drawing/2014/main" val="3104674593"/>
                    </a:ext>
                  </a:extLst>
                </a:gridCol>
                <a:gridCol w="2131310">
                  <a:extLst>
                    <a:ext uri="{9D8B030D-6E8A-4147-A177-3AD203B41FA5}">
                      <a16:colId xmlns:a16="http://schemas.microsoft.com/office/drawing/2014/main" val="2353487285"/>
                    </a:ext>
                  </a:extLst>
                </a:gridCol>
              </a:tblGrid>
              <a:tr h="24730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005)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Код вида операции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ИКСФ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Сведения о продавце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46166"/>
                  </a:ext>
                </a:extLst>
              </a:tr>
              <a:tr h="13896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040)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050)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060)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070)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080)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090)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Документ, подтверждающий уплату налога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100, 110)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 принятия на учет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ИНН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КПП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Наименование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965734"/>
                  </a:ext>
                </a:extLst>
              </a:tr>
              <a:tr h="1354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40807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103F7883-9306-408F-9D01-1C7447F86194}"/>
              </a:ext>
            </a:extLst>
          </p:cNvPr>
          <p:cNvSpPr txBox="1"/>
          <p:nvPr/>
        </p:nvSpPr>
        <p:spPr>
          <a:xfrm>
            <a:off x="1865503" y="6547329"/>
            <a:ext cx="737191" cy="574516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01</a:t>
            </a:r>
          </a:p>
        </p:txBody>
      </p:sp>
      <p:sp>
        <p:nvSpPr>
          <p:cNvPr id="27" name="Условия признания контролирующим лицом">
            <a:extLst>
              <a:ext uri="{FF2B5EF4-FFF2-40B4-BE49-F238E27FC236}">
                <a16:creationId xmlns:a16="http://schemas.microsoft.com/office/drawing/2014/main" id="{6F69A154-84D2-4A42-8896-F09DD045C3DB}"/>
              </a:ext>
            </a:extLst>
          </p:cNvPr>
          <p:cNvSpPr txBox="1"/>
          <p:nvPr/>
        </p:nvSpPr>
        <p:spPr>
          <a:xfrm>
            <a:off x="8243451" y="1055569"/>
            <a:ext cx="15883480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Приказ ФНС России от 14.03.2016 N ММВ-7-3/136@</a:t>
            </a:r>
          </a:p>
        </p:txBody>
      </p:sp>
      <p:sp>
        <p:nvSpPr>
          <p:cNvPr id="16" name="Рамка 15">
            <a:extLst>
              <a:ext uri="{FF2B5EF4-FFF2-40B4-BE49-F238E27FC236}">
                <a16:creationId xmlns:a16="http://schemas.microsoft.com/office/drawing/2014/main" id="{72B27EFD-43BC-413A-982B-732F6E3CC21D}"/>
              </a:ext>
            </a:extLst>
          </p:cNvPr>
          <p:cNvSpPr/>
          <p:nvPr/>
        </p:nvSpPr>
        <p:spPr>
          <a:xfrm>
            <a:off x="1488141" y="3941269"/>
            <a:ext cx="1333306" cy="3591232"/>
          </a:xfrm>
          <a:prstGeom prst="frame">
            <a:avLst>
              <a:gd name="adj1" fmla="val 3087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19" name="Рамка 18">
            <a:extLst>
              <a:ext uri="{FF2B5EF4-FFF2-40B4-BE49-F238E27FC236}">
                <a16:creationId xmlns:a16="http://schemas.microsoft.com/office/drawing/2014/main" id="{592A5520-11A6-4A7C-94FD-CDF35308D533}"/>
              </a:ext>
            </a:extLst>
          </p:cNvPr>
          <p:cNvSpPr/>
          <p:nvPr/>
        </p:nvSpPr>
        <p:spPr>
          <a:xfrm>
            <a:off x="1660169" y="8262173"/>
            <a:ext cx="1568805" cy="3386193"/>
          </a:xfrm>
          <a:prstGeom prst="frame">
            <a:avLst>
              <a:gd name="adj1" fmla="val 3087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pic>
        <p:nvPicPr>
          <p:cNvPr id="20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A95FC524-A1F4-438C-BB7B-2DB841371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364" y="816347"/>
            <a:ext cx="1359900" cy="135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21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7" name="Условия признания контролирующим лицом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319" name="3"/>
          <p:cNvSpPr txBox="1"/>
          <p:nvPr/>
        </p:nvSpPr>
        <p:spPr>
          <a:xfrm>
            <a:off x="23529369" y="12913103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3</a:t>
            </a:r>
            <a:endParaRPr dirty="0"/>
          </a:p>
        </p:txBody>
      </p:sp>
      <p:sp>
        <p:nvSpPr>
          <p:cNvPr id="323" name="Сквиркл"/>
          <p:cNvSpPr/>
          <p:nvPr/>
        </p:nvSpPr>
        <p:spPr>
          <a:xfrm>
            <a:off x="12481154" y="6637446"/>
            <a:ext cx="10918002" cy="840019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r>
              <a:rPr lang="ru-RU" sz="2800" dirty="0">
                <a:solidFill>
                  <a:schemeClr val="tx1"/>
                </a:solidFill>
              </a:rPr>
              <a:t>Не позднее дня совершения операций по реализации товаров подлежащих прослеживаемости</a:t>
            </a:r>
          </a:p>
        </p:txBody>
      </p:sp>
      <p:sp>
        <p:nvSpPr>
          <p:cNvPr id="324" name="1. Юрлицо с долей участия в ИО более 25% (пп.1 п.3 ст. 25.13 НК РФ)"/>
          <p:cNvSpPr txBox="1"/>
          <p:nvPr/>
        </p:nvSpPr>
        <p:spPr>
          <a:xfrm>
            <a:off x="434862" y="8126483"/>
            <a:ext cx="17374447" cy="68009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6" name="Сквиркл"/>
          <p:cNvSpPr/>
          <p:nvPr/>
        </p:nvSpPr>
        <p:spPr>
          <a:xfrm>
            <a:off x="18764250" y="3267220"/>
            <a:ext cx="3892008" cy="2716291"/>
          </a:xfrm>
          <a:prstGeom prst="roundRect">
            <a:avLst>
              <a:gd name="adj" fmla="val 34951"/>
            </a:avLst>
          </a:prstGeom>
          <a:solidFill>
            <a:srgbClr val="D6D5D5">
              <a:alpha val="35492"/>
            </a:srgbClr>
          </a:solidFill>
          <a:ln w="12700">
            <a:solidFill>
              <a:schemeClr val="accent1">
                <a:lumMod val="50000"/>
              </a:schemeClr>
            </a:solidFill>
            <a:miter lim="400000"/>
          </a:ln>
        </p:spPr>
        <p:txBody>
          <a:bodyPr lIns="90487" tIns="90487" rIns="90487" bIns="90487" anchor="ctr"/>
          <a:lstStyle/>
          <a:p>
            <a:pPr algn="ctr"/>
            <a:r>
              <a:rPr lang="ru-RU" sz="2600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Постановление Правительства РФ от 01.07.2021 года </a:t>
            </a:r>
            <a:r>
              <a:rPr lang="ru-RU" sz="2600" b="1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вступило в силу с 08.07.2021 года</a:t>
            </a:r>
            <a:endParaRPr sz="2600" b="1" dirty="0">
              <a:solidFill>
                <a:schemeClr val="accent1">
                  <a:hueOff val="114395"/>
                  <a:lumOff val="-24975"/>
                </a:schemeClr>
              </a:solidFill>
            </a:endParaRPr>
          </a:p>
        </p:txBody>
      </p:sp>
      <p:sp>
        <p:nvSpPr>
          <p:cNvPr id="31" name="Сквиркл"/>
          <p:cNvSpPr/>
          <p:nvPr/>
        </p:nvSpPr>
        <p:spPr>
          <a:xfrm>
            <a:off x="5864950" y="4061778"/>
            <a:ext cx="12749402" cy="785266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/>
            <a:r>
              <a:rPr lang="ru-RU" sz="4000" b="1" dirty="0">
                <a:solidFill>
                  <a:schemeClr val="accent1">
                    <a:lumMod val="50000"/>
                  </a:schemeClr>
                </a:solidFill>
              </a:rPr>
              <a:t>ОТЧЕТНОСТЬ ПО ПРОСЛЕЖИВАЕМЫМ ТОВАРАМ</a:t>
            </a:r>
            <a:endParaRPr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Условия признания контролирующим лицом">
            <a:extLst>
              <a:ext uri="{FF2B5EF4-FFF2-40B4-BE49-F238E27FC236}">
                <a16:creationId xmlns:a16="http://schemas.microsoft.com/office/drawing/2014/main" id="{185058C1-CE6E-40BE-914A-47D03FABC8D1}"/>
              </a:ext>
            </a:extLst>
          </p:cNvPr>
          <p:cNvSpPr txBox="1"/>
          <p:nvPr/>
        </p:nvSpPr>
        <p:spPr>
          <a:xfrm>
            <a:off x="12095544" y="1112866"/>
            <a:ext cx="11854250" cy="169884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Постановление Правительства РФ </a:t>
            </a:r>
          </a:p>
          <a:p>
            <a:r>
              <a:rPr lang="ru-RU" sz="5400" dirty="0"/>
              <a:t>от 01.07.2021№1108</a:t>
            </a:r>
            <a:endParaRPr sz="5400" dirty="0"/>
          </a:p>
        </p:txBody>
      </p:sp>
      <p:pic>
        <p:nvPicPr>
          <p:cNvPr id="21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819881EC-3AF6-42E2-9698-59E6B2384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9252" y="3862377"/>
            <a:ext cx="1600233" cy="151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Контролирующее лицо ИО">
            <a:extLst>
              <a:ext uri="{FF2B5EF4-FFF2-40B4-BE49-F238E27FC236}">
                <a16:creationId xmlns:a16="http://schemas.microsoft.com/office/drawing/2014/main" id="{213F8E54-14DA-4989-B954-6F8D687C1EDD}"/>
              </a:ext>
            </a:extLst>
          </p:cNvPr>
          <p:cNvSpPr/>
          <p:nvPr/>
        </p:nvSpPr>
        <p:spPr>
          <a:xfrm>
            <a:off x="650637" y="5661980"/>
            <a:ext cx="12287754" cy="89748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sz="2800" dirty="0">
                <a:solidFill>
                  <a:schemeClr val="bg1"/>
                </a:solidFill>
              </a:rPr>
              <a:t>1. Уведомление об имеющихся остатках товаров, подлежащих прослеживаемости</a:t>
            </a:r>
          </a:p>
        </p:txBody>
      </p:sp>
      <p:sp>
        <p:nvSpPr>
          <p:cNvPr id="24" name="Контролирующее лицо ИО">
            <a:extLst>
              <a:ext uri="{FF2B5EF4-FFF2-40B4-BE49-F238E27FC236}">
                <a16:creationId xmlns:a16="http://schemas.microsoft.com/office/drawing/2014/main" id="{9D085E22-AC4B-45EA-9E9D-95E7F77847E4}"/>
              </a:ext>
            </a:extLst>
          </p:cNvPr>
          <p:cNvSpPr/>
          <p:nvPr/>
        </p:nvSpPr>
        <p:spPr>
          <a:xfrm>
            <a:off x="650637" y="7686544"/>
            <a:ext cx="12287754" cy="97747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sz="2800" dirty="0">
                <a:solidFill>
                  <a:schemeClr val="bg1"/>
                </a:solidFill>
              </a:rPr>
              <a:t>2. Уведомление о перемещении товаров, подлежащих прослеживаемости с территории РФ в государство – член ЕАЭС</a:t>
            </a:r>
          </a:p>
        </p:txBody>
      </p:sp>
      <p:sp>
        <p:nvSpPr>
          <p:cNvPr id="25" name="Контролирующее лицо ИО">
            <a:extLst>
              <a:ext uri="{FF2B5EF4-FFF2-40B4-BE49-F238E27FC236}">
                <a16:creationId xmlns:a16="http://schemas.microsoft.com/office/drawing/2014/main" id="{53932A3E-3D1E-4AA8-AEBC-1C785B9400D2}"/>
              </a:ext>
            </a:extLst>
          </p:cNvPr>
          <p:cNvSpPr/>
          <p:nvPr/>
        </p:nvSpPr>
        <p:spPr>
          <a:xfrm>
            <a:off x="673091" y="9353748"/>
            <a:ext cx="12287754" cy="82130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sz="2800" dirty="0">
                <a:solidFill>
                  <a:schemeClr val="bg1"/>
                </a:solidFill>
              </a:rPr>
              <a:t>3. Уведомление о ввозе товаров, подлежащих прослеживаемости из государства – члена ЕАЭС на территорию РФ</a:t>
            </a:r>
          </a:p>
        </p:txBody>
      </p:sp>
      <p:sp>
        <p:nvSpPr>
          <p:cNvPr id="27" name="Сквиркл">
            <a:extLst>
              <a:ext uri="{FF2B5EF4-FFF2-40B4-BE49-F238E27FC236}">
                <a16:creationId xmlns:a16="http://schemas.microsoft.com/office/drawing/2014/main" id="{CD68C327-5AC8-4728-A7F1-330B58977E0F}"/>
              </a:ext>
            </a:extLst>
          </p:cNvPr>
          <p:cNvSpPr/>
          <p:nvPr/>
        </p:nvSpPr>
        <p:spPr>
          <a:xfrm>
            <a:off x="12481154" y="8584708"/>
            <a:ext cx="10918002" cy="680099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r>
              <a:rPr lang="ru-RU" sz="2800" dirty="0">
                <a:solidFill>
                  <a:schemeClr val="tx1"/>
                </a:solidFill>
              </a:rPr>
              <a:t>В течение 5 рабочих дней со дня отгрузки товаров</a:t>
            </a:r>
          </a:p>
        </p:txBody>
      </p:sp>
      <p:sp>
        <p:nvSpPr>
          <p:cNvPr id="28" name="Сквиркл">
            <a:extLst>
              <a:ext uri="{FF2B5EF4-FFF2-40B4-BE49-F238E27FC236}">
                <a16:creationId xmlns:a16="http://schemas.microsoft.com/office/drawing/2014/main" id="{36071D91-9C6C-48AA-99DF-5AC5B2CDE6AF}"/>
              </a:ext>
            </a:extLst>
          </p:cNvPr>
          <p:cNvSpPr/>
          <p:nvPr/>
        </p:nvSpPr>
        <p:spPr>
          <a:xfrm>
            <a:off x="12481154" y="10185515"/>
            <a:ext cx="10918002" cy="871729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r>
              <a:rPr lang="ru-RU" sz="2800" dirty="0">
                <a:solidFill>
                  <a:schemeClr val="tx1"/>
                </a:solidFill>
              </a:rPr>
              <a:t>в течение 5 рабочих дней с даты принятия таких товаров на учет</a:t>
            </a:r>
          </a:p>
        </p:txBody>
      </p:sp>
      <p:sp>
        <p:nvSpPr>
          <p:cNvPr id="6" name="Стрелка: изогнутая вверх 5">
            <a:extLst>
              <a:ext uri="{FF2B5EF4-FFF2-40B4-BE49-F238E27FC236}">
                <a16:creationId xmlns:a16="http://schemas.microsoft.com/office/drawing/2014/main" id="{B00BBDBA-5441-4B9E-9F9C-128E942D8BF3}"/>
              </a:ext>
            </a:extLst>
          </p:cNvPr>
          <p:cNvSpPr/>
          <p:nvPr/>
        </p:nvSpPr>
        <p:spPr>
          <a:xfrm rot="10800000" flipH="1">
            <a:off x="12944277" y="5983512"/>
            <a:ext cx="5084278" cy="596784"/>
          </a:xfrm>
          <a:prstGeom prst="bentUpArrow">
            <a:avLst/>
          </a:prstGeom>
          <a:solidFill>
            <a:schemeClr val="accent1">
              <a:lumMod val="75000"/>
            </a:schemeClr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miter lim="400000"/>
          </a:ln>
          <a:effectLst/>
          <a:scene3d>
            <a:camera prst="orthographicFront"/>
            <a:lightRig rig="threeP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32" name="Стрелка: изогнутая вверх 31">
            <a:extLst>
              <a:ext uri="{FF2B5EF4-FFF2-40B4-BE49-F238E27FC236}">
                <a16:creationId xmlns:a16="http://schemas.microsoft.com/office/drawing/2014/main" id="{ED3F36DF-BEDB-4B3F-8E42-FF24512EE56A}"/>
              </a:ext>
            </a:extLst>
          </p:cNvPr>
          <p:cNvSpPr/>
          <p:nvPr/>
        </p:nvSpPr>
        <p:spPr>
          <a:xfrm rot="10800000" flipH="1">
            <a:off x="12913961" y="8082074"/>
            <a:ext cx="5084278" cy="502417"/>
          </a:xfrm>
          <a:prstGeom prst="bentUpArrow">
            <a:avLst/>
          </a:prstGeom>
          <a:solidFill>
            <a:schemeClr val="accent1">
              <a:lumMod val="75000"/>
            </a:schemeClr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miter lim="400000"/>
          </a:ln>
          <a:effectLst/>
          <a:scene3d>
            <a:camera prst="orthographicFront"/>
            <a:lightRig rig="threeP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33" name="Стрелка: изогнутая вверх 32">
            <a:extLst>
              <a:ext uri="{FF2B5EF4-FFF2-40B4-BE49-F238E27FC236}">
                <a16:creationId xmlns:a16="http://schemas.microsoft.com/office/drawing/2014/main" id="{942EFCC4-D034-444E-84DF-A7D836EC6E26}"/>
              </a:ext>
            </a:extLst>
          </p:cNvPr>
          <p:cNvSpPr/>
          <p:nvPr/>
        </p:nvSpPr>
        <p:spPr>
          <a:xfrm rot="10800000" flipH="1">
            <a:off x="12960845" y="9717874"/>
            <a:ext cx="5084278" cy="467641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  <a:solidFill>
            <a:schemeClr val="accent1">
              <a:lumMod val="75000"/>
            </a:schemeClr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miter lim="400000"/>
          </a:ln>
          <a:effectLst/>
          <a:scene3d>
            <a:camera prst="orthographicFront"/>
            <a:lightRig rig="threeP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34" name="Контролирующее лицо ИО">
            <a:extLst>
              <a:ext uri="{FF2B5EF4-FFF2-40B4-BE49-F238E27FC236}">
                <a16:creationId xmlns:a16="http://schemas.microsoft.com/office/drawing/2014/main" id="{51656238-F2BD-44A0-B8A1-6A899FEBFCCD}"/>
              </a:ext>
            </a:extLst>
          </p:cNvPr>
          <p:cNvSpPr/>
          <p:nvPr/>
        </p:nvSpPr>
        <p:spPr>
          <a:xfrm>
            <a:off x="673091" y="11010974"/>
            <a:ext cx="12287754" cy="82130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Off val="-13575"/>
                </a:schemeClr>
              </a:gs>
              <a:gs pos="100000">
                <a:schemeClr val="accent1">
                  <a:hueOff val="114395"/>
                  <a:lumOff val="-24975"/>
                </a:schemeClr>
              </a:gs>
            </a:gsLst>
            <a:lin ang="1440000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243" tIns="45243" rIns="45243" bIns="45243" anchor="ctr"/>
          <a:lstStyle>
            <a:lvl1pPr algn="ctr" defTabSz="914400">
              <a:defRPr b="1">
                <a:solidFill>
                  <a:srgbClr val="E4E4E4"/>
                </a:solidFill>
              </a:defRPr>
            </a:lvl1pPr>
          </a:lstStyle>
          <a:p>
            <a:pPr algn="l"/>
            <a:r>
              <a:rPr lang="ru-RU" sz="2800" dirty="0">
                <a:solidFill>
                  <a:schemeClr val="bg1"/>
                </a:solidFill>
              </a:rPr>
              <a:t>4. Отчеты об операциях с товарами, подлежащими прослеживаемости</a:t>
            </a:r>
          </a:p>
        </p:txBody>
      </p:sp>
      <p:sp>
        <p:nvSpPr>
          <p:cNvPr id="35" name="Сквиркл">
            <a:extLst>
              <a:ext uri="{FF2B5EF4-FFF2-40B4-BE49-F238E27FC236}">
                <a16:creationId xmlns:a16="http://schemas.microsoft.com/office/drawing/2014/main" id="{7AA84E3A-F1AF-488B-B802-D63913028C68}"/>
              </a:ext>
            </a:extLst>
          </p:cNvPr>
          <p:cNvSpPr/>
          <p:nvPr/>
        </p:nvSpPr>
        <p:spPr>
          <a:xfrm>
            <a:off x="12481154" y="11870375"/>
            <a:ext cx="10918002" cy="871729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r>
              <a:rPr lang="ru-RU" sz="2800" dirty="0">
                <a:solidFill>
                  <a:schemeClr val="tx1"/>
                </a:solidFill>
              </a:rPr>
              <a:t>Сдается не позднее 25 числа месяца, следующего за прошедшим кварталом</a:t>
            </a:r>
          </a:p>
        </p:txBody>
      </p:sp>
      <p:sp>
        <p:nvSpPr>
          <p:cNvPr id="36" name="Стрелка: изогнутая вверх 35">
            <a:extLst>
              <a:ext uri="{FF2B5EF4-FFF2-40B4-BE49-F238E27FC236}">
                <a16:creationId xmlns:a16="http://schemas.microsoft.com/office/drawing/2014/main" id="{21FCA2D6-2319-4182-9270-952E2DBB3AFB}"/>
              </a:ext>
            </a:extLst>
          </p:cNvPr>
          <p:cNvSpPr/>
          <p:nvPr/>
        </p:nvSpPr>
        <p:spPr>
          <a:xfrm rot="10800000" flipH="1">
            <a:off x="12960845" y="11382115"/>
            <a:ext cx="5084278" cy="467641"/>
          </a:xfrm>
          <a:prstGeom prst="bentUpArrow">
            <a:avLst/>
          </a:prstGeom>
          <a:solidFill>
            <a:schemeClr val="accent1">
              <a:lumMod val="75000"/>
            </a:schemeClr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miter lim="400000"/>
          </a:ln>
          <a:effectLst/>
          <a:scene3d>
            <a:camera prst="orthographicFront"/>
            <a:lightRig rig="threeP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00342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17494" y="793718"/>
            <a:ext cx="24275847" cy="244478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en-US" dirty="0"/>
              <a:t>31</a:t>
            </a:r>
            <a:endParaRPr lang="ru-RU" dirty="0"/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8091D369-6A82-4738-9684-DBDB420165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276130"/>
              </p:ext>
            </p:extLst>
          </p:nvPr>
        </p:nvGraphicFramePr>
        <p:xfrm>
          <a:off x="220508" y="7125495"/>
          <a:ext cx="23811604" cy="3591232"/>
        </p:xfrm>
        <a:graphic>
          <a:graphicData uri="http://schemas.openxmlformats.org/drawingml/2006/table">
            <a:tbl>
              <a:tblPr firstRow="1" firstCol="1" bandRow="1"/>
              <a:tblGrid>
                <a:gridCol w="1167728">
                  <a:extLst>
                    <a:ext uri="{9D8B030D-6E8A-4147-A177-3AD203B41FA5}">
                      <a16:colId xmlns:a16="http://schemas.microsoft.com/office/drawing/2014/main" val="2697830069"/>
                    </a:ext>
                  </a:extLst>
                </a:gridCol>
                <a:gridCol w="1350501">
                  <a:extLst>
                    <a:ext uri="{9D8B030D-6E8A-4147-A177-3AD203B41FA5}">
                      <a16:colId xmlns:a16="http://schemas.microsoft.com/office/drawing/2014/main" val="363360405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369372480"/>
                    </a:ext>
                  </a:extLst>
                </a:gridCol>
                <a:gridCol w="1787483">
                  <a:extLst>
                    <a:ext uri="{9D8B030D-6E8A-4147-A177-3AD203B41FA5}">
                      <a16:colId xmlns:a16="http://schemas.microsoft.com/office/drawing/2014/main" val="1140023491"/>
                    </a:ext>
                  </a:extLst>
                </a:gridCol>
                <a:gridCol w="1295417">
                  <a:extLst>
                    <a:ext uri="{9D8B030D-6E8A-4147-A177-3AD203B41FA5}">
                      <a16:colId xmlns:a16="http://schemas.microsoft.com/office/drawing/2014/main" val="3230799999"/>
                    </a:ext>
                  </a:extLst>
                </a:gridCol>
                <a:gridCol w="1457343">
                  <a:extLst>
                    <a:ext uri="{9D8B030D-6E8A-4147-A177-3AD203B41FA5}">
                      <a16:colId xmlns:a16="http://schemas.microsoft.com/office/drawing/2014/main" val="3506673411"/>
                    </a:ext>
                  </a:extLst>
                </a:gridCol>
                <a:gridCol w="1268429">
                  <a:extLst>
                    <a:ext uri="{9D8B030D-6E8A-4147-A177-3AD203B41FA5}">
                      <a16:colId xmlns:a16="http://schemas.microsoft.com/office/drawing/2014/main" val="3317475197"/>
                    </a:ext>
                  </a:extLst>
                </a:gridCol>
                <a:gridCol w="1241440">
                  <a:extLst>
                    <a:ext uri="{9D8B030D-6E8A-4147-A177-3AD203B41FA5}">
                      <a16:colId xmlns:a16="http://schemas.microsoft.com/office/drawing/2014/main" val="1137525131"/>
                    </a:ext>
                  </a:extLst>
                </a:gridCol>
                <a:gridCol w="1727222">
                  <a:extLst>
                    <a:ext uri="{9D8B030D-6E8A-4147-A177-3AD203B41FA5}">
                      <a16:colId xmlns:a16="http://schemas.microsoft.com/office/drawing/2014/main" val="225654102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068582201"/>
                    </a:ext>
                  </a:extLst>
                </a:gridCol>
                <a:gridCol w="1878562">
                  <a:extLst>
                    <a:ext uri="{9D8B030D-6E8A-4147-A177-3AD203B41FA5}">
                      <a16:colId xmlns:a16="http://schemas.microsoft.com/office/drawing/2014/main" val="1258135129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493601841"/>
                    </a:ext>
                  </a:extLst>
                </a:gridCol>
                <a:gridCol w="1889760">
                  <a:extLst>
                    <a:ext uri="{9D8B030D-6E8A-4147-A177-3AD203B41FA5}">
                      <a16:colId xmlns:a16="http://schemas.microsoft.com/office/drawing/2014/main" val="1388803911"/>
                    </a:ext>
                  </a:extLst>
                </a:gridCol>
                <a:gridCol w="2275061">
                  <a:extLst>
                    <a:ext uri="{9D8B030D-6E8A-4147-A177-3AD203B41FA5}">
                      <a16:colId xmlns:a16="http://schemas.microsoft.com/office/drawing/2014/main" val="3104674593"/>
                    </a:ext>
                  </a:extLst>
                </a:gridCol>
                <a:gridCol w="2131310">
                  <a:extLst>
                    <a:ext uri="{9D8B030D-6E8A-4147-A177-3AD203B41FA5}">
                      <a16:colId xmlns:a16="http://schemas.microsoft.com/office/drawing/2014/main" val="2353487285"/>
                    </a:ext>
                  </a:extLst>
                </a:gridCol>
              </a:tblGrid>
              <a:tr h="24730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005)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Код вида операции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ИКСФ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Сведения о продавце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46166"/>
                  </a:ext>
                </a:extLst>
              </a:tr>
              <a:tr h="13896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040)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050)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060)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070)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080)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090)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Документ, подтверждающий уплату налога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100, 110)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 принятия на учет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ИНН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КПП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Наименование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965734"/>
                  </a:ext>
                </a:extLst>
              </a:tr>
              <a:tr h="1354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01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1, 3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01.01.2021,02.01.2021 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408071"/>
                  </a:ext>
                </a:extLst>
              </a:tr>
            </a:tbl>
          </a:graphicData>
        </a:graphic>
      </p:graphicFrame>
      <p:sp>
        <p:nvSpPr>
          <p:cNvPr id="12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083BB9C3-8EA0-40F1-9F5A-A4786EB71FCE}"/>
              </a:ext>
            </a:extLst>
          </p:cNvPr>
          <p:cNvSpPr txBox="1"/>
          <p:nvPr/>
        </p:nvSpPr>
        <p:spPr>
          <a:xfrm>
            <a:off x="10267130" y="5963020"/>
            <a:ext cx="6460084" cy="81859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4000" dirty="0"/>
              <a:t>Книга покупок/продаж</a:t>
            </a:r>
            <a:endParaRPr sz="4000" dirty="0"/>
          </a:p>
        </p:txBody>
      </p:sp>
      <p:sp>
        <p:nvSpPr>
          <p:cNvPr id="18" name="Условия признания контролирующим лицом">
            <a:extLst>
              <a:ext uri="{FF2B5EF4-FFF2-40B4-BE49-F238E27FC236}">
                <a16:creationId xmlns:a16="http://schemas.microsoft.com/office/drawing/2014/main" id="{42FC5927-D32C-4D17-9247-CC3BE42CD9E3}"/>
              </a:ext>
            </a:extLst>
          </p:cNvPr>
          <p:cNvSpPr txBox="1"/>
          <p:nvPr/>
        </p:nvSpPr>
        <p:spPr>
          <a:xfrm>
            <a:off x="9309574" y="813948"/>
            <a:ext cx="15074426" cy="241903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l"/>
            <a:r>
              <a:rPr lang="ru-RU" sz="4000" dirty="0"/>
              <a:t>Пункт 2 части 2 «Правила ведения книги продаж, применяемой при расчетах по налогу на добавленную стоимость»  утвержденный Постановлением Правительства РФ от 26.12.2011 N1137</a:t>
            </a:r>
          </a:p>
        </p:txBody>
      </p:sp>
      <p:sp>
        <p:nvSpPr>
          <p:cNvPr id="5" name="Рамка 4">
            <a:extLst>
              <a:ext uri="{FF2B5EF4-FFF2-40B4-BE49-F238E27FC236}">
                <a16:creationId xmlns:a16="http://schemas.microsoft.com/office/drawing/2014/main" id="{F09CE22B-A9B6-4843-A6A3-E8F8F6A01070}"/>
              </a:ext>
            </a:extLst>
          </p:cNvPr>
          <p:cNvSpPr/>
          <p:nvPr/>
        </p:nvSpPr>
        <p:spPr>
          <a:xfrm>
            <a:off x="2743200" y="7149768"/>
            <a:ext cx="3086100" cy="3591232"/>
          </a:xfrm>
          <a:prstGeom prst="frame">
            <a:avLst>
              <a:gd name="adj1" fmla="val 977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92D42E7-873C-49FF-8A28-8B339447269B}"/>
              </a:ext>
            </a:extLst>
          </p:cNvPr>
          <p:cNvSpPr/>
          <p:nvPr/>
        </p:nvSpPr>
        <p:spPr>
          <a:xfrm>
            <a:off x="12084390" y="3237089"/>
            <a:ext cx="1219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/>
              <a:t>Регистрация счетов-фактур производится в хронологическом порядке в том налоговом периоде, в котором возникает налоговое обязательство. При этом единой регистрации подлежат счета-фактуры (в том числе корректировочные), составленные как на бумажном носителе, так и в электронном виде.</a:t>
            </a:r>
          </a:p>
        </p:txBody>
      </p:sp>
      <p:pic>
        <p:nvPicPr>
          <p:cNvPr id="15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68C55387-3F3B-48B8-AC94-8EC43CF5A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996" y="818866"/>
            <a:ext cx="1359900" cy="135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896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592882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en-US" dirty="0"/>
              <a:t>32</a:t>
            </a:r>
            <a:endParaRPr lang="ru-RU" dirty="0"/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8091D369-6A82-4738-9684-DBDB4201652D}"/>
              </a:ext>
            </a:extLst>
          </p:cNvPr>
          <p:cNvGraphicFramePr>
            <a:graphicFrameLocks noGrp="1"/>
          </p:cNvGraphicFramePr>
          <p:nvPr/>
        </p:nvGraphicFramePr>
        <p:xfrm>
          <a:off x="220508" y="5933170"/>
          <a:ext cx="23811604" cy="3591232"/>
        </p:xfrm>
        <a:graphic>
          <a:graphicData uri="http://schemas.openxmlformats.org/drawingml/2006/table">
            <a:tbl>
              <a:tblPr firstRow="1" firstCol="1" bandRow="1"/>
              <a:tblGrid>
                <a:gridCol w="1167728">
                  <a:extLst>
                    <a:ext uri="{9D8B030D-6E8A-4147-A177-3AD203B41FA5}">
                      <a16:colId xmlns:a16="http://schemas.microsoft.com/office/drawing/2014/main" val="2697830069"/>
                    </a:ext>
                  </a:extLst>
                </a:gridCol>
                <a:gridCol w="1350501">
                  <a:extLst>
                    <a:ext uri="{9D8B030D-6E8A-4147-A177-3AD203B41FA5}">
                      <a16:colId xmlns:a16="http://schemas.microsoft.com/office/drawing/2014/main" val="363360405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369372480"/>
                    </a:ext>
                  </a:extLst>
                </a:gridCol>
                <a:gridCol w="1787483">
                  <a:extLst>
                    <a:ext uri="{9D8B030D-6E8A-4147-A177-3AD203B41FA5}">
                      <a16:colId xmlns:a16="http://schemas.microsoft.com/office/drawing/2014/main" val="1140023491"/>
                    </a:ext>
                  </a:extLst>
                </a:gridCol>
                <a:gridCol w="1295417">
                  <a:extLst>
                    <a:ext uri="{9D8B030D-6E8A-4147-A177-3AD203B41FA5}">
                      <a16:colId xmlns:a16="http://schemas.microsoft.com/office/drawing/2014/main" val="3230799999"/>
                    </a:ext>
                  </a:extLst>
                </a:gridCol>
                <a:gridCol w="1457343">
                  <a:extLst>
                    <a:ext uri="{9D8B030D-6E8A-4147-A177-3AD203B41FA5}">
                      <a16:colId xmlns:a16="http://schemas.microsoft.com/office/drawing/2014/main" val="3506673411"/>
                    </a:ext>
                  </a:extLst>
                </a:gridCol>
                <a:gridCol w="1268429">
                  <a:extLst>
                    <a:ext uri="{9D8B030D-6E8A-4147-A177-3AD203B41FA5}">
                      <a16:colId xmlns:a16="http://schemas.microsoft.com/office/drawing/2014/main" val="3317475197"/>
                    </a:ext>
                  </a:extLst>
                </a:gridCol>
                <a:gridCol w="1241440">
                  <a:extLst>
                    <a:ext uri="{9D8B030D-6E8A-4147-A177-3AD203B41FA5}">
                      <a16:colId xmlns:a16="http://schemas.microsoft.com/office/drawing/2014/main" val="1137525131"/>
                    </a:ext>
                  </a:extLst>
                </a:gridCol>
                <a:gridCol w="1727222">
                  <a:extLst>
                    <a:ext uri="{9D8B030D-6E8A-4147-A177-3AD203B41FA5}">
                      <a16:colId xmlns:a16="http://schemas.microsoft.com/office/drawing/2014/main" val="225654102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068582201"/>
                    </a:ext>
                  </a:extLst>
                </a:gridCol>
                <a:gridCol w="1878562">
                  <a:extLst>
                    <a:ext uri="{9D8B030D-6E8A-4147-A177-3AD203B41FA5}">
                      <a16:colId xmlns:a16="http://schemas.microsoft.com/office/drawing/2014/main" val="1258135129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493601841"/>
                    </a:ext>
                  </a:extLst>
                </a:gridCol>
                <a:gridCol w="1889760">
                  <a:extLst>
                    <a:ext uri="{9D8B030D-6E8A-4147-A177-3AD203B41FA5}">
                      <a16:colId xmlns:a16="http://schemas.microsoft.com/office/drawing/2014/main" val="1388803911"/>
                    </a:ext>
                  </a:extLst>
                </a:gridCol>
                <a:gridCol w="2275061">
                  <a:extLst>
                    <a:ext uri="{9D8B030D-6E8A-4147-A177-3AD203B41FA5}">
                      <a16:colId xmlns:a16="http://schemas.microsoft.com/office/drawing/2014/main" val="3104674593"/>
                    </a:ext>
                  </a:extLst>
                </a:gridCol>
                <a:gridCol w="2131310">
                  <a:extLst>
                    <a:ext uri="{9D8B030D-6E8A-4147-A177-3AD203B41FA5}">
                      <a16:colId xmlns:a16="http://schemas.microsoft.com/office/drawing/2014/main" val="2353487285"/>
                    </a:ext>
                  </a:extLst>
                </a:gridCol>
              </a:tblGrid>
              <a:tr h="24730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005)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Код вида операции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ИКСФ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Сведения о продавце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46166"/>
                  </a:ext>
                </a:extLst>
              </a:tr>
              <a:tr h="13896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040)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050)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060)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070)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080)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090)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Документ, подтверждающий уплату налога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100, 110)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 принятия на учет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ИНН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КПП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Наименование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965734"/>
                  </a:ext>
                </a:extLst>
              </a:tr>
              <a:tr h="1354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01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1, 3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01.01.2021,02.01.2021 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408071"/>
                  </a:ext>
                </a:extLst>
              </a:tr>
            </a:tbl>
          </a:graphicData>
        </a:graphic>
      </p:graphicFrame>
      <p:sp>
        <p:nvSpPr>
          <p:cNvPr id="12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083BB9C3-8EA0-40F1-9F5A-A4786EB71FCE}"/>
              </a:ext>
            </a:extLst>
          </p:cNvPr>
          <p:cNvSpPr txBox="1"/>
          <p:nvPr/>
        </p:nvSpPr>
        <p:spPr>
          <a:xfrm>
            <a:off x="10416741" y="4499932"/>
            <a:ext cx="6247175" cy="81859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4000" dirty="0"/>
              <a:t>Книга продаж/покупок</a:t>
            </a:r>
            <a:endParaRPr sz="4000" dirty="0"/>
          </a:p>
        </p:txBody>
      </p:sp>
      <p:graphicFrame>
        <p:nvGraphicFramePr>
          <p:cNvPr id="13" name="Таблица 12">
            <a:extLst>
              <a:ext uri="{FF2B5EF4-FFF2-40B4-BE49-F238E27FC236}">
                <a16:creationId xmlns:a16="http://schemas.microsoft.com/office/drawing/2014/main" id="{09F4D49A-3000-44B6-8FBC-2B7B187336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700611"/>
              </p:ext>
            </p:extLst>
          </p:nvPr>
        </p:nvGraphicFramePr>
        <p:xfrm>
          <a:off x="220508" y="5935892"/>
          <a:ext cx="23811604" cy="3786829"/>
        </p:xfrm>
        <a:graphic>
          <a:graphicData uri="http://schemas.openxmlformats.org/drawingml/2006/table">
            <a:tbl>
              <a:tblPr firstRow="1" firstCol="1" bandRow="1"/>
              <a:tblGrid>
                <a:gridCol w="1167728">
                  <a:extLst>
                    <a:ext uri="{9D8B030D-6E8A-4147-A177-3AD203B41FA5}">
                      <a16:colId xmlns:a16="http://schemas.microsoft.com/office/drawing/2014/main" val="2697830069"/>
                    </a:ext>
                  </a:extLst>
                </a:gridCol>
                <a:gridCol w="1350501">
                  <a:extLst>
                    <a:ext uri="{9D8B030D-6E8A-4147-A177-3AD203B41FA5}">
                      <a16:colId xmlns:a16="http://schemas.microsoft.com/office/drawing/2014/main" val="363360405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369372480"/>
                    </a:ext>
                  </a:extLst>
                </a:gridCol>
                <a:gridCol w="1787483">
                  <a:extLst>
                    <a:ext uri="{9D8B030D-6E8A-4147-A177-3AD203B41FA5}">
                      <a16:colId xmlns:a16="http://schemas.microsoft.com/office/drawing/2014/main" val="1140023491"/>
                    </a:ext>
                  </a:extLst>
                </a:gridCol>
                <a:gridCol w="1295417">
                  <a:extLst>
                    <a:ext uri="{9D8B030D-6E8A-4147-A177-3AD203B41FA5}">
                      <a16:colId xmlns:a16="http://schemas.microsoft.com/office/drawing/2014/main" val="3230799999"/>
                    </a:ext>
                  </a:extLst>
                </a:gridCol>
                <a:gridCol w="1457343">
                  <a:extLst>
                    <a:ext uri="{9D8B030D-6E8A-4147-A177-3AD203B41FA5}">
                      <a16:colId xmlns:a16="http://schemas.microsoft.com/office/drawing/2014/main" val="3506673411"/>
                    </a:ext>
                  </a:extLst>
                </a:gridCol>
                <a:gridCol w="1268429">
                  <a:extLst>
                    <a:ext uri="{9D8B030D-6E8A-4147-A177-3AD203B41FA5}">
                      <a16:colId xmlns:a16="http://schemas.microsoft.com/office/drawing/2014/main" val="3317475197"/>
                    </a:ext>
                  </a:extLst>
                </a:gridCol>
                <a:gridCol w="1241440">
                  <a:extLst>
                    <a:ext uri="{9D8B030D-6E8A-4147-A177-3AD203B41FA5}">
                      <a16:colId xmlns:a16="http://schemas.microsoft.com/office/drawing/2014/main" val="1137525131"/>
                    </a:ext>
                  </a:extLst>
                </a:gridCol>
                <a:gridCol w="1727222">
                  <a:extLst>
                    <a:ext uri="{9D8B030D-6E8A-4147-A177-3AD203B41FA5}">
                      <a16:colId xmlns:a16="http://schemas.microsoft.com/office/drawing/2014/main" val="225654102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068582201"/>
                    </a:ext>
                  </a:extLst>
                </a:gridCol>
                <a:gridCol w="1878562">
                  <a:extLst>
                    <a:ext uri="{9D8B030D-6E8A-4147-A177-3AD203B41FA5}">
                      <a16:colId xmlns:a16="http://schemas.microsoft.com/office/drawing/2014/main" val="1258135129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493601841"/>
                    </a:ext>
                  </a:extLst>
                </a:gridCol>
                <a:gridCol w="1889760">
                  <a:extLst>
                    <a:ext uri="{9D8B030D-6E8A-4147-A177-3AD203B41FA5}">
                      <a16:colId xmlns:a16="http://schemas.microsoft.com/office/drawing/2014/main" val="1388803911"/>
                    </a:ext>
                  </a:extLst>
                </a:gridCol>
                <a:gridCol w="2275061">
                  <a:extLst>
                    <a:ext uri="{9D8B030D-6E8A-4147-A177-3AD203B41FA5}">
                      <a16:colId xmlns:a16="http://schemas.microsoft.com/office/drawing/2014/main" val="3104674593"/>
                    </a:ext>
                  </a:extLst>
                </a:gridCol>
                <a:gridCol w="2131310">
                  <a:extLst>
                    <a:ext uri="{9D8B030D-6E8A-4147-A177-3AD203B41FA5}">
                      <a16:colId xmlns:a16="http://schemas.microsoft.com/office/drawing/2014/main" val="2353487285"/>
                    </a:ext>
                  </a:extLst>
                </a:gridCol>
              </a:tblGrid>
              <a:tr h="31952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005)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Код вида операции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ИКСФ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Сведения о продавце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46166"/>
                  </a:ext>
                </a:extLst>
              </a:tr>
              <a:tr h="19171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040)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050)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060)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070)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080)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090)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Документ, подтверждающий уплату налога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100, 110)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 принятия на учет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ИНН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КПП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Наименование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965734"/>
                  </a:ext>
                </a:extLst>
              </a:tr>
              <a:tr h="7668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01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408071"/>
                  </a:ext>
                </a:extLst>
              </a:tr>
              <a:tr h="7668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02.01.2021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02.01.2021 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011106"/>
                  </a:ext>
                </a:extLst>
              </a:tr>
            </a:tbl>
          </a:graphicData>
        </a:graphic>
      </p:graphicFrame>
      <p:sp>
        <p:nvSpPr>
          <p:cNvPr id="18" name="Условия признания контролирующим лицом">
            <a:extLst>
              <a:ext uri="{FF2B5EF4-FFF2-40B4-BE49-F238E27FC236}">
                <a16:creationId xmlns:a16="http://schemas.microsoft.com/office/drawing/2014/main" id="{42FC5927-D32C-4D17-9247-CC3BE42CD9E3}"/>
              </a:ext>
            </a:extLst>
          </p:cNvPr>
          <p:cNvSpPr txBox="1"/>
          <p:nvPr/>
        </p:nvSpPr>
        <p:spPr>
          <a:xfrm>
            <a:off x="9324880" y="880640"/>
            <a:ext cx="14957392" cy="241903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l"/>
            <a:r>
              <a:rPr lang="ru-RU" sz="4000" dirty="0"/>
              <a:t>Подпункт е пункта 6 части 2 «Правила ведения книги покупок, применяемой при расчетах по налогу на добавленную стоимость» утвержденный Постановлением Правительства РФ от 26.12.2011 N1137</a:t>
            </a:r>
          </a:p>
        </p:txBody>
      </p:sp>
      <p:pic>
        <p:nvPicPr>
          <p:cNvPr id="15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68C55387-3F3B-48B8-AC94-8EC43CF5A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3387" y="816147"/>
            <a:ext cx="1359900" cy="135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Рамка 15">
            <a:extLst>
              <a:ext uri="{FF2B5EF4-FFF2-40B4-BE49-F238E27FC236}">
                <a16:creationId xmlns:a16="http://schemas.microsoft.com/office/drawing/2014/main" id="{FF925755-CC67-4437-B237-8ED77ED923AD}"/>
              </a:ext>
            </a:extLst>
          </p:cNvPr>
          <p:cNvSpPr/>
          <p:nvPr/>
        </p:nvSpPr>
        <p:spPr>
          <a:xfrm>
            <a:off x="2716636" y="8150772"/>
            <a:ext cx="3163901" cy="1626074"/>
          </a:xfrm>
          <a:prstGeom prst="frame">
            <a:avLst>
              <a:gd name="adj1" fmla="val 1680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38643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403113" y="12950936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8091D369-6A82-4738-9684-DBDB420165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572938"/>
              </p:ext>
            </p:extLst>
          </p:nvPr>
        </p:nvGraphicFramePr>
        <p:xfrm>
          <a:off x="220508" y="9320508"/>
          <a:ext cx="23811604" cy="3591232"/>
        </p:xfrm>
        <a:graphic>
          <a:graphicData uri="http://schemas.openxmlformats.org/drawingml/2006/table">
            <a:tbl>
              <a:tblPr firstRow="1" firstCol="1" bandRow="1"/>
              <a:tblGrid>
                <a:gridCol w="1167728">
                  <a:extLst>
                    <a:ext uri="{9D8B030D-6E8A-4147-A177-3AD203B41FA5}">
                      <a16:colId xmlns:a16="http://schemas.microsoft.com/office/drawing/2014/main" val="2697830069"/>
                    </a:ext>
                  </a:extLst>
                </a:gridCol>
                <a:gridCol w="1350501">
                  <a:extLst>
                    <a:ext uri="{9D8B030D-6E8A-4147-A177-3AD203B41FA5}">
                      <a16:colId xmlns:a16="http://schemas.microsoft.com/office/drawing/2014/main" val="363360405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369372480"/>
                    </a:ext>
                  </a:extLst>
                </a:gridCol>
                <a:gridCol w="1787483">
                  <a:extLst>
                    <a:ext uri="{9D8B030D-6E8A-4147-A177-3AD203B41FA5}">
                      <a16:colId xmlns:a16="http://schemas.microsoft.com/office/drawing/2014/main" val="1140023491"/>
                    </a:ext>
                  </a:extLst>
                </a:gridCol>
                <a:gridCol w="1295417">
                  <a:extLst>
                    <a:ext uri="{9D8B030D-6E8A-4147-A177-3AD203B41FA5}">
                      <a16:colId xmlns:a16="http://schemas.microsoft.com/office/drawing/2014/main" val="3230799999"/>
                    </a:ext>
                  </a:extLst>
                </a:gridCol>
                <a:gridCol w="1457343">
                  <a:extLst>
                    <a:ext uri="{9D8B030D-6E8A-4147-A177-3AD203B41FA5}">
                      <a16:colId xmlns:a16="http://schemas.microsoft.com/office/drawing/2014/main" val="3506673411"/>
                    </a:ext>
                  </a:extLst>
                </a:gridCol>
                <a:gridCol w="1268429">
                  <a:extLst>
                    <a:ext uri="{9D8B030D-6E8A-4147-A177-3AD203B41FA5}">
                      <a16:colId xmlns:a16="http://schemas.microsoft.com/office/drawing/2014/main" val="3317475197"/>
                    </a:ext>
                  </a:extLst>
                </a:gridCol>
                <a:gridCol w="1241440">
                  <a:extLst>
                    <a:ext uri="{9D8B030D-6E8A-4147-A177-3AD203B41FA5}">
                      <a16:colId xmlns:a16="http://schemas.microsoft.com/office/drawing/2014/main" val="1137525131"/>
                    </a:ext>
                  </a:extLst>
                </a:gridCol>
                <a:gridCol w="1727222">
                  <a:extLst>
                    <a:ext uri="{9D8B030D-6E8A-4147-A177-3AD203B41FA5}">
                      <a16:colId xmlns:a16="http://schemas.microsoft.com/office/drawing/2014/main" val="225654102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068582201"/>
                    </a:ext>
                  </a:extLst>
                </a:gridCol>
                <a:gridCol w="1878562">
                  <a:extLst>
                    <a:ext uri="{9D8B030D-6E8A-4147-A177-3AD203B41FA5}">
                      <a16:colId xmlns:a16="http://schemas.microsoft.com/office/drawing/2014/main" val="1258135129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493601841"/>
                    </a:ext>
                  </a:extLst>
                </a:gridCol>
                <a:gridCol w="1889760">
                  <a:extLst>
                    <a:ext uri="{9D8B030D-6E8A-4147-A177-3AD203B41FA5}">
                      <a16:colId xmlns:a16="http://schemas.microsoft.com/office/drawing/2014/main" val="1388803911"/>
                    </a:ext>
                  </a:extLst>
                </a:gridCol>
                <a:gridCol w="2275061">
                  <a:extLst>
                    <a:ext uri="{9D8B030D-6E8A-4147-A177-3AD203B41FA5}">
                      <a16:colId xmlns:a16="http://schemas.microsoft.com/office/drawing/2014/main" val="3104674593"/>
                    </a:ext>
                  </a:extLst>
                </a:gridCol>
                <a:gridCol w="2131310">
                  <a:extLst>
                    <a:ext uri="{9D8B030D-6E8A-4147-A177-3AD203B41FA5}">
                      <a16:colId xmlns:a16="http://schemas.microsoft.com/office/drawing/2014/main" val="2353487285"/>
                    </a:ext>
                  </a:extLst>
                </a:gridCol>
              </a:tblGrid>
              <a:tr h="24730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005)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Код вида операции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ИКСФ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Сведения о продавце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46166"/>
                  </a:ext>
                </a:extLst>
              </a:tr>
              <a:tr h="13896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040)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050)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060)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070)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080)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090)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Документ, подтверждающий уплату налога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100, 110)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 принятия на учет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ИНН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КПП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Наименование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965734"/>
                  </a:ext>
                </a:extLst>
              </a:tr>
              <a:tr h="1354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22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0/1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408071"/>
                  </a:ext>
                </a:extLst>
              </a:tr>
            </a:tbl>
          </a:graphicData>
        </a:graphic>
      </p:graphicFrame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18" name="Условия признания контролирующим лицом">
            <a:extLst>
              <a:ext uri="{FF2B5EF4-FFF2-40B4-BE49-F238E27FC236}">
                <a16:creationId xmlns:a16="http://schemas.microsoft.com/office/drawing/2014/main" id="{42FC5927-D32C-4D17-9247-CC3BE42CD9E3}"/>
              </a:ext>
            </a:extLst>
          </p:cNvPr>
          <p:cNvSpPr txBox="1"/>
          <p:nvPr/>
        </p:nvSpPr>
        <p:spPr>
          <a:xfrm>
            <a:off x="9554455" y="1090949"/>
            <a:ext cx="14829545" cy="186503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l"/>
            <a:r>
              <a:rPr lang="ru-RU" sz="4000" dirty="0"/>
              <a:t>Постановление Правительства РФ от 26.12.2011 N 1137 Правила ведения книги покупок, применяемой при расчетах по налогу на добавленную стоимость</a:t>
            </a:r>
          </a:p>
        </p:txBody>
      </p:sp>
      <p:pic>
        <p:nvPicPr>
          <p:cNvPr id="19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68C55387-3F3B-48B8-AC94-8EC43CF5A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314" y="802539"/>
            <a:ext cx="1359900" cy="135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id="{018F3B64-7DCB-4BB2-97B5-BC4BC2C00E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455114"/>
              </p:ext>
            </p:extLst>
          </p:nvPr>
        </p:nvGraphicFramePr>
        <p:xfrm>
          <a:off x="138189" y="5340996"/>
          <a:ext cx="23811605" cy="3346522"/>
        </p:xfrm>
        <a:graphic>
          <a:graphicData uri="http://schemas.openxmlformats.org/drawingml/2006/table">
            <a:tbl>
              <a:tblPr firstRow="1" firstCol="1" bandRow="1"/>
              <a:tblGrid>
                <a:gridCol w="1368660">
                  <a:extLst>
                    <a:ext uri="{9D8B030D-6E8A-4147-A177-3AD203B41FA5}">
                      <a16:colId xmlns:a16="http://schemas.microsoft.com/office/drawing/2014/main" val="4289407767"/>
                    </a:ext>
                  </a:extLst>
                </a:gridCol>
                <a:gridCol w="1557124">
                  <a:extLst>
                    <a:ext uri="{9D8B030D-6E8A-4147-A177-3AD203B41FA5}">
                      <a16:colId xmlns:a16="http://schemas.microsoft.com/office/drawing/2014/main" val="2707929946"/>
                    </a:ext>
                  </a:extLst>
                </a:gridCol>
                <a:gridCol w="1947083">
                  <a:extLst>
                    <a:ext uri="{9D8B030D-6E8A-4147-A177-3AD203B41FA5}">
                      <a16:colId xmlns:a16="http://schemas.microsoft.com/office/drawing/2014/main" val="3593776105"/>
                    </a:ext>
                  </a:extLst>
                </a:gridCol>
                <a:gridCol w="2044364">
                  <a:extLst>
                    <a:ext uri="{9D8B030D-6E8A-4147-A177-3AD203B41FA5}">
                      <a16:colId xmlns:a16="http://schemas.microsoft.com/office/drawing/2014/main" val="3134069338"/>
                    </a:ext>
                  </a:extLst>
                </a:gridCol>
                <a:gridCol w="1580070">
                  <a:extLst>
                    <a:ext uri="{9D8B030D-6E8A-4147-A177-3AD203B41FA5}">
                      <a16:colId xmlns:a16="http://schemas.microsoft.com/office/drawing/2014/main" val="3789083815"/>
                    </a:ext>
                  </a:extLst>
                </a:gridCol>
                <a:gridCol w="1616920">
                  <a:extLst>
                    <a:ext uri="{9D8B030D-6E8A-4147-A177-3AD203B41FA5}">
                      <a16:colId xmlns:a16="http://schemas.microsoft.com/office/drawing/2014/main" val="570163094"/>
                    </a:ext>
                  </a:extLst>
                </a:gridCol>
                <a:gridCol w="1578597">
                  <a:extLst>
                    <a:ext uri="{9D8B030D-6E8A-4147-A177-3AD203B41FA5}">
                      <a16:colId xmlns:a16="http://schemas.microsoft.com/office/drawing/2014/main" val="676526133"/>
                    </a:ext>
                  </a:extLst>
                </a:gridCol>
                <a:gridCol w="1761366">
                  <a:extLst>
                    <a:ext uri="{9D8B030D-6E8A-4147-A177-3AD203B41FA5}">
                      <a16:colId xmlns:a16="http://schemas.microsoft.com/office/drawing/2014/main" val="31009735"/>
                    </a:ext>
                  </a:extLst>
                </a:gridCol>
                <a:gridCol w="1236641">
                  <a:extLst>
                    <a:ext uri="{9D8B030D-6E8A-4147-A177-3AD203B41FA5}">
                      <a16:colId xmlns:a16="http://schemas.microsoft.com/office/drawing/2014/main" val="2962933261"/>
                    </a:ext>
                  </a:extLst>
                </a:gridCol>
                <a:gridCol w="1092194">
                  <a:extLst>
                    <a:ext uri="{9D8B030D-6E8A-4147-A177-3AD203B41FA5}">
                      <a16:colId xmlns:a16="http://schemas.microsoft.com/office/drawing/2014/main" val="2335295734"/>
                    </a:ext>
                  </a:extLst>
                </a:gridCol>
                <a:gridCol w="1762934">
                  <a:extLst>
                    <a:ext uri="{9D8B030D-6E8A-4147-A177-3AD203B41FA5}">
                      <a16:colId xmlns:a16="http://schemas.microsoft.com/office/drawing/2014/main" val="1678742823"/>
                    </a:ext>
                  </a:extLst>
                </a:gridCol>
                <a:gridCol w="1859280">
                  <a:extLst>
                    <a:ext uri="{9D8B030D-6E8A-4147-A177-3AD203B41FA5}">
                      <a16:colId xmlns:a16="http://schemas.microsoft.com/office/drawing/2014/main" val="3533354665"/>
                    </a:ext>
                  </a:extLst>
                </a:gridCol>
                <a:gridCol w="2059849">
                  <a:extLst>
                    <a:ext uri="{9D8B030D-6E8A-4147-A177-3AD203B41FA5}">
                      <a16:colId xmlns:a16="http://schemas.microsoft.com/office/drawing/2014/main" val="591268851"/>
                    </a:ext>
                  </a:extLst>
                </a:gridCol>
                <a:gridCol w="2346523">
                  <a:extLst>
                    <a:ext uri="{9D8B030D-6E8A-4147-A177-3AD203B41FA5}">
                      <a16:colId xmlns:a16="http://schemas.microsoft.com/office/drawing/2014/main" val="1758109166"/>
                    </a:ext>
                  </a:extLst>
                </a:gridCol>
              </a:tblGrid>
              <a:tr h="42376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ИКСФ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Документ, подтверждающий оплату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120, 130)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покупателе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821702"/>
                  </a:ext>
                </a:extLst>
              </a:tr>
              <a:tr h="195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040)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050)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080)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090)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350877"/>
                  </a:ext>
                </a:extLst>
              </a:tr>
              <a:tr h="1253052"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040)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050)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080)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090)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656177"/>
                  </a:ext>
                </a:extLst>
              </a:tr>
              <a:tr h="131128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02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01.01.2021 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7711111111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777701001 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ООО «Лютик»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117140"/>
                  </a:ext>
                </a:extLst>
              </a:tr>
            </a:tbl>
          </a:graphicData>
        </a:graphic>
      </p:graphicFrame>
      <p:sp>
        <p:nvSpPr>
          <p:cNvPr id="20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7BC881A1-8877-443C-AB96-88CE654BADF7}"/>
              </a:ext>
            </a:extLst>
          </p:cNvPr>
          <p:cNvSpPr txBox="1"/>
          <p:nvPr/>
        </p:nvSpPr>
        <p:spPr>
          <a:xfrm>
            <a:off x="220507" y="4624042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продаж</a:t>
            </a:r>
            <a:endParaRPr sz="3200" dirty="0"/>
          </a:p>
        </p:txBody>
      </p:sp>
      <p:sp>
        <p:nvSpPr>
          <p:cNvPr id="21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5DDA0F52-6C88-47FF-8144-9E18E0285F27}"/>
              </a:ext>
            </a:extLst>
          </p:cNvPr>
          <p:cNvSpPr txBox="1"/>
          <p:nvPr/>
        </p:nvSpPr>
        <p:spPr>
          <a:xfrm>
            <a:off x="163358" y="8605970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покупок</a:t>
            </a:r>
            <a:endParaRPr sz="3200" dirty="0"/>
          </a:p>
        </p:txBody>
      </p:sp>
      <p:sp>
        <p:nvSpPr>
          <p:cNvPr id="3" name="Рамка 2">
            <a:extLst>
              <a:ext uri="{FF2B5EF4-FFF2-40B4-BE49-F238E27FC236}">
                <a16:creationId xmlns:a16="http://schemas.microsoft.com/office/drawing/2014/main" id="{09C34764-CF01-4042-8DCC-BA96AAE0AA12}"/>
              </a:ext>
            </a:extLst>
          </p:cNvPr>
          <p:cNvSpPr/>
          <p:nvPr/>
        </p:nvSpPr>
        <p:spPr>
          <a:xfrm>
            <a:off x="2724149" y="9339558"/>
            <a:ext cx="1331999" cy="3591232"/>
          </a:xfrm>
          <a:prstGeom prst="frame">
            <a:avLst>
              <a:gd name="adj1" fmla="val 1800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73C393A-863C-403D-B1C4-919FAC9F7DD3}"/>
              </a:ext>
            </a:extLst>
          </p:cNvPr>
          <p:cNvSpPr/>
          <p:nvPr/>
        </p:nvSpPr>
        <p:spPr>
          <a:xfrm>
            <a:off x="7962900" y="3062159"/>
            <a:ext cx="165073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Счета-фактуры, зарегистрированные продавцами в книге продаж при получении суммы оплаты, частичной оплаты в счет предстоящих поставок товаров (выполнения работ, оказания услуг</a:t>
            </a:r>
            <a:r>
              <a:rPr lang="en-US" sz="2400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)</a:t>
            </a:r>
            <a:r>
              <a:rPr lang="ru-RU" sz="2400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, регистрируются ими в книге покупок при отгрузке товаров (выполнении работ, оказании услуг) в счет полученной суммы оплаты, частичной оплаты с указанием соответствующей суммы налога на добавленную стоимость в соответствии с пунктом 6 статьи 172 Налогового кодекса Российской Федерации</a:t>
            </a:r>
          </a:p>
        </p:txBody>
      </p:sp>
      <p:sp>
        <p:nvSpPr>
          <p:cNvPr id="22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419443" y="13108329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en-US" dirty="0"/>
              <a:t>33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065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en-US" dirty="0"/>
              <a:t>34</a:t>
            </a:r>
            <a:endParaRPr lang="ru-RU" dirty="0"/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id="{8091D369-6A82-4738-9684-DBDB4201652D}"/>
              </a:ext>
            </a:extLst>
          </p:cNvPr>
          <p:cNvGraphicFramePr>
            <a:graphicFrameLocks noGrp="1"/>
          </p:cNvGraphicFramePr>
          <p:nvPr/>
        </p:nvGraphicFramePr>
        <p:xfrm>
          <a:off x="220508" y="8781904"/>
          <a:ext cx="23811604" cy="3591232"/>
        </p:xfrm>
        <a:graphic>
          <a:graphicData uri="http://schemas.openxmlformats.org/drawingml/2006/table">
            <a:tbl>
              <a:tblPr firstRow="1" firstCol="1" bandRow="1"/>
              <a:tblGrid>
                <a:gridCol w="1167728">
                  <a:extLst>
                    <a:ext uri="{9D8B030D-6E8A-4147-A177-3AD203B41FA5}">
                      <a16:colId xmlns:a16="http://schemas.microsoft.com/office/drawing/2014/main" val="2697830069"/>
                    </a:ext>
                  </a:extLst>
                </a:gridCol>
                <a:gridCol w="1350501">
                  <a:extLst>
                    <a:ext uri="{9D8B030D-6E8A-4147-A177-3AD203B41FA5}">
                      <a16:colId xmlns:a16="http://schemas.microsoft.com/office/drawing/2014/main" val="363360405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369372480"/>
                    </a:ext>
                  </a:extLst>
                </a:gridCol>
                <a:gridCol w="1787483">
                  <a:extLst>
                    <a:ext uri="{9D8B030D-6E8A-4147-A177-3AD203B41FA5}">
                      <a16:colId xmlns:a16="http://schemas.microsoft.com/office/drawing/2014/main" val="1140023491"/>
                    </a:ext>
                  </a:extLst>
                </a:gridCol>
                <a:gridCol w="1295417">
                  <a:extLst>
                    <a:ext uri="{9D8B030D-6E8A-4147-A177-3AD203B41FA5}">
                      <a16:colId xmlns:a16="http://schemas.microsoft.com/office/drawing/2014/main" val="3230799999"/>
                    </a:ext>
                  </a:extLst>
                </a:gridCol>
                <a:gridCol w="1457343">
                  <a:extLst>
                    <a:ext uri="{9D8B030D-6E8A-4147-A177-3AD203B41FA5}">
                      <a16:colId xmlns:a16="http://schemas.microsoft.com/office/drawing/2014/main" val="3506673411"/>
                    </a:ext>
                  </a:extLst>
                </a:gridCol>
                <a:gridCol w="1268429">
                  <a:extLst>
                    <a:ext uri="{9D8B030D-6E8A-4147-A177-3AD203B41FA5}">
                      <a16:colId xmlns:a16="http://schemas.microsoft.com/office/drawing/2014/main" val="3317475197"/>
                    </a:ext>
                  </a:extLst>
                </a:gridCol>
                <a:gridCol w="1241440">
                  <a:extLst>
                    <a:ext uri="{9D8B030D-6E8A-4147-A177-3AD203B41FA5}">
                      <a16:colId xmlns:a16="http://schemas.microsoft.com/office/drawing/2014/main" val="1137525131"/>
                    </a:ext>
                  </a:extLst>
                </a:gridCol>
                <a:gridCol w="1727222">
                  <a:extLst>
                    <a:ext uri="{9D8B030D-6E8A-4147-A177-3AD203B41FA5}">
                      <a16:colId xmlns:a16="http://schemas.microsoft.com/office/drawing/2014/main" val="225654102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068582201"/>
                    </a:ext>
                  </a:extLst>
                </a:gridCol>
                <a:gridCol w="1878562">
                  <a:extLst>
                    <a:ext uri="{9D8B030D-6E8A-4147-A177-3AD203B41FA5}">
                      <a16:colId xmlns:a16="http://schemas.microsoft.com/office/drawing/2014/main" val="1258135129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493601841"/>
                    </a:ext>
                  </a:extLst>
                </a:gridCol>
                <a:gridCol w="1889760">
                  <a:extLst>
                    <a:ext uri="{9D8B030D-6E8A-4147-A177-3AD203B41FA5}">
                      <a16:colId xmlns:a16="http://schemas.microsoft.com/office/drawing/2014/main" val="1388803911"/>
                    </a:ext>
                  </a:extLst>
                </a:gridCol>
                <a:gridCol w="2275061">
                  <a:extLst>
                    <a:ext uri="{9D8B030D-6E8A-4147-A177-3AD203B41FA5}">
                      <a16:colId xmlns:a16="http://schemas.microsoft.com/office/drawing/2014/main" val="3104674593"/>
                    </a:ext>
                  </a:extLst>
                </a:gridCol>
                <a:gridCol w="2131310">
                  <a:extLst>
                    <a:ext uri="{9D8B030D-6E8A-4147-A177-3AD203B41FA5}">
                      <a16:colId xmlns:a16="http://schemas.microsoft.com/office/drawing/2014/main" val="2353487285"/>
                    </a:ext>
                  </a:extLst>
                </a:gridCol>
              </a:tblGrid>
              <a:tr h="24730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005)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Код вида операции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ИКСФ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Сведения о продавце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46166"/>
                  </a:ext>
                </a:extLst>
              </a:tr>
              <a:tr h="13896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040)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050)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060)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070)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080)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090)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Документ, подтверждающий уплату налога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100, 110)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 принятия на учет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ИНН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КПП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Наименование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965734"/>
                  </a:ext>
                </a:extLst>
              </a:tr>
              <a:tr h="1354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22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408071"/>
                  </a:ext>
                </a:extLst>
              </a:tr>
            </a:tbl>
          </a:graphicData>
        </a:graphic>
      </p:graphicFrame>
      <p:sp>
        <p:nvSpPr>
          <p:cNvPr id="18" name="Условия признания контролирующим лицом">
            <a:extLst>
              <a:ext uri="{FF2B5EF4-FFF2-40B4-BE49-F238E27FC236}">
                <a16:creationId xmlns:a16="http://schemas.microsoft.com/office/drawing/2014/main" id="{42FC5927-D32C-4D17-9247-CC3BE42CD9E3}"/>
              </a:ext>
            </a:extLst>
          </p:cNvPr>
          <p:cNvSpPr txBox="1"/>
          <p:nvPr/>
        </p:nvSpPr>
        <p:spPr>
          <a:xfrm>
            <a:off x="9554455" y="1007849"/>
            <a:ext cx="14823120" cy="203123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l"/>
            <a:r>
              <a:rPr lang="ru-RU" sz="4400" dirty="0"/>
              <a:t>Постановление Правительства РФ от 26.12.2011 N 1137 Правила ведения книги покупок, применяемой при расчетах по налогу на добавленную стоимость</a:t>
            </a:r>
          </a:p>
        </p:txBody>
      </p:sp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id="{018F3B64-7DCB-4BB2-97B5-BC4BC2C00E44}"/>
              </a:ext>
            </a:extLst>
          </p:cNvPr>
          <p:cNvGraphicFramePr>
            <a:graphicFrameLocks noGrp="1"/>
          </p:cNvGraphicFramePr>
          <p:nvPr/>
        </p:nvGraphicFramePr>
        <p:xfrm>
          <a:off x="220508" y="4099318"/>
          <a:ext cx="23811605" cy="3346522"/>
        </p:xfrm>
        <a:graphic>
          <a:graphicData uri="http://schemas.openxmlformats.org/drawingml/2006/table">
            <a:tbl>
              <a:tblPr firstRow="1" firstCol="1" bandRow="1"/>
              <a:tblGrid>
                <a:gridCol w="1368660">
                  <a:extLst>
                    <a:ext uri="{9D8B030D-6E8A-4147-A177-3AD203B41FA5}">
                      <a16:colId xmlns:a16="http://schemas.microsoft.com/office/drawing/2014/main" val="4289407767"/>
                    </a:ext>
                  </a:extLst>
                </a:gridCol>
                <a:gridCol w="1557124">
                  <a:extLst>
                    <a:ext uri="{9D8B030D-6E8A-4147-A177-3AD203B41FA5}">
                      <a16:colId xmlns:a16="http://schemas.microsoft.com/office/drawing/2014/main" val="2707929946"/>
                    </a:ext>
                  </a:extLst>
                </a:gridCol>
                <a:gridCol w="1947083">
                  <a:extLst>
                    <a:ext uri="{9D8B030D-6E8A-4147-A177-3AD203B41FA5}">
                      <a16:colId xmlns:a16="http://schemas.microsoft.com/office/drawing/2014/main" val="3593776105"/>
                    </a:ext>
                  </a:extLst>
                </a:gridCol>
                <a:gridCol w="2044364">
                  <a:extLst>
                    <a:ext uri="{9D8B030D-6E8A-4147-A177-3AD203B41FA5}">
                      <a16:colId xmlns:a16="http://schemas.microsoft.com/office/drawing/2014/main" val="3134069338"/>
                    </a:ext>
                  </a:extLst>
                </a:gridCol>
                <a:gridCol w="1580070">
                  <a:extLst>
                    <a:ext uri="{9D8B030D-6E8A-4147-A177-3AD203B41FA5}">
                      <a16:colId xmlns:a16="http://schemas.microsoft.com/office/drawing/2014/main" val="3789083815"/>
                    </a:ext>
                  </a:extLst>
                </a:gridCol>
                <a:gridCol w="1616920">
                  <a:extLst>
                    <a:ext uri="{9D8B030D-6E8A-4147-A177-3AD203B41FA5}">
                      <a16:colId xmlns:a16="http://schemas.microsoft.com/office/drawing/2014/main" val="570163094"/>
                    </a:ext>
                  </a:extLst>
                </a:gridCol>
                <a:gridCol w="1578597">
                  <a:extLst>
                    <a:ext uri="{9D8B030D-6E8A-4147-A177-3AD203B41FA5}">
                      <a16:colId xmlns:a16="http://schemas.microsoft.com/office/drawing/2014/main" val="676526133"/>
                    </a:ext>
                  </a:extLst>
                </a:gridCol>
                <a:gridCol w="1761366">
                  <a:extLst>
                    <a:ext uri="{9D8B030D-6E8A-4147-A177-3AD203B41FA5}">
                      <a16:colId xmlns:a16="http://schemas.microsoft.com/office/drawing/2014/main" val="31009735"/>
                    </a:ext>
                  </a:extLst>
                </a:gridCol>
                <a:gridCol w="1236641">
                  <a:extLst>
                    <a:ext uri="{9D8B030D-6E8A-4147-A177-3AD203B41FA5}">
                      <a16:colId xmlns:a16="http://schemas.microsoft.com/office/drawing/2014/main" val="2962933261"/>
                    </a:ext>
                  </a:extLst>
                </a:gridCol>
                <a:gridCol w="1092194">
                  <a:extLst>
                    <a:ext uri="{9D8B030D-6E8A-4147-A177-3AD203B41FA5}">
                      <a16:colId xmlns:a16="http://schemas.microsoft.com/office/drawing/2014/main" val="2335295734"/>
                    </a:ext>
                  </a:extLst>
                </a:gridCol>
                <a:gridCol w="1762934">
                  <a:extLst>
                    <a:ext uri="{9D8B030D-6E8A-4147-A177-3AD203B41FA5}">
                      <a16:colId xmlns:a16="http://schemas.microsoft.com/office/drawing/2014/main" val="1678742823"/>
                    </a:ext>
                  </a:extLst>
                </a:gridCol>
                <a:gridCol w="1859280">
                  <a:extLst>
                    <a:ext uri="{9D8B030D-6E8A-4147-A177-3AD203B41FA5}">
                      <a16:colId xmlns:a16="http://schemas.microsoft.com/office/drawing/2014/main" val="3533354665"/>
                    </a:ext>
                  </a:extLst>
                </a:gridCol>
                <a:gridCol w="2059849">
                  <a:extLst>
                    <a:ext uri="{9D8B030D-6E8A-4147-A177-3AD203B41FA5}">
                      <a16:colId xmlns:a16="http://schemas.microsoft.com/office/drawing/2014/main" val="591268851"/>
                    </a:ext>
                  </a:extLst>
                </a:gridCol>
                <a:gridCol w="2346523">
                  <a:extLst>
                    <a:ext uri="{9D8B030D-6E8A-4147-A177-3AD203B41FA5}">
                      <a16:colId xmlns:a16="http://schemas.microsoft.com/office/drawing/2014/main" val="1758109166"/>
                    </a:ext>
                  </a:extLst>
                </a:gridCol>
              </a:tblGrid>
              <a:tr h="423765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ИКСФ</a:t>
                      </a:r>
                      <a:endParaRPr lang="ru-RU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Документ, подтверждающий оплату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120, 130)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покупателе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821702"/>
                  </a:ext>
                </a:extLst>
              </a:tr>
              <a:tr h="1955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040)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050)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080)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090)</a:t>
                      </a:r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350877"/>
                  </a:ext>
                </a:extLst>
              </a:tr>
              <a:tr h="1253052"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040)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050)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080)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090)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656177"/>
                  </a:ext>
                </a:extLst>
              </a:tr>
              <a:tr h="131128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6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02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01.01.2021 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7711111111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777701001 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ООО «Лютик»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117140"/>
                  </a:ext>
                </a:extLst>
              </a:tr>
            </a:tbl>
          </a:graphicData>
        </a:graphic>
      </p:graphicFrame>
      <p:sp>
        <p:nvSpPr>
          <p:cNvPr id="20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7BC881A1-8877-443C-AB96-88CE654BADF7}"/>
              </a:ext>
            </a:extLst>
          </p:cNvPr>
          <p:cNvSpPr txBox="1"/>
          <p:nvPr/>
        </p:nvSpPr>
        <p:spPr>
          <a:xfrm>
            <a:off x="1111136" y="3330318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продаж</a:t>
            </a:r>
            <a:endParaRPr sz="3200" dirty="0"/>
          </a:p>
        </p:txBody>
      </p:sp>
      <p:sp>
        <p:nvSpPr>
          <p:cNvPr id="21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5DDA0F52-6C88-47FF-8144-9E18E0285F27}"/>
              </a:ext>
            </a:extLst>
          </p:cNvPr>
          <p:cNvSpPr txBox="1"/>
          <p:nvPr/>
        </p:nvSpPr>
        <p:spPr>
          <a:xfrm>
            <a:off x="1111136" y="8031894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покупок</a:t>
            </a:r>
            <a:endParaRPr sz="3200" dirty="0"/>
          </a:p>
        </p:txBody>
      </p:sp>
      <p:graphicFrame>
        <p:nvGraphicFramePr>
          <p:cNvPr id="22" name="Таблица 21">
            <a:extLst>
              <a:ext uri="{FF2B5EF4-FFF2-40B4-BE49-F238E27FC236}">
                <a16:creationId xmlns:a16="http://schemas.microsoft.com/office/drawing/2014/main" id="{F28E2978-623F-4F7C-ADE0-16A07410AE1B}"/>
              </a:ext>
            </a:extLst>
          </p:cNvPr>
          <p:cNvGraphicFramePr>
            <a:graphicFrameLocks noGrp="1"/>
          </p:cNvGraphicFramePr>
          <p:nvPr/>
        </p:nvGraphicFramePr>
        <p:xfrm>
          <a:off x="202579" y="8785481"/>
          <a:ext cx="23811604" cy="3591232"/>
        </p:xfrm>
        <a:graphic>
          <a:graphicData uri="http://schemas.openxmlformats.org/drawingml/2006/table">
            <a:tbl>
              <a:tblPr firstRow="1" firstCol="1" bandRow="1"/>
              <a:tblGrid>
                <a:gridCol w="1167728">
                  <a:extLst>
                    <a:ext uri="{9D8B030D-6E8A-4147-A177-3AD203B41FA5}">
                      <a16:colId xmlns:a16="http://schemas.microsoft.com/office/drawing/2014/main" val="2697830069"/>
                    </a:ext>
                  </a:extLst>
                </a:gridCol>
                <a:gridCol w="1350501">
                  <a:extLst>
                    <a:ext uri="{9D8B030D-6E8A-4147-A177-3AD203B41FA5}">
                      <a16:colId xmlns:a16="http://schemas.microsoft.com/office/drawing/2014/main" val="363360405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369372480"/>
                    </a:ext>
                  </a:extLst>
                </a:gridCol>
                <a:gridCol w="1787483">
                  <a:extLst>
                    <a:ext uri="{9D8B030D-6E8A-4147-A177-3AD203B41FA5}">
                      <a16:colId xmlns:a16="http://schemas.microsoft.com/office/drawing/2014/main" val="1140023491"/>
                    </a:ext>
                  </a:extLst>
                </a:gridCol>
                <a:gridCol w="1295417">
                  <a:extLst>
                    <a:ext uri="{9D8B030D-6E8A-4147-A177-3AD203B41FA5}">
                      <a16:colId xmlns:a16="http://schemas.microsoft.com/office/drawing/2014/main" val="3230799999"/>
                    </a:ext>
                  </a:extLst>
                </a:gridCol>
                <a:gridCol w="1457343">
                  <a:extLst>
                    <a:ext uri="{9D8B030D-6E8A-4147-A177-3AD203B41FA5}">
                      <a16:colId xmlns:a16="http://schemas.microsoft.com/office/drawing/2014/main" val="3506673411"/>
                    </a:ext>
                  </a:extLst>
                </a:gridCol>
                <a:gridCol w="1268429">
                  <a:extLst>
                    <a:ext uri="{9D8B030D-6E8A-4147-A177-3AD203B41FA5}">
                      <a16:colId xmlns:a16="http://schemas.microsoft.com/office/drawing/2014/main" val="3317475197"/>
                    </a:ext>
                  </a:extLst>
                </a:gridCol>
                <a:gridCol w="1241440">
                  <a:extLst>
                    <a:ext uri="{9D8B030D-6E8A-4147-A177-3AD203B41FA5}">
                      <a16:colId xmlns:a16="http://schemas.microsoft.com/office/drawing/2014/main" val="1137525131"/>
                    </a:ext>
                  </a:extLst>
                </a:gridCol>
                <a:gridCol w="1727222">
                  <a:extLst>
                    <a:ext uri="{9D8B030D-6E8A-4147-A177-3AD203B41FA5}">
                      <a16:colId xmlns:a16="http://schemas.microsoft.com/office/drawing/2014/main" val="2256541026"/>
                    </a:ext>
                  </a:extLst>
                </a:gridCol>
                <a:gridCol w="1301994">
                  <a:extLst>
                    <a:ext uri="{9D8B030D-6E8A-4147-A177-3AD203B41FA5}">
                      <a16:colId xmlns:a16="http://schemas.microsoft.com/office/drawing/2014/main" val="1068582201"/>
                    </a:ext>
                  </a:extLst>
                </a:gridCol>
                <a:gridCol w="1878562">
                  <a:extLst>
                    <a:ext uri="{9D8B030D-6E8A-4147-A177-3AD203B41FA5}">
                      <a16:colId xmlns:a16="http://schemas.microsoft.com/office/drawing/2014/main" val="1258135129"/>
                    </a:ext>
                  </a:extLst>
                </a:gridCol>
                <a:gridCol w="1737360">
                  <a:extLst>
                    <a:ext uri="{9D8B030D-6E8A-4147-A177-3AD203B41FA5}">
                      <a16:colId xmlns:a16="http://schemas.microsoft.com/office/drawing/2014/main" val="1493601841"/>
                    </a:ext>
                  </a:extLst>
                </a:gridCol>
                <a:gridCol w="1889760">
                  <a:extLst>
                    <a:ext uri="{9D8B030D-6E8A-4147-A177-3AD203B41FA5}">
                      <a16:colId xmlns:a16="http://schemas.microsoft.com/office/drawing/2014/main" val="1388803911"/>
                    </a:ext>
                  </a:extLst>
                </a:gridCol>
                <a:gridCol w="2275061">
                  <a:extLst>
                    <a:ext uri="{9D8B030D-6E8A-4147-A177-3AD203B41FA5}">
                      <a16:colId xmlns:a16="http://schemas.microsoft.com/office/drawing/2014/main" val="3104674593"/>
                    </a:ext>
                  </a:extLst>
                </a:gridCol>
                <a:gridCol w="2131310">
                  <a:extLst>
                    <a:ext uri="{9D8B030D-6E8A-4147-A177-3AD203B41FA5}">
                      <a16:colId xmlns:a16="http://schemas.microsoft.com/office/drawing/2014/main" val="2353487285"/>
                    </a:ext>
                  </a:extLst>
                </a:gridCol>
              </a:tblGrid>
              <a:tr h="24730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005)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Код вида операции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КСФ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ИКСФ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Сведения о продавце</a:t>
                      </a:r>
                      <a:endParaRPr lang="ru-RU" sz="2000" b="1" i="0" u="none" strike="noStrike" cap="none" spc="0" baseline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6946166"/>
                  </a:ext>
                </a:extLst>
              </a:tr>
              <a:tr h="13896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040)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050)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060)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070)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№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080)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090)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Документ, подтверждающий уплату налога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100, 110)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Дата принятия на учет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120)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ИНН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КПП</a:t>
                      </a:r>
                      <a:b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</a:b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(стр. 130)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Наименование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965734"/>
                  </a:ext>
                </a:extLst>
              </a:tr>
              <a:tr h="13546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22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2408071"/>
                  </a:ext>
                </a:extLst>
              </a:tr>
            </a:tbl>
          </a:graphicData>
        </a:graphic>
      </p:graphicFrame>
      <p:sp>
        <p:nvSpPr>
          <p:cNvPr id="5" name="Рамка 4">
            <a:extLst>
              <a:ext uri="{FF2B5EF4-FFF2-40B4-BE49-F238E27FC236}">
                <a16:creationId xmlns:a16="http://schemas.microsoft.com/office/drawing/2014/main" id="{22C31F53-7191-418F-A9A0-679ECD692363}"/>
              </a:ext>
            </a:extLst>
          </p:cNvPr>
          <p:cNvSpPr/>
          <p:nvPr/>
        </p:nvSpPr>
        <p:spPr>
          <a:xfrm>
            <a:off x="2725785" y="8822197"/>
            <a:ext cx="1292860" cy="3591232"/>
          </a:xfrm>
          <a:prstGeom prst="frame">
            <a:avLst>
              <a:gd name="adj1" fmla="val 3070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6" name="Рамка 5">
            <a:extLst>
              <a:ext uri="{FF2B5EF4-FFF2-40B4-BE49-F238E27FC236}">
                <a16:creationId xmlns:a16="http://schemas.microsoft.com/office/drawing/2014/main" id="{1905167A-3D92-45DA-B119-2418220DF406}"/>
              </a:ext>
            </a:extLst>
          </p:cNvPr>
          <p:cNvSpPr/>
          <p:nvPr/>
        </p:nvSpPr>
        <p:spPr>
          <a:xfrm>
            <a:off x="3125080" y="4099318"/>
            <a:ext cx="1961270" cy="3346522"/>
          </a:xfrm>
          <a:prstGeom prst="frame">
            <a:avLst>
              <a:gd name="adj1" fmla="val 2823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pic>
        <p:nvPicPr>
          <p:cNvPr id="23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68C55387-3F3B-48B8-AC94-8EC43CF5A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253" y="783489"/>
            <a:ext cx="1359900" cy="135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41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dirty="0"/>
              <a:t>ФЕДЕРАЛЬНАЯ </a:t>
            </a:r>
            <a:br>
              <a:rPr dirty="0"/>
            </a:br>
            <a:r>
              <a:rPr dirty="0"/>
              <a:t>НАЛОГОВАЯ СЛУЖБА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en-US" dirty="0"/>
              <a:t>35</a:t>
            </a:r>
            <a:endParaRPr lang="ru-RU" dirty="0"/>
          </a:p>
        </p:txBody>
      </p:sp>
      <p:sp>
        <p:nvSpPr>
          <p:cNvPr id="13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7A48CAB7-4629-42D7-87C8-BF9A9E2E88C8}"/>
              </a:ext>
            </a:extLst>
          </p:cNvPr>
          <p:cNvSpPr txBox="1"/>
          <p:nvPr/>
        </p:nvSpPr>
        <p:spPr>
          <a:xfrm>
            <a:off x="1111137" y="9261020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покупок</a:t>
            </a:r>
            <a:endParaRPr sz="3200" dirty="0"/>
          </a:p>
        </p:txBody>
      </p:sp>
      <p:sp>
        <p:nvSpPr>
          <p:cNvPr id="27" name="Условия признания контролирующим лицом">
            <a:extLst>
              <a:ext uri="{FF2B5EF4-FFF2-40B4-BE49-F238E27FC236}">
                <a16:creationId xmlns:a16="http://schemas.microsoft.com/office/drawing/2014/main" id="{6F69A154-84D2-4A42-8896-F09DD045C3DB}"/>
              </a:ext>
            </a:extLst>
          </p:cNvPr>
          <p:cNvSpPr txBox="1"/>
          <p:nvPr/>
        </p:nvSpPr>
        <p:spPr>
          <a:xfrm>
            <a:off x="9554455" y="813949"/>
            <a:ext cx="14823120" cy="241903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l"/>
            <a:r>
              <a:rPr lang="ru-RU" sz="4000" dirty="0"/>
              <a:t>Подпункт «С» пункта 6 «Правила ведения книги покупок, применяемой при расчетах по налогу на добавленную стоимость» Постановление Правительства РФ от 26.12.2011 N 1137 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19787D6-7713-4754-A5A2-1022B51230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363771"/>
              </p:ext>
            </p:extLst>
          </p:nvPr>
        </p:nvGraphicFramePr>
        <p:xfrm>
          <a:off x="333849" y="5268843"/>
          <a:ext cx="23793083" cy="3752226"/>
        </p:xfrm>
        <a:graphic>
          <a:graphicData uri="http://schemas.openxmlformats.org/drawingml/2006/table">
            <a:tbl>
              <a:tblPr firstRow="1" firstCol="1" bandRow="1"/>
              <a:tblGrid>
                <a:gridCol w="973896">
                  <a:extLst>
                    <a:ext uri="{9D8B030D-6E8A-4147-A177-3AD203B41FA5}">
                      <a16:colId xmlns:a16="http://schemas.microsoft.com/office/drawing/2014/main" val="2690110620"/>
                    </a:ext>
                  </a:extLst>
                </a:gridCol>
                <a:gridCol w="1385063">
                  <a:extLst>
                    <a:ext uri="{9D8B030D-6E8A-4147-A177-3AD203B41FA5}">
                      <a16:colId xmlns:a16="http://schemas.microsoft.com/office/drawing/2014/main" val="4244882280"/>
                    </a:ext>
                  </a:extLst>
                </a:gridCol>
                <a:gridCol w="992137">
                  <a:extLst>
                    <a:ext uri="{9D8B030D-6E8A-4147-A177-3AD203B41FA5}">
                      <a16:colId xmlns:a16="http://schemas.microsoft.com/office/drawing/2014/main" val="2314822081"/>
                    </a:ext>
                  </a:extLst>
                </a:gridCol>
                <a:gridCol w="2336507">
                  <a:extLst>
                    <a:ext uri="{9D8B030D-6E8A-4147-A177-3AD203B41FA5}">
                      <a16:colId xmlns:a16="http://schemas.microsoft.com/office/drawing/2014/main" val="861027352"/>
                    </a:ext>
                  </a:extLst>
                </a:gridCol>
                <a:gridCol w="1759913">
                  <a:extLst>
                    <a:ext uri="{9D8B030D-6E8A-4147-A177-3AD203B41FA5}">
                      <a16:colId xmlns:a16="http://schemas.microsoft.com/office/drawing/2014/main" val="1470503659"/>
                    </a:ext>
                  </a:extLst>
                </a:gridCol>
                <a:gridCol w="1326776">
                  <a:extLst>
                    <a:ext uri="{9D8B030D-6E8A-4147-A177-3AD203B41FA5}">
                      <a16:colId xmlns:a16="http://schemas.microsoft.com/office/drawing/2014/main" val="1238554068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605046557"/>
                    </a:ext>
                  </a:extLst>
                </a:gridCol>
                <a:gridCol w="1613647">
                  <a:extLst>
                    <a:ext uri="{9D8B030D-6E8A-4147-A177-3AD203B41FA5}">
                      <a16:colId xmlns:a16="http://schemas.microsoft.com/office/drawing/2014/main" val="1917355859"/>
                    </a:ext>
                  </a:extLst>
                </a:gridCol>
                <a:gridCol w="1954306">
                  <a:extLst>
                    <a:ext uri="{9D8B030D-6E8A-4147-A177-3AD203B41FA5}">
                      <a16:colId xmlns:a16="http://schemas.microsoft.com/office/drawing/2014/main" val="3431062298"/>
                    </a:ext>
                  </a:extLst>
                </a:gridCol>
                <a:gridCol w="1147482">
                  <a:extLst>
                    <a:ext uri="{9D8B030D-6E8A-4147-A177-3AD203B41FA5}">
                      <a16:colId xmlns:a16="http://schemas.microsoft.com/office/drawing/2014/main" val="1717009317"/>
                    </a:ext>
                  </a:extLst>
                </a:gridCol>
                <a:gridCol w="1488142">
                  <a:extLst>
                    <a:ext uri="{9D8B030D-6E8A-4147-A177-3AD203B41FA5}">
                      <a16:colId xmlns:a16="http://schemas.microsoft.com/office/drawing/2014/main" val="1607106991"/>
                    </a:ext>
                  </a:extLst>
                </a:gridCol>
                <a:gridCol w="1416423">
                  <a:extLst>
                    <a:ext uri="{9D8B030D-6E8A-4147-A177-3AD203B41FA5}">
                      <a16:colId xmlns:a16="http://schemas.microsoft.com/office/drawing/2014/main" val="759792141"/>
                    </a:ext>
                  </a:extLst>
                </a:gridCol>
                <a:gridCol w="860612">
                  <a:extLst>
                    <a:ext uri="{9D8B030D-6E8A-4147-A177-3AD203B41FA5}">
                      <a16:colId xmlns:a16="http://schemas.microsoft.com/office/drawing/2014/main" val="2682810200"/>
                    </a:ext>
                  </a:extLst>
                </a:gridCol>
                <a:gridCol w="699247">
                  <a:extLst>
                    <a:ext uri="{9D8B030D-6E8A-4147-A177-3AD203B41FA5}">
                      <a16:colId xmlns:a16="http://schemas.microsoft.com/office/drawing/2014/main" val="592094147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3567604333"/>
                    </a:ext>
                  </a:extLst>
                </a:gridCol>
                <a:gridCol w="1195487">
                  <a:extLst>
                    <a:ext uri="{9D8B030D-6E8A-4147-A177-3AD203B41FA5}">
                      <a16:colId xmlns:a16="http://schemas.microsoft.com/office/drawing/2014/main" val="817874743"/>
                    </a:ext>
                  </a:extLst>
                </a:gridCol>
                <a:gridCol w="994946">
                  <a:extLst>
                    <a:ext uri="{9D8B030D-6E8A-4147-A177-3AD203B41FA5}">
                      <a16:colId xmlns:a16="http://schemas.microsoft.com/office/drawing/2014/main" val="224018852"/>
                    </a:ext>
                  </a:extLst>
                </a:gridCol>
                <a:gridCol w="994946">
                  <a:extLst>
                    <a:ext uri="{9D8B030D-6E8A-4147-A177-3AD203B41FA5}">
                      <a16:colId xmlns:a16="http://schemas.microsoft.com/office/drawing/2014/main" val="4092097716"/>
                    </a:ext>
                  </a:extLst>
                </a:gridCol>
              </a:tblGrid>
              <a:tr h="86763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Документ, подтверждающий уплату налога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100, 110)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 принятия на учет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покупателе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продаж с НДС</a:t>
                      </a:r>
                      <a:endParaRPr lang="ru-RU" sz="20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продаж, облагаемых налогом (в руб.) без НДС</a:t>
                      </a:r>
                      <a:endParaRPr lang="ru-RU" sz="20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Сумма НДС</a:t>
                      </a:r>
                      <a:endParaRPr lang="ru-RU" sz="20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912654"/>
                  </a:ext>
                </a:extLst>
              </a:tr>
              <a:tr h="13668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130)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130)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 валюте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150)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 руб. и коп.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160)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175)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180)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190)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200)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205)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210)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5125636"/>
                  </a:ext>
                </a:extLst>
              </a:tr>
              <a:tr h="14301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01 </a:t>
                      </a:r>
                      <a:endParaRPr lang="ru-RU" sz="24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1 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01.01.2021 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7711111111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777701001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ООО «Лютик»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270 000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225 000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45 000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389815"/>
                  </a:ext>
                </a:extLst>
              </a:tr>
            </a:tbl>
          </a:graphicData>
        </a:graphic>
      </p:graphicFrame>
      <p:sp>
        <p:nvSpPr>
          <p:cNvPr id="22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A3A5482A-225E-46AC-BCB2-9A9E65ABFD56}"/>
              </a:ext>
            </a:extLst>
          </p:cNvPr>
          <p:cNvSpPr txBox="1"/>
          <p:nvPr/>
        </p:nvSpPr>
        <p:spPr>
          <a:xfrm>
            <a:off x="1111136" y="4560066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продаж</a:t>
            </a:r>
            <a:endParaRPr sz="3200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898AA04-FA0D-45DA-80C3-E0C2188C9C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421292"/>
              </p:ext>
            </p:extLst>
          </p:nvPr>
        </p:nvGraphicFramePr>
        <p:xfrm>
          <a:off x="333849" y="9988040"/>
          <a:ext cx="23793084" cy="2328657"/>
        </p:xfrm>
        <a:graphic>
          <a:graphicData uri="http://schemas.openxmlformats.org/drawingml/2006/table">
            <a:tbl>
              <a:tblPr firstRow="1" firstCol="1" bandRow="1"/>
              <a:tblGrid>
                <a:gridCol w="1135722">
                  <a:extLst>
                    <a:ext uri="{9D8B030D-6E8A-4147-A177-3AD203B41FA5}">
                      <a16:colId xmlns:a16="http://schemas.microsoft.com/office/drawing/2014/main" val="920786663"/>
                    </a:ext>
                  </a:extLst>
                </a:gridCol>
                <a:gridCol w="1657696">
                  <a:extLst>
                    <a:ext uri="{9D8B030D-6E8A-4147-A177-3AD203B41FA5}">
                      <a16:colId xmlns:a16="http://schemas.microsoft.com/office/drawing/2014/main" val="3720609865"/>
                    </a:ext>
                  </a:extLst>
                </a:gridCol>
                <a:gridCol w="1696853">
                  <a:extLst>
                    <a:ext uri="{9D8B030D-6E8A-4147-A177-3AD203B41FA5}">
                      <a16:colId xmlns:a16="http://schemas.microsoft.com/office/drawing/2014/main" val="4206954332"/>
                    </a:ext>
                  </a:extLst>
                </a:gridCol>
                <a:gridCol w="1778575">
                  <a:extLst>
                    <a:ext uri="{9D8B030D-6E8A-4147-A177-3AD203B41FA5}">
                      <a16:colId xmlns:a16="http://schemas.microsoft.com/office/drawing/2014/main" val="664961877"/>
                    </a:ext>
                  </a:extLst>
                </a:gridCol>
                <a:gridCol w="4466496">
                  <a:extLst>
                    <a:ext uri="{9D8B030D-6E8A-4147-A177-3AD203B41FA5}">
                      <a16:colId xmlns:a16="http://schemas.microsoft.com/office/drawing/2014/main" val="704427277"/>
                    </a:ext>
                  </a:extLst>
                </a:gridCol>
                <a:gridCol w="1894472">
                  <a:extLst>
                    <a:ext uri="{9D8B030D-6E8A-4147-A177-3AD203B41FA5}">
                      <a16:colId xmlns:a16="http://schemas.microsoft.com/office/drawing/2014/main" val="2479777307"/>
                    </a:ext>
                  </a:extLst>
                </a:gridCol>
                <a:gridCol w="2613628">
                  <a:extLst>
                    <a:ext uri="{9D8B030D-6E8A-4147-A177-3AD203B41FA5}">
                      <a16:colId xmlns:a16="http://schemas.microsoft.com/office/drawing/2014/main" val="2542785448"/>
                    </a:ext>
                  </a:extLst>
                </a:gridCol>
                <a:gridCol w="2080205">
                  <a:extLst>
                    <a:ext uri="{9D8B030D-6E8A-4147-A177-3AD203B41FA5}">
                      <a16:colId xmlns:a16="http://schemas.microsoft.com/office/drawing/2014/main" val="1105160876"/>
                    </a:ext>
                  </a:extLst>
                </a:gridCol>
                <a:gridCol w="3549721">
                  <a:extLst>
                    <a:ext uri="{9D8B030D-6E8A-4147-A177-3AD203B41FA5}">
                      <a16:colId xmlns:a16="http://schemas.microsoft.com/office/drawing/2014/main" val="3676076148"/>
                    </a:ext>
                  </a:extLst>
                </a:gridCol>
                <a:gridCol w="2919716">
                  <a:extLst>
                    <a:ext uri="{9D8B030D-6E8A-4147-A177-3AD203B41FA5}">
                      <a16:colId xmlns:a16="http://schemas.microsoft.com/office/drawing/2014/main" val="2233931295"/>
                    </a:ext>
                  </a:extLst>
                </a:gridCol>
              </a:tblGrid>
              <a:tr h="49043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Документ, подтверждающий оплату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120, 130)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продавце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покупок с НДС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Сумма НДС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180)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381283"/>
                  </a:ext>
                </a:extLst>
              </a:tr>
              <a:tr h="979715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093269"/>
                  </a:ext>
                </a:extLst>
              </a:tr>
              <a:tr h="8585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01.01.2021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25 000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43441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07D90FE-140B-44D7-AC83-EAEC4F25CE90}"/>
              </a:ext>
            </a:extLst>
          </p:cNvPr>
          <p:cNvSpPr txBox="1"/>
          <p:nvPr/>
        </p:nvSpPr>
        <p:spPr>
          <a:xfrm>
            <a:off x="18810515" y="11600929"/>
            <a:ext cx="1273628" cy="574516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150 000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15" name="Рамка 14">
            <a:extLst>
              <a:ext uri="{FF2B5EF4-FFF2-40B4-BE49-F238E27FC236}">
                <a16:creationId xmlns:a16="http://schemas.microsoft.com/office/drawing/2014/main" id="{C5CF6D57-E21B-4446-9D7D-3DD3545233DA}"/>
              </a:ext>
            </a:extLst>
          </p:cNvPr>
          <p:cNvSpPr/>
          <p:nvPr/>
        </p:nvSpPr>
        <p:spPr>
          <a:xfrm>
            <a:off x="17678799" y="9963606"/>
            <a:ext cx="3511602" cy="2328657"/>
          </a:xfrm>
          <a:prstGeom prst="frame">
            <a:avLst>
              <a:gd name="adj1" fmla="val 2491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17" name="Рамка 16">
            <a:extLst>
              <a:ext uri="{FF2B5EF4-FFF2-40B4-BE49-F238E27FC236}">
                <a16:creationId xmlns:a16="http://schemas.microsoft.com/office/drawing/2014/main" id="{30F48F9E-5CA2-4C04-8CC8-198DA6969561}"/>
              </a:ext>
            </a:extLst>
          </p:cNvPr>
          <p:cNvSpPr/>
          <p:nvPr/>
        </p:nvSpPr>
        <p:spPr>
          <a:xfrm>
            <a:off x="15585719" y="7605584"/>
            <a:ext cx="1559281" cy="1447017"/>
          </a:xfrm>
          <a:prstGeom prst="frame">
            <a:avLst>
              <a:gd name="adj1" fmla="val 3087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pic>
        <p:nvPicPr>
          <p:cNvPr id="18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68C55387-3F3B-48B8-AC94-8EC43CF5A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332" y="802539"/>
            <a:ext cx="1359900" cy="135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513535" y="3256983"/>
            <a:ext cx="146133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В книге покупок указываются: в графе 14 - стоимость товаров (работ, услуг), имущественных прав, указанная в графе 9 по строке "Всего к оплате" счета-фактуры.</a:t>
            </a: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918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dirty="0"/>
              <a:t>ФЕДЕРАЛЬНАЯ </a:t>
            </a:r>
            <a:br>
              <a:rPr dirty="0"/>
            </a:br>
            <a:r>
              <a:rPr dirty="0"/>
              <a:t>НАЛОГОВАЯ СЛУЖБА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en-US" dirty="0"/>
              <a:t>36</a:t>
            </a:r>
            <a:endParaRPr lang="ru-RU" dirty="0"/>
          </a:p>
        </p:txBody>
      </p:sp>
      <p:sp>
        <p:nvSpPr>
          <p:cNvPr id="13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7A48CAB7-4629-42D7-87C8-BF9A9E2E88C8}"/>
              </a:ext>
            </a:extLst>
          </p:cNvPr>
          <p:cNvSpPr txBox="1"/>
          <p:nvPr/>
        </p:nvSpPr>
        <p:spPr>
          <a:xfrm>
            <a:off x="1111137" y="8251996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покупок</a:t>
            </a:r>
            <a:endParaRPr sz="3200" dirty="0"/>
          </a:p>
        </p:txBody>
      </p:sp>
      <p:sp>
        <p:nvSpPr>
          <p:cNvPr id="27" name="Условия признания контролирующим лицом">
            <a:extLst>
              <a:ext uri="{FF2B5EF4-FFF2-40B4-BE49-F238E27FC236}">
                <a16:creationId xmlns:a16="http://schemas.microsoft.com/office/drawing/2014/main" id="{6F69A154-84D2-4A42-8896-F09DD045C3DB}"/>
              </a:ext>
            </a:extLst>
          </p:cNvPr>
          <p:cNvSpPr txBox="1"/>
          <p:nvPr/>
        </p:nvSpPr>
        <p:spPr>
          <a:xfrm>
            <a:off x="9554455" y="1090948"/>
            <a:ext cx="14823120" cy="186503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l"/>
            <a:r>
              <a:rPr lang="ru-RU" sz="4000" dirty="0"/>
              <a:t>Постановление Правительства РФ от 26.12.2011 N 1137 «Правила ведения книги покупок, применяемой при расчетах по налогу на добавленную стоимость»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19787D6-7713-4754-A5A2-1022B512302B}"/>
              </a:ext>
            </a:extLst>
          </p:cNvPr>
          <p:cNvGraphicFramePr>
            <a:graphicFrameLocks noGrp="1"/>
          </p:cNvGraphicFramePr>
          <p:nvPr/>
        </p:nvGraphicFramePr>
        <p:xfrm>
          <a:off x="333849" y="4133691"/>
          <a:ext cx="23793083" cy="3752226"/>
        </p:xfrm>
        <a:graphic>
          <a:graphicData uri="http://schemas.openxmlformats.org/drawingml/2006/table">
            <a:tbl>
              <a:tblPr firstRow="1" firstCol="1" bandRow="1"/>
              <a:tblGrid>
                <a:gridCol w="973896">
                  <a:extLst>
                    <a:ext uri="{9D8B030D-6E8A-4147-A177-3AD203B41FA5}">
                      <a16:colId xmlns:a16="http://schemas.microsoft.com/office/drawing/2014/main" val="2690110620"/>
                    </a:ext>
                  </a:extLst>
                </a:gridCol>
                <a:gridCol w="1385063">
                  <a:extLst>
                    <a:ext uri="{9D8B030D-6E8A-4147-A177-3AD203B41FA5}">
                      <a16:colId xmlns:a16="http://schemas.microsoft.com/office/drawing/2014/main" val="4244882280"/>
                    </a:ext>
                  </a:extLst>
                </a:gridCol>
                <a:gridCol w="992137">
                  <a:extLst>
                    <a:ext uri="{9D8B030D-6E8A-4147-A177-3AD203B41FA5}">
                      <a16:colId xmlns:a16="http://schemas.microsoft.com/office/drawing/2014/main" val="2314822081"/>
                    </a:ext>
                  </a:extLst>
                </a:gridCol>
                <a:gridCol w="2336507">
                  <a:extLst>
                    <a:ext uri="{9D8B030D-6E8A-4147-A177-3AD203B41FA5}">
                      <a16:colId xmlns:a16="http://schemas.microsoft.com/office/drawing/2014/main" val="861027352"/>
                    </a:ext>
                  </a:extLst>
                </a:gridCol>
                <a:gridCol w="1759913">
                  <a:extLst>
                    <a:ext uri="{9D8B030D-6E8A-4147-A177-3AD203B41FA5}">
                      <a16:colId xmlns:a16="http://schemas.microsoft.com/office/drawing/2014/main" val="1470503659"/>
                    </a:ext>
                  </a:extLst>
                </a:gridCol>
                <a:gridCol w="1326776">
                  <a:extLst>
                    <a:ext uri="{9D8B030D-6E8A-4147-A177-3AD203B41FA5}">
                      <a16:colId xmlns:a16="http://schemas.microsoft.com/office/drawing/2014/main" val="1238554068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605046557"/>
                    </a:ext>
                  </a:extLst>
                </a:gridCol>
                <a:gridCol w="1613647">
                  <a:extLst>
                    <a:ext uri="{9D8B030D-6E8A-4147-A177-3AD203B41FA5}">
                      <a16:colId xmlns:a16="http://schemas.microsoft.com/office/drawing/2014/main" val="1917355859"/>
                    </a:ext>
                  </a:extLst>
                </a:gridCol>
                <a:gridCol w="1954306">
                  <a:extLst>
                    <a:ext uri="{9D8B030D-6E8A-4147-A177-3AD203B41FA5}">
                      <a16:colId xmlns:a16="http://schemas.microsoft.com/office/drawing/2014/main" val="3431062298"/>
                    </a:ext>
                  </a:extLst>
                </a:gridCol>
                <a:gridCol w="1147482">
                  <a:extLst>
                    <a:ext uri="{9D8B030D-6E8A-4147-A177-3AD203B41FA5}">
                      <a16:colId xmlns:a16="http://schemas.microsoft.com/office/drawing/2014/main" val="1717009317"/>
                    </a:ext>
                  </a:extLst>
                </a:gridCol>
                <a:gridCol w="1488142">
                  <a:extLst>
                    <a:ext uri="{9D8B030D-6E8A-4147-A177-3AD203B41FA5}">
                      <a16:colId xmlns:a16="http://schemas.microsoft.com/office/drawing/2014/main" val="1607106991"/>
                    </a:ext>
                  </a:extLst>
                </a:gridCol>
                <a:gridCol w="1416423">
                  <a:extLst>
                    <a:ext uri="{9D8B030D-6E8A-4147-A177-3AD203B41FA5}">
                      <a16:colId xmlns:a16="http://schemas.microsoft.com/office/drawing/2014/main" val="759792141"/>
                    </a:ext>
                  </a:extLst>
                </a:gridCol>
                <a:gridCol w="860612">
                  <a:extLst>
                    <a:ext uri="{9D8B030D-6E8A-4147-A177-3AD203B41FA5}">
                      <a16:colId xmlns:a16="http://schemas.microsoft.com/office/drawing/2014/main" val="2682810200"/>
                    </a:ext>
                  </a:extLst>
                </a:gridCol>
                <a:gridCol w="699247">
                  <a:extLst>
                    <a:ext uri="{9D8B030D-6E8A-4147-A177-3AD203B41FA5}">
                      <a16:colId xmlns:a16="http://schemas.microsoft.com/office/drawing/2014/main" val="592094147"/>
                    </a:ext>
                  </a:extLst>
                </a:gridCol>
                <a:gridCol w="824753">
                  <a:extLst>
                    <a:ext uri="{9D8B030D-6E8A-4147-A177-3AD203B41FA5}">
                      <a16:colId xmlns:a16="http://schemas.microsoft.com/office/drawing/2014/main" val="3567604333"/>
                    </a:ext>
                  </a:extLst>
                </a:gridCol>
                <a:gridCol w="1195487">
                  <a:extLst>
                    <a:ext uri="{9D8B030D-6E8A-4147-A177-3AD203B41FA5}">
                      <a16:colId xmlns:a16="http://schemas.microsoft.com/office/drawing/2014/main" val="817874743"/>
                    </a:ext>
                  </a:extLst>
                </a:gridCol>
                <a:gridCol w="994946">
                  <a:extLst>
                    <a:ext uri="{9D8B030D-6E8A-4147-A177-3AD203B41FA5}">
                      <a16:colId xmlns:a16="http://schemas.microsoft.com/office/drawing/2014/main" val="224018852"/>
                    </a:ext>
                  </a:extLst>
                </a:gridCol>
                <a:gridCol w="994946">
                  <a:extLst>
                    <a:ext uri="{9D8B030D-6E8A-4147-A177-3AD203B41FA5}">
                      <a16:colId xmlns:a16="http://schemas.microsoft.com/office/drawing/2014/main" val="4092097716"/>
                    </a:ext>
                  </a:extLst>
                </a:gridCol>
              </a:tblGrid>
              <a:tr h="86763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Документ, подтверждающий уплату налога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100, 110)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 принятия на учет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покупателе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продаж с НДС</a:t>
                      </a:r>
                      <a:endParaRPr lang="ru-RU" sz="20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продаж, облагаемых налогом (в руб.) без НДС</a:t>
                      </a:r>
                      <a:endParaRPr lang="ru-RU" sz="20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Сумма НДС</a:t>
                      </a:r>
                      <a:endParaRPr lang="ru-RU" sz="2000" b="1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912654"/>
                  </a:ext>
                </a:extLst>
              </a:tr>
              <a:tr h="13668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130)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130)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 валюте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150)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 руб. и коп.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160)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175)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180)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190)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200)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205)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10%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210)</a:t>
                      </a:r>
                      <a:endParaRPr lang="ru-RU" sz="20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5125636"/>
                  </a:ext>
                </a:extLst>
              </a:tr>
              <a:tr h="14301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01 </a:t>
                      </a:r>
                      <a:endParaRPr lang="ru-RU" sz="24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1 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01.01.2021 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7711111111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777701001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ООО «Лютик»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270 000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225 000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45 000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  <a:sym typeface="Trebuchet MS"/>
                        </a:rPr>
                        <a:t> </a:t>
                      </a:r>
                      <a:endParaRPr lang="ru-RU" sz="2000" b="1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389815"/>
                  </a:ext>
                </a:extLst>
              </a:tr>
            </a:tbl>
          </a:graphicData>
        </a:graphic>
      </p:graphicFrame>
      <p:sp>
        <p:nvSpPr>
          <p:cNvPr id="22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A3A5482A-225E-46AC-BCB2-9A9E65ABFD56}"/>
              </a:ext>
            </a:extLst>
          </p:cNvPr>
          <p:cNvSpPr txBox="1"/>
          <p:nvPr/>
        </p:nvSpPr>
        <p:spPr>
          <a:xfrm>
            <a:off x="1111136" y="3330318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продаж</a:t>
            </a:r>
            <a:endParaRPr sz="3200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E898AA04-FA0D-45DA-80C3-E0C2188C9C99}"/>
              </a:ext>
            </a:extLst>
          </p:cNvPr>
          <p:cNvGraphicFramePr>
            <a:graphicFrameLocks noGrp="1"/>
          </p:cNvGraphicFramePr>
          <p:nvPr/>
        </p:nvGraphicFramePr>
        <p:xfrm>
          <a:off x="333849" y="8947484"/>
          <a:ext cx="23793084" cy="2328657"/>
        </p:xfrm>
        <a:graphic>
          <a:graphicData uri="http://schemas.openxmlformats.org/drawingml/2006/table">
            <a:tbl>
              <a:tblPr firstRow="1" firstCol="1" bandRow="1"/>
              <a:tblGrid>
                <a:gridCol w="1135722">
                  <a:extLst>
                    <a:ext uri="{9D8B030D-6E8A-4147-A177-3AD203B41FA5}">
                      <a16:colId xmlns:a16="http://schemas.microsoft.com/office/drawing/2014/main" val="920786663"/>
                    </a:ext>
                  </a:extLst>
                </a:gridCol>
                <a:gridCol w="1657696">
                  <a:extLst>
                    <a:ext uri="{9D8B030D-6E8A-4147-A177-3AD203B41FA5}">
                      <a16:colId xmlns:a16="http://schemas.microsoft.com/office/drawing/2014/main" val="3720609865"/>
                    </a:ext>
                  </a:extLst>
                </a:gridCol>
                <a:gridCol w="1696853">
                  <a:extLst>
                    <a:ext uri="{9D8B030D-6E8A-4147-A177-3AD203B41FA5}">
                      <a16:colId xmlns:a16="http://schemas.microsoft.com/office/drawing/2014/main" val="4206954332"/>
                    </a:ext>
                  </a:extLst>
                </a:gridCol>
                <a:gridCol w="1778575">
                  <a:extLst>
                    <a:ext uri="{9D8B030D-6E8A-4147-A177-3AD203B41FA5}">
                      <a16:colId xmlns:a16="http://schemas.microsoft.com/office/drawing/2014/main" val="664961877"/>
                    </a:ext>
                  </a:extLst>
                </a:gridCol>
                <a:gridCol w="4466496">
                  <a:extLst>
                    <a:ext uri="{9D8B030D-6E8A-4147-A177-3AD203B41FA5}">
                      <a16:colId xmlns:a16="http://schemas.microsoft.com/office/drawing/2014/main" val="704427277"/>
                    </a:ext>
                  </a:extLst>
                </a:gridCol>
                <a:gridCol w="1894472">
                  <a:extLst>
                    <a:ext uri="{9D8B030D-6E8A-4147-A177-3AD203B41FA5}">
                      <a16:colId xmlns:a16="http://schemas.microsoft.com/office/drawing/2014/main" val="2479777307"/>
                    </a:ext>
                  </a:extLst>
                </a:gridCol>
                <a:gridCol w="2613628">
                  <a:extLst>
                    <a:ext uri="{9D8B030D-6E8A-4147-A177-3AD203B41FA5}">
                      <a16:colId xmlns:a16="http://schemas.microsoft.com/office/drawing/2014/main" val="2542785448"/>
                    </a:ext>
                  </a:extLst>
                </a:gridCol>
                <a:gridCol w="2080205">
                  <a:extLst>
                    <a:ext uri="{9D8B030D-6E8A-4147-A177-3AD203B41FA5}">
                      <a16:colId xmlns:a16="http://schemas.microsoft.com/office/drawing/2014/main" val="1105160876"/>
                    </a:ext>
                  </a:extLst>
                </a:gridCol>
                <a:gridCol w="3549721">
                  <a:extLst>
                    <a:ext uri="{9D8B030D-6E8A-4147-A177-3AD203B41FA5}">
                      <a16:colId xmlns:a16="http://schemas.microsoft.com/office/drawing/2014/main" val="3676076148"/>
                    </a:ext>
                  </a:extLst>
                </a:gridCol>
                <a:gridCol w="2919716">
                  <a:extLst>
                    <a:ext uri="{9D8B030D-6E8A-4147-A177-3AD203B41FA5}">
                      <a16:colId xmlns:a16="http://schemas.microsoft.com/office/drawing/2014/main" val="2233931295"/>
                    </a:ext>
                  </a:extLst>
                </a:gridCol>
              </a:tblGrid>
              <a:tr h="49043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Документ, подтверждающий оплату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120, 130)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продавце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покупок с НДС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Сумма НДС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180)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381283"/>
                  </a:ext>
                </a:extLst>
              </a:tr>
              <a:tr h="979715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093269"/>
                  </a:ext>
                </a:extLst>
              </a:tr>
              <a:tr h="85851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01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01.01.2021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48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400" b="0" i="0" u="none" strike="noStrike" cap="none" spc="0" baseline="0" dirty="0">
                        <a:solidFill>
                          <a:srgbClr val="000000"/>
                        </a:solidFill>
                        <a:effectLst/>
                        <a:uFillTx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  <a:sym typeface="Trebuchet M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400" b="0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25 000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434415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94ADE451-A63D-4D71-8385-310EB808BEB3}"/>
              </a:ext>
            </a:extLst>
          </p:cNvPr>
          <p:cNvSpPr txBox="1"/>
          <p:nvPr/>
        </p:nvSpPr>
        <p:spPr>
          <a:xfrm>
            <a:off x="18789640" y="10599231"/>
            <a:ext cx="1273628" cy="574516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270 000</a:t>
            </a:r>
            <a:endParaRPr kumimoji="0" lang="ru-RU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16" name="Рамка 15">
            <a:extLst>
              <a:ext uri="{FF2B5EF4-FFF2-40B4-BE49-F238E27FC236}">
                <a16:creationId xmlns:a16="http://schemas.microsoft.com/office/drawing/2014/main" id="{FF925755-CC67-4437-B237-8ED77ED923AD}"/>
              </a:ext>
            </a:extLst>
          </p:cNvPr>
          <p:cNvSpPr/>
          <p:nvPr/>
        </p:nvSpPr>
        <p:spPr>
          <a:xfrm>
            <a:off x="17670653" y="8938816"/>
            <a:ext cx="3511602" cy="2319989"/>
          </a:xfrm>
          <a:prstGeom prst="frame">
            <a:avLst>
              <a:gd name="adj1" fmla="val 1680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17" name="Рамка 16">
            <a:extLst>
              <a:ext uri="{FF2B5EF4-FFF2-40B4-BE49-F238E27FC236}">
                <a16:creationId xmlns:a16="http://schemas.microsoft.com/office/drawing/2014/main" id="{6829F81A-4B86-44C9-9724-98829E2BBDFC}"/>
              </a:ext>
            </a:extLst>
          </p:cNvPr>
          <p:cNvSpPr/>
          <p:nvPr/>
        </p:nvSpPr>
        <p:spPr>
          <a:xfrm>
            <a:off x="15585719" y="6438900"/>
            <a:ext cx="1559281" cy="1447017"/>
          </a:xfrm>
          <a:prstGeom prst="frame">
            <a:avLst>
              <a:gd name="adj1" fmla="val 3087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pic>
        <p:nvPicPr>
          <p:cNvPr id="18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68C55387-3F3B-48B8-AC94-8EC43CF5A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5853" y="816147"/>
            <a:ext cx="1359900" cy="135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23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7466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dirty="0"/>
              <a:t>ФЕДЕРАЛЬНАЯ </a:t>
            </a:r>
            <a:br>
              <a:rPr dirty="0"/>
            </a:br>
            <a:r>
              <a:rPr dirty="0"/>
              <a:t>НАЛОГОВАЯ СЛУЖБА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8135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en-US" dirty="0"/>
              <a:t>37</a:t>
            </a:r>
            <a:endParaRPr lang="ru-RU" dirty="0"/>
          </a:p>
        </p:txBody>
      </p:sp>
      <p:sp>
        <p:nvSpPr>
          <p:cNvPr id="13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CD2BB7D8-927E-4D08-9FA9-360A76A7B28E}"/>
              </a:ext>
            </a:extLst>
          </p:cNvPr>
          <p:cNvSpPr txBox="1"/>
          <p:nvPr/>
        </p:nvSpPr>
        <p:spPr>
          <a:xfrm>
            <a:off x="1111134" y="5124342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продаж</a:t>
            </a:r>
            <a:endParaRPr sz="32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0E8F0C3-6C6E-4FF7-98A6-5814F1007E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067861"/>
              </p:ext>
            </p:extLst>
          </p:nvPr>
        </p:nvGraphicFramePr>
        <p:xfrm>
          <a:off x="1111134" y="5835267"/>
          <a:ext cx="22606117" cy="3357310"/>
        </p:xfrm>
        <a:graphic>
          <a:graphicData uri="http://schemas.openxmlformats.org/drawingml/2006/table">
            <a:tbl>
              <a:tblPr firstRow="1" firstCol="1" bandRow="1"/>
              <a:tblGrid>
                <a:gridCol w="928720">
                  <a:extLst>
                    <a:ext uri="{9D8B030D-6E8A-4147-A177-3AD203B41FA5}">
                      <a16:colId xmlns:a16="http://schemas.microsoft.com/office/drawing/2014/main" val="776418370"/>
                    </a:ext>
                  </a:extLst>
                </a:gridCol>
                <a:gridCol w="1331994">
                  <a:extLst>
                    <a:ext uri="{9D8B030D-6E8A-4147-A177-3AD203B41FA5}">
                      <a16:colId xmlns:a16="http://schemas.microsoft.com/office/drawing/2014/main" val="1098326334"/>
                    </a:ext>
                  </a:extLst>
                </a:gridCol>
                <a:gridCol w="1352550">
                  <a:extLst>
                    <a:ext uri="{9D8B030D-6E8A-4147-A177-3AD203B41FA5}">
                      <a16:colId xmlns:a16="http://schemas.microsoft.com/office/drawing/2014/main" val="31509613"/>
                    </a:ext>
                  </a:extLst>
                </a:gridCol>
                <a:gridCol w="1390650">
                  <a:extLst>
                    <a:ext uri="{9D8B030D-6E8A-4147-A177-3AD203B41FA5}">
                      <a16:colId xmlns:a16="http://schemas.microsoft.com/office/drawing/2014/main" val="2600422777"/>
                    </a:ext>
                  </a:extLst>
                </a:gridCol>
                <a:gridCol w="1504950">
                  <a:extLst>
                    <a:ext uri="{9D8B030D-6E8A-4147-A177-3AD203B41FA5}">
                      <a16:colId xmlns:a16="http://schemas.microsoft.com/office/drawing/2014/main" val="3101273877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968293694"/>
                    </a:ext>
                  </a:extLst>
                </a:gridCol>
                <a:gridCol w="1924050">
                  <a:extLst>
                    <a:ext uri="{9D8B030D-6E8A-4147-A177-3AD203B41FA5}">
                      <a16:colId xmlns:a16="http://schemas.microsoft.com/office/drawing/2014/main" val="811893092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4030147150"/>
                    </a:ext>
                  </a:extLst>
                </a:gridCol>
                <a:gridCol w="1995903">
                  <a:extLst>
                    <a:ext uri="{9D8B030D-6E8A-4147-A177-3AD203B41FA5}">
                      <a16:colId xmlns:a16="http://schemas.microsoft.com/office/drawing/2014/main" val="2175923977"/>
                    </a:ext>
                  </a:extLst>
                </a:gridCol>
                <a:gridCol w="1268836">
                  <a:extLst>
                    <a:ext uri="{9D8B030D-6E8A-4147-A177-3AD203B41FA5}">
                      <a16:colId xmlns:a16="http://schemas.microsoft.com/office/drawing/2014/main" val="896482640"/>
                    </a:ext>
                  </a:extLst>
                </a:gridCol>
                <a:gridCol w="1116761">
                  <a:extLst>
                    <a:ext uri="{9D8B030D-6E8A-4147-A177-3AD203B41FA5}">
                      <a16:colId xmlns:a16="http://schemas.microsoft.com/office/drawing/2014/main" val="966652469"/>
                    </a:ext>
                  </a:extLst>
                </a:gridCol>
                <a:gridCol w="1094815">
                  <a:extLst>
                    <a:ext uri="{9D8B030D-6E8A-4147-A177-3AD203B41FA5}">
                      <a16:colId xmlns:a16="http://schemas.microsoft.com/office/drawing/2014/main" val="2022509057"/>
                    </a:ext>
                  </a:extLst>
                </a:gridCol>
                <a:gridCol w="593223">
                  <a:extLst>
                    <a:ext uri="{9D8B030D-6E8A-4147-A177-3AD203B41FA5}">
                      <a16:colId xmlns:a16="http://schemas.microsoft.com/office/drawing/2014/main" val="4273592938"/>
                    </a:ext>
                  </a:extLst>
                </a:gridCol>
                <a:gridCol w="934933">
                  <a:extLst>
                    <a:ext uri="{9D8B030D-6E8A-4147-A177-3AD203B41FA5}">
                      <a16:colId xmlns:a16="http://schemas.microsoft.com/office/drawing/2014/main" val="2264620638"/>
                    </a:ext>
                  </a:extLst>
                </a:gridCol>
                <a:gridCol w="934933">
                  <a:extLst>
                    <a:ext uri="{9D8B030D-6E8A-4147-A177-3AD203B41FA5}">
                      <a16:colId xmlns:a16="http://schemas.microsoft.com/office/drawing/2014/main" val="3526749241"/>
                    </a:ext>
                  </a:extLst>
                </a:gridCol>
                <a:gridCol w="1052196">
                  <a:extLst>
                    <a:ext uri="{9D8B030D-6E8A-4147-A177-3AD203B41FA5}">
                      <a16:colId xmlns:a16="http://schemas.microsoft.com/office/drawing/2014/main" val="1299285680"/>
                    </a:ext>
                  </a:extLst>
                </a:gridCol>
                <a:gridCol w="817670">
                  <a:extLst>
                    <a:ext uri="{9D8B030D-6E8A-4147-A177-3AD203B41FA5}">
                      <a16:colId xmlns:a16="http://schemas.microsoft.com/office/drawing/2014/main" val="1560858391"/>
                    </a:ext>
                  </a:extLst>
                </a:gridCol>
                <a:gridCol w="934933">
                  <a:extLst>
                    <a:ext uri="{9D8B030D-6E8A-4147-A177-3AD203B41FA5}">
                      <a16:colId xmlns:a16="http://schemas.microsoft.com/office/drawing/2014/main" val="564882898"/>
                    </a:ext>
                  </a:extLst>
                </a:gridCol>
              </a:tblGrid>
              <a:tr h="870947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Документ, подтверждающий уплату налога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100, 110)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 принятия на учет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покупателе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продаж с НДС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продаж, облагаемых налогом (в руб.) без НДС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Сумма НДС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0472958"/>
                  </a:ext>
                </a:extLst>
              </a:tr>
              <a:tr h="1258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 валюте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150)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 руб. и коп.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160)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20%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18%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175)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10%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180)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0%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190)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20%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200)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18%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205)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10%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210)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933693"/>
                  </a:ext>
                </a:extLst>
              </a:tr>
              <a:tr h="10397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с/ф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01.01.2021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7711111111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777701001 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8288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cap="none" spc="0" baseline="0" dirty="0">
                          <a:solidFill>
                            <a:srgbClr val="000000"/>
                          </a:solidFill>
                          <a:effectLst/>
                          <a:uFillTx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  <a:sym typeface="Trebuchet MS"/>
                        </a:rPr>
                        <a:t> ООО «Лютик»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120 000 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100 000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20 000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200477"/>
                  </a:ext>
                </a:extLst>
              </a:tr>
            </a:tbl>
          </a:graphicData>
        </a:graphic>
      </p:graphicFrame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48B4E2F-2840-488D-807C-5257854132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872853"/>
              </p:ext>
            </p:extLst>
          </p:nvPr>
        </p:nvGraphicFramePr>
        <p:xfrm>
          <a:off x="1111135" y="10370072"/>
          <a:ext cx="22606117" cy="2336844"/>
        </p:xfrm>
        <a:graphic>
          <a:graphicData uri="http://schemas.openxmlformats.org/drawingml/2006/table">
            <a:tbl>
              <a:tblPr firstRow="1" firstCol="1" bandRow="1"/>
              <a:tblGrid>
                <a:gridCol w="1169333">
                  <a:extLst>
                    <a:ext uri="{9D8B030D-6E8A-4147-A177-3AD203B41FA5}">
                      <a16:colId xmlns:a16="http://schemas.microsoft.com/office/drawing/2014/main" val="3611593715"/>
                    </a:ext>
                  </a:extLst>
                </a:gridCol>
                <a:gridCol w="1459079">
                  <a:extLst>
                    <a:ext uri="{9D8B030D-6E8A-4147-A177-3AD203B41FA5}">
                      <a16:colId xmlns:a16="http://schemas.microsoft.com/office/drawing/2014/main" val="387498019"/>
                    </a:ext>
                  </a:extLst>
                </a:gridCol>
                <a:gridCol w="1224029">
                  <a:extLst>
                    <a:ext uri="{9D8B030D-6E8A-4147-A177-3AD203B41FA5}">
                      <a16:colId xmlns:a16="http://schemas.microsoft.com/office/drawing/2014/main" val="4007326719"/>
                    </a:ext>
                  </a:extLst>
                </a:gridCol>
                <a:gridCol w="1418174">
                  <a:extLst>
                    <a:ext uri="{9D8B030D-6E8A-4147-A177-3AD203B41FA5}">
                      <a16:colId xmlns:a16="http://schemas.microsoft.com/office/drawing/2014/main" val="4260944551"/>
                    </a:ext>
                  </a:extLst>
                </a:gridCol>
                <a:gridCol w="1230934">
                  <a:extLst>
                    <a:ext uri="{9D8B030D-6E8A-4147-A177-3AD203B41FA5}">
                      <a16:colId xmlns:a16="http://schemas.microsoft.com/office/drawing/2014/main" val="2026806161"/>
                    </a:ext>
                  </a:extLst>
                </a:gridCol>
                <a:gridCol w="1702766">
                  <a:extLst>
                    <a:ext uri="{9D8B030D-6E8A-4147-A177-3AD203B41FA5}">
                      <a16:colId xmlns:a16="http://schemas.microsoft.com/office/drawing/2014/main" val="1639889595"/>
                    </a:ext>
                  </a:extLst>
                </a:gridCol>
                <a:gridCol w="2055066">
                  <a:extLst>
                    <a:ext uri="{9D8B030D-6E8A-4147-A177-3AD203B41FA5}">
                      <a16:colId xmlns:a16="http://schemas.microsoft.com/office/drawing/2014/main" val="2211029326"/>
                    </a:ext>
                  </a:extLst>
                </a:gridCol>
                <a:gridCol w="1697784">
                  <a:extLst>
                    <a:ext uri="{9D8B030D-6E8A-4147-A177-3AD203B41FA5}">
                      <a16:colId xmlns:a16="http://schemas.microsoft.com/office/drawing/2014/main" val="1797075767"/>
                    </a:ext>
                  </a:extLst>
                </a:gridCol>
                <a:gridCol w="2363098">
                  <a:extLst>
                    <a:ext uri="{9D8B030D-6E8A-4147-A177-3AD203B41FA5}">
                      <a16:colId xmlns:a16="http://schemas.microsoft.com/office/drawing/2014/main" val="1250940327"/>
                    </a:ext>
                  </a:extLst>
                </a:gridCol>
                <a:gridCol w="2628412">
                  <a:extLst>
                    <a:ext uri="{9D8B030D-6E8A-4147-A177-3AD203B41FA5}">
                      <a16:colId xmlns:a16="http://schemas.microsoft.com/office/drawing/2014/main" val="3558243580"/>
                    </a:ext>
                  </a:extLst>
                </a:gridCol>
                <a:gridCol w="3561218">
                  <a:extLst>
                    <a:ext uri="{9D8B030D-6E8A-4147-A177-3AD203B41FA5}">
                      <a16:colId xmlns:a16="http://schemas.microsoft.com/office/drawing/2014/main" val="3778335902"/>
                    </a:ext>
                  </a:extLst>
                </a:gridCol>
                <a:gridCol w="2096224">
                  <a:extLst>
                    <a:ext uri="{9D8B030D-6E8A-4147-A177-3AD203B41FA5}">
                      <a16:colId xmlns:a16="http://schemas.microsoft.com/office/drawing/2014/main" val="2692281679"/>
                    </a:ext>
                  </a:extLst>
                </a:gridCol>
              </a:tblGrid>
              <a:tr h="64919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КСФ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Документ, подтверждающий оплату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120, 130)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продавце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покупок с НДС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Сумма НДС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180)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705538"/>
                  </a:ext>
                </a:extLst>
              </a:tr>
              <a:tr h="837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85498"/>
                  </a:ext>
                </a:extLst>
              </a:tr>
              <a:tr h="8503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с/ф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01.01.2021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ксф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01.02.2021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12 000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72685"/>
                  </a:ext>
                </a:extLst>
              </a:tr>
            </a:tbl>
          </a:graphicData>
        </a:graphic>
      </p:graphicFrame>
      <p:sp>
        <p:nvSpPr>
          <p:cNvPr id="18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CBF3E094-129E-4BD3-8B06-20EA489DCF30}"/>
              </a:ext>
            </a:extLst>
          </p:cNvPr>
          <p:cNvSpPr txBox="1"/>
          <p:nvPr/>
        </p:nvSpPr>
        <p:spPr>
          <a:xfrm>
            <a:off x="1111135" y="9191166"/>
            <a:ext cx="298311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покупок</a:t>
            </a:r>
            <a:endParaRPr sz="3200" dirty="0"/>
          </a:p>
        </p:txBody>
      </p:sp>
      <p:sp>
        <p:nvSpPr>
          <p:cNvPr id="19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2DB18D20-11A8-45B3-89C2-1BDFDF3E2719}"/>
              </a:ext>
            </a:extLst>
          </p:cNvPr>
          <p:cNvSpPr txBox="1"/>
          <p:nvPr/>
        </p:nvSpPr>
        <p:spPr>
          <a:xfrm>
            <a:off x="1111135" y="9693271"/>
            <a:ext cx="8070966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Корректировочный счет-фактура №1</a:t>
            </a:r>
            <a:endParaRPr sz="3200" dirty="0"/>
          </a:p>
        </p:txBody>
      </p:sp>
      <p:pic>
        <p:nvPicPr>
          <p:cNvPr id="22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1F1D326B-B629-4E20-AB3A-7416B57B7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184" y="784323"/>
            <a:ext cx="1210201" cy="121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Условия признания контролирующим лицом">
            <a:extLst>
              <a:ext uri="{FF2B5EF4-FFF2-40B4-BE49-F238E27FC236}">
                <a16:creationId xmlns:a16="http://schemas.microsoft.com/office/drawing/2014/main" id="{7A8550AD-9ECF-4BA4-BEF9-B2FC8F09659C}"/>
              </a:ext>
            </a:extLst>
          </p:cNvPr>
          <p:cNvSpPr txBox="1"/>
          <p:nvPr/>
        </p:nvSpPr>
        <p:spPr>
          <a:xfrm>
            <a:off x="9011297" y="781767"/>
            <a:ext cx="15372703" cy="308383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l"/>
            <a:r>
              <a:rPr lang="ru-RU" sz="4000" dirty="0"/>
              <a:t>Подпункт з пункта 6 части 2 «Правила ведения книги покупок, применяемой при расчетах по налогу на добавленную стоимость» утвержденный Постановлением Правительства РФ от 26.12.2011 N1137</a:t>
            </a:r>
          </a:p>
          <a:p>
            <a:pPr algn="l"/>
            <a:endParaRPr lang="ru-RU" sz="4800" dirty="0"/>
          </a:p>
        </p:txBody>
      </p:sp>
      <p:sp>
        <p:nvSpPr>
          <p:cNvPr id="16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D624186A-9189-413E-B87F-81C7A96998EC}"/>
              </a:ext>
            </a:extLst>
          </p:cNvPr>
          <p:cNvSpPr txBox="1"/>
          <p:nvPr/>
        </p:nvSpPr>
        <p:spPr>
          <a:xfrm>
            <a:off x="9476590" y="3110253"/>
            <a:ext cx="14907410" cy="241903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2400" dirty="0"/>
              <a:t>При отражении продавцом (в случае уменьшения стоимости товаров (работ, услуг, имущественных прав), отгруженных (выполненных, оказанных, переданных) лицам, указанным в подпункте 1 пункта 3 статьи 169 Налогового кодекса Российской Федерации) в книге покупок данных по первичному документу в графе 5 указываются порядковый номер и дата первичного документа, подтверждающего согласие (факт уведомления) покупателя на уменьшение стоимости указанных товаров (работ, услуг), переданных имущественных прав.</a:t>
            </a:r>
          </a:p>
        </p:txBody>
      </p:sp>
    </p:spTree>
    <p:extLst>
      <p:ext uri="{BB962C8B-B14F-4D97-AF65-F5344CB8AC3E}">
        <p14:creationId xmlns:p14="http://schemas.microsoft.com/office/powerpoint/2010/main" val="261874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en-US" dirty="0"/>
              <a:t>38</a:t>
            </a:r>
            <a:endParaRPr lang="ru-RU" dirty="0"/>
          </a:p>
        </p:txBody>
      </p:sp>
      <p:sp>
        <p:nvSpPr>
          <p:cNvPr id="18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CBF3E094-129E-4BD3-8B06-20EA489DCF30}"/>
              </a:ext>
            </a:extLst>
          </p:cNvPr>
          <p:cNvSpPr txBox="1"/>
          <p:nvPr/>
        </p:nvSpPr>
        <p:spPr>
          <a:xfrm>
            <a:off x="1016722" y="5658176"/>
            <a:ext cx="3651363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покупок</a:t>
            </a:r>
            <a:r>
              <a:rPr lang="en-US" sz="3200" dirty="0"/>
              <a:t>:</a:t>
            </a:r>
            <a:endParaRPr sz="3200" dirty="0"/>
          </a:p>
        </p:txBody>
      </p:sp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9F28A2E3-5027-485F-B9E6-53645A8A0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354576"/>
              </p:ext>
            </p:extLst>
          </p:nvPr>
        </p:nvGraphicFramePr>
        <p:xfrm>
          <a:off x="1111130" y="7099150"/>
          <a:ext cx="22606117" cy="2336844"/>
        </p:xfrm>
        <a:graphic>
          <a:graphicData uri="http://schemas.openxmlformats.org/drawingml/2006/table">
            <a:tbl>
              <a:tblPr firstRow="1" firstCol="1" bandRow="1"/>
              <a:tblGrid>
                <a:gridCol w="1169333">
                  <a:extLst>
                    <a:ext uri="{9D8B030D-6E8A-4147-A177-3AD203B41FA5}">
                      <a16:colId xmlns:a16="http://schemas.microsoft.com/office/drawing/2014/main" val="3611593715"/>
                    </a:ext>
                  </a:extLst>
                </a:gridCol>
                <a:gridCol w="1459079">
                  <a:extLst>
                    <a:ext uri="{9D8B030D-6E8A-4147-A177-3AD203B41FA5}">
                      <a16:colId xmlns:a16="http://schemas.microsoft.com/office/drawing/2014/main" val="387498019"/>
                    </a:ext>
                  </a:extLst>
                </a:gridCol>
                <a:gridCol w="1224029">
                  <a:extLst>
                    <a:ext uri="{9D8B030D-6E8A-4147-A177-3AD203B41FA5}">
                      <a16:colId xmlns:a16="http://schemas.microsoft.com/office/drawing/2014/main" val="4007326719"/>
                    </a:ext>
                  </a:extLst>
                </a:gridCol>
                <a:gridCol w="1418174">
                  <a:extLst>
                    <a:ext uri="{9D8B030D-6E8A-4147-A177-3AD203B41FA5}">
                      <a16:colId xmlns:a16="http://schemas.microsoft.com/office/drawing/2014/main" val="4260944551"/>
                    </a:ext>
                  </a:extLst>
                </a:gridCol>
                <a:gridCol w="1230934">
                  <a:extLst>
                    <a:ext uri="{9D8B030D-6E8A-4147-A177-3AD203B41FA5}">
                      <a16:colId xmlns:a16="http://schemas.microsoft.com/office/drawing/2014/main" val="2026806161"/>
                    </a:ext>
                  </a:extLst>
                </a:gridCol>
                <a:gridCol w="1702766">
                  <a:extLst>
                    <a:ext uri="{9D8B030D-6E8A-4147-A177-3AD203B41FA5}">
                      <a16:colId xmlns:a16="http://schemas.microsoft.com/office/drawing/2014/main" val="1639889595"/>
                    </a:ext>
                  </a:extLst>
                </a:gridCol>
                <a:gridCol w="2055066">
                  <a:extLst>
                    <a:ext uri="{9D8B030D-6E8A-4147-A177-3AD203B41FA5}">
                      <a16:colId xmlns:a16="http://schemas.microsoft.com/office/drawing/2014/main" val="2211029326"/>
                    </a:ext>
                  </a:extLst>
                </a:gridCol>
                <a:gridCol w="1697784">
                  <a:extLst>
                    <a:ext uri="{9D8B030D-6E8A-4147-A177-3AD203B41FA5}">
                      <a16:colId xmlns:a16="http://schemas.microsoft.com/office/drawing/2014/main" val="1797075767"/>
                    </a:ext>
                  </a:extLst>
                </a:gridCol>
                <a:gridCol w="2363098">
                  <a:extLst>
                    <a:ext uri="{9D8B030D-6E8A-4147-A177-3AD203B41FA5}">
                      <a16:colId xmlns:a16="http://schemas.microsoft.com/office/drawing/2014/main" val="1250940327"/>
                    </a:ext>
                  </a:extLst>
                </a:gridCol>
                <a:gridCol w="2628412">
                  <a:extLst>
                    <a:ext uri="{9D8B030D-6E8A-4147-A177-3AD203B41FA5}">
                      <a16:colId xmlns:a16="http://schemas.microsoft.com/office/drawing/2014/main" val="3558243580"/>
                    </a:ext>
                  </a:extLst>
                </a:gridCol>
                <a:gridCol w="3561218">
                  <a:extLst>
                    <a:ext uri="{9D8B030D-6E8A-4147-A177-3AD203B41FA5}">
                      <a16:colId xmlns:a16="http://schemas.microsoft.com/office/drawing/2014/main" val="3778335902"/>
                    </a:ext>
                  </a:extLst>
                </a:gridCol>
                <a:gridCol w="2096224">
                  <a:extLst>
                    <a:ext uri="{9D8B030D-6E8A-4147-A177-3AD203B41FA5}">
                      <a16:colId xmlns:a16="http://schemas.microsoft.com/office/drawing/2014/main" val="2692281679"/>
                    </a:ext>
                  </a:extLst>
                </a:gridCol>
              </a:tblGrid>
              <a:tr h="64919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КСФ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Документ, подтверждающий оплату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120, 130)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продавце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покупок с НДС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Сумма НДС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180)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705538"/>
                  </a:ext>
                </a:extLst>
              </a:tr>
              <a:tr h="837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85498"/>
                  </a:ext>
                </a:extLst>
              </a:tr>
              <a:tr h="8503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с/ф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01.01.2021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ксф1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01.02.2021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12 000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72685"/>
                  </a:ext>
                </a:extLst>
              </a:tr>
            </a:tbl>
          </a:graphicData>
        </a:graphic>
      </p:graphicFrame>
      <p:sp>
        <p:nvSpPr>
          <p:cNvPr id="16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9838188E-A710-437A-B55B-7EAE3EFE4B0B}"/>
              </a:ext>
            </a:extLst>
          </p:cNvPr>
          <p:cNvSpPr txBox="1"/>
          <p:nvPr/>
        </p:nvSpPr>
        <p:spPr>
          <a:xfrm>
            <a:off x="1016722" y="6291137"/>
            <a:ext cx="8070966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Корректировочный счет-фактура №1</a:t>
            </a:r>
            <a:endParaRPr sz="3200" dirty="0"/>
          </a:p>
        </p:txBody>
      </p:sp>
      <p:sp>
        <p:nvSpPr>
          <p:cNvPr id="17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EA26A747-51B5-4DA5-B9AC-28A0508F9CBC}"/>
              </a:ext>
            </a:extLst>
          </p:cNvPr>
          <p:cNvSpPr txBox="1"/>
          <p:nvPr/>
        </p:nvSpPr>
        <p:spPr>
          <a:xfrm>
            <a:off x="1111130" y="9509378"/>
            <a:ext cx="8070966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Корректировочный счет-фактура №2</a:t>
            </a:r>
            <a:endParaRPr sz="3200" dirty="0"/>
          </a:p>
        </p:txBody>
      </p:sp>
      <p:graphicFrame>
        <p:nvGraphicFramePr>
          <p:cNvPr id="19" name="Таблица 18">
            <a:extLst>
              <a:ext uri="{FF2B5EF4-FFF2-40B4-BE49-F238E27FC236}">
                <a16:creationId xmlns:a16="http://schemas.microsoft.com/office/drawing/2014/main" id="{5D259EEA-467D-49C7-8C3A-27703C9CF1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506877"/>
              </p:ext>
            </p:extLst>
          </p:nvPr>
        </p:nvGraphicFramePr>
        <p:xfrm>
          <a:off x="1111131" y="10321902"/>
          <a:ext cx="22606117" cy="2359251"/>
        </p:xfrm>
        <a:graphic>
          <a:graphicData uri="http://schemas.openxmlformats.org/drawingml/2006/table">
            <a:tbl>
              <a:tblPr firstRow="1" firstCol="1" bandRow="1"/>
              <a:tblGrid>
                <a:gridCol w="1169333">
                  <a:extLst>
                    <a:ext uri="{9D8B030D-6E8A-4147-A177-3AD203B41FA5}">
                      <a16:colId xmlns:a16="http://schemas.microsoft.com/office/drawing/2014/main" val="3611593715"/>
                    </a:ext>
                  </a:extLst>
                </a:gridCol>
                <a:gridCol w="1459079">
                  <a:extLst>
                    <a:ext uri="{9D8B030D-6E8A-4147-A177-3AD203B41FA5}">
                      <a16:colId xmlns:a16="http://schemas.microsoft.com/office/drawing/2014/main" val="387498019"/>
                    </a:ext>
                  </a:extLst>
                </a:gridCol>
                <a:gridCol w="1224029">
                  <a:extLst>
                    <a:ext uri="{9D8B030D-6E8A-4147-A177-3AD203B41FA5}">
                      <a16:colId xmlns:a16="http://schemas.microsoft.com/office/drawing/2014/main" val="4007326719"/>
                    </a:ext>
                  </a:extLst>
                </a:gridCol>
                <a:gridCol w="1608674">
                  <a:extLst>
                    <a:ext uri="{9D8B030D-6E8A-4147-A177-3AD203B41FA5}">
                      <a16:colId xmlns:a16="http://schemas.microsoft.com/office/drawing/2014/main" val="4260944551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2026806161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1639889595"/>
                    </a:ext>
                  </a:extLst>
                </a:gridCol>
                <a:gridCol w="2055066">
                  <a:extLst>
                    <a:ext uri="{9D8B030D-6E8A-4147-A177-3AD203B41FA5}">
                      <a16:colId xmlns:a16="http://schemas.microsoft.com/office/drawing/2014/main" val="2211029326"/>
                    </a:ext>
                  </a:extLst>
                </a:gridCol>
                <a:gridCol w="1697784">
                  <a:extLst>
                    <a:ext uri="{9D8B030D-6E8A-4147-A177-3AD203B41FA5}">
                      <a16:colId xmlns:a16="http://schemas.microsoft.com/office/drawing/2014/main" val="1797075767"/>
                    </a:ext>
                  </a:extLst>
                </a:gridCol>
                <a:gridCol w="2363098">
                  <a:extLst>
                    <a:ext uri="{9D8B030D-6E8A-4147-A177-3AD203B41FA5}">
                      <a16:colId xmlns:a16="http://schemas.microsoft.com/office/drawing/2014/main" val="1250940327"/>
                    </a:ext>
                  </a:extLst>
                </a:gridCol>
                <a:gridCol w="2628412">
                  <a:extLst>
                    <a:ext uri="{9D8B030D-6E8A-4147-A177-3AD203B41FA5}">
                      <a16:colId xmlns:a16="http://schemas.microsoft.com/office/drawing/2014/main" val="3558243580"/>
                    </a:ext>
                  </a:extLst>
                </a:gridCol>
                <a:gridCol w="3561218">
                  <a:extLst>
                    <a:ext uri="{9D8B030D-6E8A-4147-A177-3AD203B41FA5}">
                      <a16:colId xmlns:a16="http://schemas.microsoft.com/office/drawing/2014/main" val="3778335902"/>
                    </a:ext>
                  </a:extLst>
                </a:gridCol>
                <a:gridCol w="2096224">
                  <a:extLst>
                    <a:ext uri="{9D8B030D-6E8A-4147-A177-3AD203B41FA5}">
                      <a16:colId xmlns:a16="http://schemas.microsoft.com/office/drawing/2014/main" val="2692281679"/>
                    </a:ext>
                  </a:extLst>
                </a:gridCol>
              </a:tblGrid>
              <a:tr h="64919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КСФ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Документ, подтверждающий оплату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120, 130)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продавце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покупок с НДС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Сумма НДС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180)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705538"/>
                  </a:ext>
                </a:extLst>
              </a:tr>
              <a:tr h="837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85498"/>
                  </a:ext>
                </a:extLst>
              </a:tr>
              <a:tr h="8503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с/ф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01.01.2021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ксф2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01.03.2021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1 200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72685"/>
                  </a:ext>
                </a:extLst>
              </a:tr>
            </a:tbl>
          </a:graphicData>
        </a:graphic>
      </p:graphicFrame>
      <p:sp>
        <p:nvSpPr>
          <p:cNvPr id="22" name="Условия признания контролирующим лицом">
            <a:extLst>
              <a:ext uri="{FF2B5EF4-FFF2-40B4-BE49-F238E27FC236}">
                <a16:creationId xmlns:a16="http://schemas.microsoft.com/office/drawing/2014/main" id="{78B12D66-C648-45A9-B0E3-FDF2F037A106}"/>
              </a:ext>
            </a:extLst>
          </p:cNvPr>
          <p:cNvSpPr txBox="1"/>
          <p:nvPr/>
        </p:nvSpPr>
        <p:spPr>
          <a:xfrm>
            <a:off x="9395012" y="693034"/>
            <a:ext cx="15102502" cy="308383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l"/>
            <a:r>
              <a:rPr lang="ru-RU" sz="4000" dirty="0"/>
              <a:t>Подпункт з пункта 6 части 2 «Правила ведения книги покупок, применяемой при расчетах по налогу на добавленную стоимость» утвержденный Постановлением Правительства РФ от 26.12.2011 N1137</a:t>
            </a:r>
          </a:p>
          <a:p>
            <a:pPr algn="l"/>
            <a:endParaRPr lang="ru-RU" sz="4800" dirty="0"/>
          </a:p>
        </p:txBody>
      </p:sp>
      <p:sp>
        <p:nvSpPr>
          <p:cNvPr id="3" name="Рамка 2">
            <a:extLst>
              <a:ext uri="{FF2B5EF4-FFF2-40B4-BE49-F238E27FC236}">
                <a16:creationId xmlns:a16="http://schemas.microsoft.com/office/drawing/2014/main" id="{E30F2B74-3F91-48CD-9A52-DCA62DA640A7}"/>
              </a:ext>
            </a:extLst>
          </p:cNvPr>
          <p:cNvSpPr/>
          <p:nvPr/>
        </p:nvSpPr>
        <p:spPr>
          <a:xfrm>
            <a:off x="3755966" y="10338176"/>
            <a:ext cx="2819400" cy="2359251"/>
          </a:xfrm>
          <a:prstGeom prst="frame">
            <a:avLst>
              <a:gd name="adj1" fmla="val 2272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27" name="Рамка 26">
            <a:extLst>
              <a:ext uri="{FF2B5EF4-FFF2-40B4-BE49-F238E27FC236}">
                <a16:creationId xmlns:a16="http://schemas.microsoft.com/office/drawing/2014/main" id="{8938CF44-0B67-4F0B-A5F2-0671837C7580}"/>
              </a:ext>
            </a:extLst>
          </p:cNvPr>
          <p:cNvSpPr/>
          <p:nvPr/>
        </p:nvSpPr>
        <p:spPr>
          <a:xfrm>
            <a:off x="6387264" y="7087656"/>
            <a:ext cx="2988698" cy="2359251"/>
          </a:xfrm>
          <a:prstGeom prst="frame">
            <a:avLst>
              <a:gd name="adj1" fmla="val 2272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20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0EE4FFE6-89CC-47BD-B9AC-6F79B6EC5084}"/>
              </a:ext>
            </a:extLst>
          </p:cNvPr>
          <p:cNvSpPr txBox="1"/>
          <p:nvPr/>
        </p:nvSpPr>
        <p:spPr>
          <a:xfrm>
            <a:off x="9395012" y="3168060"/>
            <a:ext cx="14322235" cy="278836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2400" dirty="0"/>
              <a:t>При отражении продавцом (в случае уменьшения стоимости товаров (работ, услуг, имущественных прав), отгруженных (выполненных, оказанных, переданных) лицам, указанным в подпункте 1 пункта 3 статьи 169 Налогового кодекса Российской Федерации) в книге покупок данных по документу, содержащему суммарные (сводные) данные по операциям, совершенным продавцом в течение календарного месяца (квартала), в графе 5 указывается порядковый номер и дата корректировочного документа, содержащего суммарные (сводные) данные по операциям, совершенным продавцом в течение календарного месяца (квартала).</a:t>
            </a:r>
          </a:p>
        </p:txBody>
      </p:sp>
      <p:pic>
        <p:nvPicPr>
          <p:cNvPr id="21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68C55387-3F3B-48B8-AC94-8EC43CF5A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554" y="783489"/>
            <a:ext cx="1359900" cy="135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31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3" name="2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dirty="0"/>
          </a:p>
        </p:txBody>
      </p:sp>
      <p:sp>
        <p:nvSpPr>
          <p:cNvPr id="31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13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1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4" name="Кружок">
            <a:extLst>
              <a:ext uri="{FF2B5EF4-FFF2-40B4-BE49-F238E27FC236}">
                <a16:creationId xmlns:a16="http://schemas.microsoft.com/office/drawing/2014/main" id="{C128EF2B-CB04-45A5-A56D-E224A852C47F}"/>
              </a:ext>
            </a:extLst>
          </p:cNvPr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25" name="3">
            <a:extLst>
              <a:ext uri="{FF2B5EF4-FFF2-40B4-BE49-F238E27FC236}">
                <a16:creationId xmlns:a16="http://schemas.microsoft.com/office/drawing/2014/main" id="{6A4C508C-FA3B-4C01-AEB9-48189056303F}"/>
              </a:ext>
            </a:extLst>
          </p:cNvPr>
          <p:cNvSpPr txBox="1"/>
          <p:nvPr/>
        </p:nvSpPr>
        <p:spPr>
          <a:xfrm>
            <a:off x="23352231" y="12913103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en-US" dirty="0"/>
              <a:t>39</a:t>
            </a:r>
            <a:endParaRPr lang="ru-RU" dirty="0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948B4E2F-2840-488D-807C-5257854132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617402"/>
              </p:ext>
            </p:extLst>
          </p:nvPr>
        </p:nvGraphicFramePr>
        <p:xfrm>
          <a:off x="1111133" y="7625109"/>
          <a:ext cx="22606117" cy="2359251"/>
        </p:xfrm>
        <a:graphic>
          <a:graphicData uri="http://schemas.openxmlformats.org/drawingml/2006/table">
            <a:tbl>
              <a:tblPr firstRow="1" firstCol="1" bandRow="1"/>
              <a:tblGrid>
                <a:gridCol w="1169333">
                  <a:extLst>
                    <a:ext uri="{9D8B030D-6E8A-4147-A177-3AD203B41FA5}">
                      <a16:colId xmlns:a16="http://schemas.microsoft.com/office/drawing/2014/main" val="3611593715"/>
                    </a:ext>
                  </a:extLst>
                </a:gridCol>
                <a:gridCol w="1459079">
                  <a:extLst>
                    <a:ext uri="{9D8B030D-6E8A-4147-A177-3AD203B41FA5}">
                      <a16:colId xmlns:a16="http://schemas.microsoft.com/office/drawing/2014/main" val="387498019"/>
                    </a:ext>
                  </a:extLst>
                </a:gridCol>
                <a:gridCol w="1224029">
                  <a:extLst>
                    <a:ext uri="{9D8B030D-6E8A-4147-A177-3AD203B41FA5}">
                      <a16:colId xmlns:a16="http://schemas.microsoft.com/office/drawing/2014/main" val="4007326719"/>
                    </a:ext>
                  </a:extLst>
                </a:gridCol>
                <a:gridCol w="1608674">
                  <a:extLst>
                    <a:ext uri="{9D8B030D-6E8A-4147-A177-3AD203B41FA5}">
                      <a16:colId xmlns:a16="http://schemas.microsoft.com/office/drawing/2014/main" val="4260944551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2026806161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val="1639889595"/>
                    </a:ext>
                  </a:extLst>
                </a:gridCol>
                <a:gridCol w="2055066">
                  <a:extLst>
                    <a:ext uri="{9D8B030D-6E8A-4147-A177-3AD203B41FA5}">
                      <a16:colId xmlns:a16="http://schemas.microsoft.com/office/drawing/2014/main" val="2211029326"/>
                    </a:ext>
                  </a:extLst>
                </a:gridCol>
                <a:gridCol w="1697784">
                  <a:extLst>
                    <a:ext uri="{9D8B030D-6E8A-4147-A177-3AD203B41FA5}">
                      <a16:colId xmlns:a16="http://schemas.microsoft.com/office/drawing/2014/main" val="1797075767"/>
                    </a:ext>
                  </a:extLst>
                </a:gridCol>
                <a:gridCol w="2363098">
                  <a:extLst>
                    <a:ext uri="{9D8B030D-6E8A-4147-A177-3AD203B41FA5}">
                      <a16:colId xmlns:a16="http://schemas.microsoft.com/office/drawing/2014/main" val="1250940327"/>
                    </a:ext>
                  </a:extLst>
                </a:gridCol>
                <a:gridCol w="2628412">
                  <a:extLst>
                    <a:ext uri="{9D8B030D-6E8A-4147-A177-3AD203B41FA5}">
                      <a16:colId xmlns:a16="http://schemas.microsoft.com/office/drawing/2014/main" val="3558243580"/>
                    </a:ext>
                  </a:extLst>
                </a:gridCol>
                <a:gridCol w="3561218">
                  <a:extLst>
                    <a:ext uri="{9D8B030D-6E8A-4147-A177-3AD203B41FA5}">
                      <a16:colId xmlns:a16="http://schemas.microsoft.com/office/drawing/2014/main" val="3778335902"/>
                    </a:ext>
                  </a:extLst>
                </a:gridCol>
                <a:gridCol w="2096224">
                  <a:extLst>
                    <a:ext uri="{9D8B030D-6E8A-4147-A177-3AD203B41FA5}">
                      <a16:colId xmlns:a16="http://schemas.microsoft.com/office/drawing/2014/main" val="2692281679"/>
                    </a:ext>
                  </a:extLst>
                </a:gridCol>
              </a:tblGrid>
              <a:tr h="64919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КСФ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Документ, подтверждающий оплату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120, 130)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продавце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покупок с НДС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Сумма НДС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180)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705538"/>
                  </a:ext>
                </a:extLst>
              </a:tr>
              <a:tr h="837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85498"/>
                  </a:ext>
                </a:extLst>
              </a:tr>
              <a:tr h="8503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ксф1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01.02.2021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кфс2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01.03.2021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1 200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72685"/>
                  </a:ext>
                </a:extLst>
              </a:tr>
            </a:tbl>
          </a:graphicData>
        </a:graphic>
      </p:graphicFrame>
      <p:sp>
        <p:nvSpPr>
          <p:cNvPr id="18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CBF3E094-129E-4BD3-8B06-20EA489DCF30}"/>
              </a:ext>
            </a:extLst>
          </p:cNvPr>
          <p:cNvSpPr txBox="1"/>
          <p:nvPr/>
        </p:nvSpPr>
        <p:spPr>
          <a:xfrm>
            <a:off x="1111135" y="3297980"/>
            <a:ext cx="3117965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Книга покупок</a:t>
            </a:r>
            <a:r>
              <a:rPr lang="en-US" sz="3200" dirty="0"/>
              <a:t>:</a:t>
            </a:r>
            <a:endParaRPr sz="3200" dirty="0"/>
          </a:p>
        </p:txBody>
      </p:sp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9F28A2E3-5027-485F-B9E6-53645A8A0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103545"/>
              </p:ext>
            </p:extLst>
          </p:nvPr>
        </p:nvGraphicFramePr>
        <p:xfrm>
          <a:off x="1111134" y="4447862"/>
          <a:ext cx="22606117" cy="2336844"/>
        </p:xfrm>
        <a:graphic>
          <a:graphicData uri="http://schemas.openxmlformats.org/drawingml/2006/table">
            <a:tbl>
              <a:tblPr firstRow="1" firstCol="1" bandRow="1"/>
              <a:tblGrid>
                <a:gridCol w="1169333">
                  <a:extLst>
                    <a:ext uri="{9D8B030D-6E8A-4147-A177-3AD203B41FA5}">
                      <a16:colId xmlns:a16="http://schemas.microsoft.com/office/drawing/2014/main" val="3611593715"/>
                    </a:ext>
                  </a:extLst>
                </a:gridCol>
                <a:gridCol w="1459079">
                  <a:extLst>
                    <a:ext uri="{9D8B030D-6E8A-4147-A177-3AD203B41FA5}">
                      <a16:colId xmlns:a16="http://schemas.microsoft.com/office/drawing/2014/main" val="387498019"/>
                    </a:ext>
                  </a:extLst>
                </a:gridCol>
                <a:gridCol w="1224029">
                  <a:extLst>
                    <a:ext uri="{9D8B030D-6E8A-4147-A177-3AD203B41FA5}">
                      <a16:colId xmlns:a16="http://schemas.microsoft.com/office/drawing/2014/main" val="4007326719"/>
                    </a:ext>
                  </a:extLst>
                </a:gridCol>
                <a:gridCol w="1418174">
                  <a:extLst>
                    <a:ext uri="{9D8B030D-6E8A-4147-A177-3AD203B41FA5}">
                      <a16:colId xmlns:a16="http://schemas.microsoft.com/office/drawing/2014/main" val="4260944551"/>
                    </a:ext>
                  </a:extLst>
                </a:gridCol>
                <a:gridCol w="1230934">
                  <a:extLst>
                    <a:ext uri="{9D8B030D-6E8A-4147-A177-3AD203B41FA5}">
                      <a16:colId xmlns:a16="http://schemas.microsoft.com/office/drawing/2014/main" val="2026806161"/>
                    </a:ext>
                  </a:extLst>
                </a:gridCol>
                <a:gridCol w="1702766">
                  <a:extLst>
                    <a:ext uri="{9D8B030D-6E8A-4147-A177-3AD203B41FA5}">
                      <a16:colId xmlns:a16="http://schemas.microsoft.com/office/drawing/2014/main" val="1639889595"/>
                    </a:ext>
                  </a:extLst>
                </a:gridCol>
                <a:gridCol w="2055066">
                  <a:extLst>
                    <a:ext uri="{9D8B030D-6E8A-4147-A177-3AD203B41FA5}">
                      <a16:colId xmlns:a16="http://schemas.microsoft.com/office/drawing/2014/main" val="2211029326"/>
                    </a:ext>
                  </a:extLst>
                </a:gridCol>
                <a:gridCol w="1697784">
                  <a:extLst>
                    <a:ext uri="{9D8B030D-6E8A-4147-A177-3AD203B41FA5}">
                      <a16:colId xmlns:a16="http://schemas.microsoft.com/office/drawing/2014/main" val="1797075767"/>
                    </a:ext>
                  </a:extLst>
                </a:gridCol>
                <a:gridCol w="2363098">
                  <a:extLst>
                    <a:ext uri="{9D8B030D-6E8A-4147-A177-3AD203B41FA5}">
                      <a16:colId xmlns:a16="http://schemas.microsoft.com/office/drawing/2014/main" val="1250940327"/>
                    </a:ext>
                  </a:extLst>
                </a:gridCol>
                <a:gridCol w="2628412">
                  <a:extLst>
                    <a:ext uri="{9D8B030D-6E8A-4147-A177-3AD203B41FA5}">
                      <a16:colId xmlns:a16="http://schemas.microsoft.com/office/drawing/2014/main" val="3558243580"/>
                    </a:ext>
                  </a:extLst>
                </a:gridCol>
                <a:gridCol w="3561218">
                  <a:extLst>
                    <a:ext uri="{9D8B030D-6E8A-4147-A177-3AD203B41FA5}">
                      <a16:colId xmlns:a16="http://schemas.microsoft.com/office/drawing/2014/main" val="3778335902"/>
                    </a:ext>
                  </a:extLst>
                </a:gridCol>
                <a:gridCol w="2096224">
                  <a:extLst>
                    <a:ext uri="{9D8B030D-6E8A-4147-A177-3AD203B41FA5}">
                      <a16:colId xmlns:a16="http://schemas.microsoft.com/office/drawing/2014/main" val="2692281679"/>
                    </a:ext>
                  </a:extLst>
                </a:gridCol>
              </a:tblGrid>
              <a:tr h="64919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005)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Код вида операции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010)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СФ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КСФ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Документ, подтверждающий оплату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120, 130)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Сведения о продавце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Стоимость покупок с НДС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170)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Сумма НДС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180)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705538"/>
                  </a:ext>
                </a:extLst>
              </a:tr>
              <a:tr h="837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020)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030)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№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060)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Дата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070)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ИНН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КПП</a:t>
                      </a:r>
                      <a:b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</a:b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(стр. 100)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Наименование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2F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85498"/>
                  </a:ext>
                </a:extLst>
              </a:tr>
              <a:tr h="8503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с/ф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01.01.2021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ксф1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01.02.2021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7777777777 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997751001 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ООО «Ромашка» </a:t>
                      </a:r>
                      <a:endParaRPr lang="ru-RU" sz="18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12 000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2 000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572685"/>
                  </a:ext>
                </a:extLst>
              </a:tr>
            </a:tbl>
          </a:graphicData>
        </a:graphic>
      </p:graphicFrame>
      <p:sp>
        <p:nvSpPr>
          <p:cNvPr id="16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9838188E-A710-437A-B55B-7EAE3EFE4B0B}"/>
              </a:ext>
            </a:extLst>
          </p:cNvPr>
          <p:cNvSpPr txBox="1"/>
          <p:nvPr/>
        </p:nvSpPr>
        <p:spPr>
          <a:xfrm>
            <a:off x="1111134" y="3797033"/>
            <a:ext cx="8070966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Корректировочный счет-фактура №1</a:t>
            </a:r>
            <a:endParaRPr sz="3200" dirty="0"/>
          </a:p>
        </p:txBody>
      </p:sp>
      <p:sp>
        <p:nvSpPr>
          <p:cNvPr id="17" name="1. Юрлицо с долей участия в ИО более 25% (пп.1 п.3 ст. 25.13 НК РФ)">
            <a:extLst>
              <a:ext uri="{FF2B5EF4-FFF2-40B4-BE49-F238E27FC236}">
                <a16:creationId xmlns:a16="http://schemas.microsoft.com/office/drawing/2014/main" id="{EA26A747-51B5-4DA5-B9AC-28A0508F9CBC}"/>
              </a:ext>
            </a:extLst>
          </p:cNvPr>
          <p:cNvSpPr txBox="1"/>
          <p:nvPr/>
        </p:nvSpPr>
        <p:spPr>
          <a:xfrm>
            <a:off x="1111134" y="6891356"/>
            <a:ext cx="8070966" cy="69548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>
              <a:defRPr sz="31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3200" dirty="0"/>
              <a:t>Корректировочный счет-фактура №2</a:t>
            </a:r>
            <a:endParaRPr sz="3200" dirty="0"/>
          </a:p>
        </p:txBody>
      </p:sp>
      <p:sp>
        <p:nvSpPr>
          <p:cNvPr id="22" name="Условия признания контролирующим лицом">
            <a:extLst>
              <a:ext uri="{FF2B5EF4-FFF2-40B4-BE49-F238E27FC236}">
                <a16:creationId xmlns:a16="http://schemas.microsoft.com/office/drawing/2014/main" id="{78B12D66-C648-45A9-B0E3-FDF2F037A106}"/>
              </a:ext>
            </a:extLst>
          </p:cNvPr>
          <p:cNvSpPr txBox="1"/>
          <p:nvPr/>
        </p:nvSpPr>
        <p:spPr>
          <a:xfrm>
            <a:off x="9395012" y="693034"/>
            <a:ext cx="15102502" cy="308383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l"/>
            <a:r>
              <a:rPr lang="ru-RU" sz="4000" dirty="0"/>
              <a:t>Подпункт з пункта 6 части 2 «Правила ведения книги покупок, применяемой при расчетах по налогу на добавленную стоимость» утвержденный Постановлением Правительства РФ от 26.12.2011 N1137</a:t>
            </a:r>
          </a:p>
          <a:p>
            <a:pPr algn="l"/>
            <a:endParaRPr lang="ru-RU" sz="4800" dirty="0"/>
          </a:p>
        </p:txBody>
      </p:sp>
      <p:sp>
        <p:nvSpPr>
          <p:cNvPr id="5" name="Рамка 4">
            <a:extLst>
              <a:ext uri="{FF2B5EF4-FFF2-40B4-BE49-F238E27FC236}">
                <a16:creationId xmlns:a16="http://schemas.microsoft.com/office/drawing/2014/main" id="{51443B8A-6E62-4516-8B50-A9EEA2E36EDF}"/>
              </a:ext>
            </a:extLst>
          </p:cNvPr>
          <p:cNvSpPr/>
          <p:nvPr/>
        </p:nvSpPr>
        <p:spPr>
          <a:xfrm>
            <a:off x="3746500" y="7625109"/>
            <a:ext cx="2819400" cy="2359251"/>
          </a:xfrm>
          <a:prstGeom prst="frame">
            <a:avLst>
              <a:gd name="adj1" fmla="val 2272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26" name="Рамка 25">
            <a:extLst>
              <a:ext uri="{FF2B5EF4-FFF2-40B4-BE49-F238E27FC236}">
                <a16:creationId xmlns:a16="http://schemas.microsoft.com/office/drawing/2014/main" id="{6EF6BFEB-5E4F-4658-B05F-49544B6417BD}"/>
              </a:ext>
            </a:extLst>
          </p:cNvPr>
          <p:cNvSpPr/>
          <p:nvPr/>
        </p:nvSpPr>
        <p:spPr>
          <a:xfrm>
            <a:off x="6388894" y="4448236"/>
            <a:ext cx="2914650" cy="2359251"/>
          </a:xfrm>
          <a:prstGeom prst="frame">
            <a:avLst>
              <a:gd name="adj1" fmla="val 2272"/>
            </a:avLst>
          </a:prstGeom>
          <a:solidFill>
            <a:srgbClr val="00B050"/>
          </a:solidFill>
          <a:ln w="25400" cap="flat">
            <a:solidFill>
              <a:srgbClr val="00B05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pic>
        <p:nvPicPr>
          <p:cNvPr id="19" name="Picture 8" descr="Exclamation Mark Png Photos - Exclamation Icon No Background , Transparent  Cartoon - Jing.fm">
            <a:extLst>
              <a:ext uri="{FF2B5EF4-FFF2-40B4-BE49-F238E27FC236}">
                <a16:creationId xmlns:a16="http://schemas.microsoft.com/office/drawing/2014/main" id="{68C55387-3F3B-48B8-AC94-8EC43CF5A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934" y="802539"/>
            <a:ext cx="1359900" cy="135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55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Спасибо за внимание!"/>
          <p:cNvSpPr txBox="1"/>
          <p:nvPr/>
        </p:nvSpPr>
        <p:spPr>
          <a:xfrm>
            <a:off x="8111898" y="7017649"/>
            <a:ext cx="9109302" cy="118793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defRPr sz="6400">
                <a:gradFill flip="none" rotWithShape="1">
                  <a:gsLst>
                    <a:gs pos="0">
                      <a:schemeClr val="accent1">
                        <a:lumOff val="-13575"/>
                      </a:schemeClr>
                    </a:gs>
                    <a:gs pos="100000">
                      <a:schemeClr val="accent1">
                        <a:hueOff val="114395"/>
                        <a:lumOff val="-24975"/>
                      </a:schemeClr>
                    </a:gs>
                  </a:gsLst>
                  <a:lin ang="5400000" scaled="0"/>
                </a:gra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dirty="0"/>
              <a:t>Спасибо за внимание!</a:t>
            </a:r>
          </a:p>
        </p:txBody>
      </p:sp>
      <p:sp>
        <p:nvSpPr>
          <p:cNvPr id="880" name="Москва - 2021"/>
          <p:cNvSpPr txBox="1"/>
          <p:nvPr/>
        </p:nvSpPr>
        <p:spPr>
          <a:xfrm>
            <a:off x="10847131" y="13062106"/>
            <a:ext cx="2689737" cy="64558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defRPr sz="3000">
                <a:gradFill flip="none" rotWithShape="1">
                  <a:gsLst>
                    <a:gs pos="0">
                      <a:srgbClr val="D6D5D5"/>
                    </a:gs>
                    <a:gs pos="100000">
                      <a:srgbClr val="5E5E5E"/>
                    </a:gs>
                  </a:gsLst>
                  <a:lin ang="5400000" scaled="0"/>
                </a:gra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t>Москва - 2021</a:t>
            </a:r>
          </a:p>
        </p:txBody>
      </p:sp>
      <p:sp>
        <p:nvSpPr>
          <p:cNvPr id="881" name="Прямоугольник"/>
          <p:cNvSpPr/>
          <p:nvPr/>
        </p:nvSpPr>
        <p:spPr>
          <a:xfrm>
            <a:off x="0" y="1086707"/>
            <a:ext cx="24384001" cy="2982099"/>
          </a:xfrm>
          <a:prstGeom prst="rect">
            <a:avLst/>
          </a:prstGeom>
          <a:solidFill>
            <a:srgbClr val="000000">
              <a:alpha val="12600"/>
            </a:srgbClr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82" name="Прямоугольник"/>
          <p:cNvSpPr/>
          <p:nvPr/>
        </p:nvSpPr>
        <p:spPr>
          <a:xfrm>
            <a:off x="-2551" y="1086707"/>
            <a:ext cx="238720" cy="2982099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883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43662" y="1542729"/>
            <a:ext cx="2183672" cy="2159227"/>
          </a:xfrm>
          <a:prstGeom prst="rect">
            <a:avLst/>
          </a:prstGeom>
          <a:ln w="25400">
            <a:miter lim="400000"/>
          </a:ln>
        </p:spPr>
      </p:pic>
      <p:sp>
        <p:nvSpPr>
          <p:cNvPr id="884" name="ФЕДЕРАЛЬНАЯ  НАЛОГОВАЯ СЛУЖБА"/>
          <p:cNvSpPr txBox="1"/>
          <p:nvPr/>
        </p:nvSpPr>
        <p:spPr>
          <a:xfrm>
            <a:off x="3128101" y="1958419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24" y="3445664"/>
            <a:ext cx="19827433" cy="1027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" name="Условия признания контролирующим лицом"/>
          <p:cNvSpPr txBox="1"/>
          <p:nvPr/>
        </p:nvSpPr>
        <p:spPr>
          <a:xfrm>
            <a:off x="12095544" y="1112866"/>
            <a:ext cx="11854250" cy="169884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sz="5400" dirty="0"/>
              <a:t>Постановление Правительства РФ </a:t>
            </a:r>
          </a:p>
          <a:p>
            <a:r>
              <a:rPr lang="ru-RU" sz="5400" dirty="0"/>
              <a:t>от 02.04.2021№534</a:t>
            </a:r>
            <a:endParaRPr sz="5400" dirty="0"/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319" name="3"/>
          <p:cNvSpPr txBox="1"/>
          <p:nvPr/>
        </p:nvSpPr>
        <p:spPr>
          <a:xfrm>
            <a:off x="23529369" y="12913103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4</a:t>
            </a:r>
            <a:endParaRPr dirty="0"/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4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pic>
        <p:nvPicPr>
          <p:cNvPr id="28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2669" y="3392416"/>
            <a:ext cx="684431" cy="68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-148915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29" name="Сквиркл"/>
          <p:cNvSpPr/>
          <p:nvPr/>
        </p:nvSpPr>
        <p:spPr>
          <a:xfrm>
            <a:off x="18339484" y="3356764"/>
            <a:ext cx="5770898" cy="785266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/>
            <a:r>
              <a:rPr lang="ru-RU" sz="2800" b="1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Обновленная форма</a:t>
            </a:r>
          </a:p>
          <a:p>
            <a:pPr algn="ctr"/>
            <a:r>
              <a:rPr lang="ru-RU" sz="2800" b="1" dirty="0">
                <a:solidFill>
                  <a:schemeClr val="accent1">
                    <a:hueOff val="114395"/>
                    <a:lumOff val="-24975"/>
                  </a:schemeClr>
                </a:solidFill>
              </a:rPr>
              <a:t> счета-фактуры</a:t>
            </a:r>
            <a:endParaRPr sz="2800" b="1" dirty="0">
              <a:solidFill>
                <a:schemeClr val="accent1">
                  <a:hueOff val="114395"/>
                  <a:lumOff val="-24975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78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24" y="3445664"/>
            <a:ext cx="19827433" cy="1027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" name="Условия признания контролирующим лицом"/>
          <p:cNvSpPr txBox="1"/>
          <p:nvPr/>
        </p:nvSpPr>
        <p:spPr>
          <a:xfrm>
            <a:off x="12095544" y="1112866"/>
            <a:ext cx="11854250" cy="169884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Постановление Правительства РФ </a:t>
            </a:r>
          </a:p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от 02.04.2021№534</a:t>
            </a:r>
            <a:endParaRPr kumimoji="0" sz="5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A2FF">
                    <a:hueOff val="114395"/>
                    <a:lumOff val="-24975"/>
                  </a:srgbClr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319" name="3"/>
          <p:cNvSpPr txBox="1"/>
          <p:nvPr/>
        </p:nvSpPr>
        <p:spPr>
          <a:xfrm>
            <a:off x="23529369" y="12913103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ctr" defTabSz="1828800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5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62341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E62341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4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ФЕДЕРАЛЬНАЯ </a:t>
            </a:r>
            <a:b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</a:b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НАЛОГОВАЯ СЛУЖБА</a:t>
            </a:r>
          </a:p>
        </p:txBody>
      </p:sp>
      <p:pic>
        <p:nvPicPr>
          <p:cNvPr id="28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51" y="6014974"/>
            <a:ext cx="284157" cy="2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1377950" y="5871934"/>
            <a:ext cx="10762047" cy="439607"/>
          </a:xfrm>
          <a:prstGeom prst="frame">
            <a:avLst/>
          </a:prstGeom>
          <a:solidFill>
            <a:srgbClr val="FF0000"/>
          </a:solidFill>
          <a:ln w="28575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+mn-ea"/>
              <a:cs typeface="+mn-cs"/>
              <a:sym typeface="Trebuchet MS"/>
            </a:endParaRPr>
          </a:p>
        </p:txBody>
      </p:sp>
      <p:sp>
        <p:nvSpPr>
          <p:cNvPr id="12" name="Сквиркл"/>
          <p:cNvSpPr/>
          <p:nvPr/>
        </p:nvSpPr>
        <p:spPr>
          <a:xfrm>
            <a:off x="18339484" y="3356764"/>
            <a:ext cx="5770898" cy="785266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Обновленная форма</a:t>
            </a:r>
          </a:p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 счета-фактуры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13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2669" y="3392416"/>
            <a:ext cx="684431" cy="68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26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24" y="3445664"/>
            <a:ext cx="19827433" cy="1027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" name="Условия признания контролирующим лицом"/>
          <p:cNvSpPr txBox="1"/>
          <p:nvPr/>
        </p:nvSpPr>
        <p:spPr>
          <a:xfrm>
            <a:off x="12095544" y="1112866"/>
            <a:ext cx="11854250" cy="169884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Постановление Правительства РФ </a:t>
            </a:r>
          </a:p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от 02.04.2021№534</a:t>
            </a:r>
            <a:endParaRPr kumimoji="0" sz="5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A2FF">
                    <a:hueOff val="114395"/>
                    <a:lumOff val="-24975"/>
                  </a:srgbClr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319" name="3"/>
          <p:cNvSpPr txBox="1"/>
          <p:nvPr/>
        </p:nvSpPr>
        <p:spPr>
          <a:xfrm>
            <a:off x="23529369" y="12913103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ctr" defTabSz="1828800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6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62341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E62341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4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ФЕДЕРАЛЬНАЯ </a:t>
            </a:r>
            <a:b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</a:b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НАЛОГОВАЯ СЛУЖБА</a:t>
            </a:r>
          </a:p>
        </p:txBody>
      </p:sp>
      <p:pic>
        <p:nvPicPr>
          <p:cNvPr id="28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064" y="7723980"/>
            <a:ext cx="284157" cy="2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12" name="Сквиркл"/>
          <p:cNvSpPr/>
          <p:nvPr/>
        </p:nvSpPr>
        <p:spPr>
          <a:xfrm>
            <a:off x="18339484" y="3356764"/>
            <a:ext cx="5770898" cy="785266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Обновленная форма</a:t>
            </a:r>
          </a:p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 счета-фактуры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13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2669" y="3392416"/>
            <a:ext cx="684431" cy="68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Рамка 1">
            <a:extLst>
              <a:ext uri="{FF2B5EF4-FFF2-40B4-BE49-F238E27FC236}">
                <a16:creationId xmlns:a16="http://schemas.microsoft.com/office/drawing/2014/main" id="{9B44995A-626B-441D-A9D4-B2D2E7FF37C2}"/>
              </a:ext>
            </a:extLst>
          </p:cNvPr>
          <p:cNvSpPr/>
          <p:nvPr/>
        </p:nvSpPr>
        <p:spPr>
          <a:xfrm>
            <a:off x="1567542" y="7543798"/>
            <a:ext cx="470807" cy="3248027"/>
          </a:xfrm>
          <a:prstGeom prst="frame">
            <a:avLst>
              <a:gd name="adj1" fmla="val 13925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52268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24" y="3445664"/>
            <a:ext cx="19827433" cy="10270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" name="Условия признания контролирующим лицом"/>
          <p:cNvSpPr txBox="1"/>
          <p:nvPr/>
        </p:nvSpPr>
        <p:spPr>
          <a:xfrm>
            <a:off x="12095544" y="1112866"/>
            <a:ext cx="11854250" cy="169884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Постановление Правительства РФ </a:t>
            </a:r>
          </a:p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от 02.04.2021№534</a:t>
            </a:r>
            <a:endParaRPr kumimoji="0" sz="5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A2FF">
                    <a:hueOff val="114395"/>
                    <a:lumOff val="-24975"/>
                  </a:srgbClr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319" name="3"/>
          <p:cNvSpPr txBox="1"/>
          <p:nvPr/>
        </p:nvSpPr>
        <p:spPr>
          <a:xfrm>
            <a:off x="23529369" y="12913103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ctr" defTabSz="1828800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7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62341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E62341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4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ФЕДЕРАЛЬНАЯ </a:t>
            </a:r>
            <a:b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</a:b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НАЛОГОВАЯ СЛУЖБА</a:t>
            </a:r>
          </a:p>
        </p:txBody>
      </p:sp>
      <p:pic>
        <p:nvPicPr>
          <p:cNvPr id="28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585" y="7668971"/>
            <a:ext cx="284157" cy="2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12" name="Сквиркл"/>
          <p:cNvSpPr/>
          <p:nvPr/>
        </p:nvSpPr>
        <p:spPr>
          <a:xfrm>
            <a:off x="18339484" y="3356764"/>
            <a:ext cx="5770898" cy="785266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Обновленная форма</a:t>
            </a:r>
          </a:p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 счета-фактуры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13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2669" y="3392416"/>
            <a:ext cx="684431" cy="68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Рамка 1">
            <a:extLst>
              <a:ext uri="{FF2B5EF4-FFF2-40B4-BE49-F238E27FC236}">
                <a16:creationId xmlns:a16="http://schemas.microsoft.com/office/drawing/2014/main" id="{1C478CEE-B094-4D5B-B240-0FC6D2E7683E}"/>
              </a:ext>
            </a:extLst>
          </p:cNvPr>
          <p:cNvSpPr/>
          <p:nvPr/>
        </p:nvSpPr>
        <p:spPr>
          <a:xfrm>
            <a:off x="2008414" y="7516586"/>
            <a:ext cx="1714500" cy="3331028"/>
          </a:xfrm>
          <a:prstGeom prst="frame">
            <a:avLst>
              <a:gd name="adj1" fmla="val 2024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73115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24" y="3445664"/>
            <a:ext cx="19827433" cy="1027033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  <p:sp>
        <p:nvSpPr>
          <p:cNvPr id="317" name="Условия признания контролирующим лицом"/>
          <p:cNvSpPr txBox="1"/>
          <p:nvPr/>
        </p:nvSpPr>
        <p:spPr>
          <a:xfrm>
            <a:off x="12095544" y="1112866"/>
            <a:ext cx="11854250" cy="169884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Постановление Правительства РФ </a:t>
            </a:r>
          </a:p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от 02.04.2021№534</a:t>
            </a:r>
            <a:endParaRPr kumimoji="0" sz="5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A2FF">
                    <a:hueOff val="114395"/>
                    <a:lumOff val="-24975"/>
                  </a:srgbClr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319" name="3"/>
          <p:cNvSpPr txBox="1"/>
          <p:nvPr/>
        </p:nvSpPr>
        <p:spPr>
          <a:xfrm>
            <a:off x="23529369" y="12913103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ctr" defTabSz="1828800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8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62341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E62341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4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ФЕДЕРАЛЬНАЯ </a:t>
            </a:r>
            <a:b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</a:b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НАЛОГОВАЯ СЛУЖБА</a:t>
            </a:r>
          </a:p>
        </p:txBody>
      </p:sp>
      <p:pic>
        <p:nvPicPr>
          <p:cNvPr id="28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171" y="8684807"/>
            <a:ext cx="284157" cy="2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12" name="Сквиркл"/>
          <p:cNvSpPr/>
          <p:nvPr/>
        </p:nvSpPr>
        <p:spPr>
          <a:xfrm>
            <a:off x="18339484" y="3356764"/>
            <a:ext cx="5770898" cy="785266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Обновленная форма</a:t>
            </a:r>
          </a:p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 счета-фактуры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13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2669" y="3392416"/>
            <a:ext cx="684431" cy="68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Рамка 1"/>
          <p:cNvSpPr/>
          <p:nvPr/>
        </p:nvSpPr>
        <p:spPr>
          <a:xfrm>
            <a:off x="3607442" y="7522030"/>
            <a:ext cx="801271" cy="3340100"/>
          </a:xfrm>
          <a:prstGeom prst="frame">
            <a:avLst>
              <a:gd name="adj1" fmla="val 8978"/>
            </a:avLst>
          </a:prstGeom>
          <a:solidFill>
            <a:srgbClr val="FF0000"/>
          </a:solidFill>
          <a:ln w="1905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57713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24" y="3445664"/>
            <a:ext cx="19827433" cy="1027033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</p:pic>
      <p:sp>
        <p:nvSpPr>
          <p:cNvPr id="317" name="Условия признания контролирующим лицом"/>
          <p:cNvSpPr txBox="1"/>
          <p:nvPr/>
        </p:nvSpPr>
        <p:spPr>
          <a:xfrm>
            <a:off x="12095544" y="1112866"/>
            <a:ext cx="11854250" cy="169884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Постановление Правительства РФ </a:t>
            </a:r>
          </a:p>
          <a:p>
            <a:pPr marL="0" marR="0" lvl="0" indent="0" algn="r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от 02.04.2021№534</a:t>
            </a:r>
            <a:endParaRPr kumimoji="0" sz="5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18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00A2FF">
                    <a:hueOff val="114395"/>
                    <a:lumOff val="-24975"/>
                  </a:srgbClr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319" name="3"/>
          <p:cNvSpPr txBox="1"/>
          <p:nvPr/>
        </p:nvSpPr>
        <p:spPr>
          <a:xfrm>
            <a:off x="23529369" y="12913103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marL="0" marR="0" lvl="0" indent="0" algn="ctr" defTabSz="1828800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DIN Alternate Bold"/>
                <a:sym typeface="DIN Alternate Bold"/>
              </a:rPr>
              <a:t>9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DIN Alternate Bold"/>
              <a:sym typeface="DIN Alternate Bold"/>
            </a:endParaRPr>
          </a:p>
        </p:txBody>
      </p:sp>
      <p:sp>
        <p:nvSpPr>
          <p:cNvPr id="331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E62341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E62341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332" name="Graphic 9" descr="Graphic 9"/>
          <p:cNvPicPr>
            <a:picLocks noChangeAspect="1"/>
          </p:cNvPicPr>
          <p:nvPr/>
        </p:nvPicPr>
        <p:blipFill>
          <a:blip r:embed="rId4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333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ФЕДЕРАЛЬНАЯ </a:t>
            </a:r>
            <a:b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</a:br>
            <a:r>
              <a:rPr kumimoji="0" sz="37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DIN Alternate Bold"/>
                <a:sym typeface="DIN Alternate Bold"/>
              </a:rPr>
              <a:t>НАЛОГОВАЯ СЛУЖБА</a:t>
            </a:r>
          </a:p>
        </p:txBody>
      </p:sp>
      <p:pic>
        <p:nvPicPr>
          <p:cNvPr id="28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6571" y="7056374"/>
            <a:ext cx="284157" cy="28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sp>
        <p:nvSpPr>
          <p:cNvPr id="12" name="Сквиркл"/>
          <p:cNvSpPr/>
          <p:nvPr/>
        </p:nvSpPr>
        <p:spPr>
          <a:xfrm>
            <a:off x="18339484" y="3356764"/>
            <a:ext cx="5770898" cy="785266"/>
          </a:xfrm>
          <a:prstGeom prst="roundRect">
            <a:avLst>
              <a:gd name="adj" fmla="val 50000"/>
            </a:avLst>
          </a:prstGeom>
          <a:solidFill>
            <a:schemeClr val="bg1">
              <a:alpha val="35492"/>
            </a:scheme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Обновленная форма</a:t>
            </a:r>
          </a:p>
          <a:p>
            <a:pPr marL="0" marR="0" lvl="0" indent="0" algn="ctr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00A2FF">
                    <a:hueOff val="114395"/>
                    <a:lumOff val="-24975"/>
                  </a:srgbClr>
                </a:solidFill>
                <a:effectLst/>
                <a:uLnTx/>
                <a:uFillTx/>
                <a:latin typeface="Trebuchet MS"/>
                <a:sym typeface="Trebuchet MS"/>
              </a:rPr>
              <a:t> счета-фактуры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114395"/>
                  <a:lumOff val="-24975"/>
                </a:srgbClr>
              </a:solidFill>
              <a:effectLst/>
              <a:uLnTx/>
              <a:uFillTx/>
              <a:latin typeface="Trebuchet MS"/>
              <a:sym typeface="Trebuchet MS"/>
            </a:endParaRPr>
          </a:p>
        </p:txBody>
      </p:sp>
      <p:pic>
        <p:nvPicPr>
          <p:cNvPr id="13" name="Picture 8" descr="Exclamation Mark Png Photos - Exclamation Icon No Background , Transparent  Cartoon - Jing.f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2669" y="3392416"/>
            <a:ext cx="684431" cy="68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Рамка 2"/>
          <p:cNvSpPr/>
          <p:nvPr/>
        </p:nvSpPr>
        <p:spPr>
          <a:xfrm>
            <a:off x="15024100" y="7550150"/>
            <a:ext cx="1714499" cy="3244850"/>
          </a:xfrm>
          <a:prstGeom prst="frame">
            <a:avLst>
              <a:gd name="adj1" fmla="val 2901"/>
            </a:avLst>
          </a:prstGeom>
          <a:solidFill>
            <a:srgbClr val="FF0000"/>
          </a:solidFill>
          <a:ln w="25400" cap="flat">
            <a:solidFill>
              <a:srgbClr val="FF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lvl="0" indent="0" algn="l" defTabSz="18288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+mn-ea"/>
              <a:cs typeface="+mn-cs"/>
              <a:sym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50667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10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2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3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4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5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6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8.xml><?xml version="1.0" encoding="utf-8"?>
<a:theme xmlns:a="http://schemas.openxmlformats.org/drawingml/2006/main" name="7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9.xml><?xml version="1.0" encoding="utf-8"?>
<a:theme xmlns:a="http://schemas.openxmlformats.org/drawingml/2006/main" name="8_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3661</TotalTime>
  <Words>5515</Words>
  <Application>Microsoft Office PowerPoint</Application>
  <PresentationFormat>Произвольный</PresentationFormat>
  <Paragraphs>1299</Paragraphs>
  <Slides>39</Slides>
  <Notes>30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39</vt:i4>
      </vt:variant>
    </vt:vector>
  </HeadingPairs>
  <TitlesOfParts>
    <vt:vector size="54" baseType="lpstr">
      <vt:lpstr>Arial</vt:lpstr>
      <vt:lpstr>Calibri</vt:lpstr>
      <vt:lpstr>DIN Alternate Bold</vt:lpstr>
      <vt:lpstr>Helvetica Light</vt:lpstr>
      <vt:lpstr>Lucida Grande</vt:lpstr>
      <vt:lpstr>Trebuchet MS</vt:lpstr>
      <vt:lpstr>White</vt:lpstr>
      <vt:lpstr>1_White</vt:lpstr>
      <vt:lpstr>2_White</vt:lpstr>
      <vt:lpstr>3_White</vt:lpstr>
      <vt:lpstr>4_White</vt:lpstr>
      <vt:lpstr>5_White</vt:lpstr>
      <vt:lpstr>6_White</vt:lpstr>
      <vt:lpstr>7_White</vt:lpstr>
      <vt:lpstr>8_White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Marina Beskrovnaia</dc:creator>
  <cp:lastModifiedBy>Амерханов Кюри Асланович</cp:lastModifiedBy>
  <cp:revision>540</cp:revision>
  <dcterms:modified xsi:type="dcterms:W3CDTF">2021-08-24T06:13:49Z</dcterms:modified>
</cp:coreProperties>
</file>