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64" r:id="rId3"/>
    <p:sldId id="281" r:id="rId4"/>
    <p:sldId id="279" r:id="rId5"/>
    <p:sldId id="267" r:id="rId6"/>
    <p:sldId id="276" r:id="rId7"/>
    <p:sldId id="262" r:id="rId8"/>
    <p:sldId id="278" r:id="rId9"/>
    <p:sldId id="265" r:id="rId10"/>
    <p:sldId id="266" r:id="rId11"/>
    <p:sldId id="268" r:id="rId12"/>
    <p:sldId id="280" r:id="rId13"/>
    <p:sldId id="277" r:id="rId14"/>
  </p:sldIdLst>
  <p:sldSz cx="24384000" cy="13716000"/>
  <p:notesSz cx="6797675" cy="987425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1pPr>
    <a:lvl2pPr marL="0" marR="0" indent="4572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2pPr>
    <a:lvl3pPr marL="0" marR="0" indent="9144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3pPr>
    <a:lvl4pPr marL="0" marR="0" indent="13716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4pPr>
    <a:lvl5pPr marL="0" marR="0" indent="18288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5pPr>
    <a:lvl6pPr marL="0" marR="0" indent="22860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6pPr>
    <a:lvl7pPr marL="0" marR="0" indent="27432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7pPr>
    <a:lvl8pPr marL="0" marR="0" indent="32004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8pPr>
    <a:lvl9pPr marL="0" marR="0" indent="36576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9301"/>
    <a:srgbClr val="FED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6"/>
          </a:solidFill>
        </a:fill>
      </a:tcStyle>
    </a:wholeTbl>
    <a:band2H>
      <a:tcTxStyle/>
      <a:tcStyle>
        <a:tcBdr/>
        <a:fill>
          <a:solidFill>
            <a:srgbClr val="E6EAF3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762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564B8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564B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564B8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25400" cap="flat">
              <a:solidFill>
                <a:srgbClr val="B8B8B8"/>
              </a:solidFill>
              <a:prstDash val="solid"/>
              <a:miter lim="400000"/>
            </a:ln>
          </a:left>
          <a:right>
            <a:ln w="254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B8B8B8"/>
              </a:solidFill>
              <a:prstDash val="solid"/>
              <a:miter lim="400000"/>
            </a:ln>
          </a:top>
          <a:bottom>
            <a:ln w="25400" cap="flat">
              <a:solidFill>
                <a:srgbClr val="B8B8B8"/>
              </a:solidFill>
              <a:prstDash val="solid"/>
              <a:miter lim="400000"/>
            </a:ln>
          </a:bottom>
          <a:insideH>
            <a:ln w="25400" cap="flat">
              <a:solidFill>
                <a:srgbClr val="B8B8B8"/>
              </a:solidFill>
              <a:prstDash val="solid"/>
              <a:miter lim="400000"/>
            </a:ln>
          </a:insideH>
          <a:insideV>
            <a:ln w="254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25400" cap="flat">
              <a:solidFill>
                <a:srgbClr val="606060"/>
              </a:solidFill>
              <a:prstDash val="solid"/>
              <a:miter lim="400000"/>
            </a:ln>
          </a:left>
          <a:right>
            <a:ln w="254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25400" cap="flat">
              <a:solidFill>
                <a:srgbClr val="606060"/>
              </a:solidFill>
              <a:prstDash val="solid"/>
              <a:miter lim="400000"/>
            </a:ln>
          </a:bottom>
          <a:insideH>
            <a:ln w="25400" cap="flat">
              <a:solidFill>
                <a:srgbClr val="606060"/>
              </a:solidFill>
              <a:prstDash val="solid"/>
              <a:miter lim="400000"/>
            </a:ln>
          </a:insideH>
          <a:insideV>
            <a:ln w="254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25400" cap="flat">
              <a:solidFill>
                <a:srgbClr val="606060"/>
              </a:solidFill>
              <a:prstDash val="solid"/>
              <a:miter lim="400000"/>
            </a:ln>
          </a:left>
          <a:right>
            <a:ln w="25400" cap="flat">
              <a:solidFill>
                <a:srgbClr val="606060"/>
              </a:solidFill>
              <a:prstDash val="solid"/>
              <a:miter lim="400000"/>
            </a:ln>
          </a:right>
          <a:top>
            <a:ln w="50800" cap="flat">
              <a:solidFill>
                <a:srgbClr val="606060"/>
              </a:solidFill>
              <a:prstDash val="solid"/>
              <a:miter lim="400000"/>
            </a:ln>
          </a:top>
          <a:bottom>
            <a:ln w="25400" cap="flat">
              <a:solidFill>
                <a:srgbClr val="606060"/>
              </a:solidFill>
              <a:prstDash val="solid"/>
              <a:miter lim="400000"/>
            </a:ln>
          </a:bottom>
          <a:insideH>
            <a:ln w="25400" cap="flat">
              <a:solidFill>
                <a:srgbClr val="606060"/>
              </a:solidFill>
              <a:prstDash val="solid"/>
              <a:miter lim="400000"/>
            </a:ln>
          </a:insideH>
          <a:insideV>
            <a:ln w="254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25400" cap="flat">
              <a:solidFill>
                <a:srgbClr val="606060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254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25400" cap="flat">
              <a:solidFill>
                <a:srgbClr val="5D5D5D"/>
              </a:solidFill>
              <a:prstDash val="solid"/>
              <a:miter lim="400000"/>
            </a:ln>
          </a:left>
          <a:right>
            <a:ln w="25400" cap="flat">
              <a:solidFill>
                <a:srgbClr val="5D5D5D"/>
              </a:solidFill>
              <a:prstDash val="solid"/>
              <a:miter lim="400000"/>
            </a:ln>
          </a:right>
          <a:top>
            <a:ln w="25400" cap="flat">
              <a:solidFill>
                <a:srgbClr val="5D5D5D"/>
              </a:solidFill>
              <a:prstDash val="solid"/>
              <a:miter lim="400000"/>
            </a:ln>
          </a:top>
          <a:bottom>
            <a:ln w="25400" cap="flat">
              <a:solidFill>
                <a:srgbClr val="5D5D5D"/>
              </a:solidFill>
              <a:prstDash val="solid"/>
              <a:miter lim="400000"/>
            </a:ln>
          </a:bottom>
          <a:insideH>
            <a:ln w="25400" cap="flat">
              <a:solidFill>
                <a:srgbClr val="5D5D5D"/>
              </a:solidFill>
              <a:prstDash val="solid"/>
              <a:miter lim="400000"/>
            </a:ln>
          </a:insideH>
          <a:insideV>
            <a:ln w="254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25400" cap="flat">
              <a:solidFill>
                <a:srgbClr val="5D5D5D"/>
              </a:solidFill>
              <a:prstDash val="solid"/>
              <a:miter lim="400000"/>
            </a:ln>
          </a:left>
          <a:right>
            <a:ln w="25400" cap="flat">
              <a:solidFill>
                <a:srgbClr val="5D5D5D"/>
              </a:solidFill>
              <a:prstDash val="solid"/>
              <a:miter lim="400000"/>
            </a:ln>
          </a:right>
          <a:top>
            <a:ln w="25400" cap="flat">
              <a:solidFill>
                <a:srgbClr val="5D5D5D"/>
              </a:solidFill>
              <a:prstDash val="solid"/>
              <a:miter lim="400000"/>
            </a:ln>
          </a:top>
          <a:bottom>
            <a:ln w="25400" cap="flat">
              <a:solidFill>
                <a:srgbClr val="5D5D5D"/>
              </a:solidFill>
              <a:prstDash val="solid"/>
              <a:miter lim="400000"/>
            </a:ln>
          </a:bottom>
          <a:insideH>
            <a:ln w="25400" cap="flat">
              <a:solidFill>
                <a:srgbClr val="5D5D5D"/>
              </a:solidFill>
              <a:prstDash val="solid"/>
              <a:miter lim="400000"/>
            </a:ln>
          </a:insideH>
          <a:insideV>
            <a:ln w="254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25400" cap="flat">
              <a:solidFill>
                <a:srgbClr val="5D5D5D"/>
              </a:solidFill>
              <a:prstDash val="solid"/>
              <a:miter lim="400000"/>
            </a:ln>
          </a:left>
          <a:right>
            <a:ln w="25400" cap="flat">
              <a:solidFill>
                <a:srgbClr val="5D5D5D"/>
              </a:solidFill>
              <a:prstDash val="solid"/>
              <a:miter lim="400000"/>
            </a:ln>
          </a:right>
          <a:top>
            <a:ln w="25400" cap="flat">
              <a:solidFill>
                <a:srgbClr val="5D5D5D"/>
              </a:solidFill>
              <a:prstDash val="solid"/>
              <a:miter lim="400000"/>
            </a:ln>
          </a:top>
          <a:bottom>
            <a:ln w="25400" cap="flat">
              <a:solidFill>
                <a:srgbClr val="5D5D5D"/>
              </a:solidFill>
              <a:prstDash val="solid"/>
              <a:miter lim="400000"/>
            </a:ln>
          </a:bottom>
          <a:insideH>
            <a:ln w="25400" cap="flat">
              <a:solidFill>
                <a:srgbClr val="5D5D5D"/>
              </a:solidFill>
              <a:prstDash val="solid"/>
              <a:miter lim="400000"/>
            </a:ln>
          </a:insideH>
          <a:insideV>
            <a:ln w="254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25400" cap="flat">
              <a:solidFill>
                <a:srgbClr val="A6AAA9"/>
              </a:solidFill>
              <a:prstDash val="solid"/>
              <a:miter lim="400000"/>
            </a:ln>
          </a:left>
          <a:right>
            <a:ln w="254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A6AAA9"/>
              </a:solidFill>
              <a:prstDash val="solid"/>
              <a:miter lim="400000"/>
            </a:ln>
          </a:top>
          <a:bottom>
            <a:ln w="25400" cap="flat">
              <a:solidFill>
                <a:srgbClr val="A6AAA9"/>
              </a:solidFill>
              <a:prstDash val="solid"/>
              <a:miter lim="400000"/>
            </a:ln>
          </a:bottom>
          <a:insideH>
            <a:ln w="25400" cap="flat">
              <a:solidFill>
                <a:srgbClr val="A6AAA9"/>
              </a:solidFill>
              <a:prstDash val="solid"/>
              <a:miter lim="400000"/>
            </a:ln>
          </a:insideH>
          <a:insideV>
            <a:ln w="254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A6AAA9"/>
              </a:solidFill>
              <a:prstDash val="solid"/>
              <a:miter lim="400000"/>
            </a:ln>
          </a:left>
          <a:right>
            <a:ln w="254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A6AAA9"/>
              </a:solidFill>
              <a:prstDash val="solid"/>
              <a:miter lim="400000"/>
            </a:ln>
          </a:top>
          <a:bottom>
            <a:ln w="25400" cap="flat">
              <a:solidFill>
                <a:srgbClr val="A6AAA9"/>
              </a:solidFill>
              <a:prstDash val="solid"/>
              <a:miter lim="400000"/>
            </a:ln>
          </a:bottom>
          <a:insideH>
            <a:ln w="25400" cap="flat">
              <a:solidFill>
                <a:srgbClr val="A6AAA9"/>
              </a:solidFill>
              <a:prstDash val="solid"/>
              <a:miter lim="400000"/>
            </a:ln>
          </a:insideH>
          <a:insideV>
            <a:ln w="254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A6AAA9"/>
              </a:solidFill>
              <a:prstDash val="solid"/>
              <a:miter lim="400000"/>
            </a:ln>
          </a:left>
          <a:right>
            <a:ln w="254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A6AAA9"/>
              </a:solidFill>
              <a:prstDash val="solid"/>
              <a:miter lim="400000"/>
            </a:ln>
          </a:top>
          <a:bottom>
            <a:ln w="25400" cap="flat">
              <a:solidFill>
                <a:srgbClr val="A6AAA9"/>
              </a:solidFill>
              <a:prstDash val="solid"/>
              <a:miter lim="400000"/>
            </a:ln>
          </a:bottom>
          <a:insideH>
            <a:ln w="25400" cap="flat">
              <a:solidFill>
                <a:srgbClr val="A6AAA9"/>
              </a:solidFill>
              <a:prstDash val="solid"/>
              <a:miter lim="400000"/>
            </a:ln>
          </a:insideH>
          <a:insideV>
            <a:ln w="254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A6AAA9"/>
              </a:solidFill>
              <a:prstDash val="solid"/>
              <a:miter lim="400000"/>
            </a:ln>
          </a:left>
          <a:right>
            <a:ln w="254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A6AAA9"/>
              </a:solidFill>
              <a:prstDash val="solid"/>
              <a:miter lim="400000"/>
            </a:ln>
          </a:top>
          <a:bottom>
            <a:ln w="25400" cap="flat">
              <a:solidFill>
                <a:srgbClr val="A6AAA9"/>
              </a:solidFill>
              <a:prstDash val="solid"/>
              <a:miter lim="400000"/>
            </a:ln>
          </a:bottom>
          <a:insideH>
            <a:ln w="25400" cap="flat">
              <a:solidFill>
                <a:srgbClr val="A6AAA9"/>
              </a:solidFill>
              <a:prstDash val="solid"/>
              <a:miter lim="400000"/>
            </a:ln>
          </a:insideH>
          <a:insideV>
            <a:ln w="254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39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9" name="Shape 279"/>
          <p:cNvSpPr>
            <a:spLocks noGrp="1"/>
          </p:cNvSpPr>
          <p:nvPr>
            <p:ph type="body" sz="quarter" idx="1"/>
          </p:nvPr>
        </p:nvSpPr>
        <p:spPr>
          <a:xfrm>
            <a:off x="906357" y="4690269"/>
            <a:ext cx="4984962" cy="4443413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2200">
        <a:latin typeface="Lucida Grande"/>
        <a:ea typeface="Lucida Grande"/>
        <a:cs typeface="Lucida Grande"/>
        <a:sym typeface="Lucida Grande"/>
      </a:defRPr>
    </a:lvl1pPr>
    <a:lvl2pPr indent="457200" defTabSz="457200" latinLnBrk="0">
      <a:defRPr sz="2200">
        <a:latin typeface="Lucida Grande"/>
        <a:ea typeface="Lucida Grande"/>
        <a:cs typeface="Lucida Grande"/>
        <a:sym typeface="Lucida Grande"/>
      </a:defRPr>
    </a:lvl2pPr>
    <a:lvl3pPr indent="914400" defTabSz="457200" latinLnBrk="0">
      <a:defRPr sz="2200">
        <a:latin typeface="Lucida Grande"/>
        <a:ea typeface="Lucida Grande"/>
        <a:cs typeface="Lucida Grande"/>
        <a:sym typeface="Lucida Grande"/>
      </a:defRPr>
    </a:lvl3pPr>
    <a:lvl4pPr indent="1371600" defTabSz="457200" latinLnBrk="0">
      <a:defRPr sz="2200">
        <a:latin typeface="Lucida Grande"/>
        <a:ea typeface="Lucida Grande"/>
        <a:cs typeface="Lucida Grande"/>
        <a:sym typeface="Lucida Grande"/>
      </a:defRPr>
    </a:lvl4pPr>
    <a:lvl5pPr indent="1828800" defTabSz="457200" latinLnBrk="0">
      <a:defRPr sz="2200">
        <a:latin typeface="Lucida Grande"/>
        <a:ea typeface="Lucida Grande"/>
        <a:cs typeface="Lucida Grande"/>
        <a:sym typeface="Lucida Grande"/>
      </a:defRPr>
    </a:lvl5pPr>
    <a:lvl6pPr indent="2286000" defTabSz="457200" latinLnBrk="0">
      <a:defRPr sz="2200">
        <a:latin typeface="Lucida Grande"/>
        <a:ea typeface="Lucida Grande"/>
        <a:cs typeface="Lucida Grande"/>
        <a:sym typeface="Lucida Grande"/>
      </a:defRPr>
    </a:lvl6pPr>
    <a:lvl7pPr indent="2743200" defTabSz="457200" latinLnBrk="0">
      <a:defRPr sz="2200">
        <a:latin typeface="Lucida Grande"/>
        <a:ea typeface="Lucida Grande"/>
        <a:cs typeface="Lucida Grande"/>
        <a:sym typeface="Lucida Grande"/>
      </a:defRPr>
    </a:lvl7pPr>
    <a:lvl8pPr indent="3200400" defTabSz="457200" latinLnBrk="0">
      <a:defRPr sz="2200">
        <a:latin typeface="Lucida Grande"/>
        <a:ea typeface="Lucida Grande"/>
        <a:cs typeface="Lucida Grande"/>
        <a:sym typeface="Lucida Grande"/>
      </a:defRPr>
    </a:lvl8pPr>
    <a:lvl9pPr indent="3657600" defTabSz="457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048000" y="2244725"/>
            <a:ext cx="18288000" cy="4775201"/>
          </a:xfrm>
          <a:prstGeom prst="rect">
            <a:avLst/>
          </a:prstGeom>
        </p:spPr>
        <p:txBody>
          <a:bodyPr anchor="b"/>
          <a:lstStyle>
            <a:lvl1pPr algn="ctr"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1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94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449800" y="730250"/>
            <a:ext cx="5257800" cy="1162367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0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76400" y="730250"/>
            <a:ext cx="15468600" cy="11623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Изображение"/>
          <p:cNvSpPr>
            <a:spLocks noGrp="1"/>
          </p:cNvSpPr>
          <p:nvPr>
            <p:ph type="pic" idx="21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1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b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Изображение"/>
          <p:cNvSpPr>
            <a:spLocks noGrp="1"/>
          </p:cNvSpPr>
          <p:nvPr>
            <p:ph type="pic" idx="21"/>
          </p:nvPr>
        </p:nvSpPr>
        <p:spPr>
          <a:xfrm>
            <a:off x="-3" y="3785660"/>
            <a:ext cx="24384004" cy="5600232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3257177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8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276272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29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13130381" y="4096446"/>
            <a:ext cx="3383281" cy="338328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0" name="Изображение"/>
          <p:cNvSpPr>
            <a:spLocks noGrp="1"/>
          </p:cNvSpPr>
          <p:nvPr>
            <p:ph type="pic" sz="quarter" idx="24"/>
          </p:nvPr>
        </p:nvSpPr>
        <p:spPr>
          <a:xfrm>
            <a:off x="18146396" y="4094838"/>
            <a:ext cx="3383281" cy="338328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1304506" y="3950965"/>
            <a:ext cx="3581175" cy="636769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39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937793" y="4355722"/>
            <a:ext cx="3581176" cy="636769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4042128" y="4239035"/>
            <a:ext cx="3581175" cy="636769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8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729948" y="5114690"/>
            <a:ext cx="3581175" cy="636769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4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 Mockup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7508888" y="5642023"/>
            <a:ext cx="8667681" cy="506476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5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 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6508682" y="4713459"/>
            <a:ext cx="8667681" cy="506476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6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Laptop Mockup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2046265" y="4408837"/>
            <a:ext cx="5268935" cy="7461737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7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386383" y="6705859"/>
            <a:ext cx="2990373" cy="531434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7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2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Happy_custom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5065762" y="4837860"/>
            <a:ext cx="3511551" cy="6214433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8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ne_mockup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495982" y="5077195"/>
            <a:ext cx="3602736" cy="640080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7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5801705" y="5032500"/>
            <a:ext cx="3602737" cy="6400801"/>
          </a:xfrm>
          <a:prstGeom prst="rect">
            <a:avLst/>
          </a:prstGeom>
          <a:effectLst>
            <a:outerShdw blurRad="203200" dist="101600" dir="2700000" rotWithShape="0">
              <a:srgbClr val="000000">
                <a:alpha val="40000"/>
              </a:srgbClr>
            </a:outerShdw>
          </a:effectLst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8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9718292" y="5032500"/>
            <a:ext cx="3602736" cy="6400801"/>
          </a:xfrm>
          <a:prstGeom prst="rect">
            <a:avLst/>
          </a:prstGeom>
          <a:effectLst>
            <a:outerShdw blurRad="203200" dist="101600" dir="2700000" rotWithShape="0">
              <a:srgbClr val="000000">
                <a:alpha val="40000"/>
              </a:srgbClr>
            </a:outerShdw>
          </a:effectLst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19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creen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-1474255" y="4266143"/>
            <a:ext cx="9974792" cy="563985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d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6203691" y="5018342"/>
            <a:ext cx="4760379" cy="642361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15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2565319" y="4786860"/>
            <a:ext cx="4760379" cy="6423615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1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ad_Phone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-677334" y="4575573"/>
            <a:ext cx="8348137" cy="574680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24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6671733" y="7392345"/>
            <a:ext cx="2082803" cy="389522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2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aptop,Tablet,Phone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2670881" y="5475773"/>
            <a:ext cx="7381704" cy="4314809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8416001" y="6875560"/>
            <a:ext cx="5322915" cy="3624351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4" name="Изображение"/>
          <p:cNvSpPr>
            <a:spLocks noGrp="1"/>
          </p:cNvSpPr>
          <p:nvPr>
            <p:ph type="pic" sz="quarter" idx="23"/>
          </p:nvPr>
        </p:nvSpPr>
        <p:spPr>
          <a:xfrm>
            <a:off x="7016815" y="8462354"/>
            <a:ext cx="1396543" cy="2618098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3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2464818" y="5677658"/>
            <a:ext cx="4443659" cy="822122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43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8448622" y="-69428"/>
            <a:ext cx="4443659" cy="8221224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4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1870263" y="5389740"/>
            <a:ext cx="6688199" cy="898666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52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19835116" y="-354532"/>
            <a:ext cx="6688199" cy="898666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5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5600" y="12075160"/>
            <a:ext cx="5689600" cy="538481"/>
          </a:xfrm>
          <a:prstGeom prst="rect">
            <a:avLst/>
          </a:prstGeom>
        </p:spPr>
        <p:txBody>
          <a:bodyPr wrap="square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71437"/>
            <a:ext cx="24129999" cy="13573126"/>
          </a:xfrm>
          <a:prstGeom prst="rect">
            <a:avLst/>
          </a:prstGeom>
          <a:ln w="25400">
            <a:miter lim="400000"/>
          </a:ln>
        </p:spPr>
      </p:pic>
      <p:sp>
        <p:nvSpPr>
          <p:cNvPr id="261" name="Изображение"/>
          <p:cNvSpPr>
            <a:spLocks noGrp="1"/>
          </p:cNvSpPr>
          <p:nvPr>
            <p:ph type="pic" idx="21"/>
          </p:nvPr>
        </p:nvSpPr>
        <p:spPr>
          <a:xfrm>
            <a:off x="127000" y="71437"/>
            <a:ext cx="24130001" cy="13573126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26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789833" y="12018962"/>
            <a:ext cx="5630334" cy="536576"/>
          </a:xfrm>
          <a:prstGeom prst="rect">
            <a:avLst/>
          </a:prstGeom>
        </p:spPr>
        <p:txBody>
          <a:bodyPr wrap="square" lIns="90487" tIns="90487" rIns="90487" bIns="90487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63700" y="3419476"/>
            <a:ext cx="21031200" cy="5705474"/>
          </a:xfrm>
          <a:prstGeom prst="rect">
            <a:avLst/>
          </a:prstGeom>
        </p:spPr>
        <p:txBody>
          <a:bodyPr anchor="b"/>
          <a:lstStyle>
            <a:lvl1pPr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3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63700" y="9178925"/>
            <a:ext cx="21031200" cy="300037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48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48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48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48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4800"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image1.png" descr="imag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71437"/>
            <a:ext cx="24129999" cy="13573126"/>
          </a:xfrm>
          <a:prstGeom prst="rect">
            <a:avLst/>
          </a:prstGeom>
          <a:ln w="25400">
            <a:miter lim="400000"/>
          </a:ln>
        </p:spPr>
      </p:pic>
      <p:sp>
        <p:nvSpPr>
          <p:cNvPr id="27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3143250" y="2292780"/>
            <a:ext cx="18097501" cy="4725460"/>
          </a:xfrm>
          <a:prstGeom prst="rect">
            <a:avLst/>
          </a:prstGeom>
        </p:spPr>
        <p:txBody>
          <a:bodyPr lIns="90487" tIns="90487" rIns="90487" bIns="90487" anchor="b"/>
          <a:lstStyle>
            <a:lvl1pPr algn="ctr">
              <a:defRPr sz="12000"/>
            </a:lvl1pPr>
          </a:lstStyle>
          <a:p>
            <a:r>
              <a:t>Текст заголовка</a:t>
            </a:r>
          </a:p>
        </p:txBody>
      </p:sp>
      <p:sp>
        <p:nvSpPr>
          <p:cNvPr id="27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143250" y="7200470"/>
            <a:ext cx="18097501" cy="3277030"/>
          </a:xfrm>
          <a:prstGeom prst="rect">
            <a:avLst/>
          </a:prstGeom>
        </p:spPr>
        <p:txBody>
          <a:bodyPr lIns="90487" tIns="90487" rIns="90487" bIns="90487"/>
          <a:lstStyle>
            <a:lvl1pPr marL="0" indent="0" algn="ctr">
              <a:buSzTx/>
              <a:buFontTx/>
              <a:buNone/>
              <a:defRPr sz="4800"/>
            </a:lvl1pPr>
            <a:lvl2pPr marL="0" indent="457200" algn="ctr">
              <a:buSzTx/>
              <a:buFontTx/>
              <a:buNone/>
              <a:defRPr sz="4800"/>
            </a:lvl2pPr>
            <a:lvl3pPr marL="0" indent="914400" algn="ctr">
              <a:buSzTx/>
              <a:buFontTx/>
              <a:buNone/>
              <a:defRPr sz="4800"/>
            </a:lvl3pPr>
            <a:lvl4pPr marL="0" indent="1371600" algn="ctr">
              <a:buSzTx/>
              <a:buFontTx/>
              <a:buNone/>
              <a:defRPr sz="4800"/>
            </a:lvl4pPr>
            <a:lvl5pPr marL="0" indent="1828800" algn="ctr">
              <a:buSzTx/>
              <a:buFontTx/>
              <a:buNone/>
              <a:defRPr sz="4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7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084704" y="12744747"/>
            <a:ext cx="513359" cy="536576"/>
          </a:xfrm>
          <a:prstGeom prst="rect">
            <a:avLst/>
          </a:prstGeom>
        </p:spPr>
        <p:txBody>
          <a:bodyPr lIns="90487" tIns="90487" rIns="90487" bIns="90487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0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676400" y="3651250"/>
            <a:ext cx="10363200" cy="8702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"/>
          <p:cNvSpPr>
            <a:spLocks noGrp="1"/>
          </p:cNvSpPr>
          <p:nvPr>
            <p:ph type="body" sz="quarter" idx="21"/>
          </p:nvPr>
        </p:nvSpPr>
        <p:spPr>
          <a:xfrm>
            <a:off x="12344400" y="3362326"/>
            <a:ext cx="10366376" cy="1647825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marL="0" indent="0">
              <a:buSzTx/>
              <a:buFontTx/>
              <a:buNone/>
              <a:defRPr sz="4800" b="1"/>
            </a:pPr>
            <a:endParaRPr/>
          </a:p>
        </p:txBody>
      </p:sp>
      <p:sp>
        <p:nvSpPr>
          <p:cNvPr id="4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730250"/>
            <a:ext cx="21031201" cy="265112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79575" y="3362326"/>
            <a:ext cx="10315576" cy="164782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4800" b="1"/>
            </a:lvl1pPr>
            <a:lvl2pPr marL="0" indent="457200">
              <a:buSzTx/>
              <a:buFontTx/>
              <a:buNone/>
              <a:defRPr sz="4800" b="1"/>
            </a:lvl2pPr>
            <a:lvl3pPr marL="0" indent="914400">
              <a:buSzTx/>
              <a:buFontTx/>
              <a:buNone/>
              <a:defRPr sz="4800" b="1"/>
            </a:lvl3pPr>
            <a:lvl4pPr marL="0" indent="1371600">
              <a:buSzTx/>
              <a:buFontTx/>
              <a:buNone/>
              <a:defRPr sz="4800" b="1"/>
            </a:lvl4pPr>
            <a:lvl5pPr marL="0" indent="1828800">
              <a:buSzTx/>
              <a:buFontTx/>
              <a:buNone/>
              <a:defRPr sz="48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Прямоугольник"/>
          <p:cNvSpPr>
            <a:spLocks noGrp="1"/>
          </p:cNvSpPr>
          <p:nvPr>
            <p:ph type="body" sz="quarter" idx="21"/>
          </p:nvPr>
        </p:nvSpPr>
        <p:spPr>
          <a:xfrm>
            <a:off x="1679575" y="4114800"/>
            <a:ext cx="7864475" cy="7623176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>
              <a:buSzTx/>
              <a:buFontTx/>
              <a:buNone/>
              <a:defRPr sz="3200"/>
            </a:pPr>
            <a:endParaRPr/>
          </a:p>
        </p:txBody>
      </p:sp>
      <p:sp>
        <p:nvSpPr>
          <p:cNvPr id="7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Текст заголовка</a:t>
            </a:r>
          </a:p>
        </p:txBody>
      </p:sp>
      <p:sp>
        <p:nvSpPr>
          <p:cNvPr id="75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  <a:lvl2pPr marL="979714" indent="-522514">
              <a:defRPr sz="6400"/>
            </a:lvl2pPr>
            <a:lvl3pPr marL="1524000" indent="-609600">
              <a:defRPr sz="6400"/>
            </a:lvl3pPr>
            <a:lvl4pPr marL="2103120" indent="-731520">
              <a:defRPr sz="6400"/>
            </a:lvl4pPr>
            <a:lvl5pPr marL="2560320" indent="-731520">
              <a:defRPr sz="6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Изображение"/>
          <p:cNvSpPr>
            <a:spLocks noGrp="1"/>
          </p:cNvSpPr>
          <p:nvPr>
            <p:ph type="pic" sz="half" idx="21"/>
          </p:nvPr>
        </p:nvSpPr>
        <p:spPr>
          <a:xfrm>
            <a:off x="10366375" y="1974850"/>
            <a:ext cx="12344401" cy="9747250"/>
          </a:xfrm>
          <a:prstGeom prst="rect">
            <a:avLst/>
          </a:prstGeom>
        </p:spPr>
        <p:txBody>
          <a:bodyPr tIns="45719" bIns="45719">
            <a:noAutofit/>
          </a:bodyPr>
          <a:lstStyle/>
          <a:p>
            <a:endParaRPr/>
          </a:p>
        </p:txBody>
      </p:sp>
      <p:sp>
        <p:nvSpPr>
          <p:cNvPr id="8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9575" y="914400"/>
            <a:ext cx="7864476" cy="32004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Текст заголовка</a:t>
            </a:r>
          </a:p>
        </p:txBody>
      </p:sp>
      <p:sp>
        <p:nvSpPr>
          <p:cNvPr id="85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679575" y="4114800"/>
            <a:ext cx="7864476" cy="762317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3200"/>
            </a:lvl1pPr>
            <a:lvl2pPr marL="0" indent="457200">
              <a:buSzTx/>
              <a:buFontTx/>
              <a:buNone/>
              <a:defRPr sz="3200"/>
            </a:lvl2pPr>
            <a:lvl3pPr marL="0" indent="914400">
              <a:buSzTx/>
              <a:buFontTx/>
              <a:buNone/>
              <a:defRPr sz="3200"/>
            </a:lvl3pPr>
            <a:lvl4pPr marL="0" indent="1371600">
              <a:buSzTx/>
              <a:buFontTx/>
              <a:buNone/>
              <a:defRPr sz="3200"/>
            </a:lvl4pPr>
            <a:lvl5pPr marL="0" indent="1828800">
              <a:buSzTx/>
              <a:buFontTx/>
              <a:buNone/>
              <a:defRPr sz="32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png" descr="image1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0" y="0"/>
            <a:ext cx="24383999" cy="13716000"/>
          </a:xfrm>
          <a:prstGeom prst="rect">
            <a:avLst/>
          </a:prstGeom>
          <a:ln w="25400">
            <a:miter lim="400000"/>
          </a:ln>
        </p:spPr>
      </p:pic>
      <p:sp>
        <p:nvSpPr>
          <p:cNvPr id="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6400" y="730250"/>
            <a:ext cx="21031200" cy="265112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192337" y="12808585"/>
            <a:ext cx="515263" cy="538481"/>
          </a:xfrm>
          <a:prstGeom prst="rect">
            <a:avLst/>
          </a:prstGeom>
          <a:ln w="25400">
            <a:miter lim="400000"/>
          </a:ln>
        </p:spPr>
        <p:txBody>
          <a:bodyPr wrap="none" tIns="91439" bIns="91439" anchor="ctr">
            <a:spAutoFit/>
          </a:bodyPr>
          <a:lstStyle>
            <a:lvl1pPr algn="r">
              <a:defRPr sz="24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ransition spd="med"/>
  <p:txStyles>
    <p:titleStyle>
      <a:lvl1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1pPr>
      <a:lvl2pPr marL="0" marR="0" indent="4572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2pPr>
      <a:lvl3pPr marL="0" marR="0" indent="9144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3pPr>
      <a:lvl4pPr marL="0" marR="0" indent="13716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4pPr>
      <a:lvl5pPr marL="0" marR="0" indent="18288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5pPr>
      <a:lvl6pPr marL="0" marR="0" indent="22860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6pPr>
      <a:lvl7pPr marL="0" marR="0" indent="27432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7pPr>
      <a:lvl8pPr marL="0" marR="0" indent="32004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8pPr>
      <a:lvl9pPr marL="0" marR="0" indent="365760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Light"/>
        </a:defRPr>
      </a:lvl9pPr>
    </p:titleStyle>
    <p:bodyStyle>
      <a:lvl1pPr marL="457200" marR="0" indent="-457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1pPr>
      <a:lvl2pPr marL="990600" marR="0" indent="-5334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2pPr>
      <a:lvl3pPr marL="1554480" marR="0" indent="-64008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3pPr>
      <a:lvl4pPr marL="2082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4pPr>
      <a:lvl5pPr marL="25400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5pPr>
      <a:lvl6pPr marL="29972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6pPr>
      <a:lvl7pPr marL="34544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7pPr>
      <a:lvl8pPr marL="39116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8pPr>
      <a:lvl9pPr marL="4368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9pPr>
    </p:bodyStyle>
    <p:otherStyle>
      <a:lvl1pPr marL="0" marR="0" indent="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r" defTabSz="1828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7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26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Прямоугольник"/>
          <p:cNvSpPr/>
          <p:nvPr/>
        </p:nvSpPr>
        <p:spPr>
          <a:xfrm>
            <a:off x="0" y="1086707"/>
            <a:ext cx="24384001" cy="2982099"/>
          </a:xfrm>
          <a:prstGeom prst="rect">
            <a:avLst/>
          </a:prstGeom>
          <a:solidFill>
            <a:srgbClr val="000000">
              <a:alpha val="12600"/>
            </a:srgbClr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2" name="МИ ФНС России по крупнейшим налогоплательщикам № 7"/>
          <p:cNvSpPr txBox="1"/>
          <p:nvPr/>
        </p:nvSpPr>
        <p:spPr>
          <a:xfrm>
            <a:off x="1408363" y="4868546"/>
            <a:ext cx="21567275" cy="111643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1600" tIns="101600" rIns="101600" bIns="101600" anchor="ctr">
            <a:spAutoFit/>
          </a:bodyPr>
          <a:lstStyle>
            <a:lvl1pPr algn="ctr">
              <a:lnSpc>
                <a:spcPct val="80000"/>
              </a:lnSpc>
              <a:defRPr sz="6000">
                <a:gradFill flip="none" rotWithShape="1">
                  <a:gsLst>
                    <a:gs pos="0">
                      <a:srgbClr val="929292"/>
                    </a:gs>
                    <a:gs pos="100000">
                      <a:srgbClr val="5E5E5E"/>
                    </a:gs>
                  </a:gsLst>
                  <a:lin ang="5400000" scaled="0"/>
                </a:gra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t>МИ ФНС России по крупнейшим налогоплательщикам № 7</a:t>
            </a:r>
          </a:p>
        </p:txBody>
      </p:sp>
      <p:sp>
        <p:nvSpPr>
          <p:cNvPr id="283" name="Москва - 2021"/>
          <p:cNvSpPr txBox="1"/>
          <p:nvPr/>
        </p:nvSpPr>
        <p:spPr>
          <a:xfrm>
            <a:off x="10832975" y="12944693"/>
            <a:ext cx="2718050" cy="66040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1600" tIns="101600" rIns="101600" bIns="101600" anchor="ctr">
            <a:spAutoFit/>
          </a:bodyPr>
          <a:lstStyle>
            <a:lvl1pPr>
              <a:defRPr sz="3100">
                <a:gradFill flip="none" rotWithShape="1">
                  <a:gsLst>
                    <a:gs pos="0">
                      <a:srgbClr val="D6D5D5"/>
                    </a:gs>
                    <a:gs pos="100000">
                      <a:srgbClr val="5E5E5E"/>
                    </a:gs>
                  </a:gsLst>
                  <a:lin ang="5400000" scaled="0"/>
                </a:gra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t>Москва - 2021</a:t>
            </a:r>
          </a:p>
        </p:txBody>
      </p:sp>
      <p:sp>
        <p:nvSpPr>
          <p:cNvPr id="284" name="Налоговое регулирование  контролируемых иностранных компаний"/>
          <p:cNvSpPr txBox="1"/>
          <p:nvPr/>
        </p:nvSpPr>
        <p:spPr>
          <a:xfrm>
            <a:off x="2831223" y="7231098"/>
            <a:ext cx="18721553" cy="118793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 algn="ctr">
              <a:defRPr sz="6400">
                <a:gradFill flip="none" rotWithShape="1">
                  <a:gsLst>
                    <a:gs pos="0">
                      <a:schemeClr val="accent1">
                        <a:lumOff val="-13575"/>
                      </a:schemeClr>
                    </a:gs>
                    <a:gs pos="100000">
                      <a:schemeClr val="accent1">
                        <a:hueOff val="114395"/>
                        <a:lumOff val="-24975"/>
                      </a:schemeClr>
                    </a:gs>
                  </a:gsLst>
                  <a:lin ang="5400000" scaled="0"/>
                </a:gra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rPr lang="ru-RU" dirty="0"/>
              <a:t>Электронная цифровая подпись в 2022 году</a:t>
            </a:r>
            <a:endParaRPr dirty="0"/>
          </a:p>
        </p:txBody>
      </p:sp>
      <p:sp>
        <p:nvSpPr>
          <p:cNvPr id="285" name="Прямоугольник"/>
          <p:cNvSpPr/>
          <p:nvPr/>
        </p:nvSpPr>
        <p:spPr>
          <a:xfrm>
            <a:off x="-2551" y="1086707"/>
            <a:ext cx="238720" cy="2982099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286" name="Graphic 9" descr="Graphic 9"/>
          <p:cNvPicPr>
            <a:picLocks noChangeAspect="1"/>
          </p:cNvPicPr>
          <p:nvPr/>
        </p:nvPicPr>
        <p:blipFill>
          <a:blip r:embed="rId2"/>
          <a:srcRect r="67784"/>
          <a:stretch>
            <a:fillRect/>
          </a:stretch>
        </p:blipFill>
        <p:spPr>
          <a:xfrm>
            <a:off x="743662" y="1542729"/>
            <a:ext cx="2183672" cy="2159227"/>
          </a:xfrm>
          <a:prstGeom prst="rect">
            <a:avLst/>
          </a:prstGeom>
          <a:ln w="25400">
            <a:miter lim="400000"/>
          </a:ln>
        </p:spPr>
      </p:pic>
      <p:sp>
        <p:nvSpPr>
          <p:cNvPr id="287" name="ФЕДЕРАЛЬНАЯ  НАЛОГОВАЯ СЛУЖБА"/>
          <p:cNvSpPr txBox="1"/>
          <p:nvPr/>
        </p:nvSpPr>
        <p:spPr>
          <a:xfrm>
            <a:off x="3184415" y="2003005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">
            <a:extLst>
              <a:ext uri="{FF2B5EF4-FFF2-40B4-BE49-F238E27FC236}">
                <a16:creationId xmlns:a16="http://schemas.microsoft.com/office/drawing/2014/main" id="{CFA1F0A0-9C4D-46E3-97F4-11C33619ABB2}"/>
              </a:ext>
            </a:extLst>
          </p:cNvPr>
          <p:cNvSpPr/>
          <p:nvPr/>
        </p:nvSpPr>
        <p:spPr>
          <a:xfrm>
            <a:off x="-18212" y="3408646"/>
            <a:ext cx="24384000" cy="2392237"/>
          </a:xfrm>
          <a:prstGeom prst="rect">
            <a:avLst/>
          </a:prstGeom>
          <a:gradFill flip="none" rotWithShape="1">
            <a:gsLst>
              <a:gs pos="29000">
                <a:schemeClr val="bg1"/>
              </a:gs>
              <a:gs pos="74000">
                <a:schemeClr val="bg1">
                  <a:lumMod val="85000"/>
                  <a:alpha val="52000"/>
                </a:schemeClr>
              </a:gs>
              <a:gs pos="100000">
                <a:schemeClr val="bg1">
                  <a:lumMod val="75000"/>
                  <a:alpha val="48000"/>
                </a:schemeClr>
              </a:gs>
            </a:gsLst>
            <a:lin ang="10800000" scaled="0"/>
            <a:tileRect/>
          </a:gra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51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552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553" name="11"/>
          <p:cNvSpPr txBox="1"/>
          <p:nvPr/>
        </p:nvSpPr>
        <p:spPr>
          <a:xfrm>
            <a:off x="23416412" y="12859316"/>
            <a:ext cx="64634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9</a:t>
            </a:r>
            <a:endParaRPr dirty="0"/>
          </a:p>
        </p:txBody>
      </p:sp>
      <p:sp>
        <p:nvSpPr>
          <p:cNvPr id="554" name="Расчет прибыли КИК"/>
          <p:cNvSpPr txBox="1"/>
          <p:nvPr/>
        </p:nvSpPr>
        <p:spPr>
          <a:xfrm>
            <a:off x="8661400" y="1417565"/>
            <a:ext cx="14706627" cy="1089442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Выдача электронной подписи в УЦ ФНС</a:t>
            </a:r>
          </a:p>
        </p:txBody>
      </p:sp>
      <p:sp>
        <p:nvSpPr>
          <p:cNvPr id="562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563" name="Graphic 9" descr="Graphic 9"/>
          <p:cNvPicPr>
            <a:picLocks noChangeAspect="1"/>
          </p:cNvPicPr>
          <p:nvPr/>
        </p:nvPicPr>
        <p:blipFill>
          <a:blip r:embed="rId2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564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719353C-459F-4160-B1EA-EC199179427F}"/>
              </a:ext>
            </a:extLst>
          </p:cNvPr>
          <p:cNvSpPr txBox="1"/>
          <p:nvPr/>
        </p:nvSpPr>
        <p:spPr>
          <a:xfrm>
            <a:off x="1174847" y="3792065"/>
            <a:ext cx="17566119" cy="1754326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При себе руководителю необходимо  иметь паспорт, СНИЛС, защищенный носитель. Подойдут модели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Рутокен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ЭЦП 2.0,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Рутокен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S,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Рутокен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Lite,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</a:rPr>
              <a:t>JaCarta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ГОСТ, JaCarta-2 ГОСТ или другие, соответствующие требованиям ФНС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BF9188B-66AE-49E0-8DBF-8415F4F112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381" y="6415259"/>
            <a:ext cx="1991566" cy="199156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CE29747-D654-4B70-94CB-510D4A47FA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9252" y="11013493"/>
            <a:ext cx="2486133" cy="142836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50A6EFF-C1C7-435C-ABC0-C40F9DCB966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9266" y="6415259"/>
            <a:ext cx="1991566" cy="199156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D46DABE-2840-47BF-BA44-CF6BEA5EC0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282" y="5953215"/>
            <a:ext cx="2915655" cy="2915655"/>
          </a:xfrm>
          <a:prstGeom prst="rect">
            <a:avLst/>
          </a:prstGeom>
        </p:spPr>
      </p:pic>
      <p:sp>
        <p:nvSpPr>
          <p:cNvPr id="20" name="Линия">
            <a:extLst>
              <a:ext uri="{FF2B5EF4-FFF2-40B4-BE49-F238E27FC236}">
                <a16:creationId xmlns:a16="http://schemas.microsoft.com/office/drawing/2014/main" id="{3C4923B1-1B86-4648-9530-A777613DCE2F}"/>
              </a:ext>
            </a:extLst>
          </p:cNvPr>
          <p:cNvSpPr/>
          <p:nvPr/>
        </p:nvSpPr>
        <p:spPr>
          <a:xfrm flipH="1" flipV="1">
            <a:off x="6166947" y="7387174"/>
            <a:ext cx="2936688" cy="23868"/>
          </a:xfrm>
          <a:prstGeom prst="line">
            <a:avLst/>
          </a:prstGeom>
          <a:ln w="76200" cap="rnd">
            <a:solidFill>
              <a:srgbClr val="0564B8"/>
            </a:solidFill>
            <a:custDash>
              <a:ds d="100000" sp="200000"/>
            </a:custDash>
            <a:tailEnd type="stealth"/>
          </a:ln>
        </p:spPr>
        <p:txBody>
          <a:bodyPr lIns="0" tIns="0" rIns="0" bIns="0"/>
          <a:lstStyle/>
          <a:p>
            <a:endParaRPr dirty="0"/>
          </a:p>
        </p:txBody>
      </p:sp>
      <p:sp>
        <p:nvSpPr>
          <p:cNvPr id="22" name="Линия">
            <a:extLst>
              <a:ext uri="{FF2B5EF4-FFF2-40B4-BE49-F238E27FC236}">
                <a16:creationId xmlns:a16="http://schemas.microsoft.com/office/drawing/2014/main" id="{5CFFFC9E-6BEF-44C1-B525-FA6D33B84DD4}"/>
              </a:ext>
            </a:extLst>
          </p:cNvPr>
          <p:cNvSpPr/>
          <p:nvPr/>
        </p:nvSpPr>
        <p:spPr>
          <a:xfrm rot="5400000" flipV="1">
            <a:off x="13834511" y="6031525"/>
            <a:ext cx="63504" cy="2856562"/>
          </a:xfrm>
          <a:prstGeom prst="line">
            <a:avLst/>
          </a:prstGeom>
          <a:ln w="76200" cap="rnd">
            <a:solidFill>
              <a:srgbClr val="0564B8"/>
            </a:solidFill>
            <a:custDash>
              <a:ds d="100000" sp="200000"/>
            </a:custDash>
            <a:tailEnd type="stealth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24" name="Линия">
            <a:extLst>
              <a:ext uri="{FF2B5EF4-FFF2-40B4-BE49-F238E27FC236}">
                <a16:creationId xmlns:a16="http://schemas.microsoft.com/office/drawing/2014/main" id="{E2E684A7-4C0D-4833-9F80-D90D4EC31743}"/>
              </a:ext>
            </a:extLst>
          </p:cNvPr>
          <p:cNvSpPr/>
          <p:nvPr/>
        </p:nvSpPr>
        <p:spPr>
          <a:xfrm rot="5400000">
            <a:off x="9785170" y="9922601"/>
            <a:ext cx="1900947" cy="6952"/>
          </a:xfrm>
          <a:prstGeom prst="line">
            <a:avLst/>
          </a:prstGeom>
          <a:ln w="76200" cap="rnd">
            <a:solidFill>
              <a:srgbClr val="0564B8"/>
            </a:solidFill>
            <a:custDash>
              <a:ds d="100000" sp="200000"/>
            </a:custDash>
            <a:tailEnd type="stealth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8DD536-7B8D-4A40-84B0-249A58943AFC}"/>
              </a:ext>
            </a:extLst>
          </p:cNvPr>
          <p:cNvSpPr txBox="1"/>
          <p:nvPr/>
        </p:nvSpPr>
        <p:spPr>
          <a:xfrm>
            <a:off x="1940717" y="7111967"/>
            <a:ext cx="1931619" cy="759182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Паспорт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890303-65E4-4DEC-B456-F8268C213D19}"/>
              </a:ext>
            </a:extLst>
          </p:cNvPr>
          <p:cNvSpPr txBox="1"/>
          <p:nvPr/>
        </p:nvSpPr>
        <p:spPr>
          <a:xfrm>
            <a:off x="9840341" y="12671792"/>
            <a:ext cx="1673535" cy="759182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СНИЛС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5ADF75-5A1D-4BE4-A065-035EC56E44DC}"/>
              </a:ext>
            </a:extLst>
          </p:cNvPr>
          <p:cNvSpPr txBox="1"/>
          <p:nvPr/>
        </p:nvSpPr>
        <p:spPr>
          <a:xfrm>
            <a:off x="18375554" y="7080215"/>
            <a:ext cx="4427494" cy="759182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Ключевой носитель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B35C303-0D9E-4032-A141-9C0734B8442A}"/>
              </a:ext>
            </a:extLst>
          </p:cNvPr>
          <p:cNvSpPr txBox="1"/>
          <p:nvPr/>
        </p:nvSpPr>
        <p:spPr>
          <a:xfrm>
            <a:off x="14203282" y="12934184"/>
            <a:ext cx="8599766" cy="523220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*</a:t>
            </a:r>
            <a:r>
              <a:rPr kumimoji="0" lang="ru-RU" sz="28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п.25 Приказа ФНС от 30.12.2020 № ВД-7-24/982@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Сквиркл">
            <a:extLst>
              <a:ext uri="{FF2B5EF4-FFF2-40B4-BE49-F238E27FC236}">
                <a16:creationId xmlns:a16="http://schemas.microsoft.com/office/drawing/2014/main" id="{92DB7763-FCC2-4B7C-B5BE-533AB9672757}"/>
              </a:ext>
            </a:extLst>
          </p:cNvPr>
          <p:cNvSpPr/>
          <p:nvPr/>
        </p:nvSpPr>
        <p:spPr>
          <a:xfrm>
            <a:off x="1881499" y="11533133"/>
            <a:ext cx="20849027" cy="1415549"/>
          </a:xfrm>
          <a:prstGeom prst="roundRect">
            <a:avLst>
              <a:gd name="adj" fmla="val 50000"/>
            </a:avLst>
          </a:prstGeom>
          <a:solidFill>
            <a:srgbClr val="D6D5D5">
              <a:alpha val="35492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1pPr>
            <a:lvl2pPr marL="0" marR="0" indent="4572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2pPr>
            <a:lvl3pPr marL="0" marR="0" indent="9144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3pPr>
            <a:lvl4pPr marL="0" marR="0" indent="13716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4pPr>
            <a:lvl5pPr marL="0" marR="0" indent="18288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5pPr>
            <a:lvl6pPr marL="0" marR="0" indent="22860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6pPr>
            <a:lvl7pPr marL="0" marR="0" indent="27432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7pPr>
            <a:lvl8pPr marL="0" marR="0" indent="32004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8pPr>
            <a:lvl9pPr marL="0" marR="0" indent="36576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9pPr>
          </a:lstStyle>
          <a:p>
            <a:endParaRPr/>
          </a:p>
        </p:txBody>
      </p:sp>
      <p:sp>
        <p:nvSpPr>
          <p:cNvPr id="37" name="Сквиркл">
            <a:extLst>
              <a:ext uri="{FF2B5EF4-FFF2-40B4-BE49-F238E27FC236}">
                <a16:creationId xmlns:a16="http://schemas.microsoft.com/office/drawing/2014/main" id="{7191DBA7-2805-4F5C-B0FA-35D7FC573DCB}"/>
              </a:ext>
            </a:extLst>
          </p:cNvPr>
          <p:cNvSpPr/>
          <p:nvPr/>
        </p:nvSpPr>
        <p:spPr>
          <a:xfrm>
            <a:off x="1881499" y="9875084"/>
            <a:ext cx="20849027" cy="1415549"/>
          </a:xfrm>
          <a:prstGeom prst="roundRect">
            <a:avLst>
              <a:gd name="adj" fmla="val 50000"/>
            </a:avLst>
          </a:prstGeom>
          <a:solidFill>
            <a:srgbClr val="D6D5D5">
              <a:alpha val="35492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1pPr>
            <a:lvl2pPr marL="0" marR="0" indent="4572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2pPr>
            <a:lvl3pPr marL="0" marR="0" indent="9144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3pPr>
            <a:lvl4pPr marL="0" marR="0" indent="13716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4pPr>
            <a:lvl5pPr marL="0" marR="0" indent="18288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5pPr>
            <a:lvl6pPr marL="0" marR="0" indent="22860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6pPr>
            <a:lvl7pPr marL="0" marR="0" indent="27432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7pPr>
            <a:lvl8pPr marL="0" marR="0" indent="32004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8pPr>
            <a:lvl9pPr marL="0" marR="0" indent="36576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9pPr>
          </a:lstStyle>
          <a:p>
            <a:endParaRPr/>
          </a:p>
        </p:txBody>
      </p:sp>
      <p:sp>
        <p:nvSpPr>
          <p:cNvPr id="36" name="Сквиркл">
            <a:extLst>
              <a:ext uri="{FF2B5EF4-FFF2-40B4-BE49-F238E27FC236}">
                <a16:creationId xmlns:a16="http://schemas.microsoft.com/office/drawing/2014/main" id="{27A55F12-97F8-44B1-9AF9-A0635B1BE1B3}"/>
              </a:ext>
            </a:extLst>
          </p:cNvPr>
          <p:cNvSpPr/>
          <p:nvPr/>
        </p:nvSpPr>
        <p:spPr>
          <a:xfrm>
            <a:off x="1881500" y="8236087"/>
            <a:ext cx="20849027" cy="1415549"/>
          </a:xfrm>
          <a:prstGeom prst="roundRect">
            <a:avLst>
              <a:gd name="adj" fmla="val 50000"/>
            </a:avLst>
          </a:prstGeom>
          <a:solidFill>
            <a:srgbClr val="D6D5D5">
              <a:alpha val="35492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1pPr>
            <a:lvl2pPr marL="0" marR="0" indent="4572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2pPr>
            <a:lvl3pPr marL="0" marR="0" indent="9144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3pPr>
            <a:lvl4pPr marL="0" marR="0" indent="13716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4pPr>
            <a:lvl5pPr marL="0" marR="0" indent="18288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5pPr>
            <a:lvl6pPr marL="0" marR="0" indent="22860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6pPr>
            <a:lvl7pPr marL="0" marR="0" indent="27432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7pPr>
            <a:lvl8pPr marL="0" marR="0" indent="32004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8pPr>
            <a:lvl9pPr marL="0" marR="0" indent="36576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9pPr>
          </a:lstStyle>
          <a:p>
            <a:endParaRPr/>
          </a:p>
        </p:txBody>
      </p:sp>
      <p:sp>
        <p:nvSpPr>
          <p:cNvPr id="31" name="Сквиркл">
            <a:extLst>
              <a:ext uri="{FF2B5EF4-FFF2-40B4-BE49-F238E27FC236}">
                <a16:creationId xmlns:a16="http://schemas.microsoft.com/office/drawing/2014/main" id="{9EADF655-CF0E-4B57-8E4D-A7AFAC92FDE1}"/>
              </a:ext>
            </a:extLst>
          </p:cNvPr>
          <p:cNvSpPr/>
          <p:nvPr/>
        </p:nvSpPr>
        <p:spPr>
          <a:xfrm>
            <a:off x="1881500" y="6668076"/>
            <a:ext cx="20849027" cy="1415549"/>
          </a:xfrm>
          <a:prstGeom prst="roundRect">
            <a:avLst>
              <a:gd name="adj" fmla="val 50000"/>
            </a:avLst>
          </a:prstGeom>
          <a:solidFill>
            <a:srgbClr val="D6D5D5">
              <a:alpha val="35492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1pPr>
            <a:lvl2pPr marL="0" marR="0" indent="4572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2pPr>
            <a:lvl3pPr marL="0" marR="0" indent="9144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3pPr>
            <a:lvl4pPr marL="0" marR="0" indent="13716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4pPr>
            <a:lvl5pPr marL="0" marR="0" indent="18288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5pPr>
            <a:lvl6pPr marL="0" marR="0" indent="22860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6pPr>
            <a:lvl7pPr marL="0" marR="0" indent="27432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7pPr>
            <a:lvl8pPr marL="0" marR="0" indent="32004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8pPr>
            <a:lvl9pPr marL="0" marR="0" indent="36576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03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4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605" name="13"/>
          <p:cNvSpPr txBox="1"/>
          <p:nvPr/>
        </p:nvSpPr>
        <p:spPr>
          <a:xfrm>
            <a:off x="23434670" y="12662339"/>
            <a:ext cx="609825" cy="100082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10</a:t>
            </a:r>
            <a:endParaRPr dirty="0"/>
          </a:p>
        </p:txBody>
      </p:sp>
      <p:sp>
        <p:nvSpPr>
          <p:cNvPr id="606" name="Освобождение от налогообложения"/>
          <p:cNvSpPr txBox="1"/>
          <p:nvPr/>
        </p:nvSpPr>
        <p:spPr>
          <a:xfrm>
            <a:off x="10996206" y="1417565"/>
            <a:ext cx="12371821" cy="1089442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Электронная доверенность</a:t>
            </a:r>
            <a:endParaRPr dirty="0"/>
          </a:p>
        </p:txBody>
      </p:sp>
      <p:sp>
        <p:nvSpPr>
          <p:cNvPr id="607" name="Прибыль КИК освобождается от налогообложения, если выполняется хотя бы одно из условий:"/>
          <p:cNvSpPr txBox="1"/>
          <p:nvPr/>
        </p:nvSpPr>
        <p:spPr>
          <a:xfrm>
            <a:off x="1765182" y="3464156"/>
            <a:ext cx="20853635" cy="680099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defRPr sz="3100" b="1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18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619" name="Graphic 9" descr="Graphic 9"/>
          <p:cNvPicPr>
            <a:picLocks noChangeAspect="1"/>
          </p:cNvPicPr>
          <p:nvPr/>
        </p:nvPicPr>
        <p:blipFill>
          <a:blip r:embed="rId2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620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grpSp>
        <p:nvGrpSpPr>
          <p:cNvPr id="21" name="Группа">
            <a:extLst>
              <a:ext uri="{FF2B5EF4-FFF2-40B4-BE49-F238E27FC236}">
                <a16:creationId xmlns:a16="http://schemas.microsoft.com/office/drawing/2014/main" id="{B00AFB53-8D49-434A-9C7C-E52B62EECC72}"/>
              </a:ext>
            </a:extLst>
          </p:cNvPr>
          <p:cNvGrpSpPr/>
          <p:nvPr/>
        </p:nvGrpSpPr>
        <p:grpSpPr>
          <a:xfrm>
            <a:off x="1163773" y="7093633"/>
            <a:ext cx="564437" cy="564437"/>
            <a:chOff x="0" y="0"/>
            <a:chExt cx="564436" cy="564436"/>
          </a:xfrm>
        </p:grpSpPr>
        <p:sp>
          <p:nvSpPr>
            <p:cNvPr id="22" name="Кружок">
              <a:extLst>
                <a:ext uri="{FF2B5EF4-FFF2-40B4-BE49-F238E27FC236}">
                  <a16:creationId xmlns:a16="http://schemas.microsoft.com/office/drawing/2014/main" id="{D71D279A-F8CC-46B2-9ADF-5E3A03E804E1}"/>
                </a:ext>
              </a:extLst>
            </p:cNvPr>
            <p:cNvSpPr/>
            <p:nvPr/>
          </p:nvSpPr>
          <p:spPr>
            <a:xfrm>
              <a:off x="0" y="0"/>
              <a:ext cx="564437" cy="564437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1">
                  <a:hueOff val="114395"/>
                  <a:lumOff val="-24975"/>
                </a:schemeClr>
              </a:solidFill>
              <a:prstDash val="solid"/>
              <a:miter lim="400000"/>
            </a:ln>
            <a:effectLst/>
          </p:spPr>
          <p:txBody>
            <a:bodyPr wrap="square" lIns="90487" tIns="90487" rIns="90487" bIns="90487" numCol="1" anchor="ctr">
              <a:noAutofit/>
            </a:bodyPr>
            <a:lstStyle/>
            <a:p>
              <a:endParaRPr/>
            </a:p>
          </p:txBody>
        </p:sp>
        <p:sp>
          <p:nvSpPr>
            <p:cNvPr id="23" name="Кружок">
              <a:extLst>
                <a:ext uri="{FF2B5EF4-FFF2-40B4-BE49-F238E27FC236}">
                  <a16:creationId xmlns:a16="http://schemas.microsoft.com/office/drawing/2014/main" id="{C2518C98-25E9-4518-8152-F596D1FEE17D}"/>
                </a:ext>
              </a:extLst>
            </p:cNvPr>
            <p:cNvSpPr/>
            <p:nvPr/>
          </p:nvSpPr>
          <p:spPr>
            <a:xfrm>
              <a:off x="72407" y="72407"/>
              <a:ext cx="419622" cy="419622"/>
            </a:xfrm>
            <a:prstGeom prst="ellipse">
              <a:avLst/>
            </a:prstGeom>
            <a:solidFill>
              <a:schemeClr val="accent1">
                <a:alpha val="7595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243" tIns="45243" rIns="45243" bIns="45243" numCol="1" anchor="t">
              <a:noAutofit/>
            </a:bodyPr>
            <a:lstStyle/>
            <a:p>
              <a:pPr algn="ctr" defTabSz="914400">
                <a:defRPr sz="2400" b="1">
                  <a:solidFill>
                    <a:srgbClr val="E4E4E4"/>
                  </a:solidFill>
                </a:defRPr>
              </a:pPr>
              <a:endParaRPr/>
            </a:p>
          </p:txBody>
        </p:sp>
        <p:sp>
          <p:nvSpPr>
            <p:cNvPr id="24" name="Кружок">
              <a:extLst>
                <a:ext uri="{FF2B5EF4-FFF2-40B4-BE49-F238E27FC236}">
                  <a16:creationId xmlns:a16="http://schemas.microsoft.com/office/drawing/2014/main" id="{4DD3FD8F-4395-4FF2-8E9D-E29018D59DBA}"/>
                </a:ext>
              </a:extLst>
            </p:cNvPr>
            <p:cNvSpPr/>
            <p:nvPr/>
          </p:nvSpPr>
          <p:spPr>
            <a:xfrm>
              <a:off x="146314" y="146314"/>
              <a:ext cx="271808" cy="27180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hueOff val="114395"/>
                    <a:lumOff val="-24975"/>
                  </a:schemeClr>
                </a:gs>
              </a:gsLst>
              <a:lin ang="16184947" scaled="0"/>
            </a:gradFill>
            <a:ln w="12700" cap="flat">
              <a:noFill/>
              <a:miter lim="400000"/>
            </a:ln>
            <a:effectLst/>
          </p:spPr>
          <p:txBody>
            <a:bodyPr wrap="square" lIns="45243" tIns="45243" rIns="45243" bIns="45243" numCol="1" anchor="t">
              <a:noAutofit/>
            </a:bodyPr>
            <a:lstStyle/>
            <a:p>
              <a:pPr algn="ctr" defTabSz="914400">
                <a:defRPr sz="2400" b="1">
                  <a:solidFill>
                    <a:schemeClr val="accent1"/>
                  </a:solidFill>
                </a:defRPr>
              </a:pPr>
              <a:endParaRPr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8ABD5104-0E5C-49D4-94A5-B2F183398446}"/>
              </a:ext>
            </a:extLst>
          </p:cNvPr>
          <p:cNvSpPr txBox="1"/>
          <p:nvPr/>
        </p:nvSpPr>
        <p:spPr>
          <a:xfrm>
            <a:off x="2088681" y="6761022"/>
            <a:ext cx="21214881" cy="1313180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Доверенность, подтверждающую полномочия представителя налогоплательщика можно будет отправлять в ИФНС </a:t>
            </a:r>
            <a:r>
              <a:rPr kumimoji="0" lang="ru-RU" sz="3600" b="0" i="0" u="none" strike="noStrike" cap="none" spc="0" normalizeH="0" baseline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электронно</a:t>
            </a:r>
            <a:endParaRPr kumimoji="0" lang="ru-RU" sz="3600" b="0" i="0" u="none" strike="noStrike" cap="none" spc="0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grpSp>
        <p:nvGrpSpPr>
          <p:cNvPr id="26" name="Группа">
            <a:extLst>
              <a:ext uri="{FF2B5EF4-FFF2-40B4-BE49-F238E27FC236}">
                <a16:creationId xmlns:a16="http://schemas.microsoft.com/office/drawing/2014/main" id="{1B3A5F9C-FEC1-446C-AFA9-86FE285417A9}"/>
              </a:ext>
            </a:extLst>
          </p:cNvPr>
          <p:cNvGrpSpPr/>
          <p:nvPr/>
        </p:nvGrpSpPr>
        <p:grpSpPr>
          <a:xfrm>
            <a:off x="1147381" y="8591634"/>
            <a:ext cx="564437" cy="564437"/>
            <a:chOff x="0" y="0"/>
            <a:chExt cx="564436" cy="564436"/>
          </a:xfrm>
        </p:grpSpPr>
        <p:sp>
          <p:nvSpPr>
            <p:cNvPr id="27" name="Кружок">
              <a:extLst>
                <a:ext uri="{FF2B5EF4-FFF2-40B4-BE49-F238E27FC236}">
                  <a16:creationId xmlns:a16="http://schemas.microsoft.com/office/drawing/2014/main" id="{24EAD772-4D5E-4C9A-95AD-3C7040FBAD7F}"/>
                </a:ext>
              </a:extLst>
            </p:cNvPr>
            <p:cNvSpPr/>
            <p:nvPr/>
          </p:nvSpPr>
          <p:spPr>
            <a:xfrm>
              <a:off x="0" y="0"/>
              <a:ext cx="564437" cy="564437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1">
                  <a:hueOff val="114395"/>
                  <a:lumOff val="-24975"/>
                </a:schemeClr>
              </a:solidFill>
              <a:prstDash val="solid"/>
              <a:miter lim="400000"/>
            </a:ln>
            <a:effectLst/>
          </p:spPr>
          <p:txBody>
            <a:bodyPr wrap="square" lIns="90487" tIns="90487" rIns="90487" bIns="90487" numCol="1" anchor="ctr">
              <a:noAutofit/>
            </a:bodyPr>
            <a:lstStyle/>
            <a:p>
              <a:endParaRPr/>
            </a:p>
          </p:txBody>
        </p:sp>
        <p:sp>
          <p:nvSpPr>
            <p:cNvPr id="28" name="Кружок">
              <a:extLst>
                <a:ext uri="{FF2B5EF4-FFF2-40B4-BE49-F238E27FC236}">
                  <a16:creationId xmlns:a16="http://schemas.microsoft.com/office/drawing/2014/main" id="{79290FD4-2ABC-4581-A5B9-5603F0014F97}"/>
                </a:ext>
              </a:extLst>
            </p:cNvPr>
            <p:cNvSpPr/>
            <p:nvPr/>
          </p:nvSpPr>
          <p:spPr>
            <a:xfrm>
              <a:off x="72407" y="72407"/>
              <a:ext cx="419622" cy="419622"/>
            </a:xfrm>
            <a:prstGeom prst="ellipse">
              <a:avLst/>
            </a:prstGeom>
            <a:solidFill>
              <a:schemeClr val="accent1">
                <a:alpha val="7595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243" tIns="45243" rIns="45243" bIns="45243" numCol="1" anchor="t">
              <a:noAutofit/>
            </a:bodyPr>
            <a:lstStyle/>
            <a:p>
              <a:pPr algn="ctr" defTabSz="914400">
                <a:defRPr sz="2400" b="1">
                  <a:solidFill>
                    <a:srgbClr val="E4E4E4"/>
                  </a:solidFill>
                </a:defRPr>
              </a:pPr>
              <a:endParaRPr/>
            </a:p>
          </p:txBody>
        </p:sp>
        <p:sp>
          <p:nvSpPr>
            <p:cNvPr id="29" name="Кружок">
              <a:extLst>
                <a:ext uri="{FF2B5EF4-FFF2-40B4-BE49-F238E27FC236}">
                  <a16:creationId xmlns:a16="http://schemas.microsoft.com/office/drawing/2014/main" id="{8234671E-890D-4DB7-BD38-E1EA274E0FC5}"/>
                </a:ext>
              </a:extLst>
            </p:cNvPr>
            <p:cNvSpPr/>
            <p:nvPr/>
          </p:nvSpPr>
          <p:spPr>
            <a:xfrm>
              <a:off x="146314" y="146314"/>
              <a:ext cx="271808" cy="27180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hueOff val="114395"/>
                    <a:lumOff val="-24975"/>
                  </a:schemeClr>
                </a:gs>
              </a:gsLst>
              <a:lin ang="16184947" scaled="0"/>
            </a:gradFill>
            <a:ln w="12700" cap="flat">
              <a:noFill/>
              <a:miter lim="400000"/>
            </a:ln>
            <a:effectLst/>
          </p:spPr>
          <p:txBody>
            <a:bodyPr wrap="square" lIns="45243" tIns="45243" rIns="45243" bIns="45243" numCol="1" anchor="t">
              <a:noAutofit/>
            </a:bodyPr>
            <a:lstStyle/>
            <a:p>
              <a:pPr algn="ctr" defTabSz="914400">
                <a:defRPr sz="2400" b="1">
                  <a:solidFill>
                    <a:schemeClr val="accent1"/>
                  </a:solidFill>
                </a:defRPr>
              </a:pPr>
              <a:endParaRPr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5C0D038-7BFA-4FE6-86DC-84916D2856B2}"/>
              </a:ext>
            </a:extLst>
          </p:cNvPr>
          <p:cNvSpPr txBox="1"/>
          <p:nvPr/>
        </p:nvSpPr>
        <p:spPr>
          <a:xfrm>
            <a:off x="2088681" y="8494261"/>
            <a:ext cx="19760665" cy="759182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Доверенность необходимо направлять в ИФНС в которой налогоплательщик стоит на учете</a:t>
            </a:r>
            <a:endParaRPr kumimoji="0" lang="ru-RU" sz="3600" b="0" i="0" u="none" strike="noStrike" cap="none" spc="0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grpSp>
        <p:nvGrpSpPr>
          <p:cNvPr id="32" name="Группа">
            <a:extLst>
              <a:ext uri="{FF2B5EF4-FFF2-40B4-BE49-F238E27FC236}">
                <a16:creationId xmlns:a16="http://schemas.microsoft.com/office/drawing/2014/main" id="{C1DA24F0-5B46-4898-A77F-3511DCBD90AB}"/>
              </a:ext>
            </a:extLst>
          </p:cNvPr>
          <p:cNvGrpSpPr/>
          <p:nvPr/>
        </p:nvGrpSpPr>
        <p:grpSpPr>
          <a:xfrm>
            <a:off x="1158712" y="10178470"/>
            <a:ext cx="564437" cy="564437"/>
            <a:chOff x="0" y="0"/>
            <a:chExt cx="564436" cy="564436"/>
          </a:xfrm>
        </p:grpSpPr>
        <p:sp>
          <p:nvSpPr>
            <p:cNvPr id="33" name="Кружок">
              <a:extLst>
                <a:ext uri="{FF2B5EF4-FFF2-40B4-BE49-F238E27FC236}">
                  <a16:creationId xmlns:a16="http://schemas.microsoft.com/office/drawing/2014/main" id="{F7C90A61-E2CB-4B8F-8C4B-BF50DE370BF0}"/>
                </a:ext>
              </a:extLst>
            </p:cNvPr>
            <p:cNvSpPr/>
            <p:nvPr/>
          </p:nvSpPr>
          <p:spPr>
            <a:xfrm>
              <a:off x="0" y="0"/>
              <a:ext cx="564437" cy="564437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1">
                  <a:hueOff val="114395"/>
                  <a:lumOff val="-24975"/>
                </a:schemeClr>
              </a:solidFill>
              <a:prstDash val="solid"/>
              <a:miter lim="400000"/>
            </a:ln>
            <a:effectLst/>
          </p:spPr>
          <p:txBody>
            <a:bodyPr wrap="square" lIns="90487" tIns="90487" rIns="90487" bIns="90487" numCol="1" anchor="ctr">
              <a:noAutofit/>
            </a:bodyPr>
            <a:lstStyle/>
            <a:p>
              <a:endParaRPr/>
            </a:p>
          </p:txBody>
        </p:sp>
        <p:sp>
          <p:nvSpPr>
            <p:cNvPr id="34" name="Кружок">
              <a:extLst>
                <a:ext uri="{FF2B5EF4-FFF2-40B4-BE49-F238E27FC236}">
                  <a16:creationId xmlns:a16="http://schemas.microsoft.com/office/drawing/2014/main" id="{8E714861-05D0-4214-A8F2-7AB97EBE3DB9}"/>
                </a:ext>
              </a:extLst>
            </p:cNvPr>
            <p:cNvSpPr/>
            <p:nvPr/>
          </p:nvSpPr>
          <p:spPr>
            <a:xfrm>
              <a:off x="72407" y="72407"/>
              <a:ext cx="419622" cy="419622"/>
            </a:xfrm>
            <a:prstGeom prst="ellipse">
              <a:avLst/>
            </a:prstGeom>
            <a:solidFill>
              <a:schemeClr val="accent1">
                <a:alpha val="7595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243" tIns="45243" rIns="45243" bIns="45243" numCol="1" anchor="t">
              <a:noAutofit/>
            </a:bodyPr>
            <a:lstStyle/>
            <a:p>
              <a:pPr algn="ctr" defTabSz="914400">
                <a:defRPr sz="2400" b="1">
                  <a:solidFill>
                    <a:srgbClr val="E4E4E4"/>
                  </a:solidFill>
                </a:defRPr>
              </a:pPr>
              <a:endParaRPr/>
            </a:p>
          </p:txBody>
        </p:sp>
        <p:sp>
          <p:nvSpPr>
            <p:cNvPr id="35" name="Кружок">
              <a:extLst>
                <a:ext uri="{FF2B5EF4-FFF2-40B4-BE49-F238E27FC236}">
                  <a16:creationId xmlns:a16="http://schemas.microsoft.com/office/drawing/2014/main" id="{D72EE1F5-9491-48BA-95CD-773B13A6BBE9}"/>
                </a:ext>
              </a:extLst>
            </p:cNvPr>
            <p:cNvSpPr/>
            <p:nvPr/>
          </p:nvSpPr>
          <p:spPr>
            <a:xfrm>
              <a:off x="146314" y="146314"/>
              <a:ext cx="271808" cy="27180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hueOff val="114395"/>
                    <a:lumOff val="-24975"/>
                  </a:schemeClr>
                </a:gs>
              </a:gsLst>
              <a:lin ang="16184947" scaled="0"/>
            </a:gradFill>
            <a:ln w="12700" cap="flat">
              <a:noFill/>
              <a:miter lim="400000"/>
            </a:ln>
            <a:effectLst/>
          </p:spPr>
          <p:txBody>
            <a:bodyPr wrap="square" lIns="45243" tIns="45243" rIns="45243" bIns="45243" numCol="1" anchor="t">
              <a:noAutofit/>
            </a:bodyPr>
            <a:lstStyle/>
            <a:p>
              <a:pPr algn="ctr" defTabSz="914400">
                <a:defRPr sz="2400" b="1">
                  <a:solidFill>
                    <a:schemeClr val="accent1"/>
                  </a:solidFill>
                </a:defRPr>
              </a:pPr>
              <a:endParaRPr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9FD1401E-9E11-44B8-BE6F-CA9D9F23187E}"/>
              </a:ext>
            </a:extLst>
          </p:cNvPr>
          <p:cNvSpPr txBox="1"/>
          <p:nvPr/>
        </p:nvSpPr>
        <p:spPr>
          <a:xfrm>
            <a:off x="2088681" y="9804098"/>
            <a:ext cx="17585356" cy="1313180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Возможно оформить доверенность в отношении нескольких налоговых органов. Для этого необходимо указать несколько кодов ИФНС</a:t>
            </a:r>
          </a:p>
        </p:txBody>
      </p:sp>
      <p:grpSp>
        <p:nvGrpSpPr>
          <p:cNvPr id="38" name="Группа">
            <a:extLst>
              <a:ext uri="{FF2B5EF4-FFF2-40B4-BE49-F238E27FC236}">
                <a16:creationId xmlns:a16="http://schemas.microsoft.com/office/drawing/2014/main" id="{D6436EB1-B6FF-4390-B378-84995515CA34}"/>
              </a:ext>
            </a:extLst>
          </p:cNvPr>
          <p:cNvGrpSpPr/>
          <p:nvPr/>
        </p:nvGrpSpPr>
        <p:grpSpPr>
          <a:xfrm>
            <a:off x="1147382" y="11822786"/>
            <a:ext cx="564437" cy="564437"/>
            <a:chOff x="0" y="0"/>
            <a:chExt cx="564436" cy="564436"/>
          </a:xfrm>
        </p:grpSpPr>
        <p:sp>
          <p:nvSpPr>
            <p:cNvPr id="39" name="Кружок">
              <a:extLst>
                <a:ext uri="{FF2B5EF4-FFF2-40B4-BE49-F238E27FC236}">
                  <a16:creationId xmlns:a16="http://schemas.microsoft.com/office/drawing/2014/main" id="{1185615A-F9EF-46D4-9A6D-5F97A594AF3E}"/>
                </a:ext>
              </a:extLst>
            </p:cNvPr>
            <p:cNvSpPr/>
            <p:nvPr/>
          </p:nvSpPr>
          <p:spPr>
            <a:xfrm>
              <a:off x="0" y="0"/>
              <a:ext cx="564437" cy="564437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chemeClr val="accent1">
                  <a:hueOff val="114395"/>
                  <a:lumOff val="-24975"/>
                </a:schemeClr>
              </a:solidFill>
              <a:prstDash val="solid"/>
              <a:miter lim="400000"/>
            </a:ln>
            <a:effectLst/>
          </p:spPr>
          <p:txBody>
            <a:bodyPr wrap="square" lIns="90487" tIns="90487" rIns="90487" bIns="90487" numCol="1" anchor="ctr">
              <a:noAutofit/>
            </a:bodyPr>
            <a:lstStyle/>
            <a:p>
              <a:endParaRPr/>
            </a:p>
          </p:txBody>
        </p:sp>
        <p:sp>
          <p:nvSpPr>
            <p:cNvPr id="40" name="Кружок">
              <a:extLst>
                <a:ext uri="{FF2B5EF4-FFF2-40B4-BE49-F238E27FC236}">
                  <a16:creationId xmlns:a16="http://schemas.microsoft.com/office/drawing/2014/main" id="{CA218B89-55FC-4A96-8D37-213CB5C83258}"/>
                </a:ext>
              </a:extLst>
            </p:cNvPr>
            <p:cNvSpPr/>
            <p:nvPr/>
          </p:nvSpPr>
          <p:spPr>
            <a:xfrm>
              <a:off x="72407" y="72407"/>
              <a:ext cx="419622" cy="419622"/>
            </a:xfrm>
            <a:prstGeom prst="ellipse">
              <a:avLst/>
            </a:prstGeom>
            <a:solidFill>
              <a:schemeClr val="accent1">
                <a:alpha val="75959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243" tIns="45243" rIns="45243" bIns="45243" numCol="1" anchor="t">
              <a:noAutofit/>
            </a:bodyPr>
            <a:lstStyle/>
            <a:p>
              <a:pPr algn="ctr" defTabSz="914400">
                <a:defRPr sz="2400" b="1">
                  <a:solidFill>
                    <a:srgbClr val="E4E4E4"/>
                  </a:solidFill>
                </a:defRPr>
              </a:pPr>
              <a:endParaRPr/>
            </a:p>
          </p:txBody>
        </p:sp>
        <p:sp>
          <p:nvSpPr>
            <p:cNvPr id="41" name="Кружок">
              <a:extLst>
                <a:ext uri="{FF2B5EF4-FFF2-40B4-BE49-F238E27FC236}">
                  <a16:creationId xmlns:a16="http://schemas.microsoft.com/office/drawing/2014/main" id="{5DC06687-C08E-4653-ADB5-EBA8C584C055}"/>
                </a:ext>
              </a:extLst>
            </p:cNvPr>
            <p:cNvSpPr/>
            <p:nvPr/>
          </p:nvSpPr>
          <p:spPr>
            <a:xfrm>
              <a:off x="146314" y="146314"/>
              <a:ext cx="271808" cy="271808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hueOff val="114395"/>
                    <a:lumOff val="-24975"/>
                  </a:schemeClr>
                </a:gs>
              </a:gsLst>
              <a:lin ang="16184947" scaled="0"/>
            </a:gradFill>
            <a:ln w="12700" cap="flat">
              <a:noFill/>
              <a:miter lim="400000"/>
            </a:ln>
            <a:effectLst/>
          </p:spPr>
          <p:txBody>
            <a:bodyPr wrap="square" lIns="45243" tIns="45243" rIns="45243" bIns="45243" numCol="1" anchor="t">
              <a:noAutofit/>
            </a:bodyPr>
            <a:lstStyle/>
            <a:p>
              <a:pPr algn="ctr" defTabSz="914400">
                <a:defRPr sz="2400" b="1">
                  <a:solidFill>
                    <a:schemeClr val="accent1"/>
                  </a:solidFill>
                </a:defRPr>
              </a:pPr>
              <a:endParaRPr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83CE201E-448B-4446-84FE-F2D4BFECEC8B}"/>
              </a:ext>
            </a:extLst>
          </p:cNvPr>
          <p:cNvSpPr txBox="1"/>
          <p:nvPr/>
        </p:nvSpPr>
        <p:spPr>
          <a:xfrm>
            <a:off x="2088681" y="11514081"/>
            <a:ext cx="19520033" cy="1313180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Доверенность должна быть направлена в налоговый орган до начала электронного документооборота с представителем</a:t>
            </a:r>
          </a:p>
        </p:txBody>
      </p:sp>
      <p:sp>
        <p:nvSpPr>
          <p:cNvPr id="43" name="Иные особенности расчета прибыли КИК">
            <a:extLst>
              <a:ext uri="{FF2B5EF4-FFF2-40B4-BE49-F238E27FC236}">
                <a16:creationId xmlns:a16="http://schemas.microsoft.com/office/drawing/2014/main" id="{B571A881-D3B0-4218-9C07-57B505391805}"/>
              </a:ext>
            </a:extLst>
          </p:cNvPr>
          <p:cNvSpPr/>
          <p:nvPr/>
        </p:nvSpPr>
        <p:spPr>
          <a:xfrm>
            <a:off x="727697" y="3338449"/>
            <a:ext cx="23156630" cy="293056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5D5"/>
              </a:gs>
              <a:gs pos="100000">
                <a:srgbClr val="FFFFFF"/>
              </a:gs>
            </a:gsLst>
            <a:lin ang="2069475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</a:ext>
          </a:extLst>
        </p:spPr>
        <p:txBody>
          <a:bodyPr lIns="45243" tIns="45243" rIns="45243" bIns="45243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1pPr>
            <a:lvl2pPr marL="0" marR="0" indent="4572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2pPr>
            <a:lvl3pPr marL="0" marR="0" indent="9144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3pPr>
            <a:lvl4pPr marL="0" marR="0" indent="13716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4pPr>
            <a:lvl5pPr marL="0" marR="0" indent="18288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5pPr>
            <a:lvl6pPr marL="0" marR="0" indent="22860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6pPr>
            <a:lvl7pPr marL="0" marR="0" indent="27432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7pPr>
            <a:lvl8pPr marL="0" marR="0" indent="32004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8pPr>
            <a:lvl9pPr marL="0" marR="0" indent="36576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9pPr>
          </a:lstStyle>
          <a:p>
            <a:pPr marL="0" marR="0" indent="0" algn="just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Приказ ФНС от 30.04.2021 № ЕД-7-26/445</a:t>
            </a:r>
            <a:r>
              <a:rPr kumimoji="0" lang="en-US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@ </a:t>
            </a:r>
            <a:r>
              <a:rPr kumimoji="0" lang="ru-RU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«Об утверждении формата доверенности, подтверждающей полномочия представителя налогоплательщика (плательщика сбора, плательщика страховых взносов, налогового агента) в отношениях, регулируемых законодательством о налогах и сборах, в электронной форме и порядка её направления по телекоммуникационным каналам связи»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4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605" name="13"/>
          <p:cNvSpPr txBox="1"/>
          <p:nvPr/>
        </p:nvSpPr>
        <p:spPr>
          <a:xfrm>
            <a:off x="23434670" y="12662339"/>
            <a:ext cx="609825" cy="1000828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11</a:t>
            </a:r>
            <a:endParaRPr dirty="0"/>
          </a:p>
        </p:txBody>
      </p:sp>
      <p:sp>
        <p:nvSpPr>
          <p:cNvPr id="606" name="Освобождение от налогообложения"/>
          <p:cNvSpPr txBox="1"/>
          <p:nvPr/>
        </p:nvSpPr>
        <p:spPr>
          <a:xfrm>
            <a:off x="8286244" y="1417565"/>
            <a:ext cx="15081783" cy="1089442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Обезличенные электронные подписи</a:t>
            </a:r>
            <a:endParaRPr dirty="0"/>
          </a:p>
        </p:txBody>
      </p:sp>
      <p:sp>
        <p:nvSpPr>
          <p:cNvPr id="607" name="Прибыль КИК освобождается от налогообложения, если выполняется хотя бы одно из условий:"/>
          <p:cNvSpPr txBox="1"/>
          <p:nvPr/>
        </p:nvSpPr>
        <p:spPr>
          <a:xfrm>
            <a:off x="1765182" y="3464156"/>
            <a:ext cx="20853635" cy="680099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defRPr sz="3100" b="1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618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619" name="Graphic 9" descr="Graphic 9"/>
          <p:cNvPicPr>
            <a:picLocks noChangeAspect="1"/>
          </p:cNvPicPr>
          <p:nvPr/>
        </p:nvPicPr>
        <p:blipFill>
          <a:blip r:embed="rId2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620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5A86D97-6685-415F-AA1E-0EE4F496D283}"/>
              </a:ext>
            </a:extLst>
          </p:cNvPr>
          <p:cNvGrpSpPr/>
          <p:nvPr/>
        </p:nvGrpSpPr>
        <p:grpSpPr>
          <a:xfrm>
            <a:off x="1468796" y="3840520"/>
            <a:ext cx="13938439" cy="2337137"/>
            <a:chOff x="1468796" y="3840520"/>
            <a:chExt cx="14512974" cy="1438683"/>
          </a:xfrm>
        </p:grpSpPr>
        <p:sp>
          <p:nvSpPr>
            <p:cNvPr id="42" name="Сквиркл">
              <a:extLst>
                <a:ext uri="{FF2B5EF4-FFF2-40B4-BE49-F238E27FC236}">
                  <a16:creationId xmlns:a16="http://schemas.microsoft.com/office/drawing/2014/main" id="{0A0002AB-8900-4523-9AEC-3287944B33AD}"/>
                </a:ext>
              </a:extLst>
            </p:cNvPr>
            <p:cNvSpPr/>
            <p:nvPr/>
          </p:nvSpPr>
          <p:spPr>
            <a:xfrm>
              <a:off x="1468796" y="3840520"/>
              <a:ext cx="14512974" cy="1438683"/>
            </a:xfrm>
            <a:prstGeom prst="roundRect">
              <a:avLst>
                <a:gd name="adj" fmla="val 50000"/>
              </a:avLst>
            </a:prstGeom>
            <a:solidFill>
              <a:srgbClr val="D6D5D5">
                <a:alpha val="92809"/>
              </a:srgbClr>
            </a:solidFill>
            <a:ln w="12700">
              <a:miter lim="400000"/>
            </a:ln>
          </p:spPr>
          <p:txBody>
            <a:bodyPr lIns="90487" tIns="90487" rIns="90487" bIns="90487" anchor="ctr"/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1pPr>
              <a:lvl2pPr marL="0" marR="0" indent="4572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2pPr>
              <a:lvl3pPr marL="0" marR="0" indent="9144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3pPr>
              <a:lvl4pPr marL="0" marR="0" indent="13716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4pPr>
              <a:lvl5pPr marL="0" marR="0" indent="18288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5pPr>
              <a:lvl6pPr marL="0" marR="0" indent="22860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6pPr>
              <a:lvl7pPr marL="0" marR="0" indent="27432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7pPr>
              <a:lvl8pPr marL="0" marR="0" indent="32004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8pPr>
              <a:lvl9pPr marL="0" marR="0" indent="36576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9pPr>
            </a:lstStyle>
            <a:p>
              <a:endParaRPr/>
            </a:p>
          </p:txBody>
        </p:sp>
        <p:sp>
          <p:nvSpPr>
            <p:cNvPr id="43" name="1.">
              <a:extLst>
                <a:ext uri="{FF2B5EF4-FFF2-40B4-BE49-F238E27FC236}">
                  <a16:creationId xmlns:a16="http://schemas.microsoft.com/office/drawing/2014/main" id="{DC6C5179-ECD1-4B4F-BCD6-B3AF0FF8C5A1}"/>
                </a:ext>
              </a:extLst>
            </p:cNvPr>
            <p:cNvSpPr/>
            <p:nvPr/>
          </p:nvSpPr>
          <p:spPr>
            <a:xfrm>
              <a:off x="1703202" y="4002119"/>
              <a:ext cx="5685467" cy="11154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29292"/>
                </a:gs>
                <a:gs pos="100000">
                  <a:srgbClr val="D6D5D5"/>
                </a:gs>
              </a:gsLst>
              <a:lin ang="20694750"/>
            </a:gradFill>
            <a:ln w="254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  </a:ext>
            </a:extLst>
          </p:spPr>
          <p:txBody>
            <a:bodyPr lIns="45243" tIns="45243" rIns="45243" bIns="45243" anchor="ctr"/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1pPr>
              <a:lvl2pPr marL="0" marR="0" indent="4572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2pPr>
              <a:lvl3pPr marL="0" marR="0" indent="9144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3pPr>
              <a:lvl4pPr marL="0" marR="0" indent="13716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4pPr>
              <a:lvl5pPr marL="0" marR="0" indent="18288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5pPr>
              <a:lvl6pPr marL="0" marR="0" indent="22860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6pPr>
              <a:lvl7pPr marL="0" marR="0" indent="27432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7pPr>
              <a:lvl8pPr marL="0" marR="0" indent="32004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8pPr>
              <a:lvl9pPr marL="0" marR="0" indent="36576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9pPr>
            </a:lstStyle>
            <a:p>
              <a:pPr defTabSz="914400">
                <a:defRPr b="1">
                  <a:solidFill>
                    <a:schemeClr val="accent1">
                      <a:hueOff val="114395"/>
                      <a:lumOff val="-24975"/>
                    </a:schemeClr>
                  </a:solidFill>
                </a:defRPr>
              </a:pPr>
              <a:r>
                <a:rPr dirty="0"/>
                <a:t> </a:t>
              </a:r>
              <a:r>
                <a:rPr sz="4200" dirty="0"/>
                <a:t>    1.</a:t>
              </a:r>
            </a:p>
          </p:txBody>
        </p:sp>
        <p:sp>
          <p:nvSpPr>
            <p:cNvPr id="44" name="Контролирующее лицо ИО">
              <a:extLst>
                <a:ext uri="{FF2B5EF4-FFF2-40B4-BE49-F238E27FC236}">
                  <a16:creationId xmlns:a16="http://schemas.microsoft.com/office/drawing/2014/main" id="{F3749144-545C-4453-86D5-62EF5E8C8B9A}"/>
                </a:ext>
              </a:extLst>
            </p:cNvPr>
            <p:cNvSpPr/>
            <p:nvPr/>
          </p:nvSpPr>
          <p:spPr>
            <a:xfrm>
              <a:off x="3317005" y="4002119"/>
              <a:ext cx="12478648" cy="11154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Off val="-13575"/>
                  </a:schemeClr>
                </a:gs>
                <a:gs pos="100000">
                  <a:schemeClr val="accent1">
                    <a:hueOff val="114395"/>
                    <a:lumOff val="-24975"/>
                  </a:schemeClr>
                </a:gs>
              </a:gsLst>
              <a:lin ang="14400000"/>
            </a:gradFill>
            <a:ln w="254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  </a:ext>
            </a:extLst>
          </p:spPr>
          <p:txBody>
            <a:bodyPr lIns="45243" tIns="45243" rIns="45243" bIns="45243" anchor="ctr"/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1pPr>
              <a:lvl2pPr marL="0" marR="0" indent="4572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2pPr>
              <a:lvl3pPr marL="0" marR="0" indent="9144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3pPr>
              <a:lvl4pPr marL="0" marR="0" indent="13716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4pPr>
              <a:lvl5pPr marL="0" marR="0" indent="18288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5pPr>
              <a:lvl6pPr marL="0" marR="0" indent="22860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6pPr>
              <a:lvl7pPr marL="0" marR="0" indent="27432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7pPr>
              <a:lvl8pPr marL="0" marR="0" indent="32004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8pPr>
              <a:lvl9pPr marL="0" marR="0" indent="36576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9pPr>
            </a:lstStyle>
            <a:p>
              <a:r>
                <a:rPr lang="ru-RU" dirty="0">
                  <a:solidFill>
                    <a:schemeClr val="bg1"/>
                  </a:solidFill>
                </a:rPr>
                <a:t>При взаимодействии с ЕГАИС можно будет использовать ЭП генерального директора или сотрудника компании (физического лица).</a:t>
              </a:r>
              <a:endParaRPr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47C2780C-EBAD-40D3-B22F-10558024D431}"/>
              </a:ext>
            </a:extLst>
          </p:cNvPr>
          <p:cNvGrpSpPr/>
          <p:nvPr/>
        </p:nvGrpSpPr>
        <p:grpSpPr>
          <a:xfrm>
            <a:off x="1468795" y="6614739"/>
            <a:ext cx="14043637" cy="2337137"/>
            <a:chOff x="1468796" y="3840520"/>
            <a:chExt cx="14512974" cy="1438683"/>
          </a:xfrm>
        </p:grpSpPr>
        <p:sp>
          <p:nvSpPr>
            <p:cNvPr id="47" name="Сквиркл">
              <a:extLst>
                <a:ext uri="{FF2B5EF4-FFF2-40B4-BE49-F238E27FC236}">
                  <a16:creationId xmlns:a16="http://schemas.microsoft.com/office/drawing/2014/main" id="{53D48C9E-94AB-4B7B-8123-0A0BA679C0A9}"/>
                </a:ext>
              </a:extLst>
            </p:cNvPr>
            <p:cNvSpPr/>
            <p:nvPr/>
          </p:nvSpPr>
          <p:spPr>
            <a:xfrm>
              <a:off x="1468796" y="3840520"/>
              <a:ext cx="14512974" cy="1438683"/>
            </a:xfrm>
            <a:prstGeom prst="roundRect">
              <a:avLst>
                <a:gd name="adj" fmla="val 50000"/>
              </a:avLst>
            </a:prstGeom>
            <a:solidFill>
              <a:srgbClr val="D6D5D5">
                <a:alpha val="92809"/>
              </a:srgbClr>
            </a:solidFill>
            <a:ln w="12700">
              <a:miter lim="400000"/>
            </a:ln>
          </p:spPr>
          <p:txBody>
            <a:bodyPr lIns="90487" tIns="90487" rIns="90487" bIns="90487" anchor="ctr"/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1pPr>
              <a:lvl2pPr marL="0" marR="0" indent="4572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2pPr>
              <a:lvl3pPr marL="0" marR="0" indent="9144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3pPr>
              <a:lvl4pPr marL="0" marR="0" indent="13716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4pPr>
              <a:lvl5pPr marL="0" marR="0" indent="18288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5pPr>
              <a:lvl6pPr marL="0" marR="0" indent="22860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6pPr>
              <a:lvl7pPr marL="0" marR="0" indent="27432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7pPr>
              <a:lvl8pPr marL="0" marR="0" indent="32004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8pPr>
              <a:lvl9pPr marL="0" marR="0" indent="36576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9pPr>
            </a:lstStyle>
            <a:p>
              <a:endParaRPr/>
            </a:p>
          </p:txBody>
        </p:sp>
        <p:sp>
          <p:nvSpPr>
            <p:cNvPr id="48" name="1.">
              <a:extLst>
                <a:ext uri="{FF2B5EF4-FFF2-40B4-BE49-F238E27FC236}">
                  <a16:creationId xmlns:a16="http://schemas.microsoft.com/office/drawing/2014/main" id="{05A299AE-E7CA-428D-89FB-8BA821632BD9}"/>
                </a:ext>
              </a:extLst>
            </p:cNvPr>
            <p:cNvSpPr/>
            <p:nvPr/>
          </p:nvSpPr>
          <p:spPr>
            <a:xfrm>
              <a:off x="1703202" y="4002119"/>
              <a:ext cx="5685467" cy="11154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29292"/>
                </a:gs>
                <a:gs pos="100000">
                  <a:srgbClr val="D6D5D5"/>
                </a:gs>
              </a:gsLst>
              <a:lin ang="20694750"/>
            </a:gradFill>
            <a:ln w="254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  </a:ext>
            </a:extLst>
          </p:spPr>
          <p:txBody>
            <a:bodyPr lIns="45243" tIns="45243" rIns="45243" bIns="45243" anchor="ctr"/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1pPr>
              <a:lvl2pPr marL="0" marR="0" indent="4572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2pPr>
              <a:lvl3pPr marL="0" marR="0" indent="9144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3pPr>
              <a:lvl4pPr marL="0" marR="0" indent="13716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4pPr>
              <a:lvl5pPr marL="0" marR="0" indent="18288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5pPr>
              <a:lvl6pPr marL="0" marR="0" indent="22860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6pPr>
              <a:lvl7pPr marL="0" marR="0" indent="27432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7pPr>
              <a:lvl8pPr marL="0" marR="0" indent="32004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8pPr>
              <a:lvl9pPr marL="0" marR="0" indent="36576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9pPr>
            </a:lstStyle>
            <a:p>
              <a:pPr defTabSz="914400">
                <a:defRPr b="1">
                  <a:solidFill>
                    <a:schemeClr val="accent1">
                      <a:hueOff val="114395"/>
                      <a:lumOff val="-24975"/>
                    </a:schemeClr>
                  </a:solidFill>
                </a:defRPr>
              </a:pPr>
              <a:r>
                <a:rPr dirty="0"/>
                <a:t> </a:t>
              </a:r>
              <a:r>
                <a:rPr sz="4200" dirty="0"/>
                <a:t>    </a:t>
              </a:r>
              <a:r>
                <a:rPr lang="ru-RU" sz="4200" dirty="0"/>
                <a:t>2</a:t>
              </a:r>
              <a:r>
                <a:rPr sz="4200" dirty="0"/>
                <a:t>.</a:t>
              </a:r>
            </a:p>
          </p:txBody>
        </p:sp>
        <p:sp>
          <p:nvSpPr>
            <p:cNvPr id="49" name="Контролирующее лицо ИО">
              <a:extLst>
                <a:ext uri="{FF2B5EF4-FFF2-40B4-BE49-F238E27FC236}">
                  <a16:creationId xmlns:a16="http://schemas.microsoft.com/office/drawing/2014/main" id="{3F81FAAD-2386-435D-B7DC-788582CB69DF}"/>
                </a:ext>
              </a:extLst>
            </p:cNvPr>
            <p:cNvSpPr/>
            <p:nvPr/>
          </p:nvSpPr>
          <p:spPr>
            <a:xfrm>
              <a:off x="3317005" y="4002119"/>
              <a:ext cx="12478649" cy="11154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Off val="-13575"/>
                  </a:schemeClr>
                </a:gs>
                <a:gs pos="100000">
                  <a:schemeClr val="accent1">
                    <a:hueOff val="114395"/>
                    <a:lumOff val="-24975"/>
                  </a:schemeClr>
                </a:gs>
              </a:gsLst>
              <a:lin ang="14400000"/>
            </a:gradFill>
            <a:ln w="254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  </a:ext>
            </a:extLst>
          </p:spPr>
          <p:txBody>
            <a:bodyPr lIns="45243" tIns="45243" rIns="45243" bIns="45243" anchor="ctr"/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1pPr>
              <a:lvl2pPr marL="0" marR="0" indent="4572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2pPr>
              <a:lvl3pPr marL="0" marR="0" indent="9144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3pPr>
              <a:lvl4pPr marL="0" marR="0" indent="13716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4pPr>
              <a:lvl5pPr marL="0" marR="0" indent="18288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5pPr>
              <a:lvl6pPr marL="0" marR="0" indent="22860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6pPr>
              <a:lvl7pPr marL="0" marR="0" indent="27432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7pPr>
              <a:lvl8pPr marL="0" marR="0" indent="32004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8pPr>
              <a:lvl9pPr marL="0" marR="0" indent="36576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9pPr>
            </a:lstStyle>
            <a:p>
              <a:endParaRPr lang="ru-RU" dirty="0">
                <a:solidFill>
                  <a:schemeClr val="bg1"/>
                </a:solidFill>
              </a:endParaRPr>
            </a:p>
            <a:p>
              <a:r>
                <a:rPr lang="ru-RU" dirty="0">
                  <a:solidFill>
                    <a:schemeClr val="bg1"/>
                  </a:solidFill>
                </a:rPr>
                <a:t>Во втором случае необходимо будет заранее представить доверенность в РАР за подписью генерального директора.</a:t>
              </a:r>
            </a:p>
            <a:p>
              <a:endParaRPr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FD1B9289-725C-4B93-B808-CC51EA7C7057}"/>
              </a:ext>
            </a:extLst>
          </p:cNvPr>
          <p:cNvGrpSpPr/>
          <p:nvPr/>
        </p:nvGrpSpPr>
        <p:grpSpPr>
          <a:xfrm>
            <a:off x="1468796" y="9661541"/>
            <a:ext cx="13938439" cy="2337137"/>
            <a:chOff x="1468796" y="3840520"/>
            <a:chExt cx="14512974" cy="1438683"/>
          </a:xfrm>
        </p:grpSpPr>
        <p:sp>
          <p:nvSpPr>
            <p:cNvPr id="52" name="Сквиркл">
              <a:extLst>
                <a:ext uri="{FF2B5EF4-FFF2-40B4-BE49-F238E27FC236}">
                  <a16:creationId xmlns:a16="http://schemas.microsoft.com/office/drawing/2014/main" id="{53872DB6-CC5C-4FCD-9FA6-7EE119ED77F7}"/>
                </a:ext>
              </a:extLst>
            </p:cNvPr>
            <p:cNvSpPr/>
            <p:nvPr/>
          </p:nvSpPr>
          <p:spPr>
            <a:xfrm>
              <a:off x="1468796" y="3840520"/>
              <a:ext cx="14512974" cy="1438683"/>
            </a:xfrm>
            <a:prstGeom prst="roundRect">
              <a:avLst>
                <a:gd name="adj" fmla="val 50000"/>
              </a:avLst>
            </a:prstGeom>
            <a:solidFill>
              <a:srgbClr val="D6D5D5">
                <a:alpha val="92809"/>
              </a:srgbClr>
            </a:solidFill>
            <a:ln w="12700">
              <a:miter lim="400000"/>
            </a:ln>
          </p:spPr>
          <p:txBody>
            <a:bodyPr lIns="90487" tIns="90487" rIns="90487" bIns="90487" anchor="ctr"/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1pPr>
              <a:lvl2pPr marL="0" marR="0" indent="4572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2pPr>
              <a:lvl3pPr marL="0" marR="0" indent="9144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3pPr>
              <a:lvl4pPr marL="0" marR="0" indent="13716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4pPr>
              <a:lvl5pPr marL="0" marR="0" indent="18288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5pPr>
              <a:lvl6pPr marL="0" marR="0" indent="22860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6pPr>
              <a:lvl7pPr marL="0" marR="0" indent="27432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7pPr>
              <a:lvl8pPr marL="0" marR="0" indent="32004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8pPr>
              <a:lvl9pPr marL="0" marR="0" indent="36576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9pPr>
            </a:lstStyle>
            <a:p>
              <a:endParaRPr/>
            </a:p>
          </p:txBody>
        </p:sp>
        <p:sp>
          <p:nvSpPr>
            <p:cNvPr id="53" name="1.">
              <a:extLst>
                <a:ext uri="{FF2B5EF4-FFF2-40B4-BE49-F238E27FC236}">
                  <a16:creationId xmlns:a16="http://schemas.microsoft.com/office/drawing/2014/main" id="{FD5A0899-A2BF-4437-9EAC-D2C703CEC069}"/>
                </a:ext>
              </a:extLst>
            </p:cNvPr>
            <p:cNvSpPr/>
            <p:nvPr/>
          </p:nvSpPr>
          <p:spPr>
            <a:xfrm>
              <a:off x="1703202" y="4002119"/>
              <a:ext cx="5685467" cy="11154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29292"/>
                </a:gs>
                <a:gs pos="100000">
                  <a:srgbClr val="D6D5D5"/>
                </a:gs>
              </a:gsLst>
              <a:lin ang="20694750"/>
            </a:gradFill>
            <a:ln w="254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  </a:ext>
            </a:extLst>
          </p:spPr>
          <p:txBody>
            <a:bodyPr lIns="45243" tIns="45243" rIns="45243" bIns="45243" anchor="ctr"/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1pPr>
              <a:lvl2pPr marL="0" marR="0" indent="4572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2pPr>
              <a:lvl3pPr marL="0" marR="0" indent="9144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3pPr>
              <a:lvl4pPr marL="0" marR="0" indent="13716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4pPr>
              <a:lvl5pPr marL="0" marR="0" indent="18288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5pPr>
              <a:lvl6pPr marL="0" marR="0" indent="22860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6pPr>
              <a:lvl7pPr marL="0" marR="0" indent="27432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7pPr>
              <a:lvl8pPr marL="0" marR="0" indent="32004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8pPr>
              <a:lvl9pPr marL="0" marR="0" indent="36576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9pPr>
            </a:lstStyle>
            <a:p>
              <a:pPr defTabSz="914400">
                <a:defRPr b="1">
                  <a:solidFill>
                    <a:schemeClr val="accent1">
                      <a:hueOff val="114395"/>
                      <a:lumOff val="-24975"/>
                    </a:schemeClr>
                  </a:solidFill>
                </a:defRPr>
              </a:pPr>
              <a:r>
                <a:rPr dirty="0"/>
                <a:t> </a:t>
              </a:r>
              <a:r>
                <a:rPr sz="4200" dirty="0"/>
                <a:t>    </a:t>
              </a:r>
              <a:r>
                <a:rPr lang="ru-RU" sz="4200" dirty="0"/>
                <a:t>3</a:t>
              </a:r>
              <a:r>
                <a:rPr sz="4200" dirty="0"/>
                <a:t>.</a:t>
              </a:r>
            </a:p>
          </p:txBody>
        </p:sp>
        <p:sp>
          <p:nvSpPr>
            <p:cNvPr id="54" name="Контролирующее лицо ИО">
              <a:extLst>
                <a:ext uri="{FF2B5EF4-FFF2-40B4-BE49-F238E27FC236}">
                  <a16:creationId xmlns:a16="http://schemas.microsoft.com/office/drawing/2014/main" id="{443E7017-2F5E-4B22-BA81-E9320DF19FF8}"/>
                </a:ext>
              </a:extLst>
            </p:cNvPr>
            <p:cNvSpPr/>
            <p:nvPr/>
          </p:nvSpPr>
          <p:spPr>
            <a:xfrm>
              <a:off x="3317005" y="4002119"/>
              <a:ext cx="12478648" cy="11154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Off val="-13575"/>
                  </a:schemeClr>
                </a:gs>
                <a:gs pos="100000">
                  <a:schemeClr val="accent1">
                    <a:hueOff val="114395"/>
                    <a:lumOff val="-24975"/>
                  </a:schemeClr>
                </a:gs>
              </a:gsLst>
              <a:lin ang="14400000"/>
            </a:gradFill>
            <a:ln w="254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  </a:ext>
            </a:extLst>
          </p:spPr>
          <p:txBody>
            <a:bodyPr lIns="45243" tIns="45243" rIns="45243" bIns="45243" anchor="ctr"/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1pPr>
              <a:lvl2pPr marL="0" marR="0" indent="4572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2pPr>
              <a:lvl3pPr marL="0" marR="0" indent="9144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3pPr>
              <a:lvl4pPr marL="0" marR="0" indent="13716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4pPr>
              <a:lvl5pPr marL="0" marR="0" indent="18288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5pPr>
              <a:lvl6pPr marL="0" marR="0" indent="22860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6pPr>
              <a:lvl7pPr marL="0" marR="0" indent="27432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7pPr>
              <a:lvl8pPr marL="0" marR="0" indent="32004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8pPr>
              <a:lvl9pPr marL="0" marR="0" indent="36576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defRPr>
              </a:lvl9pPr>
            </a:lstStyle>
            <a:p>
              <a:endParaRPr dirty="0">
                <a:solidFill>
                  <a:schemeClr val="bg1"/>
                </a:solidFill>
              </a:endParaRP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DA7852D5-EC7F-44B9-9CAD-8C01E239B4B0}"/>
              </a:ext>
            </a:extLst>
          </p:cNvPr>
          <p:cNvSpPr txBox="1"/>
          <p:nvPr/>
        </p:nvSpPr>
        <p:spPr>
          <a:xfrm>
            <a:off x="3526105" y="9984620"/>
            <a:ext cx="11702381" cy="1754326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Применение автоматизированной (обезличенной) электронной подписи для взаимодействия с ЕГАИС не планируется. </a:t>
            </a:r>
          </a:p>
        </p:txBody>
      </p:sp>
      <p:sp>
        <p:nvSpPr>
          <p:cNvPr id="61" name="В 2020 году выставлено 6 требований о представлении уведомлений о КИК за 2019 год">
            <a:extLst>
              <a:ext uri="{FF2B5EF4-FFF2-40B4-BE49-F238E27FC236}">
                <a16:creationId xmlns:a16="http://schemas.microsoft.com/office/drawing/2014/main" id="{BF04DF31-335E-4E64-ADA1-591BC22D4F61}"/>
              </a:ext>
            </a:extLst>
          </p:cNvPr>
          <p:cNvSpPr txBox="1"/>
          <p:nvPr/>
        </p:nvSpPr>
        <p:spPr>
          <a:xfrm>
            <a:off x="17074046" y="6367063"/>
            <a:ext cx="6319132" cy="4081030"/>
          </a:xfrm>
          <a:prstGeom prst="rect">
            <a:avLst/>
          </a:prstGeom>
          <a:ln w="63500" cap="rnd">
            <a:solidFill>
              <a:schemeClr val="accent1">
                <a:lumOff val="-13575"/>
              </a:schemeClr>
            </a:solidFill>
            <a:custDash>
              <a:ds d="100000" sp="200000"/>
            </a:custDash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</a:ext>
          </a:extLst>
        </p:spPr>
        <p:txBody>
          <a:bodyPr lIns="100541" tIns="100541" rIns="100541" bIns="100541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1pPr>
            <a:lvl2pPr marL="0" marR="0" indent="4572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2pPr>
            <a:lvl3pPr marL="0" marR="0" indent="9144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3pPr>
            <a:lvl4pPr marL="0" marR="0" indent="13716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4pPr>
            <a:lvl5pPr marL="0" marR="0" indent="18288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5pPr>
            <a:lvl6pPr marL="0" marR="0" indent="22860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6pPr>
            <a:lvl7pPr marL="0" marR="0" indent="27432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7pPr>
            <a:lvl8pPr marL="0" marR="0" indent="32004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8pPr>
            <a:lvl9pPr marL="0" marR="0" indent="36576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9pPr>
          </a:lstStyle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Росалкогольрегулирование (РАР) в адрес ФНС сообщил о планируемых изменениях при реализации нового механизма применения электронной подписи (ЭП) с января 2022 года.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AA50B884-2A23-4CFD-BAF3-463F9DAAB4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8025" y="3901792"/>
            <a:ext cx="1551173" cy="1551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889841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Спасибо за внимание!"/>
          <p:cNvSpPr txBox="1"/>
          <p:nvPr/>
        </p:nvSpPr>
        <p:spPr>
          <a:xfrm>
            <a:off x="7404212" y="7017648"/>
            <a:ext cx="8867891" cy="118793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ctr">
              <a:defRPr sz="6400">
                <a:gradFill flip="none" rotWithShape="1">
                  <a:gsLst>
                    <a:gs pos="0">
                      <a:schemeClr val="accent1">
                        <a:lumOff val="-13575"/>
                      </a:schemeClr>
                    </a:gs>
                    <a:gs pos="100000">
                      <a:schemeClr val="accent1">
                        <a:hueOff val="114395"/>
                        <a:lumOff val="-24975"/>
                      </a:schemeClr>
                    </a:gs>
                  </a:gsLst>
                  <a:lin ang="5400000" scaled="0"/>
                </a:gra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dirty="0" err="1">
                <a:latin typeface="+mn-lt"/>
              </a:rPr>
              <a:t>Спасибо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за</a:t>
            </a:r>
            <a:r>
              <a:rPr dirty="0">
                <a:latin typeface="+mn-lt"/>
              </a:rPr>
              <a:t> </a:t>
            </a:r>
            <a:r>
              <a:rPr dirty="0" err="1">
                <a:latin typeface="+mn-lt"/>
              </a:rPr>
              <a:t>внимание</a:t>
            </a:r>
            <a:r>
              <a:rPr dirty="0">
                <a:latin typeface="+mn-lt"/>
              </a:rPr>
              <a:t>!</a:t>
            </a:r>
          </a:p>
        </p:txBody>
      </p:sp>
      <p:sp>
        <p:nvSpPr>
          <p:cNvPr id="880" name="Москва - 2021"/>
          <p:cNvSpPr txBox="1"/>
          <p:nvPr/>
        </p:nvSpPr>
        <p:spPr>
          <a:xfrm>
            <a:off x="10847131" y="13062106"/>
            <a:ext cx="2689737" cy="64558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defRPr sz="3000">
                <a:gradFill flip="none" rotWithShape="1">
                  <a:gsLst>
                    <a:gs pos="0">
                      <a:srgbClr val="D6D5D5"/>
                    </a:gs>
                    <a:gs pos="100000">
                      <a:srgbClr val="5E5E5E"/>
                    </a:gs>
                  </a:gsLst>
                  <a:lin ang="5400000" scaled="0"/>
                </a:gra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t>Москва - 2021</a:t>
            </a:r>
          </a:p>
        </p:txBody>
      </p:sp>
      <p:sp>
        <p:nvSpPr>
          <p:cNvPr id="881" name="Прямоугольник"/>
          <p:cNvSpPr/>
          <p:nvPr/>
        </p:nvSpPr>
        <p:spPr>
          <a:xfrm>
            <a:off x="0" y="1086707"/>
            <a:ext cx="24384001" cy="2982099"/>
          </a:xfrm>
          <a:prstGeom prst="rect">
            <a:avLst/>
          </a:prstGeom>
          <a:solidFill>
            <a:srgbClr val="000000">
              <a:alpha val="12600"/>
            </a:srgbClr>
          </a:soli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82" name="Прямоугольник"/>
          <p:cNvSpPr/>
          <p:nvPr/>
        </p:nvSpPr>
        <p:spPr>
          <a:xfrm>
            <a:off x="-2551" y="1086707"/>
            <a:ext cx="238720" cy="2982099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883" name="Graphic 9" descr="Graphic 9"/>
          <p:cNvPicPr>
            <a:picLocks noChangeAspect="1"/>
          </p:cNvPicPr>
          <p:nvPr/>
        </p:nvPicPr>
        <p:blipFill>
          <a:blip r:embed="rId2"/>
          <a:srcRect r="67784"/>
          <a:stretch>
            <a:fillRect/>
          </a:stretch>
        </p:blipFill>
        <p:spPr>
          <a:xfrm>
            <a:off x="743662" y="1542729"/>
            <a:ext cx="2183672" cy="2159227"/>
          </a:xfrm>
          <a:prstGeom prst="rect">
            <a:avLst/>
          </a:prstGeom>
          <a:ln w="25400">
            <a:miter lim="400000"/>
          </a:ln>
        </p:spPr>
      </p:pic>
      <p:sp>
        <p:nvSpPr>
          <p:cNvPr id="884" name="ФЕДЕРАЛЬНАЯ  НАЛОГОВАЯ СЛУЖБА"/>
          <p:cNvSpPr txBox="1"/>
          <p:nvPr/>
        </p:nvSpPr>
        <p:spPr>
          <a:xfrm>
            <a:off x="3128101" y="1958419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b="1" dirty="0"/>
          </a:p>
        </p:txBody>
      </p:sp>
      <p:sp>
        <p:nvSpPr>
          <p:cNvPr id="491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492" name="9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1</a:t>
            </a:r>
            <a:endParaRPr dirty="0"/>
          </a:p>
        </p:txBody>
      </p:sp>
      <p:sp>
        <p:nvSpPr>
          <p:cNvPr id="493" name="Определение доли участия"/>
          <p:cNvSpPr txBox="1"/>
          <p:nvPr/>
        </p:nvSpPr>
        <p:spPr>
          <a:xfrm>
            <a:off x="10996206" y="1417565"/>
            <a:ext cx="12371821" cy="1089442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lang="ru-RU" dirty="0"/>
          </a:p>
        </p:txBody>
      </p:sp>
      <p:sp>
        <p:nvSpPr>
          <p:cNvPr id="509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510" name="Graphic 9" descr="Graphic 9"/>
          <p:cNvPicPr>
            <a:picLocks noChangeAspect="1"/>
          </p:cNvPicPr>
          <p:nvPr/>
        </p:nvPicPr>
        <p:blipFill>
          <a:blip r:embed="rId2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511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24" name="Отчетный период">
            <a:extLst>
              <a:ext uri="{FF2B5EF4-FFF2-40B4-BE49-F238E27FC236}">
                <a16:creationId xmlns:a16="http://schemas.microsoft.com/office/drawing/2014/main" id="{164672CC-4ADB-4D73-AFEC-6F21CBA20828}"/>
              </a:ext>
            </a:extLst>
          </p:cNvPr>
          <p:cNvSpPr txBox="1"/>
          <p:nvPr/>
        </p:nvSpPr>
        <p:spPr>
          <a:xfrm>
            <a:off x="16332968" y="1445176"/>
            <a:ext cx="4270096" cy="1034042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defRPr sz="26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5400" dirty="0"/>
              <a:t>Виды ЭЦП</a:t>
            </a:r>
            <a:endParaRPr sz="5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73B8A9C-C79A-4B5B-9622-CEE57FCFC3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1141" y="4512983"/>
            <a:ext cx="3329131" cy="332913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34A50D2-9454-497E-8E78-268B176963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116" y="10048317"/>
            <a:ext cx="4961740" cy="2810999"/>
          </a:xfrm>
          <a:prstGeom prst="rect">
            <a:avLst/>
          </a:prstGeom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991E8E2-E291-412B-906E-B48EF53CB348}"/>
              </a:ext>
            </a:extLst>
          </p:cNvPr>
          <p:cNvGrpSpPr/>
          <p:nvPr/>
        </p:nvGrpSpPr>
        <p:grpSpPr>
          <a:xfrm>
            <a:off x="873458" y="3914173"/>
            <a:ext cx="10181528" cy="1490034"/>
            <a:chOff x="1180956" y="6565178"/>
            <a:chExt cx="9686648" cy="1490034"/>
          </a:xfrm>
        </p:grpSpPr>
        <p:grpSp>
          <p:nvGrpSpPr>
            <p:cNvPr id="15" name="Группа 14">
              <a:extLst>
                <a:ext uri="{FF2B5EF4-FFF2-40B4-BE49-F238E27FC236}">
                  <a16:creationId xmlns:a16="http://schemas.microsoft.com/office/drawing/2014/main" id="{34A0C1B8-E6C7-426F-A7F6-9649E563C9A4}"/>
                </a:ext>
              </a:extLst>
            </p:cNvPr>
            <p:cNvGrpSpPr/>
            <p:nvPr/>
          </p:nvGrpSpPr>
          <p:grpSpPr>
            <a:xfrm>
              <a:off x="1180956" y="6565178"/>
              <a:ext cx="9483867" cy="1490034"/>
              <a:chOff x="1468796" y="3840520"/>
              <a:chExt cx="14512974" cy="1438683"/>
            </a:xfrm>
          </p:grpSpPr>
          <p:sp>
            <p:nvSpPr>
              <p:cNvPr id="16" name="Сквиркл">
                <a:extLst>
                  <a:ext uri="{FF2B5EF4-FFF2-40B4-BE49-F238E27FC236}">
                    <a16:creationId xmlns:a16="http://schemas.microsoft.com/office/drawing/2014/main" id="{5C2C500F-504C-42BF-B421-728E6AD1F251}"/>
                  </a:ext>
                </a:extLst>
              </p:cNvPr>
              <p:cNvSpPr/>
              <p:nvPr/>
            </p:nvSpPr>
            <p:spPr>
              <a:xfrm>
                <a:off x="1468796" y="3840520"/>
                <a:ext cx="14512974" cy="1438683"/>
              </a:xfrm>
              <a:prstGeom prst="roundRect">
                <a:avLst>
                  <a:gd name="adj" fmla="val 50000"/>
                </a:avLst>
              </a:prstGeom>
              <a:solidFill>
                <a:srgbClr val="D6D5D5">
                  <a:alpha val="92809"/>
                </a:srgbClr>
              </a:solidFill>
              <a:ln w="12700">
                <a:miter lim="400000"/>
              </a:ln>
            </p:spPr>
            <p:txBody>
              <a:bodyPr lIns="90487" tIns="90487" rIns="90487" bIns="90487" anchor="ctr"/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1pPr>
                <a:lvl2pPr marL="0" marR="0" indent="457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2pPr>
                <a:lvl3pPr marL="0" marR="0" indent="914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3pPr>
                <a:lvl4pPr marL="0" marR="0" indent="1371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4pPr>
                <a:lvl5pPr marL="0" marR="0" indent="18288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5pPr>
                <a:lvl6pPr marL="0" marR="0" indent="22860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6pPr>
                <a:lvl7pPr marL="0" marR="0" indent="2743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7pPr>
                <a:lvl8pPr marL="0" marR="0" indent="3200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8pPr>
                <a:lvl9pPr marL="0" marR="0" indent="3657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9pPr>
              </a:lstStyle>
              <a:p>
                <a:endParaRPr/>
              </a:p>
            </p:txBody>
          </p:sp>
          <p:sp>
            <p:nvSpPr>
              <p:cNvPr id="17" name="1.">
                <a:extLst>
                  <a:ext uri="{FF2B5EF4-FFF2-40B4-BE49-F238E27FC236}">
                    <a16:creationId xmlns:a16="http://schemas.microsoft.com/office/drawing/2014/main" id="{3CE4257C-A654-4CD5-89F8-0005276DB5DC}"/>
                  </a:ext>
                </a:extLst>
              </p:cNvPr>
              <p:cNvSpPr/>
              <p:nvPr/>
            </p:nvSpPr>
            <p:spPr>
              <a:xfrm>
                <a:off x="1703202" y="4002119"/>
                <a:ext cx="5685467" cy="111548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929292"/>
                  </a:gs>
                  <a:gs pos="100000">
                    <a:srgbClr val="D6D5D5"/>
                  </a:gs>
                </a:gsLst>
                <a:lin ang="20694750"/>
              </a:gradFill>
              <a:ln w="254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    </a:ext>
              </a:extLst>
            </p:spPr>
            <p:txBody>
              <a:bodyPr lIns="45243" tIns="45243" rIns="45243" bIns="45243" anchor="ctr"/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1pPr>
                <a:lvl2pPr marL="0" marR="0" indent="457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2pPr>
                <a:lvl3pPr marL="0" marR="0" indent="914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3pPr>
                <a:lvl4pPr marL="0" marR="0" indent="1371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4pPr>
                <a:lvl5pPr marL="0" marR="0" indent="18288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5pPr>
                <a:lvl6pPr marL="0" marR="0" indent="22860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6pPr>
                <a:lvl7pPr marL="0" marR="0" indent="2743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7pPr>
                <a:lvl8pPr marL="0" marR="0" indent="3200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8pPr>
                <a:lvl9pPr marL="0" marR="0" indent="3657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9pPr>
              </a:lstStyle>
              <a:p>
                <a:pPr defTabSz="914400">
                  <a:defRPr b="1">
                    <a:solidFill>
                      <a:schemeClr val="accent1">
                        <a:hueOff val="114395"/>
                        <a:lumOff val="-24975"/>
                      </a:schemeClr>
                    </a:solidFill>
                  </a:defRPr>
                </a:pPr>
                <a:r>
                  <a:rPr dirty="0"/>
                  <a:t> </a:t>
                </a:r>
                <a:r>
                  <a:rPr sz="4200" dirty="0"/>
                  <a:t>    </a:t>
                </a:r>
                <a:r>
                  <a:rPr lang="ru-RU" sz="4200" dirty="0"/>
                  <a:t>1</a:t>
                </a:r>
                <a:r>
                  <a:rPr sz="4200" dirty="0"/>
                  <a:t>.</a:t>
                </a:r>
              </a:p>
            </p:txBody>
          </p:sp>
          <p:sp>
            <p:nvSpPr>
              <p:cNvPr id="18" name="Контролирующее лицо ИО">
                <a:extLst>
                  <a:ext uri="{FF2B5EF4-FFF2-40B4-BE49-F238E27FC236}">
                    <a16:creationId xmlns:a16="http://schemas.microsoft.com/office/drawing/2014/main" id="{3817481B-FA7E-41CA-9BAA-40C65071312D}"/>
                  </a:ext>
                </a:extLst>
              </p:cNvPr>
              <p:cNvSpPr/>
              <p:nvPr/>
            </p:nvSpPr>
            <p:spPr>
              <a:xfrm>
                <a:off x="4103674" y="4002119"/>
                <a:ext cx="11691977" cy="111548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Off val="-13575"/>
                    </a:schemeClr>
                  </a:gs>
                  <a:gs pos="100000">
                    <a:schemeClr val="accent1">
                      <a:hueOff val="114395"/>
                      <a:lumOff val="-24975"/>
                    </a:schemeClr>
                  </a:gs>
                </a:gsLst>
                <a:lin ang="14400000"/>
              </a:gradFill>
              <a:ln w="254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    </a:ext>
              </a:extLst>
            </p:spPr>
            <p:txBody>
              <a:bodyPr lIns="45243" tIns="45243" rIns="45243" bIns="45243" anchor="ctr"/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1pPr>
                <a:lvl2pPr marL="0" marR="0" indent="457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2pPr>
                <a:lvl3pPr marL="0" marR="0" indent="914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3pPr>
                <a:lvl4pPr marL="0" marR="0" indent="1371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4pPr>
                <a:lvl5pPr marL="0" marR="0" indent="18288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5pPr>
                <a:lvl6pPr marL="0" marR="0" indent="22860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6pPr>
                <a:lvl7pPr marL="0" marR="0" indent="2743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7pPr>
                <a:lvl8pPr marL="0" marR="0" indent="3200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8pPr>
                <a:lvl9pPr marL="0" marR="0" indent="3657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9pPr>
              </a:lstStyle>
              <a:p>
                <a:endParaRPr lang="ru-RU" dirty="0">
                  <a:solidFill>
                    <a:schemeClr val="bg1"/>
                  </a:solidFill>
                </a:endParaRPr>
              </a:p>
              <a:p>
                <a:endParaRPr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720FAFD-1A60-487D-86E3-BCA9B2907A95}"/>
                </a:ext>
              </a:extLst>
            </p:cNvPr>
            <p:cNvSpPr txBox="1"/>
            <p:nvPr/>
          </p:nvSpPr>
          <p:spPr>
            <a:xfrm>
              <a:off x="3350244" y="6988729"/>
              <a:ext cx="7517360" cy="642933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ru-RU" sz="3600" b="1" dirty="0">
                  <a:solidFill>
                    <a:schemeClr val="bg1"/>
                  </a:solidFill>
                  <a:effectLst/>
                  <a:ea typeface="Times New Roman" panose="02020603050405020304" pitchFamily="18" charset="0"/>
                  <a:cs typeface="Times New Roman" panose="02020603050405020304" pitchFamily="18" charset="0"/>
                </a:rPr>
                <a:t>Простая электронная подпись</a:t>
              </a: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67185B4E-3400-42A3-8EC2-A5D2F8A6570F}"/>
              </a:ext>
            </a:extLst>
          </p:cNvPr>
          <p:cNvGrpSpPr/>
          <p:nvPr/>
        </p:nvGrpSpPr>
        <p:grpSpPr>
          <a:xfrm>
            <a:off x="873458" y="8892886"/>
            <a:ext cx="10399227" cy="1490034"/>
            <a:chOff x="1180956" y="6565178"/>
            <a:chExt cx="9686648" cy="1490034"/>
          </a:xfrm>
        </p:grpSpPr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867C41F5-966A-4F2B-AC34-A2B096B15FD1}"/>
                </a:ext>
              </a:extLst>
            </p:cNvPr>
            <p:cNvGrpSpPr/>
            <p:nvPr/>
          </p:nvGrpSpPr>
          <p:grpSpPr>
            <a:xfrm>
              <a:off x="1180956" y="6565178"/>
              <a:ext cx="9483867" cy="1490034"/>
              <a:chOff x="1468796" y="3840520"/>
              <a:chExt cx="14512974" cy="1438683"/>
            </a:xfrm>
          </p:grpSpPr>
          <p:sp>
            <p:nvSpPr>
              <p:cNvPr id="25" name="Сквиркл">
                <a:extLst>
                  <a:ext uri="{FF2B5EF4-FFF2-40B4-BE49-F238E27FC236}">
                    <a16:creationId xmlns:a16="http://schemas.microsoft.com/office/drawing/2014/main" id="{48FCC425-EDC0-4C35-9973-94099581CB8B}"/>
                  </a:ext>
                </a:extLst>
              </p:cNvPr>
              <p:cNvSpPr/>
              <p:nvPr/>
            </p:nvSpPr>
            <p:spPr>
              <a:xfrm>
                <a:off x="1468796" y="3840520"/>
                <a:ext cx="14512974" cy="1438683"/>
              </a:xfrm>
              <a:prstGeom prst="roundRect">
                <a:avLst>
                  <a:gd name="adj" fmla="val 50000"/>
                </a:avLst>
              </a:prstGeom>
              <a:solidFill>
                <a:srgbClr val="D6D5D5">
                  <a:alpha val="92809"/>
                </a:srgbClr>
              </a:solidFill>
              <a:ln w="12700">
                <a:miter lim="400000"/>
              </a:ln>
            </p:spPr>
            <p:txBody>
              <a:bodyPr lIns="90487" tIns="90487" rIns="90487" bIns="90487" anchor="ctr"/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1pPr>
                <a:lvl2pPr marL="0" marR="0" indent="457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2pPr>
                <a:lvl3pPr marL="0" marR="0" indent="914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3pPr>
                <a:lvl4pPr marL="0" marR="0" indent="1371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4pPr>
                <a:lvl5pPr marL="0" marR="0" indent="18288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5pPr>
                <a:lvl6pPr marL="0" marR="0" indent="22860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6pPr>
                <a:lvl7pPr marL="0" marR="0" indent="2743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7pPr>
                <a:lvl8pPr marL="0" marR="0" indent="3200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8pPr>
                <a:lvl9pPr marL="0" marR="0" indent="3657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9pPr>
              </a:lstStyle>
              <a:p>
                <a:endParaRPr/>
              </a:p>
            </p:txBody>
          </p:sp>
          <p:sp>
            <p:nvSpPr>
              <p:cNvPr id="27" name="1.">
                <a:extLst>
                  <a:ext uri="{FF2B5EF4-FFF2-40B4-BE49-F238E27FC236}">
                    <a16:creationId xmlns:a16="http://schemas.microsoft.com/office/drawing/2014/main" id="{F8790E8C-7478-4BC1-BA60-2C1197880A78}"/>
                  </a:ext>
                </a:extLst>
              </p:cNvPr>
              <p:cNvSpPr/>
              <p:nvPr/>
            </p:nvSpPr>
            <p:spPr>
              <a:xfrm>
                <a:off x="1703202" y="4002119"/>
                <a:ext cx="5685467" cy="111548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929292"/>
                  </a:gs>
                  <a:gs pos="100000">
                    <a:srgbClr val="D6D5D5"/>
                  </a:gs>
                </a:gsLst>
                <a:lin ang="20694750"/>
              </a:gradFill>
              <a:ln w="254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    </a:ext>
              </a:extLst>
            </p:spPr>
            <p:txBody>
              <a:bodyPr lIns="45243" tIns="45243" rIns="45243" bIns="45243" anchor="ctr"/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1pPr>
                <a:lvl2pPr marL="0" marR="0" indent="457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2pPr>
                <a:lvl3pPr marL="0" marR="0" indent="914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3pPr>
                <a:lvl4pPr marL="0" marR="0" indent="1371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4pPr>
                <a:lvl5pPr marL="0" marR="0" indent="18288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5pPr>
                <a:lvl6pPr marL="0" marR="0" indent="22860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6pPr>
                <a:lvl7pPr marL="0" marR="0" indent="2743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7pPr>
                <a:lvl8pPr marL="0" marR="0" indent="3200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8pPr>
                <a:lvl9pPr marL="0" marR="0" indent="3657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9pPr>
              </a:lstStyle>
              <a:p>
                <a:pPr defTabSz="914400">
                  <a:defRPr b="1">
                    <a:solidFill>
                      <a:schemeClr val="accent1">
                        <a:hueOff val="114395"/>
                        <a:lumOff val="-24975"/>
                      </a:schemeClr>
                    </a:solidFill>
                  </a:defRPr>
                </a:pPr>
                <a:r>
                  <a:rPr dirty="0"/>
                  <a:t> </a:t>
                </a:r>
                <a:r>
                  <a:rPr sz="4200" dirty="0"/>
                  <a:t>    </a:t>
                </a:r>
                <a:r>
                  <a:rPr lang="ru-RU" sz="4200" dirty="0"/>
                  <a:t>2</a:t>
                </a:r>
                <a:r>
                  <a:rPr sz="4200" dirty="0"/>
                  <a:t>.</a:t>
                </a:r>
              </a:p>
            </p:txBody>
          </p:sp>
          <p:sp>
            <p:nvSpPr>
              <p:cNvPr id="28" name="Контролирующее лицо ИО">
                <a:extLst>
                  <a:ext uri="{FF2B5EF4-FFF2-40B4-BE49-F238E27FC236}">
                    <a16:creationId xmlns:a16="http://schemas.microsoft.com/office/drawing/2014/main" id="{73E0DAEB-5990-4AB7-BAF3-5E9949FE0DB8}"/>
                  </a:ext>
                </a:extLst>
              </p:cNvPr>
              <p:cNvSpPr/>
              <p:nvPr/>
            </p:nvSpPr>
            <p:spPr>
              <a:xfrm>
                <a:off x="4103674" y="4002119"/>
                <a:ext cx="11691977" cy="111548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Off val="-13575"/>
                    </a:schemeClr>
                  </a:gs>
                  <a:gs pos="100000">
                    <a:schemeClr val="accent1">
                      <a:hueOff val="114395"/>
                      <a:lumOff val="-24975"/>
                    </a:schemeClr>
                  </a:gs>
                </a:gsLst>
                <a:lin ang="14400000"/>
              </a:gradFill>
              <a:ln w="254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    </a:ext>
              </a:extLst>
            </p:spPr>
            <p:txBody>
              <a:bodyPr lIns="45243" tIns="45243" rIns="45243" bIns="45243" anchor="ctr"/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1pPr>
                <a:lvl2pPr marL="0" marR="0" indent="457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2pPr>
                <a:lvl3pPr marL="0" marR="0" indent="914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3pPr>
                <a:lvl4pPr marL="0" marR="0" indent="1371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4pPr>
                <a:lvl5pPr marL="0" marR="0" indent="18288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5pPr>
                <a:lvl6pPr marL="0" marR="0" indent="22860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6pPr>
                <a:lvl7pPr marL="0" marR="0" indent="2743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7pPr>
                <a:lvl8pPr marL="0" marR="0" indent="3200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8pPr>
                <a:lvl9pPr marL="0" marR="0" indent="3657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9pPr>
              </a:lstStyle>
              <a:p>
                <a:endParaRPr lang="ru-RU" dirty="0">
                  <a:solidFill>
                    <a:schemeClr val="bg1"/>
                  </a:solidFill>
                </a:endParaRPr>
              </a:p>
              <a:p>
                <a:endParaRPr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38E089B-DAC6-41AB-BE7E-8EEBE6C72DAC}"/>
                </a:ext>
              </a:extLst>
            </p:cNvPr>
            <p:cNvSpPr txBox="1"/>
            <p:nvPr/>
          </p:nvSpPr>
          <p:spPr>
            <a:xfrm>
              <a:off x="3350244" y="6988729"/>
              <a:ext cx="7517360" cy="642933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</a:rPr>
                <a:t>Усиленная электронная подпись</a:t>
              </a:r>
            </a:p>
          </p:txBody>
        </p:sp>
      </p:grpSp>
      <p:sp>
        <p:nvSpPr>
          <p:cNvPr id="29" name="Иные особенности расчета прибыли КИК">
            <a:extLst>
              <a:ext uri="{FF2B5EF4-FFF2-40B4-BE49-F238E27FC236}">
                <a16:creationId xmlns:a16="http://schemas.microsoft.com/office/drawing/2014/main" id="{36F13FCB-E68C-45BD-8635-BAE82CE37E96}"/>
              </a:ext>
            </a:extLst>
          </p:cNvPr>
          <p:cNvSpPr/>
          <p:nvPr/>
        </p:nvSpPr>
        <p:spPr>
          <a:xfrm>
            <a:off x="481474" y="5640560"/>
            <a:ext cx="16277131" cy="24241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5D5"/>
              </a:gs>
              <a:gs pos="100000">
                <a:srgbClr val="FFFFFF"/>
              </a:gs>
            </a:gsLst>
            <a:lin ang="2069475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</a:ext>
          </a:extLst>
        </p:spPr>
        <p:txBody>
          <a:bodyPr lIns="45243" tIns="45243" rIns="45243" bIns="45243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1pPr>
            <a:lvl2pPr marL="0" marR="0" indent="4572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2pPr>
            <a:lvl3pPr marL="0" marR="0" indent="9144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3pPr>
            <a:lvl4pPr marL="0" marR="0" indent="13716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4pPr>
            <a:lvl5pPr marL="0" marR="0" indent="18288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5pPr>
            <a:lvl6pPr marL="0" marR="0" indent="22860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6pPr>
            <a:lvl7pPr marL="0" marR="0" indent="27432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7pPr>
            <a:lvl8pPr marL="0" marR="0" indent="32004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8pPr>
            <a:lvl9pPr marL="0" marR="0" indent="36576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9pPr>
          </a:lstStyle>
          <a:p>
            <a:pPr>
              <a:spcAft>
                <a:spcPts val="800"/>
              </a:spcAft>
            </a:pPr>
            <a:r>
              <a:rPr lang="ru-RU" sz="3200" dirty="0">
                <a:solidFill>
                  <a:schemeClr val="accent1">
                    <a:lumMod val="75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Электронная подпись, которая формируется без использования криптографических преобразований и подтверждает факт формирования электронной подписи определенным лицом посредством использования кодов, паролей или иных средств. 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Иные особенности расчета прибыли КИК">
            <a:extLst>
              <a:ext uri="{FF2B5EF4-FFF2-40B4-BE49-F238E27FC236}">
                <a16:creationId xmlns:a16="http://schemas.microsoft.com/office/drawing/2014/main" id="{22C2EC8B-FBA2-427F-8979-B79C5895EAC1}"/>
              </a:ext>
            </a:extLst>
          </p:cNvPr>
          <p:cNvSpPr/>
          <p:nvPr/>
        </p:nvSpPr>
        <p:spPr>
          <a:xfrm>
            <a:off x="481474" y="10704287"/>
            <a:ext cx="14375504" cy="242417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5D5"/>
              </a:gs>
              <a:gs pos="100000">
                <a:srgbClr val="FFFFFF"/>
              </a:gs>
            </a:gsLst>
            <a:lin ang="2069475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</a:ext>
          </a:extLst>
        </p:spPr>
        <p:txBody>
          <a:bodyPr lIns="45243" tIns="45243" rIns="45243" bIns="45243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1pPr>
            <a:lvl2pPr marL="0" marR="0" indent="4572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2pPr>
            <a:lvl3pPr marL="0" marR="0" indent="9144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3pPr>
            <a:lvl4pPr marL="0" marR="0" indent="13716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4pPr>
            <a:lvl5pPr marL="0" marR="0" indent="18288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5pPr>
            <a:lvl6pPr marL="0" marR="0" indent="22860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6pPr>
            <a:lvl7pPr marL="0" marR="0" indent="27432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7pPr>
            <a:lvl8pPr marL="0" marR="0" indent="32004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8pPr>
            <a:lvl9pPr marL="0" marR="0" indent="36576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9pPr>
          </a:lstStyle>
          <a:p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  <a:effectLst/>
                <a:ea typeface="Times New Roman" panose="02020603050405020304" pitchFamily="18" charset="0"/>
              </a:rPr>
              <a:t>Создается с использованием криптографических преобразований (с помощью средств криптографической защиты информации и средств электронной подписи). </a:t>
            </a:r>
            <a:endParaRPr lang="ru-RU" sz="2800" dirty="0">
              <a:solidFill>
                <a:schemeClr val="accent1">
                  <a:lumMod val="75000"/>
                </a:schemeClr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b="1" dirty="0"/>
          </a:p>
        </p:txBody>
      </p:sp>
      <p:sp>
        <p:nvSpPr>
          <p:cNvPr id="491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492" name="9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2</a:t>
            </a:r>
            <a:endParaRPr dirty="0"/>
          </a:p>
        </p:txBody>
      </p:sp>
      <p:sp>
        <p:nvSpPr>
          <p:cNvPr id="493" name="Определение доли участия"/>
          <p:cNvSpPr txBox="1"/>
          <p:nvPr/>
        </p:nvSpPr>
        <p:spPr>
          <a:xfrm>
            <a:off x="10996206" y="1417565"/>
            <a:ext cx="12371821" cy="1089442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lang="ru-RU" dirty="0"/>
          </a:p>
        </p:txBody>
      </p:sp>
      <p:sp>
        <p:nvSpPr>
          <p:cNvPr id="509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510" name="Graphic 9" descr="Graphic 9"/>
          <p:cNvPicPr>
            <a:picLocks noChangeAspect="1"/>
          </p:cNvPicPr>
          <p:nvPr/>
        </p:nvPicPr>
        <p:blipFill>
          <a:blip r:embed="rId2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511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24" name="Отчетный период">
            <a:extLst>
              <a:ext uri="{FF2B5EF4-FFF2-40B4-BE49-F238E27FC236}">
                <a16:creationId xmlns:a16="http://schemas.microsoft.com/office/drawing/2014/main" id="{164672CC-4ADB-4D73-AFEC-6F21CBA20828}"/>
              </a:ext>
            </a:extLst>
          </p:cNvPr>
          <p:cNvSpPr txBox="1"/>
          <p:nvPr/>
        </p:nvSpPr>
        <p:spPr>
          <a:xfrm>
            <a:off x="16332968" y="1445176"/>
            <a:ext cx="4270096" cy="1034042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defRPr sz="26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sz="5400" dirty="0"/>
              <a:t>Виды ЭЦП</a:t>
            </a:r>
            <a:endParaRPr sz="5400" dirty="0"/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67185B4E-3400-42A3-8EC2-A5D2F8A6570F}"/>
              </a:ext>
            </a:extLst>
          </p:cNvPr>
          <p:cNvGrpSpPr/>
          <p:nvPr/>
        </p:nvGrpSpPr>
        <p:grpSpPr>
          <a:xfrm>
            <a:off x="6495360" y="3754702"/>
            <a:ext cx="10181529" cy="1490034"/>
            <a:chOff x="1180956" y="6565178"/>
            <a:chExt cx="9483867" cy="1490034"/>
          </a:xfrm>
        </p:grpSpPr>
        <p:grpSp>
          <p:nvGrpSpPr>
            <p:cNvPr id="22" name="Группа 21">
              <a:extLst>
                <a:ext uri="{FF2B5EF4-FFF2-40B4-BE49-F238E27FC236}">
                  <a16:creationId xmlns:a16="http://schemas.microsoft.com/office/drawing/2014/main" id="{867C41F5-966A-4F2B-AC34-A2B096B15FD1}"/>
                </a:ext>
              </a:extLst>
            </p:cNvPr>
            <p:cNvGrpSpPr/>
            <p:nvPr/>
          </p:nvGrpSpPr>
          <p:grpSpPr>
            <a:xfrm>
              <a:off x="1180956" y="6565178"/>
              <a:ext cx="9483867" cy="1490034"/>
              <a:chOff x="1468796" y="3840520"/>
              <a:chExt cx="14512974" cy="1438683"/>
            </a:xfrm>
          </p:grpSpPr>
          <p:sp>
            <p:nvSpPr>
              <p:cNvPr id="25" name="Сквиркл">
                <a:extLst>
                  <a:ext uri="{FF2B5EF4-FFF2-40B4-BE49-F238E27FC236}">
                    <a16:creationId xmlns:a16="http://schemas.microsoft.com/office/drawing/2014/main" id="{48FCC425-EDC0-4C35-9973-94099581CB8B}"/>
                  </a:ext>
                </a:extLst>
              </p:cNvPr>
              <p:cNvSpPr/>
              <p:nvPr/>
            </p:nvSpPr>
            <p:spPr>
              <a:xfrm>
                <a:off x="1468796" y="3840520"/>
                <a:ext cx="14512974" cy="1438683"/>
              </a:xfrm>
              <a:prstGeom prst="roundRect">
                <a:avLst>
                  <a:gd name="adj" fmla="val 50000"/>
                </a:avLst>
              </a:prstGeom>
              <a:solidFill>
                <a:srgbClr val="D6D5D5">
                  <a:alpha val="92809"/>
                </a:srgbClr>
              </a:solidFill>
              <a:ln w="12700">
                <a:miter lim="400000"/>
              </a:ln>
            </p:spPr>
            <p:txBody>
              <a:bodyPr lIns="90487" tIns="90487" rIns="90487" bIns="90487" anchor="ctr"/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1pPr>
                <a:lvl2pPr marL="0" marR="0" indent="457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2pPr>
                <a:lvl3pPr marL="0" marR="0" indent="914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3pPr>
                <a:lvl4pPr marL="0" marR="0" indent="1371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4pPr>
                <a:lvl5pPr marL="0" marR="0" indent="18288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5pPr>
                <a:lvl6pPr marL="0" marR="0" indent="22860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6pPr>
                <a:lvl7pPr marL="0" marR="0" indent="2743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7pPr>
                <a:lvl8pPr marL="0" marR="0" indent="3200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8pPr>
                <a:lvl9pPr marL="0" marR="0" indent="3657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9pPr>
              </a:lstStyle>
              <a:p>
                <a:endParaRPr/>
              </a:p>
            </p:txBody>
          </p:sp>
          <p:sp>
            <p:nvSpPr>
              <p:cNvPr id="27" name="1.">
                <a:extLst>
                  <a:ext uri="{FF2B5EF4-FFF2-40B4-BE49-F238E27FC236}">
                    <a16:creationId xmlns:a16="http://schemas.microsoft.com/office/drawing/2014/main" id="{F8790E8C-7478-4BC1-BA60-2C1197880A78}"/>
                  </a:ext>
                </a:extLst>
              </p:cNvPr>
              <p:cNvSpPr/>
              <p:nvPr/>
            </p:nvSpPr>
            <p:spPr>
              <a:xfrm>
                <a:off x="1703202" y="4002119"/>
                <a:ext cx="5685467" cy="111548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929292"/>
                  </a:gs>
                  <a:gs pos="100000">
                    <a:srgbClr val="D6D5D5"/>
                  </a:gs>
                </a:gsLst>
                <a:lin ang="20694750"/>
              </a:gradFill>
              <a:ln w="25400">
                <a:miter lim="400000"/>
              </a:ln>
              <a:extLst>
                <a:ext uri="{C572A759-6A51-4108-AA02-DFA0A04FC94B}">
    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45243" tIns="45243" rIns="45243" bIns="45243" anchor="ctr"/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1pPr>
                <a:lvl2pPr marL="0" marR="0" indent="457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2pPr>
                <a:lvl3pPr marL="0" marR="0" indent="914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3pPr>
                <a:lvl4pPr marL="0" marR="0" indent="1371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4pPr>
                <a:lvl5pPr marL="0" marR="0" indent="18288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5pPr>
                <a:lvl6pPr marL="0" marR="0" indent="22860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6pPr>
                <a:lvl7pPr marL="0" marR="0" indent="2743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7pPr>
                <a:lvl8pPr marL="0" marR="0" indent="3200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8pPr>
                <a:lvl9pPr marL="0" marR="0" indent="3657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9pPr>
              </a:lstStyle>
              <a:p>
                <a:pPr defTabSz="914400">
                  <a:defRPr b="1">
                    <a:solidFill>
                      <a:schemeClr val="accent1">
                        <a:hueOff val="114395"/>
                        <a:lumOff val="-24975"/>
                      </a:schemeClr>
                    </a:solidFill>
                  </a:defRPr>
                </a:pPr>
                <a:r>
                  <a:rPr dirty="0"/>
                  <a:t> </a:t>
                </a:r>
                <a:r>
                  <a:rPr sz="4200" dirty="0"/>
                  <a:t>   </a:t>
                </a:r>
              </a:p>
            </p:txBody>
          </p:sp>
          <p:sp>
            <p:nvSpPr>
              <p:cNvPr id="28" name="Контролирующее лицо ИО">
                <a:extLst>
                  <a:ext uri="{FF2B5EF4-FFF2-40B4-BE49-F238E27FC236}">
                    <a16:creationId xmlns:a16="http://schemas.microsoft.com/office/drawing/2014/main" id="{73E0DAEB-5990-4AB7-BAF3-5E9949FE0DB8}"/>
                  </a:ext>
                </a:extLst>
              </p:cNvPr>
              <p:cNvSpPr/>
              <p:nvPr/>
            </p:nvSpPr>
            <p:spPr>
              <a:xfrm>
                <a:off x="1703202" y="4002119"/>
                <a:ext cx="14092449" cy="1115485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Off val="-13575"/>
                    </a:schemeClr>
                  </a:gs>
                  <a:gs pos="100000">
                    <a:schemeClr val="accent1">
                      <a:hueOff val="114395"/>
                      <a:lumOff val="-24975"/>
                    </a:schemeClr>
                  </a:gs>
                </a:gsLst>
                <a:lin ang="14400000"/>
              </a:gradFill>
              <a:ln w="25400">
                <a:miter lim="400000"/>
              </a:ln>
              <a:extLst>
                <a:ext uri="{C572A759-6A51-4108-AA02-DFA0A04FC94B}">
    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45243" tIns="45243" rIns="45243" bIns="45243" anchor="ctr"/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1pPr>
                <a:lvl2pPr marL="0" marR="0" indent="457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2pPr>
                <a:lvl3pPr marL="0" marR="0" indent="914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3pPr>
                <a:lvl4pPr marL="0" marR="0" indent="1371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4pPr>
                <a:lvl5pPr marL="0" marR="0" indent="18288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5pPr>
                <a:lvl6pPr marL="0" marR="0" indent="22860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6pPr>
                <a:lvl7pPr marL="0" marR="0" indent="2743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7pPr>
                <a:lvl8pPr marL="0" marR="0" indent="3200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8pPr>
                <a:lvl9pPr marL="0" marR="0" indent="3657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9pPr>
              </a:lstStyle>
              <a:p>
                <a:endParaRPr lang="ru-RU" dirty="0">
                  <a:solidFill>
                    <a:schemeClr val="bg1"/>
                  </a:solidFill>
                </a:endParaRPr>
              </a:p>
              <a:p>
                <a:endParaRPr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38E089B-DAC6-41AB-BE7E-8EEBE6C72DAC}"/>
                </a:ext>
              </a:extLst>
            </p:cNvPr>
            <p:cNvSpPr txBox="1"/>
            <p:nvPr/>
          </p:nvSpPr>
          <p:spPr>
            <a:xfrm>
              <a:off x="2460813" y="6988728"/>
              <a:ext cx="7517360" cy="642933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</a:rPr>
                <a:t>Усиленная электронная подпись</a:t>
              </a:r>
            </a:p>
          </p:txBody>
        </p:sp>
      </p:grpSp>
      <p:sp>
        <p:nvSpPr>
          <p:cNvPr id="26" name="Линия">
            <a:extLst>
              <a:ext uri="{FF2B5EF4-FFF2-40B4-BE49-F238E27FC236}">
                <a16:creationId xmlns:a16="http://schemas.microsoft.com/office/drawing/2014/main" id="{382941B0-F7F1-4215-A233-2E7589F3087D}"/>
              </a:ext>
            </a:extLst>
          </p:cNvPr>
          <p:cNvSpPr/>
          <p:nvPr/>
        </p:nvSpPr>
        <p:spPr>
          <a:xfrm flipH="1">
            <a:off x="5459052" y="5412103"/>
            <a:ext cx="1607420" cy="1997370"/>
          </a:xfrm>
          <a:prstGeom prst="line">
            <a:avLst/>
          </a:prstGeom>
          <a:ln w="76200" cap="rnd">
            <a:solidFill>
              <a:srgbClr val="0564B8"/>
            </a:solidFill>
            <a:custDash>
              <a:ds d="100000" sp="200000"/>
            </a:custDash>
            <a:tailEnd type="stealth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31" name="Линия">
            <a:extLst>
              <a:ext uri="{FF2B5EF4-FFF2-40B4-BE49-F238E27FC236}">
                <a16:creationId xmlns:a16="http://schemas.microsoft.com/office/drawing/2014/main" id="{03114935-2ACF-4C55-80E8-AA20ADAEC44A}"/>
              </a:ext>
            </a:extLst>
          </p:cNvPr>
          <p:cNvSpPr/>
          <p:nvPr/>
        </p:nvSpPr>
        <p:spPr>
          <a:xfrm>
            <a:off x="15629603" y="5464332"/>
            <a:ext cx="1406730" cy="1997370"/>
          </a:xfrm>
          <a:prstGeom prst="line">
            <a:avLst/>
          </a:prstGeom>
          <a:ln w="76200" cap="rnd">
            <a:solidFill>
              <a:srgbClr val="0564B8"/>
            </a:solidFill>
            <a:custDash>
              <a:ds d="100000" sp="200000"/>
            </a:custDash>
            <a:tailEnd type="stealth"/>
          </a:ln>
        </p:spPr>
        <p:txBody>
          <a:bodyPr lIns="0" tIns="0" rIns="0" bIns="0"/>
          <a:lstStyle/>
          <a:p>
            <a:endParaRPr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D44B837E-BFC1-488E-B12A-EA48546B10A6}"/>
              </a:ext>
            </a:extLst>
          </p:cNvPr>
          <p:cNvGrpSpPr/>
          <p:nvPr/>
        </p:nvGrpSpPr>
        <p:grpSpPr>
          <a:xfrm>
            <a:off x="596372" y="7779873"/>
            <a:ext cx="10181529" cy="1833466"/>
            <a:chOff x="596372" y="7779873"/>
            <a:chExt cx="10181529" cy="1833466"/>
          </a:xfrm>
        </p:grpSpPr>
        <p:grpSp>
          <p:nvGrpSpPr>
            <p:cNvPr id="33" name="Группа 32">
              <a:extLst>
                <a:ext uri="{FF2B5EF4-FFF2-40B4-BE49-F238E27FC236}">
                  <a16:creationId xmlns:a16="http://schemas.microsoft.com/office/drawing/2014/main" id="{26233E87-6484-4166-B179-C5C75A54F256}"/>
                </a:ext>
              </a:extLst>
            </p:cNvPr>
            <p:cNvGrpSpPr/>
            <p:nvPr/>
          </p:nvGrpSpPr>
          <p:grpSpPr>
            <a:xfrm>
              <a:off x="596372" y="7779873"/>
              <a:ext cx="10181529" cy="1833466"/>
              <a:chOff x="1468796" y="3840520"/>
              <a:chExt cx="14512974" cy="1770279"/>
            </a:xfrm>
          </p:grpSpPr>
          <p:sp>
            <p:nvSpPr>
              <p:cNvPr id="35" name="Сквиркл">
                <a:extLst>
                  <a:ext uri="{FF2B5EF4-FFF2-40B4-BE49-F238E27FC236}">
                    <a16:creationId xmlns:a16="http://schemas.microsoft.com/office/drawing/2014/main" id="{FC6040E7-D280-4AC1-86F7-7DC920B8BF49}"/>
                  </a:ext>
                </a:extLst>
              </p:cNvPr>
              <p:cNvSpPr/>
              <p:nvPr/>
            </p:nvSpPr>
            <p:spPr>
              <a:xfrm>
                <a:off x="1468796" y="3840520"/>
                <a:ext cx="14512974" cy="1770279"/>
              </a:xfrm>
              <a:prstGeom prst="roundRect">
                <a:avLst>
                  <a:gd name="adj" fmla="val 50000"/>
                </a:avLst>
              </a:prstGeom>
              <a:solidFill>
                <a:srgbClr val="D6D5D5">
                  <a:alpha val="92809"/>
                </a:srgbClr>
              </a:solidFill>
              <a:ln w="12700">
                <a:miter lim="400000"/>
              </a:ln>
            </p:spPr>
            <p:txBody>
              <a:bodyPr lIns="90487" tIns="90487" rIns="90487" bIns="90487" anchor="ctr"/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1pPr>
                <a:lvl2pPr marL="0" marR="0" indent="457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2pPr>
                <a:lvl3pPr marL="0" marR="0" indent="914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3pPr>
                <a:lvl4pPr marL="0" marR="0" indent="1371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4pPr>
                <a:lvl5pPr marL="0" marR="0" indent="18288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5pPr>
                <a:lvl6pPr marL="0" marR="0" indent="22860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6pPr>
                <a:lvl7pPr marL="0" marR="0" indent="2743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7pPr>
                <a:lvl8pPr marL="0" marR="0" indent="3200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8pPr>
                <a:lvl9pPr marL="0" marR="0" indent="3657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9pPr>
              </a:lstStyle>
              <a:p>
                <a:endParaRPr/>
              </a:p>
            </p:txBody>
          </p:sp>
          <p:sp>
            <p:nvSpPr>
              <p:cNvPr id="37" name="Контролирующее лицо ИО">
                <a:extLst>
                  <a:ext uri="{FF2B5EF4-FFF2-40B4-BE49-F238E27FC236}">
                    <a16:creationId xmlns:a16="http://schemas.microsoft.com/office/drawing/2014/main" id="{84A26D95-5CCB-4FFA-ACCE-0B1F97A65F7F}"/>
                  </a:ext>
                </a:extLst>
              </p:cNvPr>
              <p:cNvSpPr/>
              <p:nvPr/>
            </p:nvSpPr>
            <p:spPr>
              <a:xfrm>
                <a:off x="1704767" y="4002118"/>
                <a:ext cx="14092449" cy="147047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Off val="-13575"/>
                    </a:schemeClr>
                  </a:gs>
                  <a:gs pos="100000">
                    <a:schemeClr val="accent1">
                      <a:hueOff val="114395"/>
                      <a:lumOff val="-24975"/>
                    </a:schemeClr>
                  </a:gs>
                </a:gsLst>
                <a:lin ang="14400000"/>
              </a:gradFill>
              <a:ln w="25400">
                <a:miter lim="400000"/>
              </a:ln>
              <a:extLst>
                <a:ext uri="{C572A759-6A51-4108-AA02-DFA0A04FC94B}">
    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45243" tIns="45243" rIns="45243" bIns="45243" anchor="ctr"/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1pPr>
                <a:lvl2pPr marL="0" marR="0" indent="457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2pPr>
                <a:lvl3pPr marL="0" marR="0" indent="914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3pPr>
                <a:lvl4pPr marL="0" marR="0" indent="1371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4pPr>
                <a:lvl5pPr marL="0" marR="0" indent="18288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5pPr>
                <a:lvl6pPr marL="0" marR="0" indent="22860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6pPr>
                <a:lvl7pPr marL="0" marR="0" indent="2743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7pPr>
                <a:lvl8pPr marL="0" marR="0" indent="3200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8pPr>
                <a:lvl9pPr marL="0" marR="0" indent="3657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9pPr>
              </a:lstStyle>
              <a:p>
                <a:endParaRPr lang="ru-RU" dirty="0">
                  <a:solidFill>
                    <a:schemeClr val="bg1"/>
                  </a:solidFill>
                </a:endParaRPr>
              </a:p>
              <a:p>
                <a:endParaRPr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6C05F64-C588-4ED9-AC21-07746DE93E63}"/>
                </a:ext>
              </a:extLst>
            </p:cNvPr>
            <p:cNvSpPr txBox="1"/>
            <p:nvPr/>
          </p:nvSpPr>
          <p:spPr>
            <a:xfrm>
              <a:off x="1034215" y="8181343"/>
              <a:ext cx="9305841" cy="1077218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ctr"/>
              <a:r>
                <a:rPr lang="ru-RU" sz="3200" b="1" dirty="0">
                  <a:solidFill>
                    <a:schemeClr val="bg1"/>
                  </a:solidFill>
                </a:rPr>
                <a:t>Усиленная неквалифицированная электронная подпись</a:t>
              </a:r>
            </a:p>
          </p:txBody>
        </p:sp>
      </p:grpSp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97539D29-739C-4D78-9557-EEE919893DE0}"/>
              </a:ext>
            </a:extLst>
          </p:cNvPr>
          <p:cNvGrpSpPr/>
          <p:nvPr/>
        </p:nvGrpSpPr>
        <p:grpSpPr>
          <a:xfrm>
            <a:off x="11737756" y="7681298"/>
            <a:ext cx="10181529" cy="1833466"/>
            <a:chOff x="596372" y="7779873"/>
            <a:chExt cx="10181529" cy="1833466"/>
          </a:xfrm>
        </p:grpSpPr>
        <p:grpSp>
          <p:nvGrpSpPr>
            <p:cNvPr id="39" name="Группа 38">
              <a:extLst>
                <a:ext uri="{FF2B5EF4-FFF2-40B4-BE49-F238E27FC236}">
                  <a16:creationId xmlns:a16="http://schemas.microsoft.com/office/drawing/2014/main" id="{0F3A2606-975A-41B8-A84E-B1CEB9ADD09A}"/>
                </a:ext>
              </a:extLst>
            </p:cNvPr>
            <p:cNvGrpSpPr/>
            <p:nvPr/>
          </p:nvGrpSpPr>
          <p:grpSpPr>
            <a:xfrm>
              <a:off x="596372" y="7779873"/>
              <a:ext cx="10181529" cy="1833466"/>
              <a:chOff x="1468796" y="3840520"/>
              <a:chExt cx="14512974" cy="1770279"/>
            </a:xfrm>
          </p:grpSpPr>
          <p:sp>
            <p:nvSpPr>
              <p:cNvPr id="41" name="Сквиркл">
                <a:extLst>
                  <a:ext uri="{FF2B5EF4-FFF2-40B4-BE49-F238E27FC236}">
                    <a16:creationId xmlns:a16="http://schemas.microsoft.com/office/drawing/2014/main" id="{4F1E5EE3-EF3A-4DCF-A6A2-E32BEF921C29}"/>
                  </a:ext>
                </a:extLst>
              </p:cNvPr>
              <p:cNvSpPr/>
              <p:nvPr/>
            </p:nvSpPr>
            <p:spPr>
              <a:xfrm>
                <a:off x="1468796" y="3840520"/>
                <a:ext cx="14512974" cy="1770279"/>
              </a:xfrm>
              <a:prstGeom prst="roundRect">
                <a:avLst>
                  <a:gd name="adj" fmla="val 50000"/>
                </a:avLst>
              </a:prstGeom>
              <a:solidFill>
                <a:srgbClr val="D6D5D5">
                  <a:alpha val="92809"/>
                </a:srgbClr>
              </a:solidFill>
              <a:ln w="12700">
                <a:miter lim="400000"/>
              </a:ln>
            </p:spPr>
            <p:txBody>
              <a:bodyPr lIns="90487" tIns="90487" rIns="90487" bIns="90487" anchor="ctr"/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1pPr>
                <a:lvl2pPr marL="0" marR="0" indent="457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2pPr>
                <a:lvl3pPr marL="0" marR="0" indent="914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3pPr>
                <a:lvl4pPr marL="0" marR="0" indent="1371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4pPr>
                <a:lvl5pPr marL="0" marR="0" indent="18288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5pPr>
                <a:lvl6pPr marL="0" marR="0" indent="22860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6pPr>
                <a:lvl7pPr marL="0" marR="0" indent="2743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7pPr>
                <a:lvl8pPr marL="0" marR="0" indent="3200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8pPr>
                <a:lvl9pPr marL="0" marR="0" indent="3657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9pPr>
              </a:lstStyle>
              <a:p>
                <a:endParaRPr/>
              </a:p>
            </p:txBody>
          </p:sp>
          <p:sp>
            <p:nvSpPr>
              <p:cNvPr id="43" name="Контролирующее лицо ИО">
                <a:extLst>
                  <a:ext uri="{FF2B5EF4-FFF2-40B4-BE49-F238E27FC236}">
                    <a16:creationId xmlns:a16="http://schemas.microsoft.com/office/drawing/2014/main" id="{886B0388-9030-496D-8D1A-5E5C05AF8A40}"/>
                  </a:ext>
                </a:extLst>
              </p:cNvPr>
              <p:cNvSpPr/>
              <p:nvPr/>
            </p:nvSpPr>
            <p:spPr>
              <a:xfrm>
                <a:off x="1704767" y="4002118"/>
                <a:ext cx="14092449" cy="147047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Off val="-13575"/>
                    </a:schemeClr>
                  </a:gs>
                  <a:gs pos="100000">
                    <a:schemeClr val="accent1">
                      <a:hueOff val="114395"/>
                      <a:lumOff val="-24975"/>
                    </a:schemeClr>
                  </a:gs>
                </a:gsLst>
                <a:lin ang="14400000"/>
              </a:gradFill>
              <a:ln w="25400">
                <a:miter lim="400000"/>
              </a:ln>
              <a:extLst>
                <a:ext uri="{C572A759-6A51-4108-AA02-DFA0A04FC94B}">
                  <ma14:wrappingTextBoxFlag xmlns:lc="http://schemas.openxmlformats.org/drawingml/2006/lockedCanvas"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45243" tIns="45243" rIns="45243" bIns="45243" anchor="ctr"/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1pPr>
                <a:lvl2pPr marL="0" marR="0" indent="457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2pPr>
                <a:lvl3pPr marL="0" marR="0" indent="914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3pPr>
                <a:lvl4pPr marL="0" marR="0" indent="1371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4pPr>
                <a:lvl5pPr marL="0" marR="0" indent="18288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5pPr>
                <a:lvl6pPr marL="0" marR="0" indent="22860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6pPr>
                <a:lvl7pPr marL="0" marR="0" indent="27432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7pPr>
                <a:lvl8pPr marL="0" marR="0" indent="32004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8pPr>
                <a:lvl9pPr marL="0" marR="0" indent="365760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36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+mn-lt"/>
                    <a:ea typeface="+mn-ea"/>
                    <a:cs typeface="+mn-cs"/>
                    <a:sym typeface="Trebuchet MS"/>
                  </a:defRPr>
                </a:lvl9pPr>
              </a:lstStyle>
              <a:p>
                <a:endParaRPr lang="ru-RU" dirty="0">
                  <a:solidFill>
                    <a:schemeClr val="bg1"/>
                  </a:solidFill>
                </a:endParaRPr>
              </a:p>
              <a:p>
                <a:endParaRPr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5BC1790-51EA-4D04-90D1-04ABC9C62142}"/>
                </a:ext>
              </a:extLst>
            </p:cNvPr>
            <p:cNvSpPr txBox="1"/>
            <p:nvPr/>
          </p:nvSpPr>
          <p:spPr>
            <a:xfrm>
              <a:off x="1034215" y="8181343"/>
              <a:ext cx="9305841" cy="1077218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ctr"/>
              <a:r>
                <a:rPr lang="ru-RU" sz="3200" b="1" dirty="0">
                  <a:solidFill>
                    <a:schemeClr val="bg1"/>
                  </a:solidFill>
                </a:rPr>
                <a:t>Усиленная квалифицированная </a:t>
              </a:r>
            </a:p>
            <a:p>
              <a:pPr algn="ctr"/>
              <a:r>
                <a:rPr lang="ru-RU" sz="3200" b="1" dirty="0">
                  <a:solidFill>
                    <a:schemeClr val="bg1"/>
                  </a:solidFill>
                </a:rPr>
                <a:t>электронная подпись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578710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24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825" name="21"/>
          <p:cNvSpPr txBox="1"/>
          <p:nvPr/>
        </p:nvSpPr>
        <p:spPr>
          <a:xfrm>
            <a:off x="23434670" y="12859316"/>
            <a:ext cx="6098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3</a:t>
            </a:r>
            <a:endParaRPr dirty="0"/>
          </a:p>
        </p:txBody>
      </p:sp>
      <p:sp>
        <p:nvSpPr>
          <p:cNvPr id="826" name="Статистика Инспекции"/>
          <p:cNvSpPr txBox="1"/>
          <p:nvPr/>
        </p:nvSpPr>
        <p:spPr>
          <a:xfrm>
            <a:off x="3007164" y="1084822"/>
            <a:ext cx="21275108" cy="244673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lang="en-US" sz="5400" dirty="0"/>
          </a:p>
          <a:p>
            <a:r>
              <a:rPr lang="ru-RU" sz="4400" dirty="0">
                <a:latin typeface="+mn-lt"/>
              </a:rPr>
              <a:t>Порядок получения электронной подписи после 01.01.2022</a:t>
            </a:r>
          </a:p>
          <a:p>
            <a:endParaRPr lang="ru-RU" dirty="0"/>
          </a:p>
        </p:txBody>
      </p:sp>
      <p:sp>
        <p:nvSpPr>
          <p:cNvPr id="827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828" name="Graphic 9" descr="Graphic 9"/>
          <p:cNvPicPr>
            <a:picLocks noChangeAspect="1"/>
          </p:cNvPicPr>
          <p:nvPr/>
        </p:nvPicPr>
        <p:blipFill>
          <a:blip r:embed="rId2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829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rPr dirty="0"/>
              <a:t>ФЕДЕРАЛЬНАЯ </a:t>
            </a:r>
            <a:br>
              <a:rPr dirty="0"/>
            </a:br>
            <a:r>
              <a:rPr dirty="0"/>
              <a:t>НАЛОГОВАЯ СЛУЖБА</a:t>
            </a:r>
          </a:p>
        </p:txBody>
      </p:sp>
      <p:grpSp>
        <p:nvGrpSpPr>
          <p:cNvPr id="64" name="Группа 63">
            <a:extLst>
              <a:ext uri="{FF2B5EF4-FFF2-40B4-BE49-F238E27FC236}">
                <a16:creationId xmlns:a16="http://schemas.microsoft.com/office/drawing/2014/main" id="{4F25C19B-3FE2-4F29-B8E1-41E0EB82F8AD}"/>
              </a:ext>
            </a:extLst>
          </p:cNvPr>
          <p:cNvGrpSpPr/>
          <p:nvPr/>
        </p:nvGrpSpPr>
        <p:grpSpPr>
          <a:xfrm>
            <a:off x="16041129" y="3240071"/>
            <a:ext cx="2461272" cy="9742621"/>
            <a:chOff x="15961244" y="2156549"/>
            <a:chExt cx="2690611" cy="1038897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18" name="Группа 17">
              <a:extLst>
                <a:ext uri="{FF2B5EF4-FFF2-40B4-BE49-F238E27FC236}">
                  <a16:creationId xmlns:a16="http://schemas.microsoft.com/office/drawing/2014/main" id="{8E069890-AB1A-459C-AE63-C0E23B3E70C7}"/>
                </a:ext>
              </a:extLst>
            </p:cNvPr>
            <p:cNvGrpSpPr/>
            <p:nvPr/>
          </p:nvGrpSpPr>
          <p:grpSpPr>
            <a:xfrm>
              <a:off x="15968543" y="2156549"/>
              <a:ext cx="2675998" cy="2563672"/>
              <a:chOff x="15933362" y="2860556"/>
              <a:chExt cx="2675998" cy="2563672"/>
            </a:xfrm>
          </p:grpSpPr>
          <p:pic>
            <p:nvPicPr>
              <p:cNvPr id="7" name="Рисунок 6">
                <a:extLst>
                  <a:ext uri="{FF2B5EF4-FFF2-40B4-BE49-F238E27FC236}">
                    <a16:creationId xmlns:a16="http://schemas.microsoft.com/office/drawing/2014/main" id="{13A30E46-025B-46BA-BC0D-9B1E829842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933362" y="2860556"/>
                <a:ext cx="2675998" cy="2563672"/>
              </a:xfrm>
              <a:prstGeom prst="rect">
                <a:avLst/>
              </a:prstGeom>
            </p:spPr>
          </p:pic>
          <p:pic>
            <p:nvPicPr>
              <p:cNvPr id="14" name="Рисунок 13">
                <a:extLst>
                  <a:ext uri="{FF2B5EF4-FFF2-40B4-BE49-F238E27FC236}">
                    <a16:creationId xmlns:a16="http://schemas.microsoft.com/office/drawing/2014/main" id="{A7BE7E16-FED9-466F-9E50-D3F33A91BE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383569" y="3233298"/>
                <a:ext cx="1790210" cy="1837858"/>
              </a:xfrm>
              <a:prstGeom prst="rect">
                <a:avLst/>
              </a:prstGeom>
            </p:spPr>
          </p:pic>
        </p:grpSp>
        <p:grpSp>
          <p:nvGrpSpPr>
            <p:cNvPr id="16" name="Группа 15">
              <a:extLst>
                <a:ext uri="{FF2B5EF4-FFF2-40B4-BE49-F238E27FC236}">
                  <a16:creationId xmlns:a16="http://schemas.microsoft.com/office/drawing/2014/main" id="{E847C9F6-9BA1-46F8-A21A-20F524CF812F}"/>
                </a:ext>
              </a:extLst>
            </p:cNvPr>
            <p:cNvGrpSpPr/>
            <p:nvPr/>
          </p:nvGrpSpPr>
          <p:grpSpPr>
            <a:xfrm>
              <a:off x="15961244" y="7342270"/>
              <a:ext cx="2676376" cy="2566639"/>
              <a:chOff x="6230938" y="3495910"/>
              <a:chExt cx="2676376" cy="2566639"/>
            </a:xfrm>
          </p:grpSpPr>
          <p:pic>
            <p:nvPicPr>
              <p:cNvPr id="15" name="Рисунок 14">
                <a:extLst>
                  <a:ext uri="{FF2B5EF4-FFF2-40B4-BE49-F238E27FC236}">
                    <a16:creationId xmlns:a16="http://schemas.microsoft.com/office/drawing/2014/main" id="{8AFCA22D-9CCD-49FC-B7AB-15C7A24504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30938" y="3495910"/>
                <a:ext cx="2676376" cy="2566639"/>
              </a:xfrm>
              <a:prstGeom prst="rect">
                <a:avLst/>
              </a:prstGeom>
            </p:spPr>
          </p:pic>
          <p:pic>
            <p:nvPicPr>
              <p:cNvPr id="1026" name="Picture 2">
                <a:extLst>
                  <a:ext uri="{FF2B5EF4-FFF2-40B4-BE49-F238E27FC236}">
                    <a16:creationId xmlns:a16="http://schemas.microsoft.com/office/drawing/2014/main" id="{E19B0661-6E01-4F9E-BAE2-A7F14EC7814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63661" y="3875324"/>
                <a:ext cx="1809370" cy="18093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1" name="Группа 30">
              <a:extLst>
                <a:ext uri="{FF2B5EF4-FFF2-40B4-BE49-F238E27FC236}">
                  <a16:creationId xmlns:a16="http://schemas.microsoft.com/office/drawing/2014/main" id="{5F78D3A2-EBB9-4333-A35D-BB93AAA27406}"/>
                </a:ext>
              </a:extLst>
            </p:cNvPr>
            <p:cNvGrpSpPr/>
            <p:nvPr/>
          </p:nvGrpSpPr>
          <p:grpSpPr>
            <a:xfrm>
              <a:off x="15964988" y="4793164"/>
              <a:ext cx="2675998" cy="2476162"/>
              <a:chOff x="15968543" y="4944734"/>
              <a:chExt cx="2675998" cy="2476162"/>
            </a:xfrm>
          </p:grpSpPr>
          <p:sp>
            <p:nvSpPr>
              <p:cNvPr id="5" name="Овал 4">
                <a:extLst>
                  <a:ext uri="{FF2B5EF4-FFF2-40B4-BE49-F238E27FC236}">
                    <a16:creationId xmlns:a16="http://schemas.microsoft.com/office/drawing/2014/main" id="{980BA32D-9C5C-433A-BF64-9609DEDCA75C}"/>
                  </a:ext>
                </a:extLst>
              </p:cNvPr>
              <p:cNvSpPr/>
              <p:nvPr/>
            </p:nvSpPr>
            <p:spPr>
              <a:xfrm>
                <a:off x="15968543" y="4944734"/>
                <a:ext cx="2675998" cy="2476162"/>
              </a:xfrm>
              <a:prstGeom prst="ellipse">
                <a:avLst/>
              </a:prstGeom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1" vertOverflow="overflow" horzOverflow="overflow" vert="horz" wrap="square" lIns="91439" tIns="91439" rIns="91439" bIns="91439" numCol="1" spcCol="38100" rtlCol="0" anchor="ctr">
                <a:spAutoFit/>
              </a:bodyPr>
              <a:lstStyle/>
              <a:p>
                <a:pPr marL="0" marR="0" indent="0" algn="l" defTabSz="18288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ru-RU" sz="36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endParaRPr>
              </a:p>
            </p:txBody>
          </p:sp>
          <p:pic>
            <p:nvPicPr>
              <p:cNvPr id="26" name="Рисунок 25">
                <a:extLst>
                  <a:ext uri="{FF2B5EF4-FFF2-40B4-BE49-F238E27FC236}">
                    <a16:creationId xmlns:a16="http://schemas.microsoft.com/office/drawing/2014/main" id="{2633F92F-BD07-49F1-862C-204327A102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6461613" y="5248180"/>
                <a:ext cx="1682749" cy="1877200"/>
              </a:xfrm>
              <a:prstGeom prst="rect">
                <a:avLst/>
              </a:prstGeom>
            </p:spPr>
          </p:pic>
        </p:grpSp>
        <p:grpSp>
          <p:nvGrpSpPr>
            <p:cNvPr id="28" name="Группа 27">
              <a:extLst>
                <a:ext uri="{FF2B5EF4-FFF2-40B4-BE49-F238E27FC236}">
                  <a16:creationId xmlns:a16="http://schemas.microsoft.com/office/drawing/2014/main" id="{58E5E0AD-183A-4375-9C96-8803FFF98A8B}"/>
                </a:ext>
              </a:extLst>
            </p:cNvPr>
            <p:cNvGrpSpPr/>
            <p:nvPr/>
          </p:nvGrpSpPr>
          <p:grpSpPr>
            <a:xfrm>
              <a:off x="15975857" y="9981853"/>
              <a:ext cx="2675998" cy="2563672"/>
              <a:chOff x="8269765" y="12789771"/>
              <a:chExt cx="2675998" cy="2563672"/>
            </a:xfrm>
          </p:grpSpPr>
          <p:pic>
            <p:nvPicPr>
              <p:cNvPr id="85" name="Рисунок 84">
                <a:extLst>
                  <a:ext uri="{FF2B5EF4-FFF2-40B4-BE49-F238E27FC236}">
                    <a16:creationId xmlns:a16="http://schemas.microsoft.com/office/drawing/2014/main" id="{1336B134-D954-43CE-9B4C-87AB3BA912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269765" y="12789771"/>
                <a:ext cx="2675998" cy="2563672"/>
              </a:xfrm>
              <a:prstGeom prst="rect">
                <a:avLst/>
              </a:prstGeom>
            </p:spPr>
          </p:pic>
          <p:pic>
            <p:nvPicPr>
              <p:cNvPr id="27" name="Рисунок 26">
                <a:extLst>
                  <a:ext uri="{FF2B5EF4-FFF2-40B4-BE49-F238E27FC236}">
                    <a16:creationId xmlns:a16="http://schemas.microsoft.com/office/drawing/2014/main" id="{B74D8229-7688-4B69-9555-46306F0111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714363" y="13178211"/>
                <a:ext cx="1791303" cy="1791303"/>
              </a:xfrm>
              <a:prstGeom prst="rect">
                <a:avLst/>
              </a:prstGeom>
            </p:spPr>
          </p:pic>
        </p:grp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5860DD3C-3D6C-420F-923D-283F7A2910FB}"/>
              </a:ext>
            </a:extLst>
          </p:cNvPr>
          <p:cNvSpPr txBox="1"/>
          <p:nvPr/>
        </p:nvSpPr>
        <p:spPr>
          <a:xfrm>
            <a:off x="19574094" y="10640384"/>
            <a:ext cx="4470401" cy="1867178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А</a:t>
            </a:r>
            <a:r>
              <a:rPr kumimoji="0" lang="ru-RU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ккредитованные удостоверяющие центры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8C43905-308A-4EAC-A1BE-B5702F21054E}"/>
              </a:ext>
            </a:extLst>
          </p:cNvPr>
          <p:cNvSpPr txBox="1"/>
          <p:nvPr/>
        </p:nvSpPr>
        <p:spPr>
          <a:xfrm>
            <a:off x="19738723" y="3445960"/>
            <a:ext cx="3920066" cy="1867178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Федеральная налоговая служба</a:t>
            </a:r>
            <a:endParaRPr kumimoji="0" lang="ru-RU" sz="3600" b="0" i="0" u="none" strike="noStrike" cap="none" spc="0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48C8CB1-3FD0-44EE-A9FF-3D62C76B1FDE}"/>
              </a:ext>
            </a:extLst>
          </p:cNvPr>
          <p:cNvSpPr txBox="1"/>
          <p:nvPr/>
        </p:nvSpPr>
        <p:spPr>
          <a:xfrm>
            <a:off x="19738723" y="6107408"/>
            <a:ext cx="3276600" cy="1313180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Федеральное казначейство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E9163DB-6801-49B3-8AFA-D0C32B84436D}"/>
              </a:ext>
            </a:extLst>
          </p:cNvPr>
          <p:cNvSpPr txBox="1"/>
          <p:nvPr/>
        </p:nvSpPr>
        <p:spPr>
          <a:xfrm>
            <a:off x="19738723" y="8549089"/>
            <a:ext cx="3073400" cy="1313180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Центральный банк</a:t>
            </a: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5AB39756-0C87-4A74-8047-19A25E67FFA0}"/>
              </a:ext>
            </a:extLst>
          </p:cNvPr>
          <p:cNvGrpSpPr/>
          <p:nvPr/>
        </p:nvGrpSpPr>
        <p:grpSpPr>
          <a:xfrm>
            <a:off x="1482906" y="10942793"/>
            <a:ext cx="13693197" cy="1564769"/>
            <a:chOff x="1440382" y="3784407"/>
            <a:chExt cx="11466414" cy="1564769"/>
          </a:xfrm>
        </p:grpSpPr>
        <p:sp>
          <p:nvSpPr>
            <p:cNvPr id="10" name="Прямоугольник: скругленные углы 9">
              <a:extLst>
                <a:ext uri="{FF2B5EF4-FFF2-40B4-BE49-F238E27FC236}">
                  <a16:creationId xmlns:a16="http://schemas.microsoft.com/office/drawing/2014/main" id="{EB5C4197-46C6-4846-89F8-EE92DC9BB105}"/>
                </a:ext>
              </a:extLst>
            </p:cNvPr>
            <p:cNvSpPr/>
            <p:nvPr/>
          </p:nvSpPr>
          <p:spPr>
            <a:xfrm>
              <a:off x="1440382" y="3784407"/>
              <a:ext cx="11466414" cy="1564769"/>
            </a:xfrm>
            <a:prstGeom prst="roundRect">
              <a:avLst/>
            </a:prstGeom>
            <a:solidFill>
              <a:srgbClr val="FFFFFF"/>
            </a:solidFill>
            <a:ln w="25400" cap="flat">
              <a:solidFill>
                <a:schemeClr val="accent1">
                  <a:lumMod val="75000"/>
                </a:schemeClr>
              </a:solidFill>
              <a:prstDash val="solid"/>
              <a:miter lim="4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91439" rIns="91439" bIns="91439" numCol="1" spcCol="38100" rtlCol="0" anchor="ctr">
              <a:spAutoFit/>
            </a:bodyPr>
            <a:lstStyle/>
            <a:p>
              <a: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545AE456-872D-4643-B693-3FAFE95214B4}"/>
                </a:ext>
              </a:extLst>
            </p:cNvPr>
            <p:cNvSpPr txBox="1"/>
            <p:nvPr/>
          </p:nvSpPr>
          <p:spPr>
            <a:xfrm>
              <a:off x="1553070" y="3948269"/>
              <a:ext cx="11052227" cy="1190069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101600" tIns="101600" rIns="101600" bIns="101600" numCol="1" spcCol="38100" rtlCol="0" anchor="ctr">
              <a:spAutoFit/>
            </a:bodyPr>
            <a:lstStyle/>
            <a:p>
              <a: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3200" b="0" i="0" u="none" strike="noStrike" cap="none" spc="0" normalizeH="0" baseline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rPr>
                <a:t>Частное физическое лицо (в том числе физические лица действующие от имени организации по доверенности)</a:t>
              </a:r>
            </a:p>
          </p:txBody>
        </p:sp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A9DFB208-7B6F-44BC-9E03-7DFED6FA7200}"/>
              </a:ext>
            </a:extLst>
          </p:cNvPr>
          <p:cNvGrpSpPr/>
          <p:nvPr/>
        </p:nvGrpSpPr>
        <p:grpSpPr>
          <a:xfrm>
            <a:off x="1463922" y="3447360"/>
            <a:ext cx="14247314" cy="2114401"/>
            <a:chOff x="1440382" y="5982083"/>
            <a:chExt cx="14033925" cy="2114401"/>
          </a:xfrm>
        </p:grpSpPr>
        <p:sp>
          <p:nvSpPr>
            <p:cNvPr id="12" name="Прямоугольник: скругленные углы 11">
              <a:extLst>
                <a:ext uri="{FF2B5EF4-FFF2-40B4-BE49-F238E27FC236}">
                  <a16:creationId xmlns:a16="http://schemas.microsoft.com/office/drawing/2014/main" id="{DCA17E2B-157F-4D47-8189-8290A9256438}"/>
                </a:ext>
              </a:extLst>
            </p:cNvPr>
            <p:cNvSpPr/>
            <p:nvPr/>
          </p:nvSpPr>
          <p:spPr>
            <a:xfrm>
              <a:off x="1440382" y="5982083"/>
              <a:ext cx="13421024" cy="2114401"/>
            </a:xfrm>
            <a:prstGeom prst="roundRect">
              <a:avLst/>
            </a:prstGeom>
            <a:solidFill>
              <a:srgbClr val="FFFFFF"/>
            </a:solidFill>
            <a:ln w="25400" cap="flat">
              <a:solidFill>
                <a:schemeClr val="accent1">
                  <a:lumMod val="75000"/>
                </a:schemeClr>
              </a:solidFill>
              <a:prstDash val="solid"/>
              <a:miter lim="4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91439" rIns="91439" bIns="91439" numCol="1" spcCol="38100" rtlCol="0" anchor="ctr">
              <a:spAutoFit/>
            </a:bodyPr>
            <a:lstStyle/>
            <a:p>
              <a: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2AE4A52-CAFF-4718-9854-20B45AD7D3D4}"/>
                </a:ext>
              </a:extLst>
            </p:cNvPr>
            <p:cNvSpPr txBox="1"/>
            <p:nvPr/>
          </p:nvSpPr>
          <p:spPr>
            <a:xfrm>
              <a:off x="1574952" y="6015821"/>
              <a:ext cx="13899355" cy="1928733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101600" tIns="101600" rIns="101600" bIns="101600" numCol="1" spcCol="38100" rtlCol="0" anchor="ctr">
              <a:spAutoFit/>
            </a:bodyPr>
            <a:lstStyle/>
            <a:p>
              <a:pPr marL="457200" marR="0" indent="-4572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</a:pPr>
              <a:r>
                <a:rPr kumimoji="0" lang="ru-RU" sz="2800" b="0" i="0" u="none" strike="noStrike" cap="none" spc="0" normalizeH="0" baseline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rPr>
                <a:t>Руководитель организации (лицо, имеющее право действовать от имени юридического лица без доверенности)</a:t>
              </a:r>
              <a:endParaRPr kumimoji="0" lang="en-US" sz="28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endParaRPr>
            </a:p>
            <a:p>
              <a:pPr marL="457200" marR="0" indent="-4572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</a:pPr>
              <a:r>
                <a:rPr lang="ru-RU" sz="2800" dirty="0">
                  <a:solidFill>
                    <a:schemeClr val="accent1">
                      <a:lumMod val="75000"/>
                    </a:schemeClr>
                  </a:solidFill>
                </a:rPr>
                <a:t>Индивидуальный предприниматель</a:t>
              </a:r>
            </a:p>
            <a:p>
              <a:pPr marL="457200" marR="0" indent="-45720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</a:pPr>
              <a:r>
                <a:rPr kumimoji="0" lang="ru-RU" sz="2800" b="0" i="0" u="none" strike="noStrike" cap="none" spc="0" normalizeH="0" baseline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rPr>
                <a:t>Нотари</a:t>
              </a:r>
              <a:r>
                <a:rPr lang="ru-RU" sz="2800" dirty="0">
                  <a:solidFill>
                    <a:schemeClr val="accent1">
                      <a:lumMod val="75000"/>
                    </a:schemeClr>
                  </a:solidFill>
                </a:rPr>
                <a:t>ус</a:t>
              </a:r>
              <a:endParaRPr kumimoji="0" lang="ru-RU" sz="28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endParaRPr>
            </a:p>
          </p:txBody>
        </p:sp>
      </p:grp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6B318F25-2904-4412-9A1D-006E5098BC60}"/>
              </a:ext>
            </a:extLst>
          </p:cNvPr>
          <p:cNvGrpSpPr/>
          <p:nvPr/>
        </p:nvGrpSpPr>
        <p:grpSpPr>
          <a:xfrm>
            <a:off x="1463921" y="6395233"/>
            <a:ext cx="13606131" cy="1290043"/>
            <a:chOff x="1440382" y="9215654"/>
            <a:chExt cx="5842535" cy="1290043"/>
          </a:xfrm>
        </p:grpSpPr>
        <p:sp>
          <p:nvSpPr>
            <p:cNvPr id="13" name="Прямоугольник: скругленные углы 12">
              <a:extLst>
                <a:ext uri="{FF2B5EF4-FFF2-40B4-BE49-F238E27FC236}">
                  <a16:creationId xmlns:a16="http://schemas.microsoft.com/office/drawing/2014/main" id="{574F28B5-44D5-485B-8390-F76057AC651B}"/>
                </a:ext>
              </a:extLst>
            </p:cNvPr>
            <p:cNvSpPr/>
            <p:nvPr/>
          </p:nvSpPr>
          <p:spPr>
            <a:xfrm>
              <a:off x="1440382" y="9215654"/>
              <a:ext cx="5842535" cy="1290043"/>
            </a:xfrm>
            <a:prstGeom prst="roundRect">
              <a:avLst/>
            </a:prstGeom>
            <a:solidFill>
              <a:srgbClr val="FFFFFF"/>
            </a:solidFill>
            <a:ln w="25400" cap="flat">
              <a:solidFill>
                <a:schemeClr val="accent1">
                  <a:lumMod val="75000"/>
                </a:schemeClr>
              </a:solidFill>
              <a:prstDash val="solid"/>
              <a:miter lim="4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91439" rIns="91439" bIns="91439" numCol="1" spcCol="38100" rtlCol="0" anchor="ctr">
              <a:spAutoFit/>
            </a:bodyPr>
            <a:lstStyle/>
            <a:p>
              <a: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97A64B8-FBF1-476E-B6D2-760A1704132B}"/>
                </a:ext>
              </a:extLst>
            </p:cNvPr>
            <p:cNvSpPr txBox="1"/>
            <p:nvPr/>
          </p:nvSpPr>
          <p:spPr>
            <a:xfrm>
              <a:off x="1498168" y="9511861"/>
              <a:ext cx="5656333" cy="697627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101600" tIns="101600" rIns="101600" bIns="101600" numCol="1" spcCol="38100" rtlCol="0" anchor="ctr">
              <a:spAutoFit/>
            </a:bodyPr>
            <a:lstStyle/>
            <a:p>
              <a: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3200" b="0" i="0" u="none" strike="noStrike" cap="none" spc="0" normalizeH="0" baseline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rPr>
                <a:t>Бюджетные организации</a:t>
              </a:r>
            </a:p>
          </p:txBody>
        </p:sp>
      </p:grp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20153470-994A-4C3A-AB78-2303127F7C64}"/>
              </a:ext>
            </a:extLst>
          </p:cNvPr>
          <p:cNvGrpSpPr/>
          <p:nvPr/>
        </p:nvGrpSpPr>
        <p:grpSpPr>
          <a:xfrm>
            <a:off x="1463921" y="8333285"/>
            <a:ext cx="14033924" cy="2052608"/>
            <a:chOff x="1440383" y="10783409"/>
            <a:chExt cx="14033924" cy="1689744"/>
          </a:xfrm>
        </p:grpSpPr>
        <p:sp>
          <p:nvSpPr>
            <p:cNvPr id="20" name="Прямоугольник: скругленные углы 19">
              <a:extLst>
                <a:ext uri="{FF2B5EF4-FFF2-40B4-BE49-F238E27FC236}">
                  <a16:creationId xmlns:a16="http://schemas.microsoft.com/office/drawing/2014/main" id="{2A6EDDC3-45AF-4BE9-A983-00C5A5538D61}"/>
                </a:ext>
              </a:extLst>
            </p:cNvPr>
            <p:cNvSpPr/>
            <p:nvPr/>
          </p:nvSpPr>
          <p:spPr>
            <a:xfrm>
              <a:off x="1440383" y="10783409"/>
              <a:ext cx="13700157" cy="1689744"/>
            </a:xfrm>
            <a:prstGeom prst="roundRect">
              <a:avLst/>
            </a:prstGeom>
            <a:solidFill>
              <a:srgbClr val="FFFFFF"/>
            </a:solidFill>
            <a:ln w="25400" cap="flat">
              <a:solidFill>
                <a:schemeClr val="accent1">
                  <a:lumMod val="75000"/>
                </a:schemeClr>
              </a:solidFill>
              <a:prstDash val="solid"/>
              <a:miter lim="400000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91439" tIns="91439" rIns="91439" bIns="91439" numCol="1" spcCol="38100" rtlCol="0" anchor="ctr">
              <a:spAutoFit/>
            </a:bodyPr>
            <a:lstStyle/>
            <a:p>
              <a: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156E612-DA76-49E1-9B7F-05C4F867818D}"/>
                </a:ext>
              </a:extLst>
            </p:cNvPr>
            <p:cNvSpPr txBox="1"/>
            <p:nvPr/>
          </p:nvSpPr>
          <p:spPr>
            <a:xfrm>
              <a:off x="1574953" y="10790641"/>
              <a:ext cx="13899354" cy="1682512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101600" tIns="101600" rIns="101600" bIns="101600" numCol="1" spcCol="38100" rtlCol="0" anchor="ctr">
              <a:spAutoFit/>
            </a:bodyPr>
            <a:lstStyle/>
            <a:p>
              <a:pPr marL="0" marR="0" indent="0" algn="l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3200" b="0" i="0" u="none" strike="noStrike" cap="none" spc="0" normalizeH="0" baseline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rPr>
                <a:t>Кредитные организации, операторы платежных систем, </a:t>
              </a:r>
              <a:r>
                <a:rPr kumimoji="0" lang="ru-RU" sz="3200" b="0" i="0" u="none" strike="noStrike" cap="none" spc="0" normalizeH="0" baseline="0" dirty="0" err="1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rPr>
                <a:t>некредитные</a:t>
              </a:r>
              <a:r>
                <a:rPr kumimoji="0" lang="ru-RU" sz="3200" b="0" i="0" u="none" strike="noStrike" cap="none" spc="0" normalizeH="0" baseline="0" dirty="0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rPr>
                <a:t> финансовые организации и индивидуальные предприниматели, осуществляющие поднадзорные ЦБ виды деятельности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5920600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67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568" name="12"/>
          <p:cNvSpPr txBox="1"/>
          <p:nvPr/>
        </p:nvSpPr>
        <p:spPr>
          <a:xfrm>
            <a:off x="23434670" y="12859316"/>
            <a:ext cx="6098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4</a:t>
            </a:r>
            <a:endParaRPr dirty="0"/>
          </a:p>
        </p:txBody>
      </p:sp>
      <p:sp>
        <p:nvSpPr>
          <p:cNvPr id="569" name="Расчет прибыли КИК"/>
          <p:cNvSpPr txBox="1"/>
          <p:nvPr/>
        </p:nvSpPr>
        <p:spPr>
          <a:xfrm>
            <a:off x="10996206" y="1417565"/>
            <a:ext cx="12371821" cy="1089442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Доверенные УЦ</a:t>
            </a:r>
            <a:endParaRPr dirty="0"/>
          </a:p>
        </p:txBody>
      </p:sp>
      <p:sp>
        <p:nvSpPr>
          <p:cNvPr id="599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600" name="Graphic 9" descr="Graphic 9"/>
          <p:cNvPicPr>
            <a:picLocks noChangeAspect="1"/>
          </p:cNvPicPr>
          <p:nvPr/>
        </p:nvPicPr>
        <p:blipFill>
          <a:blip r:embed="rId2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601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47" name="Линия">
            <a:extLst>
              <a:ext uri="{FF2B5EF4-FFF2-40B4-BE49-F238E27FC236}">
                <a16:creationId xmlns:a16="http://schemas.microsoft.com/office/drawing/2014/main" id="{D139336E-B1AB-48E1-960D-FB8E61D76CA8}"/>
              </a:ext>
            </a:extLst>
          </p:cNvPr>
          <p:cNvSpPr/>
          <p:nvPr/>
        </p:nvSpPr>
        <p:spPr>
          <a:xfrm flipH="1">
            <a:off x="5386222" y="7703930"/>
            <a:ext cx="1607420" cy="1997370"/>
          </a:xfrm>
          <a:prstGeom prst="line">
            <a:avLst/>
          </a:prstGeom>
          <a:ln w="76200" cap="rnd">
            <a:solidFill>
              <a:srgbClr val="0564B8"/>
            </a:solidFill>
            <a:custDash>
              <a:ds d="100000" sp="200000"/>
            </a:custDash>
            <a:tailEnd type="stealth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6CAD9E9-D14E-4232-8EC7-4789145D829D}"/>
              </a:ext>
            </a:extLst>
          </p:cNvPr>
          <p:cNvSpPr txBox="1"/>
          <p:nvPr/>
        </p:nvSpPr>
        <p:spPr>
          <a:xfrm>
            <a:off x="5959608" y="4559116"/>
            <a:ext cx="3457678" cy="759182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УЦ ФНС России</a:t>
            </a:r>
          </a:p>
        </p:txBody>
      </p:sp>
      <p:sp>
        <p:nvSpPr>
          <p:cNvPr id="54" name="Линия">
            <a:extLst>
              <a:ext uri="{FF2B5EF4-FFF2-40B4-BE49-F238E27FC236}">
                <a16:creationId xmlns:a16="http://schemas.microsoft.com/office/drawing/2014/main" id="{6537E2B9-3346-43E7-8163-687C9B5203A0}"/>
              </a:ext>
            </a:extLst>
          </p:cNvPr>
          <p:cNvSpPr/>
          <p:nvPr/>
        </p:nvSpPr>
        <p:spPr>
          <a:xfrm>
            <a:off x="8362859" y="7703930"/>
            <a:ext cx="1515286" cy="1997370"/>
          </a:xfrm>
          <a:prstGeom prst="line">
            <a:avLst/>
          </a:prstGeom>
          <a:ln w="76200" cap="rnd">
            <a:solidFill>
              <a:srgbClr val="0564B8"/>
            </a:solidFill>
            <a:custDash>
              <a:ds d="100000" sp="200000"/>
            </a:custDash>
            <a:tailEnd type="stealth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998C53-9DED-4DAA-A6AE-D3B68B43C7AB}"/>
              </a:ext>
            </a:extLst>
          </p:cNvPr>
          <p:cNvSpPr txBox="1"/>
          <p:nvPr/>
        </p:nvSpPr>
        <p:spPr>
          <a:xfrm>
            <a:off x="2865721" y="12253200"/>
            <a:ext cx="3715352" cy="759182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ПАО «Сбербанк»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6B599F-ED07-41BF-9A2A-0284F3ACC9B5}"/>
              </a:ext>
            </a:extLst>
          </p:cNvPr>
          <p:cNvSpPr txBox="1"/>
          <p:nvPr/>
        </p:nvSpPr>
        <p:spPr>
          <a:xfrm>
            <a:off x="7412451" y="12225556"/>
            <a:ext cx="6094617" cy="759182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АО «Аналитический Центр»</a:t>
            </a: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48E3F43F-461A-4025-A623-C689615BCF04}"/>
              </a:ext>
            </a:extLst>
          </p:cNvPr>
          <p:cNvGrpSpPr/>
          <p:nvPr/>
        </p:nvGrpSpPr>
        <p:grpSpPr>
          <a:xfrm>
            <a:off x="6457805" y="5344742"/>
            <a:ext cx="2447905" cy="2404172"/>
            <a:chOff x="7454065" y="4773438"/>
            <a:chExt cx="2447905" cy="24041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9" name="Рисунок 28">
              <a:extLst>
                <a:ext uri="{FF2B5EF4-FFF2-40B4-BE49-F238E27FC236}">
                  <a16:creationId xmlns:a16="http://schemas.microsoft.com/office/drawing/2014/main" id="{001D909E-D7C9-40A4-BEA3-F4EC5E5B7C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54065" y="4773438"/>
              <a:ext cx="2447905" cy="240417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/>
          </p:spPr>
        </p:pic>
        <p:pic>
          <p:nvPicPr>
            <p:cNvPr id="30" name="Рисунок 29">
              <a:extLst>
                <a:ext uri="{FF2B5EF4-FFF2-40B4-BE49-F238E27FC236}">
                  <a16:creationId xmlns:a16="http://schemas.microsoft.com/office/drawing/2014/main" id="{C6001857-3E31-4A11-B52A-7D0ECF52B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5898" y="5122990"/>
              <a:ext cx="1637619" cy="1723515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/>
          </p:spPr>
        </p:pic>
      </p:grp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2C2E8A40-58D7-481E-9191-D14E115DD4A4}"/>
              </a:ext>
            </a:extLst>
          </p:cNvPr>
          <p:cNvGrpSpPr/>
          <p:nvPr/>
        </p:nvGrpSpPr>
        <p:grpSpPr>
          <a:xfrm>
            <a:off x="3588458" y="9599930"/>
            <a:ext cx="2447905" cy="2404172"/>
            <a:chOff x="2419471" y="6668519"/>
            <a:chExt cx="2447905" cy="240417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33" name="Рисунок 32">
              <a:extLst>
                <a:ext uri="{FF2B5EF4-FFF2-40B4-BE49-F238E27FC236}">
                  <a16:creationId xmlns:a16="http://schemas.microsoft.com/office/drawing/2014/main" id="{01724034-62DA-4EB6-8082-3F47DA6C20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19471" y="6668519"/>
              <a:ext cx="2447905" cy="2404172"/>
            </a:xfrm>
            <a:prstGeom prst="rect">
              <a:avLst/>
            </a:prstGeom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5E0DE0FD-1B76-4A92-A51E-5B0B2D22875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2053" y="7537213"/>
              <a:ext cx="2102739" cy="666783"/>
            </a:xfrm>
            <a:prstGeom prst="rect">
              <a:avLst/>
            </a:prstGeom>
          </p:spPr>
        </p:pic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76CB7D15-2D4E-42EC-BFB5-A1309AF1ABEA}"/>
              </a:ext>
            </a:extLst>
          </p:cNvPr>
          <p:cNvGrpSpPr/>
          <p:nvPr/>
        </p:nvGrpSpPr>
        <p:grpSpPr>
          <a:xfrm>
            <a:off x="9235808" y="9599929"/>
            <a:ext cx="2447905" cy="2404172"/>
            <a:chOff x="9232835" y="7274073"/>
            <a:chExt cx="2447905" cy="240417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40" name="Рисунок 39">
              <a:extLst>
                <a:ext uri="{FF2B5EF4-FFF2-40B4-BE49-F238E27FC236}">
                  <a16:creationId xmlns:a16="http://schemas.microsoft.com/office/drawing/2014/main" id="{D27AF498-B113-4824-A885-F7FE922E8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2835" y="7274073"/>
              <a:ext cx="2447905" cy="2404172"/>
            </a:xfrm>
            <a:prstGeom prst="rect">
              <a:avLst/>
            </a:prstGeom>
          </p:spPr>
        </p:pic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AD75758D-FF41-4517-B5C7-52919AF3642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89613" y="7642384"/>
              <a:ext cx="1534348" cy="1534348"/>
            </a:xfrm>
            <a:prstGeom prst="rect">
              <a:avLst/>
            </a:prstGeom>
          </p:spPr>
        </p:pic>
      </p:grpSp>
      <p:sp>
        <p:nvSpPr>
          <p:cNvPr id="46" name="В 2020 году выставлено 6 требований о представлении уведомлений о КИК за 2019 год">
            <a:extLst>
              <a:ext uri="{FF2B5EF4-FFF2-40B4-BE49-F238E27FC236}">
                <a16:creationId xmlns:a16="http://schemas.microsoft.com/office/drawing/2014/main" id="{C3397DE8-1D93-4A61-A448-3238AF16D78E}"/>
              </a:ext>
            </a:extLst>
          </p:cNvPr>
          <p:cNvSpPr txBox="1"/>
          <p:nvPr/>
        </p:nvSpPr>
        <p:spPr>
          <a:xfrm>
            <a:off x="16533751" y="7559414"/>
            <a:ext cx="6319132" cy="4081030"/>
          </a:xfrm>
          <a:prstGeom prst="rect">
            <a:avLst/>
          </a:prstGeom>
          <a:ln w="63500" cap="rnd">
            <a:solidFill>
              <a:schemeClr val="accent1">
                <a:lumOff val="-13575"/>
              </a:schemeClr>
            </a:solidFill>
            <a:custDash>
              <a:ds d="100000" sp="200000"/>
            </a:custDash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1pPr>
            <a:lvl2pPr marL="0" marR="0" indent="4572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2pPr>
            <a:lvl3pPr marL="0" marR="0" indent="9144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3pPr>
            <a:lvl4pPr marL="0" marR="0" indent="13716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4pPr>
            <a:lvl5pPr marL="0" marR="0" indent="18288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5pPr>
            <a:lvl6pPr marL="0" marR="0" indent="22860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6pPr>
            <a:lvl7pPr marL="0" marR="0" indent="27432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7pPr>
            <a:lvl8pPr marL="0" marR="0" indent="32004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8pPr>
            <a:lvl9pPr marL="0" marR="0" indent="36576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9pPr>
          </a:lstStyle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Статус доверенных УЦ – позволяет удостоверяющим центрам выдавать усиленные квалифицированные электронные подписи от имени УЦ ФНС.</a:t>
            </a:r>
          </a:p>
        </p:txBody>
      </p:sp>
      <p:sp>
        <p:nvSpPr>
          <p:cNvPr id="48" name="Иные особенности расчета прибыли КИК">
            <a:extLst>
              <a:ext uri="{FF2B5EF4-FFF2-40B4-BE49-F238E27FC236}">
                <a16:creationId xmlns:a16="http://schemas.microsoft.com/office/drawing/2014/main" id="{925B291E-8C53-41B9-865C-1A1A208D6CDC}"/>
              </a:ext>
            </a:extLst>
          </p:cNvPr>
          <p:cNvSpPr/>
          <p:nvPr/>
        </p:nvSpPr>
        <p:spPr>
          <a:xfrm>
            <a:off x="582951" y="3320758"/>
            <a:ext cx="23156630" cy="1048454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5D5"/>
              </a:gs>
              <a:gs pos="100000">
                <a:srgbClr val="FFFFFF"/>
              </a:gs>
            </a:gsLst>
            <a:lin ang="20694750"/>
          </a:gradFill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</a:ext>
          </a:extLst>
        </p:spPr>
        <p:txBody>
          <a:bodyPr lIns="45243" tIns="45243" rIns="45243" bIns="45243" anchor="ctr"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1pPr>
            <a:lvl2pPr marL="0" marR="0" indent="4572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2pPr>
            <a:lvl3pPr marL="0" marR="0" indent="9144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3pPr>
            <a:lvl4pPr marL="0" marR="0" indent="13716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4pPr>
            <a:lvl5pPr marL="0" marR="0" indent="18288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5pPr>
            <a:lvl6pPr marL="0" marR="0" indent="22860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6pPr>
            <a:lvl7pPr marL="0" marR="0" indent="27432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7pPr>
            <a:lvl8pPr marL="0" marR="0" indent="32004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8pPr>
            <a:lvl9pPr marL="0" marR="0" indent="36576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9pPr>
          </a:lstStyle>
          <a:p>
            <a:pPr algn="just"/>
            <a:endParaRPr kumimoji="0" lang="ru-RU" sz="3600" b="0" i="0" u="none" strike="noStrike" cap="none" spc="0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  <a:p>
            <a:pPr algn="just"/>
            <a:r>
              <a:rPr kumimoji="0" lang="ru-RU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 Приказом ФНС от 04.08.2021 №ЕД-7-24/717</a:t>
            </a:r>
            <a:r>
              <a:rPr kumimoji="0" lang="en-US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@ </a:t>
            </a:r>
            <a:r>
              <a:rPr kumimoji="0" lang="ru-RU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определены доверенные лица УЦ ФНС России.</a:t>
            </a:r>
          </a:p>
          <a:p>
            <a:pPr marL="0" marR="0" indent="0" algn="just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F7BD89D5-313F-41AD-96AD-EB1605DADB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7730" y="5344742"/>
            <a:ext cx="1551173" cy="155117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24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825" name="21"/>
          <p:cNvSpPr txBox="1"/>
          <p:nvPr/>
        </p:nvSpPr>
        <p:spPr>
          <a:xfrm>
            <a:off x="23434670" y="12859316"/>
            <a:ext cx="6098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5</a:t>
            </a:r>
            <a:endParaRPr dirty="0"/>
          </a:p>
        </p:txBody>
      </p:sp>
      <p:sp>
        <p:nvSpPr>
          <p:cNvPr id="826" name="Статистика Инспекции"/>
          <p:cNvSpPr txBox="1"/>
          <p:nvPr/>
        </p:nvSpPr>
        <p:spPr>
          <a:xfrm>
            <a:off x="8310520" y="669669"/>
            <a:ext cx="15057508" cy="2585236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endParaRPr lang="en-US" sz="5400" dirty="0"/>
          </a:p>
          <a:p>
            <a:r>
              <a:rPr lang="ru-RU" sz="5400" dirty="0">
                <a:latin typeface="+mn-lt"/>
              </a:rPr>
              <a:t>Изменения с 2022 года</a:t>
            </a:r>
          </a:p>
          <a:p>
            <a:endParaRPr lang="ru-RU" dirty="0"/>
          </a:p>
        </p:txBody>
      </p:sp>
      <p:sp>
        <p:nvSpPr>
          <p:cNvPr id="827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828" name="Graphic 9" descr="Graphic 9"/>
          <p:cNvPicPr>
            <a:picLocks noChangeAspect="1"/>
          </p:cNvPicPr>
          <p:nvPr/>
        </p:nvPicPr>
        <p:blipFill>
          <a:blip r:embed="rId2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829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3C733C7-D8FA-4866-8A34-298702B779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193" y="4153088"/>
            <a:ext cx="2183501" cy="21835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3E62DD-1781-4E84-8BBD-334DDF6203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8688" y="4251787"/>
            <a:ext cx="2183501" cy="21835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C51522C-5655-41D5-A5E1-EC306A61C33B}"/>
              </a:ext>
            </a:extLst>
          </p:cNvPr>
          <p:cNvSpPr txBox="1"/>
          <p:nvPr/>
        </p:nvSpPr>
        <p:spPr>
          <a:xfrm>
            <a:off x="2114216" y="3564401"/>
            <a:ext cx="1971454" cy="759182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УЦ ФНС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A66F30-CA88-44FC-AA46-3E196F41641E}"/>
              </a:ext>
            </a:extLst>
          </p:cNvPr>
          <p:cNvSpPr txBox="1"/>
          <p:nvPr/>
        </p:nvSpPr>
        <p:spPr>
          <a:xfrm>
            <a:off x="9054628" y="3492606"/>
            <a:ext cx="5008970" cy="759182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Аккредитованные УЦ</a:t>
            </a:r>
          </a:p>
        </p:txBody>
      </p:sp>
      <p:sp>
        <p:nvSpPr>
          <p:cNvPr id="25" name="Линия">
            <a:extLst>
              <a:ext uri="{FF2B5EF4-FFF2-40B4-BE49-F238E27FC236}">
                <a16:creationId xmlns:a16="http://schemas.microsoft.com/office/drawing/2014/main" id="{4DBF02B2-D33A-4E8B-A409-2623F3CCDA51}"/>
              </a:ext>
            </a:extLst>
          </p:cNvPr>
          <p:cNvSpPr/>
          <p:nvPr/>
        </p:nvSpPr>
        <p:spPr>
          <a:xfrm flipH="1">
            <a:off x="3099943" y="6326571"/>
            <a:ext cx="0" cy="1589762"/>
          </a:xfrm>
          <a:prstGeom prst="line">
            <a:avLst/>
          </a:prstGeom>
          <a:ln w="76200" cap="rnd">
            <a:solidFill>
              <a:srgbClr val="0564B8"/>
            </a:solidFill>
            <a:custDash>
              <a:ds d="100000" sp="200000"/>
            </a:custDash>
            <a:tailEnd type="stealth"/>
          </a:ln>
        </p:spPr>
        <p:txBody>
          <a:bodyPr lIns="0" tIns="0" rIns="0" bIns="0"/>
          <a:lstStyle/>
          <a:p>
            <a:endParaRPr dirty="0"/>
          </a:p>
        </p:txBody>
      </p:sp>
      <p:sp>
        <p:nvSpPr>
          <p:cNvPr id="34" name="Линия">
            <a:extLst>
              <a:ext uri="{FF2B5EF4-FFF2-40B4-BE49-F238E27FC236}">
                <a16:creationId xmlns:a16="http://schemas.microsoft.com/office/drawing/2014/main" id="{076E705C-F8DF-463E-8B86-2FA18A9869F4}"/>
              </a:ext>
            </a:extLst>
          </p:cNvPr>
          <p:cNvSpPr/>
          <p:nvPr/>
        </p:nvSpPr>
        <p:spPr>
          <a:xfrm>
            <a:off x="11281990" y="6719487"/>
            <a:ext cx="1" cy="2183501"/>
          </a:xfrm>
          <a:prstGeom prst="line">
            <a:avLst/>
          </a:prstGeom>
          <a:ln w="76200" cap="rnd">
            <a:solidFill>
              <a:srgbClr val="0564B8"/>
            </a:solidFill>
            <a:custDash>
              <a:ds d="100000" sp="200000"/>
            </a:custDash>
            <a:tailEnd type="stealth"/>
          </a:ln>
        </p:spPr>
        <p:txBody>
          <a:bodyPr lIns="0" tIns="0" rIns="0" bIns="0"/>
          <a:lstStyle/>
          <a:p>
            <a:endParaRPr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79F4BCE5-08B1-49EC-AFB7-FD0105DD19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193" y="8104088"/>
            <a:ext cx="2433587" cy="2433587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68BE633-B895-49C9-82A8-70D5C2ABBD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987" y="9246752"/>
            <a:ext cx="2869895" cy="2869895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AA05769A-135A-40AE-868C-A88F0164F55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84426" y="9678639"/>
            <a:ext cx="2006119" cy="200611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EA253C5-6F29-4F15-9169-178DEF91B956}"/>
              </a:ext>
            </a:extLst>
          </p:cNvPr>
          <p:cNvSpPr txBox="1"/>
          <p:nvPr/>
        </p:nvSpPr>
        <p:spPr>
          <a:xfrm>
            <a:off x="2114216" y="10780588"/>
            <a:ext cx="1981200" cy="759182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ЭЦП ЮЛ</a:t>
            </a:r>
            <a:endParaRPr kumimoji="0" lang="ru-RU" sz="3600" b="0" i="0" u="none" strike="noStrike" cap="none" spc="0" normalizeH="0" baseline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BE30B0F-E1F5-4D18-9D73-279184DA2D91}"/>
              </a:ext>
            </a:extLst>
          </p:cNvPr>
          <p:cNvSpPr txBox="1"/>
          <p:nvPr/>
        </p:nvSpPr>
        <p:spPr>
          <a:xfrm>
            <a:off x="5492815" y="11760643"/>
            <a:ext cx="3175000" cy="1313180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Электронная доверенность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52BDA11-2A16-4BB3-8C9D-E143ECC6B8A3}"/>
              </a:ext>
            </a:extLst>
          </p:cNvPr>
          <p:cNvSpPr txBox="1"/>
          <p:nvPr/>
        </p:nvSpPr>
        <p:spPr>
          <a:xfrm>
            <a:off x="10088234" y="12008752"/>
            <a:ext cx="2057400" cy="759182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ЭЦП ФЛ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9606CB1F-2F54-4007-8C93-100FA0D3C3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921" y="9988861"/>
            <a:ext cx="1398708" cy="1398708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D01663F7-D062-431A-9EFA-2B5297F5B94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8627" y="9541460"/>
            <a:ext cx="2252133" cy="2252133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FFFAE01F-5512-4849-BD64-9CDC11EF0F49}"/>
              </a:ext>
            </a:extLst>
          </p:cNvPr>
          <p:cNvSpPr txBox="1"/>
          <p:nvPr/>
        </p:nvSpPr>
        <p:spPr>
          <a:xfrm>
            <a:off x="14025666" y="11771935"/>
            <a:ext cx="2706023" cy="759182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Документы</a:t>
            </a:r>
          </a:p>
        </p:txBody>
      </p:sp>
      <p:sp>
        <p:nvSpPr>
          <p:cNvPr id="61" name="Линия">
            <a:extLst>
              <a:ext uri="{FF2B5EF4-FFF2-40B4-BE49-F238E27FC236}">
                <a16:creationId xmlns:a16="http://schemas.microsoft.com/office/drawing/2014/main" id="{D8E245C7-3EDC-4A88-9EAE-49F760BB0869}"/>
              </a:ext>
            </a:extLst>
          </p:cNvPr>
          <p:cNvSpPr/>
          <p:nvPr/>
        </p:nvSpPr>
        <p:spPr>
          <a:xfrm>
            <a:off x="4482566" y="10651037"/>
            <a:ext cx="695257" cy="469111"/>
          </a:xfrm>
          <a:prstGeom prst="line">
            <a:avLst/>
          </a:prstGeom>
          <a:ln w="85725" cap="rnd">
            <a:solidFill>
              <a:srgbClr val="FE9301"/>
            </a:solidFill>
            <a:custDash>
              <a:ds d="100000" sp="200000"/>
            </a:custDash>
            <a:tailEnd type="stealth"/>
          </a:ln>
        </p:spPr>
        <p:txBody>
          <a:bodyPr lIns="0" tIns="0" rIns="0" bIns="0"/>
          <a:lstStyle/>
          <a:p>
            <a:endParaRPr/>
          </a:p>
        </p:txBody>
      </p:sp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A3D80A5B-18BD-4607-AE9F-8FF89BC7660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8647" y="9957863"/>
            <a:ext cx="1726895" cy="1726895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51A4FE26-CC31-4CE5-826C-3473B5173122}"/>
              </a:ext>
            </a:extLst>
          </p:cNvPr>
          <p:cNvSpPr txBox="1"/>
          <p:nvPr/>
        </p:nvSpPr>
        <p:spPr>
          <a:xfrm>
            <a:off x="19667395" y="8835583"/>
            <a:ext cx="1549398" cy="759182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ИФНС</a:t>
            </a:r>
          </a:p>
        </p:txBody>
      </p:sp>
      <p:sp>
        <p:nvSpPr>
          <p:cNvPr id="65" name="В 2020 году выставлено 6 требований о представлении уведомлений о КИК за 2019 год">
            <a:extLst>
              <a:ext uri="{FF2B5EF4-FFF2-40B4-BE49-F238E27FC236}">
                <a16:creationId xmlns:a16="http://schemas.microsoft.com/office/drawing/2014/main" id="{F1BADF24-EE7B-494E-A14D-5B1B65863E2E}"/>
              </a:ext>
            </a:extLst>
          </p:cNvPr>
          <p:cNvSpPr txBox="1"/>
          <p:nvPr/>
        </p:nvSpPr>
        <p:spPr>
          <a:xfrm>
            <a:off x="5502180" y="9122702"/>
            <a:ext cx="6830009" cy="3994891"/>
          </a:xfrm>
          <a:prstGeom prst="rect">
            <a:avLst/>
          </a:prstGeom>
          <a:ln w="63500" cap="rnd">
            <a:solidFill>
              <a:srgbClr val="FE9301"/>
            </a:solidFill>
            <a:custDash>
              <a:ds d="100000" sp="200000"/>
            </a:custDash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xmlns:lc="http://schemas.openxmlformats.org/drawingml/2006/lockedCanvas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1pPr>
            <a:lvl2pPr marL="0" marR="0" indent="4572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2pPr>
            <a:lvl3pPr marL="0" marR="0" indent="9144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3pPr>
            <a:lvl4pPr marL="0" marR="0" indent="13716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4pPr>
            <a:lvl5pPr marL="0" marR="0" indent="18288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5pPr>
            <a:lvl6pPr marL="0" marR="0" indent="22860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6pPr>
            <a:lvl7pPr marL="0" marR="0" indent="27432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7pPr>
            <a:lvl8pPr marL="0" marR="0" indent="32004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8pPr>
            <a:lvl9pPr marL="0" marR="0" indent="365760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defRPr>
            </a:lvl9pPr>
          </a:lstStyle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7" name="Линия">
            <a:extLst>
              <a:ext uri="{FF2B5EF4-FFF2-40B4-BE49-F238E27FC236}">
                <a16:creationId xmlns:a16="http://schemas.microsoft.com/office/drawing/2014/main" id="{FD5CA114-4F8D-443B-ADB0-55D4CCCB6E61}"/>
              </a:ext>
            </a:extLst>
          </p:cNvPr>
          <p:cNvSpPr/>
          <p:nvPr/>
        </p:nvSpPr>
        <p:spPr>
          <a:xfrm>
            <a:off x="12477251" y="10885592"/>
            <a:ext cx="1726895" cy="22919"/>
          </a:xfrm>
          <a:prstGeom prst="line">
            <a:avLst/>
          </a:prstGeom>
          <a:ln w="127000" cap="rnd">
            <a:solidFill>
              <a:srgbClr val="FE9301"/>
            </a:solidFill>
            <a:custDash>
              <a:ds d="100000" sp="200000"/>
            </a:custDash>
            <a:tailEnd type="stealth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68" name="Линия">
            <a:extLst>
              <a:ext uri="{FF2B5EF4-FFF2-40B4-BE49-F238E27FC236}">
                <a16:creationId xmlns:a16="http://schemas.microsoft.com/office/drawing/2014/main" id="{989368D2-A08B-40FE-BD76-7D7238C48B19}"/>
              </a:ext>
            </a:extLst>
          </p:cNvPr>
          <p:cNvSpPr/>
          <p:nvPr/>
        </p:nvSpPr>
        <p:spPr>
          <a:xfrm>
            <a:off x="16824822" y="10944899"/>
            <a:ext cx="2487646" cy="0"/>
          </a:xfrm>
          <a:prstGeom prst="line">
            <a:avLst/>
          </a:prstGeom>
          <a:ln w="127000" cap="rnd">
            <a:solidFill>
              <a:srgbClr val="FE9301"/>
            </a:solidFill>
            <a:custDash>
              <a:ds d="100000" sp="200000"/>
            </a:custDash>
            <a:tailEnd type="stealth"/>
          </a:ln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3C33A5F6-84F3-4862-9D22-8DACE26FA2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4003" y="8851307"/>
            <a:ext cx="1487332" cy="1091279"/>
          </a:xfrm>
          <a:prstGeom prst="rect">
            <a:avLst/>
          </a:prstGeom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AC1FFA2E-040E-4153-8177-415264A3781F}"/>
              </a:ext>
            </a:extLst>
          </p:cNvPr>
          <p:cNvSpPr/>
          <p:nvPr/>
        </p:nvSpPr>
        <p:spPr>
          <a:xfrm>
            <a:off x="793019" y="3503851"/>
            <a:ext cx="20707519" cy="2678214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accent1">
                <a:lumMod val="75000"/>
              </a:schemeClr>
            </a:solidFill>
            <a:prstDash val="solid"/>
            <a:miter lim="4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sp>
        <p:nvSpPr>
          <p:cNvPr id="419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0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421" name="7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6</a:t>
            </a:r>
            <a:endParaRPr dirty="0"/>
          </a:p>
        </p:txBody>
      </p:sp>
      <p:sp>
        <p:nvSpPr>
          <p:cNvPr id="422" name="Учет прибыли КИК при  налогообложении"/>
          <p:cNvSpPr txBox="1"/>
          <p:nvPr/>
        </p:nvSpPr>
        <p:spPr>
          <a:xfrm>
            <a:off x="8270060" y="1691530"/>
            <a:ext cx="16481551" cy="95094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algn="l"/>
            <a:r>
              <a:rPr lang="ru-RU" sz="5200" dirty="0">
                <a:latin typeface="+mn-lt"/>
              </a:rPr>
              <a:t>Порядок выдачи ЭП неаккредитованными УЦ </a:t>
            </a:r>
            <a:endParaRPr sz="5200" dirty="0">
              <a:latin typeface="+mn-lt"/>
            </a:endParaRPr>
          </a:p>
        </p:txBody>
      </p:sp>
      <p:sp>
        <p:nvSpPr>
          <p:cNvPr id="425" name="Прямоугольник"/>
          <p:cNvSpPr/>
          <p:nvPr/>
        </p:nvSpPr>
        <p:spPr>
          <a:xfrm>
            <a:off x="2191384" y="10849477"/>
            <a:ext cx="6078676" cy="344228"/>
          </a:xfrm>
          <a:prstGeom prst="rect">
            <a:avLst/>
          </a:prstGeom>
          <a:solidFill>
            <a:srgbClr val="D6D5D5"/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428" name="2019"/>
          <p:cNvSpPr/>
          <p:nvPr/>
        </p:nvSpPr>
        <p:spPr>
          <a:xfrm>
            <a:off x="4781240" y="11175955"/>
            <a:ext cx="969766" cy="56030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b"/>
          <a:lstStyle>
            <a:lvl1pPr algn="ctr" defTabSz="1219169">
              <a:spcBef>
                <a:spcPts val="300"/>
              </a:spcBef>
              <a:defRPr sz="3400" b="1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/>
              <a:t>20</a:t>
            </a:r>
            <a:r>
              <a:rPr lang="en-US" dirty="0"/>
              <a:t>21</a:t>
            </a:r>
            <a:endParaRPr dirty="0"/>
          </a:p>
        </p:txBody>
      </p:sp>
      <p:sp>
        <p:nvSpPr>
          <p:cNvPr id="429" name="2020"/>
          <p:cNvSpPr/>
          <p:nvPr/>
        </p:nvSpPr>
        <p:spPr>
          <a:xfrm>
            <a:off x="11080007" y="11243951"/>
            <a:ext cx="969767" cy="56030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b"/>
          <a:lstStyle>
            <a:lvl1pPr algn="ctr" defTabSz="1219169">
              <a:spcBef>
                <a:spcPts val="300"/>
              </a:spcBef>
              <a:defRPr sz="3400" b="1">
                <a:solidFill>
                  <a:schemeClr val="accent1">
                    <a:lumOff val="-13575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/>
              <a:t>20</a:t>
            </a:r>
            <a:r>
              <a:rPr lang="en-US" dirty="0"/>
              <a:t>21</a:t>
            </a:r>
            <a:endParaRPr dirty="0"/>
          </a:p>
        </p:txBody>
      </p:sp>
      <p:sp>
        <p:nvSpPr>
          <p:cNvPr id="430" name="2021"/>
          <p:cNvSpPr/>
          <p:nvPr/>
        </p:nvSpPr>
        <p:spPr>
          <a:xfrm>
            <a:off x="16879886" y="11163246"/>
            <a:ext cx="969766" cy="56030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anchor="b"/>
          <a:lstStyle>
            <a:lvl1pPr algn="ctr" defTabSz="1219169">
              <a:spcBef>
                <a:spcPts val="300"/>
              </a:spcBef>
              <a:defRPr sz="34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/>
              <a:t>202</a:t>
            </a:r>
            <a:r>
              <a:rPr lang="en-US" dirty="0"/>
              <a:t>2</a:t>
            </a:r>
            <a:endParaRPr dirty="0"/>
          </a:p>
        </p:txBody>
      </p:sp>
      <p:sp>
        <p:nvSpPr>
          <p:cNvPr id="431" name="Финансовый год КИК"/>
          <p:cNvSpPr txBox="1"/>
          <p:nvPr/>
        </p:nvSpPr>
        <p:spPr>
          <a:xfrm>
            <a:off x="2867017" y="11883911"/>
            <a:ext cx="4270096" cy="60315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defRPr sz="26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Дата выдачи сертификата</a:t>
            </a:r>
            <a:endParaRPr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32" name="Отчетный период"/>
          <p:cNvSpPr txBox="1"/>
          <p:nvPr/>
        </p:nvSpPr>
        <p:spPr>
          <a:xfrm>
            <a:off x="9429842" y="11883912"/>
            <a:ext cx="4270096" cy="60315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defRPr sz="26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Выдача невозможна</a:t>
            </a:r>
            <a:endParaRPr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33" name="Подача отчетности в отношении КИК за 2020 год"/>
          <p:cNvSpPr txBox="1"/>
          <p:nvPr/>
        </p:nvSpPr>
        <p:spPr>
          <a:xfrm>
            <a:off x="15063111" y="11883337"/>
            <a:ext cx="5044965" cy="100326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defRPr sz="26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Новый порядок выдачи сертификата</a:t>
            </a:r>
            <a:endParaRPr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34" name="Линия"/>
          <p:cNvSpPr/>
          <p:nvPr/>
        </p:nvSpPr>
        <p:spPr>
          <a:xfrm>
            <a:off x="8456032" y="10034677"/>
            <a:ext cx="1" cy="738780"/>
          </a:xfrm>
          <a:prstGeom prst="line">
            <a:avLst/>
          </a:prstGeom>
          <a:ln w="50800" cap="rnd">
            <a:solidFill>
              <a:srgbClr val="0564B8"/>
            </a:solidFill>
            <a:custDash>
              <a:ds d="100000" sp="200000"/>
            </a:custDash>
            <a:tailEnd type="stealth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435" name="Линия"/>
          <p:cNvSpPr/>
          <p:nvPr/>
        </p:nvSpPr>
        <p:spPr>
          <a:xfrm>
            <a:off x="14507669" y="10024951"/>
            <a:ext cx="1" cy="738780"/>
          </a:xfrm>
          <a:prstGeom prst="line">
            <a:avLst/>
          </a:prstGeom>
          <a:ln w="50800" cap="rnd">
            <a:solidFill>
              <a:srgbClr val="0564B8"/>
            </a:solidFill>
            <a:custDash>
              <a:ds d="100000" sp="200000"/>
            </a:custDash>
            <a:tailEnd type="stealth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436" name="Сквиркл"/>
          <p:cNvSpPr/>
          <p:nvPr/>
        </p:nvSpPr>
        <p:spPr>
          <a:xfrm>
            <a:off x="7811442" y="8859861"/>
            <a:ext cx="1289177" cy="1062933"/>
          </a:xfrm>
          <a:prstGeom prst="roundRect">
            <a:avLst>
              <a:gd name="adj" fmla="val 37508"/>
            </a:avLst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243" tIns="45243" rIns="45243" bIns="45243" anchor="ctr"/>
          <a:lstStyle/>
          <a:p>
            <a:pPr algn="ctr" defTabSz="914400">
              <a:defRPr sz="3200" b="1">
                <a:solidFill>
                  <a:srgbClr val="E4E4E4"/>
                </a:solidFill>
              </a:defRPr>
            </a:pPr>
            <a:endParaRPr/>
          </a:p>
        </p:txBody>
      </p:sp>
      <p:sp>
        <p:nvSpPr>
          <p:cNvPr id="437" name="31  дек"/>
          <p:cNvSpPr txBox="1"/>
          <p:nvPr/>
        </p:nvSpPr>
        <p:spPr>
          <a:xfrm>
            <a:off x="7930569" y="8894408"/>
            <a:ext cx="1050925" cy="100326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/>
          <a:p>
            <a:pPr algn="ctr">
              <a:defRPr sz="2600">
                <a:solidFill>
                  <a:srgbClr val="FFFFFF"/>
                </a:solidFill>
              </a:defRPr>
            </a:pPr>
            <a:r>
              <a:rPr lang="en-US" dirty="0"/>
              <a:t>1 </a:t>
            </a:r>
            <a:r>
              <a:rPr lang="ru-RU" dirty="0"/>
              <a:t>июля</a:t>
            </a:r>
            <a:endParaRPr dirty="0"/>
          </a:p>
        </p:txBody>
      </p:sp>
      <p:sp>
        <p:nvSpPr>
          <p:cNvPr id="441" name="Фигура"/>
          <p:cNvSpPr/>
          <p:nvPr/>
        </p:nvSpPr>
        <p:spPr>
          <a:xfrm rot="16200000">
            <a:off x="4715786" y="10125413"/>
            <a:ext cx="572559" cy="5281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3728"/>
                </a:lnTo>
                <a:cubicBezTo>
                  <a:pt x="292" y="3728"/>
                  <a:pt x="665" y="4209"/>
                  <a:pt x="1059" y="4708"/>
                </a:cubicBezTo>
                <a:cubicBezTo>
                  <a:pt x="1551" y="5332"/>
                  <a:pt x="2109" y="6053"/>
                  <a:pt x="2703" y="6053"/>
                </a:cubicBezTo>
                <a:cubicBezTo>
                  <a:pt x="3287" y="6053"/>
                  <a:pt x="3802" y="5365"/>
                  <a:pt x="4256" y="4757"/>
                </a:cubicBezTo>
                <a:cubicBezTo>
                  <a:pt x="4656" y="4226"/>
                  <a:pt x="5034" y="3728"/>
                  <a:pt x="5402" y="3728"/>
                </a:cubicBezTo>
                <a:cubicBezTo>
                  <a:pt x="5769" y="3728"/>
                  <a:pt x="6142" y="4226"/>
                  <a:pt x="6542" y="4757"/>
                </a:cubicBezTo>
                <a:cubicBezTo>
                  <a:pt x="6996" y="5365"/>
                  <a:pt x="7516" y="6053"/>
                  <a:pt x="8105" y="6053"/>
                </a:cubicBezTo>
                <a:cubicBezTo>
                  <a:pt x="8689" y="6053"/>
                  <a:pt x="9186" y="5380"/>
                  <a:pt x="9624" y="4771"/>
                </a:cubicBezTo>
                <a:cubicBezTo>
                  <a:pt x="10019" y="4225"/>
                  <a:pt x="10392" y="3728"/>
                  <a:pt x="10803" y="3728"/>
                </a:cubicBezTo>
                <a:cubicBezTo>
                  <a:pt x="11187" y="3728"/>
                  <a:pt x="11512" y="4178"/>
                  <a:pt x="11885" y="4708"/>
                </a:cubicBezTo>
                <a:cubicBezTo>
                  <a:pt x="12328" y="5332"/>
                  <a:pt x="12837" y="6053"/>
                  <a:pt x="13502" y="6053"/>
                </a:cubicBezTo>
                <a:cubicBezTo>
                  <a:pt x="14172" y="6053"/>
                  <a:pt x="14690" y="5333"/>
                  <a:pt x="15144" y="4693"/>
                </a:cubicBezTo>
                <a:cubicBezTo>
                  <a:pt x="15517" y="4179"/>
                  <a:pt x="15836" y="3728"/>
                  <a:pt x="16198" y="3728"/>
                </a:cubicBezTo>
                <a:cubicBezTo>
                  <a:pt x="16566" y="3728"/>
                  <a:pt x="16902" y="4182"/>
                  <a:pt x="17291" y="4727"/>
                </a:cubicBezTo>
                <a:cubicBezTo>
                  <a:pt x="17746" y="5351"/>
                  <a:pt x="18264" y="6053"/>
                  <a:pt x="18902" y="6053"/>
                </a:cubicBezTo>
                <a:cubicBezTo>
                  <a:pt x="19556" y="6053"/>
                  <a:pt x="20113" y="5319"/>
                  <a:pt x="20605" y="4664"/>
                </a:cubicBezTo>
                <a:cubicBezTo>
                  <a:pt x="20972" y="4181"/>
                  <a:pt x="21319" y="3728"/>
                  <a:pt x="21600" y="3728"/>
                </a:cubicBezTo>
                <a:lnTo>
                  <a:pt x="21600" y="0"/>
                </a:lnTo>
                <a:cubicBezTo>
                  <a:pt x="21038" y="0"/>
                  <a:pt x="20547" y="653"/>
                  <a:pt x="20071" y="1277"/>
                </a:cubicBezTo>
                <a:cubicBezTo>
                  <a:pt x="19655" y="1807"/>
                  <a:pt x="19270" y="2325"/>
                  <a:pt x="18897" y="2325"/>
                </a:cubicBezTo>
                <a:cubicBezTo>
                  <a:pt x="18551" y="2325"/>
                  <a:pt x="18221" y="1870"/>
                  <a:pt x="17842" y="1355"/>
                </a:cubicBezTo>
                <a:cubicBezTo>
                  <a:pt x="17377" y="715"/>
                  <a:pt x="16853" y="0"/>
                  <a:pt x="16198" y="0"/>
                </a:cubicBezTo>
                <a:cubicBezTo>
                  <a:pt x="15544" y="0"/>
                  <a:pt x="15037" y="716"/>
                  <a:pt x="14583" y="1340"/>
                </a:cubicBezTo>
                <a:cubicBezTo>
                  <a:pt x="14205" y="1871"/>
                  <a:pt x="13875" y="2325"/>
                  <a:pt x="13502" y="2325"/>
                </a:cubicBezTo>
                <a:cubicBezTo>
                  <a:pt x="13134" y="2325"/>
                  <a:pt x="12820" y="1870"/>
                  <a:pt x="12452" y="1355"/>
                </a:cubicBezTo>
                <a:cubicBezTo>
                  <a:pt x="11998" y="715"/>
                  <a:pt x="11485" y="0"/>
                  <a:pt x="10803" y="0"/>
                </a:cubicBezTo>
                <a:cubicBezTo>
                  <a:pt x="10106" y="0"/>
                  <a:pt x="9554" y="749"/>
                  <a:pt x="9073" y="1404"/>
                </a:cubicBezTo>
                <a:cubicBezTo>
                  <a:pt x="8711" y="1903"/>
                  <a:pt x="8402" y="2325"/>
                  <a:pt x="8105" y="2325"/>
                </a:cubicBezTo>
                <a:cubicBezTo>
                  <a:pt x="7802" y="2325"/>
                  <a:pt x="7467" y="1889"/>
                  <a:pt x="7083" y="1374"/>
                </a:cubicBezTo>
                <a:cubicBezTo>
                  <a:pt x="6602" y="735"/>
                  <a:pt x="6050" y="0"/>
                  <a:pt x="5402" y="0"/>
                </a:cubicBezTo>
                <a:cubicBezTo>
                  <a:pt x="4747" y="0"/>
                  <a:pt x="4202" y="735"/>
                  <a:pt x="3715" y="1374"/>
                </a:cubicBezTo>
                <a:cubicBezTo>
                  <a:pt x="3348" y="1858"/>
                  <a:pt x="3001" y="2325"/>
                  <a:pt x="2703" y="2325"/>
                </a:cubicBezTo>
                <a:cubicBezTo>
                  <a:pt x="2384" y="2325"/>
                  <a:pt x="1996" y="1827"/>
                  <a:pt x="1585" y="1296"/>
                </a:cubicBezTo>
                <a:cubicBezTo>
                  <a:pt x="1082" y="657"/>
                  <a:pt x="568" y="0"/>
                  <a:pt x="0" y="0"/>
                </a:cubicBezTo>
                <a:close/>
                <a:moveTo>
                  <a:pt x="0" y="7769"/>
                </a:moveTo>
                <a:lnTo>
                  <a:pt x="0" y="11492"/>
                </a:lnTo>
                <a:cubicBezTo>
                  <a:pt x="292" y="11492"/>
                  <a:pt x="665" y="11977"/>
                  <a:pt x="1059" y="12477"/>
                </a:cubicBezTo>
                <a:cubicBezTo>
                  <a:pt x="1551" y="13100"/>
                  <a:pt x="2109" y="13817"/>
                  <a:pt x="2703" y="13817"/>
                </a:cubicBezTo>
                <a:cubicBezTo>
                  <a:pt x="3287" y="13817"/>
                  <a:pt x="3802" y="13133"/>
                  <a:pt x="4256" y="12525"/>
                </a:cubicBezTo>
                <a:cubicBezTo>
                  <a:pt x="4656" y="11995"/>
                  <a:pt x="5034" y="11492"/>
                  <a:pt x="5402" y="11492"/>
                </a:cubicBezTo>
                <a:cubicBezTo>
                  <a:pt x="5769" y="11492"/>
                  <a:pt x="6142" y="11995"/>
                  <a:pt x="6542" y="12525"/>
                </a:cubicBezTo>
                <a:cubicBezTo>
                  <a:pt x="6996" y="13133"/>
                  <a:pt x="7516" y="13817"/>
                  <a:pt x="8105" y="13817"/>
                </a:cubicBezTo>
                <a:cubicBezTo>
                  <a:pt x="8689" y="13817"/>
                  <a:pt x="9186" y="13148"/>
                  <a:pt x="9624" y="12540"/>
                </a:cubicBezTo>
                <a:cubicBezTo>
                  <a:pt x="10019" y="11994"/>
                  <a:pt x="10392" y="11492"/>
                  <a:pt x="10803" y="11492"/>
                </a:cubicBezTo>
                <a:cubicBezTo>
                  <a:pt x="11187" y="11492"/>
                  <a:pt x="11512" y="11946"/>
                  <a:pt x="11885" y="12477"/>
                </a:cubicBezTo>
                <a:cubicBezTo>
                  <a:pt x="12328" y="13100"/>
                  <a:pt x="12837" y="13817"/>
                  <a:pt x="13502" y="13817"/>
                </a:cubicBezTo>
                <a:cubicBezTo>
                  <a:pt x="14172" y="13817"/>
                  <a:pt x="14690" y="13101"/>
                  <a:pt x="15144" y="12462"/>
                </a:cubicBezTo>
                <a:cubicBezTo>
                  <a:pt x="15517" y="11947"/>
                  <a:pt x="15836" y="11492"/>
                  <a:pt x="16198" y="11492"/>
                </a:cubicBezTo>
                <a:cubicBezTo>
                  <a:pt x="16566" y="11492"/>
                  <a:pt x="16902" y="11945"/>
                  <a:pt x="17291" y="12491"/>
                </a:cubicBezTo>
                <a:cubicBezTo>
                  <a:pt x="17746" y="13115"/>
                  <a:pt x="18264" y="13817"/>
                  <a:pt x="18902" y="13817"/>
                </a:cubicBezTo>
                <a:cubicBezTo>
                  <a:pt x="19556" y="13817"/>
                  <a:pt x="20113" y="13083"/>
                  <a:pt x="20605" y="12428"/>
                </a:cubicBezTo>
                <a:cubicBezTo>
                  <a:pt x="20972" y="11944"/>
                  <a:pt x="21319" y="11492"/>
                  <a:pt x="21600" y="11492"/>
                </a:cubicBezTo>
                <a:lnTo>
                  <a:pt x="21600" y="7769"/>
                </a:lnTo>
                <a:cubicBezTo>
                  <a:pt x="21038" y="7769"/>
                  <a:pt x="20547" y="8422"/>
                  <a:pt x="20071" y="9045"/>
                </a:cubicBezTo>
                <a:cubicBezTo>
                  <a:pt x="19655" y="9591"/>
                  <a:pt x="19270" y="10088"/>
                  <a:pt x="18897" y="10088"/>
                </a:cubicBezTo>
                <a:cubicBezTo>
                  <a:pt x="18551" y="10088"/>
                  <a:pt x="18221" y="9638"/>
                  <a:pt x="17842" y="9123"/>
                </a:cubicBezTo>
                <a:cubicBezTo>
                  <a:pt x="17377" y="8484"/>
                  <a:pt x="16853" y="7769"/>
                  <a:pt x="16198" y="7769"/>
                </a:cubicBezTo>
                <a:cubicBezTo>
                  <a:pt x="15544" y="7769"/>
                  <a:pt x="15037" y="8485"/>
                  <a:pt x="14583" y="9109"/>
                </a:cubicBezTo>
                <a:cubicBezTo>
                  <a:pt x="14205" y="9639"/>
                  <a:pt x="13875" y="10088"/>
                  <a:pt x="13502" y="10088"/>
                </a:cubicBezTo>
                <a:cubicBezTo>
                  <a:pt x="13134" y="10088"/>
                  <a:pt x="12820" y="9638"/>
                  <a:pt x="12452" y="9123"/>
                </a:cubicBezTo>
                <a:cubicBezTo>
                  <a:pt x="11998" y="8484"/>
                  <a:pt x="11485" y="7769"/>
                  <a:pt x="10803" y="7769"/>
                </a:cubicBezTo>
                <a:cubicBezTo>
                  <a:pt x="10106" y="7769"/>
                  <a:pt x="9554" y="8517"/>
                  <a:pt x="9073" y="9172"/>
                </a:cubicBezTo>
                <a:cubicBezTo>
                  <a:pt x="8711" y="9671"/>
                  <a:pt x="8402" y="10088"/>
                  <a:pt x="8105" y="10088"/>
                </a:cubicBezTo>
                <a:cubicBezTo>
                  <a:pt x="7802" y="10088"/>
                  <a:pt x="7467" y="9653"/>
                  <a:pt x="7083" y="9138"/>
                </a:cubicBezTo>
                <a:cubicBezTo>
                  <a:pt x="6602" y="8499"/>
                  <a:pt x="6050" y="7769"/>
                  <a:pt x="5402" y="7769"/>
                </a:cubicBezTo>
                <a:cubicBezTo>
                  <a:pt x="4747" y="7769"/>
                  <a:pt x="4202" y="8499"/>
                  <a:pt x="3715" y="9138"/>
                </a:cubicBezTo>
                <a:cubicBezTo>
                  <a:pt x="3348" y="9622"/>
                  <a:pt x="3001" y="10088"/>
                  <a:pt x="2703" y="10088"/>
                </a:cubicBezTo>
                <a:cubicBezTo>
                  <a:pt x="2384" y="10088"/>
                  <a:pt x="1996" y="9590"/>
                  <a:pt x="1585" y="9060"/>
                </a:cubicBezTo>
                <a:cubicBezTo>
                  <a:pt x="1082" y="8421"/>
                  <a:pt x="568" y="7769"/>
                  <a:pt x="0" y="7769"/>
                </a:cubicBezTo>
                <a:close/>
                <a:moveTo>
                  <a:pt x="0" y="15547"/>
                </a:moveTo>
                <a:lnTo>
                  <a:pt x="0" y="19275"/>
                </a:lnTo>
                <a:cubicBezTo>
                  <a:pt x="292" y="19275"/>
                  <a:pt x="665" y="19761"/>
                  <a:pt x="1059" y="20260"/>
                </a:cubicBezTo>
                <a:cubicBezTo>
                  <a:pt x="1551" y="20884"/>
                  <a:pt x="2109" y="21600"/>
                  <a:pt x="2703" y="21600"/>
                </a:cubicBezTo>
                <a:cubicBezTo>
                  <a:pt x="3287" y="21600"/>
                  <a:pt x="3802" y="20912"/>
                  <a:pt x="4256" y="20304"/>
                </a:cubicBezTo>
                <a:cubicBezTo>
                  <a:pt x="4656" y="19773"/>
                  <a:pt x="5034" y="19275"/>
                  <a:pt x="5402" y="19275"/>
                </a:cubicBezTo>
                <a:cubicBezTo>
                  <a:pt x="5769" y="19275"/>
                  <a:pt x="6142" y="19773"/>
                  <a:pt x="6542" y="20304"/>
                </a:cubicBezTo>
                <a:cubicBezTo>
                  <a:pt x="6996" y="20912"/>
                  <a:pt x="7516" y="21600"/>
                  <a:pt x="8105" y="21600"/>
                </a:cubicBezTo>
                <a:cubicBezTo>
                  <a:pt x="8689" y="21600"/>
                  <a:pt x="9186" y="20931"/>
                  <a:pt x="9624" y="20323"/>
                </a:cubicBezTo>
                <a:cubicBezTo>
                  <a:pt x="10019" y="19777"/>
                  <a:pt x="10392" y="19275"/>
                  <a:pt x="10803" y="19275"/>
                </a:cubicBezTo>
                <a:cubicBezTo>
                  <a:pt x="11187" y="19275"/>
                  <a:pt x="11512" y="19729"/>
                  <a:pt x="11885" y="20260"/>
                </a:cubicBezTo>
                <a:cubicBezTo>
                  <a:pt x="12328" y="20884"/>
                  <a:pt x="12837" y="21600"/>
                  <a:pt x="13502" y="21600"/>
                </a:cubicBezTo>
                <a:cubicBezTo>
                  <a:pt x="14172" y="21600"/>
                  <a:pt x="14690" y="20885"/>
                  <a:pt x="15144" y="20245"/>
                </a:cubicBezTo>
                <a:cubicBezTo>
                  <a:pt x="15517" y="19730"/>
                  <a:pt x="15836" y="19275"/>
                  <a:pt x="16198" y="19275"/>
                </a:cubicBezTo>
                <a:cubicBezTo>
                  <a:pt x="16566" y="19275"/>
                  <a:pt x="16902" y="19729"/>
                  <a:pt x="17291" y="20274"/>
                </a:cubicBezTo>
                <a:cubicBezTo>
                  <a:pt x="17746" y="20898"/>
                  <a:pt x="18264" y="21600"/>
                  <a:pt x="18902" y="21600"/>
                </a:cubicBezTo>
                <a:cubicBezTo>
                  <a:pt x="19556" y="21600"/>
                  <a:pt x="20113" y="20866"/>
                  <a:pt x="20605" y="20211"/>
                </a:cubicBezTo>
                <a:cubicBezTo>
                  <a:pt x="20972" y="19728"/>
                  <a:pt x="21319" y="19275"/>
                  <a:pt x="21600" y="19275"/>
                </a:cubicBezTo>
                <a:lnTo>
                  <a:pt x="21600" y="15547"/>
                </a:lnTo>
                <a:cubicBezTo>
                  <a:pt x="21038" y="15547"/>
                  <a:pt x="20547" y="16205"/>
                  <a:pt x="20071" y="16829"/>
                </a:cubicBezTo>
                <a:cubicBezTo>
                  <a:pt x="19655" y="17359"/>
                  <a:pt x="19270" y="17872"/>
                  <a:pt x="18897" y="17872"/>
                </a:cubicBezTo>
                <a:cubicBezTo>
                  <a:pt x="18551" y="17872"/>
                  <a:pt x="18221" y="17421"/>
                  <a:pt x="17842" y="16907"/>
                </a:cubicBezTo>
                <a:cubicBezTo>
                  <a:pt x="17377" y="16267"/>
                  <a:pt x="16853" y="15547"/>
                  <a:pt x="16198" y="15547"/>
                </a:cubicBezTo>
                <a:cubicBezTo>
                  <a:pt x="15544" y="15547"/>
                  <a:pt x="15037" y="16268"/>
                  <a:pt x="14583" y="16892"/>
                </a:cubicBezTo>
                <a:cubicBezTo>
                  <a:pt x="14205" y="17422"/>
                  <a:pt x="13875" y="17872"/>
                  <a:pt x="13502" y="17872"/>
                </a:cubicBezTo>
                <a:cubicBezTo>
                  <a:pt x="13134" y="17872"/>
                  <a:pt x="12820" y="17421"/>
                  <a:pt x="12452" y="16907"/>
                </a:cubicBezTo>
                <a:cubicBezTo>
                  <a:pt x="11998" y="16267"/>
                  <a:pt x="11485" y="15547"/>
                  <a:pt x="10803" y="15547"/>
                </a:cubicBezTo>
                <a:cubicBezTo>
                  <a:pt x="10106" y="15547"/>
                  <a:pt x="9554" y="16296"/>
                  <a:pt x="9073" y="16951"/>
                </a:cubicBezTo>
                <a:cubicBezTo>
                  <a:pt x="8711" y="17450"/>
                  <a:pt x="8402" y="17872"/>
                  <a:pt x="8105" y="17872"/>
                </a:cubicBezTo>
                <a:cubicBezTo>
                  <a:pt x="7802" y="17872"/>
                  <a:pt x="7467" y="17436"/>
                  <a:pt x="7083" y="16921"/>
                </a:cubicBezTo>
                <a:cubicBezTo>
                  <a:pt x="6602" y="16282"/>
                  <a:pt x="6050" y="15547"/>
                  <a:pt x="5402" y="15547"/>
                </a:cubicBezTo>
                <a:cubicBezTo>
                  <a:pt x="4747" y="15547"/>
                  <a:pt x="4202" y="16282"/>
                  <a:pt x="3715" y="16921"/>
                </a:cubicBezTo>
                <a:cubicBezTo>
                  <a:pt x="3348" y="17405"/>
                  <a:pt x="3001" y="17872"/>
                  <a:pt x="2703" y="17872"/>
                </a:cubicBezTo>
                <a:cubicBezTo>
                  <a:pt x="2384" y="17872"/>
                  <a:pt x="1996" y="17374"/>
                  <a:pt x="1585" y="16843"/>
                </a:cubicBezTo>
                <a:cubicBezTo>
                  <a:pt x="1082" y="16204"/>
                  <a:pt x="568" y="15547"/>
                  <a:pt x="0" y="15547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accent1">
                <a:hueOff val="114395"/>
                <a:lumOff val="-24975"/>
              </a:schemeClr>
            </a:solidFill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451" name="Соединит. линия"/>
          <p:cNvSpPr/>
          <p:nvPr/>
        </p:nvSpPr>
        <p:spPr>
          <a:xfrm>
            <a:off x="5357352" y="7103015"/>
            <a:ext cx="6834646" cy="13499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415" extrusionOk="0">
                <a:moveTo>
                  <a:pt x="0" y="18415"/>
                </a:moveTo>
                <a:cubicBezTo>
                  <a:pt x="3319" y="2377"/>
                  <a:pt x="10519" y="-3185"/>
                  <a:pt x="21600" y="1729"/>
                </a:cubicBezTo>
              </a:path>
            </a:pathLst>
          </a:custGeom>
          <a:ln w="50800" cap="rnd">
            <a:solidFill>
              <a:srgbClr val="0564B8"/>
            </a:solidFill>
            <a:custDash>
              <a:ds d="100000" sp="200000"/>
            </a:custDash>
            <a:tailEnd type="stealth"/>
          </a:ln>
        </p:spPr>
        <p:txBody>
          <a:bodyPr/>
          <a:lstStyle/>
          <a:p>
            <a:endParaRPr/>
          </a:p>
        </p:txBody>
      </p:sp>
      <p:sp>
        <p:nvSpPr>
          <p:cNvPr id="446" name="Дата признания дохода в виде прибыли КИК"/>
          <p:cNvSpPr txBox="1"/>
          <p:nvPr/>
        </p:nvSpPr>
        <p:spPr>
          <a:xfrm>
            <a:off x="12372621" y="6817083"/>
            <a:ext cx="4270095" cy="1003265"/>
          </a:xfrm>
          <a:prstGeom prst="rect">
            <a:avLst/>
          </a:prstGeom>
          <a:solidFill>
            <a:schemeClr val="accent4">
              <a:hueOff val="-1081314"/>
              <a:satOff val="4338"/>
              <a:lumOff val="-8931"/>
            </a:schemeClr>
          </a:solidFill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defRPr sz="2600">
                <a:solidFill>
                  <a:srgbClr val="FFFFFF"/>
                </a:solidFill>
              </a:defRPr>
            </a:lvl1pPr>
          </a:lstStyle>
          <a:p>
            <a:r>
              <a:rPr lang="ru-RU" dirty="0"/>
              <a:t>Д</a:t>
            </a:r>
            <a:r>
              <a:rPr dirty="0"/>
              <a:t>а</a:t>
            </a:r>
            <a:r>
              <a:rPr lang="ru-RU" dirty="0"/>
              <a:t>та</a:t>
            </a:r>
            <a:r>
              <a:rPr dirty="0"/>
              <a:t> </a:t>
            </a:r>
            <a:r>
              <a:rPr lang="ru-RU" dirty="0"/>
              <a:t>окончания действия сертификата</a:t>
            </a:r>
            <a:endParaRPr dirty="0"/>
          </a:p>
        </p:txBody>
      </p:sp>
      <p:sp>
        <p:nvSpPr>
          <p:cNvPr id="447" name="Линия"/>
          <p:cNvSpPr/>
          <p:nvPr/>
        </p:nvSpPr>
        <p:spPr>
          <a:xfrm>
            <a:off x="14507669" y="7972726"/>
            <a:ext cx="1" cy="738779"/>
          </a:xfrm>
          <a:prstGeom prst="line">
            <a:avLst/>
          </a:prstGeom>
          <a:ln w="50800" cap="rnd">
            <a:solidFill>
              <a:schemeClr val="accent4">
                <a:hueOff val="-1081314"/>
                <a:satOff val="4338"/>
                <a:lumOff val="-8931"/>
              </a:schemeClr>
            </a:solidFill>
            <a:custDash>
              <a:ds d="100000" sp="200000"/>
            </a:custDash>
            <a:tailEnd type="stealth"/>
          </a:ln>
        </p:spPr>
        <p:txBody>
          <a:bodyPr lIns="0" tIns="0" rIns="0" bIns="0"/>
          <a:lstStyle/>
          <a:p>
            <a:endParaRPr/>
          </a:p>
        </p:txBody>
      </p:sp>
      <p:sp>
        <p:nvSpPr>
          <p:cNvPr id="448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449" name="Graphic 9" descr="Graphic 9"/>
          <p:cNvPicPr>
            <a:picLocks noChangeAspect="1"/>
          </p:cNvPicPr>
          <p:nvPr/>
        </p:nvPicPr>
        <p:blipFill>
          <a:blip r:embed="rId3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450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090C86-FA63-4952-B18F-A28D78DE3E4F}"/>
              </a:ext>
            </a:extLst>
          </p:cNvPr>
          <p:cNvSpPr txBox="1"/>
          <p:nvPr/>
        </p:nvSpPr>
        <p:spPr>
          <a:xfrm>
            <a:off x="13764003" y="8858515"/>
            <a:ext cx="1487328" cy="1005403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600" dirty="0">
                <a:solidFill>
                  <a:schemeClr val="bg1"/>
                </a:solidFill>
              </a:rPr>
              <a:t>31</a:t>
            </a:r>
            <a:r>
              <a:rPr kumimoji="0" lang="ru-RU" sz="26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 декабря</a:t>
            </a:r>
          </a:p>
        </p:txBody>
      </p:sp>
      <p:sp>
        <p:nvSpPr>
          <p:cNvPr id="49" name="Фигура">
            <a:extLst>
              <a:ext uri="{FF2B5EF4-FFF2-40B4-BE49-F238E27FC236}">
                <a16:creationId xmlns:a16="http://schemas.microsoft.com/office/drawing/2014/main" id="{5D1DD66E-838F-4704-9731-200BCC2B2D8B}"/>
              </a:ext>
            </a:extLst>
          </p:cNvPr>
          <p:cNvSpPr/>
          <p:nvPr/>
        </p:nvSpPr>
        <p:spPr>
          <a:xfrm rot="16200000">
            <a:off x="17563372" y="10185357"/>
            <a:ext cx="572559" cy="5281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3728"/>
                </a:lnTo>
                <a:cubicBezTo>
                  <a:pt x="292" y="3728"/>
                  <a:pt x="665" y="4209"/>
                  <a:pt x="1059" y="4708"/>
                </a:cubicBezTo>
                <a:cubicBezTo>
                  <a:pt x="1551" y="5332"/>
                  <a:pt x="2109" y="6053"/>
                  <a:pt x="2703" y="6053"/>
                </a:cubicBezTo>
                <a:cubicBezTo>
                  <a:pt x="3287" y="6053"/>
                  <a:pt x="3802" y="5365"/>
                  <a:pt x="4256" y="4757"/>
                </a:cubicBezTo>
                <a:cubicBezTo>
                  <a:pt x="4656" y="4226"/>
                  <a:pt x="5034" y="3728"/>
                  <a:pt x="5402" y="3728"/>
                </a:cubicBezTo>
                <a:cubicBezTo>
                  <a:pt x="5769" y="3728"/>
                  <a:pt x="6142" y="4226"/>
                  <a:pt x="6542" y="4757"/>
                </a:cubicBezTo>
                <a:cubicBezTo>
                  <a:pt x="6996" y="5365"/>
                  <a:pt x="7516" y="6053"/>
                  <a:pt x="8105" y="6053"/>
                </a:cubicBezTo>
                <a:cubicBezTo>
                  <a:pt x="8689" y="6053"/>
                  <a:pt x="9186" y="5380"/>
                  <a:pt x="9624" y="4771"/>
                </a:cubicBezTo>
                <a:cubicBezTo>
                  <a:pt x="10019" y="4225"/>
                  <a:pt x="10392" y="3728"/>
                  <a:pt x="10803" y="3728"/>
                </a:cubicBezTo>
                <a:cubicBezTo>
                  <a:pt x="11187" y="3728"/>
                  <a:pt x="11512" y="4178"/>
                  <a:pt x="11885" y="4708"/>
                </a:cubicBezTo>
                <a:cubicBezTo>
                  <a:pt x="12328" y="5332"/>
                  <a:pt x="12837" y="6053"/>
                  <a:pt x="13502" y="6053"/>
                </a:cubicBezTo>
                <a:cubicBezTo>
                  <a:pt x="14172" y="6053"/>
                  <a:pt x="14690" y="5333"/>
                  <a:pt x="15144" y="4693"/>
                </a:cubicBezTo>
                <a:cubicBezTo>
                  <a:pt x="15517" y="4179"/>
                  <a:pt x="15836" y="3728"/>
                  <a:pt x="16198" y="3728"/>
                </a:cubicBezTo>
                <a:cubicBezTo>
                  <a:pt x="16566" y="3728"/>
                  <a:pt x="16902" y="4182"/>
                  <a:pt x="17291" y="4727"/>
                </a:cubicBezTo>
                <a:cubicBezTo>
                  <a:pt x="17746" y="5351"/>
                  <a:pt x="18264" y="6053"/>
                  <a:pt x="18902" y="6053"/>
                </a:cubicBezTo>
                <a:cubicBezTo>
                  <a:pt x="19556" y="6053"/>
                  <a:pt x="20113" y="5319"/>
                  <a:pt x="20605" y="4664"/>
                </a:cubicBezTo>
                <a:cubicBezTo>
                  <a:pt x="20972" y="4181"/>
                  <a:pt x="21319" y="3728"/>
                  <a:pt x="21600" y="3728"/>
                </a:cubicBezTo>
                <a:lnTo>
                  <a:pt x="21600" y="0"/>
                </a:lnTo>
                <a:cubicBezTo>
                  <a:pt x="21038" y="0"/>
                  <a:pt x="20547" y="653"/>
                  <a:pt x="20071" y="1277"/>
                </a:cubicBezTo>
                <a:cubicBezTo>
                  <a:pt x="19655" y="1807"/>
                  <a:pt x="19270" y="2325"/>
                  <a:pt x="18897" y="2325"/>
                </a:cubicBezTo>
                <a:cubicBezTo>
                  <a:pt x="18551" y="2325"/>
                  <a:pt x="18221" y="1870"/>
                  <a:pt x="17842" y="1355"/>
                </a:cubicBezTo>
                <a:cubicBezTo>
                  <a:pt x="17377" y="715"/>
                  <a:pt x="16853" y="0"/>
                  <a:pt x="16198" y="0"/>
                </a:cubicBezTo>
                <a:cubicBezTo>
                  <a:pt x="15544" y="0"/>
                  <a:pt x="15037" y="716"/>
                  <a:pt x="14583" y="1340"/>
                </a:cubicBezTo>
                <a:cubicBezTo>
                  <a:pt x="14205" y="1871"/>
                  <a:pt x="13875" y="2325"/>
                  <a:pt x="13502" y="2325"/>
                </a:cubicBezTo>
                <a:cubicBezTo>
                  <a:pt x="13134" y="2325"/>
                  <a:pt x="12820" y="1870"/>
                  <a:pt x="12452" y="1355"/>
                </a:cubicBezTo>
                <a:cubicBezTo>
                  <a:pt x="11998" y="715"/>
                  <a:pt x="11485" y="0"/>
                  <a:pt x="10803" y="0"/>
                </a:cubicBezTo>
                <a:cubicBezTo>
                  <a:pt x="10106" y="0"/>
                  <a:pt x="9554" y="749"/>
                  <a:pt x="9073" y="1404"/>
                </a:cubicBezTo>
                <a:cubicBezTo>
                  <a:pt x="8711" y="1903"/>
                  <a:pt x="8402" y="2325"/>
                  <a:pt x="8105" y="2325"/>
                </a:cubicBezTo>
                <a:cubicBezTo>
                  <a:pt x="7802" y="2325"/>
                  <a:pt x="7467" y="1889"/>
                  <a:pt x="7083" y="1374"/>
                </a:cubicBezTo>
                <a:cubicBezTo>
                  <a:pt x="6602" y="735"/>
                  <a:pt x="6050" y="0"/>
                  <a:pt x="5402" y="0"/>
                </a:cubicBezTo>
                <a:cubicBezTo>
                  <a:pt x="4747" y="0"/>
                  <a:pt x="4202" y="735"/>
                  <a:pt x="3715" y="1374"/>
                </a:cubicBezTo>
                <a:cubicBezTo>
                  <a:pt x="3348" y="1858"/>
                  <a:pt x="3001" y="2325"/>
                  <a:pt x="2703" y="2325"/>
                </a:cubicBezTo>
                <a:cubicBezTo>
                  <a:pt x="2384" y="2325"/>
                  <a:pt x="1996" y="1827"/>
                  <a:pt x="1585" y="1296"/>
                </a:cubicBezTo>
                <a:cubicBezTo>
                  <a:pt x="1082" y="657"/>
                  <a:pt x="568" y="0"/>
                  <a:pt x="0" y="0"/>
                </a:cubicBezTo>
                <a:close/>
                <a:moveTo>
                  <a:pt x="0" y="7769"/>
                </a:moveTo>
                <a:lnTo>
                  <a:pt x="0" y="11492"/>
                </a:lnTo>
                <a:cubicBezTo>
                  <a:pt x="292" y="11492"/>
                  <a:pt x="665" y="11977"/>
                  <a:pt x="1059" y="12477"/>
                </a:cubicBezTo>
                <a:cubicBezTo>
                  <a:pt x="1551" y="13100"/>
                  <a:pt x="2109" y="13817"/>
                  <a:pt x="2703" y="13817"/>
                </a:cubicBezTo>
                <a:cubicBezTo>
                  <a:pt x="3287" y="13817"/>
                  <a:pt x="3802" y="13133"/>
                  <a:pt x="4256" y="12525"/>
                </a:cubicBezTo>
                <a:cubicBezTo>
                  <a:pt x="4656" y="11995"/>
                  <a:pt x="5034" y="11492"/>
                  <a:pt x="5402" y="11492"/>
                </a:cubicBezTo>
                <a:cubicBezTo>
                  <a:pt x="5769" y="11492"/>
                  <a:pt x="6142" y="11995"/>
                  <a:pt x="6542" y="12525"/>
                </a:cubicBezTo>
                <a:cubicBezTo>
                  <a:pt x="6996" y="13133"/>
                  <a:pt x="7516" y="13817"/>
                  <a:pt x="8105" y="13817"/>
                </a:cubicBezTo>
                <a:cubicBezTo>
                  <a:pt x="8689" y="13817"/>
                  <a:pt x="9186" y="13148"/>
                  <a:pt x="9624" y="12540"/>
                </a:cubicBezTo>
                <a:cubicBezTo>
                  <a:pt x="10019" y="11994"/>
                  <a:pt x="10392" y="11492"/>
                  <a:pt x="10803" y="11492"/>
                </a:cubicBezTo>
                <a:cubicBezTo>
                  <a:pt x="11187" y="11492"/>
                  <a:pt x="11512" y="11946"/>
                  <a:pt x="11885" y="12477"/>
                </a:cubicBezTo>
                <a:cubicBezTo>
                  <a:pt x="12328" y="13100"/>
                  <a:pt x="12837" y="13817"/>
                  <a:pt x="13502" y="13817"/>
                </a:cubicBezTo>
                <a:cubicBezTo>
                  <a:pt x="14172" y="13817"/>
                  <a:pt x="14690" y="13101"/>
                  <a:pt x="15144" y="12462"/>
                </a:cubicBezTo>
                <a:cubicBezTo>
                  <a:pt x="15517" y="11947"/>
                  <a:pt x="15836" y="11492"/>
                  <a:pt x="16198" y="11492"/>
                </a:cubicBezTo>
                <a:cubicBezTo>
                  <a:pt x="16566" y="11492"/>
                  <a:pt x="16902" y="11945"/>
                  <a:pt x="17291" y="12491"/>
                </a:cubicBezTo>
                <a:cubicBezTo>
                  <a:pt x="17746" y="13115"/>
                  <a:pt x="18264" y="13817"/>
                  <a:pt x="18902" y="13817"/>
                </a:cubicBezTo>
                <a:cubicBezTo>
                  <a:pt x="19556" y="13817"/>
                  <a:pt x="20113" y="13083"/>
                  <a:pt x="20605" y="12428"/>
                </a:cubicBezTo>
                <a:cubicBezTo>
                  <a:pt x="20972" y="11944"/>
                  <a:pt x="21319" y="11492"/>
                  <a:pt x="21600" y="11492"/>
                </a:cubicBezTo>
                <a:lnTo>
                  <a:pt x="21600" y="7769"/>
                </a:lnTo>
                <a:cubicBezTo>
                  <a:pt x="21038" y="7769"/>
                  <a:pt x="20547" y="8422"/>
                  <a:pt x="20071" y="9045"/>
                </a:cubicBezTo>
                <a:cubicBezTo>
                  <a:pt x="19655" y="9591"/>
                  <a:pt x="19270" y="10088"/>
                  <a:pt x="18897" y="10088"/>
                </a:cubicBezTo>
                <a:cubicBezTo>
                  <a:pt x="18551" y="10088"/>
                  <a:pt x="18221" y="9638"/>
                  <a:pt x="17842" y="9123"/>
                </a:cubicBezTo>
                <a:cubicBezTo>
                  <a:pt x="17377" y="8484"/>
                  <a:pt x="16853" y="7769"/>
                  <a:pt x="16198" y="7769"/>
                </a:cubicBezTo>
                <a:cubicBezTo>
                  <a:pt x="15544" y="7769"/>
                  <a:pt x="15037" y="8485"/>
                  <a:pt x="14583" y="9109"/>
                </a:cubicBezTo>
                <a:cubicBezTo>
                  <a:pt x="14205" y="9639"/>
                  <a:pt x="13875" y="10088"/>
                  <a:pt x="13502" y="10088"/>
                </a:cubicBezTo>
                <a:cubicBezTo>
                  <a:pt x="13134" y="10088"/>
                  <a:pt x="12820" y="9638"/>
                  <a:pt x="12452" y="9123"/>
                </a:cubicBezTo>
                <a:cubicBezTo>
                  <a:pt x="11998" y="8484"/>
                  <a:pt x="11485" y="7769"/>
                  <a:pt x="10803" y="7769"/>
                </a:cubicBezTo>
                <a:cubicBezTo>
                  <a:pt x="10106" y="7769"/>
                  <a:pt x="9554" y="8517"/>
                  <a:pt x="9073" y="9172"/>
                </a:cubicBezTo>
                <a:cubicBezTo>
                  <a:pt x="8711" y="9671"/>
                  <a:pt x="8402" y="10088"/>
                  <a:pt x="8105" y="10088"/>
                </a:cubicBezTo>
                <a:cubicBezTo>
                  <a:pt x="7802" y="10088"/>
                  <a:pt x="7467" y="9653"/>
                  <a:pt x="7083" y="9138"/>
                </a:cubicBezTo>
                <a:cubicBezTo>
                  <a:pt x="6602" y="8499"/>
                  <a:pt x="6050" y="7769"/>
                  <a:pt x="5402" y="7769"/>
                </a:cubicBezTo>
                <a:cubicBezTo>
                  <a:pt x="4747" y="7769"/>
                  <a:pt x="4202" y="8499"/>
                  <a:pt x="3715" y="9138"/>
                </a:cubicBezTo>
                <a:cubicBezTo>
                  <a:pt x="3348" y="9622"/>
                  <a:pt x="3001" y="10088"/>
                  <a:pt x="2703" y="10088"/>
                </a:cubicBezTo>
                <a:cubicBezTo>
                  <a:pt x="2384" y="10088"/>
                  <a:pt x="1996" y="9590"/>
                  <a:pt x="1585" y="9060"/>
                </a:cubicBezTo>
                <a:cubicBezTo>
                  <a:pt x="1082" y="8421"/>
                  <a:pt x="568" y="7769"/>
                  <a:pt x="0" y="7769"/>
                </a:cubicBezTo>
                <a:close/>
                <a:moveTo>
                  <a:pt x="0" y="15547"/>
                </a:moveTo>
                <a:lnTo>
                  <a:pt x="0" y="19275"/>
                </a:lnTo>
                <a:cubicBezTo>
                  <a:pt x="292" y="19275"/>
                  <a:pt x="665" y="19761"/>
                  <a:pt x="1059" y="20260"/>
                </a:cubicBezTo>
                <a:cubicBezTo>
                  <a:pt x="1551" y="20884"/>
                  <a:pt x="2109" y="21600"/>
                  <a:pt x="2703" y="21600"/>
                </a:cubicBezTo>
                <a:cubicBezTo>
                  <a:pt x="3287" y="21600"/>
                  <a:pt x="3802" y="20912"/>
                  <a:pt x="4256" y="20304"/>
                </a:cubicBezTo>
                <a:cubicBezTo>
                  <a:pt x="4656" y="19773"/>
                  <a:pt x="5034" y="19275"/>
                  <a:pt x="5402" y="19275"/>
                </a:cubicBezTo>
                <a:cubicBezTo>
                  <a:pt x="5769" y="19275"/>
                  <a:pt x="6142" y="19773"/>
                  <a:pt x="6542" y="20304"/>
                </a:cubicBezTo>
                <a:cubicBezTo>
                  <a:pt x="6996" y="20912"/>
                  <a:pt x="7516" y="21600"/>
                  <a:pt x="8105" y="21600"/>
                </a:cubicBezTo>
                <a:cubicBezTo>
                  <a:pt x="8689" y="21600"/>
                  <a:pt x="9186" y="20931"/>
                  <a:pt x="9624" y="20323"/>
                </a:cubicBezTo>
                <a:cubicBezTo>
                  <a:pt x="10019" y="19777"/>
                  <a:pt x="10392" y="19275"/>
                  <a:pt x="10803" y="19275"/>
                </a:cubicBezTo>
                <a:cubicBezTo>
                  <a:pt x="11187" y="19275"/>
                  <a:pt x="11512" y="19729"/>
                  <a:pt x="11885" y="20260"/>
                </a:cubicBezTo>
                <a:cubicBezTo>
                  <a:pt x="12328" y="20884"/>
                  <a:pt x="12837" y="21600"/>
                  <a:pt x="13502" y="21600"/>
                </a:cubicBezTo>
                <a:cubicBezTo>
                  <a:pt x="14172" y="21600"/>
                  <a:pt x="14690" y="20885"/>
                  <a:pt x="15144" y="20245"/>
                </a:cubicBezTo>
                <a:cubicBezTo>
                  <a:pt x="15517" y="19730"/>
                  <a:pt x="15836" y="19275"/>
                  <a:pt x="16198" y="19275"/>
                </a:cubicBezTo>
                <a:cubicBezTo>
                  <a:pt x="16566" y="19275"/>
                  <a:pt x="16902" y="19729"/>
                  <a:pt x="17291" y="20274"/>
                </a:cubicBezTo>
                <a:cubicBezTo>
                  <a:pt x="17746" y="20898"/>
                  <a:pt x="18264" y="21600"/>
                  <a:pt x="18902" y="21600"/>
                </a:cubicBezTo>
                <a:cubicBezTo>
                  <a:pt x="19556" y="21600"/>
                  <a:pt x="20113" y="20866"/>
                  <a:pt x="20605" y="20211"/>
                </a:cubicBezTo>
                <a:cubicBezTo>
                  <a:pt x="20972" y="19728"/>
                  <a:pt x="21319" y="19275"/>
                  <a:pt x="21600" y="19275"/>
                </a:cubicBezTo>
                <a:lnTo>
                  <a:pt x="21600" y="15547"/>
                </a:lnTo>
                <a:cubicBezTo>
                  <a:pt x="21038" y="15547"/>
                  <a:pt x="20547" y="16205"/>
                  <a:pt x="20071" y="16829"/>
                </a:cubicBezTo>
                <a:cubicBezTo>
                  <a:pt x="19655" y="17359"/>
                  <a:pt x="19270" y="17872"/>
                  <a:pt x="18897" y="17872"/>
                </a:cubicBezTo>
                <a:cubicBezTo>
                  <a:pt x="18551" y="17872"/>
                  <a:pt x="18221" y="17421"/>
                  <a:pt x="17842" y="16907"/>
                </a:cubicBezTo>
                <a:cubicBezTo>
                  <a:pt x="17377" y="16267"/>
                  <a:pt x="16853" y="15547"/>
                  <a:pt x="16198" y="15547"/>
                </a:cubicBezTo>
                <a:cubicBezTo>
                  <a:pt x="15544" y="15547"/>
                  <a:pt x="15037" y="16268"/>
                  <a:pt x="14583" y="16892"/>
                </a:cubicBezTo>
                <a:cubicBezTo>
                  <a:pt x="14205" y="17422"/>
                  <a:pt x="13875" y="17872"/>
                  <a:pt x="13502" y="17872"/>
                </a:cubicBezTo>
                <a:cubicBezTo>
                  <a:pt x="13134" y="17872"/>
                  <a:pt x="12820" y="17421"/>
                  <a:pt x="12452" y="16907"/>
                </a:cubicBezTo>
                <a:cubicBezTo>
                  <a:pt x="11998" y="16267"/>
                  <a:pt x="11485" y="15547"/>
                  <a:pt x="10803" y="15547"/>
                </a:cubicBezTo>
                <a:cubicBezTo>
                  <a:pt x="10106" y="15547"/>
                  <a:pt x="9554" y="16296"/>
                  <a:pt x="9073" y="16951"/>
                </a:cubicBezTo>
                <a:cubicBezTo>
                  <a:pt x="8711" y="17450"/>
                  <a:pt x="8402" y="17872"/>
                  <a:pt x="8105" y="17872"/>
                </a:cubicBezTo>
                <a:cubicBezTo>
                  <a:pt x="7802" y="17872"/>
                  <a:pt x="7467" y="17436"/>
                  <a:pt x="7083" y="16921"/>
                </a:cubicBezTo>
                <a:cubicBezTo>
                  <a:pt x="6602" y="16282"/>
                  <a:pt x="6050" y="15547"/>
                  <a:pt x="5402" y="15547"/>
                </a:cubicBezTo>
                <a:cubicBezTo>
                  <a:pt x="4747" y="15547"/>
                  <a:pt x="4202" y="16282"/>
                  <a:pt x="3715" y="16921"/>
                </a:cubicBezTo>
                <a:cubicBezTo>
                  <a:pt x="3348" y="17405"/>
                  <a:pt x="3001" y="17872"/>
                  <a:pt x="2703" y="17872"/>
                </a:cubicBezTo>
                <a:cubicBezTo>
                  <a:pt x="2384" y="17872"/>
                  <a:pt x="1996" y="17374"/>
                  <a:pt x="1585" y="16843"/>
                </a:cubicBezTo>
                <a:cubicBezTo>
                  <a:pt x="1082" y="16204"/>
                  <a:pt x="568" y="15547"/>
                  <a:pt x="0" y="15547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accent1">
                <a:hueOff val="114395"/>
                <a:lumOff val="-24975"/>
              </a:schemeClr>
            </a:solidFill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6B700860-F390-4645-8C70-CAADDEECF471}"/>
              </a:ext>
            </a:extLst>
          </p:cNvPr>
          <p:cNvGrpSpPr/>
          <p:nvPr/>
        </p:nvGrpSpPr>
        <p:grpSpPr>
          <a:xfrm>
            <a:off x="997524" y="3690261"/>
            <a:ext cx="20592026" cy="2339426"/>
            <a:chOff x="1313113" y="6202418"/>
            <a:chExt cx="13427689" cy="2874723"/>
          </a:xfrm>
        </p:grpSpPr>
        <p:sp>
          <p:nvSpPr>
            <p:cNvPr id="440" name="1. Определение даты получения дохода в виде прибыли КИК в случае, если финансовый год КИК оканчивается на 31 декабря"/>
            <p:cNvSpPr txBox="1"/>
            <p:nvPr/>
          </p:nvSpPr>
          <p:spPr>
            <a:xfrm>
              <a:off x="1313113" y="6202418"/>
              <a:ext cx="13427689" cy="835716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100541" tIns="100541" rIns="100541" bIns="100541" anchor="ctr">
              <a:spAutoFit/>
            </a:bodyPr>
            <a:lstStyle>
              <a:lvl1pPr>
                <a:defRPr sz="3100" b="1">
                  <a:solidFill>
                    <a:schemeClr val="accent1">
                      <a:hueOff val="114395"/>
                      <a:lumOff val="-24975"/>
                    </a:schemeClr>
                  </a:solidFill>
                </a:defRPr>
              </a:lvl1pPr>
            </a:lstStyle>
            <a:p>
              <a:r>
                <a:rPr dirty="0">
                  <a:solidFill>
                    <a:schemeClr val="accent1">
                      <a:lumMod val="75000"/>
                    </a:schemeClr>
                  </a:solidFill>
                </a:rPr>
                <a:t>1. 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A923236-8320-44BB-82D0-3FBD793BECAF}"/>
                </a:ext>
              </a:extLst>
            </p:cNvPr>
            <p:cNvSpPr txBox="1"/>
            <p:nvPr/>
          </p:nvSpPr>
          <p:spPr>
            <a:xfrm>
              <a:off x="2016939" y="6240637"/>
              <a:ext cx="12384860" cy="2836504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chemeClr val="accent1">
                      <a:lumMod val="75000"/>
                    </a:schemeClr>
                  </a:solidFill>
                </a:rPr>
                <a:t>С июля 2021 года нельзя получить электронную подпись, В УЦ которые не прошли аккредитацию по новым правилам. Подписи, которые такой УЦ выдал до 1 июля 2021 года, будут действительны до 1 января 2022 года (ч. 4 ст. 3 476-ФЗ). Конечно, если сроки действия подписи или аккредитации УЦ не закончатся раньше.</a:t>
              </a:r>
            </a:p>
          </p:txBody>
        </p:sp>
      </p:grp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ABD316A-0627-4382-8C8B-92AB40EF5E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97115" y="9001103"/>
            <a:ext cx="742434" cy="858719"/>
          </a:xfrm>
          <a:prstGeom prst="rect">
            <a:avLst/>
          </a:prstGeom>
        </p:spPr>
      </p:pic>
      <p:sp>
        <p:nvSpPr>
          <p:cNvPr id="57" name="Прямоугольник">
            <a:extLst>
              <a:ext uri="{FF2B5EF4-FFF2-40B4-BE49-F238E27FC236}">
                <a16:creationId xmlns:a16="http://schemas.microsoft.com/office/drawing/2014/main" id="{0DA54DBE-8D8D-4A94-B8FD-AD86CB2BE1BA}"/>
              </a:ext>
            </a:extLst>
          </p:cNvPr>
          <p:cNvSpPr/>
          <p:nvPr/>
        </p:nvSpPr>
        <p:spPr>
          <a:xfrm>
            <a:off x="8428994" y="10831727"/>
            <a:ext cx="6078676" cy="34422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58" name="Прямоугольник">
            <a:extLst>
              <a:ext uri="{FF2B5EF4-FFF2-40B4-BE49-F238E27FC236}">
                <a16:creationId xmlns:a16="http://schemas.microsoft.com/office/drawing/2014/main" id="{99255021-4D9B-4F70-9FB3-57FB24DE0C92}"/>
              </a:ext>
            </a:extLst>
          </p:cNvPr>
          <p:cNvSpPr/>
          <p:nvPr/>
        </p:nvSpPr>
        <p:spPr>
          <a:xfrm>
            <a:off x="14669156" y="10849477"/>
            <a:ext cx="6078676" cy="34422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E74B0654-D03C-4227-B727-2E4459F8CBC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5985" y="8541980"/>
            <a:ext cx="1487332" cy="1487332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E47F827B-D8AB-4968-A1E9-7EB3BC4C4C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111" y="8647707"/>
            <a:ext cx="1305833" cy="130583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284FB67-9910-4CA8-B2FD-0AD7419A1C94}"/>
              </a:ext>
            </a:extLst>
          </p:cNvPr>
          <p:cNvSpPr txBox="1"/>
          <p:nvPr/>
        </p:nvSpPr>
        <p:spPr>
          <a:xfrm>
            <a:off x="4450619" y="12871201"/>
            <a:ext cx="18724474" cy="820738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*Письмо Министерства цифрового развития, связи и массовых коммуникаций РФ от 10 августа 2021 г. № ОП-П15-085-33604 О порядке применения сертификатов квалифицированной электронной подписи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AC1FFA2E-040E-4153-8177-415264A3781F}"/>
              </a:ext>
            </a:extLst>
          </p:cNvPr>
          <p:cNvSpPr/>
          <p:nvPr/>
        </p:nvSpPr>
        <p:spPr>
          <a:xfrm>
            <a:off x="793019" y="3503851"/>
            <a:ext cx="20707519" cy="2678214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accent1">
                <a:lumMod val="75000"/>
              </a:schemeClr>
            </a:solidFill>
            <a:prstDash val="solid"/>
            <a:miter lim="4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sp>
        <p:nvSpPr>
          <p:cNvPr id="419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0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421" name="7"/>
          <p:cNvSpPr txBox="1"/>
          <p:nvPr/>
        </p:nvSpPr>
        <p:spPr>
          <a:xfrm>
            <a:off x="23529369" y="12859316"/>
            <a:ext cx="420425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7</a:t>
            </a:r>
            <a:endParaRPr dirty="0"/>
          </a:p>
        </p:txBody>
      </p:sp>
      <p:sp>
        <p:nvSpPr>
          <p:cNvPr id="422" name="Учет прибыли КИК при  налогообложении"/>
          <p:cNvSpPr txBox="1"/>
          <p:nvPr/>
        </p:nvSpPr>
        <p:spPr>
          <a:xfrm>
            <a:off x="8270060" y="1691530"/>
            <a:ext cx="16481551" cy="950943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pPr algn="l"/>
            <a:r>
              <a:rPr lang="ru-RU" sz="5200" dirty="0">
                <a:latin typeface="+mn-lt"/>
              </a:rPr>
              <a:t>Порядок выдачи ЭП аккредитованными УЦ </a:t>
            </a:r>
            <a:endParaRPr sz="5200" dirty="0">
              <a:latin typeface="+mn-lt"/>
            </a:endParaRPr>
          </a:p>
        </p:txBody>
      </p:sp>
      <p:sp>
        <p:nvSpPr>
          <p:cNvPr id="429" name="2020"/>
          <p:cNvSpPr/>
          <p:nvPr/>
        </p:nvSpPr>
        <p:spPr>
          <a:xfrm>
            <a:off x="5069542" y="12055574"/>
            <a:ext cx="2384806" cy="449107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anchor="b"/>
          <a:lstStyle>
            <a:lvl1pPr algn="ctr" defTabSz="1219169">
              <a:spcBef>
                <a:spcPts val="300"/>
              </a:spcBef>
              <a:defRPr sz="3400" b="1">
                <a:solidFill>
                  <a:schemeClr val="accent1">
                    <a:lumOff val="-13575"/>
                  </a:schemeClr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lang="ru-RU" dirty="0"/>
              <a:t>1 сентября </a:t>
            </a:r>
            <a:r>
              <a:rPr dirty="0"/>
              <a:t>20</a:t>
            </a:r>
            <a:r>
              <a:rPr lang="en-US" dirty="0"/>
              <a:t>21</a:t>
            </a:r>
            <a:endParaRPr dirty="0"/>
          </a:p>
        </p:txBody>
      </p:sp>
      <p:sp>
        <p:nvSpPr>
          <p:cNvPr id="431" name="Финансовый год КИК"/>
          <p:cNvSpPr txBox="1"/>
          <p:nvPr/>
        </p:nvSpPr>
        <p:spPr>
          <a:xfrm>
            <a:off x="4126897" y="12345165"/>
            <a:ext cx="4270096" cy="603155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defRPr sz="2600">
                <a:solidFill>
                  <a:schemeClr val="accent1">
                    <a:hueOff val="114395"/>
                    <a:lumOff val="-24975"/>
                  </a:schemeClr>
                </a:solidFill>
              </a:defRPr>
            </a:lvl1pPr>
          </a:lstStyle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Дата выдачи сертификата</a:t>
            </a:r>
            <a:endParaRPr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F6E0D27C-4B33-497A-8419-E26BA2CA25C0}"/>
              </a:ext>
            </a:extLst>
          </p:cNvPr>
          <p:cNvGrpSpPr/>
          <p:nvPr/>
        </p:nvGrpSpPr>
        <p:grpSpPr>
          <a:xfrm>
            <a:off x="357864" y="8682834"/>
            <a:ext cx="1910347" cy="2086166"/>
            <a:chOff x="7811443" y="8687291"/>
            <a:chExt cx="1289177" cy="2086166"/>
          </a:xfrm>
        </p:grpSpPr>
        <p:sp>
          <p:nvSpPr>
            <p:cNvPr id="434" name="Линия"/>
            <p:cNvSpPr/>
            <p:nvPr/>
          </p:nvSpPr>
          <p:spPr>
            <a:xfrm>
              <a:off x="8456032" y="10034677"/>
              <a:ext cx="1" cy="738780"/>
            </a:xfrm>
            <a:prstGeom prst="line">
              <a:avLst/>
            </a:prstGeom>
            <a:ln w="50800" cap="rnd">
              <a:solidFill>
                <a:srgbClr val="0564B8"/>
              </a:solidFill>
              <a:custDash>
                <a:ds d="100000" sp="200000"/>
              </a:custDash>
              <a:tailEnd type="stealth"/>
            </a:ln>
          </p:spPr>
          <p:txBody>
            <a:bodyPr lIns="0" tIns="0" rIns="0" bIns="0"/>
            <a:lstStyle/>
            <a:p>
              <a:endParaRPr/>
            </a:p>
          </p:txBody>
        </p:sp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id="{728E6052-1421-4F46-8349-ECB65F96FBBA}"/>
                </a:ext>
              </a:extLst>
            </p:cNvPr>
            <p:cNvGrpSpPr/>
            <p:nvPr/>
          </p:nvGrpSpPr>
          <p:grpSpPr>
            <a:xfrm>
              <a:off x="7811443" y="8687291"/>
              <a:ext cx="1289177" cy="1403374"/>
              <a:chOff x="7811442" y="8694354"/>
              <a:chExt cx="1289177" cy="1403374"/>
            </a:xfrm>
          </p:grpSpPr>
          <p:sp>
            <p:nvSpPr>
              <p:cNvPr id="436" name="Сквиркл"/>
              <p:cNvSpPr/>
              <p:nvPr/>
            </p:nvSpPr>
            <p:spPr>
              <a:xfrm>
                <a:off x="7811442" y="8859861"/>
                <a:ext cx="1289177" cy="1062933"/>
              </a:xfrm>
              <a:prstGeom prst="roundRect">
                <a:avLst>
                  <a:gd name="adj" fmla="val 37508"/>
                </a:avLst>
              </a:prstGeom>
              <a:ln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5243" tIns="45243" rIns="45243" bIns="45243" anchor="ctr"/>
              <a:lstStyle/>
              <a:p>
                <a:pPr algn="ctr" defTabSz="914400">
                  <a:defRPr sz="3200" b="1">
                    <a:solidFill>
                      <a:srgbClr val="E4E4E4"/>
                    </a:solidFill>
                  </a:defRPr>
                </a:pPr>
                <a:endParaRPr/>
              </a:p>
            </p:txBody>
          </p:sp>
          <p:sp>
            <p:nvSpPr>
              <p:cNvPr id="437" name="31  дек"/>
              <p:cNvSpPr txBox="1"/>
              <p:nvPr/>
            </p:nvSpPr>
            <p:spPr>
              <a:xfrm>
                <a:off x="7930569" y="8694354"/>
                <a:ext cx="1050925" cy="1403374"/>
              </a:xfrm>
              <a:prstGeom prst="rect">
                <a:avLst/>
              </a:prstGeom>
              <a:ln w="25400">
                <a:miter lim="400000"/>
              </a:ln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100541" tIns="100541" rIns="100541" bIns="100541" anchor="ctr">
                <a:spAutoFit/>
              </a:bodyPr>
              <a:lstStyle/>
              <a:p>
                <a:pPr algn="ctr">
                  <a:defRPr sz="2600">
                    <a:solidFill>
                      <a:srgbClr val="FFFFFF"/>
                    </a:solidFill>
                  </a:defRPr>
                </a:pPr>
                <a:r>
                  <a:rPr lang="en-US" dirty="0"/>
                  <a:t>1 </a:t>
                </a:r>
                <a:r>
                  <a:rPr lang="ru-RU" dirty="0"/>
                  <a:t>июля 2021</a:t>
                </a:r>
                <a:endParaRPr dirty="0"/>
              </a:p>
            </p:txBody>
          </p:sp>
        </p:grpSp>
      </p:grpSp>
      <p:sp>
        <p:nvSpPr>
          <p:cNvPr id="451" name="Соединит. линия"/>
          <p:cNvSpPr/>
          <p:nvPr/>
        </p:nvSpPr>
        <p:spPr>
          <a:xfrm>
            <a:off x="6392332" y="7103015"/>
            <a:ext cx="7356033" cy="13720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415" extrusionOk="0">
                <a:moveTo>
                  <a:pt x="0" y="18415"/>
                </a:moveTo>
                <a:cubicBezTo>
                  <a:pt x="3319" y="2377"/>
                  <a:pt x="10519" y="-3185"/>
                  <a:pt x="21600" y="1729"/>
                </a:cubicBezTo>
              </a:path>
            </a:pathLst>
          </a:custGeom>
          <a:ln w="50800" cap="rnd">
            <a:solidFill>
              <a:srgbClr val="0564B8"/>
            </a:solidFill>
            <a:custDash>
              <a:ds d="100000" sp="200000"/>
            </a:custDash>
            <a:tailEnd type="stealth"/>
          </a:ln>
        </p:spPr>
        <p:txBody>
          <a:bodyPr/>
          <a:lstStyle/>
          <a:p>
            <a:endParaRPr/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4D22205B-EFFF-4B91-9C71-90BAB7117059}"/>
              </a:ext>
            </a:extLst>
          </p:cNvPr>
          <p:cNvGrpSpPr/>
          <p:nvPr/>
        </p:nvGrpSpPr>
        <p:grpSpPr>
          <a:xfrm>
            <a:off x="13896561" y="6891117"/>
            <a:ext cx="4270095" cy="1859820"/>
            <a:chOff x="12534107" y="6834140"/>
            <a:chExt cx="4270095" cy="1859820"/>
          </a:xfrm>
        </p:grpSpPr>
        <p:sp>
          <p:nvSpPr>
            <p:cNvPr id="446" name="Дата признания дохода в виде прибыли КИК"/>
            <p:cNvSpPr txBox="1"/>
            <p:nvPr/>
          </p:nvSpPr>
          <p:spPr>
            <a:xfrm>
              <a:off x="12534107" y="6834140"/>
              <a:ext cx="4270095" cy="1003265"/>
            </a:xfrm>
            <a:prstGeom prst="rect">
              <a:avLst/>
            </a:prstGeom>
            <a:solidFill>
              <a:schemeClr val="accent4">
                <a:hueOff val="-1081314"/>
                <a:satOff val="4338"/>
                <a:lumOff val="-8931"/>
              </a:schemeClr>
            </a:solidFill>
            <a:ln w="254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100541" tIns="100541" rIns="100541" bIns="100541" anchor="ctr">
              <a:spAutoFit/>
            </a:bodyPr>
            <a:lstStyle>
              <a:lvl1pPr algn="ctr">
                <a:defRPr sz="2600">
                  <a:solidFill>
                    <a:srgbClr val="FFFFFF"/>
                  </a:solidFill>
                </a:defRPr>
              </a:lvl1pPr>
            </a:lstStyle>
            <a:p>
              <a:r>
                <a:rPr lang="ru-RU" dirty="0"/>
                <a:t>Д</a:t>
              </a:r>
              <a:r>
                <a:rPr dirty="0"/>
                <a:t>а</a:t>
              </a:r>
              <a:r>
                <a:rPr lang="ru-RU" dirty="0"/>
                <a:t>та</a:t>
              </a:r>
              <a:r>
                <a:rPr dirty="0"/>
                <a:t> </a:t>
              </a:r>
              <a:r>
                <a:rPr lang="ru-RU" dirty="0"/>
                <a:t>окончания действия сертификата</a:t>
              </a:r>
              <a:endParaRPr dirty="0"/>
            </a:p>
          </p:txBody>
        </p:sp>
        <p:sp>
          <p:nvSpPr>
            <p:cNvPr id="447" name="Линия"/>
            <p:cNvSpPr/>
            <p:nvPr/>
          </p:nvSpPr>
          <p:spPr>
            <a:xfrm>
              <a:off x="14676346" y="7955181"/>
              <a:ext cx="1" cy="738779"/>
            </a:xfrm>
            <a:prstGeom prst="line">
              <a:avLst/>
            </a:prstGeom>
            <a:ln w="50800" cap="rnd">
              <a:solidFill>
                <a:schemeClr val="accent4">
                  <a:hueOff val="-1081314"/>
                  <a:satOff val="4338"/>
                  <a:lumOff val="-8931"/>
                </a:schemeClr>
              </a:solidFill>
              <a:custDash>
                <a:ds d="100000" sp="200000"/>
              </a:custDash>
              <a:tailEnd type="stealth"/>
            </a:ln>
          </p:spPr>
          <p:txBody>
            <a:bodyPr lIns="0" tIns="0" rIns="0" bIns="0"/>
            <a:lstStyle/>
            <a:p>
              <a:endParaRPr/>
            </a:p>
          </p:txBody>
        </p:sp>
      </p:grpSp>
      <p:sp>
        <p:nvSpPr>
          <p:cNvPr id="448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449" name="Graphic 9" descr="Graphic 9"/>
          <p:cNvPicPr>
            <a:picLocks noChangeAspect="1"/>
          </p:cNvPicPr>
          <p:nvPr/>
        </p:nvPicPr>
        <p:blipFill>
          <a:blip r:embed="rId2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450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F4698284-F9E8-4891-850E-86B1FACCE014}"/>
              </a:ext>
            </a:extLst>
          </p:cNvPr>
          <p:cNvGrpSpPr/>
          <p:nvPr/>
        </p:nvGrpSpPr>
        <p:grpSpPr>
          <a:xfrm>
            <a:off x="10422613" y="8746122"/>
            <a:ext cx="1754792" cy="2086447"/>
            <a:chOff x="14015814" y="8693204"/>
            <a:chExt cx="1351397" cy="2086447"/>
          </a:xfrm>
        </p:grpSpPr>
        <p:pic>
          <p:nvPicPr>
            <p:cNvPr id="27" name="Рисунок 26">
              <a:extLst>
                <a:ext uri="{FF2B5EF4-FFF2-40B4-BE49-F238E27FC236}">
                  <a16:creationId xmlns:a16="http://schemas.microsoft.com/office/drawing/2014/main" id="{3C33A5F6-84F3-4862-9D22-8DACE26FA2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50361" y="8859861"/>
              <a:ext cx="1316850" cy="1091279"/>
            </a:xfrm>
            <a:prstGeom prst="rect">
              <a:avLst/>
            </a:prstGeom>
          </p:spPr>
        </p:pic>
        <p:sp>
          <p:nvSpPr>
            <p:cNvPr id="435" name="Линия"/>
            <p:cNvSpPr/>
            <p:nvPr/>
          </p:nvSpPr>
          <p:spPr>
            <a:xfrm>
              <a:off x="14676346" y="10040871"/>
              <a:ext cx="1" cy="738780"/>
            </a:xfrm>
            <a:prstGeom prst="line">
              <a:avLst/>
            </a:prstGeom>
            <a:ln w="50800" cap="rnd">
              <a:solidFill>
                <a:srgbClr val="0564B8"/>
              </a:solidFill>
              <a:custDash>
                <a:ds d="100000" sp="200000"/>
              </a:custDash>
              <a:tailEnd type="stealth"/>
            </a:ln>
          </p:spPr>
          <p:txBody>
            <a:bodyPr lIns="0" tIns="0" rIns="0" bIns="0"/>
            <a:lstStyle/>
            <a:p>
              <a:endParaRPr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6090C86-FA63-4952-B18F-A28D78DE3E4F}"/>
                </a:ext>
              </a:extLst>
            </p:cNvPr>
            <p:cNvSpPr txBox="1"/>
            <p:nvPr/>
          </p:nvSpPr>
          <p:spPr>
            <a:xfrm>
              <a:off x="14015814" y="8693204"/>
              <a:ext cx="1305833" cy="1405513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101600" tIns="101600" rIns="101600" bIns="101600" numCol="1" spcCol="38100" rtlCol="0" anchor="ctr">
              <a:spAutoFit/>
            </a:bodyPr>
            <a:lstStyle/>
            <a:p>
              <a:pPr marL="0" marR="0" indent="0" algn="ctr" defTabSz="18288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ru-RU" sz="2600" b="0" i="0" u="none" strike="noStrike" cap="none" spc="0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uFillTx/>
                  <a:latin typeface="+mn-lt"/>
                  <a:ea typeface="+mn-ea"/>
                  <a:cs typeface="+mn-cs"/>
                  <a:sym typeface="Trebuchet MS"/>
                </a:rPr>
                <a:t>1 января 2022</a:t>
              </a: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6B700860-F390-4645-8C70-CAADDEECF471}"/>
              </a:ext>
            </a:extLst>
          </p:cNvPr>
          <p:cNvGrpSpPr/>
          <p:nvPr/>
        </p:nvGrpSpPr>
        <p:grpSpPr>
          <a:xfrm>
            <a:off x="997524" y="3690264"/>
            <a:ext cx="20592026" cy="1231433"/>
            <a:chOff x="1313113" y="6202418"/>
            <a:chExt cx="13427689" cy="1513203"/>
          </a:xfrm>
        </p:grpSpPr>
        <p:sp>
          <p:nvSpPr>
            <p:cNvPr id="440" name="1. Определение даты получения дохода в виде прибыли КИК в случае, если финансовый год КИК оканчивается на 31 декабря"/>
            <p:cNvSpPr txBox="1"/>
            <p:nvPr/>
          </p:nvSpPr>
          <p:spPr>
            <a:xfrm>
              <a:off x="1313113" y="6202418"/>
              <a:ext cx="13427689" cy="835716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100541" tIns="100541" rIns="100541" bIns="100541" anchor="ctr">
              <a:spAutoFit/>
            </a:bodyPr>
            <a:lstStyle>
              <a:lvl1pPr>
                <a:defRPr sz="3100" b="1">
                  <a:solidFill>
                    <a:schemeClr val="accent1">
                      <a:hueOff val="114395"/>
                      <a:lumOff val="-24975"/>
                    </a:schemeClr>
                  </a:solidFill>
                </a:defRPr>
              </a:lvl1pPr>
            </a:lstStyle>
            <a:p>
              <a:r>
                <a:rPr dirty="0">
                  <a:solidFill>
                    <a:schemeClr val="accent1">
                      <a:lumMod val="75000"/>
                    </a:schemeClr>
                  </a:solidFill>
                </a:rPr>
                <a:t>1. 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A923236-8320-44BB-82D0-3FBD793BECAF}"/>
                </a:ext>
              </a:extLst>
            </p:cNvPr>
            <p:cNvSpPr txBox="1"/>
            <p:nvPr/>
          </p:nvSpPr>
          <p:spPr>
            <a:xfrm>
              <a:off x="2016939" y="6240637"/>
              <a:ext cx="12384860" cy="1474984"/>
            </a:xfrm>
            <a:prstGeom prst="rect">
              <a:avLst/>
            </a:prstGeom>
            <a:noFill/>
            <a:ln w="254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chemeClr val="accent1">
                      <a:lumMod val="75000"/>
                    </a:schemeClr>
                  </a:solidFill>
                </a:rPr>
                <a:t>Сроки действия сертификата выданными </a:t>
              </a:r>
              <a:r>
                <a:rPr lang="ru-RU" sz="3600" dirty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аккредитованными удостоверяющими центрами после 1 июля 2021 остаются теми же обычно это 12 месяцев.</a:t>
              </a:r>
              <a:endParaRPr lang="ru-RU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sp>
        <p:nvSpPr>
          <p:cNvPr id="57" name="Прямоугольник">
            <a:extLst>
              <a:ext uri="{FF2B5EF4-FFF2-40B4-BE49-F238E27FC236}">
                <a16:creationId xmlns:a16="http://schemas.microsoft.com/office/drawing/2014/main" id="{0DA54DBE-8D8D-4A94-B8FD-AD86CB2BE1BA}"/>
              </a:ext>
            </a:extLst>
          </p:cNvPr>
          <p:cNvSpPr/>
          <p:nvPr/>
        </p:nvSpPr>
        <p:spPr>
          <a:xfrm>
            <a:off x="1313038" y="10991091"/>
            <a:ext cx="9769663" cy="34422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37" name="Прямоугольник">
            <a:extLst>
              <a:ext uri="{FF2B5EF4-FFF2-40B4-BE49-F238E27FC236}">
                <a16:creationId xmlns:a16="http://schemas.microsoft.com/office/drawing/2014/main" id="{ED10A3B3-AAB1-47EB-BEDF-BEA6F3F523F4}"/>
              </a:ext>
            </a:extLst>
          </p:cNvPr>
          <p:cNvSpPr/>
          <p:nvPr/>
        </p:nvSpPr>
        <p:spPr>
          <a:xfrm>
            <a:off x="11300009" y="10991091"/>
            <a:ext cx="9769663" cy="34422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41" name="Прямоугольник">
            <a:extLst>
              <a:ext uri="{FF2B5EF4-FFF2-40B4-BE49-F238E27FC236}">
                <a16:creationId xmlns:a16="http://schemas.microsoft.com/office/drawing/2014/main" id="{D0E07C3A-E00A-4EA2-A329-8F33BCD10FF9}"/>
              </a:ext>
            </a:extLst>
          </p:cNvPr>
          <p:cNvSpPr/>
          <p:nvPr/>
        </p:nvSpPr>
        <p:spPr>
          <a:xfrm>
            <a:off x="6261946" y="10991091"/>
            <a:ext cx="9769663" cy="344228"/>
          </a:xfrm>
          <a:prstGeom prst="rect">
            <a:avLst/>
          </a:prstGeom>
          <a:solidFill>
            <a:schemeClr val="bg1">
              <a:lumMod val="75000"/>
              <a:alpha val="77000"/>
            </a:schemeClr>
          </a:solidFill>
          <a:ln w="12700"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8F89F9A-48B1-4A21-843E-0569098D7569}"/>
              </a:ext>
            </a:extLst>
          </p:cNvPr>
          <p:cNvSpPr txBox="1"/>
          <p:nvPr/>
        </p:nvSpPr>
        <p:spPr>
          <a:xfrm>
            <a:off x="14283260" y="11401477"/>
            <a:ext cx="3511080" cy="1138773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ru-RU" sz="3400" b="1" dirty="0">
                <a:solidFill>
                  <a:schemeClr val="accent1">
                    <a:lumMod val="50000"/>
                  </a:schemeClr>
                </a:solidFill>
              </a:rPr>
              <a:t>1 сентября 2022</a:t>
            </a: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8F1087E8-6EB3-43C8-9F4C-3D86D2A632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87552" y="8961122"/>
            <a:ext cx="1088114" cy="1258542"/>
          </a:xfrm>
          <a:prstGeom prst="rect">
            <a:avLst/>
          </a:prstGeom>
        </p:spPr>
      </p:pic>
      <p:sp>
        <p:nvSpPr>
          <p:cNvPr id="48" name="Декоративная галочка">
            <a:extLst>
              <a:ext uri="{FF2B5EF4-FFF2-40B4-BE49-F238E27FC236}">
                <a16:creationId xmlns:a16="http://schemas.microsoft.com/office/drawing/2014/main" id="{C0B307B2-08A2-4D0D-A4F4-CD0D8792F319}"/>
              </a:ext>
            </a:extLst>
          </p:cNvPr>
          <p:cNvSpPr/>
          <p:nvPr/>
        </p:nvSpPr>
        <p:spPr>
          <a:xfrm>
            <a:off x="10828246" y="11645525"/>
            <a:ext cx="930582" cy="10116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2" h="20404" extrusionOk="0">
                <a:moveTo>
                  <a:pt x="19340" y="6"/>
                </a:moveTo>
                <a:cubicBezTo>
                  <a:pt x="18911" y="-308"/>
                  <a:pt x="8317" y="11620"/>
                  <a:pt x="6423" y="13985"/>
                </a:cubicBezTo>
                <a:cubicBezTo>
                  <a:pt x="6323" y="14108"/>
                  <a:pt x="6215" y="14226"/>
                  <a:pt x="6090" y="14370"/>
                </a:cubicBezTo>
                <a:cubicBezTo>
                  <a:pt x="5960" y="14216"/>
                  <a:pt x="5854" y="14096"/>
                  <a:pt x="5755" y="13971"/>
                </a:cubicBezTo>
                <a:cubicBezTo>
                  <a:pt x="4964" y="12967"/>
                  <a:pt x="4458" y="12167"/>
                  <a:pt x="3657" y="11171"/>
                </a:cubicBezTo>
                <a:cubicBezTo>
                  <a:pt x="3337" y="10773"/>
                  <a:pt x="2972" y="10410"/>
                  <a:pt x="2634" y="10026"/>
                </a:cubicBezTo>
                <a:cubicBezTo>
                  <a:pt x="2472" y="9843"/>
                  <a:pt x="2283" y="9849"/>
                  <a:pt x="2071" y="9915"/>
                </a:cubicBezTo>
                <a:cubicBezTo>
                  <a:pt x="1856" y="9981"/>
                  <a:pt x="1574" y="9982"/>
                  <a:pt x="1303" y="10152"/>
                </a:cubicBezTo>
                <a:cubicBezTo>
                  <a:pt x="1209" y="10262"/>
                  <a:pt x="1332" y="10438"/>
                  <a:pt x="1349" y="10609"/>
                </a:cubicBezTo>
                <a:cubicBezTo>
                  <a:pt x="1369" y="10821"/>
                  <a:pt x="603" y="10792"/>
                  <a:pt x="203" y="11061"/>
                </a:cubicBezTo>
                <a:cubicBezTo>
                  <a:pt x="111" y="11123"/>
                  <a:pt x="286" y="11375"/>
                  <a:pt x="227" y="11440"/>
                </a:cubicBezTo>
                <a:cubicBezTo>
                  <a:pt x="51" y="11634"/>
                  <a:pt x="-61" y="11588"/>
                  <a:pt x="36" y="11826"/>
                </a:cubicBezTo>
                <a:cubicBezTo>
                  <a:pt x="896" y="13941"/>
                  <a:pt x="2182" y="15733"/>
                  <a:pt x="3218" y="17879"/>
                </a:cubicBezTo>
                <a:cubicBezTo>
                  <a:pt x="4865" y="21292"/>
                  <a:pt x="5178" y="19166"/>
                  <a:pt x="5654" y="19575"/>
                </a:cubicBezTo>
                <a:cubicBezTo>
                  <a:pt x="7119" y="20836"/>
                  <a:pt x="6474" y="21179"/>
                  <a:pt x="9921" y="16770"/>
                </a:cubicBezTo>
                <a:cubicBezTo>
                  <a:pt x="11378" y="14721"/>
                  <a:pt x="19009" y="5203"/>
                  <a:pt x="20710" y="3334"/>
                </a:cubicBezTo>
                <a:cubicBezTo>
                  <a:pt x="20919" y="3106"/>
                  <a:pt x="21118" y="2879"/>
                  <a:pt x="21258" y="2594"/>
                </a:cubicBezTo>
                <a:cubicBezTo>
                  <a:pt x="21526" y="2050"/>
                  <a:pt x="21539" y="2066"/>
                  <a:pt x="21150" y="1624"/>
                </a:cubicBezTo>
                <a:cubicBezTo>
                  <a:pt x="21006" y="1461"/>
                  <a:pt x="20856" y="1427"/>
                  <a:pt x="20646" y="1437"/>
                </a:cubicBezTo>
                <a:cubicBezTo>
                  <a:pt x="20244" y="1456"/>
                  <a:pt x="20044" y="1227"/>
                  <a:pt x="20086" y="860"/>
                </a:cubicBezTo>
                <a:cubicBezTo>
                  <a:pt x="20096" y="778"/>
                  <a:pt x="20075" y="672"/>
                  <a:pt x="20023" y="612"/>
                </a:cubicBezTo>
                <a:cubicBezTo>
                  <a:pt x="19903" y="469"/>
                  <a:pt x="19492" y="117"/>
                  <a:pt x="19340" y="6"/>
                </a:cubicBezTo>
                <a:close/>
              </a:path>
            </a:pathLst>
          </a:custGeom>
          <a:solidFill>
            <a:schemeClr val="accent3"/>
          </a:solidFill>
          <a:ln w="25400">
            <a:solidFill>
              <a:schemeClr val="accent3">
                <a:hueOff val="362282"/>
                <a:satOff val="31803"/>
                <a:lumOff val="-18242"/>
              </a:schemeClr>
            </a:solidFill>
            <a:miter lim="400000"/>
          </a:ln>
        </p:spPr>
        <p:txBody>
          <a:bodyPr tIns="91439" bIns="91439" anchor="ctr"/>
          <a:lstStyle/>
          <a:p>
            <a:endParaRPr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C9873EF-BF09-4AA7-B551-BB7DD0B2163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43" y="8715542"/>
            <a:ext cx="1684068" cy="1684068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A7C6847C-A98A-4976-8AB9-74CC04C4A17B}"/>
              </a:ext>
            </a:extLst>
          </p:cNvPr>
          <p:cNvSpPr txBox="1"/>
          <p:nvPr/>
        </p:nvSpPr>
        <p:spPr>
          <a:xfrm>
            <a:off x="997524" y="5029030"/>
            <a:ext cx="20262457" cy="954107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*Письмо Министерства цифрового развития, связи и массовых коммуникаций РФ от 10 августа 2021 г. № ОП-П15-085-33604 О порядке применения сертификатов квалифицированной электронной подписи</a:t>
            </a:r>
          </a:p>
        </p:txBody>
      </p:sp>
    </p:spTree>
    <p:extLst>
      <p:ext uri="{BB962C8B-B14F-4D97-AF65-F5344CB8AC3E}">
        <p14:creationId xmlns:p14="http://schemas.microsoft.com/office/powerpoint/2010/main" val="449101298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">
            <a:extLst>
              <a:ext uri="{FF2B5EF4-FFF2-40B4-BE49-F238E27FC236}">
                <a16:creationId xmlns:a16="http://schemas.microsoft.com/office/drawing/2014/main" id="{82E20ED3-9027-47D9-8247-C14095E584E4}"/>
              </a:ext>
            </a:extLst>
          </p:cNvPr>
          <p:cNvSpPr/>
          <p:nvPr/>
        </p:nvSpPr>
        <p:spPr>
          <a:xfrm>
            <a:off x="0" y="4193857"/>
            <a:ext cx="24384000" cy="2392237"/>
          </a:xfrm>
          <a:prstGeom prst="rect">
            <a:avLst/>
          </a:prstGeom>
          <a:gradFill flip="none" rotWithShape="1">
            <a:gsLst>
              <a:gs pos="34000">
                <a:schemeClr val="bg1"/>
              </a:gs>
              <a:gs pos="74000">
                <a:schemeClr val="bg1">
                  <a:lumMod val="85000"/>
                  <a:alpha val="52000"/>
                </a:schemeClr>
              </a:gs>
              <a:gs pos="100000">
                <a:schemeClr val="bg1">
                  <a:lumMod val="75000"/>
                  <a:alpha val="48000"/>
                </a:schemeClr>
              </a:gs>
            </a:gsLst>
            <a:lin ang="10800000" scaled="0"/>
            <a:tileRect/>
          </a:gra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13" name="Прямоугольник"/>
          <p:cNvSpPr/>
          <p:nvPr/>
        </p:nvSpPr>
        <p:spPr>
          <a:xfrm>
            <a:off x="101728" y="793718"/>
            <a:ext cx="24275847" cy="2337137"/>
          </a:xfrm>
          <a:prstGeom prst="rect">
            <a:avLst/>
          </a:prstGeom>
          <a:solidFill>
            <a:srgbClr val="000000">
              <a:alpha val="12696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14" name="Кружок"/>
          <p:cNvSpPr/>
          <p:nvPr/>
        </p:nvSpPr>
        <p:spPr>
          <a:xfrm>
            <a:off x="23352231" y="12775402"/>
            <a:ext cx="774701" cy="774701"/>
          </a:xfrm>
          <a:prstGeom prst="ellipse">
            <a:avLst/>
          </a:prstGeom>
          <a:solidFill>
            <a:srgbClr val="D6D5D5">
              <a:alpha val="60255"/>
            </a:srgbClr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chemeClr val="accent1">
                    <a:hueOff val="114395"/>
                    <a:lumOff val="-24975"/>
                  </a:schemeClr>
                </a:solidFill>
              </a:defRPr>
            </a:pPr>
            <a:endParaRPr/>
          </a:p>
        </p:txBody>
      </p:sp>
      <p:sp>
        <p:nvSpPr>
          <p:cNvPr id="515" name="10"/>
          <p:cNvSpPr txBox="1"/>
          <p:nvPr/>
        </p:nvSpPr>
        <p:spPr>
          <a:xfrm>
            <a:off x="23352231" y="12859316"/>
            <a:ext cx="774701" cy="6068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>
            <a:lvl1pPr algn="ctr">
              <a:lnSpc>
                <a:spcPct val="80000"/>
              </a:lnSpc>
              <a:defRPr sz="32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8</a:t>
            </a:r>
            <a:endParaRPr dirty="0"/>
          </a:p>
        </p:txBody>
      </p:sp>
      <p:sp>
        <p:nvSpPr>
          <p:cNvPr id="516" name="Определение доли участия"/>
          <p:cNvSpPr txBox="1"/>
          <p:nvPr/>
        </p:nvSpPr>
        <p:spPr>
          <a:xfrm>
            <a:off x="7975600" y="1417565"/>
            <a:ext cx="15392427" cy="1089442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100541" tIns="100541" rIns="100541" bIns="100541" anchor="ctr">
            <a:spAutoFit/>
          </a:bodyPr>
          <a:lstStyle>
            <a:lvl1pPr algn="r">
              <a:lnSpc>
                <a:spcPct val="90000"/>
              </a:lnSpc>
              <a:defRPr sz="6400">
                <a:solidFill>
                  <a:schemeClr val="accent1">
                    <a:hueOff val="114395"/>
                    <a:lumOff val="-24975"/>
                  </a:schemeClr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lvl1pPr>
          </a:lstStyle>
          <a:p>
            <a:r>
              <a:rPr lang="ru-RU" dirty="0"/>
              <a:t>Выдача электронной подписи в УЦ ФНС</a:t>
            </a:r>
            <a:endParaRPr dirty="0"/>
          </a:p>
        </p:txBody>
      </p:sp>
      <p:sp>
        <p:nvSpPr>
          <p:cNvPr id="547" name="Прямоугольник"/>
          <p:cNvSpPr/>
          <p:nvPr/>
        </p:nvSpPr>
        <p:spPr>
          <a:xfrm>
            <a:off x="-18212" y="793718"/>
            <a:ext cx="238720" cy="2337137"/>
          </a:xfrm>
          <a:prstGeom prst="rect">
            <a:avLst/>
          </a:prstGeom>
          <a:solidFill>
            <a:srgbClr val="0564B8"/>
          </a:solidFill>
          <a:ln w="12700">
            <a:miter lim="400000"/>
          </a:ln>
        </p:spPr>
        <p:txBody>
          <a:bodyPr lIns="90487" tIns="90487" rIns="90487" bIns="90487" anchor="ctr"/>
          <a:lstStyle/>
          <a:p>
            <a:pPr algn="ctr">
              <a:defRPr>
                <a:solidFill>
                  <a:srgbClr val="E62341"/>
                </a:solidFill>
              </a:defRPr>
            </a:pPr>
            <a:endParaRPr/>
          </a:p>
        </p:txBody>
      </p:sp>
      <p:pic>
        <p:nvPicPr>
          <p:cNvPr id="548" name="Graphic 9" descr="Graphic 9"/>
          <p:cNvPicPr>
            <a:picLocks noChangeAspect="1"/>
          </p:cNvPicPr>
          <p:nvPr/>
        </p:nvPicPr>
        <p:blipFill>
          <a:blip r:embed="rId2"/>
          <a:srcRect r="67784"/>
          <a:stretch>
            <a:fillRect/>
          </a:stretch>
        </p:blipFill>
        <p:spPr>
          <a:xfrm>
            <a:off x="717647" y="1030225"/>
            <a:ext cx="1885047" cy="1863944"/>
          </a:xfrm>
          <a:prstGeom prst="rect">
            <a:avLst/>
          </a:prstGeom>
          <a:ln w="25400">
            <a:miter lim="400000"/>
          </a:ln>
        </p:spPr>
      </p:pic>
      <p:sp>
        <p:nvSpPr>
          <p:cNvPr id="549" name="ФЕДЕРАЛЬНАЯ  НАЛОГОВАЯ СЛУЖБА"/>
          <p:cNvSpPr txBox="1"/>
          <p:nvPr/>
        </p:nvSpPr>
        <p:spPr>
          <a:xfrm>
            <a:off x="3099944" y="1342864"/>
            <a:ext cx="6606508" cy="1238674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0541" tIns="100541" rIns="100541" bIns="100541" anchor="ctr">
            <a:spAutoFit/>
          </a:bodyPr>
          <a:lstStyle/>
          <a:p>
            <a:pPr>
              <a:lnSpc>
                <a:spcPct val="90000"/>
              </a:lnSpc>
              <a:defRPr sz="3700">
                <a:solidFill>
                  <a:srgbClr val="5E5E5E"/>
                </a:solidFill>
                <a:latin typeface="DIN Alternate Bold"/>
                <a:ea typeface="DIN Alternate Bold"/>
                <a:cs typeface="DIN Alternate Bold"/>
                <a:sym typeface="DIN Alternate Bold"/>
              </a:defRPr>
            </a:pPr>
            <a:r>
              <a:t>ФЕДЕРАЛЬНАЯ </a:t>
            </a:r>
            <a:br/>
            <a:r>
              <a:t>НАЛОГОВАЯ СЛУЖБА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085772C-54DF-489C-8BA7-25873E13E9E2}"/>
              </a:ext>
            </a:extLst>
          </p:cNvPr>
          <p:cNvSpPr txBox="1"/>
          <p:nvPr/>
        </p:nvSpPr>
        <p:spPr>
          <a:xfrm>
            <a:off x="1284610" y="4277770"/>
            <a:ext cx="21583481" cy="2308324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КСКПЭП выдается только при личной идентификации 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 Инспекции генерального директора юридического лица (лица, имеющего право действовать от имени юридического лица без доверенности), индивидуального предпринимателя или нотариуса.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Отправить представителя даже с нотариальной доверенностью не получится.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5BFF049-205E-467A-9559-B3D282C509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896" y="7683905"/>
            <a:ext cx="3328768" cy="332876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2E367B2-E838-4B19-8E4E-61CC682ABB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600" y="8145151"/>
            <a:ext cx="2455204" cy="2455204"/>
          </a:xfrm>
          <a:prstGeom prst="rect">
            <a:avLst/>
          </a:prstGeom>
        </p:spPr>
      </p:pic>
      <p:sp>
        <p:nvSpPr>
          <p:cNvPr id="7" name="Знак ''плюс'' 6">
            <a:extLst>
              <a:ext uri="{FF2B5EF4-FFF2-40B4-BE49-F238E27FC236}">
                <a16:creationId xmlns:a16="http://schemas.microsoft.com/office/drawing/2014/main" id="{B7C5EB44-AD4F-47A3-81AD-2475BAD5DD12}"/>
              </a:ext>
            </a:extLst>
          </p:cNvPr>
          <p:cNvSpPr/>
          <p:nvPr/>
        </p:nvSpPr>
        <p:spPr>
          <a:xfrm>
            <a:off x="5712977" y="8407625"/>
            <a:ext cx="1893536" cy="1754326"/>
          </a:xfrm>
          <a:prstGeom prst="mathPlus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i="0" u="none" strike="noStrike" normalizeH="0" baseline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B48358A1-567C-4788-9652-4FE16F9D5A70}"/>
              </a:ext>
            </a:extLst>
          </p:cNvPr>
          <p:cNvSpPr/>
          <p:nvPr/>
        </p:nvSpPr>
        <p:spPr>
          <a:xfrm>
            <a:off x="10996206" y="8407625"/>
            <a:ext cx="4678067" cy="1754326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25400" cap="flat">
            <a:solidFill>
              <a:srgbClr val="0564B8"/>
            </a:solidFill>
            <a:prstDash val="solid"/>
            <a:miter lim="4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91439" rIns="91439" bIns="91439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Trebuchet MS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FD22761-E674-4EE2-95E8-64AD0A9904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0206" y="7423736"/>
            <a:ext cx="2996694" cy="3176619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44AB7E49-94CC-4474-9F0A-B4C3952AEFD6}"/>
              </a:ext>
            </a:extLst>
          </p:cNvPr>
          <p:cNvSpPr txBox="1"/>
          <p:nvPr/>
        </p:nvSpPr>
        <p:spPr>
          <a:xfrm>
            <a:off x="19660128" y="8848771"/>
            <a:ext cx="4466804" cy="1313180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Удостоверяющий центр</a:t>
            </a:r>
            <a:r>
              <a:rPr kumimoji="0" lang="en-US" sz="36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 </a:t>
            </a:r>
            <a:r>
              <a:rPr kumimoji="0" lang="ru-RU" sz="36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ФНС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9391CC0-F7ED-4218-80C0-F1C4B407B685}"/>
              </a:ext>
            </a:extLst>
          </p:cNvPr>
          <p:cNvSpPr txBox="1"/>
          <p:nvPr/>
        </p:nvSpPr>
        <p:spPr>
          <a:xfrm>
            <a:off x="14249025" y="12775402"/>
            <a:ext cx="8619066" cy="636072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*</a:t>
            </a:r>
            <a:r>
              <a:rPr kumimoji="0" lang="ru-RU" sz="2800" b="0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п.25 Приказа ФНС от 30.12.2020 № ВД-7-24/982@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BA3ED5-1D3C-4B98-B803-6C2EA10C5FA7}"/>
              </a:ext>
            </a:extLst>
          </p:cNvPr>
          <p:cNvSpPr txBox="1"/>
          <p:nvPr/>
        </p:nvSpPr>
        <p:spPr>
          <a:xfrm>
            <a:off x="1897741" y="11123734"/>
            <a:ext cx="3719077" cy="1313180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01600" tIns="101600" rIns="101600" bIns="101600" numCol="1" spcCol="38100" rtlCol="0" anchor="ctr">
            <a:spAutoFit/>
          </a:bodyPr>
          <a:lstStyle/>
          <a:p>
            <a:pPr marL="0" marR="0" indent="0" algn="ctr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Юридическое лицо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ABD417-A9FD-4767-959F-21D43C27E96F}"/>
              </a:ext>
            </a:extLst>
          </p:cNvPr>
          <p:cNvSpPr txBox="1"/>
          <p:nvPr/>
        </p:nvSpPr>
        <p:spPr>
          <a:xfrm>
            <a:off x="8237392" y="11123734"/>
            <a:ext cx="2024593" cy="759182"/>
          </a:xfrm>
          <a:prstGeom prst="rect">
            <a:avLst/>
          </a:prstGeom>
          <a:noFill/>
          <a:ln w="254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101600" tIns="101600" rIns="101600" bIns="101600" numCol="1" spcCol="38100" rtlCol="0" anchor="ctr">
            <a:spAutoFit/>
          </a:bodyPr>
          <a:lstStyle/>
          <a:p>
            <a:pPr marL="0" marR="0" indent="0" algn="l" defTabSz="18288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</a:t>
            </a:r>
            <a:r>
              <a:rPr kumimoji="0" lang="ru-RU" sz="3600" b="1" i="0" u="none" strike="noStrike" cap="none" spc="0" normalizeH="0" baseline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+mn-lt"/>
                <a:ea typeface="+mn-ea"/>
                <a:cs typeface="+mn-cs"/>
                <a:sym typeface="Trebuchet MS"/>
              </a:rPr>
              <a:t>аспорт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Trebuchet MS"/>
        <a:ea typeface="Trebuchet MS"/>
        <a:cs typeface="Trebuchet M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101600" tIns="101600" rIns="101600" bIns="101600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Trebuchet MS"/>
        <a:ea typeface="Trebuchet MS"/>
        <a:cs typeface="Trebuchet M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564B8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101600" tIns="101600" rIns="101600" bIns="101600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4141</TotalTime>
  <Words>790</Words>
  <Application>Microsoft Office PowerPoint</Application>
  <PresentationFormat>Произвольный</PresentationFormat>
  <Paragraphs>123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Calibri</vt:lpstr>
      <vt:lpstr>DIN Alternate Bold</vt:lpstr>
      <vt:lpstr>Helvetica</vt:lpstr>
      <vt:lpstr>Helvetica Light</vt:lpstr>
      <vt:lpstr>Lucida Grande</vt:lpstr>
      <vt:lpstr>Trebuchet MS</vt:lpstr>
      <vt:lpstr>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Тимохин Виктор Александрович</dc:creator>
  <cp:lastModifiedBy>МИ по КН № 7</cp:lastModifiedBy>
  <cp:revision>36</cp:revision>
  <cp:lastPrinted>2021-08-23T08:07:49Z</cp:lastPrinted>
  <dcterms:modified xsi:type="dcterms:W3CDTF">2021-08-23T08:15:50Z</dcterms:modified>
</cp:coreProperties>
</file>