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39" r:id="rId1"/>
  </p:sldMasterIdLst>
  <p:notesMasterIdLst>
    <p:notesMasterId r:id="rId11"/>
  </p:notesMasterIdLst>
  <p:sldIdLst>
    <p:sldId id="600" r:id="rId2"/>
    <p:sldId id="602" r:id="rId3"/>
    <p:sldId id="607" r:id="rId4"/>
    <p:sldId id="611" r:id="rId5"/>
    <p:sldId id="606" r:id="rId6"/>
    <p:sldId id="608" r:id="rId7"/>
    <p:sldId id="603" r:id="rId8"/>
    <p:sldId id="610" r:id="rId9"/>
    <p:sldId id="609" r:id="rId10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2199" indent="476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05983" indent="7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59768" indent="1110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13553" indent="1428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4789" algn="l" defTabSz="91391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1748" algn="l" defTabSz="91391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8706" algn="l" defTabSz="91391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5663" algn="l" defTabSz="913916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3A6F5D0-7305-4B5A-8EEA-8B1838A2D6E3}">
          <p14:sldIdLst>
            <p14:sldId id="600"/>
            <p14:sldId id="602"/>
            <p14:sldId id="607"/>
            <p14:sldId id="611"/>
            <p14:sldId id="606"/>
            <p14:sldId id="608"/>
            <p14:sldId id="603"/>
            <p14:sldId id="610"/>
            <p14:sldId id="6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6E0A"/>
    <a:srgbClr val="FFC409"/>
    <a:srgbClr val="FABE00"/>
    <a:srgbClr val="005AAA"/>
    <a:srgbClr val="FFEBAB"/>
    <a:srgbClr val="005C2A"/>
    <a:srgbClr val="000099"/>
    <a:srgbClr val="D58987"/>
    <a:srgbClr val="FF9B9B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8" autoAdjust="0"/>
    <p:restoredTop sz="92806" autoAdjust="0"/>
  </p:normalViewPr>
  <p:slideViewPr>
    <p:cSldViewPr>
      <p:cViewPr varScale="1">
        <p:scale>
          <a:sx n="115" d="100"/>
          <a:sy n="115" d="100"/>
        </p:scale>
        <p:origin x="147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0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396" y="-114"/>
      </p:cViewPr>
      <p:guideLst>
        <p:guide orient="horz" pos="3130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949414" cy="497365"/>
          </a:xfrm>
          <a:prstGeom prst="rect">
            <a:avLst/>
          </a:prstGeom>
        </p:spPr>
        <p:txBody>
          <a:bodyPr vert="horz" lIns="92293" tIns="46146" rIns="92293" bIns="4614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785" y="4"/>
            <a:ext cx="2949414" cy="497365"/>
          </a:xfrm>
          <a:prstGeom prst="rect">
            <a:avLst/>
          </a:prstGeom>
        </p:spPr>
        <p:txBody>
          <a:bodyPr vert="horz" lIns="92293" tIns="46146" rIns="92293" bIns="4614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91648B7-8D69-425A-91B1-758717A7766C}" type="datetimeFigureOut">
              <a:rPr lang="ru-RU"/>
              <a:pPr>
                <a:defRPr/>
              </a:pPr>
              <a:t>23.08.2021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7713"/>
            <a:ext cx="4967288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93" tIns="46146" rIns="92293" bIns="46146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0988"/>
            <a:ext cx="5447030" cy="4473098"/>
          </a:xfrm>
          <a:prstGeom prst="rect">
            <a:avLst/>
          </a:prstGeom>
        </p:spPr>
        <p:txBody>
          <a:bodyPr vert="horz" lIns="92293" tIns="46146" rIns="92293" bIns="46146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1973"/>
            <a:ext cx="2949414" cy="497365"/>
          </a:xfrm>
          <a:prstGeom prst="rect">
            <a:avLst/>
          </a:prstGeom>
        </p:spPr>
        <p:txBody>
          <a:bodyPr vert="horz" lIns="92293" tIns="46146" rIns="92293" bIns="4614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785" y="9441973"/>
            <a:ext cx="2949414" cy="497365"/>
          </a:xfrm>
          <a:prstGeom prst="rect">
            <a:avLst/>
          </a:prstGeom>
        </p:spPr>
        <p:txBody>
          <a:bodyPr vert="horz" lIns="92293" tIns="46146" rIns="92293" bIns="4614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B3C27BC-0716-421E-B1AA-A349AC2065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3600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219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0598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597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1355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68318" algn="l" defTabSz="9073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21980" algn="l" defTabSz="9073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75650" algn="l" defTabSz="9073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29309" algn="l" defTabSz="90732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3"/>
            <a:ext cx="9142642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2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8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020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77" indent="0">
              <a:buNone/>
              <a:defRPr sz="2800"/>
            </a:lvl2pPr>
            <a:lvl3pPr marL="913755" indent="0">
              <a:buNone/>
              <a:defRPr sz="2400"/>
            </a:lvl3pPr>
            <a:lvl4pPr marL="1370632" indent="0">
              <a:buNone/>
              <a:defRPr sz="2000"/>
            </a:lvl4pPr>
            <a:lvl5pPr marL="1827510" indent="0">
              <a:buNone/>
              <a:defRPr sz="2000"/>
            </a:lvl5pPr>
            <a:lvl6pPr marL="2284386" indent="0">
              <a:buNone/>
              <a:defRPr sz="2000"/>
            </a:lvl6pPr>
            <a:lvl7pPr marL="2741264" indent="0">
              <a:buNone/>
              <a:defRPr sz="2000"/>
            </a:lvl7pPr>
            <a:lvl8pPr marL="3198142" indent="0">
              <a:buNone/>
              <a:defRPr sz="2000"/>
            </a:lvl8pPr>
            <a:lvl9pPr marL="3655018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F0D-8B4E-4B35-AD2F-5C6133775B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61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3CAA-7F33-400C-AD93-79E9062DFBE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9257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762B-3CB0-4E90-BB13-2B0F83EA3F6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18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5127302"/>
            <a:ext cx="923088" cy="377240"/>
          </a:xfrm>
          <a:prstGeom prst="rect">
            <a:avLst/>
          </a:prstGeom>
          <a:noFill/>
          <a:ln>
            <a:noFill/>
          </a:ln>
        </p:spPr>
        <p:txBody>
          <a:bodyPr lIns="80105" tIns="40053" rIns="80105" bIns="40053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3695">
              <a:defRPr/>
            </a:pPr>
            <a:endParaRPr lang="ru-RU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606874"/>
            <a:ext cx="7320689" cy="4829253"/>
          </a:xfrm>
        </p:spPr>
        <p:txBody>
          <a:bodyPr/>
          <a:lstStyle>
            <a:lvl1pPr marL="318473" indent="0">
              <a:buFontTx/>
              <a:buNone/>
              <a:defRPr b="1">
                <a:latin typeface="+mj-lt"/>
              </a:defRPr>
            </a:lvl1pPr>
            <a:lvl2pPr marL="315690" indent="2783">
              <a:defRPr>
                <a:latin typeface="+mj-lt"/>
              </a:defRPr>
            </a:lvl2pPr>
            <a:lvl3pPr marL="550720" indent="-228076">
              <a:tabLst/>
              <a:defRPr>
                <a:latin typeface="+mj-lt"/>
              </a:defRPr>
            </a:lvl3pPr>
            <a:lvl4pPr marL="0" indent="315690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2"/>
            <a:ext cx="7337192" cy="1105803"/>
          </a:xfrm>
        </p:spPr>
        <p:txBody>
          <a:bodyPr/>
          <a:lstStyle>
            <a:lvl1pPr marL="0" marR="0" indent="0" defTabSz="9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dirty="0"/>
              <a:t>Образец заголовка</a:t>
            </a:r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5A2C-97B0-4F37-A37A-C10F5644461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80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2643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8" y="1606874"/>
            <a:ext cx="7320689" cy="4829253"/>
          </a:xfrm>
        </p:spPr>
        <p:txBody>
          <a:bodyPr/>
          <a:lstStyle>
            <a:lvl1pPr marL="318473" indent="0">
              <a:buFontTx/>
              <a:buNone/>
              <a:defRPr b="1">
                <a:latin typeface="+mj-lt"/>
              </a:defRPr>
            </a:lvl1pPr>
            <a:lvl2pPr marL="318473" indent="0">
              <a:defRPr>
                <a:latin typeface="+mj-lt"/>
              </a:defRPr>
            </a:lvl2pPr>
            <a:lvl3pPr marL="550720" indent="-228076">
              <a:defRPr>
                <a:latin typeface="+mj-lt"/>
              </a:defRPr>
            </a:lvl3pPr>
            <a:lvl4pPr marL="0" indent="315690">
              <a:defRPr>
                <a:latin typeface="+mj-lt"/>
              </a:defRPr>
            </a:lvl4pPr>
            <a:lvl5pPr marL="125719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2"/>
            <a:ext cx="7337901" cy="1105803"/>
          </a:xfrm>
        </p:spPr>
        <p:txBody>
          <a:bodyPr/>
          <a:lstStyle>
            <a:lvl1pPr marL="0" marR="0" indent="0" defTabSz="9137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DA2B-D88F-4101-912C-9DE43376584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92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2643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8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A59E-A672-453A-8B07-30551BB68DD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0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2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7254-39B4-4CED-BEC6-C70A2F284137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858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7" indent="0">
              <a:buNone/>
              <a:defRPr sz="2000" b="1"/>
            </a:lvl2pPr>
            <a:lvl3pPr marL="913755" indent="0">
              <a:buNone/>
              <a:defRPr sz="1800" b="1"/>
            </a:lvl3pPr>
            <a:lvl4pPr marL="1370632" indent="0">
              <a:buNone/>
              <a:defRPr sz="1600" b="1"/>
            </a:lvl4pPr>
            <a:lvl5pPr marL="1827510" indent="0">
              <a:buNone/>
              <a:defRPr sz="1600" b="1"/>
            </a:lvl5pPr>
            <a:lvl6pPr marL="2284386" indent="0">
              <a:buNone/>
              <a:defRPr sz="1600" b="1"/>
            </a:lvl6pPr>
            <a:lvl7pPr marL="2741264" indent="0">
              <a:buNone/>
              <a:defRPr sz="1600" b="1"/>
            </a:lvl7pPr>
            <a:lvl8pPr marL="3198142" indent="0">
              <a:buNone/>
              <a:defRPr sz="1600" b="1"/>
            </a:lvl8pPr>
            <a:lvl9pPr marL="3655018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3A29-998D-4187-8B51-53A7C7EAAC6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1359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" y="1442"/>
            <a:ext cx="9142642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603D-391C-444B-995E-95854038712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12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5873146"/>
            <a:ext cx="567428" cy="652251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61EE710-8FCD-40F1-AA7F-D8AF0BCC19EA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766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4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877" indent="0">
              <a:buNone/>
              <a:defRPr sz="1200"/>
            </a:lvl2pPr>
            <a:lvl3pPr marL="913755" indent="0">
              <a:buNone/>
              <a:defRPr sz="1000"/>
            </a:lvl3pPr>
            <a:lvl4pPr marL="1370632" indent="0">
              <a:buNone/>
              <a:defRPr sz="900"/>
            </a:lvl4pPr>
            <a:lvl5pPr marL="1827510" indent="0">
              <a:buNone/>
              <a:defRPr sz="900"/>
            </a:lvl5pPr>
            <a:lvl6pPr marL="2284386" indent="0">
              <a:buNone/>
              <a:defRPr sz="900"/>
            </a:lvl6pPr>
            <a:lvl7pPr marL="2741264" indent="0">
              <a:buNone/>
              <a:defRPr sz="900"/>
            </a:lvl7pPr>
            <a:lvl8pPr marL="3198142" indent="0">
              <a:buNone/>
              <a:defRPr sz="900"/>
            </a:lvl8pPr>
            <a:lvl9pPr marL="3655018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A9B0-337D-4358-B312-226563051D4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298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49" y="489551"/>
            <a:ext cx="7343979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849" y="1599675"/>
            <a:ext cx="7343979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6356935"/>
            <a:ext cx="2133962" cy="364281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l" defTabSz="91375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69" y="6356935"/>
            <a:ext cx="2896867" cy="364281"/>
          </a:xfrm>
          <a:prstGeom prst="rect">
            <a:avLst/>
          </a:prstGeom>
        </p:spPr>
        <p:txBody>
          <a:bodyPr vert="horz" lIns="91376" tIns="45688" rIns="91376" bIns="45688" rtlCol="0" anchor="ctr"/>
          <a:lstStyle>
            <a:lvl1pPr algn="ctr" defTabSz="913755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608"/>
            <a:ext cx="620370" cy="632094"/>
          </a:xfrm>
          <a:prstGeom prst="rect">
            <a:avLst/>
          </a:prstGeom>
        </p:spPr>
        <p:txBody>
          <a:bodyPr vert="horz" lIns="91376" tIns="45688" rIns="91376" bIns="45688" rtlCol="0" anchor="ctr">
            <a:normAutofit/>
          </a:bodyPr>
          <a:lstStyle>
            <a:lvl1pPr algn="ctr" defTabSz="913755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FE411-82DC-4216-9AF4-B34672DEDF2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69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 dt="0"/>
  <p:txStyles>
    <p:titleStyle>
      <a:lvl1pPr algn="l" defTabSz="912465" rtl="0" eaLnBrk="0" fontAlgn="base" hangingPunct="0">
        <a:lnSpc>
          <a:spcPts val="4556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465" rtl="0" eaLnBrk="0" fontAlgn="base" hangingPunct="0">
        <a:lnSpc>
          <a:spcPts val="455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465" rtl="0" eaLnBrk="0" fontAlgn="base" hangingPunct="0">
        <a:lnSpc>
          <a:spcPts val="455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465" rtl="0" eaLnBrk="0" fontAlgn="base" hangingPunct="0">
        <a:lnSpc>
          <a:spcPts val="455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465" rtl="0" eaLnBrk="0" fontAlgn="base" hangingPunct="0">
        <a:lnSpc>
          <a:spcPts val="4556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00525" algn="l" defTabSz="913695" rtl="0" fontAlgn="base">
        <a:lnSpc>
          <a:spcPts val="4555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801046" algn="l" defTabSz="913695" rtl="0" fontAlgn="base">
        <a:lnSpc>
          <a:spcPts val="4555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201571" algn="l" defTabSz="913695" rtl="0" fontAlgn="base">
        <a:lnSpc>
          <a:spcPts val="4555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602094" algn="l" defTabSz="913695" rtl="0" fontAlgn="base">
        <a:lnSpc>
          <a:spcPts val="4555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137" indent="-317137" algn="l" defTabSz="91246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137" indent="80676" algn="l" defTabSz="912465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147" indent="-226726" algn="l" defTabSz="912465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400690" indent="-1084942" algn="just" defTabSz="912465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031" indent="343566" algn="l" defTabSz="912465" rtl="0" eaLnBrk="0" fontAlgn="base" hangingPunct="0">
        <a:lnSpc>
          <a:spcPts val="1578"/>
        </a:lnSpc>
        <a:spcBef>
          <a:spcPts val="351"/>
        </a:spcBef>
        <a:spcAft>
          <a:spcPct val="0"/>
        </a:spcAft>
        <a:buFont typeface="Arial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826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702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80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58" indent="-228439" algn="l" defTabSz="9137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7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5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3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10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86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64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42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18" algn="l" defTabSz="9137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" y="2971825"/>
            <a:ext cx="9143999" cy="2024630"/>
          </a:xfrm>
        </p:spPr>
        <p:txBody>
          <a:bodyPr anchor="t"/>
          <a:lstStyle/>
          <a:p>
            <a:pPr algn="ctr" eaLnBrk="1" hangingPunct="1">
              <a:lnSpc>
                <a:spcPct val="100000"/>
              </a:lnSpc>
            </a:pP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>
                <a:solidFill>
                  <a:schemeClr val="bg1"/>
                </a:solidFill>
              </a:rPr>
              <a:t>Изменения в налоговом законодательстве с 1 января  2022 года</a:t>
            </a:r>
            <a:endParaRPr lang="ru-RU" sz="2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4" name="TextBox 5"/>
          <p:cNvSpPr txBox="1">
            <a:spLocks noChangeArrowheads="1"/>
          </p:cNvSpPr>
          <p:nvPr/>
        </p:nvSpPr>
        <p:spPr bwMode="auto">
          <a:xfrm>
            <a:off x="0" y="2122790"/>
            <a:ext cx="9144000" cy="1018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60" tIns="45680" rIns="91360" bIns="45680" anchor="ctr"/>
          <a:lstStyle/>
          <a:p>
            <a:pPr algn="ctr" defTabSz="912304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 ФНС РОССИИ ПО КРУПНЕЙШИМ НАЛОГОПЛАТЕЛЬЩИКАМ № 7</a:t>
            </a:r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1" y="6381328"/>
            <a:ext cx="9143999" cy="39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6" tIns="45688" rIns="91376" bIns="45688" anchor="ctr"/>
          <a:lstStyle/>
          <a:p>
            <a:pPr algn="ctr" defTabSz="912304">
              <a:lnSpc>
                <a:spcPct val="80000"/>
              </a:lnSpc>
            </a:pPr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</a:t>
            </a:r>
            <a:r>
              <a:rPr lang="en-US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623198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6496C9-647A-48BD-B987-D216C83DA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911708"/>
          </a:xfrm>
        </p:spPr>
        <p:txBody>
          <a:bodyPr/>
          <a:lstStyle/>
          <a:p>
            <a:r>
              <a:rPr lang="ru-RU" sz="2800" dirty="0"/>
              <a:t>Налог на прибыль. Убытки прошлых лет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5FEB24-07F7-47B8-B4DB-07B0797A2F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1559" y="1556792"/>
            <a:ext cx="792089" cy="3096343"/>
          </a:xfrm>
        </p:spPr>
        <p:txBody>
          <a:bodyPr/>
          <a:lstStyle/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endParaRPr lang="ru-RU" sz="2000" dirty="0"/>
          </a:p>
          <a:p>
            <a:pPr marL="0" indent="0">
              <a:buNone/>
            </a:pPr>
            <a:r>
              <a:rPr lang="ru-RU" sz="1600" dirty="0"/>
              <a:t>п. 2.1 ст. 283 НК РФ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066197B-6435-46D7-841B-8D0FA119A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03648" y="1556792"/>
            <a:ext cx="6912759" cy="3960440"/>
          </a:xfrm>
        </p:spPr>
        <p:txBody>
          <a:bodyPr/>
          <a:lstStyle/>
          <a:p>
            <a:r>
              <a:rPr lang="ru-RU" sz="2400" dirty="0"/>
              <a:t>С 1 января 2017 года уменьшить базу по налогу на прибыль на убытки прошлых лет можно не более чем на 50%. Исключение - базы по некоторым специальным ставкам.</a:t>
            </a:r>
          </a:p>
          <a:p>
            <a:r>
              <a:rPr lang="ru-RU" sz="2400" dirty="0"/>
              <a:t>В прежней редакции временный порядок можно было применять по 31 декабря 2021 года.</a:t>
            </a:r>
          </a:p>
          <a:p>
            <a:r>
              <a:rPr lang="ru-RU" sz="2400" dirty="0">
                <a:latin typeface="+mn-lt"/>
              </a:rPr>
              <a:t>Данное ограничение продлили до конца 2024 года. 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02895F6-46CA-4865-8D08-A018C7ED5D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384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9DEEB-B932-4EEB-BC3F-B5DBF8E67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623676"/>
          </a:xfrm>
        </p:spPr>
        <p:txBody>
          <a:bodyPr/>
          <a:lstStyle/>
          <a:p>
            <a:r>
              <a:rPr lang="ru-RU" sz="2000" dirty="0"/>
              <a:t>Налог на прибыль для владельцев исключительных прав.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139D5BD-A3B3-4D67-99DC-FF755B0A2C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577" y="2204863"/>
            <a:ext cx="1059884" cy="2160241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/>
              <a:t>ст.284 НК РФ</a:t>
            </a:r>
          </a:p>
          <a:p>
            <a:pPr marL="0" indent="0">
              <a:buNone/>
            </a:pPr>
            <a:r>
              <a:rPr lang="ru-RU" sz="1200" dirty="0"/>
              <a:t>Дополняется п. 1.8-3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CDB483-6131-4317-82FF-CB74C07F19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15460" y="1052737"/>
            <a:ext cx="6344369" cy="5249932"/>
          </a:xfrm>
        </p:spPr>
        <p:txBody>
          <a:bodyPr/>
          <a:lstStyle/>
          <a:p>
            <a:pPr algn="just"/>
            <a:r>
              <a:rPr lang="ru-RU" sz="2200" dirty="0"/>
              <a:t>Регионам разрешают снижать ставку по налогу на прибыль для налогоплательщиков, которые предоставляют по лицензионному договору права использования результатов интеллектуальной деятельности. Исключительные права должны быть зарегистрированы и принадлежать налогоплательщику. Применять пониженную ставку можно только в отношении прибыли от предоставления прав. Для этого нужно вести раздельный учет.</a:t>
            </a:r>
          </a:p>
          <a:p>
            <a:pPr algn="just"/>
            <a:r>
              <a:rPr lang="ru-RU" sz="2200" dirty="0"/>
              <a:t>Детали установят в региональных законах.</a:t>
            </a:r>
          </a:p>
          <a:p>
            <a:pPr algn="just"/>
            <a:r>
              <a:rPr lang="ru-RU" sz="2200" dirty="0"/>
              <a:t>Новые правила вступили в силу с 02.08.2021 через месяц после опубликования закона ч.2 ст.10 № 305-ФЗ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F7537A6-91AD-4A49-8052-27FB24FF70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3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CA24F-7B3F-4725-87D5-9763E6DAD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551668"/>
          </a:xfrm>
        </p:spPr>
        <p:txBody>
          <a:bodyPr/>
          <a:lstStyle/>
          <a:p>
            <a:r>
              <a:rPr lang="ru-RU" sz="2800" dirty="0"/>
              <a:t>Расходы на НИОКР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F12291-F046-4DC2-A809-E3FA292B6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553" y="2636912"/>
            <a:ext cx="1296144" cy="1152128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/>
              <a:t>п.2 ст.262 НК РФ Дополняется пп.3.2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CCB9722-06CD-434C-8F87-79A6B0F09F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3688" y="1484785"/>
            <a:ext cx="6560393" cy="4556824"/>
          </a:xfrm>
        </p:spPr>
        <p:txBody>
          <a:bodyPr/>
          <a:lstStyle/>
          <a:p>
            <a:pPr algn="just"/>
            <a:r>
              <a:rPr lang="ru-RU" sz="2000" dirty="0"/>
              <a:t>С 01.01.2022 будет расширен перечень расходов на научные исследования и (или) опытно-конструкторские разработки.</a:t>
            </a:r>
          </a:p>
          <a:p>
            <a:pPr marL="0" indent="0" algn="just">
              <a:buNone/>
            </a:pPr>
            <a:r>
              <a:rPr lang="ru-RU" sz="2000" dirty="0"/>
              <a:t>        К таким расходам будут относиться: расходы на приобретение исключительных прав на изобретения, полезные модели, промышленные образцы, селекционные достижения, программы для ЭВМ и базы данных, топологии интегральных микросхем по договору об отчуждении исключительных прав, прав использования указанных результатов интеллектуальной деятельности по лицензионному договору в случае использования приобретенных прав исключительно в научных исследованиях и (или) опытно-конструкторских разработках</a:t>
            </a:r>
          </a:p>
          <a:p>
            <a:endParaRPr lang="ru-RU" sz="160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C556809-A973-4398-8C11-6B0A009D0C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819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83469-235E-4887-AB23-CE1824934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7676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/>
              <a:t>Порядок определение стоимости амортизируемого имущества при реконструкции.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90B409-C22E-4B5B-B751-EB618C5A01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7545" y="1772816"/>
            <a:ext cx="864095" cy="3528392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/>
              <a:t>абз.1 п.2 ст.257 НК РФ</a:t>
            </a:r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/>
              <a:t>абз.3 п.1 ст.258 НК РФ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142D12-9162-4A9A-B669-32D084FC39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31640" y="1556792"/>
            <a:ext cx="6828189" cy="4745876"/>
          </a:xfrm>
        </p:spPr>
        <p:txBody>
          <a:bodyPr/>
          <a:lstStyle/>
          <a:p>
            <a:pPr algn="just"/>
            <a:r>
              <a:rPr lang="ru-RU" sz="2000" dirty="0">
                <a:latin typeface="+mn-lt"/>
              </a:rPr>
              <a:t>Первоначальная стоимость основных средств изменяется в случаях достройки, дооборудования, реконструкции, модернизации, технического перевооружения, частичной ликвидации соответствующих объектов и по иным аналогичным основаниям </a:t>
            </a:r>
            <a:r>
              <a:rPr lang="ru-RU" sz="2000" b="1" u="sng" dirty="0">
                <a:latin typeface="+mn-lt"/>
              </a:rPr>
              <a:t>независимо от размера остаточной стоимости основных средств</a:t>
            </a:r>
            <a:r>
              <a:rPr lang="ru-RU" sz="2000" b="1" i="1" dirty="0">
                <a:latin typeface="+mn-lt"/>
              </a:rPr>
              <a:t>.</a:t>
            </a:r>
          </a:p>
          <a:p>
            <a:pPr algn="just"/>
            <a:r>
              <a:rPr lang="ru-RU" sz="2000" dirty="0">
                <a:latin typeface="+mn-lt"/>
              </a:rPr>
              <a:t>Если в результате реконструкции, модернизации или технического перевооружения объекта основных средств срок его полезного использования </a:t>
            </a:r>
            <a:r>
              <a:rPr lang="ru-RU" sz="2000" dirty="0"/>
              <a:t>не увеличился, налогоплательщик применяет норму амортизации, определенную исходя из срока полезного использования, </a:t>
            </a:r>
            <a:r>
              <a:rPr lang="ru-RU" sz="2000" b="1" u="sng" dirty="0"/>
              <a:t>первоначально установленного для этого объекта основных средств.</a:t>
            </a:r>
          </a:p>
          <a:p>
            <a:pPr algn="just"/>
            <a:endParaRPr lang="ru-RU" sz="1600" dirty="0"/>
          </a:p>
          <a:p>
            <a:pPr algn="just"/>
            <a:endParaRPr lang="ru-RU" sz="1600" dirty="0">
              <a:latin typeface="+mn-lt"/>
            </a:endParaRPr>
          </a:p>
          <a:p>
            <a:pPr marL="0" indent="0">
              <a:buNone/>
            </a:pPr>
            <a:endParaRPr lang="ru-RU" sz="1100" dirty="0"/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5F4338E-29A8-47B9-BE7B-EF17608162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14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304D48-A027-4CE6-99C2-6A17A85D9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551668"/>
          </a:xfrm>
        </p:spPr>
        <p:txBody>
          <a:bodyPr/>
          <a:lstStyle/>
          <a:p>
            <a:r>
              <a:rPr lang="ru-RU" sz="2000" dirty="0"/>
              <a:t>НДФЛ вычет на физкультуру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D7F363-6CC3-4D54-B5D7-7EED06A3D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7544" y="2636912"/>
            <a:ext cx="675774" cy="1080120"/>
          </a:xfrm>
        </p:spPr>
        <p:txBody>
          <a:bodyPr/>
          <a:lstStyle/>
          <a:p>
            <a:pPr marL="0" indent="0">
              <a:buNone/>
            </a:pPr>
            <a:r>
              <a:rPr lang="ru-RU" sz="1200" dirty="0"/>
              <a:t>п.1 ст. 217 НК РФ</a:t>
            </a:r>
          </a:p>
          <a:p>
            <a:pPr marL="0" indent="0">
              <a:buNone/>
            </a:pPr>
            <a:r>
              <a:rPr lang="ru-RU" sz="1000" dirty="0"/>
              <a:t>Дополняется пп.7</a:t>
            </a:r>
          </a:p>
          <a:p>
            <a:pPr marL="0" indent="0">
              <a:buNone/>
            </a:pPr>
            <a:endParaRPr lang="ru-RU" sz="16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6F226D4-0FA2-49FA-91C0-C2F8BF3FF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63688" y="1196752"/>
            <a:ext cx="6560393" cy="510591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С 2022 года   физическим лицам будет представляться новый вычет по НДФЛ за  физкультурно-оздоровительные услуги на себя и на детей до 18 лет. Максимальный размер вычета с учетом других социальных вычетов оставляет 120 тыс. руб. в год. </a:t>
            </a:r>
            <a:r>
              <a:rPr lang="ru-RU" sz="1800" u="sng" dirty="0"/>
              <a:t>Условия применения: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i="1" dirty="0">
                <a:solidFill>
                  <a:schemeClr val="tx1"/>
                </a:solidFill>
              </a:rPr>
              <a:t>услуга включена в перечень, который утвердит Правительство;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i="1" dirty="0">
                <a:solidFill>
                  <a:schemeClr val="tx1"/>
                </a:solidFill>
              </a:rPr>
              <a:t>у оказывающих ее организаций или ИП деятельность в области физкультуры и спорта считается основной;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800" i="1" dirty="0">
                <a:solidFill>
                  <a:schemeClr val="tx1"/>
                </a:solidFill>
              </a:rPr>
              <a:t>такие организации и ИП названы в специальном перечне Минспорта. Он появится до 01.12.2021.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Для вычета нужно подать декларацию в инспекцию. Можно его получить и через работодателя.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/>
              <a:t>Нормы начали действовать с 1 августа 2021 года, применять их можно будет к доходам, которые физические лица получат начиная с 1 января 2022 года.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600" dirty="0"/>
          </a:p>
          <a:p>
            <a:pPr>
              <a:buFont typeface="Arial" panose="020B0604020202020204" pitchFamily="34" charset="0"/>
              <a:buChar char="•"/>
            </a:pPr>
            <a:endParaRPr 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400" dirty="0"/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022757D-D60F-4D12-B50B-E3E289B4A3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856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365902-2F98-47E5-8746-D3D66140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634" y="501068"/>
            <a:ext cx="7421773" cy="551668"/>
          </a:xfrm>
        </p:spPr>
        <p:txBody>
          <a:bodyPr/>
          <a:lstStyle/>
          <a:p>
            <a:r>
              <a:rPr lang="ru-RU" sz="2000" dirty="0"/>
              <a:t>Налог на имущество организаций.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C6015C-9102-4A54-B8AD-91F507EA30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7681" y="1412776"/>
            <a:ext cx="1296143" cy="551668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п. 1 ст.383 НК РФ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1EF97E-BB3F-45BA-BA68-E1DF12199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35696" y="1052736"/>
            <a:ext cx="6488385" cy="5304196"/>
          </a:xfrm>
        </p:spPr>
        <p:txBody>
          <a:bodyPr/>
          <a:lstStyle/>
          <a:p>
            <a:r>
              <a:rPr lang="ru-RU" sz="1700" dirty="0"/>
              <a:t>Регионы больше не устанавливают сроки уплаты налога на имущество. В НК РФ закрепили единые для всех сроки: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700" i="1" dirty="0">
                <a:solidFill>
                  <a:schemeClr val="tx1"/>
                </a:solidFill>
              </a:rPr>
              <a:t> для налога - не позднее 1 марта следующего года;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700" i="1" dirty="0">
                <a:solidFill>
                  <a:schemeClr val="tx1"/>
                </a:solidFill>
              </a:rPr>
              <a:t> для авансовых платежей – не позднее последнего числа месяца, следующим за отчетным периодом</a:t>
            </a:r>
          </a:p>
          <a:p>
            <a:r>
              <a:rPr lang="ru-RU" sz="1700" dirty="0"/>
              <a:t>Российские организации могут не отчитываться за недвижимость. Для этих объектов будет действует тот же порядок что и для транспортного и земельного налога: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700" i="1" dirty="0">
                <a:solidFill>
                  <a:schemeClr val="tx1"/>
                </a:solidFill>
              </a:rPr>
              <a:t>организация сама рассчитывает сумму, перечисляет ее в бюджет и представляет пояснения и документы налоговому органу, если это нужно;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700" i="1" dirty="0">
                <a:solidFill>
                  <a:schemeClr val="tx1"/>
                </a:solidFill>
              </a:rPr>
              <a:t> инспекция направляет сообщение об исчисленном налоге;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700" i="1" dirty="0">
                <a:solidFill>
                  <a:schemeClr val="tx1"/>
                </a:solidFill>
              </a:rPr>
              <a:t>данный порядок начнут применять начиная с отчетности за 2022 год.</a:t>
            </a:r>
            <a:endParaRPr lang="ru-RU" sz="1700" dirty="0"/>
          </a:p>
          <a:p>
            <a:r>
              <a:rPr lang="ru-RU" sz="1700" dirty="0"/>
              <a:t>Закреплены правила для случаев, когда имущество уничтожено. Налог можно не платить с 1-го числа месяца гибели объекта, но нужно подать в инспекцию заявление. Форму заявления утвердит ФНС. </a:t>
            </a:r>
          </a:p>
          <a:p>
            <a:endParaRPr lang="ru-RU" sz="1600" dirty="0"/>
          </a:p>
          <a:p>
            <a:endParaRPr lang="ru-RU" sz="1600" dirty="0"/>
          </a:p>
          <a:p>
            <a:endParaRPr lang="ru-RU" sz="1600" dirty="0"/>
          </a:p>
          <a:p>
            <a:endParaRPr lang="ru-RU" dirty="0"/>
          </a:p>
          <a:p>
            <a:endParaRPr lang="ru-RU" sz="1600" dirty="0"/>
          </a:p>
          <a:p>
            <a:pPr>
              <a:buFont typeface="Wingdings" panose="05000000000000000000" pitchFamily="2" charset="2"/>
              <a:buChar char="Ø"/>
            </a:pP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54003B-680B-4B0B-90C0-262C388AC5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D5B92DD0-8359-4167-9553-DA544E219D2D}"/>
              </a:ext>
            </a:extLst>
          </p:cNvPr>
          <p:cNvSpPr txBox="1">
            <a:spLocks/>
          </p:cNvSpPr>
          <p:nvPr/>
        </p:nvSpPr>
        <p:spPr bwMode="auto">
          <a:xfrm>
            <a:off x="617682" y="2708920"/>
            <a:ext cx="121801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>
            <a:lvl1pPr marL="317137" indent="-317137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8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7137" indent="8067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3147" indent="-22672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400690" indent="-1084942" algn="just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031" indent="343566" algn="l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826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702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580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458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itchFamily="34" charset="0"/>
              <a:buNone/>
            </a:pPr>
            <a:r>
              <a:rPr lang="ru-RU" sz="1400" dirty="0"/>
              <a:t>ст. 386  НК РФ</a:t>
            </a:r>
          </a:p>
          <a:p>
            <a:pPr marL="0" indent="0">
              <a:buFont typeface="Calibri" pitchFamily="34" charset="0"/>
              <a:buNone/>
            </a:pPr>
            <a:r>
              <a:rPr lang="ru-RU" sz="1400" dirty="0"/>
              <a:t>Дополняется п.6</a:t>
            </a:r>
          </a:p>
          <a:p>
            <a:pPr marL="0" indent="0">
              <a:buFont typeface="Calibri" pitchFamily="34" charset="0"/>
              <a:buNone/>
            </a:pPr>
            <a:endParaRPr lang="ru-RU" sz="1600" dirty="0"/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B989912-465C-4B34-991D-DD0A897DB0C8}"/>
              </a:ext>
            </a:extLst>
          </p:cNvPr>
          <p:cNvSpPr txBox="1">
            <a:spLocks/>
          </p:cNvSpPr>
          <p:nvPr/>
        </p:nvSpPr>
        <p:spPr bwMode="auto">
          <a:xfrm>
            <a:off x="539552" y="4653136"/>
            <a:ext cx="121801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>
            <a:lvl1pPr marL="317137" indent="-317137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8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7137" indent="8067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3147" indent="-22672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400690" indent="-1084942" algn="just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031" indent="343566" algn="l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826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702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580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458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itchFamily="34" charset="0"/>
              <a:buNone/>
            </a:pPr>
            <a:r>
              <a:rPr lang="ru-RU" sz="1400" dirty="0"/>
              <a:t>ст. 382 НК РФ</a:t>
            </a:r>
          </a:p>
          <a:p>
            <a:pPr marL="0" indent="0">
              <a:buFont typeface="Calibri" pitchFamily="34" charset="0"/>
              <a:buNone/>
            </a:pPr>
            <a:r>
              <a:rPr lang="ru-RU" sz="1400" dirty="0"/>
              <a:t>Дополняется</a:t>
            </a:r>
            <a:r>
              <a:rPr lang="ru-RU" sz="1000" dirty="0"/>
              <a:t> </a:t>
            </a:r>
            <a:r>
              <a:rPr lang="ru-RU" sz="1200" dirty="0"/>
              <a:t>п.4.1</a:t>
            </a:r>
          </a:p>
          <a:p>
            <a:pPr marL="0" indent="0">
              <a:buFont typeface="Calibri" pitchFamily="34" charset="0"/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5798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2A2076C-A9A6-41B8-9765-E479A3336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553" y="2852936"/>
            <a:ext cx="1224135" cy="2880319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ст. 362  НК РФ</a:t>
            </a:r>
          </a:p>
          <a:p>
            <a:pPr marL="0" indent="0">
              <a:buNone/>
            </a:pPr>
            <a:r>
              <a:rPr lang="ru-RU" sz="1400" dirty="0"/>
              <a:t>Дополняется п.3.4</a:t>
            </a: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0DB7D44-8669-4C84-9DDE-6F4E4B13F4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4717254-39B4-4CED-BEC6-C70A2F28413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E404FB8-3A9B-4C27-A1B6-A750DF5556F6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22325" y="501650"/>
            <a:ext cx="7337425" cy="911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ctr" anchorCtr="0" compatLnSpc="1">
            <a:prstTxWarp prst="textNoShape">
              <a:avLst/>
            </a:prstTxWarp>
          </a:bodyPr>
          <a:lstStyle>
            <a:lvl1pPr algn="l" defTabSz="912465" rtl="0" eaLnBrk="0" fontAlgn="base" hangingPunct="0">
              <a:lnSpc>
                <a:spcPts val="4556"/>
              </a:lnSpc>
              <a:spcBef>
                <a:spcPct val="0"/>
              </a:spcBef>
              <a:spcAft>
                <a:spcPct val="0"/>
              </a:spcAft>
              <a:defRPr sz="37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12465" rtl="0" eaLnBrk="0" fontAlgn="base" hangingPunct="0">
              <a:lnSpc>
                <a:spcPts val="455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12465" rtl="0" eaLnBrk="0" fontAlgn="base" hangingPunct="0">
              <a:lnSpc>
                <a:spcPts val="455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12465" rtl="0" eaLnBrk="0" fontAlgn="base" hangingPunct="0">
              <a:lnSpc>
                <a:spcPts val="455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12465" rtl="0" eaLnBrk="0" fontAlgn="base" hangingPunct="0">
              <a:lnSpc>
                <a:spcPts val="4556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5pPr>
            <a:lvl6pPr marL="400525" algn="l" defTabSz="913695" rtl="0" fontAlgn="base">
              <a:lnSpc>
                <a:spcPts val="4555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6pPr>
            <a:lvl7pPr marL="801046" algn="l" defTabSz="913695" rtl="0" fontAlgn="base">
              <a:lnSpc>
                <a:spcPts val="4555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7pPr>
            <a:lvl8pPr marL="1201571" algn="l" defTabSz="913695" rtl="0" fontAlgn="base">
              <a:lnSpc>
                <a:spcPts val="4555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8pPr>
            <a:lvl9pPr marL="1602094" algn="l" defTabSz="913695" rtl="0" fontAlgn="base">
              <a:lnSpc>
                <a:spcPts val="4555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endParaRPr lang="ru-RU" sz="2000" dirty="0"/>
          </a:p>
          <a:p>
            <a:r>
              <a:rPr lang="ru-RU" sz="2800" dirty="0"/>
              <a:t>Транспортный налог.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id="{2602549E-0EAB-4E23-9809-4BD822F2EEB7}"/>
              </a:ext>
            </a:extLst>
          </p:cNvPr>
          <p:cNvSpPr txBox="1">
            <a:spLocks noGrp="1"/>
          </p:cNvSpPr>
          <p:nvPr>
            <p:ph sz="half" idx="2"/>
          </p:nvPr>
        </p:nvSpPr>
        <p:spPr bwMode="auto">
          <a:xfrm>
            <a:off x="1835696" y="1412776"/>
            <a:ext cx="6324054" cy="462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6" tIns="45688" rIns="91376" bIns="45688" numCol="1" anchor="t" anchorCtr="0" compatLnSpc="1">
            <a:prstTxWarp prst="textNoShape">
              <a:avLst/>
            </a:prstTxWarp>
          </a:bodyPr>
          <a:lstStyle>
            <a:lvl1pPr marL="317137" indent="-317137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Char char="•"/>
              <a:defRPr sz="280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7137" indent="8067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3147" indent="-226726" algn="l" defTabSz="912465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1400690" indent="-1084942" algn="just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–"/>
              <a:defRPr sz="18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031" indent="343566" algn="l" defTabSz="912465" rtl="0" eaLnBrk="0" fontAlgn="base" hangingPunct="0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826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702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6580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3458" indent="-228439" algn="l" defTabSz="91375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>
                <a:latin typeface="+mn-lt"/>
              </a:rPr>
              <a:t>Транспортный налог с принудительно изъятого транспортного средства платить теперь не нужно. </a:t>
            </a:r>
          </a:p>
          <a:p>
            <a:pPr marL="0" indent="0" algn="just">
              <a:buNone/>
            </a:pPr>
            <a:r>
              <a:rPr lang="ru-RU" sz="2400" dirty="0">
                <a:latin typeface="+mn-lt"/>
              </a:rPr>
              <a:t>Исчисление налога прекращается с 1-го числа месяца, в котором такое транспортное средство было принудительно изъято у его собственника. </a:t>
            </a:r>
          </a:p>
          <a:p>
            <a:pPr marL="0" indent="0" algn="just">
              <a:buNone/>
            </a:pPr>
            <a:r>
              <a:rPr lang="ru-RU" sz="2400" dirty="0">
                <a:latin typeface="+mn-lt"/>
              </a:rPr>
              <a:t>Налогоплательщик должен подать заявление об этом в инспекцию.</a:t>
            </a:r>
            <a:r>
              <a:rPr lang="ru-RU" sz="2400" dirty="0"/>
              <a:t> Форму утвердит ФНС.</a:t>
            </a:r>
            <a:r>
              <a:rPr lang="ru-RU" sz="2400" dirty="0">
                <a:latin typeface="+mn-lt"/>
              </a:rPr>
              <a:t> Можно дополнительно представить документы, которые подтверждают изъятие.</a:t>
            </a:r>
          </a:p>
          <a:p>
            <a:pPr marL="0" indent="0" algn="just">
              <a:buNone/>
            </a:pPr>
            <a:endParaRPr lang="ru-RU" sz="2400" dirty="0">
              <a:latin typeface="+mn-lt"/>
            </a:endParaRPr>
          </a:p>
          <a:p>
            <a:pPr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000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0DFB978-8DC8-4F20-9C2F-F56871248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9632" y="2348880"/>
            <a:ext cx="6840759" cy="936104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БЛАГОДАРИМ</a:t>
            </a:r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sz="28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ЗА  ВНИМАНИЕ!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F8F54C5-0E39-4AAA-819F-BC319D85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EE710-8FCD-40F1-AA7F-D8AF0BCC19EA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25141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77174</TotalTime>
  <Words>773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Present_FNS2012_A4</vt:lpstr>
      <vt:lpstr> Изменения в налоговом законодательстве с 1 января  2022 года</vt:lpstr>
      <vt:lpstr>Налог на прибыль. Убытки прошлых лет</vt:lpstr>
      <vt:lpstr>Налог на прибыль для владельцев исключительных прав. </vt:lpstr>
      <vt:lpstr>Расходы на НИОКР</vt:lpstr>
      <vt:lpstr>Порядок определение стоимости амортизируемого имущества при реконструкции.</vt:lpstr>
      <vt:lpstr>НДФЛ вычет на физкультуру</vt:lpstr>
      <vt:lpstr>Налог на имущество организаций. </vt:lpstr>
      <vt:lpstr> Транспортный налог. </vt:lpstr>
      <vt:lpstr>Презентация PowerPoint</vt:lpstr>
    </vt:vector>
  </TitlesOfParts>
  <Company>mri1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Зайцева Ирина Владимировна</dc:creator>
  <cp:lastModifiedBy>Урусова Вера Николаевна</cp:lastModifiedBy>
  <cp:revision>2995</cp:revision>
  <cp:lastPrinted>2021-08-19T13:21:07Z</cp:lastPrinted>
  <dcterms:created xsi:type="dcterms:W3CDTF">2013-08-23T07:53:32Z</dcterms:created>
  <dcterms:modified xsi:type="dcterms:W3CDTF">2021-08-23T11:01:14Z</dcterms:modified>
</cp:coreProperties>
</file>