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305" r:id="rId3"/>
    <p:sldId id="306" r:id="rId4"/>
    <p:sldId id="307" r:id="rId5"/>
    <p:sldId id="308" r:id="rId6"/>
    <p:sldId id="301" r:id="rId7"/>
    <p:sldId id="259" r:id="rId8"/>
    <p:sldId id="304" r:id="rId9"/>
    <p:sldId id="265" r:id="rId10"/>
    <p:sldId id="303" r:id="rId11"/>
    <p:sldId id="300" r:id="rId12"/>
    <p:sldId id="299" r:id="rId13"/>
    <p:sldId id="260" r:id="rId14"/>
    <p:sldId id="264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972" userDrawn="1">
          <p15:clr>
            <a:srgbClr val="A4A3A4"/>
          </p15:clr>
        </p15:guide>
        <p15:guide id="2" pos="70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рьев Александр Викторович" initials="ЮАВ" lastIdx="1" clrIdx="0">
    <p:extLst>
      <p:ext uri="{19B8F6BF-5375-455C-9EA6-DF929625EA0E}">
        <p15:presenceInfo xmlns:p15="http://schemas.microsoft.com/office/powerpoint/2012/main" userId="S-1-5-21-116022207-583602576-2121419680-42810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678" y="96"/>
      </p:cViewPr>
      <p:guideLst>
        <p:guide orient="horz" pos="972"/>
        <p:guide pos="70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6" name="Shape 3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Учесть предыдущее замечание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1591"/>
            <a:ext cx="12189885" cy="685482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14400" y="3363690"/>
            <a:ext cx="10363200" cy="1470026"/>
          </a:xfrm>
          <a:prstGeom prst="rect">
            <a:avLst/>
          </a:prstGeom>
        </p:spPr>
        <p:txBody>
          <a:bodyPr/>
          <a:lstStyle>
            <a:lvl1pPr defTabSz="912790">
              <a:lnSpc>
                <a:spcPts val="4500"/>
              </a:lnSpc>
              <a:defRPr sz="5000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828800" y="4865834"/>
            <a:ext cx="8534400" cy="1752601"/>
          </a:xfrm>
          <a:prstGeom prst="rect">
            <a:avLst/>
          </a:prstGeom>
        </p:spPr>
        <p:txBody>
          <a:bodyPr/>
          <a:lstStyle>
            <a:lvl1pPr indent="0" algn="ctr">
              <a:spcBef>
                <a:spcPts val="600"/>
              </a:spcBef>
              <a:defRPr sz="2800" b="0">
                <a:solidFill>
                  <a:srgbClr val="FFFFFF"/>
                </a:solidFill>
              </a:defRPr>
            </a:lvl1pPr>
            <a:lvl2pPr indent="457106" algn="ctr">
              <a:spcBef>
                <a:spcPts val="600"/>
              </a:spcBef>
              <a:defRPr sz="2800" b="0">
                <a:solidFill>
                  <a:srgbClr val="FFFFFF"/>
                </a:solidFill>
              </a:defRPr>
            </a:lvl2pPr>
            <a:lvl3pPr marL="0" indent="914215" algn="ctr">
              <a:spcBef>
                <a:spcPts val="600"/>
              </a:spcBef>
              <a:buSzTx/>
              <a:buNone/>
              <a:defRPr sz="2800" b="0">
                <a:solidFill>
                  <a:srgbClr val="FFFFFF"/>
                </a:solidFill>
              </a:defRPr>
            </a:lvl3pPr>
            <a:lvl4pPr indent="1371324" algn="ctr">
              <a:spcBef>
                <a:spcPts val="600"/>
              </a:spcBef>
              <a:defRPr sz="2800" b="0">
                <a:solidFill>
                  <a:srgbClr val="FFFFFF"/>
                </a:solidFill>
              </a:defRPr>
            </a:lvl4pPr>
            <a:lvl5pPr indent="1828431" algn="ctr">
              <a:spcBef>
                <a:spcPts val="600"/>
              </a:spcBef>
              <a:defRPr sz="2800" b="0"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315200" y="6171662"/>
            <a:ext cx="2844800" cy="3693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defTabSz="912790">
              <a:lnSpc>
                <a:spcPts val="4500"/>
              </a:lnSpc>
              <a:defRPr sz="2000"/>
            </a:lvl1pPr>
          </a:lstStyle>
          <a:p>
            <a:r>
              <a:t>Текст заголовка</a:t>
            </a:r>
          </a:p>
        </p:txBody>
      </p:sp>
      <p:sp>
        <p:nvSpPr>
          <p:cNvPr id="98" name="Рисунок 2"/>
          <p:cNvSpPr>
            <a:spLocks noGrp="1"/>
          </p:cNvSpPr>
          <p:nvPr>
            <p:ph type="pic" sz="half" idx="21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</p:spPr>
        <p:txBody>
          <a:bodyPr/>
          <a:lstStyle>
            <a:lvl1pPr indent="0">
              <a:spcBef>
                <a:spcPts val="300"/>
              </a:spcBef>
              <a:defRPr sz="1400" b="0"/>
            </a:lvl1pPr>
            <a:lvl2pPr indent="457106">
              <a:spcBef>
                <a:spcPts val="300"/>
              </a:spcBef>
              <a:defRPr sz="1400" b="0"/>
            </a:lvl2pPr>
            <a:lvl3pPr marL="0" indent="914215">
              <a:spcBef>
                <a:spcPts val="300"/>
              </a:spcBef>
              <a:buSzTx/>
              <a:buNone/>
              <a:defRPr sz="1400" b="0"/>
            </a:lvl3pPr>
            <a:lvl4pPr indent="1371324">
              <a:spcBef>
                <a:spcPts val="300"/>
              </a:spcBef>
              <a:defRPr sz="1400" b="0"/>
            </a:lvl4pPr>
            <a:lvl5pPr indent="1828431">
              <a:spcBef>
                <a:spcPts val="300"/>
              </a:spcBef>
              <a:defRPr sz="1400" b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973" y="1441"/>
            <a:ext cx="9703494" cy="6859441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971402" y="3365810"/>
            <a:ext cx="8249196" cy="1470952"/>
          </a:xfrm>
          <a:prstGeom prst="rect">
            <a:avLst/>
          </a:prstGeom>
        </p:spPr>
        <p:txBody>
          <a:bodyPr lIns="47323" tIns="47323" rIns="47323" bIns="47323"/>
          <a:lstStyle>
            <a:lvl1pPr defTabSz="945136">
              <a:lnSpc>
                <a:spcPts val="4700"/>
              </a:lnSpc>
              <a:defRPr sz="5000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0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2699273" y="4868900"/>
            <a:ext cx="6793455" cy="1753706"/>
          </a:xfrm>
          <a:prstGeom prst="rect">
            <a:avLst/>
          </a:prstGeom>
        </p:spPr>
        <p:txBody>
          <a:bodyPr lIns="47323" tIns="47323" rIns="47323" bIns="47323"/>
          <a:lstStyle>
            <a:lvl1pPr indent="0" algn="ctr" defTabSz="945136">
              <a:spcBef>
                <a:spcPts val="600"/>
              </a:spcBef>
              <a:defRPr sz="2800" b="0">
                <a:solidFill>
                  <a:srgbClr val="FFFFFF"/>
                </a:solidFill>
              </a:defRPr>
            </a:lvl1pPr>
            <a:lvl2pPr indent="521436" algn="ctr" defTabSz="945136">
              <a:spcBef>
                <a:spcPts val="600"/>
              </a:spcBef>
              <a:defRPr sz="2800" b="0">
                <a:solidFill>
                  <a:srgbClr val="FFFFFF"/>
                </a:solidFill>
              </a:defRPr>
            </a:lvl2pPr>
            <a:lvl3pPr marL="0" indent="1042872" algn="ctr" defTabSz="945136">
              <a:spcBef>
                <a:spcPts val="600"/>
              </a:spcBef>
              <a:buSzTx/>
              <a:buNone/>
              <a:defRPr sz="2800" b="0">
                <a:solidFill>
                  <a:srgbClr val="FFFFFF"/>
                </a:solidFill>
              </a:defRPr>
            </a:lvl3pPr>
            <a:lvl4pPr indent="1564308" algn="ctr" defTabSz="945136">
              <a:spcBef>
                <a:spcPts val="600"/>
              </a:spcBef>
              <a:defRPr sz="2800" b="0">
                <a:solidFill>
                  <a:srgbClr val="FFFFFF"/>
                </a:solidFill>
              </a:defRPr>
            </a:lvl4pPr>
            <a:lvl5pPr indent="2085744" algn="ctr" defTabSz="945136">
              <a:spcBef>
                <a:spcPts val="600"/>
              </a:spcBef>
              <a:defRPr sz="2800" b="0"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066493" y="6164517"/>
            <a:ext cx="2264486" cy="383666"/>
          </a:xfrm>
          <a:prstGeom prst="rect">
            <a:avLst/>
          </a:prstGeom>
        </p:spPr>
        <p:txBody>
          <a:bodyPr lIns="47323" tIns="47323" rIns="47323" bIns="47323"/>
          <a:lstStyle>
            <a:lvl1pPr defTabSz="946472"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21"/>
            <a:ext cx="12189885" cy="6856414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indent="318632"/>
            <a:lvl5pPr indent="1257833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95902" y="501091"/>
            <a:ext cx="9783869" cy="1105804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9"/>
            <a:ext cx="12189885" cy="6854826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96862" y="1012506"/>
            <a:ext cx="9760919" cy="2024630"/>
          </a:xfrm>
          <a:prstGeom prst="rect">
            <a:avLst/>
          </a:prstGeom>
        </p:spPr>
        <p:txBody>
          <a:bodyPr anchor="t"/>
          <a:lstStyle>
            <a:lvl1pPr defTabSz="912790">
              <a:lnSpc>
                <a:spcPts val="4500"/>
              </a:lnSpc>
              <a:defRPr sz="4000" cap="all"/>
            </a:lvl1pPr>
          </a:lstStyle>
          <a:p>
            <a:r>
              <a:t>Текст заголовка</a:t>
            </a:r>
          </a:p>
        </p:txBody>
      </p:sp>
      <p:sp>
        <p:nvSpPr>
          <p:cNvPr id="4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096862" y="3429720"/>
            <a:ext cx="9760919" cy="3006405"/>
          </a:xfrm>
          <a:prstGeom prst="rect">
            <a:avLst/>
          </a:prstGeom>
        </p:spPr>
        <p:txBody>
          <a:bodyPr/>
          <a:lstStyle>
            <a:lvl1pPr indent="0">
              <a:spcBef>
                <a:spcPts val="400"/>
              </a:spcBef>
              <a:defRPr sz="2000" b="0">
                <a:solidFill>
                  <a:srgbClr val="888888"/>
                </a:solidFill>
              </a:defRPr>
            </a:lvl1pPr>
            <a:lvl2pPr indent="457106">
              <a:spcBef>
                <a:spcPts val="400"/>
              </a:spcBef>
              <a:defRPr sz="2000" b="0">
                <a:solidFill>
                  <a:srgbClr val="888888"/>
                </a:solidFill>
              </a:defRPr>
            </a:lvl2pPr>
            <a:lvl3pPr marL="0" indent="914215">
              <a:spcBef>
                <a:spcPts val="400"/>
              </a:spcBef>
              <a:buSzTx/>
              <a:buNone/>
              <a:defRPr sz="2000" b="0">
                <a:solidFill>
                  <a:srgbClr val="888888"/>
                </a:solidFill>
              </a:defRPr>
            </a:lvl3pPr>
            <a:lvl4pPr indent="1371324">
              <a:spcBef>
                <a:spcPts val="400"/>
              </a:spcBef>
              <a:defRPr sz="2000" b="0">
                <a:solidFill>
                  <a:srgbClr val="888888"/>
                </a:solidFill>
              </a:defRPr>
            </a:lvl4pPr>
            <a:lvl5pPr indent="1828431">
              <a:spcBef>
                <a:spcPts val="400"/>
              </a:spcBef>
              <a:defRPr sz="2000" b="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1587"/>
            <a:ext cx="12189885" cy="6856413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96849" y="501068"/>
            <a:ext cx="9782924" cy="1105805"/>
          </a:xfrm>
          <a:prstGeom prst="rect">
            <a:avLst/>
          </a:prstGeom>
        </p:spPr>
        <p:txBody>
          <a:bodyPr/>
          <a:lstStyle>
            <a:lvl1pPr defTabSz="912790">
              <a:lnSpc>
                <a:spcPts val="4500"/>
              </a:lnSpc>
              <a:defRPr sz="3700"/>
            </a:lvl1pPr>
          </a:lstStyle>
          <a:p>
            <a:r>
              <a:t>Текст заголовка</a:t>
            </a:r>
          </a:p>
        </p:txBody>
      </p:sp>
      <p:sp>
        <p:nvSpPr>
          <p:cNvPr id="53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096847" y="1606874"/>
            <a:ext cx="4827687" cy="4695798"/>
          </a:xfrm>
          <a:prstGeom prst="rect">
            <a:avLst/>
          </a:prstGeom>
        </p:spPr>
        <p:txBody>
          <a:bodyPr/>
          <a:lstStyle>
            <a:lvl1pPr indent="317492">
              <a:spcBef>
                <a:spcPts val="600"/>
              </a:spcBef>
              <a:defRPr sz="2800" b="0"/>
            </a:lvl1pPr>
            <a:lvl2pPr indent="317492">
              <a:spcBef>
                <a:spcPts val="600"/>
              </a:spcBef>
              <a:defRPr sz="2800" b="0"/>
            </a:lvl2pPr>
            <a:lvl3pPr marL="714675" indent="-317811">
              <a:spcBef>
                <a:spcPts val="600"/>
              </a:spcBef>
              <a:defRPr sz="2800" b="0"/>
            </a:lvl3pPr>
            <a:lvl4pPr>
              <a:spcBef>
                <a:spcPts val="600"/>
              </a:spcBef>
              <a:defRPr sz="2800" b="0"/>
            </a:lvl4pPr>
            <a:lvl5pPr>
              <a:spcBef>
                <a:spcPts val="600"/>
              </a:spcBef>
              <a:defRPr sz="2800" b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96844" y="501066"/>
            <a:ext cx="10485557" cy="1105806"/>
          </a:xfrm>
          <a:prstGeom prst="rect">
            <a:avLst/>
          </a:prstGeom>
        </p:spPr>
        <p:txBody>
          <a:bodyPr/>
          <a:lstStyle>
            <a:lvl1pPr defTabSz="912790">
              <a:lnSpc>
                <a:spcPts val="4500"/>
              </a:lnSpc>
              <a:defRPr sz="3700"/>
            </a:lvl1pPr>
          </a:lstStyle>
          <a:p>
            <a:r>
              <a:t>Текст заголовка</a:t>
            </a:r>
          </a:p>
        </p:txBody>
      </p:sp>
      <p:sp>
        <p:nvSpPr>
          <p:cNvPr id="6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096869" y="1606871"/>
            <a:ext cx="4899673" cy="568004"/>
          </a:xfrm>
          <a:prstGeom prst="rect">
            <a:avLst/>
          </a:prstGeom>
        </p:spPr>
        <p:txBody>
          <a:bodyPr anchor="b"/>
          <a:lstStyle>
            <a:lvl1pPr indent="0">
              <a:spcBef>
                <a:spcPts val="500"/>
              </a:spcBef>
              <a:defRPr sz="2400"/>
            </a:lvl1pPr>
            <a:lvl2pPr indent="457106">
              <a:spcBef>
                <a:spcPts val="500"/>
              </a:spcBef>
              <a:defRPr sz="2400"/>
            </a:lvl2pPr>
            <a:lvl3pPr marL="0" indent="914215">
              <a:spcBef>
                <a:spcPts val="500"/>
              </a:spcBef>
              <a:buSzTx/>
              <a:buNone/>
              <a:defRPr sz="2400"/>
            </a:lvl3pPr>
            <a:lvl4pPr indent="1371324">
              <a:spcBef>
                <a:spcPts val="500"/>
              </a:spcBef>
              <a:defRPr sz="2400"/>
            </a:lvl4pPr>
            <a:lvl5pPr indent="1828431">
              <a:spcBef>
                <a:spcPts val="500"/>
              </a:spcBef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3" name="Текст 4"/>
          <p:cNvSpPr>
            <a:spLocks noGrp="1"/>
          </p:cNvSpPr>
          <p:nvPr>
            <p:ph type="body" sz="quarter" idx="21"/>
          </p:nvPr>
        </p:nvSpPr>
        <p:spPr>
          <a:xfrm>
            <a:off x="6096132" y="1606871"/>
            <a:ext cx="4783768" cy="568004"/>
          </a:xfrm>
          <a:prstGeom prst="rect">
            <a:avLst/>
          </a:prstGeom>
        </p:spPr>
        <p:txBody>
          <a:bodyPr anchor="b"/>
          <a:lstStyle/>
          <a:p>
            <a:pPr indent="0">
              <a:spcBef>
                <a:spcPts val="500"/>
              </a:spcBef>
              <a:defRPr sz="2400"/>
            </a:pPr>
            <a:endParaRPr/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1587"/>
            <a:ext cx="12189885" cy="6856413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96846" y="501068"/>
            <a:ext cx="10485556" cy="1105805"/>
          </a:xfrm>
          <a:prstGeom prst="rect">
            <a:avLst/>
          </a:prstGeom>
        </p:spPr>
        <p:txBody>
          <a:bodyPr/>
          <a:lstStyle>
            <a:lvl1pPr defTabSz="912790">
              <a:lnSpc>
                <a:spcPts val="4500"/>
              </a:lnSpc>
              <a:defRPr sz="3700"/>
            </a:lvl1pPr>
          </a:lstStyle>
          <a:p>
            <a:r>
              <a:t>Текст заголовка</a:t>
            </a:r>
          </a:p>
        </p:txBody>
      </p:sp>
      <p:sp>
        <p:nvSpPr>
          <p:cNvPr id="7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3280" y="6008695"/>
            <a:ext cx="413093" cy="38098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defTabSz="912790">
              <a:lnSpc>
                <a:spcPts val="4500"/>
              </a:lnSpc>
              <a:defRPr sz="2000"/>
            </a:lvl1pPr>
          </a:lstStyle>
          <a:p>
            <a:r>
              <a:t>Текст заголовка</a:t>
            </a:r>
          </a:p>
        </p:txBody>
      </p:sp>
      <p:sp>
        <p:nvSpPr>
          <p:cNvPr id="8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766733" y="273071"/>
            <a:ext cx="6815667" cy="5853114"/>
          </a:xfrm>
          <a:prstGeom prst="rect">
            <a:avLst/>
          </a:prstGeom>
        </p:spPr>
        <p:txBody>
          <a:bodyPr/>
          <a:lstStyle>
            <a:lvl1pPr indent="317492">
              <a:defRPr b="0"/>
            </a:lvl1pPr>
            <a:lvl2pPr indent="317492">
              <a:defRPr b="0"/>
            </a:lvl2pPr>
            <a:lvl3pPr marL="699541" indent="-302677">
              <a:defRPr b="0"/>
            </a:lvl3pPr>
            <a:lvl4pPr>
              <a:defRPr b="0"/>
            </a:lvl4pPr>
            <a:lvl5pPr>
              <a:defRPr b="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9" name="Текст 3"/>
          <p:cNvSpPr>
            <a:spLocks noGrp="1"/>
          </p:cNvSpPr>
          <p:nvPr>
            <p:ph type="body" sz="half" idx="21"/>
          </p:nvPr>
        </p:nvSpPr>
        <p:spPr>
          <a:xfrm>
            <a:off x="609602" y="1435103"/>
            <a:ext cx="4011085" cy="4691063"/>
          </a:xfrm>
          <a:prstGeom prst="rect">
            <a:avLst/>
          </a:prstGeom>
        </p:spPr>
        <p:txBody>
          <a:bodyPr/>
          <a:lstStyle/>
          <a:p>
            <a:pPr indent="0">
              <a:spcBef>
                <a:spcPts val="300"/>
              </a:spcBef>
              <a:defRPr sz="1400" b="0"/>
            </a:pPr>
            <a:endParaRPr/>
          </a:p>
        </p:txBody>
      </p:sp>
      <p:sp>
        <p:nvSpPr>
          <p:cNvPr id="9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6" y="1587"/>
            <a:ext cx="12189885" cy="685641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096862" y="1606877"/>
            <a:ext cx="9760919" cy="4829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1" tIns="45711" rIns="45711" bIns="45711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96849" y="501091"/>
            <a:ext cx="9782924" cy="1105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1" tIns="45711" rIns="45711" bIns="45711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290975" y="6173446"/>
            <a:ext cx="443156" cy="369377"/>
          </a:xfrm>
          <a:prstGeom prst="rect">
            <a:avLst/>
          </a:prstGeom>
          <a:ln w="12700">
            <a:miter lim="400000"/>
          </a:ln>
        </p:spPr>
        <p:txBody>
          <a:bodyPr wrap="none" lIns="45711" tIns="45711" rIns="45711" bIns="45711" anchor="ctr">
            <a:normAutofit/>
          </a:bodyPr>
          <a:lstStyle>
            <a:lvl1pPr algn="ctr">
              <a:lnSpc>
                <a:spcPts val="2100"/>
              </a:lnSpc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2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1" i="0" u="none" strike="noStrike" cap="none" spc="0" baseline="0">
          <a:solidFill>
            <a:srgbClr val="005AA9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2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1" i="0" u="none" strike="noStrike" cap="none" spc="0" baseline="0">
          <a:solidFill>
            <a:srgbClr val="005AA9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2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1" i="0" u="none" strike="noStrike" cap="none" spc="0" baseline="0">
          <a:solidFill>
            <a:srgbClr val="005AA9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2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1" i="0" u="none" strike="noStrike" cap="none" spc="0" baseline="0">
          <a:solidFill>
            <a:srgbClr val="005AA9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2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1" i="0" u="none" strike="noStrike" cap="none" spc="0" baseline="0">
          <a:solidFill>
            <a:srgbClr val="005AA9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189" algn="l" defTabSz="9142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1" i="0" u="none" strike="noStrike" cap="none" spc="0" baseline="0">
          <a:solidFill>
            <a:srgbClr val="005AA9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14377" algn="l" defTabSz="9142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1" i="0" u="none" strike="noStrike" cap="none" spc="0" baseline="0">
          <a:solidFill>
            <a:srgbClr val="005AA9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71565" algn="l" defTabSz="9142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1" i="0" u="none" strike="noStrike" cap="none" spc="0" baseline="0">
          <a:solidFill>
            <a:srgbClr val="005AA9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754" algn="l" defTabSz="91421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700" b="1" i="0" u="none" strike="noStrike" cap="none" spc="0" baseline="0">
          <a:solidFill>
            <a:srgbClr val="005AA9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0" marR="0" indent="318632" algn="l" defTabSz="91279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5AA9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15850" algn="l" defTabSz="91279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5AA9"/>
          </a:solidFill>
          <a:uFillTx/>
          <a:latin typeface="+mn-lt"/>
          <a:ea typeface="+mn-ea"/>
          <a:cs typeface="+mn-cs"/>
          <a:sym typeface="Calibri"/>
        </a:defRPr>
      </a:lvl2pPr>
      <a:lvl3pPr marL="670527" marR="0" indent="-347721" algn="l" defTabSz="91279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1" i="0" u="none" strike="noStrike" cap="none" spc="0" baseline="0">
          <a:solidFill>
            <a:srgbClr val="005AA9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279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5AA9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257268" algn="l" defTabSz="91279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005AA9"/>
          </a:solidFill>
          <a:uFillTx/>
          <a:latin typeface="+mn-lt"/>
          <a:ea typeface="+mn-ea"/>
          <a:cs typeface="+mn-cs"/>
          <a:sym typeface="Calibri"/>
        </a:defRPr>
      </a:lvl5pPr>
      <a:lvl6pPr marL="2651225" marR="0" indent="-365686" algn="l" defTabSz="91279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1" i="0" u="none" strike="noStrike" cap="none" spc="0" baseline="0">
          <a:solidFill>
            <a:srgbClr val="005AA9"/>
          </a:solidFill>
          <a:uFillTx/>
          <a:latin typeface="+mn-lt"/>
          <a:ea typeface="+mn-ea"/>
          <a:cs typeface="+mn-cs"/>
          <a:sym typeface="Calibri"/>
        </a:defRPr>
      </a:lvl6pPr>
      <a:lvl7pPr marL="3108332" marR="0" indent="-365686" algn="l" defTabSz="91279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1" i="0" u="none" strike="noStrike" cap="none" spc="0" baseline="0">
          <a:solidFill>
            <a:srgbClr val="005AA9"/>
          </a:solidFill>
          <a:uFillTx/>
          <a:latin typeface="+mn-lt"/>
          <a:ea typeface="+mn-ea"/>
          <a:cs typeface="+mn-cs"/>
          <a:sym typeface="Calibri"/>
        </a:defRPr>
      </a:lvl7pPr>
      <a:lvl8pPr marL="3565441" marR="0" indent="-365686" algn="l" defTabSz="91279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1" i="0" u="none" strike="noStrike" cap="none" spc="0" baseline="0">
          <a:solidFill>
            <a:srgbClr val="005AA9"/>
          </a:solidFill>
          <a:uFillTx/>
          <a:latin typeface="+mn-lt"/>
          <a:ea typeface="+mn-ea"/>
          <a:cs typeface="+mn-cs"/>
          <a:sym typeface="Calibri"/>
        </a:defRPr>
      </a:lvl8pPr>
      <a:lvl9pPr marL="4022550" marR="0" indent="-365686" algn="l" defTabSz="91279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1" i="0" u="none" strike="noStrike" cap="none" spc="0" baseline="0">
          <a:solidFill>
            <a:srgbClr val="005AA9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ctr" defTabSz="914400" rtl="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914400" rtl="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914400" rtl="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914400" rtl="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914400" rtl="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914400" rtl="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914400" rtl="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914400" rtl="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914400" rtl="0" latinLnBrk="0">
        <a:lnSpc>
          <a:spcPts val="21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15683"/>
            </a:gs>
            <a:gs pos="26000">
              <a:srgbClr val="5485BF"/>
            </a:gs>
            <a:gs pos="100000">
              <a:srgbClr val="95B3D7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Сгруппировать"/>
          <p:cNvGrpSpPr/>
          <p:nvPr/>
        </p:nvGrpSpPr>
        <p:grpSpPr>
          <a:xfrm>
            <a:off x="5231903" y="563045"/>
            <a:ext cx="1872209" cy="1947754"/>
            <a:chOff x="0" y="0"/>
            <a:chExt cx="1872208" cy="1947752"/>
          </a:xfrm>
        </p:grpSpPr>
        <p:sp>
          <p:nvSpPr>
            <p:cNvPr id="119" name="Овал 5"/>
            <p:cNvSpPr/>
            <p:nvPr/>
          </p:nvSpPr>
          <p:spPr>
            <a:xfrm>
              <a:off x="72008" y="144016"/>
              <a:ext cx="1728193" cy="1584176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20" name="Изображение 10" descr="Изображение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872209" cy="19477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2" name="Заголовок 1"/>
          <p:cNvSpPr txBox="1">
            <a:spLocks noGrp="1"/>
          </p:cNvSpPr>
          <p:nvPr>
            <p:ph type="ctrTitle"/>
          </p:nvPr>
        </p:nvSpPr>
        <p:spPr>
          <a:xfrm>
            <a:off x="2200474" y="3989486"/>
            <a:ext cx="7935068" cy="682741"/>
          </a:xfrm>
          <a:prstGeom prst="rect">
            <a:avLst/>
          </a:prstGeom>
        </p:spPr>
        <p:txBody>
          <a:bodyPr lIns="47323" tIns="47323" rIns="47323" bIns="47323" anchor="t">
            <a:normAutofit fontScale="90000"/>
          </a:bodyPr>
          <a:lstStyle>
            <a:lvl1pPr algn="ctr" defTabSz="945136">
              <a:lnSpc>
                <a:spcPct val="100000"/>
              </a:lnSpc>
              <a:defRPr sz="4000" b="0">
                <a:latin typeface="PFDinTextCompPro-Regular"/>
                <a:ea typeface="PFDinTextCompPro-Regular"/>
                <a:cs typeface="PFDinTextCompPro-Regular"/>
                <a:sym typeface="PFDinTextCompPro-Regular"/>
              </a:defRPr>
            </a:lvl1pPr>
          </a:lstStyle>
          <a:p>
            <a:r>
              <a:rPr dirty="0" err="1"/>
              <a:t>Национальная</a:t>
            </a:r>
            <a:r>
              <a:rPr dirty="0"/>
              <a:t> </a:t>
            </a:r>
            <a:r>
              <a:rPr dirty="0" err="1"/>
              <a:t>система</a:t>
            </a:r>
            <a:r>
              <a:rPr dirty="0"/>
              <a:t> </a:t>
            </a:r>
            <a:r>
              <a:rPr dirty="0" err="1"/>
              <a:t>прослеживаемости</a:t>
            </a:r>
            <a:endParaRPr dirty="0"/>
          </a:p>
        </p:txBody>
      </p:sp>
      <p:sp>
        <p:nvSpPr>
          <p:cNvPr id="123" name="TextBox 3"/>
          <p:cNvSpPr txBox="1"/>
          <p:nvPr/>
        </p:nvSpPr>
        <p:spPr>
          <a:xfrm>
            <a:off x="821308" y="6369754"/>
            <a:ext cx="10693400" cy="302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2153" tIns="52153" rIns="52153" bIns="52153" anchor="ctr">
            <a:spAutoFit/>
          </a:bodyPr>
          <a:lstStyle>
            <a:lvl1pPr algn="ctr" defTabSz="1041400">
              <a:lnSpc>
                <a:spcPct val="80000"/>
              </a:lnSpc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Москва</a:t>
            </a:r>
            <a:r>
              <a:rPr dirty="0"/>
              <a:t>, 202</a:t>
            </a:r>
            <a:r>
              <a:rPr lang="ru-RU" dirty="0"/>
              <a:t>2</a:t>
            </a:r>
            <a:endParaRPr dirty="0"/>
          </a:p>
        </p:txBody>
      </p:sp>
      <p:sp>
        <p:nvSpPr>
          <p:cNvPr id="124" name="TextBox 5"/>
          <p:cNvSpPr txBox="1"/>
          <p:nvPr/>
        </p:nvSpPr>
        <p:spPr>
          <a:xfrm>
            <a:off x="821307" y="2828346"/>
            <a:ext cx="10693401" cy="391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2144" tIns="52144" rIns="52144" bIns="52144" anchor="ctr">
            <a:spAutoFit/>
          </a:bodyPr>
          <a:lstStyle>
            <a:lvl1pPr algn="ctr" defTabSz="1041400">
              <a:defRPr sz="2200">
                <a:solidFill>
                  <a:srgbClr val="FFFFFF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r>
              <a:t>МИ ФНС РОССИИ ПО КРУПНЕЙШИМ НАЛОГОПЛАТЕЛЬЩИКАМ № 7</a:t>
            </a:r>
          </a:p>
        </p:txBody>
      </p:sp>
      <p:pic>
        <p:nvPicPr>
          <p:cNvPr id="125" name="Снимок экрана 2021-05-12 в 14.00.36.png" descr="Снимок экрана 2021-05-12 в 14.00.36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127258" y="-45649"/>
            <a:ext cx="72281" cy="69669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Прямоугольник 13"/>
          <p:cNvSpPr txBox="1"/>
          <p:nvPr/>
        </p:nvSpPr>
        <p:spPr>
          <a:xfrm>
            <a:off x="1487674" y="4189544"/>
            <a:ext cx="205789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defRPr spc="54">
                <a:solidFill>
                  <a:srgbClr val="0078A8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  <a:latin typeface="PFDinTextCompPro-Regular"/>
              </a:rPr>
              <a:t>ИМПОРТ ИЗ СТРАН НЕ ЕАЭС</a:t>
            </a:r>
            <a:endParaRPr dirty="0">
              <a:solidFill>
                <a:schemeClr val="tx1"/>
              </a:solidFill>
              <a:latin typeface="PFDinTextCompPro-Regular"/>
            </a:endParaRPr>
          </a:p>
        </p:txBody>
      </p:sp>
      <p:sp>
        <p:nvSpPr>
          <p:cNvPr id="207" name="Заголовок 1"/>
          <p:cNvSpPr txBox="1">
            <a:spLocks noGrp="1"/>
          </p:cNvSpPr>
          <p:nvPr>
            <p:ph type="title"/>
          </p:nvPr>
        </p:nvSpPr>
        <p:spPr>
          <a:xfrm>
            <a:off x="731404" y="701721"/>
            <a:ext cx="10729192" cy="774313"/>
          </a:xfrm>
          <a:prstGeom prst="rect">
            <a:avLst/>
          </a:prstGeom>
        </p:spPr>
        <p:txBody>
          <a:bodyPr/>
          <a:lstStyle>
            <a:lvl1pPr algn="ctr">
              <a:defRPr sz="2800" b="0" cap="all">
                <a:solidFill>
                  <a:srgbClr val="002060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pPr algn="l"/>
            <a:r>
              <a:rPr lang="ru-RU" dirty="0"/>
              <a:t>    Сейчас как присвою ваш рнпт…</a:t>
            </a:r>
            <a:endParaRPr dirty="0"/>
          </a:p>
        </p:txBody>
      </p:sp>
      <p:sp>
        <p:nvSpPr>
          <p:cNvPr id="211" name="Номер слайда 2"/>
          <p:cNvSpPr txBox="1">
            <a:spLocks noGrp="1"/>
          </p:cNvSpPr>
          <p:nvPr>
            <p:ph type="sldNum" sz="quarter" idx="2"/>
          </p:nvPr>
        </p:nvSpPr>
        <p:spPr>
          <a:xfrm>
            <a:off x="11387342" y="6171288"/>
            <a:ext cx="250423" cy="3736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6CBEE97-AB68-4445-B28B-BDB7F829A480}"/>
              </a:ext>
            </a:extLst>
          </p:cNvPr>
          <p:cNvGrpSpPr/>
          <p:nvPr/>
        </p:nvGrpSpPr>
        <p:grpSpPr>
          <a:xfrm>
            <a:off x="7287013" y="2657413"/>
            <a:ext cx="1039734" cy="1032362"/>
            <a:chOff x="4527949" y="5180648"/>
            <a:chExt cx="1039734" cy="1032362"/>
          </a:xfrm>
        </p:grpSpPr>
        <p:sp>
          <p:nvSpPr>
            <p:cNvPr id="48" name="Овал 10">
              <a:extLst>
                <a:ext uri="{FF2B5EF4-FFF2-40B4-BE49-F238E27FC236}">
                  <a16:creationId xmlns:a16="http://schemas.microsoft.com/office/drawing/2014/main" id="{D3DAB843-E3DD-409B-BCA8-DBFE7AEC2EDB}"/>
                </a:ext>
              </a:extLst>
            </p:cNvPr>
            <p:cNvSpPr/>
            <p:nvPr/>
          </p:nvSpPr>
          <p:spPr>
            <a:xfrm>
              <a:off x="4527949" y="5180648"/>
              <a:ext cx="1039734" cy="1032362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solidFill>
                    <a:srgbClr val="009900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endParaRPr/>
            </a:p>
          </p:txBody>
        </p:sp>
        <p:grpSp>
          <p:nvGrpSpPr>
            <p:cNvPr id="210" name="Сгруппировать"/>
            <p:cNvGrpSpPr/>
            <p:nvPr/>
          </p:nvGrpSpPr>
          <p:grpSpPr>
            <a:xfrm>
              <a:off x="4676196" y="5318885"/>
              <a:ext cx="743240" cy="773231"/>
              <a:chOff x="-12336" y="-13973"/>
              <a:chExt cx="743238" cy="773229"/>
            </a:xfrm>
          </p:grpSpPr>
          <p:sp>
            <p:nvSpPr>
              <p:cNvPr id="208" name="Овал 5"/>
              <p:cNvSpPr/>
              <p:nvPr/>
            </p:nvSpPr>
            <p:spPr>
              <a:xfrm>
                <a:off x="27637" y="55274"/>
                <a:ext cx="663292" cy="608018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pic>
            <p:nvPicPr>
              <p:cNvPr id="209" name="Изображение 10" descr="Изображение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2336" y="-13973"/>
                <a:ext cx="743238" cy="77322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83F9D6E-0245-4DCF-BE89-0FC5C1C7F034}"/>
              </a:ext>
            </a:extLst>
          </p:cNvPr>
          <p:cNvGrpSpPr/>
          <p:nvPr/>
        </p:nvGrpSpPr>
        <p:grpSpPr>
          <a:xfrm>
            <a:off x="2000140" y="2652199"/>
            <a:ext cx="1039734" cy="1032362"/>
            <a:chOff x="8472973" y="1498693"/>
            <a:chExt cx="1039734" cy="1032362"/>
          </a:xfrm>
        </p:grpSpPr>
        <p:sp>
          <p:nvSpPr>
            <p:cNvPr id="52" name="Овал 10">
              <a:extLst>
                <a:ext uri="{FF2B5EF4-FFF2-40B4-BE49-F238E27FC236}">
                  <a16:creationId xmlns:a16="http://schemas.microsoft.com/office/drawing/2014/main" id="{36318C99-0B3A-4783-B39C-B13CC4E37916}"/>
                </a:ext>
              </a:extLst>
            </p:cNvPr>
            <p:cNvSpPr/>
            <p:nvPr/>
          </p:nvSpPr>
          <p:spPr>
            <a:xfrm>
              <a:off x="8472973" y="1498693"/>
              <a:ext cx="1039734" cy="1032362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solidFill>
                    <a:srgbClr val="009900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endParaRPr/>
            </a:p>
          </p:txBody>
        </p:sp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5A4216AA-A73E-4F16-AF7D-3D8B76104826}"/>
                </a:ext>
              </a:extLst>
            </p:cNvPr>
            <p:cNvSpPr/>
            <p:nvPr/>
          </p:nvSpPr>
          <p:spPr>
            <a:xfrm>
              <a:off x="8632114" y="1681483"/>
              <a:ext cx="714686" cy="6590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847" y="12388"/>
                  </a:moveTo>
                  <a:cubicBezTo>
                    <a:pt x="2367" y="12388"/>
                    <a:pt x="2367" y="12388"/>
                    <a:pt x="2367" y="12388"/>
                  </a:cubicBezTo>
                  <a:cubicBezTo>
                    <a:pt x="1184" y="12388"/>
                    <a:pt x="0" y="11753"/>
                    <a:pt x="0" y="10482"/>
                  </a:cubicBezTo>
                  <a:cubicBezTo>
                    <a:pt x="0" y="9212"/>
                    <a:pt x="0" y="6035"/>
                    <a:pt x="1479" y="6035"/>
                  </a:cubicBezTo>
                  <a:cubicBezTo>
                    <a:pt x="1775" y="6035"/>
                    <a:pt x="2959" y="6988"/>
                    <a:pt x="4438" y="6988"/>
                  </a:cubicBezTo>
                  <a:cubicBezTo>
                    <a:pt x="5030" y="6988"/>
                    <a:pt x="5326" y="6988"/>
                    <a:pt x="5918" y="6671"/>
                  </a:cubicBezTo>
                  <a:cubicBezTo>
                    <a:pt x="5918" y="6988"/>
                    <a:pt x="5918" y="7306"/>
                    <a:pt x="5918" y="7624"/>
                  </a:cubicBezTo>
                  <a:cubicBezTo>
                    <a:pt x="5918" y="8576"/>
                    <a:pt x="6214" y="9847"/>
                    <a:pt x="6805" y="10800"/>
                  </a:cubicBezTo>
                  <a:cubicBezTo>
                    <a:pt x="5622" y="10800"/>
                    <a:pt x="4438" y="11435"/>
                    <a:pt x="3847" y="12388"/>
                  </a:cubicBezTo>
                  <a:close/>
                  <a:moveTo>
                    <a:pt x="4438" y="6035"/>
                  </a:moveTo>
                  <a:cubicBezTo>
                    <a:pt x="2959" y="6035"/>
                    <a:pt x="1479" y="4765"/>
                    <a:pt x="1479" y="2859"/>
                  </a:cubicBezTo>
                  <a:cubicBezTo>
                    <a:pt x="1479" y="1271"/>
                    <a:pt x="2959" y="0"/>
                    <a:pt x="4438" y="0"/>
                  </a:cubicBezTo>
                  <a:cubicBezTo>
                    <a:pt x="5918" y="0"/>
                    <a:pt x="7397" y="1271"/>
                    <a:pt x="7397" y="2859"/>
                  </a:cubicBezTo>
                  <a:cubicBezTo>
                    <a:pt x="7397" y="4765"/>
                    <a:pt x="5918" y="6035"/>
                    <a:pt x="4438" y="6035"/>
                  </a:cubicBezTo>
                  <a:close/>
                  <a:moveTo>
                    <a:pt x="15682" y="21600"/>
                  </a:moveTo>
                  <a:cubicBezTo>
                    <a:pt x="5918" y="21600"/>
                    <a:pt x="5918" y="21600"/>
                    <a:pt x="5918" y="21600"/>
                  </a:cubicBezTo>
                  <a:cubicBezTo>
                    <a:pt x="4142" y="21600"/>
                    <a:pt x="2959" y="20329"/>
                    <a:pt x="2959" y="18424"/>
                  </a:cubicBezTo>
                  <a:cubicBezTo>
                    <a:pt x="2959" y="15565"/>
                    <a:pt x="3551" y="11435"/>
                    <a:pt x="6805" y="11435"/>
                  </a:cubicBezTo>
                  <a:cubicBezTo>
                    <a:pt x="7397" y="11435"/>
                    <a:pt x="8581" y="13024"/>
                    <a:pt x="10948" y="13024"/>
                  </a:cubicBezTo>
                  <a:cubicBezTo>
                    <a:pt x="13019" y="13024"/>
                    <a:pt x="14499" y="11435"/>
                    <a:pt x="14795" y="11435"/>
                  </a:cubicBezTo>
                  <a:cubicBezTo>
                    <a:pt x="18345" y="11435"/>
                    <a:pt x="18937" y="15565"/>
                    <a:pt x="18937" y="18424"/>
                  </a:cubicBezTo>
                  <a:cubicBezTo>
                    <a:pt x="18937" y="20329"/>
                    <a:pt x="17753" y="21600"/>
                    <a:pt x="15682" y="21600"/>
                  </a:cubicBezTo>
                  <a:close/>
                  <a:moveTo>
                    <a:pt x="10948" y="12388"/>
                  </a:moveTo>
                  <a:cubicBezTo>
                    <a:pt x="8581" y="12388"/>
                    <a:pt x="6510" y="10165"/>
                    <a:pt x="6510" y="7624"/>
                  </a:cubicBezTo>
                  <a:cubicBezTo>
                    <a:pt x="6510" y="5082"/>
                    <a:pt x="8581" y="2859"/>
                    <a:pt x="10948" y="2859"/>
                  </a:cubicBezTo>
                  <a:cubicBezTo>
                    <a:pt x="13315" y="2859"/>
                    <a:pt x="15090" y="5082"/>
                    <a:pt x="15090" y="7624"/>
                  </a:cubicBezTo>
                  <a:cubicBezTo>
                    <a:pt x="15090" y="10165"/>
                    <a:pt x="13315" y="12388"/>
                    <a:pt x="10948" y="12388"/>
                  </a:cubicBezTo>
                  <a:close/>
                  <a:moveTo>
                    <a:pt x="17458" y="6035"/>
                  </a:moveTo>
                  <a:cubicBezTo>
                    <a:pt x="15682" y="6035"/>
                    <a:pt x="14499" y="4765"/>
                    <a:pt x="14499" y="2859"/>
                  </a:cubicBezTo>
                  <a:cubicBezTo>
                    <a:pt x="14499" y="1271"/>
                    <a:pt x="15682" y="0"/>
                    <a:pt x="17458" y="0"/>
                  </a:cubicBezTo>
                  <a:cubicBezTo>
                    <a:pt x="18937" y="0"/>
                    <a:pt x="20121" y="1271"/>
                    <a:pt x="20121" y="2859"/>
                  </a:cubicBezTo>
                  <a:cubicBezTo>
                    <a:pt x="20121" y="4765"/>
                    <a:pt x="18937" y="6035"/>
                    <a:pt x="17458" y="6035"/>
                  </a:cubicBezTo>
                  <a:close/>
                  <a:moveTo>
                    <a:pt x="19529" y="12388"/>
                  </a:moveTo>
                  <a:cubicBezTo>
                    <a:pt x="18049" y="12388"/>
                    <a:pt x="18049" y="12388"/>
                    <a:pt x="18049" y="12388"/>
                  </a:cubicBezTo>
                  <a:cubicBezTo>
                    <a:pt x="17162" y="11435"/>
                    <a:pt x="16274" y="10800"/>
                    <a:pt x="15090" y="10800"/>
                  </a:cubicBezTo>
                  <a:cubicBezTo>
                    <a:pt x="15682" y="9847"/>
                    <a:pt x="15978" y="8576"/>
                    <a:pt x="15978" y="7624"/>
                  </a:cubicBezTo>
                  <a:cubicBezTo>
                    <a:pt x="15978" y="7306"/>
                    <a:pt x="15978" y="6988"/>
                    <a:pt x="15978" y="6671"/>
                  </a:cubicBezTo>
                  <a:cubicBezTo>
                    <a:pt x="16274" y="6988"/>
                    <a:pt x="16866" y="6988"/>
                    <a:pt x="17458" y="6988"/>
                  </a:cubicBezTo>
                  <a:cubicBezTo>
                    <a:pt x="18937" y="6988"/>
                    <a:pt x="20121" y="6035"/>
                    <a:pt x="20416" y="6035"/>
                  </a:cubicBezTo>
                  <a:cubicBezTo>
                    <a:pt x="21600" y="6035"/>
                    <a:pt x="21600" y="9212"/>
                    <a:pt x="21600" y="10482"/>
                  </a:cubicBezTo>
                  <a:cubicBezTo>
                    <a:pt x="21600" y="11753"/>
                    <a:pt x="20712" y="12388"/>
                    <a:pt x="19529" y="1238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000"/>
              </a:pPr>
              <a:endParaRPr/>
            </a:p>
          </p:txBody>
        </p:sp>
      </p:grpSp>
      <p:sp>
        <p:nvSpPr>
          <p:cNvPr id="58" name="Прямоугольник 13">
            <a:extLst>
              <a:ext uri="{FF2B5EF4-FFF2-40B4-BE49-F238E27FC236}">
                <a16:creationId xmlns:a16="http://schemas.microsoft.com/office/drawing/2014/main" id="{CC2F84C3-69AD-4E91-9248-3F07BD152203}"/>
              </a:ext>
            </a:extLst>
          </p:cNvPr>
          <p:cNvSpPr txBox="1"/>
          <p:nvPr/>
        </p:nvSpPr>
        <p:spPr>
          <a:xfrm>
            <a:off x="6777930" y="4163895"/>
            <a:ext cx="2057899" cy="69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defRPr spc="54">
                <a:solidFill>
                  <a:srgbClr val="0078A8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  <a:latin typeface="PFDinTextCompPro-Regular"/>
              </a:rPr>
              <a:t>ИМПОРТ ИЗ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PFDinTextCompPro-Regular"/>
              </a:rPr>
              <a:t>СТРАН ЕАЭС</a:t>
            </a:r>
          </a:p>
        </p:txBody>
      </p:sp>
      <p:sp>
        <p:nvSpPr>
          <p:cNvPr id="59" name="Прямоугольник 13">
            <a:extLst>
              <a:ext uri="{FF2B5EF4-FFF2-40B4-BE49-F238E27FC236}">
                <a16:creationId xmlns:a16="http://schemas.microsoft.com/office/drawing/2014/main" id="{43A28378-A6B6-4980-AEB2-FC0AAE36490F}"/>
              </a:ext>
            </a:extLst>
          </p:cNvPr>
          <p:cNvSpPr txBox="1"/>
          <p:nvPr/>
        </p:nvSpPr>
        <p:spPr>
          <a:xfrm>
            <a:off x="4537165" y="2988928"/>
            <a:ext cx="205789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defRPr spc="54">
                <a:solidFill>
                  <a:srgbClr val="0078A8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ОСТАТКИ ТОВАРОВ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1B837F19-9C43-4503-99B4-24880A62C73A}"/>
              </a:ext>
            </a:extLst>
          </p:cNvPr>
          <p:cNvSpPr txBox="1">
            <a:spLocks/>
          </p:cNvSpPr>
          <p:nvPr/>
        </p:nvSpPr>
        <p:spPr>
          <a:xfrm>
            <a:off x="783361" y="1594896"/>
            <a:ext cx="7180784" cy="774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1" tIns="45711" rIns="45711" bIns="45711" anchor="ctr">
            <a:normAutofit/>
          </a:bodyPr>
          <a:lstStyle>
            <a:lvl1pPr marL="0" marR="0" indent="0" algn="ctr" defTabSz="91421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0" baseline="0">
                <a:solidFill>
                  <a:srgbClr val="002060"/>
                </a:solidFill>
                <a:uFillTx/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  <a:lvl2pPr marL="0" marR="0" indent="0" algn="l" defTabSz="91421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700" b="1" i="0" u="none" strike="noStrike" cap="none" spc="0" baseline="0">
                <a:solidFill>
                  <a:srgbClr val="005AA9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21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700" b="1" i="0" u="none" strike="noStrike" cap="none" spc="0" baseline="0">
                <a:solidFill>
                  <a:srgbClr val="005AA9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21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700" b="1" i="0" u="none" strike="noStrike" cap="none" spc="0" baseline="0">
                <a:solidFill>
                  <a:srgbClr val="005AA9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21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700" b="1" i="0" u="none" strike="noStrike" cap="none" spc="0" baseline="0">
                <a:solidFill>
                  <a:srgbClr val="005AA9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457189" algn="l" defTabSz="91421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700" b="1" i="0" u="none" strike="noStrike" cap="none" spc="0" baseline="0">
                <a:solidFill>
                  <a:srgbClr val="005AA9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914377" algn="l" defTabSz="91421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700" b="1" i="0" u="none" strike="noStrike" cap="none" spc="0" baseline="0">
                <a:solidFill>
                  <a:srgbClr val="005AA9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371565" algn="l" defTabSz="91421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700" b="1" i="0" u="none" strike="noStrike" cap="none" spc="0" baseline="0">
                <a:solidFill>
                  <a:srgbClr val="005AA9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828754" algn="l" defTabSz="91421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700" b="1" i="0" u="none" strike="noStrike" cap="none" spc="0" baseline="0">
                <a:solidFill>
                  <a:srgbClr val="005AA9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 hangingPunct="1"/>
            <a:r>
              <a:rPr lang="ru-RU" dirty="0"/>
              <a:t>    </a:t>
            </a:r>
            <a:r>
              <a:rPr lang="ru-RU" sz="1600" dirty="0"/>
              <a:t>РНПТ присваивается либо импортером либо ФНС РОССИИ в случаях:</a:t>
            </a: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FB2A0291-E7D4-413B-94D2-D1F97A4B90CB}"/>
              </a:ext>
            </a:extLst>
          </p:cNvPr>
          <p:cNvSpPr txBox="1">
            <a:spLocks/>
          </p:cNvSpPr>
          <p:nvPr/>
        </p:nvSpPr>
        <p:spPr>
          <a:xfrm>
            <a:off x="1599219" y="5455594"/>
            <a:ext cx="7180784" cy="774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1" tIns="45711" rIns="45711" bIns="45711" anchor="ctr">
            <a:normAutofit fontScale="70000" lnSpcReduction="20000"/>
          </a:bodyPr>
          <a:lstStyle>
            <a:lvl1pPr marL="0" marR="0" indent="0" algn="ctr" defTabSz="91421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all" spc="0" baseline="0">
                <a:solidFill>
                  <a:srgbClr val="002060"/>
                </a:solidFill>
                <a:uFillTx/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  <a:lvl2pPr marL="0" marR="0" indent="0" algn="l" defTabSz="91421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700" b="1" i="0" u="none" strike="noStrike" cap="none" spc="0" baseline="0">
                <a:solidFill>
                  <a:srgbClr val="005AA9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21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700" b="1" i="0" u="none" strike="noStrike" cap="none" spc="0" baseline="0">
                <a:solidFill>
                  <a:srgbClr val="005AA9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21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700" b="1" i="0" u="none" strike="noStrike" cap="none" spc="0" baseline="0">
                <a:solidFill>
                  <a:srgbClr val="005AA9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21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700" b="1" i="0" u="none" strike="noStrike" cap="none" spc="0" baseline="0">
                <a:solidFill>
                  <a:srgbClr val="005AA9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457189" algn="l" defTabSz="91421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700" b="1" i="0" u="none" strike="noStrike" cap="none" spc="0" baseline="0">
                <a:solidFill>
                  <a:srgbClr val="005AA9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914377" algn="l" defTabSz="91421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700" b="1" i="0" u="none" strike="noStrike" cap="none" spc="0" baseline="0">
                <a:solidFill>
                  <a:srgbClr val="005AA9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1371565" algn="l" defTabSz="91421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700" b="1" i="0" u="none" strike="noStrike" cap="none" spc="0" baseline="0">
                <a:solidFill>
                  <a:srgbClr val="005AA9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1828754" algn="l" defTabSz="91421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700" b="1" i="0" u="none" strike="noStrike" cap="none" spc="0" baseline="0">
                <a:solidFill>
                  <a:srgbClr val="005AA9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>
              <a:lnSpc>
                <a:spcPct val="120000"/>
              </a:lnSpc>
            </a:pPr>
            <a:r>
              <a:rPr lang="ru-RU" dirty="0"/>
              <a:t>    </a:t>
            </a:r>
            <a:r>
              <a:rPr lang="ru-RU" sz="1600" dirty="0"/>
              <a:t>в СООТВЕТСТВИИ С АБЗАЦЕМ 7 ПУНТКА 28 ПОСТАНОВЛЕНИЯ ПРАВИТЕЛСЬТВА РОССИЙСКОЙ ФЕДЕРАЦИИ ОТ 01.07.2021 Г. № 1108, ПРИСВОЕНИЕ РНПТ РАНЕЕ КОНФИСКОВАННЫМ ТОВАРАМ ОСУЩЕСТВЛЯЕТСЯ ПУТЕМ ПОДАЧИ УВЕДОМЛЕНИЯ ОБ ОСТАТКАХ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FF607816-C94E-45D4-B24A-1F9EE416E738}"/>
              </a:ext>
            </a:extLst>
          </p:cNvPr>
          <p:cNvCxnSpPr>
            <a:cxnSpLocks/>
            <a:stCxn id="52" idx="4"/>
            <a:endCxn id="181" idx="0"/>
          </p:cNvCxnSpPr>
          <p:nvPr/>
        </p:nvCxnSpPr>
        <p:spPr>
          <a:xfrm flipH="1">
            <a:off x="2516624" y="3684561"/>
            <a:ext cx="3383" cy="504983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413DBB47-DCD3-4D3B-AFE5-AC30DFD7D0B5}"/>
              </a:ext>
            </a:extLst>
          </p:cNvPr>
          <p:cNvCxnSpPr>
            <a:cxnSpLocks/>
            <a:stCxn id="48" idx="2"/>
            <a:endCxn id="59" idx="3"/>
          </p:cNvCxnSpPr>
          <p:nvPr/>
        </p:nvCxnSpPr>
        <p:spPr>
          <a:xfrm flipH="1">
            <a:off x="6595064" y="3173594"/>
            <a:ext cx="691949" cy="0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BB7C224A-F1FE-4D42-B4A4-EADA6B244AC4}"/>
              </a:ext>
            </a:extLst>
          </p:cNvPr>
          <p:cNvCxnSpPr>
            <a:cxnSpLocks/>
            <a:stCxn id="48" idx="4"/>
            <a:endCxn id="58" idx="0"/>
          </p:cNvCxnSpPr>
          <p:nvPr/>
        </p:nvCxnSpPr>
        <p:spPr>
          <a:xfrm>
            <a:off x="7806880" y="3689775"/>
            <a:ext cx="0" cy="474120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65644091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Заголовок 1"/>
          <p:cNvSpPr txBox="1">
            <a:spLocks noGrp="1"/>
          </p:cNvSpPr>
          <p:nvPr>
            <p:ph type="title"/>
          </p:nvPr>
        </p:nvSpPr>
        <p:spPr>
          <a:xfrm>
            <a:off x="731404" y="701721"/>
            <a:ext cx="10729192" cy="774313"/>
          </a:xfrm>
          <a:prstGeom prst="rect">
            <a:avLst/>
          </a:prstGeom>
        </p:spPr>
        <p:txBody>
          <a:bodyPr/>
          <a:lstStyle>
            <a:lvl1pPr algn="ctr">
              <a:defRPr sz="2800" b="0" cap="all">
                <a:solidFill>
                  <a:srgbClr val="002060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pPr algn="l"/>
            <a:r>
              <a:rPr lang="ru-RU" dirty="0"/>
              <a:t>    </a:t>
            </a:r>
            <a:r>
              <a:rPr lang="ru-RU" b="1" dirty="0"/>
              <a:t>ОС</a:t>
            </a:r>
            <a:r>
              <a:rPr lang="ru-RU" dirty="0"/>
              <a:t> или как с этим жить!</a:t>
            </a:r>
            <a:endParaRPr dirty="0"/>
          </a:p>
        </p:txBody>
      </p:sp>
      <p:sp>
        <p:nvSpPr>
          <p:cNvPr id="211" name="Номер слайда 2"/>
          <p:cNvSpPr txBox="1">
            <a:spLocks noGrp="1"/>
          </p:cNvSpPr>
          <p:nvPr>
            <p:ph type="sldNum" sz="quarter" idx="2"/>
          </p:nvPr>
        </p:nvSpPr>
        <p:spPr>
          <a:xfrm>
            <a:off x="11387342" y="6171288"/>
            <a:ext cx="250423" cy="37369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30" name="Прямоугольник 13">
            <a:extLst>
              <a:ext uri="{FF2B5EF4-FFF2-40B4-BE49-F238E27FC236}">
                <a16:creationId xmlns:a16="http://schemas.microsoft.com/office/drawing/2014/main" id="{D0F45092-ADCD-40F8-AA51-F3C467E0C579}"/>
              </a:ext>
            </a:extLst>
          </p:cNvPr>
          <p:cNvSpPr txBox="1"/>
          <p:nvPr/>
        </p:nvSpPr>
        <p:spPr>
          <a:xfrm>
            <a:off x="3735818" y="3877495"/>
            <a:ext cx="120159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defRPr spc="54">
                <a:solidFill>
                  <a:srgbClr val="0078A8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 algn="ctr">
              <a:spcBef>
                <a:spcPts val="0"/>
              </a:spcBef>
            </a:pPr>
            <a:endParaRPr sz="1200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D7C9368F-6987-4CB0-A0A5-C6F4C280E193}"/>
              </a:ext>
            </a:extLst>
          </p:cNvPr>
          <p:cNvGrpSpPr/>
          <p:nvPr/>
        </p:nvGrpSpPr>
        <p:grpSpPr>
          <a:xfrm rot="21368134">
            <a:off x="1426215" y="2075080"/>
            <a:ext cx="761079" cy="742349"/>
            <a:chOff x="708088" y="3206742"/>
            <a:chExt cx="761079" cy="742349"/>
          </a:xfrm>
        </p:grpSpPr>
        <p:sp>
          <p:nvSpPr>
            <p:cNvPr id="31" name="Freeform 81">
              <a:extLst>
                <a:ext uri="{FF2B5EF4-FFF2-40B4-BE49-F238E27FC236}">
                  <a16:creationId xmlns:a16="http://schemas.microsoft.com/office/drawing/2014/main" id="{D83BF2E9-A0EF-4EA6-BF78-55FBFE5926AF}"/>
                </a:ext>
              </a:extLst>
            </p:cNvPr>
            <p:cNvSpPr/>
            <p:nvPr/>
          </p:nvSpPr>
          <p:spPr>
            <a:xfrm rot="1130951">
              <a:off x="708088" y="3206742"/>
              <a:ext cx="761079" cy="742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04" y="21600"/>
                  </a:moveTo>
                  <a:cubicBezTo>
                    <a:pt x="9538" y="21600"/>
                    <a:pt x="9473" y="21567"/>
                    <a:pt x="9440" y="21534"/>
                  </a:cubicBezTo>
                  <a:cubicBezTo>
                    <a:pt x="66" y="12146"/>
                    <a:pt x="66" y="12146"/>
                    <a:pt x="66" y="12146"/>
                  </a:cubicBezTo>
                  <a:cubicBezTo>
                    <a:pt x="33" y="12113"/>
                    <a:pt x="0" y="12047"/>
                    <a:pt x="0" y="12015"/>
                  </a:cubicBezTo>
                  <a:cubicBezTo>
                    <a:pt x="0" y="11949"/>
                    <a:pt x="33" y="11883"/>
                    <a:pt x="66" y="11850"/>
                  </a:cubicBezTo>
                  <a:cubicBezTo>
                    <a:pt x="11832" y="66"/>
                    <a:pt x="11832" y="66"/>
                    <a:pt x="11832" y="66"/>
                  </a:cubicBezTo>
                  <a:cubicBezTo>
                    <a:pt x="11865" y="0"/>
                    <a:pt x="11931" y="0"/>
                    <a:pt x="11996" y="0"/>
                  </a:cubicBezTo>
                  <a:cubicBezTo>
                    <a:pt x="11996" y="0"/>
                    <a:pt x="11996" y="0"/>
                    <a:pt x="11996" y="0"/>
                  </a:cubicBezTo>
                  <a:cubicBezTo>
                    <a:pt x="21371" y="0"/>
                    <a:pt x="21371" y="0"/>
                    <a:pt x="21371" y="0"/>
                  </a:cubicBezTo>
                  <a:cubicBezTo>
                    <a:pt x="21469" y="0"/>
                    <a:pt x="21600" y="98"/>
                    <a:pt x="21600" y="230"/>
                  </a:cubicBezTo>
                  <a:cubicBezTo>
                    <a:pt x="21600" y="9585"/>
                    <a:pt x="21600" y="9585"/>
                    <a:pt x="21600" y="9585"/>
                  </a:cubicBezTo>
                  <a:cubicBezTo>
                    <a:pt x="21600" y="9651"/>
                    <a:pt x="21567" y="9717"/>
                    <a:pt x="21534" y="9750"/>
                  </a:cubicBezTo>
                  <a:cubicBezTo>
                    <a:pt x="9768" y="21534"/>
                    <a:pt x="9768" y="21534"/>
                    <a:pt x="9768" y="21534"/>
                  </a:cubicBezTo>
                  <a:cubicBezTo>
                    <a:pt x="9702" y="21567"/>
                    <a:pt x="9669" y="21600"/>
                    <a:pt x="9604" y="21600"/>
                  </a:cubicBezTo>
                  <a:close/>
                  <a:moveTo>
                    <a:pt x="557" y="12015"/>
                  </a:moveTo>
                  <a:cubicBezTo>
                    <a:pt x="9604" y="21042"/>
                    <a:pt x="9604" y="21042"/>
                    <a:pt x="9604" y="21042"/>
                  </a:cubicBezTo>
                  <a:cubicBezTo>
                    <a:pt x="21141" y="9487"/>
                    <a:pt x="21141" y="9487"/>
                    <a:pt x="21141" y="9487"/>
                  </a:cubicBezTo>
                  <a:cubicBezTo>
                    <a:pt x="21141" y="460"/>
                    <a:pt x="21141" y="460"/>
                    <a:pt x="21141" y="460"/>
                  </a:cubicBezTo>
                  <a:cubicBezTo>
                    <a:pt x="12095" y="460"/>
                    <a:pt x="12095" y="460"/>
                    <a:pt x="12095" y="460"/>
                  </a:cubicBezTo>
                  <a:lnTo>
                    <a:pt x="557" y="12015"/>
                  </a:lnTo>
                  <a:close/>
                  <a:moveTo>
                    <a:pt x="16880" y="6762"/>
                  </a:moveTo>
                  <a:cubicBezTo>
                    <a:pt x="15733" y="6762"/>
                    <a:pt x="14815" y="5843"/>
                    <a:pt x="14815" y="4727"/>
                  </a:cubicBezTo>
                  <a:cubicBezTo>
                    <a:pt x="14815" y="4169"/>
                    <a:pt x="15045" y="3644"/>
                    <a:pt x="15405" y="3283"/>
                  </a:cubicBezTo>
                  <a:cubicBezTo>
                    <a:pt x="15798" y="2889"/>
                    <a:pt x="16323" y="2659"/>
                    <a:pt x="16880" y="2659"/>
                  </a:cubicBezTo>
                  <a:cubicBezTo>
                    <a:pt x="16880" y="2659"/>
                    <a:pt x="16880" y="2659"/>
                    <a:pt x="16880" y="2659"/>
                  </a:cubicBezTo>
                  <a:cubicBezTo>
                    <a:pt x="17995" y="2659"/>
                    <a:pt x="18912" y="3578"/>
                    <a:pt x="18912" y="4727"/>
                  </a:cubicBezTo>
                  <a:cubicBezTo>
                    <a:pt x="18912" y="5843"/>
                    <a:pt x="17995" y="6762"/>
                    <a:pt x="16880" y="6762"/>
                  </a:cubicBezTo>
                  <a:close/>
                  <a:moveTo>
                    <a:pt x="16880" y="3119"/>
                  </a:moveTo>
                  <a:cubicBezTo>
                    <a:pt x="16454" y="3119"/>
                    <a:pt x="16028" y="3283"/>
                    <a:pt x="15733" y="3611"/>
                  </a:cubicBezTo>
                  <a:cubicBezTo>
                    <a:pt x="15438" y="3906"/>
                    <a:pt x="15274" y="4300"/>
                    <a:pt x="15274" y="4727"/>
                  </a:cubicBezTo>
                  <a:cubicBezTo>
                    <a:pt x="15274" y="5613"/>
                    <a:pt x="15995" y="6303"/>
                    <a:pt x="16880" y="6303"/>
                  </a:cubicBezTo>
                  <a:cubicBezTo>
                    <a:pt x="17732" y="6303"/>
                    <a:pt x="18453" y="5613"/>
                    <a:pt x="18453" y="4727"/>
                  </a:cubicBezTo>
                  <a:cubicBezTo>
                    <a:pt x="18453" y="3841"/>
                    <a:pt x="17732" y="3119"/>
                    <a:pt x="16880" y="3119"/>
                  </a:cubicBezTo>
                  <a:close/>
                </a:path>
              </a:pathLst>
            </a:custGeom>
            <a:solidFill>
              <a:srgbClr val="558ED5"/>
            </a:solidFill>
            <a:ln w="9525" cap="flat">
              <a:solidFill>
                <a:srgbClr val="558ED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685800">
                <a:defRPr sz="1300"/>
              </a:pPr>
              <a:endParaRPr dirty="0"/>
            </a:p>
          </p:txBody>
        </p:sp>
        <p:sp>
          <p:nvSpPr>
            <p:cNvPr id="32" name="TextBox 34">
              <a:extLst>
                <a:ext uri="{FF2B5EF4-FFF2-40B4-BE49-F238E27FC236}">
                  <a16:creationId xmlns:a16="http://schemas.microsoft.com/office/drawing/2014/main" id="{51A49B33-9226-4590-A1B6-6AAA0222FF64}"/>
                </a:ext>
              </a:extLst>
            </p:cNvPr>
            <p:cNvSpPr txBox="1"/>
            <p:nvPr/>
          </p:nvSpPr>
          <p:spPr>
            <a:xfrm rot="20068052">
              <a:off x="834080" y="3437149"/>
              <a:ext cx="461909" cy="307775"/>
            </a:xfrm>
            <a:prstGeom prst="rect">
              <a:avLst/>
            </a:prstGeom>
            <a:solidFill>
              <a:srgbClr val="558ED5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defTabSz="685800">
                <a:defRPr sz="2000" b="1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sz="1400" dirty="0"/>
                <a:t>ID</a:t>
              </a:r>
            </a:p>
          </p:txBody>
        </p:sp>
      </p:grp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1E6C811B-24FA-47BC-9878-1566FE02EFB1}"/>
              </a:ext>
            </a:extLst>
          </p:cNvPr>
          <p:cNvCxnSpPr>
            <a:cxnSpLocks/>
          </p:cNvCxnSpPr>
          <p:nvPr/>
        </p:nvCxnSpPr>
        <p:spPr>
          <a:xfrm flipV="1">
            <a:off x="2068901" y="2236056"/>
            <a:ext cx="0" cy="2925718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non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5D50F2EF-CA83-47CA-9AD0-EF20E4E1B62C}"/>
              </a:ext>
            </a:extLst>
          </p:cNvPr>
          <p:cNvCxnSpPr>
            <a:cxnSpLocks/>
          </p:cNvCxnSpPr>
          <p:nvPr/>
        </p:nvCxnSpPr>
        <p:spPr>
          <a:xfrm>
            <a:off x="843095" y="5181353"/>
            <a:ext cx="8259376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0" name="Прямоугольник 13">
            <a:extLst>
              <a:ext uri="{FF2B5EF4-FFF2-40B4-BE49-F238E27FC236}">
                <a16:creationId xmlns:a16="http://schemas.microsoft.com/office/drawing/2014/main" id="{247496E9-552E-4D48-A60F-9C9AE833CB40}"/>
              </a:ext>
            </a:extLst>
          </p:cNvPr>
          <p:cNvSpPr txBox="1"/>
          <p:nvPr/>
        </p:nvSpPr>
        <p:spPr>
          <a:xfrm>
            <a:off x="6403921" y="1496872"/>
            <a:ext cx="4396683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defRPr spc="54">
                <a:solidFill>
                  <a:srgbClr val="0078A8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PFDinTextCompPro-Regular"/>
              </a:rPr>
              <a:t>Остатки товаров – уведомление подается на все товары, подлежащие прослеживаемости, находящиеся в собственности у налогоплательщика.</a:t>
            </a:r>
            <a:endParaRPr sz="1400" dirty="0">
              <a:solidFill>
                <a:schemeClr val="tx1"/>
              </a:solidFill>
              <a:latin typeface="PFDinTextCompPro-Regular"/>
            </a:endParaRPr>
          </a:p>
        </p:txBody>
      </p:sp>
      <p:sp>
        <p:nvSpPr>
          <p:cNvPr id="51" name="Прямоугольник 13">
            <a:extLst>
              <a:ext uri="{FF2B5EF4-FFF2-40B4-BE49-F238E27FC236}">
                <a16:creationId xmlns:a16="http://schemas.microsoft.com/office/drawing/2014/main" id="{AD48559A-5F88-4AAC-A286-9CCCFFDF741B}"/>
              </a:ext>
            </a:extLst>
          </p:cNvPr>
          <p:cNvSpPr txBox="1"/>
          <p:nvPr/>
        </p:nvSpPr>
        <p:spPr>
          <a:xfrm>
            <a:off x="6403921" y="2521151"/>
            <a:ext cx="4409553" cy="1600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defRPr spc="54">
                <a:solidFill>
                  <a:srgbClr val="0078A8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latin typeface="PFDinTextCompPro-Regular"/>
              </a:rPr>
              <a:t>Основные средства – уведомление подается в случаях необходимости реализации товаров, подлежащих прослеживаемости, входящих в состав основных средств, а в случаях выбытия (утилизация, захоронение и т.д.), если на товары уже были получены РНПТ, необходимо представить отчет об операциях</a:t>
            </a:r>
            <a:endParaRPr sz="1400" dirty="0">
              <a:solidFill>
                <a:schemeClr val="tx1"/>
              </a:solidFill>
              <a:latin typeface="PFDinTextCompPro-Regular"/>
            </a:endParaRPr>
          </a:p>
        </p:txBody>
      </p:sp>
      <p:sp>
        <p:nvSpPr>
          <p:cNvPr id="29" name="Прямоугольник 13">
            <a:extLst>
              <a:ext uri="{FF2B5EF4-FFF2-40B4-BE49-F238E27FC236}">
                <a16:creationId xmlns:a16="http://schemas.microsoft.com/office/drawing/2014/main" id="{0A60BBA3-DC66-4955-ADB5-9287A39238BC}"/>
              </a:ext>
            </a:extLst>
          </p:cNvPr>
          <p:cNvSpPr txBox="1"/>
          <p:nvPr/>
        </p:nvSpPr>
        <p:spPr>
          <a:xfrm>
            <a:off x="1169018" y="5925436"/>
            <a:ext cx="9803782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defRPr spc="54">
                <a:solidFill>
                  <a:srgbClr val="0078A8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</a:rPr>
              <a:t>*Уведомление об остатках подается в порядке: одно уведомление для одного кода ТНВЭД (10 знаков)  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33" name="Straight Line buttom">
            <a:extLst>
              <a:ext uri="{FF2B5EF4-FFF2-40B4-BE49-F238E27FC236}">
                <a16:creationId xmlns:a16="http://schemas.microsoft.com/office/drawing/2014/main" id="{C8F7F6D9-3A6D-449F-AD58-50D2D6AA0BA9}"/>
              </a:ext>
            </a:extLst>
          </p:cNvPr>
          <p:cNvSpPr/>
          <p:nvPr/>
        </p:nvSpPr>
        <p:spPr>
          <a:xfrm flipV="1">
            <a:off x="1169020" y="5866374"/>
            <a:ext cx="9644454" cy="446"/>
          </a:xfrm>
          <a:prstGeom prst="line">
            <a:avLst/>
          </a:prstGeom>
          <a:ln w="19050">
            <a:solidFill>
              <a:srgbClr val="808080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" name="Прямоугольник 13">
            <a:extLst>
              <a:ext uri="{FF2B5EF4-FFF2-40B4-BE49-F238E27FC236}">
                <a16:creationId xmlns:a16="http://schemas.microsoft.com/office/drawing/2014/main" id="{6715849A-6B9C-4B7C-969C-A26B256DEF66}"/>
              </a:ext>
            </a:extLst>
          </p:cNvPr>
          <p:cNvSpPr txBox="1"/>
          <p:nvPr/>
        </p:nvSpPr>
        <p:spPr>
          <a:xfrm>
            <a:off x="852850" y="1587711"/>
            <a:ext cx="243210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defRPr spc="54">
                <a:solidFill>
                  <a:srgbClr val="0078A8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PFDinTextCompPro-Regular"/>
              </a:rPr>
              <a:t>Вступление в силу прослеживаемости</a:t>
            </a:r>
            <a:endParaRPr sz="1200" dirty="0">
              <a:solidFill>
                <a:schemeClr val="tx1"/>
              </a:solidFill>
              <a:latin typeface="PFDinTextCompPro-Regular"/>
            </a:endParaRPr>
          </a:p>
        </p:txBody>
      </p:sp>
      <p:sp>
        <p:nvSpPr>
          <p:cNvPr id="10" name="Куб 9">
            <a:extLst>
              <a:ext uri="{FF2B5EF4-FFF2-40B4-BE49-F238E27FC236}">
                <a16:creationId xmlns:a16="http://schemas.microsoft.com/office/drawing/2014/main" id="{40C9817A-172F-4770-B841-D4F6F0AFDBD2}"/>
              </a:ext>
            </a:extLst>
          </p:cNvPr>
          <p:cNvSpPr/>
          <p:nvPr/>
        </p:nvSpPr>
        <p:spPr>
          <a:xfrm>
            <a:off x="2213644" y="4663366"/>
            <a:ext cx="411480" cy="354394"/>
          </a:xfrm>
          <a:prstGeom prst="cub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7" name="Куб 46">
            <a:extLst>
              <a:ext uri="{FF2B5EF4-FFF2-40B4-BE49-F238E27FC236}">
                <a16:creationId xmlns:a16="http://schemas.microsoft.com/office/drawing/2014/main" id="{8514507A-297D-4913-8B04-12F608D8E4DE}"/>
              </a:ext>
            </a:extLst>
          </p:cNvPr>
          <p:cNvSpPr/>
          <p:nvPr/>
        </p:nvSpPr>
        <p:spPr>
          <a:xfrm>
            <a:off x="4249315" y="4663366"/>
            <a:ext cx="411480" cy="354394"/>
          </a:xfrm>
          <a:prstGeom prst="cub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48" name="Куб 47">
            <a:extLst>
              <a:ext uri="{FF2B5EF4-FFF2-40B4-BE49-F238E27FC236}">
                <a16:creationId xmlns:a16="http://schemas.microsoft.com/office/drawing/2014/main" id="{B50D6CD3-0E3C-4C16-A4F6-8C49F1C5591E}"/>
              </a:ext>
            </a:extLst>
          </p:cNvPr>
          <p:cNvSpPr/>
          <p:nvPr/>
        </p:nvSpPr>
        <p:spPr>
          <a:xfrm>
            <a:off x="6284986" y="4663366"/>
            <a:ext cx="411480" cy="354394"/>
          </a:xfrm>
          <a:prstGeom prst="cub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52" name="Прямоугольник 13">
            <a:extLst>
              <a:ext uri="{FF2B5EF4-FFF2-40B4-BE49-F238E27FC236}">
                <a16:creationId xmlns:a16="http://schemas.microsoft.com/office/drawing/2014/main" id="{45D6A3C8-070F-47BE-A777-A4D4DC47E171}"/>
              </a:ext>
            </a:extLst>
          </p:cNvPr>
          <p:cNvSpPr txBox="1"/>
          <p:nvPr/>
        </p:nvSpPr>
        <p:spPr>
          <a:xfrm>
            <a:off x="1990981" y="5225059"/>
            <a:ext cx="927144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defRPr spc="54">
                <a:solidFill>
                  <a:srgbClr val="0078A8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PFDinTextCompPro-Regular"/>
              </a:rPr>
              <a:t>Товары без</a:t>
            </a:r>
          </a:p>
          <a:p>
            <a:pPr algn="ctr"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PFDinTextCompPro-Regular"/>
              </a:rPr>
              <a:t>РНПТ</a:t>
            </a:r>
            <a:endParaRPr sz="1200" dirty="0">
              <a:solidFill>
                <a:schemeClr val="tx1"/>
              </a:solidFill>
              <a:latin typeface="PFDinTextCompPro-Regular"/>
            </a:endParaRPr>
          </a:p>
        </p:txBody>
      </p:sp>
      <p:sp>
        <p:nvSpPr>
          <p:cNvPr id="53" name="Прямоугольник 13">
            <a:extLst>
              <a:ext uri="{FF2B5EF4-FFF2-40B4-BE49-F238E27FC236}">
                <a16:creationId xmlns:a16="http://schemas.microsoft.com/office/drawing/2014/main" id="{BADBEBCE-3EDF-4946-83D6-6C2FE03D6CEA}"/>
              </a:ext>
            </a:extLst>
          </p:cNvPr>
          <p:cNvSpPr txBox="1"/>
          <p:nvPr/>
        </p:nvSpPr>
        <p:spPr>
          <a:xfrm>
            <a:off x="3780748" y="5241115"/>
            <a:ext cx="134861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defRPr spc="54">
                <a:solidFill>
                  <a:srgbClr val="0078A8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PFDinTextCompPro-Regular"/>
              </a:rPr>
              <a:t>Акт о вводе в состав ОС</a:t>
            </a:r>
            <a:endParaRPr sz="1200" dirty="0">
              <a:solidFill>
                <a:schemeClr val="tx1"/>
              </a:solidFill>
              <a:latin typeface="PFDinTextCompPro-Regular"/>
            </a:endParaRPr>
          </a:p>
        </p:txBody>
      </p:sp>
      <p:sp>
        <p:nvSpPr>
          <p:cNvPr id="54" name="Прямоугольник 13">
            <a:extLst>
              <a:ext uri="{FF2B5EF4-FFF2-40B4-BE49-F238E27FC236}">
                <a16:creationId xmlns:a16="http://schemas.microsoft.com/office/drawing/2014/main" id="{887C2FFD-116D-4C2A-A62C-486D1FC145BC}"/>
              </a:ext>
            </a:extLst>
          </p:cNvPr>
          <p:cNvSpPr txBox="1"/>
          <p:nvPr/>
        </p:nvSpPr>
        <p:spPr>
          <a:xfrm>
            <a:off x="5816419" y="5263501"/>
            <a:ext cx="134861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defRPr spc="54">
                <a:solidFill>
                  <a:srgbClr val="0078A8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PFDinTextCompPro-Regular"/>
              </a:rPr>
              <a:t>Решение об утилизации</a:t>
            </a:r>
            <a:endParaRPr sz="1200" dirty="0">
              <a:solidFill>
                <a:schemeClr val="tx1"/>
              </a:solidFill>
              <a:latin typeface="PFDinTextCompPro-Regular"/>
            </a:endParaRP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4A6555BE-8BF6-4093-9720-8E49162E0CA8}"/>
              </a:ext>
            </a:extLst>
          </p:cNvPr>
          <p:cNvGrpSpPr/>
          <p:nvPr/>
        </p:nvGrpSpPr>
        <p:grpSpPr>
          <a:xfrm>
            <a:off x="8247135" y="4565894"/>
            <a:ext cx="540000" cy="540000"/>
            <a:chOff x="4527949" y="5180648"/>
            <a:chExt cx="1039734" cy="1032362"/>
          </a:xfrm>
        </p:grpSpPr>
        <p:sp>
          <p:nvSpPr>
            <p:cNvPr id="56" name="Овал 10">
              <a:extLst>
                <a:ext uri="{FF2B5EF4-FFF2-40B4-BE49-F238E27FC236}">
                  <a16:creationId xmlns:a16="http://schemas.microsoft.com/office/drawing/2014/main" id="{BB54614B-9655-4234-9902-B687408A7CBB}"/>
                </a:ext>
              </a:extLst>
            </p:cNvPr>
            <p:cNvSpPr/>
            <p:nvPr/>
          </p:nvSpPr>
          <p:spPr>
            <a:xfrm>
              <a:off x="4527949" y="5180648"/>
              <a:ext cx="1039734" cy="1032362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solidFill>
                    <a:srgbClr val="009900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endParaRPr/>
            </a:p>
          </p:txBody>
        </p:sp>
        <p:grpSp>
          <p:nvGrpSpPr>
            <p:cNvPr id="57" name="Сгруппировать">
              <a:extLst>
                <a:ext uri="{FF2B5EF4-FFF2-40B4-BE49-F238E27FC236}">
                  <a16:creationId xmlns:a16="http://schemas.microsoft.com/office/drawing/2014/main" id="{08E14489-486F-4E17-B856-39DD9BCBDB6B}"/>
                </a:ext>
              </a:extLst>
            </p:cNvPr>
            <p:cNvGrpSpPr/>
            <p:nvPr/>
          </p:nvGrpSpPr>
          <p:grpSpPr>
            <a:xfrm>
              <a:off x="4676196" y="5318885"/>
              <a:ext cx="743240" cy="773231"/>
              <a:chOff x="-12336" y="-13973"/>
              <a:chExt cx="743238" cy="773229"/>
            </a:xfrm>
          </p:grpSpPr>
          <p:sp>
            <p:nvSpPr>
              <p:cNvPr id="58" name="Овал 5">
                <a:extLst>
                  <a:ext uri="{FF2B5EF4-FFF2-40B4-BE49-F238E27FC236}">
                    <a16:creationId xmlns:a16="http://schemas.microsoft.com/office/drawing/2014/main" id="{A223D52D-1C69-46FE-8600-AF8CBCA3A76B}"/>
                  </a:ext>
                </a:extLst>
              </p:cNvPr>
              <p:cNvSpPr/>
              <p:nvPr/>
            </p:nvSpPr>
            <p:spPr>
              <a:xfrm>
                <a:off x="27637" y="55274"/>
                <a:ext cx="663292" cy="608018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pic>
            <p:nvPicPr>
              <p:cNvPr id="59" name="Изображение 10" descr="Изображение 10">
                <a:extLst>
                  <a:ext uri="{FF2B5EF4-FFF2-40B4-BE49-F238E27FC236}">
                    <a16:creationId xmlns:a16="http://schemas.microsoft.com/office/drawing/2014/main" id="{FF91C660-4364-44C4-BC6B-4D563A926E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-12336" y="-13973"/>
                <a:ext cx="743238" cy="77322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60" name="Прямоугольник 13">
            <a:extLst>
              <a:ext uri="{FF2B5EF4-FFF2-40B4-BE49-F238E27FC236}">
                <a16:creationId xmlns:a16="http://schemas.microsoft.com/office/drawing/2014/main" id="{279A31AE-F0F4-4C06-AA05-60B0BB1A045B}"/>
              </a:ext>
            </a:extLst>
          </p:cNvPr>
          <p:cNvSpPr txBox="1"/>
          <p:nvPr/>
        </p:nvSpPr>
        <p:spPr>
          <a:xfrm>
            <a:off x="7842828" y="5261660"/>
            <a:ext cx="134861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defRPr spc="54">
                <a:solidFill>
                  <a:srgbClr val="0078A8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 algn="ctr">
              <a:spcBef>
                <a:spcPts val="0"/>
              </a:spcBef>
            </a:pPr>
            <a:r>
              <a:rPr lang="ru-RU" sz="1200" dirty="0">
                <a:solidFill>
                  <a:schemeClr val="tx1"/>
                </a:solidFill>
                <a:latin typeface="PFDinTextCompPro-Regular"/>
              </a:rPr>
              <a:t>Отчет об операциях</a:t>
            </a:r>
            <a:endParaRPr sz="1200" dirty="0">
              <a:solidFill>
                <a:schemeClr val="tx1"/>
              </a:solidFill>
              <a:latin typeface="PFDinTextCompPro-Regular"/>
            </a:endParaRPr>
          </a:p>
        </p:txBody>
      </p:sp>
      <p:cxnSp>
        <p:nvCxnSpPr>
          <p:cNvPr id="13" name="Соединитель: изогнутый 12">
            <a:extLst>
              <a:ext uri="{FF2B5EF4-FFF2-40B4-BE49-F238E27FC236}">
                <a16:creationId xmlns:a16="http://schemas.microsoft.com/office/drawing/2014/main" id="{CED53703-6D06-463A-952F-B703202CD1E8}"/>
              </a:ext>
            </a:extLst>
          </p:cNvPr>
          <p:cNvCxnSpPr>
            <a:cxnSpLocks/>
            <a:stCxn id="10" idx="1"/>
            <a:endCxn id="47" idx="1"/>
          </p:cNvCxnSpPr>
          <p:nvPr/>
        </p:nvCxnSpPr>
        <p:spPr>
          <a:xfrm rot="5400000" flipH="1" flipV="1">
            <a:off x="3392920" y="3734130"/>
            <a:ext cx="12700" cy="2035671"/>
          </a:xfrm>
          <a:prstGeom prst="curvedConnector3">
            <a:avLst>
              <a:gd name="adj1" fmla="val 2497630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1" name="Соединитель: изогнутый 60">
            <a:extLst>
              <a:ext uri="{FF2B5EF4-FFF2-40B4-BE49-F238E27FC236}">
                <a16:creationId xmlns:a16="http://schemas.microsoft.com/office/drawing/2014/main" id="{8152FAC1-A78B-4EF8-8F8A-86C1A3106F37}"/>
              </a:ext>
            </a:extLst>
          </p:cNvPr>
          <p:cNvCxnSpPr>
            <a:cxnSpLocks/>
            <a:stCxn id="47" idx="1"/>
            <a:endCxn id="48" idx="1"/>
          </p:cNvCxnSpPr>
          <p:nvPr/>
        </p:nvCxnSpPr>
        <p:spPr>
          <a:xfrm rot="5400000" flipH="1" flipV="1">
            <a:off x="5428591" y="3734130"/>
            <a:ext cx="12700" cy="2035671"/>
          </a:xfrm>
          <a:prstGeom prst="curvedConnector3">
            <a:avLst>
              <a:gd name="adj1" fmla="val 2497630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Соединитель: изогнутый 61">
            <a:extLst>
              <a:ext uri="{FF2B5EF4-FFF2-40B4-BE49-F238E27FC236}">
                <a16:creationId xmlns:a16="http://schemas.microsoft.com/office/drawing/2014/main" id="{6999C859-C0C3-417F-A452-54E066C82085}"/>
              </a:ext>
            </a:extLst>
          </p:cNvPr>
          <p:cNvCxnSpPr>
            <a:cxnSpLocks/>
            <a:stCxn id="48" idx="1"/>
            <a:endCxn id="56" idx="0"/>
          </p:cNvCxnSpPr>
          <p:nvPr/>
        </p:nvCxnSpPr>
        <p:spPr>
          <a:xfrm rot="5400000" flipH="1" flipV="1">
            <a:off x="7388746" y="3623576"/>
            <a:ext cx="186071" cy="2070708"/>
          </a:xfrm>
          <a:prstGeom prst="curvedConnector3">
            <a:avLst>
              <a:gd name="adj1" fmla="val 222856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89427078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Заголовок 1"/>
          <p:cNvSpPr txBox="1">
            <a:spLocks noGrp="1"/>
          </p:cNvSpPr>
          <p:nvPr>
            <p:ph type="title"/>
          </p:nvPr>
        </p:nvSpPr>
        <p:spPr>
          <a:xfrm>
            <a:off x="843627" y="701217"/>
            <a:ext cx="10729192" cy="774313"/>
          </a:xfrm>
          <a:prstGeom prst="rect">
            <a:avLst/>
          </a:prstGeom>
        </p:spPr>
        <p:txBody>
          <a:bodyPr/>
          <a:lstStyle>
            <a:lvl1pPr algn="ctr">
              <a:defRPr sz="2800" b="0" cap="all">
                <a:solidFill>
                  <a:srgbClr val="002060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pPr algn="l"/>
            <a:r>
              <a:rPr lang="ru-RU" dirty="0"/>
              <a:t>Как правильно указывать номер товарной партии</a:t>
            </a:r>
            <a:endParaRPr dirty="0"/>
          </a:p>
        </p:txBody>
      </p:sp>
      <p:sp>
        <p:nvSpPr>
          <p:cNvPr id="211" name="Номер слайда 2"/>
          <p:cNvSpPr txBox="1">
            <a:spLocks noGrp="1"/>
          </p:cNvSpPr>
          <p:nvPr>
            <p:ph type="sldNum" sz="quarter" idx="2"/>
          </p:nvPr>
        </p:nvSpPr>
        <p:spPr>
          <a:xfrm>
            <a:off x="11387342" y="6171288"/>
            <a:ext cx="250423" cy="3736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45" name="Прямоугольник 13">
            <a:extLst>
              <a:ext uri="{FF2B5EF4-FFF2-40B4-BE49-F238E27FC236}">
                <a16:creationId xmlns:a16="http://schemas.microsoft.com/office/drawing/2014/main" id="{8AB86C05-8561-45B5-8EE8-6B73259A6094}"/>
              </a:ext>
            </a:extLst>
          </p:cNvPr>
          <p:cNvSpPr txBox="1"/>
          <p:nvPr/>
        </p:nvSpPr>
        <p:spPr>
          <a:xfrm>
            <a:off x="843627" y="1862567"/>
            <a:ext cx="5639235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defRPr spc="54">
                <a:solidFill>
                  <a:srgbClr val="0078A8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</a:rPr>
              <a:t>РНПТ = </a:t>
            </a:r>
            <a:r>
              <a:rPr lang="en-US" sz="1600" dirty="0">
                <a:solidFill>
                  <a:schemeClr val="tx1"/>
                </a:solidFill>
              </a:rPr>
              <a:t>NNNNNNNN</a:t>
            </a:r>
            <a:r>
              <a:rPr lang="ru-RU" sz="1600" dirty="0">
                <a:solidFill>
                  <a:schemeClr val="tx1"/>
                </a:solidFill>
              </a:rPr>
              <a:t>/</a:t>
            </a:r>
            <a:r>
              <a:rPr lang="en-US" sz="1600" dirty="0">
                <a:solidFill>
                  <a:schemeClr val="tx1"/>
                </a:solidFill>
              </a:rPr>
              <a:t>DDMMYY</a:t>
            </a:r>
            <a:r>
              <a:rPr lang="ru-RU" sz="1600" dirty="0">
                <a:solidFill>
                  <a:schemeClr val="tx1"/>
                </a:solidFill>
              </a:rPr>
              <a:t>/</a:t>
            </a:r>
            <a:r>
              <a:rPr lang="en-US" sz="1600" dirty="0">
                <a:solidFill>
                  <a:schemeClr val="tx1"/>
                </a:solidFill>
              </a:rPr>
              <a:t>NNNNNNN</a:t>
            </a:r>
            <a:r>
              <a:rPr lang="ru-RU" sz="1600" dirty="0">
                <a:solidFill>
                  <a:schemeClr val="tx1"/>
                </a:solidFill>
              </a:rPr>
              <a:t>/</a:t>
            </a:r>
            <a:r>
              <a:rPr lang="en-US" sz="1600" dirty="0">
                <a:solidFill>
                  <a:schemeClr val="tx1"/>
                </a:solidFill>
              </a:rPr>
              <a:t>NNN</a:t>
            </a:r>
            <a:endParaRPr lang="ru-RU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1600" dirty="0"/>
          </a:p>
          <a:p>
            <a:pPr>
              <a:spcBef>
                <a:spcPts val="0"/>
              </a:spcBef>
            </a:pPr>
            <a:endParaRPr sz="1600" dirty="0">
              <a:solidFill>
                <a:schemeClr val="tx1"/>
              </a:solidFill>
            </a:endParaRPr>
          </a:p>
        </p:txBody>
      </p:sp>
      <p:graphicFrame>
        <p:nvGraphicFramePr>
          <p:cNvPr id="47" name="Таблица 7">
            <a:extLst>
              <a:ext uri="{FF2B5EF4-FFF2-40B4-BE49-F238E27FC236}">
                <a16:creationId xmlns:a16="http://schemas.microsoft.com/office/drawing/2014/main" id="{4F2A6799-152C-4412-A500-DE4F35DCBB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4956826"/>
              </p:ext>
            </p:extLst>
          </p:nvPr>
        </p:nvGraphicFramePr>
        <p:xfrm>
          <a:off x="843627" y="2500803"/>
          <a:ext cx="9929881" cy="311160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35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4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14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7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255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33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37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516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110275">
                <a:tc rowSpan="2"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300"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r>
                        <a:rPr sz="1200" dirty="0"/>
                        <a:t>N п/п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Наименование</a:t>
                      </a: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товара</a:t>
                      </a: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(</a:t>
                      </a:r>
                      <a:r>
                        <a:rPr sz="1200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описание</a:t>
                      </a: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выполненных</a:t>
                      </a: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работ</a:t>
                      </a: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, </a:t>
                      </a:r>
                      <a:r>
                        <a:rPr sz="1200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оказанных</a:t>
                      </a: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услуг</a:t>
                      </a: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), </a:t>
                      </a:r>
                      <a:r>
                        <a:rPr sz="1200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имущественного</a:t>
                      </a: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права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Код</a:t>
                      </a: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вида</a:t>
                      </a: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товара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gridSpan="2"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Единица</a:t>
                      </a:r>
                      <a:r>
                        <a:rPr lang="ru-RU"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измерения</a:t>
                      </a: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300" b="1"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r>
                        <a:rPr sz="1200"/>
                        <a:t>. . .</a:t>
                      </a:r>
                      <a:r>
                        <a:rPr sz="1200" b="0"/>
                        <a:t> 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Регистрационный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номер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декларации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на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товары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или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регистрационный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номер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партии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товара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,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подлежащего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прослеживаемости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gridSpan="2"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Количественная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единица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измерения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товара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,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используемая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в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целях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прослеживаемости</a:t>
                      </a:r>
                      <a:endParaRPr sz="1200" b="1" dirty="0">
                        <a:solidFill>
                          <a:schemeClr val="tx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b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Количество товара, подлежащего прослеживаемости, в количественной единице измерения товара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код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условное </a:t>
                      </a:r>
                      <a:r>
                        <a:rPr sz="1200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обозначение</a:t>
                      </a: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(</a:t>
                      </a:r>
                      <a:r>
                        <a:rPr sz="1200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национальное</a:t>
                      </a: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)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b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код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условное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обозначение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376"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1а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1б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2а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11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b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12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b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12а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13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376">
                <a:tc rowSpan="2"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Холодильник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 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шт.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796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lang="ru-RU"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…/004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796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шт</a:t>
                      </a: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.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9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lang="ru-RU"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…/006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796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шт</a:t>
                      </a: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.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376"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2.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Стиральная машина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 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шт.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796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lang="ru-RU"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…/8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796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шт.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8" name="Прямоугольник 13">
            <a:extLst>
              <a:ext uri="{FF2B5EF4-FFF2-40B4-BE49-F238E27FC236}">
                <a16:creationId xmlns:a16="http://schemas.microsoft.com/office/drawing/2014/main" id="{A60D5210-D4CA-4613-98D2-4DD3F5BE09BE}"/>
              </a:ext>
            </a:extLst>
          </p:cNvPr>
          <p:cNvSpPr txBox="1"/>
          <p:nvPr/>
        </p:nvSpPr>
        <p:spPr>
          <a:xfrm>
            <a:off x="-2556066" y="5806684"/>
            <a:ext cx="5639235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defRPr spc="54">
                <a:solidFill>
                  <a:srgbClr val="0078A8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1600" dirty="0"/>
          </a:p>
          <a:p>
            <a:pPr>
              <a:spcBef>
                <a:spcPts val="0"/>
              </a:spcBef>
            </a:pP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13">
            <a:extLst>
              <a:ext uri="{FF2B5EF4-FFF2-40B4-BE49-F238E27FC236}">
                <a16:creationId xmlns:a16="http://schemas.microsoft.com/office/drawing/2014/main" id="{A5E20547-E3A4-4EBB-98D7-AAB43A8BDF50}"/>
              </a:ext>
            </a:extLst>
          </p:cNvPr>
          <p:cNvSpPr txBox="1"/>
          <p:nvPr/>
        </p:nvSpPr>
        <p:spPr>
          <a:xfrm>
            <a:off x="996026" y="5987545"/>
            <a:ext cx="5639235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defRPr spc="54">
                <a:solidFill>
                  <a:srgbClr val="0078A8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>
              <a:spcBef>
                <a:spcPts val="0"/>
              </a:spcBef>
            </a:pPr>
            <a:endParaRPr lang="ru-RU" sz="1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1600" dirty="0"/>
          </a:p>
          <a:p>
            <a:pPr>
              <a:spcBef>
                <a:spcPts val="0"/>
              </a:spcBef>
            </a:pP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13">
            <a:extLst>
              <a:ext uri="{FF2B5EF4-FFF2-40B4-BE49-F238E27FC236}">
                <a16:creationId xmlns:a16="http://schemas.microsoft.com/office/drawing/2014/main" id="{31A14C6D-1165-4F49-922E-D2300D851284}"/>
              </a:ext>
            </a:extLst>
          </p:cNvPr>
          <p:cNvSpPr txBox="1"/>
          <p:nvPr/>
        </p:nvSpPr>
        <p:spPr>
          <a:xfrm>
            <a:off x="6446068" y="4638100"/>
            <a:ext cx="225987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defRPr spc="54">
                <a:solidFill>
                  <a:srgbClr val="0078A8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FF0000"/>
                </a:solidFill>
              </a:rPr>
              <a:t>1</a:t>
            </a:r>
          </a:p>
          <a:p>
            <a:pPr>
              <a:spcBef>
                <a:spcPts val="0"/>
              </a:spcBef>
            </a:pPr>
            <a:endParaRPr lang="ru-RU" sz="1600" dirty="0"/>
          </a:p>
          <a:p>
            <a:pPr>
              <a:spcBef>
                <a:spcPts val="0"/>
              </a:spcBef>
            </a:pP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13">
            <a:extLst>
              <a:ext uri="{FF2B5EF4-FFF2-40B4-BE49-F238E27FC236}">
                <a16:creationId xmlns:a16="http://schemas.microsoft.com/office/drawing/2014/main" id="{FC35D054-95F9-4249-846E-B77CCD2C9052}"/>
              </a:ext>
            </a:extLst>
          </p:cNvPr>
          <p:cNvSpPr txBox="1"/>
          <p:nvPr/>
        </p:nvSpPr>
        <p:spPr>
          <a:xfrm>
            <a:off x="6446067" y="5302326"/>
            <a:ext cx="225987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defRPr spc="54">
                <a:solidFill>
                  <a:srgbClr val="0078A8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FF0000"/>
                </a:solidFill>
              </a:rPr>
              <a:t>2</a:t>
            </a:r>
          </a:p>
          <a:p>
            <a:pPr>
              <a:spcBef>
                <a:spcPts val="0"/>
              </a:spcBef>
            </a:pPr>
            <a:endParaRPr lang="ru-RU" sz="1600" dirty="0"/>
          </a:p>
          <a:p>
            <a:pPr>
              <a:spcBef>
                <a:spcPts val="0"/>
              </a:spcBef>
            </a:pP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2" name="Правая фигурная скобка 1">
            <a:extLst>
              <a:ext uri="{FF2B5EF4-FFF2-40B4-BE49-F238E27FC236}">
                <a16:creationId xmlns:a16="http://schemas.microsoft.com/office/drawing/2014/main" id="{8328C925-F1AE-4A8C-9C69-C8F2F050C182}"/>
              </a:ext>
            </a:extLst>
          </p:cNvPr>
          <p:cNvSpPr/>
          <p:nvPr/>
        </p:nvSpPr>
        <p:spPr>
          <a:xfrm>
            <a:off x="6369868" y="4664027"/>
            <a:ext cx="76200" cy="541957"/>
          </a:xfrm>
          <a:prstGeom prst="rightBrac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3" name="Прямоугольник 13">
            <a:extLst>
              <a:ext uri="{FF2B5EF4-FFF2-40B4-BE49-F238E27FC236}">
                <a16:creationId xmlns:a16="http://schemas.microsoft.com/office/drawing/2014/main" id="{5506D31C-35C8-4DE1-A352-10D10E10C213}"/>
              </a:ext>
            </a:extLst>
          </p:cNvPr>
          <p:cNvSpPr txBox="1"/>
          <p:nvPr/>
        </p:nvSpPr>
        <p:spPr>
          <a:xfrm>
            <a:off x="843627" y="5974514"/>
            <a:ext cx="8265206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defRPr spc="54">
                <a:solidFill>
                  <a:srgbClr val="0078A8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</a:rPr>
              <a:t>1 случай является предпочтительным, но 2 случай не будет являться ошибочным</a:t>
            </a:r>
          </a:p>
          <a:p>
            <a:pPr>
              <a:spcBef>
                <a:spcPts val="0"/>
              </a:spcBef>
            </a:pPr>
            <a:endParaRPr lang="ru-RU" sz="1600" dirty="0"/>
          </a:p>
          <a:p>
            <a:pPr>
              <a:spcBef>
                <a:spcPts val="0"/>
              </a:spcBef>
            </a:pPr>
            <a:endParaRPr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93794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Номер слайда 2"/>
          <p:cNvSpPr txBox="1">
            <a:spLocks noGrp="1"/>
          </p:cNvSpPr>
          <p:nvPr>
            <p:ph type="sldNum" sz="quarter" idx="2"/>
          </p:nvPr>
        </p:nvSpPr>
        <p:spPr>
          <a:xfrm>
            <a:off x="11387342" y="6171288"/>
            <a:ext cx="250423" cy="3736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35" name="Заголовок 1"/>
          <p:cNvSpPr txBox="1">
            <a:spLocks noGrp="1"/>
          </p:cNvSpPr>
          <p:nvPr>
            <p:ph type="title"/>
          </p:nvPr>
        </p:nvSpPr>
        <p:spPr>
          <a:xfrm>
            <a:off x="731404" y="727121"/>
            <a:ext cx="11460596" cy="7743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0" cap="all">
                <a:solidFill>
                  <a:srgbClr val="002060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r>
              <a:rPr lang="ru-RU" dirty="0"/>
              <a:t>Как отражать в книге покупок товар, полученный в комплекте</a:t>
            </a:r>
            <a:endParaRPr dirty="0"/>
          </a:p>
        </p:txBody>
      </p:sp>
      <p:graphicFrame>
        <p:nvGraphicFramePr>
          <p:cNvPr id="24" name="Таблица 7">
            <a:extLst>
              <a:ext uri="{FF2B5EF4-FFF2-40B4-BE49-F238E27FC236}">
                <a16:creationId xmlns:a16="http://schemas.microsoft.com/office/drawing/2014/main" id="{42AD5ECA-2D32-45C3-86C9-2F2AF9E26C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6997445"/>
              </p:ext>
            </p:extLst>
          </p:nvPr>
        </p:nvGraphicFramePr>
        <p:xfrm>
          <a:off x="843627" y="1773469"/>
          <a:ext cx="9929878" cy="337296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49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23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53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9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82616">
                  <a:extLst>
                    <a:ext uri="{9D8B030D-6E8A-4147-A177-3AD203B41FA5}">
                      <a16:colId xmlns:a16="http://schemas.microsoft.com/office/drawing/2014/main" val="389468283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993811447"/>
                    </a:ext>
                  </a:extLst>
                </a:gridCol>
                <a:gridCol w="12481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09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48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224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319887">
                <a:tc rowSpan="2"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300"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r>
                        <a:rPr sz="1200" dirty="0"/>
                        <a:t>N п/п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Наименование</a:t>
                      </a: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товара</a:t>
                      </a: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(</a:t>
                      </a:r>
                      <a:r>
                        <a:rPr sz="1200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описание</a:t>
                      </a: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выполненных</a:t>
                      </a: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работ</a:t>
                      </a: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, </a:t>
                      </a:r>
                      <a:r>
                        <a:rPr sz="1200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оказанных</a:t>
                      </a: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услуг</a:t>
                      </a: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), </a:t>
                      </a:r>
                      <a:r>
                        <a:rPr sz="1200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имущественного</a:t>
                      </a: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права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Код</a:t>
                      </a: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вида</a:t>
                      </a: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товара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gridSpan="2"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Единица</a:t>
                      </a:r>
                      <a:r>
                        <a:rPr lang="ru-RU"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измерения</a:t>
                      </a: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300" b="1"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r>
                        <a:rPr lang="ru-RU" sz="1200" dirty="0"/>
                        <a:t>…</a:t>
                      </a:r>
                      <a:endParaRPr sz="1200" b="0" dirty="0"/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Стоимость товаров (работ, услуг), имущественных прав с налогом - всего</a:t>
                      </a:r>
                      <a:endParaRPr sz="1200" b="1" dirty="0">
                        <a:solidFill>
                          <a:schemeClr val="tx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ctr" defTabSz="914215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300" b="1"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r>
                        <a:rPr lang="ru-RU" sz="1200" b="1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…</a:t>
                      </a:r>
                      <a:endParaRPr sz="1200" b="1" i="0" u="none" strike="noStrike" cap="none" spc="0" baseline="0" dirty="0">
                        <a:solidFill>
                          <a:srgbClr val="000000"/>
                        </a:solidFill>
                        <a:uFillTx/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Регистрационный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номер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декларации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на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товары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или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регистрационный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номер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партии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товара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,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подлежащего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прослеживаемости 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gridSpan="2"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Количественная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единица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измерения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товара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,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используемая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в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целях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прослеживаемости</a:t>
                      </a:r>
                      <a:endParaRPr sz="1200" b="1" dirty="0">
                        <a:solidFill>
                          <a:schemeClr val="tx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Количество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товара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,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подлежащего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прослеживаемости, в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количественной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единице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измерения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товара</a:t>
                      </a:r>
                      <a:endParaRPr sz="1200" b="1" dirty="0">
                        <a:solidFill>
                          <a:schemeClr val="tx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9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код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условное </a:t>
                      </a:r>
                      <a:r>
                        <a:rPr sz="1200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обозначение</a:t>
                      </a: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(</a:t>
                      </a:r>
                      <a:r>
                        <a:rPr sz="1200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национальное</a:t>
                      </a: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)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b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код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условное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обозначение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994"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1а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1б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2а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9</a:t>
                      </a:r>
                      <a:endParaRPr sz="1200" b="1" dirty="0">
                        <a:solidFill>
                          <a:schemeClr val="tx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 vMerge="1"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endParaRPr sz="1200" b="1" dirty="0">
                        <a:solidFill>
                          <a:schemeClr val="tx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11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b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12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b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12а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13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994">
                <a:tc rowSpan="2"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lang="ru-RU"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Комплект </a:t>
                      </a:r>
                      <a:r>
                        <a:rPr lang="en-US"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all inclusive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 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шт.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796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lang="ru-RU" sz="1200" b="0" i="0" u="none" strike="noStrike" cap="none" spc="0" baseline="0" dirty="0">
                          <a:solidFill>
                            <a:srgbClr val="000000"/>
                          </a:solidFill>
                          <a:uFillTx/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500 000 </a:t>
                      </a:r>
                      <a:endParaRPr sz="1200" b="0" i="0" u="none" strike="noStrike" cap="none" spc="0" baseline="0" dirty="0">
                        <a:solidFill>
                          <a:srgbClr val="000000"/>
                        </a:solidFill>
                        <a:uFillTx/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 vMerge="1"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lang="ru-RU"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…/004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796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шт</a:t>
                      </a: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.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8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vMerge="1"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90536101-F103-44C0-9E81-2B31C0586032}"/>
              </a:ext>
            </a:extLst>
          </p:cNvPr>
          <p:cNvGrpSpPr/>
          <p:nvPr/>
        </p:nvGrpSpPr>
        <p:grpSpPr>
          <a:xfrm>
            <a:off x="1060427" y="5356565"/>
            <a:ext cx="719999" cy="720001"/>
            <a:chOff x="925361" y="1841818"/>
            <a:chExt cx="958121" cy="870119"/>
          </a:xfrm>
        </p:grpSpPr>
        <p:sp>
          <p:nvSpPr>
            <p:cNvPr id="26" name="Овал 9">
              <a:extLst>
                <a:ext uri="{FF2B5EF4-FFF2-40B4-BE49-F238E27FC236}">
                  <a16:creationId xmlns:a16="http://schemas.microsoft.com/office/drawing/2014/main" id="{9A6588F4-F1EA-4836-87DF-209B9C93C8F8}"/>
                </a:ext>
              </a:extLst>
            </p:cNvPr>
            <p:cNvSpPr/>
            <p:nvPr/>
          </p:nvSpPr>
          <p:spPr>
            <a:xfrm>
              <a:off x="925361" y="1841818"/>
              <a:ext cx="958121" cy="870119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solidFill>
                    <a:srgbClr val="009900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endParaRPr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DD49627E-98E3-4D85-92A7-79CBAED7A5AC}"/>
                </a:ext>
              </a:extLst>
            </p:cNvPr>
            <p:cNvSpPr/>
            <p:nvPr/>
          </p:nvSpPr>
          <p:spPr>
            <a:xfrm>
              <a:off x="1093031" y="1994089"/>
              <a:ext cx="622779" cy="565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33" y="2809"/>
                  </a:moveTo>
                  <a:cubicBezTo>
                    <a:pt x="19760" y="2809"/>
                    <a:pt x="19760" y="2809"/>
                    <a:pt x="19760" y="2809"/>
                  </a:cubicBezTo>
                  <a:cubicBezTo>
                    <a:pt x="19760" y="266"/>
                    <a:pt x="19760" y="266"/>
                    <a:pt x="19760" y="266"/>
                  </a:cubicBezTo>
                  <a:cubicBezTo>
                    <a:pt x="19760" y="114"/>
                    <a:pt x="19650" y="0"/>
                    <a:pt x="19503" y="0"/>
                  </a:cubicBezTo>
                  <a:cubicBezTo>
                    <a:pt x="18987" y="0"/>
                    <a:pt x="18987" y="0"/>
                    <a:pt x="18987" y="0"/>
                  </a:cubicBezTo>
                  <a:cubicBezTo>
                    <a:pt x="17000" y="0"/>
                    <a:pt x="13394" y="0"/>
                    <a:pt x="10782" y="2695"/>
                  </a:cubicBezTo>
                  <a:cubicBezTo>
                    <a:pt x="8169" y="0"/>
                    <a:pt x="4563" y="0"/>
                    <a:pt x="2613" y="0"/>
                  </a:cubicBezTo>
                  <a:cubicBezTo>
                    <a:pt x="2061" y="0"/>
                    <a:pt x="2061" y="0"/>
                    <a:pt x="2061" y="0"/>
                  </a:cubicBezTo>
                  <a:cubicBezTo>
                    <a:pt x="1913" y="0"/>
                    <a:pt x="1803" y="114"/>
                    <a:pt x="1803" y="266"/>
                  </a:cubicBezTo>
                  <a:cubicBezTo>
                    <a:pt x="1803" y="2809"/>
                    <a:pt x="1803" y="2809"/>
                    <a:pt x="1803" y="2809"/>
                  </a:cubicBezTo>
                  <a:cubicBezTo>
                    <a:pt x="1030" y="2809"/>
                    <a:pt x="1030" y="2809"/>
                    <a:pt x="1030" y="2809"/>
                  </a:cubicBezTo>
                  <a:cubicBezTo>
                    <a:pt x="442" y="2809"/>
                    <a:pt x="0" y="3265"/>
                    <a:pt x="0" y="3872"/>
                  </a:cubicBezTo>
                  <a:cubicBezTo>
                    <a:pt x="0" y="19284"/>
                    <a:pt x="0" y="19284"/>
                    <a:pt x="0" y="19284"/>
                  </a:cubicBezTo>
                  <a:cubicBezTo>
                    <a:pt x="0" y="19892"/>
                    <a:pt x="442" y="20385"/>
                    <a:pt x="1030" y="20385"/>
                  </a:cubicBezTo>
                  <a:cubicBezTo>
                    <a:pt x="8463" y="20385"/>
                    <a:pt x="8463" y="20385"/>
                    <a:pt x="8463" y="20385"/>
                  </a:cubicBezTo>
                  <a:cubicBezTo>
                    <a:pt x="8905" y="21107"/>
                    <a:pt x="9825" y="21600"/>
                    <a:pt x="10782" y="21600"/>
                  </a:cubicBezTo>
                  <a:cubicBezTo>
                    <a:pt x="11775" y="21600"/>
                    <a:pt x="12658" y="21107"/>
                    <a:pt x="13137" y="20385"/>
                  </a:cubicBezTo>
                  <a:cubicBezTo>
                    <a:pt x="20533" y="20385"/>
                    <a:pt x="20533" y="20385"/>
                    <a:pt x="20533" y="20385"/>
                  </a:cubicBezTo>
                  <a:cubicBezTo>
                    <a:pt x="21122" y="20385"/>
                    <a:pt x="21600" y="19892"/>
                    <a:pt x="21600" y="19284"/>
                  </a:cubicBezTo>
                  <a:cubicBezTo>
                    <a:pt x="21600" y="3872"/>
                    <a:pt x="21600" y="3872"/>
                    <a:pt x="21600" y="3872"/>
                  </a:cubicBezTo>
                  <a:cubicBezTo>
                    <a:pt x="21600" y="3265"/>
                    <a:pt x="21122" y="2809"/>
                    <a:pt x="20533" y="2809"/>
                  </a:cubicBezTo>
                  <a:close/>
                  <a:moveTo>
                    <a:pt x="19245" y="531"/>
                  </a:moveTo>
                  <a:cubicBezTo>
                    <a:pt x="19245" y="16665"/>
                    <a:pt x="19245" y="16665"/>
                    <a:pt x="19245" y="16665"/>
                  </a:cubicBezTo>
                  <a:cubicBezTo>
                    <a:pt x="18987" y="16665"/>
                    <a:pt x="18987" y="16665"/>
                    <a:pt x="18987" y="16665"/>
                  </a:cubicBezTo>
                  <a:cubicBezTo>
                    <a:pt x="17074" y="16665"/>
                    <a:pt x="13615" y="16665"/>
                    <a:pt x="11039" y="18183"/>
                  </a:cubicBezTo>
                  <a:cubicBezTo>
                    <a:pt x="11039" y="3151"/>
                    <a:pt x="11039" y="3151"/>
                    <a:pt x="11039" y="3151"/>
                  </a:cubicBezTo>
                  <a:cubicBezTo>
                    <a:pt x="13505" y="531"/>
                    <a:pt x="17037" y="531"/>
                    <a:pt x="18987" y="531"/>
                  </a:cubicBezTo>
                  <a:lnTo>
                    <a:pt x="19245" y="531"/>
                  </a:lnTo>
                  <a:close/>
                  <a:moveTo>
                    <a:pt x="2318" y="531"/>
                  </a:moveTo>
                  <a:cubicBezTo>
                    <a:pt x="2613" y="531"/>
                    <a:pt x="2613" y="531"/>
                    <a:pt x="2613" y="531"/>
                  </a:cubicBezTo>
                  <a:cubicBezTo>
                    <a:pt x="4526" y="531"/>
                    <a:pt x="8059" y="531"/>
                    <a:pt x="10524" y="3151"/>
                  </a:cubicBezTo>
                  <a:cubicBezTo>
                    <a:pt x="10524" y="18183"/>
                    <a:pt x="10524" y="18183"/>
                    <a:pt x="10524" y="18183"/>
                  </a:cubicBezTo>
                  <a:cubicBezTo>
                    <a:pt x="7948" y="16665"/>
                    <a:pt x="4489" y="16665"/>
                    <a:pt x="2613" y="16665"/>
                  </a:cubicBezTo>
                  <a:cubicBezTo>
                    <a:pt x="2318" y="16665"/>
                    <a:pt x="2318" y="16665"/>
                    <a:pt x="2318" y="16665"/>
                  </a:cubicBezTo>
                  <a:lnTo>
                    <a:pt x="2318" y="531"/>
                  </a:lnTo>
                  <a:close/>
                  <a:moveTo>
                    <a:pt x="21085" y="19284"/>
                  </a:moveTo>
                  <a:cubicBezTo>
                    <a:pt x="21085" y="19588"/>
                    <a:pt x="20827" y="19854"/>
                    <a:pt x="20533" y="19854"/>
                  </a:cubicBezTo>
                  <a:cubicBezTo>
                    <a:pt x="12989" y="19854"/>
                    <a:pt x="12989" y="19854"/>
                    <a:pt x="12989" y="19854"/>
                  </a:cubicBezTo>
                  <a:cubicBezTo>
                    <a:pt x="12879" y="19854"/>
                    <a:pt x="12805" y="19892"/>
                    <a:pt x="12732" y="19968"/>
                  </a:cubicBezTo>
                  <a:cubicBezTo>
                    <a:pt x="12401" y="20651"/>
                    <a:pt x="11628" y="21069"/>
                    <a:pt x="10782" y="21069"/>
                  </a:cubicBezTo>
                  <a:cubicBezTo>
                    <a:pt x="9935" y="21069"/>
                    <a:pt x="9163" y="20651"/>
                    <a:pt x="8831" y="19968"/>
                  </a:cubicBezTo>
                  <a:cubicBezTo>
                    <a:pt x="8795" y="19892"/>
                    <a:pt x="8684" y="19854"/>
                    <a:pt x="8611" y="19854"/>
                  </a:cubicBezTo>
                  <a:cubicBezTo>
                    <a:pt x="1030" y="19854"/>
                    <a:pt x="1030" y="19854"/>
                    <a:pt x="1030" y="19854"/>
                  </a:cubicBezTo>
                  <a:cubicBezTo>
                    <a:pt x="736" y="19854"/>
                    <a:pt x="515" y="19588"/>
                    <a:pt x="515" y="19284"/>
                  </a:cubicBezTo>
                  <a:cubicBezTo>
                    <a:pt x="515" y="3872"/>
                    <a:pt x="515" y="3872"/>
                    <a:pt x="515" y="3872"/>
                  </a:cubicBezTo>
                  <a:cubicBezTo>
                    <a:pt x="515" y="3568"/>
                    <a:pt x="736" y="3341"/>
                    <a:pt x="1030" y="3341"/>
                  </a:cubicBezTo>
                  <a:cubicBezTo>
                    <a:pt x="1803" y="3341"/>
                    <a:pt x="1803" y="3341"/>
                    <a:pt x="1803" y="3341"/>
                  </a:cubicBezTo>
                  <a:cubicBezTo>
                    <a:pt x="1803" y="16931"/>
                    <a:pt x="1803" y="16931"/>
                    <a:pt x="1803" y="16931"/>
                  </a:cubicBezTo>
                  <a:cubicBezTo>
                    <a:pt x="1803" y="17083"/>
                    <a:pt x="1913" y="17196"/>
                    <a:pt x="2061" y="17196"/>
                  </a:cubicBezTo>
                  <a:cubicBezTo>
                    <a:pt x="2613" y="17196"/>
                    <a:pt x="2613" y="17196"/>
                    <a:pt x="2613" y="17196"/>
                  </a:cubicBezTo>
                  <a:cubicBezTo>
                    <a:pt x="4526" y="17196"/>
                    <a:pt x="8169" y="17196"/>
                    <a:pt x="10634" y="18905"/>
                  </a:cubicBezTo>
                  <a:cubicBezTo>
                    <a:pt x="10634" y="18905"/>
                    <a:pt x="10634" y="18905"/>
                    <a:pt x="10634" y="18905"/>
                  </a:cubicBezTo>
                  <a:cubicBezTo>
                    <a:pt x="10671" y="18905"/>
                    <a:pt x="10671" y="18905"/>
                    <a:pt x="10671" y="18905"/>
                  </a:cubicBezTo>
                  <a:cubicBezTo>
                    <a:pt x="10671" y="18905"/>
                    <a:pt x="10671" y="18905"/>
                    <a:pt x="10708" y="18905"/>
                  </a:cubicBezTo>
                  <a:cubicBezTo>
                    <a:pt x="10708" y="18905"/>
                    <a:pt x="10708" y="18943"/>
                    <a:pt x="10708" y="18943"/>
                  </a:cubicBezTo>
                  <a:cubicBezTo>
                    <a:pt x="10745" y="18943"/>
                    <a:pt x="10745" y="18943"/>
                    <a:pt x="10782" y="18943"/>
                  </a:cubicBezTo>
                  <a:cubicBezTo>
                    <a:pt x="10818" y="18943"/>
                    <a:pt x="10818" y="18943"/>
                    <a:pt x="10855" y="18943"/>
                  </a:cubicBezTo>
                  <a:cubicBezTo>
                    <a:pt x="10855" y="18943"/>
                    <a:pt x="10855" y="18905"/>
                    <a:pt x="10892" y="18905"/>
                  </a:cubicBezTo>
                  <a:cubicBezTo>
                    <a:pt x="10892" y="18905"/>
                    <a:pt x="10892" y="18905"/>
                    <a:pt x="10892" y="18905"/>
                  </a:cubicBezTo>
                  <a:cubicBezTo>
                    <a:pt x="10929" y="18905"/>
                    <a:pt x="10929" y="18905"/>
                    <a:pt x="10929" y="18905"/>
                  </a:cubicBezTo>
                  <a:cubicBezTo>
                    <a:pt x="10929" y="18905"/>
                    <a:pt x="10929" y="18905"/>
                    <a:pt x="10929" y="18905"/>
                  </a:cubicBezTo>
                  <a:cubicBezTo>
                    <a:pt x="13394" y="17196"/>
                    <a:pt x="17037" y="17196"/>
                    <a:pt x="18987" y="17196"/>
                  </a:cubicBezTo>
                  <a:cubicBezTo>
                    <a:pt x="19503" y="17196"/>
                    <a:pt x="19503" y="17196"/>
                    <a:pt x="19503" y="17196"/>
                  </a:cubicBezTo>
                  <a:cubicBezTo>
                    <a:pt x="19650" y="17196"/>
                    <a:pt x="19760" y="17083"/>
                    <a:pt x="19760" y="16931"/>
                  </a:cubicBezTo>
                  <a:cubicBezTo>
                    <a:pt x="19760" y="3341"/>
                    <a:pt x="19760" y="3341"/>
                    <a:pt x="19760" y="3341"/>
                  </a:cubicBezTo>
                  <a:cubicBezTo>
                    <a:pt x="20533" y="3341"/>
                    <a:pt x="20533" y="3341"/>
                    <a:pt x="20533" y="3341"/>
                  </a:cubicBezTo>
                  <a:cubicBezTo>
                    <a:pt x="20827" y="3341"/>
                    <a:pt x="21085" y="3568"/>
                    <a:pt x="21085" y="3872"/>
                  </a:cubicBezTo>
                  <a:lnTo>
                    <a:pt x="21085" y="19284"/>
                  </a:lnTo>
                  <a:close/>
                </a:path>
              </a:pathLst>
            </a:custGeom>
            <a:solidFill>
              <a:srgbClr val="558ED5"/>
            </a:solidFill>
            <a:ln w="9525" cap="flat">
              <a:solidFill>
                <a:srgbClr val="558ED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8" name="Прямоугольник 13">
            <a:extLst>
              <a:ext uri="{FF2B5EF4-FFF2-40B4-BE49-F238E27FC236}">
                <a16:creationId xmlns:a16="http://schemas.microsoft.com/office/drawing/2014/main" id="{132CC221-213F-4451-BF2E-ECC1A1407633}"/>
              </a:ext>
            </a:extLst>
          </p:cNvPr>
          <p:cNvSpPr txBox="1"/>
          <p:nvPr/>
        </p:nvSpPr>
        <p:spPr>
          <a:xfrm>
            <a:off x="1906425" y="5482565"/>
            <a:ext cx="826520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defRPr spc="54">
                <a:solidFill>
                  <a:srgbClr val="0078A8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</a:rPr>
              <a:t>В книге покупок отражается стоимость товара (-ов), подлежащих прослеживаемости, экспертным путем. Стоимость товара (-ов) не должна превышать стоимость комплекта</a:t>
            </a:r>
          </a:p>
          <a:p>
            <a:pPr>
              <a:spcBef>
                <a:spcPts val="0"/>
              </a:spcBef>
            </a:pPr>
            <a:endParaRPr lang="ru-RU" sz="1600" dirty="0"/>
          </a:p>
          <a:p>
            <a:pPr>
              <a:spcBef>
                <a:spcPts val="0"/>
              </a:spcBef>
            </a:pPr>
            <a:endParaRPr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Заголовок 1"/>
          <p:cNvSpPr txBox="1">
            <a:spLocks noGrp="1"/>
          </p:cNvSpPr>
          <p:nvPr>
            <p:ph type="title"/>
          </p:nvPr>
        </p:nvSpPr>
        <p:spPr>
          <a:xfrm>
            <a:off x="911424" y="733316"/>
            <a:ext cx="10729192" cy="774313"/>
          </a:xfrm>
          <a:prstGeom prst="rect">
            <a:avLst/>
          </a:prstGeom>
        </p:spPr>
        <p:txBody>
          <a:bodyPr/>
          <a:lstStyle>
            <a:lvl1pPr algn="ctr">
              <a:defRPr sz="2800" b="0" cap="all">
                <a:solidFill>
                  <a:srgbClr val="002060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pPr algn="l"/>
            <a:r>
              <a:rPr lang="ru-RU" dirty="0"/>
              <a:t>Планируется ли расширение перечня товаров?</a:t>
            </a:r>
            <a:endParaRPr dirty="0"/>
          </a:p>
        </p:txBody>
      </p:sp>
      <p:sp>
        <p:nvSpPr>
          <p:cNvPr id="320" name="Номер слайда 2"/>
          <p:cNvSpPr txBox="1">
            <a:spLocks noGrp="1"/>
          </p:cNvSpPr>
          <p:nvPr>
            <p:ph type="sldNum" sz="quarter" idx="2"/>
          </p:nvPr>
        </p:nvSpPr>
        <p:spPr>
          <a:xfrm>
            <a:off x="11387342" y="6171288"/>
            <a:ext cx="250423" cy="3736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322" name="Прямоугольник"/>
          <p:cNvSpPr/>
          <p:nvPr/>
        </p:nvSpPr>
        <p:spPr>
          <a:xfrm>
            <a:off x="806278" y="2111764"/>
            <a:ext cx="10939485" cy="515653"/>
          </a:xfrm>
          <a:prstGeom prst="rect">
            <a:avLst/>
          </a:prstGeom>
          <a:solidFill>
            <a:srgbClr val="FFFFFF">
              <a:alpha val="0"/>
            </a:srgb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/>
          </a:p>
        </p:txBody>
      </p:sp>
      <p:sp>
        <p:nvSpPr>
          <p:cNvPr id="10" name="Прямоугольник 13">
            <a:extLst>
              <a:ext uri="{FF2B5EF4-FFF2-40B4-BE49-F238E27FC236}">
                <a16:creationId xmlns:a16="http://schemas.microsoft.com/office/drawing/2014/main" id="{15635E13-1C6D-4143-B9E4-D47C15A2353E}"/>
              </a:ext>
            </a:extLst>
          </p:cNvPr>
          <p:cNvSpPr txBox="1"/>
          <p:nvPr/>
        </p:nvSpPr>
        <p:spPr>
          <a:xfrm>
            <a:off x="911424" y="1922260"/>
            <a:ext cx="8325566" cy="2308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spcBef>
                <a:spcPts val="400"/>
              </a:spcBef>
              <a:defRPr spc="54">
                <a:solidFill>
                  <a:srgbClr val="0078A8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1"/>
                </a:solidFill>
              </a:rPr>
              <a:t>На данный момент не планируется расширять перечень товаров, подлежащих прослеживаемости. В то же время, любые внесения изменений в существующие постановления Правительства Российской Федерации будут осуществляться при полном информировании налогоплательщиков. Все изменения</a:t>
            </a:r>
            <a:r>
              <a:rPr lang="ru-RU" sz="1600">
                <a:solidFill>
                  <a:schemeClr val="tx1"/>
                </a:solidFill>
              </a:rPr>
              <a:t>, нормативно-правовые акты </a:t>
            </a:r>
            <a:r>
              <a:rPr lang="ru-RU" sz="1600" dirty="0">
                <a:solidFill>
                  <a:schemeClr val="tx1"/>
                </a:solidFill>
              </a:rPr>
              <a:t>и другая полезная информация расположены в разделе «Национальная система прослеживаемости импортных товаров» на сайте ФНС России по адресу: </a:t>
            </a:r>
            <a:r>
              <a:rPr lang="en-US" sz="1600" b="1" u="sng" dirty="0">
                <a:solidFill>
                  <a:schemeClr val="tx1"/>
                </a:solidFill>
              </a:rPr>
              <a:t>www.gov.ru/rn77/related_activities/spt/</a:t>
            </a:r>
            <a:endParaRPr lang="ru-RU" sz="1600" b="1" u="sng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1600" dirty="0"/>
          </a:p>
          <a:p>
            <a:pPr>
              <a:spcBef>
                <a:spcPts val="0"/>
              </a:spcBef>
            </a:pPr>
            <a:endParaRPr sz="1600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2C8D6E-72A2-4B7B-8791-48380AFA7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583" y="3470067"/>
            <a:ext cx="1562100" cy="15621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07C330-8EFD-4CDC-8F20-E0C3DC4C15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" t="17324" r="4141" b="18222"/>
          <a:stretch/>
        </p:blipFill>
        <p:spPr>
          <a:xfrm>
            <a:off x="5534813" y="3917987"/>
            <a:ext cx="1492617" cy="62519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Заголовок 1"/>
          <p:cNvSpPr txBox="1">
            <a:spLocks noGrp="1"/>
          </p:cNvSpPr>
          <p:nvPr>
            <p:ph type="title"/>
          </p:nvPr>
        </p:nvSpPr>
        <p:spPr>
          <a:xfrm>
            <a:off x="961553" y="713418"/>
            <a:ext cx="10951649" cy="77431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2800" b="0" cap="all">
                <a:solidFill>
                  <a:srgbClr val="002060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pPr algn="l"/>
            <a:r>
              <a:rPr lang="ru-RU" dirty="0"/>
              <a:t>Не отражение реализации товара, подлежащего прослеживаемости, в ежеквартальной отчетности</a:t>
            </a:r>
            <a:endParaRPr dirty="0"/>
          </a:p>
        </p:txBody>
      </p:sp>
      <p:sp>
        <p:nvSpPr>
          <p:cNvPr id="211" name="Номер слайда 2"/>
          <p:cNvSpPr txBox="1">
            <a:spLocks noGrp="1"/>
          </p:cNvSpPr>
          <p:nvPr>
            <p:ph type="sldNum" sz="quarter" idx="2"/>
          </p:nvPr>
        </p:nvSpPr>
        <p:spPr>
          <a:xfrm>
            <a:off x="11387342" y="6171288"/>
            <a:ext cx="250423" cy="3736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AB9632-852C-4D8C-8462-A938CE70D122}"/>
              </a:ext>
            </a:extLst>
          </p:cNvPr>
          <p:cNvSpPr txBox="1"/>
          <p:nvPr/>
        </p:nvSpPr>
        <p:spPr>
          <a:xfrm>
            <a:off x="961553" y="1795105"/>
            <a:ext cx="4695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PFDinTextCompPro-Regular"/>
              </a:rPr>
              <a:t>4,9 тыс. участников оборота товаров </a:t>
            </a:r>
            <a:r>
              <a:rPr lang="ru-RU" sz="1600" dirty="0">
                <a:latin typeface="PFDinTextCompPro-Regular"/>
              </a:rPr>
              <a:t>не отразили операции по реализации товаров, подлежащих прослеживаемости, в декларациях по НДС или в отчетах об операциях с товарами, подлежащими прослеживаемости</a:t>
            </a:r>
          </a:p>
        </p:txBody>
      </p:sp>
      <p:sp>
        <p:nvSpPr>
          <p:cNvPr id="24" name="Стрелка вправо 9">
            <a:extLst>
              <a:ext uri="{FF2B5EF4-FFF2-40B4-BE49-F238E27FC236}">
                <a16:creationId xmlns:a16="http://schemas.microsoft.com/office/drawing/2014/main" id="{5E9991C5-76BE-48DA-8BD7-B5DFA46C3A8E}"/>
              </a:ext>
            </a:extLst>
          </p:cNvPr>
          <p:cNvSpPr/>
          <p:nvPr/>
        </p:nvSpPr>
        <p:spPr>
          <a:xfrm>
            <a:off x="6162012" y="2214508"/>
            <a:ext cx="840901" cy="484632"/>
          </a:xfrm>
          <a:prstGeom prst="rightArrow">
            <a:avLst/>
          </a:prstGeom>
          <a:solidFill>
            <a:srgbClr val="0070C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4F9CB04-A5EA-4545-BE0B-161647DF3D60}"/>
              </a:ext>
            </a:extLst>
          </p:cNvPr>
          <p:cNvSpPr/>
          <p:nvPr/>
        </p:nvSpPr>
        <p:spPr>
          <a:xfrm>
            <a:off x="7508045" y="1918215"/>
            <a:ext cx="35267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PFDinTextCompPro-Regular"/>
              </a:rPr>
              <a:t>Правильно:</a:t>
            </a:r>
            <a:r>
              <a:rPr lang="ru-RU" sz="1600" dirty="0">
                <a:latin typeface="PFDinTextCompPro-Regular"/>
              </a:rPr>
              <a:t> при реализации товаров, подлежащих прослеживаемости, в книге продаж заполняются графы 20 – 23 либо в отчете графы 10-12.</a:t>
            </a:r>
          </a:p>
        </p:txBody>
      </p:sp>
      <p:graphicFrame>
        <p:nvGraphicFramePr>
          <p:cNvPr id="28" name="Таблица 7">
            <a:extLst>
              <a:ext uri="{FF2B5EF4-FFF2-40B4-BE49-F238E27FC236}">
                <a16:creationId xmlns:a16="http://schemas.microsoft.com/office/drawing/2014/main" id="{7BA3F8F4-34CE-4163-9401-8451BA4BD6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3458068"/>
              </p:ext>
            </p:extLst>
          </p:nvPr>
        </p:nvGraphicFramePr>
        <p:xfrm>
          <a:off x="961553" y="4052982"/>
          <a:ext cx="5379899" cy="230515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33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5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43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73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96930">
                  <a:extLst>
                    <a:ext uri="{9D8B030D-6E8A-4147-A177-3AD203B41FA5}">
                      <a16:colId xmlns:a16="http://schemas.microsoft.com/office/drawing/2014/main" val="2669872819"/>
                    </a:ext>
                  </a:extLst>
                </a:gridCol>
                <a:gridCol w="1291984">
                  <a:extLst>
                    <a:ext uri="{9D8B030D-6E8A-4147-A177-3AD203B41FA5}">
                      <a16:colId xmlns:a16="http://schemas.microsoft.com/office/drawing/2014/main" val="1779610840"/>
                    </a:ext>
                  </a:extLst>
                </a:gridCol>
              </a:tblGrid>
              <a:tr h="1474461"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300"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r>
                        <a:rPr sz="1200" dirty="0"/>
                        <a:t>N п/п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rowSpan="4"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300" b="1"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r>
                        <a:rPr sz="1200" dirty="0"/>
                        <a:t>. . .</a:t>
                      </a:r>
                      <a:r>
                        <a:rPr sz="1200" b="0" dirty="0"/>
                        <a:t> 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… 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или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регистрационный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номер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партии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товара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,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подлежащего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прослеживаемости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Код количественной единицы измерения товара, …</a:t>
                      </a:r>
                      <a:endParaRPr sz="1200" b="1" dirty="0">
                        <a:solidFill>
                          <a:schemeClr val="tx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Количество товара, подлежащего прослеживаемости, …</a:t>
                      </a:r>
                    </a:p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endParaRPr sz="1200" b="1" dirty="0">
                        <a:solidFill>
                          <a:schemeClr val="tx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Стоимость товара, подлежащего прослеживаемости…</a:t>
                      </a:r>
                      <a:endParaRPr sz="1200" b="1" dirty="0">
                        <a:solidFill>
                          <a:schemeClr val="tx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20"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20</a:t>
                      </a:r>
                      <a:endParaRPr sz="1200" b="1" dirty="0">
                        <a:solidFill>
                          <a:schemeClr val="tx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21</a:t>
                      </a:r>
                      <a:endParaRPr sz="1200" b="1" dirty="0">
                        <a:solidFill>
                          <a:schemeClr val="tx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22</a:t>
                      </a:r>
                      <a:endParaRPr sz="1200" b="1" dirty="0">
                        <a:solidFill>
                          <a:schemeClr val="tx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23</a:t>
                      </a:r>
                      <a:endParaRPr sz="1200" b="1" dirty="0">
                        <a:solidFill>
                          <a:schemeClr val="tx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120">
                <a:tc rowSpan="2"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lang="ru-RU"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…/004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lang="ru-RU"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796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lang="ru-RU"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lang="en-US" sz="1200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nnn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4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lang="ru-RU"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…/006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lang="ru-RU"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796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lang="ru-RU"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lang="en-US" sz="1200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nnn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9" name="Таблица 7">
            <a:extLst>
              <a:ext uri="{FF2B5EF4-FFF2-40B4-BE49-F238E27FC236}">
                <a16:creationId xmlns:a16="http://schemas.microsoft.com/office/drawing/2014/main" id="{3563AB44-BA4D-412A-93C8-4641E9774C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0317629"/>
              </p:ext>
            </p:extLst>
          </p:nvPr>
        </p:nvGraphicFramePr>
        <p:xfrm>
          <a:off x="6888163" y="4052982"/>
          <a:ext cx="4087915" cy="230515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33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2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95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73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196930">
                  <a:extLst>
                    <a:ext uri="{9D8B030D-6E8A-4147-A177-3AD203B41FA5}">
                      <a16:colId xmlns:a16="http://schemas.microsoft.com/office/drawing/2014/main" val="2669872819"/>
                    </a:ext>
                  </a:extLst>
                </a:gridCol>
              </a:tblGrid>
              <a:tr h="1474461"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300"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r>
                        <a:rPr sz="1200" dirty="0"/>
                        <a:t>N п/п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rowSpan="4"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300" b="1"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r>
                        <a:rPr sz="1200" dirty="0"/>
                        <a:t>. . .</a:t>
                      </a:r>
                      <a:r>
                        <a:rPr sz="1200" b="0" dirty="0"/>
                        <a:t> 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Р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егистрационный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номер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партии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товара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(по ОКЕИ)</a:t>
                      </a:r>
                      <a:endParaRPr sz="1200" b="1" dirty="0">
                        <a:solidFill>
                          <a:schemeClr val="tx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Код количественной единицы измерения товара, …</a:t>
                      </a:r>
                      <a:endParaRPr sz="1200" b="1" dirty="0">
                        <a:solidFill>
                          <a:schemeClr val="tx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Количество товара, подлежащего прослеживаемости, …</a:t>
                      </a:r>
                    </a:p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endParaRPr sz="1200" b="1" dirty="0">
                        <a:solidFill>
                          <a:schemeClr val="tx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20"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10</a:t>
                      </a:r>
                      <a:endParaRPr sz="1200" b="1" dirty="0">
                        <a:solidFill>
                          <a:schemeClr val="tx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11</a:t>
                      </a:r>
                      <a:endParaRPr sz="1200" b="1" dirty="0">
                        <a:solidFill>
                          <a:schemeClr val="tx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12</a:t>
                      </a:r>
                      <a:endParaRPr sz="1200" b="1" dirty="0">
                        <a:solidFill>
                          <a:schemeClr val="tx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120">
                <a:tc rowSpan="2"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lang="ru-RU"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…/004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</a:t>
                      </a:r>
                    </a:p>
                  </a:txBody>
                  <a:tcPr marL="9525" marR="9525" marT="9525" marB="95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4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lang="ru-RU"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…/006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</a:t>
                      </a:r>
                    </a:p>
                  </a:txBody>
                  <a:tcPr marL="9525" marR="9525" marT="9525" marB="952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" name="Freeform 21">
            <a:extLst>
              <a:ext uri="{FF2B5EF4-FFF2-40B4-BE49-F238E27FC236}">
                <a16:creationId xmlns:a16="http://schemas.microsoft.com/office/drawing/2014/main" id="{DF8AFAC8-7AB3-4254-975A-6BF1CAD91509}"/>
              </a:ext>
            </a:extLst>
          </p:cNvPr>
          <p:cNvSpPr/>
          <p:nvPr/>
        </p:nvSpPr>
        <p:spPr>
          <a:xfrm>
            <a:off x="3417502" y="3271457"/>
            <a:ext cx="468000" cy="468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33" y="2809"/>
                </a:moveTo>
                <a:cubicBezTo>
                  <a:pt x="19760" y="2809"/>
                  <a:pt x="19760" y="2809"/>
                  <a:pt x="19760" y="2809"/>
                </a:cubicBezTo>
                <a:cubicBezTo>
                  <a:pt x="19760" y="266"/>
                  <a:pt x="19760" y="266"/>
                  <a:pt x="19760" y="266"/>
                </a:cubicBezTo>
                <a:cubicBezTo>
                  <a:pt x="19760" y="114"/>
                  <a:pt x="19650" y="0"/>
                  <a:pt x="19503" y="0"/>
                </a:cubicBezTo>
                <a:cubicBezTo>
                  <a:pt x="18987" y="0"/>
                  <a:pt x="18987" y="0"/>
                  <a:pt x="18987" y="0"/>
                </a:cubicBezTo>
                <a:cubicBezTo>
                  <a:pt x="17000" y="0"/>
                  <a:pt x="13394" y="0"/>
                  <a:pt x="10782" y="2695"/>
                </a:cubicBezTo>
                <a:cubicBezTo>
                  <a:pt x="8169" y="0"/>
                  <a:pt x="4563" y="0"/>
                  <a:pt x="2613" y="0"/>
                </a:cubicBezTo>
                <a:cubicBezTo>
                  <a:pt x="2061" y="0"/>
                  <a:pt x="2061" y="0"/>
                  <a:pt x="2061" y="0"/>
                </a:cubicBezTo>
                <a:cubicBezTo>
                  <a:pt x="1913" y="0"/>
                  <a:pt x="1803" y="114"/>
                  <a:pt x="1803" y="266"/>
                </a:cubicBezTo>
                <a:cubicBezTo>
                  <a:pt x="1803" y="2809"/>
                  <a:pt x="1803" y="2809"/>
                  <a:pt x="1803" y="2809"/>
                </a:cubicBezTo>
                <a:cubicBezTo>
                  <a:pt x="1030" y="2809"/>
                  <a:pt x="1030" y="2809"/>
                  <a:pt x="1030" y="2809"/>
                </a:cubicBezTo>
                <a:cubicBezTo>
                  <a:pt x="442" y="2809"/>
                  <a:pt x="0" y="3265"/>
                  <a:pt x="0" y="3872"/>
                </a:cubicBezTo>
                <a:cubicBezTo>
                  <a:pt x="0" y="19284"/>
                  <a:pt x="0" y="19284"/>
                  <a:pt x="0" y="19284"/>
                </a:cubicBezTo>
                <a:cubicBezTo>
                  <a:pt x="0" y="19892"/>
                  <a:pt x="442" y="20385"/>
                  <a:pt x="1030" y="20385"/>
                </a:cubicBezTo>
                <a:cubicBezTo>
                  <a:pt x="8463" y="20385"/>
                  <a:pt x="8463" y="20385"/>
                  <a:pt x="8463" y="20385"/>
                </a:cubicBezTo>
                <a:cubicBezTo>
                  <a:pt x="8905" y="21107"/>
                  <a:pt x="9825" y="21600"/>
                  <a:pt x="10782" y="21600"/>
                </a:cubicBezTo>
                <a:cubicBezTo>
                  <a:pt x="11775" y="21600"/>
                  <a:pt x="12658" y="21107"/>
                  <a:pt x="13137" y="20385"/>
                </a:cubicBezTo>
                <a:cubicBezTo>
                  <a:pt x="20533" y="20385"/>
                  <a:pt x="20533" y="20385"/>
                  <a:pt x="20533" y="20385"/>
                </a:cubicBezTo>
                <a:cubicBezTo>
                  <a:pt x="21122" y="20385"/>
                  <a:pt x="21600" y="19892"/>
                  <a:pt x="21600" y="19284"/>
                </a:cubicBezTo>
                <a:cubicBezTo>
                  <a:pt x="21600" y="3872"/>
                  <a:pt x="21600" y="3872"/>
                  <a:pt x="21600" y="3872"/>
                </a:cubicBezTo>
                <a:cubicBezTo>
                  <a:pt x="21600" y="3265"/>
                  <a:pt x="21122" y="2809"/>
                  <a:pt x="20533" y="2809"/>
                </a:cubicBezTo>
                <a:close/>
                <a:moveTo>
                  <a:pt x="19245" y="531"/>
                </a:moveTo>
                <a:cubicBezTo>
                  <a:pt x="19245" y="16665"/>
                  <a:pt x="19245" y="16665"/>
                  <a:pt x="19245" y="16665"/>
                </a:cubicBezTo>
                <a:cubicBezTo>
                  <a:pt x="18987" y="16665"/>
                  <a:pt x="18987" y="16665"/>
                  <a:pt x="18987" y="16665"/>
                </a:cubicBezTo>
                <a:cubicBezTo>
                  <a:pt x="17074" y="16665"/>
                  <a:pt x="13615" y="16665"/>
                  <a:pt x="11039" y="18183"/>
                </a:cubicBezTo>
                <a:cubicBezTo>
                  <a:pt x="11039" y="3151"/>
                  <a:pt x="11039" y="3151"/>
                  <a:pt x="11039" y="3151"/>
                </a:cubicBezTo>
                <a:cubicBezTo>
                  <a:pt x="13505" y="531"/>
                  <a:pt x="17037" y="531"/>
                  <a:pt x="18987" y="531"/>
                </a:cubicBezTo>
                <a:lnTo>
                  <a:pt x="19245" y="531"/>
                </a:lnTo>
                <a:close/>
                <a:moveTo>
                  <a:pt x="2318" y="531"/>
                </a:moveTo>
                <a:cubicBezTo>
                  <a:pt x="2613" y="531"/>
                  <a:pt x="2613" y="531"/>
                  <a:pt x="2613" y="531"/>
                </a:cubicBezTo>
                <a:cubicBezTo>
                  <a:pt x="4526" y="531"/>
                  <a:pt x="8059" y="531"/>
                  <a:pt x="10524" y="3151"/>
                </a:cubicBezTo>
                <a:cubicBezTo>
                  <a:pt x="10524" y="18183"/>
                  <a:pt x="10524" y="18183"/>
                  <a:pt x="10524" y="18183"/>
                </a:cubicBezTo>
                <a:cubicBezTo>
                  <a:pt x="7948" y="16665"/>
                  <a:pt x="4489" y="16665"/>
                  <a:pt x="2613" y="16665"/>
                </a:cubicBezTo>
                <a:cubicBezTo>
                  <a:pt x="2318" y="16665"/>
                  <a:pt x="2318" y="16665"/>
                  <a:pt x="2318" y="16665"/>
                </a:cubicBezTo>
                <a:lnTo>
                  <a:pt x="2318" y="531"/>
                </a:lnTo>
                <a:close/>
                <a:moveTo>
                  <a:pt x="21085" y="19284"/>
                </a:moveTo>
                <a:cubicBezTo>
                  <a:pt x="21085" y="19588"/>
                  <a:pt x="20827" y="19854"/>
                  <a:pt x="20533" y="19854"/>
                </a:cubicBezTo>
                <a:cubicBezTo>
                  <a:pt x="12989" y="19854"/>
                  <a:pt x="12989" y="19854"/>
                  <a:pt x="12989" y="19854"/>
                </a:cubicBezTo>
                <a:cubicBezTo>
                  <a:pt x="12879" y="19854"/>
                  <a:pt x="12805" y="19892"/>
                  <a:pt x="12732" y="19968"/>
                </a:cubicBezTo>
                <a:cubicBezTo>
                  <a:pt x="12401" y="20651"/>
                  <a:pt x="11628" y="21069"/>
                  <a:pt x="10782" y="21069"/>
                </a:cubicBezTo>
                <a:cubicBezTo>
                  <a:pt x="9935" y="21069"/>
                  <a:pt x="9163" y="20651"/>
                  <a:pt x="8831" y="19968"/>
                </a:cubicBezTo>
                <a:cubicBezTo>
                  <a:pt x="8795" y="19892"/>
                  <a:pt x="8684" y="19854"/>
                  <a:pt x="8611" y="19854"/>
                </a:cubicBezTo>
                <a:cubicBezTo>
                  <a:pt x="1030" y="19854"/>
                  <a:pt x="1030" y="19854"/>
                  <a:pt x="1030" y="19854"/>
                </a:cubicBezTo>
                <a:cubicBezTo>
                  <a:pt x="736" y="19854"/>
                  <a:pt x="515" y="19588"/>
                  <a:pt x="515" y="19284"/>
                </a:cubicBezTo>
                <a:cubicBezTo>
                  <a:pt x="515" y="3872"/>
                  <a:pt x="515" y="3872"/>
                  <a:pt x="515" y="3872"/>
                </a:cubicBezTo>
                <a:cubicBezTo>
                  <a:pt x="515" y="3568"/>
                  <a:pt x="736" y="3341"/>
                  <a:pt x="1030" y="3341"/>
                </a:cubicBezTo>
                <a:cubicBezTo>
                  <a:pt x="1803" y="3341"/>
                  <a:pt x="1803" y="3341"/>
                  <a:pt x="1803" y="3341"/>
                </a:cubicBezTo>
                <a:cubicBezTo>
                  <a:pt x="1803" y="16931"/>
                  <a:pt x="1803" y="16931"/>
                  <a:pt x="1803" y="16931"/>
                </a:cubicBezTo>
                <a:cubicBezTo>
                  <a:pt x="1803" y="17083"/>
                  <a:pt x="1913" y="17196"/>
                  <a:pt x="2061" y="17196"/>
                </a:cubicBezTo>
                <a:cubicBezTo>
                  <a:pt x="2613" y="17196"/>
                  <a:pt x="2613" y="17196"/>
                  <a:pt x="2613" y="17196"/>
                </a:cubicBezTo>
                <a:cubicBezTo>
                  <a:pt x="4526" y="17196"/>
                  <a:pt x="8169" y="17196"/>
                  <a:pt x="10634" y="18905"/>
                </a:cubicBezTo>
                <a:cubicBezTo>
                  <a:pt x="10634" y="18905"/>
                  <a:pt x="10634" y="18905"/>
                  <a:pt x="10634" y="18905"/>
                </a:cubicBezTo>
                <a:cubicBezTo>
                  <a:pt x="10671" y="18905"/>
                  <a:pt x="10671" y="18905"/>
                  <a:pt x="10671" y="18905"/>
                </a:cubicBezTo>
                <a:cubicBezTo>
                  <a:pt x="10671" y="18905"/>
                  <a:pt x="10671" y="18905"/>
                  <a:pt x="10708" y="18905"/>
                </a:cubicBezTo>
                <a:cubicBezTo>
                  <a:pt x="10708" y="18905"/>
                  <a:pt x="10708" y="18943"/>
                  <a:pt x="10708" y="18943"/>
                </a:cubicBezTo>
                <a:cubicBezTo>
                  <a:pt x="10745" y="18943"/>
                  <a:pt x="10745" y="18943"/>
                  <a:pt x="10782" y="18943"/>
                </a:cubicBezTo>
                <a:cubicBezTo>
                  <a:pt x="10818" y="18943"/>
                  <a:pt x="10818" y="18943"/>
                  <a:pt x="10855" y="18943"/>
                </a:cubicBezTo>
                <a:cubicBezTo>
                  <a:pt x="10855" y="18943"/>
                  <a:pt x="10855" y="18905"/>
                  <a:pt x="10892" y="18905"/>
                </a:cubicBezTo>
                <a:cubicBezTo>
                  <a:pt x="10892" y="18905"/>
                  <a:pt x="10892" y="18905"/>
                  <a:pt x="10892" y="18905"/>
                </a:cubicBezTo>
                <a:cubicBezTo>
                  <a:pt x="10929" y="18905"/>
                  <a:pt x="10929" y="18905"/>
                  <a:pt x="10929" y="18905"/>
                </a:cubicBezTo>
                <a:cubicBezTo>
                  <a:pt x="10929" y="18905"/>
                  <a:pt x="10929" y="18905"/>
                  <a:pt x="10929" y="18905"/>
                </a:cubicBezTo>
                <a:cubicBezTo>
                  <a:pt x="13394" y="17196"/>
                  <a:pt x="17037" y="17196"/>
                  <a:pt x="18987" y="17196"/>
                </a:cubicBezTo>
                <a:cubicBezTo>
                  <a:pt x="19503" y="17196"/>
                  <a:pt x="19503" y="17196"/>
                  <a:pt x="19503" y="17196"/>
                </a:cubicBezTo>
                <a:cubicBezTo>
                  <a:pt x="19650" y="17196"/>
                  <a:pt x="19760" y="17083"/>
                  <a:pt x="19760" y="16931"/>
                </a:cubicBezTo>
                <a:cubicBezTo>
                  <a:pt x="19760" y="3341"/>
                  <a:pt x="19760" y="3341"/>
                  <a:pt x="19760" y="3341"/>
                </a:cubicBezTo>
                <a:cubicBezTo>
                  <a:pt x="20533" y="3341"/>
                  <a:pt x="20533" y="3341"/>
                  <a:pt x="20533" y="3341"/>
                </a:cubicBezTo>
                <a:cubicBezTo>
                  <a:pt x="20827" y="3341"/>
                  <a:pt x="21085" y="3568"/>
                  <a:pt x="21085" y="3872"/>
                </a:cubicBezTo>
                <a:lnTo>
                  <a:pt x="21085" y="19284"/>
                </a:lnTo>
                <a:close/>
              </a:path>
            </a:pathLst>
          </a:custGeom>
          <a:solidFill>
            <a:srgbClr val="558ED5"/>
          </a:solidFill>
          <a:ln w="9525" cap="flat">
            <a:solidFill>
              <a:srgbClr val="558ED5"/>
            </a:solidFill>
            <a:prstDash val="solid"/>
            <a:round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sp>
        <p:nvSpPr>
          <p:cNvPr id="32" name="Свиток: вертикальный 31">
            <a:extLst>
              <a:ext uri="{FF2B5EF4-FFF2-40B4-BE49-F238E27FC236}">
                <a16:creationId xmlns:a16="http://schemas.microsoft.com/office/drawing/2014/main" id="{6FE5B28F-485B-47A7-B610-F156F870EBF3}"/>
              </a:ext>
            </a:extLst>
          </p:cNvPr>
          <p:cNvSpPr/>
          <p:nvPr/>
        </p:nvSpPr>
        <p:spPr>
          <a:xfrm>
            <a:off x="8698120" y="3279714"/>
            <a:ext cx="468000" cy="451485"/>
          </a:xfrm>
          <a:prstGeom prst="verticalScroll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0" rIns="45719" bIns="0" numCol="1" spcCol="38100" rtlCol="0" anchor="ctr">
            <a:spAutoFit/>
          </a:bodyPr>
          <a:lstStyle/>
          <a:p>
            <a:endParaRPr lang="ru-RU" sz="1200" spc="54" dirty="0">
              <a:solidFill>
                <a:srgbClr val="0078A8"/>
              </a:solidFill>
              <a:latin typeface="DIN Alternate Bold"/>
            </a:endParaRPr>
          </a:p>
          <a:p>
            <a:endParaRPr lang="ru-RU" sz="1200" spc="54" dirty="0">
              <a:solidFill>
                <a:srgbClr val="0078A8"/>
              </a:solidFill>
              <a:latin typeface="DIN Alternate 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78B07D-629C-425D-BA89-9C18671C3A00}"/>
              </a:ext>
            </a:extLst>
          </p:cNvPr>
          <p:cNvSpPr txBox="1"/>
          <p:nvPr/>
        </p:nvSpPr>
        <p:spPr>
          <a:xfrm>
            <a:off x="7818558" y="3693291"/>
            <a:ext cx="2227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PFDinTextCompPro-Regular"/>
              </a:rPr>
              <a:t>Отчет об операциях</a:t>
            </a:r>
            <a:endParaRPr lang="ru-RU" sz="1600" dirty="0">
              <a:latin typeface="PFDinTextCompPro-Regular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3AE92D-41B0-4E97-9A16-8FC72DBC3578}"/>
              </a:ext>
            </a:extLst>
          </p:cNvPr>
          <p:cNvSpPr txBox="1"/>
          <p:nvPr/>
        </p:nvSpPr>
        <p:spPr>
          <a:xfrm>
            <a:off x="2915458" y="3693291"/>
            <a:ext cx="147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PFDinTextCompPro-Regular"/>
              </a:rPr>
              <a:t>Книга продаж</a:t>
            </a:r>
            <a:endParaRPr lang="ru-RU" sz="1600" dirty="0">
              <a:latin typeface="PFDinTextComp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3993421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Заголовок 1"/>
          <p:cNvSpPr txBox="1">
            <a:spLocks noGrp="1"/>
          </p:cNvSpPr>
          <p:nvPr>
            <p:ph type="title"/>
          </p:nvPr>
        </p:nvSpPr>
        <p:spPr>
          <a:xfrm>
            <a:off x="961553" y="713418"/>
            <a:ext cx="11853220" cy="7743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0" cap="all">
                <a:solidFill>
                  <a:srgbClr val="002060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pPr algn="l"/>
            <a:r>
              <a:rPr lang="ru-RU" dirty="0"/>
              <a:t>Не указание реквизитов прослеживаемости в счетах-фактурах</a:t>
            </a:r>
            <a:endParaRPr dirty="0"/>
          </a:p>
        </p:txBody>
      </p:sp>
      <p:sp>
        <p:nvSpPr>
          <p:cNvPr id="211" name="Номер слайда 2"/>
          <p:cNvSpPr txBox="1">
            <a:spLocks noGrp="1"/>
          </p:cNvSpPr>
          <p:nvPr>
            <p:ph type="sldNum" sz="quarter" idx="2"/>
          </p:nvPr>
        </p:nvSpPr>
        <p:spPr>
          <a:xfrm>
            <a:off x="11387342" y="6171288"/>
            <a:ext cx="250423" cy="37369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24" name="Стрелка вправо 9">
            <a:extLst>
              <a:ext uri="{FF2B5EF4-FFF2-40B4-BE49-F238E27FC236}">
                <a16:creationId xmlns:a16="http://schemas.microsoft.com/office/drawing/2014/main" id="{5E9991C5-76BE-48DA-8BD7-B5DFA46C3A8E}"/>
              </a:ext>
            </a:extLst>
          </p:cNvPr>
          <p:cNvSpPr/>
          <p:nvPr/>
        </p:nvSpPr>
        <p:spPr>
          <a:xfrm>
            <a:off x="6832276" y="2473753"/>
            <a:ext cx="840901" cy="484632"/>
          </a:xfrm>
          <a:prstGeom prst="rightArrow">
            <a:avLst/>
          </a:prstGeom>
          <a:solidFill>
            <a:srgbClr val="0070C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EAC25-3D07-4435-9487-B5C833C3A6F4}"/>
              </a:ext>
            </a:extLst>
          </p:cNvPr>
          <p:cNvSpPr txBox="1"/>
          <p:nvPr/>
        </p:nvSpPr>
        <p:spPr>
          <a:xfrm>
            <a:off x="961553" y="1561907"/>
            <a:ext cx="54702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PFDinTextCompPro-Regular"/>
              </a:rPr>
              <a:t>1 тыс. участников оборота товаров</a:t>
            </a:r>
            <a:r>
              <a:rPr lang="ru-RU" sz="1600" dirty="0">
                <a:latin typeface="PFDinTextCompPro-Regular"/>
              </a:rPr>
              <a:t> в счетах-фактурах, сформированных при реализации товаров, подлежащих прослеживаемости, и, как следствие, в книгах продаж и книгах покупок не указали сведения о: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PFDinTextCompPro-Regular"/>
              </a:rPr>
              <a:t> количественной единице измерения товара, используемой в целях осуществления прослеживаемости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latin typeface="PFDinTextCompPro-Regular"/>
              </a:rPr>
              <a:t>количестве товара, подлежащего прослеживаемости, в количественной единице измерения товара, используемой в целях осуществления прослеживаемости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88A907-65DB-42BC-9002-A87EBBC6AB0E}"/>
              </a:ext>
            </a:extLst>
          </p:cNvPr>
          <p:cNvSpPr txBox="1"/>
          <p:nvPr/>
        </p:nvSpPr>
        <p:spPr>
          <a:xfrm>
            <a:off x="8322111" y="1808128"/>
            <a:ext cx="27436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PFDinTextCompPro-Regular"/>
              </a:rPr>
              <a:t>Правильно:</a:t>
            </a:r>
            <a:r>
              <a:rPr lang="ru-RU" sz="1600" dirty="0">
                <a:latin typeface="PFDinTextCompPro-Regular"/>
              </a:rPr>
              <a:t> при реализации прослеживаемого товара заполняются графы 11, 12, 12а, 13 счета-фактуры, в которых указываются сведения о реквизитах прослеживаемости.</a:t>
            </a:r>
          </a:p>
        </p:txBody>
      </p:sp>
      <p:graphicFrame>
        <p:nvGraphicFramePr>
          <p:cNvPr id="10" name="Таблица 7">
            <a:extLst>
              <a:ext uri="{FF2B5EF4-FFF2-40B4-BE49-F238E27FC236}">
                <a16:creationId xmlns:a16="http://schemas.microsoft.com/office/drawing/2014/main" id="{3F6A3AA7-35D6-4B04-98B7-ADF3C037E0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0764794"/>
              </p:ext>
            </p:extLst>
          </p:nvPr>
        </p:nvGraphicFramePr>
        <p:xfrm>
          <a:off x="2962553" y="4082037"/>
          <a:ext cx="6266893" cy="2407663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335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255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33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37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516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30575">
                <a:tc rowSpan="2"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300"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r>
                        <a:rPr sz="1200" dirty="0"/>
                        <a:t>N п/п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rowSpan="6"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300" b="1">
                          <a:latin typeface="Trebuchet MS"/>
                          <a:ea typeface="Trebuchet MS"/>
                          <a:cs typeface="Trebuchet MS"/>
                          <a:sym typeface="Trebuchet MS"/>
                        </a:defRPr>
                      </a:pPr>
                      <a:r>
                        <a:rPr sz="1200" dirty="0"/>
                        <a:t>. . .</a:t>
                      </a:r>
                      <a:r>
                        <a:rPr sz="1200" b="0" dirty="0"/>
                        <a:t> </a:t>
                      </a: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Регистрационный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номер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декларации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на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товары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или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регистрационный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номер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партии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товара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,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…</a:t>
                      </a:r>
                      <a:endParaRPr sz="1200" b="1" dirty="0">
                        <a:solidFill>
                          <a:schemeClr val="tx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gridSpan="2"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Количественная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единица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измерения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товара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,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…</a:t>
                      </a:r>
                      <a:endParaRPr sz="1200" b="1" dirty="0">
                        <a:solidFill>
                          <a:schemeClr val="tx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Количество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товара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,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подлежащего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прослеживаемости, в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количественной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единице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измерения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товара</a:t>
                      </a:r>
                      <a:endParaRPr sz="1200" b="1" dirty="0">
                        <a:solidFill>
                          <a:schemeClr val="tx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4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b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код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условное </a:t>
                      </a:r>
                      <a:r>
                        <a:rPr sz="1200" b="1" dirty="0" err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обозначение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 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883"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11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b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12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b="1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12а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13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883">
                <a:tc rowSpan="2"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1.</a:t>
                      </a:r>
                    </a:p>
                  </a:txBody>
                  <a:tcPr marL="9525" marR="9525" marT="9525" marB="9525" anchor="ctr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lang="ru-RU"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…/004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796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шт</a:t>
                      </a: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.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lang="ru-RU"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…/006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796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шт</a:t>
                      </a: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.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883"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2.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lang="ru-RU"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…/</a:t>
                      </a:r>
                      <a:r>
                        <a:rPr lang="en-US"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00</a:t>
                      </a:r>
                      <a:r>
                        <a:rPr lang="ru-RU"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8</a:t>
                      </a:r>
                      <a:endParaRPr sz="1200" dirty="0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796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dirty="0" err="1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шт</a:t>
                      </a: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.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/>
                    <a:lstStyle/>
                    <a:p>
                      <a:pPr defTabSz="914215">
                        <a:lnSpc>
                          <a:spcPct val="100000"/>
                        </a:lnSpc>
                        <a:defRPr sz="1800"/>
                      </a:pPr>
                      <a:r>
                        <a:rPr sz="1200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3</a:t>
                      </a:r>
                    </a:p>
                  </a:txBody>
                  <a:tcPr marL="9525" marR="9525" marT="9525" marB="9525" anchor="b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52503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Заголовок 1"/>
          <p:cNvSpPr txBox="1">
            <a:spLocks noGrp="1"/>
          </p:cNvSpPr>
          <p:nvPr>
            <p:ph type="title"/>
          </p:nvPr>
        </p:nvSpPr>
        <p:spPr>
          <a:xfrm>
            <a:off x="961553" y="713418"/>
            <a:ext cx="11853220" cy="77431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2800" b="0" cap="all">
                <a:solidFill>
                  <a:srgbClr val="002060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pPr algn="l"/>
            <a:r>
              <a:rPr lang="ru-RU" dirty="0"/>
              <a:t>Необоснованное включение сведений об операциях с товарами, подлежащими прослеживаемости, в отчете об операциях</a:t>
            </a:r>
            <a:endParaRPr dirty="0"/>
          </a:p>
        </p:txBody>
      </p:sp>
      <p:sp>
        <p:nvSpPr>
          <p:cNvPr id="211" name="Номер слайда 2"/>
          <p:cNvSpPr txBox="1">
            <a:spLocks noGrp="1"/>
          </p:cNvSpPr>
          <p:nvPr>
            <p:ph type="sldNum" sz="quarter" idx="2"/>
          </p:nvPr>
        </p:nvSpPr>
        <p:spPr>
          <a:xfrm>
            <a:off x="11387342" y="6171288"/>
            <a:ext cx="250423" cy="37369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24" name="Стрелка вправо 9">
            <a:extLst>
              <a:ext uri="{FF2B5EF4-FFF2-40B4-BE49-F238E27FC236}">
                <a16:creationId xmlns:a16="http://schemas.microsoft.com/office/drawing/2014/main" id="{5E9991C5-76BE-48DA-8BD7-B5DFA46C3A8E}"/>
              </a:ext>
            </a:extLst>
          </p:cNvPr>
          <p:cNvSpPr/>
          <p:nvPr/>
        </p:nvSpPr>
        <p:spPr>
          <a:xfrm>
            <a:off x="5255099" y="3789605"/>
            <a:ext cx="840901" cy="484632"/>
          </a:xfrm>
          <a:prstGeom prst="rightArrow">
            <a:avLst/>
          </a:prstGeom>
          <a:solidFill>
            <a:srgbClr val="0070C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FBE814-448D-46A7-8DB1-7B9C81DACAB5}"/>
              </a:ext>
            </a:extLst>
          </p:cNvPr>
          <p:cNvSpPr txBox="1"/>
          <p:nvPr/>
        </p:nvSpPr>
        <p:spPr>
          <a:xfrm>
            <a:off x="838199" y="3000870"/>
            <a:ext cx="38862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PFDinTextCompPro-Regular"/>
              </a:rPr>
              <a:t>0,3 тыс. участников оборота товаров</a:t>
            </a:r>
            <a:r>
              <a:rPr lang="ru-RU" sz="1600" dirty="0">
                <a:latin typeface="PFDinTextCompPro-Regular"/>
              </a:rPr>
              <a:t>, являющихся налогоплательщиками налога на добавленную стоимость, необоснованно включили в отчет об операциях сведения об операциях с товаром, подлежащим прослеживаемости, которые подлежат отражению в декларации по НДС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33218E-7E7E-4883-9ED1-B4484BD9E070}"/>
              </a:ext>
            </a:extLst>
          </p:cNvPr>
          <p:cNvSpPr txBox="1"/>
          <p:nvPr/>
        </p:nvSpPr>
        <p:spPr>
          <a:xfrm>
            <a:off x="6317371" y="2631537"/>
            <a:ext cx="46990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PFDinTextCompPro-Regular"/>
              </a:rPr>
              <a:t>Правильно:</a:t>
            </a:r>
            <a:r>
              <a:rPr lang="ru-RU" sz="1600" dirty="0">
                <a:latin typeface="PFDinTextCompPro-Regular"/>
              </a:rPr>
              <a:t> Плательщики НДС отражают сведения об операциях с прослеживаемыми товарами в декларации по НДС, кроме операций по утилизации, захоронению, передачи в переработку, а также иных операций по реализации (передаче), приобретению (получению) товаров, подлежащих прослеживаемости, сведения о которых не подлежат отражению в книге покупок и книге продаж декларации по НДС. Для таких операций представляется отчет.</a:t>
            </a:r>
          </a:p>
        </p:txBody>
      </p:sp>
    </p:spTree>
    <p:extLst>
      <p:ext uri="{BB962C8B-B14F-4D97-AF65-F5344CB8AC3E}">
        <p14:creationId xmlns:p14="http://schemas.microsoft.com/office/powerpoint/2010/main" val="108964493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Заголовок 1"/>
          <p:cNvSpPr txBox="1">
            <a:spLocks noGrp="1"/>
          </p:cNvSpPr>
          <p:nvPr>
            <p:ph type="title"/>
          </p:nvPr>
        </p:nvSpPr>
        <p:spPr>
          <a:xfrm>
            <a:off x="961553" y="713418"/>
            <a:ext cx="11853220" cy="77431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2800" b="0" cap="all">
                <a:solidFill>
                  <a:srgbClr val="002060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pPr algn="l"/>
            <a:r>
              <a:rPr lang="ru-RU" dirty="0"/>
              <a:t>Формирование при возврате товара вместо корректировочного </a:t>
            </a:r>
            <a:br>
              <a:rPr lang="ru-RU" dirty="0"/>
            </a:br>
            <a:r>
              <a:rPr lang="ru-RU" dirty="0"/>
              <a:t>счета-фактуры первичного в отсутствии нового договора поставки</a:t>
            </a:r>
            <a:endParaRPr dirty="0"/>
          </a:p>
        </p:txBody>
      </p:sp>
      <p:sp>
        <p:nvSpPr>
          <p:cNvPr id="211" name="Номер слайда 2"/>
          <p:cNvSpPr txBox="1">
            <a:spLocks noGrp="1"/>
          </p:cNvSpPr>
          <p:nvPr>
            <p:ph type="sldNum" sz="quarter" idx="2"/>
          </p:nvPr>
        </p:nvSpPr>
        <p:spPr>
          <a:xfrm>
            <a:off x="11387342" y="6171288"/>
            <a:ext cx="250423" cy="37369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24" name="Стрелка вправо 9">
            <a:extLst>
              <a:ext uri="{FF2B5EF4-FFF2-40B4-BE49-F238E27FC236}">
                <a16:creationId xmlns:a16="http://schemas.microsoft.com/office/drawing/2014/main" id="{5E9991C5-76BE-48DA-8BD7-B5DFA46C3A8E}"/>
              </a:ext>
            </a:extLst>
          </p:cNvPr>
          <p:cNvSpPr/>
          <p:nvPr/>
        </p:nvSpPr>
        <p:spPr>
          <a:xfrm>
            <a:off x="5869278" y="2725555"/>
            <a:ext cx="840901" cy="484632"/>
          </a:xfrm>
          <a:prstGeom prst="rightArrow">
            <a:avLst/>
          </a:prstGeom>
          <a:solidFill>
            <a:srgbClr val="0070C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785599-7B77-41A5-B9BF-615DFBECB5B5}"/>
              </a:ext>
            </a:extLst>
          </p:cNvPr>
          <p:cNvSpPr txBox="1"/>
          <p:nvPr/>
        </p:nvSpPr>
        <p:spPr>
          <a:xfrm>
            <a:off x="961552" y="2059931"/>
            <a:ext cx="43422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PFDinTextCompPro-Regular"/>
              </a:rPr>
              <a:t>Выявлены случаи, когда участником оборота товаров, являющимся налогоплательщиком налога на добавленную стоимость, при возврате товаров, подлежащих прослеживаемости, сформированы </a:t>
            </a:r>
            <a:r>
              <a:rPr lang="ru-RU" sz="1600" b="1" dirty="0">
                <a:latin typeface="PFDinTextCompPro-Regular"/>
              </a:rPr>
              <a:t>счета-фактуры на отгрузку в отсутствие нового договора поставки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A52D25-D3E8-4FC4-920C-B32E9803882F}"/>
              </a:ext>
            </a:extLst>
          </p:cNvPr>
          <p:cNvSpPr txBox="1"/>
          <p:nvPr/>
        </p:nvSpPr>
        <p:spPr>
          <a:xfrm>
            <a:off x="7275621" y="2306152"/>
            <a:ext cx="3619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PFDinTextCompPro-Regular"/>
              </a:rPr>
              <a:t>Правильно: </a:t>
            </a:r>
            <a:r>
              <a:rPr lang="ru-RU" sz="1600" dirty="0">
                <a:latin typeface="PFDinTextCompPro-Regular"/>
              </a:rPr>
              <a:t>При изменении стоимости или стоимости и количества товаров, подлежащих прослеживаемости выставляется </a:t>
            </a:r>
            <a:r>
              <a:rPr lang="ru-RU" sz="1600" b="1" dirty="0">
                <a:latin typeface="PFDinTextCompPro-Regular"/>
              </a:rPr>
              <a:t>корректировочный счет-фактура.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5E5252-FDAA-4CA5-8322-AA8EECDBED56}"/>
              </a:ext>
            </a:extLst>
          </p:cNvPr>
          <p:cNvSpPr txBox="1"/>
          <p:nvPr/>
        </p:nvSpPr>
        <p:spPr>
          <a:xfrm>
            <a:off x="2126103" y="4303445"/>
            <a:ext cx="19608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latin typeface="PFDinTextCompPro-Regular"/>
              </a:rPr>
              <a:t>Регулируется: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3400AA-EB83-476D-8FF9-06182EBF89A4}"/>
              </a:ext>
            </a:extLst>
          </p:cNvPr>
          <p:cNvSpPr txBox="1"/>
          <p:nvPr/>
        </p:nvSpPr>
        <p:spPr>
          <a:xfrm>
            <a:off x="961552" y="4814531"/>
            <a:ext cx="43422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Постановлением Правительства Российской Федерации от 26.12.2011 № 1137 «О формах и правилах заполнения (ведения) документов, применяемых при расчетах по налогу на добавленную стоимость»</a:t>
            </a:r>
            <a:endParaRPr lang="ru-RU" sz="1600" b="1" dirty="0">
              <a:latin typeface="PFDinTextCompPro-Regula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BCD579-6093-4B54-AF73-A4A18E7067AD}"/>
              </a:ext>
            </a:extLst>
          </p:cNvPr>
          <p:cNvSpPr txBox="1"/>
          <p:nvPr/>
        </p:nvSpPr>
        <p:spPr>
          <a:xfrm>
            <a:off x="7275621" y="4814532"/>
            <a:ext cx="3619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Письмо Минфина России от 10.04.2019 № 03-07-09/25208 «О выставлении счетов-фактур при возврате покупателем ранее приобретенных товаров продавцу»</a:t>
            </a:r>
            <a:endParaRPr lang="ru-RU" sz="1600" b="1" dirty="0">
              <a:latin typeface="PFDinTextCompPro-Regular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C278C7-3968-4FF1-A84F-74D2D06473EC}"/>
              </a:ext>
            </a:extLst>
          </p:cNvPr>
          <p:cNvSpPr txBox="1"/>
          <p:nvPr/>
        </p:nvSpPr>
        <p:spPr>
          <a:xfrm>
            <a:off x="8105033" y="4303446"/>
            <a:ext cx="19608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latin typeface="PFDinTextCompPro-Regular"/>
              </a:rPr>
              <a:t>Справочно:</a:t>
            </a:r>
          </a:p>
        </p:txBody>
      </p:sp>
    </p:spTree>
    <p:extLst>
      <p:ext uri="{BB962C8B-B14F-4D97-AF65-F5344CB8AC3E}">
        <p14:creationId xmlns:p14="http://schemas.microsoft.com/office/powerpoint/2010/main" val="251798359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Сгруппировать"/>
          <p:cNvGrpSpPr/>
          <p:nvPr/>
        </p:nvGrpSpPr>
        <p:grpSpPr>
          <a:xfrm>
            <a:off x="5231903" y="563045"/>
            <a:ext cx="1872209" cy="1947754"/>
            <a:chOff x="0" y="0"/>
            <a:chExt cx="1872208" cy="1947752"/>
          </a:xfrm>
        </p:grpSpPr>
        <p:sp>
          <p:nvSpPr>
            <p:cNvPr id="119" name="Овал 5"/>
            <p:cNvSpPr/>
            <p:nvPr/>
          </p:nvSpPr>
          <p:spPr>
            <a:xfrm>
              <a:off x="72008" y="144016"/>
              <a:ext cx="1728193" cy="1584176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20" name="Изображение 10" descr="Изображение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872209" cy="19477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22" name="Заголовок 1"/>
          <p:cNvSpPr txBox="1">
            <a:spLocks noGrp="1"/>
          </p:cNvSpPr>
          <p:nvPr>
            <p:ph type="ctrTitle"/>
          </p:nvPr>
        </p:nvSpPr>
        <p:spPr>
          <a:xfrm>
            <a:off x="2200474" y="3989486"/>
            <a:ext cx="7935068" cy="682741"/>
          </a:xfrm>
          <a:prstGeom prst="rect">
            <a:avLst/>
          </a:prstGeom>
        </p:spPr>
        <p:txBody>
          <a:bodyPr lIns="47323" tIns="47323" rIns="47323" bIns="47323" anchor="t">
            <a:normAutofit fontScale="90000"/>
          </a:bodyPr>
          <a:lstStyle>
            <a:lvl1pPr algn="ctr" defTabSz="945136">
              <a:lnSpc>
                <a:spcPct val="100000"/>
              </a:lnSpc>
              <a:defRPr sz="4000" b="0">
                <a:latin typeface="PFDinTextCompPro-Regular"/>
                <a:ea typeface="PFDinTextCompPro-Regular"/>
                <a:cs typeface="PFDinTextCompPro-Regular"/>
                <a:sym typeface="PFDinTextCompPro-Regular"/>
              </a:defRPr>
            </a:lvl1pPr>
          </a:lstStyle>
          <a:p>
            <a:r>
              <a:rPr lang="ru-RU" dirty="0"/>
              <a:t>Полезная информация,</a:t>
            </a:r>
            <a:br>
              <a:rPr lang="ru-RU" dirty="0"/>
            </a:br>
            <a:r>
              <a:rPr lang="ru-RU" dirty="0"/>
              <a:t>ответы на вопросы</a:t>
            </a:r>
            <a:endParaRPr dirty="0"/>
          </a:p>
        </p:txBody>
      </p:sp>
      <p:sp>
        <p:nvSpPr>
          <p:cNvPr id="123" name="TextBox 3"/>
          <p:cNvSpPr txBox="1"/>
          <p:nvPr/>
        </p:nvSpPr>
        <p:spPr>
          <a:xfrm>
            <a:off x="821308" y="6369754"/>
            <a:ext cx="10693400" cy="302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2153" tIns="52153" rIns="52153" bIns="52153" anchor="ctr">
            <a:spAutoFit/>
          </a:bodyPr>
          <a:lstStyle>
            <a:lvl1pPr algn="ctr" defTabSz="1041400">
              <a:lnSpc>
                <a:spcPct val="80000"/>
              </a:lnSpc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 err="1"/>
              <a:t>Москва</a:t>
            </a:r>
            <a:r>
              <a:rPr dirty="0"/>
              <a:t>, 202</a:t>
            </a:r>
            <a:r>
              <a:rPr lang="ru-RU" dirty="0"/>
              <a:t>2</a:t>
            </a:r>
            <a:endParaRPr dirty="0"/>
          </a:p>
        </p:txBody>
      </p:sp>
      <p:sp>
        <p:nvSpPr>
          <p:cNvPr id="124" name="TextBox 5"/>
          <p:cNvSpPr txBox="1"/>
          <p:nvPr/>
        </p:nvSpPr>
        <p:spPr>
          <a:xfrm>
            <a:off x="821307" y="2828346"/>
            <a:ext cx="10693401" cy="391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2144" tIns="52144" rIns="52144" bIns="52144" anchor="ctr">
            <a:spAutoFit/>
          </a:bodyPr>
          <a:lstStyle>
            <a:lvl1pPr algn="ctr" defTabSz="1041400">
              <a:defRPr sz="2200">
                <a:solidFill>
                  <a:srgbClr val="FFFFFF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r>
              <a:t>МИ ФНС РОССИИ ПО КРУПНЕЙШИМ НАЛОГОПЛАТЕЛЬЩИКАМ № 7</a:t>
            </a:r>
          </a:p>
        </p:txBody>
      </p:sp>
      <p:pic>
        <p:nvPicPr>
          <p:cNvPr id="125" name="Снимок экрана 2021-05-12 в 14.00.36.png" descr="Снимок экрана 2021-05-12 в 14.00.36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127258" y="-45649"/>
            <a:ext cx="72281" cy="696694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6590435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Заголовок 1"/>
          <p:cNvSpPr txBox="1">
            <a:spLocks noGrp="1"/>
          </p:cNvSpPr>
          <p:nvPr>
            <p:ph type="title"/>
          </p:nvPr>
        </p:nvSpPr>
        <p:spPr>
          <a:xfrm>
            <a:off x="731404" y="701721"/>
            <a:ext cx="10729192" cy="774313"/>
          </a:xfrm>
          <a:prstGeom prst="rect">
            <a:avLst/>
          </a:prstGeom>
        </p:spPr>
        <p:txBody>
          <a:bodyPr/>
          <a:lstStyle>
            <a:lvl1pPr algn="ctr">
              <a:defRPr sz="2800" b="0" cap="all">
                <a:solidFill>
                  <a:srgbClr val="002060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pPr algn="l"/>
            <a:r>
              <a:rPr lang="ru-RU" dirty="0"/>
              <a:t>    А что мы вообще прослеживаем?</a:t>
            </a:r>
            <a:endParaRPr dirty="0"/>
          </a:p>
        </p:txBody>
      </p:sp>
      <p:sp>
        <p:nvSpPr>
          <p:cNvPr id="211" name="Номер слайда 2"/>
          <p:cNvSpPr txBox="1">
            <a:spLocks noGrp="1"/>
          </p:cNvSpPr>
          <p:nvPr>
            <p:ph type="sldNum" sz="quarter" idx="2"/>
          </p:nvPr>
        </p:nvSpPr>
        <p:spPr>
          <a:xfrm>
            <a:off x="11387342" y="6171288"/>
            <a:ext cx="250423" cy="3736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graphicFrame>
        <p:nvGraphicFramePr>
          <p:cNvPr id="44" name="Таблица 43">
            <a:extLst>
              <a:ext uri="{FF2B5EF4-FFF2-40B4-BE49-F238E27FC236}">
                <a16:creationId xmlns:a16="http://schemas.microsoft.com/office/drawing/2014/main" id="{9901155C-E63B-4C6B-999D-D093CD2DB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093647"/>
              </p:ext>
            </p:extLst>
          </p:nvPr>
        </p:nvGraphicFramePr>
        <p:xfrm>
          <a:off x="1066964" y="1717427"/>
          <a:ext cx="9897448" cy="3440003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4701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0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5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2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Группа товаров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ТН ВЭД ЕАЭС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ОКПД 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61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Холодильное оборудование, насосы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8418 (кроме 8418 69 000,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8418 91 000 0, 8418 99)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27.51.11, 28.25.13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65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Машины стиральные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8450 (кроме 8450 90 000 0)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dirty="0">
                          <a:effectLst/>
                        </a:rPr>
                        <a:t>27.51.13.110    28.94.22.110</a:t>
                      </a:r>
                      <a:endParaRPr lang="ru-RU" sz="16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83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Мониторы и проекторы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8528 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26.20.17, 26.40.20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26.40.34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094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Транспортные средства промышленного назначения (погрузчики, тягачи, бульдозеры, экскаваторы)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8709 (кроме 8709 90 000 0)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8427 (кроме 8427 20 900 0)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8429 (кроме 8429 30 000 0)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28.22.15, 28.92.21,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28.92.22, 28.92.24,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28.92.25, 28.92.26,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28.92.27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446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Коляски и сидения детские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8715 00 100 0, 9401 71 000 1,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9401 79 000 1, 9401 80 000 1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30.92.40.110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5" name="Straight Line buttom">
            <a:extLst>
              <a:ext uri="{FF2B5EF4-FFF2-40B4-BE49-F238E27FC236}">
                <a16:creationId xmlns:a16="http://schemas.microsoft.com/office/drawing/2014/main" id="{03DDD686-6F50-4729-8CCD-F5D8154687F6}"/>
              </a:ext>
            </a:extLst>
          </p:cNvPr>
          <p:cNvSpPr/>
          <p:nvPr/>
        </p:nvSpPr>
        <p:spPr>
          <a:xfrm>
            <a:off x="1066964" y="2585643"/>
            <a:ext cx="9897448" cy="18288"/>
          </a:xfrm>
          <a:prstGeom prst="line">
            <a:avLst/>
          </a:prstGeom>
          <a:ln w="19050">
            <a:solidFill>
              <a:srgbClr val="808080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" name="Straight Line buttom">
            <a:extLst>
              <a:ext uri="{FF2B5EF4-FFF2-40B4-BE49-F238E27FC236}">
                <a16:creationId xmlns:a16="http://schemas.microsoft.com/office/drawing/2014/main" id="{1F394A0F-07BD-4D2B-8714-07942BCEC84E}"/>
              </a:ext>
            </a:extLst>
          </p:cNvPr>
          <p:cNvSpPr/>
          <p:nvPr/>
        </p:nvSpPr>
        <p:spPr>
          <a:xfrm flipV="1">
            <a:off x="1078992" y="3103803"/>
            <a:ext cx="9885420" cy="12192"/>
          </a:xfrm>
          <a:prstGeom prst="line">
            <a:avLst/>
          </a:prstGeom>
          <a:ln w="19050">
            <a:solidFill>
              <a:srgbClr val="808080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" name="Straight Line buttom">
            <a:extLst>
              <a:ext uri="{FF2B5EF4-FFF2-40B4-BE49-F238E27FC236}">
                <a16:creationId xmlns:a16="http://schemas.microsoft.com/office/drawing/2014/main" id="{2EA7655E-FE3E-4BDD-92E8-CF4BCEE5A1C3}"/>
              </a:ext>
            </a:extLst>
          </p:cNvPr>
          <p:cNvSpPr/>
          <p:nvPr/>
        </p:nvSpPr>
        <p:spPr>
          <a:xfrm>
            <a:off x="1060704" y="3600627"/>
            <a:ext cx="9903708" cy="3048"/>
          </a:xfrm>
          <a:prstGeom prst="line">
            <a:avLst/>
          </a:prstGeom>
          <a:ln w="19050">
            <a:solidFill>
              <a:srgbClr val="808080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9" name="Straight Line buttom">
            <a:extLst>
              <a:ext uri="{FF2B5EF4-FFF2-40B4-BE49-F238E27FC236}">
                <a16:creationId xmlns:a16="http://schemas.microsoft.com/office/drawing/2014/main" id="{8674FF7B-EEFB-4B3C-856B-CA531CF86816}"/>
              </a:ext>
            </a:extLst>
          </p:cNvPr>
          <p:cNvSpPr/>
          <p:nvPr/>
        </p:nvSpPr>
        <p:spPr>
          <a:xfrm flipV="1">
            <a:off x="1078992" y="5154987"/>
            <a:ext cx="9902788" cy="15240"/>
          </a:xfrm>
          <a:prstGeom prst="line">
            <a:avLst/>
          </a:prstGeom>
          <a:ln w="19050">
            <a:solidFill>
              <a:srgbClr val="808080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0" name="Straight Line buttom">
            <a:extLst>
              <a:ext uri="{FF2B5EF4-FFF2-40B4-BE49-F238E27FC236}">
                <a16:creationId xmlns:a16="http://schemas.microsoft.com/office/drawing/2014/main" id="{8008BD8F-E1AF-4ACF-96CA-709E2B77290E}"/>
              </a:ext>
            </a:extLst>
          </p:cNvPr>
          <p:cNvSpPr/>
          <p:nvPr/>
        </p:nvSpPr>
        <p:spPr>
          <a:xfrm flipH="1">
            <a:off x="5448228" y="1835990"/>
            <a:ext cx="0" cy="3318997"/>
          </a:xfrm>
          <a:prstGeom prst="line">
            <a:avLst/>
          </a:prstGeom>
          <a:ln w="19050">
            <a:solidFill>
              <a:srgbClr val="808080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1" name="Straight Line buttom">
            <a:extLst>
              <a:ext uri="{FF2B5EF4-FFF2-40B4-BE49-F238E27FC236}">
                <a16:creationId xmlns:a16="http://schemas.microsoft.com/office/drawing/2014/main" id="{6089BE57-E440-4330-92BC-B656EF05C2E1}"/>
              </a:ext>
            </a:extLst>
          </p:cNvPr>
          <p:cNvSpPr/>
          <p:nvPr/>
        </p:nvSpPr>
        <p:spPr>
          <a:xfrm flipH="1">
            <a:off x="8663365" y="1716963"/>
            <a:ext cx="32579" cy="3453264"/>
          </a:xfrm>
          <a:prstGeom prst="line">
            <a:avLst/>
          </a:prstGeom>
          <a:ln w="19050">
            <a:solidFill>
              <a:srgbClr val="808080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" name="Straight Line buttom">
            <a:extLst>
              <a:ext uri="{FF2B5EF4-FFF2-40B4-BE49-F238E27FC236}">
                <a16:creationId xmlns:a16="http://schemas.microsoft.com/office/drawing/2014/main" id="{4CD56636-2A6C-4822-9F11-4DC2163E6F67}"/>
              </a:ext>
            </a:extLst>
          </p:cNvPr>
          <p:cNvSpPr/>
          <p:nvPr/>
        </p:nvSpPr>
        <p:spPr>
          <a:xfrm>
            <a:off x="1093640" y="4551386"/>
            <a:ext cx="9897448" cy="18288"/>
          </a:xfrm>
          <a:prstGeom prst="line">
            <a:avLst/>
          </a:prstGeom>
          <a:ln w="19050">
            <a:solidFill>
              <a:srgbClr val="808080"/>
            </a:solidFill>
            <a:prstDash val="sysDot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BF18796-47DB-4AC6-8B33-2C935A65D40B}"/>
              </a:ext>
            </a:extLst>
          </p:cNvPr>
          <p:cNvSpPr/>
          <p:nvPr/>
        </p:nvSpPr>
        <p:spPr>
          <a:xfrm>
            <a:off x="1570891" y="5966842"/>
            <a:ext cx="2004647" cy="374568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Сушильные машины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98CCC64F-AF32-4BD9-9B56-F1C934A174CE}"/>
              </a:ext>
            </a:extLst>
          </p:cNvPr>
          <p:cNvSpPr/>
          <p:nvPr/>
        </p:nvSpPr>
        <p:spPr>
          <a:xfrm>
            <a:off x="1093640" y="5468494"/>
            <a:ext cx="2080167" cy="374568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Схемы интегральные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E05B04B5-32FC-49AB-BF64-70B1D3813738}"/>
              </a:ext>
            </a:extLst>
          </p:cNvPr>
          <p:cNvCxnSpPr>
            <a:cxnSpLocks/>
          </p:cNvCxnSpPr>
          <p:nvPr/>
        </p:nvCxnSpPr>
        <p:spPr>
          <a:xfrm>
            <a:off x="1430216" y="5262577"/>
            <a:ext cx="1743591" cy="1254552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2AF95FC-61B6-457A-BF1D-1B8F32075EBA}"/>
              </a:ext>
            </a:extLst>
          </p:cNvPr>
          <p:cNvCxnSpPr>
            <a:cxnSpLocks/>
          </p:cNvCxnSpPr>
          <p:nvPr/>
        </p:nvCxnSpPr>
        <p:spPr>
          <a:xfrm flipV="1">
            <a:off x="1430216" y="5294347"/>
            <a:ext cx="1923603" cy="1222782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Заголовок 1"/>
          <p:cNvSpPr txBox="1">
            <a:spLocks noGrp="1"/>
          </p:cNvSpPr>
          <p:nvPr>
            <p:ph type="title"/>
          </p:nvPr>
        </p:nvSpPr>
        <p:spPr>
          <a:xfrm>
            <a:off x="731403" y="701721"/>
            <a:ext cx="11090637" cy="7743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0" cap="all">
                <a:solidFill>
                  <a:srgbClr val="002060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pPr algn="l"/>
            <a:r>
              <a:rPr lang="ru-RU" dirty="0"/>
              <a:t>    как проверить какие товары подлежат прослеживаемости?</a:t>
            </a:r>
            <a:endParaRPr dirty="0"/>
          </a:p>
        </p:txBody>
      </p:sp>
      <p:sp>
        <p:nvSpPr>
          <p:cNvPr id="211" name="Номер слайда 2"/>
          <p:cNvSpPr txBox="1">
            <a:spLocks noGrp="1"/>
          </p:cNvSpPr>
          <p:nvPr>
            <p:ph type="sldNum" sz="quarter" idx="2"/>
          </p:nvPr>
        </p:nvSpPr>
        <p:spPr>
          <a:xfrm>
            <a:off x="11387342" y="6171288"/>
            <a:ext cx="250423" cy="3736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1CCE68B-97E1-4405-A9CF-A41C52ED36DF}"/>
              </a:ext>
            </a:extLst>
          </p:cNvPr>
          <p:cNvPicPr/>
          <p:nvPr/>
        </p:nvPicPr>
        <p:blipFill rotWithShape="1">
          <a:blip r:embed="rId2"/>
          <a:srcRect l="12886" t="14562" r="6757" b="13407"/>
          <a:stretch/>
        </p:blipFill>
        <p:spPr>
          <a:xfrm>
            <a:off x="2504294" y="1552669"/>
            <a:ext cx="8409785" cy="454198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60B902-5A23-4924-B8F8-8CA9624D8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94" y="1397992"/>
            <a:ext cx="1562100" cy="15621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FB7AA3A-36C1-4499-BB2F-80B1F4EC32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t="3121" r="23010" b="9705"/>
          <a:stretch/>
        </p:blipFill>
        <p:spPr>
          <a:xfrm>
            <a:off x="1413052" y="3656363"/>
            <a:ext cx="620383" cy="113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8951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Заголовок 1"/>
          <p:cNvSpPr txBox="1">
            <a:spLocks noGrp="1"/>
          </p:cNvSpPr>
          <p:nvPr>
            <p:ph type="title"/>
          </p:nvPr>
        </p:nvSpPr>
        <p:spPr>
          <a:xfrm>
            <a:off x="898050" y="695022"/>
            <a:ext cx="10729192" cy="774313"/>
          </a:xfrm>
          <a:prstGeom prst="rect">
            <a:avLst/>
          </a:prstGeom>
        </p:spPr>
        <p:txBody>
          <a:bodyPr/>
          <a:lstStyle>
            <a:lvl1pPr algn="ctr">
              <a:defRPr sz="2800" b="0" cap="all">
                <a:solidFill>
                  <a:srgbClr val="002060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lvl1pPr>
          </a:lstStyle>
          <a:p>
            <a:pPr algn="l"/>
            <a:r>
              <a:rPr lang="ru-RU" dirty="0"/>
              <a:t>Как проверить действительность рнпт</a:t>
            </a:r>
            <a:endParaRPr dirty="0"/>
          </a:p>
        </p:txBody>
      </p:sp>
      <p:sp>
        <p:nvSpPr>
          <p:cNvPr id="329" name="Номер слайда 2"/>
          <p:cNvSpPr txBox="1">
            <a:spLocks noGrp="1"/>
          </p:cNvSpPr>
          <p:nvPr>
            <p:ph type="sldNum" sz="quarter" idx="2"/>
          </p:nvPr>
        </p:nvSpPr>
        <p:spPr>
          <a:xfrm>
            <a:off x="11314193" y="6171288"/>
            <a:ext cx="396721" cy="37369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7857DD3-2FD3-4E2C-8724-E417CB355EFE}"/>
              </a:ext>
            </a:extLst>
          </p:cNvPr>
          <p:cNvPicPr/>
          <p:nvPr/>
        </p:nvPicPr>
        <p:blipFill rotWithShape="1">
          <a:blip r:embed="rId2"/>
          <a:srcRect l="9108" t="14061" r="10283" b="12494"/>
          <a:stretch/>
        </p:blipFill>
        <p:spPr>
          <a:xfrm>
            <a:off x="2338254" y="1543050"/>
            <a:ext cx="8617768" cy="480038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090A28-4A44-4A2F-AAA3-94C0CDBC9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54" y="1477161"/>
            <a:ext cx="1562100" cy="15621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DB2126A-FC44-4837-942B-8DEF9027CE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4" t="3121" r="23010" b="9705"/>
          <a:stretch/>
        </p:blipFill>
        <p:spPr>
          <a:xfrm>
            <a:off x="1247013" y="3561215"/>
            <a:ext cx="620383" cy="113013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5_Present_FNS2012_A4">
  <a:themeElements>
    <a:clrScheme name="5_Present_FNS2012_A4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5_Present_FNS2012_A4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5_Present_FNS2012_A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2153" tIns="52153" rIns="52153" bIns="52153" numCol="1" spcCol="38100" rtlCol="0" anchor="ctr">
        <a:norm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5_Present_FNS2012_A4">
  <a:themeElements>
    <a:clrScheme name="5_Present_FNS2012_A4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5_Present_FNS2012_A4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5_Present_FNS2012_A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2153" tIns="52153" rIns="52153" bIns="52153" numCol="1" spcCol="38100" rtlCol="0" anchor="ctr">
        <a:norm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3046</TotalTime>
  <Words>1274</Words>
  <Application>Microsoft Office PowerPoint</Application>
  <PresentationFormat>Широкоэкранный</PresentationFormat>
  <Paragraphs>236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Calibri</vt:lpstr>
      <vt:lpstr>DIN Alternate Bold</vt:lpstr>
      <vt:lpstr>PFDinTextCompPro-Regular</vt:lpstr>
      <vt:lpstr>PFDinTextCondPro-Medium</vt:lpstr>
      <vt:lpstr>Trebuchet MS</vt:lpstr>
      <vt:lpstr>5_Present_FNS2012_A4</vt:lpstr>
      <vt:lpstr>Национальная система прослеживаемости</vt:lpstr>
      <vt:lpstr>Не отражение реализации товара, подлежащего прослеживаемости, в ежеквартальной отчетности</vt:lpstr>
      <vt:lpstr>Не указание реквизитов прослеживаемости в счетах-фактурах</vt:lpstr>
      <vt:lpstr>Необоснованное включение сведений об операциях с товарами, подлежащими прослеживаемости, в отчете об операциях</vt:lpstr>
      <vt:lpstr>Формирование при возврате товара вместо корректировочного  счета-фактуры первичного в отсутствии нового договора поставки</vt:lpstr>
      <vt:lpstr>Полезная информация, ответы на вопросы</vt:lpstr>
      <vt:lpstr>    А что мы вообще прослеживаем?</vt:lpstr>
      <vt:lpstr>    как проверить какие товары подлежат прослеживаемости?</vt:lpstr>
      <vt:lpstr>Как проверить действительность рнпт</vt:lpstr>
      <vt:lpstr>    Сейчас как присвою ваш рнпт…</vt:lpstr>
      <vt:lpstr>    ОС или как с этим жить!</vt:lpstr>
      <vt:lpstr>Как правильно указывать номер товарной партии</vt:lpstr>
      <vt:lpstr>Как отражать в книге покупок товар, полученный в комплекте</vt:lpstr>
      <vt:lpstr>Планируется ли расширение перечня товаров?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Национальная система прослеживаемости</dc:title>
  <cp:lastModifiedBy>Юрьев Александр Викторович</cp:lastModifiedBy>
  <cp:revision>53</cp:revision>
  <dcterms:modified xsi:type="dcterms:W3CDTF">2022-02-16T06:06:43Z</dcterms:modified>
</cp:coreProperties>
</file>