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ичугина Мария Юрьевна" initials="ПМЮ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37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82417F-9740-4B38-8783-11DF985DEB19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9760A-00C7-43BF-B609-291F427DE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1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9760A-00C7-43BF-B609-291F427DED3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340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5BF-FF0B-42D3-B01A-D1B2AB14BD7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37387-141A-4A85-BD4E-33FFBEA2C1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10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5BF-FF0B-42D3-B01A-D1B2AB14BD7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37387-141A-4A85-BD4E-33FFBEA2C1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621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5BF-FF0B-42D3-B01A-D1B2AB14BD7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37387-141A-4A85-BD4E-33FFBEA2C1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908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5BF-FF0B-42D3-B01A-D1B2AB14BD7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37387-141A-4A85-BD4E-33FFBEA2C1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813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5BF-FF0B-42D3-B01A-D1B2AB14BD7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37387-141A-4A85-BD4E-33FFBEA2C1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900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5BF-FF0B-42D3-B01A-D1B2AB14BD7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37387-141A-4A85-BD4E-33FFBEA2C1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85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5BF-FF0B-42D3-B01A-D1B2AB14BD7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37387-141A-4A85-BD4E-33FFBEA2C1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118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5BF-FF0B-42D3-B01A-D1B2AB14BD7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37387-141A-4A85-BD4E-33FFBEA2C1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94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5BF-FF0B-42D3-B01A-D1B2AB14BD7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37387-141A-4A85-BD4E-33FFBEA2C1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127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5BF-FF0B-42D3-B01A-D1B2AB14BD7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37387-141A-4A85-BD4E-33FFBEA2C1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019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5BF-FF0B-42D3-B01A-D1B2AB14BD7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37387-141A-4A85-BD4E-33FFBEA2C1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399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2D5BF-FF0B-42D3-B01A-D1B2AB14BD7B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37387-141A-4A85-BD4E-33FFBEA2C1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184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32238" y="1682536"/>
            <a:ext cx="9144000" cy="23876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Ошибки налогоплательщиков, выявленные по итогам первой отчетной кампании по прослеживаемости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80128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64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Ошибка № 1. Не отражение реализации товара, подлежащего прослеживаемости, в ежеквартальной отчетности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4654" y="3957114"/>
            <a:ext cx="30912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4,9 </a:t>
            </a:r>
            <a:r>
              <a:rPr lang="ru-RU" b="1" dirty="0"/>
              <a:t>тыс. </a:t>
            </a:r>
            <a:r>
              <a:rPr lang="ru-RU" b="1" dirty="0" smtClean="0"/>
              <a:t>участников оборота товаров </a:t>
            </a:r>
            <a:r>
              <a:rPr lang="ru-RU" sz="1200" dirty="0" smtClean="0"/>
              <a:t>не отразили операции по реализации товара, подлежащего прослеживаемости, в декларации по НДС или в отчете об операциях с товарами, подлежащими прослеживаемости</a:t>
            </a:r>
            <a:endParaRPr lang="ru-RU" sz="1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842031" y="3980666"/>
            <a:ext cx="21518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/>
              <a:t>Правильно:</a:t>
            </a:r>
            <a:r>
              <a:rPr lang="ru-RU" sz="1200" dirty="0"/>
              <a:t> </a:t>
            </a:r>
            <a:r>
              <a:rPr lang="ru-RU" sz="1200" dirty="0" smtClean="0"/>
              <a:t>при реализации товаров, подлежащих прослеживаемости, в книге продаж заполняются </a:t>
            </a:r>
            <a:r>
              <a:rPr lang="ru-RU" sz="1200" dirty="0"/>
              <a:t>графы </a:t>
            </a:r>
            <a:r>
              <a:rPr lang="ru-RU" sz="1200" dirty="0" smtClean="0"/>
              <a:t>20 – 23 либо в отчете графы 10-12.</a:t>
            </a:r>
          </a:p>
        </p:txBody>
      </p:sp>
      <p:sp>
        <p:nvSpPr>
          <p:cNvPr id="10" name="Стрелка вправо 9"/>
          <p:cNvSpPr/>
          <p:nvPr/>
        </p:nvSpPr>
        <p:spPr>
          <a:xfrm>
            <a:off x="3652656" y="4267255"/>
            <a:ext cx="840901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7823628" y="3126117"/>
            <a:ext cx="317980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solidFill>
                  <a:srgbClr val="C00000"/>
                </a:solidFill>
              </a:rPr>
              <a:t>Такие случаи могут указывать на факт непредставления участником оборота товаров отчета об операциях с товарами, подлежащими прослеживаемости, за что с 1 июля 2022 года в проекте федерального закона о внесении </a:t>
            </a:r>
            <a:r>
              <a:rPr lang="ru-RU" sz="1200" dirty="0">
                <a:solidFill>
                  <a:srgbClr val="C00000"/>
                </a:solidFill>
              </a:rPr>
              <a:t>изменений в Кодекс Российской Федерации об административных правонарушениях, предусматривающего установление ответственности за ненадлежащее выполнение налогоплательщиками требований о представлении информации, необходимой для осуществления прослеживаемости </a:t>
            </a:r>
            <a:r>
              <a:rPr lang="ru-RU" sz="1200" dirty="0" smtClean="0">
                <a:solidFill>
                  <a:srgbClr val="C00000"/>
                </a:solidFill>
              </a:rPr>
              <a:t>товаров (далее – Проект ФЗ КоАП),  </a:t>
            </a:r>
            <a:r>
              <a:rPr lang="ru-RU" sz="1200" b="1" dirty="0" smtClean="0">
                <a:solidFill>
                  <a:srgbClr val="C00000"/>
                </a:solidFill>
              </a:rPr>
              <a:t>предусматривается административная ответственность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7456942" y="2844814"/>
            <a:ext cx="18212" cy="3611297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24413" y="1158562"/>
            <a:ext cx="114680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263" algn="just"/>
            <a:r>
              <a:rPr lang="ru-RU" sz="1200" dirty="0" smtClean="0"/>
              <a:t>В </a:t>
            </a:r>
            <a:r>
              <a:rPr lang="ru-RU" sz="1200" dirty="0"/>
              <a:t>соответствии с положениями пунктов 3 и 5 статьи 169 Налогового кодекса Российской Федерации при реализации участником оборота товаров, являющимся </a:t>
            </a:r>
            <a:r>
              <a:rPr lang="ru-RU" sz="1200" b="1" dirty="0"/>
              <a:t>налогоплательщиком </a:t>
            </a:r>
            <a:r>
              <a:rPr lang="ru-RU" sz="1200" b="1" dirty="0" smtClean="0"/>
              <a:t>НДС </a:t>
            </a:r>
            <a:r>
              <a:rPr lang="ru-RU" sz="1200" dirty="0" smtClean="0"/>
              <a:t>товара</a:t>
            </a:r>
            <a:r>
              <a:rPr lang="ru-RU" sz="1200" dirty="0"/>
              <a:t>, подлежащего прослеживаемости, установлена </a:t>
            </a:r>
            <a:r>
              <a:rPr lang="ru-RU" sz="1200" b="1" dirty="0"/>
              <a:t>обязанность по формированию в электронной форме </a:t>
            </a:r>
            <a:r>
              <a:rPr lang="ru-RU" sz="1200" dirty="0"/>
              <a:t>счета-фактуры с указанием </a:t>
            </a:r>
            <a:r>
              <a:rPr lang="ru-RU" sz="1200" b="1" dirty="0"/>
              <a:t>реквизитов прослеживаемости</a:t>
            </a:r>
            <a:r>
              <a:rPr lang="ru-RU" sz="1200" dirty="0"/>
              <a:t> и </a:t>
            </a:r>
            <a:r>
              <a:rPr lang="ru-RU" sz="1200" b="1" dirty="0"/>
              <a:t>отражению сведений </a:t>
            </a:r>
            <a:r>
              <a:rPr lang="ru-RU" sz="1200" dirty="0"/>
              <a:t>из указанного счета-фактуры </a:t>
            </a:r>
            <a:r>
              <a:rPr lang="ru-RU" sz="1200" b="1" dirty="0"/>
              <a:t>в книге продаж</a:t>
            </a:r>
            <a:r>
              <a:rPr lang="ru-RU" sz="1200" dirty="0"/>
              <a:t>, в том числе реквизитов прослеживаемости.</a:t>
            </a:r>
          </a:p>
          <a:p>
            <a:pPr indent="449263" algn="just"/>
            <a:r>
              <a:rPr lang="ru-RU" sz="1200" dirty="0"/>
              <a:t>Согласно положениям подпункта «г» пункта 13 и пункта 33 Положения о национальной системе прослеживаемости, утвержденного постановлением Правительства Российской Федерации от 01.07.2021 № 1108 (далее – Положение), при реализации участником оборота товаров, являющимся налогоплательщиком, применяющим </a:t>
            </a:r>
            <a:r>
              <a:rPr lang="ru-RU" sz="1200" b="1" dirty="0"/>
              <a:t>специальный налоговый режим или освобожденным от уплаты </a:t>
            </a:r>
            <a:r>
              <a:rPr lang="ru-RU" sz="1200" b="1" dirty="0" smtClean="0"/>
              <a:t>НДС</a:t>
            </a:r>
            <a:r>
              <a:rPr lang="ru-RU" sz="1200" dirty="0" smtClean="0"/>
              <a:t>, </a:t>
            </a:r>
            <a:r>
              <a:rPr lang="ru-RU" sz="1200" dirty="0"/>
              <a:t>установлена обязанность по формированию </a:t>
            </a:r>
            <a:r>
              <a:rPr lang="ru-RU" sz="1200" b="1" dirty="0"/>
              <a:t>в электронной форме универсального передаточного документа</a:t>
            </a:r>
            <a:r>
              <a:rPr lang="ru-RU" sz="1200" dirty="0"/>
              <a:t>, сведения из которого подлежат </a:t>
            </a:r>
            <a:r>
              <a:rPr lang="ru-RU" sz="1200" b="1" dirty="0"/>
              <a:t>отражению в </a:t>
            </a:r>
            <a:r>
              <a:rPr lang="ru-RU" sz="1200" b="1" dirty="0" smtClean="0"/>
              <a:t>отчете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0122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352" y="72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Ошибка № 2. Не указание реквизитов прослеживаемости в счетах-фактурах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28584" y="2454876"/>
            <a:ext cx="18473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13663" y="1783461"/>
            <a:ext cx="300886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/>
              <a:t>1</a:t>
            </a:r>
            <a:r>
              <a:rPr lang="ru-RU" b="1" dirty="0" smtClean="0"/>
              <a:t> </a:t>
            </a:r>
            <a:r>
              <a:rPr lang="ru-RU" b="1" dirty="0"/>
              <a:t>тыс. участников оборота </a:t>
            </a:r>
            <a:r>
              <a:rPr lang="ru-RU" b="1" dirty="0" smtClean="0"/>
              <a:t>товаров</a:t>
            </a:r>
            <a:r>
              <a:rPr lang="ru-RU" dirty="0"/>
              <a:t> </a:t>
            </a:r>
            <a:r>
              <a:rPr lang="ru-RU" sz="1200" dirty="0" smtClean="0"/>
              <a:t>в счетах-фактурах, сформированных при реализации товаров, подлежащих прослеживаемости, </a:t>
            </a:r>
            <a:r>
              <a:rPr lang="ru-RU" sz="1200" dirty="0"/>
              <a:t>и, как следствие, в книгах продаж и книгах покупок не </a:t>
            </a:r>
            <a:r>
              <a:rPr lang="ru-RU" sz="1200" dirty="0" smtClean="0"/>
              <a:t>указали </a:t>
            </a:r>
            <a:r>
              <a:rPr lang="ru-RU" sz="1200" dirty="0"/>
              <a:t>сведения </a:t>
            </a:r>
            <a:r>
              <a:rPr lang="ru-RU" sz="1200" dirty="0" smtClean="0"/>
              <a:t>о: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 </a:t>
            </a:r>
            <a:r>
              <a:rPr lang="ru-RU" sz="1200" dirty="0"/>
              <a:t>количественной единице измерения товара, используемой в целях осуществления </a:t>
            </a:r>
            <a:r>
              <a:rPr lang="ru-RU" sz="1200" dirty="0" smtClean="0"/>
              <a:t>прослеживаемости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количестве </a:t>
            </a:r>
            <a:r>
              <a:rPr lang="ru-RU" sz="1200" dirty="0"/>
              <a:t>товара, подлежащего прослеживаемости, в количественной единице измерения товара, используемой в целях осуществления </a:t>
            </a:r>
            <a:r>
              <a:rPr lang="ru-RU" sz="1200" dirty="0" smtClean="0"/>
              <a:t>прослеживаемости*</a:t>
            </a:r>
            <a:endParaRPr lang="ru-RU" sz="1200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4223069" y="2799122"/>
            <a:ext cx="883509" cy="565481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423927" y="2718273"/>
            <a:ext cx="2241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 smtClean="0"/>
              <a:t>Правильно:</a:t>
            </a:r>
            <a:r>
              <a:rPr lang="ru-RU" sz="1200" dirty="0" smtClean="0"/>
              <a:t> при реализации прослеживаемого товара заполняются графы 11, 12, 12а, 13 счета-фактуры, в которых указываются сведения о реквизитах прослеживаемости.</a:t>
            </a:r>
            <a:endParaRPr lang="ru-RU" sz="1200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>
            <a:off x="7983116" y="1442766"/>
            <a:ext cx="16283" cy="2952112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740063" y="2522124"/>
            <a:ext cx="24824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solidFill>
                  <a:srgbClr val="C00000"/>
                </a:solidFill>
              </a:rPr>
              <a:t>За </a:t>
            </a:r>
            <a:r>
              <a:rPr lang="ru-RU" sz="1200" dirty="0" err="1" smtClean="0">
                <a:solidFill>
                  <a:srgbClr val="C00000"/>
                </a:solidFill>
              </a:rPr>
              <a:t>неуказание</a:t>
            </a:r>
            <a:r>
              <a:rPr lang="ru-RU" sz="1200" dirty="0" smtClean="0">
                <a:solidFill>
                  <a:srgbClr val="C00000"/>
                </a:solidFill>
              </a:rPr>
              <a:t> </a:t>
            </a:r>
            <a:r>
              <a:rPr lang="ru-RU" sz="1200" dirty="0">
                <a:solidFill>
                  <a:srgbClr val="C00000"/>
                </a:solidFill>
              </a:rPr>
              <a:t>сведений о реквизитах прослеживаемости в счетах-фактурах </a:t>
            </a:r>
            <a:r>
              <a:rPr lang="ru-RU" sz="1200" dirty="0" smtClean="0">
                <a:solidFill>
                  <a:srgbClr val="C00000"/>
                </a:solidFill>
              </a:rPr>
              <a:t>Проектом </a:t>
            </a:r>
            <a:r>
              <a:rPr lang="ru-RU" sz="1200" dirty="0">
                <a:solidFill>
                  <a:srgbClr val="C00000"/>
                </a:solidFill>
              </a:rPr>
              <a:t>ФЗ КоАП </a:t>
            </a:r>
            <a:r>
              <a:rPr lang="ru-RU" sz="1200" b="1" dirty="0">
                <a:solidFill>
                  <a:srgbClr val="C00000"/>
                </a:solidFill>
              </a:rPr>
              <a:t>предусмотрена </a:t>
            </a:r>
            <a:r>
              <a:rPr lang="ru-RU" sz="1200" b="1" dirty="0" smtClean="0">
                <a:solidFill>
                  <a:srgbClr val="C00000"/>
                </a:solidFill>
              </a:rPr>
              <a:t>административная ответственность</a:t>
            </a:r>
            <a:r>
              <a:rPr lang="ru-RU" sz="1200" b="1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7005" y="5591439"/>
            <a:ext cx="105088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/>
              <a:t>*к реквизитам прослеживаемости относятся</a:t>
            </a:r>
            <a:r>
              <a:rPr lang="ru-RU" sz="11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dirty="0" smtClean="0"/>
              <a:t>регистрационный номер партии товара, подлежащего прослеживаемости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dirty="0" smtClean="0"/>
              <a:t>количественная единица измерения товара, используемая в целях осуществления прослеживаемости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dirty="0" smtClean="0"/>
              <a:t>количество товара, подлежащего прослеживаемости, в количественной единице измерения товара, используемой в целях осуществления прослеживаемости</a:t>
            </a:r>
          </a:p>
        </p:txBody>
      </p:sp>
    </p:spTree>
    <p:extLst>
      <p:ext uri="{BB962C8B-B14F-4D97-AF65-F5344CB8AC3E}">
        <p14:creationId xmlns:p14="http://schemas.microsoft.com/office/powerpoint/2010/main" val="67731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4293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Ошибка № 3. Необоснованное включение сведений об операциях с товарами, подлежащими прослеживаемости, в отчете об операциях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199" y="3000870"/>
            <a:ext cx="38862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 smtClean="0"/>
              <a:t>0,3 </a:t>
            </a:r>
            <a:r>
              <a:rPr lang="ru-RU" sz="1200" b="1" dirty="0"/>
              <a:t>тыс. участников оборота товаров</a:t>
            </a:r>
            <a:r>
              <a:rPr lang="ru-RU" sz="1200" dirty="0"/>
              <a:t>, являющихся налогоплательщиками налога на добавленную стоимость, необоснованно </a:t>
            </a:r>
            <a:r>
              <a:rPr lang="ru-RU" sz="1200" dirty="0" smtClean="0"/>
              <a:t>включили в отчет об операциях сведения </a:t>
            </a:r>
            <a:r>
              <a:rPr lang="ru-RU" sz="1200" dirty="0"/>
              <a:t>об операциях с товаром, подлежащим прослеживаемости, которые подлежат отражению в </a:t>
            </a:r>
            <a:r>
              <a:rPr lang="ru-RU" sz="1200" dirty="0" smtClean="0"/>
              <a:t>декларации </a:t>
            </a:r>
            <a:r>
              <a:rPr lang="ru-RU" sz="1200" dirty="0"/>
              <a:t>по </a:t>
            </a:r>
            <a:r>
              <a:rPr lang="ru-RU" sz="1200" dirty="0" smtClean="0"/>
              <a:t>НДС</a:t>
            </a:r>
            <a:endParaRPr lang="ru-RU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719328" y="1543288"/>
            <a:ext cx="106344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263" algn="just"/>
            <a:r>
              <a:rPr lang="ru-RU" sz="1400" dirty="0" smtClean="0"/>
              <a:t>Положениями </a:t>
            </a:r>
            <a:r>
              <a:rPr lang="ru-RU" sz="1400" dirty="0"/>
              <a:t>абзаца третьего пункта 33 Положения установлен закрытый перечень операций, при осуществлении которых участник оборота товаров, являющийся налогоплательщиком </a:t>
            </a:r>
            <a:r>
              <a:rPr lang="ru-RU" sz="1400" dirty="0" smtClean="0"/>
              <a:t>НДС, </a:t>
            </a:r>
            <a:r>
              <a:rPr lang="ru-RU" sz="1400" dirty="0"/>
              <a:t>обязан представлять </a:t>
            </a:r>
            <a:r>
              <a:rPr lang="ru-RU" sz="1400" dirty="0" smtClean="0"/>
              <a:t>отчет</a:t>
            </a:r>
            <a:r>
              <a:rPr lang="ru-RU" sz="1400" dirty="0"/>
              <a:t>. При этом перечисленные в абзаце третьем пункта 33 Положения операции в соответствии с российским законодательством не подлежат отражению в книге покупок, книге продаж и журналах учета выставленных и полученных счетов-фактур. </a:t>
            </a:r>
          </a:p>
          <a:p>
            <a:endParaRPr lang="ru-RU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6797819" y="2908534"/>
            <a:ext cx="46990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 smtClean="0"/>
              <a:t>Правильно:</a:t>
            </a:r>
            <a:r>
              <a:rPr lang="ru-RU" sz="1200" dirty="0" smtClean="0"/>
              <a:t> Плательщики НДС отражают сведения об операциях с прослеживаемым товаром в декларации по НДС, кроме операций по утилизации, захоронению, передачи в переработку, а также иных операций по реализации (передаче), приобретению (получению)товара, подлежащего прослеживаемости, сведения о которых не подлежат отражению в книге покупок и книге продаж декларации по НДС. Для таких операций представляется отчет.</a:t>
            </a:r>
            <a:endParaRPr lang="ru-RU" sz="1200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5374536" y="3318292"/>
            <a:ext cx="883509" cy="565481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61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973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</a:rPr>
              <a:t>Ошибка № 4. Формирование при возврате товара вместо корректировочного счета-фактуры, первичный счет-фактуры в отсутствии нового договора поставки</a:t>
            </a:r>
            <a:endParaRPr lang="ru-RU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5733" y="3984413"/>
            <a:ext cx="31577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/>
              <a:t>Выявлены </a:t>
            </a:r>
            <a:r>
              <a:rPr lang="ru-RU" sz="1200" dirty="0"/>
              <a:t>случаи, когда участником оборота товаров, являющимся налогоплательщиком налога на добавленную стоимость, при возврате товара, подлежащего прослеживаемости, сформированы </a:t>
            </a:r>
            <a:r>
              <a:rPr lang="ru-RU" sz="1200" b="1" dirty="0"/>
              <a:t>счет-фактуры на отгрузку в отсутствие нового договора </a:t>
            </a:r>
            <a:r>
              <a:rPr lang="ru-RU" sz="1200" b="1" dirty="0" smtClean="0"/>
              <a:t>поставки</a:t>
            </a:r>
            <a:endParaRPr lang="ru-RU" sz="1200" b="1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4178841" y="4434593"/>
            <a:ext cx="978408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7967133" y="3234605"/>
            <a:ext cx="9144" cy="3191256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8662077" y="3578166"/>
            <a:ext cx="282549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solidFill>
                  <a:srgbClr val="C00000"/>
                </a:solidFill>
              </a:rPr>
              <a:t>В случае, если при возврате товара формируется счет-фактура, в котором в качестве поставщика указан покупатель в отсутствие нового договора поставки, </a:t>
            </a:r>
            <a:r>
              <a:rPr lang="ru-RU" sz="1200" b="1" dirty="0" smtClean="0">
                <a:solidFill>
                  <a:srgbClr val="C00000"/>
                </a:solidFill>
              </a:rPr>
              <a:t>бывший продавец (организация, указанная в счете-фактуре в качестве покупателя) не вправе принять НДС к вычету при получении такого счета-фактуры</a:t>
            </a:r>
            <a:r>
              <a:rPr lang="ru-RU" sz="1200" dirty="0" smtClean="0">
                <a:solidFill>
                  <a:srgbClr val="C00000"/>
                </a:solidFill>
              </a:rPr>
              <a:t> согласно позиции, изложенной в письме Минфина России от 10.04.2019 № 03-07-09/25208</a:t>
            </a:r>
            <a:endParaRPr lang="ru-RU" sz="12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3852" y="1148250"/>
            <a:ext cx="107624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263" algn="just"/>
            <a:r>
              <a:rPr lang="ru-RU" sz="1400" dirty="0" smtClean="0"/>
              <a:t>В </a:t>
            </a:r>
            <a:r>
              <a:rPr lang="ru-RU" sz="1400" dirty="0"/>
              <a:t>соответствии с изменениями, внесенными в постановление Правительства Российской Федерации от 26.12.2011 № 1137, начиная с 1 апреля 2019 года у покупателя, являющегося налогоплательщиком </a:t>
            </a:r>
            <a:r>
              <a:rPr lang="ru-RU" sz="1400" dirty="0" smtClean="0"/>
              <a:t>НДС, </a:t>
            </a:r>
            <a:r>
              <a:rPr lang="ru-RU" sz="1400" dirty="0"/>
              <a:t>отсутствует обязанность по выставлению счетов-фактур по возвращаемым товарам, принятым им на учет. В связи с этим при возврате покупателем товаров продавцом выставляются корректировочные </a:t>
            </a:r>
            <a:r>
              <a:rPr lang="ru-RU" sz="1400" dirty="0" smtClean="0"/>
              <a:t>счета-фактуры.</a:t>
            </a:r>
          </a:p>
          <a:p>
            <a:pPr indent="449263" algn="just"/>
            <a:r>
              <a:rPr lang="ru-RU" sz="1400" dirty="0" smtClean="0"/>
              <a:t>Если </a:t>
            </a:r>
            <a:r>
              <a:rPr lang="ru-RU" sz="1400" dirty="0"/>
              <a:t>товары, ранее приобретенные и принятые на учет покупателем, в дальнейшем реализуются на основании нового договора поставки, по которому покупатель выступает поставщиком товаров, а бывший поставщик выступает покупателем, то в отношении таких товаров выставляются счета-фактуры в порядке, предусмотренном пунктом 3 статьи 168 Кодекса.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11114" y="4076744"/>
            <a:ext cx="23580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 smtClean="0"/>
              <a:t>Правильно: </a:t>
            </a:r>
            <a:r>
              <a:rPr lang="ru-RU" sz="1200" dirty="0" smtClean="0"/>
              <a:t>При изменении стоимости или стоимости и количества товара, подлежащего прослеживаемости выставляется </a:t>
            </a:r>
            <a:r>
              <a:rPr lang="ru-RU" sz="1200" b="1" dirty="0" smtClean="0"/>
              <a:t>корректировочный счет-фактура.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64764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1451</TotalTime>
  <Words>833</Words>
  <Application>Microsoft Office PowerPoint</Application>
  <PresentationFormat>Произвольный</PresentationFormat>
  <Paragraphs>38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Ошибки налогоплательщиков, выявленные по итогам первой отчетной кампании по прослеживаемости</vt:lpstr>
      <vt:lpstr>Ошибка № 1. Не отражение реализации товара, подлежащего прослеживаемости, в ежеквартальной отчетности</vt:lpstr>
      <vt:lpstr>Ошибка № 2. Не указание реквизитов прослеживаемости в счетах-фактурах</vt:lpstr>
      <vt:lpstr>Ошибка № 3. Необоснованное включение сведений об операциях с товарами, подлежащими прослеживаемости, в отчете об операциях</vt:lpstr>
      <vt:lpstr>Ошибка № 4. Формирование при возврате товара вместо корректировочного счета-фактуры, первичный счет-фактуры в отсутствии нового договора поставки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Пичугина Мария Юрьевна</dc:creator>
  <cp:lastModifiedBy>Дианов Александр Владимирович</cp:lastModifiedBy>
  <cp:revision>41</cp:revision>
  <dcterms:created xsi:type="dcterms:W3CDTF">2021-12-28T07:13:43Z</dcterms:created>
  <dcterms:modified xsi:type="dcterms:W3CDTF">2022-01-24T07:11:18Z</dcterms:modified>
</cp:coreProperties>
</file>