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84" y="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7F697-DF78-40D8-A797-60FBD6070A50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3C653-997A-4D88-9D47-F6DE85473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832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BB413-7D48-4CED-AFD8-AB39F1B0C87D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25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CFF12-6714-4FC0-81D8-0D4409B89D0F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14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BB413-7D48-4CED-AFD8-AB39F1B0C87D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187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3C653-997A-4D88-9D47-F6DE8547375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927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49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68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5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40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197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29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5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26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0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23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424F6-2A14-4AE5-8080-41AEDF387287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2ABF2-304C-402E-8D3E-12E610C5E7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29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1.1. Реализация посредником 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ПТ комитента (принципала) на ОСНО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6626" y="2662897"/>
            <a:ext cx="1584176" cy="91073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Комитент (собственник товара)*  на ОСНО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55201" y="2472976"/>
            <a:ext cx="1512168" cy="9095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Посредник, реализующий товар комитента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97206" y="2479616"/>
            <a:ext cx="1512168" cy="89626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Покупатель (ЮЛ, ИП)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04260" y="2596841"/>
            <a:ext cx="1229970" cy="40011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1F497D">
                    <a:lumMod val="50000"/>
                  </a:srgbClr>
                </a:solidFill>
              </a:rPr>
              <a:t>1.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В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ыставление ЭСЧФ № 1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5464937" y="3284984"/>
            <a:ext cx="1152128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370338" y="3284984"/>
            <a:ext cx="1080120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311267" y="2662897"/>
            <a:ext cx="1269372" cy="55399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1F497D">
                    <a:lumMod val="50000"/>
                  </a:srgbClr>
                </a:solidFill>
              </a:rPr>
              <a:t>2.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Направление 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сведений  из ЭСЧФ № 1 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2393244" y="4005064"/>
            <a:ext cx="1080120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82107" y="3506671"/>
            <a:ext cx="1456582" cy="40011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1F497D">
                    <a:lumMod val="50000"/>
                  </a:srgbClr>
                </a:solidFill>
              </a:rPr>
              <a:t>3. 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Перевыставление 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ЭСЧФ 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№ 2 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269980"/>
              </p:ext>
            </p:extLst>
          </p:nvPr>
        </p:nvGraphicFramePr>
        <p:xfrm>
          <a:off x="442833" y="4581127"/>
          <a:ext cx="8136904" cy="1132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21570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СЧФ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Комитент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Посредник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Покупатель</a:t>
                      </a:r>
                      <a:endParaRPr lang="ru-RU" sz="1000" dirty="0"/>
                    </a:p>
                  </a:txBody>
                  <a:tcPr anchor="ctr"/>
                </a:tc>
              </a:tr>
              <a:tr h="44418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ЭСЧФ № 1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журнале учета выставленных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СЧФ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книге покупок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418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ЭСЧФ № 2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книге продаж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журнале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полученных СЧФ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23682" y="6165304"/>
            <a:ext cx="8696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*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УПДДОП с обстоятельством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формирования УПДДОП с обстоятельством формирования «4»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содержит сведения о том, что Товары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переданы от Комитента (Принципала) Комиссионеру (Агенту, действующему от собственного имени) для дальнейшей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реализации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  <a:p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87164" y="1674863"/>
            <a:ext cx="2292279" cy="70788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УПДДОП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№ 1 с обстоятельством формирования 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«4»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(10 шт. РНПТ 1, РНПТ 2) –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не 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отражается ни в НД по НДС, ни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в отчете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370338" y="2504994"/>
            <a:ext cx="1080120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27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5.2. Возврат от физического лица без статуса ИП товара комитента, ранее реализованного комиссионером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51920" y="1843663"/>
            <a:ext cx="1368152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Посредник,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реализовавший </a:t>
            </a:r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товар комитента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1843663"/>
            <a:ext cx="1368152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Комитент (продавец)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64539" y="1773977"/>
            <a:ext cx="1512168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Физическое лицо (без статуса ИП), налогоплательщик дохода на профессиональный доход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593823" y="2420888"/>
            <a:ext cx="93610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09105" y="1773977"/>
            <a:ext cx="1611339" cy="55399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1000" dirty="0">
                <a:solidFill>
                  <a:prstClr val="black"/>
                </a:solidFill>
              </a:rPr>
              <a:t>1</a:t>
            </a:r>
            <a:r>
              <a:rPr lang="ru-RU" sz="1000" dirty="0" smtClean="0">
                <a:solidFill>
                  <a:prstClr val="black"/>
                </a:solidFill>
              </a:rPr>
              <a:t>. Чек ККТ  с признаком </a:t>
            </a:r>
          </a:p>
          <a:p>
            <a:r>
              <a:rPr lang="ru-RU" sz="1000" dirty="0" smtClean="0">
                <a:solidFill>
                  <a:prstClr val="black"/>
                </a:solidFill>
              </a:rPr>
              <a:t>«возврат прихода»</a:t>
            </a:r>
          </a:p>
          <a:p>
            <a:r>
              <a:rPr lang="ru-RU" sz="1000" dirty="0" smtClean="0">
                <a:solidFill>
                  <a:prstClr val="black"/>
                </a:solidFill>
              </a:rPr>
              <a:t>(нигде не регистрируется)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559974"/>
              </p:ext>
            </p:extLst>
          </p:nvPr>
        </p:nvGraphicFramePr>
        <p:xfrm>
          <a:off x="143508" y="3573016"/>
          <a:ext cx="8784975" cy="3161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180"/>
                <a:gridCol w="4176464"/>
                <a:gridCol w="2988331"/>
              </a:tblGrid>
              <a:tr h="84520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Документ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Посредник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Комитент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на ОСНО</a:t>
                      </a:r>
                    </a:p>
                  </a:txBody>
                  <a:tcPr anchor="ctr"/>
                </a:tc>
              </a:tr>
              <a:tr h="62062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УКД</a:t>
                      </a:r>
                      <a:r>
                        <a:rPr lang="ru-RU" sz="8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 функцией «</a:t>
                      </a:r>
                      <a:r>
                        <a:rPr lang="ru-RU" sz="8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СвИСРК</a:t>
                      </a:r>
                      <a:r>
                        <a:rPr lang="ru-RU" sz="8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» </a:t>
                      </a:r>
                      <a:endParaRPr lang="ru-RU" sz="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отчете с кодом 38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«Передача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комиссионером (агентом) сведений о возврате </a:t>
                      </a:r>
                      <a:r>
                        <a:rPr lang="ru-RU" sz="1000" b="1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покупателем -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физическим лицом, приобретающим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товар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для личных, семейных, домашних и иных, не связанных с предпринимательской деятельностью, нужд, а также налогоплательщиком налога на профессиональный доход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ранее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реализованных комиссионером (</a:t>
                      </a:r>
                      <a:r>
                        <a:rPr lang="ru-RU" sz="1000" b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агентом) товаров</a:t>
                      </a:r>
                      <a:r>
                        <a:rPr lang="ru-RU" sz="1000" b="1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000" b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комитента (принципала)</a:t>
                      </a:r>
                      <a:r>
                        <a:rPr lang="ru-RU" sz="1000" b="1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в отчете  с кодом  39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«Получение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комитентом (принципалом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) сведений о  возврате </a:t>
                      </a:r>
                      <a:r>
                        <a:rPr lang="ru-RU" sz="1000" b="1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покупателем -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физическим лицом, приобретающим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товар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для личных, семейных, домашних и иных, не связанных с предпринимательской деятельностью, нужд, а также налогоплательщиком налога на профессиональный доход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ранее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реализованных комиссионером (</a:t>
                      </a:r>
                      <a:r>
                        <a:rPr lang="ru-RU" sz="1000" b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агентом) товаров комитента (принципала)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»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206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Скорректированный сводный документ,</a:t>
                      </a:r>
                      <a:r>
                        <a:rPr lang="ru-RU" sz="8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составленный комитентом на основании данных комиссионера</a:t>
                      </a:r>
                      <a:endParaRPr lang="ru-RU" sz="8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sz="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книге покупок в периоде</a:t>
                      </a:r>
                      <a:r>
                        <a:rPr lang="ru-RU" sz="8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оформления</a:t>
                      </a:r>
                      <a:endParaRPr lang="ru-RU" sz="8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endParaRPr lang="ru-RU" sz="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 flipH="1">
            <a:off x="2584735" y="2564904"/>
            <a:ext cx="93610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37435" y="2018217"/>
            <a:ext cx="1426079" cy="40011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УКД с </a:t>
            </a:r>
            <a:r>
              <a:rPr lang="ru-RU" sz="1000" b="1" dirty="0">
                <a:solidFill>
                  <a:schemeClr val="tx2">
                    <a:lumMod val="50000"/>
                  </a:schemeClr>
                </a:solidFill>
              </a:rPr>
              <a:t>функцией «</a:t>
            </a:r>
            <a:r>
              <a:rPr lang="ru-RU" sz="1000" b="1" dirty="0" err="1">
                <a:solidFill>
                  <a:schemeClr val="tx2">
                    <a:lumMod val="50000"/>
                  </a:schemeClr>
                </a:solidFill>
              </a:rPr>
              <a:t>СвИСРК</a:t>
            </a:r>
            <a:r>
              <a:rPr lang="ru-RU" sz="1000" b="1" dirty="0">
                <a:solidFill>
                  <a:schemeClr val="tx2">
                    <a:lumMod val="50000"/>
                  </a:schemeClr>
                </a:solidFill>
              </a:rPr>
              <a:t>» </a:t>
            </a: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3402" y="2780928"/>
            <a:ext cx="1502334" cy="70788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</a:rPr>
              <a:t>Комитент формирует</a:t>
            </a:r>
          </a:p>
          <a:p>
            <a:r>
              <a:rPr lang="ru-RU" sz="1000" dirty="0" smtClean="0">
                <a:solidFill>
                  <a:prstClr val="black"/>
                </a:solidFill>
              </a:rPr>
              <a:t>сводный </a:t>
            </a:r>
            <a:r>
              <a:rPr lang="ru-RU" sz="1000" dirty="0">
                <a:solidFill>
                  <a:prstClr val="black"/>
                </a:solidFill>
              </a:rPr>
              <a:t>документ </a:t>
            </a:r>
            <a:r>
              <a:rPr lang="ru-RU" sz="1000" dirty="0" smtClean="0">
                <a:solidFill>
                  <a:prstClr val="black"/>
                </a:solidFill>
              </a:rPr>
              <a:t>по</a:t>
            </a:r>
          </a:p>
          <a:p>
            <a:r>
              <a:rPr lang="ru-RU" sz="1000" dirty="0" smtClean="0">
                <a:solidFill>
                  <a:prstClr val="black"/>
                </a:solidFill>
              </a:rPr>
              <a:t> </a:t>
            </a:r>
            <a:r>
              <a:rPr lang="ru-RU" sz="1000" dirty="0">
                <a:solidFill>
                  <a:prstClr val="black"/>
                </a:solidFill>
              </a:rPr>
              <a:t>данным комиссионера </a:t>
            </a:r>
            <a:endParaRPr lang="ru-RU" sz="1000" dirty="0" smtClean="0">
              <a:solidFill>
                <a:prstClr val="black"/>
              </a:solidFill>
            </a:endParaRPr>
          </a:p>
          <a:p>
            <a:r>
              <a:rPr lang="ru-RU" sz="1000" dirty="0" smtClean="0">
                <a:solidFill>
                  <a:prstClr val="black"/>
                </a:solidFill>
              </a:rPr>
              <a:t>(документ вне </a:t>
            </a:r>
            <a:r>
              <a:rPr lang="ru-RU" sz="1000" dirty="0">
                <a:solidFill>
                  <a:prstClr val="black"/>
                </a:solidFill>
              </a:rPr>
              <a:t>системы</a:t>
            </a:r>
            <a:r>
              <a:rPr lang="ru-RU" sz="1000" dirty="0" smtClean="0">
                <a:solidFill>
                  <a:prstClr val="black"/>
                </a:solidFill>
              </a:rPr>
              <a:t>)</a:t>
            </a: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72576" y="1273302"/>
            <a:ext cx="2664296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УПДДОП с обстоятельством формирования «5»</a:t>
            </a:r>
            <a:r>
              <a:rPr lang="en-US" sz="1000" dirty="0" smtClean="0"/>
              <a:t> - </a:t>
            </a:r>
            <a:r>
              <a:rPr lang="ru-RU" sz="1000" b="1" u="sng" dirty="0" smtClean="0"/>
              <a:t>н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е отражается ни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в НД по НДС, ни в 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отчете</a:t>
            </a:r>
            <a:endParaRPr lang="ru-RU" sz="1000" b="1" u="sng" dirty="0">
              <a:solidFill>
                <a:srgbClr val="1F497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735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6.1. Реализация посредником ПТ комитента (принципала) на УСН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ФЛ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74756" y="1292664"/>
            <a:ext cx="1440160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Комитент (продавец)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46971" y="1292664"/>
            <a:ext cx="1440160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Посредник,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реализующий товар комитента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48264" y="1004632"/>
            <a:ext cx="1368152" cy="13681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Физическое лицо (без статуса ИП), налогоплательщик дохода на профессиональный доход</a:t>
            </a:r>
            <a:endParaRPr lang="ru-RU" sz="12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5612022" y="2084752"/>
            <a:ext cx="1136821" cy="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317" y="2018841"/>
            <a:ext cx="1577048" cy="246221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1F497D">
                    <a:lumMod val="50000"/>
                  </a:srgbClr>
                </a:solidFill>
              </a:rPr>
              <a:t>УПД с функцией «СвРК</a:t>
            </a:r>
            <a:r>
              <a:rPr lang="ru-RU" sz="1000" b="1" dirty="0" smtClean="0">
                <a:solidFill>
                  <a:srgbClr val="1F497D">
                    <a:lumMod val="50000"/>
                  </a:srgbClr>
                </a:solidFill>
              </a:rPr>
              <a:t>»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8104" y="1055058"/>
            <a:ext cx="1291288" cy="861774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</a:rPr>
              <a:t>Передача чека ККТ при реализации (нигде не отражается его передача)</a:t>
            </a:r>
            <a:endParaRPr lang="ru-RU" sz="1000" dirty="0">
              <a:solidFill>
                <a:prstClr val="black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202839"/>
              </p:ext>
            </p:extLst>
          </p:nvPr>
        </p:nvGraphicFramePr>
        <p:xfrm>
          <a:off x="526591" y="3422903"/>
          <a:ext cx="828092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089"/>
                <a:gridCol w="3600400"/>
                <a:gridCol w="3515431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Документ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Посредник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Комитент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на УСН</a:t>
                      </a:r>
                    </a:p>
                  </a:txBody>
                  <a:tcPr/>
                </a:tc>
              </a:tr>
              <a:tr h="94476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УПД с функцией «СвРК»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Отчете с кодом 36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Отражение комиссионером (агентом)  передачу сведений о реализации комиссионером (агентом), действующим от своего имени и в интересах комитента (принципала) ,товара комитента (принципала)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+mn-cs"/>
                        </a:rPr>
                        <a:t>физическим лицам для личных, семейных, домашних и иных, не связанных с предпринимательской деятельностью, нужд, а также налогоплательщикам налога на профессиональный доход»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Отчете с кодом 37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Отражение комитентом (принципалом) получения сведений о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реализации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комиссионером (агентом), действующим от своего имени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и в интересах комитента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(принципала),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товара комитента (принципала)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физическим лицам для личных, семейных, домашних и иных, не связанных с предпринимательской деятельностью, нужд, а также налогоплательщикам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налога на профессиональный доход»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3938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Регистрирует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 в Отчете </a:t>
                      </a: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с кодом 04 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«Реализация товара, подлежащего прослеживаемости, в розничной торговле физическим лицам для личных, семейных, домашних и иных, не связанных с предпринимательской деятельностью, нужд, а также налогоплательщикам налога на профессиональный доход»</a:t>
                      </a:r>
                    </a:p>
                    <a:p>
                      <a:pPr marL="0" indent="0">
                        <a:buNone/>
                      </a:pPr>
                      <a:endParaRPr lang="ru-RU" sz="10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 flipH="1">
            <a:off x="2594312" y="1916832"/>
            <a:ext cx="902811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508118" y="1772816"/>
            <a:ext cx="1091577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65180" y="980727"/>
            <a:ext cx="1468951" cy="86177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УПД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ДОП</a:t>
            </a:r>
            <a:r>
              <a:rPr lang="ru-RU" sz="1000" dirty="0" smtClean="0">
                <a:solidFill>
                  <a:srgbClr val="FF0000"/>
                </a:solidFill>
              </a:rPr>
              <a:t>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№ 1 с обстоятельством формирования «4» –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не отражается ни в НД по НДС, ни в отчете</a:t>
            </a:r>
          </a:p>
        </p:txBody>
      </p:sp>
    </p:spTree>
    <p:extLst>
      <p:ext uri="{BB962C8B-B14F-4D97-AF65-F5344CB8AC3E}">
        <p14:creationId xmlns:p14="http://schemas.microsoft.com/office/powerpoint/2010/main" val="665838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6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.2. Возврат от физического лица без статуса ИП товара комитента, ранее реализованного комиссионером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51920" y="1843663"/>
            <a:ext cx="1368152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Посредник,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реализовавший </a:t>
            </a:r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товар комитента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1843663"/>
            <a:ext cx="1368152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Комитент (продавец)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64539" y="1773977"/>
            <a:ext cx="1512168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Физическое лицо (без статуса ИП), налогоплательщик дохода на профессиональный доход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593823" y="2420888"/>
            <a:ext cx="93610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09105" y="1773977"/>
            <a:ext cx="1611339" cy="55399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1000" dirty="0">
                <a:solidFill>
                  <a:prstClr val="black"/>
                </a:solidFill>
              </a:rPr>
              <a:t>1</a:t>
            </a:r>
            <a:r>
              <a:rPr lang="ru-RU" sz="1000" dirty="0" smtClean="0">
                <a:solidFill>
                  <a:prstClr val="black"/>
                </a:solidFill>
              </a:rPr>
              <a:t>. Чек ККТ  с признаком </a:t>
            </a:r>
          </a:p>
          <a:p>
            <a:r>
              <a:rPr lang="ru-RU" sz="1000" dirty="0" smtClean="0">
                <a:solidFill>
                  <a:prstClr val="black"/>
                </a:solidFill>
              </a:rPr>
              <a:t>«возврат прихода»</a:t>
            </a:r>
          </a:p>
          <a:p>
            <a:r>
              <a:rPr lang="ru-RU" sz="1000" dirty="0" smtClean="0">
                <a:solidFill>
                  <a:prstClr val="black"/>
                </a:solidFill>
              </a:rPr>
              <a:t>(нигде не регистрируется)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047413"/>
              </p:ext>
            </p:extLst>
          </p:nvPr>
        </p:nvGraphicFramePr>
        <p:xfrm>
          <a:off x="143508" y="3068960"/>
          <a:ext cx="8784975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4"/>
                <a:gridCol w="4248472"/>
                <a:gridCol w="3420379"/>
              </a:tblGrid>
              <a:tr h="34121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Документ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Посредник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Комитент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на УСН</a:t>
                      </a:r>
                    </a:p>
                  </a:txBody>
                  <a:tcPr anchor="ctr"/>
                </a:tc>
              </a:tr>
              <a:tr h="62062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УКД с функцией «</a:t>
                      </a:r>
                      <a:r>
                        <a:rPr lang="ru-RU" sz="8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СвИСРК</a:t>
                      </a:r>
                      <a:r>
                        <a:rPr lang="ru-RU" sz="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»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отчете с кодом 38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«Передача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комиссионером (агентом) сведений о возврате </a:t>
                      </a:r>
                      <a:r>
                        <a:rPr lang="ru-RU" sz="1000" b="1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покупателем -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физическим лицом, приобретающим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товар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для личных, семейных, домашних и иных, не связанных с предпринимательской деятельностью, нужд, а также налогоплательщиком налога на профессиональный доход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ранее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реализованных комиссионером (</a:t>
                      </a:r>
                      <a:r>
                        <a:rPr lang="ru-RU" sz="1000" b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агентом) товаров</a:t>
                      </a:r>
                      <a:r>
                        <a:rPr lang="ru-RU" sz="1000" b="1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000" b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комитента (принципала)</a:t>
                      </a:r>
                      <a:r>
                        <a:rPr lang="ru-RU" sz="1000" b="1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в отчете  с кодом 39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«Получение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комитентом (принципалом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) сведений о  возврате </a:t>
                      </a:r>
                      <a:r>
                        <a:rPr lang="ru-RU" sz="1000" b="1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покупателем -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физическим лицом, приобретающим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товар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для личных, семейных, домашних и иных, не связанных с предпринимательской деятельностью, нужд, а также налогоплательщиком налога на профессиональный доход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ранее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реализованных комиссионером (</a:t>
                      </a:r>
                      <a:r>
                        <a:rPr lang="ru-RU" sz="1000" b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агентом) товаров комитента (принципала)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»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99793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Регистрирует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 в Отчете </a:t>
                      </a: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с кодом 11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«</a:t>
                      </a: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Возврат физическими лицами товаров, подлежащих прослеживаемости, ранее реализованных физическим лицам для личных, семейных, домашних и иных, не связанных с предпринимательской деятельностью, нужд, а также возврат налогоплательщиками налога на профессиональный доход, товаров, подлежащих прослеживаемости, ранее реализованных налогоплательщикам налога на профессиональный доход»</a:t>
                      </a:r>
                      <a:endParaRPr lang="ru-RU" sz="10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 flipH="1">
            <a:off x="2584735" y="2564904"/>
            <a:ext cx="93610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37435" y="2018217"/>
            <a:ext cx="1426079" cy="40011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УКД </a:t>
            </a:r>
            <a:r>
              <a:rPr lang="ru-RU" sz="1000" b="1" dirty="0">
                <a:solidFill>
                  <a:schemeClr val="tx2">
                    <a:lumMod val="50000"/>
                  </a:schemeClr>
                </a:solidFill>
              </a:rPr>
              <a:t>с функцией «</a:t>
            </a:r>
            <a:r>
              <a:rPr lang="ru-RU" sz="1000" b="1" dirty="0" err="1">
                <a:solidFill>
                  <a:schemeClr val="tx2">
                    <a:lumMod val="50000"/>
                  </a:schemeClr>
                </a:solidFill>
              </a:rPr>
              <a:t>СвИСРК</a:t>
            </a:r>
            <a:r>
              <a:rPr lang="ru-RU" sz="1000" b="1" dirty="0">
                <a:solidFill>
                  <a:schemeClr val="tx2">
                    <a:lumMod val="50000"/>
                  </a:schemeClr>
                </a:solidFill>
              </a:rPr>
              <a:t>» </a:t>
            </a: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72576" y="1273302"/>
            <a:ext cx="2664296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УПДДОП с обстоятельством формирования «5»</a:t>
            </a:r>
            <a:r>
              <a:rPr lang="en-US" sz="1000" dirty="0" smtClean="0"/>
              <a:t> - </a:t>
            </a:r>
            <a:r>
              <a:rPr lang="ru-RU" sz="1000" b="1" u="sng" dirty="0" smtClean="0"/>
              <a:t>н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е отражается ни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в НД по НДС, ни в 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отчете</a:t>
            </a:r>
            <a:endParaRPr lang="ru-RU" sz="1000" b="1" u="sng" dirty="0">
              <a:solidFill>
                <a:srgbClr val="1F497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10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1.2. Возврат от покупателя ПТ, ранее реализованного посредником </a:t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(комитент (принципал) на ОСНО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59914" y="1595019"/>
            <a:ext cx="2016224" cy="74698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Покупатель</a:t>
            </a:r>
            <a:endParaRPr lang="ru-RU" sz="12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24128" y="1687353"/>
            <a:ext cx="2016224" cy="5623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Посредник, реализовавший товар комитента</a:t>
            </a:r>
            <a:endParaRPr lang="ru-RU" sz="12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3498883" y="2204864"/>
            <a:ext cx="1772183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52372" y="1685290"/>
            <a:ext cx="1865204" cy="40011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1.Корректировочный ЭСЧФ № 1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650959"/>
              </p:ext>
            </p:extLst>
          </p:nvPr>
        </p:nvGraphicFramePr>
        <p:xfrm>
          <a:off x="375800" y="4589412"/>
          <a:ext cx="8282884" cy="1332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52"/>
                <a:gridCol w="1769434"/>
                <a:gridCol w="2194099"/>
                <a:gridCol w="2194099"/>
              </a:tblGrid>
              <a:tr h="38785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СЧФ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Покупатель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Посредник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Комитент</a:t>
                      </a:r>
                      <a:endParaRPr lang="ru-RU" sz="1000" dirty="0"/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Корректировочный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Э</a:t>
                      </a: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СЧФ № 1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книге продаж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журнале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учета выставленных СЧФ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1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Корректировочный ЭСЧФ № 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журнале учета полученных СЧФ</a:t>
                      </a:r>
                    </a:p>
                    <a:p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книге покупок</a:t>
                      </a:r>
                    </a:p>
                    <a:p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Скругленный прямоугольник 18"/>
          <p:cNvSpPr/>
          <p:nvPr/>
        </p:nvSpPr>
        <p:spPr>
          <a:xfrm>
            <a:off x="1043608" y="3209540"/>
            <a:ext cx="1636180" cy="6480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rgbClr val="1F497D">
                  <a:lumMod val="50000"/>
                </a:srgbClr>
              </a:solidFill>
            </a:endParaRPr>
          </a:p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Посредник</a:t>
            </a:r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, реализовавший товар комитента</a:t>
            </a: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68344" y="3407571"/>
            <a:ext cx="1647271" cy="55399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2. Направление сведений корректировочного ЭСЧФ № 1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28184" y="3140969"/>
            <a:ext cx="1512168" cy="58801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Комитент (собственник товара)*  на ОСНО</a:t>
            </a:r>
            <a:endParaRPr lang="ru-RU" sz="12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612772" y="4005064"/>
            <a:ext cx="1512168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119152" y="4114873"/>
            <a:ext cx="2712602" cy="246221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3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. Выставление корректировочного ЭСЧФ № 2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3736902" y="4437112"/>
            <a:ext cx="129614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59832" y="2677588"/>
            <a:ext cx="2664296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УПДДОП с обстоятельством формирования «5»</a:t>
            </a:r>
            <a:r>
              <a:rPr lang="en-US" sz="1000" dirty="0" smtClean="0"/>
              <a:t> - </a:t>
            </a:r>
            <a:r>
              <a:rPr lang="ru-RU" sz="1000" b="1" u="sng" dirty="0" smtClean="0"/>
              <a:t>н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е отражается ни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в НД по НДС, ни в 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отчете</a:t>
            </a:r>
            <a:endParaRPr lang="ru-RU" sz="1000" b="1" u="sng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870" y="6021288"/>
            <a:ext cx="837281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* УПДДОП </a:t>
            </a:r>
            <a:r>
              <a:rPr lang="ru-RU" sz="1000" dirty="0"/>
              <a:t>с обстоятельством формирования «5» </a:t>
            </a:r>
            <a:r>
              <a:rPr lang="ru-RU" sz="1000" dirty="0" smtClean="0"/>
              <a:t>содержит сведения о том, что Товары </a:t>
            </a:r>
            <a:r>
              <a:rPr lang="ru-RU" sz="1000" dirty="0"/>
              <a:t>переданы от Комиссионера (Агента, действующего т собственного имени) Комитенту (Принципалу) при возврате товаров </a:t>
            </a:r>
          </a:p>
          <a:p>
            <a:endParaRPr lang="ru-RU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612772" y="3291812"/>
            <a:ext cx="1512168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08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" y="222916"/>
            <a:ext cx="8229600" cy="864096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>2.1. Реализация посредником </a:t>
            </a:r>
            <a:br>
              <a:rPr lang="ru-RU" sz="1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>ПТ комитента (принципала) на УСН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3321" y="1853407"/>
            <a:ext cx="1368152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Комитент (собственник товара) на УСН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0923" y="1829538"/>
            <a:ext cx="1368152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Посредник, реализующий товар комитента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020272" y="1850921"/>
            <a:ext cx="1440160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Покупатель</a:t>
            </a:r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483768" y="2187239"/>
            <a:ext cx="93610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81796" y="1189375"/>
            <a:ext cx="1879524" cy="861774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solidFill>
                  <a:srgbClr val="1F497D">
                    <a:lumMod val="50000"/>
                  </a:srgbClr>
                </a:solidFill>
              </a:rPr>
              <a:t>1.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УПДДОПОП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№ 1 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с обстоятельством формирования «4» (10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шт. РНПТ 1, РНПТ 2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) – 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не отражается в отчете</a:t>
            </a:r>
            <a:endParaRPr lang="ru-RU" sz="1000" b="1" u="sng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652120" y="2636912"/>
            <a:ext cx="93610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35099" y="1833296"/>
            <a:ext cx="1220399" cy="70788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1F497D">
                    <a:lumMod val="50000"/>
                  </a:srgbClr>
                </a:solidFill>
              </a:rPr>
              <a:t>2.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Направление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УПДДОП № 2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(10 шт. РНПТ 1, РНПТ 2)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123477"/>
              </p:ext>
            </p:extLst>
          </p:nvPr>
        </p:nvGraphicFramePr>
        <p:xfrm>
          <a:off x="203183" y="3284984"/>
          <a:ext cx="8640960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5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9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86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18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Документ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Комитент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Посредник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Покупатель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11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УПД № 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отчете с кодом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еализация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комиссионером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(агентом), действующим от своего имени и в интересах комитента (принципала), 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товара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комитента (принципала)»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отчете с кодом 17 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«Приобретение товара в собственность»</a:t>
                      </a:r>
                      <a:endParaRPr lang="ru-RU" sz="1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55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УПД с функцией «СвРК»</a:t>
                      </a:r>
                      <a:endParaRPr lang="ru-RU" sz="100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отчете с кодом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Отражение 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комитентом (принципалом)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сведений о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реализации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товара 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комиссионером (агентом), действующим от своего имени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и в интересах комитента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(принципала)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»</a:t>
                      </a:r>
                      <a:endParaRPr lang="ru-RU" sz="10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отчете с кодом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 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«Передача комиссионером (агентом), действующим от своего имени и в интересах комитента (принципала), сведений о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реализации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товара комитента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(принципала)»</a:t>
                      </a:r>
                      <a:endParaRPr lang="ru-RU" sz="10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</a:endParaRPr>
                    </a:p>
                    <a:p>
                      <a:endParaRPr lang="ru-RU" sz="1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-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 flipH="1">
            <a:off x="2447764" y="2996952"/>
            <a:ext cx="972108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89818" y="2323330"/>
            <a:ext cx="1488000" cy="55399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solidFill>
                  <a:srgbClr val="1F497D">
                    <a:lumMod val="50000"/>
                  </a:srgbClr>
                </a:solidFill>
              </a:rPr>
              <a:t>3. </a:t>
            </a:r>
            <a:r>
              <a:rPr lang="ru-RU" sz="1000" b="1" dirty="0" smtClean="0">
                <a:solidFill>
                  <a:srgbClr val="1F497D">
                    <a:lumMod val="50000"/>
                  </a:srgbClr>
                </a:solidFill>
              </a:rPr>
              <a:t>УПД </a:t>
            </a:r>
            <a:r>
              <a:rPr lang="ru-RU" sz="1000" b="1" dirty="0">
                <a:solidFill>
                  <a:srgbClr val="1F497D">
                    <a:lumMod val="50000"/>
                  </a:srgbClr>
                </a:solidFill>
              </a:rPr>
              <a:t>№ 3 </a:t>
            </a:r>
            <a:r>
              <a:rPr lang="ru-RU" sz="1000" b="1" dirty="0" smtClean="0">
                <a:solidFill>
                  <a:srgbClr val="1F497D">
                    <a:lumMod val="50000"/>
                  </a:srgbClr>
                </a:solidFill>
              </a:rPr>
              <a:t>с функцией «СвРК</a:t>
            </a:r>
            <a:r>
              <a:rPr lang="ru-RU" sz="1000" b="1" dirty="0" smtClean="0">
                <a:solidFill>
                  <a:schemeClr val="bg1"/>
                </a:solidFill>
              </a:rPr>
              <a:t>»**</a:t>
            </a:r>
            <a:r>
              <a:rPr lang="ru-RU" sz="1000" b="1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(10 шт. РНПТ 1, РНПТ 2)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5949280"/>
            <a:ext cx="8784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*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УПДДОП с обстоятельством формирования «4» содержит сведения о том, что Товары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переданы от Комитента (Принципала) Комиссионеру (Агенту, действующему от собственного имени) для дальнейшей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реализации</a:t>
            </a:r>
          </a:p>
          <a:p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**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УПД, фактически заменяющий отчет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комиссионера, содержащий сведения о реализованном товаре</a:t>
            </a:r>
            <a:endParaRPr lang="ru-RU" sz="1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54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ru-RU" sz="2000" dirty="0">
                <a:solidFill>
                  <a:srgbClr val="1F497D">
                    <a:lumMod val="50000"/>
                  </a:srgbClr>
                </a:solidFill>
              </a:rPr>
              <a:t>2.2. Возврат от покупателя ПТ, ранее реализованного посредником </a:t>
            </a:r>
            <a:br>
              <a:rPr lang="ru-RU" sz="20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ru-RU" sz="2000" dirty="0">
                <a:solidFill>
                  <a:srgbClr val="1F497D">
                    <a:lumMod val="50000"/>
                  </a:srgbClr>
                </a:solidFill>
              </a:rPr>
              <a:t>(комитент (принципал) на УСН)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2393" y="2208305"/>
            <a:ext cx="1440160" cy="5248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Покупатель</a:t>
            </a:r>
          </a:p>
          <a:p>
            <a:pPr algn="ctr"/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11995" y="2207990"/>
            <a:ext cx="1440160" cy="64797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Посредник, реализовавший товар комитента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74844" y="1523489"/>
            <a:ext cx="1586345" cy="70788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УКДДИС </a:t>
            </a:r>
          </a:p>
          <a:p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(дельта - 2 шт. РНПТ 2,</a:t>
            </a:r>
          </a:p>
          <a:p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То есть реализовано фактически 8 </a:t>
            </a:r>
            <a:r>
              <a:rPr lang="ru-RU" sz="1000" dirty="0" err="1">
                <a:solidFill>
                  <a:schemeClr val="tx2">
                    <a:lumMod val="50000"/>
                  </a:schemeClr>
                </a:solidFill>
              </a:rPr>
              <a:t>шт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) 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2051720" y="2546434"/>
            <a:ext cx="1008112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259728"/>
              </p:ext>
            </p:extLst>
          </p:nvPr>
        </p:nvGraphicFramePr>
        <p:xfrm>
          <a:off x="107504" y="2943574"/>
          <a:ext cx="8753590" cy="3696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8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260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719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83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297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Документ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Покупатель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/>
                        <a:t>Посредник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/>
                        <a:t>Комитент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670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УКД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</a:t>
                      </a:r>
                      <a:r>
                        <a:rPr lang="ru-RU" sz="10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Отчете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 периоде оформления 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УКД </a:t>
                      </a:r>
                      <a:r>
                        <a:rPr lang="ru-RU" sz="10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 кодом 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ru-RU" sz="1000" baseline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</a:t>
                      </a:r>
                      <a:r>
                        <a:rPr lang="ru-RU" sz="1000" b="1" dirty="0" smtClean="0"/>
                        <a:t>Получение покупателем универсального</a:t>
                      </a:r>
                      <a:r>
                        <a:rPr lang="ru-RU" sz="1000" b="1" baseline="0" dirty="0" smtClean="0"/>
                        <a:t> корректировочного документа</a:t>
                      </a:r>
                      <a:r>
                        <a:rPr lang="ru-RU" sz="1000" b="1" dirty="0" smtClean="0"/>
                        <a:t> в связи с изменением стоимости отгруженных товаров (работ, услуг), переданных имущественных прав в сторону уменьшения, в том числе в случае уменьшения цен (тарифов) и (или) уменьшения количества (объема) отгруженных товаров (работ, услуг), переданных имущественных прав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»</a:t>
                      </a:r>
                      <a:endParaRPr lang="ru-RU" sz="10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Отчете</a:t>
                      </a:r>
                      <a:r>
                        <a:rPr lang="ru-RU" sz="10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 периоде оформления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УКД с </a:t>
                      </a:r>
                      <a:r>
                        <a:rPr lang="ru-RU" sz="10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кодом 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29</a:t>
                      </a:r>
                      <a:endParaRPr lang="ru-RU" sz="1000" b="0" baseline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«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Составление комиссионером (агентом) универсального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корректировочного документа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в связи с изменением стоимости отгруженных товаров (работ, услуг), переданных имущественных прав в сторону уменьшения, в том числе в случае уменьшения цен (тарифов) и (или) уменьшения количества (объема) отгруженных товаров (работ, услуг), переданных имущественных прав</a:t>
                      </a:r>
                      <a:r>
                        <a:rPr lang="ru-RU" sz="1000" b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»</a:t>
                      </a:r>
                      <a:endParaRPr lang="ru-RU" sz="1000" b="0" u="non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67093">
                <a:tc>
                  <a:txBody>
                    <a:bodyPr/>
                    <a:lstStyle/>
                    <a:p>
                      <a:pPr algn="ctr"/>
                      <a:r>
                        <a:rPr lang="ru-RU" sz="1000" b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УКД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 функцией «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СвИСРК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» </a:t>
                      </a:r>
                      <a:r>
                        <a:rPr lang="ru-RU" sz="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(содержит</a:t>
                      </a:r>
                      <a:r>
                        <a:rPr lang="ru-RU" sz="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сведения об изменении стоимости товаров комитента, ранее реализованных покупателю комиссионером) фактически является промежуточным отчетом комиссионера</a:t>
                      </a:r>
                      <a:endParaRPr lang="ru-RU" sz="800" b="0" u="sng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Регистрирует в </a:t>
                      </a: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Отчете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 периоде оформления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документа </a:t>
                      </a: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 кодом 30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«Передача 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комиссионером (агентом) сведений о возврате покупателем ранее 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реализованных комиссионером (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агентом) товаров</a:t>
                      </a:r>
                      <a:r>
                        <a:rPr lang="ru-RU" sz="1000" b="1" u="none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комитента (принципала)</a:t>
                      </a:r>
                      <a:r>
                        <a:rPr lang="ru-RU" sz="1000" b="1" u="none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»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Регистрирует в Отчете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 периоде оформления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документа </a:t>
                      </a: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 кодом 31</a:t>
                      </a:r>
                      <a:endParaRPr lang="ru-RU" sz="10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«Получение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комитентом 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(принципалом</a:t>
                      </a:r>
                      <a:r>
                        <a:rPr lang="ru-RU" sz="10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) сведений о  возврате покупателем ранее 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реализованных комиссионером (</a:t>
                      </a:r>
                      <a:r>
                        <a:rPr lang="ru-RU" sz="1000" b="1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агентом) товаров комитента (принципала)</a:t>
                      </a:r>
                      <a:r>
                        <a:rPr lang="ru-RU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»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Скругленный прямоугольник 18"/>
          <p:cNvSpPr/>
          <p:nvPr/>
        </p:nvSpPr>
        <p:spPr>
          <a:xfrm>
            <a:off x="7216948" y="2115106"/>
            <a:ext cx="144016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Комитент на УСН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03207" y="1489373"/>
            <a:ext cx="1629086" cy="55399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prstClr val="black"/>
                </a:solidFill>
              </a:rPr>
              <a:t>2. </a:t>
            </a:r>
            <a:r>
              <a:rPr lang="ru-RU" sz="1000" b="1" u="sng" dirty="0" smtClean="0">
                <a:solidFill>
                  <a:schemeClr val="tx2">
                    <a:lumMod val="50000"/>
                  </a:schemeClr>
                </a:solidFill>
              </a:rPr>
              <a:t>УКД </a:t>
            </a: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с функцией «</a:t>
            </a:r>
            <a:r>
              <a:rPr lang="ru-RU" sz="1000" b="1" dirty="0" err="1" smtClean="0">
                <a:solidFill>
                  <a:schemeClr val="tx2">
                    <a:lumMod val="50000"/>
                  </a:schemeClr>
                </a:solidFill>
              </a:rPr>
              <a:t>СвИСРК</a:t>
            </a: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»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возврат 2 шт. РНПТ 2)</a:t>
            </a:r>
            <a:endParaRPr lang="ru-RU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5398197" y="2115106"/>
            <a:ext cx="1239105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60631" y="2198832"/>
            <a:ext cx="199834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УПДДОП с обстоятельством формирования «5»</a:t>
            </a:r>
            <a:r>
              <a:rPr lang="en-US" sz="1000" dirty="0" smtClean="0"/>
              <a:t> - </a:t>
            </a:r>
            <a:r>
              <a:rPr lang="ru-RU" sz="1000" b="1" u="sng" dirty="0" smtClean="0"/>
              <a:t>н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е отражается ни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в НД по НДС, ни в 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отчете</a:t>
            </a:r>
            <a:endParaRPr lang="ru-RU" sz="1000" b="1" u="sng" dirty="0">
              <a:solidFill>
                <a:srgbClr val="1F497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7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3. 1. Приобретение посредником ПТ 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для комитента (принципала) при условии, что продавец на ОСНО</a:t>
            </a:r>
            <a:endParaRPr lang="ru-RU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2158030"/>
            <a:ext cx="1656184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Продавец </a:t>
            </a:r>
          </a:p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(ОСНО)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19386" y="2158030"/>
            <a:ext cx="1512168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Посредник, приобретающий товар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948264" y="2158030"/>
            <a:ext cx="1584176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Комитент (покупатель</a:t>
            </a:r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)</a:t>
            </a:r>
            <a:endParaRPr lang="ru-RU" sz="12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555776" y="2990683"/>
            <a:ext cx="1036008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05572" y="2313079"/>
            <a:ext cx="1336415" cy="55399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1F497D">
                    <a:lumMod val="50000"/>
                  </a:srgbClr>
                </a:solidFill>
              </a:rPr>
              <a:t>1.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Выставление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ЭСЧФ № 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1 10 шт. РНПТ 1, РНПТ 2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621464" y="2973781"/>
            <a:ext cx="1008112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44108" y="2313079"/>
            <a:ext cx="1289248" cy="55399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Перевыставление ЭСЧФ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№ 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2 10 шт.</a:t>
            </a:r>
          </a:p>
          <a:p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РНПТ 1, РНПТ 2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250101"/>
              </p:ext>
            </p:extLst>
          </p:nvPr>
        </p:nvGraphicFramePr>
        <p:xfrm>
          <a:off x="251520" y="3717032"/>
          <a:ext cx="8424935" cy="2572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656184"/>
                <a:gridCol w="1800200"/>
                <a:gridCol w="1512168"/>
                <a:gridCol w="2160239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СЧФ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Продавец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Посредник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Комитент</a:t>
                      </a:r>
                    </a:p>
                    <a:p>
                      <a:pPr algn="ctr"/>
                      <a:r>
                        <a:rPr lang="ru-RU" sz="1200" dirty="0" smtClean="0"/>
                        <a:t>на ОСНО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Комитент на УСН</a:t>
                      </a:r>
                      <a:endParaRPr lang="ru-RU" sz="1200" dirty="0"/>
                    </a:p>
                  </a:txBody>
                  <a:tcPr anchor="ctr"/>
                </a:tc>
              </a:tr>
              <a:tr h="65191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ЭСЧФ № 1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книге продаж </a:t>
                      </a:r>
                    </a:p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- 10шт 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журнале полученных СЧФ</a:t>
                      </a:r>
                    </a:p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+ 10 </a:t>
                      </a:r>
                      <a:r>
                        <a:rPr lang="ru-RU" sz="10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шт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5596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ЭСЧФ № 2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журнале учета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выставленных </a:t>
                      </a: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СЧФ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- 10 </a:t>
                      </a:r>
                      <a:r>
                        <a:rPr lang="ru-RU" sz="10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шт</a:t>
                      </a:r>
                      <a:endParaRPr lang="ru-RU" sz="10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книге покупок</a:t>
                      </a:r>
                    </a:p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+ 10 </a:t>
                      </a:r>
                      <a:r>
                        <a:rPr lang="ru-RU" sz="10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шт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отчете с кодом 28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«Отражение комитентом (принципалом)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сведений о приобретении товара комиссионером (агентом),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действующим от своего имени и в интересах комитента (принципала)»</a:t>
                      </a:r>
                    </a:p>
                    <a:p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+ 10 шт.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454256" y="1235444"/>
            <a:ext cx="1468951" cy="86177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УПДДОП с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обстоятельством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формирования «6»* – </a:t>
            </a:r>
            <a:r>
              <a:rPr lang="ru-RU" sz="1000" b="1" u="sng" dirty="0">
                <a:solidFill>
                  <a:schemeClr val="tx2">
                    <a:lumMod val="50000"/>
                  </a:schemeClr>
                </a:solidFill>
              </a:rPr>
              <a:t>не отражается </a:t>
            </a:r>
            <a:r>
              <a:rPr lang="ru-RU" sz="1000" b="1" u="sng" dirty="0" smtClean="0">
                <a:solidFill>
                  <a:schemeClr val="tx2">
                    <a:lumMod val="50000"/>
                  </a:schemeClr>
                </a:solidFill>
              </a:rPr>
              <a:t>ни в НД по НДС, ни в </a:t>
            </a:r>
            <a:r>
              <a:rPr lang="ru-RU" sz="1000" b="1" u="sng" dirty="0">
                <a:solidFill>
                  <a:schemeClr val="tx2">
                    <a:lumMod val="50000"/>
                  </a:schemeClr>
                </a:solidFill>
              </a:rPr>
              <a:t>отчете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014" y="6381328"/>
            <a:ext cx="8208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*УПД с обстоятельством формирования «6» содержит сведения о том, что </a:t>
            </a:r>
            <a:r>
              <a:rPr lang="ru-RU" sz="1000" dirty="0"/>
              <a:t>Товары переданы от Комиссионера (Агента, действующего от собственного имени) Комитенту (Принципалу) при закупке товара 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684675" y="2161449"/>
            <a:ext cx="1008112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67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" y="297476"/>
            <a:ext cx="8229600" cy="827268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3.2. Возврат комитентом товара, ранее приобретенного для него у продавца на ОСНО комиссионером</a:t>
            </a:r>
            <a:endParaRPr lang="ru-RU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7956" y="1611498"/>
            <a:ext cx="1584176" cy="72008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Комитент (покупатель</a:t>
            </a:r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)</a:t>
            </a:r>
            <a:endParaRPr lang="ru-RU" sz="12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70464" y="1575494"/>
            <a:ext cx="1584176" cy="72008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Посредник, </a:t>
            </a:r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который ранее приобрел </a:t>
            </a:r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товар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411760" y="1786433"/>
            <a:ext cx="1080120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36019" y="1161423"/>
            <a:ext cx="1280558" cy="55399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Корректировочный ЭСЧФ № 1 (2шт – РНПТ 2)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048705"/>
              </p:ext>
            </p:extLst>
          </p:nvPr>
        </p:nvGraphicFramePr>
        <p:xfrm>
          <a:off x="241225" y="2970322"/>
          <a:ext cx="8784977" cy="3225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728"/>
                <a:gridCol w="1705887"/>
                <a:gridCol w="2808312"/>
                <a:gridCol w="1409441"/>
                <a:gridCol w="1676609"/>
              </a:tblGrid>
              <a:tr h="66405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СЧФ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Комитент на ОСНО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Комитент на УСН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Посредник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Продавец</a:t>
                      </a:r>
                      <a:endParaRPr lang="ru-RU" sz="1600" dirty="0"/>
                    </a:p>
                  </a:txBody>
                  <a:tcPr anchor="ctr"/>
                </a:tc>
              </a:tr>
              <a:tr h="186013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Корректировочный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ЭСЧФ № 1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книге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продаж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-2 </a:t>
                      </a:r>
                      <a:r>
                        <a:rPr lang="ru-RU" sz="10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шт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</a:rPr>
                        <a:t>РНПТ 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Отчете с кодом 32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«Получение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комитентом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(принципалом)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корректировочного счета-фактуры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в связи с изменением стоимости отгруженных товаров (работ, услуг), переданных имущественных прав в сторону уменьшения, в том числе в случае уменьшения цен (тарифов) и (или) уменьшения количества (объема) отгруженных товаров (работ, услуг), переданных имущественных прав»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- 2 </a:t>
                      </a:r>
                      <a:r>
                        <a:rPr kumimoji="0" lang="ru-RU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шт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</a:rPr>
                        <a:t>РНПТ 2</a:t>
                      </a: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журнале выставленных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СЧФ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+ 2 </a:t>
                      </a:r>
                      <a:r>
                        <a:rPr lang="ru-RU" sz="10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шт</a:t>
                      </a: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</a:rPr>
                        <a:t>РНПТ 2</a:t>
                      </a:r>
                    </a:p>
                    <a:p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441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Корректировочный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ЭСЧФ №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2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журнале учета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полученных  </a:t>
                      </a: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СЧФ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- 2 </a:t>
                      </a:r>
                      <a:r>
                        <a:rPr lang="ru-RU" sz="10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шт</a:t>
                      </a: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</a:rPr>
                        <a:t>РНПТ 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книге покупок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+ 2 шт.</a:t>
                      </a:r>
                      <a:r>
                        <a:rPr lang="ru-RU" sz="10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</a:rPr>
                        <a:t> РНПТ 2</a:t>
                      </a:r>
                      <a:endParaRPr lang="ru-RU" sz="10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Скругленный прямоугольник 22"/>
          <p:cNvSpPr/>
          <p:nvPr/>
        </p:nvSpPr>
        <p:spPr>
          <a:xfrm>
            <a:off x="7092280" y="1575494"/>
            <a:ext cx="1440160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Продавец </a:t>
            </a:r>
          </a:p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(ОСНО)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5724128" y="2028910"/>
            <a:ext cx="1152128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16116" y="1381536"/>
            <a:ext cx="1368152" cy="55399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</a:rPr>
              <a:t>Корректировочный ЭСЧФ № 2 (2 шт. –РНПТ 2)</a:t>
            </a: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65261" y="1913604"/>
            <a:ext cx="1874465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УПДДОП с обстоятельством формирования 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«7»* –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не отражается 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ни в НД по НДС, ни в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отчете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7349" y="6309320"/>
            <a:ext cx="8525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*УПДДОП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с обстоятельством формирования «7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» содержит сведения о том, что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Товары переданы от Комитента (Принципала) Комиссионеру (Агенту, действующему от собственного имени) при возврате товаров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2411760" y="2708920"/>
            <a:ext cx="1341211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73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767" y="260648"/>
            <a:ext cx="8229600" cy="1282154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4.1. Приобретение посредником ПТ 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для комитента (принципала) 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при условии, что продавец на УНС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4598" y="1953997"/>
            <a:ext cx="1368152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Продавец </a:t>
            </a:r>
          </a:p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на УСН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48557" y="1953997"/>
            <a:ext cx="1440160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Посредник, приобретающий товар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274403" y="1969656"/>
            <a:ext cx="1368152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Комитент (покупатель</a:t>
            </a:r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)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123728" y="2365700"/>
            <a:ext cx="1080120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647406" y="2365700"/>
            <a:ext cx="1080120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51377" y="1844824"/>
            <a:ext cx="1414335" cy="24622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1F497D">
                    <a:lumMod val="50000"/>
                  </a:srgbClr>
                </a:solidFill>
              </a:rPr>
              <a:t>1.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Н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аправление УПД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26827" y="1601861"/>
            <a:ext cx="192127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УПДДОП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с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обстоятельством формирования «6»* –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не отражается ни в НД по НДС, ни в отчете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596779"/>
              </p:ext>
            </p:extLst>
          </p:nvPr>
        </p:nvGraphicFramePr>
        <p:xfrm>
          <a:off x="395537" y="2996952"/>
          <a:ext cx="820891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  <a:gridCol w="2052228"/>
                <a:gridCol w="2052228"/>
              </a:tblGrid>
              <a:tr h="26403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УПД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Продавец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Посредник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Комитент</a:t>
                      </a:r>
                      <a:endParaRPr lang="ru-RU" sz="1200" dirty="0"/>
                    </a:p>
                  </a:txBody>
                  <a:tcPr anchor="ctr"/>
                </a:tc>
              </a:tr>
              <a:tr h="48005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УПД № 1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отчете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 кодом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«Реализация товара (собственником товара)»</a:t>
                      </a:r>
                      <a:endParaRPr lang="ru-RU" sz="10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l"/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отчете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 кодом 26</a:t>
                      </a:r>
                      <a:endParaRPr lang="ru-RU" sz="10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Приобретение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комиссионером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(агентом), действующим от своего имени и в интересах комитента (принципала),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товара для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комитента (принципала)»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005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УПД с функцией «СвЗК»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отчете с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кодом 27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«Передача комиссионером (агентом), действующим от своего имени и в интересах комитента (принципала), сведений о приобретении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товара для комитента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(принципала)»</a:t>
                      </a:r>
                      <a:endParaRPr lang="ru-RU" sz="1000" b="1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</a:endParaRPr>
                    </a:p>
                    <a:p>
                      <a:pPr algn="l"/>
                      <a:endParaRPr lang="ru-RU" sz="100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l"/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отчете с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кодом 28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«Отражение комитентом (принципалом)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сведений о приобретении товара комиссионером (агентом),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действующим от своего имени и в интересах комитента (принципала)»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5537" y="6093296"/>
            <a:ext cx="86409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*УПД с обстоятельством формирования «6» содержит сведения о том, что Товары переданы от Комиссионера (Агента, действующего от собственного имени) Комитенту (Принципалу) при закупке товара </a:t>
            </a:r>
            <a:endParaRPr lang="ru-RU" sz="1000" dirty="0" smtClean="0"/>
          </a:p>
          <a:p>
            <a:r>
              <a:rPr lang="ru-RU" sz="1000" dirty="0" smtClean="0"/>
              <a:t>**УПД,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фактически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заменяющий отчет комиссионера, содержащий сведения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о закупленном для комитента товаре</a:t>
            </a:r>
            <a:endParaRPr lang="ru-RU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48379" y="2433139"/>
            <a:ext cx="129614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УПД с функцией «СвЗК»**</a:t>
            </a:r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val="39151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ru-RU" sz="1800" dirty="0" smtClean="0">
                <a:solidFill>
                  <a:srgbClr val="1F497D">
                    <a:lumMod val="50000"/>
                  </a:srgbClr>
                </a:solidFill>
              </a:rPr>
              <a:t>4.2. Возврат товара</a:t>
            </a:r>
            <a:r>
              <a:rPr lang="ru-RU" sz="1800" dirty="0">
                <a:solidFill>
                  <a:srgbClr val="1F497D">
                    <a:lumMod val="50000"/>
                  </a:srgbClr>
                </a:solidFill>
              </a:rPr>
              <a:t>, ранее </a:t>
            </a:r>
            <a:r>
              <a:rPr lang="ru-RU" sz="1800" dirty="0" smtClean="0">
                <a:solidFill>
                  <a:srgbClr val="1F497D">
                    <a:lumMod val="50000"/>
                  </a:srgbClr>
                </a:solidFill>
              </a:rPr>
              <a:t>приобретенного комиссионером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>
                <a:solidFill>
                  <a:srgbClr val="1F497D">
                    <a:lumMod val="50000"/>
                  </a:srgbClr>
                </a:solidFill>
              </a:rPr>
              <a:t> для комитента у </a:t>
            </a:r>
            <a:r>
              <a:rPr lang="ru-RU" sz="1800" dirty="0">
                <a:solidFill>
                  <a:srgbClr val="1F497D">
                    <a:lumMod val="50000"/>
                  </a:srgbClr>
                </a:solidFill>
              </a:rPr>
              <a:t>продавца на </a:t>
            </a:r>
            <a:r>
              <a:rPr lang="ru-RU" sz="1800" dirty="0" smtClean="0">
                <a:solidFill>
                  <a:srgbClr val="1F497D">
                    <a:lumMod val="50000"/>
                  </a:srgbClr>
                </a:solidFill>
              </a:rPr>
              <a:t>УСН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32942" y="1688139"/>
            <a:ext cx="1296144" cy="6480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Посредник, который ранее приобрел товар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8547" y="1757683"/>
            <a:ext cx="1296144" cy="6480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Комитент (покупатель)</a:t>
            </a:r>
            <a:endParaRPr lang="ru-RU" sz="12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28089" y="1565029"/>
            <a:ext cx="1503445" cy="40011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УКД с функцией «</a:t>
            </a:r>
            <a:r>
              <a:rPr lang="ru-RU" sz="1000" b="1" dirty="0" err="1" smtClean="0">
                <a:solidFill>
                  <a:schemeClr val="tx2">
                    <a:lumMod val="50000"/>
                  </a:schemeClr>
                </a:solidFill>
              </a:rPr>
              <a:t>СвИСЗК</a:t>
            </a: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endParaRPr lang="ru-RU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11960" y="29856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65812"/>
              </p:ext>
            </p:extLst>
          </p:nvPr>
        </p:nvGraphicFramePr>
        <p:xfrm>
          <a:off x="0" y="2899085"/>
          <a:ext cx="9036496" cy="3842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1677836"/>
                <a:gridCol w="3002684"/>
                <a:gridCol w="2808312"/>
              </a:tblGrid>
              <a:tr h="3016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УПД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Комитент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Посредник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Продавец</a:t>
                      </a:r>
                      <a:endParaRPr lang="ru-RU" sz="1200" dirty="0"/>
                    </a:p>
                  </a:txBody>
                  <a:tcPr anchor="ctr"/>
                </a:tc>
              </a:tr>
              <a:tr h="17709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УКД с функцией «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СвИСЗК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» </a:t>
                      </a: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ru-RU" sz="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изменение стоимости </a:t>
                      </a:r>
                      <a:r>
                        <a:rPr lang="ru-RU" sz="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товарова</a:t>
                      </a:r>
                      <a:r>
                        <a:rPr lang="ru-RU" sz="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, ранее </a:t>
                      </a:r>
                      <a:r>
                        <a:rPr lang="ru-RU" sz="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приобретенныхого</a:t>
                      </a:r>
                      <a:r>
                        <a:rPr lang="ru-RU" sz="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для комитента (принципала) комиссионером (агентом, действующим от собственного имени) </a:t>
                      </a:r>
                      <a:r>
                        <a:rPr lang="ru-RU" sz="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фактически является промежуточным отчетом комиссионера</a:t>
                      </a:r>
                      <a:endParaRPr lang="ru-RU" sz="800" b="0" u="sng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Отчете с кодом 35</a:t>
                      </a:r>
                      <a:endParaRPr lang="ru-RU" sz="10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«Отражение комитентом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(принципалом)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сведений возврате товара, приобретенного для него комиссионером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(агентом)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Отчете 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 кодом 33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«Отражение 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комиссионером (агентом) сведений о возврате комитентом (принципалом) приобретенных для него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комиссионером (</a:t>
                      </a:r>
                      <a:r>
                        <a:rPr lang="ru-RU" sz="1000" b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агентом) товаров»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u="none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u="none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u="non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72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УКД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Регистрирует в Отчете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с кодом 34</a:t>
                      </a:r>
                      <a:endParaRPr lang="ru-RU" sz="10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</a:t>
                      </a:r>
                      <a:r>
                        <a:rPr lang="ru-RU" sz="1000" b="1" dirty="0" smtClean="0"/>
                        <a:t>Получение </a:t>
                      </a:r>
                      <a:r>
                        <a:rPr lang="ru-RU" sz="1000" b="1" baseline="0" dirty="0" smtClean="0"/>
                        <a:t> комиссионером (агентом) </a:t>
                      </a:r>
                      <a:r>
                        <a:rPr lang="ru-RU" sz="1000" b="1" dirty="0" smtClean="0"/>
                        <a:t>универсального</a:t>
                      </a:r>
                      <a:r>
                        <a:rPr lang="ru-RU" sz="1000" b="1" baseline="0" dirty="0" smtClean="0"/>
                        <a:t> корректировочного документа</a:t>
                      </a:r>
                      <a:r>
                        <a:rPr lang="ru-RU" sz="1000" b="1" dirty="0" smtClean="0"/>
                        <a:t> в связи с изменением стоимости отгруженных товаров (работ, услуг), переданных имущественных прав в сторону уменьшения, в том числе в случае уменьшения цен (тарифов) и (или) уменьшения количества (объема) отгруженных товаров (работ, услуг), переданных имущественных прав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»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Отчете</a:t>
                      </a:r>
                      <a:r>
                        <a:rPr lang="ru-RU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с кодом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«Составление продавцом универсального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корректировочного документа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в связи с изменением стоимости отгруженных товаров (работ, услуг), переданных имущественных прав в сторону уменьшения, в том числе в случае уменьшения цен (тарифов) и (или) уменьшения количества (объема) отгруженных товаров (работ, услуг), переданных имущественных прав</a:t>
                      </a:r>
                      <a:r>
                        <a:rPr lang="ru-RU" sz="1000" b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»</a:t>
                      </a:r>
                      <a:endParaRPr lang="ru-RU" sz="1000" b="0" u="non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7236296" y="1746977"/>
            <a:ext cx="1296144" cy="6480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Продавец </a:t>
            </a:r>
          </a:p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(</a:t>
            </a:r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УСН)</a:t>
            </a:r>
            <a:endParaRPr lang="ru-RU" sz="12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5591172" y="2081719"/>
            <a:ext cx="1224136" cy="226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90041" y="1746977"/>
            <a:ext cx="404278" cy="246221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УКД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303747" y="2003904"/>
            <a:ext cx="1152128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57773" y="2081719"/>
            <a:ext cx="1874465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УПДДОП с обстоятельством формирования «7»* 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–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не отражается </a:t>
            </a:r>
            <a:r>
              <a:rPr lang="ru-RU" sz="1000" b="1" u="sng" dirty="0" smtClean="0">
                <a:solidFill>
                  <a:srgbClr val="1F497D">
                    <a:lumMod val="50000"/>
                  </a:srgbClr>
                </a:solidFill>
              </a:rPr>
              <a:t>ни в НД по НДС, ни в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отчете</a:t>
            </a:r>
          </a:p>
        </p:txBody>
      </p:sp>
    </p:spTree>
    <p:extLst>
      <p:ext uri="{BB962C8B-B14F-4D97-AF65-F5344CB8AC3E}">
        <p14:creationId xmlns:p14="http://schemas.microsoft.com/office/powerpoint/2010/main" val="1122910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.1. Реализация посредником ПТ комитента (принципала)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на ОСНО ФЛ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74756" y="1292664"/>
            <a:ext cx="1440160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Комитент (продавец)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46971" y="1292664"/>
            <a:ext cx="1440160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Посредник,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ru-RU" sz="1200" dirty="0">
                <a:solidFill>
                  <a:srgbClr val="1F497D">
                    <a:lumMod val="50000"/>
                  </a:srgbClr>
                </a:solidFill>
              </a:rPr>
              <a:t>реализующий товар комитента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48264" y="1004632"/>
            <a:ext cx="1368152" cy="13681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F497D">
                    <a:lumMod val="50000"/>
                  </a:srgbClr>
                </a:solidFill>
              </a:rPr>
              <a:t>Физическое лицо (без статуса ИП), налогоплательщик дохода на профессиональный доход</a:t>
            </a:r>
            <a:endParaRPr lang="ru-RU" sz="1200" dirty="0">
              <a:solidFill>
                <a:srgbClr val="1F497D">
                  <a:lumMod val="50000"/>
                </a:srgb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5612022" y="2084752"/>
            <a:ext cx="1136821" cy="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65382" y="2156884"/>
            <a:ext cx="1577048" cy="246221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solidFill>
                  <a:srgbClr val="1F497D">
                    <a:lumMod val="50000"/>
                  </a:srgbClr>
                </a:solidFill>
              </a:rPr>
              <a:t>УПД </a:t>
            </a:r>
            <a:r>
              <a:rPr lang="ru-RU" sz="1000" b="1" dirty="0" smtClean="0">
                <a:solidFill>
                  <a:srgbClr val="1F497D">
                    <a:lumMod val="50000"/>
                  </a:srgbClr>
                </a:solidFill>
              </a:rPr>
              <a:t>с </a:t>
            </a:r>
            <a:r>
              <a:rPr lang="ru-RU" sz="1000" b="1" dirty="0">
                <a:solidFill>
                  <a:srgbClr val="1F497D">
                    <a:lumMod val="50000"/>
                  </a:srgbClr>
                </a:solidFill>
              </a:rPr>
              <a:t>функцией «СвРК</a:t>
            </a:r>
            <a:r>
              <a:rPr lang="ru-RU" sz="1000" b="1" dirty="0" smtClean="0">
                <a:solidFill>
                  <a:srgbClr val="1F497D">
                    <a:lumMod val="50000"/>
                  </a:srgbClr>
                </a:solidFill>
              </a:rPr>
              <a:t>»</a:t>
            </a:r>
            <a:endParaRPr lang="ru-RU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8104" y="1055058"/>
            <a:ext cx="1291288" cy="861774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</a:rPr>
              <a:t>Передача чека ККТ при реализации (нигде не отражается его передача)</a:t>
            </a:r>
            <a:endParaRPr lang="ru-RU" sz="1000" dirty="0">
              <a:solidFill>
                <a:prstClr val="black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924966"/>
              </p:ext>
            </p:extLst>
          </p:nvPr>
        </p:nvGraphicFramePr>
        <p:xfrm>
          <a:off x="526591" y="3422903"/>
          <a:ext cx="828092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089"/>
                <a:gridCol w="3600400"/>
                <a:gridCol w="3515431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Документ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Посредник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Комитент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на ОСНО</a:t>
                      </a:r>
                    </a:p>
                  </a:txBody>
                  <a:tcPr/>
                </a:tc>
              </a:tr>
              <a:tr h="944767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</a:rPr>
                        <a:t>УПД с функцией «СвРК»</a:t>
                      </a:r>
                      <a:endParaRPr lang="ru-RU" sz="1000" b="0" dirty="0">
                        <a:solidFill>
                          <a:srgbClr val="1F497D">
                            <a:lumMod val="50000"/>
                          </a:srgb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Регистрирует в Отчете с кодом 36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Отражение комиссионером (агентом)  передачу сведений о реализации комиссионером (агентом), действующим от своего имени и в интересах комитента (принципала) ,товара комитента (принципала)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+mn-cs"/>
                        </a:rPr>
                        <a:t>физическим лицам для личных, семейных, домашних и иных, не связанных с предпринимательской деятельностью, нужд, а также налогоплательщикам налога на профессиональный доход»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Регистрирует в Отчете с кодом 37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«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Отражение комитентом (принципалом) получения сведений о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реализации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комиссионером (агентом), действующим от своего имени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и в интересах комитента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(принципала),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товара комитента (принципала)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физическим лицам для личных, семейных, домашних и иных, не связанных с предпринимательской деятельностью, нужд, а также налогоплательщикам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налога на профессиональный доход»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393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Сводный документ о реализации товаров ФЛ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 smtClean="0"/>
                    </a:p>
                    <a:p>
                      <a:pPr marL="0" indent="0">
                        <a:buNone/>
                      </a:pPr>
                      <a:r>
                        <a:rPr lang="ru-RU" sz="1000" dirty="0" smtClean="0"/>
                        <a:t>Регистрирует в книге продаж</a:t>
                      </a:r>
                    </a:p>
                    <a:p>
                      <a:pPr marL="0" indent="0">
                        <a:buNone/>
                      </a:pPr>
                      <a:endParaRPr lang="ru-RU" sz="1000" dirty="0" smtClean="0"/>
                    </a:p>
                    <a:p>
                      <a:pPr marL="0" indent="0">
                        <a:buNone/>
                      </a:pPr>
                      <a:endParaRPr lang="ru-RU" sz="10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 flipH="1">
            <a:off x="2570702" y="2084752"/>
            <a:ext cx="902811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0145" y="2594811"/>
            <a:ext cx="1788071" cy="70788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prstClr val="black"/>
                </a:solidFill>
              </a:rPr>
              <a:t>4</a:t>
            </a:r>
            <a:r>
              <a:rPr lang="ru-RU" sz="1000" dirty="0" smtClean="0">
                <a:solidFill>
                  <a:prstClr val="black"/>
                </a:solidFill>
              </a:rPr>
              <a:t>. Комитент формирует сводный документ по данным комиссионера (вне системы)</a:t>
            </a:r>
            <a:endParaRPr lang="ru-RU" sz="1000" dirty="0">
              <a:solidFill>
                <a:prstClr val="black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508117" y="1916832"/>
            <a:ext cx="1091577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18216" y="935033"/>
            <a:ext cx="1607782" cy="86177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УПД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ДОП </a:t>
            </a:r>
            <a:r>
              <a:rPr lang="ru-RU" sz="1000" dirty="0">
                <a:solidFill>
                  <a:srgbClr val="1F497D">
                    <a:lumMod val="50000"/>
                  </a:srgbClr>
                </a:solidFill>
              </a:rPr>
              <a:t>№ 1 с обстоятельством формирования «4</a:t>
            </a:r>
            <a:r>
              <a:rPr lang="ru-RU" sz="1000" dirty="0" smtClean="0">
                <a:solidFill>
                  <a:srgbClr val="1F497D">
                    <a:lumMod val="50000"/>
                  </a:srgbClr>
                </a:solidFill>
              </a:rPr>
              <a:t>» – </a:t>
            </a:r>
            <a:r>
              <a:rPr lang="ru-RU" sz="1000" b="1" u="sng" dirty="0">
                <a:solidFill>
                  <a:srgbClr val="1F497D">
                    <a:lumMod val="50000"/>
                  </a:srgbClr>
                </a:solidFill>
              </a:rPr>
              <a:t>не отражается ни в НД по НДС, ни в отчете</a:t>
            </a:r>
          </a:p>
        </p:txBody>
      </p:sp>
    </p:spTree>
    <p:extLst>
      <p:ext uri="{BB962C8B-B14F-4D97-AF65-F5344CB8AC3E}">
        <p14:creationId xmlns:p14="http://schemas.microsoft.com/office/powerpoint/2010/main" val="23676008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</TotalTime>
  <Words>2678</Words>
  <Application>Microsoft Office PowerPoint</Application>
  <PresentationFormat>Экран (4:3)</PresentationFormat>
  <Paragraphs>282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1.1. Реализация посредником  ПТ комитента (принципала) на ОСНО</vt:lpstr>
      <vt:lpstr>1.2. Возврат от покупателя ПТ, ранее реализованного посредником  (комитент (принципал) на ОСНО)</vt:lpstr>
      <vt:lpstr>2.1. Реализация посредником  ПТ комитента (принципала) на УСН</vt:lpstr>
      <vt:lpstr>2.2. Возврат от покупателя ПТ, ранее реализованного посредником  (комитент (принципал) на УСН)</vt:lpstr>
      <vt:lpstr>3. 1. Приобретение посредником ПТ  для комитента (принципала) при условии, что продавец на ОСНО</vt:lpstr>
      <vt:lpstr>3.2. Возврат комитентом товара, ранее приобретенного для него у продавца на ОСНО комиссионером</vt:lpstr>
      <vt:lpstr>4.1. Приобретение посредником ПТ  для комитента (принципала)  при условии, что продавец на УНС</vt:lpstr>
      <vt:lpstr>4.2. Возврат товара, ранее приобретенного комиссионером  для комитента у продавца на УСН</vt:lpstr>
      <vt:lpstr>5.1. Реализация посредником ПТ комитента (принципала) на ОСНО ФЛ</vt:lpstr>
      <vt:lpstr>5.2. Возврат от физического лица без статуса ИП товара комитента, ранее реализованного комиссионером</vt:lpstr>
      <vt:lpstr>6.1. Реализация посредником ПТ комитента (принципала) на УСН ФЛ</vt:lpstr>
      <vt:lpstr>6.2. Возврат от физического лица без статуса ИП товара комитента, ранее реализованного комиссионером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 Реализация посредником  ПТ комитента (принципала) на УСН</dc:title>
  <dc:creator>Пичугина Мария Юрьевна</dc:creator>
  <cp:lastModifiedBy>Пичугина Мария Юрьевна</cp:lastModifiedBy>
  <cp:revision>54</cp:revision>
  <cp:lastPrinted>2021-04-06T06:36:15Z</cp:lastPrinted>
  <dcterms:created xsi:type="dcterms:W3CDTF">2021-04-02T13:30:53Z</dcterms:created>
  <dcterms:modified xsi:type="dcterms:W3CDTF">2021-06-16T13:31:23Z</dcterms:modified>
</cp:coreProperties>
</file>