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6"/>
  </p:notesMasterIdLst>
  <p:sldIdLst>
    <p:sldId id="258" r:id="rId3"/>
    <p:sldId id="256" r:id="rId4"/>
    <p:sldId id="259" r:id="rId5"/>
    <p:sldId id="263" r:id="rId6"/>
    <p:sldId id="264" r:id="rId7"/>
    <p:sldId id="267" r:id="rId8"/>
    <p:sldId id="271" r:id="rId9"/>
    <p:sldId id="270" r:id="rId10"/>
    <p:sldId id="266" r:id="rId11"/>
    <p:sldId id="269" r:id="rId12"/>
    <p:sldId id="272" r:id="rId13"/>
    <p:sldId id="257" r:id="rId14"/>
    <p:sldId id="273" r:id="rId15"/>
  </p:sldIdLst>
  <p:sldSz cx="9144000" cy="6858000" type="screen4x3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EFB60A-A3F6-492B-A7C2-340B90474798}">
          <p14:sldIdLst>
            <p14:sldId id="258"/>
            <p14:sldId id="256"/>
            <p14:sldId id="259"/>
            <p14:sldId id="263"/>
            <p14:sldId id="264"/>
            <p14:sldId id="267"/>
            <p14:sldId id="271"/>
            <p14:sldId id="270"/>
            <p14:sldId id="266"/>
            <p14:sldId id="269"/>
            <p14:sldId id="272"/>
            <p14:sldId id="257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B6B6E-DD2E-44D8-8CE2-35707E5E15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01A57-BDA6-43EB-97BC-8EB402922658}">
      <dgm:prSet phldrT="[Текст]" custT="1"/>
      <dgm:spPr>
        <a:xfrm>
          <a:off x="6675" y="82592"/>
          <a:ext cx="6237279" cy="3879807"/>
        </a:xfrm>
        <a:prstGeom prst="rect">
          <a:avLst/>
        </a:prstGeom>
        <a:solidFill>
          <a:srgbClr val="4472C4">
            <a:lumMod val="20000"/>
            <a:lumOff val="80000"/>
          </a:srgbClr>
        </a:solidFill>
        <a:ln w="19050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" h="69850"/>
          <a:bevelB w="6350" h="82550"/>
        </a:sp3d>
      </dgm:spPr>
      <dgm:t>
        <a:bodyPr/>
        <a:lstStyle/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ИНН  (поле 60);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КПП (поле 102);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Плательщик  (поле 8);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Статус (поле 101) – 02  </a:t>
          </a:r>
          <a:r>
            <a:rPr lang="ru-RU" sz="16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(!!! вне </a:t>
          </a: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зависимости от статуса </a:t>
          </a:r>
          <a:r>
            <a:rPr lang="ru-RU" sz="16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плательщика);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КБК (поле 104) – </a:t>
          </a:r>
          <a:r>
            <a:rPr lang="ru-RU" sz="16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 </a:t>
          </a: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!!! действующий с 01.01.2023г с учетом 14 знака "1" - налог);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ОКТМО (поле 105)</a:t>
          </a:r>
          <a:r>
            <a:rPr lang="ru-RU" sz="1600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указывается 8- </a:t>
          </a:r>
          <a:r>
            <a:rPr lang="ru-RU" sz="1600" b="1" i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значный</a:t>
          </a: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код по месту учета;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Налоговый период (поле 107) –  </a:t>
          </a:r>
          <a:r>
            <a:rPr lang="ru-RU" sz="16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(!!! </a:t>
          </a: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аналогично данным </a:t>
          </a:r>
          <a:r>
            <a:rPr lang="ru-RU" sz="16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деклараций/расчетов);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ИНН / КПП  получателя (поле 61/ поле 103);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Получатель (поле 16);</a:t>
          </a: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Назначение платежа (поле 24) </a:t>
          </a:r>
          <a:r>
            <a:rPr lang="ru-RU" sz="1600" b="1" i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ru-RU" sz="1600" b="1" i="0" u="sng" dirty="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2A1112A-DE01-4844-BB4E-F1E572F7242D}" type="parTrans" cxnId="{0189E6B6-7BA7-444D-B84B-0191C05D6CB3}">
      <dgm:prSet/>
      <dgm:spPr/>
      <dgm:t>
        <a:bodyPr/>
        <a:lstStyle/>
        <a:p>
          <a:endParaRPr lang="ru-RU"/>
        </a:p>
      </dgm:t>
    </dgm:pt>
    <dgm:pt modelId="{9195C518-3009-486D-BF73-B675A5743D50}" type="sibTrans" cxnId="{0189E6B6-7BA7-444D-B84B-0191C05D6CB3}">
      <dgm:prSet/>
      <dgm:spPr/>
      <dgm:t>
        <a:bodyPr/>
        <a:lstStyle/>
        <a:p>
          <a:endParaRPr lang="ru-RU"/>
        </a:p>
      </dgm:t>
    </dgm:pt>
    <dgm:pt modelId="{F292CD85-B884-453D-AA05-DBB567F6DF4E}" type="pres">
      <dgm:prSet presAssocID="{C66B6B6E-DD2E-44D8-8CE2-35707E5E15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B10E4-D61B-463C-A267-8CAD728268CD}" type="pres">
      <dgm:prSet presAssocID="{4E401A57-BDA6-43EB-97BC-8EB402922658}" presName="node" presStyleLbl="node1" presStyleIdx="0" presStyleCnt="1" custScaleX="152470" custScaleY="171026" custLinFactNeighborX="459" custLinFactNeighborY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FDE7597-E97D-41BD-8115-435F6697F30E}" type="presOf" srcId="{C66B6B6E-DD2E-44D8-8CE2-35707E5E156E}" destId="{F292CD85-B884-453D-AA05-DBB567F6DF4E}" srcOrd="0" destOrd="0" presId="urn:microsoft.com/office/officeart/2005/8/layout/default"/>
    <dgm:cxn modelId="{0189E6B6-7BA7-444D-B84B-0191C05D6CB3}" srcId="{C66B6B6E-DD2E-44D8-8CE2-35707E5E156E}" destId="{4E401A57-BDA6-43EB-97BC-8EB402922658}" srcOrd="0" destOrd="0" parTransId="{E2A1112A-DE01-4844-BB4E-F1E572F7242D}" sibTransId="{9195C518-3009-486D-BF73-B675A5743D50}"/>
    <dgm:cxn modelId="{36B57AE4-D8D7-4F95-A9E5-CB264B4426F1}" type="presOf" srcId="{4E401A57-BDA6-43EB-97BC-8EB402922658}" destId="{573B10E4-D61B-463C-A267-8CAD728268CD}" srcOrd="0" destOrd="0" presId="urn:microsoft.com/office/officeart/2005/8/layout/default"/>
    <dgm:cxn modelId="{DB6E6614-C4EF-4F33-91BA-5FF26EAFFE05}" type="presParOf" srcId="{F292CD85-B884-453D-AA05-DBB567F6DF4E}" destId="{573B10E4-D61B-463C-A267-8CAD728268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B10E4-D61B-463C-A267-8CAD728268CD}">
      <dsp:nvSpPr>
        <dsp:cNvPr id="0" name=""/>
        <dsp:cNvSpPr/>
      </dsp:nvSpPr>
      <dsp:spPr>
        <a:xfrm>
          <a:off x="7555" y="4"/>
          <a:ext cx="8345372" cy="5616615"/>
        </a:xfrm>
        <a:prstGeom prst="rect">
          <a:avLst/>
        </a:prstGeom>
        <a:solidFill>
          <a:srgbClr val="4472C4">
            <a:lumMod val="20000"/>
            <a:lumOff val="80000"/>
          </a:srgbClr>
        </a:solidFill>
        <a:ln w="19050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" h="69850"/>
          <a:bevelB w="6350" h="825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ИНН  (поле 60);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КПП (поле 102);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Плательщик  (поле 8);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Статус (поле 101) – 02  </a:t>
          </a:r>
          <a:r>
            <a:rPr lang="ru-RU" sz="16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(!!! вне </a:t>
          </a: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зависимости от статуса </a:t>
          </a:r>
          <a:r>
            <a:rPr lang="ru-RU" sz="16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плательщика);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КБК (поле 104) – </a:t>
          </a:r>
          <a:r>
            <a:rPr lang="ru-RU" sz="16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 </a:t>
          </a: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!!! действующий с 01.01.2023г с учетом 14 знака "1" - налог);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ОКТМО (поле 105)</a:t>
          </a:r>
          <a:r>
            <a:rPr lang="ru-RU" sz="1600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указывается 8- </a:t>
          </a:r>
          <a:r>
            <a:rPr lang="ru-RU" sz="1600" b="1" i="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значный</a:t>
          </a: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код по месту учета;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Налоговый период (поле 107) –  </a:t>
          </a:r>
          <a:r>
            <a:rPr lang="ru-RU" sz="16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(!!! </a:t>
          </a: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аналогично данным </a:t>
          </a:r>
          <a:r>
            <a:rPr lang="ru-RU" sz="16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деклараций/расчетов);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ИНН / КПП  получателя (поле 61/ поле 103);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Получатель (поле 16);</a:t>
          </a: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Назначение платежа (поле 24) </a:t>
          </a:r>
          <a:r>
            <a:rPr lang="ru-RU" sz="1600" b="1" i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ru-RU" sz="1600" b="1" i="0" u="sng" kern="1200" dirty="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349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55" y="4"/>
        <a:ext cx="8345372" cy="5616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C0ED88C1-A9E3-4BC4-BB07-66139115A49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2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6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B6580290-7D60-4EE8-9068-B9E19B95F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0290-7D60-4EE8-9068-B9E19B95FB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6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0290-7D60-4EE8-9068-B9E19B95FB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8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0290-7D60-4EE8-9068-B9E19B95FB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1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0290-7D60-4EE8-9068-B9E19B95FB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8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092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91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5"/>
            <a:ext cx="77724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184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113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5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5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5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55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4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4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797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219200"/>
            <a:ext cx="3811588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560285"/>
            <a:ext cx="3811588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19200"/>
            <a:ext cx="3813174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122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462284"/>
            <a:ext cx="3811588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803375"/>
            <a:ext cx="3811588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62284"/>
            <a:ext cx="3813174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5"/>
            <a:ext cx="3813174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564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863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6356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9144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1763688" y="0"/>
            <a:ext cx="7380312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1763689" y="137400"/>
            <a:ext cx="245798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3080" y="0"/>
            <a:ext cx="1766768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8676457" y="234786"/>
            <a:ext cx="332162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239544" y="61921"/>
            <a:ext cx="1354473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3080" y="0"/>
            <a:ext cx="65579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1729399" y="99364"/>
            <a:ext cx="3428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6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62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1543164" y="2686105"/>
            <a:ext cx="11917630" cy="2095703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20010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115616" y="-2427"/>
            <a:ext cx="1620753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465461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3385096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5304730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7224365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465461" y="0"/>
            <a:ext cx="1919635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3385095" y="0"/>
            <a:ext cx="1919635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5304731" y="0"/>
            <a:ext cx="1919635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7224366" y="0"/>
            <a:ext cx="1919635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1817694" y="415073"/>
            <a:ext cx="141342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3526927" y="415073"/>
            <a:ext cx="1616913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5446561" y="415073"/>
            <a:ext cx="161691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7366196" y="415073"/>
            <a:ext cx="161691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082375" y="160255"/>
            <a:ext cx="161248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001651" y="160255"/>
            <a:ext cx="161248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902226" y="160255"/>
            <a:ext cx="161248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821860" y="160255"/>
            <a:ext cx="161248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3235077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5154712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7074346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8993981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8946854" y="6597352"/>
            <a:ext cx="197147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741491" y="160255"/>
            <a:ext cx="161248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580758" y="160255"/>
            <a:ext cx="161248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2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5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42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4817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70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197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0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70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70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153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0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70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70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07848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4980570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70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284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4980570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70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3616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425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5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6808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474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938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842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0662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2"/>
            <a:ext cx="1831086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1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2"/>
            <a:ext cx="1831086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2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691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9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4359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10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10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35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10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10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8674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296585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296585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296585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296585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892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296585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296585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296585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296585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17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604363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604363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604363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4464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604363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604363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604363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9982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912139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912139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6660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912139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912139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009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674541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674541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674541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674541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18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674541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674541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674541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674541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06555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982318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982318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982318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9134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982318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982318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982318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244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90095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90095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006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90095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90095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2297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5796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3051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09993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2405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93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3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3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886580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80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80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748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93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3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3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886580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80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80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9420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639793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639793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3886580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3886580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1801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639793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639793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3886580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3886580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5002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7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3256997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3256997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7074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7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3256997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3256997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841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9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465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9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7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111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DB5947-A60C-40B6-A196-C45E967ED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10AE50-C246-4DEA-97F4-C7341775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5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1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87" y="-103548"/>
            <a:ext cx="6624736" cy="720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9965001">
            <a:off x="-645051" y="2859937"/>
            <a:ext cx="10438529" cy="861774"/>
          </a:xfrm>
          <a:prstGeom prst="rect">
            <a:avLst/>
          </a:prstGeom>
          <a:noFill/>
          <a:ln w="0" cmpd="dbl">
            <a:solidFill>
              <a:schemeClr val="tx2">
                <a:lumMod val="40000"/>
                <a:lumOff val="60000"/>
                <a:alpha val="9000"/>
              </a:schemeClr>
            </a:solidFill>
            <a:prstDash val="sysDash"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tx2">
                    <a:lumMod val="60000"/>
                    <a:lumOff val="40000"/>
                    <a:alpha val="67000"/>
                  </a:schemeClr>
                </a:solidFill>
              </a:rPr>
              <a:t>Отменено с 01.01.2024 г</a:t>
            </a:r>
            <a:endParaRPr lang="ru-RU" sz="5000" dirty="0">
              <a:solidFill>
                <a:schemeClr val="tx2">
                  <a:lumMod val="60000"/>
                  <a:lumOff val="40000"/>
                  <a:alpha val="67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56376" y="126995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1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998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4" y="-82624"/>
            <a:ext cx="6912768" cy="725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433117">
            <a:off x="797687" y="4630871"/>
            <a:ext cx="9988791" cy="1015663"/>
          </a:xfrm>
          <a:prstGeom prst="rect">
            <a:avLst/>
          </a:prstGeom>
          <a:noFill/>
          <a:ln w="0" cmpd="dbl">
            <a:solidFill>
              <a:schemeClr val="tx2">
                <a:lumMod val="40000"/>
                <a:lumOff val="60000"/>
                <a:alpha val="9000"/>
              </a:schemeClr>
            </a:solidFill>
            <a:prstDash val="sysDash"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Образец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заполнения по НДФЛ и страховым взносам!  </a:t>
            </a:r>
          </a:p>
          <a:p>
            <a:pPr algn="ctr"/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Срок уплаты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28.11.2023</a:t>
            </a:r>
            <a:endParaRPr lang="ru-RU" sz="3000" dirty="0">
              <a:solidFill>
                <a:schemeClr val="tx2">
                  <a:lumMod val="60000"/>
                  <a:lumOff val="40000"/>
                  <a:alpha val="67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44624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10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663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76672"/>
            <a:ext cx="8851196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контрольных соотношений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 на официальном сайте ФНС России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карточке проекта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01/02/08-23/00141296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риказа ФНС России «Об утверждении перечня контрольных соотношений, свидетельствующих о нарушении порядка заполнения уведомления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исчисленных суммах налогов,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вансовых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по налогам,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сборов, страховых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взносов, предусмотренных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9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58 Налогового кодекса Российской Федерации»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regulation.gov.ru/Regulation/Npa/PublicView?npaID=141296#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44624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</a:t>
            </a:r>
            <a:r>
              <a:rPr lang="ru-RU" b="1" i="1" dirty="0" smtClean="0"/>
              <a:t>11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7111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640871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1822508" y="5135029"/>
            <a:ext cx="196850" cy="86409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0705">
            <a:off x="7339314" y="502488"/>
            <a:ext cx="334103" cy="8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0" y="6014962"/>
            <a:ext cx="10112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417201" y="390142"/>
            <a:ext cx="1150357" cy="22225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6503" y="5976962"/>
            <a:ext cx="1125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поле </a:t>
            </a:r>
            <a:r>
              <a:rPr lang="ru-RU" sz="1400" dirty="0" smtClean="0"/>
              <a:t>«104</a:t>
            </a:r>
            <a:r>
              <a:rPr lang="ru-RU" sz="1400" dirty="0"/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61802" y="34737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поле «</a:t>
            </a:r>
            <a:r>
              <a:rPr lang="ru-RU" sz="1400" dirty="0" smtClean="0"/>
              <a:t>101»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08141" y="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</a:t>
            </a:r>
            <a:r>
              <a:rPr lang="ru-RU" b="1" i="1" dirty="0" smtClean="0"/>
              <a:t>12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530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indent="46355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Основные изменения, в части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порядка заполнения и предоставления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Уведомлений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 исчисленных суммах налогов, авансовых платежей по налогам, сборов, страховых взносов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(далее- уведомление), действующие с 1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октября 2023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года. Изменения внесены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Федеральным законом от 31 июля 2023 года № 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389-ФЗ. </a:t>
            </a:r>
          </a:p>
          <a:p>
            <a:pPr indent="46355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Отмена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уведомлений на основании распоряжений на перевод денежных средств со статусом «02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Введены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контрольные соотношения для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уведомлений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Уведомления по НДФЛ можно подавать дважды в 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месяц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Разрешено подавать уведомление по ЕНП с отрицательными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значениями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Появилась возможность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ИП направлять уведомление, а также заявление о зачёте через личный кабинет с использованием неквалифицированной электронной подписи</a:t>
            </a:r>
            <a:endParaRPr lang="ru-RU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08141" y="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Слайд 13 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96734379"/>
              </p:ext>
            </p:extLst>
          </p:nvPr>
        </p:nvGraphicFramePr>
        <p:xfrm>
          <a:off x="395536" y="764704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84368" y="4462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2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 rot="19965001">
            <a:off x="-1280832" y="3014042"/>
            <a:ext cx="11111663" cy="861774"/>
          </a:xfrm>
          <a:prstGeom prst="rect">
            <a:avLst/>
          </a:prstGeom>
          <a:noFill/>
          <a:ln w="0" cmpd="dbl">
            <a:solidFill>
              <a:schemeClr val="tx2">
                <a:lumMod val="40000"/>
                <a:lumOff val="60000"/>
                <a:alpha val="8000"/>
              </a:schemeClr>
            </a:solidFill>
            <a:prstDash val="sysDash"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tx2">
                    <a:lumMod val="60000"/>
                    <a:lumOff val="40000"/>
                    <a:alpha val="67000"/>
                  </a:schemeClr>
                </a:solidFill>
              </a:rPr>
              <a:t>Отменено с 01.01.2024 г</a:t>
            </a:r>
            <a:endParaRPr lang="ru-RU" sz="5000" dirty="0">
              <a:solidFill>
                <a:schemeClr val="tx2">
                  <a:lumMod val="60000"/>
                  <a:lumOff val="40000"/>
                  <a:alpha val="67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920" y="76470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поля при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</a:t>
            </a:r>
            <a:r>
              <a:rPr lang="en-US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</a:t>
            </a:r>
            <a:r>
              <a:rPr lang="ru-RU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уведомления</a:t>
            </a:r>
            <a:endParaRPr lang="ru-RU" sz="1600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платежного поручения</a:t>
            </a:r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статусом</a:t>
            </a:r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«02»:</a:t>
            </a:r>
          </a:p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686" y="289193"/>
            <a:ext cx="89498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уведомлений </a:t>
            </a:r>
            <a:r>
              <a:rPr kumimoji="0" lang="ru-RU" alt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4 квартале 2023 г</a:t>
            </a:r>
            <a:endParaRPr kumimoji="0" lang="ru-RU" alt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80" y="71616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623" y="6089938"/>
            <a:ext cx="4555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-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выходных и праздничных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- не позднее последнего рабочего дня текущего года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0155" y="0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3 </a:t>
            </a:r>
            <a:endParaRPr lang="ru-RU" b="1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16114"/>
              </p:ext>
            </p:extLst>
          </p:nvPr>
        </p:nvGraphicFramePr>
        <p:xfrm>
          <a:off x="139141" y="1196752"/>
          <a:ext cx="8903996" cy="482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912"/>
                <a:gridCol w="1265691"/>
                <a:gridCol w="964438"/>
                <a:gridCol w="1870208"/>
                <a:gridCol w="1125794"/>
                <a:gridCol w="1267550"/>
                <a:gridCol w="1547403"/>
              </a:tblGrid>
              <a:tr h="1570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 уведомления*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уплаты*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уплате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 налога, исчисленного и удержанного за период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Уведомлении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«107»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КБК НДФЛ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«104»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019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кв. 2023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30.10.2023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сентября 2023 по 22 октября 2023 года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МС.10.2023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18210102010011000110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18210102070011000110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18210102080011000110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18210102130011000110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18210102140011000110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0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27.11.2023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28.11.2023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октября 2023 по 22 ноября 2023 года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МС.11.2023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ноября 2023 по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декабря 2023 года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МС.12.2023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4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29.12.2023**</a:t>
                      </a: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29.12.2023**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 декабря 2023 по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 декабря 2023 года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34/4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ГД.00.2023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67906"/>
              </p:ext>
            </p:extLst>
          </p:nvPr>
        </p:nvGraphicFramePr>
        <p:xfrm>
          <a:off x="119270" y="1124744"/>
          <a:ext cx="8856983" cy="4710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178"/>
                <a:gridCol w="1289061"/>
                <a:gridCol w="996347"/>
                <a:gridCol w="936104"/>
                <a:gridCol w="1584176"/>
                <a:gridCol w="1368152"/>
                <a:gridCol w="1811965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 уведомления*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Уведомлении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«107»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КБК НДФЛ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«104»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104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кв. 2023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МС.10.2023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18210201000011000160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18210204010011010160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18210204010011020160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18210204020011010160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18210204020011020160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18210208000061000160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18210209000061000160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18210210000011000160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18210211000011000160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4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МС.11.2023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0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декабрь в январе 25.01.2024 уведомление по налогу не предоставляется,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так как сроки предоставления расчета и уведомления совпадают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90" y="6031160"/>
            <a:ext cx="3611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выходных и праздничных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9843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4462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4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288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975" y="6237312"/>
            <a:ext cx="3521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 с учетом выходных и праздничных дней)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00243"/>
              </p:ext>
            </p:extLst>
          </p:nvPr>
        </p:nvGraphicFramePr>
        <p:xfrm>
          <a:off x="272051" y="1916832"/>
          <a:ext cx="8568951" cy="3947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432"/>
                <a:gridCol w="1660729"/>
                <a:gridCol w="1560810"/>
                <a:gridCol w="1770733"/>
                <a:gridCol w="2232247"/>
              </a:tblGrid>
              <a:tr h="1177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 уведомления*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Код </a:t>
                      </a: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отчетного периода </a:t>
                      </a: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Уведомлении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«107»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4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кв. 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КВ.01.2023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0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кв. 2023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28.07.2023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КВ.02.2023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4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кв. 2023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30.10.2023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КВ.03.2023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9538" y="964218"/>
            <a:ext cx="87339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УСН ЮЛ и ИП,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имущественные налоги ЮЛ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(земельный налог, налог на имущество и транспортный налог)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732" y="164105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представления уведомлений в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endParaRPr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8319" y="148662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5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745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06651"/>
              </p:ext>
            </p:extLst>
          </p:nvPr>
        </p:nvGraphicFramePr>
        <p:xfrm>
          <a:off x="355766" y="1628800"/>
          <a:ext cx="8608996" cy="2289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715"/>
                <a:gridCol w="1668490"/>
                <a:gridCol w="1568105"/>
                <a:gridCol w="2149479"/>
                <a:gridCol w="1872207"/>
              </a:tblGrid>
              <a:tr h="1237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Код </a:t>
                      </a: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отчетного периода </a:t>
                      </a:r>
                    </a:p>
                    <a:p>
                      <a:pPr marL="21590" indent="-21590"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Уведомлении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«107»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1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2023г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КВ.02.2023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5976" y="1124744"/>
            <a:ext cx="2100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ЕСХН </a:t>
            </a:r>
            <a:r>
              <a:rPr lang="ru-RU" b="1" dirty="0"/>
              <a:t>в </a:t>
            </a:r>
            <a:r>
              <a:rPr lang="ru-RU" b="1" dirty="0" smtClean="0"/>
              <a:t>2023 году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4462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6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733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409" y="692696"/>
            <a:ext cx="828092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ctr"/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уведомлениях</a:t>
            </a:r>
          </a:p>
          <a:p>
            <a:pPr marL="447675" indent="-447675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Неверно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налоговый (отчетный)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Неверно указан КБК или ОКТМО либо заполнен КБК, по которому не требуется предоставление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</a:p>
          <a:p>
            <a:pPr marL="447675" indent="-44767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Уведомление представлено после представления Декларации за этот период или одновременно с декларацией (за исключением Уведомления об исчисленной сумме налога на имущество организаций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47675" indent="-44767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Неправильное указание реквизитов в платежке, которая представляется взамен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уточнения суммы  следует сдать уточненное уведомление на полную сумму,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дельту (разницу)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последним уведомлением по этому 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сроку уплаты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4462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7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1656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5661248"/>
          </a:xfrm>
        </p:spPr>
        <p:txBody>
          <a:bodyPr/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предоставляется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КНД 1110355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утвержденной приказом ФНС России от 02.11.2022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№ЕД -7-8/1047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формы,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заполнения и формата предоставления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об исчисленных суммах налогов,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авансовых платежей по налогам,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сборов, страховых взносов в электронной форме»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4462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8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9607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09146"/>
            <a:ext cx="7200800" cy="727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107323" y="2"/>
            <a:ext cx="4768934" cy="4521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AD82A"/>
              </a:buClr>
            </a:pPr>
            <a:endParaRPr lang="ru-RU" sz="1800" b="1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965001">
            <a:off x="-359233" y="3125816"/>
            <a:ext cx="10438529" cy="1631216"/>
          </a:xfrm>
          <a:prstGeom prst="rect">
            <a:avLst/>
          </a:prstGeom>
          <a:noFill/>
          <a:ln w="0" cmpd="dbl">
            <a:solidFill>
              <a:schemeClr val="tx2">
                <a:lumMod val="40000"/>
                <a:lumOff val="60000"/>
                <a:alpha val="9000"/>
              </a:schemeClr>
            </a:solidFill>
            <a:prstDash val="sysDash"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000" dirty="0">
                <a:solidFill>
                  <a:schemeClr val="tx2">
                    <a:lumMod val="60000"/>
                    <a:lumOff val="40000"/>
                    <a:alpha val="67000"/>
                  </a:schemeClr>
                </a:solidFill>
              </a:rPr>
              <a:t>Пример заполненного Уведомления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4462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9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19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3269</TotalTime>
  <Words>635</Words>
  <Application>Microsoft Office PowerPoint</Application>
  <PresentationFormat>Экран (4:3)</PresentationFormat>
  <Paragraphs>212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Исполнительная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Уведомление предоставляется  по форме КНД 1110355,  утвержденной приказом ФНС России от 02.11.2022  №ЕД -7-8/1047@ «Об утверждении формы,  порядка заполнения и формата предоставления  уведомления об исчисленных суммах налогов,  авансовых платежей по налогам,  сборов, страховых взносов в электронной форме»</vt:lpstr>
      <vt:lpstr>Презентация PowerPoint</vt:lpstr>
      <vt:lpstr>Презентация PowerPoint</vt:lpstr>
      <vt:lpstr> Перечень контрольных соотношений  можно найти на официальном сайте ФНС России в карточке проекта ID 01/02/08-23/00141296  приказа ФНС России «Об утверждении перечня контрольных соотношений, свидетельствующих о нарушении порядка заполнения уведомления об исчисленных суммах налогов,  авансовых платежей по налогам,  сборов, страховых взносов, предусмотренных  пунктом 9 статьи 58 Налогового кодекса Российской Федерации» по ссылке: https://regulation.gov.ru/Regulation/Npa/PublicView?npaID=141296#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Показатель 3 «Доля ЕНС»</dc:title>
  <dc:creator>Кадакоева Евгения Григорьевна</dc:creator>
  <cp:lastModifiedBy>Хамукова Эмилия Руслановна</cp:lastModifiedBy>
  <cp:revision>167</cp:revision>
  <cp:lastPrinted>2023-11-23T10:36:46Z</cp:lastPrinted>
  <dcterms:created xsi:type="dcterms:W3CDTF">2023-08-30T07:10:03Z</dcterms:created>
  <dcterms:modified xsi:type="dcterms:W3CDTF">2023-11-23T10:45:09Z</dcterms:modified>
</cp:coreProperties>
</file>