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1"/>
  </p:notesMasterIdLst>
  <p:handoutMasterIdLst>
    <p:handoutMasterId r:id="rId12"/>
  </p:handoutMasterIdLst>
  <p:sldIdLst>
    <p:sldId id="2018" r:id="rId3"/>
    <p:sldId id="2011" r:id="rId4"/>
    <p:sldId id="2020" r:id="rId5"/>
    <p:sldId id="2014" r:id="rId6"/>
    <p:sldId id="2016" r:id="rId7"/>
    <p:sldId id="1580" r:id="rId8"/>
    <p:sldId id="2015" r:id="rId9"/>
    <p:sldId id="2019" r:id="rId10"/>
  </p:sldIdLst>
  <p:sldSz cx="12192000" cy="6858000"/>
  <p:notesSz cx="6808788" cy="9940925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Open Sans Light" panose="020B0604020202020204" charset="0"/>
      <p:regular r:id="rId27"/>
      <p:bold r:id="rId28"/>
      <p:italic r:id="rId29"/>
      <p:boldItalic r:id="rId30"/>
    </p:embeddedFont>
    <p:embeddedFont>
      <p:font typeface="lined-icons" panose="020B0604020202020204" charset="0"/>
      <p:regular r:id="rId31"/>
    </p:embeddedFont>
    <p:embeddedFont>
      <p:font typeface="Roboto Condensed" panose="020B060402020202020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ADA"/>
    <a:srgbClr val="00A6E6"/>
    <a:srgbClr val="0990FF"/>
    <a:srgbClr val="0064CB"/>
    <a:srgbClr val="0082F1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724" autoAdjust="0"/>
  </p:normalViewPr>
  <p:slideViewPr>
    <p:cSldViewPr snapToObjects="1">
      <p:cViewPr varScale="1">
        <p:scale>
          <a:sx n="116" d="100"/>
          <a:sy n="116" d="100"/>
        </p:scale>
        <p:origin x="318" y="84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tableStyles" Target="tableStyles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0475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1"/>
            <a:ext cx="2950475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2154"/>
            <a:ext cx="2950475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4"/>
            <a:ext cx="2950475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2"/>
            <a:ext cx="2950475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2154"/>
            <a:ext cx="2950475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4"/>
            <a:ext cx="2950475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57175" y="800100"/>
            <a:ext cx="7088188" cy="3987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7B9B5D-A0AF-4C3D-A6D2-7FD42FC01E9A}" type="slidenum">
              <a:rPr lang="ru-RU" altLang="ru-RU" sz="1200">
                <a:solidFill>
                  <a:srgbClr val="000000"/>
                </a:solidFill>
              </a:rPr>
              <a:pPr/>
              <a:t>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8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0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57175" y="800100"/>
            <a:ext cx="7088188" cy="3987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31875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31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7B9B5D-A0AF-4C3D-A6D2-7FD42FC01E9A}" type="slidenum">
              <a:rPr lang="ru-RU" altLang="ru-RU" sz="1200">
                <a:solidFill>
                  <a:srgbClr val="000000"/>
                </a:solidFill>
              </a:rPr>
              <a:pPr/>
              <a:t>7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7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2.png"/><Relationship Id="rId1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2"/>
          <p:cNvSpPr txBox="1">
            <a:spLocks noChangeArrowheads="1"/>
          </p:cNvSpPr>
          <p:nvPr/>
        </p:nvSpPr>
        <p:spPr bwMode="auto">
          <a:xfrm>
            <a:off x="4535488" y="5373690"/>
            <a:ext cx="32639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1267" name="Текст 1"/>
          <p:cNvSpPr txBox="1">
            <a:spLocks/>
          </p:cNvSpPr>
          <p:nvPr/>
        </p:nvSpPr>
        <p:spPr bwMode="auto">
          <a:xfrm>
            <a:off x="2132572" y="2432950"/>
            <a:ext cx="7921625" cy="69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500" b="1" dirty="0">
                <a:solidFill>
                  <a:schemeClr val="tx2"/>
                </a:solidFill>
                <a:latin typeface="Arial Narrow" panose="020B0606020202030204" pitchFamily="34" charset="0"/>
              </a:rPr>
              <a:t>Единый налоговый счет</a:t>
            </a:r>
          </a:p>
        </p:txBody>
      </p:sp>
      <p:pic>
        <p:nvPicPr>
          <p:cNvPr id="1126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476673"/>
            <a:ext cx="1150938" cy="13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1"/>
          <p:cNvSpPr txBox="1">
            <a:spLocks/>
          </p:cNvSpPr>
          <p:nvPr/>
        </p:nvSpPr>
        <p:spPr bwMode="auto">
          <a:xfrm>
            <a:off x="1091444" y="4381810"/>
            <a:ext cx="9084422" cy="99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Жербаханов Михаил Иванович</a:t>
            </a:r>
            <a:endParaRPr lang="ru-RU" altLang="ru-RU" sz="26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Начальник отдела урегулирования состояния расчетов с бюджетом</a:t>
            </a:r>
            <a:endParaRPr lang="ru-RU" altLang="ru-RU" sz="26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МАТРИЦА ИЗДЕРЖЕК СУЩЕСТВУЮЩЕЙ МОДЕЛИ</a:t>
            </a: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="" xmlns:a16="http://schemas.microsoft.com/office/drawing/2014/main" id="{BE45CEE0-E7F6-42B3-AE50-173583042D74}"/>
              </a:ext>
            </a:extLst>
          </p:cNvPr>
          <p:cNvSpPr/>
          <p:nvPr/>
        </p:nvSpPr>
        <p:spPr>
          <a:xfrm rot="16200000">
            <a:off x="2509375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120C9C4-95E3-47F0-8AD9-BBB205803198}"/>
              </a:ext>
            </a:extLst>
          </p:cNvPr>
          <p:cNvSpPr txBox="1"/>
          <p:nvPr/>
        </p:nvSpPr>
        <p:spPr>
          <a:xfrm>
            <a:off x="515380" y="1913325"/>
            <a:ext cx="26545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1395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КБК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D3559C6-AAE8-4666-BA0C-B14D4397576E}"/>
              </a:ext>
            </a:extLst>
          </p:cNvPr>
          <p:cNvSpPr txBox="1"/>
          <p:nvPr/>
        </p:nvSpPr>
        <p:spPr>
          <a:xfrm>
            <a:off x="515380" y="3185330"/>
            <a:ext cx="237626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20 303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МУНИЦИПАЛЬНЫХ ОБРАЗОВАНИЙ</a:t>
            </a:r>
            <a:endParaRPr lang="ru-RU" sz="3600" b="1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9C58B93-6072-4FE2-81D4-E174451009A3}"/>
              </a:ext>
            </a:extLst>
          </p:cNvPr>
          <p:cNvSpPr txBox="1"/>
          <p:nvPr/>
        </p:nvSpPr>
        <p:spPr>
          <a:xfrm>
            <a:off x="515380" y="4761408"/>
            <a:ext cx="23148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60</a:t>
            </a:r>
            <a:endParaRPr lang="ru-RU" sz="2000" b="1" dirty="0">
              <a:solidFill>
                <a:srgbClr val="00B0F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СРОКОВ УПЛАТЫ НАЛОГОВ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22B3CE6-4F70-4AC1-9FBC-2CEA1839E258}"/>
              </a:ext>
            </a:extLst>
          </p:cNvPr>
          <p:cNvSpPr txBox="1"/>
          <p:nvPr/>
        </p:nvSpPr>
        <p:spPr>
          <a:xfrm>
            <a:off x="3072999" y="3031442"/>
            <a:ext cx="2054094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РЕКВИЗИТОВ </a:t>
            </a:r>
            <a:b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ДЛЯ ПЛАТЕЖЕЙ</a:t>
            </a:r>
          </a:p>
        </p:txBody>
      </p:sp>
      <p:graphicFrame>
        <p:nvGraphicFramePr>
          <p:cNvPr id="38" name="Таблица 9">
            <a:extLst>
              <a:ext uri="{FF2B5EF4-FFF2-40B4-BE49-F238E27FC236}">
                <a16:creationId xmlns="" xmlns:a16="http://schemas.microsoft.com/office/drawing/2014/main" id="{F019A444-1F36-4878-BDE2-FC4C8FCB4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983100"/>
              </p:ext>
            </p:extLst>
          </p:nvPr>
        </p:nvGraphicFramePr>
        <p:xfrm>
          <a:off x="5715241" y="1088740"/>
          <a:ext cx="6048670" cy="487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="" xmlns:a16="http://schemas.microsoft.com/office/drawing/2014/main" val="1956535074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808429131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1622185105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1662661188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3800860236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853415158"/>
                    </a:ext>
                  </a:extLst>
                </a:gridCol>
              </a:tblGrid>
              <a:tr h="696191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ПЛАТЕЛЬЩИК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ФНС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ЛИЦЕНЗИ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</a:t>
                      </a:r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РУЮЩИЕ ОРГАНЫ / БАНКИ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ФССП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177701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БОЛЬШОЙ ОБЪЕМ ПЛАТЕЖЕЙ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3082472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НЕПРАВИЛЬНЫЙ ПЛАТЕЖ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8040888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ТЕХНИЧЕСКИЙ ДОЛГ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5265994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САЛЬДИРОВАНИЕ ДОЛГОВ И ПЕРЕПЛАТ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9232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ИЗЛИШНИЕ ПЕНИ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378594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МЕРЫ ВЗЫСКАНИЯ И ОГРАНИЧЕНИЯ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5365681"/>
                  </a:ext>
                </a:extLst>
              </a:tr>
            </a:tbl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F5106A65-6772-47CA-959A-2C02D8F03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1942693"/>
            <a:ext cx="336106" cy="33610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788583" y="1942693"/>
            <a:ext cx="336106" cy="33610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308CE118-9095-4F49-9BC7-5FFFCED23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2626769"/>
            <a:ext cx="336106" cy="3361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BF08EA8C-C158-48DA-8A38-0292A4BFC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788583" y="2626769"/>
            <a:ext cx="336106" cy="33610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9F9A79ED-E02D-454C-B505-81C4E0878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3346849"/>
            <a:ext cx="336106" cy="336106"/>
          </a:xfrm>
          <a:prstGeom prst="rect">
            <a:avLst/>
          </a:prstGeom>
        </p:spPr>
      </p:pic>
      <p:pic>
        <p:nvPicPr>
          <p:cNvPr id="44" name="Рисунок 43" descr="Мегафон со сплошной заливкой">
            <a:extLst>
              <a:ext uri="{FF2B5EF4-FFF2-40B4-BE49-F238E27FC236}">
                <a16:creationId xmlns="" xmlns:a16="http://schemas.microsoft.com/office/drawing/2014/main" id="{DE3A0B7F-5C67-406B-8747-193F0BE758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788583" y="3346849"/>
            <a:ext cx="336106" cy="33610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D91C5986-1D6A-425D-8212-2315D3029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07608" y="4073025"/>
            <a:ext cx="336106" cy="33610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AD5E5FBC-FB14-4D9E-A957-E8687D2D7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05471" y="4715001"/>
            <a:ext cx="336106" cy="33610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9663F78-458E-4A33-BFF2-A49EE417E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5452236"/>
            <a:ext cx="336106" cy="336106"/>
          </a:xfrm>
          <a:prstGeom prst="rect">
            <a:avLst/>
          </a:prstGeom>
        </p:spPr>
      </p:pic>
      <p:pic>
        <p:nvPicPr>
          <p:cNvPr id="48" name="Рисунок 47" descr="Мегафон со сплошной заливкой">
            <a:extLst>
              <a:ext uri="{FF2B5EF4-FFF2-40B4-BE49-F238E27FC236}">
                <a16:creationId xmlns="" xmlns:a16="http://schemas.microsoft.com/office/drawing/2014/main" id="{A876E1B9-1D98-4C07-AC72-3A55136AF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788583" y="5452236"/>
            <a:ext cx="336106" cy="33610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2A0BDE0-A66B-4D16-8740-CBE81B738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15264" y="1947636"/>
            <a:ext cx="326220" cy="326220"/>
          </a:xfrm>
          <a:prstGeom prst="rect">
            <a:avLst/>
          </a:prstGeom>
        </p:spPr>
      </p:pic>
      <p:pic>
        <p:nvPicPr>
          <p:cNvPr id="50" name="Рисунок 49" descr="Мегафон со сплошной заливкой">
            <a:extLst>
              <a:ext uri="{FF2B5EF4-FFF2-40B4-BE49-F238E27FC236}">
                <a16:creationId xmlns="" xmlns:a16="http://schemas.microsoft.com/office/drawing/2014/main" id="{F92AAA69-C8A8-4AF8-B73F-3519A4616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1942693"/>
            <a:ext cx="336106" cy="33610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564791FC-7C37-4AB1-91CB-7F876D732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74383" y="2626769"/>
            <a:ext cx="336106" cy="33610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82EF1A3D-1593-4057-BFF0-92A1843C4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0321" y="3346849"/>
            <a:ext cx="336106" cy="336106"/>
          </a:xfrm>
          <a:prstGeom prst="rect">
            <a:avLst/>
          </a:prstGeom>
        </p:spPr>
      </p:pic>
      <p:pic>
        <p:nvPicPr>
          <p:cNvPr id="53" name="Рисунок 52" descr="Мегафон со сплошной заливкой">
            <a:extLst>
              <a:ext uri="{FF2B5EF4-FFF2-40B4-BE49-F238E27FC236}">
                <a16:creationId xmlns="" xmlns:a16="http://schemas.microsoft.com/office/drawing/2014/main" id="{188783E9-11D9-43DE-861D-060B0B346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3346849"/>
            <a:ext cx="336106" cy="3361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76D86862-687F-4186-A696-12D854D26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74383" y="4073025"/>
            <a:ext cx="336106" cy="33610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86952EC4-147E-4C4E-AA15-DDE33E0D5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15264" y="4719944"/>
            <a:ext cx="326220" cy="326220"/>
          </a:xfrm>
          <a:prstGeom prst="rect">
            <a:avLst/>
          </a:prstGeom>
        </p:spPr>
      </p:pic>
      <p:pic>
        <p:nvPicPr>
          <p:cNvPr id="56" name="Рисунок 55" descr="Мегафон со сплошной заливкой">
            <a:extLst>
              <a:ext uri="{FF2B5EF4-FFF2-40B4-BE49-F238E27FC236}">
                <a16:creationId xmlns="" xmlns:a16="http://schemas.microsoft.com/office/drawing/2014/main" id="{78D0EBFD-ADA4-44B4-8729-2B84ECFD56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4715001"/>
            <a:ext cx="336106" cy="33610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AD99BB0C-3312-499F-A7F5-0D6E2B630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522409" y="5494961"/>
            <a:ext cx="250656" cy="250656"/>
          </a:xfrm>
          <a:prstGeom prst="rect">
            <a:avLst/>
          </a:prstGeom>
        </p:spPr>
      </p:pic>
      <p:pic>
        <p:nvPicPr>
          <p:cNvPr id="58" name="Рисунок 57" descr="Мегафон со сплошной заливкой">
            <a:extLst>
              <a:ext uri="{FF2B5EF4-FFF2-40B4-BE49-F238E27FC236}">
                <a16:creationId xmlns="" xmlns:a16="http://schemas.microsoft.com/office/drawing/2014/main" id="{32C2E535-C654-4968-8FBD-87B669D0A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759218" y="5491164"/>
            <a:ext cx="258250" cy="25825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47D9BFB8-F310-4167-A7D4-ADEA9E6DD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8005" y="5491164"/>
            <a:ext cx="258250" cy="25825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4CAEA57C-D386-4E5F-9B88-EAE2C325A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222044" y="1947636"/>
            <a:ext cx="326220" cy="326220"/>
          </a:xfrm>
          <a:prstGeom prst="rect">
            <a:avLst/>
          </a:prstGeom>
        </p:spPr>
      </p:pic>
      <p:pic>
        <p:nvPicPr>
          <p:cNvPr id="85" name="Рисунок 84" descr="Мегафон со сплошной заливкой">
            <a:extLst>
              <a:ext uri="{FF2B5EF4-FFF2-40B4-BE49-F238E27FC236}">
                <a16:creationId xmlns="" xmlns:a16="http://schemas.microsoft.com/office/drawing/2014/main" id="{EAC2FA9F-BFC4-4B8A-BDEF-D291177D1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581188" y="1942693"/>
            <a:ext cx="336106" cy="336106"/>
          </a:xfrm>
          <a:prstGeom prst="rect">
            <a:avLst/>
          </a:prstGeom>
        </p:spPr>
      </p:pic>
      <p:pic>
        <p:nvPicPr>
          <p:cNvPr id="86" name="Рисунок 85" descr="Мегафон со сплошной заливкой">
            <a:extLst>
              <a:ext uri="{FF2B5EF4-FFF2-40B4-BE49-F238E27FC236}">
                <a16:creationId xmlns="" xmlns:a16="http://schemas.microsoft.com/office/drawing/2014/main" id="{EC183F61-78B5-4FBB-AF81-8291B066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375448" y="2626769"/>
            <a:ext cx="336106" cy="33610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8FEE22CA-21B2-4F6D-B2FD-B0E013C4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82836" y="3346849"/>
            <a:ext cx="336106" cy="336106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2A942A4C-F234-465A-B83A-BFD2C720A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359204" y="4077968"/>
            <a:ext cx="326220" cy="32622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0F18C588-9F5F-4A84-87E2-9CCCFF798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359204" y="5457179"/>
            <a:ext cx="326220" cy="32622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E1ED50EB-C614-4284-914A-DA5392CF3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53834" y="1952579"/>
            <a:ext cx="326220" cy="326220"/>
          </a:xfrm>
          <a:prstGeom prst="rect">
            <a:avLst/>
          </a:prstGeom>
        </p:spPr>
      </p:pic>
      <p:pic>
        <p:nvPicPr>
          <p:cNvPr id="91" name="Рисунок 90" descr="Мегафон со сплошной заливкой">
            <a:extLst>
              <a:ext uri="{FF2B5EF4-FFF2-40B4-BE49-F238E27FC236}">
                <a16:creationId xmlns="" xmlns:a16="http://schemas.microsoft.com/office/drawing/2014/main" id="{F84264CF-B6DF-4066-9F66-65DB024E9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416944" y="2636655"/>
            <a:ext cx="336106" cy="336106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D73CF2FA-721D-497A-B18B-0977AE360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165144" y="1947636"/>
            <a:ext cx="326220" cy="32622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E27F8E6A-2060-4EF0-ABF5-699716733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090724" y="2636655"/>
            <a:ext cx="326220" cy="32622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54827DDF-8A52-4297-8DF9-36F4625FD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165144" y="5457179"/>
            <a:ext cx="326220" cy="326220"/>
          </a:xfrm>
          <a:prstGeom prst="rect">
            <a:avLst/>
          </a:prstGeom>
        </p:spPr>
      </p:pic>
      <p:pic>
        <p:nvPicPr>
          <p:cNvPr id="95" name="Рисунок 94" descr="Костер со сплошной заливкой">
            <a:extLst>
              <a:ext uri="{FF2B5EF4-FFF2-40B4-BE49-F238E27FC236}">
                <a16:creationId xmlns="" xmlns:a16="http://schemas.microsoft.com/office/drawing/2014/main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276646" y="6331234"/>
            <a:ext cx="315298" cy="31529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0F8570CC-3F1E-4B34-8E15-BF89D88B2195}"/>
              </a:ext>
            </a:extLst>
          </p:cNvPr>
          <p:cNvSpPr txBox="1"/>
          <p:nvPr/>
        </p:nvSpPr>
        <p:spPr>
          <a:xfrm>
            <a:off x="5546927" y="6358078"/>
            <a:ext cx="2098854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Негативные последствия (ущерб)</a:t>
            </a:r>
          </a:p>
        </p:txBody>
      </p:sp>
      <p:pic>
        <p:nvPicPr>
          <p:cNvPr id="97" name="Рисунок 96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775557" y="6331234"/>
            <a:ext cx="315298" cy="31529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D36EA201-C884-489F-910A-8026396EE155}"/>
              </a:ext>
            </a:extLst>
          </p:cNvPr>
          <p:cNvSpPr txBox="1"/>
          <p:nvPr/>
        </p:nvSpPr>
        <p:spPr>
          <a:xfrm>
            <a:off x="8043832" y="6358078"/>
            <a:ext cx="178355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Транзакционные издержки</a:t>
            </a:r>
          </a:p>
        </p:txBody>
      </p:sp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57166" y="6331234"/>
            <a:ext cx="315298" cy="315298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994D8B1D-6C7C-42B0-A9C1-43C3F1D14A11}"/>
              </a:ext>
            </a:extLst>
          </p:cNvPr>
          <p:cNvSpPr txBox="1"/>
          <p:nvPr/>
        </p:nvSpPr>
        <p:spPr>
          <a:xfrm>
            <a:off x="10266374" y="6358078"/>
            <a:ext cx="1734282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Репутационные издержки</a:t>
            </a:r>
          </a:p>
        </p:txBody>
      </p:sp>
    </p:spTree>
    <p:extLst>
      <p:ext uri="{BB962C8B-B14F-4D97-AF65-F5344CB8AC3E}">
        <p14:creationId xmlns:p14="http://schemas.microsoft.com/office/powerpoint/2010/main" val="573827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4152"/>
          <a:stretch/>
        </p:blipFill>
        <p:spPr>
          <a:xfrm>
            <a:off x="0" y="908720"/>
            <a:ext cx="12192000" cy="5949280"/>
          </a:xfrm>
          <a:prstGeom prst="rect">
            <a:avLst/>
          </a:prstGeom>
        </p:spPr>
      </p:pic>
      <p:sp>
        <p:nvSpPr>
          <p:cNvPr id="5" name="Текст 1"/>
          <p:cNvSpPr txBox="1">
            <a:spLocks/>
          </p:cNvSpPr>
          <p:nvPr/>
        </p:nvSpPr>
        <p:spPr bwMode="auto">
          <a:xfrm>
            <a:off x="2747628" y="152636"/>
            <a:ext cx="7921625" cy="69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b="1" dirty="0" smtClean="0">
                <a:latin typeface="Roboto Condensed" panose="020B0604020202020204" charset="0"/>
                <a:ea typeface="Roboto Condensed" panose="020B0604020202020204" charset="0"/>
              </a:rPr>
              <a:t>основные термины и понятия </a:t>
            </a:r>
            <a:endParaRPr lang="ru-RU" altLang="ru-RU" sz="2800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3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2" name="Прямая со стрелкой 141">
            <a:extLst>
              <a:ext uri="{FF2B5EF4-FFF2-40B4-BE49-F238E27FC236}">
                <a16:creationId xmlns="" xmlns:a16="http://schemas.microsoft.com/office/drawing/2014/main" id="{15921865-DAF0-444A-B6D1-ADB0331BCF04}"/>
              </a:ext>
            </a:extLst>
          </p:cNvPr>
          <p:cNvCxnSpPr>
            <a:cxnSpLocks/>
            <a:stCxn id="61" idx="2"/>
            <a:endCxn id="128" idx="0"/>
          </p:cNvCxnSpPr>
          <p:nvPr/>
        </p:nvCxnSpPr>
        <p:spPr>
          <a:xfrm>
            <a:off x="4411889" y="3632793"/>
            <a:ext cx="2277004" cy="160838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>
            <a:extLst>
              <a:ext uri="{FF2B5EF4-FFF2-40B4-BE49-F238E27FC236}">
                <a16:creationId xmlns="" xmlns:a16="http://schemas.microsoft.com/office/drawing/2014/main" id="{58AA90A0-D7DF-4EE3-AC67-B00E696768C9}"/>
              </a:ext>
            </a:extLst>
          </p:cNvPr>
          <p:cNvCxnSpPr>
            <a:cxnSpLocks/>
            <a:stCxn id="61" idx="2"/>
            <a:endCxn id="131" idx="0"/>
          </p:cNvCxnSpPr>
          <p:nvPr/>
        </p:nvCxnSpPr>
        <p:spPr>
          <a:xfrm>
            <a:off x="4411889" y="3632793"/>
            <a:ext cx="2116590" cy="2392708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7729</a:t>
              </a:r>
              <a:r>
                <a:rPr lang="en-US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0904</a:t>
              </a:r>
              <a:r>
                <a:rPr lang="en-US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4683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301712" y="2941494"/>
              <a:ext cx="84890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НАЧИСЛЕНО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920 200 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5403872" y="2941494"/>
              <a:ext cx="78668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УПЛАЧЕНО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900 000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72A76ECF-0587-4B07-9341-00C610128BAC}"/>
                </a:ext>
              </a:extLst>
            </p:cNvPr>
            <p:cNvSpPr txBox="1"/>
            <p:nvPr/>
          </p:nvSpPr>
          <p:spPr>
            <a:xfrm>
              <a:off x="6443815" y="2941494"/>
              <a:ext cx="67428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САЛЬДО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- 20 200 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12" name="Oval 11">
            <a:extLst>
              <a:ext uri="{FF2B5EF4-FFF2-40B4-BE49-F238E27FC236}">
                <a16:creationId xmlns="" xmlns:a16="http://schemas.microsoft.com/office/drawing/2014/main" id="{3CD5E4D9-E0C6-4590-8585-0DD128BC6CCB}"/>
              </a:ext>
            </a:extLst>
          </p:cNvPr>
          <p:cNvSpPr/>
          <p:nvPr/>
        </p:nvSpPr>
        <p:spPr>
          <a:xfrm>
            <a:off x="299356" y="1825986"/>
            <a:ext cx="1605326" cy="1115392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48" name="Группа 147">
            <a:extLst>
              <a:ext uri="{FF2B5EF4-FFF2-40B4-BE49-F238E27FC236}">
                <a16:creationId xmlns="" xmlns:a16="http://schemas.microsoft.com/office/drawing/2014/main" id="{AB6D85C4-D972-4F14-BF63-1A679E5BBE1E}"/>
              </a:ext>
            </a:extLst>
          </p:cNvPr>
          <p:cNvGrpSpPr/>
          <p:nvPr/>
        </p:nvGrpSpPr>
        <p:grpSpPr>
          <a:xfrm>
            <a:off x="650140" y="2065423"/>
            <a:ext cx="903759" cy="622187"/>
            <a:chOff x="650140" y="2058206"/>
            <a:chExt cx="903759" cy="622187"/>
          </a:xfrm>
        </p:grpSpPr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FAEA0D71-2D1B-4300-AC38-D0B17351282F}"/>
                </a:ext>
              </a:extLst>
            </p:cNvPr>
            <p:cNvSpPr txBox="1"/>
            <p:nvPr/>
          </p:nvSpPr>
          <p:spPr>
            <a:xfrm>
              <a:off x="913121" y="2058206"/>
              <a:ext cx="37779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1031626">
                <a:defRPr/>
              </a:pP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ЕНП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63E0400B-D0A5-487D-958C-6526B7E3F4F3}"/>
                </a:ext>
              </a:extLst>
            </p:cNvPr>
            <p:cNvSpPr txBox="1"/>
            <p:nvPr/>
          </p:nvSpPr>
          <p:spPr>
            <a:xfrm>
              <a:off x="650140" y="2434172"/>
              <a:ext cx="90375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1031626">
                <a:defRPr/>
              </a:pPr>
              <a:r>
                <a:rPr lang="ru-RU" sz="1600" b="1" dirty="0">
                  <a:solidFill>
                    <a:srgbClr val="92D05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+ 900 000 </a:t>
              </a:r>
            </a:p>
          </p:txBody>
        </p:sp>
      </p:grpSp>
      <p:cxnSp>
        <p:nvCxnSpPr>
          <p:cNvPr id="83" name="Прямая со стрелкой 82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  <a:stCxn id="112" idx="3"/>
            <a:endCxn id="61" idx="1"/>
          </p:cNvCxnSpPr>
          <p:nvPr/>
        </p:nvCxnSpPr>
        <p:spPr>
          <a:xfrm flipV="1">
            <a:off x="1904682" y="2376517"/>
            <a:ext cx="555710" cy="7165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4158201" y="5294891"/>
            <a:ext cx="1605326" cy="659634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4310440" y="5294891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ИМУЩЕСТВО ОРГАНИЗАЦИЙ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45EAAF10-8492-45E4-8805-BC01D46FCD88}"/>
              </a:ext>
            </a:extLst>
          </p:cNvPr>
          <p:cNvSpPr txBox="1"/>
          <p:nvPr/>
        </p:nvSpPr>
        <p:spPr>
          <a:xfrm>
            <a:off x="4468988" y="571612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- 440 000 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6005503" y="4586373"/>
            <a:ext cx="1125702" cy="48540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5935068" y="4607867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A4D86DCD-F701-4CFB-AFC8-20E1A9AE7B88}"/>
              </a:ext>
            </a:extLst>
          </p:cNvPr>
          <p:cNvSpPr txBox="1"/>
          <p:nvPr/>
        </p:nvSpPr>
        <p:spPr>
          <a:xfrm>
            <a:off x="6116474" y="4777265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- 102 000 </a:t>
            </a:r>
          </a:p>
        </p:txBody>
      </p:sp>
      <p:sp>
        <p:nvSpPr>
          <p:cNvPr id="128" name="Oval 11">
            <a:extLst>
              <a:ext uri="{FF2B5EF4-FFF2-40B4-BE49-F238E27FC236}">
                <a16:creationId xmlns="" xmlns:a16="http://schemas.microsoft.com/office/drawing/2014/main" id="{BCDF80C4-0514-4050-8B85-EBFFEEA821EC}"/>
              </a:ext>
            </a:extLst>
          </p:cNvPr>
          <p:cNvSpPr/>
          <p:nvPr/>
        </p:nvSpPr>
        <p:spPr>
          <a:xfrm>
            <a:off x="6232020" y="5241176"/>
            <a:ext cx="913745" cy="43376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71BF3C49-5D74-47FF-9947-7A8B0AD77FAE}"/>
              </a:ext>
            </a:extLst>
          </p:cNvPr>
          <p:cNvSpPr txBox="1"/>
          <p:nvPr/>
        </p:nvSpPr>
        <p:spPr>
          <a:xfrm>
            <a:off x="6106688" y="525268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078CD6C1-3C7D-48C2-8254-23B9E1ADFE9C}"/>
              </a:ext>
            </a:extLst>
          </p:cNvPr>
          <p:cNvSpPr txBox="1"/>
          <p:nvPr/>
        </p:nvSpPr>
        <p:spPr>
          <a:xfrm>
            <a:off x="6286756" y="5460460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200</a:t>
            </a:r>
          </a:p>
        </p:txBody>
      </p:sp>
      <p:sp>
        <p:nvSpPr>
          <p:cNvPr id="131" name="Oval 11">
            <a:extLst>
              <a:ext uri="{FF2B5EF4-FFF2-40B4-BE49-F238E27FC236}">
                <a16:creationId xmlns="" xmlns:a16="http://schemas.microsoft.com/office/drawing/2014/main" id="{089FF4EA-B640-48FB-A27C-F039D0447CBA}"/>
              </a:ext>
            </a:extLst>
          </p:cNvPr>
          <p:cNvSpPr/>
          <p:nvPr/>
        </p:nvSpPr>
        <p:spPr>
          <a:xfrm>
            <a:off x="5925752" y="6025501"/>
            <a:ext cx="1205453" cy="638198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203933C6-9EFE-4541-AB4B-704DA395DD8C}"/>
              </a:ext>
            </a:extLst>
          </p:cNvPr>
          <p:cNvSpPr txBox="1"/>
          <p:nvPr/>
        </p:nvSpPr>
        <p:spPr>
          <a:xfrm>
            <a:off x="5917752" y="609387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92F65174-D14B-4FDE-80FC-BD4D00C8EFD3}"/>
              </a:ext>
            </a:extLst>
          </p:cNvPr>
          <p:cNvSpPr txBox="1"/>
          <p:nvPr/>
        </p:nvSpPr>
        <p:spPr>
          <a:xfrm>
            <a:off x="6060271" y="6325052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- 320 000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6227222" y="3881120"/>
            <a:ext cx="881170" cy="519632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6027503" y="393381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ЗЕМЛЯ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C7442F91-650D-4D91-B92E-079B232966EF}"/>
              </a:ext>
            </a:extLst>
          </p:cNvPr>
          <p:cNvSpPr txBox="1"/>
          <p:nvPr/>
        </p:nvSpPr>
        <p:spPr>
          <a:xfrm>
            <a:off x="6189627" y="4154530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- 58 000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>
            <a:off x="4411889" y="3632793"/>
            <a:ext cx="548975" cy="1662098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2156465" cy="95358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2255918" cy="24832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ЭКОСИСТЕМА ЕНС</a:t>
            </a:r>
          </a:p>
        </p:txBody>
      </p:sp>
      <p:cxnSp>
        <p:nvCxnSpPr>
          <p:cNvPr id="76" name="Прямая со стрелкой 75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endCxn id="80" idx="0"/>
          </p:cNvCxnSpPr>
          <p:nvPr/>
        </p:nvCxnSpPr>
        <p:spPr>
          <a:xfrm flipH="1">
            <a:off x="1046137" y="3628313"/>
            <a:ext cx="2058516" cy="1123049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11">
            <a:extLst>
              <a:ext uri="{FF2B5EF4-FFF2-40B4-BE49-F238E27FC236}">
                <a16:creationId xmlns="" xmlns:a16="http://schemas.microsoft.com/office/drawing/2014/main" id="{3CD5E4D9-E0C6-4590-8585-0DD128BC6CCB}"/>
              </a:ext>
            </a:extLst>
          </p:cNvPr>
          <p:cNvSpPr/>
          <p:nvPr/>
        </p:nvSpPr>
        <p:spPr>
          <a:xfrm>
            <a:off x="243474" y="4751362"/>
            <a:ext cx="1605326" cy="1115392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Декларации, расчетов, налоговых уведомлений</a:t>
            </a:r>
            <a:endParaRPr lang="ru-RU" sz="14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4" name="Oval 11">
            <a:extLst>
              <a:ext uri="{FF2B5EF4-FFF2-40B4-BE49-F238E27FC236}">
                <a16:creationId xmlns="" xmlns:a16="http://schemas.microsoft.com/office/drawing/2014/main" id="{3CD5E4D9-E0C6-4590-8585-0DD128BC6CCB}"/>
              </a:ext>
            </a:extLst>
          </p:cNvPr>
          <p:cNvSpPr/>
          <p:nvPr/>
        </p:nvSpPr>
        <p:spPr>
          <a:xfrm>
            <a:off x="2221535" y="4751362"/>
            <a:ext cx="1605326" cy="1115392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Уведомлений об исчисленных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суммах</a:t>
            </a:r>
            <a:endParaRPr lang="ru-RU" sz="14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endCxn id="84" idx="0"/>
          </p:cNvCxnSpPr>
          <p:nvPr/>
        </p:nvCxnSpPr>
        <p:spPr>
          <a:xfrm flipH="1">
            <a:off x="3024198" y="3612380"/>
            <a:ext cx="107521" cy="113898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684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50923" y="4151737"/>
            <a:ext cx="680373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28534" y="4149080"/>
            <a:ext cx="703370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BDA29F7C-8599-482C-884D-D80D1698CB88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СРОКИ УПЛАТЫ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1E6A866E-0D8E-4193-A361-90A0F245C533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23" name="Таблица 6">
            <a:extLst>
              <a:ext uri="{FF2B5EF4-FFF2-40B4-BE49-F238E27FC236}">
                <a16:creationId xmlns="" xmlns:a16="http://schemas.microsoft.com/office/drawing/2014/main" id="{FD79A6CD-9071-4E74-BBED-E0F28A42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10620"/>
              </p:ext>
            </p:extLst>
          </p:nvPr>
        </p:nvGraphicFramePr>
        <p:xfrm>
          <a:off x="1000733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2254094-789E-4597-B939-B75DC76DAD0E}"/>
              </a:ext>
            </a:extLst>
          </p:cNvPr>
          <p:cNvSpPr txBox="1"/>
          <p:nvPr/>
        </p:nvSpPr>
        <p:spPr>
          <a:xfrm>
            <a:off x="983431" y="1304764"/>
            <a:ext cx="4267491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</a:t>
            </a:r>
            <a:r>
              <a:rPr lang="ru-RU" sz="18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МОДЕЛЬ</a:t>
            </a:r>
            <a:r>
              <a:rPr lang="en-US" sz="18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 01.01.2023</a:t>
            </a:r>
            <a:endParaRPr lang="ru-RU" sz="18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A649525-330C-4598-A63E-58AD15E46D18}"/>
              </a:ext>
            </a:extLst>
          </p:cNvPr>
          <p:cNvSpPr txBox="1"/>
          <p:nvPr/>
        </p:nvSpPr>
        <p:spPr>
          <a:xfrm>
            <a:off x="6375926" y="1304764"/>
            <a:ext cx="4436597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</a:t>
            </a:r>
            <a:r>
              <a:rPr lang="ru-RU" sz="1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МОДЕЛЬ с 01.01.2023</a:t>
            </a:r>
            <a:endParaRPr lang="ru-RU" sz="1800" b="1" dirty="0">
              <a:solidFill>
                <a:srgbClr val="00B0F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26" name="Таблица 6">
            <a:extLst>
              <a:ext uri="{FF2B5EF4-FFF2-40B4-BE49-F238E27FC236}">
                <a16:creationId xmlns="" xmlns:a16="http://schemas.microsoft.com/office/drawing/2014/main" id="{45F20E27-F256-4663-941B-0B2753318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22784"/>
              </p:ext>
            </p:extLst>
          </p:nvPr>
        </p:nvGraphicFramePr>
        <p:xfrm>
          <a:off x="6375926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7" name="Прямоугольник 12">
            <a:extLst>
              <a:ext uri="{FF2B5EF4-FFF2-40B4-BE49-F238E27FC236}">
                <a16:creationId xmlns="" xmlns:a16="http://schemas.microsoft.com/office/drawing/2014/main" id="{16ED9D96-8B6A-4788-9122-203BC072152D}"/>
              </a:ext>
            </a:extLst>
          </p:cNvPr>
          <p:cNvSpPr/>
          <p:nvPr/>
        </p:nvSpPr>
        <p:spPr>
          <a:xfrm>
            <a:off x="890131" y="4710560"/>
            <a:ext cx="5220579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Предоставление нескольких декларации по разным </a:t>
            </a: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КБК: </a:t>
            </a:r>
            <a:endParaRPr lang="ru-RU" sz="15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СВ, </a:t>
            </a: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Водный налог, </a:t>
            </a: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игорный бизнес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Акцизы, НДПИ,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НДС, </a:t>
            </a: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r>
              <a:rPr lang="ru-RU" sz="15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  <a:r>
              <a:rPr lang="ru-RU" sz="15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,</a:t>
            </a:r>
            <a:r>
              <a:rPr lang="ru-RU" sz="1500" dirty="0" smtClean="0">
                <a:solidFill>
                  <a:srgbClr val="EF43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Транспортный, земельный налоги и налог на имущество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организаций,</a:t>
            </a:r>
          </a:p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ЕСХН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12">
            <a:extLst>
              <a:ext uri="{FF2B5EF4-FFF2-40B4-BE49-F238E27FC236}">
                <a16:creationId xmlns="" xmlns:a16="http://schemas.microsoft.com/office/drawing/2014/main" id="{577B0EA0-00DB-4414-966C-58E8DB422E0F}"/>
              </a:ext>
            </a:extLst>
          </p:cNvPr>
          <p:cNvSpPr/>
          <p:nvPr/>
        </p:nvSpPr>
        <p:spPr>
          <a:xfrm>
            <a:off x="6375926" y="4849758"/>
            <a:ext cx="492283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Подача декларации</a:t>
            </a:r>
          </a:p>
          <a:p>
            <a:pPr lvl="0">
              <a:spcAft>
                <a:spcPts val="300"/>
              </a:spcAft>
            </a:pP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</a:t>
            </a:r>
          </a:p>
        </p:txBody>
      </p:sp>
      <p:sp>
        <p:nvSpPr>
          <p:cNvPr id="14" name="Прямоугольник 12">
            <a:extLst>
              <a:ext uri="{FF2B5EF4-FFF2-40B4-BE49-F238E27FC236}">
                <a16:creationId xmlns="" xmlns:a16="http://schemas.microsoft.com/office/drawing/2014/main" id="{577B0EA0-00DB-4414-966C-58E8DB422E0F}"/>
              </a:ext>
            </a:extLst>
          </p:cNvPr>
          <p:cNvSpPr/>
          <p:nvPr/>
        </p:nvSpPr>
        <p:spPr>
          <a:xfrm>
            <a:off x="6411841" y="5913276"/>
            <a:ext cx="4922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Примечание.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 по имущественным налогам физических лиц не изменится.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6ED9D96-8B6A-4788-9122-203BC072152D}"/>
              </a:ext>
            </a:extLst>
          </p:cNvPr>
          <p:cNvSpPr/>
          <p:nvPr/>
        </p:nvSpPr>
        <p:spPr>
          <a:xfrm>
            <a:off x="890131" y="6081288"/>
            <a:ext cx="4985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4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 примеру, по СВ необходимо представить декларацию по 3-м КБК.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58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9">
            <a:extLst>
              <a:ext uri="{FF2B5EF4-FFF2-40B4-BE49-F238E27FC236}">
                <a16:creationId xmlns="" xmlns:a16="http://schemas.microsoft.com/office/drawing/2014/main" id="{13C2BE18-D0F6-4775-AE63-171FFB5E6643}"/>
              </a:ext>
            </a:extLst>
          </p:cNvPr>
          <p:cNvSpPr/>
          <p:nvPr/>
        </p:nvSpPr>
        <p:spPr>
          <a:xfrm>
            <a:off x="6096000" y="904240"/>
            <a:ext cx="6096000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15">
            <a:extLst>
              <a:ext uri="{FF2B5EF4-FFF2-40B4-BE49-F238E27FC236}">
                <a16:creationId xmlns="" xmlns:a16="http://schemas.microsoft.com/office/drawing/2014/main" id="{314B5B0E-C9A0-40EC-86DD-F55D2A1F4706}"/>
              </a:ext>
            </a:extLst>
          </p:cNvPr>
          <p:cNvSpPr/>
          <p:nvPr/>
        </p:nvSpPr>
        <p:spPr>
          <a:xfrm>
            <a:off x="0" y="904240"/>
            <a:ext cx="6096000" cy="595376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3E0BF11-1534-4F37-AD4F-7D9A6DB3C619}"/>
              </a:ext>
            </a:extLst>
          </p:cNvPr>
          <p:cNvSpPr txBox="1"/>
          <p:nvPr/>
        </p:nvSpPr>
        <p:spPr>
          <a:xfrm>
            <a:off x="2119501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68E4C9D-2C5D-4BFD-BA06-CDFC4F481F1D}"/>
              </a:ext>
            </a:extLst>
          </p:cNvPr>
          <p:cNvSpPr txBox="1"/>
          <p:nvPr/>
        </p:nvSpPr>
        <p:spPr>
          <a:xfrm>
            <a:off x="6420036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sp>
        <p:nvSpPr>
          <p:cNvPr id="64" name="Прямоугольник 12">
            <a:extLst>
              <a:ext uri="{FF2B5EF4-FFF2-40B4-BE49-F238E27FC236}">
                <a16:creationId xmlns="" xmlns:a16="http://schemas.microsoft.com/office/drawing/2014/main" id="{764D1154-57DB-4C5D-8A49-DCBCBBF64BC3}"/>
              </a:ext>
            </a:extLst>
          </p:cNvPr>
          <p:cNvSpPr/>
          <p:nvPr/>
        </p:nvSpPr>
        <p:spPr>
          <a:xfrm>
            <a:off x="306385" y="1605781"/>
            <a:ext cx="2892184" cy="253915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платежей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межбюджетных транзакций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Невыясненные платежи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Каждый 15 платеж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с ошибкой</a:t>
            </a:r>
          </a:p>
        </p:txBody>
      </p:sp>
      <p:sp>
        <p:nvSpPr>
          <p:cNvPr id="65" name="Прямоугольник 12">
            <a:extLst>
              <a:ext uri="{FF2B5EF4-FFF2-40B4-BE49-F238E27FC236}">
                <a16:creationId xmlns="" xmlns:a16="http://schemas.microsoft.com/office/drawing/2014/main" id="{D0C431E2-163D-4400-84E6-911FF8D541CD}"/>
              </a:ext>
            </a:extLst>
          </p:cNvPr>
          <p:cNvSpPr/>
          <p:nvPr/>
        </p:nvSpPr>
        <p:spPr>
          <a:xfrm>
            <a:off x="9183328" y="1605781"/>
            <a:ext cx="2928136" cy="181588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Отсутствие технического долга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Начисление пени в целом 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по налогоплательщику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Исключение зачетов/ уточнений</a:t>
            </a:r>
          </a:p>
        </p:txBody>
      </p:sp>
      <p:sp>
        <p:nvSpPr>
          <p:cNvPr id="66" name="Прямоугольник: скругленные углы 21">
            <a:extLst>
              <a:ext uri="{FF2B5EF4-FFF2-40B4-BE49-F238E27FC236}">
                <a16:creationId xmlns="" xmlns:a16="http://schemas.microsoft.com/office/drawing/2014/main" id="{6789D4E2-3146-4389-9E7E-AE8E95089C56}"/>
              </a:ext>
            </a:extLst>
          </p:cNvPr>
          <p:cNvSpPr/>
          <p:nvPr/>
        </p:nvSpPr>
        <p:spPr>
          <a:xfrm>
            <a:off x="5884059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: скругленные углы 22">
            <a:extLst>
              <a:ext uri="{FF2B5EF4-FFF2-40B4-BE49-F238E27FC236}">
                <a16:creationId xmlns="" xmlns:a16="http://schemas.microsoft.com/office/drawing/2014/main" id="{2892309A-CA71-42A3-B792-769130420267}"/>
              </a:ext>
            </a:extLst>
          </p:cNvPr>
          <p:cNvSpPr/>
          <p:nvPr/>
        </p:nvSpPr>
        <p:spPr>
          <a:xfrm>
            <a:off x="3176024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D3E8B85-D826-4D76-BD70-6362A44AA319}"/>
              </a:ext>
            </a:extLst>
          </p:cNvPr>
          <p:cNvSpPr txBox="1"/>
          <p:nvPr/>
        </p:nvSpPr>
        <p:spPr>
          <a:xfrm>
            <a:off x="3387964" y="5768514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143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436B7C97-2A3A-4919-8A3D-E5CFC8A6EBB5}"/>
              </a:ext>
            </a:extLst>
          </p:cNvPr>
          <p:cNvSpPr txBox="1"/>
          <p:nvPr/>
        </p:nvSpPr>
        <p:spPr>
          <a:xfrm>
            <a:off x="3387964" y="6181563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фактов взысканий в год</a:t>
            </a:r>
          </a:p>
        </p:txBody>
      </p:sp>
      <p:sp>
        <p:nvSpPr>
          <p:cNvPr id="70" name="Прямоугольник 25">
            <a:extLst>
              <a:ext uri="{FF2B5EF4-FFF2-40B4-BE49-F238E27FC236}">
                <a16:creationId xmlns="" xmlns:a16="http://schemas.microsoft.com/office/drawing/2014/main" id="{2F418E16-512A-491F-B95B-F602B217C3AD}"/>
              </a:ext>
            </a:extLst>
          </p:cNvPr>
          <p:cNvSpPr/>
          <p:nvPr/>
        </p:nvSpPr>
        <p:spPr>
          <a:xfrm>
            <a:off x="6096000" y="5697252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4CD1D34F-7CD7-4600-951E-6DE8ACBC9529}"/>
              </a:ext>
            </a:extLst>
          </p:cNvPr>
          <p:cNvSpPr txBox="1"/>
          <p:nvPr/>
        </p:nvSpPr>
        <p:spPr>
          <a:xfrm>
            <a:off x="6475293" y="571463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2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5221F96-FA49-40F9-BF83-8D8AF989F1BE}"/>
              </a:ext>
            </a:extLst>
          </p:cNvPr>
          <p:cNvSpPr txBox="1"/>
          <p:nvPr/>
        </p:nvSpPr>
        <p:spPr>
          <a:xfrm>
            <a:off x="6475293" y="612767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взысканий</a:t>
            </a:r>
          </a:p>
        </p:txBody>
      </p:sp>
      <p:cxnSp>
        <p:nvCxnSpPr>
          <p:cNvPr id="73" name="Прямая со стрелкой 29">
            <a:extLst>
              <a:ext uri="{FF2B5EF4-FFF2-40B4-BE49-F238E27FC236}">
                <a16:creationId xmlns="" xmlns:a16="http://schemas.microsoft.com/office/drawing/2014/main" id="{2E88CB18-B225-4EDD-B957-CF0036E8B853}"/>
              </a:ext>
            </a:extLst>
          </p:cNvPr>
          <p:cNvCxnSpPr>
            <a:cxnSpLocks/>
          </p:cNvCxnSpPr>
          <p:nvPr/>
        </p:nvCxnSpPr>
        <p:spPr>
          <a:xfrm flipV="1">
            <a:off x="5810865" y="6195010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: скругленные углы 31">
            <a:extLst>
              <a:ext uri="{FF2B5EF4-FFF2-40B4-BE49-F238E27FC236}">
                <a16:creationId xmlns="" xmlns:a16="http://schemas.microsoft.com/office/drawing/2014/main" id="{693BEE80-236A-48E0-8639-7B081B962889}"/>
              </a:ext>
            </a:extLst>
          </p:cNvPr>
          <p:cNvSpPr/>
          <p:nvPr/>
        </p:nvSpPr>
        <p:spPr>
          <a:xfrm>
            <a:off x="5884059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: скругленные углы 32">
            <a:extLst>
              <a:ext uri="{FF2B5EF4-FFF2-40B4-BE49-F238E27FC236}">
                <a16:creationId xmlns="" xmlns:a16="http://schemas.microsoft.com/office/drawing/2014/main" id="{CACFC796-5BCB-429B-B7A2-A5251CEAE0CF}"/>
              </a:ext>
            </a:extLst>
          </p:cNvPr>
          <p:cNvSpPr/>
          <p:nvPr/>
        </p:nvSpPr>
        <p:spPr>
          <a:xfrm>
            <a:off x="3176024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044B5F4-5EAC-4815-938F-40F923ECA5E1}"/>
              </a:ext>
            </a:extLst>
          </p:cNvPr>
          <p:cNvSpPr txBox="1"/>
          <p:nvPr/>
        </p:nvSpPr>
        <p:spPr>
          <a:xfrm>
            <a:off x="3387964" y="4761148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360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509748EB-83FD-464B-8831-6424C9326881}"/>
              </a:ext>
            </a:extLst>
          </p:cNvPr>
          <p:cNvSpPr txBox="1"/>
          <p:nvPr/>
        </p:nvSpPr>
        <p:spPr>
          <a:xfrm>
            <a:off x="3387964" y="5174197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лицевых счетов</a:t>
            </a:r>
          </a:p>
        </p:txBody>
      </p:sp>
      <p:sp>
        <p:nvSpPr>
          <p:cNvPr id="78" name="Прямоугольник 35">
            <a:extLst>
              <a:ext uri="{FF2B5EF4-FFF2-40B4-BE49-F238E27FC236}">
                <a16:creationId xmlns="" xmlns:a16="http://schemas.microsoft.com/office/drawing/2014/main" id="{88425982-57D8-4C72-A7FF-6BE5D66AAAED}"/>
              </a:ext>
            </a:extLst>
          </p:cNvPr>
          <p:cNvSpPr/>
          <p:nvPr/>
        </p:nvSpPr>
        <p:spPr>
          <a:xfrm>
            <a:off x="6096000" y="4674385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3FB7AF7D-691C-40D0-9C97-529E6F8E7E69}"/>
              </a:ext>
            </a:extLst>
          </p:cNvPr>
          <p:cNvSpPr txBox="1"/>
          <p:nvPr/>
        </p:nvSpPr>
        <p:spPr>
          <a:xfrm>
            <a:off x="6475293" y="4691763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3,7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6A7E5A9-28B2-460C-891F-EFF45D2C0BBF}"/>
              </a:ext>
            </a:extLst>
          </p:cNvPr>
          <p:cNvSpPr txBox="1"/>
          <p:nvPr/>
        </p:nvSpPr>
        <p:spPr>
          <a:xfrm>
            <a:off x="6475293" y="5104812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лицевых счетов</a:t>
            </a:r>
          </a:p>
        </p:txBody>
      </p:sp>
      <p:cxnSp>
        <p:nvCxnSpPr>
          <p:cNvPr id="81" name="Прямая со стрелкой 38">
            <a:extLst>
              <a:ext uri="{FF2B5EF4-FFF2-40B4-BE49-F238E27FC236}">
                <a16:creationId xmlns="" xmlns:a16="http://schemas.microsoft.com/office/drawing/2014/main" id="{0F62082E-9CC7-41D9-8CA3-9B2B5D4640D0}"/>
              </a:ext>
            </a:extLst>
          </p:cNvPr>
          <p:cNvCxnSpPr>
            <a:cxnSpLocks/>
          </p:cNvCxnSpPr>
          <p:nvPr/>
        </p:nvCxnSpPr>
        <p:spPr>
          <a:xfrm flipV="1">
            <a:off x="5810865" y="5172143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: скругленные углы 40">
            <a:extLst>
              <a:ext uri="{FF2B5EF4-FFF2-40B4-BE49-F238E27FC236}">
                <a16:creationId xmlns="" xmlns:a16="http://schemas.microsoft.com/office/drawing/2014/main" id="{5816923C-84B7-440A-94F0-BE9C42F67890}"/>
              </a:ext>
            </a:extLst>
          </p:cNvPr>
          <p:cNvSpPr/>
          <p:nvPr/>
        </p:nvSpPr>
        <p:spPr>
          <a:xfrm>
            <a:off x="5884059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: скругленные углы 41">
            <a:extLst>
              <a:ext uri="{FF2B5EF4-FFF2-40B4-BE49-F238E27FC236}">
                <a16:creationId xmlns="" xmlns:a16="http://schemas.microsoft.com/office/drawing/2014/main" id="{495DD041-FD26-4803-93D4-F3298BBF3CE6}"/>
              </a:ext>
            </a:extLst>
          </p:cNvPr>
          <p:cNvSpPr/>
          <p:nvPr/>
        </p:nvSpPr>
        <p:spPr>
          <a:xfrm>
            <a:off x="3176024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C087CEAD-B9CA-4C19-B0E1-AC6D81AE74CF}"/>
              </a:ext>
            </a:extLst>
          </p:cNvPr>
          <p:cNvSpPr txBox="1"/>
          <p:nvPr/>
        </p:nvSpPr>
        <p:spPr>
          <a:xfrm>
            <a:off x="3387964" y="367545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3B81569-E897-403B-AED2-2F29F114DDD2}"/>
              </a:ext>
            </a:extLst>
          </p:cNvPr>
          <p:cNvSpPr txBox="1"/>
          <p:nvPr/>
        </p:nvSpPr>
        <p:spPr>
          <a:xfrm>
            <a:off x="3387964" y="408849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документов: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уточнения и зачеты</a:t>
            </a:r>
          </a:p>
        </p:txBody>
      </p:sp>
      <p:sp>
        <p:nvSpPr>
          <p:cNvPr id="86" name="Прямоугольник 44">
            <a:extLst>
              <a:ext uri="{FF2B5EF4-FFF2-40B4-BE49-F238E27FC236}">
                <a16:creationId xmlns="" xmlns:a16="http://schemas.microsoft.com/office/drawing/2014/main" id="{0FCC6480-6767-4761-B9DB-8E64B4B2F78A}"/>
              </a:ext>
            </a:extLst>
          </p:cNvPr>
          <p:cNvSpPr/>
          <p:nvPr/>
        </p:nvSpPr>
        <p:spPr>
          <a:xfrm>
            <a:off x="6096000" y="3651517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CE2BFE7-C3C1-4BB8-B795-04CA9D9E1B2E}"/>
              </a:ext>
            </a:extLst>
          </p:cNvPr>
          <p:cNvSpPr txBox="1"/>
          <p:nvPr/>
        </p:nvSpPr>
        <p:spPr>
          <a:xfrm>
            <a:off x="6475293" y="4068834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транзакций</a:t>
            </a:r>
          </a:p>
        </p:txBody>
      </p:sp>
      <p:cxnSp>
        <p:nvCxnSpPr>
          <p:cNvPr id="88" name="Прямая со стрелкой 46">
            <a:extLst>
              <a:ext uri="{FF2B5EF4-FFF2-40B4-BE49-F238E27FC236}">
                <a16:creationId xmlns="" xmlns:a16="http://schemas.microsoft.com/office/drawing/2014/main" id="{78E6F1CC-359E-48AF-B984-D9618DF7AC8A}"/>
              </a:ext>
            </a:extLst>
          </p:cNvPr>
          <p:cNvCxnSpPr>
            <a:cxnSpLocks/>
          </p:cNvCxnSpPr>
          <p:nvPr/>
        </p:nvCxnSpPr>
        <p:spPr>
          <a:xfrm flipV="1">
            <a:off x="5810865" y="4149275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AD94EAA7-0D7B-4AF1-AA30-C0B725DEE863}"/>
              </a:ext>
            </a:extLst>
          </p:cNvPr>
          <p:cNvSpPr txBox="1"/>
          <p:nvPr/>
        </p:nvSpPr>
        <p:spPr>
          <a:xfrm>
            <a:off x="5920711" y="3655785"/>
            <a:ext cx="2875389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56 тыс. раз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0" name="Прямоугольник: скругленные углы 49">
            <a:extLst>
              <a:ext uri="{FF2B5EF4-FFF2-40B4-BE49-F238E27FC236}">
                <a16:creationId xmlns="" xmlns:a16="http://schemas.microsoft.com/office/drawing/2014/main" id="{B2C67BE3-CA58-478D-8B7E-74B583AC333E}"/>
              </a:ext>
            </a:extLst>
          </p:cNvPr>
          <p:cNvSpPr/>
          <p:nvPr/>
        </p:nvSpPr>
        <p:spPr>
          <a:xfrm>
            <a:off x="5884059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: скругленные углы 50">
            <a:extLst>
              <a:ext uri="{FF2B5EF4-FFF2-40B4-BE49-F238E27FC236}">
                <a16:creationId xmlns="" xmlns:a16="http://schemas.microsoft.com/office/drawing/2014/main" id="{BA4449C8-FF69-4BA8-AF2D-91DEB64686F5}"/>
              </a:ext>
            </a:extLst>
          </p:cNvPr>
          <p:cNvSpPr/>
          <p:nvPr/>
        </p:nvSpPr>
        <p:spPr>
          <a:xfrm>
            <a:off x="3176024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87964" y="2723595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450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E433823F-F034-4B1E-8F18-98A54B8C3AF6}"/>
              </a:ext>
            </a:extLst>
          </p:cNvPr>
          <p:cNvSpPr txBox="1"/>
          <p:nvPr/>
        </p:nvSpPr>
        <p:spPr>
          <a:xfrm>
            <a:off x="3387964" y="3136644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4" name="Прямоугольник 53">
            <a:extLst>
              <a:ext uri="{FF2B5EF4-FFF2-40B4-BE49-F238E27FC236}">
                <a16:creationId xmlns="" xmlns:a16="http://schemas.microsoft.com/office/drawing/2014/main" id="{CEFD5475-1FAA-4228-A706-E0A53984C467}"/>
              </a:ext>
            </a:extLst>
          </p:cNvPr>
          <p:cNvSpPr/>
          <p:nvPr/>
        </p:nvSpPr>
        <p:spPr>
          <a:xfrm>
            <a:off x="6096000" y="2628649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46EB1AC4-489E-43F9-AD87-1F494789AFA7}"/>
              </a:ext>
            </a:extLst>
          </p:cNvPr>
          <p:cNvSpPr txBox="1"/>
          <p:nvPr/>
        </p:nvSpPr>
        <p:spPr>
          <a:xfrm>
            <a:off x="6475293" y="262964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1101B7CF-87A4-4E24-960D-9F1F765FC857}"/>
              </a:ext>
            </a:extLst>
          </p:cNvPr>
          <p:cNvSpPr txBox="1"/>
          <p:nvPr/>
        </p:nvSpPr>
        <p:spPr>
          <a:xfrm>
            <a:off x="6475293" y="304268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платежей</a:t>
            </a:r>
          </a:p>
        </p:txBody>
      </p:sp>
      <p:cxnSp>
        <p:nvCxnSpPr>
          <p:cNvPr id="97" name="Прямая со стрелкой 56">
            <a:extLst>
              <a:ext uri="{FF2B5EF4-FFF2-40B4-BE49-F238E27FC236}">
                <a16:creationId xmlns="" xmlns:a16="http://schemas.microsoft.com/office/drawing/2014/main" id="{52675C5B-3BA6-4C88-879B-05E6B2EEA27D}"/>
              </a:ext>
            </a:extLst>
          </p:cNvPr>
          <p:cNvCxnSpPr>
            <a:cxnSpLocks/>
          </p:cNvCxnSpPr>
          <p:nvPr/>
        </p:nvCxnSpPr>
        <p:spPr>
          <a:xfrm flipV="1">
            <a:off x="5810865" y="3126407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: скругленные углы 58">
            <a:extLst>
              <a:ext uri="{FF2B5EF4-FFF2-40B4-BE49-F238E27FC236}">
                <a16:creationId xmlns="" xmlns:a16="http://schemas.microsoft.com/office/drawing/2014/main" id="{C2342008-D30A-43DF-9289-0F9B40381458}"/>
              </a:ext>
            </a:extLst>
          </p:cNvPr>
          <p:cNvSpPr/>
          <p:nvPr/>
        </p:nvSpPr>
        <p:spPr>
          <a:xfrm>
            <a:off x="5884059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: скругленные углы 59">
            <a:extLst>
              <a:ext uri="{FF2B5EF4-FFF2-40B4-BE49-F238E27FC236}">
                <a16:creationId xmlns="" xmlns:a16="http://schemas.microsoft.com/office/drawing/2014/main" id="{C2661416-AC62-4B69-8D8A-55190527C689}"/>
              </a:ext>
            </a:extLst>
          </p:cNvPr>
          <p:cNvSpPr/>
          <p:nvPr/>
        </p:nvSpPr>
        <p:spPr>
          <a:xfrm>
            <a:off x="3176024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E87F8309-CB93-4100-94AD-ED6355ADF5C4}"/>
              </a:ext>
            </a:extLst>
          </p:cNvPr>
          <p:cNvSpPr txBox="1"/>
          <p:nvPr/>
        </p:nvSpPr>
        <p:spPr>
          <a:xfrm>
            <a:off x="3387964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D2728580-9DC2-454E-8FA5-3072877C275A}"/>
              </a:ext>
            </a:extLst>
          </p:cNvPr>
          <p:cNvSpPr txBox="1"/>
          <p:nvPr/>
        </p:nvSpPr>
        <p:spPr>
          <a:xfrm>
            <a:off x="3387964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заполнения реквизитов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2" name="Прямоугольник 62">
            <a:extLst>
              <a:ext uri="{FF2B5EF4-FFF2-40B4-BE49-F238E27FC236}">
                <a16:creationId xmlns="" xmlns:a16="http://schemas.microsoft.com/office/drawing/2014/main" id="{FCC2452B-FF87-4E00-BC5F-B10826764749}"/>
              </a:ext>
            </a:extLst>
          </p:cNvPr>
          <p:cNvSpPr/>
          <p:nvPr/>
        </p:nvSpPr>
        <p:spPr>
          <a:xfrm>
            <a:off x="6096000" y="1605781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C2EF402C-88FF-4659-AE40-42CF37FE16B5}"/>
              </a:ext>
            </a:extLst>
          </p:cNvPr>
          <p:cNvSpPr txBox="1"/>
          <p:nvPr/>
        </p:nvSpPr>
        <p:spPr>
          <a:xfrm>
            <a:off x="6475293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1835ADC6-BB46-494D-9036-62AF25C397F6}"/>
              </a:ext>
            </a:extLst>
          </p:cNvPr>
          <p:cNvSpPr txBox="1"/>
          <p:nvPr/>
        </p:nvSpPr>
        <p:spPr>
          <a:xfrm>
            <a:off x="6475293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реквизита</a:t>
            </a:r>
          </a:p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платежке</a:t>
            </a:r>
          </a:p>
        </p:txBody>
      </p:sp>
      <p:cxnSp>
        <p:nvCxnSpPr>
          <p:cNvPr id="105" name="Прямая со стрелкой 65">
            <a:extLst>
              <a:ext uri="{FF2B5EF4-FFF2-40B4-BE49-F238E27FC236}">
                <a16:creationId xmlns="" xmlns:a16="http://schemas.microsoft.com/office/drawing/2014/main" id="{C16B4589-2D62-4A37-840E-2DE7DE17E253}"/>
              </a:ext>
            </a:extLst>
          </p:cNvPr>
          <p:cNvCxnSpPr>
            <a:cxnSpLocks/>
          </p:cNvCxnSpPr>
          <p:nvPr/>
        </p:nvCxnSpPr>
        <p:spPr>
          <a:xfrm flipV="1">
            <a:off x="5810865" y="2103539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ubtitle 2">
            <a:extLst>
              <a:ext uri="{FF2B5EF4-FFF2-40B4-BE49-F238E27FC236}">
                <a16:creationId xmlns="" xmlns:a16="http://schemas.microsoft.com/office/drawing/2014/main" id="{D79374F9-7778-4BEA-9B11-D91BCB4CEE5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ЭФФЕКТ ПЕРСПЕКТИВНОЙ МОДЕЛИ</a:t>
            </a:r>
          </a:p>
        </p:txBody>
      </p:sp>
    </p:spTree>
    <p:extLst>
      <p:ext uri="{BB962C8B-B14F-4D97-AF65-F5344CB8AC3E}">
        <p14:creationId xmlns:p14="http://schemas.microsoft.com/office/powerpoint/2010/main" val="5674911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ПРЕИМУЩЕСТВА ЕНС</a:t>
            </a:r>
          </a:p>
        </p:txBody>
      </p:sp>
      <p:sp>
        <p:nvSpPr>
          <p:cNvPr id="12" name="Прямоугольник 54">
            <a:extLst>
              <a:ext uri="{FF2B5EF4-FFF2-40B4-BE49-F238E27FC236}">
                <a16:creationId xmlns="" xmlns:a16="http://schemas.microsoft.com/office/drawing/2014/main" id="{DA772355-DCB7-46CF-91CE-6B9C7332075E}"/>
              </a:ext>
            </a:extLst>
          </p:cNvPr>
          <p:cNvSpPr/>
          <p:nvPr/>
        </p:nvSpPr>
        <p:spPr>
          <a:xfrm>
            <a:off x="5313512" y="1874911"/>
            <a:ext cx="2664296" cy="5693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платеж в месяц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2 реквизита в платежке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1FB8944-C23C-48A9-AB14-FCF799278181}"/>
              </a:ext>
            </a:extLst>
          </p:cNvPr>
          <p:cNvSpPr txBox="1"/>
          <p:nvPr/>
        </p:nvSpPr>
        <p:spPr>
          <a:xfrm>
            <a:off x="5313512" y="1484784"/>
            <a:ext cx="222590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ПЛАТИТЬ ПРОЩЕ</a:t>
            </a:r>
          </a:p>
        </p:txBody>
      </p:sp>
      <p:sp>
        <p:nvSpPr>
          <p:cNvPr id="14" name="Прямоугольник 57">
            <a:extLst>
              <a:ext uri="{FF2B5EF4-FFF2-40B4-BE49-F238E27FC236}">
                <a16:creationId xmlns="" xmlns:a16="http://schemas.microsoft.com/office/drawing/2014/main" id="{6F58A533-37C3-4B06-9DCD-3593D494B730}"/>
              </a:ext>
            </a:extLst>
          </p:cNvPr>
          <p:cNvSpPr/>
          <p:nvPr/>
        </p:nvSpPr>
        <p:spPr>
          <a:xfrm>
            <a:off x="551384" y="1879184"/>
            <a:ext cx="3312368" cy="15542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Онлайн доступ для плательщиков детализации начислений и уплаты налогов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Интеграция доступа как в ЛК, так и в IT-платформы плательщиков по открытому 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185A2-31FF-4A80-979B-CBE492B146A6}"/>
              </a:ext>
            </a:extLst>
          </p:cNvPr>
          <p:cNvSpPr txBox="1"/>
          <p:nvPr/>
        </p:nvSpPr>
        <p:spPr>
          <a:xfrm>
            <a:off x="551384" y="1484784"/>
            <a:ext cx="302066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ПРОЗРАЧНОСТЬ И СЕРВИСНОСТЬ</a:t>
            </a:r>
          </a:p>
        </p:txBody>
      </p:sp>
      <p:sp>
        <p:nvSpPr>
          <p:cNvPr id="16" name="Прямоугольник 59">
            <a:extLst>
              <a:ext uri="{FF2B5EF4-FFF2-40B4-BE49-F238E27FC236}">
                <a16:creationId xmlns="" xmlns:a16="http://schemas.microsoft.com/office/drawing/2014/main" id="{0A54E64F-85BF-4218-B04F-3B11ABD8DC36}"/>
              </a:ext>
            </a:extLst>
          </p:cNvPr>
          <p:cNvSpPr/>
          <p:nvPr/>
        </p:nvSpPr>
        <p:spPr>
          <a:xfrm>
            <a:off x="5313512" y="3193289"/>
            <a:ext cx="4536504" cy="276998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сальдо расчетов с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бюджетом: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пени при наличии переплаты и недоимки, нет невыясненных, нет зачетов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день на возврат 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операция чтобы передать свою переплату другому лицу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срока давности для платежей старше 3-х лет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необходимости получения справок о долге — госорганы сами обменяются информацией</a:t>
            </a:r>
            <a:b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</a:b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 состоянии расчетов с бюджетом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2708FBF-4FAB-40C2-B15D-E8AC24980D2B}"/>
              </a:ext>
            </a:extLst>
          </p:cNvPr>
          <p:cNvSpPr txBox="1"/>
          <p:nvPr/>
        </p:nvSpPr>
        <p:spPr>
          <a:xfrm>
            <a:off x="5313512" y="2803162"/>
            <a:ext cx="269693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ЭКОНОМИЯ ДЕНЕГ И ВРЕМЕНИ</a:t>
            </a:r>
          </a:p>
        </p:txBody>
      </p:sp>
      <p:sp>
        <p:nvSpPr>
          <p:cNvPr id="18" name="Прямоугольник 66">
            <a:extLst>
              <a:ext uri="{FF2B5EF4-FFF2-40B4-BE49-F238E27FC236}">
                <a16:creationId xmlns="" xmlns:a16="http://schemas.microsoft.com/office/drawing/2014/main" id="{CCD0C9E1-AEFD-4383-8A4C-54D541FCA57A}"/>
              </a:ext>
            </a:extLst>
          </p:cNvPr>
          <p:cNvSpPr/>
          <p:nvPr/>
        </p:nvSpPr>
        <p:spPr>
          <a:xfrm>
            <a:off x="551384" y="4485950"/>
            <a:ext cx="3636404" cy="8156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день на снятие приостановки со счетов при уплате долга.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документ взыскания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1E64609-E3C1-47E2-955E-6496ED4DBEAA}"/>
              </a:ext>
            </a:extLst>
          </p:cNvPr>
          <p:cNvSpPr txBox="1"/>
          <p:nvPr/>
        </p:nvSpPr>
        <p:spPr>
          <a:xfrm>
            <a:off x="551384" y="4095823"/>
            <a:ext cx="316835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ПРОЩЕ РАЗОБРАТЬСЯ С ДОЛГОМ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92050D4-A53E-47B3-B8F3-90207C97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81" y="1292848"/>
            <a:ext cx="3024335" cy="27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523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2"/>
          <p:cNvSpPr txBox="1">
            <a:spLocks noChangeArrowheads="1"/>
          </p:cNvSpPr>
          <p:nvPr/>
        </p:nvSpPr>
        <p:spPr bwMode="auto">
          <a:xfrm>
            <a:off x="4535488" y="5373690"/>
            <a:ext cx="32639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1267" name="Текст 1"/>
          <p:cNvSpPr txBox="1">
            <a:spLocks/>
          </p:cNvSpPr>
          <p:nvPr/>
        </p:nvSpPr>
        <p:spPr bwMode="auto">
          <a:xfrm>
            <a:off x="2206627" y="2996952"/>
            <a:ext cx="7921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/>
          <a:lstStyle>
            <a:lvl1pPr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12788"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1126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331913"/>
            <a:ext cx="11509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6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169601</TotalTime>
  <Words>516</Words>
  <Application>Microsoft Office PowerPoint</Application>
  <PresentationFormat>Широкоэкранный</PresentationFormat>
  <Paragraphs>190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 Narrow</vt:lpstr>
      <vt:lpstr>Calibri Light</vt:lpstr>
      <vt:lpstr>Calibri</vt:lpstr>
      <vt:lpstr>Open Sans</vt:lpstr>
      <vt:lpstr>Open Sans Light</vt:lpstr>
      <vt:lpstr>Times New Roman</vt:lpstr>
      <vt:lpstr>lined-icons</vt:lpstr>
      <vt:lpstr>Roboto Condensed</vt:lpstr>
      <vt:lpstr>Arial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Жербаханов Михаил Иванович</cp:lastModifiedBy>
  <cp:revision>2168</cp:revision>
  <cp:lastPrinted>2022-06-01T12:58:27Z</cp:lastPrinted>
  <dcterms:created xsi:type="dcterms:W3CDTF">2014-10-08T23:03:32Z</dcterms:created>
  <dcterms:modified xsi:type="dcterms:W3CDTF">2022-11-23T08:06:46Z</dcterms:modified>
</cp:coreProperties>
</file>