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919" r:id="rId15"/>
  </p:sldMasterIdLst>
  <p:notesMasterIdLst>
    <p:notesMasterId r:id="rId25"/>
  </p:notesMasterIdLst>
  <p:sldIdLst>
    <p:sldId id="344" r:id="rId16"/>
    <p:sldId id="505" r:id="rId17"/>
    <p:sldId id="508" r:id="rId18"/>
    <p:sldId id="510" r:id="rId19"/>
    <p:sldId id="511" r:id="rId20"/>
    <p:sldId id="514" r:id="rId21"/>
    <p:sldId id="501" r:id="rId22"/>
    <p:sldId id="507" r:id="rId23"/>
    <p:sldId id="460" r:id="rId24"/>
  </p:sldIdLst>
  <p:sldSz cx="9144000" cy="5143500" type="screen16x9"/>
  <p:notesSz cx="6808788" cy="9940925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льхеев Аркадий Петрович" initials="ДАП" lastIdx="1" clrIdx="0">
    <p:extLst>
      <p:ext uri="{19B8F6BF-5375-455C-9EA6-DF929625EA0E}">
        <p15:presenceInfo xmlns:p15="http://schemas.microsoft.com/office/powerpoint/2012/main" userId="S-1-5-21-116022207-583602576-2121419680-999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005A00"/>
    <a:srgbClr val="0038A9"/>
    <a:srgbClr val="000066"/>
    <a:srgbClr val="D8E3F0"/>
    <a:srgbClr val="D5E1EF"/>
    <a:srgbClr val="000099"/>
    <a:srgbClr val="CFDDED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323" autoAdjust="0"/>
    <p:restoredTop sz="91144" autoAdjust="0"/>
  </p:normalViewPr>
  <p:slideViewPr>
    <p:cSldViewPr snapToGrid="0" snapToObjects="1">
      <p:cViewPr varScale="1">
        <p:scale>
          <a:sx n="81" d="100"/>
          <a:sy n="81" d="100"/>
        </p:scale>
        <p:origin x="108" y="846"/>
      </p:cViewPr>
      <p:guideLst>
        <p:guide orient="horz" pos="2381"/>
        <p:guide pos="3368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5A34B-11C1-42E7-BC38-736ECD1FC4A6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27AD97-7900-4CF7-8F7C-6667CDBF445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Обобщение правоприменительной практики</a:t>
          </a:r>
          <a:endParaRPr lang="ru-RU" sz="2000" dirty="0">
            <a:solidFill>
              <a:schemeClr val="tx1"/>
            </a:solidFill>
          </a:endParaRPr>
        </a:p>
      </dgm:t>
    </dgm:pt>
    <dgm:pt modelId="{ACCFAFFB-AD27-4833-81B1-80734018CBCE}" type="parTrans" cxnId="{3DBA7EA7-DB4D-4899-96A7-21FC178B556F}">
      <dgm:prSet/>
      <dgm:spPr/>
      <dgm:t>
        <a:bodyPr/>
        <a:lstStyle/>
        <a:p>
          <a:endParaRPr lang="ru-RU" sz="2400"/>
        </a:p>
      </dgm:t>
    </dgm:pt>
    <dgm:pt modelId="{55BF8787-8A8B-4EB8-BD8A-60E0B2E66161}" type="sibTrans" cxnId="{3DBA7EA7-DB4D-4899-96A7-21FC178B556F}">
      <dgm:prSet/>
      <dgm:spPr/>
      <dgm:t>
        <a:bodyPr/>
        <a:lstStyle/>
        <a:p>
          <a:endParaRPr lang="ru-RU" sz="2400"/>
        </a:p>
      </dgm:t>
    </dgm:pt>
    <dgm:pt modelId="{748EDD0F-CAAE-4B56-BF49-12311FF0DBB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Консультирование</a:t>
          </a:r>
          <a:endParaRPr lang="ru-RU" sz="2000" dirty="0">
            <a:solidFill>
              <a:schemeClr val="tx1"/>
            </a:solidFill>
          </a:endParaRPr>
        </a:p>
      </dgm:t>
    </dgm:pt>
    <dgm:pt modelId="{10373C2A-4093-4ED6-B184-2D42630AF014}" type="parTrans" cxnId="{671639FE-7FD3-495B-8733-7D3F4E756405}">
      <dgm:prSet/>
      <dgm:spPr/>
      <dgm:t>
        <a:bodyPr/>
        <a:lstStyle/>
        <a:p>
          <a:endParaRPr lang="ru-RU" sz="2400"/>
        </a:p>
      </dgm:t>
    </dgm:pt>
    <dgm:pt modelId="{CADFE05B-EE6A-46F4-A646-CF2836582E5E}" type="sibTrans" cxnId="{671639FE-7FD3-495B-8733-7D3F4E756405}">
      <dgm:prSet/>
      <dgm:spPr/>
      <dgm:t>
        <a:bodyPr/>
        <a:lstStyle/>
        <a:p>
          <a:endParaRPr lang="ru-RU" sz="2400"/>
        </a:p>
      </dgm:t>
    </dgm:pt>
    <dgm:pt modelId="{644CBCFA-4009-40CE-AE92-9695582C164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Профилактический визит</a:t>
          </a:r>
          <a:endParaRPr lang="ru-RU" sz="2000" dirty="0">
            <a:solidFill>
              <a:schemeClr val="tx1"/>
            </a:solidFill>
          </a:endParaRPr>
        </a:p>
      </dgm:t>
    </dgm:pt>
    <dgm:pt modelId="{C9B35D12-2EDB-463E-85B3-8F83138FB783}" type="parTrans" cxnId="{0C58242D-09AD-487C-85FA-AF2ED73ACF05}">
      <dgm:prSet/>
      <dgm:spPr/>
      <dgm:t>
        <a:bodyPr/>
        <a:lstStyle/>
        <a:p>
          <a:endParaRPr lang="ru-RU" sz="2400"/>
        </a:p>
      </dgm:t>
    </dgm:pt>
    <dgm:pt modelId="{737E625F-618C-4F34-B9A5-1E44201F7AC8}" type="sibTrans" cxnId="{0C58242D-09AD-487C-85FA-AF2ED73ACF05}">
      <dgm:prSet/>
      <dgm:spPr/>
      <dgm:t>
        <a:bodyPr/>
        <a:lstStyle/>
        <a:p>
          <a:endParaRPr lang="ru-RU" sz="2400"/>
        </a:p>
      </dgm:t>
    </dgm:pt>
    <dgm:pt modelId="{56FC86C9-846B-40B8-8613-525C9153000C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Информирование</a:t>
          </a:r>
          <a:endParaRPr lang="ru-RU" sz="2000" dirty="0">
            <a:solidFill>
              <a:schemeClr val="tx1"/>
            </a:solidFill>
          </a:endParaRPr>
        </a:p>
      </dgm:t>
    </dgm:pt>
    <dgm:pt modelId="{91356C81-22E6-4C64-8D50-51FA7E2065B4}" type="parTrans" cxnId="{2FA21105-2978-42F5-8B0C-BD4A54CBEB15}">
      <dgm:prSet/>
      <dgm:spPr/>
      <dgm:t>
        <a:bodyPr/>
        <a:lstStyle/>
        <a:p>
          <a:endParaRPr lang="ru-RU" sz="2400"/>
        </a:p>
      </dgm:t>
    </dgm:pt>
    <dgm:pt modelId="{DAAB6397-4690-44CD-918E-00841830F3E3}" type="sibTrans" cxnId="{2FA21105-2978-42F5-8B0C-BD4A54CBEB15}">
      <dgm:prSet/>
      <dgm:spPr/>
      <dgm:t>
        <a:bodyPr/>
        <a:lstStyle/>
        <a:p>
          <a:endParaRPr lang="ru-RU" sz="2400"/>
        </a:p>
      </dgm:t>
    </dgm:pt>
    <dgm:pt modelId="{FEAB1F53-DB80-475E-83AB-2298D05E1BC6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Объявление предостережения</a:t>
          </a:r>
          <a:endParaRPr lang="ru-RU" sz="2000" dirty="0">
            <a:solidFill>
              <a:schemeClr val="tx1"/>
            </a:solidFill>
          </a:endParaRPr>
        </a:p>
      </dgm:t>
    </dgm:pt>
    <dgm:pt modelId="{CE6B481A-2658-4054-A7E1-2E272BE8312E}" type="parTrans" cxnId="{C3E6FF6F-028E-4998-BCDB-EE265A37A02C}">
      <dgm:prSet/>
      <dgm:spPr/>
      <dgm:t>
        <a:bodyPr/>
        <a:lstStyle/>
        <a:p>
          <a:endParaRPr lang="ru-RU" sz="2400"/>
        </a:p>
      </dgm:t>
    </dgm:pt>
    <dgm:pt modelId="{E4B1D585-4A7C-43F9-A323-989D493A5AFD}" type="sibTrans" cxnId="{C3E6FF6F-028E-4998-BCDB-EE265A37A02C}">
      <dgm:prSet/>
      <dgm:spPr/>
      <dgm:t>
        <a:bodyPr/>
        <a:lstStyle/>
        <a:p>
          <a:endParaRPr lang="ru-RU" sz="2400"/>
        </a:p>
      </dgm:t>
    </dgm:pt>
    <dgm:pt modelId="{C3824B57-FDA6-4ADA-AC2E-E118C25BB97A}" type="pres">
      <dgm:prSet presAssocID="{B7E5A34B-11C1-42E7-BC38-736ECD1FC4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6607B-8AF3-4AEA-A09A-04DE63CDD997}" type="pres">
      <dgm:prSet presAssocID="{B527AD97-7900-4CF7-8F7C-6667CDBF445F}" presName="node" presStyleLbl="node1" presStyleIdx="0" presStyleCnt="5" custScaleX="64065" custScaleY="45451" custLinFactNeighborX="-9556" custLinFactNeighborY="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3C332-7854-49A5-AE16-64E06E4EB65A}" type="pres">
      <dgm:prSet presAssocID="{55BF8787-8A8B-4EB8-BD8A-60E0B2E66161}" presName="sibTrans" presStyleCnt="0"/>
      <dgm:spPr/>
    </dgm:pt>
    <dgm:pt modelId="{9585D04F-C27E-4F86-B9D1-05753E5C14ED}" type="pres">
      <dgm:prSet presAssocID="{56FC86C9-846B-40B8-8613-525C9153000C}" presName="node" presStyleLbl="node1" presStyleIdx="1" presStyleCnt="5" custScaleX="55774" custScaleY="45451" custLinFactNeighborX="11976" custLinFactNeighborY="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71FAB-582E-451F-9260-35E9CC383203}" type="pres">
      <dgm:prSet presAssocID="{DAAB6397-4690-44CD-918E-00841830F3E3}" presName="sibTrans" presStyleCnt="0"/>
      <dgm:spPr/>
    </dgm:pt>
    <dgm:pt modelId="{53406A50-26EA-44E9-9D24-8BBA85983DC4}" type="pres">
      <dgm:prSet presAssocID="{FEAB1F53-DB80-475E-83AB-2298D05E1BC6}" presName="node" presStyleLbl="node1" presStyleIdx="2" presStyleCnt="5" custScaleX="56518" custScaleY="45451" custLinFactNeighborX="-7132" custLinFactNeighborY="5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DCC66-8E97-4FEC-8031-485318A8D76D}" type="pres">
      <dgm:prSet presAssocID="{E4B1D585-4A7C-43F9-A323-989D493A5AFD}" presName="sibTrans" presStyleCnt="0"/>
      <dgm:spPr/>
    </dgm:pt>
    <dgm:pt modelId="{7066E141-DFFA-41DA-8A8B-29357382D280}" type="pres">
      <dgm:prSet presAssocID="{748EDD0F-CAAE-4B56-BF49-12311FF0DBBE}" presName="node" presStyleLbl="node1" presStyleIdx="3" presStyleCnt="5" custScaleX="58197" custScaleY="45451" custLinFactNeighborX="-26826" custLinFactNeighborY="-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970DB-B4CB-4094-B185-6986007234AD}" type="pres">
      <dgm:prSet presAssocID="{CADFE05B-EE6A-46F4-A646-CF2836582E5E}" presName="sibTrans" presStyleCnt="0"/>
      <dgm:spPr/>
    </dgm:pt>
    <dgm:pt modelId="{B2515F1D-9745-45D2-A981-4056E145AFC0}" type="pres">
      <dgm:prSet presAssocID="{644CBCFA-4009-40CE-AE92-9695582C1646}" presName="node" presStyleLbl="node1" presStyleIdx="4" presStyleCnt="5" custScaleX="56343" custScaleY="45451" custLinFactNeighborX="38800" custLinFactNeighborY="-1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56A9E-AFD7-47E2-B72E-8771821AB938}" type="presOf" srcId="{B527AD97-7900-4CF7-8F7C-6667CDBF445F}" destId="{BDC6607B-8AF3-4AEA-A09A-04DE63CDD997}" srcOrd="0" destOrd="0" presId="urn:microsoft.com/office/officeart/2005/8/layout/default"/>
    <dgm:cxn modelId="{6B76BA19-00F1-4DF8-9EBE-BBBA39126BDE}" type="presOf" srcId="{B7E5A34B-11C1-42E7-BC38-736ECD1FC4A6}" destId="{C3824B57-FDA6-4ADA-AC2E-E118C25BB97A}" srcOrd="0" destOrd="0" presId="urn:microsoft.com/office/officeart/2005/8/layout/default"/>
    <dgm:cxn modelId="{671639FE-7FD3-495B-8733-7D3F4E756405}" srcId="{B7E5A34B-11C1-42E7-BC38-736ECD1FC4A6}" destId="{748EDD0F-CAAE-4B56-BF49-12311FF0DBBE}" srcOrd="3" destOrd="0" parTransId="{10373C2A-4093-4ED6-B184-2D42630AF014}" sibTransId="{CADFE05B-EE6A-46F4-A646-CF2836582E5E}"/>
    <dgm:cxn modelId="{9E0700FE-30FF-4B35-BC10-8084EBF908FA}" type="presOf" srcId="{56FC86C9-846B-40B8-8613-525C9153000C}" destId="{9585D04F-C27E-4F86-B9D1-05753E5C14ED}" srcOrd="0" destOrd="0" presId="urn:microsoft.com/office/officeart/2005/8/layout/default"/>
    <dgm:cxn modelId="{E572D7B6-D31F-4D0B-92A1-418D8AEB79B1}" type="presOf" srcId="{644CBCFA-4009-40CE-AE92-9695582C1646}" destId="{B2515F1D-9745-45D2-A981-4056E145AFC0}" srcOrd="0" destOrd="0" presId="urn:microsoft.com/office/officeart/2005/8/layout/default"/>
    <dgm:cxn modelId="{0C58242D-09AD-487C-85FA-AF2ED73ACF05}" srcId="{B7E5A34B-11C1-42E7-BC38-736ECD1FC4A6}" destId="{644CBCFA-4009-40CE-AE92-9695582C1646}" srcOrd="4" destOrd="0" parTransId="{C9B35D12-2EDB-463E-85B3-8F83138FB783}" sibTransId="{737E625F-618C-4F34-B9A5-1E44201F7AC8}"/>
    <dgm:cxn modelId="{2FA21105-2978-42F5-8B0C-BD4A54CBEB15}" srcId="{B7E5A34B-11C1-42E7-BC38-736ECD1FC4A6}" destId="{56FC86C9-846B-40B8-8613-525C9153000C}" srcOrd="1" destOrd="0" parTransId="{91356C81-22E6-4C64-8D50-51FA7E2065B4}" sibTransId="{DAAB6397-4690-44CD-918E-00841830F3E3}"/>
    <dgm:cxn modelId="{BF1E8F2E-AD00-4D1E-841B-4107E94D280C}" type="presOf" srcId="{FEAB1F53-DB80-475E-83AB-2298D05E1BC6}" destId="{53406A50-26EA-44E9-9D24-8BBA85983DC4}" srcOrd="0" destOrd="0" presId="urn:microsoft.com/office/officeart/2005/8/layout/default"/>
    <dgm:cxn modelId="{B1725632-6828-4B8A-A066-81C97981AE8A}" type="presOf" srcId="{748EDD0F-CAAE-4B56-BF49-12311FF0DBBE}" destId="{7066E141-DFFA-41DA-8A8B-29357382D280}" srcOrd="0" destOrd="0" presId="urn:microsoft.com/office/officeart/2005/8/layout/default"/>
    <dgm:cxn modelId="{C3E6FF6F-028E-4998-BCDB-EE265A37A02C}" srcId="{B7E5A34B-11C1-42E7-BC38-736ECD1FC4A6}" destId="{FEAB1F53-DB80-475E-83AB-2298D05E1BC6}" srcOrd="2" destOrd="0" parTransId="{CE6B481A-2658-4054-A7E1-2E272BE8312E}" sibTransId="{E4B1D585-4A7C-43F9-A323-989D493A5AFD}"/>
    <dgm:cxn modelId="{3DBA7EA7-DB4D-4899-96A7-21FC178B556F}" srcId="{B7E5A34B-11C1-42E7-BC38-736ECD1FC4A6}" destId="{B527AD97-7900-4CF7-8F7C-6667CDBF445F}" srcOrd="0" destOrd="0" parTransId="{ACCFAFFB-AD27-4833-81B1-80734018CBCE}" sibTransId="{55BF8787-8A8B-4EB8-BD8A-60E0B2E66161}"/>
    <dgm:cxn modelId="{DD4FEC6D-15D2-4598-B0F2-62E5BE24D128}" type="presParOf" srcId="{C3824B57-FDA6-4ADA-AC2E-E118C25BB97A}" destId="{BDC6607B-8AF3-4AEA-A09A-04DE63CDD997}" srcOrd="0" destOrd="0" presId="urn:microsoft.com/office/officeart/2005/8/layout/default"/>
    <dgm:cxn modelId="{EB9AE252-1739-4AF1-B9F4-BC77907BB0C2}" type="presParOf" srcId="{C3824B57-FDA6-4ADA-AC2E-E118C25BB97A}" destId="{0583C332-7854-49A5-AE16-64E06E4EB65A}" srcOrd="1" destOrd="0" presId="urn:microsoft.com/office/officeart/2005/8/layout/default"/>
    <dgm:cxn modelId="{FF9F7A96-374F-4AF5-9ACE-14DCD840E0F4}" type="presParOf" srcId="{C3824B57-FDA6-4ADA-AC2E-E118C25BB97A}" destId="{9585D04F-C27E-4F86-B9D1-05753E5C14ED}" srcOrd="2" destOrd="0" presId="urn:microsoft.com/office/officeart/2005/8/layout/default"/>
    <dgm:cxn modelId="{A075CFC4-13DA-4EEA-8926-8CE565481D73}" type="presParOf" srcId="{C3824B57-FDA6-4ADA-AC2E-E118C25BB97A}" destId="{C6771FAB-582E-451F-9260-35E9CC383203}" srcOrd="3" destOrd="0" presId="urn:microsoft.com/office/officeart/2005/8/layout/default"/>
    <dgm:cxn modelId="{8EEF24B6-DCA8-4A3E-8AA5-644DA73E2052}" type="presParOf" srcId="{C3824B57-FDA6-4ADA-AC2E-E118C25BB97A}" destId="{53406A50-26EA-44E9-9D24-8BBA85983DC4}" srcOrd="4" destOrd="0" presId="urn:microsoft.com/office/officeart/2005/8/layout/default"/>
    <dgm:cxn modelId="{2DCE22CC-45EB-4ACD-A677-5A0B9550A7BC}" type="presParOf" srcId="{C3824B57-FDA6-4ADA-AC2E-E118C25BB97A}" destId="{1AFDCC66-8E97-4FEC-8031-485318A8D76D}" srcOrd="5" destOrd="0" presId="urn:microsoft.com/office/officeart/2005/8/layout/default"/>
    <dgm:cxn modelId="{8221B172-E1D8-466E-A7CD-D4E5DCDA2C8E}" type="presParOf" srcId="{C3824B57-FDA6-4ADA-AC2E-E118C25BB97A}" destId="{7066E141-DFFA-41DA-8A8B-29357382D280}" srcOrd="6" destOrd="0" presId="urn:microsoft.com/office/officeart/2005/8/layout/default"/>
    <dgm:cxn modelId="{7DC1060B-21A5-41C0-A237-BB636C12D04C}" type="presParOf" srcId="{C3824B57-FDA6-4ADA-AC2E-E118C25BB97A}" destId="{D0F970DB-B4CB-4094-B185-6986007234AD}" srcOrd="7" destOrd="0" presId="urn:microsoft.com/office/officeart/2005/8/layout/default"/>
    <dgm:cxn modelId="{2DE50960-5063-4F2A-B381-E41A3CFE48EE}" type="presParOf" srcId="{C3824B57-FDA6-4ADA-AC2E-E118C25BB97A}" destId="{B2515F1D-9745-45D2-A981-4056E145AFC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5A34B-11C1-42E7-BC38-736ECD1FC4A6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27AD97-7900-4CF7-8F7C-6667CDBF445F}">
      <dgm:prSet phldrT="[Текст]" custT="1"/>
      <dgm:spPr/>
      <dgm:t>
        <a:bodyPr/>
        <a:lstStyle/>
        <a:p>
          <a:endParaRPr lang="ru-RU" sz="2800" dirty="0" smtClean="0"/>
        </a:p>
        <a:p>
          <a:r>
            <a:rPr lang="ru-RU" sz="1600" b="1" dirty="0" smtClean="0">
              <a:solidFill>
                <a:schemeClr val="tx1"/>
              </a:solidFill>
            </a:rPr>
            <a:t>Контрольная закупка</a:t>
          </a:r>
        </a:p>
        <a:p>
          <a:r>
            <a:rPr lang="ru-RU" sz="1400" dirty="0" smtClean="0">
              <a:solidFill>
                <a:schemeClr val="tx1"/>
              </a:solidFill>
            </a:rPr>
            <a:t>- осмотр</a:t>
          </a:r>
        </a:p>
        <a:p>
          <a:r>
            <a:rPr lang="ru-RU" sz="1400" dirty="0" smtClean="0">
              <a:solidFill>
                <a:schemeClr val="tx1"/>
              </a:solidFill>
            </a:rPr>
            <a:t>- эксперимент</a:t>
          </a:r>
        </a:p>
        <a:p>
          <a:endParaRPr lang="ru-RU" sz="2400" dirty="0"/>
        </a:p>
      </dgm:t>
    </dgm:pt>
    <dgm:pt modelId="{ACCFAFFB-AD27-4833-81B1-80734018CBCE}" type="parTrans" cxnId="{3DBA7EA7-DB4D-4899-96A7-21FC178B556F}">
      <dgm:prSet/>
      <dgm:spPr/>
      <dgm:t>
        <a:bodyPr/>
        <a:lstStyle/>
        <a:p>
          <a:endParaRPr lang="ru-RU" sz="2400"/>
        </a:p>
      </dgm:t>
    </dgm:pt>
    <dgm:pt modelId="{55BF8787-8A8B-4EB8-BD8A-60E0B2E66161}" type="sibTrans" cxnId="{3DBA7EA7-DB4D-4899-96A7-21FC178B556F}">
      <dgm:prSet/>
      <dgm:spPr/>
      <dgm:t>
        <a:bodyPr/>
        <a:lstStyle/>
        <a:p>
          <a:endParaRPr lang="ru-RU" sz="2400"/>
        </a:p>
      </dgm:t>
    </dgm:pt>
    <dgm:pt modelId="{748EDD0F-CAAE-4B56-BF49-12311FF0DBB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Наблюдение за соблюдением обязательных требований </a:t>
          </a:r>
        </a:p>
        <a:p>
          <a:r>
            <a:rPr lang="ru-RU" sz="1200" dirty="0" smtClean="0">
              <a:solidFill>
                <a:schemeClr val="tx1"/>
              </a:solidFill>
            </a:rPr>
            <a:t>(сбор и анализ данных)</a:t>
          </a:r>
        </a:p>
        <a:p>
          <a:r>
            <a:rPr lang="ru-RU" sz="1200" dirty="0" smtClean="0">
              <a:solidFill>
                <a:schemeClr val="tx1"/>
              </a:solidFill>
            </a:rPr>
            <a:t>По итогам:</a:t>
          </a:r>
        </a:p>
        <a:p>
          <a:r>
            <a:rPr lang="ru-RU" sz="1300" dirty="0" smtClean="0">
              <a:solidFill>
                <a:schemeClr val="tx1"/>
              </a:solidFill>
            </a:rPr>
            <a:t>- Решение о проведении внепланового мероприятия;</a:t>
          </a:r>
        </a:p>
        <a:p>
          <a:r>
            <a:rPr lang="ru-RU" sz="1300" dirty="0" smtClean="0">
              <a:solidFill>
                <a:schemeClr val="tx1"/>
              </a:solidFill>
            </a:rPr>
            <a:t>- Решение об объявлении предостережения;</a:t>
          </a:r>
        </a:p>
      </dgm:t>
    </dgm:pt>
    <dgm:pt modelId="{10373C2A-4093-4ED6-B184-2D42630AF014}" type="parTrans" cxnId="{671639FE-7FD3-495B-8733-7D3F4E756405}">
      <dgm:prSet/>
      <dgm:spPr/>
      <dgm:t>
        <a:bodyPr/>
        <a:lstStyle/>
        <a:p>
          <a:endParaRPr lang="ru-RU" sz="2400"/>
        </a:p>
      </dgm:t>
    </dgm:pt>
    <dgm:pt modelId="{CADFE05B-EE6A-46F4-A646-CF2836582E5E}" type="sibTrans" cxnId="{671639FE-7FD3-495B-8733-7D3F4E756405}">
      <dgm:prSet/>
      <dgm:spPr/>
      <dgm:t>
        <a:bodyPr/>
        <a:lstStyle/>
        <a:p>
          <a:endParaRPr lang="ru-RU" sz="2400"/>
        </a:p>
      </dgm:t>
    </dgm:pt>
    <dgm:pt modelId="{56FC86C9-846B-40B8-8613-525C9153000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Документарная проверка </a:t>
          </a:r>
        </a:p>
        <a:p>
          <a:r>
            <a:rPr lang="ru-RU" sz="1200" dirty="0" smtClean="0">
              <a:solidFill>
                <a:schemeClr val="tx1"/>
              </a:solidFill>
            </a:rPr>
            <a:t>(10 рабочих дней, </a:t>
          </a:r>
          <a:r>
            <a:rPr lang="ru-RU" sz="1200" i="1" dirty="0" smtClean="0">
              <a:solidFill>
                <a:schemeClr val="tx1"/>
              </a:solidFill>
            </a:rPr>
            <a:t>без согласования</a:t>
          </a:r>
          <a:r>
            <a:rPr lang="ru-RU" sz="1200" dirty="0" smtClean="0">
              <a:solidFill>
                <a:schemeClr val="tx1"/>
              </a:solidFill>
            </a:rPr>
            <a:t>)</a:t>
          </a:r>
        </a:p>
        <a:p>
          <a:r>
            <a:rPr lang="ru-RU" sz="1400" dirty="0" smtClean="0">
              <a:solidFill>
                <a:schemeClr val="tx1"/>
              </a:solidFill>
            </a:rPr>
            <a:t>- </a:t>
          </a:r>
          <a:r>
            <a:rPr lang="ru-RU" sz="1300" dirty="0" smtClean="0">
              <a:solidFill>
                <a:schemeClr val="tx1"/>
              </a:solidFill>
            </a:rPr>
            <a:t>получение письменных объяснений</a:t>
          </a:r>
        </a:p>
        <a:p>
          <a:r>
            <a:rPr lang="ru-RU" sz="1300" dirty="0" smtClean="0">
              <a:solidFill>
                <a:schemeClr val="tx1"/>
              </a:solidFill>
            </a:rPr>
            <a:t>- истребование документов</a:t>
          </a:r>
        </a:p>
        <a:p>
          <a:r>
            <a:rPr lang="ru-RU" sz="1300" dirty="0" smtClean="0">
              <a:solidFill>
                <a:schemeClr val="tx1"/>
              </a:solidFill>
            </a:rPr>
            <a:t>- экспертиза</a:t>
          </a:r>
          <a:endParaRPr lang="ru-RU" sz="1300" dirty="0">
            <a:solidFill>
              <a:schemeClr val="tx1"/>
            </a:solidFill>
          </a:endParaRPr>
        </a:p>
      </dgm:t>
    </dgm:pt>
    <dgm:pt modelId="{91356C81-22E6-4C64-8D50-51FA7E2065B4}" type="parTrans" cxnId="{2FA21105-2978-42F5-8B0C-BD4A54CBEB15}">
      <dgm:prSet/>
      <dgm:spPr/>
      <dgm:t>
        <a:bodyPr/>
        <a:lstStyle/>
        <a:p>
          <a:endParaRPr lang="ru-RU" sz="2400"/>
        </a:p>
      </dgm:t>
    </dgm:pt>
    <dgm:pt modelId="{DAAB6397-4690-44CD-918E-00841830F3E3}" type="sibTrans" cxnId="{2FA21105-2978-42F5-8B0C-BD4A54CBEB15}">
      <dgm:prSet/>
      <dgm:spPr/>
      <dgm:t>
        <a:bodyPr/>
        <a:lstStyle/>
        <a:p>
          <a:endParaRPr lang="ru-RU" sz="2400"/>
        </a:p>
      </dgm:t>
    </dgm:pt>
    <dgm:pt modelId="{FEAB1F53-DB80-475E-83AB-2298D05E1BC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Выездное обследование</a:t>
          </a:r>
        </a:p>
        <a:p>
          <a:r>
            <a:rPr lang="ru-RU" sz="1300" b="0" dirty="0" smtClean="0">
              <a:solidFill>
                <a:schemeClr val="tx1"/>
              </a:solidFill>
            </a:rPr>
            <a:t>- осмотр</a:t>
          </a:r>
        </a:p>
        <a:p>
          <a:r>
            <a:rPr lang="ru-RU" sz="1300" b="0" dirty="0" smtClean="0">
              <a:solidFill>
                <a:schemeClr val="tx1"/>
              </a:solidFill>
            </a:rPr>
            <a:t>- контрольная закупка</a:t>
          </a:r>
        </a:p>
        <a:p>
          <a:endParaRPr lang="ru-RU" sz="2400" dirty="0"/>
        </a:p>
      </dgm:t>
    </dgm:pt>
    <dgm:pt modelId="{CE6B481A-2658-4054-A7E1-2E272BE8312E}" type="parTrans" cxnId="{C3E6FF6F-028E-4998-BCDB-EE265A37A02C}">
      <dgm:prSet/>
      <dgm:spPr/>
      <dgm:t>
        <a:bodyPr/>
        <a:lstStyle/>
        <a:p>
          <a:endParaRPr lang="ru-RU" sz="2400"/>
        </a:p>
      </dgm:t>
    </dgm:pt>
    <dgm:pt modelId="{E4B1D585-4A7C-43F9-A323-989D493A5AFD}" type="sibTrans" cxnId="{C3E6FF6F-028E-4998-BCDB-EE265A37A02C}">
      <dgm:prSet/>
      <dgm:spPr/>
      <dgm:t>
        <a:bodyPr/>
        <a:lstStyle/>
        <a:p>
          <a:endParaRPr lang="ru-RU" sz="2400"/>
        </a:p>
      </dgm:t>
    </dgm:pt>
    <dgm:pt modelId="{C3824B57-FDA6-4ADA-AC2E-E118C25BB97A}" type="pres">
      <dgm:prSet presAssocID="{B7E5A34B-11C1-42E7-BC38-736ECD1FC4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6607B-8AF3-4AEA-A09A-04DE63CDD997}" type="pres">
      <dgm:prSet presAssocID="{B527AD97-7900-4CF7-8F7C-6667CDBF445F}" presName="node" presStyleLbl="node1" presStyleIdx="0" presStyleCnt="4" custScaleX="104842" custScaleY="98798" custLinFactNeighborX="-19071" custLinFactNeighborY="-19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3C332-7854-49A5-AE16-64E06E4EB65A}" type="pres">
      <dgm:prSet presAssocID="{55BF8787-8A8B-4EB8-BD8A-60E0B2E66161}" presName="sibTrans" presStyleCnt="0"/>
      <dgm:spPr/>
    </dgm:pt>
    <dgm:pt modelId="{9585D04F-C27E-4F86-B9D1-05753E5C14ED}" type="pres">
      <dgm:prSet presAssocID="{56FC86C9-846B-40B8-8613-525C9153000C}" presName="node" presStyleLbl="node1" presStyleIdx="1" presStyleCnt="4" custScaleX="126945" custScaleY="133986" custLinFactNeighborX="-573" custLinFactNeighborY="-2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71FAB-582E-451F-9260-35E9CC383203}" type="pres">
      <dgm:prSet presAssocID="{DAAB6397-4690-44CD-918E-00841830F3E3}" presName="sibTrans" presStyleCnt="0"/>
      <dgm:spPr/>
    </dgm:pt>
    <dgm:pt modelId="{53406A50-26EA-44E9-9D24-8BBA85983DC4}" type="pres">
      <dgm:prSet presAssocID="{FEAB1F53-DB80-475E-83AB-2298D05E1BC6}" presName="node" presStyleLbl="node1" presStyleIdx="2" presStyleCnt="4" custAng="0" custScaleX="68399" custScaleY="138715" custLinFactNeighborX="-29753" custLinFactNeighborY="-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DCC66-8E97-4FEC-8031-485318A8D76D}" type="pres">
      <dgm:prSet presAssocID="{E4B1D585-4A7C-43F9-A323-989D493A5AFD}" presName="sibTrans" presStyleCnt="0"/>
      <dgm:spPr/>
    </dgm:pt>
    <dgm:pt modelId="{7066E141-DFFA-41DA-8A8B-29357382D280}" type="pres">
      <dgm:prSet presAssocID="{748EDD0F-CAAE-4B56-BF49-12311FF0DBBE}" presName="node" presStyleLbl="node1" presStyleIdx="3" presStyleCnt="4" custScaleX="127388" custScaleY="128779" custLinFactNeighborX="15117" custLinFactNeighborY="-8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CC5C0-5C07-49DA-9D9E-9321B84E1D03}" type="presOf" srcId="{B527AD97-7900-4CF7-8F7C-6667CDBF445F}" destId="{BDC6607B-8AF3-4AEA-A09A-04DE63CDD997}" srcOrd="0" destOrd="0" presId="urn:microsoft.com/office/officeart/2005/8/layout/default"/>
    <dgm:cxn modelId="{8D34AB30-A957-48A9-939B-CA8199FAA5CF}" type="presOf" srcId="{FEAB1F53-DB80-475E-83AB-2298D05E1BC6}" destId="{53406A50-26EA-44E9-9D24-8BBA85983DC4}" srcOrd="0" destOrd="0" presId="urn:microsoft.com/office/officeart/2005/8/layout/default"/>
    <dgm:cxn modelId="{2FA21105-2978-42F5-8B0C-BD4A54CBEB15}" srcId="{B7E5A34B-11C1-42E7-BC38-736ECD1FC4A6}" destId="{56FC86C9-846B-40B8-8613-525C9153000C}" srcOrd="1" destOrd="0" parTransId="{91356C81-22E6-4C64-8D50-51FA7E2065B4}" sibTransId="{DAAB6397-4690-44CD-918E-00841830F3E3}"/>
    <dgm:cxn modelId="{3DBA7EA7-DB4D-4899-96A7-21FC178B556F}" srcId="{B7E5A34B-11C1-42E7-BC38-736ECD1FC4A6}" destId="{B527AD97-7900-4CF7-8F7C-6667CDBF445F}" srcOrd="0" destOrd="0" parTransId="{ACCFAFFB-AD27-4833-81B1-80734018CBCE}" sibTransId="{55BF8787-8A8B-4EB8-BD8A-60E0B2E66161}"/>
    <dgm:cxn modelId="{4A98DC64-5BEE-452B-B54A-FFBC7D97C60D}" type="presOf" srcId="{748EDD0F-CAAE-4B56-BF49-12311FF0DBBE}" destId="{7066E141-DFFA-41DA-8A8B-29357382D280}" srcOrd="0" destOrd="0" presId="urn:microsoft.com/office/officeart/2005/8/layout/default"/>
    <dgm:cxn modelId="{C3E6FF6F-028E-4998-BCDB-EE265A37A02C}" srcId="{B7E5A34B-11C1-42E7-BC38-736ECD1FC4A6}" destId="{FEAB1F53-DB80-475E-83AB-2298D05E1BC6}" srcOrd="2" destOrd="0" parTransId="{CE6B481A-2658-4054-A7E1-2E272BE8312E}" sibTransId="{E4B1D585-4A7C-43F9-A323-989D493A5AFD}"/>
    <dgm:cxn modelId="{DD663F7B-39E6-45C1-8114-C1A7D6A88B3B}" type="presOf" srcId="{B7E5A34B-11C1-42E7-BC38-736ECD1FC4A6}" destId="{C3824B57-FDA6-4ADA-AC2E-E118C25BB97A}" srcOrd="0" destOrd="0" presId="urn:microsoft.com/office/officeart/2005/8/layout/default"/>
    <dgm:cxn modelId="{012E88E9-A451-4AA0-9A11-BB4D1FF0B050}" type="presOf" srcId="{56FC86C9-846B-40B8-8613-525C9153000C}" destId="{9585D04F-C27E-4F86-B9D1-05753E5C14ED}" srcOrd="0" destOrd="0" presId="urn:microsoft.com/office/officeart/2005/8/layout/default"/>
    <dgm:cxn modelId="{671639FE-7FD3-495B-8733-7D3F4E756405}" srcId="{B7E5A34B-11C1-42E7-BC38-736ECD1FC4A6}" destId="{748EDD0F-CAAE-4B56-BF49-12311FF0DBBE}" srcOrd="3" destOrd="0" parTransId="{10373C2A-4093-4ED6-B184-2D42630AF014}" sibTransId="{CADFE05B-EE6A-46F4-A646-CF2836582E5E}"/>
    <dgm:cxn modelId="{DC8FB820-7BE1-4773-80E7-80626FF44F55}" type="presParOf" srcId="{C3824B57-FDA6-4ADA-AC2E-E118C25BB97A}" destId="{BDC6607B-8AF3-4AEA-A09A-04DE63CDD997}" srcOrd="0" destOrd="0" presId="urn:microsoft.com/office/officeart/2005/8/layout/default"/>
    <dgm:cxn modelId="{43AA679B-4011-4FB3-BFA3-DC8B661C57EC}" type="presParOf" srcId="{C3824B57-FDA6-4ADA-AC2E-E118C25BB97A}" destId="{0583C332-7854-49A5-AE16-64E06E4EB65A}" srcOrd="1" destOrd="0" presId="urn:microsoft.com/office/officeart/2005/8/layout/default"/>
    <dgm:cxn modelId="{531C3220-4C75-45F2-90C6-EDC1B902B232}" type="presParOf" srcId="{C3824B57-FDA6-4ADA-AC2E-E118C25BB97A}" destId="{9585D04F-C27E-4F86-B9D1-05753E5C14ED}" srcOrd="2" destOrd="0" presId="urn:microsoft.com/office/officeart/2005/8/layout/default"/>
    <dgm:cxn modelId="{050F3364-DC19-495A-AC5E-3EDFDC5218B1}" type="presParOf" srcId="{C3824B57-FDA6-4ADA-AC2E-E118C25BB97A}" destId="{C6771FAB-582E-451F-9260-35E9CC383203}" srcOrd="3" destOrd="0" presId="urn:microsoft.com/office/officeart/2005/8/layout/default"/>
    <dgm:cxn modelId="{72D90707-A418-4AFF-8B2B-AB0D64C2BE39}" type="presParOf" srcId="{C3824B57-FDA6-4ADA-AC2E-E118C25BB97A}" destId="{53406A50-26EA-44E9-9D24-8BBA85983DC4}" srcOrd="4" destOrd="0" presId="urn:microsoft.com/office/officeart/2005/8/layout/default"/>
    <dgm:cxn modelId="{076CEC07-4354-4D9F-8452-1852CE450270}" type="presParOf" srcId="{C3824B57-FDA6-4ADA-AC2E-E118C25BB97A}" destId="{1AFDCC66-8E97-4FEC-8031-485318A8D76D}" srcOrd="5" destOrd="0" presId="urn:microsoft.com/office/officeart/2005/8/layout/default"/>
    <dgm:cxn modelId="{6370130F-3CC1-4CBF-ADF2-8F7BF4F5503E}" type="presParOf" srcId="{C3824B57-FDA6-4ADA-AC2E-E118C25BB97A}" destId="{7066E141-DFFA-41DA-8A8B-29357382D2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2950476" cy="497046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8"/>
            <a:ext cx="2950476" cy="497046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3" tIns="46136" rIns="92273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50"/>
            <a:ext cx="5447030" cy="4473416"/>
          </a:xfrm>
          <a:prstGeom prst="rect">
            <a:avLst/>
          </a:prstGeom>
        </p:spPr>
        <p:txBody>
          <a:bodyPr vert="horz" lIns="92273" tIns="46136" rIns="92273" bIns="461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61"/>
            <a:ext cx="2950476" cy="497046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61"/>
            <a:ext cx="2950476" cy="497046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30988" cy="3730625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9719" indent="-288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3415" indent="-2306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4781" indent="-2306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6146" indent="-2306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7512" indent="-230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8878" indent="-230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0243" indent="-230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1609" indent="-230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3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1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2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20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20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30949" tIns="15475" rIns="30949" bIns="154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31"/>
            <a:ext cx="566739" cy="490537"/>
          </a:xfrm>
        </p:spPr>
        <p:txBody>
          <a:bodyPr/>
          <a:lstStyle>
            <a:lvl1pPr algn="ctr">
              <a:defRPr sz="9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24"/>
            <a:ext cx="3049347" cy="97614"/>
          </a:xfrm>
          <a:prstGeom prst="rect">
            <a:avLst/>
          </a:prstGeom>
          <a:noFill/>
        </p:spPr>
        <p:txBody>
          <a:bodyPr lIns="39520" tIns="19760" rIns="39520" bIns="1976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375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87660"/>
          </a:xfrm>
          <a:prstGeom prst="rect">
            <a:avLst/>
          </a:prstGeom>
          <a:noFill/>
        </p:spPr>
        <p:txBody>
          <a:bodyPr lIns="29663" tIns="14831" rIns="29663" bIns="14831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375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50258" indent="-150258">
              <a:defRPr sz="1425"/>
            </a:lvl1pPr>
            <a:lvl2pPr marL="321784" indent="-122813">
              <a:defRPr sz="1425"/>
            </a:lvl2pPr>
            <a:lvl3pPr marL="493996" indent="-124186">
              <a:defRPr sz="1425"/>
            </a:lvl3pPr>
            <a:lvl4pPr marL="644254" indent="-100171">
              <a:defRPr sz="1425"/>
            </a:lvl4pPr>
            <a:lvl5pPr marL="790394" indent="-96741">
              <a:defRPr sz="14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395180" rtl="0" eaLnBrk="1" latinLnBrk="0" hangingPunct="1">
              <a:buNone/>
              <a:defRPr lang="en-US" sz="375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395180" rtl="0" eaLnBrk="1" latinLnBrk="0" hangingPunct="1">
              <a:buNone/>
              <a:defRPr lang="en-US" sz="375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395180" rtl="0" eaLnBrk="1" latinLnBrk="0" hangingPunct="1">
              <a:buNone/>
              <a:defRPr lang="en-US" sz="375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395180" rtl="0" eaLnBrk="1" latinLnBrk="0" hangingPunct="1">
              <a:buNone/>
              <a:defRPr lang="en-US" sz="375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395180" rtl="0" eaLnBrk="1" latinLnBrk="0" hangingPunct="1">
              <a:buNone/>
              <a:defRPr lang="en-US" sz="375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7" y="4731555"/>
            <a:ext cx="708025" cy="275035"/>
          </a:xfrm>
        </p:spPr>
        <p:txBody>
          <a:bodyPr lIns="60134" tIns="30067" rIns="60134" bIns="30067"/>
          <a:lstStyle>
            <a:lvl1pPr algn="r">
              <a:defRPr sz="45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238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67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3421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8" y="3844925"/>
            <a:ext cx="923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84455" indent="0">
              <a:buFontTx/>
              <a:buNone/>
              <a:defRPr b="1">
                <a:latin typeface="+mj-lt"/>
              </a:defRPr>
            </a:lvl1pPr>
            <a:lvl2pPr marL="281970" indent="2485">
              <a:defRPr>
                <a:latin typeface="+mj-lt"/>
              </a:defRPr>
            </a:lvl2pPr>
            <a:lvl3pPr marL="491895" indent="-203714">
              <a:tabLst/>
              <a:defRPr>
                <a:latin typeface="+mj-lt"/>
              </a:defRPr>
            </a:lvl3pPr>
            <a:lvl4pPr marL="0" indent="28197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1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1C55-5188-4D15-93B5-2D6CF3E037F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29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84455" indent="0">
              <a:buFontTx/>
              <a:buNone/>
              <a:defRPr b="1">
                <a:latin typeface="+mj-lt"/>
              </a:defRPr>
            </a:lvl1pPr>
            <a:lvl2pPr marL="284455" indent="0">
              <a:defRPr>
                <a:latin typeface="+mj-lt"/>
              </a:defRPr>
            </a:lvl2pPr>
            <a:lvl3pPr marL="491895" indent="-203714">
              <a:defRPr>
                <a:latin typeface="+mj-lt"/>
              </a:defRPr>
            </a:lvl3pPr>
            <a:lvl4pPr marL="0" indent="281970">
              <a:defRPr>
                <a:latin typeface="+mj-lt"/>
              </a:defRPr>
            </a:lvl4pPr>
            <a:lvl5pPr marL="112291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1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43EB-4E33-4BE7-A00C-E14560C13CA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66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0"/>
            <a:ext cx="7320689" cy="22548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3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5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3519-8A8C-45B1-B356-DF0E23720A0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43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D147-6B38-4495-A5CB-7C593C818A2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398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76" indent="0">
              <a:buNone/>
              <a:defRPr sz="1800" b="1"/>
            </a:lvl2pPr>
            <a:lvl3pPr marL="816152" indent="0">
              <a:buNone/>
              <a:defRPr sz="1600" b="1"/>
            </a:lvl3pPr>
            <a:lvl4pPr marL="1224227" indent="0">
              <a:buNone/>
              <a:defRPr sz="1400" b="1"/>
            </a:lvl4pPr>
            <a:lvl5pPr marL="1632303" indent="0">
              <a:buNone/>
              <a:defRPr sz="1400" b="1"/>
            </a:lvl5pPr>
            <a:lvl6pPr marL="2040378" indent="0">
              <a:buNone/>
              <a:defRPr sz="1400" b="1"/>
            </a:lvl6pPr>
            <a:lvl7pPr marL="2448455" indent="0">
              <a:buNone/>
              <a:defRPr sz="1400" b="1"/>
            </a:lvl7pPr>
            <a:lvl8pPr marL="2856531" indent="0">
              <a:buNone/>
              <a:defRPr sz="1400" b="1"/>
            </a:lvl8pPr>
            <a:lvl9pPr marL="326460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76" indent="0">
              <a:buNone/>
              <a:defRPr sz="1800" b="1"/>
            </a:lvl2pPr>
            <a:lvl3pPr marL="816152" indent="0">
              <a:buNone/>
              <a:defRPr sz="1600" b="1"/>
            </a:lvl3pPr>
            <a:lvl4pPr marL="1224227" indent="0">
              <a:buNone/>
              <a:defRPr sz="1400" b="1"/>
            </a:lvl4pPr>
            <a:lvl5pPr marL="1632303" indent="0">
              <a:buNone/>
              <a:defRPr sz="1400" b="1"/>
            </a:lvl5pPr>
            <a:lvl6pPr marL="2040378" indent="0">
              <a:buNone/>
              <a:defRPr sz="1400" b="1"/>
            </a:lvl6pPr>
            <a:lvl7pPr marL="2448455" indent="0">
              <a:buNone/>
              <a:defRPr sz="1400" b="1"/>
            </a:lvl7pPr>
            <a:lvl8pPr marL="2856531" indent="0">
              <a:buNone/>
              <a:defRPr sz="1400" b="1"/>
            </a:lvl8pPr>
            <a:lvl9pPr marL="326460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0381-7423-417B-80CA-6631E04DD9B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164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2BAE-12A1-4FDC-A5D5-36CE87BF49F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48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4405313"/>
            <a:ext cx="566738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4C2-1CCF-4F3A-A45B-CFE31FBED66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035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76" indent="0">
              <a:buNone/>
              <a:defRPr sz="1100"/>
            </a:lvl2pPr>
            <a:lvl3pPr marL="816152" indent="0">
              <a:buNone/>
              <a:defRPr sz="900"/>
            </a:lvl3pPr>
            <a:lvl4pPr marL="1224227" indent="0">
              <a:buNone/>
              <a:defRPr sz="800"/>
            </a:lvl4pPr>
            <a:lvl5pPr marL="1632303" indent="0">
              <a:buNone/>
              <a:defRPr sz="800"/>
            </a:lvl5pPr>
            <a:lvl6pPr marL="2040378" indent="0">
              <a:buNone/>
              <a:defRPr sz="800"/>
            </a:lvl6pPr>
            <a:lvl7pPr marL="2448455" indent="0">
              <a:buNone/>
              <a:defRPr sz="800"/>
            </a:lvl7pPr>
            <a:lvl8pPr marL="2856531" indent="0">
              <a:buNone/>
              <a:defRPr sz="800"/>
            </a:lvl8pPr>
            <a:lvl9pPr marL="32646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1A7E-C574-4260-BF45-D4A2F9D1F7A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068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076" indent="0">
              <a:buNone/>
              <a:defRPr sz="2500"/>
            </a:lvl2pPr>
            <a:lvl3pPr marL="816152" indent="0">
              <a:buNone/>
              <a:defRPr sz="2100"/>
            </a:lvl3pPr>
            <a:lvl4pPr marL="1224227" indent="0">
              <a:buNone/>
              <a:defRPr sz="1800"/>
            </a:lvl4pPr>
            <a:lvl5pPr marL="1632303" indent="0">
              <a:buNone/>
              <a:defRPr sz="1800"/>
            </a:lvl5pPr>
            <a:lvl6pPr marL="2040378" indent="0">
              <a:buNone/>
              <a:defRPr sz="1800"/>
            </a:lvl6pPr>
            <a:lvl7pPr marL="2448455" indent="0">
              <a:buNone/>
              <a:defRPr sz="1800"/>
            </a:lvl7pPr>
            <a:lvl8pPr marL="2856531" indent="0">
              <a:buNone/>
              <a:defRPr sz="1800"/>
            </a:lvl8pPr>
            <a:lvl9pPr marL="3264606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76" indent="0">
              <a:buNone/>
              <a:defRPr sz="1100"/>
            </a:lvl2pPr>
            <a:lvl3pPr marL="816152" indent="0">
              <a:buNone/>
              <a:defRPr sz="900"/>
            </a:lvl3pPr>
            <a:lvl4pPr marL="1224227" indent="0">
              <a:buNone/>
              <a:defRPr sz="800"/>
            </a:lvl4pPr>
            <a:lvl5pPr marL="1632303" indent="0">
              <a:buNone/>
              <a:defRPr sz="800"/>
            </a:lvl5pPr>
            <a:lvl6pPr marL="2040378" indent="0">
              <a:buNone/>
              <a:defRPr sz="800"/>
            </a:lvl6pPr>
            <a:lvl7pPr marL="2448455" indent="0">
              <a:buNone/>
              <a:defRPr sz="800"/>
            </a:lvl7pPr>
            <a:lvl8pPr marL="2856531" indent="0">
              <a:buNone/>
              <a:defRPr sz="800"/>
            </a:lvl8pPr>
            <a:lvl9pPr marL="32646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B20A-F990-4B67-BBA3-FEA4BDCCA6A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72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2CE9-91D0-4554-93FB-DF86099B390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6609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1472-1B46-47C4-8B40-8A71A8C8687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84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84455" indent="0">
              <a:buFontTx/>
              <a:buNone/>
              <a:defRPr b="1">
                <a:latin typeface="+mj-lt"/>
              </a:defRPr>
            </a:lvl1pPr>
            <a:lvl2pPr marL="281970" indent="2485">
              <a:defRPr>
                <a:latin typeface="+mj-lt"/>
              </a:defRPr>
            </a:lvl2pPr>
            <a:lvl3pPr marL="491895" indent="-203714">
              <a:tabLst/>
              <a:defRPr>
                <a:latin typeface="+mj-lt"/>
              </a:defRPr>
            </a:lvl3pPr>
            <a:lvl4pPr marL="0" indent="28197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1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F424-0DAC-421F-82B1-2C6B61CECE8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871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84455" indent="0">
              <a:buFontTx/>
              <a:buNone/>
              <a:defRPr b="1">
                <a:latin typeface="+mj-lt"/>
              </a:defRPr>
            </a:lvl1pPr>
            <a:lvl2pPr marL="284455" indent="0">
              <a:defRPr>
                <a:latin typeface="+mj-lt"/>
              </a:defRPr>
            </a:lvl2pPr>
            <a:lvl3pPr marL="491895" indent="-203714">
              <a:defRPr>
                <a:latin typeface="+mj-lt"/>
              </a:defRPr>
            </a:lvl3pPr>
            <a:lvl4pPr marL="0" indent="281970">
              <a:defRPr>
                <a:latin typeface="+mj-lt"/>
              </a:defRPr>
            </a:lvl4pPr>
            <a:lvl5pPr marL="112291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1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0291-FD31-4BF5-9121-129EF79AB3C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787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884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FF5B-C91A-47F5-A074-8F6AA85DE38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349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A0E5-CFDC-4216-BE2F-438CCBA2B31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979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A092-DE2C-4C80-9A19-D649CC18B8E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9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5A52-F0D1-474D-B5D3-DFB3D552F9DF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636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0131-2FA7-4BC4-8A87-5D97FC94286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30949" tIns="15475" rIns="30949" bIns="154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0828-93CB-43DB-B5A9-044F8E19F18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9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20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30949" tIns="15475" rIns="30949" bIns="154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31"/>
            <a:ext cx="566739" cy="490537"/>
          </a:xfrm>
        </p:spPr>
        <p:txBody>
          <a:bodyPr/>
          <a:lstStyle>
            <a:lvl1pPr algn="ctr">
              <a:defRPr sz="9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31"/>
            <a:ext cx="566739" cy="490537"/>
          </a:xfrm>
        </p:spPr>
        <p:txBody>
          <a:bodyPr/>
          <a:lstStyle>
            <a:lvl1pPr algn="ctr">
              <a:defRPr sz="9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20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30949" tIns="15475" rIns="30949" bIns="154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31"/>
            <a:ext cx="566739" cy="490537"/>
          </a:xfrm>
        </p:spPr>
        <p:txBody>
          <a:bodyPr/>
          <a:lstStyle>
            <a:lvl1pPr algn="ctr">
              <a:defRPr sz="9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1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30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2pPr>
      <a:lvl3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3pPr>
      <a:lvl4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4pPr>
      <a:lvl5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5pPr>
      <a:lvl6pPr marL="176555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6pPr>
      <a:lvl7pPr marL="353110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7pPr>
      <a:lvl8pPr marL="529664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8pPr>
      <a:lvl9pPr marL="706219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9pPr>
    </p:titleStyle>
    <p:bodyStyle>
      <a:lvl1pPr marL="122608" algn="l" defTabSz="352496" rtl="0" eaLnBrk="1" fontAlgn="base" hangingPunct="1">
        <a:spcBef>
          <a:spcPct val="20000"/>
        </a:spcBef>
        <a:spcAft>
          <a:spcPct val="0"/>
        </a:spcAft>
        <a:buFont typeface="+mj-lt"/>
        <a:defRPr sz="1200" kern="1200">
          <a:solidFill>
            <a:srgbClr val="005AA9"/>
          </a:solidFill>
          <a:latin typeface="+mj-lt"/>
          <a:ea typeface="+mn-ea"/>
          <a:cs typeface="+mn-cs"/>
        </a:defRPr>
      </a:lvl1pPr>
      <a:lvl2pPr marL="122608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825" kern="1200">
          <a:solidFill>
            <a:srgbClr val="504F53"/>
          </a:solidFill>
          <a:latin typeface="+mj-lt"/>
          <a:ea typeface="+mn-ea"/>
          <a:cs typeface="+mn-cs"/>
        </a:defRPr>
      </a:lvl2pPr>
      <a:lvl3pPr marL="240923" indent="-87665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825" kern="1200">
          <a:solidFill>
            <a:srgbClr val="504F53"/>
          </a:solidFill>
          <a:latin typeface="+mj-lt"/>
          <a:ea typeface="+mn-ea"/>
          <a:cs typeface="+mn-cs"/>
        </a:defRPr>
      </a:lvl3pPr>
      <a:lvl4pPr indent="121382" algn="just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525" kern="1200">
          <a:solidFill>
            <a:srgbClr val="504F53"/>
          </a:solidFill>
          <a:latin typeface="+mj-lt"/>
          <a:ea typeface="+mn-ea"/>
          <a:cs typeface="+mn-cs"/>
        </a:defRPr>
      </a:lvl4pPr>
      <a:lvl5pPr marL="485525" algn="l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45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1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30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2pPr>
      <a:lvl3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3pPr>
      <a:lvl4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4pPr>
      <a:lvl5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5pPr>
      <a:lvl6pPr marL="176555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6pPr>
      <a:lvl7pPr marL="353110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7pPr>
      <a:lvl8pPr marL="529664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8pPr>
      <a:lvl9pPr marL="706219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9pPr>
    </p:titleStyle>
    <p:bodyStyle>
      <a:lvl1pPr marL="122608" algn="l" defTabSz="352496" rtl="0" eaLnBrk="1" fontAlgn="base" hangingPunct="1">
        <a:spcBef>
          <a:spcPct val="20000"/>
        </a:spcBef>
        <a:spcAft>
          <a:spcPct val="0"/>
        </a:spcAft>
        <a:buFont typeface="+mj-lt"/>
        <a:defRPr sz="1200" kern="1200">
          <a:solidFill>
            <a:srgbClr val="005AA9"/>
          </a:solidFill>
          <a:latin typeface="+mj-lt"/>
          <a:ea typeface="+mn-ea"/>
          <a:cs typeface="+mn-cs"/>
        </a:defRPr>
      </a:lvl1pPr>
      <a:lvl2pPr marL="122608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825" kern="1200">
          <a:solidFill>
            <a:srgbClr val="504F53"/>
          </a:solidFill>
          <a:latin typeface="+mj-lt"/>
          <a:ea typeface="+mn-ea"/>
          <a:cs typeface="+mn-cs"/>
        </a:defRPr>
      </a:lvl2pPr>
      <a:lvl3pPr marL="240923" indent="-87665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825" kern="1200">
          <a:solidFill>
            <a:srgbClr val="504F53"/>
          </a:solidFill>
          <a:latin typeface="+mj-lt"/>
          <a:ea typeface="+mn-ea"/>
          <a:cs typeface="+mn-cs"/>
        </a:defRPr>
      </a:lvl3pPr>
      <a:lvl4pPr indent="121382" algn="just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525" kern="1200">
          <a:solidFill>
            <a:srgbClr val="504F53"/>
          </a:solidFill>
          <a:latin typeface="+mj-lt"/>
          <a:ea typeface="+mn-ea"/>
          <a:cs typeface="+mn-cs"/>
        </a:defRPr>
      </a:lvl4pPr>
      <a:lvl5pPr marL="485525" algn="l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45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l" defTabSz="816152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ctr" defTabSz="816152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8BCF112B-B24F-4D2A-92F0-0CFF52005D52}" type="slidenum">
              <a:rPr lang="ru-RU" altLang="ru-RU">
                <a:solidFill>
                  <a:prstClr val="white"/>
                </a:solidFill>
              </a:rPr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3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742" algn="l" defTabSz="816098" rtl="0" eaLnBrk="1" fontAlgn="base" hangingPunct="1">
        <a:lnSpc>
          <a:spcPts val="4069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483" algn="l" defTabSz="816098" rtl="0" eaLnBrk="1" fontAlgn="base" hangingPunct="1">
        <a:lnSpc>
          <a:spcPts val="4069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225" algn="l" defTabSz="816098" rtl="0" eaLnBrk="1" fontAlgn="base" hangingPunct="1">
        <a:lnSpc>
          <a:spcPts val="4069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0966" algn="l" defTabSz="816098" rtl="0" eaLnBrk="1" fontAlgn="base" hangingPunct="1">
        <a:lnSpc>
          <a:spcPts val="4069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9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17" indent="-204038" algn="l" defTabSz="816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492" indent="-204038" algn="l" defTabSz="816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69" indent="-204038" algn="l" defTabSz="816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644" indent="-204038" algn="l" defTabSz="816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76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52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27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03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78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55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31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06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1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30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2pPr>
      <a:lvl3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3pPr>
      <a:lvl4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4pPr>
      <a:lvl5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5pPr>
      <a:lvl6pPr marL="176555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6pPr>
      <a:lvl7pPr marL="353110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7pPr>
      <a:lvl8pPr marL="529664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8pPr>
      <a:lvl9pPr marL="706219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9pPr>
    </p:titleStyle>
    <p:bodyStyle>
      <a:lvl1pPr marL="122608" algn="l" defTabSz="352496" rtl="0" eaLnBrk="1" fontAlgn="base" hangingPunct="1">
        <a:spcBef>
          <a:spcPct val="20000"/>
        </a:spcBef>
        <a:spcAft>
          <a:spcPct val="0"/>
        </a:spcAft>
        <a:buFont typeface="+mj-lt"/>
        <a:defRPr sz="1200" kern="1200">
          <a:solidFill>
            <a:srgbClr val="005AA9"/>
          </a:solidFill>
          <a:latin typeface="+mj-lt"/>
          <a:ea typeface="+mn-ea"/>
          <a:cs typeface="+mn-cs"/>
        </a:defRPr>
      </a:lvl1pPr>
      <a:lvl2pPr marL="122608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825" kern="1200">
          <a:solidFill>
            <a:srgbClr val="504F53"/>
          </a:solidFill>
          <a:latin typeface="+mj-lt"/>
          <a:ea typeface="+mn-ea"/>
          <a:cs typeface="+mn-cs"/>
        </a:defRPr>
      </a:lvl2pPr>
      <a:lvl3pPr marL="240923" indent="-87665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825" kern="1200">
          <a:solidFill>
            <a:srgbClr val="504F53"/>
          </a:solidFill>
          <a:latin typeface="+mj-lt"/>
          <a:ea typeface="+mn-ea"/>
          <a:cs typeface="+mn-cs"/>
        </a:defRPr>
      </a:lvl3pPr>
      <a:lvl4pPr indent="121382" algn="just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525" kern="1200">
          <a:solidFill>
            <a:srgbClr val="504F53"/>
          </a:solidFill>
          <a:latin typeface="+mj-lt"/>
          <a:ea typeface="+mn-ea"/>
          <a:cs typeface="+mn-cs"/>
        </a:defRPr>
      </a:lvl4pPr>
      <a:lvl5pPr marL="485525" algn="l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45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1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30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2pPr>
      <a:lvl3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3pPr>
      <a:lvl4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4pPr>
      <a:lvl5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5pPr>
      <a:lvl6pPr marL="176555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6pPr>
      <a:lvl7pPr marL="353110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7pPr>
      <a:lvl8pPr marL="529664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8pPr>
      <a:lvl9pPr marL="706219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9pPr>
    </p:titleStyle>
    <p:bodyStyle>
      <a:lvl1pPr marL="122608" algn="l" defTabSz="352496" rtl="0" eaLnBrk="1" fontAlgn="base" hangingPunct="1">
        <a:spcBef>
          <a:spcPct val="20000"/>
        </a:spcBef>
        <a:spcAft>
          <a:spcPct val="0"/>
        </a:spcAft>
        <a:buFont typeface="+mj-lt"/>
        <a:defRPr sz="1200" kern="1200">
          <a:solidFill>
            <a:srgbClr val="005AA9"/>
          </a:solidFill>
          <a:latin typeface="+mj-lt"/>
          <a:ea typeface="+mn-ea"/>
          <a:cs typeface="+mn-cs"/>
        </a:defRPr>
      </a:lvl1pPr>
      <a:lvl2pPr marL="122608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825" kern="1200">
          <a:solidFill>
            <a:srgbClr val="504F53"/>
          </a:solidFill>
          <a:latin typeface="+mj-lt"/>
          <a:ea typeface="+mn-ea"/>
          <a:cs typeface="+mn-cs"/>
        </a:defRPr>
      </a:lvl2pPr>
      <a:lvl3pPr marL="240923" indent="-87665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825" kern="1200">
          <a:solidFill>
            <a:srgbClr val="504F53"/>
          </a:solidFill>
          <a:latin typeface="+mj-lt"/>
          <a:ea typeface="+mn-ea"/>
          <a:cs typeface="+mn-cs"/>
        </a:defRPr>
      </a:lvl3pPr>
      <a:lvl4pPr indent="121382" algn="just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525" kern="1200">
          <a:solidFill>
            <a:srgbClr val="504F53"/>
          </a:solidFill>
          <a:latin typeface="+mj-lt"/>
          <a:ea typeface="+mn-ea"/>
          <a:cs typeface="+mn-cs"/>
        </a:defRPr>
      </a:lvl4pPr>
      <a:lvl5pPr marL="485525" algn="l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45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91067" y="1775075"/>
            <a:ext cx="8431613" cy="13290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/>
              <a:t>Соблюдение </a:t>
            </a:r>
            <a:r>
              <a:rPr lang="ru-RU" sz="2400" dirty="0"/>
              <a:t>требований Федерального закона от </a:t>
            </a:r>
            <a:r>
              <a:rPr lang="ru-RU" sz="2400" dirty="0" smtClean="0"/>
              <a:t>22.05.2003</a:t>
            </a:r>
            <a:r>
              <a:rPr lang="en-US" sz="2400" dirty="0" smtClean="0"/>
              <a:t> </a:t>
            </a:r>
            <a:r>
              <a:rPr lang="ru-RU" sz="2400" dirty="0" smtClean="0"/>
              <a:t>№54-ФЗ «О </a:t>
            </a:r>
            <a:r>
              <a:rPr lang="ru-RU" sz="2400" dirty="0"/>
              <a:t>применении контрольно-кассовой техники при осуществлении расчетов в Российской Федерации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47267" y="3580656"/>
            <a:ext cx="3275413" cy="1073150"/>
          </a:xfrm>
        </p:spPr>
        <p:txBody>
          <a:bodyPr rtlCol="0">
            <a:noAutofit/>
          </a:bodyPr>
          <a:lstStyle/>
          <a:p>
            <a:pPr defTabSz="816296" eaLnBrk="1" fontAlgn="auto" hangingPunct="1">
              <a:spcAft>
                <a:spcPts val="0"/>
              </a:spcAft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6296" eaLnBrk="1" fontAlgn="auto" hangingPunct="1"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6296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Доржихандаева И.В. – заместитель начальника ООК УФНС России по Республике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1" y="179614"/>
            <a:ext cx="8763001" cy="40005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u="sng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Перечень основных документов, регламентирующих применение ККТ </a:t>
            </a:r>
            <a:endParaRPr lang="ru-RU" sz="1800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29866"/>
              </p:ext>
            </p:extLst>
          </p:nvPr>
        </p:nvGraphicFramePr>
        <p:xfrm>
          <a:off x="642797" y="634624"/>
          <a:ext cx="7758820" cy="43406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9129"/>
                <a:gridCol w="5599691"/>
              </a:tblGrid>
              <a:tr h="679511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22.05.2003  № 54-ФЗ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применении контрольно-кассовой техники при осуществлении расчетов в Российской Федерации» с внесенными изменения и дополнениями Федеральными законами от 03.07.2016 №290-ФЗ, от 27.11.2017 № 337-ФЗ, от 03.07.2018 № 192-ФЗ,</a:t>
                      </a:r>
                      <a:r>
                        <a:rPr lang="ru-RU" sz="11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06.06.2019 № 129-ФЗ 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525395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14.07.2022 №290-ФЗ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 внесении изменений в Кодекс Российской Федерации об административных правонарушениях и статью 1 Федерального закона "О внесении изменений в Кодекс Российской Федерации об административных правонарушениях"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408975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Федеральным законом от 31.07.2020 года  № 248-ФЗ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11.06.2021 №170-ФЗ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"О государственном контроле (надзоре) и муниципальном контроле в Российской Федерации"</a:t>
                      </a:r>
                    </a:p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 внесении изменений в отдельные законодательные акты Российской Федерации в связи с принятием Федерального закона "О государственном контроле (надзоре) и муниципальном контроле в Российской Федерации"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903680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Правительства РФ от</a:t>
                      </a:r>
                      <a:r>
                        <a:rPr lang="ru-RU" sz="11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28.02.2022 №272</a:t>
                      </a:r>
                      <a:endParaRPr lang="ru-RU" sz="11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 утверждении Положения о федеральном государственном контроле (надзоре) за соблюдением законодательства Российской Федерации о применении контрольно-кассовой техники, в том числе за полнотой учета выручки в организациях и у индивидуальных предпринимателей"</a:t>
                      </a:r>
                      <a:endParaRPr lang="ru-RU" sz="11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265286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ФНС России от 08.09.2021 №ЕД-7-20/799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 утверждении форм заявлений о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(перерегистрации)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кассовой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снятии контрольно-кассовой техники с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регистрационного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учета, карточки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кассовой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карточки о снятии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кассовой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регистрационного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учета, а также порядков заполнения форм указанных документов и порядков направления и получения указанных документов на бумажном носителе"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730819" y="318567"/>
            <a:ext cx="5836787" cy="53130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ru-RU" sz="1905" u="sng" dirty="0"/>
              <a:t>Изменения с 01.03.2022 (54-ФЗ)</a:t>
            </a:r>
            <a:endParaRPr lang="ru-RU" altLang="ru-RU" sz="1905" u="sng" dirty="0">
              <a:latin typeface="Arial" panose="020B0604020202020204" pitchFamily="34" charset="0"/>
            </a:endParaRP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25000" lnSpcReduction="20000"/>
          </a:bodyPr>
          <a:lstStyle/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r>
              <a:rPr lang="ru-RU" altLang="ru-RU" sz="6400" dirty="0" smtClean="0">
                <a:cs typeface="+mn-cs"/>
              </a:rPr>
              <a:t>3</a:t>
            </a:r>
            <a:endParaRPr lang="ru-RU" altLang="ru-RU" sz="6400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59295"/>
              </p:ext>
            </p:extLst>
          </p:nvPr>
        </p:nvGraphicFramePr>
        <p:xfrm>
          <a:off x="968992" y="857430"/>
          <a:ext cx="7355860" cy="4050602"/>
        </p:xfrm>
        <a:graphic>
          <a:graphicData uri="http://schemas.openxmlformats.org/drawingml/2006/table">
            <a:tbl>
              <a:tblPr firstRow="1" firstCol="1" bandRow="1"/>
              <a:tblGrid>
                <a:gridCol w="7355860"/>
              </a:tblGrid>
              <a:tr h="39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 государственный контроль (надзор)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соблюдением законодательства Российской Федерации о применении контрольно-кассовой техники, в том числе за полнотой учета выручки в организациях и у индивидуальных предпринимателей (далее - контроль и надзор за соблюдением законодательства Российской Федерации о применении контрольно-кассовой техники) осуществляется налоговыми органами.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Предметом контроля и надзора за соблюдением законодательства Российской Федерации о применении контрольно-кассовой техники являются правила применения контрольно-кассовой техники при осуществлении расчетов в Российской Федерации в целях обеспечения интересов граждан и организаций, защиты прав потребителей, обеспечения установленного порядка осуществления расчетов, полноты учета выручки в организациях и у индивидуальных предпринимателей, в том числе в целях налогообложения и обеспечения установленного порядка оборота товаров.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Положение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 контроле и надзоре за соблюдением законодательства Российской Федерации о применении контрольно-кассовой техники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утверждается Правительством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Российской Федерации.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и осуществление контроля и надзора за соблюдением законодательства Российской Федерации о применении контрольно-кассовой техники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регулируются Федеральным законом от 31 июля 2020 года          № 248-ФЗ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"О государственном контроле (надзоре) и муниципальном контроле в Российской Федерации".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 осуществлении контроля и надзора за соблюдением законодательства Российской Федерации о применении контрольно-кассовой техники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плановые контрольные (надзорные) мероприятия не проводятся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16" marR="3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730819" y="220297"/>
            <a:ext cx="5836787" cy="63704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ru-RU" sz="2400" u="sng" dirty="0"/>
              <a:t>Профилактика рисков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25000" lnSpcReduction="20000"/>
          </a:bodyPr>
          <a:lstStyle/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r>
              <a:rPr lang="ru-RU" altLang="ru-RU" sz="5600" dirty="0">
                <a:cs typeface="+mn-cs"/>
              </a:rPr>
              <a:t>4</a:t>
            </a:r>
          </a:p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4533596"/>
              </p:ext>
            </p:extLst>
          </p:nvPr>
        </p:nvGraphicFramePr>
        <p:xfrm>
          <a:off x="1071349" y="730156"/>
          <a:ext cx="7103659" cy="424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0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730819" y="220297"/>
            <a:ext cx="5836787" cy="73540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ru-RU" sz="1800" u="sng" dirty="0"/>
              <a:t>Осуществление федерального государственного</a:t>
            </a:r>
            <a:br>
              <a:rPr lang="ru-RU" altLang="ru-RU" sz="1800" u="sng" dirty="0"/>
            </a:br>
            <a:r>
              <a:rPr lang="ru-RU" altLang="ru-RU" sz="1800" u="sng" dirty="0"/>
              <a:t>контроля (надзора)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25000" lnSpcReduction="20000"/>
          </a:bodyPr>
          <a:lstStyle/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r>
              <a:rPr lang="ru-RU" altLang="ru-RU" sz="5600" dirty="0" smtClean="0">
                <a:cs typeface="+mn-cs"/>
              </a:rPr>
              <a:t>5</a:t>
            </a:r>
            <a:endParaRPr lang="ru-RU" altLang="ru-RU" sz="5600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4722628"/>
              </p:ext>
            </p:extLst>
          </p:nvPr>
        </p:nvGraphicFramePr>
        <p:xfrm>
          <a:off x="1125939" y="866633"/>
          <a:ext cx="6926239" cy="415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22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494788"/>
              </p:ext>
            </p:extLst>
          </p:nvPr>
        </p:nvGraphicFramePr>
        <p:xfrm>
          <a:off x="642797" y="943225"/>
          <a:ext cx="7501080" cy="207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60"/>
                <a:gridCol w="2500360"/>
                <a:gridCol w="2500360"/>
              </a:tblGrid>
              <a:tr h="2913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Нарушение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Административная  ответственность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1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Юридические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лица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Должностные лица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9726">
                <a:tc>
                  <a:txBody>
                    <a:bodyPr/>
                    <a:lstStyle/>
                    <a:p>
                      <a:pPr marL="0" marR="0" indent="0" algn="l" defTabSz="353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1.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За не применение ККТ в установленном порядке </a:t>
                      </a:r>
                      <a:r>
                        <a:rPr lang="ru-RU" sz="675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l" defTabSz="353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Штраф от ¾ до 1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размера расчета без применения ККТ, </a:t>
                      </a:r>
                    </a:p>
                    <a:p>
                      <a:r>
                        <a:rPr lang="ru-RU" sz="1200" baseline="0" dirty="0" smtClean="0">
                          <a:latin typeface="+mj-lt"/>
                        </a:rPr>
                        <a:t>но не менее 30 000 рублей.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Штраф от ¼ до ½ размера суммы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расчета без применения ККТ</a:t>
                      </a:r>
                      <a:r>
                        <a:rPr lang="ru-RU" sz="1200" baseline="0" dirty="0" smtClean="0">
                          <a:latin typeface="+mj-lt"/>
                        </a:rPr>
                        <a:t>, но не менее 10 000 рублей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809198">
                <a:tc>
                  <a:txBody>
                    <a:bodyPr/>
                    <a:lstStyle/>
                    <a:p>
                      <a:pPr marL="0" marR="0" lvl="0" indent="0" algn="l" defTabSz="353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2. 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ККТ, которая не соответствует установленным требованиям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353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Предупреждение или </a:t>
                      </a:r>
                    </a:p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Штраф от 5000 до 10 000 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 </a:t>
                      </a:r>
                    </a:p>
                    <a:p>
                      <a:endParaRPr lang="ru-RU" sz="11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Предупреждение или </a:t>
                      </a:r>
                    </a:p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Штраф от 1 500 до 3 000 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 </a:t>
                      </a:r>
                    </a:p>
                    <a:p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244445"/>
            <a:ext cx="7337192" cy="534153"/>
          </a:xfrm>
        </p:spPr>
        <p:txBody>
          <a:bodyPr/>
          <a:lstStyle/>
          <a:p>
            <a:pPr algn="ctr"/>
            <a:r>
              <a:rPr lang="ru-RU" sz="2400" u="sng" dirty="0" smtClean="0"/>
              <a:t>Административная ответственность</a:t>
            </a:r>
            <a:endParaRPr lang="ru-RU" sz="24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42797" y="3110022"/>
            <a:ext cx="75170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27337">
              <a:defRPr/>
            </a:pPr>
            <a:r>
              <a:rPr lang="ru-RU" sz="1200" b="1" kern="0" dirty="0">
                <a:solidFill>
                  <a:srgbClr val="002060"/>
                </a:solidFill>
              </a:rPr>
              <a:t>При уплате административного штрафа за административное правонарушение, выявленное в ходе осуществления государственного контроля (надзора) не позднее двадцати дней со дня вынесения постановления о наложении административного штрафа административный </a:t>
            </a:r>
            <a:r>
              <a:rPr lang="ru-RU" sz="1200" b="1" i="1" u="sng" kern="0" dirty="0">
                <a:solidFill>
                  <a:srgbClr val="002060"/>
                </a:solidFill>
              </a:rPr>
              <a:t>штраф может быть уплачен в размере половины суммы наложенного административного штрафа</a:t>
            </a:r>
            <a:r>
              <a:rPr lang="ru-RU" sz="1200" b="1" i="1" u="sng" kern="0" dirty="0" smtClean="0">
                <a:solidFill>
                  <a:srgbClr val="002060"/>
                </a:solidFill>
              </a:rPr>
              <a:t>.</a:t>
            </a:r>
          </a:p>
          <a:p>
            <a:pPr algn="just" defTabSz="727337">
              <a:defRPr/>
            </a:pPr>
            <a:r>
              <a:rPr lang="ru-RU" sz="1000" i="1" kern="0" dirty="0" smtClean="0">
                <a:solidFill>
                  <a:srgbClr val="002060"/>
                </a:solidFill>
              </a:rPr>
              <a:t>(Федеральный закон от 14.07.2022 №290-ФЗ </a:t>
            </a:r>
            <a:r>
              <a:rPr lang="ru-RU" sz="1000" kern="0" dirty="0">
                <a:solidFill>
                  <a:srgbClr val="002060"/>
                </a:solidFill>
              </a:rPr>
              <a:t>"О внесении изменений в Кодекс Российской Федерации об административных правонарушениях и статью 1 Федерального закона "О внесении изменений в Кодекс Российской Федерации об административных </a:t>
            </a:r>
            <a:r>
              <a:rPr lang="ru-RU" sz="1000" kern="0" dirty="0" smtClean="0">
                <a:solidFill>
                  <a:srgbClr val="002060"/>
                </a:solidFill>
              </a:rPr>
              <a:t>правонарушениях«)</a:t>
            </a:r>
            <a:endParaRPr lang="ru-RU" sz="1000" b="1" i="1" u="sng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Скругленный прямоугольник 57"/>
          <p:cNvSpPr/>
          <p:nvPr/>
        </p:nvSpPr>
        <p:spPr>
          <a:xfrm>
            <a:off x="6368604" y="1193800"/>
            <a:ext cx="1869471" cy="3109127"/>
          </a:xfrm>
          <a:prstGeom prst="roundRect">
            <a:avLst>
              <a:gd name="adj" fmla="val 5737"/>
            </a:avLst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49" name="Скругленный прямоугольник 48"/>
          <p:cNvSpPr/>
          <p:nvPr/>
        </p:nvSpPr>
        <p:spPr>
          <a:xfrm>
            <a:off x="1169283" y="1184716"/>
            <a:ext cx="898194" cy="3114003"/>
          </a:xfrm>
          <a:prstGeom prst="roundRect">
            <a:avLst>
              <a:gd name="adj" fmla="val 13032"/>
            </a:avLst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7532" y="2158093"/>
            <a:ext cx="1685498" cy="1797703"/>
          </a:xfrm>
          <a:prstGeom prst="roundRect">
            <a:avLst>
              <a:gd name="adj" fmla="val 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51533" y="2328691"/>
            <a:ext cx="1487606" cy="5868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55766" y="3033193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55196" y="2466810"/>
            <a:ext cx="1586166" cy="31389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Онлайн-касса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58039" y="3327252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64862" y="3627504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12886" y="3026998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12885" y="3326113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12884" y="3627504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5102" y="3026998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57375" y="3329524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64198" y="3629776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12222" y="3022446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12221" y="3328385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2220" y="3629776"/>
            <a:ext cx="300251" cy="2388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 rot="21013426">
            <a:off x="4115893" y="1553741"/>
            <a:ext cx="590806" cy="55515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Картинки по запросу фото КК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2305071"/>
            <a:ext cx="732825" cy="691829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50" name="Скругленный прямоугольник 49"/>
          <p:cNvSpPr/>
          <p:nvPr/>
        </p:nvSpPr>
        <p:spPr>
          <a:xfrm>
            <a:off x="2910070" y="1189893"/>
            <a:ext cx="2554950" cy="1027689"/>
          </a:xfrm>
          <a:prstGeom prst="roundRect">
            <a:avLst>
              <a:gd name="adj" fmla="val 11504"/>
            </a:avLst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1868" y="1102694"/>
            <a:ext cx="2291353" cy="11500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ККТ не соответствует требованиям законодательства о ККТ*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6452" y="1192409"/>
            <a:ext cx="1615440" cy="61202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Налоговый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8963" y="4621169"/>
            <a:ext cx="7984067" cy="3624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05673" y="1204878"/>
            <a:ext cx="2437200" cy="61202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Снятие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ККТ с учета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68604" y="2036766"/>
            <a:ext cx="1875899" cy="200042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6368605" y="2036766"/>
            <a:ext cx="1868426" cy="20128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" name="Скругленный прямоугольник 70"/>
          <p:cNvSpPr/>
          <p:nvPr/>
        </p:nvSpPr>
        <p:spPr>
          <a:xfrm>
            <a:off x="2910070" y="2258049"/>
            <a:ext cx="2554950" cy="846873"/>
          </a:xfrm>
          <a:prstGeom prst="roundRect">
            <a:avLst>
              <a:gd name="adj" fmla="val 11504"/>
            </a:avLst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427" y="2093290"/>
            <a:ext cx="2291353" cy="11500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истек срок действия фискального накопителя*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 useBgFill="1">
        <p:nvSpPr>
          <p:cNvPr id="73" name="Скругленный прямоугольник 72"/>
          <p:cNvSpPr/>
          <p:nvPr/>
        </p:nvSpPr>
        <p:spPr>
          <a:xfrm>
            <a:off x="2908164" y="3148718"/>
            <a:ext cx="2554950" cy="1154209"/>
          </a:xfrm>
          <a:prstGeom prst="roundRect">
            <a:avLst>
              <a:gd name="adj" fmla="val 11504"/>
            </a:avLst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39963" y="3148718"/>
            <a:ext cx="2291353" cy="11500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прекращение деятельности ЮЛ/ИП и внесение соответствующей записи в ЕГРЮЛ/ЕГРИП 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stCxn id="50" idx="1"/>
          </p:cNvCxnSpPr>
          <p:nvPr/>
        </p:nvCxnSpPr>
        <p:spPr>
          <a:xfrm flipH="1" flipV="1">
            <a:off x="2067477" y="1702594"/>
            <a:ext cx="842593" cy="11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50" idx="3"/>
          </p:cNvCxnSpPr>
          <p:nvPr/>
        </p:nvCxnSpPr>
        <p:spPr>
          <a:xfrm>
            <a:off x="5465020" y="1703738"/>
            <a:ext cx="903584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2067477" y="2688218"/>
            <a:ext cx="842593" cy="11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5465021" y="2681485"/>
            <a:ext cx="903584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2067477" y="3723146"/>
            <a:ext cx="842593" cy="11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5463114" y="3709056"/>
            <a:ext cx="903584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Заголовок 2"/>
          <p:cNvSpPr txBox="1">
            <a:spLocks/>
          </p:cNvSpPr>
          <p:nvPr/>
        </p:nvSpPr>
        <p:spPr bwMode="auto">
          <a:xfrm>
            <a:off x="975037" y="265733"/>
            <a:ext cx="7337192" cy="82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>
            <a:lvl1pPr marL="0" marR="0" indent="0" algn="l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352496" rtl="0" eaLnBrk="1" fontAlgn="base" hangingPunct="1">
              <a:lnSpc>
                <a:spcPts val="1762"/>
              </a:lnSpc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352496" rtl="0" eaLnBrk="1" fontAlgn="base" hangingPunct="1">
              <a:lnSpc>
                <a:spcPts val="1762"/>
              </a:lnSpc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352496" rtl="0" eaLnBrk="1" fontAlgn="base" hangingPunct="1">
              <a:lnSpc>
                <a:spcPts val="1762"/>
              </a:lnSpc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352496" rtl="0" eaLnBrk="1" fontAlgn="base" hangingPunct="1">
              <a:lnSpc>
                <a:spcPts val="1762"/>
              </a:lnSpc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5AA9"/>
                </a:solidFill>
                <a:latin typeface="Arial" pitchFamily="34" charset="0"/>
              </a:defRPr>
            </a:lvl5pPr>
            <a:lvl6pPr marL="176555" algn="l" defTabSz="352496" rtl="0" eaLnBrk="1" fontAlgn="base" hangingPunct="1">
              <a:lnSpc>
                <a:spcPts val="1762"/>
              </a:lnSpc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5AA9"/>
                </a:solidFill>
                <a:latin typeface="Arial" pitchFamily="34" charset="0"/>
              </a:defRPr>
            </a:lvl6pPr>
            <a:lvl7pPr marL="353110" algn="l" defTabSz="352496" rtl="0" eaLnBrk="1" fontAlgn="base" hangingPunct="1">
              <a:lnSpc>
                <a:spcPts val="1762"/>
              </a:lnSpc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5AA9"/>
                </a:solidFill>
                <a:latin typeface="Arial" pitchFamily="34" charset="0"/>
              </a:defRPr>
            </a:lvl7pPr>
            <a:lvl8pPr marL="529664" algn="l" defTabSz="352496" rtl="0" eaLnBrk="1" fontAlgn="base" hangingPunct="1">
              <a:lnSpc>
                <a:spcPts val="1762"/>
              </a:lnSpc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5AA9"/>
                </a:solidFill>
                <a:latin typeface="Arial" pitchFamily="34" charset="0"/>
              </a:defRPr>
            </a:lvl8pPr>
            <a:lvl9pPr marL="706219" algn="l" defTabSz="352496" rtl="0" eaLnBrk="1" fontAlgn="base" hangingPunct="1">
              <a:lnSpc>
                <a:spcPts val="1762"/>
              </a:lnSpc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ККТ с учета в одностороннем порядке</a:t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4.2 Федерального закона №54-ФЗ)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DB571-C347-43FC-970B-48076021DCC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31071" y="351383"/>
            <a:ext cx="5489972" cy="34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1" tIns="33335" rIns="66671" bIns="33335" anchor="ctr"/>
          <a:lstStyle>
            <a:lvl1pPr defTabSz="714375">
              <a:spcBef>
                <a:spcPct val="20000"/>
              </a:spcBef>
              <a:buFont typeface="+mj-lt"/>
              <a:defRPr sz="3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352425" indent="104775" defTabSz="714375">
              <a:spcBef>
                <a:spcPct val="20000"/>
              </a:spcBef>
              <a:buFont typeface="Arial" panose="020B0604020202020204" pitchFamily="34" charset="0"/>
              <a:defRPr sz="23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690563" indent="-252413" defTabSz="714375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250950" algn="just" defTabSz="714375">
              <a:lnSpc>
                <a:spcPts val="1775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392238" indent="436563" defTabSz="714375">
              <a:lnSpc>
                <a:spcPts val="1775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849438" indent="436563" defTabSz="714375" eaLnBrk="0" fontAlgn="base" hangingPunct="0">
              <a:lnSpc>
                <a:spcPts val="1775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306638" indent="436563" defTabSz="714375" eaLnBrk="0" fontAlgn="base" hangingPunct="0">
              <a:lnSpc>
                <a:spcPts val="1775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763838" indent="436563" defTabSz="714375" eaLnBrk="0" fontAlgn="base" hangingPunct="0">
              <a:lnSpc>
                <a:spcPts val="1775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221038" indent="436563" defTabSz="714375" eaLnBrk="0" fontAlgn="base" hangingPunct="0">
              <a:lnSpc>
                <a:spcPts val="1775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defTabSz="1012472">
              <a:lnSpc>
                <a:spcPct val="80000"/>
              </a:lnSpc>
              <a:spcBef>
                <a:spcPct val="0"/>
              </a:spcBef>
            </a:pPr>
            <a:r>
              <a:rPr lang="ru-RU" altLang="ru-RU" sz="1600" b="1" kern="800" spc="-13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Отчет о закрытии смены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45" y="699544"/>
            <a:ext cx="5112567" cy="42484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843558"/>
            <a:ext cx="4392488" cy="216024"/>
          </a:xfrm>
          <a:prstGeom prst="rect">
            <a:avLst/>
          </a:prstGeom>
          <a:solidFill>
            <a:srgbClr val="C6C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Иванов Иван Иванович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98379" y="3795886"/>
            <a:ext cx="423664" cy="216024"/>
          </a:xfrm>
          <a:prstGeom prst="rect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+mj-lt"/>
                <a:cs typeface="Aparajita" panose="020B0604020202020204" pitchFamily="34" charset="0"/>
              </a:rPr>
              <a:t>14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795886"/>
            <a:ext cx="49685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1" y="3533180"/>
            <a:ext cx="288032" cy="262706"/>
          </a:xfrm>
          <a:prstGeom prst="rect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638" indent="55563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4863" indent="109538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8088" indent="163513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9725" indent="219075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135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 txBox="1">
            <a:spLocks/>
          </p:cNvSpPr>
          <p:nvPr/>
        </p:nvSpPr>
        <p:spPr bwMode="auto">
          <a:xfrm>
            <a:off x="4500563" y="4084638"/>
            <a:ext cx="40274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58" tIns="40729" rIns="81458" bIns="40729" anchor="ctr"/>
          <a:lstStyle>
            <a:lvl1pPr defTabSz="912813">
              <a:spcBef>
                <a:spcPct val="20000"/>
              </a:spcBef>
              <a:buFont typeface="+mj-lt"/>
              <a:defRPr sz="29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defRPr sz="1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912813">
              <a:lnSpc>
                <a:spcPts val="1413"/>
              </a:lnSpc>
              <a:spcBef>
                <a:spcPts val="313"/>
              </a:spcBef>
              <a:buFont typeface="Arial" panose="020B0604020202020204" pitchFamily="34" charset="0"/>
              <a:defRPr sz="13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ts val="1413"/>
              </a:lnSpc>
              <a:spcBef>
                <a:spcPts val="313"/>
              </a:spcBef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9939" name="Заголовок 3"/>
          <p:cNvSpPr>
            <a:spLocks noGrp="1"/>
          </p:cNvSpPr>
          <p:nvPr>
            <p:ph type="ctrTitle"/>
          </p:nvPr>
        </p:nvSpPr>
        <p:spPr>
          <a:xfrm>
            <a:off x="614363" y="2643188"/>
            <a:ext cx="7772400" cy="11017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Taxes Titu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34080</TotalTime>
  <Words>754</Words>
  <Application>Microsoft Office PowerPoint</Application>
  <PresentationFormat>Экран (16:9)</PresentationFormat>
  <Paragraphs>97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9</vt:i4>
      </vt:variant>
    </vt:vector>
  </HeadingPairs>
  <TitlesOfParts>
    <vt:vector size="31" baseType="lpstr">
      <vt:lpstr>Aparajita</vt:lpstr>
      <vt:lpstr>Arial</vt:lpstr>
      <vt:lpstr>Arial Narrow</vt:lpstr>
      <vt:lpstr>Calibri</vt:lpstr>
      <vt:lpstr>Segoe UI Light</vt:lpstr>
      <vt:lpstr>Times New Roman</vt:lpstr>
      <vt:lpstr>Tw Cen MT</vt:lpstr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1_Taxes Titul</vt:lpstr>
      <vt:lpstr> Соблюдение требований Федерального закона от 22.05.2003 №54-ФЗ «О применении контрольно-кассовой техники при осуществлении расчетов в Российской Федерации» </vt:lpstr>
      <vt:lpstr>Перечень основных документов, регламентирующих применение ККТ </vt:lpstr>
      <vt:lpstr>Изменения с 01.03.2022 (54-ФЗ)</vt:lpstr>
      <vt:lpstr>Профилактика рисков</vt:lpstr>
      <vt:lpstr>Осуществление федерального государственного контроля (надзора)</vt:lpstr>
      <vt:lpstr>Административная ответственность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Чингиз Цыбиков</cp:lastModifiedBy>
  <cp:revision>1041</cp:revision>
  <cp:lastPrinted>2022-12-12T08:07:12Z</cp:lastPrinted>
  <dcterms:created xsi:type="dcterms:W3CDTF">2014-02-04T14:06:09Z</dcterms:created>
  <dcterms:modified xsi:type="dcterms:W3CDTF">2022-12-21T10:02:57Z</dcterms:modified>
</cp:coreProperties>
</file>