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64" r:id="rId3"/>
    <p:sldId id="257" r:id="rId4"/>
    <p:sldId id="261" r:id="rId5"/>
    <p:sldId id="266" r:id="rId6"/>
    <p:sldId id="271" r:id="rId7"/>
    <p:sldId id="259" r:id="rId8"/>
    <p:sldId id="273" r:id="rId9"/>
    <p:sldId id="274" r:id="rId10"/>
    <p:sldId id="269" r:id="rId11"/>
    <p:sldId id="270" r:id="rId12"/>
    <p:sldId id="276" r:id="rId13"/>
    <p:sldId id="277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1BB22-013E-41BF-BA85-059C98C953B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11AB5-B36B-49F8-B867-B8CEAF22C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3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B2F183-DACA-4CF6-B576-C693E6FF3058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5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0"/>
            <a:ext cx="121898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1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86583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33" b="0">
                <a:solidFill>
                  <a:schemeClr val="bg1"/>
                </a:solidFill>
                <a:latin typeface="+mj-lt"/>
              </a:defRPr>
            </a:lvl1pPr>
            <a:lvl2pPr marL="5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74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67"/>
            </a:lvl1pPr>
            <a:lvl2pPr marL="544088" indent="0">
              <a:buNone/>
              <a:defRPr sz="3333"/>
            </a:lvl2pPr>
            <a:lvl3pPr marL="1088175" indent="0">
              <a:buNone/>
              <a:defRPr sz="2800"/>
            </a:lvl3pPr>
            <a:lvl4pPr marL="1632262" indent="0">
              <a:buNone/>
              <a:defRPr sz="2400"/>
            </a:lvl4pPr>
            <a:lvl5pPr marL="2176350" indent="0">
              <a:buNone/>
              <a:defRPr sz="2400"/>
            </a:lvl5pPr>
            <a:lvl6pPr marL="2720436" indent="0">
              <a:buNone/>
              <a:defRPr sz="2400"/>
            </a:lvl6pPr>
            <a:lvl7pPr marL="3264525" indent="0">
              <a:buNone/>
              <a:defRPr sz="2400"/>
            </a:lvl7pPr>
            <a:lvl8pPr marL="3808613" indent="0">
              <a:buNone/>
              <a:defRPr sz="2400"/>
            </a:lvl8pPr>
            <a:lvl9pPr marL="4352699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733"/>
            </a:lvl1pPr>
            <a:lvl2pPr marL="544088" indent="0">
              <a:buNone/>
              <a:defRPr sz="1467"/>
            </a:lvl2pPr>
            <a:lvl3pPr marL="1088175" indent="0">
              <a:buNone/>
              <a:defRPr sz="1200"/>
            </a:lvl3pPr>
            <a:lvl4pPr marL="1632262" indent="0">
              <a:buNone/>
              <a:defRPr sz="1067"/>
            </a:lvl4pPr>
            <a:lvl5pPr marL="2176350" indent="0">
              <a:buNone/>
              <a:defRPr sz="1067"/>
            </a:lvl5pPr>
            <a:lvl6pPr marL="2720436" indent="0">
              <a:buNone/>
              <a:defRPr sz="1067"/>
            </a:lvl6pPr>
            <a:lvl7pPr marL="3264525" indent="0">
              <a:buNone/>
              <a:defRPr sz="1067"/>
            </a:lvl7pPr>
            <a:lvl8pPr marL="3808613" indent="0">
              <a:buNone/>
              <a:defRPr sz="1067"/>
            </a:lvl8pPr>
            <a:lvl9pPr marL="4352699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96E81-2ACB-499E-BF53-7AC5865289B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72C9-6877-4474-947C-7FA13B1A9D7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9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1" y="303212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3D06-9F45-45D3-A9DE-4CE5E883318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2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97" tIns="47699" rIns="95397" bIns="47699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133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5" tIns="47707" rIns="95415" bIns="47707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33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2"/>
            <a:ext cx="9760919" cy="4829253"/>
          </a:xfrm>
        </p:spPr>
        <p:txBody>
          <a:bodyPr/>
          <a:lstStyle>
            <a:lvl1pPr marL="379264" indent="0">
              <a:buFontTx/>
              <a:buNone/>
              <a:defRPr b="1">
                <a:latin typeface="+mj-lt"/>
              </a:defRPr>
            </a:lvl1pPr>
            <a:lvl2pPr marL="375951" indent="3313">
              <a:defRPr>
                <a:latin typeface="+mj-lt"/>
              </a:defRPr>
            </a:lvl2pPr>
            <a:lvl3pPr marL="655844" indent="-271612">
              <a:tabLst/>
              <a:defRPr>
                <a:latin typeface="+mj-lt"/>
              </a:defRPr>
            </a:lvl3pPr>
            <a:lvl4pPr marL="0" indent="375951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3" cy="1105803"/>
          </a:xfrm>
        </p:spPr>
        <p:txBody>
          <a:bodyPr/>
          <a:lstStyle>
            <a:lvl1pPr marL="0" marR="0" indent="0" defTabSz="1088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869D-567E-4F33-A136-956672BB7A75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9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2"/>
            <a:ext cx="9760919" cy="4829253"/>
          </a:xfrm>
        </p:spPr>
        <p:txBody>
          <a:bodyPr/>
          <a:lstStyle>
            <a:lvl1pPr marL="379264" indent="0">
              <a:buFontTx/>
              <a:buNone/>
              <a:defRPr b="1">
                <a:latin typeface="+mj-lt"/>
              </a:defRPr>
            </a:lvl1pPr>
            <a:lvl2pPr marL="379264" indent="0">
              <a:defRPr>
                <a:latin typeface="+mj-lt"/>
              </a:defRPr>
            </a:lvl2pPr>
            <a:lvl3pPr marL="655844" indent="-271612">
              <a:defRPr>
                <a:latin typeface="+mj-lt"/>
              </a:defRPr>
            </a:lvl3pPr>
            <a:lvl4pPr marL="0" indent="375951">
              <a:defRPr>
                <a:latin typeface="+mj-lt"/>
              </a:defRPr>
            </a:lvl4pPr>
            <a:lvl5pPr marL="149717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69"/>
            <a:ext cx="9783868" cy="1105803"/>
          </a:xfrm>
        </p:spPr>
        <p:txBody>
          <a:bodyPr/>
          <a:lstStyle>
            <a:lvl1pPr marL="0" marR="0" indent="0" defTabSz="1088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179F-D446-4F47-819F-2D80C19F334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75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304622" y="1247808"/>
            <a:ext cx="8137177" cy="4773480"/>
          </a:xfrm>
        </p:spPr>
        <p:txBody>
          <a:bodyPr anchor="t">
            <a:normAutofit/>
          </a:bodyPr>
          <a:lstStyle>
            <a:lvl1pPr algn="l">
              <a:lnSpc>
                <a:spcPts val="7200"/>
              </a:lnSpc>
              <a:defRPr sz="6267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91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5" tIns="47707" rIns="95415" bIns="47707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33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2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6017" indent="3313">
              <a:defRPr>
                <a:latin typeface="+mj-lt"/>
              </a:defRPr>
            </a:lvl2pPr>
            <a:lvl3pPr marL="655958" indent="-271660">
              <a:tabLst/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19" y="745067"/>
            <a:ext cx="10064851" cy="1261535"/>
          </a:xfrm>
        </p:spPr>
        <p:txBody>
          <a:bodyPr/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B793-10D4-48E6-9639-5DDF0002822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98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5" tIns="47707" rIns="95415" bIns="47707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33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2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6017" indent="3313">
              <a:defRPr>
                <a:latin typeface="+mj-lt"/>
              </a:defRPr>
            </a:lvl2pPr>
            <a:lvl3pPr marL="655958" indent="-271660">
              <a:tabLst/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040A-44E5-4C5A-85E3-F9573AEB335A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7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1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E956-9975-4BAA-A486-DFB4C51BF61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1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6E47-401C-494D-B410-6BEFAB1BA32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1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1518" y="5126567"/>
            <a:ext cx="1231900" cy="37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97" tIns="47699" rIns="95397" bIns="47699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black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97" tIns="47699" rIns="95397" bIns="47699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133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5" tIns="47707" rIns="95415" bIns="47707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33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2"/>
            <a:ext cx="9760919" cy="4829253"/>
          </a:xfrm>
        </p:spPr>
        <p:txBody>
          <a:bodyPr/>
          <a:lstStyle>
            <a:lvl1pPr marL="379264" indent="0">
              <a:buFontTx/>
              <a:buNone/>
              <a:defRPr b="1">
                <a:latin typeface="+mj-lt"/>
              </a:defRPr>
            </a:lvl1pPr>
            <a:lvl2pPr marL="375951" indent="3313">
              <a:defRPr>
                <a:latin typeface="+mj-lt"/>
              </a:defRPr>
            </a:lvl2pPr>
            <a:lvl3pPr marL="655844" indent="-271612">
              <a:tabLst/>
              <a:defRPr>
                <a:latin typeface="+mj-lt"/>
              </a:defRPr>
            </a:lvl3pPr>
            <a:lvl4pPr marL="0" indent="375951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3" cy="1105803"/>
          </a:xfrm>
        </p:spPr>
        <p:txBody>
          <a:bodyPr/>
          <a:lstStyle>
            <a:lvl1pPr marL="0" marR="0" indent="0" defTabSz="1088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CF8D-5567-4E67-B346-D168C58CBAA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03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5" tIns="47707" rIns="95415" bIns="47707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33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7" y="1606871"/>
            <a:ext cx="9760919" cy="4829253"/>
          </a:xfrm>
        </p:spPr>
        <p:txBody>
          <a:bodyPr/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6017" indent="3313">
              <a:defRPr>
                <a:latin typeface="+mj-lt"/>
              </a:defRPr>
            </a:lvl2pPr>
            <a:lvl3pPr marL="655958" indent="-271660">
              <a:tabLst/>
              <a:defRPr>
                <a:latin typeface="+mj-lt"/>
              </a:defRPr>
            </a:lvl3pPr>
            <a:lvl4pPr marL="0" indent="376017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3" cy="1105803"/>
          </a:xfrm>
        </p:spPr>
        <p:txBody>
          <a:bodyPr/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910F-012A-4B70-9734-02A01BC9822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9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7" y="1606871"/>
            <a:ext cx="9760919" cy="4829253"/>
          </a:xfrm>
        </p:spPr>
        <p:txBody>
          <a:bodyPr/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69"/>
            <a:ext cx="9783868" cy="1105803"/>
          </a:xfrm>
        </p:spPr>
        <p:txBody>
          <a:bodyPr/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6D559-E4A9-4056-B106-C6FB35C420A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2"/>
            <a:ext cx="9760919" cy="4829253"/>
          </a:xfrm>
        </p:spPr>
        <p:txBody>
          <a:bodyPr/>
          <a:lstStyle>
            <a:lvl1pPr marL="379264" indent="0">
              <a:buFontTx/>
              <a:buNone/>
              <a:defRPr b="1">
                <a:latin typeface="+mj-lt"/>
              </a:defRPr>
            </a:lvl1pPr>
            <a:lvl2pPr marL="379264" indent="0">
              <a:defRPr>
                <a:latin typeface="+mj-lt"/>
              </a:defRPr>
            </a:lvl2pPr>
            <a:lvl3pPr marL="655844" indent="-271612">
              <a:defRPr>
                <a:latin typeface="+mj-lt"/>
              </a:defRPr>
            </a:lvl3pPr>
            <a:lvl4pPr marL="0" indent="375951">
              <a:defRPr>
                <a:latin typeface="+mj-lt"/>
              </a:defRPr>
            </a:lvl4pPr>
            <a:lvl5pPr marL="149717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69"/>
            <a:ext cx="9783868" cy="1105803"/>
          </a:xfrm>
        </p:spPr>
        <p:txBody>
          <a:bodyPr/>
          <a:lstStyle>
            <a:lvl1pPr marL="0" marR="0" indent="0" defTabSz="1088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B9E8-62C0-4DEF-97C5-A3D2D7B7183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6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1012507"/>
            <a:ext cx="9760919" cy="202462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9" y="3429721"/>
            <a:ext cx="9760919" cy="30064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8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81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63226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17635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7204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26452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8086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35269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ADFD-BE79-4B72-B154-311A01127E8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8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7" y="1606871"/>
            <a:ext cx="4827685" cy="4695797"/>
          </a:xfrm>
        </p:spPr>
        <p:txBody>
          <a:bodyPr/>
          <a:lstStyle>
            <a:lvl1pPr>
              <a:defRPr sz="3333"/>
            </a:lvl1pPr>
            <a:lvl2pPr>
              <a:defRPr sz="28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07" y="1606871"/>
            <a:ext cx="4859863" cy="4695797"/>
          </a:xfrm>
        </p:spPr>
        <p:txBody>
          <a:bodyPr/>
          <a:lstStyle>
            <a:lvl1pPr>
              <a:defRPr sz="3333"/>
            </a:lvl1pPr>
            <a:lvl2pPr>
              <a:defRPr sz="28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241A-0422-4886-AA32-95857ACC08B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0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7"/>
            <a:ext cx="10485555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7" y="1606872"/>
            <a:ext cx="4899671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088" indent="0">
              <a:buNone/>
              <a:defRPr sz="2400" b="1"/>
            </a:lvl2pPr>
            <a:lvl3pPr marL="1088175" indent="0">
              <a:buNone/>
              <a:defRPr sz="2133" b="1"/>
            </a:lvl3pPr>
            <a:lvl4pPr marL="1632262" indent="0">
              <a:buNone/>
              <a:defRPr sz="1867" b="1"/>
            </a:lvl4pPr>
            <a:lvl5pPr marL="2176350" indent="0">
              <a:buNone/>
              <a:defRPr sz="1867" b="1"/>
            </a:lvl5pPr>
            <a:lvl6pPr marL="2720436" indent="0">
              <a:buNone/>
              <a:defRPr sz="1867" b="1"/>
            </a:lvl6pPr>
            <a:lvl7pPr marL="3264525" indent="0">
              <a:buNone/>
              <a:defRPr sz="1867" b="1"/>
            </a:lvl7pPr>
            <a:lvl8pPr marL="3808613" indent="0">
              <a:buNone/>
              <a:defRPr sz="1867" b="1"/>
            </a:lvl8pPr>
            <a:lvl9pPr marL="4352699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47" y="2174876"/>
            <a:ext cx="4899671" cy="4261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3" y="1606872"/>
            <a:ext cx="4783767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088" indent="0">
              <a:buNone/>
              <a:defRPr sz="2400" b="1"/>
            </a:lvl2pPr>
            <a:lvl3pPr marL="1088175" indent="0">
              <a:buNone/>
              <a:defRPr sz="2133" b="1"/>
            </a:lvl3pPr>
            <a:lvl4pPr marL="1632262" indent="0">
              <a:buNone/>
              <a:defRPr sz="1867" b="1"/>
            </a:lvl4pPr>
            <a:lvl5pPr marL="2176350" indent="0">
              <a:buNone/>
              <a:defRPr sz="1867" b="1"/>
            </a:lvl5pPr>
            <a:lvl6pPr marL="2720436" indent="0">
              <a:buNone/>
              <a:defRPr sz="1867" b="1"/>
            </a:lvl6pPr>
            <a:lvl7pPr marL="3264525" indent="0">
              <a:buNone/>
              <a:defRPr sz="1867" b="1"/>
            </a:lvl7pPr>
            <a:lvl8pPr marL="3808613" indent="0">
              <a:buNone/>
              <a:defRPr sz="1867" b="1"/>
            </a:lvl8pPr>
            <a:lvl9pPr marL="4352699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3" y="2188097"/>
            <a:ext cx="4783767" cy="42480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D3D9-ED78-451E-B218-856834CEB8DA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3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9"/>
            <a:ext cx="1048555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5819-AA44-4644-A0EE-FED56EB68CC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7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2000" y="5873751"/>
            <a:ext cx="755651" cy="6519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8F90-0E41-4384-A79B-E3123A35B77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8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2"/>
          </a:xfrm>
        </p:spPr>
        <p:txBody>
          <a:bodyPr/>
          <a:lstStyle>
            <a:lvl1pPr>
              <a:defRPr sz="3867"/>
            </a:lvl1pPr>
            <a:lvl2pPr>
              <a:defRPr sz="3333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733"/>
            </a:lvl1pPr>
            <a:lvl2pPr marL="544088" indent="0">
              <a:buNone/>
              <a:defRPr sz="1467"/>
            </a:lvl2pPr>
            <a:lvl3pPr marL="1088175" indent="0">
              <a:buNone/>
              <a:defRPr sz="1200"/>
            </a:lvl3pPr>
            <a:lvl4pPr marL="1632262" indent="0">
              <a:buNone/>
              <a:defRPr sz="1067"/>
            </a:lvl4pPr>
            <a:lvl5pPr marL="2176350" indent="0">
              <a:buNone/>
              <a:defRPr sz="1067"/>
            </a:lvl5pPr>
            <a:lvl6pPr marL="2720436" indent="0">
              <a:buNone/>
              <a:defRPr sz="1067"/>
            </a:lvl6pPr>
            <a:lvl7pPr marL="3264525" indent="0">
              <a:buNone/>
              <a:defRPr sz="1067"/>
            </a:lvl7pPr>
            <a:lvl8pPr marL="3808613" indent="0">
              <a:buNone/>
              <a:defRPr sz="1067"/>
            </a:lvl8pPr>
            <a:lvl9pPr marL="4352699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2883-BA81-4A4E-ABB0-C2E17F5321B5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4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967" y="488952"/>
            <a:ext cx="9791700" cy="11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87967" y="1600200"/>
            <a:ext cx="9791700" cy="48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4067"/>
          </a:xfrm>
          <a:prstGeom prst="rect">
            <a:avLst/>
          </a:prstGeom>
        </p:spPr>
        <p:txBody>
          <a:bodyPr vert="horz" lIns="81615" tIns="40808" rIns="81615" bIns="40808" rtlCol="0" anchor="ctr"/>
          <a:lstStyle>
            <a:lvl1pPr algn="l" defTabSz="1088175" eaLnBrk="1" fontAlgn="auto" hangingPunct="1">
              <a:spcBef>
                <a:spcPts val="0"/>
              </a:spcBef>
              <a:spcAft>
                <a:spcPts val="0"/>
              </a:spcAft>
              <a:defRPr sz="146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4067"/>
          </a:xfrm>
          <a:prstGeom prst="rect">
            <a:avLst/>
          </a:prstGeom>
        </p:spPr>
        <p:txBody>
          <a:bodyPr vert="horz" lIns="81615" tIns="40808" rIns="81615" bIns="40808" rtlCol="0" anchor="ctr"/>
          <a:lstStyle>
            <a:lvl1pPr algn="ctr" defTabSz="1088175" eaLnBrk="1" fontAlgn="auto" hangingPunct="1">
              <a:spcBef>
                <a:spcPts val="0"/>
              </a:spcBef>
              <a:spcAft>
                <a:spcPts val="0"/>
              </a:spcAft>
              <a:defRPr sz="146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9801" y="6040967"/>
            <a:ext cx="825500" cy="632884"/>
          </a:xfrm>
          <a:prstGeom prst="rect">
            <a:avLst/>
          </a:prstGeom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5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fld id="{3B7A033E-5AED-4835-A2D4-250E1039A18C}" type="slidenum">
              <a:rPr lang="ru-RU" altLang="ru-RU" smtClean="0">
                <a:solidFill>
                  <a:prstClr val="white"/>
                </a:solidFill>
              </a:rPr>
              <a:pPr defTabSz="108793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2pPr>
      <a:lvl3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3pPr>
      <a:lvl4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4pPr>
      <a:lvl5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5pPr>
      <a:lvl6pPr marL="476977" algn="l" defTabSz="108810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6pPr>
      <a:lvl7pPr marL="953953" algn="l" defTabSz="108810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7pPr>
      <a:lvl8pPr marL="1430931" algn="l" defTabSz="108810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8pPr>
      <a:lvl9pPr marL="1907907" algn="l" defTabSz="108810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9pPr>
    </p:titleStyle>
    <p:bodyStyle>
      <a:lvl1pPr marL="378875" indent="-378875" algn="l" defTabSz="1087939" rtl="0" eaLnBrk="0" fontAlgn="base" hangingPunct="0">
        <a:spcBef>
          <a:spcPct val="20000"/>
        </a:spcBef>
        <a:spcAft>
          <a:spcPct val="0"/>
        </a:spcAft>
        <a:buFont typeface="+mj-lt"/>
        <a:defRPr sz="3867" kern="1200">
          <a:solidFill>
            <a:srgbClr val="005AA9"/>
          </a:solidFill>
          <a:latin typeface="+mj-lt"/>
          <a:ea typeface="+mn-ea"/>
          <a:cs typeface="+mn-cs"/>
        </a:defRPr>
      </a:lvl1pPr>
      <a:lvl2pPr marL="378875" indent="230712" algn="l" defTabSz="108793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533" kern="1200">
          <a:solidFill>
            <a:srgbClr val="504F53"/>
          </a:solidFill>
          <a:latin typeface="+mj-lt"/>
          <a:ea typeface="+mn-ea"/>
          <a:cs typeface="+mn-cs"/>
        </a:defRPr>
      </a:lvl2pPr>
      <a:lvl3pPr marL="742932" indent="-270927" algn="l" defTabSz="108793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33" kern="1200">
          <a:solidFill>
            <a:srgbClr val="504F53"/>
          </a:solidFill>
          <a:latin typeface="+mj-lt"/>
          <a:ea typeface="+mn-ea"/>
          <a:cs typeface="+mn-cs"/>
        </a:defRPr>
      </a:lvl3pPr>
      <a:lvl4pPr marL="2133547" indent="-1758907" algn="just" defTabSz="1087939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anose="020B0604020202020204" pitchFamily="34" charset="0"/>
        <a:defRPr sz="1733" kern="1200">
          <a:solidFill>
            <a:srgbClr val="504F53"/>
          </a:solidFill>
          <a:latin typeface="+mj-lt"/>
          <a:ea typeface="+mn-ea"/>
          <a:cs typeface="+mn-cs"/>
        </a:defRPr>
      </a:lvl4pPr>
      <a:lvl5pPr marL="1496447" indent="941894" algn="l" defTabSz="1087939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anose="020B0604020202020204" pitchFamily="34" charset="0"/>
        <a:defRPr sz="1467" kern="1200">
          <a:solidFill>
            <a:srgbClr val="8D8C90"/>
          </a:solidFill>
          <a:latin typeface="+mj-lt"/>
          <a:ea typeface="+mn-ea"/>
          <a:cs typeface="+mn-cs"/>
        </a:defRPr>
      </a:lvl5pPr>
      <a:lvl6pPr marL="2992481" indent="-272044" algn="l" defTabSz="10881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568" indent="-272044" algn="l" defTabSz="10881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657" indent="-272044" algn="l" defTabSz="10881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743" indent="-272044" algn="l" defTabSz="10881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088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175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262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350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0436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4525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8613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2699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3716867"/>
            <a:ext cx="12192000" cy="1471084"/>
          </a:xfrm>
          <a:prstGeom prst="rect">
            <a:avLst/>
          </a:prstGeom>
        </p:spPr>
        <p:txBody>
          <a:bodyPr lIns="108840" tIns="54420" rIns="108840" bIns="54420" anchor="ctr">
            <a:normAutofit fontScale="52500" lnSpcReduction="20000"/>
          </a:bodyPr>
          <a:lstStyle>
            <a:lvl1pPr algn="l" defTabSz="816296" rtl="0" eaLnBrk="1" latinLnBrk="0" hangingPunct="1"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ru-RU" sz="4133" dirty="0"/>
              <a:t/>
            </a:r>
            <a:br>
              <a:rPr lang="ru-RU" sz="4133" dirty="0"/>
            </a:br>
            <a:r>
              <a:rPr lang="ru-RU" sz="6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133" dirty="0" smtClean="0"/>
              <a:t>«</a:t>
            </a:r>
            <a:r>
              <a:rPr lang="ru-RU" sz="5333" dirty="0"/>
              <a:t>Основные изменения налогового законодательства РФ по страховым взносам </a:t>
            </a:r>
            <a:r>
              <a:rPr lang="ru-RU" sz="5333" dirty="0" smtClean="0"/>
              <a:t>и НДФЛ исчисляемого налоговыми агентами с </a:t>
            </a:r>
            <a:r>
              <a:rPr lang="ru-RU" sz="5333" dirty="0"/>
              <a:t>01.01.2023г.</a:t>
            </a:r>
            <a:r>
              <a:rPr lang="ru-RU" sz="6133" dirty="0" smtClean="0"/>
              <a:t>»</a:t>
            </a:r>
            <a:endParaRPr lang="ru-RU" sz="61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032251" y="5187951"/>
            <a:ext cx="3790949" cy="1430867"/>
          </a:xfrm>
        </p:spPr>
        <p:txBody>
          <a:bodyPr rtlCol="0">
            <a:normAutofit fontScale="92500" lnSpcReduction="20000"/>
          </a:bodyPr>
          <a:lstStyle/>
          <a:p>
            <a:pPr defTabSz="1088367" eaLnBrk="1" fontAlgn="auto" hangingPunct="1">
              <a:spcAft>
                <a:spcPts val="0"/>
              </a:spcAft>
              <a:defRPr/>
            </a:pPr>
            <a:endParaRPr lang="ru-RU" sz="2933" b="1" dirty="0"/>
          </a:p>
          <a:p>
            <a:pPr defTabSz="1088367" eaLnBrk="1" fontAlgn="auto" hangingPunct="1">
              <a:spcAft>
                <a:spcPts val="0"/>
              </a:spcAft>
              <a:defRPr/>
            </a:pPr>
            <a:r>
              <a:rPr lang="ru-RU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</a:t>
            </a:r>
            <a:r>
              <a:rPr lang="ru-RU" sz="213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начальника</a:t>
            </a:r>
          </a:p>
          <a:p>
            <a:pPr defTabSz="1088367" eaLnBrk="1" fontAlgn="auto" hangingPunct="1">
              <a:spcAft>
                <a:spcPts val="0"/>
              </a:spcAft>
              <a:defRPr/>
            </a:pPr>
            <a:r>
              <a:rPr lang="ru-RU" sz="213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ОКК </a:t>
            </a:r>
            <a:r>
              <a:rPr lang="ru-RU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НДФЛ и СВ № 1 </a:t>
            </a:r>
          </a:p>
          <a:p>
            <a:pPr defTabSz="1088367" eaLnBrk="1" fontAlgn="auto" hangingPunct="1">
              <a:spcAft>
                <a:spcPts val="0"/>
              </a:spcAft>
              <a:defRPr/>
            </a:pPr>
            <a:r>
              <a:rPr lang="ru-RU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Мишенин Евгений Сергеевич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2779184"/>
            <a:ext cx="11857567" cy="914400"/>
          </a:xfrm>
          <a:prstGeom prst="rect">
            <a:avLst/>
          </a:prstGeom>
        </p:spPr>
        <p:txBody>
          <a:bodyPr lIns="108840" tIns="54420" rIns="108840" bIns="54420" anchor="ctr"/>
          <a:lstStyle/>
          <a:p>
            <a:pPr algn="ctr" defTabSz="1088367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</a:t>
            </a:r>
          </a:p>
          <a:p>
            <a:pPr algn="ctr" defTabSz="1088367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ФЕДЕРАЛЬНОЙ НАЛОГОВОЙ СЛУЖБЫ</a:t>
            </a:r>
          </a:p>
          <a:p>
            <a:pPr algn="ctr" defTabSz="1088367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РЕСПУБЛИКЕ БУРЯТИЯ</a:t>
            </a:r>
          </a:p>
        </p:txBody>
      </p:sp>
    </p:spTree>
    <p:extLst>
      <p:ext uri="{BB962C8B-B14F-4D97-AF65-F5344CB8AC3E}">
        <p14:creationId xmlns:p14="http://schemas.microsoft.com/office/powerpoint/2010/main" val="4582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06C665-740B-4404-B0FF-BE86B07B98E9}" type="slidenum">
              <a:rPr lang="ru-RU" altLang="ru-RU" smtClean="0">
                <a:solidFill>
                  <a:prstClr val="white"/>
                </a:solidFill>
              </a:rPr>
              <a:pPr/>
              <a:t>10</a:t>
            </a:fld>
            <a:endParaRPr lang="ru-RU" altLang="ru-RU" smtClean="0">
              <a:solidFill>
                <a:prstClr val="white"/>
              </a:solidFill>
            </a:endParaRPr>
          </a:p>
        </p:txBody>
      </p:sp>
      <p:pic>
        <p:nvPicPr>
          <p:cNvPr id="2355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4707238"/>
            <a:ext cx="2258484" cy="204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8017" y="651934"/>
            <a:ext cx="8447616" cy="446617"/>
          </a:xfrm>
          <a:prstGeom prst="rect">
            <a:avLst/>
          </a:prstGeom>
        </p:spPr>
        <p:txBody>
          <a:bodyPr lIns="139075" tIns="69537" rIns="139075" bIns="69537" anchor="ctr"/>
          <a:lstStyle/>
          <a:p>
            <a:pPr algn="ctr" defTabSz="1390707">
              <a:spcBef>
                <a:spcPct val="0"/>
              </a:spcBef>
              <a:defRPr/>
            </a:pPr>
            <a:r>
              <a:rPr lang="ru-RU" sz="3200" b="1" u="sng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3200" b="1" u="sng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расчета 6-НДФЛ</a:t>
            </a:r>
            <a:endParaRPr lang="ru-RU" sz="3200" b="1" u="sng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4733" y="3621617"/>
            <a:ext cx="1441451" cy="480483"/>
          </a:xfrm>
          <a:prstGeom prst="rect">
            <a:avLst/>
          </a:prstGeom>
        </p:spPr>
        <p:txBody>
          <a:bodyPr lIns="139075" tIns="69537" rIns="139075" bIns="69537" anchor="ctr">
            <a:normAutofit fontScale="40000" lnSpcReduction="20000"/>
          </a:bodyPr>
          <a:lstStyle/>
          <a:p>
            <a:pPr defTabSz="1390707">
              <a:spcBef>
                <a:spcPct val="0"/>
              </a:spcBef>
              <a:defRPr/>
            </a:pPr>
            <a:endParaRPr lang="ru-RU" sz="6400" b="1" dirty="0">
              <a:solidFill>
                <a:srgbClr val="005AA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7051" y="1322918"/>
            <a:ext cx="9194800" cy="4794249"/>
          </a:xfrm>
          <a:prstGeom prst="rect">
            <a:avLst/>
          </a:prstGeom>
        </p:spPr>
        <p:txBody>
          <a:bodyPr wrap="none" lIns="139075" tIns="69537" rIns="139075" bIns="69537" anchor="ctr">
            <a:normAutofit/>
          </a:bodyPr>
          <a:lstStyle/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611687"/>
              </p:ext>
            </p:extLst>
          </p:nvPr>
        </p:nvGraphicFramePr>
        <p:xfrm>
          <a:off x="1427935" y="1242371"/>
          <a:ext cx="9053784" cy="370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928"/>
                <a:gridCol w="3017928"/>
                <a:gridCol w="3017928"/>
              </a:tblGrid>
              <a:tr h="411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01.01.2023</a:t>
                      </a:r>
                    </a:p>
                  </a:txBody>
                  <a:tcPr/>
                </a:tc>
              </a:tr>
              <a:tr h="411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месяца (1 квартал)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последнего числа месяца, следующего за отчетным периодом.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числа месяца, следующего за отчетным периодом.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25.04.2023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25.07.2023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25.10.2023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1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месяцев (полугодие)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56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646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месяцев (год)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 марта года, следующего за отчетным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 февраля следующего года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27.02.2023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64697" y="4821595"/>
            <a:ext cx="9081129" cy="14416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Срок представления расчета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12 месяцев 2022 года – 27.02.2023</a:t>
            </a:r>
          </a:p>
        </p:txBody>
      </p:sp>
    </p:spTree>
    <p:extLst>
      <p:ext uri="{BB962C8B-B14F-4D97-AF65-F5344CB8AC3E}">
        <p14:creationId xmlns:p14="http://schemas.microsoft.com/office/powerpoint/2010/main" val="25478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06C665-740B-4404-B0FF-BE86B07B98E9}" type="slidenum">
              <a:rPr lang="ru-RU" altLang="ru-RU" smtClean="0">
                <a:solidFill>
                  <a:prstClr val="white"/>
                </a:solidFill>
              </a:rPr>
              <a:pPr/>
              <a:t>11</a:t>
            </a:fld>
            <a:endParaRPr lang="ru-RU" altLang="ru-RU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04" y="661661"/>
            <a:ext cx="10004547" cy="446617"/>
          </a:xfrm>
          <a:prstGeom prst="rect">
            <a:avLst/>
          </a:prstGeom>
        </p:spPr>
        <p:txBody>
          <a:bodyPr lIns="139075" tIns="69537" rIns="139075" bIns="69537" anchor="ctr"/>
          <a:lstStyle/>
          <a:p>
            <a:pPr algn="ctr" defTabSz="1390707">
              <a:spcBef>
                <a:spcPct val="0"/>
              </a:spcBef>
              <a:defRPr/>
            </a:pPr>
            <a:r>
              <a:rPr lang="ru-RU" sz="3200" b="1" u="sng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3200" b="1" u="sng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сроках </a:t>
            </a:r>
            <a:r>
              <a:rPr lang="ru-RU" sz="3200" b="1" u="sng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</a:t>
            </a:r>
            <a:r>
              <a:rPr lang="ru-RU" sz="3200" b="1" u="sng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u="sng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с 2023 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4733" y="3621617"/>
            <a:ext cx="1441451" cy="480483"/>
          </a:xfrm>
          <a:prstGeom prst="rect">
            <a:avLst/>
          </a:prstGeom>
        </p:spPr>
        <p:txBody>
          <a:bodyPr lIns="139075" tIns="69537" rIns="139075" bIns="69537" anchor="ctr">
            <a:normAutofit fontScale="40000" lnSpcReduction="20000"/>
          </a:bodyPr>
          <a:lstStyle/>
          <a:p>
            <a:pPr defTabSz="1390707">
              <a:spcBef>
                <a:spcPct val="0"/>
              </a:spcBef>
              <a:defRPr/>
            </a:pPr>
            <a:endParaRPr lang="ru-RU" sz="6400" b="1" dirty="0">
              <a:solidFill>
                <a:srgbClr val="005AA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7051" y="1322918"/>
            <a:ext cx="9194800" cy="4794249"/>
          </a:xfrm>
          <a:prstGeom prst="rect">
            <a:avLst/>
          </a:prstGeom>
        </p:spPr>
        <p:txBody>
          <a:bodyPr wrap="none" lIns="139075" tIns="69537" rIns="139075" bIns="69537" anchor="ctr">
            <a:normAutofit/>
          </a:bodyPr>
          <a:lstStyle/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242660"/>
              </p:ext>
            </p:extLst>
          </p:nvPr>
        </p:nvGraphicFramePr>
        <p:xfrm>
          <a:off x="713389" y="1166426"/>
          <a:ext cx="1099820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546"/>
                <a:gridCol w="3830595"/>
                <a:gridCol w="42810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 изменилось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01.01.2023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01.01.2023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Расчетный период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Календарный месяц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23-го числа текущего месяца по 22-е число следующего месяца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уплаты НДФЛ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дня, следующего за днем выплаты денег работнику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Ежемесячно не позднее 28-го числа месяца за прошедший месяц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Уплата налога за счет средств компании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Запрещено (в общем случае) платить НДФЛ за счет средств компании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действует запрет уплаты НДФЛ за счет средств компании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644744"/>
              </p:ext>
            </p:extLst>
          </p:nvPr>
        </p:nvGraphicFramePr>
        <p:xfrm>
          <a:off x="759939" y="4411134"/>
          <a:ext cx="10231911" cy="185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2267"/>
                <a:gridCol w="4509644"/>
              </a:tblGrid>
              <a:tr h="391839">
                <a:tc>
                  <a:txBody>
                    <a:bodyPr/>
                    <a:lstStyle/>
                    <a:p>
                      <a:pPr algn="ctr"/>
                      <a:r>
                        <a:rPr lang="ru-RU" sz="2133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33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Сроки уплаты налога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</a:tr>
              <a:tr h="676868">
                <a:tc>
                  <a:txBody>
                    <a:bodyPr/>
                    <a:lstStyle/>
                    <a:p>
                      <a:r>
                        <a:rPr lang="ru-RU" sz="2133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период с 23 по 31 декабря 2022 года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33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последнего рабочего дня 2022 года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</a:tr>
              <a:tr h="637326">
                <a:tc>
                  <a:txBody>
                    <a:bodyPr/>
                    <a:lstStyle/>
                    <a:p>
                      <a:r>
                        <a:rPr lang="ru-RU" sz="2133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период с 1 по 22 января 2023 года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33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позднее 28 января 2023 года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1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от 29.09.2022 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№ЕД-7-11/8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 «О внесении изменений в приложения к приказу ФНС от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№ЕД-7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/753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изменена форма расчета 6-НДФЛ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CF8D-5567-4E67-B346-D168C58CBAAD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altLang="ru-RU">
              <a:solidFill>
                <a:prstClr val="white"/>
              </a:solidFill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0114" y="1499285"/>
            <a:ext cx="10705223" cy="48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90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05813"/>
              </p:ext>
            </p:extLst>
          </p:nvPr>
        </p:nvGraphicFramePr>
        <p:xfrm>
          <a:off x="1451296" y="3632434"/>
          <a:ext cx="9219500" cy="25166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10243"/>
                <a:gridCol w="4609257"/>
              </a:tblGrid>
              <a:tr h="737868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55955" marR="10039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en-US" sz="20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en-US" sz="2000" b="1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2000" b="1" spc="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en-US" sz="2000" b="1" spc="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96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2000" b="1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20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 b="1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</a:t>
                      </a:r>
                      <a:r>
                        <a:rPr lang="en-US" sz="20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en-US" sz="2000" b="1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US" sz="20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sz="2000" b="1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20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en-US" sz="2000" b="1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4"/>
                    </a:solidFill>
                  </a:tcPr>
                </a:tc>
              </a:tr>
              <a:tr h="856039">
                <a:tc>
                  <a:txBody>
                    <a:bodyPr/>
                    <a:lstStyle/>
                    <a:p>
                      <a:pPr marL="64770" algn="ctr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и, </a:t>
                      </a:r>
                      <a:r>
                        <a:rPr lang="ru-RU" sz="2000" spc="16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аван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ru-RU" sz="2000" spc="16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000" spc="-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ежи </a:t>
                      </a:r>
                      <a:r>
                        <a:rPr lang="ru-RU" sz="2000" spc="16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000" spc="15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2000" spc="1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ахов</a:t>
                      </a:r>
                      <a:r>
                        <a:rPr lang="en-US" sz="2000" spc="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en-US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</a:t>
                      </a:r>
                      <a:r>
                        <a:rPr lang="en-US" sz="2000" spc="-1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чих д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</a:t>
                      </a:r>
                      <a:r>
                        <a:rPr lang="ru-RU" sz="2000" spc="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789">
                <a:tc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en-US" sz="20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тс</a:t>
                      </a:r>
                      <a:r>
                        <a:rPr lang="en-US" sz="20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Н</a:t>
                      </a:r>
                      <a:r>
                        <a:rPr lang="en-US" sz="20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000" spc="3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позд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ее</a:t>
                      </a:r>
                      <a:r>
                        <a:rPr lang="ru-RU" sz="2000" spc="3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5-г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</a:t>
                      </a:r>
                      <a:r>
                        <a:rPr lang="ru-RU" sz="2000" spc="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ца,</a:t>
                      </a:r>
                      <a:r>
                        <a:rPr lang="ru-RU" sz="2000" spc="2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ще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</a:t>
                      </a:r>
                      <a:r>
                        <a:rPr lang="en-US" sz="200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цем</a:t>
                      </a:r>
                      <a:r>
                        <a:rPr lang="en-US" sz="20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2000" spc="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</a:t>
                      </a:r>
                      <a:r>
                        <a:rPr lang="en-US" sz="2000" spc="-1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en-US" sz="200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2000" spc="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Уведомления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CF8D-5567-4E67-B346-D168C58CBAAD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291" y="1417738"/>
            <a:ext cx="9949342" cy="232375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 01.01.2023 налогоплательщики должны представлять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в налоговый орган </a:t>
            </a:r>
            <a:endParaRPr lang="ru-RU" sz="20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уведомление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об исчисленных </a:t>
            </a: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суммах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налогов, авансовых платежей по налогам, </a:t>
            </a:r>
            <a:endParaRPr lang="ru-RU" sz="20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страховым взносам. </a:t>
            </a:r>
          </a:p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Форма уведомления утверждена приказом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ФНС России от 02.03.2022 № ЕД-7-8/178</a:t>
            </a: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@.</a:t>
            </a:r>
          </a:p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Одно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уведомление рассчитано на отражение сведений по одному налогу. </a:t>
            </a:r>
            <a:endParaRPr lang="ru-RU" sz="20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Сдавать </a:t>
            </a: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их необходимо в следующие сроки: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7654" y="2529016"/>
            <a:ext cx="7092778" cy="6919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92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6000751" y="5446184"/>
            <a:ext cx="5369983" cy="125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11" tIns="54305" rIns="108611" bIns="54305" anchor="ctr"/>
          <a:lstStyle>
            <a:lvl1pPr defTabSz="912813">
              <a:spcBef>
                <a:spcPct val="20000"/>
              </a:spcBef>
              <a:buFont typeface="+mj-lt"/>
              <a:defRPr sz="29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defRPr sz="1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912813">
              <a:lnSpc>
                <a:spcPts val="1413"/>
              </a:lnSpc>
              <a:spcBef>
                <a:spcPts val="313"/>
              </a:spcBef>
              <a:buFont typeface="Arial" panose="020B0604020202020204" pitchFamily="34" charset="0"/>
              <a:defRPr sz="13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ts val="1413"/>
              </a:lnSpc>
              <a:spcBef>
                <a:spcPts val="313"/>
              </a:spcBef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9939" name="Заголовок 3"/>
          <p:cNvSpPr>
            <a:spLocks noGrp="1"/>
          </p:cNvSpPr>
          <p:nvPr>
            <p:ph type="ctrTitle"/>
          </p:nvPr>
        </p:nvSpPr>
        <p:spPr>
          <a:xfrm>
            <a:off x="819151" y="3524251"/>
            <a:ext cx="10363200" cy="146896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1007534" y="357718"/>
            <a:ext cx="9783233" cy="1054100"/>
          </a:xfrm>
        </p:spPr>
        <p:txBody>
          <a:bodyPr/>
          <a:lstStyle/>
          <a:p>
            <a:pPr algn="ctr" defTabSz="1087939" fontAlgn="base">
              <a:spcAft>
                <a:spcPct val="0"/>
              </a:spcAft>
            </a:pPr>
            <a:r>
              <a:rPr lang="ru-RU" alt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налогового </a:t>
            </a:r>
            <a:r>
              <a:rPr lang="ru-RU" alt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endParaRPr lang="ru-RU" altLang="ru-RU" sz="32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E503A2-CEAD-4959-8BC0-908FD7EB0354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2" name="TextBox 1"/>
          <p:cNvSpPr txBox="1"/>
          <p:nvPr/>
        </p:nvSpPr>
        <p:spPr>
          <a:xfrm>
            <a:off x="1200151" y="1797051"/>
            <a:ext cx="9590616" cy="4320116"/>
          </a:xfrm>
          <a:prstGeom prst="rect">
            <a:avLst/>
          </a:prstGeom>
        </p:spPr>
        <p:txBody>
          <a:bodyPr wrap="none" lIns="139075" tIns="69537" rIns="139075" bIns="69537" anchor="ctr">
            <a:normAutofit/>
          </a:bodyPr>
          <a:lstStyle/>
          <a:p>
            <a:pPr defTabSz="1390707">
              <a:defRPr/>
            </a:pPr>
            <a:endParaRPr lang="ru-RU" sz="1733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2100" y="2565400"/>
            <a:ext cx="1219200" cy="1219200"/>
          </a:xfrm>
          <a:prstGeom prst="rect">
            <a:avLst/>
          </a:prstGeom>
        </p:spPr>
        <p:txBody>
          <a:bodyPr wrap="none" lIns="139075" tIns="69537" rIns="139075" bIns="69537" anchor="ctr">
            <a:normAutofit/>
          </a:bodyPr>
          <a:lstStyle/>
          <a:p>
            <a:pPr defTabSz="1390707">
              <a:defRPr/>
            </a:pPr>
            <a:endParaRPr lang="ru-RU" sz="6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6367" y="1989667"/>
            <a:ext cx="8064500" cy="1219200"/>
          </a:xfrm>
          <a:prstGeom prst="rect">
            <a:avLst/>
          </a:prstGeom>
        </p:spPr>
        <p:txBody>
          <a:bodyPr wrap="none" lIns="139075" tIns="69537" rIns="139075" bIns="69537" anchor="ctr">
            <a:normAutofit/>
          </a:bodyPr>
          <a:lstStyle/>
          <a:p>
            <a:pPr defTabSz="1390707">
              <a:defRPr/>
            </a:pPr>
            <a:endParaRPr lang="ru-RU" sz="6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1007534" y="1411818"/>
            <a:ext cx="9984317" cy="49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89150" indent="19685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46350" indent="19685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03550" indent="19685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60750" indent="19685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67"/>
              </a:spcAft>
              <a:defRPr/>
            </a:pPr>
            <a:endParaRPr lang="ru-RU" altLang="ru-RU" sz="1867" dirty="0">
              <a:solidFill>
                <a:srgbClr val="0D79C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67"/>
              </a:spcAft>
              <a:defRPr/>
            </a:pPr>
            <a:r>
              <a:rPr lang="ru-RU" altLang="ru-RU" sz="2133" dirty="0">
                <a:solidFill>
                  <a:srgbClr val="0D79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Федеральными законами от 14 июля 2022 г. </a:t>
            </a:r>
            <a:r>
              <a:rPr lang="ru-RU" altLang="ru-RU" sz="2133" b="1" dirty="0">
                <a:solidFill>
                  <a:srgbClr val="0D79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263-ФЗ </a:t>
            </a:r>
            <a:r>
              <a:rPr lang="ru-RU" altLang="ru-RU" sz="2133" dirty="0">
                <a:solidFill>
                  <a:srgbClr val="0D79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внесении изменений в части первую и вторую Налогового кодекса Российской Федерации» и </a:t>
            </a:r>
            <a:r>
              <a:rPr lang="ru-RU" altLang="ru-RU" sz="2133" b="1" dirty="0">
                <a:solidFill>
                  <a:srgbClr val="0D79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altLang="ru-RU" sz="2133" b="1" dirty="0" smtClean="0">
                <a:solidFill>
                  <a:srgbClr val="0D79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239-ФЗ </a:t>
            </a:r>
            <a:r>
              <a:rPr lang="ru-RU" altLang="ru-RU" sz="2133" dirty="0">
                <a:solidFill>
                  <a:srgbClr val="0D79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внесении изменений в части первую и вторую Налогового кодекса Российской Федерации и статьи 18 и 19 Федерального закона «О проведении эксперимента по установлению специального налогового режима «Автоматизированная упрощенная система налогообложения»»  внесены следующие изменения:</a:t>
            </a:r>
          </a:p>
          <a:p>
            <a:pPr algn="just">
              <a:lnSpc>
                <a:spcPct val="115000"/>
              </a:lnSpc>
              <a:spcAft>
                <a:spcPts val="1067"/>
              </a:spcAft>
              <a:defRPr/>
            </a:pPr>
            <a:r>
              <a:rPr lang="ru-RU" altLang="ru-RU" sz="2133" b="1" dirty="0">
                <a:solidFill>
                  <a:srgbClr val="0D79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01.01.2023 для налоговых агентов существенным образом меняются сроки и порядок перечисления и представления отчетности по страховым взносам </a:t>
            </a:r>
            <a:r>
              <a:rPr lang="ru-RU" altLang="ru-RU" sz="2133" b="1" dirty="0" smtClean="0">
                <a:solidFill>
                  <a:srgbClr val="0D79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налогу </a:t>
            </a:r>
            <a:r>
              <a:rPr lang="ru-RU" altLang="ru-RU" sz="2133" b="1" dirty="0">
                <a:solidFill>
                  <a:srgbClr val="0D79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altLang="ru-RU" sz="2133" b="1" dirty="0" smtClean="0">
                <a:solidFill>
                  <a:srgbClr val="0D79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лиц.</a:t>
            </a:r>
            <a:endParaRPr lang="ru-RU" altLang="ru-RU" sz="2133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indent="-380990" algn="ctr">
              <a:lnSpc>
                <a:spcPct val="115000"/>
              </a:lnSpc>
              <a:buFontTx/>
              <a:buChar char="-"/>
              <a:defRPr/>
            </a:pPr>
            <a:endParaRPr lang="ru-RU" altLang="ru-RU" sz="1867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15000"/>
              </a:lnSpc>
              <a:buFontTx/>
              <a:buChar char="-"/>
              <a:defRPr/>
            </a:pPr>
            <a:endParaRPr lang="ru-RU" altLang="ru-RU" sz="1867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06C665-740B-4404-B0FF-BE86B07B98E9}" type="slidenum">
              <a:rPr lang="ru-RU" altLang="ru-RU" smtClean="0">
                <a:solidFill>
                  <a:prstClr val="white"/>
                </a:solidFill>
              </a:rPr>
              <a:pPr/>
              <a:t>3</a:t>
            </a:fld>
            <a:endParaRPr lang="ru-RU" altLang="ru-RU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8017" y="651934"/>
            <a:ext cx="8447616" cy="446617"/>
          </a:xfrm>
          <a:prstGeom prst="rect">
            <a:avLst/>
          </a:prstGeom>
        </p:spPr>
        <p:txBody>
          <a:bodyPr lIns="139075" tIns="69537" rIns="139075" bIns="69537" anchor="ctr"/>
          <a:lstStyle/>
          <a:p>
            <a:pPr algn="ctr" defTabSz="1390707">
              <a:spcBef>
                <a:spcPct val="0"/>
              </a:spcBef>
              <a:defRPr/>
            </a:pPr>
            <a:r>
              <a:rPr lang="ru-RU" sz="3200" b="1" u="sng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3200" b="1" u="sng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расчетов по страховым взносам </a:t>
            </a:r>
            <a:endParaRPr lang="ru-RU" sz="3200" b="1" u="sng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4733" y="3621617"/>
            <a:ext cx="1441451" cy="480483"/>
          </a:xfrm>
          <a:prstGeom prst="rect">
            <a:avLst/>
          </a:prstGeom>
        </p:spPr>
        <p:txBody>
          <a:bodyPr lIns="139075" tIns="69537" rIns="139075" bIns="69537" anchor="ctr">
            <a:normAutofit fontScale="40000" lnSpcReduction="20000"/>
          </a:bodyPr>
          <a:lstStyle/>
          <a:p>
            <a:pPr defTabSz="1390707">
              <a:spcBef>
                <a:spcPct val="0"/>
              </a:spcBef>
              <a:defRPr/>
            </a:pPr>
            <a:endParaRPr lang="ru-RU" sz="6400" b="1" dirty="0">
              <a:solidFill>
                <a:srgbClr val="005AA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7051" y="1322918"/>
            <a:ext cx="9194800" cy="4794249"/>
          </a:xfrm>
          <a:prstGeom prst="rect">
            <a:avLst/>
          </a:prstGeom>
        </p:spPr>
        <p:txBody>
          <a:bodyPr wrap="none" lIns="139075" tIns="69537" rIns="139075" bIns="69537" anchor="ctr">
            <a:normAutofit/>
          </a:bodyPr>
          <a:lstStyle/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81889"/>
              </p:ext>
            </p:extLst>
          </p:nvPr>
        </p:nvGraphicFramePr>
        <p:xfrm>
          <a:off x="1386746" y="1401577"/>
          <a:ext cx="9053784" cy="327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928"/>
                <a:gridCol w="3017928"/>
                <a:gridCol w="30179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01.01.2023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месяца (1 квартал)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Ежеквартально до 30 числа месяца следующего за отчетным периодом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Ежеквартально до 25 числа месяца следующего за отчетным периодом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25.04.2023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25.07.2023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25.10.2023</a:t>
                      </a:r>
                    </a:p>
                    <a:p>
                      <a:pPr marL="0" algn="l" defTabSz="1088175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25.01.2024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месяцев (полугодие)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месяцев (год)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9736" y="4675545"/>
            <a:ext cx="9081129" cy="14416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Срок представления расчета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12 месяцев 2022 года – 25.01.2023</a:t>
            </a:r>
          </a:p>
        </p:txBody>
      </p:sp>
    </p:spTree>
    <p:extLst>
      <p:ext uri="{BB962C8B-B14F-4D97-AF65-F5344CB8AC3E}">
        <p14:creationId xmlns:p14="http://schemas.microsoft.com/office/powerpoint/2010/main" val="20768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419197"/>
              </p:ext>
            </p:extLst>
          </p:nvPr>
        </p:nvGraphicFramePr>
        <p:xfrm>
          <a:off x="1270686" y="1606551"/>
          <a:ext cx="9150179" cy="265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517"/>
                <a:gridCol w="2160699"/>
                <a:gridCol w="2035963"/>
              </a:tblGrid>
              <a:tr h="494012">
                <a:tc>
                  <a:txBody>
                    <a:bodyPr/>
                    <a:lstStyle/>
                    <a:p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</a:tr>
              <a:tr h="494012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обязательное пенсионное страхование, руб.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1 565 000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1 917 000*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 anchor="ctr"/>
                </a:tc>
              </a:tr>
              <a:tr h="1097171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обязательное социальное страхование на случай временной нетрудоспособности и в связи с материнством, руб.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  <a:tc>
                  <a:txBody>
                    <a:bodyPr/>
                    <a:lstStyle/>
                    <a:p>
                      <a:pPr algn="ctr"/>
                      <a:endParaRPr lang="ru-RU" sz="2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1 032 000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/>
                </a:tc>
                <a:tc vMerge="1">
                  <a:txBody>
                    <a:bodyPr/>
                    <a:lstStyle/>
                    <a:p>
                      <a:pPr algn="ctr"/>
                      <a:endParaRPr lang="ru-RU" sz="2100" dirty="0"/>
                    </a:p>
                  </a:txBody>
                  <a:tcPr marL="121933" marR="121933" marT="60905" marB="60905"/>
                </a:tc>
              </a:tr>
            </a:tbl>
          </a:graphicData>
        </a:graphic>
      </p:graphicFrame>
      <p:sp>
        <p:nvSpPr>
          <p:cNvPr id="25620" name="Заголовок 2"/>
          <p:cNvSpPr>
            <a:spLocks noGrp="1"/>
          </p:cNvSpPr>
          <p:nvPr>
            <p:ph type="title"/>
          </p:nvPr>
        </p:nvSpPr>
        <p:spPr>
          <a:xfrm>
            <a:off x="1096434" y="501651"/>
            <a:ext cx="9783233" cy="1104900"/>
          </a:xfrm>
        </p:spPr>
        <p:txBody>
          <a:bodyPr/>
          <a:lstStyle/>
          <a:p>
            <a:pPr algn="ctr" defTabSz="1087939" fontAlgn="base">
              <a:spcAft>
                <a:spcPct val="0"/>
              </a:spcAft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база при исчислении страховых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взносов, руб.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1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7ADA57-957E-4B0B-89A8-DC78D5DDD808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856735" y="1467080"/>
            <a:ext cx="9455494" cy="5570375"/>
          </a:xfrm>
          <a:prstGeom prst="rect">
            <a:avLst/>
          </a:prstGeom>
        </p:spPr>
        <p:txBody>
          <a:bodyPr wrap="none" lIns="139075" tIns="69537" rIns="139075" bIns="69537" anchor="ctr">
            <a:normAutofit/>
          </a:bodyPr>
          <a:lstStyle/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1390707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постановления Правительства РФ</a:t>
            </a:r>
          </a:p>
          <a:p>
            <a:pPr marL="342900" indent="-342900" defTabSz="1390707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база исчисляется с начала года и в отношении каждого работника. </a:t>
            </a:r>
          </a:p>
          <a:p>
            <a:pPr marL="342900" indent="-342900" defTabSz="1390707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предельной базы страховые взносы будут исчисляться по ставке 30%, </a:t>
            </a:r>
          </a:p>
          <a:p>
            <a:pPr defTabSz="1390707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 суммам свыше уже по ставке 15,1%.</a:t>
            </a:r>
            <a:endParaRPr lang="ru-RU" sz="2000" b="1" dirty="0">
              <a:solidFill>
                <a:srgbClr val="005A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06C665-740B-4404-B0FF-BE86B07B98E9}" type="slidenum">
              <a:rPr lang="ru-RU" altLang="ru-RU" smtClean="0">
                <a:solidFill>
                  <a:prstClr val="white"/>
                </a:solidFill>
              </a:rPr>
              <a:pPr/>
              <a:t>5</a:t>
            </a:fld>
            <a:endParaRPr lang="ru-RU" altLang="ru-RU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3094" y="0"/>
            <a:ext cx="8447616" cy="446617"/>
          </a:xfrm>
          <a:prstGeom prst="rect">
            <a:avLst/>
          </a:prstGeom>
        </p:spPr>
        <p:txBody>
          <a:bodyPr lIns="139075" tIns="69537" rIns="139075" bIns="69537" anchor="ctr"/>
          <a:lstStyle/>
          <a:p>
            <a:pPr algn="ctr" defTabSz="1390707">
              <a:spcBef>
                <a:spcPct val="0"/>
              </a:spcBef>
              <a:defRPr/>
            </a:pPr>
            <a:r>
              <a:rPr lang="ru-RU" sz="3200" b="1" u="sng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по страховым взносам </a:t>
            </a:r>
            <a:endParaRPr lang="ru-RU" sz="3200" b="1" u="sng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4733" y="3621617"/>
            <a:ext cx="1441451" cy="480483"/>
          </a:xfrm>
          <a:prstGeom prst="rect">
            <a:avLst/>
          </a:prstGeom>
        </p:spPr>
        <p:txBody>
          <a:bodyPr lIns="139075" tIns="69537" rIns="139075" bIns="69537" anchor="ctr">
            <a:normAutofit fontScale="40000" lnSpcReduction="20000"/>
          </a:bodyPr>
          <a:lstStyle/>
          <a:p>
            <a:pPr defTabSz="1390707">
              <a:spcBef>
                <a:spcPct val="0"/>
              </a:spcBef>
              <a:defRPr/>
            </a:pPr>
            <a:endParaRPr lang="ru-RU" sz="6400" b="1" dirty="0">
              <a:solidFill>
                <a:srgbClr val="005AA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97081"/>
              </p:ext>
            </p:extLst>
          </p:nvPr>
        </p:nvGraphicFramePr>
        <p:xfrm>
          <a:off x="873914" y="669926"/>
          <a:ext cx="10305261" cy="2681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610"/>
                <a:gridCol w="2162175"/>
                <a:gridCol w="21494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01.01.2023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обязательное пенсионное страхование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тариф 30 %, без разграничения по фондам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обязательное социальное страхование на случай временной нетрудоспособности и в связи с материнством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обязательное медицинское страхование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60905" marB="6090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4628" y="3493558"/>
            <a:ext cx="10004547" cy="446617"/>
          </a:xfrm>
          <a:prstGeom prst="rect">
            <a:avLst/>
          </a:prstGeom>
        </p:spPr>
        <p:txBody>
          <a:bodyPr lIns="139075" tIns="69537" rIns="139075" bIns="69537" anchor="ctr"/>
          <a:lstStyle/>
          <a:p>
            <a:pPr algn="ctr" defTabSz="1390707">
              <a:spcBef>
                <a:spcPct val="0"/>
              </a:spcBef>
              <a:defRPr/>
            </a:pPr>
            <a:r>
              <a:rPr lang="ru-RU" sz="3200" b="1" u="sng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3200" b="1" u="sng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страховых взносов</a:t>
            </a:r>
            <a:endParaRPr lang="ru-RU" sz="3200" b="1" u="sng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11980"/>
              </p:ext>
            </p:extLst>
          </p:nvPr>
        </p:nvGraphicFramePr>
        <p:xfrm>
          <a:off x="975183" y="4284993"/>
          <a:ext cx="9710664" cy="189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888"/>
                <a:gridCol w="3236888"/>
                <a:gridCol w="32368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01.01.2023</a:t>
                      </a:r>
                    </a:p>
                  </a:txBody>
                  <a:tcPr/>
                </a:tc>
              </a:tr>
              <a:tr h="1483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15 числа месяца следующего за истекшим месяцем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28 числа месяца следующего за истекшим месяцем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5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3426" y="2397048"/>
            <a:ext cx="10506074" cy="4829253"/>
          </a:xfrm>
        </p:spPr>
        <p:txBody>
          <a:bodyPr/>
          <a:lstStyle/>
          <a:p>
            <a:r>
              <a:rPr lang="ru-RU" sz="2800" dirty="0" smtClean="0"/>
              <a:t>Основные изменения</a:t>
            </a:r>
          </a:p>
          <a:p>
            <a:r>
              <a:rPr lang="ru-RU" sz="2000" b="0" dirty="0"/>
              <a:t>- Приложения по 3 фондам (ОПС, ФОС, ФСС) объединены в одно </a:t>
            </a:r>
            <a:r>
              <a:rPr lang="ru-RU" sz="2000" b="0" dirty="0" smtClean="0"/>
              <a:t>приложение.</a:t>
            </a:r>
            <a:endParaRPr lang="ru-RU" sz="2000" b="0" dirty="0"/>
          </a:p>
          <a:p>
            <a:r>
              <a:rPr lang="ru-RU" sz="2000" b="0" dirty="0" smtClean="0"/>
              <a:t>- </a:t>
            </a:r>
            <a:r>
              <a:rPr lang="ru-RU" sz="2000" b="0" dirty="0"/>
              <a:t>все категории плательщиков по пониженным тарифам объединены в три группы с тарифами:</a:t>
            </a:r>
          </a:p>
          <a:p>
            <a:r>
              <a:rPr lang="ru-RU" sz="2000" b="0" dirty="0"/>
              <a:t>1) 15% </a:t>
            </a:r>
            <a:r>
              <a:rPr lang="en-US" sz="2000" b="0" dirty="0"/>
              <a:t>c</a:t>
            </a:r>
            <a:r>
              <a:rPr lang="ru-RU" sz="2000" b="0" dirty="0"/>
              <a:t> выплат выше МРОТ (субъекты МСП, участники проекта «</a:t>
            </a:r>
            <a:r>
              <a:rPr lang="ru-RU" sz="2000" b="0" dirty="0" err="1"/>
              <a:t>Сколково</a:t>
            </a:r>
            <a:r>
              <a:rPr lang="ru-RU" sz="2000" b="0" dirty="0"/>
              <a:t>»)</a:t>
            </a:r>
          </a:p>
          <a:p>
            <a:r>
              <a:rPr lang="ru-RU" sz="2000" b="0" dirty="0"/>
              <a:t>2) 7,6% (ИТ-организации, резиденты территорий опережающего развития)</a:t>
            </a:r>
          </a:p>
          <a:p>
            <a:r>
              <a:rPr lang="ru-RU" sz="2000" b="0" dirty="0"/>
              <a:t>3) 0% (международные компании, получившие статус участников специальных административных районов, организации, выплачивающие вознаграждения членам экипажей судов, зарегистрированных в международном реестре судов).</a:t>
            </a:r>
          </a:p>
          <a:p>
            <a:r>
              <a:rPr lang="ru-RU" sz="2000" b="0" dirty="0"/>
              <a:t>- для организаций и ИП в период применения специального налогового режима «Автоматизированная упрощенная система налогообложения» установлен единый тариф страховых взносов в размере 0</a:t>
            </a:r>
            <a:endParaRPr lang="ru-RU" sz="20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3426" y="1056866"/>
            <a:ext cx="11191875" cy="1105803"/>
          </a:xfrm>
        </p:spPr>
        <p:txBody>
          <a:bodyPr/>
          <a:lstStyle/>
          <a:p>
            <a:pPr algn="ctr"/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ФНС от 29.09.2022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ЕД-7-11/878@ «Об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форм расчета по страховым взносам и персонифицированных сведений о физических лицах, порядков их заполнения, а также форматов их представления в электронной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форме»</a:t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</a:t>
            </a:r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юстиции РФ 28.10.2021, регистрационный №65632</a:t>
            </a:r>
            <a:r>
              <a:rPr lang="ru-RU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CF8D-5567-4E67-B346-D168C58CBAAD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06C665-740B-4404-B0FF-BE86B07B98E9}" type="slidenum">
              <a:rPr lang="ru-RU" altLang="ru-RU" smtClean="0">
                <a:solidFill>
                  <a:prstClr val="white"/>
                </a:solidFill>
              </a:rPr>
              <a:pPr/>
              <a:t>7</a:t>
            </a:fld>
            <a:endParaRPr lang="ru-RU" altLang="ru-RU" smtClean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004" y="661661"/>
            <a:ext cx="10004547" cy="446617"/>
          </a:xfrm>
          <a:prstGeom prst="rect">
            <a:avLst/>
          </a:prstGeom>
        </p:spPr>
        <p:txBody>
          <a:bodyPr lIns="139075" tIns="69537" rIns="139075" bIns="69537" anchor="ctr"/>
          <a:lstStyle/>
          <a:p>
            <a:pPr algn="ctr" defTabSz="1390707">
              <a:spcBef>
                <a:spcPct val="0"/>
              </a:spcBef>
              <a:defRPr/>
            </a:pPr>
            <a:r>
              <a:rPr lang="ru-RU" sz="3200" b="1" u="sng" dirty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3200" b="1" u="sng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Персонифицированных сведений по застрахованным лицам (КНД 1151162)</a:t>
            </a:r>
            <a:endParaRPr lang="ru-RU" sz="3200" b="1" u="sng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4733" y="3621617"/>
            <a:ext cx="1441451" cy="480483"/>
          </a:xfrm>
          <a:prstGeom prst="rect">
            <a:avLst/>
          </a:prstGeom>
        </p:spPr>
        <p:txBody>
          <a:bodyPr lIns="139075" tIns="69537" rIns="139075" bIns="69537" anchor="ctr">
            <a:normAutofit fontScale="40000" lnSpcReduction="20000"/>
          </a:bodyPr>
          <a:lstStyle/>
          <a:p>
            <a:pPr defTabSz="1390707">
              <a:spcBef>
                <a:spcPct val="0"/>
              </a:spcBef>
              <a:defRPr/>
            </a:pPr>
            <a:endParaRPr lang="ru-RU" sz="6400" b="1" dirty="0">
              <a:solidFill>
                <a:srgbClr val="005AA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7051" y="1322918"/>
            <a:ext cx="9194800" cy="4794249"/>
          </a:xfrm>
          <a:prstGeom prst="rect">
            <a:avLst/>
          </a:prstGeom>
        </p:spPr>
        <p:txBody>
          <a:bodyPr wrap="none" lIns="139075" tIns="69537" rIns="139075" bIns="69537" anchor="ctr">
            <a:normAutofit/>
          </a:bodyPr>
          <a:lstStyle/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90707">
              <a:spcBef>
                <a:spcPct val="0"/>
              </a:spcBef>
              <a:defRPr/>
            </a:pPr>
            <a:endParaRPr lang="ru-RU" sz="2667" b="1" dirty="0" smtClean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39812"/>
              </p:ext>
            </p:extLst>
          </p:nvPr>
        </p:nvGraphicFramePr>
        <p:xfrm>
          <a:off x="1281186" y="4164176"/>
          <a:ext cx="9710664" cy="189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888"/>
                <a:gridCol w="3236888"/>
                <a:gridCol w="32368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01.01.2023</a:t>
                      </a:r>
                    </a:p>
                  </a:txBody>
                  <a:tcPr/>
                </a:tc>
              </a:tr>
              <a:tr h="14833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 начиная со сведения за январь 2023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Ранее сведения представлялись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Пенсионный фонд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 до 25 числа месяца следующего за истекшим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Объект 1"/>
          <p:cNvSpPr>
            <a:spLocks noGrp="1"/>
          </p:cNvSpPr>
          <p:nvPr>
            <p:ph idx="1"/>
          </p:nvPr>
        </p:nvSpPr>
        <p:spPr>
          <a:xfrm>
            <a:off x="697195" y="1438047"/>
            <a:ext cx="10997499" cy="2423811"/>
          </a:xfrm>
        </p:spPr>
        <p:txBody>
          <a:bodyPr/>
          <a:lstStyle/>
          <a:p>
            <a:pPr marL="284163" algn="just">
              <a:lnSpc>
                <a:spcPct val="150000"/>
              </a:lnSpc>
              <a:spcAft>
                <a:spcPts val="1200"/>
              </a:spcAft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обязанность по представлению в налоговый орган персонифицированных сведений о физических лицах, включающих персональные данные физических лиц и сведения о суммах выплат и иных вознаграждений в их пользу за предшествующий календарный месяц.</a:t>
            </a:r>
          </a:p>
          <a:p>
            <a:pPr marL="284163" algn="just">
              <a:lnSpc>
                <a:spcPct val="150000"/>
              </a:lnSpc>
              <a:spcAft>
                <a:spcPts val="1200"/>
              </a:spcAft>
            </a:pPr>
            <a:r>
              <a:rPr lang="ru-RU" alt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застрахованным лицам ранее предоставляемые в Пенсионный фонд с 01.01.2023 года будут предоставляться в налоговый орган, и срок представления до 25 числа ежемесячно (форма СЗВМ).</a:t>
            </a:r>
          </a:p>
        </p:txBody>
      </p:sp>
    </p:spTree>
    <p:extLst>
      <p:ext uri="{BB962C8B-B14F-4D97-AF65-F5344CB8AC3E}">
        <p14:creationId xmlns:p14="http://schemas.microsoft.com/office/powerpoint/2010/main" val="32900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361950"/>
            <a:ext cx="10420350" cy="60737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CF8D-5567-4E67-B346-D168C58CBAAD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323850"/>
            <a:ext cx="10344150" cy="61118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CF8D-5567-4E67-B346-D168C58CBAAD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xes Titul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878</Words>
  <Application>Microsoft Office PowerPoint</Application>
  <PresentationFormat>Широкоэкранный</PresentationFormat>
  <Paragraphs>170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Taxes Titul</vt:lpstr>
      <vt:lpstr>Презентация PowerPoint</vt:lpstr>
      <vt:lpstr>Изменения налогового законодательства</vt:lpstr>
      <vt:lpstr>Презентация PowerPoint</vt:lpstr>
      <vt:lpstr>Предельная база при исчислении страховых взносов, руб.</vt:lpstr>
      <vt:lpstr>Презентация PowerPoint</vt:lpstr>
      <vt:lpstr>Приказ ФНС от 29.09.2022 г. №ЕД-7-11/878@ «Об утверждении форм расчета по страховым взносам и персонифицированных сведений о физических лицах, порядков их заполнения, а также форматов их представления в электронной форме» (Зарегистрирован Министерством юстиции РФ 28.10.2021, регистрационный №65632.)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ФНС от 29.09.2022 г. №ЕД-7-11/881@ «О внесении изменений в приложения к приказу ФНС от 15.10.2020 №ЕД-7-11/753@» - изменена форма расчета 6-НДФЛ</vt:lpstr>
      <vt:lpstr>Уведомления</vt:lpstr>
      <vt:lpstr>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Мишенин Евгений Сергеевич</dc:creator>
  <cp:lastModifiedBy>Мишенин Евгений Сергеевич</cp:lastModifiedBy>
  <cp:revision>40</cp:revision>
  <dcterms:created xsi:type="dcterms:W3CDTF">2022-06-15T00:31:07Z</dcterms:created>
  <dcterms:modified xsi:type="dcterms:W3CDTF">2022-11-23T09:21:08Z</dcterms:modified>
</cp:coreProperties>
</file>